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6858000" cy="9144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96" d="100"/>
          <a:sy n="96" d="100"/>
        </p:scale>
        <p:origin x="33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EB10-08C3-424F-835B-2483674A7960}" type="datetimeFigureOut">
              <a:rPr lang="en-GB" smtClean="0"/>
              <a:t>26/08/2019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BFDF-208B-4EBB-861C-83BF468D5E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0060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EB10-08C3-424F-835B-2483674A7960}" type="datetimeFigureOut">
              <a:rPr lang="en-GB" smtClean="0"/>
              <a:t>26/08/2019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BFDF-208B-4EBB-861C-83BF468D5E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114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EB10-08C3-424F-835B-2483674A7960}" type="datetimeFigureOut">
              <a:rPr lang="en-GB" smtClean="0"/>
              <a:t>26/08/2019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BFDF-208B-4EBB-861C-83BF468D5E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773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EB10-08C3-424F-835B-2483674A7960}" type="datetimeFigureOut">
              <a:rPr lang="en-GB" smtClean="0"/>
              <a:t>26/08/2019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BFDF-208B-4EBB-861C-83BF468D5E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111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EB10-08C3-424F-835B-2483674A7960}" type="datetimeFigureOut">
              <a:rPr lang="en-GB" smtClean="0"/>
              <a:t>26/08/2019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BFDF-208B-4EBB-861C-83BF468D5E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015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EB10-08C3-424F-835B-2483674A7960}" type="datetimeFigureOut">
              <a:rPr lang="en-GB" smtClean="0"/>
              <a:t>26/08/2019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BFDF-208B-4EBB-861C-83BF468D5E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720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EB10-08C3-424F-835B-2483674A7960}" type="datetimeFigureOut">
              <a:rPr lang="en-GB" smtClean="0"/>
              <a:t>26/08/2019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BFDF-208B-4EBB-861C-83BF468D5E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847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EB10-08C3-424F-835B-2483674A7960}" type="datetimeFigureOut">
              <a:rPr lang="en-GB" smtClean="0"/>
              <a:t>26/08/2019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BFDF-208B-4EBB-861C-83BF468D5E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388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EB10-08C3-424F-835B-2483674A7960}" type="datetimeFigureOut">
              <a:rPr lang="en-GB" smtClean="0"/>
              <a:t>26/08/2019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BFDF-208B-4EBB-861C-83BF468D5E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073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EB10-08C3-424F-835B-2483674A7960}" type="datetimeFigureOut">
              <a:rPr lang="en-GB" smtClean="0"/>
              <a:t>26/08/2019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BFDF-208B-4EBB-861C-83BF468D5E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776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EB10-08C3-424F-835B-2483674A7960}" type="datetimeFigureOut">
              <a:rPr lang="en-GB" smtClean="0"/>
              <a:t>26/08/2019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9BFDF-208B-4EBB-861C-83BF468D5E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758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CEB10-08C3-424F-835B-2483674A7960}" type="datetimeFigureOut">
              <a:rPr lang="en-GB" smtClean="0"/>
              <a:t>26/08/2019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9BFDF-208B-4EBB-861C-83BF468D5E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486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3AABF61-68C8-443F-80C8-82D7D5F158BF}"/>
              </a:ext>
            </a:extLst>
          </p:cNvPr>
          <p:cNvSpPr/>
          <p:nvPr/>
        </p:nvSpPr>
        <p:spPr>
          <a:xfrm>
            <a:off x="1300125" y="522516"/>
            <a:ext cx="4257747" cy="333102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u="sng" dirty="0">
                <a:latin typeface="Comic Sans MS" panose="030F0702030302020204" pitchFamily="66" charset="0"/>
              </a:rPr>
              <a:t>Units</a:t>
            </a:r>
            <a:endParaRPr lang="en-GB" sz="2400" u="sng" dirty="0"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2D8429-FC75-4798-94AE-C82ABD3F9029}"/>
              </a:ext>
            </a:extLst>
          </p:cNvPr>
          <p:cNvSpPr/>
          <p:nvPr/>
        </p:nvSpPr>
        <p:spPr>
          <a:xfrm>
            <a:off x="1300125" y="5290456"/>
            <a:ext cx="4257747" cy="333102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u="sng" dirty="0">
                <a:latin typeface="Comic Sans MS" panose="030F0702030302020204" pitchFamily="66" charset="0"/>
              </a:rPr>
              <a:t>Paper 1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Question 1 – The challenge of natural hazards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Question 2 – The living world (Hot Deserts)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Question 3 – Physical landscapes in the UK - Coastal landscapes in the UK 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Question 4 – Physical landscapes in the UK – River landscapes in the UK</a:t>
            </a:r>
          </a:p>
          <a:p>
            <a:endParaRPr lang="en-US" sz="900" dirty="0">
              <a:latin typeface="Comic Sans MS" panose="030F0702030302020204" pitchFamily="66" charset="0"/>
            </a:endParaRPr>
          </a:p>
          <a:p>
            <a:r>
              <a:rPr lang="en-US" sz="1200" u="sng" dirty="0">
                <a:latin typeface="Comic Sans MS" panose="030F0702030302020204" pitchFamily="66" charset="0"/>
              </a:rPr>
              <a:t>Paper 2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Question 1 – Urban issues and challenges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Question 2 – The changing economic world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Question 3 – The challenge of resource management 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Question 6 – Energy</a:t>
            </a:r>
          </a:p>
          <a:p>
            <a:endParaRPr lang="en-US" sz="1050" dirty="0">
              <a:latin typeface="Comic Sans MS" panose="030F0702030302020204" pitchFamily="66" charset="0"/>
            </a:endParaRPr>
          </a:p>
          <a:p>
            <a:r>
              <a:rPr lang="en-US" sz="1200" u="sng" dirty="0">
                <a:latin typeface="Comic Sans MS" panose="030F0702030302020204" pitchFamily="66" charset="0"/>
              </a:rPr>
              <a:t>Paper 3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Question 1, 2 and 3 – Issue evaluation 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Question 4 – Unseen Fieldwork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Question 5 - Fieldwork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B482DC9-649E-4A40-909B-466B6B385DE7}"/>
              </a:ext>
            </a:extLst>
          </p:cNvPr>
          <p:cNvSpPr/>
          <p:nvPr/>
        </p:nvSpPr>
        <p:spPr>
          <a:xfrm>
            <a:off x="1411107" y="617511"/>
            <a:ext cx="163773" cy="17742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C3026B1-FE40-45AC-97CE-703A2A167CF9}"/>
              </a:ext>
            </a:extLst>
          </p:cNvPr>
          <p:cNvSpPr/>
          <p:nvPr/>
        </p:nvSpPr>
        <p:spPr>
          <a:xfrm>
            <a:off x="5261211" y="5436059"/>
            <a:ext cx="163773" cy="17742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438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3AABF61-68C8-443F-80C8-82D7D5F158BF}"/>
              </a:ext>
            </a:extLst>
          </p:cNvPr>
          <p:cNvSpPr/>
          <p:nvPr/>
        </p:nvSpPr>
        <p:spPr>
          <a:xfrm>
            <a:off x="1300125" y="522516"/>
            <a:ext cx="4257747" cy="333102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u="sng" dirty="0">
                <a:latin typeface="Comic Sans MS" panose="030F0702030302020204" pitchFamily="66" charset="0"/>
              </a:rPr>
              <a:t>Case Study Vs Example</a:t>
            </a:r>
            <a:endParaRPr lang="en-GB" sz="2400" u="sng" dirty="0"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2D8429-FC75-4798-94AE-C82ABD3F9029}"/>
              </a:ext>
            </a:extLst>
          </p:cNvPr>
          <p:cNvSpPr/>
          <p:nvPr/>
        </p:nvSpPr>
        <p:spPr>
          <a:xfrm>
            <a:off x="1300125" y="5290456"/>
            <a:ext cx="4257747" cy="333102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50" b="1" dirty="0">
                <a:latin typeface="Comic Sans MS" panose="030F0702030302020204" pitchFamily="66" charset="0"/>
              </a:rPr>
              <a:t>Case Studies – </a:t>
            </a:r>
            <a:r>
              <a:rPr lang="en-US" sz="1050" dirty="0">
                <a:latin typeface="Comic Sans MS" panose="030F0702030302020204" pitchFamily="66" charset="0"/>
              </a:rPr>
              <a:t>These are broader in context and require </a:t>
            </a:r>
          </a:p>
          <a:p>
            <a:r>
              <a:rPr lang="en-US" sz="1050" dirty="0">
                <a:latin typeface="Comic Sans MS" panose="030F0702030302020204" pitchFamily="66" charset="0"/>
              </a:rPr>
              <a:t>a greater spread and depth of knowledge. </a:t>
            </a:r>
          </a:p>
          <a:p>
            <a:r>
              <a:rPr lang="en-US" sz="1050" dirty="0">
                <a:latin typeface="Comic Sans MS" panose="030F0702030302020204" pitchFamily="66" charset="0"/>
              </a:rPr>
              <a:t>You are required to know lots of information about one location.</a:t>
            </a:r>
          </a:p>
          <a:p>
            <a:endParaRPr lang="en-US" sz="1050" b="1" dirty="0">
              <a:latin typeface="Comic Sans MS" panose="030F0702030302020204" pitchFamily="66" charset="0"/>
            </a:endParaRPr>
          </a:p>
          <a:p>
            <a:r>
              <a:rPr lang="en-US" sz="1050" b="1" dirty="0">
                <a:latin typeface="Comic Sans MS" panose="030F0702030302020204" pitchFamily="66" charset="0"/>
              </a:rPr>
              <a:t>Our Case Studies – Paper 1 </a:t>
            </a:r>
          </a:p>
          <a:p>
            <a:r>
              <a:rPr lang="en-US" sz="1050" dirty="0">
                <a:latin typeface="Comic Sans MS" panose="030F0702030302020204" pitchFamily="66" charset="0"/>
              </a:rPr>
              <a:t>Q3 - The Choco Rainforest and The Qatar Desert </a:t>
            </a:r>
          </a:p>
          <a:p>
            <a:r>
              <a:rPr lang="en-US" sz="1050" b="1" dirty="0">
                <a:latin typeface="Comic Sans MS" panose="030F0702030302020204" pitchFamily="66" charset="0"/>
              </a:rPr>
              <a:t>Our Case Studies – Paper 2</a:t>
            </a:r>
          </a:p>
          <a:p>
            <a:r>
              <a:rPr lang="en-US" sz="1050" dirty="0">
                <a:latin typeface="Comic Sans MS" panose="030F0702030302020204" pitchFamily="66" charset="0"/>
              </a:rPr>
              <a:t>Q1 – Mumbai and Birmingham</a:t>
            </a:r>
          </a:p>
          <a:p>
            <a:r>
              <a:rPr lang="en-US" sz="1050" dirty="0">
                <a:latin typeface="Comic Sans MS" panose="030F0702030302020204" pitchFamily="66" charset="0"/>
              </a:rPr>
              <a:t>Q2 – Malaysia  </a:t>
            </a:r>
          </a:p>
          <a:p>
            <a:endParaRPr lang="en-US" sz="1050" dirty="0">
              <a:latin typeface="Comic Sans MS" panose="030F0702030302020204" pitchFamily="66" charset="0"/>
            </a:endParaRPr>
          </a:p>
          <a:p>
            <a:r>
              <a:rPr lang="en-US" sz="1050" b="1" dirty="0">
                <a:latin typeface="Comic Sans MS" panose="030F0702030302020204" pitchFamily="66" charset="0"/>
              </a:rPr>
              <a:t>Examples – </a:t>
            </a:r>
            <a:r>
              <a:rPr lang="en-US" sz="1050" dirty="0">
                <a:latin typeface="Comic Sans MS" panose="030F0702030302020204" pitchFamily="66" charset="0"/>
              </a:rPr>
              <a:t>These are more focused on a specific event or situation. They are smaller in scale and require less knowledge.</a:t>
            </a:r>
          </a:p>
          <a:p>
            <a:endParaRPr lang="en-US" sz="1050" dirty="0">
              <a:latin typeface="Comic Sans MS" panose="030F0702030302020204" pitchFamily="66" charset="0"/>
            </a:endParaRPr>
          </a:p>
          <a:p>
            <a:r>
              <a:rPr lang="en-US" sz="1050" b="1" dirty="0">
                <a:latin typeface="Comic Sans MS" panose="030F0702030302020204" pitchFamily="66" charset="0"/>
              </a:rPr>
              <a:t>Our Examples – Paper 1</a:t>
            </a:r>
          </a:p>
          <a:p>
            <a:r>
              <a:rPr lang="en-US" sz="1050" dirty="0">
                <a:latin typeface="Comic Sans MS" panose="030F0702030302020204" pitchFamily="66" charset="0"/>
              </a:rPr>
              <a:t>Nepal, Tohoku, Typhoon Haiyan, UK Winter Storm, </a:t>
            </a:r>
          </a:p>
          <a:p>
            <a:r>
              <a:rPr lang="en-US" sz="1050" dirty="0">
                <a:latin typeface="Comic Sans MS" panose="030F0702030302020204" pitchFamily="66" charset="0"/>
              </a:rPr>
              <a:t>Nap Wood, Holderness, River Tees, Boscastle </a:t>
            </a:r>
          </a:p>
          <a:p>
            <a:r>
              <a:rPr lang="en-US" sz="1050" b="1" dirty="0">
                <a:latin typeface="Comic Sans MS" panose="030F0702030302020204" pitchFamily="66" charset="0"/>
              </a:rPr>
              <a:t>Our Examples – Paper 2</a:t>
            </a:r>
          </a:p>
          <a:p>
            <a:r>
              <a:rPr lang="en-US" sz="1050" dirty="0">
                <a:latin typeface="Comic Sans MS" panose="030F0702030302020204" pitchFamily="66" charset="0"/>
              </a:rPr>
              <a:t>Mumbai, Birmingham, Tanzania, Teesside, Gannet </a:t>
            </a:r>
          </a:p>
          <a:p>
            <a:r>
              <a:rPr lang="en-US" sz="1050" dirty="0">
                <a:latin typeface="Comic Sans MS" panose="030F0702030302020204" pitchFamily="66" charset="0"/>
              </a:rPr>
              <a:t>Oilfield, </a:t>
            </a:r>
            <a:r>
              <a:rPr lang="en-US" sz="1050" dirty="0" err="1">
                <a:latin typeface="Comic Sans MS" panose="030F0702030302020204" pitchFamily="66" charset="0"/>
              </a:rPr>
              <a:t>Melela</a:t>
            </a:r>
            <a:r>
              <a:rPr lang="en-US" sz="1050" dirty="0">
                <a:latin typeface="Comic Sans MS" panose="030F0702030302020204" pitchFamily="66" charset="0"/>
              </a:rPr>
              <a:t> </a:t>
            </a:r>
          </a:p>
          <a:p>
            <a:endParaRPr lang="en-GB" sz="1050" dirty="0">
              <a:latin typeface="Comic Sans MS" panose="030F0702030302020204" pitchFamily="66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B482DC9-649E-4A40-909B-466B6B385DE7}"/>
              </a:ext>
            </a:extLst>
          </p:cNvPr>
          <p:cNvSpPr/>
          <p:nvPr/>
        </p:nvSpPr>
        <p:spPr>
          <a:xfrm>
            <a:off x="1411107" y="617511"/>
            <a:ext cx="163773" cy="17742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C3026B1-FE40-45AC-97CE-703A2A167CF9}"/>
              </a:ext>
            </a:extLst>
          </p:cNvPr>
          <p:cNvSpPr/>
          <p:nvPr/>
        </p:nvSpPr>
        <p:spPr>
          <a:xfrm>
            <a:off x="5261211" y="5436059"/>
            <a:ext cx="163773" cy="17742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218" name="Picture 2" descr="Image result for Mumbai">
            <a:extLst>
              <a:ext uri="{FF2B5EF4-FFF2-40B4-BE49-F238E27FC236}">
                <a16:creationId xmlns:a16="http://schemas.microsoft.com/office/drawing/2014/main" id="{C16492D7-0B9D-437C-B2DC-743EB9203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789" y="6405736"/>
            <a:ext cx="978195" cy="46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river tees">
            <a:extLst>
              <a:ext uri="{FF2B5EF4-FFF2-40B4-BE49-F238E27FC236}">
                <a16:creationId xmlns:a16="http://schemas.microsoft.com/office/drawing/2014/main" id="{E04184C4-D8A3-4998-97B7-8463AE739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043" y="7581013"/>
            <a:ext cx="641941" cy="96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914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3AABF61-68C8-443F-80C8-82D7D5F158BF}"/>
              </a:ext>
            </a:extLst>
          </p:cNvPr>
          <p:cNvSpPr/>
          <p:nvPr/>
        </p:nvSpPr>
        <p:spPr>
          <a:xfrm>
            <a:off x="1300125" y="522516"/>
            <a:ext cx="4257747" cy="333102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u="sng" dirty="0">
                <a:latin typeface="Comic Sans MS" panose="030F0702030302020204" pitchFamily="66" charset="0"/>
              </a:rPr>
              <a:t>Map Skills</a:t>
            </a:r>
            <a:endParaRPr lang="en-GB" sz="2400" u="sng" dirty="0"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2D8429-FC75-4798-94AE-C82ABD3F9029}"/>
              </a:ext>
            </a:extLst>
          </p:cNvPr>
          <p:cNvSpPr/>
          <p:nvPr/>
        </p:nvSpPr>
        <p:spPr>
          <a:xfrm>
            <a:off x="1300125" y="5290456"/>
            <a:ext cx="4257747" cy="333102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50" u="sng" dirty="0">
                <a:latin typeface="Comic Sans MS" panose="030F0702030302020204" pitchFamily="66" charset="0"/>
              </a:rPr>
              <a:t>Ordnance Survey Maps (OS Maps)</a:t>
            </a:r>
          </a:p>
          <a:p>
            <a:endParaRPr lang="en-US" sz="1050" u="sng" dirty="0">
              <a:latin typeface="Comic Sans MS" panose="030F0702030302020204" pitchFamily="66" charset="0"/>
            </a:endParaRPr>
          </a:p>
          <a:p>
            <a:r>
              <a:rPr lang="en-US" sz="1050" dirty="0">
                <a:latin typeface="Comic Sans MS" panose="030F0702030302020204" pitchFamily="66" charset="0"/>
              </a:rPr>
              <a:t>Knowing your symbols:</a:t>
            </a:r>
          </a:p>
          <a:p>
            <a:endParaRPr lang="en-US" sz="1050" dirty="0">
              <a:latin typeface="Comic Sans MS" panose="030F0702030302020204" pitchFamily="66" charset="0"/>
            </a:endParaRPr>
          </a:p>
          <a:p>
            <a:endParaRPr lang="en-US" sz="1050" dirty="0">
              <a:latin typeface="Comic Sans MS" panose="030F0702030302020204" pitchFamily="66" charset="0"/>
            </a:endParaRPr>
          </a:p>
          <a:p>
            <a:endParaRPr lang="en-US" sz="1050" dirty="0">
              <a:latin typeface="Comic Sans MS" panose="030F0702030302020204" pitchFamily="66" charset="0"/>
            </a:endParaRPr>
          </a:p>
          <a:p>
            <a:endParaRPr lang="en-US" sz="1050" dirty="0">
              <a:latin typeface="Comic Sans MS" panose="030F0702030302020204" pitchFamily="66" charset="0"/>
            </a:endParaRPr>
          </a:p>
          <a:p>
            <a:endParaRPr lang="en-US" sz="1050" dirty="0">
              <a:latin typeface="Comic Sans MS" panose="030F0702030302020204" pitchFamily="66" charset="0"/>
            </a:endParaRPr>
          </a:p>
          <a:p>
            <a:endParaRPr lang="en-US" sz="1050" dirty="0">
              <a:latin typeface="Comic Sans MS" panose="030F0702030302020204" pitchFamily="66" charset="0"/>
            </a:endParaRPr>
          </a:p>
          <a:p>
            <a:endParaRPr lang="en-US" sz="1050" u="sng" dirty="0">
              <a:latin typeface="Comic Sans MS" panose="030F0702030302020204" pitchFamily="66" charset="0"/>
            </a:endParaRPr>
          </a:p>
          <a:p>
            <a:r>
              <a:rPr lang="en-US" sz="1050" u="sng" dirty="0">
                <a:latin typeface="Comic Sans MS" panose="030F0702030302020204" pitchFamily="66" charset="0"/>
              </a:rPr>
              <a:t>4 Figure Grid References</a:t>
            </a:r>
          </a:p>
          <a:p>
            <a:pPr marL="228600" indent="-228600" algn="r">
              <a:buAutoNum type="arabicPeriod"/>
            </a:pPr>
            <a:r>
              <a:rPr lang="en-US" sz="1050" dirty="0">
                <a:latin typeface="Comic Sans MS" panose="030F0702030302020204" pitchFamily="66" charset="0"/>
              </a:rPr>
              <a:t>Find the bottom left corner of</a:t>
            </a:r>
          </a:p>
          <a:p>
            <a:pPr algn="r"/>
            <a:r>
              <a:rPr lang="en-US" sz="1050" dirty="0">
                <a:latin typeface="Comic Sans MS" panose="030F0702030302020204" pitchFamily="66" charset="0"/>
              </a:rPr>
              <a:t>the grid square. </a:t>
            </a:r>
          </a:p>
          <a:p>
            <a:pPr algn="r"/>
            <a:r>
              <a:rPr lang="en-US" sz="1050" dirty="0">
                <a:latin typeface="Comic Sans MS" panose="030F0702030302020204" pitchFamily="66" charset="0"/>
              </a:rPr>
              <a:t>2. Follow the line up/down to find</a:t>
            </a:r>
          </a:p>
          <a:p>
            <a:pPr algn="r"/>
            <a:r>
              <a:rPr lang="en-US" sz="1050" dirty="0">
                <a:latin typeface="Comic Sans MS" panose="030F0702030302020204" pitchFamily="66" charset="0"/>
              </a:rPr>
              <a:t>the first 2 digits e.g. 29</a:t>
            </a:r>
          </a:p>
          <a:p>
            <a:pPr algn="r"/>
            <a:r>
              <a:rPr lang="en-US" sz="1050" dirty="0">
                <a:latin typeface="Comic Sans MS" panose="030F0702030302020204" pitchFamily="66" charset="0"/>
              </a:rPr>
              <a:t>3. Go back to the corner and follow</a:t>
            </a:r>
          </a:p>
          <a:p>
            <a:pPr algn="r"/>
            <a:r>
              <a:rPr lang="en-US" sz="1050" dirty="0">
                <a:latin typeface="Comic Sans MS" panose="030F0702030302020204" pitchFamily="66" charset="0"/>
              </a:rPr>
              <a:t>the line left/right to find the next</a:t>
            </a:r>
          </a:p>
          <a:p>
            <a:pPr algn="r"/>
            <a:r>
              <a:rPr lang="en-US" sz="1050" dirty="0">
                <a:latin typeface="Comic Sans MS" panose="030F0702030302020204" pitchFamily="66" charset="0"/>
              </a:rPr>
              <a:t>to digits e.g. 20</a:t>
            </a:r>
          </a:p>
          <a:p>
            <a:pPr algn="r"/>
            <a:r>
              <a:rPr lang="en-US" sz="1050" dirty="0">
                <a:latin typeface="Comic Sans MS" panose="030F0702030302020204" pitchFamily="66" charset="0"/>
              </a:rPr>
              <a:t>4. Put the numbers together to get</a:t>
            </a:r>
          </a:p>
          <a:p>
            <a:pPr algn="r"/>
            <a:r>
              <a:rPr lang="en-US" sz="1050" dirty="0">
                <a:latin typeface="Comic Sans MS" panose="030F0702030302020204" pitchFamily="66" charset="0"/>
              </a:rPr>
              <a:t>your reference e.g. 2920</a:t>
            </a:r>
          </a:p>
          <a:p>
            <a:endParaRPr lang="en-US" sz="1050" dirty="0">
              <a:latin typeface="Comic Sans MS" panose="030F0702030302020204" pitchFamily="66" charset="0"/>
            </a:endParaRPr>
          </a:p>
          <a:p>
            <a:endParaRPr lang="en-US" sz="1050" dirty="0">
              <a:latin typeface="Comic Sans MS" panose="030F0702030302020204" pitchFamily="66" charset="0"/>
            </a:endParaRPr>
          </a:p>
          <a:p>
            <a:endParaRPr lang="en-US" sz="1050" dirty="0">
              <a:latin typeface="Comic Sans MS" panose="030F0702030302020204" pitchFamily="66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B482DC9-649E-4A40-909B-466B6B385DE7}"/>
              </a:ext>
            </a:extLst>
          </p:cNvPr>
          <p:cNvSpPr/>
          <p:nvPr/>
        </p:nvSpPr>
        <p:spPr>
          <a:xfrm>
            <a:off x="1411107" y="617511"/>
            <a:ext cx="163773" cy="17742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C3026B1-FE40-45AC-97CE-703A2A167CF9}"/>
              </a:ext>
            </a:extLst>
          </p:cNvPr>
          <p:cNvSpPr/>
          <p:nvPr/>
        </p:nvSpPr>
        <p:spPr>
          <a:xfrm>
            <a:off x="5261211" y="5436059"/>
            <a:ext cx="163773" cy="17742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CFCEFB-7D62-4BB4-8370-EECA8BBF67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916" t="43159" r="13488" b="38419"/>
          <a:stretch/>
        </p:blipFill>
        <p:spPr>
          <a:xfrm>
            <a:off x="1411107" y="5956299"/>
            <a:ext cx="4022133" cy="857251"/>
          </a:xfrm>
          <a:prstGeom prst="rect">
            <a:avLst/>
          </a:prstGeom>
        </p:spPr>
      </p:pic>
      <p:pic>
        <p:nvPicPr>
          <p:cNvPr id="10242" name="Picture 2" descr="Image result for os map">
            <a:extLst>
              <a:ext uri="{FF2B5EF4-FFF2-40B4-BE49-F238E27FC236}">
                <a16:creationId xmlns:a16="http://schemas.microsoft.com/office/drawing/2014/main" id="{574AD8C6-0B71-4CC9-94FB-54F30FD882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276"/>
          <a:stretch/>
        </p:blipFill>
        <p:spPr bwMode="auto">
          <a:xfrm>
            <a:off x="1411107" y="7158437"/>
            <a:ext cx="1681107" cy="1318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74793A77-B8FC-4102-991D-B0B5E39E125E}"/>
              </a:ext>
            </a:extLst>
          </p:cNvPr>
          <p:cNvSpPr/>
          <p:nvPr/>
        </p:nvSpPr>
        <p:spPr>
          <a:xfrm>
            <a:off x="1905000" y="7657192"/>
            <a:ext cx="88900" cy="8345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7344079-DA65-49FF-BD76-1488BAF5BC3D}"/>
              </a:ext>
            </a:extLst>
          </p:cNvPr>
          <p:cNvCxnSpPr>
            <a:cxnSpLocks/>
          </p:cNvCxnSpPr>
          <p:nvPr/>
        </p:nvCxnSpPr>
        <p:spPr>
          <a:xfrm flipH="1">
            <a:off x="1843873" y="7244862"/>
            <a:ext cx="1359323" cy="5726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6352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3AABF61-68C8-443F-80C8-82D7D5F158BF}"/>
              </a:ext>
            </a:extLst>
          </p:cNvPr>
          <p:cNvSpPr/>
          <p:nvPr/>
        </p:nvSpPr>
        <p:spPr>
          <a:xfrm>
            <a:off x="1300125" y="522516"/>
            <a:ext cx="4257747" cy="333102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u="sng" dirty="0">
                <a:latin typeface="Comic Sans MS" panose="030F0702030302020204" pitchFamily="66" charset="0"/>
              </a:rPr>
              <a:t>6 Figure Grid References</a:t>
            </a:r>
          </a:p>
          <a:p>
            <a:pPr algn="ctr"/>
            <a:endParaRPr lang="en-US" sz="1200" u="sng" dirty="0">
              <a:latin typeface="Comic Sans MS" panose="030F0702030302020204" pitchFamily="66" charset="0"/>
            </a:endParaRPr>
          </a:p>
          <a:p>
            <a:pPr algn="ctr"/>
            <a:endParaRPr lang="en-US" sz="400" u="sng" dirty="0">
              <a:latin typeface="Comic Sans MS" panose="030F0702030302020204" pitchFamily="66" charset="0"/>
            </a:endParaRPr>
          </a:p>
          <a:p>
            <a:pPr marL="228600" indent="-228600" algn="r">
              <a:buAutoNum type="arabicPeriod"/>
            </a:pPr>
            <a:r>
              <a:rPr lang="en-US" sz="1200" dirty="0">
                <a:latin typeface="Comic Sans MS" panose="030F0702030302020204" pitchFamily="66" charset="0"/>
              </a:rPr>
              <a:t>Work out the 4 figure grid</a:t>
            </a:r>
          </a:p>
          <a:p>
            <a:pPr algn="r"/>
            <a:r>
              <a:rPr lang="en-US" sz="1200" dirty="0">
                <a:latin typeface="Comic Sans MS" panose="030F0702030302020204" pitchFamily="66" charset="0"/>
              </a:rPr>
              <a:t>reference but leave a space</a:t>
            </a:r>
          </a:p>
          <a:p>
            <a:pPr algn="r"/>
            <a:r>
              <a:rPr lang="en-US" sz="1200" dirty="0">
                <a:latin typeface="Comic Sans MS" panose="030F0702030302020204" pitchFamily="66" charset="0"/>
              </a:rPr>
              <a:t>after each reading e.g. 29_20_</a:t>
            </a:r>
          </a:p>
          <a:p>
            <a:pPr algn="r"/>
            <a:r>
              <a:rPr lang="en-US" sz="1200" dirty="0">
                <a:latin typeface="Comic Sans MS" panose="030F0702030302020204" pitchFamily="66" charset="0"/>
              </a:rPr>
              <a:t>2. Divide the square up into 10</a:t>
            </a:r>
          </a:p>
          <a:p>
            <a:pPr algn="r"/>
            <a:r>
              <a:rPr lang="en-US" sz="1200" dirty="0">
                <a:latin typeface="Comic Sans MS" panose="030F0702030302020204" pitchFamily="66" charset="0"/>
              </a:rPr>
              <a:t>across and 10 down.</a:t>
            </a:r>
          </a:p>
          <a:p>
            <a:pPr algn="r"/>
            <a:r>
              <a:rPr lang="en-US" sz="1200" dirty="0">
                <a:latin typeface="Comic Sans MS" panose="030F0702030302020204" pitchFamily="66" charset="0"/>
              </a:rPr>
              <a:t>3. Find the middle of the object</a:t>
            </a:r>
          </a:p>
          <a:p>
            <a:pPr algn="r"/>
            <a:r>
              <a:rPr lang="en-US" sz="1200" dirty="0">
                <a:latin typeface="Comic Sans MS" panose="030F0702030302020204" pitchFamily="66" charset="0"/>
              </a:rPr>
              <a:t>and read up the new lines and</a:t>
            </a:r>
          </a:p>
          <a:p>
            <a:pPr algn="r"/>
            <a:r>
              <a:rPr lang="en-US" sz="1200" dirty="0">
                <a:latin typeface="Comic Sans MS" panose="030F0702030302020204" pitchFamily="66" charset="0"/>
              </a:rPr>
              <a:t> and place next to the first</a:t>
            </a:r>
          </a:p>
          <a:p>
            <a:pPr algn="r"/>
            <a:r>
              <a:rPr lang="en-US" sz="1200" dirty="0">
                <a:latin typeface="Comic Sans MS" panose="030F0702030302020204" pitchFamily="66" charset="0"/>
              </a:rPr>
              <a:t> 2 digits e.g. 294</a:t>
            </a:r>
          </a:p>
          <a:p>
            <a:pPr algn="r"/>
            <a:r>
              <a:rPr lang="en-US" sz="1200" dirty="0">
                <a:latin typeface="Comic Sans MS" panose="030F0702030302020204" pitchFamily="66" charset="0"/>
              </a:rPr>
              <a:t>4. Repeat but this time go right and place at the end of the 4 figure reference e.g. 205</a:t>
            </a:r>
          </a:p>
          <a:p>
            <a:pPr algn="r"/>
            <a:r>
              <a:rPr lang="en-US" sz="1200" dirty="0">
                <a:latin typeface="Comic Sans MS" panose="030F0702030302020204" pitchFamily="66" charset="0"/>
              </a:rPr>
              <a:t>5. Your reading is now complete e.g. 294205</a:t>
            </a:r>
          </a:p>
          <a:p>
            <a:endParaRPr lang="en-US" sz="1200" dirty="0"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2D8429-FC75-4798-94AE-C82ABD3F9029}"/>
              </a:ext>
            </a:extLst>
          </p:cNvPr>
          <p:cNvSpPr/>
          <p:nvPr/>
        </p:nvSpPr>
        <p:spPr>
          <a:xfrm>
            <a:off x="1300125" y="5290456"/>
            <a:ext cx="4257747" cy="333102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u="sng" dirty="0">
                <a:latin typeface="Comic Sans MS" panose="030F0702030302020204" pitchFamily="66" charset="0"/>
              </a:rPr>
              <a:t>Compass points</a:t>
            </a:r>
          </a:p>
          <a:p>
            <a:pPr algn="ctr"/>
            <a:endParaRPr lang="en-US" sz="1200" u="sng" dirty="0">
              <a:latin typeface="Comic Sans MS" panose="030F0702030302020204" pitchFamily="66" charset="0"/>
            </a:endParaRPr>
          </a:p>
          <a:p>
            <a:pPr algn="ctr"/>
            <a:endParaRPr lang="en-US" sz="1200" u="sng" dirty="0">
              <a:latin typeface="Comic Sans MS" panose="030F0702030302020204" pitchFamily="66" charset="0"/>
            </a:endParaRPr>
          </a:p>
          <a:p>
            <a:pPr algn="ctr"/>
            <a:endParaRPr lang="en-US" sz="1200" u="sng" dirty="0">
              <a:latin typeface="Comic Sans MS" panose="030F0702030302020204" pitchFamily="66" charset="0"/>
            </a:endParaRPr>
          </a:p>
          <a:p>
            <a:pPr algn="ctr"/>
            <a:endParaRPr lang="en-US" sz="1200" u="sng" dirty="0">
              <a:latin typeface="Comic Sans MS" panose="030F0702030302020204" pitchFamily="66" charset="0"/>
            </a:endParaRPr>
          </a:p>
          <a:p>
            <a:pPr algn="ctr"/>
            <a:endParaRPr lang="en-US" sz="1200" u="sng" dirty="0">
              <a:latin typeface="Comic Sans MS" panose="030F0702030302020204" pitchFamily="66" charset="0"/>
            </a:endParaRPr>
          </a:p>
          <a:p>
            <a:pPr algn="ctr"/>
            <a:endParaRPr lang="en-US" sz="1200" u="sng" dirty="0">
              <a:latin typeface="Comic Sans MS" panose="030F0702030302020204" pitchFamily="66" charset="0"/>
            </a:endParaRPr>
          </a:p>
          <a:p>
            <a:pPr algn="ctr"/>
            <a:endParaRPr lang="en-US" sz="1200" u="sng" dirty="0">
              <a:latin typeface="Comic Sans MS" panose="030F0702030302020204" pitchFamily="66" charset="0"/>
            </a:endParaRPr>
          </a:p>
          <a:p>
            <a:pPr algn="ctr"/>
            <a:endParaRPr lang="en-US" sz="1200" u="sng" dirty="0">
              <a:latin typeface="Comic Sans MS" panose="030F0702030302020204" pitchFamily="66" charset="0"/>
            </a:endParaRPr>
          </a:p>
          <a:p>
            <a:pPr algn="ctr"/>
            <a:endParaRPr lang="en-US" sz="1200" u="sng" dirty="0">
              <a:latin typeface="Comic Sans MS" panose="030F0702030302020204" pitchFamily="66" charset="0"/>
            </a:endParaRPr>
          </a:p>
          <a:p>
            <a:pPr algn="ctr"/>
            <a:r>
              <a:rPr lang="en-US" sz="1200" u="sng" dirty="0">
                <a:latin typeface="Comic Sans MS" panose="030F0702030302020204" pitchFamily="66" charset="0"/>
              </a:rPr>
              <a:t>Distance/Scale</a:t>
            </a:r>
          </a:p>
          <a:p>
            <a:pPr algn="ctr"/>
            <a:endParaRPr lang="en-US" sz="1200" b="1" u="sng" dirty="0">
              <a:latin typeface="Comic Sans MS" panose="030F0702030302020204" pitchFamily="66" charset="0"/>
            </a:endParaRPr>
          </a:p>
          <a:p>
            <a:r>
              <a:rPr lang="en-US" sz="1100" dirty="0">
                <a:latin typeface="Comic Sans MS" panose="030F0702030302020204" pitchFamily="66" charset="0"/>
              </a:rPr>
              <a:t>To work out the distance between 2 places on a map, use a ruler to measure the distance in cm then compare it to the scale to find the distance in km. </a:t>
            </a:r>
            <a:endParaRPr lang="en-GB" sz="1100" dirty="0">
              <a:latin typeface="Comic Sans MS" panose="030F0702030302020204" pitchFamily="66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AE75445-0CCC-408B-B9F1-1F6F09F1BDD5}"/>
              </a:ext>
            </a:extLst>
          </p:cNvPr>
          <p:cNvSpPr/>
          <p:nvPr/>
        </p:nvSpPr>
        <p:spPr>
          <a:xfrm>
            <a:off x="1411107" y="617511"/>
            <a:ext cx="163773" cy="17742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6D69A0B-252A-4137-B738-1638771DCFBC}"/>
              </a:ext>
            </a:extLst>
          </p:cNvPr>
          <p:cNvSpPr/>
          <p:nvPr/>
        </p:nvSpPr>
        <p:spPr>
          <a:xfrm>
            <a:off x="5261211" y="5436059"/>
            <a:ext cx="163773" cy="17742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2" descr="Image result for os map">
            <a:extLst>
              <a:ext uri="{FF2B5EF4-FFF2-40B4-BE49-F238E27FC236}">
                <a16:creationId xmlns:a16="http://schemas.microsoft.com/office/drawing/2014/main" id="{9C31A61F-71DB-4C36-8761-FE5164EC4F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276"/>
          <a:stretch/>
        </p:blipFill>
        <p:spPr bwMode="auto">
          <a:xfrm>
            <a:off x="1411107" y="1033042"/>
            <a:ext cx="1681107" cy="1318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C79B2F2-E1EC-40E6-AA55-AF195146117C}"/>
              </a:ext>
            </a:extLst>
          </p:cNvPr>
          <p:cNvSpPr/>
          <p:nvPr/>
        </p:nvSpPr>
        <p:spPr>
          <a:xfrm>
            <a:off x="1905000" y="1531797"/>
            <a:ext cx="88900" cy="8345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B591133-18EA-4499-B804-4E61445125E7}"/>
              </a:ext>
            </a:extLst>
          </p:cNvPr>
          <p:cNvCxnSpPr>
            <a:cxnSpLocks/>
            <a:endCxn id="11" idx="7"/>
          </p:cNvCxnSpPr>
          <p:nvPr/>
        </p:nvCxnSpPr>
        <p:spPr>
          <a:xfrm flipH="1">
            <a:off x="1980881" y="1119467"/>
            <a:ext cx="1222316" cy="4245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270" name="Picture 6" descr="Image result for 10 by 10 grid">
            <a:extLst>
              <a:ext uri="{FF2B5EF4-FFF2-40B4-BE49-F238E27FC236}">
                <a16:creationId xmlns:a16="http://schemas.microsoft.com/office/drawing/2014/main" id="{55812CCE-3983-4335-A297-700C05EBD4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29" b="16607"/>
          <a:stretch/>
        </p:blipFill>
        <p:spPr bwMode="auto">
          <a:xfrm>
            <a:off x="1844991" y="1463120"/>
            <a:ext cx="231459" cy="23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Image result for grid reference">
            <a:extLst>
              <a:ext uri="{FF2B5EF4-FFF2-40B4-BE49-F238E27FC236}">
                <a16:creationId xmlns:a16="http://schemas.microsoft.com/office/drawing/2014/main" id="{0BE53CEF-8713-488F-8F00-17A2DA581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790" y="2948076"/>
            <a:ext cx="881129" cy="84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0" name="Picture 16" descr="Image result for 16 point compass">
            <a:extLst>
              <a:ext uri="{FF2B5EF4-FFF2-40B4-BE49-F238E27FC236}">
                <a16:creationId xmlns:a16="http://schemas.microsoft.com/office/drawing/2014/main" id="{29293886-20D6-4C78-866E-D2462AEFF6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06" b="11092"/>
          <a:stretch/>
        </p:blipFill>
        <p:spPr bwMode="auto">
          <a:xfrm>
            <a:off x="2712242" y="5613480"/>
            <a:ext cx="1433515" cy="140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4552DD-9F88-4A9D-AF88-BF5927C3B68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5000" t="55308" r="25221" b="22989"/>
          <a:stretch/>
        </p:blipFill>
        <p:spPr>
          <a:xfrm>
            <a:off x="2510265" y="8110958"/>
            <a:ext cx="1837465" cy="45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190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3AABF61-68C8-443F-80C8-82D7D5F158BF}"/>
              </a:ext>
            </a:extLst>
          </p:cNvPr>
          <p:cNvSpPr/>
          <p:nvPr/>
        </p:nvSpPr>
        <p:spPr>
          <a:xfrm>
            <a:off x="1300125" y="522516"/>
            <a:ext cx="4257747" cy="333102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u="sng" dirty="0">
                <a:latin typeface="Comic Sans MS" panose="030F0702030302020204" pitchFamily="66" charset="0"/>
              </a:rPr>
              <a:t>Relief </a:t>
            </a:r>
          </a:p>
          <a:p>
            <a:endParaRPr lang="en-US" sz="1200" dirty="0">
              <a:latin typeface="Comic Sans MS" panose="030F0702030302020204" pitchFamily="66" charset="0"/>
            </a:endParaRPr>
          </a:p>
          <a:p>
            <a:r>
              <a:rPr lang="en-US" sz="1200" dirty="0">
                <a:latin typeface="Comic Sans MS" panose="030F0702030302020204" pitchFamily="66" charset="0"/>
              </a:rPr>
              <a:t>Contour lines are the brown/orange lines on a map. They join points of equal height. They help tell you the relief of the land e.g. if it is steep or flat etc. </a:t>
            </a:r>
          </a:p>
          <a:p>
            <a:endParaRPr lang="en-US" sz="600" dirty="0">
              <a:latin typeface="Comic Sans MS" panose="030F0702030302020204" pitchFamily="66" charset="0"/>
            </a:endParaRPr>
          </a:p>
          <a:p>
            <a:r>
              <a:rPr lang="en-US" sz="1200" dirty="0">
                <a:latin typeface="Comic Sans MS" panose="030F0702030302020204" pitchFamily="66" charset="0"/>
              </a:rPr>
              <a:t>The numbers on the map tell you the height of the land. </a:t>
            </a:r>
          </a:p>
          <a:p>
            <a:endParaRPr lang="en-US" sz="1200" dirty="0">
              <a:latin typeface="Comic Sans MS" panose="030F0702030302020204" pitchFamily="66" charset="0"/>
            </a:endParaRPr>
          </a:p>
          <a:p>
            <a:r>
              <a:rPr lang="en-US" sz="1200" dirty="0">
                <a:latin typeface="Comic Sans MS" panose="030F0702030302020204" pitchFamily="66" charset="0"/>
              </a:rPr>
              <a:t>If the lines are close together this means it is steeper.</a:t>
            </a:r>
          </a:p>
          <a:p>
            <a:endParaRPr lang="en-US" sz="1200" dirty="0">
              <a:latin typeface="Comic Sans MS" panose="030F0702030302020204" pitchFamily="66" charset="0"/>
            </a:endParaRPr>
          </a:p>
          <a:p>
            <a:endParaRPr lang="en-US" sz="1200" dirty="0">
              <a:latin typeface="Comic Sans MS" panose="030F0702030302020204" pitchFamily="66" charset="0"/>
            </a:endParaRPr>
          </a:p>
          <a:p>
            <a:br>
              <a:rPr lang="en-US" sz="1200" dirty="0">
                <a:latin typeface="Comic Sans MS" panose="030F0702030302020204" pitchFamily="66" charset="0"/>
              </a:rPr>
            </a:br>
            <a:br>
              <a:rPr lang="en-US" sz="1200" dirty="0">
                <a:latin typeface="Comic Sans MS" panose="030F0702030302020204" pitchFamily="66" charset="0"/>
              </a:rPr>
            </a:br>
            <a:r>
              <a:rPr lang="en-US" sz="1200" dirty="0">
                <a:latin typeface="Comic Sans MS" panose="030F0702030302020204" pitchFamily="66" charset="0"/>
              </a:rPr>
              <a:t>If the lines are far apart then the land is flatter. </a:t>
            </a:r>
          </a:p>
          <a:p>
            <a:pPr algn="r"/>
            <a:r>
              <a:rPr lang="en-US" sz="1200" dirty="0">
                <a:latin typeface="Comic Sans MS" panose="030F0702030302020204" pitchFamily="66" charset="0"/>
              </a:rPr>
              <a:t>This means the land </a:t>
            </a:r>
          </a:p>
          <a:p>
            <a:pPr algn="r"/>
            <a:r>
              <a:rPr lang="en-US" sz="1200" dirty="0">
                <a:latin typeface="Comic Sans MS" panose="030F0702030302020204" pitchFamily="66" charset="0"/>
              </a:rPr>
              <a:t>is 80m high</a:t>
            </a:r>
            <a:endParaRPr lang="en-US" sz="1200" u="sng" dirty="0">
              <a:latin typeface="Comic Sans MS" panose="030F0702030302020204" pitchFamily="66" charset="0"/>
            </a:endParaRPr>
          </a:p>
          <a:p>
            <a:pPr algn="ctr"/>
            <a:endParaRPr lang="en-US" sz="400" u="sng" dirty="0">
              <a:latin typeface="Comic Sans MS" panose="030F0702030302020204" pitchFamily="66" charset="0"/>
            </a:endParaRPr>
          </a:p>
          <a:p>
            <a:endParaRPr lang="en-US" sz="1200" dirty="0"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2D8429-FC75-4798-94AE-C82ABD3F9029}"/>
              </a:ext>
            </a:extLst>
          </p:cNvPr>
          <p:cNvSpPr/>
          <p:nvPr/>
        </p:nvSpPr>
        <p:spPr>
          <a:xfrm>
            <a:off x="1300125" y="5290456"/>
            <a:ext cx="4257747" cy="333102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100" dirty="0">
              <a:latin typeface="Comic Sans MS" panose="030F0702030302020204" pitchFamily="66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AE75445-0CCC-408B-B9F1-1F6F09F1BDD5}"/>
              </a:ext>
            </a:extLst>
          </p:cNvPr>
          <p:cNvSpPr/>
          <p:nvPr/>
        </p:nvSpPr>
        <p:spPr>
          <a:xfrm>
            <a:off x="1411107" y="617511"/>
            <a:ext cx="163773" cy="17742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6D69A0B-252A-4137-B738-1638771DCFBC}"/>
              </a:ext>
            </a:extLst>
          </p:cNvPr>
          <p:cNvSpPr/>
          <p:nvPr/>
        </p:nvSpPr>
        <p:spPr>
          <a:xfrm>
            <a:off x="5261211" y="5436059"/>
            <a:ext cx="163773" cy="17742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F4A02C-43F8-411A-AD99-81E7C33A76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45059" r="36667" b="37895"/>
          <a:stretch/>
        </p:blipFill>
        <p:spPr>
          <a:xfrm>
            <a:off x="2857498" y="2188030"/>
            <a:ext cx="914400" cy="6572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A9E1E79-6B5F-4420-8094-951EE36D9C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667" t="31367" r="31111" b="46845"/>
          <a:stretch/>
        </p:blipFill>
        <p:spPr>
          <a:xfrm>
            <a:off x="3009897" y="3070862"/>
            <a:ext cx="719141" cy="720774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9F8315C-31F6-4CBB-BF1E-3ACF017C0434}"/>
              </a:ext>
            </a:extLst>
          </p:cNvPr>
          <p:cNvCxnSpPr>
            <a:cxnSpLocks/>
          </p:cNvCxnSpPr>
          <p:nvPr/>
        </p:nvCxnSpPr>
        <p:spPr>
          <a:xfrm flipH="1">
            <a:off x="3428998" y="3171825"/>
            <a:ext cx="5619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118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3AABF61-68C8-443F-80C8-82D7D5F158BF}"/>
              </a:ext>
            </a:extLst>
          </p:cNvPr>
          <p:cNvSpPr/>
          <p:nvPr/>
        </p:nvSpPr>
        <p:spPr>
          <a:xfrm>
            <a:off x="1300125" y="522516"/>
            <a:ext cx="4257747" cy="333102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u="sng" dirty="0" err="1">
                <a:latin typeface="Comic Sans MS" panose="030F0702030302020204" pitchFamily="66" charset="0"/>
              </a:rPr>
              <a:t>Maths</a:t>
            </a:r>
            <a:r>
              <a:rPr lang="en-US" sz="2400" u="sng" dirty="0">
                <a:latin typeface="Comic Sans MS" panose="030F0702030302020204" pitchFamily="66" charset="0"/>
              </a:rPr>
              <a:t> Skills</a:t>
            </a:r>
            <a:endParaRPr lang="en-GB" sz="2400" u="sng" dirty="0"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2D8429-FC75-4798-94AE-C82ABD3F9029}"/>
              </a:ext>
            </a:extLst>
          </p:cNvPr>
          <p:cNvSpPr/>
          <p:nvPr/>
        </p:nvSpPr>
        <p:spPr>
          <a:xfrm>
            <a:off x="1300125" y="5290456"/>
            <a:ext cx="4257747" cy="333102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u="sng" dirty="0">
                <a:latin typeface="Comic Sans MS" panose="030F0702030302020204" pitchFamily="66" charset="0"/>
              </a:rPr>
              <a:t>Scatter Graphs</a:t>
            </a:r>
          </a:p>
          <a:p>
            <a:endParaRPr lang="en-US" sz="1200" u="sng" dirty="0">
              <a:latin typeface="Comic Sans MS" panose="030F0702030302020204" pitchFamily="66" charset="0"/>
            </a:endParaRPr>
          </a:p>
          <a:p>
            <a:r>
              <a:rPr lang="en-US" sz="1200" dirty="0">
                <a:latin typeface="Comic Sans MS" panose="030F0702030302020204" pitchFamily="66" charset="0"/>
              </a:rPr>
              <a:t>Scatter graphs tell you the relationship between 2 values. We use the term correlation to describe the relationship.</a:t>
            </a:r>
          </a:p>
          <a:p>
            <a:endParaRPr lang="en-US" sz="1200" dirty="0">
              <a:latin typeface="Comic Sans MS" panose="030F0702030302020204" pitchFamily="66" charset="0"/>
            </a:endParaRPr>
          </a:p>
          <a:p>
            <a:endParaRPr lang="en-US" sz="1200" dirty="0">
              <a:latin typeface="Comic Sans MS" panose="030F0702030302020204" pitchFamily="66" charset="0"/>
            </a:endParaRPr>
          </a:p>
          <a:p>
            <a:endParaRPr lang="en-US" sz="1200" dirty="0">
              <a:latin typeface="Comic Sans MS" panose="030F0702030302020204" pitchFamily="66" charset="0"/>
            </a:endParaRPr>
          </a:p>
          <a:p>
            <a:endParaRPr lang="en-US" sz="1200" dirty="0">
              <a:latin typeface="Comic Sans MS" panose="030F0702030302020204" pitchFamily="66" charset="0"/>
            </a:endParaRPr>
          </a:p>
          <a:p>
            <a:endParaRPr lang="en-US" sz="1200" dirty="0">
              <a:latin typeface="Comic Sans MS" panose="030F0702030302020204" pitchFamily="66" charset="0"/>
            </a:endParaRPr>
          </a:p>
          <a:p>
            <a:endParaRPr lang="en-US" sz="1200" dirty="0">
              <a:latin typeface="Comic Sans MS" panose="030F0702030302020204" pitchFamily="66" charset="0"/>
            </a:endParaRPr>
          </a:p>
          <a:p>
            <a:endParaRPr lang="en-US" sz="1200" dirty="0">
              <a:latin typeface="Comic Sans MS" panose="030F0702030302020204" pitchFamily="66" charset="0"/>
            </a:endParaRPr>
          </a:p>
          <a:p>
            <a:endParaRPr lang="en-US" sz="1200" dirty="0">
              <a:latin typeface="Comic Sans MS" panose="030F0702030302020204" pitchFamily="66" charset="0"/>
            </a:endParaRPr>
          </a:p>
          <a:p>
            <a:r>
              <a:rPr lang="en-US" sz="1200" u="sng" dirty="0">
                <a:latin typeface="Comic Sans MS" panose="030F0702030302020204" pitchFamily="66" charset="0"/>
              </a:rPr>
              <a:t>Range</a:t>
            </a:r>
          </a:p>
          <a:p>
            <a:endParaRPr lang="en-US" sz="1200" dirty="0">
              <a:latin typeface="Comic Sans MS" panose="030F0702030302020204" pitchFamily="66" charset="0"/>
            </a:endParaRPr>
          </a:p>
          <a:p>
            <a:r>
              <a:rPr lang="en-US" sz="1200" dirty="0">
                <a:latin typeface="Comic Sans MS" panose="030F0702030302020204" pitchFamily="66" charset="0"/>
              </a:rPr>
              <a:t>The range is the difference between the highest and lowest values in a data set.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B482DC9-649E-4A40-909B-466B6B385DE7}"/>
              </a:ext>
            </a:extLst>
          </p:cNvPr>
          <p:cNvSpPr/>
          <p:nvPr/>
        </p:nvSpPr>
        <p:spPr>
          <a:xfrm>
            <a:off x="1411107" y="617511"/>
            <a:ext cx="163773" cy="17742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C3026B1-FE40-45AC-97CE-703A2A167CF9}"/>
              </a:ext>
            </a:extLst>
          </p:cNvPr>
          <p:cNvSpPr/>
          <p:nvPr/>
        </p:nvSpPr>
        <p:spPr>
          <a:xfrm>
            <a:off x="5261211" y="5436059"/>
            <a:ext cx="163773" cy="17742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290" name="Picture 2" descr="Image result for scatter graph relationships">
            <a:extLst>
              <a:ext uri="{FF2B5EF4-FFF2-40B4-BE49-F238E27FC236}">
                <a16:creationId xmlns:a16="http://schemas.microsoft.com/office/drawing/2014/main" id="{419003B0-2478-47FE-B52D-E4170C7D9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216" y="6364640"/>
            <a:ext cx="2493563" cy="105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089C760-38C2-453F-8334-816EFAFB015C}"/>
              </a:ext>
            </a:extLst>
          </p:cNvPr>
          <p:cNvCxnSpPr/>
          <p:nvPr/>
        </p:nvCxnSpPr>
        <p:spPr>
          <a:xfrm flipV="1">
            <a:off x="2423440" y="6703730"/>
            <a:ext cx="471225" cy="44317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D98C836-5FDA-4E5D-9DEC-F1E421D28407}"/>
              </a:ext>
            </a:extLst>
          </p:cNvPr>
          <p:cNvCxnSpPr>
            <a:cxnSpLocks/>
          </p:cNvCxnSpPr>
          <p:nvPr/>
        </p:nvCxnSpPr>
        <p:spPr>
          <a:xfrm>
            <a:off x="3281742" y="6703730"/>
            <a:ext cx="415127" cy="44317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769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3AABF61-68C8-443F-80C8-82D7D5F158BF}"/>
              </a:ext>
            </a:extLst>
          </p:cNvPr>
          <p:cNvSpPr/>
          <p:nvPr/>
        </p:nvSpPr>
        <p:spPr>
          <a:xfrm>
            <a:off x="1300125" y="522516"/>
            <a:ext cx="4257747" cy="333102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u="sng" dirty="0">
                <a:latin typeface="Comic Sans MS" panose="030F0702030302020204" pitchFamily="66" charset="0"/>
              </a:rPr>
              <a:t>Central Tendency</a:t>
            </a:r>
          </a:p>
          <a:p>
            <a:pPr algn="ctr"/>
            <a:endParaRPr lang="en-US" sz="1200" u="sng" dirty="0">
              <a:latin typeface="Comic Sans MS" panose="030F0702030302020204" pitchFamily="66" charset="0"/>
            </a:endParaRPr>
          </a:p>
          <a:p>
            <a:r>
              <a:rPr lang="en-US" sz="1200" dirty="0">
                <a:latin typeface="Comic Sans MS" panose="030F0702030302020204" pitchFamily="66" charset="0"/>
              </a:rPr>
              <a:t>Mean – Add all of the data together and divide by the number of values. </a:t>
            </a:r>
          </a:p>
          <a:p>
            <a:endParaRPr lang="en-US" sz="1200" dirty="0">
              <a:latin typeface="Comic Sans MS" panose="030F0702030302020204" pitchFamily="66" charset="0"/>
            </a:endParaRPr>
          </a:p>
          <a:p>
            <a:r>
              <a:rPr lang="en-US" sz="1200" dirty="0">
                <a:latin typeface="Comic Sans MS" panose="030F0702030302020204" pitchFamily="66" charset="0"/>
              </a:rPr>
              <a:t>E.g. 12,11,10,9,8,15,16,7,14,14 = 116. There are 10 values. So the mean is 116/10 = 11.6</a:t>
            </a:r>
          </a:p>
          <a:p>
            <a:endParaRPr lang="en-US" sz="1200" dirty="0">
              <a:latin typeface="Comic Sans MS" panose="030F0702030302020204" pitchFamily="66" charset="0"/>
            </a:endParaRPr>
          </a:p>
          <a:p>
            <a:r>
              <a:rPr lang="en-US" sz="1200" dirty="0">
                <a:latin typeface="Comic Sans MS" panose="030F0702030302020204" pitchFamily="66" charset="0"/>
              </a:rPr>
              <a:t>Mode – The most common values. </a:t>
            </a:r>
          </a:p>
          <a:p>
            <a:endParaRPr lang="en-US" sz="1200" dirty="0">
              <a:latin typeface="Comic Sans MS" panose="030F0702030302020204" pitchFamily="66" charset="0"/>
            </a:endParaRPr>
          </a:p>
          <a:p>
            <a:r>
              <a:rPr lang="en-US" sz="1200" dirty="0">
                <a:latin typeface="Comic Sans MS" panose="030F0702030302020204" pitchFamily="66" charset="0"/>
              </a:rPr>
              <a:t>E.g. There are 2 number 14’s therefore the mode is 14.</a:t>
            </a:r>
          </a:p>
          <a:p>
            <a:endParaRPr lang="en-US" sz="1200" dirty="0">
              <a:latin typeface="Comic Sans MS" panose="030F0702030302020204" pitchFamily="66" charset="0"/>
            </a:endParaRPr>
          </a:p>
          <a:p>
            <a:r>
              <a:rPr lang="en-US" sz="1200" dirty="0">
                <a:latin typeface="Comic Sans MS" panose="030F0702030302020204" pitchFamily="66" charset="0"/>
              </a:rPr>
              <a:t>Median – Place the data in numerical order, and calculate the middle value. If you have an even number, the median is the mean of the two middle values.</a:t>
            </a:r>
          </a:p>
          <a:p>
            <a:endParaRPr lang="en-US" sz="1200" dirty="0">
              <a:latin typeface="Comic Sans MS" panose="030F0702030302020204" pitchFamily="66" charset="0"/>
            </a:endParaRPr>
          </a:p>
          <a:p>
            <a:r>
              <a:rPr lang="en-US" sz="1200" dirty="0">
                <a:latin typeface="Comic Sans MS" panose="030F0702030302020204" pitchFamily="66" charset="0"/>
              </a:rPr>
              <a:t>E.g. 7,8,9,10,11,12,14,14,15,16  Median = 11.5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2D8429-FC75-4798-94AE-C82ABD3F9029}"/>
              </a:ext>
            </a:extLst>
          </p:cNvPr>
          <p:cNvSpPr/>
          <p:nvPr/>
        </p:nvSpPr>
        <p:spPr>
          <a:xfrm>
            <a:off x="1300125" y="5290456"/>
            <a:ext cx="4257747" cy="333102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 u="sng" dirty="0">
                <a:latin typeface="Comic Sans MS" panose="030F0702030302020204" pitchFamily="66" charset="0"/>
              </a:rPr>
              <a:t>Percentage</a:t>
            </a:r>
          </a:p>
          <a:p>
            <a:pPr algn="ctr"/>
            <a:endParaRPr lang="en-US" sz="1000" u="sng" dirty="0">
              <a:latin typeface="Comic Sans MS" panose="030F0702030302020204" pitchFamily="66" charset="0"/>
            </a:endParaRPr>
          </a:p>
          <a:p>
            <a:r>
              <a:rPr lang="en-US" sz="1100" dirty="0">
                <a:latin typeface="Comic Sans MS" panose="030F0702030302020204" pitchFamily="66" charset="0"/>
              </a:rPr>
              <a:t>Calculating Percentage – Divide the value by the total, then multiply the answer by 100.</a:t>
            </a:r>
          </a:p>
          <a:p>
            <a:endParaRPr lang="en-US" sz="600" dirty="0">
              <a:latin typeface="Comic Sans MS" panose="030F0702030302020204" pitchFamily="66" charset="0"/>
            </a:endParaRPr>
          </a:p>
          <a:p>
            <a:r>
              <a:rPr lang="en-US" sz="1100" dirty="0">
                <a:latin typeface="Comic Sans MS" panose="030F0702030302020204" pitchFamily="66" charset="0"/>
              </a:rPr>
              <a:t>E.g. The amount of students at RBA is 660, 81 of them are in year 10. What is the percentage of students in year 10? </a:t>
            </a:r>
          </a:p>
          <a:p>
            <a:r>
              <a:rPr lang="en-US" sz="1100" dirty="0">
                <a:latin typeface="Comic Sans MS" panose="030F0702030302020204" pitchFamily="66" charset="0"/>
              </a:rPr>
              <a:t>(81/660)*100 = 12.27%</a:t>
            </a:r>
          </a:p>
          <a:p>
            <a:endParaRPr lang="en-US" sz="700" dirty="0">
              <a:latin typeface="Comic Sans MS" panose="030F0702030302020204" pitchFamily="66" charset="0"/>
            </a:endParaRPr>
          </a:p>
          <a:p>
            <a:r>
              <a:rPr lang="en-US" sz="1100" dirty="0">
                <a:latin typeface="Comic Sans MS" panose="030F0702030302020204" pitchFamily="66" charset="0"/>
              </a:rPr>
              <a:t>Percentage Change – Calculate the change in value. Divide the change by the original value. Then multiply this value by 100.</a:t>
            </a:r>
          </a:p>
          <a:p>
            <a:endParaRPr lang="en-US" sz="1100" dirty="0">
              <a:latin typeface="Comic Sans MS" panose="030F0702030302020204" pitchFamily="66" charset="0"/>
            </a:endParaRPr>
          </a:p>
          <a:p>
            <a:r>
              <a:rPr lang="en-US" sz="1100" dirty="0">
                <a:latin typeface="Comic Sans MS" panose="030F0702030302020204" pitchFamily="66" charset="0"/>
              </a:rPr>
              <a:t>E.g. Last year the amount of students at RBA was 660, this year the number of students is 684. In percent how much has the student population changed by.</a:t>
            </a:r>
          </a:p>
          <a:p>
            <a:pPr marL="228600" indent="-228600">
              <a:buAutoNum type="arabicPeriod"/>
            </a:pPr>
            <a:r>
              <a:rPr lang="en-US" sz="1100" dirty="0">
                <a:latin typeface="Comic Sans MS" panose="030F0702030302020204" pitchFamily="66" charset="0"/>
              </a:rPr>
              <a:t>684-660 = 24</a:t>
            </a:r>
          </a:p>
          <a:p>
            <a:pPr marL="228600" indent="-228600">
              <a:buAutoNum type="arabicPeriod"/>
            </a:pPr>
            <a:r>
              <a:rPr lang="en-US" sz="1100" dirty="0">
                <a:latin typeface="Comic Sans MS" panose="030F0702030302020204" pitchFamily="66" charset="0"/>
              </a:rPr>
              <a:t>24/660 = 0.036</a:t>
            </a:r>
          </a:p>
          <a:p>
            <a:pPr marL="228600" indent="-228600">
              <a:buAutoNum type="arabicPeriod"/>
            </a:pPr>
            <a:r>
              <a:rPr lang="en-US" sz="1100" dirty="0">
                <a:latin typeface="Comic Sans MS" panose="030F0702030302020204" pitchFamily="66" charset="0"/>
              </a:rPr>
              <a:t>0.036*100 = 3.6%</a:t>
            </a:r>
          </a:p>
          <a:p>
            <a:r>
              <a:rPr lang="en-US" sz="1100" dirty="0">
                <a:latin typeface="Comic Sans MS" panose="030F0702030302020204" pitchFamily="66" charset="0"/>
              </a:rPr>
              <a:t>If this value ends up being negative, this means that there was a percentage decrease.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AE75445-0CCC-408B-B9F1-1F6F09F1BDD5}"/>
              </a:ext>
            </a:extLst>
          </p:cNvPr>
          <p:cNvSpPr/>
          <p:nvPr/>
        </p:nvSpPr>
        <p:spPr>
          <a:xfrm>
            <a:off x="1411107" y="617511"/>
            <a:ext cx="163773" cy="17742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6D69A0B-252A-4137-B738-1638771DCFBC}"/>
              </a:ext>
            </a:extLst>
          </p:cNvPr>
          <p:cNvSpPr/>
          <p:nvPr/>
        </p:nvSpPr>
        <p:spPr>
          <a:xfrm>
            <a:off x="5261211" y="5436059"/>
            <a:ext cx="163773" cy="17742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BA7B4C1-2C6F-470A-86BB-60923ABA4B50}"/>
              </a:ext>
            </a:extLst>
          </p:cNvPr>
          <p:cNvSpPr/>
          <p:nvPr/>
        </p:nvSpPr>
        <p:spPr>
          <a:xfrm>
            <a:off x="2300025" y="3500525"/>
            <a:ext cx="387077" cy="207563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338" name="Picture 2" descr="Image result for percentage change">
            <a:extLst>
              <a:ext uri="{FF2B5EF4-FFF2-40B4-BE49-F238E27FC236}">
                <a16:creationId xmlns:a16="http://schemas.microsoft.com/office/drawing/2014/main" id="{C3F2D517-2158-4282-BE90-A07001A15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982" y="7622899"/>
            <a:ext cx="586002" cy="51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360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3AABF61-68C8-443F-80C8-82D7D5F158BF}"/>
              </a:ext>
            </a:extLst>
          </p:cNvPr>
          <p:cNvSpPr/>
          <p:nvPr/>
        </p:nvSpPr>
        <p:spPr>
          <a:xfrm>
            <a:off x="1300125" y="522516"/>
            <a:ext cx="4257747" cy="333102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u="sng" dirty="0">
                <a:latin typeface="Comic Sans MS" panose="030F0702030302020204" pitchFamily="66" charset="0"/>
              </a:rPr>
              <a:t>Acronyms</a:t>
            </a:r>
            <a:endParaRPr lang="en-GB" sz="2400" u="sng" dirty="0"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2D8429-FC75-4798-94AE-C82ABD3F9029}"/>
              </a:ext>
            </a:extLst>
          </p:cNvPr>
          <p:cNvSpPr/>
          <p:nvPr/>
        </p:nvSpPr>
        <p:spPr>
          <a:xfrm>
            <a:off x="1300125" y="5290456"/>
            <a:ext cx="4257747" cy="333102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u="sng" dirty="0">
                <a:latin typeface="Comic Sans MS" panose="030F0702030302020204" pitchFamily="66" charset="0"/>
              </a:rPr>
              <a:t>PEE</a:t>
            </a:r>
          </a:p>
          <a:p>
            <a:endParaRPr lang="en-US" sz="1200" u="sng" dirty="0">
              <a:latin typeface="Comic Sans MS" panose="030F0702030302020204" pitchFamily="66" charset="0"/>
            </a:endParaRPr>
          </a:p>
          <a:p>
            <a:r>
              <a:rPr lang="en-US" sz="1200" dirty="0">
                <a:latin typeface="Comic Sans MS" panose="030F0702030302020204" pitchFamily="66" charset="0"/>
              </a:rPr>
              <a:t>Point – What are you going to talk about?</a:t>
            </a:r>
          </a:p>
          <a:p>
            <a:br>
              <a:rPr lang="en-US" sz="1200" dirty="0">
                <a:latin typeface="Comic Sans MS" panose="030F0702030302020204" pitchFamily="66" charset="0"/>
              </a:rPr>
            </a:br>
            <a:r>
              <a:rPr lang="en-US" sz="1200" dirty="0">
                <a:latin typeface="Comic Sans MS" panose="030F0702030302020204" pitchFamily="66" charset="0"/>
              </a:rPr>
              <a:t>Evidence – Prove your point. Use facts from a case study/example, or the resource.</a:t>
            </a:r>
          </a:p>
          <a:p>
            <a:br>
              <a:rPr lang="en-US" sz="1200" dirty="0">
                <a:latin typeface="Comic Sans MS" panose="030F0702030302020204" pitchFamily="66" charset="0"/>
              </a:rPr>
            </a:br>
            <a:r>
              <a:rPr lang="en-US" sz="1200" dirty="0">
                <a:latin typeface="Comic Sans MS" panose="030F0702030302020204" pitchFamily="66" charset="0"/>
              </a:rPr>
              <a:t>Explain – How does this evidence prove your point? </a:t>
            </a:r>
          </a:p>
          <a:p>
            <a:endParaRPr lang="en-US" sz="1200" dirty="0">
              <a:latin typeface="Comic Sans MS" panose="030F0702030302020204" pitchFamily="66" charset="0"/>
            </a:endParaRPr>
          </a:p>
          <a:p>
            <a:r>
              <a:rPr lang="en-US" sz="1200" u="sng" dirty="0">
                <a:latin typeface="Comic Sans MS" panose="030F0702030302020204" pitchFamily="66" charset="0"/>
              </a:rPr>
              <a:t>PED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Point – What are you going to talk about?</a:t>
            </a:r>
          </a:p>
          <a:p>
            <a:endParaRPr lang="en-US" sz="1200" dirty="0">
              <a:latin typeface="Comic Sans MS" panose="030F0702030302020204" pitchFamily="66" charset="0"/>
            </a:endParaRPr>
          </a:p>
          <a:p>
            <a:r>
              <a:rPr lang="en-US" sz="1200" dirty="0">
                <a:latin typeface="Comic Sans MS" panose="030F0702030302020204" pitchFamily="66" charset="0"/>
              </a:rPr>
              <a:t>Evidence – Prove your point. Use facts from a case study/example, or resource.</a:t>
            </a:r>
          </a:p>
          <a:p>
            <a:endParaRPr lang="en-US" sz="1200" dirty="0">
              <a:latin typeface="Comic Sans MS" panose="030F0702030302020204" pitchFamily="66" charset="0"/>
            </a:endParaRPr>
          </a:p>
          <a:p>
            <a:r>
              <a:rPr lang="en-US" sz="1200" dirty="0">
                <a:latin typeface="Comic Sans MS" panose="030F0702030302020204" pitchFamily="66" charset="0"/>
              </a:rPr>
              <a:t>Describe – Give more detail about your point and evidence.</a:t>
            </a:r>
          </a:p>
          <a:p>
            <a:endParaRPr lang="en-US" sz="1200" dirty="0">
              <a:latin typeface="Comic Sans MS" panose="030F0702030302020204" pitchFamily="66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AE75445-0CCC-408B-B9F1-1F6F09F1BDD5}"/>
              </a:ext>
            </a:extLst>
          </p:cNvPr>
          <p:cNvSpPr/>
          <p:nvPr/>
        </p:nvSpPr>
        <p:spPr>
          <a:xfrm>
            <a:off x="1411107" y="617511"/>
            <a:ext cx="163773" cy="17742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6D69A0B-252A-4137-B738-1638771DCFBC}"/>
              </a:ext>
            </a:extLst>
          </p:cNvPr>
          <p:cNvSpPr/>
          <p:nvPr/>
        </p:nvSpPr>
        <p:spPr>
          <a:xfrm>
            <a:off x="5261211" y="5436059"/>
            <a:ext cx="163773" cy="17742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Image result for toilet">
            <a:extLst>
              <a:ext uri="{FF2B5EF4-FFF2-40B4-BE49-F238E27FC236}">
                <a16:creationId xmlns:a16="http://schemas.microsoft.com/office/drawing/2014/main" id="{74BEADAB-B03C-4809-9C2F-8E4216C23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674" y="5309833"/>
            <a:ext cx="429872" cy="39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pedal boat">
            <a:extLst>
              <a:ext uri="{FF2B5EF4-FFF2-40B4-BE49-F238E27FC236}">
                <a16:creationId xmlns:a16="http://schemas.microsoft.com/office/drawing/2014/main" id="{DE81954C-FB26-4145-B93D-B328FC498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255" y="7050392"/>
            <a:ext cx="501729" cy="41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100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3AABF61-68C8-443F-80C8-82D7D5F158BF}"/>
              </a:ext>
            </a:extLst>
          </p:cNvPr>
          <p:cNvSpPr/>
          <p:nvPr/>
        </p:nvSpPr>
        <p:spPr>
          <a:xfrm>
            <a:off x="1300125" y="522516"/>
            <a:ext cx="4257747" cy="333102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200" dirty="0">
              <a:latin typeface="Comic Sans MS" panose="030F0702030302020204" pitchFamily="66" charset="0"/>
            </a:endParaRPr>
          </a:p>
          <a:p>
            <a:endParaRPr lang="en-US" sz="1200" dirty="0">
              <a:latin typeface="Comic Sans MS" panose="030F0702030302020204" pitchFamily="66" charset="0"/>
            </a:endParaRPr>
          </a:p>
          <a:p>
            <a:r>
              <a:rPr lang="en-US" sz="1200" u="sng" dirty="0">
                <a:latin typeface="Comic Sans MS" panose="030F0702030302020204" pitchFamily="66" charset="0"/>
              </a:rPr>
              <a:t>PEA</a:t>
            </a:r>
          </a:p>
          <a:p>
            <a:endParaRPr lang="en-US" sz="1200" u="sng" dirty="0">
              <a:latin typeface="Comic Sans MS" panose="030F0702030302020204" pitchFamily="66" charset="0"/>
            </a:endParaRPr>
          </a:p>
          <a:p>
            <a:r>
              <a:rPr lang="en-US" sz="1200" dirty="0">
                <a:latin typeface="Comic Sans MS" panose="030F0702030302020204" pitchFamily="66" charset="0"/>
              </a:rPr>
              <a:t>Point - What are you going to talk about?</a:t>
            </a:r>
          </a:p>
          <a:p>
            <a:br>
              <a:rPr lang="en-US" sz="1200" dirty="0">
                <a:latin typeface="Comic Sans MS" panose="030F0702030302020204" pitchFamily="66" charset="0"/>
              </a:rPr>
            </a:br>
            <a:r>
              <a:rPr lang="en-US" sz="1200" dirty="0">
                <a:latin typeface="Comic Sans MS" panose="030F0702030302020204" pitchFamily="66" charset="0"/>
              </a:rPr>
              <a:t>Evidence – Prove your point. Use facts from a case study/example, or the resource.</a:t>
            </a:r>
          </a:p>
          <a:p>
            <a:endParaRPr lang="en-US" sz="1200" dirty="0">
              <a:latin typeface="Comic Sans MS" panose="030F0702030302020204" pitchFamily="66" charset="0"/>
            </a:endParaRPr>
          </a:p>
          <a:p>
            <a:r>
              <a:rPr lang="en-US" sz="1200" dirty="0">
                <a:latin typeface="Comic Sans MS" panose="030F0702030302020204" pitchFamily="66" charset="0"/>
              </a:rPr>
              <a:t>Analyse – Make a judgement by examining all of the facts. Remember to include original thoughts. </a:t>
            </a:r>
          </a:p>
          <a:p>
            <a:endParaRPr lang="en-US" sz="1200" dirty="0">
              <a:latin typeface="Comic Sans MS" panose="030F0702030302020204" pitchFamily="66" charset="0"/>
            </a:endParaRPr>
          </a:p>
          <a:p>
            <a:r>
              <a:rPr lang="en-US" sz="1200" u="sng" dirty="0">
                <a:latin typeface="Comic Sans MS" panose="030F0702030302020204" pitchFamily="66" charset="0"/>
              </a:rPr>
              <a:t>TMT</a:t>
            </a:r>
            <a:r>
              <a:rPr lang="en-US" sz="1200" dirty="0">
                <a:latin typeface="Comic Sans MS" panose="030F0702030302020204" pitchFamily="66" charset="0"/>
              </a:rPr>
              <a:t> </a:t>
            </a:r>
          </a:p>
          <a:p>
            <a:endParaRPr lang="en-US" sz="1200" u="sng" dirty="0">
              <a:latin typeface="Comic Sans MS" panose="030F0702030302020204" pitchFamily="66" charset="0"/>
            </a:endParaRPr>
          </a:p>
          <a:p>
            <a:r>
              <a:rPr lang="en-US" sz="1200" dirty="0">
                <a:latin typeface="Comic Sans MS" panose="030F0702030302020204" pitchFamily="66" charset="0"/>
              </a:rPr>
              <a:t>This means that……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Use this sentence to expand on your answer and help improve your analysis. </a:t>
            </a:r>
          </a:p>
          <a:p>
            <a:pPr algn="ctr"/>
            <a:endParaRPr lang="en-GB" sz="2800" u="sng" dirty="0"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2D8429-FC75-4798-94AE-C82ABD3F9029}"/>
              </a:ext>
            </a:extLst>
          </p:cNvPr>
          <p:cNvSpPr/>
          <p:nvPr/>
        </p:nvSpPr>
        <p:spPr>
          <a:xfrm>
            <a:off x="1300125" y="5290456"/>
            <a:ext cx="4257747" cy="333102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u="sng" dirty="0">
                <a:latin typeface="Comic Sans MS" panose="030F0702030302020204" pitchFamily="66" charset="0"/>
              </a:rPr>
              <a:t>SEE</a:t>
            </a:r>
            <a:r>
              <a:rPr lang="en-US" sz="1200" dirty="0">
                <a:latin typeface="Comic Sans MS" panose="030F0702030302020204" pitchFamily="66" charset="0"/>
              </a:rPr>
              <a:t>(P)</a:t>
            </a:r>
          </a:p>
          <a:p>
            <a:endParaRPr lang="en-US" sz="1000" dirty="0">
              <a:latin typeface="Comic Sans MS" panose="030F0702030302020204" pitchFamily="66" charset="0"/>
            </a:endParaRPr>
          </a:p>
          <a:p>
            <a:r>
              <a:rPr lang="en-US" sz="1200" dirty="0">
                <a:latin typeface="Comic Sans MS" panose="030F0702030302020204" pitchFamily="66" charset="0"/>
              </a:rPr>
              <a:t>Social, Economic, Environmental, (Political)</a:t>
            </a:r>
          </a:p>
          <a:p>
            <a:endParaRPr lang="en-US" sz="1200" dirty="0">
              <a:latin typeface="Comic Sans MS" panose="030F0702030302020204" pitchFamily="66" charset="0"/>
            </a:endParaRPr>
          </a:p>
          <a:p>
            <a:r>
              <a:rPr lang="en-US" sz="1200" u="sng" dirty="0">
                <a:latin typeface="Comic Sans MS" panose="030F0702030302020204" pitchFamily="66" charset="0"/>
              </a:rPr>
              <a:t>BUG</a:t>
            </a:r>
          </a:p>
          <a:p>
            <a:endParaRPr lang="en-US" sz="1200" u="sng" dirty="0">
              <a:latin typeface="Comic Sans MS" panose="030F0702030302020204" pitchFamily="66" charset="0"/>
            </a:endParaRPr>
          </a:p>
          <a:p>
            <a:r>
              <a:rPr lang="en-US" sz="1200" dirty="0">
                <a:latin typeface="Comic Sans MS" panose="030F0702030302020204" pitchFamily="66" charset="0"/>
              </a:rPr>
              <a:t>B – Box the command word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U – Underline the key words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G – Glance back at the question</a:t>
            </a:r>
          </a:p>
          <a:p>
            <a:endParaRPr lang="en-US" sz="1200" dirty="0">
              <a:latin typeface="Comic Sans MS" panose="030F0702030302020204" pitchFamily="66" charset="0"/>
            </a:endParaRPr>
          </a:p>
          <a:p>
            <a:r>
              <a:rPr lang="en-US" sz="1200" u="sng" dirty="0">
                <a:latin typeface="Comic Sans MS" panose="030F0702030302020204" pitchFamily="66" charset="0"/>
              </a:rPr>
              <a:t>TEA</a:t>
            </a:r>
            <a:r>
              <a:rPr lang="en-US" sz="1200" dirty="0">
                <a:latin typeface="Comic Sans MS" panose="030F0702030302020204" pitchFamily="66" charset="0"/>
              </a:rPr>
              <a:t> </a:t>
            </a:r>
          </a:p>
          <a:p>
            <a:endParaRPr lang="en-US" sz="600" dirty="0">
              <a:latin typeface="Comic Sans MS" panose="030F0702030302020204" pitchFamily="66" charset="0"/>
            </a:endParaRPr>
          </a:p>
          <a:p>
            <a:r>
              <a:rPr lang="en-US" sz="1200" dirty="0">
                <a:latin typeface="Comic Sans MS" panose="030F0702030302020204" pitchFamily="66" charset="0"/>
              </a:rPr>
              <a:t>Trend – State/Describe the pattern</a:t>
            </a:r>
          </a:p>
          <a:p>
            <a:endParaRPr lang="en-US" sz="900" dirty="0">
              <a:latin typeface="Comic Sans MS" panose="030F0702030302020204" pitchFamily="66" charset="0"/>
            </a:endParaRPr>
          </a:p>
          <a:p>
            <a:r>
              <a:rPr lang="en-US" sz="1200" dirty="0">
                <a:latin typeface="Comic Sans MS" panose="030F0702030302020204" pitchFamily="66" charset="0"/>
              </a:rPr>
              <a:t>Evidence – Prove your pattern with evidence from the resource</a:t>
            </a:r>
          </a:p>
          <a:p>
            <a:endParaRPr lang="en-US" sz="700" dirty="0">
              <a:latin typeface="Comic Sans MS" panose="030F0702030302020204" pitchFamily="66" charset="0"/>
            </a:endParaRPr>
          </a:p>
          <a:p>
            <a:r>
              <a:rPr lang="en-US" sz="1200" dirty="0">
                <a:latin typeface="Comic Sans MS" panose="030F0702030302020204" pitchFamily="66" charset="0"/>
              </a:rPr>
              <a:t>Anomaly – State and prove anything that doesn’t fit the pattern identified. 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AE75445-0CCC-408B-B9F1-1F6F09F1BDD5}"/>
              </a:ext>
            </a:extLst>
          </p:cNvPr>
          <p:cNvSpPr/>
          <p:nvPr/>
        </p:nvSpPr>
        <p:spPr>
          <a:xfrm>
            <a:off x="1411107" y="617511"/>
            <a:ext cx="163773" cy="17742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6D69A0B-252A-4137-B738-1638771DCFBC}"/>
              </a:ext>
            </a:extLst>
          </p:cNvPr>
          <p:cNvSpPr/>
          <p:nvPr/>
        </p:nvSpPr>
        <p:spPr>
          <a:xfrm>
            <a:off x="5261211" y="5436059"/>
            <a:ext cx="163773" cy="17742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 descr="Image result for eyes">
            <a:extLst>
              <a:ext uri="{FF2B5EF4-FFF2-40B4-BE49-F238E27FC236}">
                <a16:creationId xmlns:a16="http://schemas.microsoft.com/office/drawing/2014/main" id="{012FBDE1-989E-4BA7-9D28-409474709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085" y="5345497"/>
            <a:ext cx="637674" cy="35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bug">
            <a:extLst>
              <a:ext uri="{FF2B5EF4-FFF2-40B4-BE49-F238E27FC236}">
                <a16:creationId xmlns:a16="http://schemas.microsoft.com/office/drawing/2014/main" id="{4A589CBE-5857-4634-9E17-5EC243674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165" y="6118109"/>
            <a:ext cx="951245" cy="95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tea">
            <a:extLst>
              <a:ext uri="{FF2B5EF4-FFF2-40B4-BE49-F238E27FC236}">
                <a16:creationId xmlns:a16="http://schemas.microsoft.com/office/drawing/2014/main" id="{FCD4211C-871F-4E4A-8197-8C98B4971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989" y="7208633"/>
            <a:ext cx="694222" cy="52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pea">
            <a:extLst>
              <a:ext uri="{FF2B5EF4-FFF2-40B4-BE49-F238E27FC236}">
                <a16:creationId xmlns:a16="http://schemas.microsoft.com/office/drawing/2014/main" id="{48991912-7B73-4EF9-B1A1-8A640C736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427" y="617511"/>
            <a:ext cx="955994" cy="61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FFD6B76-C86B-43F0-93F0-72A39571B5A3}"/>
              </a:ext>
            </a:extLst>
          </p:cNvPr>
          <p:cNvGrpSpPr>
            <a:grpSpLocks/>
          </p:cNvGrpSpPr>
          <p:nvPr/>
        </p:nvGrpSpPr>
        <p:grpSpPr bwMode="auto">
          <a:xfrm>
            <a:off x="1937086" y="2672012"/>
            <a:ext cx="493294" cy="479216"/>
            <a:chOff x="-17466373" y="-1404297"/>
            <a:chExt cx="1890398" cy="1660082"/>
          </a:xfrm>
        </p:grpSpPr>
        <p:pic>
          <p:nvPicPr>
            <p:cNvPr id="11" name="Picture 5" descr="TNT--961x1024">
              <a:extLst>
                <a:ext uri="{FF2B5EF4-FFF2-40B4-BE49-F238E27FC236}">
                  <a16:creationId xmlns:a16="http://schemas.microsoft.com/office/drawing/2014/main" id="{FA5567F1-EAB2-43C2-A46B-55DF22807C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466373" y="-1404297"/>
              <a:ext cx="1890398" cy="1660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6">
              <a:extLst>
                <a:ext uri="{FF2B5EF4-FFF2-40B4-BE49-F238E27FC236}">
                  <a16:creationId xmlns:a16="http://schemas.microsoft.com/office/drawing/2014/main" id="{0FF3C4ED-76F4-40C1-9202-F4A1511415A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232897" flipV="1">
              <a:off x="-16944463" y="-787285"/>
              <a:ext cx="1005866" cy="4260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500" dirty="0">
                  <a:solidFill>
                    <a:schemeClr val="bg1"/>
                  </a:solidFill>
                  <a:latin typeface="Wide Latin" panose="020A0A07050505020404" pitchFamily="18" charset="0"/>
                </a:rPr>
                <a:t>TMT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6673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3AABF61-68C8-443F-80C8-82D7D5F158BF}"/>
              </a:ext>
            </a:extLst>
          </p:cNvPr>
          <p:cNvSpPr/>
          <p:nvPr/>
        </p:nvSpPr>
        <p:spPr>
          <a:xfrm>
            <a:off x="1300125" y="522516"/>
            <a:ext cx="4257747" cy="333102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u="sng" dirty="0">
                <a:latin typeface="Comic Sans MS" panose="030F0702030302020204" pitchFamily="66" charset="0"/>
              </a:rPr>
              <a:t>Command Words</a:t>
            </a:r>
            <a:endParaRPr lang="en-GB" sz="2400" u="sng" dirty="0"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2D8429-FC75-4798-94AE-C82ABD3F9029}"/>
              </a:ext>
            </a:extLst>
          </p:cNvPr>
          <p:cNvSpPr/>
          <p:nvPr/>
        </p:nvSpPr>
        <p:spPr>
          <a:xfrm>
            <a:off x="1300125" y="5290456"/>
            <a:ext cx="4257747" cy="333102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Analyse – Break down the content of a topic, or issue.</a:t>
            </a:r>
          </a:p>
          <a:p>
            <a:endParaRPr lang="en-US" sz="1200" dirty="0">
              <a:latin typeface="Comic Sans MS" panose="030F0702030302020204" pitchFamily="66" charset="0"/>
            </a:endParaRPr>
          </a:p>
          <a:p>
            <a:r>
              <a:rPr lang="en-US" sz="1200" dirty="0">
                <a:latin typeface="Comic Sans MS" panose="030F0702030302020204" pitchFamily="66" charset="0"/>
              </a:rPr>
              <a:t>Annotate – Add to a diagram, image </a:t>
            </a:r>
            <a:r>
              <a:rPr lang="en-US" sz="1200" dirty="0" err="1">
                <a:latin typeface="Comic Sans MS" panose="030F0702030302020204" pitchFamily="66" charset="0"/>
              </a:rPr>
              <a:t>etc</a:t>
            </a:r>
            <a:r>
              <a:rPr lang="en-US" sz="1200" dirty="0">
                <a:latin typeface="Comic Sans MS" panose="030F0702030302020204" pitchFamily="66" charset="0"/>
              </a:rPr>
              <a:t>, a description/explanation of the feature.</a:t>
            </a:r>
          </a:p>
          <a:p>
            <a:endParaRPr lang="en-US" sz="1200" dirty="0">
              <a:latin typeface="Comic Sans MS" panose="030F0702030302020204" pitchFamily="66" charset="0"/>
            </a:endParaRPr>
          </a:p>
          <a:p>
            <a:r>
              <a:rPr lang="en-US" sz="1200" dirty="0">
                <a:latin typeface="Comic Sans MS" panose="030F0702030302020204" pitchFamily="66" charset="0"/>
              </a:rPr>
              <a:t>Assess – Consider several options or arguments. </a:t>
            </a:r>
          </a:p>
          <a:p>
            <a:endParaRPr lang="en-US" sz="1200" dirty="0">
              <a:latin typeface="Comic Sans MS" panose="030F0702030302020204" pitchFamily="66" charset="0"/>
            </a:endParaRPr>
          </a:p>
          <a:p>
            <a:r>
              <a:rPr lang="en-US" sz="1200" dirty="0">
                <a:latin typeface="Comic Sans MS" panose="030F0702030302020204" pitchFamily="66" charset="0"/>
              </a:rPr>
              <a:t>Calculate – Work out the value of something.</a:t>
            </a:r>
          </a:p>
          <a:p>
            <a:endParaRPr lang="en-US" sz="1200" dirty="0">
              <a:latin typeface="Comic Sans MS" panose="030F0702030302020204" pitchFamily="66" charset="0"/>
            </a:endParaRPr>
          </a:p>
          <a:p>
            <a:r>
              <a:rPr lang="en-US" sz="1200" dirty="0">
                <a:latin typeface="Comic Sans MS" panose="030F0702030302020204" pitchFamily="66" charset="0"/>
              </a:rPr>
              <a:t>Define – State the meaning of the word/idea.</a:t>
            </a:r>
          </a:p>
          <a:p>
            <a:endParaRPr lang="en-US" sz="1200" dirty="0">
              <a:latin typeface="Comic Sans MS" panose="030F0702030302020204" pitchFamily="66" charset="0"/>
            </a:endParaRPr>
          </a:p>
          <a:p>
            <a:r>
              <a:rPr lang="en-US" sz="1200" dirty="0">
                <a:latin typeface="Comic Sans MS" panose="030F0702030302020204" pitchFamily="66" charset="0"/>
              </a:rPr>
              <a:t>Describe – Say what something is like.</a:t>
            </a:r>
          </a:p>
          <a:p>
            <a:endParaRPr lang="en-US" sz="1200" dirty="0">
              <a:latin typeface="Comic Sans MS" panose="030F0702030302020204" pitchFamily="66" charset="0"/>
            </a:endParaRPr>
          </a:p>
          <a:p>
            <a:r>
              <a:rPr lang="en-US" sz="1200" dirty="0">
                <a:latin typeface="Comic Sans MS" panose="030F0702030302020204" pitchFamily="66" charset="0"/>
              </a:rPr>
              <a:t>Discuss – Set out both sides of an argument and 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draw a conclusion.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B482DC9-649E-4A40-909B-466B6B385DE7}"/>
              </a:ext>
            </a:extLst>
          </p:cNvPr>
          <p:cNvSpPr/>
          <p:nvPr/>
        </p:nvSpPr>
        <p:spPr>
          <a:xfrm>
            <a:off x="1411107" y="617511"/>
            <a:ext cx="163773" cy="17742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C3026B1-FE40-45AC-97CE-703A2A167CF9}"/>
              </a:ext>
            </a:extLst>
          </p:cNvPr>
          <p:cNvSpPr/>
          <p:nvPr/>
        </p:nvSpPr>
        <p:spPr>
          <a:xfrm>
            <a:off x="5261211" y="5436059"/>
            <a:ext cx="163773" cy="17742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170" name="Picture 2" descr="Image result for command words">
            <a:extLst>
              <a:ext uri="{FF2B5EF4-FFF2-40B4-BE49-F238E27FC236}">
                <a16:creationId xmlns:a16="http://schemas.microsoft.com/office/drawing/2014/main" id="{315FED66-94A1-4AEC-B8E7-D6077B4D4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216" y="7664902"/>
            <a:ext cx="793656" cy="95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027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3AABF61-68C8-443F-80C8-82D7D5F158BF}"/>
              </a:ext>
            </a:extLst>
          </p:cNvPr>
          <p:cNvSpPr/>
          <p:nvPr/>
        </p:nvSpPr>
        <p:spPr>
          <a:xfrm>
            <a:off x="1300125" y="522516"/>
            <a:ext cx="4257747" cy="333102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200" dirty="0">
              <a:latin typeface="Comic Sans MS" panose="030F0702030302020204" pitchFamily="66" charset="0"/>
            </a:endParaRPr>
          </a:p>
          <a:p>
            <a:endParaRPr lang="en-US" sz="1200" dirty="0">
              <a:latin typeface="Comic Sans MS" panose="030F0702030302020204" pitchFamily="66" charset="0"/>
            </a:endParaRPr>
          </a:p>
          <a:p>
            <a:r>
              <a:rPr lang="en-US" sz="1200" dirty="0">
                <a:latin typeface="Comic Sans MS" panose="030F0702030302020204" pitchFamily="66" charset="0"/>
              </a:rPr>
              <a:t>Evaluate – Consider several options and come a conclusion.</a:t>
            </a:r>
          </a:p>
          <a:p>
            <a:endParaRPr lang="en-US" sz="1200" dirty="0">
              <a:latin typeface="Comic Sans MS" panose="030F0702030302020204" pitchFamily="66" charset="0"/>
            </a:endParaRPr>
          </a:p>
          <a:p>
            <a:r>
              <a:rPr lang="en-US" sz="1200" dirty="0">
                <a:latin typeface="Comic Sans MS" panose="030F0702030302020204" pitchFamily="66" charset="0"/>
              </a:rPr>
              <a:t>Examine – Consider carefully and provide a detailed account. </a:t>
            </a:r>
          </a:p>
          <a:p>
            <a:endParaRPr lang="en-US" sz="1200" dirty="0">
              <a:latin typeface="Comic Sans MS" panose="030F0702030302020204" pitchFamily="66" charset="0"/>
            </a:endParaRPr>
          </a:p>
          <a:p>
            <a:r>
              <a:rPr lang="en-US" sz="1200" dirty="0">
                <a:latin typeface="Comic Sans MS" panose="030F0702030302020204" pitchFamily="66" charset="0"/>
              </a:rPr>
              <a:t>Explain – Give reasons why something happens.</a:t>
            </a:r>
          </a:p>
          <a:p>
            <a:endParaRPr lang="en-US" sz="1200" dirty="0">
              <a:latin typeface="Comic Sans MS" panose="030F0702030302020204" pitchFamily="66" charset="0"/>
            </a:endParaRPr>
          </a:p>
          <a:p>
            <a:r>
              <a:rPr lang="en-US" sz="1200" dirty="0">
                <a:latin typeface="Comic Sans MS" panose="030F0702030302020204" pitchFamily="66" charset="0"/>
              </a:rPr>
              <a:t>Justify – Give reasons why you support a particular decision or opinion. </a:t>
            </a:r>
          </a:p>
          <a:p>
            <a:endParaRPr lang="en-US" sz="1200" dirty="0">
              <a:latin typeface="Comic Sans MS" panose="030F0702030302020204" pitchFamily="66" charset="0"/>
            </a:endParaRPr>
          </a:p>
          <a:p>
            <a:r>
              <a:rPr lang="en-US" sz="1200" dirty="0">
                <a:latin typeface="Comic Sans MS" panose="030F0702030302020204" pitchFamily="66" charset="0"/>
              </a:rPr>
              <a:t>Outline – Provide a brief account.</a:t>
            </a:r>
          </a:p>
          <a:p>
            <a:endParaRPr lang="en-US" sz="1200" dirty="0">
              <a:latin typeface="Comic Sans MS" panose="030F0702030302020204" pitchFamily="66" charset="0"/>
            </a:endParaRPr>
          </a:p>
          <a:p>
            <a:r>
              <a:rPr lang="en-US" sz="1200" dirty="0">
                <a:latin typeface="Comic Sans MS" panose="030F0702030302020204" pitchFamily="66" charset="0"/>
              </a:rPr>
              <a:t>To what extent – Show how far you agree or disagree with a statement.  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2D8429-FC75-4798-94AE-C82ABD3F9029}"/>
              </a:ext>
            </a:extLst>
          </p:cNvPr>
          <p:cNvSpPr/>
          <p:nvPr/>
        </p:nvSpPr>
        <p:spPr>
          <a:xfrm>
            <a:off x="1300125" y="5290456"/>
            <a:ext cx="4257747" cy="333102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AE75445-0CCC-408B-B9F1-1F6F09F1BDD5}"/>
              </a:ext>
            </a:extLst>
          </p:cNvPr>
          <p:cNvSpPr/>
          <p:nvPr/>
        </p:nvSpPr>
        <p:spPr>
          <a:xfrm>
            <a:off x="1411107" y="617511"/>
            <a:ext cx="163773" cy="17742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6D69A0B-252A-4137-B738-1638771DCFBC}"/>
              </a:ext>
            </a:extLst>
          </p:cNvPr>
          <p:cNvSpPr/>
          <p:nvPr/>
        </p:nvSpPr>
        <p:spPr>
          <a:xfrm>
            <a:off x="5261211" y="5436059"/>
            <a:ext cx="163773" cy="17742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2" descr="Image result for command words">
            <a:extLst>
              <a:ext uri="{FF2B5EF4-FFF2-40B4-BE49-F238E27FC236}">
                <a16:creationId xmlns:a16="http://schemas.microsoft.com/office/drawing/2014/main" id="{82F842D4-A15F-4271-B6E8-A5B9489D1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908" y="617511"/>
            <a:ext cx="714841" cy="86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041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3AABF61-68C8-443F-80C8-82D7D5F158BF}"/>
              </a:ext>
            </a:extLst>
          </p:cNvPr>
          <p:cNvSpPr/>
          <p:nvPr/>
        </p:nvSpPr>
        <p:spPr>
          <a:xfrm>
            <a:off x="1300125" y="522516"/>
            <a:ext cx="4257747" cy="333102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u="sng" dirty="0">
                <a:latin typeface="Comic Sans MS" panose="030F0702030302020204" pitchFamily="66" charset="0"/>
              </a:rPr>
              <a:t>Level Marking</a:t>
            </a:r>
            <a:endParaRPr lang="en-GB" sz="2400" u="sng" dirty="0"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2D8429-FC75-4798-94AE-C82ABD3F9029}"/>
              </a:ext>
            </a:extLst>
          </p:cNvPr>
          <p:cNvSpPr/>
          <p:nvPr/>
        </p:nvSpPr>
        <p:spPr>
          <a:xfrm>
            <a:off x="1300125" y="5290456"/>
            <a:ext cx="4257747" cy="333102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Any question worth more than 3 marks will be marked using a level. </a:t>
            </a:r>
          </a:p>
          <a:p>
            <a:endParaRPr lang="en-US" sz="1200" dirty="0">
              <a:latin typeface="Comic Sans MS" panose="030F0702030302020204" pitchFamily="66" charset="0"/>
            </a:endParaRPr>
          </a:p>
          <a:p>
            <a:r>
              <a:rPr lang="en-US" sz="1200" u="sng" dirty="0">
                <a:latin typeface="Comic Sans MS" panose="030F0702030302020204" pitchFamily="66" charset="0"/>
              </a:rPr>
              <a:t>4 mark questions</a:t>
            </a:r>
          </a:p>
          <a:p>
            <a:endParaRPr lang="en-US" sz="1200" dirty="0">
              <a:latin typeface="Comic Sans MS" panose="030F0702030302020204" pitchFamily="66" charset="0"/>
            </a:endParaRPr>
          </a:p>
          <a:p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B482DC9-649E-4A40-909B-466B6B385DE7}"/>
              </a:ext>
            </a:extLst>
          </p:cNvPr>
          <p:cNvSpPr/>
          <p:nvPr/>
        </p:nvSpPr>
        <p:spPr>
          <a:xfrm>
            <a:off x="1411107" y="617511"/>
            <a:ext cx="163773" cy="17742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C3026B1-FE40-45AC-97CE-703A2A167CF9}"/>
              </a:ext>
            </a:extLst>
          </p:cNvPr>
          <p:cNvSpPr/>
          <p:nvPr/>
        </p:nvSpPr>
        <p:spPr>
          <a:xfrm>
            <a:off x="5261211" y="5436059"/>
            <a:ext cx="163773" cy="17742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A601F29-E99D-469E-B91F-E21E2E0E1D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544739"/>
              </p:ext>
            </p:extLst>
          </p:nvPr>
        </p:nvGraphicFramePr>
        <p:xfrm>
          <a:off x="1492992" y="6143969"/>
          <a:ext cx="3931992" cy="238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9102">
                  <a:extLst>
                    <a:ext uri="{9D8B030D-6E8A-4147-A177-3AD203B41FA5}">
                      <a16:colId xmlns:a16="http://schemas.microsoft.com/office/drawing/2014/main" val="4117364529"/>
                    </a:ext>
                  </a:extLst>
                </a:gridCol>
                <a:gridCol w="3102890">
                  <a:extLst>
                    <a:ext uri="{9D8B030D-6E8A-4147-A177-3AD203B41FA5}">
                      <a16:colId xmlns:a16="http://schemas.microsoft.com/office/drawing/2014/main" val="12017534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omic Sans MS" panose="030F0702030302020204" pitchFamily="66" charset="0"/>
                        </a:rPr>
                        <a:t>Level </a:t>
                      </a:r>
                      <a:endParaRPr lang="en-GB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omic Sans MS" panose="030F0702030302020204" pitchFamily="66" charset="0"/>
                        </a:rPr>
                        <a:t>Description</a:t>
                      </a:r>
                      <a:endParaRPr lang="en-GB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8667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omic Sans MS" panose="030F0702030302020204" pitchFamily="66" charset="0"/>
                        </a:rPr>
                        <a:t>1 - Basic</a:t>
                      </a:r>
                      <a:endParaRPr lang="en-GB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omic Sans MS" panose="030F0702030302020204" pitchFamily="66" charset="0"/>
                        </a:rPr>
                        <a:t>Limited or no reasoning. Simple description/explanation. Answer is mostly general and without detail. Few key terms are used and limited if any specific facts. </a:t>
                      </a:r>
                      <a:endParaRPr lang="en-GB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272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omic Sans MS" panose="030F0702030302020204" pitchFamily="66" charset="0"/>
                        </a:rPr>
                        <a:t>2 – Clear</a:t>
                      </a:r>
                      <a:endParaRPr lang="en-GB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omic Sans MS" panose="030F0702030302020204" pitchFamily="66" charset="0"/>
                        </a:rPr>
                        <a:t>Some reasoning. Clear description/explanation. Answer has some detail but this may vary. Some key terms are used, with some specific facts. </a:t>
                      </a:r>
                      <a:endParaRPr lang="en-GB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2174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1573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3AABF61-68C8-443F-80C8-82D7D5F158BF}"/>
              </a:ext>
            </a:extLst>
          </p:cNvPr>
          <p:cNvSpPr/>
          <p:nvPr/>
        </p:nvSpPr>
        <p:spPr>
          <a:xfrm>
            <a:off x="1300125" y="522516"/>
            <a:ext cx="4257747" cy="333102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                         </a:t>
            </a:r>
          </a:p>
          <a:p>
            <a:pPr algn="ctr"/>
            <a:r>
              <a:rPr lang="en-US" sz="1200" u="sng" dirty="0">
                <a:latin typeface="Comic Sans MS" panose="030F0702030302020204" pitchFamily="66" charset="0"/>
              </a:rPr>
              <a:t>6 and 9 mark questions</a:t>
            </a:r>
          </a:p>
          <a:p>
            <a:pPr algn="ctr"/>
            <a:endParaRPr lang="en-US" sz="1200" u="sng" dirty="0"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2D8429-FC75-4798-94AE-C82ABD3F9029}"/>
              </a:ext>
            </a:extLst>
          </p:cNvPr>
          <p:cNvSpPr/>
          <p:nvPr/>
        </p:nvSpPr>
        <p:spPr>
          <a:xfrm>
            <a:off x="1300125" y="5290456"/>
            <a:ext cx="4257747" cy="333102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AE75445-0CCC-408B-B9F1-1F6F09F1BDD5}"/>
              </a:ext>
            </a:extLst>
          </p:cNvPr>
          <p:cNvSpPr/>
          <p:nvPr/>
        </p:nvSpPr>
        <p:spPr>
          <a:xfrm>
            <a:off x="1411107" y="617511"/>
            <a:ext cx="163773" cy="17742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6D69A0B-252A-4137-B738-1638771DCFBC}"/>
              </a:ext>
            </a:extLst>
          </p:cNvPr>
          <p:cNvSpPr/>
          <p:nvPr/>
        </p:nvSpPr>
        <p:spPr>
          <a:xfrm>
            <a:off x="5261211" y="5436059"/>
            <a:ext cx="163773" cy="17742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967329C-101F-4D19-8284-89B9D2DA46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631324"/>
              </p:ext>
            </p:extLst>
          </p:nvPr>
        </p:nvGraphicFramePr>
        <p:xfrm>
          <a:off x="1463002" y="1020679"/>
          <a:ext cx="3961982" cy="25606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4872">
                  <a:extLst>
                    <a:ext uri="{9D8B030D-6E8A-4147-A177-3AD203B41FA5}">
                      <a16:colId xmlns:a16="http://schemas.microsoft.com/office/drawing/2014/main" val="4117364529"/>
                    </a:ext>
                  </a:extLst>
                </a:gridCol>
                <a:gridCol w="3187110">
                  <a:extLst>
                    <a:ext uri="{9D8B030D-6E8A-4147-A177-3AD203B41FA5}">
                      <a16:colId xmlns:a16="http://schemas.microsoft.com/office/drawing/2014/main" val="1201753438"/>
                    </a:ext>
                  </a:extLst>
                </a:gridCol>
              </a:tblGrid>
              <a:tr h="274654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omic Sans MS" panose="030F0702030302020204" pitchFamily="66" charset="0"/>
                        </a:rPr>
                        <a:t>Level </a:t>
                      </a:r>
                      <a:endParaRPr lang="en-GB" sz="11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omic Sans MS" panose="030F0702030302020204" pitchFamily="66" charset="0"/>
                        </a:rPr>
                        <a:t>Description</a:t>
                      </a:r>
                      <a:endParaRPr lang="en-GB" sz="11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8667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omic Sans MS" panose="030F0702030302020204" pitchFamily="66" charset="0"/>
                        </a:rPr>
                        <a:t>1 - Basic</a:t>
                      </a:r>
                      <a:endParaRPr lang="en-GB" sz="11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omic Sans MS" panose="030F0702030302020204" pitchFamily="66" charset="0"/>
                        </a:rPr>
                        <a:t>Limited or no reasoning. Simple description/explanation. Answer is mostly general and without detail. Few key terms are used and limited if any specific facts. </a:t>
                      </a:r>
                      <a:endParaRPr lang="en-GB" sz="11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272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omic Sans MS" panose="030F0702030302020204" pitchFamily="66" charset="0"/>
                        </a:rPr>
                        <a:t>2 – Clear</a:t>
                      </a:r>
                      <a:endParaRPr lang="en-GB" sz="11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omic Sans MS" panose="030F0702030302020204" pitchFamily="66" charset="0"/>
                        </a:rPr>
                        <a:t>Some reasoning. Clear description/explanation. Answer has some detail but this may vary. Some key terms are used, with some specific facts. </a:t>
                      </a:r>
                      <a:endParaRPr lang="en-GB" sz="11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217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omic Sans MS" panose="030F0702030302020204" pitchFamily="66" charset="0"/>
                        </a:rPr>
                        <a:t>3 - Detailed</a:t>
                      </a:r>
                      <a:endParaRPr lang="en-GB" sz="11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omic Sans MS" panose="030F0702030302020204" pitchFamily="66" charset="0"/>
                        </a:rPr>
                        <a:t>Very clear reasoning. Description/explanation is detailed. Points are developed throughout. Key terms are present and there is use of a range of specific facts. </a:t>
                      </a:r>
                      <a:endParaRPr lang="en-GB" sz="11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0512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7029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3AABF61-68C8-443F-80C8-82D7D5F158BF}"/>
              </a:ext>
            </a:extLst>
          </p:cNvPr>
          <p:cNvSpPr/>
          <p:nvPr/>
        </p:nvSpPr>
        <p:spPr>
          <a:xfrm>
            <a:off x="1300125" y="522516"/>
            <a:ext cx="4257747" cy="333102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u="sng" dirty="0">
                <a:latin typeface="Comic Sans MS" panose="030F0702030302020204" pitchFamily="66" charset="0"/>
              </a:rPr>
              <a:t>Question Structure</a:t>
            </a:r>
            <a:endParaRPr lang="en-GB" sz="2400" u="sng" dirty="0"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2D8429-FC75-4798-94AE-C82ABD3F9029}"/>
              </a:ext>
            </a:extLst>
          </p:cNvPr>
          <p:cNvSpPr/>
          <p:nvPr/>
        </p:nvSpPr>
        <p:spPr>
          <a:xfrm>
            <a:off x="1300125" y="5290456"/>
            <a:ext cx="4257747" cy="333102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u="sng" dirty="0">
                <a:latin typeface="Comic Sans MS" panose="030F0702030302020204" pitchFamily="66" charset="0"/>
              </a:rPr>
              <a:t>6 mark questions</a:t>
            </a:r>
          </a:p>
          <a:p>
            <a:endParaRPr lang="en-US" sz="1200" u="sng" dirty="0">
              <a:latin typeface="Comic Sans MS" panose="030F0702030302020204" pitchFamily="66" charset="0"/>
            </a:endParaRPr>
          </a:p>
          <a:p>
            <a:r>
              <a:rPr lang="en-US" sz="1200" dirty="0">
                <a:latin typeface="Comic Sans MS" panose="030F0702030302020204" pitchFamily="66" charset="0"/>
              </a:rPr>
              <a:t>2 Paragraphs, that show different points. </a:t>
            </a:r>
          </a:p>
          <a:p>
            <a:endParaRPr lang="en-US" sz="1200" dirty="0">
              <a:latin typeface="Comic Sans MS" panose="030F0702030302020204" pitchFamily="66" charset="0"/>
            </a:endParaRPr>
          </a:p>
          <a:p>
            <a:r>
              <a:rPr lang="en-US" sz="1200" dirty="0">
                <a:latin typeface="Comic Sans MS" panose="030F0702030302020204" pitchFamily="66" charset="0"/>
              </a:rPr>
              <a:t>Explanation questions should follow the PEE structure </a:t>
            </a:r>
          </a:p>
          <a:p>
            <a:endParaRPr lang="en-US" sz="1200" dirty="0">
              <a:latin typeface="Comic Sans MS" panose="030F0702030302020204" pitchFamily="66" charset="0"/>
            </a:endParaRPr>
          </a:p>
          <a:p>
            <a:r>
              <a:rPr lang="en-US" sz="1200" dirty="0">
                <a:latin typeface="Comic Sans MS" panose="030F0702030302020204" pitchFamily="66" charset="0"/>
              </a:rPr>
              <a:t>Description questions should follow the PED structure</a:t>
            </a:r>
          </a:p>
          <a:p>
            <a:endParaRPr lang="en-US" sz="1200" dirty="0">
              <a:latin typeface="Comic Sans MS" panose="030F0702030302020204" pitchFamily="66" charset="0"/>
            </a:endParaRPr>
          </a:p>
          <a:p>
            <a:r>
              <a:rPr lang="en-US" sz="1200" dirty="0">
                <a:latin typeface="Comic Sans MS" panose="030F0702030302020204" pitchFamily="66" charset="0"/>
              </a:rPr>
              <a:t>If the question asks you to; assess, to what extent, evaluate, discuss etc. Then the 2 paragraphs should contradict each other and follow the PEA structure. </a:t>
            </a:r>
          </a:p>
          <a:p>
            <a:endParaRPr lang="en-US" sz="1200" dirty="0">
              <a:latin typeface="Comic Sans MS" panose="030F0702030302020204" pitchFamily="66" charset="0"/>
            </a:endParaRPr>
          </a:p>
          <a:p>
            <a:r>
              <a:rPr lang="en-US" sz="1200" dirty="0">
                <a:latin typeface="Comic Sans MS" panose="030F0702030302020204" pitchFamily="66" charset="0"/>
              </a:rPr>
              <a:t>If you are asked to use a figure and your own knowledge, then the 1</a:t>
            </a:r>
            <a:r>
              <a:rPr lang="en-US" sz="1200" baseline="30000" dirty="0">
                <a:latin typeface="Comic Sans MS" panose="030F0702030302020204" pitchFamily="66" charset="0"/>
              </a:rPr>
              <a:t>st</a:t>
            </a:r>
            <a:r>
              <a:rPr lang="en-US" sz="1200" dirty="0">
                <a:latin typeface="Comic Sans MS" panose="030F0702030302020204" pitchFamily="66" charset="0"/>
              </a:rPr>
              <a:t> paragraph should be based on the figure and the 2</a:t>
            </a:r>
            <a:r>
              <a:rPr lang="en-US" sz="1200" baseline="30000" dirty="0">
                <a:latin typeface="Comic Sans MS" panose="030F0702030302020204" pitchFamily="66" charset="0"/>
              </a:rPr>
              <a:t>nd</a:t>
            </a:r>
            <a:r>
              <a:rPr lang="en-US" sz="1200" dirty="0">
                <a:latin typeface="Comic Sans MS" panose="030F0702030302020204" pitchFamily="66" charset="0"/>
              </a:rPr>
              <a:t> on your case study/example.</a:t>
            </a:r>
          </a:p>
          <a:p>
            <a:endParaRPr lang="en-US" sz="1200" dirty="0">
              <a:latin typeface="Comic Sans MS" panose="030F0702030302020204" pitchFamily="66" charset="0"/>
            </a:endParaRPr>
          </a:p>
          <a:p>
            <a:endParaRPr lang="en-US" sz="1200" dirty="0">
              <a:latin typeface="Comic Sans MS" panose="030F0702030302020204" pitchFamily="66" charset="0"/>
            </a:endParaRPr>
          </a:p>
          <a:p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B482DC9-649E-4A40-909B-466B6B385DE7}"/>
              </a:ext>
            </a:extLst>
          </p:cNvPr>
          <p:cNvSpPr/>
          <p:nvPr/>
        </p:nvSpPr>
        <p:spPr>
          <a:xfrm>
            <a:off x="1411107" y="617511"/>
            <a:ext cx="163773" cy="17742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C3026B1-FE40-45AC-97CE-703A2A167CF9}"/>
              </a:ext>
            </a:extLst>
          </p:cNvPr>
          <p:cNvSpPr/>
          <p:nvPr/>
        </p:nvSpPr>
        <p:spPr>
          <a:xfrm>
            <a:off x="5261211" y="5436059"/>
            <a:ext cx="163773" cy="17742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 descr="Image result for questions">
            <a:extLst>
              <a:ext uri="{FF2B5EF4-FFF2-40B4-BE49-F238E27FC236}">
                <a16:creationId xmlns:a16="http://schemas.microsoft.com/office/drawing/2014/main" id="{41F3BBBB-3E98-4DCE-BD01-57DA82880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147" y="8129962"/>
            <a:ext cx="1310725" cy="491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351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3AABF61-68C8-443F-80C8-82D7D5F158BF}"/>
              </a:ext>
            </a:extLst>
          </p:cNvPr>
          <p:cNvSpPr/>
          <p:nvPr/>
        </p:nvSpPr>
        <p:spPr>
          <a:xfrm>
            <a:off x="1300125" y="522516"/>
            <a:ext cx="4257747" cy="333102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u="sng" dirty="0">
                <a:latin typeface="Comic Sans MS" panose="030F0702030302020204" pitchFamily="66" charset="0"/>
              </a:rPr>
              <a:t>9 mark questions</a:t>
            </a:r>
          </a:p>
          <a:p>
            <a:endParaRPr lang="en-US" sz="1200" u="sng" dirty="0">
              <a:latin typeface="Comic Sans MS" panose="030F0702030302020204" pitchFamily="66" charset="0"/>
            </a:endParaRPr>
          </a:p>
          <a:p>
            <a:r>
              <a:rPr lang="en-US" sz="1200" dirty="0">
                <a:latin typeface="Comic Sans MS" panose="030F0702030302020204" pitchFamily="66" charset="0"/>
              </a:rPr>
              <a:t>2 Paragraphs, that contradict each other,</a:t>
            </a:r>
          </a:p>
          <a:p>
            <a:r>
              <a:rPr lang="en-US" sz="1200" dirty="0">
                <a:latin typeface="Comic Sans MS" panose="030F0702030302020204" pitchFamily="66" charset="0"/>
              </a:rPr>
              <a:t>and a conclusion.</a:t>
            </a:r>
          </a:p>
          <a:p>
            <a:endParaRPr lang="en-US" sz="1200" dirty="0">
              <a:latin typeface="Comic Sans MS" panose="030F0702030302020204" pitchFamily="66" charset="0"/>
            </a:endParaRPr>
          </a:p>
          <a:p>
            <a:r>
              <a:rPr lang="en-US" sz="1200" dirty="0">
                <a:latin typeface="Comic Sans MS" panose="030F0702030302020204" pitchFamily="66" charset="0"/>
              </a:rPr>
              <a:t>They should follow the PEA structure. </a:t>
            </a:r>
          </a:p>
          <a:p>
            <a:endParaRPr lang="en-US" sz="1200" dirty="0">
              <a:latin typeface="Comic Sans MS" panose="030F0702030302020204" pitchFamily="66" charset="0"/>
            </a:endParaRPr>
          </a:p>
          <a:p>
            <a:r>
              <a:rPr lang="en-US" sz="1200" dirty="0">
                <a:latin typeface="Comic Sans MS" panose="030F0702030302020204" pitchFamily="66" charset="0"/>
              </a:rPr>
              <a:t>You must include at least 3 specific pieces of information linked to a case study/example.</a:t>
            </a:r>
          </a:p>
          <a:p>
            <a:endParaRPr lang="en-US" sz="1200" dirty="0">
              <a:latin typeface="Comic Sans MS" panose="030F0702030302020204" pitchFamily="66" charset="0"/>
            </a:endParaRPr>
          </a:p>
          <a:p>
            <a:r>
              <a:rPr lang="en-US" sz="1200" dirty="0">
                <a:latin typeface="Comic Sans MS" panose="030F0702030302020204" pitchFamily="66" charset="0"/>
              </a:rPr>
              <a:t>If you are asked to use a figure and your own knowledge, then the 1</a:t>
            </a:r>
            <a:r>
              <a:rPr lang="en-US" sz="1200" baseline="30000" dirty="0">
                <a:latin typeface="Comic Sans MS" panose="030F0702030302020204" pitchFamily="66" charset="0"/>
              </a:rPr>
              <a:t>st</a:t>
            </a:r>
            <a:r>
              <a:rPr lang="en-US" sz="1200" dirty="0">
                <a:latin typeface="Comic Sans MS" panose="030F0702030302020204" pitchFamily="66" charset="0"/>
              </a:rPr>
              <a:t> paragraph should be based on the figure and the 2</a:t>
            </a:r>
            <a:r>
              <a:rPr lang="en-US" sz="1200" baseline="30000" dirty="0">
                <a:latin typeface="Comic Sans MS" panose="030F0702030302020204" pitchFamily="66" charset="0"/>
              </a:rPr>
              <a:t>nd</a:t>
            </a:r>
            <a:r>
              <a:rPr lang="en-US" sz="1200" dirty="0">
                <a:latin typeface="Comic Sans MS" panose="030F0702030302020204" pitchFamily="66" charset="0"/>
              </a:rPr>
              <a:t> on your case study/example.</a:t>
            </a:r>
          </a:p>
          <a:p>
            <a:endParaRPr lang="en-US" sz="1200" dirty="0">
              <a:latin typeface="Comic Sans MS" panose="030F0702030302020204" pitchFamily="66" charset="0"/>
            </a:endParaRPr>
          </a:p>
          <a:p>
            <a:r>
              <a:rPr lang="en-US" sz="1200" dirty="0">
                <a:latin typeface="Comic Sans MS" panose="030F0702030302020204" pitchFamily="66" charset="0"/>
              </a:rPr>
              <a:t>Your conclusion must give your opinion and answer the question. E.g. To a large extent I believe…… </a:t>
            </a:r>
          </a:p>
          <a:p>
            <a:endParaRPr lang="en-US" sz="1200" dirty="0">
              <a:latin typeface="Comic Sans MS" panose="030F0702030302020204" pitchFamily="66" charset="0"/>
            </a:endParaRPr>
          </a:p>
          <a:p>
            <a:endParaRPr lang="en-US" sz="1200" dirty="0"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2D8429-FC75-4798-94AE-C82ABD3F9029}"/>
              </a:ext>
            </a:extLst>
          </p:cNvPr>
          <p:cNvSpPr/>
          <p:nvPr/>
        </p:nvSpPr>
        <p:spPr>
          <a:xfrm>
            <a:off x="1300125" y="5290456"/>
            <a:ext cx="4257747" cy="333102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AE75445-0CCC-408B-B9F1-1F6F09F1BDD5}"/>
              </a:ext>
            </a:extLst>
          </p:cNvPr>
          <p:cNvSpPr/>
          <p:nvPr/>
        </p:nvSpPr>
        <p:spPr>
          <a:xfrm>
            <a:off x="1411107" y="617511"/>
            <a:ext cx="163773" cy="17742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6D69A0B-252A-4137-B738-1638771DCFBC}"/>
              </a:ext>
            </a:extLst>
          </p:cNvPr>
          <p:cNvSpPr/>
          <p:nvPr/>
        </p:nvSpPr>
        <p:spPr>
          <a:xfrm>
            <a:off x="5261211" y="5436059"/>
            <a:ext cx="163773" cy="17742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194" name="Picture 2" descr="Image result for debate cartoon">
            <a:extLst>
              <a:ext uri="{FF2B5EF4-FFF2-40B4-BE49-F238E27FC236}">
                <a16:creationId xmlns:a16="http://schemas.microsoft.com/office/drawing/2014/main" id="{5597E17D-F5E1-4505-9C84-62C7C7F77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895" y="617511"/>
            <a:ext cx="897998" cy="77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301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219</TotalTime>
  <Words>1413</Words>
  <Application>Microsoft Macintosh PowerPoint</Application>
  <PresentationFormat>On-screen Show (4:3)</PresentationFormat>
  <Paragraphs>256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Comic Sans MS</vt:lpstr>
      <vt:lpstr>Wide Latin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Burlton</dc:creator>
  <cp:lastModifiedBy>Anthony Bennett</cp:lastModifiedBy>
  <cp:revision>29</cp:revision>
  <cp:lastPrinted>2019-08-19T11:10:21Z</cp:lastPrinted>
  <dcterms:created xsi:type="dcterms:W3CDTF">2019-08-19T08:41:53Z</dcterms:created>
  <dcterms:modified xsi:type="dcterms:W3CDTF">2019-08-26T15:25:28Z</dcterms:modified>
</cp:coreProperties>
</file>