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57"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422"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090EDB-3A6B-486E-9CCC-99FE430EFBC8}"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158488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90EDB-3A6B-486E-9CCC-99FE430EFBC8}"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269438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90EDB-3A6B-486E-9CCC-99FE430EFBC8}"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15760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90EDB-3A6B-486E-9CCC-99FE430EFBC8}"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421199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90EDB-3A6B-486E-9CCC-99FE430EFBC8}"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223568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090EDB-3A6B-486E-9CCC-99FE430EFBC8}"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212629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090EDB-3A6B-486E-9CCC-99FE430EFBC8}"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181369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090EDB-3A6B-486E-9CCC-99FE430EFBC8}"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423499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90EDB-3A6B-486E-9CCC-99FE430EFBC8}"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39644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90EDB-3A6B-486E-9CCC-99FE430EFBC8}"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146290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90EDB-3A6B-486E-9CCC-99FE430EFBC8}"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2A390-2EA4-4AB7-9CF2-49D969A32AA3}" type="slidenum">
              <a:rPr lang="en-GB" smtClean="0"/>
              <a:t>‹#›</a:t>
            </a:fld>
            <a:endParaRPr lang="en-GB"/>
          </a:p>
        </p:txBody>
      </p:sp>
    </p:spTree>
    <p:extLst>
      <p:ext uri="{BB962C8B-B14F-4D97-AF65-F5344CB8AC3E}">
        <p14:creationId xmlns:p14="http://schemas.microsoft.com/office/powerpoint/2010/main" val="158574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D090EDB-3A6B-486E-9CCC-99FE430EFBC8}" type="datetimeFigureOut">
              <a:rPr lang="en-GB" smtClean="0"/>
              <a:t>13/09/2019</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B2A390-2EA4-4AB7-9CF2-49D969A32AA3}" type="slidenum">
              <a:rPr lang="en-GB" smtClean="0"/>
              <a:t>‹#›</a:t>
            </a:fld>
            <a:endParaRPr lang="en-GB"/>
          </a:p>
        </p:txBody>
      </p:sp>
    </p:spTree>
    <p:extLst>
      <p:ext uri="{BB962C8B-B14F-4D97-AF65-F5344CB8AC3E}">
        <p14:creationId xmlns:p14="http://schemas.microsoft.com/office/powerpoint/2010/main" val="2949689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2062941"/>
          <a:ext cx="6858000" cy="5599410"/>
        </p:xfrm>
        <a:graphic>
          <a:graphicData uri="http://schemas.openxmlformats.org/drawingml/2006/table">
            <a:tbl>
              <a:tblPr firstRow="1" firstCol="1" lastRow="1" lastCol="1" bandRow="1" bandCol="1">
                <a:tableStyleId>{5C22544A-7EE6-4342-B048-85BDC9FD1C3A}</a:tableStyleId>
              </a:tblPr>
              <a:tblGrid>
                <a:gridCol w="1052736">
                  <a:extLst>
                    <a:ext uri="{9D8B030D-6E8A-4147-A177-3AD203B41FA5}">
                      <a16:colId xmlns:a16="http://schemas.microsoft.com/office/drawing/2014/main" val="20000"/>
                    </a:ext>
                  </a:extLst>
                </a:gridCol>
                <a:gridCol w="5805264">
                  <a:extLst>
                    <a:ext uri="{9D8B030D-6E8A-4147-A177-3AD203B41FA5}">
                      <a16:colId xmlns:a16="http://schemas.microsoft.com/office/drawing/2014/main" val="20001"/>
                    </a:ext>
                  </a:extLst>
                </a:gridCol>
              </a:tblGrid>
              <a:tr h="736092">
                <a:tc>
                  <a:txBody>
                    <a:bodyPr/>
                    <a:lstStyle/>
                    <a:p>
                      <a:pPr>
                        <a:lnSpc>
                          <a:spcPct val="115000"/>
                        </a:lnSpc>
                        <a:spcAft>
                          <a:spcPts val="0"/>
                        </a:spcAft>
                      </a:pPr>
                      <a:r>
                        <a:rPr lang="en-GB" sz="1100" dirty="0">
                          <a:solidFill>
                            <a:schemeClr val="tx1"/>
                          </a:solidFill>
                          <a:effectLst/>
                        </a:rPr>
                        <a:t> </a:t>
                      </a:r>
                    </a:p>
                    <a:p>
                      <a:pPr>
                        <a:lnSpc>
                          <a:spcPct val="115000"/>
                        </a:lnSpc>
                        <a:spcAft>
                          <a:spcPts val="0"/>
                        </a:spcAft>
                      </a:pPr>
                      <a:r>
                        <a:rPr lang="en-GB" sz="1100" dirty="0" smtClean="0">
                          <a:solidFill>
                            <a:schemeClr val="tx1"/>
                          </a:solidFill>
                          <a:effectLst/>
                        </a:rPr>
                        <a:t>Temperate coniferous</a:t>
                      </a:r>
                      <a:r>
                        <a:rPr lang="en-GB" sz="1100" baseline="0" dirty="0" smtClean="0">
                          <a:solidFill>
                            <a:schemeClr val="tx1"/>
                          </a:solidFill>
                          <a:effectLst/>
                        </a:rPr>
                        <a:t> forest</a:t>
                      </a:r>
                      <a:endParaRPr lang="en-GB" sz="1100" dirty="0">
                        <a:solidFill>
                          <a:schemeClr val="tx1"/>
                        </a:solidFill>
                        <a:effectLst/>
                      </a:endParaRPr>
                    </a:p>
                    <a:p>
                      <a:pPr>
                        <a:lnSpc>
                          <a:spcPct val="115000"/>
                        </a:lnSpc>
                        <a:spcAft>
                          <a:spcPts val="0"/>
                        </a:spcAft>
                      </a:pPr>
                      <a:r>
                        <a:rPr lang="en-GB" sz="1100" dirty="0">
                          <a:solidFill>
                            <a:schemeClr val="tx1"/>
                          </a:solidFill>
                          <a:effectLst/>
                        </a:rPr>
                        <a:t> </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dirty="0">
                          <a:solidFill>
                            <a:schemeClr val="tx1"/>
                          </a:solidFill>
                          <a:effectLst/>
                        </a:rPr>
                        <a:t>Also known as the taiga, this biome is a northern coniferous (evergreen) forest. It is a cold woodland found north of temperate deciduous forests.   It is the  largest biome - covering about 17% of the Earth's land area and can be found in Canada, Europe, Asia, and the United States</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36092">
                <a:tc>
                  <a:txBody>
                    <a:bodyPr/>
                    <a:lstStyle/>
                    <a:p>
                      <a:pPr>
                        <a:lnSpc>
                          <a:spcPct val="115000"/>
                        </a:lnSpc>
                        <a:spcAft>
                          <a:spcPts val="0"/>
                        </a:spcAft>
                      </a:pPr>
                      <a:r>
                        <a:rPr lang="en-GB" sz="1100" dirty="0">
                          <a:solidFill>
                            <a:schemeClr val="tx1"/>
                          </a:solidFill>
                          <a:effectLst/>
                        </a:rPr>
                        <a:t> </a:t>
                      </a:r>
                    </a:p>
                    <a:p>
                      <a:pPr>
                        <a:lnSpc>
                          <a:spcPct val="115000"/>
                        </a:lnSpc>
                        <a:spcAft>
                          <a:spcPts val="0"/>
                        </a:spcAft>
                      </a:pPr>
                      <a:r>
                        <a:rPr lang="en-GB" sz="1100" dirty="0" smtClean="0">
                          <a:solidFill>
                            <a:schemeClr val="tx1"/>
                          </a:solidFill>
                          <a:effectLst/>
                        </a:rPr>
                        <a:t>Temperate deciduous</a:t>
                      </a:r>
                      <a:r>
                        <a:rPr lang="en-GB" sz="1100" baseline="0" dirty="0" smtClean="0">
                          <a:solidFill>
                            <a:schemeClr val="tx1"/>
                          </a:solidFill>
                          <a:effectLst/>
                        </a:rPr>
                        <a:t> forest</a:t>
                      </a:r>
                      <a:endParaRPr lang="en-GB" sz="1100" dirty="0">
                        <a:solidFill>
                          <a:schemeClr val="tx1"/>
                        </a:solidFill>
                        <a:effectLst/>
                      </a:endParaRPr>
                    </a:p>
                    <a:p>
                      <a:pPr>
                        <a:lnSpc>
                          <a:spcPct val="115000"/>
                        </a:lnSpc>
                        <a:spcAft>
                          <a:spcPts val="0"/>
                        </a:spcAft>
                      </a:pPr>
                      <a:r>
                        <a:rPr lang="en-GB" sz="1100" dirty="0">
                          <a:solidFill>
                            <a:schemeClr val="tx1"/>
                          </a:solidFill>
                          <a:effectLst/>
                        </a:rPr>
                        <a:t> </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a:solidFill>
                            <a:schemeClr val="tx1"/>
                          </a:solidFill>
                          <a:effectLst/>
                        </a:rPr>
                        <a:t>This biome has few extremes of climate and can be found in the eastern half of North America, and the west of Europe. It can also be found in Asia. The forest has four distinct seasons, spring, summer, autumn, and winter. In the autumn the leaves change colour. During the winter months the trees lose their leaves.</a:t>
                      </a:r>
                      <a:endParaRPr lang="en-GB" sz="110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2069">
                <a:tc>
                  <a:txBody>
                    <a:bodyPr/>
                    <a:lstStyle/>
                    <a:p>
                      <a:pPr>
                        <a:lnSpc>
                          <a:spcPct val="115000"/>
                        </a:lnSpc>
                        <a:spcAft>
                          <a:spcPts val="0"/>
                        </a:spcAft>
                      </a:pPr>
                      <a:r>
                        <a:rPr lang="en-GB" sz="1100" dirty="0">
                          <a:solidFill>
                            <a:schemeClr val="tx1"/>
                          </a:solidFill>
                          <a:effectLst/>
                        </a:rPr>
                        <a:t> </a:t>
                      </a:r>
                    </a:p>
                    <a:p>
                      <a:pPr>
                        <a:lnSpc>
                          <a:spcPct val="115000"/>
                        </a:lnSpc>
                        <a:spcAft>
                          <a:spcPts val="0"/>
                        </a:spcAft>
                      </a:pPr>
                      <a:r>
                        <a:rPr lang="en-GB" sz="1100" dirty="0">
                          <a:solidFill>
                            <a:schemeClr val="tx1"/>
                          </a:solidFill>
                          <a:effectLst/>
                        </a:rPr>
                        <a:t> </a:t>
                      </a:r>
                      <a:r>
                        <a:rPr lang="en-GB" sz="1100" dirty="0" smtClean="0">
                          <a:solidFill>
                            <a:schemeClr val="tx1"/>
                          </a:solidFill>
                          <a:effectLst/>
                        </a:rPr>
                        <a:t>Tundra</a:t>
                      </a:r>
                      <a:endParaRPr lang="en-GB" sz="1100" dirty="0">
                        <a:solidFill>
                          <a:schemeClr val="tx1"/>
                        </a:solidFill>
                        <a:effectLst/>
                      </a:endParaRPr>
                    </a:p>
                    <a:p>
                      <a:pPr>
                        <a:lnSpc>
                          <a:spcPct val="115000"/>
                        </a:lnSpc>
                        <a:spcAft>
                          <a:spcPts val="0"/>
                        </a:spcAft>
                      </a:pPr>
                      <a:r>
                        <a:rPr lang="en-GB" sz="1100" dirty="0">
                          <a:solidFill>
                            <a:schemeClr val="tx1"/>
                          </a:solidFill>
                          <a:effectLst/>
                        </a:rPr>
                        <a:t> </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dirty="0">
                          <a:solidFill>
                            <a:schemeClr val="tx1"/>
                          </a:solidFill>
                          <a:effectLst/>
                        </a:rPr>
                        <a:t>This biome covers one-fifth of the land on earth – there is little precipitation, a short growing season; and poor nutrients. It is below freezing at night year round and the meaning of its name comes from Lappish language (Lapland) which means “land with no trees”.</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36092">
                <a:tc>
                  <a:txBody>
                    <a:bodyPr/>
                    <a:lstStyle/>
                    <a:p>
                      <a:pPr>
                        <a:lnSpc>
                          <a:spcPct val="115000"/>
                        </a:lnSpc>
                        <a:spcAft>
                          <a:spcPts val="0"/>
                        </a:spcAft>
                      </a:pPr>
                      <a:r>
                        <a:rPr lang="en-GB" sz="1100" dirty="0">
                          <a:solidFill>
                            <a:schemeClr val="tx1"/>
                          </a:solidFill>
                          <a:effectLst/>
                        </a:rPr>
                        <a:t> </a:t>
                      </a:r>
                    </a:p>
                    <a:p>
                      <a:pPr>
                        <a:lnSpc>
                          <a:spcPct val="115000"/>
                        </a:lnSpc>
                        <a:spcAft>
                          <a:spcPts val="0"/>
                        </a:spcAft>
                      </a:pPr>
                      <a:r>
                        <a:rPr lang="en-GB" sz="1100" dirty="0" smtClean="0">
                          <a:solidFill>
                            <a:schemeClr val="tx1"/>
                          </a:solidFill>
                          <a:effectLst/>
                        </a:rPr>
                        <a:t>Temperate Grassland</a:t>
                      </a:r>
                      <a:endParaRPr lang="en-GB" sz="1100" dirty="0">
                        <a:solidFill>
                          <a:schemeClr val="tx1"/>
                        </a:solidFill>
                        <a:effectLst/>
                      </a:endParaRPr>
                    </a:p>
                    <a:p>
                      <a:pPr>
                        <a:lnSpc>
                          <a:spcPct val="115000"/>
                        </a:lnSpc>
                        <a:spcAft>
                          <a:spcPts val="0"/>
                        </a:spcAft>
                      </a:pPr>
                      <a:r>
                        <a:rPr lang="en-GB" sz="1100" dirty="0">
                          <a:solidFill>
                            <a:schemeClr val="tx1"/>
                          </a:solidFill>
                          <a:effectLst/>
                        </a:rPr>
                        <a:t> </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a:solidFill>
                            <a:schemeClr val="tx1"/>
                          </a:solidFill>
                          <a:effectLst/>
                        </a:rPr>
                        <a:t>A large biome with rolling terrains of grasses, flowers and herbs. It is a region where the average annual precipitation is great enough to support grasses, and in some areas a few trees. The precipitation is so unpredictable that drought and fire prevent large forests from growing.</a:t>
                      </a:r>
                      <a:endParaRPr lang="en-GB" sz="110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8046">
                <a:tc>
                  <a:txBody>
                    <a:bodyPr/>
                    <a:lstStyle/>
                    <a:p>
                      <a:pPr>
                        <a:lnSpc>
                          <a:spcPct val="115000"/>
                        </a:lnSpc>
                        <a:spcAft>
                          <a:spcPts val="0"/>
                        </a:spcAft>
                      </a:pPr>
                      <a:r>
                        <a:rPr lang="en-GB" sz="1100" dirty="0">
                          <a:solidFill>
                            <a:schemeClr val="tx1"/>
                          </a:solidFill>
                          <a:effectLst/>
                        </a:rPr>
                        <a:t> </a:t>
                      </a:r>
                      <a:r>
                        <a:rPr lang="en-GB" sz="1100" dirty="0" smtClean="0">
                          <a:solidFill>
                            <a:schemeClr val="tx1"/>
                          </a:solidFill>
                          <a:effectLst/>
                        </a:rPr>
                        <a:t>Tropical</a:t>
                      </a:r>
                      <a:r>
                        <a:rPr lang="en-GB" sz="1100" baseline="0" dirty="0" smtClean="0">
                          <a:solidFill>
                            <a:schemeClr val="tx1"/>
                          </a:solidFill>
                          <a:effectLst/>
                        </a:rPr>
                        <a:t> </a:t>
                      </a:r>
                      <a:r>
                        <a:rPr lang="en-GB" sz="1100" dirty="0" smtClean="0">
                          <a:solidFill>
                            <a:schemeClr val="tx1"/>
                          </a:solidFill>
                          <a:effectLst/>
                        </a:rPr>
                        <a:t>Rainforest</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a:solidFill>
                            <a:schemeClr val="tx1"/>
                          </a:solidFill>
                          <a:effectLst/>
                        </a:rPr>
                        <a:t>This is a very hot and wet biome located on or around the equator. It has the greatest biodiversity (number of plants and animals) found anywhere on earth.</a:t>
                      </a:r>
                      <a:endParaRPr lang="en-GB" sz="110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8046">
                <a:tc>
                  <a:txBody>
                    <a:bodyPr/>
                    <a:lstStyle/>
                    <a:p>
                      <a:pPr>
                        <a:lnSpc>
                          <a:spcPct val="115000"/>
                        </a:lnSpc>
                        <a:spcAft>
                          <a:spcPts val="0"/>
                        </a:spcAft>
                      </a:pPr>
                      <a:r>
                        <a:rPr lang="en-GB" sz="1100" dirty="0">
                          <a:solidFill>
                            <a:schemeClr val="tx1"/>
                          </a:solidFill>
                          <a:effectLst/>
                        </a:rPr>
                        <a:t> </a:t>
                      </a:r>
                      <a:r>
                        <a:rPr lang="en-GB" sz="1100" dirty="0" smtClean="0">
                          <a:solidFill>
                            <a:schemeClr val="tx1"/>
                          </a:solidFill>
                          <a:effectLst/>
                        </a:rPr>
                        <a:t>Desert</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a:solidFill>
                            <a:schemeClr val="tx1"/>
                          </a:solidFill>
                          <a:effectLst/>
                        </a:rPr>
                        <a:t>This biome is very hot and also very, very dry. As a result of this very little grows – only very hardy plants such as cactus which can survive drought.</a:t>
                      </a:r>
                      <a:endParaRPr lang="en-GB" sz="110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37676">
                <a:tc>
                  <a:txBody>
                    <a:bodyPr/>
                    <a:lstStyle/>
                    <a:p>
                      <a:pPr>
                        <a:lnSpc>
                          <a:spcPct val="115000"/>
                        </a:lnSpc>
                        <a:spcAft>
                          <a:spcPts val="0"/>
                        </a:spcAft>
                      </a:pPr>
                      <a:r>
                        <a:rPr lang="en-GB" sz="1100" dirty="0">
                          <a:solidFill>
                            <a:schemeClr val="tx1"/>
                          </a:solidFill>
                          <a:effectLst/>
                        </a:rPr>
                        <a:t> </a:t>
                      </a:r>
                      <a:r>
                        <a:rPr lang="en-GB" sz="1100" dirty="0" smtClean="0">
                          <a:solidFill>
                            <a:schemeClr val="tx1"/>
                          </a:solidFill>
                          <a:effectLst/>
                        </a:rPr>
                        <a:t>Mediterranean </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a:solidFill>
                            <a:schemeClr val="tx1"/>
                          </a:solidFill>
                          <a:effectLst/>
                        </a:rPr>
                        <a:t>This is a biome that is found in small areas on of most of the continents - the west coast of the United States, the west coast of South America, the Cape Town area of South Africa, the western tip of Australia and the coastal areas of the Mediterranean. This biome has flat plains, rocky hills and mountain slopes. It is very hot and dry -  the winter is very mild (usually about 10 °C), the summer  is so hot and dry at 40 °C that fires and droughts are very common. </a:t>
                      </a:r>
                      <a:endParaRPr lang="en-GB" sz="110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3228">
                <a:tc>
                  <a:txBody>
                    <a:bodyPr/>
                    <a:lstStyle/>
                    <a:p>
                      <a:pPr>
                        <a:lnSpc>
                          <a:spcPct val="115000"/>
                        </a:lnSpc>
                        <a:spcAft>
                          <a:spcPts val="0"/>
                        </a:spcAft>
                      </a:pPr>
                      <a:r>
                        <a:rPr lang="en-GB" sz="1100" dirty="0">
                          <a:solidFill>
                            <a:schemeClr val="tx1"/>
                          </a:solidFill>
                          <a:effectLst/>
                        </a:rPr>
                        <a:t> </a:t>
                      </a:r>
                      <a:r>
                        <a:rPr lang="en-GB" sz="1100" dirty="0" smtClean="0">
                          <a:solidFill>
                            <a:schemeClr val="tx1"/>
                          </a:solidFill>
                          <a:effectLst/>
                        </a:rPr>
                        <a:t>Tropical</a:t>
                      </a:r>
                      <a:r>
                        <a:rPr lang="en-GB" sz="1100" baseline="0" dirty="0" smtClean="0">
                          <a:solidFill>
                            <a:schemeClr val="tx1"/>
                          </a:solidFill>
                          <a:effectLst/>
                        </a:rPr>
                        <a:t> Savannah</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100" dirty="0">
                          <a:solidFill>
                            <a:schemeClr val="tx1"/>
                          </a:solidFill>
                          <a:effectLst/>
                        </a:rPr>
                        <a:t>A dry and hot area composed of mainly grassland and scattered shrubs and isolated trees, which can be found between a tropical rainforest and desert biome in Africa, Arabia and even Australia</a:t>
                      </a:r>
                      <a:endParaRPr lang="en-GB" sz="1100" dirty="0">
                        <a:solidFill>
                          <a:schemeClr val="tx1"/>
                        </a:solidFill>
                        <a:effectLst/>
                        <a:latin typeface="Trebuchet MS"/>
                        <a:ea typeface="Times New Roman"/>
                        <a:cs typeface="Times New Roman"/>
                      </a:endParaRPr>
                    </a:p>
                  </a:txBody>
                  <a:tcPr marL="51087" marR="510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1720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70" r="21892"/>
          <a:stretch/>
        </p:blipFill>
        <p:spPr bwMode="auto">
          <a:xfrm>
            <a:off x="2074464" y="2195736"/>
            <a:ext cx="1587473" cy="232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99" b="8313"/>
          <a:stretch/>
        </p:blipFill>
        <p:spPr bwMode="auto">
          <a:xfrm>
            <a:off x="4073356" y="2521158"/>
            <a:ext cx="2784644" cy="39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069" r="22036"/>
          <a:stretch/>
        </p:blipFill>
        <p:spPr bwMode="auto">
          <a:xfrm>
            <a:off x="204072" y="2195737"/>
            <a:ext cx="1651751" cy="221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680012"/>
            <a:ext cx="3938723" cy="2308324"/>
          </a:xfrm>
          <a:prstGeom prst="rect">
            <a:avLst/>
          </a:prstGeom>
          <a:solidFill>
            <a:schemeClr val="accent5">
              <a:lumMod val="20000"/>
              <a:lumOff val="80000"/>
            </a:schemeClr>
          </a:solidFill>
        </p:spPr>
        <p:txBody>
          <a:bodyPr wrap="square" rtlCol="0">
            <a:spAutoFit/>
          </a:bodyPr>
          <a:lstStyle/>
          <a:p>
            <a:pPr marL="257175" indent="-257175">
              <a:buFont typeface="+mj-lt"/>
              <a:buAutoNum type="arabicPeriod"/>
            </a:pPr>
            <a:r>
              <a:rPr lang="en-GB" sz="1200" dirty="0"/>
              <a:t>On the phone template sum up the description of each biome in your own words in the relevant box using your information table.</a:t>
            </a:r>
          </a:p>
          <a:p>
            <a:pPr marL="257175" indent="-257175">
              <a:buFont typeface="+mj-lt"/>
              <a:buAutoNum type="arabicPeriod"/>
            </a:pPr>
            <a:endParaRPr lang="en-GB" sz="1200" dirty="0"/>
          </a:p>
          <a:p>
            <a:pPr marL="257175" indent="-257175">
              <a:buFont typeface="+mj-lt"/>
              <a:buAutoNum type="arabicPeriod"/>
            </a:pPr>
            <a:r>
              <a:rPr lang="en-GB" sz="1200" dirty="0"/>
              <a:t>Cut the boxes out of the other template (do not cut off the tab at the top). </a:t>
            </a:r>
          </a:p>
          <a:p>
            <a:pPr marL="257175" indent="-257175">
              <a:buFont typeface="+mj-lt"/>
              <a:buAutoNum type="arabicPeriod"/>
            </a:pPr>
            <a:endParaRPr lang="en-GB" sz="1200" dirty="0"/>
          </a:p>
          <a:p>
            <a:pPr marL="257175" indent="-257175">
              <a:buFont typeface="+mj-lt"/>
              <a:buAutoNum type="arabicPeriod"/>
            </a:pPr>
            <a:r>
              <a:rPr lang="en-GB" sz="1200" dirty="0"/>
              <a:t>Draw a picture on each of the blank boxes for each biome </a:t>
            </a:r>
          </a:p>
          <a:p>
            <a:pPr marL="257175" indent="-257175">
              <a:buFont typeface="+mj-lt"/>
              <a:buAutoNum type="arabicPeriod"/>
            </a:pPr>
            <a:endParaRPr lang="en-GB" sz="1200" dirty="0"/>
          </a:p>
          <a:p>
            <a:pPr marL="257175" indent="-257175">
              <a:buFont typeface="+mj-lt"/>
              <a:buAutoNum type="arabicPeriod"/>
            </a:pPr>
            <a:r>
              <a:rPr lang="en-GB" sz="1200" dirty="0"/>
              <a:t>Stick the boxes over the information summary using the blank tabs</a:t>
            </a:r>
            <a:endParaRPr lang="en-GB" sz="1200" dirty="0"/>
          </a:p>
        </p:txBody>
      </p:sp>
    </p:spTree>
    <p:extLst>
      <p:ext uri="{BB962C8B-B14F-4D97-AF65-F5344CB8AC3E}">
        <p14:creationId xmlns:p14="http://schemas.microsoft.com/office/powerpoint/2010/main" val="252489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iphone x template"/>
          <p:cNvPicPr>
            <a:picLocks noChangeAspect="1" noChangeArrowheads="1"/>
          </p:cNvPicPr>
          <p:nvPr/>
        </p:nvPicPr>
        <p:blipFill rotWithShape="1">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l="30475" t="16551" r="32039" b="16485"/>
          <a:stretch/>
        </p:blipFill>
        <p:spPr bwMode="auto">
          <a:xfrm>
            <a:off x="-360040" y="-1"/>
            <a:ext cx="7317432" cy="916369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80728" y="2051720"/>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2780928" y="2051720"/>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4509120" y="2051720"/>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980728" y="4283968"/>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2780928" y="4283968"/>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ounded Rectangle 48"/>
          <p:cNvSpPr/>
          <p:nvPr/>
        </p:nvSpPr>
        <p:spPr>
          <a:xfrm>
            <a:off x="4509120" y="4283968"/>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p:cNvSpPr/>
          <p:nvPr/>
        </p:nvSpPr>
        <p:spPr>
          <a:xfrm>
            <a:off x="980728" y="6516216"/>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le 50"/>
          <p:cNvSpPr/>
          <p:nvPr/>
        </p:nvSpPr>
        <p:spPr>
          <a:xfrm>
            <a:off x="2780928" y="6516216"/>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ounded Rectangle 51"/>
          <p:cNvSpPr/>
          <p:nvPr/>
        </p:nvSpPr>
        <p:spPr>
          <a:xfrm>
            <a:off x="4509120" y="6516216"/>
            <a:ext cx="1440160" cy="1656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80728" y="3707904"/>
            <a:ext cx="1440160" cy="261610"/>
          </a:xfrm>
          <a:prstGeom prst="rect">
            <a:avLst/>
          </a:prstGeom>
          <a:noFill/>
        </p:spPr>
        <p:txBody>
          <a:bodyPr wrap="square" rtlCol="0">
            <a:spAutoFit/>
          </a:bodyPr>
          <a:lstStyle/>
          <a:p>
            <a:pPr algn="ctr"/>
            <a:r>
              <a:rPr lang="en-GB" sz="1100" dirty="0" smtClean="0">
                <a:latin typeface="Lucida Bright" pitchFamily="18" charset="0"/>
              </a:rPr>
              <a:t>BIOME</a:t>
            </a:r>
            <a:endParaRPr lang="en-GB" sz="1100" dirty="0">
              <a:latin typeface="Lucida Bright" pitchFamily="18" charset="0"/>
            </a:endParaRPr>
          </a:p>
        </p:txBody>
      </p:sp>
      <p:sp>
        <p:nvSpPr>
          <p:cNvPr id="54" name="TextBox 53"/>
          <p:cNvSpPr txBox="1"/>
          <p:nvPr/>
        </p:nvSpPr>
        <p:spPr>
          <a:xfrm>
            <a:off x="4516422" y="3727283"/>
            <a:ext cx="1440160" cy="369332"/>
          </a:xfrm>
          <a:prstGeom prst="rect">
            <a:avLst/>
          </a:prstGeom>
          <a:noFill/>
        </p:spPr>
        <p:txBody>
          <a:bodyPr wrap="square" rtlCol="0">
            <a:spAutoFit/>
          </a:bodyPr>
          <a:lstStyle/>
          <a:p>
            <a:pPr algn="ctr"/>
            <a:r>
              <a:rPr lang="en-GB" sz="900" dirty="0" smtClean="0">
                <a:latin typeface="Lucida Bright" pitchFamily="18" charset="0"/>
              </a:rPr>
              <a:t>TEMPERATE DECIDUOS FOREST</a:t>
            </a:r>
            <a:endParaRPr lang="en-GB" sz="900" dirty="0">
              <a:latin typeface="Lucida Bright" pitchFamily="18" charset="0"/>
            </a:endParaRPr>
          </a:p>
        </p:txBody>
      </p:sp>
      <p:sp>
        <p:nvSpPr>
          <p:cNvPr id="55" name="TextBox 54"/>
          <p:cNvSpPr txBox="1"/>
          <p:nvPr/>
        </p:nvSpPr>
        <p:spPr>
          <a:xfrm>
            <a:off x="2780928" y="3727283"/>
            <a:ext cx="1440160" cy="369332"/>
          </a:xfrm>
          <a:prstGeom prst="rect">
            <a:avLst/>
          </a:prstGeom>
          <a:noFill/>
        </p:spPr>
        <p:txBody>
          <a:bodyPr wrap="square" rtlCol="0">
            <a:spAutoFit/>
          </a:bodyPr>
          <a:lstStyle/>
          <a:p>
            <a:pPr algn="ctr"/>
            <a:r>
              <a:rPr lang="en-GB" sz="900" dirty="0" smtClean="0">
                <a:latin typeface="Lucida Bright" pitchFamily="18" charset="0"/>
              </a:rPr>
              <a:t>TEMPERATE CONIFEROUS FOREST</a:t>
            </a:r>
            <a:endParaRPr lang="en-GB" sz="900" dirty="0">
              <a:latin typeface="Lucida Bright" pitchFamily="18" charset="0"/>
            </a:endParaRPr>
          </a:p>
        </p:txBody>
      </p:sp>
      <p:sp>
        <p:nvSpPr>
          <p:cNvPr id="57" name="TextBox 56"/>
          <p:cNvSpPr txBox="1"/>
          <p:nvPr/>
        </p:nvSpPr>
        <p:spPr>
          <a:xfrm>
            <a:off x="986204" y="5940152"/>
            <a:ext cx="1440160" cy="261610"/>
          </a:xfrm>
          <a:prstGeom prst="rect">
            <a:avLst/>
          </a:prstGeom>
          <a:noFill/>
        </p:spPr>
        <p:txBody>
          <a:bodyPr wrap="square" rtlCol="0">
            <a:spAutoFit/>
          </a:bodyPr>
          <a:lstStyle/>
          <a:p>
            <a:pPr algn="ctr"/>
            <a:r>
              <a:rPr lang="en-GB" sz="1100" dirty="0" smtClean="0">
                <a:latin typeface="Lucida Bright" pitchFamily="18" charset="0"/>
              </a:rPr>
              <a:t>TUNDRA</a:t>
            </a:r>
            <a:endParaRPr lang="en-GB" sz="1100" dirty="0">
              <a:latin typeface="Lucida Bright" pitchFamily="18" charset="0"/>
            </a:endParaRPr>
          </a:p>
        </p:txBody>
      </p:sp>
      <p:sp>
        <p:nvSpPr>
          <p:cNvPr id="58" name="TextBox 57"/>
          <p:cNvSpPr txBox="1"/>
          <p:nvPr/>
        </p:nvSpPr>
        <p:spPr>
          <a:xfrm>
            <a:off x="4429810" y="5959531"/>
            <a:ext cx="1735494" cy="230832"/>
          </a:xfrm>
          <a:prstGeom prst="rect">
            <a:avLst/>
          </a:prstGeom>
          <a:noFill/>
        </p:spPr>
        <p:txBody>
          <a:bodyPr wrap="square" rtlCol="0">
            <a:spAutoFit/>
          </a:bodyPr>
          <a:lstStyle/>
          <a:p>
            <a:pPr algn="ctr"/>
            <a:r>
              <a:rPr lang="en-GB" sz="900" dirty="0" smtClean="0">
                <a:latin typeface="Lucida Bright" pitchFamily="18" charset="0"/>
              </a:rPr>
              <a:t>TROPICAL RAINFOREST</a:t>
            </a:r>
            <a:endParaRPr lang="en-GB" sz="900" dirty="0">
              <a:latin typeface="Lucida Bright" pitchFamily="18" charset="0"/>
            </a:endParaRPr>
          </a:p>
        </p:txBody>
      </p:sp>
      <p:sp>
        <p:nvSpPr>
          <p:cNvPr id="59" name="TextBox 58"/>
          <p:cNvSpPr txBox="1"/>
          <p:nvPr/>
        </p:nvSpPr>
        <p:spPr>
          <a:xfrm>
            <a:off x="2786404" y="5959531"/>
            <a:ext cx="1440160" cy="369332"/>
          </a:xfrm>
          <a:prstGeom prst="rect">
            <a:avLst/>
          </a:prstGeom>
          <a:noFill/>
        </p:spPr>
        <p:txBody>
          <a:bodyPr wrap="square" rtlCol="0">
            <a:spAutoFit/>
          </a:bodyPr>
          <a:lstStyle/>
          <a:p>
            <a:pPr algn="ctr"/>
            <a:r>
              <a:rPr lang="en-GB" sz="900" dirty="0" smtClean="0">
                <a:latin typeface="Lucida Bright" pitchFamily="18" charset="0"/>
              </a:rPr>
              <a:t>TEMPERATE GRASSLAND</a:t>
            </a:r>
            <a:endParaRPr lang="en-GB" sz="900" dirty="0">
              <a:latin typeface="Lucida Bright" pitchFamily="18" charset="0"/>
            </a:endParaRPr>
          </a:p>
        </p:txBody>
      </p:sp>
      <p:sp>
        <p:nvSpPr>
          <p:cNvPr id="60" name="TextBox 59"/>
          <p:cNvSpPr txBox="1"/>
          <p:nvPr/>
        </p:nvSpPr>
        <p:spPr>
          <a:xfrm>
            <a:off x="986204" y="8168602"/>
            <a:ext cx="1440160" cy="261610"/>
          </a:xfrm>
          <a:prstGeom prst="rect">
            <a:avLst/>
          </a:prstGeom>
          <a:noFill/>
        </p:spPr>
        <p:txBody>
          <a:bodyPr wrap="square" rtlCol="0">
            <a:spAutoFit/>
          </a:bodyPr>
          <a:lstStyle/>
          <a:p>
            <a:pPr algn="ctr"/>
            <a:r>
              <a:rPr lang="en-GB" sz="1100" dirty="0" smtClean="0">
                <a:latin typeface="Lucida Bright" pitchFamily="18" charset="0"/>
              </a:rPr>
              <a:t>DESERT</a:t>
            </a:r>
            <a:endParaRPr lang="en-GB" sz="1100" dirty="0">
              <a:latin typeface="Lucida Bright" pitchFamily="18" charset="0"/>
            </a:endParaRPr>
          </a:p>
        </p:txBody>
      </p:sp>
      <p:sp>
        <p:nvSpPr>
          <p:cNvPr id="61" name="TextBox 60"/>
          <p:cNvSpPr txBox="1"/>
          <p:nvPr/>
        </p:nvSpPr>
        <p:spPr>
          <a:xfrm>
            <a:off x="4437112" y="8187981"/>
            <a:ext cx="1643406" cy="230832"/>
          </a:xfrm>
          <a:prstGeom prst="rect">
            <a:avLst/>
          </a:prstGeom>
          <a:noFill/>
        </p:spPr>
        <p:txBody>
          <a:bodyPr wrap="square" rtlCol="0">
            <a:spAutoFit/>
          </a:bodyPr>
          <a:lstStyle/>
          <a:p>
            <a:pPr algn="ctr"/>
            <a:r>
              <a:rPr lang="en-GB" sz="900" dirty="0" smtClean="0">
                <a:latin typeface="Lucida Bright" pitchFamily="18" charset="0"/>
              </a:rPr>
              <a:t>TROPICAL SAVANNAH</a:t>
            </a:r>
            <a:endParaRPr lang="en-GB" sz="900" dirty="0">
              <a:latin typeface="Lucida Bright" pitchFamily="18" charset="0"/>
            </a:endParaRPr>
          </a:p>
        </p:txBody>
      </p:sp>
      <p:sp>
        <p:nvSpPr>
          <p:cNvPr id="62" name="TextBox 61"/>
          <p:cNvSpPr txBox="1"/>
          <p:nvPr/>
        </p:nvSpPr>
        <p:spPr>
          <a:xfrm>
            <a:off x="2786404" y="8187981"/>
            <a:ext cx="1440160" cy="246221"/>
          </a:xfrm>
          <a:prstGeom prst="rect">
            <a:avLst/>
          </a:prstGeom>
          <a:noFill/>
        </p:spPr>
        <p:txBody>
          <a:bodyPr wrap="square" rtlCol="0">
            <a:spAutoFit/>
          </a:bodyPr>
          <a:lstStyle/>
          <a:p>
            <a:pPr algn="ctr"/>
            <a:r>
              <a:rPr lang="en-GB" sz="1000" dirty="0" smtClean="0">
                <a:latin typeface="Lucida Bright" pitchFamily="18" charset="0"/>
              </a:rPr>
              <a:t>MEDITERRANEAN</a:t>
            </a:r>
            <a:endParaRPr lang="en-GB" sz="1000" dirty="0">
              <a:latin typeface="Lucida Bright" pitchFamily="18" charset="0"/>
            </a:endParaRPr>
          </a:p>
        </p:txBody>
      </p:sp>
      <p:sp>
        <p:nvSpPr>
          <p:cNvPr id="2" name="TextBox 1"/>
          <p:cNvSpPr txBox="1"/>
          <p:nvPr/>
        </p:nvSpPr>
        <p:spPr>
          <a:xfrm>
            <a:off x="980728" y="899592"/>
            <a:ext cx="4975854" cy="954107"/>
          </a:xfrm>
          <a:prstGeom prst="rect">
            <a:avLst/>
          </a:prstGeom>
          <a:noFill/>
        </p:spPr>
        <p:txBody>
          <a:bodyPr wrap="square" rtlCol="0">
            <a:spAutoFit/>
          </a:bodyPr>
          <a:lstStyle/>
          <a:p>
            <a:pPr algn="ctr"/>
            <a:r>
              <a:rPr lang="en-GB" sz="2800" b="1" dirty="0" smtClean="0">
                <a:cs typeface="Levenim MT"/>
              </a:rPr>
              <a:t>BIOMES</a:t>
            </a:r>
          </a:p>
          <a:p>
            <a:pPr algn="ctr"/>
            <a:r>
              <a:rPr lang="en-GB" sz="2800" dirty="0" smtClean="0">
                <a:cs typeface="Levenim MT"/>
              </a:rPr>
              <a:t>Interactive </a:t>
            </a:r>
            <a:r>
              <a:rPr lang="en-GB" sz="2800" dirty="0" err="1" smtClean="0">
                <a:cs typeface="Levenim MT"/>
              </a:rPr>
              <a:t>Voc</a:t>
            </a:r>
            <a:r>
              <a:rPr lang="en-GB" sz="2800" b="1" i="1" dirty="0" err="1" smtClean="0">
                <a:cs typeface="Levenim MT"/>
              </a:rPr>
              <a:t>APP</a:t>
            </a:r>
            <a:r>
              <a:rPr lang="en-GB" sz="2800" dirty="0" err="1" smtClean="0">
                <a:cs typeface="Levenim MT"/>
              </a:rPr>
              <a:t>ulary</a:t>
            </a:r>
            <a:endParaRPr lang="en-GB" sz="2800" dirty="0">
              <a:cs typeface="Levenim MT"/>
            </a:endParaRPr>
          </a:p>
        </p:txBody>
      </p:sp>
    </p:spTree>
    <p:extLst>
      <p:ext uri="{BB962C8B-B14F-4D97-AF65-F5344CB8AC3E}">
        <p14:creationId xmlns:p14="http://schemas.microsoft.com/office/powerpoint/2010/main" val="96407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509120" y="6228184"/>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2780928" y="6228184"/>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980728" y="6228184"/>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523319" y="3995936"/>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2795127" y="3995936"/>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994927" y="3995936"/>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4509120" y="1763688"/>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780928" y="1763688"/>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80728" y="1763688"/>
            <a:ext cx="1440160"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980728" y="2051720"/>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2780928" y="2051720"/>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4509120" y="2051720"/>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980728" y="4283968"/>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2780928" y="4283968"/>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ounded Rectangle 48"/>
          <p:cNvSpPr/>
          <p:nvPr/>
        </p:nvSpPr>
        <p:spPr>
          <a:xfrm>
            <a:off x="4509120" y="4283968"/>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p:cNvSpPr/>
          <p:nvPr/>
        </p:nvSpPr>
        <p:spPr>
          <a:xfrm>
            <a:off x="980728" y="6516216"/>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ounded Rectangle 50"/>
          <p:cNvSpPr/>
          <p:nvPr/>
        </p:nvSpPr>
        <p:spPr>
          <a:xfrm>
            <a:off x="2780928" y="6516216"/>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ounded Rectangle 51"/>
          <p:cNvSpPr/>
          <p:nvPr/>
        </p:nvSpPr>
        <p:spPr>
          <a:xfrm>
            <a:off x="4509120" y="6516216"/>
            <a:ext cx="1440160" cy="16561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80728" y="395536"/>
            <a:ext cx="4968552" cy="923330"/>
          </a:xfrm>
          <a:prstGeom prst="rect">
            <a:avLst/>
          </a:prstGeom>
          <a:noFill/>
        </p:spPr>
        <p:txBody>
          <a:bodyPr wrap="square" rtlCol="0">
            <a:spAutoFit/>
          </a:bodyPr>
          <a:lstStyle/>
          <a:p>
            <a:pPr algn="ctr"/>
            <a:r>
              <a:rPr lang="en-GB" dirty="0" smtClean="0"/>
              <a:t>Draw a picture for each of your apps here</a:t>
            </a:r>
          </a:p>
          <a:p>
            <a:pPr algn="ctr"/>
            <a:endParaRPr lang="en-GB" dirty="0"/>
          </a:p>
          <a:p>
            <a:pPr algn="ctr"/>
            <a:r>
              <a:rPr lang="en-GB" dirty="0" smtClean="0"/>
              <a:t>Leave the tab at the top blank for glue</a:t>
            </a:r>
            <a:endParaRPr lang="en-GB" dirty="0"/>
          </a:p>
        </p:txBody>
      </p:sp>
    </p:spTree>
    <p:extLst>
      <p:ext uri="{BB962C8B-B14F-4D97-AF65-F5344CB8AC3E}">
        <p14:creationId xmlns:p14="http://schemas.microsoft.com/office/powerpoint/2010/main" val="383181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524</Words>
  <Application>Microsoft Office PowerPoint</Application>
  <PresentationFormat>On-screen Show (4:3)</PresentationFormat>
  <Paragraphs>45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Levenim MT</vt:lpstr>
      <vt:lpstr>Lucida Bright</vt:lpstr>
      <vt:lpstr>Times New Roman</vt:lpstr>
      <vt:lpstr>Trebuchet MS</vt:lpstr>
      <vt:lpstr>Office Theme</vt:lpstr>
      <vt:lpstr>PowerPoint Presentation</vt:lpstr>
      <vt:lpstr>PowerPoint Presentation</vt:lpstr>
      <vt:lpstr>PowerPoint Presentation</vt:lpstr>
      <vt:lpstr>PowerPoint Presentation</vt:lpstr>
    </vt:vector>
  </TitlesOfParts>
  <Company>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Craig</dc:creator>
  <cp:lastModifiedBy>Nicole Craig</cp:lastModifiedBy>
  <cp:revision>5</cp:revision>
  <dcterms:created xsi:type="dcterms:W3CDTF">2019-06-05T10:56:49Z</dcterms:created>
  <dcterms:modified xsi:type="dcterms:W3CDTF">2019-09-13T11:53:44Z</dcterms:modified>
</cp:coreProperties>
</file>