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-42334" y="-25401"/>
            <a:ext cx="13089467" cy="9804402"/>
          </a:xfrm>
          <a:prstGeom prst="rect">
            <a:avLst/>
          </a:prstGeom>
          <a:solidFill>
            <a:srgbClr val="686D7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0" name="Deconstruct…"/>
          <p:cNvSpPr txBox="1">
            <a:spLocks noGrp="1"/>
          </p:cNvSpPr>
          <p:nvPr>
            <p:ph type="ctrTitle"/>
          </p:nvPr>
        </p:nvSpPr>
        <p:spPr>
          <a:xfrm>
            <a:off x="2517090" y="6633870"/>
            <a:ext cx="13694087" cy="3107509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Deconstruct </a:t>
            </a:r>
          </a:p>
          <a:p>
            <a:pPr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Question</a:t>
            </a:r>
          </a:p>
        </p:txBody>
      </p:sp>
      <p:pic>
        <p:nvPicPr>
          <p:cNvPr id="121" name="OIHDK51.png" descr="OIHDK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1740" y="435284"/>
            <a:ext cx="975360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G-logo--1030x115.png" descr="IG-logo--1030x1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5708007"/>
            <a:ext cx="2438210" cy="272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Tm="595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creenshot 2019-11-17 at 13.32.05.png" descr="Screenshot 2019-11-17 at 13.32.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64" y="533399"/>
            <a:ext cx="11633201" cy="8686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Rectangle"/>
          <p:cNvSpPr/>
          <p:nvPr/>
        </p:nvSpPr>
        <p:spPr>
          <a:xfrm>
            <a:off x="1015364" y="8535851"/>
            <a:ext cx="1872062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3384042" y="8535851"/>
            <a:ext cx="2843082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7" name="Rectangle"/>
          <p:cNvSpPr/>
          <p:nvPr/>
        </p:nvSpPr>
        <p:spPr>
          <a:xfrm>
            <a:off x="6313141" y="8535851"/>
            <a:ext cx="2069289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8" name="Rectangle"/>
          <p:cNvSpPr/>
          <p:nvPr/>
        </p:nvSpPr>
        <p:spPr>
          <a:xfrm>
            <a:off x="1016524" y="8908034"/>
            <a:ext cx="2514178" cy="378221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custDataLst>
      <p:tags r:id="rId1"/>
    </p:custDataLst>
  </p:cSld>
  <p:clrMapOvr>
    <a:masterClrMapping/>
  </p:clrMapOvr>
  <p:transition spd="med" advTm="738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animBg="1" advAuto="0"/>
      <p:bldP spid="126" grpId="2" animBg="1" advAuto="0"/>
      <p:bldP spid="127" grpId="3" animBg="1" advAuto="0"/>
      <p:bldP spid="128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creenshot 2019-11-17 at 13.32.05.png" descr="Screenshot 2019-11-17 at 13.32.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64" y="533400"/>
            <a:ext cx="11633201" cy="868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ctangle"/>
          <p:cNvSpPr/>
          <p:nvPr/>
        </p:nvSpPr>
        <p:spPr>
          <a:xfrm>
            <a:off x="1015364" y="8535851"/>
            <a:ext cx="1872062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Rectangle"/>
          <p:cNvSpPr/>
          <p:nvPr/>
        </p:nvSpPr>
        <p:spPr>
          <a:xfrm>
            <a:off x="3384043" y="8535851"/>
            <a:ext cx="2843081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Rectangle"/>
          <p:cNvSpPr/>
          <p:nvPr/>
        </p:nvSpPr>
        <p:spPr>
          <a:xfrm>
            <a:off x="6313141" y="8535851"/>
            <a:ext cx="2069290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4" name="Rectangle"/>
          <p:cNvSpPr/>
          <p:nvPr/>
        </p:nvSpPr>
        <p:spPr>
          <a:xfrm>
            <a:off x="1016524" y="8908034"/>
            <a:ext cx="2514178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2625896" y="8323308"/>
            <a:ext cx="9443780" cy="1"/>
          </a:xfrm>
          <a:prstGeom prst="line">
            <a:avLst/>
          </a:prstGeom>
          <a:ln w="25400">
            <a:solidFill>
              <a:schemeClr val="accent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Line"/>
          <p:cNvSpPr/>
          <p:nvPr/>
        </p:nvSpPr>
        <p:spPr>
          <a:xfrm flipV="1">
            <a:off x="669072" y="1324997"/>
            <a:ext cx="1" cy="5984170"/>
          </a:xfrm>
          <a:prstGeom prst="line">
            <a:avLst/>
          </a:prstGeom>
          <a:ln w="25400">
            <a:solidFill>
              <a:schemeClr val="accent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Rectangle"/>
          <p:cNvSpPr/>
          <p:nvPr/>
        </p:nvSpPr>
        <p:spPr>
          <a:xfrm>
            <a:off x="9820050" y="1529521"/>
            <a:ext cx="2225668" cy="1609940"/>
          </a:xfrm>
          <a:prstGeom prst="rect">
            <a:avLst/>
          </a:prstGeom>
          <a:solidFill>
            <a:schemeClr val="accent3">
              <a:alpha val="173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custDataLst>
      <p:tags r:id="rId1"/>
    </p:custDataLst>
  </p:cSld>
  <p:clrMapOvr>
    <a:masterClrMapping/>
  </p:clrMapOvr>
  <p:transition spd="med" advTm="2777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  <p:bldP spid="136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creenshot 2019-11-17 at 13.32.05.png" descr="Screenshot 2019-11-17 at 13.32.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64" y="533400"/>
            <a:ext cx="11633201" cy="868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"/>
          <p:cNvSpPr/>
          <p:nvPr/>
        </p:nvSpPr>
        <p:spPr>
          <a:xfrm>
            <a:off x="1015364" y="8535851"/>
            <a:ext cx="1872062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Rectangle"/>
          <p:cNvSpPr/>
          <p:nvPr/>
        </p:nvSpPr>
        <p:spPr>
          <a:xfrm>
            <a:off x="3384043" y="8535851"/>
            <a:ext cx="2843081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Rectangle"/>
          <p:cNvSpPr/>
          <p:nvPr/>
        </p:nvSpPr>
        <p:spPr>
          <a:xfrm>
            <a:off x="6313141" y="8535851"/>
            <a:ext cx="2069290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3" name="Rectangle"/>
          <p:cNvSpPr/>
          <p:nvPr/>
        </p:nvSpPr>
        <p:spPr>
          <a:xfrm>
            <a:off x="1016524" y="8908034"/>
            <a:ext cx="2514178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4" name="Line"/>
          <p:cNvSpPr/>
          <p:nvPr/>
        </p:nvSpPr>
        <p:spPr>
          <a:xfrm>
            <a:off x="2625896" y="8323308"/>
            <a:ext cx="9443780" cy="1"/>
          </a:xfrm>
          <a:prstGeom prst="line">
            <a:avLst/>
          </a:prstGeom>
          <a:ln w="25400">
            <a:solidFill>
              <a:schemeClr val="accent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5" name="Line"/>
          <p:cNvSpPr/>
          <p:nvPr/>
        </p:nvSpPr>
        <p:spPr>
          <a:xfrm flipV="1">
            <a:off x="669072" y="1324997"/>
            <a:ext cx="1" cy="5984170"/>
          </a:xfrm>
          <a:prstGeom prst="line">
            <a:avLst/>
          </a:prstGeom>
          <a:ln w="25400">
            <a:solidFill>
              <a:schemeClr val="accent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6" name="Rectangle"/>
          <p:cNvSpPr/>
          <p:nvPr/>
        </p:nvSpPr>
        <p:spPr>
          <a:xfrm>
            <a:off x="9820050" y="1529521"/>
            <a:ext cx="2225668" cy="1609940"/>
          </a:xfrm>
          <a:prstGeom prst="rect">
            <a:avLst/>
          </a:prstGeom>
          <a:solidFill>
            <a:schemeClr val="accent3">
              <a:alpha val="173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 advTm="98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creenshot 2019-11-17 at 13.32.05.png" descr="Screenshot 2019-11-17 at 13.32.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64" y="533400"/>
            <a:ext cx="11633201" cy="868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tangle"/>
          <p:cNvSpPr/>
          <p:nvPr/>
        </p:nvSpPr>
        <p:spPr>
          <a:xfrm>
            <a:off x="1015364" y="8535851"/>
            <a:ext cx="1872062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0" name="Rectangle"/>
          <p:cNvSpPr/>
          <p:nvPr/>
        </p:nvSpPr>
        <p:spPr>
          <a:xfrm>
            <a:off x="3384043" y="8535851"/>
            <a:ext cx="2843081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1" name="Rectangle"/>
          <p:cNvSpPr/>
          <p:nvPr/>
        </p:nvSpPr>
        <p:spPr>
          <a:xfrm>
            <a:off x="6313141" y="8535851"/>
            <a:ext cx="2069290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2" name="Rectangle"/>
          <p:cNvSpPr/>
          <p:nvPr/>
        </p:nvSpPr>
        <p:spPr>
          <a:xfrm>
            <a:off x="1016524" y="8908034"/>
            <a:ext cx="2514178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3" name="Line"/>
          <p:cNvSpPr/>
          <p:nvPr/>
        </p:nvSpPr>
        <p:spPr>
          <a:xfrm>
            <a:off x="2625896" y="8323308"/>
            <a:ext cx="9443780" cy="1"/>
          </a:xfrm>
          <a:prstGeom prst="line">
            <a:avLst/>
          </a:prstGeom>
          <a:ln w="25400">
            <a:solidFill>
              <a:schemeClr val="accent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4" name="Line"/>
          <p:cNvSpPr/>
          <p:nvPr/>
        </p:nvSpPr>
        <p:spPr>
          <a:xfrm flipV="1">
            <a:off x="669072" y="1324997"/>
            <a:ext cx="1" cy="5984170"/>
          </a:xfrm>
          <a:prstGeom prst="line">
            <a:avLst/>
          </a:prstGeom>
          <a:ln w="25400">
            <a:solidFill>
              <a:schemeClr val="accent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Rectangle"/>
          <p:cNvSpPr/>
          <p:nvPr/>
        </p:nvSpPr>
        <p:spPr>
          <a:xfrm>
            <a:off x="9820050" y="1529521"/>
            <a:ext cx="2225668" cy="1609940"/>
          </a:xfrm>
          <a:prstGeom prst="rect">
            <a:avLst/>
          </a:prstGeom>
          <a:solidFill>
            <a:schemeClr val="accent3">
              <a:alpha val="173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6" name="Rectangle"/>
          <p:cNvSpPr/>
          <p:nvPr/>
        </p:nvSpPr>
        <p:spPr>
          <a:xfrm>
            <a:off x="2497428" y="1699490"/>
            <a:ext cx="4862103" cy="6184004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  <a:alpha val="13383"/>
            </a:schemeClr>
          </a:solidFill>
          <a:ln w="63500">
            <a:solidFill>
              <a:schemeClr val="accent4">
                <a:hueOff val="-1081314"/>
                <a:satOff val="4338"/>
                <a:lumOff val="-8931"/>
                <a:alpha val="1338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Line"/>
          <p:cNvSpPr/>
          <p:nvPr/>
        </p:nvSpPr>
        <p:spPr>
          <a:xfrm flipH="1">
            <a:off x="3416673" y="2849570"/>
            <a:ext cx="1" cy="3140777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8" name="Line"/>
          <p:cNvSpPr/>
          <p:nvPr/>
        </p:nvSpPr>
        <p:spPr>
          <a:xfrm>
            <a:off x="4552508" y="6792868"/>
            <a:ext cx="1" cy="378221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9" name="Line"/>
          <p:cNvSpPr/>
          <p:nvPr/>
        </p:nvSpPr>
        <p:spPr>
          <a:xfrm flipV="1">
            <a:off x="5313141" y="2261332"/>
            <a:ext cx="1" cy="753339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Line"/>
          <p:cNvSpPr/>
          <p:nvPr/>
        </p:nvSpPr>
        <p:spPr>
          <a:xfrm flipV="1">
            <a:off x="6502399" y="4776179"/>
            <a:ext cx="1" cy="201242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1" name="Line"/>
          <p:cNvSpPr/>
          <p:nvPr/>
        </p:nvSpPr>
        <p:spPr>
          <a:xfrm>
            <a:off x="3609826" y="4878473"/>
            <a:ext cx="3170829" cy="944867"/>
          </a:xfrm>
          <a:prstGeom prst="line">
            <a:avLst/>
          </a:prstGeom>
          <a:ln w="1270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2" name="Rectangle"/>
          <p:cNvSpPr/>
          <p:nvPr/>
        </p:nvSpPr>
        <p:spPr>
          <a:xfrm>
            <a:off x="7471330" y="3916331"/>
            <a:ext cx="4862104" cy="3967163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  <a:alpha val="13383"/>
            </a:schemeClr>
          </a:solidFill>
          <a:ln w="63500">
            <a:solidFill>
              <a:schemeClr val="accent4">
                <a:hueOff val="-1081314"/>
                <a:satOff val="4338"/>
                <a:lumOff val="-8931"/>
                <a:alpha val="1338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3" name="Line"/>
          <p:cNvSpPr/>
          <p:nvPr/>
        </p:nvSpPr>
        <p:spPr>
          <a:xfrm flipV="1">
            <a:off x="8863566" y="6241752"/>
            <a:ext cx="1" cy="753340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4" name="Line"/>
          <p:cNvSpPr/>
          <p:nvPr/>
        </p:nvSpPr>
        <p:spPr>
          <a:xfrm flipV="1">
            <a:off x="10082092" y="6742636"/>
            <a:ext cx="1" cy="478685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Line"/>
          <p:cNvSpPr/>
          <p:nvPr/>
        </p:nvSpPr>
        <p:spPr>
          <a:xfrm flipV="1">
            <a:off x="11237119" y="6379079"/>
            <a:ext cx="1" cy="478685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Line"/>
          <p:cNvSpPr/>
          <p:nvPr/>
        </p:nvSpPr>
        <p:spPr>
          <a:xfrm flipV="1">
            <a:off x="8687666" y="4693061"/>
            <a:ext cx="3177533" cy="1327638"/>
          </a:xfrm>
          <a:prstGeom prst="line">
            <a:avLst/>
          </a:prstGeom>
          <a:ln w="1270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custDataLst>
      <p:tags r:id="rId1"/>
    </p:custDataLst>
  </p:cSld>
  <p:clrMapOvr>
    <a:masterClrMapping/>
  </p:clrMapOvr>
  <p:transition spd="med" advTm="638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  <p:bldP spid="157" grpId="2" animBg="1" advAuto="0"/>
      <p:bldP spid="158" grpId="3" animBg="1" advAuto="0"/>
      <p:bldP spid="159" grpId="4" animBg="1" advAuto="0"/>
      <p:bldP spid="160" grpId="5" animBg="1" advAuto="0"/>
      <p:bldP spid="161" grpId="6" animBg="1" advAuto="0"/>
      <p:bldP spid="162" grpId="7" animBg="1" advAuto="0"/>
      <p:bldP spid="163" grpId="8" animBg="1" advAuto="0"/>
      <p:bldP spid="164" grpId="9" animBg="1" advAuto="0"/>
      <p:bldP spid="165" grpId="10" animBg="1" advAuto="0"/>
      <p:bldP spid="166" grpId="1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creenshot 2019-11-17 at 13.32.05.png" descr="Screenshot 2019-11-17 at 13.32.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64" y="533400"/>
            <a:ext cx="11633201" cy="868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Rectangle"/>
          <p:cNvSpPr/>
          <p:nvPr/>
        </p:nvSpPr>
        <p:spPr>
          <a:xfrm>
            <a:off x="1015364" y="8535851"/>
            <a:ext cx="1872062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0" name="Rectangle"/>
          <p:cNvSpPr/>
          <p:nvPr/>
        </p:nvSpPr>
        <p:spPr>
          <a:xfrm>
            <a:off x="3384043" y="8535851"/>
            <a:ext cx="2843081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Rectangle"/>
          <p:cNvSpPr/>
          <p:nvPr/>
        </p:nvSpPr>
        <p:spPr>
          <a:xfrm>
            <a:off x="6313141" y="8535851"/>
            <a:ext cx="2069290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2" name="Rectangle"/>
          <p:cNvSpPr/>
          <p:nvPr/>
        </p:nvSpPr>
        <p:spPr>
          <a:xfrm>
            <a:off x="1016524" y="8908034"/>
            <a:ext cx="2514178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3" name="Line"/>
          <p:cNvSpPr/>
          <p:nvPr/>
        </p:nvSpPr>
        <p:spPr>
          <a:xfrm>
            <a:off x="2625896" y="8323308"/>
            <a:ext cx="9443780" cy="1"/>
          </a:xfrm>
          <a:prstGeom prst="line">
            <a:avLst/>
          </a:prstGeom>
          <a:ln w="25400">
            <a:solidFill>
              <a:schemeClr val="accent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4" name="Line"/>
          <p:cNvSpPr/>
          <p:nvPr/>
        </p:nvSpPr>
        <p:spPr>
          <a:xfrm flipV="1">
            <a:off x="669072" y="1324997"/>
            <a:ext cx="1" cy="5984170"/>
          </a:xfrm>
          <a:prstGeom prst="line">
            <a:avLst/>
          </a:prstGeom>
          <a:ln w="25400">
            <a:solidFill>
              <a:schemeClr val="accent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5" name="Rectangle"/>
          <p:cNvSpPr/>
          <p:nvPr/>
        </p:nvSpPr>
        <p:spPr>
          <a:xfrm>
            <a:off x="9820050" y="1529521"/>
            <a:ext cx="2225668" cy="1609940"/>
          </a:xfrm>
          <a:prstGeom prst="rect">
            <a:avLst/>
          </a:prstGeom>
          <a:solidFill>
            <a:schemeClr val="accent3">
              <a:alpha val="173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6" name="Rectangle"/>
          <p:cNvSpPr/>
          <p:nvPr/>
        </p:nvSpPr>
        <p:spPr>
          <a:xfrm>
            <a:off x="2497428" y="1699490"/>
            <a:ext cx="4862103" cy="6184004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  <a:alpha val="13383"/>
            </a:schemeClr>
          </a:solidFill>
          <a:ln w="63500">
            <a:solidFill>
              <a:schemeClr val="accent4">
                <a:hueOff val="-1081314"/>
                <a:satOff val="4338"/>
                <a:lumOff val="-8931"/>
                <a:alpha val="1338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7" name="Line"/>
          <p:cNvSpPr/>
          <p:nvPr/>
        </p:nvSpPr>
        <p:spPr>
          <a:xfrm flipH="1">
            <a:off x="3416673" y="2849570"/>
            <a:ext cx="1" cy="3140777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8" name="Line"/>
          <p:cNvSpPr/>
          <p:nvPr/>
        </p:nvSpPr>
        <p:spPr>
          <a:xfrm>
            <a:off x="4552508" y="6792868"/>
            <a:ext cx="1" cy="378221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9" name="Line"/>
          <p:cNvSpPr/>
          <p:nvPr/>
        </p:nvSpPr>
        <p:spPr>
          <a:xfrm flipV="1">
            <a:off x="5313141" y="2261332"/>
            <a:ext cx="1" cy="753339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0" name="Line"/>
          <p:cNvSpPr/>
          <p:nvPr/>
        </p:nvSpPr>
        <p:spPr>
          <a:xfrm flipV="1">
            <a:off x="6502399" y="4776179"/>
            <a:ext cx="1" cy="201242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Line"/>
          <p:cNvSpPr/>
          <p:nvPr/>
        </p:nvSpPr>
        <p:spPr>
          <a:xfrm>
            <a:off x="3609826" y="4878473"/>
            <a:ext cx="3170829" cy="944867"/>
          </a:xfrm>
          <a:prstGeom prst="line">
            <a:avLst/>
          </a:prstGeom>
          <a:ln w="1270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2" name="Rectangle"/>
          <p:cNvSpPr/>
          <p:nvPr/>
        </p:nvSpPr>
        <p:spPr>
          <a:xfrm>
            <a:off x="7471330" y="3916331"/>
            <a:ext cx="4862104" cy="3967163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  <a:alpha val="13383"/>
            </a:schemeClr>
          </a:solidFill>
          <a:ln w="63500">
            <a:solidFill>
              <a:schemeClr val="accent4">
                <a:hueOff val="-1081314"/>
                <a:satOff val="4338"/>
                <a:lumOff val="-8931"/>
                <a:alpha val="1338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Line"/>
          <p:cNvSpPr/>
          <p:nvPr/>
        </p:nvSpPr>
        <p:spPr>
          <a:xfrm flipV="1">
            <a:off x="8863565" y="6241752"/>
            <a:ext cx="1" cy="753339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4" name="Line"/>
          <p:cNvSpPr/>
          <p:nvPr/>
        </p:nvSpPr>
        <p:spPr>
          <a:xfrm flipV="1">
            <a:off x="10082092" y="6742636"/>
            <a:ext cx="1" cy="478685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5" name="Line"/>
          <p:cNvSpPr/>
          <p:nvPr/>
        </p:nvSpPr>
        <p:spPr>
          <a:xfrm flipV="1">
            <a:off x="11237118" y="6379079"/>
            <a:ext cx="1" cy="478685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6" name="Line"/>
          <p:cNvSpPr/>
          <p:nvPr/>
        </p:nvSpPr>
        <p:spPr>
          <a:xfrm flipV="1">
            <a:off x="8687666" y="4693061"/>
            <a:ext cx="3177533" cy="1327638"/>
          </a:xfrm>
          <a:prstGeom prst="line">
            <a:avLst/>
          </a:prstGeom>
          <a:ln w="1270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7" name="UK importing…"/>
          <p:cNvSpPr txBox="1"/>
          <p:nvPr/>
        </p:nvSpPr>
        <p:spPr>
          <a:xfrm>
            <a:off x="4653155" y="7716718"/>
            <a:ext cx="1802512" cy="754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UK importing</a:t>
            </a:r>
          </a:p>
          <a:p>
            <a:pPr>
              <a:defRPr sz="2100"/>
            </a:pPr>
            <a:r>
              <a:t>more gas</a:t>
            </a:r>
          </a:p>
        </p:txBody>
      </p:sp>
      <p:sp>
        <p:nvSpPr>
          <p:cNvPr id="188" name="Coal releases 50%…"/>
          <p:cNvSpPr txBox="1"/>
          <p:nvPr/>
        </p:nvSpPr>
        <p:spPr>
          <a:xfrm>
            <a:off x="1866283" y="7716718"/>
            <a:ext cx="2569541" cy="754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Coal releases 50%</a:t>
            </a:r>
          </a:p>
          <a:p>
            <a:pPr>
              <a:defRPr sz="2100"/>
            </a:pPr>
            <a:r>
              <a:t>More CO2 than gas</a:t>
            </a:r>
          </a:p>
        </p:txBody>
      </p:sp>
      <p:sp>
        <p:nvSpPr>
          <p:cNvPr id="189" name="UK has CO2 targets"/>
          <p:cNvSpPr txBox="1"/>
          <p:nvPr/>
        </p:nvSpPr>
        <p:spPr>
          <a:xfrm>
            <a:off x="10021132" y="7881818"/>
            <a:ext cx="2631149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UK has CO2 targets</a:t>
            </a:r>
          </a:p>
        </p:txBody>
      </p:sp>
    </p:spTree>
    <p:custDataLst>
      <p:tags r:id="rId1"/>
    </p:custDataLst>
  </p:cSld>
  <p:clrMapOvr>
    <a:masterClrMapping/>
  </p:clrMapOvr>
  <p:transition spd="med" advTm="339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2" animBg="1" advAuto="0"/>
      <p:bldP spid="188" grpId="1" animBg="1" advAuto="0"/>
      <p:bldP spid="189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creenshot 2019-11-17 at 13.32.05.png" descr="Screenshot 2019-11-17 at 13.32.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64" y="533400"/>
            <a:ext cx="11633201" cy="868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Rectangle"/>
          <p:cNvSpPr/>
          <p:nvPr/>
        </p:nvSpPr>
        <p:spPr>
          <a:xfrm>
            <a:off x="1015364" y="8535851"/>
            <a:ext cx="1872062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3" name="Rectangle"/>
          <p:cNvSpPr/>
          <p:nvPr/>
        </p:nvSpPr>
        <p:spPr>
          <a:xfrm>
            <a:off x="3384043" y="8535851"/>
            <a:ext cx="2843081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4" name="Rectangle"/>
          <p:cNvSpPr/>
          <p:nvPr/>
        </p:nvSpPr>
        <p:spPr>
          <a:xfrm>
            <a:off x="6313141" y="8535851"/>
            <a:ext cx="2069290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5" name="Rectangle"/>
          <p:cNvSpPr/>
          <p:nvPr/>
        </p:nvSpPr>
        <p:spPr>
          <a:xfrm>
            <a:off x="1016524" y="8908034"/>
            <a:ext cx="2514178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6" name="Line"/>
          <p:cNvSpPr/>
          <p:nvPr/>
        </p:nvSpPr>
        <p:spPr>
          <a:xfrm>
            <a:off x="2625896" y="8323308"/>
            <a:ext cx="9443780" cy="1"/>
          </a:xfrm>
          <a:prstGeom prst="line">
            <a:avLst/>
          </a:prstGeom>
          <a:ln w="25400">
            <a:solidFill>
              <a:schemeClr val="accent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7" name="Line"/>
          <p:cNvSpPr/>
          <p:nvPr/>
        </p:nvSpPr>
        <p:spPr>
          <a:xfrm flipV="1">
            <a:off x="669072" y="1324997"/>
            <a:ext cx="1" cy="5984170"/>
          </a:xfrm>
          <a:prstGeom prst="line">
            <a:avLst/>
          </a:prstGeom>
          <a:ln w="25400">
            <a:solidFill>
              <a:schemeClr val="accent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8" name="Rectangle"/>
          <p:cNvSpPr/>
          <p:nvPr/>
        </p:nvSpPr>
        <p:spPr>
          <a:xfrm>
            <a:off x="9820050" y="1529521"/>
            <a:ext cx="2225668" cy="1609940"/>
          </a:xfrm>
          <a:prstGeom prst="rect">
            <a:avLst/>
          </a:prstGeom>
          <a:solidFill>
            <a:schemeClr val="accent3">
              <a:alpha val="173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9" name="Rectangle"/>
          <p:cNvSpPr/>
          <p:nvPr/>
        </p:nvSpPr>
        <p:spPr>
          <a:xfrm>
            <a:off x="2497428" y="1699490"/>
            <a:ext cx="4862103" cy="6184004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  <a:alpha val="13383"/>
            </a:schemeClr>
          </a:solidFill>
          <a:ln w="63500">
            <a:solidFill>
              <a:schemeClr val="accent4">
                <a:hueOff val="-1081314"/>
                <a:satOff val="4338"/>
                <a:lumOff val="-8931"/>
                <a:alpha val="1338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0" name="Line"/>
          <p:cNvSpPr/>
          <p:nvPr/>
        </p:nvSpPr>
        <p:spPr>
          <a:xfrm flipH="1">
            <a:off x="3416673" y="2849570"/>
            <a:ext cx="1" cy="3140777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1" name="Line"/>
          <p:cNvSpPr/>
          <p:nvPr/>
        </p:nvSpPr>
        <p:spPr>
          <a:xfrm>
            <a:off x="4552508" y="6792868"/>
            <a:ext cx="1" cy="378221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2" name="Line"/>
          <p:cNvSpPr/>
          <p:nvPr/>
        </p:nvSpPr>
        <p:spPr>
          <a:xfrm flipV="1">
            <a:off x="5313141" y="2261332"/>
            <a:ext cx="1" cy="753339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3" name="Line"/>
          <p:cNvSpPr/>
          <p:nvPr/>
        </p:nvSpPr>
        <p:spPr>
          <a:xfrm flipV="1">
            <a:off x="6502399" y="4776179"/>
            <a:ext cx="1" cy="201242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4" name="Line"/>
          <p:cNvSpPr/>
          <p:nvPr/>
        </p:nvSpPr>
        <p:spPr>
          <a:xfrm>
            <a:off x="3609826" y="4878473"/>
            <a:ext cx="3170829" cy="944867"/>
          </a:xfrm>
          <a:prstGeom prst="line">
            <a:avLst/>
          </a:prstGeom>
          <a:ln w="1270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Rectangle"/>
          <p:cNvSpPr/>
          <p:nvPr/>
        </p:nvSpPr>
        <p:spPr>
          <a:xfrm>
            <a:off x="7471330" y="3916331"/>
            <a:ext cx="4862104" cy="3967163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  <a:alpha val="13383"/>
            </a:schemeClr>
          </a:solidFill>
          <a:ln w="63500">
            <a:solidFill>
              <a:schemeClr val="accent4">
                <a:hueOff val="-1081314"/>
                <a:satOff val="4338"/>
                <a:lumOff val="-8931"/>
                <a:alpha val="1338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6" name="Line"/>
          <p:cNvSpPr/>
          <p:nvPr/>
        </p:nvSpPr>
        <p:spPr>
          <a:xfrm flipV="1">
            <a:off x="8863565" y="6241752"/>
            <a:ext cx="1" cy="753339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7" name="Line"/>
          <p:cNvSpPr/>
          <p:nvPr/>
        </p:nvSpPr>
        <p:spPr>
          <a:xfrm flipV="1">
            <a:off x="10082092" y="6742636"/>
            <a:ext cx="1" cy="478685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8" name="Line"/>
          <p:cNvSpPr/>
          <p:nvPr/>
        </p:nvSpPr>
        <p:spPr>
          <a:xfrm flipV="1">
            <a:off x="11237118" y="6379079"/>
            <a:ext cx="1" cy="478685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Line"/>
          <p:cNvSpPr/>
          <p:nvPr/>
        </p:nvSpPr>
        <p:spPr>
          <a:xfrm flipV="1">
            <a:off x="8687666" y="4693061"/>
            <a:ext cx="3177533" cy="1327638"/>
          </a:xfrm>
          <a:prstGeom prst="line">
            <a:avLst/>
          </a:prstGeom>
          <a:ln w="1270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UK importing…"/>
          <p:cNvSpPr txBox="1"/>
          <p:nvPr/>
        </p:nvSpPr>
        <p:spPr>
          <a:xfrm>
            <a:off x="4653155" y="7716718"/>
            <a:ext cx="1802512" cy="754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UK importing</a:t>
            </a:r>
          </a:p>
          <a:p>
            <a:pPr>
              <a:defRPr sz="2100"/>
            </a:pPr>
            <a:r>
              <a:t>more gas</a:t>
            </a:r>
          </a:p>
        </p:txBody>
      </p:sp>
      <p:sp>
        <p:nvSpPr>
          <p:cNvPr id="211" name="Coal releases 50%…"/>
          <p:cNvSpPr txBox="1"/>
          <p:nvPr/>
        </p:nvSpPr>
        <p:spPr>
          <a:xfrm>
            <a:off x="1866283" y="7716718"/>
            <a:ext cx="2569541" cy="754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Coal releases 50%</a:t>
            </a:r>
          </a:p>
          <a:p>
            <a:pPr>
              <a:defRPr sz="2100"/>
            </a:pPr>
            <a:r>
              <a:t>More CO2 than gas</a:t>
            </a:r>
          </a:p>
        </p:txBody>
      </p:sp>
      <p:sp>
        <p:nvSpPr>
          <p:cNvPr id="212" name="UK has CO2 targets"/>
          <p:cNvSpPr txBox="1"/>
          <p:nvPr/>
        </p:nvSpPr>
        <p:spPr>
          <a:xfrm>
            <a:off x="10021132" y="7881818"/>
            <a:ext cx="2631149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UK has CO2 targets</a:t>
            </a:r>
          </a:p>
        </p:txBody>
      </p:sp>
      <p:sp>
        <p:nvSpPr>
          <p:cNvPr id="213" name="social, economic, political and environmental"/>
          <p:cNvSpPr txBox="1"/>
          <p:nvPr/>
        </p:nvSpPr>
        <p:spPr>
          <a:xfrm>
            <a:off x="4613691" y="9214498"/>
            <a:ext cx="666445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social, economic, political and environmental</a:t>
            </a:r>
          </a:p>
        </p:txBody>
      </p:sp>
      <p:sp>
        <p:nvSpPr>
          <p:cNvPr id="214" name="Line"/>
          <p:cNvSpPr/>
          <p:nvPr/>
        </p:nvSpPr>
        <p:spPr>
          <a:xfrm>
            <a:off x="7945917" y="8905089"/>
            <a:ext cx="1" cy="38411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5" name="Opportunities"/>
          <p:cNvSpPr txBox="1"/>
          <p:nvPr/>
        </p:nvSpPr>
        <p:spPr>
          <a:xfrm>
            <a:off x="11187481" y="9027926"/>
            <a:ext cx="1769619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rPr dirty="0"/>
              <a:t>Opportunities</a:t>
            </a:r>
          </a:p>
        </p:txBody>
      </p:sp>
      <p:sp>
        <p:nvSpPr>
          <p:cNvPr id="216" name="Challenges"/>
          <p:cNvSpPr txBox="1"/>
          <p:nvPr/>
        </p:nvSpPr>
        <p:spPr>
          <a:xfrm>
            <a:off x="11200689" y="9337835"/>
            <a:ext cx="1463803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Challenges</a:t>
            </a:r>
          </a:p>
        </p:txBody>
      </p:sp>
    </p:spTree>
    <p:custDataLst>
      <p:tags r:id="rId1"/>
    </p:custDataLst>
  </p:cSld>
  <p:clrMapOvr>
    <a:masterClrMapping/>
  </p:clrMapOvr>
  <p:transition spd="med" advTm="2177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2" animBg="1" advAuto="0"/>
      <p:bldP spid="214" grpId="1" animBg="1" advAuto="0"/>
      <p:bldP spid="215" grpId="3" animBg="1" advAuto="0"/>
      <p:bldP spid="216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creenshot 2019-11-17 at 13.32.05.png" descr="Screenshot 2019-11-17 at 13.32.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64" y="533400"/>
            <a:ext cx="11633201" cy="868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ectangle"/>
          <p:cNvSpPr/>
          <p:nvPr/>
        </p:nvSpPr>
        <p:spPr>
          <a:xfrm>
            <a:off x="1015364" y="8535851"/>
            <a:ext cx="1872062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0" name="Rectangle"/>
          <p:cNvSpPr/>
          <p:nvPr/>
        </p:nvSpPr>
        <p:spPr>
          <a:xfrm>
            <a:off x="3384043" y="8535851"/>
            <a:ext cx="2843081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1" name="Rectangle"/>
          <p:cNvSpPr/>
          <p:nvPr/>
        </p:nvSpPr>
        <p:spPr>
          <a:xfrm>
            <a:off x="6313141" y="8535851"/>
            <a:ext cx="2069290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2" name="Rectangle"/>
          <p:cNvSpPr/>
          <p:nvPr/>
        </p:nvSpPr>
        <p:spPr>
          <a:xfrm>
            <a:off x="1016524" y="8908034"/>
            <a:ext cx="2514178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3" name="Line"/>
          <p:cNvSpPr/>
          <p:nvPr/>
        </p:nvSpPr>
        <p:spPr>
          <a:xfrm>
            <a:off x="2625896" y="8323308"/>
            <a:ext cx="9443780" cy="1"/>
          </a:xfrm>
          <a:prstGeom prst="line">
            <a:avLst/>
          </a:prstGeom>
          <a:ln w="25400">
            <a:solidFill>
              <a:schemeClr val="accent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4" name="Line"/>
          <p:cNvSpPr/>
          <p:nvPr/>
        </p:nvSpPr>
        <p:spPr>
          <a:xfrm flipV="1">
            <a:off x="669072" y="1324997"/>
            <a:ext cx="1" cy="5984170"/>
          </a:xfrm>
          <a:prstGeom prst="line">
            <a:avLst/>
          </a:prstGeom>
          <a:ln w="25400">
            <a:solidFill>
              <a:schemeClr val="accent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5" name="Rectangle"/>
          <p:cNvSpPr/>
          <p:nvPr/>
        </p:nvSpPr>
        <p:spPr>
          <a:xfrm>
            <a:off x="9820050" y="1529521"/>
            <a:ext cx="2225668" cy="1609940"/>
          </a:xfrm>
          <a:prstGeom prst="rect">
            <a:avLst/>
          </a:prstGeom>
          <a:solidFill>
            <a:schemeClr val="accent3">
              <a:alpha val="173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6" name="Rectangle"/>
          <p:cNvSpPr/>
          <p:nvPr/>
        </p:nvSpPr>
        <p:spPr>
          <a:xfrm>
            <a:off x="2497428" y="1699490"/>
            <a:ext cx="4862103" cy="6184004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  <a:alpha val="13383"/>
            </a:schemeClr>
          </a:solidFill>
          <a:ln w="63500">
            <a:solidFill>
              <a:schemeClr val="accent4">
                <a:hueOff val="-1081314"/>
                <a:satOff val="4338"/>
                <a:lumOff val="-8931"/>
                <a:alpha val="1338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7" name="Line"/>
          <p:cNvSpPr/>
          <p:nvPr/>
        </p:nvSpPr>
        <p:spPr>
          <a:xfrm flipH="1">
            <a:off x="3416673" y="2849570"/>
            <a:ext cx="1" cy="3140777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8" name="Line"/>
          <p:cNvSpPr/>
          <p:nvPr/>
        </p:nvSpPr>
        <p:spPr>
          <a:xfrm>
            <a:off x="4552508" y="6792868"/>
            <a:ext cx="1" cy="378221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9" name="Line"/>
          <p:cNvSpPr/>
          <p:nvPr/>
        </p:nvSpPr>
        <p:spPr>
          <a:xfrm flipV="1">
            <a:off x="5313141" y="2261332"/>
            <a:ext cx="1" cy="753339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0" name="Line"/>
          <p:cNvSpPr/>
          <p:nvPr/>
        </p:nvSpPr>
        <p:spPr>
          <a:xfrm flipV="1">
            <a:off x="6502399" y="4776179"/>
            <a:ext cx="1" cy="201242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1" name="Line"/>
          <p:cNvSpPr/>
          <p:nvPr/>
        </p:nvSpPr>
        <p:spPr>
          <a:xfrm>
            <a:off x="3609826" y="4878473"/>
            <a:ext cx="3170829" cy="944867"/>
          </a:xfrm>
          <a:prstGeom prst="line">
            <a:avLst/>
          </a:prstGeom>
          <a:ln w="1270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2" name="Rectangle"/>
          <p:cNvSpPr/>
          <p:nvPr/>
        </p:nvSpPr>
        <p:spPr>
          <a:xfrm>
            <a:off x="7471330" y="3916331"/>
            <a:ext cx="4862104" cy="3967163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  <a:alpha val="13383"/>
            </a:schemeClr>
          </a:solidFill>
          <a:ln w="63500">
            <a:solidFill>
              <a:schemeClr val="accent4">
                <a:hueOff val="-1081314"/>
                <a:satOff val="4338"/>
                <a:lumOff val="-8931"/>
                <a:alpha val="1338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3" name="Line"/>
          <p:cNvSpPr/>
          <p:nvPr/>
        </p:nvSpPr>
        <p:spPr>
          <a:xfrm flipV="1">
            <a:off x="8863565" y="6241752"/>
            <a:ext cx="1" cy="753339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4" name="Line"/>
          <p:cNvSpPr/>
          <p:nvPr/>
        </p:nvSpPr>
        <p:spPr>
          <a:xfrm flipV="1">
            <a:off x="10082092" y="6742636"/>
            <a:ext cx="1" cy="478685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5" name="Line"/>
          <p:cNvSpPr/>
          <p:nvPr/>
        </p:nvSpPr>
        <p:spPr>
          <a:xfrm flipV="1">
            <a:off x="11237118" y="6379079"/>
            <a:ext cx="1" cy="478685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6" name="Line"/>
          <p:cNvSpPr/>
          <p:nvPr/>
        </p:nvSpPr>
        <p:spPr>
          <a:xfrm flipV="1">
            <a:off x="8687666" y="4693061"/>
            <a:ext cx="3177533" cy="1327638"/>
          </a:xfrm>
          <a:prstGeom prst="line">
            <a:avLst/>
          </a:prstGeom>
          <a:ln w="1270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7" name="UK importing…"/>
          <p:cNvSpPr txBox="1"/>
          <p:nvPr/>
        </p:nvSpPr>
        <p:spPr>
          <a:xfrm>
            <a:off x="4653155" y="7716718"/>
            <a:ext cx="1802512" cy="754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UK importing</a:t>
            </a:r>
          </a:p>
          <a:p>
            <a:pPr>
              <a:defRPr sz="2100"/>
            </a:pPr>
            <a:r>
              <a:t>more gas</a:t>
            </a:r>
          </a:p>
        </p:txBody>
      </p:sp>
      <p:sp>
        <p:nvSpPr>
          <p:cNvPr id="238" name="Coal releases 50%…"/>
          <p:cNvSpPr txBox="1"/>
          <p:nvPr/>
        </p:nvSpPr>
        <p:spPr>
          <a:xfrm>
            <a:off x="1866283" y="7716718"/>
            <a:ext cx="2569541" cy="754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Coal releases 50%</a:t>
            </a:r>
          </a:p>
          <a:p>
            <a:pPr>
              <a:defRPr sz="2100"/>
            </a:pPr>
            <a:r>
              <a:t>More CO2 than gas</a:t>
            </a:r>
          </a:p>
        </p:txBody>
      </p:sp>
      <p:sp>
        <p:nvSpPr>
          <p:cNvPr id="239" name="UK has CO2 targets"/>
          <p:cNvSpPr txBox="1"/>
          <p:nvPr/>
        </p:nvSpPr>
        <p:spPr>
          <a:xfrm>
            <a:off x="10021132" y="7881818"/>
            <a:ext cx="2631149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UK has CO2 targets</a:t>
            </a:r>
          </a:p>
        </p:txBody>
      </p:sp>
      <p:sp>
        <p:nvSpPr>
          <p:cNvPr id="240" name="social, economic, political and environmental"/>
          <p:cNvSpPr txBox="1"/>
          <p:nvPr/>
        </p:nvSpPr>
        <p:spPr>
          <a:xfrm>
            <a:off x="4613691" y="9214498"/>
            <a:ext cx="666445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social, economic, political and environmental</a:t>
            </a:r>
          </a:p>
        </p:txBody>
      </p:sp>
      <p:sp>
        <p:nvSpPr>
          <p:cNvPr id="241" name="Line"/>
          <p:cNvSpPr/>
          <p:nvPr/>
        </p:nvSpPr>
        <p:spPr>
          <a:xfrm>
            <a:off x="7945917" y="8905089"/>
            <a:ext cx="1" cy="38411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2" name="Opportunities"/>
          <p:cNvSpPr txBox="1"/>
          <p:nvPr/>
        </p:nvSpPr>
        <p:spPr>
          <a:xfrm>
            <a:off x="11188497" y="9031990"/>
            <a:ext cx="1769619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t>Opportunities</a:t>
            </a:r>
          </a:p>
        </p:txBody>
      </p:sp>
      <p:sp>
        <p:nvSpPr>
          <p:cNvPr id="243" name="Challenges"/>
          <p:cNvSpPr txBox="1"/>
          <p:nvPr/>
        </p:nvSpPr>
        <p:spPr>
          <a:xfrm>
            <a:off x="11201705" y="9341899"/>
            <a:ext cx="1463803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Challenges</a:t>
            </a:r>
          </a:p>
        </p:txBody>
      </p:sp>
      <p:sp>
        <p:nvSpPr>
          <p:cNvPr id="244" name="Decline in coal mining and…"/>
          <p:cNvSpPr txBox="1"/>
          <p:nvPr/>
        </p:nvSpPr>
        <p:spPr>
          <a:xfrm>
            <a:off x="2667320" y="951062"/>
            <a:ext cx="4607053" cy="11976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Decline in coal mining and </a:t>
            </a:r>
          </a:p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deindustrialisation increases </a:t>
            </a:r>
          </a:p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unemployment e.g. North East.</a:t>
            </a:r>
          </a:p>
        </p:txBody>
      </p:sp>
      <p:sp>
        <p:nvSpPr>
          <p:cNvPr id="245" name="Decline in coal mining and the use of coal reduces CO2…"/>
          <p:cNvSpPr txBox="1"/>
          <p:nvPr/>
        </p:nvSpPr>
        <p:spPr>
          <a:xfrm>
            <a:off x="2742290" y="4028283"/>
            <a:ext cx="4557208" cy="11976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pPr>
            <a:r>
              <a:t>Decline in coal mining and the</a:t>
            </a:r>
            <a:br/>
            <a:r>
              <a:t>use of coal reduces CO2 </a:t>
            </a:r>
          </a:p>
          <a:p>
            <a:pPr algn="l"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pPr>
            <a:r>
              <a:t>emissions.</a:t>
            </a:r>
          </a:p>
        </p:txBody>
      </p:sp>
      <p:sp>
        <p:nvSpPr>
          <p:cNvPr id="246" name="Increased use of gas reduces…"/>
          <p:cNvSpPr txBox="1"/>
          <p:nvPr/>
        </p:nvSpPr>
        <p:spPr>
          <a:xfrm>
            <a:off x="2734833" y="5301083"/>
            <a:ext cx="4501876" cy="11976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pPr>
            <a:r>
              <a:t>Increased use of gas reduces</a:t>
            </a:r>
          </a:p>
          <a:p>
            <a:pPr algn="l"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pPr>
            <a:r>
              <a:t>CO2 emissions (50% less </a:t>
            </a:r>
            <a:br/>
            <a:r>
              <a:t>released compared to coal). </a:t>
            </a:r>
          </a:p>
        </p:txBody>
      </p:sp>
      <p:sp>
        <p:nvSpPr>
          <p:cNvPr id="247" name="Increased reliance on other  countries for gas supplies."/>
          <p:cNvSpPr txBox="1"/>
          <p:nvPr/>
        </p:nvSpPr>
        <p:spPr>
          <a:xfrm>
            <a:off x="2739324" y="2235306"/>
            <a:ext cx="4539246" cy="8293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Increased reliance on other </a:t>
            </a:r>
            <a:br/>
            <a:r>
              <a:t>countries for gas supplies.</a:t>
            </a:r>
          </a:p>
        </p:txBody>
      </p:sp>
      <p:sp>
        <p:nvSpPr>
          <p:cNvPr id="248" name="Greater risk of waste with increased use of nuclear."/>
          <p:cNvSpPr txBox="1"/>
          <p:nvPr/>
        </p:nvSpPr>
        <p:spPr>
          <a:xfrm>
            <a:off x="2730343" y="3106797"/>
            <a:ext cx="4557208" cy="8293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Greater risk of waste with increased use of nuclear.</a:t>
            </a:r>
          </a:p>
        </p:txBody>
      </p:sp>
    </p:spTree>
    <p:custDataLst>
      <p:tags r:id="rId1"/>
    </p:custDataLst>
  </p:cSld>
  <p:clrMapOvr>
    <a:masterClrMapping/>
  </p:clrMapOvr>
  <p:transition spd="med" advTm="2445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1" animBg="1" advAuto="0"/>
      <p:bldP spid="245" grpId="4" animBg="1" advAuto="0"/>
      <p:bldP spid="246" grpId="5" animBg="1" advAuto="0"/>
      <p:bldP spid="247" grpId="2" animBg="1" advAuto="0"/>
      <p:bldP spid="248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creenshot 2019-11-17 at 13.32.05.png" descr="Screenshot 2019-11-17 at 13.32.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64" y="533400"/>
            <a:ext cx="11633201" cy="868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Rectangle"/>
          <p:cNvSpPr/>
          <p:nvPr/>
        </p:nvSpPr>
        <p:spPr>
          <a:xfrm>
            <a:off x="1015364" y="8535851"/>
            <a:ext cx="1872062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2" name="Rectangle"/>
          <p:cNvSpPr/>
          <p:nvPr/>
        </p:nvSpPr>
        <p:spPr>
          <a:xfrm>
            <a:off x="3384043" y="8535851"/>
            <a:ext cx="2843081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3" name="Rectangle"/>
          <p:cNvSpPr/>
          <p:nvPr/>
        </p:nvSpPr>
        <p:spPr>
          <a:xfrm>
            <a:off x="6313141" y="8535851"/>
            <a:ext cx="2069290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4" name="Rectangle"/>
          <p:cNvSpPr/>
          <p:nvPr/>
        </p:nvSpPr>
        <p:spPr>
          <a:xfrm>
            <a:off x="1016524" y="8908034"/>
            <a:ext cx="2514178" cy="378220"/>
          </a:xfrm>
          <a:prstGeom prst="rect">
            <a:avLst/>
          </a:prstGeom>
          <a:solidFill>
            <a:schemeClr val="accent3">
              <a:alpha val="5464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5" name="Line"/>
          <p:cNvSpPr/>
          <p:nvPr/>
        </p:nvSpPr>
        <p:spPr>
          <a:xfrm>
            <a:off x="2625896" y="8323308"/>
            <a:ext cx="9443780" cy="1"/>
          </a:xfrm>
          <a:prstGeom prst="line">
            <a:avLst/>
          </a:prstGeom>
          <a:ln w="25400">
            <a:solidFill>
              <a:schemeClr val="accent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6" name="Line"/>
          <p:cNvSpPr/>
          <p:nvPr/>
        </p:nvSpPr>
        <p:spPr>
          <a:xfrm flipV="1">
            <a:off x="669072" y="1324997"/>
            <a:ext cx="1" cy="5984170"/>
          </a:xfrm>
          <a:prstGeom prst="line">
            <a:avLst/>
          </a:prstGeom>
          <a:ln w="25400">
            <a:solidFill>
              <a:schemeClr val="accent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7" name="Rectangle"/>
          <p:cNvSpPr/>
          <p:nvPr/>
        </p:nvSpPr>
        <p:spPr>
          <a:xfrm>
            <a:off x="9820050" y="1529521"/>
            <a:ext cx="2225668" cy="1609940"/>
          </a:xfrm>
          <a:prstGeom prst="rect">
            <a:avLst/>
          </a:prstGeom>
          <a:solidFill>
            <a:schemeClr val="accent3">
              <a:alpha val="1737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8" name="Rectangle"/>
          <p:cNvSpPr/>
          <p:nvPr/>
        </p:nvSpPr>
        <p:spPr>
          <a:xfrm>
            <a:off x="2497428" y="1699490"/>
            <a:ext cx="4862103" cy="6184004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  <a:alpha val="13383"/>
            </a:schemeClr>
          </a:solidFill>
          <a:ln w="63500">
            <a:solidFill>
              <a:schemeClr val="accent4">
                <a:hueOff val="-1081314"/>
                <a:satOff val="4338"/>
                <a:lumOff val="-8931"/>
                <a:alpha val="1338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9" name="Line"/>
          <p:cNvSpPr/>
          <p:nvPr/>
        </p:nvSpPr>
        <p:spPr>
          <a:xfrm flipH="1">
            <a:off x="3416673" y="2849570"/>
            <a:ext cx="1" cy="3140777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0" name="Line"/>
          <p:cNvSpPr/>
          <p:nvPr/>
        </p:nvSpPr>
        <p:spPr>
          <a:xfrm>
            <a:off x="4552508" y="6792868"/>
            <a:ext cx="1" cy="378221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1" name="Line"/>
          <p:cNvSpPr/>
          <p:nvPr/>
        </p:nvSpPr>
        <p:spPr>
          <a:xfrm flipV="1">
            <a:off x="5313141" y="2261332"/>
            <a:ext cx="1" cy="753339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2" name="Line"/>
          <p:cNvSpPr/>
          <p:nvPr/>
        </p:nvSpPr>
        <p:spPr>
          <a:xfrm flipV="1">
            <a:off x="6502399" y="4776179"/>
            <a:ext cx="1" cy="201242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Line"/>
          <p:cNvSpPr/>
          <p:nvPr/>
        </p:nvSpPr>
        <p:spPr>
          <a:xfrm>
            <a:off x="3609826" y="4878473"/>
            <a:ext cx="3170829" cy="944867"/>
          </a:xfrm>
          <a:prstGeom prst="line">
            <a:avLst/>
          </a:prstGeom>
          <a:ln w="1270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4" name="Rectangle"/>
          <p:cNvSpPr/>
          <p:nvPr/>
        </p:nvSpPr>
        <p:spPr>
          <a:xfrm>
            <a:off x="7471330" y="3916331"/>
            <a:ext cx="4862104" cy="3967163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  <a:alpha val="13383"/>
            </a:schemeClr>
          </a:solidFill>
          <a:ln w="63500">
            <a:solidFill>
              <a:schemeClr val="accent4">
                <a:hueOff val="-1081314"/>
                <a:satOff val="4338"/>
                <a:lumOff val="-8931"/>
                <a:alpha val="1338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Line"/>
          <p:cNvSpPr/>
          <p:nvPr/>
        </p:nvSpPr>
        <p:spPr>
          <a:xfrm flipV="1">
            <a:off x="8863565" y="6241752"/>
            <a:ext cx="1" cy="753339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6" name="Line"/>
          <p:cNvSpPr/>
          <p:nvPr/>
        </p:nvSpPr>
        <p:spPr>
          <a:xfrm flipV="1">
            <a:off x="10082092" y="6742636"/>
            <a:ext cx="1" cy="478685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7" name="Line"/>
          <p:cNvSpPr/>
          <p:nvPr/>
        </p:nvSpPr>
        <p:spPr>
          <a:xfrm flipV="1">
            <a:off x="11237118" y="6379079"/>
            <a:ext cx="1" cy="478685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8" name="Line"/>
          <p:cNvSpPr/>
          <p:nvPr/>
        </p:nvSpPr>
        <p:spPr>
          <a:xfrm flipV="1">
            <a:off x="8687666" y="4693061"/>
            <a:ext cx="3177533" cy="1327638"/>
          </a:xfrm>
          <a:prstGeom prst="line">
            <a:avLst/>
          </a:prstGeom>
          <a:ln w="1270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9" name="UK importing…"/>
          <p:cNvSpPr txBox="1"/>
          <p:nvPr/>
        </p:nvSpPr>
        <p:spPr>
          <a:xfrm>
            <a:off x="4653155" y="7716718"/>
            <a:ext cx="1802512" cy="754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UK importing</a:t>
            </a:r>
          </a:p>
          <a:p>
            <a:pPr>
              <a:defRPr sz="2100"/>
            </a:pPr>
            <a:r>
              <a:t>more gas</a:t>
            </a:r>
          </a:p>
        </p:txBody>
      </p:sp>
      <p:sp>
        <p:nvSpPr>
          <p:cNvPr id="270" name="Coal releases 50%…"/>
          <p:cNvSpPr txBox="1"/>
          <p:nvPr/>
        </p:nvSpPr>
        <p:spPr>
          <a:xfrm>
            <a:off x="1866283" y="7716718"/>
            <a:ext cx="2569541" cy="754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Coal releases 50%</a:t>
            </a:r>
          </a:p>
          <a:p>
            <a:pPr>
              <a:defRPr sz="2100"/>
            </a:pPr>
            <a:r>
              <a:t>More CO2 than gas</a:t>
            </a:r>
          </a:p>
        </p:txBody>
      </p:sp>
      <p:sp>
        <p:nvSpPr>
          <p:cNvPr id="271" name="UK has CO2 targets"/>
          <p:cNvSpPr txBox="1"/>
          <p:nvPr/>
        </p:nvSpPr>
        <p:spPr>
          <a:xfrm>
            <a:off x="10021132" y="7881818"/>
            <a:ext cx="2631149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UK has CO2 targets</a:t>
            </a:r>
          </a:p>
        </p:txBody>
      </p:sp>
      <p:sp>
        <p:nvSpPr>
          <p:cNvPr id="272" name="social, economic, political and environmental"/>
          <p:cNvSpPr txBox="1"/>
          <p:nvPr/>
        </p:nvSpPr>
        <p:spPr>
          <a:xfrm>
            <a:off x="4613691" y="9214498"/>
            <a:ext cx="666445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social, economic, political and environmental</a:t>
            </a:r>
          </a:p>
        </p:txBody>
      </p:sp>
      <p:sp>
        <p:nvSpPr>
          <p:cNvPr id="273" name="Line"/>
          <p:cNvSpPr/>
          <p:nvPr/>
        </p:nvSpPr>
        <p:spPr>
          <a:xfrm>
            <a:off x="7945917" y="8905089"/>
            <a:ext cx="1" cy="38411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4" name="Opportunities"/>
          <p:cNvSpPr txBox="1"/>
          <p:nvPr/>
        </p:nvSpPr>
        <p:spPr>
          <a:xfrm>
            <a:off x="11188497" y="9031990"/>
            <a:ext cx="1769619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t>Opportunities</a:t>
            </a:r>
          </a:p>
        </p:txBody>
      </p:sp>
      <p:sp>
        <p:nvSpPr>
          <p:cNvPr id="275" name="Challenges"/>
          <p:cNvSpPr txBox="1"/>
          <p:nvPr/>
        </p:nvSpPr>
        <p:spPr>
          <a:xfrm>
            <a:off x="11201705" y="9341899"/>
            <a:ext cx="1463803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Challenges</a:t>
            </a:r>
          </a:p>
        </p:txBody>
      </p:sp>
      <p:sp>
        <p:nvSpPr>
          <p:cNvPr id="276" name="Decline in coal mining and…"/>
          <p:cNvSpPr txBox="1"/>
          <p:nvPr/>
        </p:nvSpPr>
        <p:spPr>
          <a:xfrm>
            <a:off x="2667320" y="951062"/>
            <a:ext cx="4607053" cy="11976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Decline in coal mining and </a:t>
            </a:r>
          </a:p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deindustrialisation increases </a:t>
            </a:r>
          </a:p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unemployment e.g. North East.</a:t>
            </a:r>
          </a:p>
        </p:txBody>
      </p:sp>
      <p:sp>
        <p:nvSpPr>
          <p:cNvPr id="277" name="Decline in coal mining and the use of coal reduces CO2…"/>
          <p:cNvSpPr txBox="1"/>
          <p:nvPr/>
        </p:nvSpPr>
        <p:spPr>
          <a:xfrm>
            <a:off x="2742290" y="4028283"/>
            <a:ext cx="4557208" cy="11976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pPr>
            <a:r>
              <a:t>Decline in coal mining and the</a:t>
            </a:r>
            <a:br/>
            <a:r>
              <a:t>use of coal reduces CO2 </a:t>
            </a:r>
          </a:p>
          <a:p>
            <a:pPr algn="l"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pPr>
            <a:r>
              <a:t>emissions.</a:t>
            </a:r>
          </a:p>
        </p:txBody>
      </p:sp>
      <p:sp>
        <p:nvSpPr>
          <p:cNvPr id="278" name="Increased use of gas reduces…"/>
          <p:cNvSpPr txBox="1"/>
          <p:nvPr/>
        </p:nvSpPr>
        <p:spPr>
          <a:xfrm>
            <a:off x="2734833" y="5301083"/>
            <a:ext cx="4501876" cy="11976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pPr>
            <a:r>
              <a:t>Increased use of gas reduces</a:t>
            </a:r>
          </a:p>
          <a:p>
            <a:pPr algn="l"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pPr>
            <a:r>
              <a:t>CO2 emissions (50% less </a:t>
            </a:r>
            <a:br/>
            <a:r>
              <a:t>released compared to coal). </a:t>
            </a:r>
          </a:p>
        </p:txBody>
      </p:sp>
      <p:sp>
        <p:nvSpPr>
          <p:cNvPr id="279" name="Increased reliance on other  countries for gas supplies."/>
          <p:cNvSpPr txBox="1"/>
          <p:nvPr/>
        </p:nvSpPr>
        <p:spPr>
          <a:xfrm>
            <a:off x="2739324" y="2235306"/>
            <a:ext cx="4539246" cy="8293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Increased reliance on other </a:t>
            </a:r>
            <a:br/>
            <a:r>
              <a:t>countries for gas supplies.</a:t>
            </a:r>
          </a:p>
        </p:txBody>
      </p:sp>
      <p:sp>
        <p:nvSpPr>
          <p:cNvPr id="280" name="Greater risk of waste with increased use of nuclear."/>
          <p:cNvSpPr txBox="1"/>
          <p:nvPr/>
        </p:nvSpPr>
        <p:spPr>
          <a:xfrm>
            <a:off x="2730343" y="3106797"/>
            <a:ext cx="4557208" cy="8293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Greater risk of waste with increased use of nuclear.</a:t>
            </a:r>
          </a:p>
        </p:txBody>
      </p:sp>
      <p:sp>
        <p:nvSpPr>
          <p:cNvPr id="281" name="Meeting demand surges with…"/>
          <p:cNvSpPr txBox="1"/>
          <p:nvPr/>
        </p:nvSpPr>
        <p:spPr>
          <a:xfrm>
            <a:off x="7499473" y="1135212"/>
            <a:ext cx="4762196" cy="8293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Meeting demand surges with </a:t>
            </a:r>
          </a:p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renewable energy such as wind.</a:t>
            </a:r>
          </a:p>
        </p:txBody>
      </p:sp>
      <p:sp>
        <p:nvSpPr>
          <p:cNvPr id="282" name="New industries in renewables; increased employment in some areas as a result e.g. Humber estuary."/>
          <p:cNvSpPr txBox="1"/>
          <p:nvPr/>
        </p:nvSpPr>
        <p:spPr>
          <a:xfrm>
            <a:off x="7499473" y="3706012"/>
            <a:ext cx="4557208" cy="15659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t>New industries in renewables; increased employment in some areas as a result e.g. Humber estuary.</a:t>
            </a:r>
          </a:p>
        </p:txBody>
      </p:sp>
      <p:sp>
        <p:nvSpPr>
          <p:cNvPr id="283" name="Reduced air pollution and climate change risk."/>
          <p:cNvSpPr txBox="1"/>
          <p:nvPr/>
        </p:nvSpPr>
        <p:spPr>
          <a:xfrm>
            <a:off x="7527139" y="5364512"/>
            <a:ext cx="4501876" cy="8293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t>Reduced air pollution and climate change risk. </a:t>
            </a:r>
          </a:p>
        </p:txBody>
      </p:sp>
      <p:sp>
        <p:nvSpPr>
          <p:cNvPr id="284" name="Environmental impact of…"/>
          <p:cNvSpPr txBox="1"/>
          <p:nvPr/>
        </p:nvSpPr>
        <p:spPr>
          <a:xfrm>
            <a:off x="7480788" y="2047927"/>
            <a:ext cx="4539246" cy="15659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Environmental impact of </a:t>
            </a:r>
          </a:p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constructing renewable energy resources on ecosystems. </a:t>
            </a:r>
          </a:p>
        </p:txBody>
      </p:sp>
    </p:spTree>
    <p:custDataLst>
      <p:tags r:id="rId1"/>
    </p:custDataLst>
  </p:cSld>
  <p:clrMapOvr>
    <a:masterClrMapping/>
  </p:clrMapOvr>
  <p:transition spd="med" advTm="2004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1" animBg="1" advAuto="0"/>
      <p:bldP spid="282" grpId="3" animBg="1" advAuto="0"/>
      <p:bldP spid="283" grpId="4" animBg="1" advAuto="0"/>
      <p:bldP spid="284" grpId="2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5|0.9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5|0.4|0.3|0.4|0.7|0.4|0.3|0.3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|0.3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3|0.4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274</Words>
  <Application>Microsoft Macintosh PowerPoint</Application>
  <PresentationFormat>Custom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Deconstruct  the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Deconstruct  the Question</dc:title>
  <cp:lastModifiedBy>Anthony Bennett</cp:lastModifiedBy>
  <cp:revision>2</cp:revision>
  <dcterms:modified xsi:type="dcterms:W3CDTF">2019-11-17T15:22:59Z</dcterms:modified>
</cp:coreProperties>
</file>