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68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4" r:id="rId13"/>
    <p:sldId id="269" r:id="rId14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9DEC"/>
    <a:srgbClr val="81A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26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5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91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6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32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1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1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8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15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6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7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21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62210-98C3-9A43-A4EE-48D04E5D705E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158E4-4F70-A94C-A9F9-7A452D37AF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05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CDA6-BFD8-2A4B-83E3-7B3055B11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084" y="5106937"/>
            <a:ext cx="11480445" cy="3342640"/>
          </a:xfrm>
        </p:spPr>
        <p:txBody>
          <a:bodyPr/>
          <a:lstStyle/>
          <a:p>
            <a:r>
              <a:rPr lang="en-GB"/>
              <a:t>River Fieldwork </a:t>
            </a:r>
            <a:r>
              <a:rPr lang="en-GB" dirty="0"/>
              <a:t>E</a:t>
            </a:r>
            <a:r>
              <a:rPr lang="en-GB"/>
              <a:t>nquiry</a:t>
            </a:r>
            <a:endParaRPr lang="en-GB" dirty="0"/>
          </a:p>
        </p:txBody>
      </p:sp>
      <p:pic>
        <p:nvPicPr>
          <p:cNvPr id="13" name="Picture 12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0FB388D-1B37-8648-B875-591D69D47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30" y="-1534763"/>
            <a:ext cx="9397151" cy="93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5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63162B-3DBB-514A-BBCA-CB6ABCA11598}"/>
              </a:ext>
            </a:extLst>
          </p:cNvPr>
          <p:cNvSpPr/>
          <p:nvPr/>
        </p:nvSpPr>
        <p:spPr>
          <a:xfrm>
            <a:off x="-11306" y="-18633"/>
            <a:ext cx="11327765" cy="752475"/>
          </a:xfrm>
          <a:prstGeom prst="rect">
            <a:avLst/>
          </a:prstGeom>
          <a:solidFill>
            <a:srgbClr val="599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99">
            <a:extLst>
              <a:ext uri="{FF2B5EF4-FFF2-40B4-BE49-F238E27FC236}">
                <a16:creationId xmlns:a16="http://schemas.microsoft.com/office/drawing/2014/main" id="{C5248495-41A0-4B43-A450-CD2B5B9DFBB3}"/>
              </a:ext>
            </a:extLst>
          </p:cNvPr>
          <p:cNvSpPr txBox="1"/>
          <p:nvPr/>
        </p:nvSpPr>
        <p:spPr>
          <a:xfrm>
            <a:off x="551599" y="-54524"/>
            <a:ext cx="6965315" cy="11290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Fieldwork Investigation</a:t>
            </a: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GB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F6D07C-80C0-EA40-B3FD-0438221E32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7" y="-27523"/>
            <a:ext cx="752475" cy="752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965A6-50C9-884B-A6F1-6CC07C1B4532}"/>
              </a:ext>
            </a:extLst>
          </p:cNvPr>
          <p:cNvSpPr/>
          <p:nvPr/>
        </p:nvSpPr>
        <p:spPr>
          <a:xfrm>
            <a:off x="7764905" y="4535116"/>
            <a:ext cx="4901784" cy="386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Link to original hypothesis/enquiry question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599DEC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Link evidence from the data you collected to support your conclusion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599DEC"/>
              </a:solidFill>
            </a:endParaRPr>
          </a:p>
        </p:txBody>
      </p:sp>
      <p:pic>
        <p:nvPicPr>
          <p:cNvPr id="21" name="Graphic 118" descr="Marker">
            <a:extLst>
              <a:ext uri="{FF2B5EF4-FFF2-40B4-BE49-F238E27FC236}">
                <a16:creationId xmlns:a16="http://schemas.microsoft.com/office/drawing/2014/main" id="{D274191A-45BD-1847-885F-2CE1F07AD2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215" y="348714"/>
            <a:ext cx="5463479" cy="4824551"/>
          </a:xfrm>
          <a:prstGeom prst="rect">
            <a:avLst/>
          </a:prstGeom>
        </p:spPr>
      </p:pic>
      <p:pic>
        <p:nvPicPr>
          <p:cNvPr id="22" name="Picture 21" descr="A path with trees on the side of a river&#10;&#10;Description automatically generated">
            <a:extLst>
              <a:ext uri="{FF2B5EF4-FFF2-40B4-BE49-F238E27FC236}">
                <a16:creationId xmlns:a16="http://schemas.microsoft.com/office/drawing/2014/main" id="{54870A04-387D-4149-A5C8-5FDE416172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0" y="1074506"/>
            <a:ext cx="7186295" cy="71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63162B-3DBB-514A-BBCA-CB6ABCA11598}"/>
              </a:ext>
            </a:extLst>
          </p:cNvPr>
          <p:cNvSpPr/>
          <p:nvPr/>
        </p:nvSpPr>
        <p:spPr>
          <a:xfrm>
            <a:off x="-11306" y="-18633"/>
            <a:ext cx="11327765" cy="752475"/>
          </a:xfrm>
          <a:prstGeom prst="rect">
            <a:avLst/>
          </a:prstGeom>
          <a:solidFill>
            <a:srgbClr val="599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99">
            <a:extLst>
              <a:ext uri="{FF2B5EF4-FFF2-40B4-BE49-F238E27FC236}">
                <a16:creationId xmlns:a16="http://schemas.microsoft.com/office/drawing/2014/main" id="{C5248495-41A0-4B43-A450-CD2B5B9DFBB3}"/>
              </a:ext>
            </a:extLst>
          </p:cNvPr>
          <p:cNvSpPr txBox="1"/>
          <p:nvPr/>
        </p:nvSpPr>
        <p:spPr>
          <a:xfrm>
            <a:off x="551599" y="-54524"/>
            <a:ext cx="6965315" cy="11290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Fieldwork Investigation</a:t>
            </a: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endParaRPr lang="en-GB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F6D07C-80C0-EA40-B3FD-0438221E32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7" y="-27523"/>
            <a:ext cx="752475" cy="752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965A6-50C9-884B-A6F1-6CC07C1B4532}"/>
              </a:ext>
            </a:extLst>
          </p:cNvPr>
          <p:cNvSpPr/>
          <p:nvPr/>
        </p:nvSpPr>
        <p:spPr>
          <a:xfrm>
            <a:off x="7764905" y="4535116"/>
            <a:ext cx="4901784" cy="487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•</a:t>
            </a:r>
            <a:r>
              <a:rPr lang="en-US" sz="2800" dirty="0">
                <a:solidFill>
                  <a:srgbClr val="599DEC"/>
                </a:solidFill>
              </a:rPr>
              <a:t>	Problems with data collection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599DEC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599DEC"/>
                </a:solidFill>
              </a:rPr>
              <a:t>•	Limitations of the data collected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599DEC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599DEC"/>
                </a:solidFill>
              </a:rPr>
              <a:t>•	What other data could have been collected?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rgbClr val="599DEC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599DEC"/>
                </a:solidFill>
              </a:rPr>
              <a:t>•	How reliable are your conclusions? </a:t>
            </a:r>
          </a:p>
        </p:txBody>
      </p:sp>
      <p:pic>
        <p:nvPicPr>
          <p:cNvPr id="21" name="Graphic 118" descr="Marker">
            <a:extLst>
              <a:ext uri="{FF2B5EF4-FFF2-40B4-BE49-F238E27FC236}">
                <a16:creationId xmlns:a16="http://schemas.microsoft.com/office/drawing/2014/main" id="{D274191A-45BD-1847-885F-2CE1F07AD2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215" y="348714"/>
            <a:ext cx="5463479" cy="4824551"/>
          </a:xfrm>
          <a:prstGeom prst="rect">
            <a:avLst/>
          </a:prstGeom>
        </p:spPr>
      </p:pic>
      <p:pic>
        <p:nvPicPr>
          <p:cNvPr id="22" name="Picture 21" descr="A path with trees on the side of a river&#10;&#10;Description automatically generated">
            <a:extLst>
              <a:ext uri="{FF2B5EF4-FFF2-40B4-BE49-F238E27FC236}">
                <a16:creationId xmlns:a16="http://schemas.microsoft.com/office/drawing/2014/main" id="{54870A04-387D-4149-A5C8-5FDE416172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0" y="1074506"/>
            <a:ext cx="7186295" cy="71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2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4DC0-E3D9-994E-A6DC-A503027D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on techniques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D51E7-4E5E-F646-9205-6179D0E09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Link to new page in plus area</a:t>
            </a:r>
          </a:p>
          <a:p>
            <a:r>
              <a:rPr lang="en-GB" dirty="0"/>
              <a:t>Promote </a:t>
            </a:r>
            <a:r>
              <a:rPr lang="en-GB"/>
              <a:t>new resources </a:t>
            </a:r>
            <a:endParaRPr lang="en-GB" dirty="0"/>
          </a:p>
          <a:p>
            <a:r>
              <a:rPr lang="en-GB" dirty="0"/>
              <a:t>Finish guide</a:t>
            </a:r>
          </a:p>
          <a:p>
            <a:r>
              <a:rPr lang="en-GB" dirty="0"/>
              <a:t>Do as an example including data etc. </a:t>
            </a:r>
          </a:p>
          <a:p>
            <a:r>
              <a:rPr lang="en-GB" dirty="0"/>
              <a:t>Online quiz to check learning &gt; rivers fieldwork &gt; multiple choice </a:t>
            </a:r>
          </a:p>
        </p:txBody>
      </p:sp>
    </p:spTree>
    <p:extLst>
      <p:ext uri="{BB962C8B-B14F-4D97-AF65-F5344CB8AC3E}">
        <p14:creationId xmlns:p14="http://schemas.microsoft.com/office/powerpoint/2010/main" val="985359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7B45A-C1DD-6443-A7C4-C361A31B3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81" y="405407"/>
            <a:ext cx="8912306" cy="8790386"/>
          </a:xfrm>
          <a:prstGeom prst="rect">
            <a:avLst/>
          </a:prstGeom>
        </p:spPr>
      </p:pic>
      <p:pic>
        <p:nvPicPr>
          <p:cNvPr id="6" name="Graphic 5" descr="Back">
            <a:hlinkClick r:id="rId3" action="ppaction://hlinksldjump"/>
            <a:extLst>
              <a:ext uri="{FF2B5EF4-FFF2-40B4-BE49-F238E27FC236}">
                <a16:creationId xmlns:a16="http://schemas.microsoft.com/office/drawing/2014/main" id="{4546EA43-2C87-5E4F-A122-FE910F637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5010" y="818020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0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29EBC95-0E54-FB45-8248-8AA4426E6B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4606" y="-1237462"/>
            <a:ext cx="15248890" cy="1277112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521070-240C-EF4A-8D40-69E96A3B1AF0}"/>
              </a:ext>
            </a:extLst>
          </p:cNvPr>
          <p:cNvSpPr/>
          <p:nvPr/>
        </p:nvSpPr>
        <p:spPr>
          <a:xfrm>
            <a:off x="560705" y="8590366"/>
            <a:ext cx="2084705" cy="967740"/>
          </a:xfrm>
          <a:prstGeom prst="roundRect">
            <a:avLst/>
          </a:prstGeom>
          <a:noFill/>
          <a:ln w="25400">
            <a:solidFill>
              <a:srgbClr val="599D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>
                <a:solidFill>
                  <a:srgbClr val="599DE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Enquiry question and risk assessment</a:t>
            </a:r>
            <a:endParaRPr lang="en-GB" sz="1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FC20B9-83E7-2B41-B17A-716723122135}"/>
              </a:ext>
            </a:extLst>
          </p:cNvPr>
          <p:cNvSpPr/>
          <p:nvPr/>
        </p:nvSpPr>
        <p:spPr>
          <a:xfrm>
            <a:off x="6202263" y="1083396"/>
            <a:ext cx="2084705" cy="967740"/>
          </a:xfrm>
          <a:prstGeom prst="roundRect">
            <a:avLst/>
          </a:prstGeom>
          <a:noFill/>
          <a:ln w="25400">
            <a:solidFill>
              <a:srgbClr val="599D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>
                <a:solidFill>
                  <a:srgbClr val="599DE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Describing, analysing and explaining data</a:t>
            </a:r>
            <a:endParaRPr lang="en-GB" sz="1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47015A0-D9F9-2848-88DF-814E8F195937}"/>
              </a:ext>
            </a:extLst>
          </p:cNvPr>
          <p:cNvSpPr/>
          <p:nvPr/>
        </p:nvSpPr>
        <p:spPr>
          <a:xfrm>
            <a:off x="1237197" y="1083396"/>
            <a:ext cx="2084705" cy="967740"/>
          </a:xfrm>
          <a:prstGeom prst="roundRect">
            <a:avLst/>
          </a:prstGeom>
          <a:noFill/>
          <a:ln w="25400">
            <a:solidFill>
              <a:srgbClr val="599D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>
                <a:solidFill>
                  <a:srgbClr val="599DE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Selecting, measuring and recording data </a:t>
            </a:r>
            <a:endParaRPr lang="en-GB" sz="1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A58683-29CA-F748-B893-F1029035D307}"/>
              </a:ext>
            </a:extLst>
          </p:cNvPr>
          <p:cNvSpPr/>
          <p:nvPr/>
        </p:nvSpPr>
        <p:spPr>
          <a:xfrm>
            <a:off x="9935845" y="8594811"/>
            <a:ext cx="2084705" cy="967740"/>
          </a:xfrm>
          <a:prstGeom prst="roundRect">
            <a:avLst/>
          </a:prstGeom>
          <a:noFill/>
          <a:ln w="25400">
            <a:solidFill>
              <a:srgbClr val="599D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>
                <a:solidFill>
                  <a:srgbClr val="599DE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Reaching conclusions</a:t>
            </a:r>
            <a:endParaRPr lang="en-GB" sz="1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269BCC6-307F-A24F-9F20-F2E75591B9AF}"/>
              </a:ext>
            </a:extLst>
          </p:cNvPr>
          <p:cNvSpPr/>
          <p:nvPr/>
        </p:nvSpPr>
        <p:spPr>
          <a:xfrm>
            <a:off x="4744720" y="8601161"/>
            <a:ext cx="2084705" cy="967740"/>
          </a:xfrm>
          <a:prstGeom prst="roundRect">
            <a:avLst/>
          </a:prstGeom>
          <a:noFill/>
          <a:ln w="25400">
            <a:solidFill>
              <a:srgbClr val="599D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>
                <a:solidFill>
                  <a:srgbClr val="599DE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 presentation and processing</a:t>
            </a:r>
            <a:endParaRPr lang="en-GB" sz="1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113" descr="Marker">
            <a:extLst>
              <a:ext uri="{FF2B5EF4-FFF2-40B4-BE49-F238E27FC236}">
                <a16:creationId xmlns:a16="http://schemas.microsoft.com/office/drawing/2014/main" id="{9CE71D3D-7878-2E4F-BAF1-2028666F42F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173" y="703666"/>
            <a:ext cx="914400" cy="914400"/>
          </a:xfrm>
          <a:prstGeom prst="rect">
            <a:avLst/>
          </a:prstGeom>
        </p:spPr>
      </p:pic>
      <p:pic>
        <p:nvPicPr>
          <p:cNvPr id="10" name="Graphic 114" descr="Marker">
            <a:extLst>
              <a:ext uri="{FF2B5EF4-FFF2-40B4-BE49-F238E27FC236}">
                <a16:creationId xmlns:a16="http://schemas.microsoft.com/office/drawing/2014/main" id="{078739B3-3CF6-4246-B7D4-08144BB195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5698" y="703031"/>
            <a:ext cx="914400" cy="914400"/>
          </a:xfrm>
          <a:prstGeom prst="rect">
            <a:avLst/>
          </a:prstGeom>
        </p:spPr>
      </p:pic>
      <p:pic>
        <p:nvPicPr>
          <p:cNvPr id="11" name="Graphic 115" descr="Marker">
            <a:extLst>
              <a:ext uri="{FF2B5EF4-FFF2-40B4-BE49-F238E27FC236}">
                <a16:creationId xmlns:a16="http://schemas.microsoft.com/office/drawing/2014/main" id="{C7CF589B-B391-DB4A-8AFF-990C3F324C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40" y="8204286"/>
            <a:ext cx="914400" cy="914400"/>
          </a:xfrm>
          <a:prstGeom prst="rect">
            <a:avLst/>
          </a:prstGeom>
        </p:spPr>
      </p:pic>
      <p:pic>
        <p:nvPicPr>
          <p:cNvPr id="12" name="Graphic 116" descr="Marker">
            <a:extLst>
              <a:ext uri="{FF2B5EF4-FFF2-40B4-BE49-F238E27FC236}">
                <a16:creationId xmlns:a16="http://schemas.microsoft.com/office/drawing/2014/main" id="{9F59A85E-A501-1447-AB44-44D7B55DC6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9425" y="8217621"/>
            <a:ext cx="914400" cy="914400"/>
          </a:xfrm>
          <a:prstGeom prst="rect">
            <a:avLst/>
          </a:prstGeom>
        </p:spPr>
      </p:pic>
      <p:pic>
        <p:nvPicPr>
          <p:cNvPr id="13" name="Graphic 117" descr="Marker">
            <a:extLst>
              <a:ext uri="{FF2B5EF4-FFF2-40B4-BE49-F238E27FC236}">
                <a16:creationId xmlns:a16="http://schemas.microsoft.com/office/drawing/2014/main" id="{C7EB7F78-9F81-8C4F-9EDC-6DE9707ADE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8645" y="8204286"/>
            <a:ext cx="914400" cy="914400"/>
          </a:xfrm>
          <a:prstGeom prst="rect">
            <a:avLst/>
          </a:prstGeom>
        </p:spPr>
      </p:pic>
      <p:pic>
        <p:nvPicPr>
          <p:cNvPr id="14" name="Graphic 118" descr="Marker">
            <a:extLst>
              <a:ext uri="{FF2B5EF4-FFF2-40B4-BE49-F238E27FC236}">
                <a16:creationId xmlns:a16="http://schemas.microsoft.com/office/drawing/2014/main" id="{D3936C54-4B03-CC4C-8EF1-9D6E8B0227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1242" y="676839"/>
            <a:ext cx="914400" cy="914400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0385D13-FF8C-B540-ABC0-A787FCEA2119}"/>
              </a:ext>
            </a:extLst>
          </p:cNvPr>
          <p:cNvSpPr/>
          <p:nvPr/>
        </p:nvSpPr>
        <p:spPr>
          <a:xfrm>
            <a:off x="10640695" y="1083396"/>
            <a:ext cx="2084705" cy="967740"/>
          </a:xfrm>
          <a:prstGeom prst="roundRect">
            <a:avLst/>
          </a:prstGeom>
          <a:noFill/>
          <a:ln w="25400">
            <a:solidFill>
              <a:srgbClr val="599D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600">
                <a:solidFill>
                  <a:srgbClr val="599DE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sz="1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63162B-3DBB-514A-BBCA-CB6ABCA11598}"/>
              </a:ext>
            </a:extLst>
          </p:cNvPr>
          <p:cNvSpPr/>
          <p:nvPr/>
        </p:nvSpPr>
        <p:spPr>
          <a:xfrm>
            <a:off x="-11306" y="-18633"/>
            <a:ext cx="11327765" cy="752475"/>
          </a:xfrm>
          <a:prstGeom prst="rect">
            <a:avLst/>
          </a:prstGeom>
          <a:solidFill>
            <a:srgbClr val="599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99">
            <a:extLst>
              <a:ext uri="{FF2B5EF4-FFF2-40B4-BE49-F238E27FC236}">
                <a16:creationId xmlns:a16="http://schemas.microsoft.com/office/drawing/2014/main" id="{C5248495-41A0-4B43-A450-CD2B5B9DFBB3}"/>
              </a:ext>
            </a:extLst>
          </p:cNvPr>
          <p:cNvSpPr txBox="1"/>
          <p:nvPr/>
        </p:nvSpPr>
        <p:spPr>
          <a:xfrm>
            <a:off x="551599" y="-54524"/>
            <a:ext cx="6965315" cy="11290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Fieldwork Investigation</a:t>
            </a: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 JOURNEY</a:t>
            </a:r>
            <a:endParaRPr lang="en-GB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F6D07C-80C0-EA40-B3FD-0438221E32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7" y="-27523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2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63162B-3DBB-514A-BBCA-CB6ABCA11598}"/>
              </a:ext>
            </a:extLst>
          </p:cNvPr>
          <p:cNvSpPr/>
          <p:nvPr/>
        </p:nvSpPr>
        <p:spPr>
          <a:xfrm>
            <a:off x="-11306" y="-18633"/>
            <a:ext cx="11327765" cy="752475"/>
          </a:xfrm>
          <a:prstGeom prst="rect">
            <a:avLst/>
          </a:prstGeom>
          <a:solidFill>
            <a:srgbClr val="599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99">
            <a:extLst>
              <a:ext uri="{FF2B5EF4-FFF2-40B4-BE49-F238E27FC236}">
                <a16:creationId xmlns:a16="http://schemas.microsoft.com/office/drawing/2014/main" id="{C5248495-41A0-4B43-A450-CD2B5B9DFBB3}"/>
              </a:ext>
            </a:extLst>
          </p:cNvPr>
          <p:cNvSpPr txBox="1"/>
          <p:nvPr/>
        </p:nvSpPr>
        <p:spPr>
          <a:xfrm>
            <a:off x="551599" y="-54524"/>
            <a:ext cx="6965315" cy="11290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Fieldwork Investigation</a:t>
            </a: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ENQUIRY QUESTIONS</a:t>
            </a:r>
            <a:endParaRPr lang="en-GB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F6D07C-80C0-EA40-B3FD-0438221E32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7" y="-27523"/>
            <a:ext cx="752475" cy="752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965A6-50C9-884B-A6F1-6CC07C1B4532}"/>
              </a:ext>
            </a:extLst>
          </p:cNvPr>
          <p:cNvSpPr/>
          <p:nvPr/>
        </p:nvSpPr>
        <p:spPr>
          <a:xfrm>
            <a:off x="8027157" y="4535116"/>
            <a:ext cx="4429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Based on the unit we are studying, what enquiry questions/hypothesis could we investigate in this area?</a:t>
            </a:r>
          </a:p>
        </p:txBody>
      </p:sp>
      <p:pic>
        <p:nvPicPr>
          <p:cNvPr id="21" name="Graphic 118" descr="Marker">
            <a:extLst>
              <a:ext uri="{FF2B5EF4-FFF2-40B4-BE49-F238E27FC236}">
                <a16:creationId xmlns:a16="http://schemas.microsoft.com/office/drawing/2014/main" id="{D274191A-45BD-1847-885F-2CE1F07AD2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215" y="348714"/>
            <a:ext cx="5463479" cy="4824551"/>
          </a:xfrm>
          <a:prstGeom prst="rect">
            <a:avLst/>
          </a:prstGeom>
        </p:spPr>
      </p:pic>
      <p:pic>
        <p:nvPicPr>
          <p:cNvPr id="22" name="Picture 21" descr="A path with trees on the side of a river&#10;&#10;Description automatically generated">
            <a:extLst>
              <a:ext uri="{FF2B5EF4-FFF2-40B4-BE49-F238E27FC236}">
                <a16:creationId xmlns:a16="http://schemas.microsoft.com/office/drawing/2014/main" id="{54870A04-387D-4149-A5C8-5FDE416172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0" y="1074506"/>
            <a:ext cx="7186295" cy="718629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9999C9E-7665-9345-ADDC-A0CBC90F5015}"/>
              </a:ext>
            </a:extLst>
          </p:cNvPr>
          <p:cNvGrpSpPr/>
          <p:nvPr/>
        </p:nvGrpSpPr>
        <p:grpSpPr>
          <a:xfrm>
            <a:off x="9325038" y="7112491"/>
            <a:ext cx="1796295" cy="1862048"/>
            <a:chOff x="9325038" y="7112491"/>
            <a:chExt cx="1796295" cy="1862048"/>
          </a:xfrm>
        </p:grpSpPr>
        <p:pic>
          <p:nvPicPr>
            <p:cNvPr id="23" name="Picture 22">
              <a:hlinkClick r:id="rId6" action="ppaction://hlinksldjump"/>
              <a:extLst>
                <a:ext uri="{FF2B5EF4-FFF2-40B4-BE49-F238E27FC236}">
                  <a16:creationId xmlns:a16="http://schemas.microsoft.com/office/drawing/2014/main" id="{4E782906-1F7E-B247-B89A-453ACD2D3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25038" y="7202817"/>
              <a:ext cx="1796295" cy="177172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AF4416-78A4-EA47-8D2F-E5D6CB033C13}"/>
                </a:ext>
              </a:extLst>
            </p:cNvPr>
            <p:cNvSpPr txBox="1"/>
            <p:nvPr/>
          </p:nvSpPr>
          <p:spPr>
            <a:xfrm>
              <a:off x="9785538" y="7112491"/>
              <a:ext cx="87529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chemeClr val="bg1"/>
                  </a:solidFill>
                </a:rPr>
                <a:t>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761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h with trees on the side of a river&#10;&#10;Description automatically generated">
            <a:extLst>
              <a:ext uri="{FF2B5EF4-FFF2-40B4-BE49-F238E27FC236}">
                <a16:creationId xmlns:a16="http://schemas.microsoft.com/office/drawing/2014/main" id="{DED5D2A7-6D85-5848-8052-1BBE662A6D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73" y="2094823"/>
            <a:ext cx="4814653" cy="4814653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F857027B-606E-1445-BE96-30CA7AB2336C}"/>
              </a:ext>
            </a:extLst>
          </p:cNvPr>
          <p:cNvSpPr txBox="1"/>
          <p:nvPr/>
        </p:nvSpPr>
        <p:spPr>
          <a:xfrm>
            <a:off x="411540" y="1234583"/>
            <a:ext cx="2971800" cy="7664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channel shape change along the course of the river?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02A6B30-399E-944E-8770-E360BCA9DFC3}"/>
              </a:ext>
            </a:extLst>
          </p:cNvPr>
          <p:cNvSpPr txBox="1"/>
          <p:nvPr/>
        </p:nvSpPr>
        <p:spPr>
          <a:xfrm>
            <a:off x="416620" y="2220738"/>
            <a:ext cx="2971800" cy="7664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discharge change along the course of the river? 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EB04D8A-8A38-2A46-824F-894505307F34}"/>
              </a:ext>
            </a:extLst>
          </p:cNvPr>
          <p:cNvSpPr txBox="1"/>
          <p:nvPr/>
        </p:nvSpPr>
        <p:spPr>
          <a:xfrm>
            <a:off x="411540" y="3130693"/>
            <a:ext cx="2971800" cy="7664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velocity change along the course of a river? 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4CA9869-42B3-B543-90FD-CBA883432F0D}"/>
              </a:ext>
            </a:extLst>
          </p:cNvPr>
          <p:cNvSpPr txBox="1"/>
          <p:nvPr/>
        </p:nvSpPr>
        <p:spPr>
          <a:xfrm>
            <a:off x="416620" y="4049538"/>
            <a:ext cx="2971800" cy="7664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the shape and size of bedload change along the river?  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C83895F8-DFCE-DB40-A4A5-213B57C691B1}"/>
              </a:ext>
            </a:extLst>
          </p:cNvPr>
          <p:cNvSpPr txBox="1"/>
          <p:nvPr/>
        </p:nvSpPr>
        <p:spPr>
          <a:xfrm>
            <a:off x="411540" y="5026803"/>
            <a:ext cx="3133090" cy="1008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erosion and deposition change along the course of the river?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165A832F-8D2B-0148-9220-960FDE52B53C}"/>
              </a:ext>
            </a:extLst>
          </p:cNvPr>
          <p:cNvSpPr txBox="1"/>
          <p:nvPr/>
        </p:nvSpPr>
        <p:spPr>
          <a:xfrm>
            <a:off x="416620" y="6188218"/>
            <a:ext cx="3133090" cy="1008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the long profile of the river change?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93242C1A-02F3-B44C-9DEF-A4855DBBF4D9}"/>
              </a:ext>
            </a:extLst>
          </p:cNvPr>
          <p:cNvSpPr txBox="1"/>
          <p:nvPr/>
        </p:nvSpPr>
        <p:spPr>
          <a:xfrm>
            <a:off x="410905" y="8415798"/>
            <a:ext cx="3133090" cy="1008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the cross profile of a river change?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F58B1AF-FC4A-AA40-A140-A7E32DAD4F06}"/>
              </a:ext>
            </a:extLst>
          </p:cNvPr>
          <p:cNvSpPr txBox="1"/>
          <p:nvPr/>
        </p:nvSpPr>
        <p:spPr>
          <a:xfrm>
            <a:off x="9355821" y="1256309"/>
            <a:ext cx="3133090" cy="1008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erosion and deposition change along the course of the river? 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5A368331-64D6-AB45-97DA-7062A6D2B63B}"/>
              </a:ext>
            </a:extLst>
          </p:cNvPr>
          <p:cNvSpPr txBox="1"/>
          <p:nvPr/>
        </p:nvSpPr>
        <p:spPr>
          <a:xfrm>
            <a:off x="9355186" y="2264689"/>
            <a:ext cx="3133090" cy="1008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does the gradient of the river change along the course?  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933E6DF3-EFA3-3848-A3A9-29A37239B4BA}"/>
              </a:ext>
            </a:extLst>
          </p:cNvPr>
          <p:cNvSpPr txBox="1"/>
          <p:nvPr/>
        </p:nvSpPr>
        <p:spPr>
          <a:xfrm>
            <a:off x="9355186" y="3152419"/>
            <a:ext cx="3133090" cy="1008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impact of flooding along the river?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035FD559-2C57-DB41-925D-EFEA37F91109}"/>
              </a:ext>
            </a:extLst>
          </p:cNvPr>
          <p:cNvSpPr txBox="1"/>
          <p:nvPr/>
        </p:nvSpPr>
        <p:spPr>
          <a:xfrm>
            <a:off x="9355186" y="4040149"/>
            <a:ext cx="3133090" cy="1008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effective has flood management been along the river?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AA270BBC-71F3-7541-BC18-969C8E464DFD}"/>
              </a:ext>
            </a:extLst>
          </p:cNvPr>
          <p:cNvSpPr txBox="1"/>
          <p:nvPr/>
        </p:nvSpPr>
        <p:spPr>
          <a:xfrm>
            <a:off x="415350" y="7183263"/>
            <a:ext cx="3133090" cy="1008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impact of mass movement along the course of the river?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4">
            <a:extLst>
              <a:ext uri="{FF2B5EF4-FFF2-40B4-BE49-F238E27FC236}">
                <a16:creationId xmlns:a16="http://schemas.microsoft.com/office/drawing/2014/main" id="{FD33F141-FAF1-9F4A-B02D-30E11B9CC900}"/>
              </a:ext>
            </a:extLst>
          </p:cNvPr>
          <p:cNvSpPr txBox="1"/>
          <p:nvPr/>
        </p:nvSpPr>
        <p:spPr>
          <a:xfrm>
            <a:off x="9422496" y="5197754"/>
            <a:ext cx="3133090" cy="10083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Hypothesis: 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Velocity and discharge increase along the long profile of a river.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5">
            <a:extLst>
              <a:ext uri="{FF2B5EF4-FFF2-40B4-BE49-F238E27FC236}">
                <a16:creationId xmlns:a16="http://schemas.microsoft.com/office/drawing/2014/main" id="{4C2443DA-7435-3C48-88B4-9C069DE94F10}"/>
              </a:ext>
            </a:extLst>
          </p:cNvPr>
          <p:cNvSpPr txBox="1"/>
          <p:nvPr/>
        </p:nvSpPr>
        <p:spPr>
          <a:xfrm>
            <a:off x="9418686" y="6726199"/>
            <a:ext cx="3133090" cy="19818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geographical theory/concept underpinning the enquiry: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Bradshaw Model suggests that both discharge and average velocity increases along the course of a river.  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A695F7-2375-9A41-8CDD-2A839F2BB471}"/>
              </a:ext>
            </a:extLst>
          </p:cNvPr>
          <p:cNvSpPr/>
          <p:nvPr/>
        </p:nvSpPr>
        <p:spPr>
          <a:xfrm>
            <a:off x="-11306" y="-18633"/>
            <a:ext cx="11327765" cy="752475"/>
          </a:xfrm>
          <a:prstGeom prst="rect">
            <a:avLst/>
          </a:prstGeom>
          <a:solidFill>
            <a:srgbClr val="599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Text Box 99">
            <a:extLst>
              <a:ext uri="{FF2B5EF4-FFF2-40B4-BE49-F238E27FC236}">
                <a16:creationId xmlns:a16="http://schemas.microsoft.com/office/drawing/2014/main" id="{FDD622CD-4A4A-1B4A-8598-89288660F918}"/>
              </a:ext>
            </a:extLst>
          </p:cNvPr>
          <p:cNvSpPr txBox="1"/>
          <p:nvPr/>
        </p:nvSpPr>
        <p:spPr>
          <a:xfrm>
            <a:off x="551599" y="-54524"/>
            <a:ext cx="6965315" cy="11290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Fieldwork Investigation</a:t>
            </a: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ENQUIRY QUESTIONS</a:t>
            </a:r>
            <a:endParaRPr lang="en-GB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FC3E45-0EB8-7844-9096-A698823E51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7" y="-27523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1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63162B-3DBB-514A-BBCA-CB6ABCA11598}"/>
              </a:ext>
            </a:extLst>
          </p:cNvPr>
          <p:cNvSpPr/>
          <p:nvPr/>
        </p:nvSpPr>
        <p:spPr>
          <a:xfrm>
            <a:off x="-11306" y="-18633"/>
            <a:ext cx="11327765" cy="752475"/>
          </a:xfrm>
          <a:prstGeom prst="rect">
            <a:avLst/>
          </a:prstGeom>
          <a:solidFill>
            <a:srgbClr val="599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99">
            <a:extLst>
              <a:ext uri="{FF2B5EF4-FFF2-40B4-BE49-F238E27FC236}">
                <a16:creationId xmlns:a16="http://schemas.microsoft.com/office/drawing/2014/main" id="{C5248495-41A0-4B43-A450-CD2B5B9DFBB3}"/>
              </a:ext>
            </a:extLst>
          </p:cNvPr>
          <p:cNvSpPr txBox="1"/>
          <p:nvPr/>
        </p:nvSpPr>
        <p:spPr>
          <a:xfrm>
            <a:off x="551599" y="-54524"/>
            <a:ext cx="6965315" cy="11290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Fieldwork Investigation</a:t>
            </a: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RISK ASSESSMENTS AND MANAGEMENT</a:t>
            </a:r>
            <a:endParaRPr lang="en-GB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F6D07C-80C0-EA40-B3FD-0438221E32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7" y="-27523"/>
            <a:ext cx="752475" cy="752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965A6-50C9-884B-A6F1-6CC07C1B4532}"/>
              </a:ext>
            </a:extLst>
          </p:cNvPr>
          <p:cNvSpPr/>
          <p:nvPr/>
        </p:nvSpPr>
        <p:spPr>
          <a:xfrm>
            <a:off x="8027157" y="4535116"/>
            <a:ext cx="442959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What are the risks associated with this environment and how can they be managed?</a:t>
            </a:r>
          </a:p>
        </p:txBody>
      </p:sp>
      <p:pic>
        <p:nvPicPr>
          <p:cNvPr id="21" name="Graphic 118" descr="Marker">
            <a:extLst>
              <a:ext uri="{FF2B5EF4-FFF2-40B4-BE49-F238E27FC236}">
                <a16:creationId xmlns:a16="http://schemas.microsoft.com/office/drawing/2014/main" id="{D274191A-45BD-1847-885F-2CE1F07AD2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215" y="348714"/>
            <a:ext cx="5463479" cy="4824551"/>
          </a:xfrm>
          <a:prstGeom prst="rect">
            <a:avLst/>
          </a:prstGeom>
        </p:spPr>
      </p:pic>
      <p:pic>
        <p:nvPicPr>
          <p:cNvPr id="22" name="Picture 21" descr="A path with trees on the side of a river&#10;&#10;Description automatically generated">
            <a:extLst>
              <a:ext uri="{FF2B5EF4-FFF2-40B4-BE49-F238E27FC236}">
                <a16:creationId xmlns:a16="http://schemas.microsoft.com/office/drawing/2014/main" id="{54870A04-387D-4149-A5C8-5FDE416172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0" y="1074506"/>
            <a:ext cx="7186295" cy="71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th with trees on the side of a river&#10;&#10;Description automatically generated">
            <a:extLst>
              <a:ext uri="{FF2B5EF4-FFF2-40B4-BE49-F238E27FC236}">
                <a16:creationId xmlns:a16="http://schemas.microsoft.com/office/drawing/2014/main" id="{DED5D2A7-6D85-5848-8052-1BBE662A6D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73" y="2094823"/>
            <a:ext cx="4814653" cy="481465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8A695F7-2375-9A41-8CDD-2A839F2BB471}"/>
              </a:ext>
            </a:extLst>
          </p:cNvPr>
          <p:cNvSpPr/>
          <p:nvPr/>
        </p:nvSpPr>
        <p:spPr>
          <a:xfrm>
            <a:off x="-11306" y="-18633"/>
            <a:ext cx="11327765" cy="752475"/>
          </a:xfrm>
          <a:prstGeom prst="rect">
            <a:avLst/>
          </a:prstGeom>
          <a:solidFill>
            <a:srgbClr val="599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Text Box 99">
            <a:extLst>
              <a:ext uri="{FF2B5EF4-FFF2-40B4-BE49-F238E27FC236}">
                <a16:creationId xmlns:a16="http://schemas.microsoft.com/office/drawing/2014/main" id="{FDD622CD-4A4A-1B4A-8598-89288660F918}"/>
              </a:ext>
            </a:extLst>
          </p:cNvPr>
          <p:cNvSpPr txBox="1"/>
          <p:nvPr/>
        </p:nvSpPr>
        <p:spPr>
          <a:xfrm>
            <a:off x="551599" y="-54524"/>
            <a:ext cx="6965315" cy="11290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Fieldwork Investigation</a:t>
            </a: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RISK ASSESSMENTS AND MANAGEMENT</a:t>
            </a:r>
            <a:endParaRPr lang="en-GB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FC3E45-0EB8-7844-9096-A698823E51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7" y="-27523"/>
            <a:ext cx="752475" cy="752475"/>
          </a:xfrm>
          <a:prstGeom prst="rect">
            <a:avLst/>
          </a:prstGeom>
        </p:spPr>
      </p:pic>
      <p:sp>
        <p:nvSpPr>
          <p:cNvPr id="22" name="Text Box 41">
            <a:extLst>
              <a:ext uri="{FF2B5EF4-FFF2-40B4-BE49-F238E27FC236}">
                <a16:creationId xmlns:a16="http://schemas.microsoft.com/office/drawing/2014/main" id="{FAFBF99E-14C9-5043-8788-499816102103}"/>
              </a:ext>
            </a:extLst>
          </p:cNvPr>
          <p:cNvSpPr txBox="1"/>
          <p:nvPr/>
        </p:nvSpPr>
        <p:spPr>
          <a:xfrm>
            <a:off x="424763" y="1274720"/>
            <a:ext cx="3347720" cy="16402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Deep water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Check local weather forecast and live river depth data. Observe river depth at each location. Check depth using metre ruler before entering.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46">
            <a:extLst>
              <a:ext uri="{FF2B5EF4-FFF2-40B4-BE49-F238E27FC236}">
                <a16:creationId xmlns:a16="http://schemas.microsoft.com/office/drawing/2014/main" id="{1FEC5667-E324-E54A-919A-9532C5DBE420}"/>
              </a:ext>
            </a:extLst>
          </p:cNvPr>
          <p:cNvSpPr txBox="1"/>
          <p:nvPr/>
        </p:nvSpPr>
        <p:spPr>
          <a:xfrm>
            <a:off x="424763" y="3022240"/>
            <a:ext cx="2971800" cy="16135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Fast flowing water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Observe speed of river at each location. Check flow with flow meter ensuring the river is safe to enter. 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1E123B82-DDE1-894F-B1CE-69340EFEDF2D}"/>
              </a:ext>
            </a:extLst>
          </p:cNvPr>
          <p:cNvSpPr txBox="1"/>
          <p:nvPr/>
        </p:nvSpPr>
        <p:spPr>
          <a:xfrm>
            <a:off x="424763" y="4549240"/>
            <a:ext cx="2971800" cy="16268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Slippery surfaces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Wear appropriate footwear, long trousers, rucksack and helmet to protect from falls. Avoid rocks covered in algae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F1DD0413-919E-7340-80D2-C72CDDCDBAE6}"/>
              </a:ext>
            </a:extLst>
          </p:cNvPr>
          <p:cNvSpPr txBox="1"/>
          <p:nvPr/>
        </p:nvSpPr>
        <p:spPr>
          <a:xfrm>
            <a:off x="424763" y="6242325"/>
            <a:ext cx="2971800" cy="13442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Uneven surfaces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Wear appropriate footwear, long trousers, rucksack and helmet to protect from falls. </a:t>
            </a: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3">
            <a:extLst>
              <a:ext uri="{FF2B5EF4-FFF2-40B4-BE49-F238E27FC236}">
                <a16:creationId xmlns:a16="http://schemas.microsoft.com/office/drawing/2014/main" id="{032D1226-82CC-0C48-B2E8-7FEE04A0ACF3}"/>
              </a:ext>
            </a:extLst>
          </p:cNvPr>
          <p:cNvSpPr txBox="1"/>
          <p:nvPr/>
        </p:nvSpPr>
        <p:spPr>
          <a:xfrm>
            <a:off x="424763" y="7486925"/>
            <a:ext cx="2971800" cy="14249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Meeting strangers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Stay within group at all time. Be polite to strangers. Do not provide personal details or go anywhere with a stranger.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9">
            <a:extLst>
              <a:ext uri="{FF2B5EF4-FFF2-40B4-BE49-F238E27FC236}">
                <a16:creationId xmlns:a16="http://schemas.microsoft.com/office/drawing/2014/main" id="{8B486899-8FE2-814D-B143-27DB8E4CC7D5}"/>
              </a:ext>
            </a:extLst>
          </p:cNvPr>
          <p:cNvSpPr txBox="1"/>
          <p:nvPr/>
        </p:nvSpPr>
        <p:spPr>
          <a:xfrm>
            <a:off x="9172742" y="1439610"/>
            <a:ext cx="2971800" cy="13442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Landslips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Check valley sides and river for evidence of recent mass movement.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50">
            <a:extLst>
              <a:ext uri="{FF2B5EF4-FFF2-40B4-BE49-F238E27FC236}">
                <a16:creationId xmlns:a16="http://schemas.microsoft.com/office/drawing/2014/main" id="{C19E1353-C0ED-B143-8EEC-BFB3DF659DEE}"/>
              </a:ext>
            </a:extLst>
          </p:cNvPr>
          <p:cNvSpPr txBox="1"/>
          <p:nvPr/>
        </p:nvSpPr>
        <p:spPr>
          <a:xfrm>
            <a:off x="9171472" y="2716940"/>
            <a:ext cx="2971800" cy="13442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Water pollution / Weil’s disease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Mitigation: 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Antibiotic hand gel to be used after completing fieldwork at each location. Hands washed before eating.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51">
            <a:extLst>
              <a:ext uri="{FF2B5EF4-FFF2-40B4-BE49-F238E27FC236}">
                <a16:creationId xmlns:a16="http://schemas.microsoft.com/office/drawing/2014/main" id="{B62661F7-732D-E84A-921F-BC6E2F53EF79}"/>
              </a:ext>
            </a:extLst>
          </p:cNvPr>
          <p:cNvSpPr txBox="1"/>
          <p:nvPr/>
        </p:nvSpPr>
        <p:spPr>
          <a:xfrm>
            <a:off x="9172107" y="4471755"/>
            <a:ext cx="2971800" cy="13442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Cold water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Mitigation: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Appropriate warm clothing to be worn (including thick socks and wellies). Spare set of clothing. 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2">
            <a:extLst>
              <a:ext uri="{FF2B5EF4-FFF2-40B4-BE49-F238E27FC236}">
                <a16:creationId xmlns:a16="http://schemas.microsoft.com/office/drawing/2014/main" id="{1FBC0510-E45D-5A4C-8318-D2E23274D8A6}"/>
              </a:ext>
            </a:extLst>
          </p:cNvPr>
          <p:cNvSpPr txBox="1"/>
          <p:nvPr/>
        </p:nvSpPr>
        <p:spPr>
          <a:xfrm>
            <a:off x="9172107" y="6023675"/>
            <a:ext cx="2971800" cy="13442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Bad weather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Mitigation:</a:t>
            </a:r>
            <a:r>
              <a:rPr lang="en-GB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Check weather forecast immediately before your visit. Check local conditions are safe before entering the river.  </a:t>
            </a:r>
            <a:endParaRPr lang="en-GB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0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63162B-3DBB-514A-BBCA-CB6ABCA11598}"/>
              </a:ext>
            </a:extLst>
          </p:cNvPr>
          <p:cNvSpPr/>
          <p:nvPr/>
        </p:nvSpPr>
        <p:spPr>
          <a:xfrm>
            <a:off x="-11306" y="-18633"/>
            <a:ext cx="11327765" cy="752475"/>
          </a:xfrm>
          <a:prstGeom prst="rect">
            <a:avLst/>
          </a:prstGeom>
          <a:solidFill>
            <a:srgbClr val="599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99">
            <a:extLst>
              <a:ext uri="{FF2B5EF4-FFF2-40B4-BE49-F238E27FC236}">
                <a16:creationId xmlns:a16="http://schemas.microsoft.com/office/drawing/2014/main" id="{C5248495-41A0-4B43-A450-CD2B5B9DFBB3}"/>
              </a:ext>
            </a:extLst>
          </p:cNvPr>
          <p:cNvSpPr txBox="1"/>
          <p:nvPr/>
        </p:nvSpPr>
        <p:spPr>
          <a:xfrm>
            <a:off x="551599" y="-54524"/>
            <a:ext cx="6965315" cy="11290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Fieldwork Investigation</a:t>
            </a: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SELECTING, MEASURING AND RECORDING DATA</a:t>
            </a:r>
            <a:endParaRPr lang="en-GB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F6D07C-80C0-EA40-B3FD-0438221E32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7" y="-27523"/>
            <a:ext cx="752475" cy="752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965A6-50C9-884B-A6F1-6CC07C1B4532}"/>
              </a:ext>
            </a:extLst>
          </p:cNvPr>
          <p:cNvSpPr/>
          <p:nvPr/>
        </p:nvSpPr>
        <p:spPr>
          <a:xfrm>
            <a:off x="7764905" y="4535116"/>
            <a:ext cx="4901784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What quantitative techniques would you use?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599DEC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What qualitative techniques techniques would you use?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599DEC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Sample size?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599DEC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Sample technique?</a:t>
            </a:r>
          </a:p>
        </p:txBody>
      </p:sp>
      <p:pic>
        <p:nvPicPr>
          <p:cNvPr id="21" name="Graphic 118" descr="Marker">
            <a:extLst>
              <a:ext uri="{FF2B5EF4-FFF2-40B4-BE49-F238E27FC236}">
                <a16:creationId xmlns:a16="http://schemas.microsoft.com/office/drawing/2014/main" id="{D274191A-45BD-1847-885F-2CE1F07AD2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215" y="348714"/>
            <a:ext cx="5463479" cy="4824551"/>
          </a:xfrm>
          <a:prstGeom prst="rect">
            <a:avLst/>
          </a:prstGeom>
        </p:spPr>
      </p:pic>
      <p:pic>
        <p:nvPicPr>
          <p:cNvPr id="22" name="Picture 21" descr="A path with trees on the side of a river&#10;&#10;Description automatically generated">
            <a:extLst>
              <a:ext uri="{FF2B5EF4-FFF2-40B4-BE49-F238E27FC236}">
                <a16:creationId xmlns:a16="http://schemas.microsoft.com/office/drawing/2014/main" id="{54870A04-387D-4149-A5C8-5FDE416172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0" y="1074506"/>
            <a:ext cx="7186295" cy="71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32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63162B-3DBB-514A-BBCA-CB6ABCA11598}"/>
              </a:ext>
            </a:extLst>
          </p:cNvPr>
          <p:cNvSpPr/>
          <p:nvPr/>
        </p:nvSpPr>
        <p:spPr>
          <a:xfrm>
            <a:off x="-11306" y="-18633"/>
            <a:ext cx="11327765" cy="752475"/>
          </a:xfrm>
          <a:prstGeom prst="rect">
            <a:avLst/>
          </a:prstGeom>
          <a:solidFill>
            <a:srgbClr val="599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99">
            <a:extLst>
              <a:ext uri="{FF2B5EF4-FFF2-40B4-BE49-F238E27FC236}">
                <a16:creationId xmlns:a16="http://schemas.microsoft.com/office/drawing/2014/main" id="{C5248495-41A0-4B43-A450-CD2B5B9DFBB3}"/>
              </a:ext>
            </a:extLst>
          </p:cNvPr>
          <p:cNvSpPr txBox="1"/>
          <p:nvPr/>
        </p:nvSpPr>
        <p:spPr>
          <a:xfrm>
            <a:off x="551599" y="-54524"/>
            <a:ext cx="6965315" cy="11290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Fieldwork Investigation</a:t>
            </a: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DATE PRESENTATION AND PROCESSING TECHNIQUES</a:t>
            </a:r>
            <a:endParaRPr lang="en-GB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F6D07C-80C0-EA40-B3FD-0438221E32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7" y="-27523"/>
            <a:ext cx="752475" cy="752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965A6-50C9-884B-A6F1-6CC07C1B4532}"/>
              </a:ext>
            </a:extLst>
          </p:cNvPr>
          <p:cNvSpPr/>
          <p:nvPr/>
        </p:nvSpPr>
        <p:spPr>
          <a:xfrm>
            <a:off x="7764905" y="4535116"/>
            <a:ext cx="4901784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Presentation techniques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599DEC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Processing techniques</a:t>
            </a:r>
          </a:p>
        </p:txBody>
      </p:sp>
      <p:pic>
        <p:nvPicPr>
          <p:cNvPr id="21" name="Graphic 118" descr="Marker">
            <a:extLst>
              <a:ext uri="{FF2B5EF4-FFF2-40B4-BE49-F238E27FC236}">
                <a16:creationId xmlns:a16="http://schemas.microsoft.com/office/drawing/2014/main" id="{D274191A-45BD-1847-885F-2CE1F07AD2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215" y="348714"/>
            <a:ext cx="5463479" cy="4824551"/>
          </a:xfrm>
          <a:prstGeom prst="rect">
            <a:avLst/>
          </a:prstGeom>
        </p:spPr>
      </p:pic>
      <p:pic>
        <p:nvPicPr>
          <p:cNvPr id="22" name="Picture 21" descr="A path with trees on the side of a river&#10;&#10;Description automatically generated">
            <a:extLst>
              <a:ext uri="{FF2B5EF4-FFF2-40B4-BE49-F238E27FC236}">
                <a16:creationId xmlns:a16="http://schemas.microsoft.com/office/drawing/2014/main" id="{54870A04-387D-4149-A5C8-5FDE416172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0" y="1074506"/>
            <a:ext cx="7186295" cy="71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9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163162B-3DBB-514A-BBCA-CB6ABCA11598}"/>
              </a:ext>
            </a:extLst>
          </p:cNvPr>
          <p:cNvSpPr/>
          <p:nvPr/>
        </p:nvSpPr>
        <p:spPr>
          <a:xfrm>
            <a:off x="-11306" y="-18633"/>
            <a:ext cx="11327765" cy="752475"/>
          </a:xfrm>
          <a:prstGeom prst="rect">
            <a:avLst/>
          </a:prstGeom>
          <a:solidFill>
            <a:srgbClr val="599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99">
            <a:extLst>
              <a:ext uri="{FF2B5EF4-FFF2-40B4-BE49-F238E27FC236}">
                <a16:creationId xmlns:a16="http://schemas.microsoft.com/office/drawing/2014/main" id="{C5248495-41A0-4B43-A450-CD2B5B9DFBB3}"/>
              </a:ext>
            </a:extLst>
          </p:cNvPr>
          <p:cNvSpPr txBox="1"/>
          <p:nvPr/>
        </p:nvSpPr>
        <p:spPr>
          <a:xfrm>
            <a:off x="551599" y="-54524"/>
            <a:ext cx="6965315" cy="11290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solidFill>
                  <a:srgbClr val="FFFFFF"/>
                </a:solidFill>
                <a:effectLst/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Fieldwork Investigation</a:t>
            </a: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solidFill>
                  <a:srgbClr val="FFFFFF"/>
                </a:solidFill>
                <a:latin typeface="American Typewriter" panose="02090604020004020304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DESCRIBING, ANALYSING and EXPLAINING THE DATA </a:t>
            </a:r>
            <a:endParaRPr lang="en-GB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F6D07C-80C0-EA40-B3FD-0438221E32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317" y="-27523"/>
            <a:ext cx="752475" cy="752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965A6-50C9-884B-A6F1-6CC07C1B4532}"/>
              </a:ext>
            </a:extLst>
          </p:cNvPr>
          <p:cNvSpPr/>
          <p:nvPr/>
        </p:nvSpPr>
        <p:spPr>
          <a:xfrm>
            <a:off x="7764905" y="4535116"/>
            <a:ext cx="4901784" cy="365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Patterns and trends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599DEC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Links between data sets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599DEC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Anomalies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599DEC"/>
              </a:solidFill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599DEC"/>
                </a:solidFill>
              </a:rPr>
              <a:t>Reasons for patterns</a:t>
            </a:r>
          </a:p>
        </p:txBody>
      </p:sp>
      <p:pic>
        <p:nvPicPr>
          <p:cNvPr id="21" name="Graphic 118" descr="Marker">
            <a:extLst>
              <a:ext uri="{FF2B5EF4-FFF2-40B4-BE49-F238E27FC236}">
                <a16:creationId xmlns:a16="http://schemas.microsoft.com/office/drawing/2014/main" id="{D274191A-45BD-1847-885F-2CE1F07AD2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215" y="348714"/>
            <a:ext cx="5463479" cy="4824551"/>
          </a:xfrm>
          <a:prstGeom prst="rect">
            <a:avLst/>
          </a:prstGeom>
        </p:spPr>
      </p:pic>
      <p:pic>
        <p:nvPicPr>
          <p:cNvPr id="22" name="Picture 21" descr="A path with trees on the side of a river&#10;&#10;Description automatically generated">
            <a:extLst>
              <a:ext uri="{FF2B5EF4-FFF2-40B4-BE49-F238E27FC236}">
                <a16:creationId xmlns:a16="http://schemas.microsoft.com/office/drawing/2014/main" id="{54870A04-387D-4149-A5C8-5FDE416172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0" y="1074506"/>
            <a:ext cx="7186295" cy="71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7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645</Words>
  <Application>Microsoft Macintosh PowerPoint</Application>
  <PresentationFormat>A3 Paper (297x420 mm)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American Typewriter</vt:lpstr>
      <vt:lpstr>Arial</vt:lpstr>
      <vt:lpstr>Calibri</vt:lpstr>
      <vt:lpstr>Calibri Light</vt:lpstr>
      <vt:lpstr>Office Theme</vt:lpstr>
      <vt:lpstr>River Fieldwork Enquiry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 on techniques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Fieldwork in an  unfamiliar context</dc:title>
  <dc:creator>Anthony Bennett</dc:creator>
  <cp:lastModifiedBy>Anthony Bennett</cp:lastModifiedBy>
  <cp:revision>9</cp:revision>
  <dcterms:created xsi:type="dcterms:W3CDTF">2020-02-21T18:04:22Z</dcterms:created>
  <dcterms:modified xsi:type="dcterms:W3CDTF">2020-02-23T12:59:34Z</dcterms:modified>
</cp:coreProperties>
</file>