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61"/>
  </p:notesMasterIdLst>
  <p:sldIdLst>
    <p:sldId id="256" r:id="rId2"/>
    <p:sldId id="257" r:id="rId3"/>
    <p:sldId id="258" r:id="rId4"/>
    <p:sldId id="290" r:id="rId5"/>
    <p:sldId id="291" r:id="rId6"/>
    <p:sldId id="342" r:id="rId7"/>
    <p:sldId id="343" r:id="rId8"/>
    <p:sldId id="308" r:id="rId9"/>
    <p:sldId id="310" r:id="rId10"/>
    <p:sldId id="311" r:id="rId11"/>
    <p:sldId id="303" r:id="rId12"/>
    <p:sldId id="312" r:id="rId13"/>
    <p:sldId id="305" r:id="rId14"/>
    <p:sldId id="306" r:id="rId15"/>
    <p:sldId id="324" r:id="rId16"/>
    <p:sldId id="298" r:id="rId17"/>
    <p:sldId id="307" r:id="rId18"/>
    <p:sldId id="314" r:id="rId19"/>
    <p:sldId id="313" r:id="rId20"/>
    <p:sldId id="315" r:id="rId21"/>
    <p:sldId id="316" r:id="rId22"/>
    <p:sldId id="264" r:id="rId23"/>
    <p:sldId id="317" r:id="rId24"/>
    <p:sldId id="318" r:id="rId25"/>
    <p:sldId id="319" r:id="rId26"/>
    <p:sldId id="321" r:id="rId27"/>
    <p:sldId id="326" r:id="rId28"/>
    <p:sldId id="322" r:id="rId29"/>
    <p:sldId id="320" r:id="rId30"/>
    <p:sldId id="327" r:id="rId31"/>
    <p:sldId id="328" r:id="rId32"/>
    <p:sldId id="329" r:id="rId33"/>
    <p:sldId id="355" r:id="rId34"/>
    <p:sldId id="330" r:id="rId35"/>
    <p:sldId id="331" r:id="rId36"/>
    <p:sldId id="332" r:id="rId37"/>
    <p:sldId id="333" r:id="rId38"/>
    <p:sldId id="336" r:id="rId39"/>
    <p:sldId id="348" r:id="rId40"/>
    <p:sldId id="334" r:id="rId41"/>
    <p:sldId id="335" r:id="rId42"/>
    <p:sldId id="347" r:id="rId43"/>
    <p:sldId id="337" r:id="rId44"/>
    <p:sldId id="340" r:id="rId45"/>
    <p:sldId id="341" r:id="rId46"/>
    <p:sldId id="338" r:id="rId47"/>
    <p:sldId id="339" r:id="rId48"/>
    <p:sldId id="345" r:id="rId49"/>
    <p:sldId id="346" r:id="rId50"/>
    <p:sldId id="349" r:id="rId51"/>
    <p:sldId id="350" r:id="rId52"/>
    <p:sldId id="356" r:id="rId53"/>
    <p:sldId id="351" r:id="rId54"/>
    <p:sldId id="352" r:id="rId55"/>
    <p:sldId id="353" r:id="rId56"/>
    <p:sldId id="354" r:id="rId57"/>
    <p:sldId id="309" r:id="rId58"/>
    <p:sldId id="287" r:id="rId59"/>
    <p:sldId id="344" r:id="rId60"/>
  </p:sldIdLst>
  <p:sldSz cx="6858000" cy="9144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8D7A"/>
    <a:srgbClr val="0E71C2"/>
    <a:srgbClr val="3D8793"/>
    <a:srgbClr val="C1810F"/>
    <a:srgbClr val="969B35"/>
    <a:srgbClr val="B11F95"/>
    <a:srgbClr val="9B51AF"/>
    <a:srgbClr val="CCFFFF"/>
    <a:srgbClr val="88EE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9E76AD7-C1B2-4ACB-9FEE-81E05C9B185A}">
  <a:tblStyle styleId="{F9E76AD7-C1B2-4ACB-9FEE-81E05C9B185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56" autoAdjust="0"/>
    <p:restoredTop sz="94660"/>
  </p:normalViewPr>
  <p:slideViewPr>
    <p:cSldViewPr snapToGrid="0">
      <p:cViewPr>
        <p:scale>
          <a:sx n="66" d="100"/>
          <a:sy n="66" d="100"/>
        </p:scale>
        <p:origin x="1905" y="60"/>
      </p:cViewPr>
      <p:guideLst>
        <p:guide orient="horz" pos="2880"/>
        <p:guide pos="2160"/>
      </p:guideLst>
    </p:cSldViewPr>
  </p:slideViewPr>
  <p:notesTextViewPr>
    <p:cViewPr>
      <p:scale>
        <a:sx n="1" d="1"/>
        <a:sy n="1" d="1"/>
      </p:scale>
      <p:origin x="0" y="0"/>
    </p:cViewPr>
  </p:notesTextViewPr>
  <p:sorterViewPr>
    <p:cViewPr>
      <p:scale>
        <a:sx n="200" d="100"/>
        <a:sy n="200" d="100"/>
      </p:scale>
      <p:origin x="0" y="-9585"/>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43425" y="685800"/>
            <a:ext cx="2571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f5a54ac8b_0_2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f5a54ac8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1561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f5a54ac8b_0_2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f5a54ac8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2913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636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f5a54ac8b_0_2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f5a54ac8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6776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9874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f5a54ac8b_0_2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f5a54ac8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7626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0267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f5a54ac8b_0_2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f5a54ac8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264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7f5a54ac8b_1_18: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7f5a54ac8b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3195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f5a54ac8b_0_5: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f5a54ac8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f5a54ac8b_0_2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f5a54ac8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71236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05987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f5a54ac8b_0_2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f5a54ac8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13820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42453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f5a54ac8b_0_2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f5a54ac8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48814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38941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f5a54ac8b_0_2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f5a54ac8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45876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42527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f5a54ac8b_0_2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f5a54ac8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22233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7f5a54ac8b_1_18: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7f5a54ac8b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679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f5a54ac8b_0_5: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f5a54ac8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94675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50338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f5a54ac8b_0_2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f5a54ac8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43239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45116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f5a54ac8b_0_2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f5a54ac8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09075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97990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f5a54ac8b_0_2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f5a54ac8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66747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08603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f5a54ac8b_0_2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f5a54ac8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70877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61463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f5a54ac8b_0_2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f5a54ac8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9572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38351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3489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f5a54ac8b_0_2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f5a54ac8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55067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98337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f5a54ac8b_0_2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f5a54ac8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75639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02274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f5a54ac8b_0_2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f5a54ac8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48187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57988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f5a54ac8b_0_2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f5a54ac8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17715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7f5a54ac8b_1_18: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7f5a54ac8b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82510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5860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86362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f5a54ac8b_0_2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f5a54ac8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9545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70802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f5a54ac8b_0_2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f5a54ac8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85522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7f5a54ac8b_1_18: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7f5a54ac8b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21014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7f5a54ac8b_1_139: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7f5a54ac8b_1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7f5a54ac8b_1_139: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7f5a54ac8b_1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8451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6544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f5a54ac8b_0_1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f5a54ac8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4396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f5a54ac8b_0_2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f5a54ac8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3866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f5a54ac8b_0_20: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f5a54ac8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3471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33781" y="1323689"/>
            <a:ext cx="6390300" cy="36492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33775" y="5038444"/>
            <a:ext cx="6390300" cy="1409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6354343" y="8290163"/>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33775" y="1966444"/>
            <a:ext cx="6390300" cy="34908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33775" y="5603956"/>
            <a:ext cx="6390300" cy="23124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6354343" y="8290163"/>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6354343" y="8290163"/>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33775" y="3823733"/>
            <a:ext cx="6390300" cy="1496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6354343" y="8290163"/>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33775" y="791156"/>
            <a:ext cx="6390300" cy="10182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33775" y="2048844"/>
            <a:ext cx="6390300" cy="60735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6354343" y="8290163"/>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33775" y="791156"/>
            <a:ext cx="6390300" cy="10182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33775" y="2048844"/>
            <a:ext cx="3000000" cy="6073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3624300" y="2048844"/>
            <a:ext cx="3000000" cy="6073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6354343" y="8290163"/>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33775" y="791156"/>
            <a:ext cx="6390300" cy="10182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6354343" y="8290163"/>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33775" y="987733"/>
            <a:ext cx="2106000" cy="13434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33775" y="2470400"/>
            <a:ext cx="2106000" cy="5652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6354343" y="8290163"/>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367688" y="800267"/>
            <a:ext cx="4775700" cy="72726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6354343" y="8290163"/>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429000" y="-222"/>
            <a:ext cx="3429000" cy="9144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199125" y="2192311"/>
            <a:ext cx="3033900" cy="26352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199125" y="4983244"/>
            <a:ext cx="3033900" cy="2195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3704625" y="1287244"/>
            <a:ext cx="2877600" cy="6569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6354343" y="8290163"/>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33775" y="7521022"/>
            <a:ext cx="4499100" cy="1075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6354343" y="8290163"/>
            <a:ext cx="411600" cy="69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33775" y="791156"/>
            <a:ext cx="6390300" cy="1018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33775" y="2048844"/>
            <a:ext cx="6390300" cy="60735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6354343" y="8290163"/>
            <a:ext cx="411600" cy="699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hyperlink" Target="https://www.rgs.org/schools/teaching-resources/public-space/"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urban-regeneration.worldbank.org/"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umusama2015.wordpress.com/2015/04/11/case-study-bryant-park-new-york-city/" TargetMode="External"/><Relationship Id="rId7" Type="http://schemas.openxmlformats.org/officeDocument/2006/relationships/hyperlink" Target="https://bryantpark.org/blog/history"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en.wikipedia.org/wiki/Bryant_Park#Renaming_and_library_construction" TargetMode="External"/><Relationship Id="rId5" Type="http://schemas.openxmlformats.org/officeDocument/2006/relationships/hyperlink" Target="https://bryantpark.org/blog/life-of-bryant-bryant-parks-transformation-into-the-center-of-midtown" TargetMode="External"/><Relationship Id="rId4" Type="http://schemas.openxmlformats.org/officeDocument/2006/relationships/hyperlink" Target="https://www.forbes.com/sites/leewasserstrum/2017/06/12/how-dan-biederman-one-of-the-nations-leading-urban-revitalization-experts-works-his-magic/#18a1a9dd7b27"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8" Type="http://schemas.openxmlformats.org/officeDocument/2006/relationships/hyperlink" Target="https://www.prospectmagazine.co.uk/politics/the-two-brixtons" TargetMode="External"/><Relationship Id="rId13" Type="http://schemas.openxmlformats.org/officeDocument/2006/relationships/hyperlink" Target="https://www.newstatesman.com/politics/uk/2017/02/view-brixton-how-bridge-gentrification-s-stark-divides" TargetMode="External"/><Relationship Id="rId18" Type="http://schemas.openxmlformats.org/officeDocument/2006/relationships/image" Target="../media/image1.png"/><Relationship Id="rId3" Type="http://schemas.openxmlformats.org/officeDocument/2006/relationships/hyperlink" Target="https://www.merriam-webster.com/dictionary/gentrification" TargetMode="External"/><Relationship Id="rId7" Type="http://schemas.openxmlformats.org/officeDocument/2006/relationships/hyperlink" Target="https://www.newstatesman.com/politics/2015/04/gentrification-brixton-who-wins-who-loses-and-whos-blame" TargetMode="External"/><Relationship Id="rId12" Type="http://schemas.openxmlformats.org/officeDocument/2006/relationships/hyperlink" Target="https://www.ft.com/content/19a685c6-3980-11e8-8eee-e06bde01c544" TargetMode="External"/><Relationship Id="rId17" Type="http://schemas.openxmlformats.org/officeDocument/2006/relationships/hyperlink" Target="http://www.pensandoelterritorio.com/gentrification-and-urban-renewal-of-brixton-a-london-neighborhood/" TargetMode="External"/><Relationship Id="rId2" Type="http://schemas.openxmlformats.org/officeDocument/2006/relationships/notesSlide" Target="../notesSlides/notesSlide16.xml"/><Relationship Id="rId16" Type="http://schemas.openxmlformats.org/officeDocument/2006/relationships/hyperlink" Target="https://www.independent.co.uk/news/uk/home-news/the-gentrification-of-brixton-how-did-the-areas-character-change-so-utterly-a6749276.html" TargetMode="External"/><Relationship Id="rId1" Type="http://schemas.openxmlformats.org/officeDocument/2006/relationships/slideLayout" Target="../slideLayouts/slideLayout3.xml"/><Relationship Id="rId6" Type="http://schemas.openxmlformats.org/officeDocument/2006/relationships/hyperlink" Target="https://environmentjournal.online/articles/feature-a-filmmakers-mission-to-shed-light-on-regeneration-gentrification-in-brixton/" TargetMode="External"/><Relationship Id="rId11" Type="http://schemas.openxmlformats.org/officeDocument/2006/relationships/hyperlink" Target="https://www.theguardian.com/uk/2005/apr/24/britishidentity.race" TargetMode="External"/><Relationship Id="rId5" Type="http://schemas.openxmlformats.org/officeDocument/2006/relationships/hyperlink" Target="http://www.brixtonbuzz.com/2016/06/urban-regeneration-in-brixton-a-study-from-the-front-line-of-gentrification/" TargetMode="External"/><Relationship Id="rId15" Type="http://schemas.openxmlformats.org/officeDocument/2006/relationships/hyperlink" Target="https://www.theguardian.com/cities/datablog/2016/jan/14/how-has-brixton-really-changed-the-data-behind-the-story" TargetMode="External"/><Relationship Id="rId10" Type="http://schemas.openxmlformats.org/officeDocument/2006/relationships/hyperlink" Target="https://www.artefactmagazine.com/2016/06/21/brixton-a-change-for-better-or-for-worse/" TargetMode="External"/><Relationship Id="rId4" Type="http://schemas.openxmlformats.org/officeDocument/2006/relationships/hyperlink" Target="https://www.vice.com/en_uk/article/mbmp5v/pop-brixton-market-gentrification-london" TargetMode="External"/><Relationship Id="rId9" Type="http://schemas.openxmlformats.org/officeDocument/2006/relationships/hyperlink" Target="https://www.vice.com/en_uk/article/mgdw8x/you-are-to-blame-for-gentrification" TargetMode="External"/><Relationship Id="rId14" Type="http://schemas.openxmlformats.org/officeDocument/2006/relationships/hyperlink" Target="http://www.brixtonbuzz.com/2018/01/this-is-brixton-new-video-explores-the-impact-on-gentrification/"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hyperlink" Target="mailto:k.jacob@arkputneyacademy.org" TargetMode="External"/><Relationship Id="rId7"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8" Type="http://schemas.openxmlformats.org/officeDocument/2006/relationships/hyperlink" Target="https://www.theguardian.com/artanddesign/2018/feb/09/gasholders-london-kings-cross-rebirth-google-hq" TargetMode="External"/><Relationship Id="rId13" Type="http://schemas.openxmlformats.org/officeDocument/2006/relationships/hyperlink" Target="https://www.argentllp.co.uk/content/The-Economic-and-Social-Story-of-Kings-Cross.pdf" TargetMode="External"/><Relationship Id="rId3" Type="http://schemas.openxmlformats.org/officeDocument/2006/relationships/hyperlink" Target="https://www.ft.com/content/dd8c84b4-54d5-11ea-a1ef-da1721a0541e" TargetMode="External"/><Relationship Id="rId7" Type="http://schemas.openxmlformats.org/officeDocument/2006/relationships/hyperlink" Target="https://www.kingscross.co.uk/community-regeneration" TargetMode="External"/><Relationship Id="rId12" Type="http://schemas.openxmlformats.org/officeDocument/2006/relationships/hyperlink" Target="https://someoneinlondon.com/projects/rebranding-londons-most-exciting-neighbourhood"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s://www.kingscross.co.uk/about-the-development" TargetMode="External"/><Relationship Id="rId11" Type="http://schemas.openxmlformats.org/officeDocument/2006/relationships/hyperlink" Target="https://www.designweek.co.uk/issues/25-september-1-october-2017/london-district-kings-cross-reveals-place-branding/" TargetMode="External"/><Relationship Id="rId5" Type="http://schemas.openxmlformats.org/officeDocument/2006/relationships/hyperlink" Target="https://www.alliesandmorrison.com/project/kings-cross-central/" TargetMode="External"/><Relationship Id="rId15" Type="http://schemas.openxmlformats.org/officeDocument/2006/relationships/image" Target="../media/image1.png"/><Relationship Id="rId10" Type="http://schemas.openxmlformats.org/officeDocument/2006/relationships/hyperlink" Target="https://www.onlondon.co.uk/redeveloping-kings-cross-an-evaluation-of-the-story-so-far/" TargetMode="External"/><Relationship Id="rId4" Type="http://schemas.openxmlformats.org/officeDocument/2006/relationships/hyperlink" Target="https://www.kingscross.co.uk/the-story-so-far" TargetMode="External"/><Relationship Id="rId9" Type="http://schemas.openxmlformats.org/officeDocument/2006/relationships/hyperlink" Target="https://www.hemingwaydesign.co.uk/blog/kings-cross-one-best-regeneration-projects-my-lifetime/" TargetMode="External"/><Relationship Id="rId14" Type="http://schemas.openxmlformats.org/officeDocument/2006/relationships/hyperlink" Target="https://www.architectural-review.com/buildings/the-experience-is-everything-coal-drops-yard-london-by-heatherwick-studio/10044419.article?fbclid=IwAR3bZn5z6kVHqX-8RBnPlEbrqgHNFLbITcRChjFUwsxa8ukvCfm6cHqlC6Y"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www.youtube.com/watch?v=miZFO2gtu-g" TargetMode="External"/><Relationship Id="rId7" Type="http://schemas.openxmlformats.org/officeDocument/2006/relationships/hyperlink" Target="https://www.tripadvisor.co.uk/Attraction_Review-g680032-d5953780-Reviews-Masouleh_Village-Masuleh_Gilan_Province.html"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hyperlink" Target="https://en.mehrnews.com/news/143373/Masuleh-the-most-beautiful-stairs-village-in-Iran" TargetMode="External"/><Relationship Id="rId5" Type="http://schemas.openxmlformats.org/officeDocument/2006/relationships/hyperlink" Target="https://www.archdaily.com/880547/where-roofs-and-streets-become-one-irans-historic-village-of-masuleh" TargetMode="External"/><Relationship Id="rId4" Type="http://schemas.openxmlformats.org/officeDocument/2006/relationships/hyperlink" Target="https://www.youtube.com/watch?v=Zrb2Tb2dLKg" TargetMode="External"/><Relationship Id="rId9" Type="http://schemas.openxmlformats.org/officeDocument/2006/relationships/image" Target="../media/image19.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8" Type="http://schemas.openxmlformats.org/officeDocument/2006/relationships/hyperlink" Target="http://news.bbc.co.uk/local/birmingham/hi/people_and_places/history/newsid_8412000/8412655.stm" TargetMode="External"/><Relationship Id="rId13" Type="http://schemas.openxmlformats.org/officeDocument/2006/relationships/hyperlink" Target="https://www.cadburyworld.co.uk/plan-your-visit/bournville-village" TargetMode="External"/><Relationship Id="rId18" Type="http://schemas.openxmlformats.org/officeDocument/2006/relationships/image" Target="../media/image20.png"/><Relationship Id="rId3" Type="http://schemas.openxmlformats.org/officeDocument/2006/relationships/hyperlink" Target="https://www.theguardian.com/business/2010/jan/23/bournville-cadbury-town" TargetMode="External"/><Relationship Id="rId7" Type="http://schemas.openxmlformats.org/officeDocument/2006/relationships/hyperlink" Target="https://www.birmingham.gov.uk/info/50165/birmingham_connection/1571/bournville_village_trust" TargetMode="External"/><Relationship Id="rId12" Type="http://schemas.openxmlformats.org/officeDocument/2006/relationships/hyperlink" Target="https://www.bvt.org.uk/our-business/the-bournville-story/" TargetMode="External"/><Relationship Id="rId17" Type="http://schemas.openxmlformats.org/officeDocument/2006/relationships/image" Target="../media/image1.png"/><Relationship Id="rId2" Type="http://schemas.openxmlformats.org/officeDocument/2006/relationships/notesSlide" Target="../notesSlides/notesSlide23.xml"/><Relationship Id="rId16" Type="http://schemas.openxmlformats.org/officeDocument/2006/relationships/hyperlink" Target="https://www.bvt.org.uk/wp-content/uploads/2011/03/The-Bournville-Story.pdf" TargetMode="External"/><Relationship Id="rId1" Type="http://schemas.openxmlformats.org/officeDocument/2006/relationships/slideLayout" Target="../slideLayouts/slideLayout3.xml"/><Relationship Id="rId6" Type="http://schemas.openxmlformats.org/officeDocument/2006/relationships/hyperlink" Target="https://sellymanormuseum.org.uk/visit/exploring-bournville-village" TargetMode="External"/><Relationship Id="rId11" Type="http://schemas.openxmlformats.org/officeDocument/2006/relationships/hyperlink" Target="https://www.theguardian.com/uk-news/2016/sep/23/george-cadbury-model-village-bournville-birmingham" TargetMode="External"/><Relationship Id="rId5" Type="http://schemas.openxmlformats.org/officeDocument/2006/relationships/hyperlink" Target="https://www.independent.co.uk/news/uk/home-news/bournville-trying-to-get-a-drink-in-the-village-where-alcohol-has-been-banned-for-120-years-a6677551.html" TargetMode="External"/><Relationship Id="rId15" Type="http://schemas.openxmlformats.org/officeDocument/2006/relationships/hyperlink" Target="http://www.social-life.co/media/files/Changing_places_online_030318.pdf" TargetMode="External"/><Relationship Id="rId10" Type="http://schemas.openxmlformats.org/officeDocument/2006/relationships/hyperlink" Target="https://www.business-live.co.uk/manufacturing/dairy-millk-cadbury-bournville-birmingham-12859983" TargetMode="External"/><Relationship Id="rId19" Type="http://schemas.openxmlformats.org/officeDocument/2006/relationships/image" Target="../media/image21.png"/><Relationship Id="rId4" Type="http://schemas.openxmlformats.org/officeDocument/2006/relationships/hyperlink" Target="https://billdargue.jimdofree.com/placenames-gazetteer-a-to-y/places-b/bournville/" TargetMode="External"/><Relationship Id="rId9" Type="http://schemas.openxmlformats.org/officeDocument/2006/relationships/hyperlink" Target="https://www.birminghammail.co.uk/news/nostalgia/facts-fiction-chocolate-box-village-10460526" TargetMode="External"/><Relationship Id="rId14" Type="http://schemas.openxmlformats.org/officeDocument/2006/relationships/hyperlink" Target="https://www.cadbury.co.uk/about-bournville"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8" Type="http://schemas.openxmlformats.org/officeDocument/2006/relationships/hyperlink" Target="https://www.theguardian.com/cities/2018/apr/04/how-london-southall-became-little-punjab-" TargetMode="External"/><Relationship Id="rId13" Type="http://schemas.openxmlformats.org/officeDocument/2006/relationships/image" Target="../media/image1.png"/><Relationship Id="rId3" Type="http://schemas.openxmlformats.org/officeDocument/2006/relationships/hyperlink" Target="https://www.youtube.com/watch?v=kx15WBvzPuo" TargetMode="External"/><Relationship Id="rId7" Type="http://schemas.openxmlformats.org/officeDocument/2006/relationships/hyperlink" Target="https://www.youtube.com/watch?v=Oi-mRgQCiwU" TargetMode="External"/><Relationship Id="rId12" Type="http://schemas.openxmlformats.org/officeDocument/2006/relationships/hyperlink" Target="https://www.nytimes.com/2006/01/29/travel/29dayout.html"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hyperlink" Target="https://www.mylondon.news/news/west-london-news/what-lifes-like-living-southall-15744189" TargetMode="External"/><Relationship Id="rId11" Type="http://schemas.openxmlformats.org/officeDocument/2006/relationships/hyperlink" Target="http://poetrystation.org.uk/poems/our-town-with-the-whole-of-india" TargetMode="External"/><Relationship Id="rId5" Type="http://schemas.openxmlformats.org/officeDocument/2006/relationships/hyperlink" Target="https://www.youtube.com/watch?v=0QejYKTQ8OA" TargetMode="External"/><Relationship Id="rId10" Type="http://schemas.openxmlformats.org/officeDocument/2006/relationships/hyperlink" Target="https://nguyenmaihoanhao.wixsite.com/londonjourney/single-post/2016/04/10/Southall-Little-India-%E2%80%93-a-cultural-experience" TargetMode="External"/><Relationship Id="rId4" Type="http://schemas.openxmlformats.org/officeDocument/2006/relationships/hyperlink" Target="http://indian-culture-london.eklablog.com/southall-also-known-as-little-india-a125995596" TargetMode="External"/><Relationship Id="rId9" Type="http://schemas.openxmlformats.org/officeDocument/2006/relationships/hyperlink" Target="https://hidden-london.com/gazetteer/southall/"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hyperlink" Target="mailto:k.jacob@arkputneyacademy.org"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23.jpeg"/><Relationship Id="rId5" Type="http://schemas.openxmlformats.org/officeDocument/2006/relationships/image" Target="../media/image16.png"/><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8" Type="http://schemas.openxmlformats.org/officeDocument/2006/relationships/hyperlink" Target="https://www.theguardian.com/society/2016/sep/11/i-dont-speak-my-native-language-in-public-eastern-europeans-on-post-referendum-life" TargetMode="External"/><Relationship Id="rId3" Type="http://schemas.openxmlformats.org/officeDocument/2006/relationships/hyperlink" Target="https://www.ft.com/content/68395c8c-6b12-11e2-9670-00144feab49a" TargetMode="External"/><Relationship Id="rId7" Type="http://schemas.openxmlformats.org/officeDocument/2006/relationships/hyperlink" Target="https://www.standard.co.uk/news/london/row-erupts-over-racist-tripadvisor-review-of-ealing-pub-which-complained-about-polish-customers-a3424951.html"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hyperlink" Target="http://www.bbc.co.uk/london/content/articles/2005/05/26/polish_london_feature.shtml" TargetMode="External"/><Relationship Id="rId5" Type="http://schemas.openxmlformats.org/officeDocument/2006/relationships/hyperlink" Target="https://londonist.com/2016/05/where-you-can-find-bits-of-poland-in-london" TargetMode="External"/><Relationship Id="rId4" Type="http://schemas.openxmlformats.org/officeDocument/2006/relationships/hyperlink" Target="https://www.tripadvisor.co.uk/Restaurants-g12692256-c10637-Ealing_Greater_London_England.html" TargetMode="External"/><Relationship Id="rId9"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www.youtube.com/watch?v=XMF6FP2_jys" TargetMode="External"/><Relationship Id="rId7" Type="http://schemas.openxmlformats.org/officeDocument/2006/relationships/hyperlink" Target="https://books.google.co.uk/books?id=HUWuDQAAQBAJ&amp;pg=PA455&amp;lpg=PA455&amp;dq=soulsville+memphis+usa+regeneration&amp;source=bl&amp;ots=Ihovci3I4p&amp;sig=ACfU3U3RyxaOyRJm1BJb5BhGQCL0SxUC-Q&amp;hl=en&amp;sa=X&amp;ved=2ahUKEwi24PPPqfLoAhWVonEKHWmJCWYQ6AEwA3oECAoQAQ#v=onepage&amp;q=soulsville%20memphis%20usa%20regeneration&amp;f=false"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hyperlink" Target="http://memphisslimhouse.org/about/" TargetMode="External"/><Relationship Id="rId5" Type="http://schemas.openxmlformats.org/officeDocument/2006/relationships/hyperlink" Target="https://www.highgroundnews.com/features/SoulsvilleDevelopment.aspx" TargetMode="External"/><Relationship Id="rId4" Type="http://schemas.openxmlformats.org/officeDocument/2006/relationships/hyperlink" Target="https://www.highgroundnews.com/features/the-soul-of-memphis-on-the-ground.aspx"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8" Type="http://schemas.openxmlformats.org/officeDocument/2006/relationships/hyperlink" Target="http://rebranddetroit.co/" TargetMode="External"/><Relationship Id="rId13" Type="http://schemas.openxmlformats.org/officeDocument/2006/relationships/image" Target="../media/image1.png"/><Relationship Id="rId3" Type="http://schemas.openxmlformats.org/officeDocument/2006/relationships/hyperlink" Target="https://www.youtube.com/watch?v=AegIbt2j0sU" TargetMode="External"/><Relationship Id="rId7" Type="http://schemas.openxmlformats.org/officeDocument/2006/relationships/hyperlink" Target="https://www.bbc.co.uk/news/magazine-25509923" TargetMode="External"/><Relationship Id="rId12" Type="http://schemas.openxmlformats.org/officeDocument/2006/relationships/hyperlink" Target="https://meritgoodness.com/pages/story"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hyperlink" Target="https://www.newgeography.com/content/006513-detroit-rebranding-resilience-and-redemption" TargetMode="External"/><Relationship Id="rId11" Type="http://schemas.openxmlformats.org/officeDocument/2006/relationships/hyperlink" Target="https://www.slowroll.bike/" TargetMode="External"/><Relationship Id="rId5" Type="http://schemas.openxmlformats.org/officeDocument/2006/relationships/hyperlink" Target="https://medium.com/detroitstartupweek/rebranding-detroit-rebranding-cities-with-hajj-flemings-5fea713cb55e" TargetMode="External"/><Relationship Id="rId10" Type="http://schemas.openxmlformats.org/officeDocument/2006/relationships/hyperlink" Target="https://www.miufi.org/" TargetMode="External"/><Relationship Id="rId4" Type="http://schemas.openxmlformats.org/officeDocument/2006/relationships/hyperlink" Target="https://www.theguardian.com/money/2014/may/14/detroit-bankrupt-brand-ad-chrysler-nostalgia" TargetMode="External"/><Relationship Id="rId9" Type="http://schemas.openxmlformats.org/officeDocument/2006/relationships/hyperlink" Target="https://www.youtube.com/watch?v=D-z6fjPSYrU" TargetMode="External"/><Relationship Id="rId14"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8" Type="http://schemas.openxmlformats.org/officeDocument/2006/relationships/hyperlink" Target="https://www.odditycentral.com/travel/the-oakland-buddha-how-one-buddha-statue-brought-neighbourhood-crime-down-by-82.html" TargetMode="External"/><Relationship Id="rId3" Type="http://schemas.openxmlformats.org/officeDocument/2006/relationships/hyperlink" Target="https://99percentinvisible.org/episode/hes-still-neutral/" TargetMode="External"/><Relationship Id="rId7" Type="http://schemas.openxmlformats.org/officeDocument/2006/relationships/hyperlink" Target="https://www.pri.org/stories/2014-11-19/how-buddhist-shrine-transformed-neighborhood-oakland"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hyperlink" Target="https://www.buddhistdoor.net/news/the-buddha-of-oakland-transforms-california-neighborhood" TargetMode="External"/><Relationship Id="rId5" Type="http://schemas.openxmlformats.org/officeDocument/2006/relationships/hyperlink" Target="https://en.wikipedia.org/wiki/Oakland_Buddha" TargetMode="External"/><Relationship Id="rId10" Type="http://schemas.openxmlformats.org/officeDocument/2006/relationships/image" Target="../media/image1.png"/><Relationship Id="rId4" Type="http://schemas.openxmlformats.org/officeDocument/2006/relationships/hyperlink" Target="https://www.rootsimple.com/2019/09/the-buddha-of-oakland/" TargetMode="External"/><Relationship Id="rId9" Type="http://schemas.openxmlformats.org/officeDocument/2006/relationships/hyperlink" Target="https://www.youtube.com/watch?v=-ESfjIFNA2o"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8" Type="http://schemas.openxmlformats.org/officeDocument/2006/relationships/hyperlink" Target="https://www.jeroenkoolhaas.com/THE-FAVELA-PAINTING-PROJECT" TargetMode="External"/><Relationship Id="rId13" Type="http://schemas.openxmlformats.org/officeDocument/2006/relationships/image" Target="../media/image25.png"/><Relationship Id="rId3" Type="http://schemas.openxmlformats.org/officeDocument/2006/relationships/hyperlink" Target="https://www.ted.com/talks/edi_rama_take_back_your_city_with_paint?language=en" TargetMode="External"/><Relationship Id="rId7" Type="http://schemas.openxmlformats.org/officeDocument/2006/relationships/hyperlink" Target="https://www.ted.com/talks/haas_hahn_how_painting_can_transform_communities" TargetMode="External"/><Relationship Id="rId12"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hyperlink" Target="https://ted2srt.org/talks/edi_rama_take_back_your_city_with_paint" TargetMode="External"/><Relationship Id="rId11" Type="http://schemas.openxmlformats.org/officeDocument/2006/relationships/hyperlink" Target="https://favelapainting.com/FAVELAPAINTING-COM-ABOUT-HOME" TargetMode="External"/><Relationship Id="rId5" Type="http://schemas.openxmlformats.org/officeDocument/2006/relationships/hyperlink" Target="https://blog.ted.com/9-views-of-tirana-albania-with-its-bright-multicolored-building/" TargetMode="External"/><Relationship Id="rId10" Type="http://schemas.openxmlformats.org/officeDocument/2006/relationships/hyperlink" Target="https://www.npr.org/2017/11/10/562877158/dre-urhahn-how-can-public-art-projects-transform-rough-neighborhoods?t=1587227371830" TargetMode="External"/><Relationship Id="rId4" Type="http://schemas.openxmlformats.org/officeDocument/2006/relationships/hyperlink" Target="https://thecityfix.com/blog/friday-fun-paint-city-tirana-favela-intersections-coby-joseph/" TargetMode="External"/><Relationship Id="rId9" Type="http://schemas.openxmlformats.org/officeDocument/2006/relationships/hyperlink" Target="https://en.wikipedia.org/wiki/Favela_Painting"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44.xml.rels><?xml version="1.0" encoding="UTF-8" standalone="yes"?>
<Relationships xmlns="http://schemas.openxmlformats.org/package/2006/relationships"><Relationship Id="rId8" Type="http://schemas.openxmlformats.org/officeDocument/2006/relationships/hyperlink" Target="https://en.wikipedia.org/wiki/Jardines_del_Pedregal" TargetMode="External"/><Relationship Id="rId13" Type="http://schemas.openxmlformats.org/officeDocument/2006/relationships/hyperlink" Target="https://theculturetrip.com/europe/turkey/articles/the-story-behind-cappadocias-famous-fairy-chimneys/" TargetMode="External"/><Relationship Id="rId18" Type="http://schemas.openxmlformats.org/officeDocument/2006/relationships/hyperlink" Target="https://whc.unesco.org/en/list/80/" TargetMode="External"/><Relationship Id="rId3" Type="http://schemas.openxmlformats.org/officeDocument/2006/relationships/image" Target="../media/image1.png"/><Relationship Id="rId21" Type="http://schemas.openxmlformats.org/officeDocument/2006/relationships/hyperlink" Target="https://www.britannica.com/place/Mont-Saint-Michel" TargetMode="External"/><Relationship Id="rId7" Type="http://schemas.openxmlformats.org/officeDocument/2006/relationships/hyperlink" Target="https://www.collater.al/en/casa-pedregal-luis-barragan-architecture/" TargetMode="External"/><Relationship Id="rId12" Type="http://schemas.openxmlformats.org/officeDocument/2006/relationships/hyperlink" Target="https://en.wikipedia.org/wiki/G%C3%B6reme" TargetMode="External"/><Relationship Id="rId17" Type="http://schemas.openxmlformats.org/officeDocument/2006/relationships/hyperlink" Target="https://en.wikipedia.org/wiki/Mont-Saint-Michel" TargetMode="External"/><Relationship Id="rId2" Type="http://schemas.openxmlformats.org/officeDocument/2006/relationships/notesSlide" Target="../notesSlides/notesSlide40.xml"/><Relationship Id="rId16" Type="http://schemas.openxmlformats.org/officeDocument/2006/relationships/hyperlink" Target="https://www.goreme.com/forgotten-cave-churches.php" TargetMode="External"/><Relationship Id="rId20" Type="http://schemas.openxmlformats.org/officeDocument/2006/relationships/hyperlink" Target="https://uk.france.fr/en/normandy/article/mont-saint-michel-0" TargetMode="External"/><Relationship Id="rId1" Type="http://schemas.openxmlformats.org/officeDocument/2006/relationships/slideLayout" Target="../slideLayouts/slideLayout3.xml"/><Relationship Id="rId6" Type="http://schemas.openxmlformats.org/officeDocument/2006/relationships/hyperlink" Target="https://www.elledecor.com/it/best-of/a28707855/casa-pedregal-luis-barragan-mexico-city/" TargetMode="External"/><Relationship Id="rId11" Type="http://schemas.openxmlformats.org/officeDocument/2006/relationships/hyperlink" Target="https://www.britannica.com/place/Cappadocia" TargetMode="External"/><Relationship Id="rId5" Type="http://schemas.openxmlformats.org/officeDocument/2006/relationships/hyperlink" Target="https://en.mxcity.mx/2016/03/natural-places-to-visit-in-mexico-city/" TargetMode="External"/><Relationship Id="rId15" Type="http://schemas.openxmlformats.org/officeDocument/2006/relationships/hyperlink" Target="https://en.wikipedia.org/wiki/Churches_of_G%C3%B6reme" TargetMode="External"/><Relationship Id="rId23" Type="http://schemas.openxmlformats.org/officeDocument/2006/relationships/hyperlink" Target="https://fiveminutehistory.com/10-fascinating-facts-about-mont-saint-michel-the-medieval-city-on-a-rock/" TargetMode="External"/><Relationship Id="rId10" Type="http://schemas.openxmlformats.org/officeDocument/2006/relationships/hyperlink" Target="https://www.nationalgeographic.com/travel/world-heritage/cappadocia/" TargetMode="External"/><Relationship Id="rId19" Type="http://schemas.openxmlformats.org/officeDocument/2006/relationships/hyperlink" Target="https://theculturetrip.com/europe/france/articles/8-things-to-know-before-you-visit-the-mont-saint-michel/" TargetMode="External"/><Relationship Id="rId4" Type="http://schemas.openxmlformats.org/officeDocument/2006/relationships/hyperlink" Target="https://99percentinvisible.org/episode/depave-paradise/transcript/" TargetMode="External"/><Relationship Id="rId9" Type="http://schemas.openxmlformats.org/officeDocument/2006/relationships/hyperlink" Target="https://99percentinvisible.org/episode/depave-paradise/" TargetMode="External"/><Relationship Id="rId14" Type="http://schemas.openxmlformats.org/officeDocument/2006/relationships/hyperlink" Target="https://www.smithsonianmag.com/travel/fairy-chimneys-turkey-180956654/" TargetMode="External"/><Relationship Id="rId22" Type="http://schemas.openxmlformats.org/officeDocument/2006/relationships/hyperlink" Target="https://kids.kiddle.co/Mont_Saint-Michel#Geography"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48.xml.rels><?xml version="1.0" encoding="UTF-8" standalone="yes"?>
<Relationships xmlns="http://schemas.openxmlformats.org/package/2006/relationships"><Relationship Id="rId3" Type="http://schemas.openxmlformats.org/officeDocument/2006/relationships/hyperlink" Target="https://www.theguardian.com/commentisfree/2018/dec/27/london-placemaking-social-housing-communities-tenants"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8" Type="http://schemas.openxmlformats.org/officeDocument/2006/relationships/hyperlink" Target="https://www.theguardian.com/uk-news/2017/dec/13/this-is-not-a-squat-how-the-grenfell-community-is-taking-control-of-its-destiny#maincontent" TargetMode="External"/><Relationship Id="rId13" Type="http://schemas.openxmlformats.org/officeDocument/2006/relationships/image" Target="../media/image27.jpeg"/><Relationship Id="rId3" Type="http://schemas.openxmlformats.org/officeDocument/2006/relationships/hyperlink" Target="https://www.facebook.com/thebuskingproject/videos/vb.129125297129185/1869730813068616/?type=2&amp;theatre" TargetMode="External"/><Relationship Id="rId7" Type="http://schemas.openxmlformats.org/officeDocument/2006/relationships/hyperlink" Target="https://www.bay20.org/" TargetMode="External"/><Relationship Id="rId12"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hyperlink" Target="https://www.westway.org/apply-now/our-spaces/bay20/" TargetMode="External"/><Relationship Id="rId11" Type="http://schemas.openxmlformats.org/officeDocument/2006/relationships/hyperlink" Target="https://tsunami-axis.com/ta-news/the-grenfell-curve-community-centre" TargetMode="External"/><Relationship Id="rId5" Type="http://schemas.openxmlformats.org/officeDocument/2006/relationships/hyperlink" Target="https://www.facebook.com/groups/134566913871821/about/" TargetMode="External"/><Relationship Id="rId10" Type="http://schemas.openxmlformats.org/officeDocument/2006/relationships/hyperlink" Target="https://www.mylondon.news/news/west-london-news/its-place-been-restored-again-16236411" TargetMode="External"/><Relationship Id="rId4" Type="http://schemas.openxmlformats.org/officeDocument/2006/relationships/hyperlink" Target="https://twitter.com/maxilla_space?lang=en" TargetMode="External"/><Relationship Id="rId9" Type="http://schemas.openxmlformats.org/officeDocument/2006/relationships/hyperlink" Target="https://www.rbkc.gov.uk/grenfell-response-and-recovery/curve/about-curve"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52.xml.rels><?xml version="1.0" encoding="UTF-8" standalone="yes"?>
<Relationships xmlns="http://schemas.openxmlformats.org/package/2006/relationships"><Relationship Id="rId3" Type="http://schemas.openxmlformats.org/officeDocument/2006/relationships/hyperlink" Target="mailto:k.jacob@arkputneyacademy.org" TargetMode="External"/><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16.png"/><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8" Type="http://schemas.openxmlformats.org/officeDocument/2006/relationships/hyperlink" Target="https://www.japantimes.co.jp/opinion/2009/11/21/commentary/world-commentary/globalization-a-culture-killer/#.XpxkzOuSnD4" TargetMode="External"/><Relationship Id="rId3" Type="http://schemas.openxmlformats.org/officeDocument/2006/relationships/hyperlink" Target="https://en.wikipedia.org/wiki/Clone_town" TargetMode="External"/><Relationship Id="rId7" Type="http://schemas.openxmlformats.org/officeDocument/2006/relationships/hyperlink" Target="http://news.bbc.co.uk/1/hi/magazine/4602953.stm"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 Id="rId6" Type="http://schemas.openxmlformats.org/officeDocument/2006/relationships/hyperlink" Target="https://www.nytimes.com/2004/11/01/world/europe/to-be-a-clone-town-or-not-that-is-the-question.html" TargetMode="External"/><Relationship Id="rId5" Type="http://schemas.openxmlformats.org/officeDocument/2006/relationships/hyperlink" Target="https://www.newstatesman.com/node/195202" TargetMode="External"/><Relationship Id="rId10" Type="http://schemas.openxmlformats.org/officeDocument/2006/relationships/image" Target="../media/image1.png"/><Relationship Id="rId4" Type="http://schemas.openxmlformats.org/officeDocument/2006/relationships/hyperlink" Target="https://www.bbc.com/future/article/20120522-one-world-order" TargetMode="External"/><Relationship Id="rId9" Type="http://schemas.openxmlformats.org/officeDocument/2006/relationships/hyperlink" Target="https://neweconomics.org/2007/06/clone-town-britain"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55.xml.rels><?xml version="1.0" encoding="UTF-8" standalone="yes"?>
<Relationships xmlns="http://schemas.openxmlformats.org/package/2006/relationships"><Relationship Id="rId8" Type="http://schemas.openxmlformats.org/officeDocument/2006/relationships/hyperlink" Target="https://www.youtube.com/watch?v=SP-dtNdQncU" TargetMode="External"/><Relationship Id="rId3" Type="http://schemas.openxmlformats.org/officeDocument/2006/relationships/hyperlink" Target="http://www.restaurantrownyc.com/index.html" TargetMode="External"/><Relationship Id="rId7" Type="http://schemas.openxmlformats.org/officeDocument/2006/relationships/hyperlink" Target="https://www.youtube.com/watch?v=9t4BQOqYKpE" TargetMode="External"/><Relationship Id="rId12"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3.xml"/><Relationship Id="rId6" Type="http://schemas.openxmlformats.org/officeDocument/2006/relationships/hyperlink" Target="https://www.youtube.com/watch?v=4KHAC74CS3w" TargetMode="External"/><Relationship Id="rId11" Type="http://schemas.openxmlformats.org/officeDocument/2006/relationships/hyperlink" Target="https://www.dinersdriveinsdiveslocations.com/new-york-locations.html" TargetMode="External"/><Relationship Id="rId5" Type="http://schemas.openxmlformats.org/officeDocument/2006/relationships/hyperlink" Target="https://www.timessquarenyc.org/locations/dining/restaurant-row" TargetMode="External"/><Relationship Id="rId10" Type="http://schemas.openxmlformats.org/officeDocument/2006/relationships/hyperlink" Target="https://theculturetrip.com/north-america/usa/new-york/articles/the-best-ethnic-restaurants-in-brooklyn/" TargetMode="External"/><Relationship Id="rId4" Type="http://schemas.openxmlformats.org/officeDocument/2006/relationships/hyperlink" Target="http://barbettarestaurant.com/history.html" TargetMode="External"/><Relationship Id="rId9" Type="http://schemas.openxmlformats.org/officeDocument/2006/relationships/hyperlink" Target="https://www.youtube.com/watch?v=rQ5yvwJWHP4"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57.xml.rels><?xml version="1.0" encoding="UTF-8" standalone="yes"?>
<Relationships xmlns="http://schemas.openxmlformats.org/package/2006/relationships"><Relationship Id="rId3" Type="http://schemas.openxmlformats.org/officeDocument/2006/relationships/hyperlink" Target="mailto:k.jacob@arkputneyacademy.org" TargetMode="External"/><Relationship Id="rId7" Type="http://schemas.openxmlformats.org/officeDocument/2006/relationships/image" Target="../media/image18.jpeg"/><Relationship Id="rId2" Type="http://schemas.openxmlformats.org/officeDocument/2006/relationships/notesSlide" Target="../notesSlides/notesSlide53.xml"/><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png"/></Relationships>
</file>

<file path=ppt/slides/_rels/slide58.xml.rels><?xml version="1.0" encoding="UTF-8" standalone="yes"?>
<Relationships xmlns="http://schemas.openxmlformats.org/package/2006/relationships"><Relationship Id="rId3" Type="http://schemas.openxmlformats.org/officeDocument/2006/relationships/hyperlink" Target="mailto:k.jacob@arkputneyacademy.org" TargetMode="External"/><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3" name="Picture 2" descr="A picture containing device, mirror&#10;&#10;Description automatically generated">
            <a:extLst>
              <a:ext uri="{FF2B5EF4-FFF2-40B4-BE49-F238E27FC236}">
                <a16:creationId xmlns:a16="http://schemas.microsoft.com/office/drawing/2014/main" id="{05A7B425-540C-4028-867C-CEACCB7E979B}"/>
              </a:ext>
            </a:extLst>
          </p:cNvPr>
          <p:cNvPicPr>
            <a:picLocks noChangeAspect="1"/>
          </p:cNvPicPr>
          <p:nvPr/>
        </p:nvPicPr>
        <p:blipFill>
          <a:blip r:embed="rId3"/>
          <a:stretch>
            <a:fillRect/>
          </a:stretch>
        </p:blipFill>
        <p:spPr>
          <a:xfrm>
            <a:off x="3055853" y="81284"/>
            <a:ext cx="746294" cy="1087100"/>
          </a:xfrm>
          <a:prstGeom prst="rect">
            <a:avLst/>
          </a:prstGeom>
        </p:spPr>
      </p:pic>
      <p:pic>
        <p:nvPicPr>
          <p:cNvPr id="1026" name="Picture 2" descr="Kids Place">
            <a:extLst>
              <a:ext uri="{FF2B5EF4-FFF2-40B4-BE49-F238E27FC236}">
                <a16:creationId xmlns:a16="http://schemas.microsoft.com/office/drawing/2014/main" id="{AAEA73BF-4E88-4F78-B7AE-E5A2B10C05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512" y="2780260"/>
            <a:ext cx="6323431" cy="11015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ids Place">
            <a:extLst>
              <a:ext uri="{FF2B5EF4-FFF2-40B4-BE49-F238E27FC236}">
                <a16:creationId xmlns:a16="http://schemas.microsoft.com/office/drawing/2014/main" id="{74B0CC3F-DD56-4992-ADAE-4F34F5F46D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8035" y="3881853"/>
            <a:ext cx="4592384" cy="11016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6" descr="Darkest Saturday Darkest Saturday Rough">
            <a:extLst>
              <a:ext uri="{FF2B5EF4-FFF2-40B4-BE49-F238E27FC236}">
                <a16:creationId xmlns:a16="http://schemas.microsoft.com/office/drawing/2014/main" id="{26F1EFFF-766D-422F-8EB4-047B92FB6D8E}"/>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16000" y="1300551"/>
            <a:ext cx="6426000" cy="1285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Darkest Saturday Darkest Saturday Aged">
            <a:extLst>
              <a:ext uri="{FF2B5EF4-FFF2-40B4-BE49-F238E27FC236}">
                <a16:creationId xmlns:a16="http://schemas.microsoft.com/office/drawing/2014/main" id="{D0FE7598-5EAC-4195-922E-F34419E5BAF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9685" y="8033203"/>
            <a:ext cx="6518629" cy="9221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East Village | Hidden London">
            <a:extLst>
              <a:ext uri="{FF2B5EF4-FFF2-40B4-BE49-F238E27FC236}">
                <a16:creationId xmlns:a16="http://schemas.microsoft.com/office/drawing/2014/main" id="{2D861C52-FAAE-4DD8-A0A9-2AD243ED1D8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5087257"/>
            <a:ext cx="6858000" cy="27561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5" name="Picture 4" descr="A picture containing device, mirror&#10;&#10;Description automatically generated">
            <a:extLst>
              <a:ext uri="{FF2B5EF4-FFF2-40B4-BE49-F238E27FC236}">
                <a16:creationId xmlns:a16="http://schemas.microsoft.com/office/drawing/2014/main" id="{19D9C7E0-5B2E-4684-8C6E-500686CDD6BB}"/>
              </a:ext>
            </a:extLst>
          </p:cNvPr>
          <p:cNvPicPr>
            <a:picLocks noChangeAspect="1"/>
          </p:cNvPicPr>
          <p:nvPr/>
        </p:nvPicPr>
        <p:blipFill>
          <a:blip r:embed="rId3"/>
          <a:stretch>
            <a:fillRect/>
          </a:stretch>
        </p:blipFill>
        <p:spPr>
          <a:xfrm>
            <a:off x="6233886" y="0"/>
            <a:ext cx="543690" cy="791974"/>
          </a:xfrm>
          <a:prstGeom prst="rect">
            <a:avLst/>
          </a:prstGeom>
        </p:spPr>
      </p:pic>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dirty="0">
                <a:ln w="15875">
                  <a:solidFill>
                    <a:schemeClr val="tx1"/>
                  </a:solidFill>
                </a:ln>
                <a:solidFill>
                  <a:srgbClr val="C00000"/>
                </a:solidFill>
                <a:latin typeface="Century Gothic" panose="020B0502020202020204" pitchFamily="34" charset="0"/>
                <a:ea typeface="Georgia"/>
                <a:cs typeface="Georgia"/>
                <a:sym typeface="Georgia"/>
              </a:rPr>
              <a:t>Task 1: British Muslims</a:t>
            </a:r>
            <a:endParaRPr b="1" i="1" dirty="0">
              <a:ln w="15875">
                <a:solidFill>
                  <a:schemeClr val="tx1"/>
                </a:solidFill>
              </a:ln>
              <a:solidFill>
                <a:srgbClr val="C00000"/>
              </a:solidFill>
              <a:latin typeface="Century Gothic" panose="020B0502020202020204" pitchFamily="34" charset="0"/>
              <a:ea typeface="Georgia"/>
              <a:cs typeface="Georgia"/>
              <a:sym typeface="Georgia"/>
            </a:endParaRPr>
          </a:p>
        </p:txBody>
      </p:sp>
      <p:sp>
        <p:nvSpPr>
          <p:cNvPr id="6" name="TextBox 5">
            <a:extLst>
              <a:ext uri="{FF2B5EF4-FFF2-40B4-BE49-F238E27FC236}">
                <a16:creationId xmlns:a16="http://schemas.microsoft.com/office/drawing/2014/main" id="{1FFB37A2-7EB6-4D34-B760-920FB515A175}"/>
              </a:ext>
            </a:extLst>
          </p:cNvPr>
          <p:cNvSpPr txBox="1"/>
          <p:nvPr/>
        </p:nvSpPr>
        <p:spPr>
          <a:xfrm>
            <a:off x="233775" y="8166636"/>
            <a:ext cx="6390300" cy="769441"/>
          </a:xfrm>
          <a:prstGeom prst="rect">
            <a:avLst/>
          </a:prstGeom>
          <a:solidFill>
            <a:srgbClr val="FFFF00"/>
          </a:solidFill>
          <a:ln w="28575">
            <a:solidFill>
              <a:schemeClr val="accent5">
                <a:lumMod val="50000"/>
              </a:schemeClr>
            </a:solidFill>
            <a:prstDash val="sysDash"/>
          </a:ln>
        </p:spPr>
        <p:txBody>
          <a:bodyPr wrap="square" rtlCol="0">
            <a:spAutoFit/>
          </a:bodyPr>
          <a:lstStyle/>
          <a:p>
            <a:pPr algn="ctr"/>
            <a:r>
              <a:rPr lang="en-GB" sz="1600" b="1" i="1" dirty="0">
                <a:ln>
                  <a:solidFill>
                    <a:srgbClr val="002060"/>
                  </a:solidFill>
                </a:ln>
                <a:solidFill>
                  <a:srgbClr val="7030A0"/>
                </a:solidFill>
                <a:latin typeface="Century Gothic" panose="020B0502020202020204" pitchFamily="34" charset="0"/>
              </a:rPr>
              <a:t>“In a globalising world, place meanings and character are mostly shaped and changed by external forces.” </a:t>
            </a:r>
            <a:br>
              <a:rPr lang="en-GB" sz="1800" dirty="0">
                <a:latin typeface="Century Gothic" panose="020B0502020202020204" pitchFamily="34" charset="0"/>
              </a:rPr>
            </a:br>
            <a:r>
              <a:rPr lang="en-GB" sz="1200" dirty="0">
                <a:latin typeface="Century Gothic" panose="020B0502020202020204" pitchFamily="34" charset="0"/>
              </a:rPr>
              <a:t>Do you agree with this statement?</a:t>
            </a:r>
            <a:endParaRPr lang="en-GB" sz="1200" dirty="0">
              <a:latin typeface="Trebuchet MS" panose="020B0603020202020204" pitchFamily="34" charset="0"/>
            </a:endParaRPr>
          </a:p>
        </p:txBody>
      </p:sp>
      <p:sp>
        <p:nvSpPr>
          <p:cNvPr id="7" name="Arrow: Down 6">
            <a:extLst>
              <a:ext uri="{FF2B5EF4-FFF2-40B4-BE49-F238E27FC236}">
                <a16:creationId xmlns:a16="http://schemas.microsoft.com/office/drawing/2014/main" id="{1A41BDBF-C7C0-4B2F-B783-573111B25D14}"/>
              </a:ext>
            </a:extLst>
          </p:cNvPr>
          <p:cNvSpPr/>
          <p:nvPr/>
        </p:nvSpPr>
        <p:spPr>
          <a:xfrm>
            <a:off x="2931886" y="7502065"/>
            <a:ext cx="994228" cy="524764"/>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sp>
        <p:nvSpPr>
          <p:cNvPr id="2" name="TextBox 1">
            <a:extLst>
              <a:ext uri="{FF2B5EF4-FFF2-40B4-BE49-F238E27FC236}">
                <a16:creationId xmlns:a16="http://schemas.microsoft.com/office/drawing/2014/main" id="{FE1F8CDC-57FF-4D78-ACBE-73F8DBED3C00}"/>
              </a:ext>
            </a:extLst>
          </p:cNvPr>
          <p:cNvSpPr txBox="1"/>
          <p:nvPr/>
        </p:nvSpPr>
        <p:spPr>
          <a:xfrm>
            <a:off x="233772" y="1641935"/>
            <a:ext cx="6390299" cy="2292935"/>
          </a:xfrm>
          <a:prstGeom prst="rect">
            <a:avLst/>
          </a:prstGeom>
          <a:solidFill>
            <a:schemeClr val="bg1"/>
          </a:solidFill>
          <a:ln>
            <a:solidFill>
              <a:srgbClr val="00B050"/>
            </a:solidFill>
          </a:ln>
        </p:spPr>
        <p:txBody>
          <a:bodyPr wrap="square" rtlCol="0">
            <a:spAutoFit/>
          </a:bodyPr>
          <a:lstStyle/>
          <a:p>
            <a:r>
              <a:rPr lang="en-GB" sz="1100" b="1" u="sng" dirty="0">
                <a:latin typeface="Trebuchet MS" panose="020B0603020202020204" pitchFamily="34" charset="0"/>
              </a:rPr>
              <a:t>4.5 The street: </a:t>
            </a:r>
          </a:p>
          <a:p>
            <a:endParaRPr lang="en-GB" sz="1100" dirty="0">
              <a:latin typeface="Trebuchet MS" panose="020B0603020202020204" pitchFamily="34" charset="0"/>
            </a:endParaRPr>
          </a:p>
          <a:p>
            <a:pPr algn="just"/>
            <a:r>
              <a:rPr lang="en-GB" sz="1100" dirty="0">
                <a:latin typeface="Trebuchet MS" panose="020B0603020202020204" pitchFamily="34" charset="0"/>
              </a:rPr>
              <a:t>The street as a place for contestation and negotiation of identities has featured in research on British Muslims, and notions of visibility have often been raised (Dwyer 2008; </a:t>
            </a:r>
            <a:r>
              <a:rPr lang="en-GB" sz="1100" dirty="0" err="1">
                <a:latin typeface="Trebuchet MS" panose="020B0603020202020204" pitchFamily="34" charset="0"/>
              </a:rPr>
              <a:t>Tarlo</a:t>
            </a:r>
            <a:r>
              <a:rPr lang="en-GB" sz="1100" dirty="0">
                <a:latin typeface="Trebuchet MS" panose="020B0603020202020204" pitchFamily="34" charset="0"/>
              </a:rPr>
              <a:t> 2010). Ideas surrounding visibility have influenced much of the work on Muslim women, yet no so often for men (Mohammed 2013; </a:t>
            </a:r>
            <a:r>
              <a:rPr lang="en-GB" sz="1100" dirty="0" err="1">
                <a:latin typeface="Trebuchet MS" panose="020B0603020202020204" pitchFamily="34" charset="0"/>
              </a:rPr>
              <a:t>Zempi</a:t>
            </a:r>
            <a:r>
              <a:rPr lang="en-GB" sz="1100" dirty="0">
                <a:latin typeface="Trebuchet MS" panose="020B0603020202020204" pitchFamily="34" charset="0"/>
              </a:rPr>
              <a:t> and </a:t>
            </a:r>
            <a:r>
              <a:rPr lang="en-GB" sz="1100" dirty="0" err="1">
                <a:latin typeface="Trebuchet MS" panose="020B0603020202020204" pitchFamily="34" charset="0"/>
              </a:rPr>
              <a:t>Chakraborti</a:t>
            </a:r>
            <a:r>
              <a:rPr lang="en-GB" sz="1100" dirty="0">
                <a:latin typeface="Trebuchet MS" panose="020B0603020202020204" pitchFamily="34" charset="0"/>
              </a:rPr>
              <a:t> 2015). Nevertheless, visibility was central to our discussions on spatiality, and especially on their experience of the street (in daylight or at night) and Islamophobia. </a:t>
            </a:r>
          </a:p>
          <a:p>
            <a:pPr algn="just"/>
            <a:endParaRPr lang="en-GB" sz="1100" dirty="0">
              <a:latin typeface="Trebuchet MS" panose="020B0603020202020204" pitchFamily="34" charset="0"/>
            </a:endParaRPr>
          </a:p>
          <a:p>
            <a:pPr algn="just"/>
            <a:r>
              <a:rPr lang="en-GB" sz="1100" dirty="0">
                <a:latin typeface="Trebuchet MS" panose="020B0603020202020204" pitchFamily="34" charset="0"/>
              </a:rPr>
              <a:t>Here, Ibrahim’s anecdote typifies the experiences of the young Muslims I interviewed – that of feeling the need to mask their religious identity either by dress or speech when out in public. Few of them walked to the mosque wearing traditional clothing associated with Muslims, such as the </a:t>
            </a:r>
            <a:r>
              <a:rPr lang="en-GB" sz="1100" i="1" dirty="0">
                <a:latin typeface="Trebuchet MS" panose="020B0603020202020204" pitchFamily="34" charset="0"/>
              </a:rPr>
              <a:t>thobe</a:t>
            </a:r>
            <a:r>
              <a:rPr lang="en-GB" sz="1100" dirty="0">
                <a:latin typeface="Trebuchet MS" panose="020B0603020202020204" pitchFamily="34" charset="0"/>
              </a:rPr>
              <a:t>. Consider Osama’s experience: </a:t>
            </a:r>
          </a:p>
        </p:txBody>
      </p:sp>
      <p:pic>
        <p:nvPicPr>
          <p:cNvPr id="3" name="Picture 2">
            <a:extLst>
              <a:ext uri="{FF2B5EF4-FFF2-40B4-BE49-F238E27FC236}">
                <a16:creationId xmlns:a16="http://schemas.microsoft.com/office/drawing/2014/main" id="{CB629191-357A-420E-81B3-5BFA3F970CFF}"/>
              </a:ext>
            </a:extLst>
          </p:cNvPr>
          <p:cNvPicPr>
            <a:picLocks noChangeAspect="1"/>
          </p:cNvPicPr>
          <p:nvPr/>
        </p:nvPicPr>
        <p:blipFill>
          <a:blip r:embed="rId4"/>
          <a:stretch>
            <a:fillRect/>
          </a:stretch>
        </p:blipFill>
        <p:spPr>
          <a:xfrm>
            <a:off x="233770" y="4105669"/>
            <a:ext cx="6390299" cy="1414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a:extLst>
              <a:ext uri="{FF2B5EF4-FFF2-40B4-BE49-F238E27FC236}">
                <a16:creationId xmlns:a16="http://schemas.microsoft.com/office/drawing/2014/main" id="{CC71A7B8-837F-4B27-8984-4D348C908901}"/>
              </a:ext>
            </a:extLst>
          </p:cNvPr>
          <p:cNvSpPr txBox="1"/>
          <p:nvPr/>
        </p:nvSpPr>
        <p:spPr>
          <a:xfrm>
            <a:off x="233770" y="5718882"/>
            <a:ext cx="6390299" cy="1277273"/>
          </a:xfrm>
          <a:prstGeom prst="rect">
            <a:avLst/>
          </a:prstGeom>
          <a:solidFill>
            <a:schemeClr val="bg1"/>
          </a:solidFill>
          <a:ln>
            <a:solidFill>
              <a:srgbClr val="00B050"/>
            </a:solidFill>
          </a:ln>
        </p:spPr>
        <p:txBody>
          <a:bodyPr wrap="square" rtlCol="0">
            <a:spAutoFit/>
          </a:bodyPr>
          <a:lstStyle/>
          <a:p>
            <a:pPr algn="just"/>
            <a:r>
              <a:rPr lang="en-GB" sz="1100" dirty="0">
                <a:latin typeface="Trebuchet MS" panose="020B0603020202020204" pitchFamily="34" charset="0"/>
              </a:rPr>
              <a:t>Osama does away with visual markers of Muslimness in order to avoid stares on the street, an instance of demonisation in everyday life (Hopkins and Smith 2008). </a:t>
            </a:r>
          </a:p>
          <a:p>
            <a:pPr algn="just"/>
            <a:endParaRPr lang="en-GB" sz="1100" dirty="0">
              <a:latin typeface="Trebuchet MS" panose="020B0603020202020204" pitchFamily="34" charset="0"/>
            </a:endParaRPr>
          </a:p>
          <a:p>
            <a:pPr algn="just"/>
            <a:r>
              <a:rPr lang="en-GB" sz="1100" dirty="0">
                <a:latin typeface="Trebuchet MS" panose="020B0603020202020204" pitchFamily="34" charset="0"/>
              </a:rPr>
              <a:t>Public places were discernibly highly charged environments, sites of visibility amongst increased hostility and aggression towards Muslims. This was vividly on display recently in London, following two separate and well publicised Islamophobic attacks on buses (RT 2015; Daily Mail 2015). The young men had to thus carefully navigate the street, increasingly aware of their Muslim identity. </a:t>
            </a:r>
          </a:p>
        </p:txBody>
      </p:sp>
    </p:spTree>
    <p:extLst>
      <p:ext uri="{BB962C8B-B14F-4D97-AF65-F5344CB8AC3E}">
        <p14:creationId xmlns:p14="http://schemas.microsoft.com/office/powerpoint/2010/main" val="411796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3" name="Google Shape;83;p16"/>
          <p:cNvSpPr txBox="1">
            <a:spLocks noGrp="1"/>
          </p:cNvSpPr>
          <p:nvPr>
            <p:ph type="title" idx="4294967295"/>
          </p:nvPr>
        </p:nvSpPr>
        <p:spPr>
          <a:xfrm>
            <a:off x="233775" y="174300"/>
            <a:ext cx="6390300" cy="1018200"/>
          </a:xfrm>
          <a:prstGeom prst="rect">
            <a:avLst/>
          </a:prstGeom>
        </p:spPr>
        <p:txBody>
          <a:bodyPr spcFirstLastPara="1" wrap="square" lIns="91425" tIns="91425" rIns="91425" bIns="91425" anchor="t" anchorCtr="0">
            <a:noAutofit/>
          </a:bodyPr>
          <a:lstStyle/>
          <a:p>
            <a:pPr lvl="0" algn="ctr"/>
            <a:r>
              <a:rPr lang="en-GB" b="1" i="1" u="sng" dirty="0">
                <a:ln w="15875">
                  <a:solidFill>
                    <a:schemeClr val="tx1"/>
                  </a:solidFill>
                </a:ln>
                <a:solidFill>
                  <a:schemeClr val="accent6">
                    <a:lumMod val="50000"/>
                  </a:schemeClr>
                </a:solidFill>
                <a:latin typeface="Century Gothic" panose="020B0502020202020204" pitchFamily="34" charset="0"/>
                <a:ea typeface="Georgia"/>
                <a:cs typeface="Georgia"/>
                <a:sym typeface="Georgia"/>
              </a:rPr>
              <a:t>Notes area (1)</a:t>
            </a:r>
            <a:endParaRPr u="sng" dirty="0">
              <a:solidFill>
                <a:schemeClr val="accent6">
                  <a:lumMod val="50000"/>
                </a:schemeClr>
              </a:solidFill>
              <a:latin typeface="Georgia"/>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ABD38AFF-4E5F-42A7-8F39-F488DF2A5E5F}"/>
              </a:ext>
            </a:extLst>
          </p:cNvPr>
          <p:cNvPicPr>
            <a:picLocks noChangeAspect="1"/>
          </p:cNvPicPr>
          <p:nvPr/>
        </p:nvPicPr>
        <p:blipFill>
          <a:blip r:embed="rId3"/>
          <a:stretch>
            <a:fillRect/>
          </a:stretch>
        </p:blipFill>
        <p:spPr>
          <a:xfrm>
            <a:off x="6233886" y="0"/>
            <a:ext cx="543690" cy="791974"/>
          </a:xfrm>
          <a:prstGeom prst="rect">
            <a:avLst/>
          </a:prstGeom>
        </p:spPr>
      </p:pic>
      <p:graphicFrame>
        <p:nvGraphicFramePr>
          <p:cNvPr id="6" name="Content Placeholder 3">
            <a:extLst>
              <a:ext uri="{FF2B5EF4-FFF2-40B4-BE49-F238E27FC236}">
                <a16:creationId xmlns:a16="http://schemas.microsoft.com/office/drawing/2014/main" id="{7089B9F7-D5A7-4606-9815-656CA5BCFBB8}"/>
              </a:ext>
            </a:extLst>
          </p:cNvPr>
          <p:cNvGraphicFramePr>
            <a:graphicFrameLocks/>
          </p:cNvGraphicFramePr>
          <p:nvPr>
            <p:extLst>
              <p:ext uri="{D42A27DB-BD31-4B8C-83A1-F6EECF244321}">
                <p14:modId xmlns:p14="http://schemas.microsoft.com/office/powerpoint/2010/main" val="943132296"/>
              </p:ext>
            </p:extLst>
          </p:nvPr>
        </p:nvGraphicFramePr>
        <p:xfrm>
          <a:off x="233775" y="791975"/>
          <a:ext cx="6450054" cy="8177726"/>
        </p:xfrm>
        <a:graphic>
          <a:graphicData uri="http://schemas.openxmlformats.org/drawingml/2006/table">
            <a:tbl>
              <a:tblPr firstRow="1" bandRow="1">
                <a:tableStyleId>{5940675A-B579-460E-94D1-54222C63F5DA}</a:tableStyleId>
              </a:tblPr>
              <a:tblGrid>
                <a:gridCol w="3460111">
                  <a:extLst>
                    <a:ext uri="{9D8B030D-6E8A-4147-A177-3AD203B41FA5}">
                      <a16:colId xmlns:a16="http://schemas.microsoft.com/office/drawing/2014/main" val="20000"/>
                    </a:ext>
                  </a:extLst>
                </a:gridCol>
                <a:gridCol w="996648">
                  <a:extLst>
                    <a:ext uri="{9D8B030D-6E8A-4147-A177-3AD203B41FA5}">
                      <a16:colId xmlns:a16="http://schemas.microsoft.com/office/drawing/2014/main" val="20001"/>
                    </a:ext>
                  </a:extLst>
                </a:gridCol>
                <a:gridCol w="996647">
                  <a:extLst>
                    <a:ext uri="{9D8B030D-6E8A-4147-A177-3AD203B41FA5}">
                      <a16:colId xmlns:a16="http://schemas.microsoft.com/office/drawing/2014/main" val="2864554994"/>
                    </a:ext>
                  </a:extLst>
                </a:gridCol>
                <a:gridCol w="996648">
                  <a:extLst>
                    <a:ext uri="{9D8B030D-6E8A-4147-A177-3AD203B41FA5}">
                      <a16:colId xmlns:a16="http://schemas.microsoft.com/office/drawing/2014/main" val="2470624755"/>
                    </a:ext>
                  </a:extLst>
                </a:gridCol>
              </a:tblGrid>
              <a:tr h="2392959">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Trebuchet MS" panose="020B0603020202020204" pitchFamily="34" charset="0"/>
                        </a:rPr>
                        <a:t>Brief notes on what I found interesting: </a:t>
                      </a:r>
                    </a:p>
                    <a:p>
                      <a:pPr algn="ctr"/>
                      <a:endParaRPr lang="en-GB" sz="14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Shifting flows of resources.</a:t>
                      </a: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r>
                        <a:rPr lang="en-GB" sz="900" i="1" baseline="0" dirty="0">
                          <a:latin typeface="Trebuchet MS" panose="020B0603020202020204" pitchFamily="34" charset="0"/>
                        </a:rPr>
                        <a:t> </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E</a:t>
                      </a:r>
                      <a:r>
                        <a:rPr lang="en-GB" sz="900" b="0" i="0" u="none" strike="noStrike" cap="none">
                          <a:solidFill>
                            <a:schemeClr val="tx1"/>
                          </a:solidFill>
                          <a:effectLst/>
                          <a:latin typeface="Trebuchet MS" panose="020B0603020202020204" pitchFamily="34" charset="0"/>
                          <a:ea typeface="+mn-ea"/>
                          <a:cs typeface="+mn-cs"/>
                          <a:sym typeface="Arial"/>
                        </a:rPr>
                        <a:t>xternal </a:t>
                      </a:r>
                      <a:r>
                        <a:rPr lang="en-GB" sz="900" b="0" i="0" u="none" strike="noStrike" cap="none" dirty="0">
                          <a:solidFill>
                            <a:schemeClr val="tx1"/>
                          </a:solidFill>
                          <a:effectLst/>
                          <a:latin typeface="Trebuchet MS" panose="020B0603020202020204" pitchFamily="34" charset="0"/>
                          <a:ea typeface="+mn-ea"/>
                          <a:cs typeface="+mn-cs"/>
                          <a:sym typeface="Arial"/>
                        </a:rPr>
                        <a:t>agencies, including government, corporate bodies and community or local groups make attempts to influence or create specific place-meanings</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Shifting flows of money or investment.</a:t>
                      </a:r>
                      <a:endParaRPr lang="en-GB" sz="900" i="1" dirty="0">
                        <a:latin typeface="Trebuchet MS" panose="020B0603020202020204" pitchFamily="34" charset="0"/>
                      </a:endParaRPr>
                    </a:p>
                  </a:txBody>
                  <a:tcPr/>
                </a:tc>
                <a:extLst>
                  <a:ext uri="{0D108BD9-81ED-4DB2-BD59-A6C34878D82A}">
                    <a16:rowId xmlns:a16="http://schemas.microsoft.com/office/drawing/2014/main" val="10000"/>
                  </a:ext>
                </a:extLst>
              </a:tr>
              <a:tr h="1765304">
                <a:tc vMerge="1">
                  <a:txBody>
                    <a:bodyPr/>
                    <a:lstStyle/>
                    <a:p>
                      <a:endParaRPr lang="en-GB"/>
                    </a:p>
                  </a:txBody>
                  <a:tcPr/>
                </a:tc>
                <a:tc rowSpan="2">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The decisions of transnational corporations.</a:t>
                      </a:r>
                      <a:endParaRPr lang="en-GB" sz="900" i="1" dirty="0">
                        <a:latin typeface="Trebuchet MS" panose="020B0603020202020204" pitchFamily="34" charset="0"/>
                      </a:endParaRPr>
                    </a:p>
                  </a:txBody>
                  <a:tcPr/>
                </a:tc>
                <a:tc rowSpan="2">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The impacts of government policies</a:t>
                      </a:r>
                      <a:endParaRPr lang="en-GB" sz="900" i="1" dirty="0">
                        <a:latin typeface="Trebuchet MS" panose="020B0603020202020204" pitchFamily="34" charset="0"/>
                      </a:endParaRPr>
                    </a:p>
                  </a:txBody>
                  <a:tcPr/>
                </a:tc>
                <a:tc rowSpan="2">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Shifting flows of ideas</a:t>
                      </a:r>
                      <a:endParaRPr lang="en-GB" sz="900" i="1" dirty="0">
                        <a:latin typeface="Trebuchet MS" panose="020B0603020202020204" pitchFamily="34" charset="0"/>
                      </a:endParaRPr>
                    </a:p>
                  </a:txBody>
                  <a:tcPr/>
                </a:tc>
                <a:extLst>
                  <a:ext uri="{0D108BD9-81ED-4DB2-BD59-A6C34878D82A}">
                    <a16:rowId xmlns:a16="http://schemas.microsoft.com/office/drawing/2014/main" val="2440997572"/>
                  </a:ext>
                </a:extLst>
              </a:tr>
              <a:tr h="162952">
                <a:tc rowSpan="3">
                  <a:txBody>
                    <a:bodyPr/>
                    <a:lstStyle/>
                    <a:p>
                      <a:pPr algn="ctr"/>
                      <a:r>
                        <a:rPr lang="en-GB" sz="1400" i="1" dirty="0">
                          <a:latin typeface="Trebuchet MS" panose="020B0603020202020204" pitchFamily="34" charset="0"/>
                        </a:rPr>
                        <a:t>3 key take-aways </a:t>
                      </a:r>
                      <a:br>
                        <a:rPr lang="en-GB" sz="1400" i="1" dirty="0">
                          <a:latin typeface="Trebuchet MS" panose="020B0603020202020204" pitchFamily="34" charset="0"/>
                        </a:rPr>
                      </a:br>
                      <a:r>
                        <a:rPr lang="en-GB" sz="1400" i="1" dirty="0">
                          <a:latin typeface="Trebuchet MS" panose="020B0603020202020204" pitchFamily="34" charset="0"/>
                        </a:rPr>
                        <a:t>(include facts/figures/dates/names):</a:t>
                      </a:r>
                    </a:p>
                    <a:p>
                      <a:pPr algn="ctr"/>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1.</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2.</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3. </a:t>
                      </a:r>
                      <a:endParaRPr lang="en-GB" sz="1400" i="1" dirty="0">
                        <a:latin typeface="Trebuchet MS" panose="020B0603020202020204" pitchFamily="34" charset="0"/>
                      </a:endParaRPr>
                    </a:p>
                  </a:txBody>
                  <a:tcPr/>
                </a:tc>
                <a:tc vMerge="1">
                  <a:txBody>
                    <a:bodyPr/>
                    <a:lstStyle/>
                    <a:p>
                      <a:pPr algn="ctr"/>
                      <a:endParaRPr lang="en-GB" sz="1400" i="1" dirty="0">
                        <a:latin typeface="Trebuchet MS" panose="020B0603020202020204" pitchFamily="34" charset="0"/>
                      </a:endParaRPr>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1"/>
                  </a:ext>
                </a:extLst>
              </a:tr>
              <a:tr h="1928256">
                <a:tc vMerge="1">
                  <a:txBody>
                    <a:bodyPr/>
                    <a:lstStyle/>
                    <a:p>
                      <a:endParaRPr lang="en-GB"/>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The impacts of international or global institutions.</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Shifting flows of people.</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Personal attachments shaped place meaning - place meanings are bound up with different identities, perspectives and experiences.</a:t>
                      </a:r>
                      <a:endParaRPr lang="en-GB" sz="900" i="1" dirty="0">
                        <a:latin typeface="Trebuchet MS" panose="020B0603020202020204" pitchFamily="34" charset="0"/>
                      </a:endParaRPr>
                    </a:p>
                  </a:txBody>
                  <a:tcPr/>
                </a:tc>
                <a:extLst>
                  <a:ext uri="{0D108BD9-81ED-4DB2-BD59-A6C34878D82A}">
                    <a16:rowId xmlns:a16="http://schemas.microsoft.com/office/drawing/2014/main" val="3284173115"/>
                  </a:ext>
                </a:extLst>
              </a:tr>
              <a:tr h="1928255">
                <a:tc vMerge="1">
                  <a:txBody>
                    <a:bodyPr/>
                    <a:lstStyle/>
                    <a:p>
                      <a:endParaRPr lang="en-GB"/>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Past and present connections/processes of development can be seen to influence the social and economic characteristics of places (history)</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Exogenous: relationships with other places.</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Endogenous: location, topography, physical geography, land use, built environment and infrastructure, demographic and economic characteristics.</a:t>
                      </a:r>
                      <a:endParaRPr lang="en-GB" sz="900" i="1" dirty="0">
                        <a:latin typeface="Trebuchet MS" panose="020B0603020202020204" pitchFamily="34" charset="0"/>
                      </a:endParaRPr>
                    </a:p>
                  </a:txBody>
                  <a:tcPr/>
                </a:tc>
                <a:extLst>
                  <a:ext uri="{0D108BD9-81ED-4DB2-BD59-A6C34878D82A}">
                    <a16:rowId xmlns:a16="http://schemas.microsoft.com/office/drawing/2014/main" val="1931994297"/>
                  </a:ext>
                </a:extLst>
              </a:tr>
            </a:tbl>
          </a:graphicData>
        </a:graphic>
      </p:graphicFrame>
      <p:pic>
        <p:nvPicPr>
          <p:cNvPr id="2" name="Picture 1">
            <a:extLst>
              <a:ext uri="{FF2B5EF4-FFF2-40B4-BE49-F238E27FC236}">
                <a16:creationId xmlns:a16="http://schemas.microsoft.com/office/drawing/2014/main" id="{7D1BEF25-73E2-45F4-BE9F-06C527847D05}"/>
              </a:ext>
            </a:extLst>
          </p:cNvPr>
          <p:cNvPicPr>
            <a:picLocks/>
          </p:cNvPicPr>
          <p:nvPr/>
        </p:nvPicPr>
        <p:blipFill>
          <a:blip r:embed="rId4"/>
          <a:stretch>
            <a:fillRect/>
          </a:stretch>
        </p:blipFill>
        <p:spPr>
          <a:xfrm>
            <a:off x="1354365" y="3981971"/>
            <a:ext cx="1200150" cy="1018200"/>
          </a:xfrm>
          <a:prstGeom prst="rect">
            <a:avLst/>
          </a:prstGeom>
        </p:spPr>
      </p:pic>
      <p:sp>
        <p:nvSpPr>
          <p:cNvPr id="3" name="Oval 2">
            <a:extLst>
              <a:ext uri="{FF2B5EF4-FFF2-40B4-BE49-F238E27FC236}">
                <a16:creationId xmlns:a16="http://schemas.microsoft.com/office/drawing/2014/main" id="{31EAEB28-64D2-434B-921D-FE49E2FB6400}"/>
              </a:ext>
            </a:extLst>
          </p:cNvPr>
          <p:cNvSpPr/>
          <p:nvPr/>
        </p:nvSpPr>
        <p:spPr>
          <a:xfrm>
            <a:off x="5667829" y="4847771"/>
            <a:ext cx="1016000" cy="2227943"/>
          </a:xfrm>
          <a:prstGeom prst="ellipse">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777675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3" name="Google Shape;83;p16"/>
          <p:cNvSpPr txBox="1">
            <a:spLocks noGrp="1"/>
          </p:cNvSpPr>
          <p:nvPr>
            <p:ph type="title" idx="4294967295"/>
          </p:nvPr>
        </p:nvSpPr>
        <p:spPr>
          <a:xfrm>
            <a:off x="233775" y="-72444"/>
            <a:ext cx="6390300" cy="1018200"/>
          </a:xfrm>
          <a:prstGeom prst="rect">
            <a:avLst/>
          </a:prstGeom>
        </p:spPr>
        <p:txBody>
          <a:bodyPr spcFirstLastPara="1" wrap="square" lIns="91425" tIns="91425" rIns="91425" bIns="91425" anchor="t" anchorCtr="0">
            <a:noAutofit/>
          </a:bodyPr>
          <a:lstStyle/>
          <a:p>
            <a:pPr lvl="0" algn="ctr"/>
            <a:r>
              <a:rPr lang="en-GB" sz="2400" b="1" i="1" u="sng" dirty="0">
                <a:ln w="15875">
                  <a:solidFill>
                    <a:schemeClr val="tx1"/>
                  </a:solidFill>
                </a:ln>
                <a:solidFill>
                  <a:schemeClr val="accent6">
                    <a:lumMod val="50000"/>
                  </a:schemeClr>
                </a:solidFill>
                <a:latin typeface="Century Gothic" panose="020B0502020202020204" pitchFamily="34" charset="0"/>
                <a:ea typeface="Georgia"/>
                <a:cs typeface="Georgia"/>
                <a:sym typeface="Georgia"/>
              </a:rPr>
              <a:t>Notes area</a:t>
            </a:r>
            <a:br>
              <a:rPr lang="en-GB" sz="2400" b="1" i="1" u="sng" dirty="0">
                <a:ln w="15875">
                  <a:solidFill>
                    <a:schemeClr val="tx1"/>
                  </a:solidFill>
                </a:ln>
                <a:solidFill>
                  <a:schemeClr val="accent6">
                    <a:lumMod val="50000"/>
                  </a:schemeClr>
                </a:solidFill>
                <a:latin typeface="Century Gothic" panose="020B0502020202020204" pitchFamily="34" charset="0"/>
                <a:ea typeface="Georgia"/>
                <a:cs typeface="Georgia"/>
                <a:sym typeface="Georgia"/>
              </a:rPr>
            </a:br>
            <a:r>
              <a:rPr lang="en-GB" sz="2400" b="1" i="1" u="sng" dirty="0">
                <a:ln w="15875">
                  <a:solidFill>
                    <a:schemeClr val="tx1"/>
                  </a:solidFill>
                </a:ln>
                <a:solidFill>
                  <a:schemeClr val="accent6">
                    <a:lumMod val="50000"/>
                  </a:schemeClr>
                </a:solidFill>
                <a:latin typeface="Century Gothic" panose="020B0502020202020204" pitchFamily="34" charset="0"/>
                <a:ea typeface="Georgia"/>
                <a:cs typeface="Georgia"/>
                <a:sym typeface="Georgia"/>
              </a:rPr>
              <a:t>cont.</a:t>
            </a:r>
            <a:endParaRPr sz="2400" u="sng" dirty="0">
              <a:solidFill>
                <a:schemeClr val="accent6">
                  <a:lumMod val="50000"/>
                </a:schemeClr>
              </a:solidFill>
              <a:latin typeface="Georgia"/>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ABD38AFF-4E5F-42A7-8F39-F488DF2A5E5F}"/>
              </a:ext>
            </a:extLst>
          </p:cNvPr>
          <p:cNvPicPr>
            <a:picLocks noChangeAspect="1"/>
          </p:cNvPicPr>
          <p:nvPr/>
        </p:nvPicPr>
        <p:blipFill>
          <a:blip r:embed="rId3"/>
          <a:stretch>
            <a:fillRect/>
          </a:stretch>
        </p:blipFill>
        <p:spPr>
          <a:xfrm>
            <a:off x="6233886" y="0"/>
            <a:ext cx="543690" cy="791974"/>
          </a:xfrm>
          <a:prstGeom prst="rect">
            <a:avLst/>
          </a:prstGeom>
        </p:spPr>
      </p:pic>
      <p:graphicFrame>
        <p:nvGraphicFramePr>
          <p:cNvPr id="6" name="Content Placeholder 3">
            <a:extLst>
              <a:ext uri="{FF2B5EF4-FFF2-40B4-BE49-F238E27FC236}">
                <a16:creationId xmlns:a16="http://schemas.microsoft.com/office/drawing/2014/main" id="{7089B9F7-D5A7-4606-9815-656CA5BCFBB8}"/>
              </a:ext>
            </a:extLst>
          </p:cNvPr>
          <p:cNvGraphicFramePr>
            <a:graphicFrameLocks/>
          </p:cNvGraphicFramePr>
          <p:nvPr/>
        </p:nvGraphicFramePr>
        <p:xfrm>
          <a:off x="233775" y="791975"/>
          <a:ext cx="6450054" cy="8177726"/>
        </p:xfrm>
        <a:graphic>
          <a:graphicData uri="http://schemas.openxmlformats.org/drawingml/2006/table">
            <a:tbl>
              <a:tblPr firstRow="1" bandRow="1">
                <a:tableStyleId>{5940675A-B579-460E-94D1-54222C63F5DA}</a:tableStyleId>
              </a:tblPr>
              <a:tblGrid>
                <a:gridCol w="3460111">
                  <a:extLst>
                    <a:ext uri="{9D8B030D-6E8A-4147-A177-3AD203B41FA5}">
                      <a16:colId xmlns:a16="http://schemas.microsoft.com/office/drawing/2014/main" val="20000"/>
                    </a:ext>
                  </a:extLst>
                </a:gridCol>
                <a:gridCol w="996648">
                  <a:extLst>
                    <a:ext uri="{9D8B030D-6E8A-4147-A177-3AD203B41FA5}">
                      <a16:colId xmlns:a16="http://schemas.microsoft.com/office/drawing/2014/main" val="20001"/>
                    </a:ext>
                  </a:extLst>
                </a:gridCol>
                <a:gridCol w="996647">
                  <a:extLst>
                    <a:ext uri="{9D8B030D-6E8A-4147-A177-3AD203B41FA5}">
                      <a16:colId xmlns:a16="http://schemas.microsoft.com/office/drawing/2014/main" val="2864554994"/>
                    </a:ext>
                  </a:extLst>
                </a:gridCol>
                <a:gridCol w="996648">
                  <a:extLst>
                    <a:ext uri="{9D8B030D-6E8A-4147-A177-3AD203B41FA5}">
                      <a16:colId xmlns:a16="http://schemas.microsoft.com/office/drawing/2014/main" val="2470624755"/>
                    </a:ext>
                  </a:extLst>
                </a:gridCol>
              </a:tblGrid>
              <a:tr h="2392959">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Trebuchet MS" panose="020B0603020202020204" pitchFamily="34" charset="0"/>
                        </a:rPr>
                        <a:t>Brief notes on what I found interesting: </a:t>
                      </a:r>
                    </a:p>
                    <a:p>
                      <a:pPr algn="ctr"/>
                      <a:endParaRPr lang="en-GB" sz="14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Shifting flows of resources.</a:t>
                      </a: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r>
                        <a:rPr lang="en-GB" sz="900" i="1" baseline="0" dirty="0">
                          <a:latin typeface="Trebuchet MS" panose="020B0603020202020204" pitchFamily="34" charset="0"/>
                        </a:rPr>
                        <a:t> </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E</a:t>
                      </a:r>
                      <a:r>
                        <a:rPr lang="en-GB" sz="900" b="0" i="0" u="none" strike="noStrike" cap="none">
                          <a:solidFill>
                            <a:schemeClr val="tx1"/>
                          </a:solidFill>
                          <a:effectLst/>
                          <a:latin typeface="Trebuchet MS" panose="020B0603020202020204" pitchFamily="34" charset="0"/>
                          <a:ea typeface="+mn-ea"/>
                          <a:cs typeface="+mn-cs"/>
                          <a:sym typeface="Arial"/>
                        </a:rPr>
                        <a:t>xternal </a:t>
                      </a:r>
                      <a:r>
                        <a:rPr lang="en-GB" sz="900" b="0" i="0" u="none" strike="noStrike" cap="none" dirty="0">
                          <a:solidFill>
                            <a:schemeClr val="tx1"/>
                          </a:solidFill>
                          <a:effectLst/>
                          <a:latin typeface="Trebuchet MS" panose="020B0603020202020204" pitchFamily="34" charset="0"/>
                          <a:ea typeface="+mn-ea"/>
                          <a:cs typeface="+mn-cs"/>
                          <a:sym typeface="Arial"/>
                        </a:rPr>
                        <a:t>agencies, including government, corporate bodies and community or local groups make attempts to influence or create specific place-meanings</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Shifting flows of money or investment.</a:t>
                      </a:r>
                      <a:endParaRPr lang="en-GB" sz="900" i="1" dirty="0">
                        <a:latin typeface="Trebuchet MS" panose="020B0603020202020204" pitchFamily="34" charset="0"/>
                      </a:endParaRPr>
                    </a:p>
                  </a:txBody>
                  <a:tcPr/>
                </a:tc>
                <a:extLst>
                  <a:ext uri="{0D108BD9-81ED-4DB2-BD59-A6C34878D82A}">
                    <a16:rowId xmlns:a16="http://schemas.microsoft.com/office/drawing/2014/main" val="10000"/>
                  </a:ext>
                </a:extLst>
              </a:tr>
              <a:tr h="1765304">
                <a:tc vMerge="1">
                  <a:txBody>
                    <a:bodyPr/>
                    <a:lstStyle/>
                    <a:p>
                      <a:endParaRPr lang="en-GB"/>
                    </a:p>
                  </a:txBody>
                  <a:tcPr/>
                </a:tc>
                <a:tc rowSpan="2">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The decisions of transnational corporations.</a:t>
                      </a:r>
                      <a:endParaRPr lang="en-GB" sz="900" i="1" dirty="0">
                        <a:latin typeface="Trebuchet MS" panose="020B0603020202020204" pitchFamily="34" charset="0"/>
                      </a:endParaRPr>
                    </a:p>
                  </a:txBody>
                  <a:tcPr/>
                </a:tc>
                <a:tc rowSpan="2">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The impacts of government policies</a:t>
                      </a:r>
                      <a:endParaRPr lang="en-GB" sz="900" i="1" dirty="0">
                        <a:latin typeface="Trebuchet MS" panose="020B0603020202020204" pitchFamily="34" charset="0"/>
                      </a:endParaRPr>
                    </a:p>
                  </a:txBody>
                  <a:tcPr/>
                </a:tc>
                <a:tc rowSpan="2">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Shifting flows of ideas</a:t>
                      </a:r>
                      <a:endParaRPr lang="en-GB" sz="900" i="1" dirty="0">
                        <a:latin typeface="Trebuchet MS" panose="020B0603020202020204" pitchFamily="34" charset="0"/>
                      </a:endParaRPr>
                    </a:p>
                  </a:txBody>
                  <a:tcPr/>
                </a:tc>
                <a:extLst>
                  <a:ext uri="{0D108BD9-81ED-4DB2-BD59-A6C34878D82A}">
                    <a16:rowId xmlns:a16="http://schemas.microsoft.com/office/drawing/2014/main" val="2440997572"/>
                  </a:ext>
                </a:extLst>
              </a:tr>
              <a:tr h="162952">
                <a:tc rowSpan="3">
                  <a:txBody>
                    <a:bodyPr/>
                    <a:lstStyle/>
                    <a:p>
                      <a:pPr algn="ctr"/>
                      <a:r>
                        <a:rPr lang="en-GB" sz="1400" i="1" dirty="0">
                          <a:latin typeface="Trebuchet MS" panose="020B0603020202020204" pitchFamily="34" charset="0"/>
                        </a:rPr>
                        <a:t>3 key take-aways </a:t>
                      </a:r>
                      <a:br>
                        <a:rPr lang="en-GB" sz="1400" i="1" dirty="0">
                          <a:latin typeface="Trebuchet MS" panose="020B0603020202020204" pitchFamily="34" charset="0"/>
                        </a:rPr>
                      </a:br>
                      <a:r>
                        <a:rPr lang="en-GB" sz="1400" i="1" dirty="0">
                          <a:latin typeface="Trebuchet MS" panose="020B0603020202020204" pitchFamily="34" charset="0"/>
                        </a:rPr>
                        <a:t>(include facts/figures/dates/names):</a:t>
                      </a:r>
                    </a:p>
                    <a:p>
                      <a:pPr algn="ctr"/>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1.</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2.</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3. </a:t>
                      </a:r>
                      <a:endParaRPr lang="en-GB" sz="1400" i="1" dirty="0">
                        <a:latin typeface="Trebuchet MS" panose="020B0603020202020204" pitchFamily="34" charset="0"/>
                      </a:endParaRPr>
                    </a:p>
                  </a:txBody>
                  <a:tcPr/>
                </a:tc>
                <a:tc vMerge="1">
                  <a:txBody>
                    <a:bodyPr/>
                    <a:lstStyle/>
                    <a:p>
                      <a:pPr algn="ctr"/>
                      <a:endParaRPr lang="en-GB" sz="1400" i="1" dirty="0">
                        <a:latin typeface="Trebuchet MS" panose="020B0603020202020204" pitchFamily="34" charset="0"/>
                      </a:endParaRPr>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1"/>
                  </a:ext>
                </a:extLst>
              </a:tr>
              <a:tr h="1928256">
                <a:tc vMerge="1">
                  <a:txBody>
                    <a:bodyPr/>
                    <a:lstStyle/>
                    <a:p>
                      <a:endParaRPr lang="en-GB"/>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The impacts of international or global institutions.</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Shifting flows of people.</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Personal attachments shaped place meaning - place meanings are bound up with different identities, perspectives and experiences.</a:t>
                      </a:r>
                      <a:endParaRPr lang="en-GB" sz="900" i="1" dirty="0">
                        <a:latin typeface="Trebuchet MS" panose="020B0603020202020204" pitchFamily="34" charset="0"/>
                      </a:endParaRPr>
                    </a:p>
                  </a:txBody>
                  <a:tcPr/>
                </a:tc>
                <a:extLst>
                  <a:ext uri="{0D108BD9-81ED-4DB2-BD59-A6C34878D82A}">
                    <a16:rowId xmlns:a16="http://schemas.microsoft.com/office/drawing/2014/main" val="3284173115"/>
                  </a:ext>
                </a:extLst>
              </a:tr>
              <a:tr h="1928255">
                <a:tc vMerge="1">
                  <a:txBody>
                    <a:bodyPr/>
                    <a:lstStyle/>
                    <a:p>
                      <a:endParaRPr lang="en-GB"/>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Past and present connections/processes of development can be seen to influence the social and economic characteristics of places (history)</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Exogenous: relationships with other places.</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Endogenous: location, topography, physical geography, land use, built environment and infrastructure, demographic and economic characteristics.</a:t>
                      </a:r>
                      <a:endParaRPr lang="en-GB" sz="900" i="1" dirty="0">
                        <a:latin typeface="Trebuchet MS" panose="020B0603020202020204" pitchFamily="34" charset="0"/>
                      </a:endParaRPr>
                    </a:p>
                  </a:txBody>
                  <a:tcPr/>
                </a:tc>
                <a:extLst>
                  <a:ext uri="{0D108BD9-81ED-4DB2-BD59-A6C34878D82A}">
                    <a16:rowId xmlns:a16="http://schemas.microsoft.com/office/drawing/2014/main" val="1931994297"/>
                  </a:ext>
                </a:extLst>
              </a:tr>
            </a:tbl>
          </a:graphicData>
        </a:graphic>
      </p:graphicFrame>
      <p:pic>
        <p:nvPicPr>
          <p:cNvPr id="2" name="Picture 1">
            <a:extLst>
              <a:ext uri="{FF2B5EF4-FFF2-40B4-BE49-F238E27FC236}">
                <a16:creationId xmlns:a16="http://schemas.microsoft.com/office/drawing/2014/main" id="{7D1BEF25-73E2-45F4-BE9F-06C527847D05}"/>
              </a:ext>
            </a:extLst>
          </p:cNvPr>
          <p:cNvPicPr>
            <a:picLocks/>
          </p:cNvPicPr>
          <p:nvPr/>
        </p:nvPicPr>
        <p:blipFill>
          <a:blip r:embed="rId4"/>
          <a:stretch>
            <a:fillRect/>
          </a:stretch>
        </p:blipFill>
        <p:spPr>
          <a:xfrm>
            <a:off x="1354365" y="3981971"/>
            <a:ext cx="1200150" cy="1018200"/>
          </a:xfrm>
          <a:prstGeom prst="rect">
            <a:avLst/>
          </a:prstGeom>
        </p:spPr>
      </p:pic>
      <p:sp>
        <p:nvSpPr>
          <p:cNvPr id="7" name="Oval 6">
            <a:extLst>
              <a:ext uri="{FF2B5EF4-FFF2-40B4-BE49-F238E27FC236}">
                <a16:creationId xmlns:a16="http://schemas.microsoft.com/office/drawing/2014/main" id="{C7EEAC7F-ABC4-45BC-97F6-B1C7209F5DB0}"/>
              </a:ext>
            </a:extLst>
          </p:cNvPr>
          <p:cNvSpPr/>
          <p:nvPr/>
        </p:nvSpPr>
        <p:spPr>
          <a:xfrm>
            <a:off x="5667829" y="4847771"/>
            <a:ext cx="1016000" cy="2227943"/>
          </a:xfrm>
          <a:prstGeom prst="ellipse">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428157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3" name="Google Shape;83;p16"/>
          <p:cNvSpPr txBox="1">
            <a:spLocks noGrp="1"/>
          </p:cNvSpPr>
          <p:nvPr>
            <p:ph type="title" idx="4294967295"/>
          </p:nvPr>
        </p:nvSpPr>
        <p:spPr>
          <a:xfrm>
            <a:off x="233775" y="174300"/>
            <a:ext cx="6390300" cy="1018200"/>
          </a:xfrm>
          <a:prstGeom prst="rect">
            <a:avLst/>
          </a:prstGeom>
        </p:spPr>
        <p:txBody>
          <a:bodyPr spcFirstLastPara="1" wrap="square" lIns="91425" tIns="91425" rIns="91425" bIns="91425" anchor="t" anchorCtr="0">
            <a:noAutofit/>
          </a:bodyPr>
          <a:lstStyle/>
          <a:p>
            <a:pPr lvl="0" algn="ctr"/>
            <a:r>
              <a:rPr lang="en-GB" b="1" i="1" u="sng" dirty="0">
                <a:ln w="15875">
                  <a:solidFill>
                    <a:schemeClr val="tx1"/>
                  </a:solidFill>
                </a:ln>
                <a:solidFill>
                  <a:schemeClr val="accent6">
                    <a:lumMod val="50000"/>
                  </a:schemeClr>
                </a:solidFill>
                <a:latin typeface="Century Gothic" panose="020B0502020202020204" pitchFamily="34" charset="0"/>
                <a:ea typeface="Georgia"/>
                <a:cs typeface="Georgia"/>
                <a:sym typeface="Georgia"/>
              </a:rPr>
              <a:t>Notes area</a:t>
            </a:r>
            <a:endParaRPr u="sng" dirty="0">
              <a:solidFill>
                <a:schemeClr val="accent6">
                  <a:lumMod val="50000"/>
                </a:schemeClr>
              </a:solidFill>
              <a:latin typeface="Georgia"/>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ABD38AFF-4E5F-42A7-8F39-F488DF2A5E5F}"/>
              </a:ext>
            </a:extLst>
          </p:cNvPr>
          <p:cNvPicPr>
            <a:picLocks noChangeAspect="1"/>
          </p:cNvPicPr>
          <p:nvPr/>
        </p:nvPicPr>
        <p:blipFill>
          <a:blip r:embed="rId3"/>
          <a:stretch>
            <a:fillRect/>
          </a:stretch>
        </p:blipFill>
        <p:spPr>
          <a:xfrm>
            <a:off x="6233886" y="0"/>
            <a:ext cx="543690" cy="791974"/>
          </a:xfrm>
          <a:prstGeom prst="rect">
            <a:avLst/>
          </a:prstGeom>
        </p:spPr>
      </p:pic>
      <p:pic>
        <p:nvPicPr>
          <p:cNvPr id="2" name="Picture 1">
            <a:extLst>
              <a:ext uri="{FF2B5EF4-FFF2-40B4-BE49-F238E27FC236}">
                <a16:creationId xmlns:a16="http://schemas.microsoft.com/office/drawing/2014/main" id="{7D1BEF25-73E2-45F4-BE9F-06C527847D05}"/>
              </a:ext>
            </a:extLst>
          </p:cNvPr>
          <p:cNvPicPr>
            <a:picLocks/>
          </p:cNvPicPr>
          <p:nvPr/>
        </p:nvPicPr>
        <p:blipFill>
          <a:blip r:embed="rId4"/>
          <a:stretch>
            <a:fillRect/>
          </a:stretch>
        </p:blipFill>
        <p:spPr>
          <a:xfrm>
            <a:off x="5577426" y="8031457"/>
            <a:ext cx="1200150" cy="1018200"/>
          </a:xfrm>
          <a:prstGeom prst="rect">
            <a:avLst/>
          </a:prstGeom>
        </p:spPr>
      </p:pic>
      <p:sp>
        <p:nvSpPr>
          <p:cNvPr id="3" name="Rectangle 2">
            <a:extLst>
              <a:ext uri="{FF2B5EF4-FFF2-40B4-BE49-F238E27FC236}">
                <a16:creationId xmlns:a16="http://schemas.microsoft.com/office/drawing/2014/main" id="{9CB2729D-6D32-4345-8C92-49F120DBD9F2}"/>
              </a:ext>
            </a:extLst>
          </p:cNvPr>
          <p:cNvSpPr/>
          <p:nvPr/>
        </p:nvSpPr>
        <p:spPr>
          <a:xfrm>
            <a:off x="233775" y="791974"/>
            <a:ext cx="6261368" cy="1938992"/>
          </a:xfrm>
          <a:prstGeom prst="rect">
            <a:avLst/>
          </a:prstGeom>
        </p:spPr>
        <p:txBody>
          <a:bodyPr wrap="square">
            <a:spAutoFit/>
          </a:bodyPr>
          <a:lstStyle/>
          <a:p>
            <a:pPr algn="just"/>
            <a:r>
              <a:rPr lang="en-GB" sz="1200" i="1" dirty="0">
                <a:solidFill>
                  <a:srgbClr val="4C4C4B"/>
                </a:solidFill>
                <a:latin typeface="Trebuchet MS" panose="020B0603020202020204" pitchFamily="34" charset="0"/>
              </a:rPr>
              <a:t>Sometimes, in a process known as rebranding or re-imaging, external agencies will make attempts to influence or create specific place-meanings and thereby shape the actions and behaviours of individuals, groups, businesses and institutions.</a:t>
            </a:r>
          </a:p>
          <a:p>
            <a:pPr algn="just"/>
            <a:endParaRPr lang="en-GB" sz="1200" i="1" dirty="0">
              <a:solidFill>
                <a:srgbClr val="4C4C4B"/>
              </a:solidFill>
              <a:latin typeface="Trebuchet MS" panose="020B0603020202020204" pitchFamily="34" charset="0"/>
            </a:endParaRPr>
          </a:p>
          <a:p>
            <a:pPr algn="just"/>
            <a:r>
              <a:rPr lang="en-GB" sz="1200" i="1" dirty="0">
                <a:solidFill>
                  <a:srgbClr val="4C4C4B"/>
                </a:solidFill>
                <a:latin typeface="Trebuchet MS" panose="020B0603020202020204" pitchFamily="34" charset="0"/>
              </a:rPr>
              <a:t>This means they are actively trying to change the meaning associated with an area – its reputation and image. This is done to “shape the actions and behaviours” of people and business, meaning – for example – more people will visit the area and more businesses will invest!</a:t>
            </a:r>
          </a:p>
          <a:p>
            <a:pPr algn="just"/>
            <a:endParaRPr lang="en-GB" sz="1200" i="1" dirty="0">
              <a:solidFill>
                <a:srgbClr val="4C4C4B"/>
              </a:solidFill>
              <a:latin typeface="Trebuchet MS" panose="020B0603020202020204" pitchFamily="34" charset="0"/>
            </a:endParaRPr>
          </a:p>
          <a:p>
            <a:pPr algn="ctr"/>
            <a:r>
              <a:rPr lang="en-GB" sz="1200" dirty="0">
                <a:solidFill>
                  <a:srgbClr val="4C4C4B"/>
                </a:solidFill>
                <a:latin typeface="Trebuchet MS" panose="020B0603020202020204" pitchFamily="34" charset="0"/>
              </a:rPr>
              <a:t>Read the extracts on the next page and fill out the table below:</a:t>
            </a:r>
            <a:endParaRPr lang="en-GB" sz="1200" dirty="0">
              <a:latin typeface="Trebuchet MS" panose="020B0603020202020204" pitchFamily="34" charset="0"/>
            </a:endParaRPr>
          </a:p>
        </p:txBody>
      </p:sp>
      <p:graphicFrame>
        <p:nvGraphicFramePr>
          <p:cNvPr id="4" name="Table 6">
            <a:extLst>
              <a:ext uri="{FF2B5EF4-FFF2-40B4-BE49-F238E27FC236}">
                <a16:creationId xmlns:a16="http://schemas.microsoft.com/office/drawing/2014/main" id="{88F51846-22C5-412D-A1A0-A9E4790224E6}"/>
              </a:ext>
            </a:extLst>
          </p:cNvPr>
          <p:cNvGraphicFramePr>
            <a:graphicFrameLocks noGrp="1"/>
          </p:cNvGraphicFramePr>
          <p:nvPr>
            <p:extLst>
              <p:ext uri="{D42A27DB-BD31-4B8C-83A1-F6EECF244321}">
                <p14:modId xmlns:p14="http://schemas.microsoft.com/office/powerpoint/2010/main" val="767370689"/>
              </p:ext>
            </p:extLst>
          </p:nvPr>
        </p:nvGraphicFramePr>
        <p:xfrm>
          <a:off x="90937" y="2800350"/>
          <a:ext cx="6675976" cy="6126480"/>
        </p:xfrm>
        <a:graphic>
          <a:graphicData uri="http://schemas.openxmlformats.org/drawingml/2006/table">
            <a:tbl>
              <a:tblPr firstRow="1" bandRow="1">
                <a:tableStyleId>{F9E76AD7-C1B2-4ACB-9FEE-81E05C9B185A}</a:tableStyleId>
              </a:tblPr>
              <a:tblGrid>
                <a:gridCol w="6675976">
                  <a:extLst>
                    <a:ext uri="{9D8B030D-6E8A-4147-A177-3AD203B41FA5}">
                      <a16:colId xmlns:a16="http://schemas.microsoft.com/office/drawing/2014/main" val="2831350493"/>
                    </a:ext>
                  </a:extLst>
                </a:gridCol>
              </a:tblGrid>
              <a:tr h="370840">
                <a:tc>
                  <a:txBody>
                    <a:bodyPr/>
                    <a:lstStyle/>
                    <a:p>
                      <a:pPr algn="ctr"/>
                      <a:r>
                        <a:rPr lang="en-GB" b="1" dirty="0">
                          <a:solidFill>
                            <a:srgbClr val="7030A0"/>
                          </a:solidFill>
                          <a:latin typeface="Trebuchet MS" panose="020B0603020202020204" pitchFamily="34" charset="0"/>
                        </a:rPr>
                        <a:t>What the area was known for pre-changes:</a:t>
                      </a:r>
                    </a:p>
                    <a:p>
                      <a:pPr algn="ctr"/>
                      <a:endParaRPr lang="en-GB" b="1" dirty="0">
                        <a:solidFill>
                          <a:srgbClr val="7030A0"/>
                        </a:solidFill>
                        <a:latin typeface="Trebuchet MS" panose="020B0603020202020204" pitchFamily="34" charset="0"/>
                      </a:endParaRPr>
                    </a:p>
                    <a:p>
                      <a:pPr algn="ctr"/>
                      <a:endParaRPr lang="en-GB" b="1" dirty="0">
                        <a:solidFill>
                          <a:srgbClr val="7030A0"/>
                        </a:solidFill>
                        <a:latin typeface="Trebuchet MS" panose="020B0603020202020204" pitchFamily="34" charset="0"/>
                      </a:endParaRPr>
                    </a:p>
                    <a:p>
                      <a:pPr algn="ctr"/>
                      <a:endParaRPr lang="en-GB" b="1" dirty="0">
                        <a:solidFill>
                          <a:srgbClr val="7030A0"/>
                        </a:solidFill>
                        <a:latin typeface="Trebuchet MS" panose="020B0603020202020204" pitchFamily="34" charset="0"/>
                      </a:endParaRPr>
                    </a:p>
                    <a:p>
                      <a:pPr algn="ctr"/>
                      <a:endParaRPr lang="en-GB" b="1" dirty="0">
                        <a:solidFill>
                          <a:srgbClr val="7030A0"/>
                        </a:solidFill>
                        <a:latin typeface="Trebuchet MS" panose="020B0603020202020204" pitchFamily="34" charset="0"/>
                      </a:endParaRPr>
                    </a:p>
                  </a:txBody>
                  <a:tcPr/>
                </a:tc>
                <a:extLst>
                  <a:ext uri="{0D108BD9-81ED-4DB2-BD59-A6C34878D82A}">
                    <a16:rowId xmlns:a16="http://schemas.microsoft.com/office/drawing/2014/main" val="1477553065"/>
                  </a:ext>
                </a:extLst>
              </a:tr>
              <a:tr h="370840">
                <a:tc>
                  <a:txBody>
                    <a:bodyPr/>
                    <a:lstStyle/>
                    <a:p>
                      <a:pPr algn="ctr"/>
                      <a:r>
                        <a:rPr lang="en-GB" b="1" dirty="0">
                          <a:solidFill>
                            <a:srgbClr val="7030A0"/>
                          </a:solidFill>
                          <a:latin typeface="Trebuchet MS" panose="020B0603020202020204" pitchFamily="34" charset="0"/>
                        </a:rPr>
                        <a:t>What the aim of the changes was:</a:t>
                      </a:r>
                    </a:p>
                    <a:p>
                      <a:pPr algn="ctr"/>
                      <a:endParaRPr lang="en-GB" b="1" dirty="0">
                        <a:solidFill>
                          <a:srgbClr val="7030A0"/>
                        </a:solidFill>
                        <a:latin typeface="Trebuchet MS" panose="020B0603020202020204" pitchFamily="34" charset="0"/>
                      </a:endParaRPr>
                    </a:p>
                    <a:p>
                      <a:pPr algn="ctr"/>
                      <a:endParaRPr lang="en-GB" b="1" dirty="0">
                        <a:solidFill>
                          <a:srgbClr val="7030A0"/>
                        </a:solidFill>
                        <a:latin typeface="Trebuchet MS" panose="020B0603020202020204" pitchFamily="34" charset="0"/>
                      </a:endParaRPr>
                    </a:p>
                    <a:p>
                      <a:pPr algn="ctr"/>
                      <a:endParaRPr lang="en-GB" b="1" dirty="0">
                        <a:solidFill>
                          <a:srgbClr val="7030A0"/>
                        </a:solidFill>
                        <a:latin typeface="Trebuchet MS" panose="020B0603020202020204" pitchFamily="34" charset="0"/>
                      </a:endParaRPr>
                    </a:p>
                    <a:p>
                      <a:pPr algn="ctr"/>
                      <a:endParaRPr lang="en-GB" b="1" dirty="0">
                        <a:solidFill>
                          <a:srgbClr val="7030A0"/>
                        </a:solidFill>
                        <a:latin typeface="Trebuchet MS" panose="020B0603020202020204" pitchFamily="34" charset="0"/>
                      </a:endParaRPr>
                    </a:p>
                    <a:p>
                      <a:pPr algn="ctr"/>
                      <a:endParaRPr lang="en-GB" b="1" dirty="0">
                        <a:solidFill>
                          <a:srgbClr val="7030A0"/>
                        </a:solidFill>
                        <a:latin typeface="Trebuchet MS" panose="020B0603020202020204" pitchFamily="34" charset="0"/>
                      </a:endParaRPr>
                    </a:p>
                  </a:txBody>
                  <a:tcPr/>
                </a:tc>
                <a:extLst>
                  <a:ext uri="{0D108BD9-81ED-4DB2-BD59-A6C34878D82A}">
                    <a16:rowId xmlns:a16="http://schemas.microsoft.com/office/drawing/2014/main" val="1566204867"/>
                  </a:ext>
                </a:extLst>
              </a:tr>
              <a:tr h="370840">
                <a:tc>
                  <a:txBody>
                    <a:bodyPr/>
                    <a:lstStyle/>
                    <a:p>
                      <a:pPr algn="ctr"/>
                      <a:r>
                        <a:rPr lang="en-GB" b="1" dirty="0">
                          <a:solidFill>
                            <a:srgbClr val="7030A0"/>
                          </a:solidFill>
                          <a:latin typeface="Trebuchet MS" panose="020B0603020202020204" pitchFamily="34" charset="0"/>
                        </a:rPr>
                        <a:t>What was done to change the area and why:</a:t>
                      </a:r>
                    </a:p>
                    <a:p>
                      <a:pPr algn="ctr"/>
                      <a:endParaRPr lang="en-GB" b="1" dirty="0">
                        <a:solidFill>
                          <a:srgbClr val="7030A0"/>
                        </a:solidFill>
                        <a:latin typeface="Trebuchet MS" panose="020B0603020202020204" pitchFamily="34" charset="0"/>
                      </a:endParaRPr>
                    </a:p>
                    <a:p>
                      <a:pPr algn="ctr"/>
                      <a:endParaRPr lang="en-GB" b="1" dirty="0">
                        <a:solidFill>
                          <a:srgbClr val="7030A0"/>
                        </a:solidFill>
                        <a:latin typeface="Trebuchet MS" panose="020B0603020202020204" pitchFamily="34" charset="0"/>
                      </a:endParaRPr>
                    </a:p>
                    <a:p>
                      <a:pPr algn="ctr"/>
                      <a:endParaRPr lang="en-GB" b="1" dirty="0">
                        <a:solidFill>
                          <a:srgbClr val="7030A0"/>
                        </a:solidFill>
                        <a:latin typeface="Trebuchet MS" panose="020B0603020202020204" pitchFamily="34" charset="0"/>
                      </a:endParaRPr>
                    </a:p>
                    <a:p>
                      <a:pPr algn="ctr"/>
                      <a:endParaRPr lang="en-GB" b="1" dirty="0">
                        <a:solidFill>
                          <a:srgbClr val="7030A0"/>
                        </a:solidFill>
                        <a:latin typeface="Trebuchet MS" panose="020B0603020202020204" pitchFamily="34" charset="0"/>
                      </a:endParaRPr>
                    </a:p>
                    <a:p>
                      <a:pPr algn="ctr"/>
                      <a:endParaRPr lang="en-GB" b="1" dirty="0">
                        <a:solidFill>
                          <a:srgbClr val="7030A0"/>
                        </a:solidFill>
                        <a:latin typeface="Trebuchet MS" panose="020B0603020202020204" pitchFamily="34" charset="0"/>
                      </a:endParaRPr>
                    </a:p>
                    <a:p>
                      <a:pPr algn="ctr"/>
                      <a:endParaRPr lang="en-GB" b="1" dirty="0">
                        <a:solidFill>
                          <a:srgbClr val="7030A0"/>
                        </a:solidFill>
                        <a:latin typeface="Trebuchet MS" panose="020B0603020202020204" pitchFamily="34" charset="0"/>
                      </a:endParaRPr>
                    </a:p>
                    <a:p>
                      <a:pPr algn="ctr"/>
                      <a:endParaRPr lang="en-GB" b="1" dirty="0">
                        <a:solidFill>
                          <a:srgbClr val="7030A0"/>
                        </a:solidFill>
                        <a:latin typeface="Trebuchet MS" panose="020B0603020202020204" pitchFamily="34" charset="0"/>
                      </a:endParaRPr>
                    </a:p>
                  </a:txBody>
                  <a:tcPr/>
                </a:tc>
                <a:extLst>
                  <a:ext uri="{0D108BD9-81ED-4DB2-BD59-A6C34878D82A}">
                    <a16:rowId xmlns:a16="http://schemas.microsoft.com/office/drawing/2014/main" val="1243752050"/>
                  </a:ext>
                </a:extLst>
              </a:tr>
              <a:tr h="370840">
                <a:tc>
                  <a:txBody>
                    <a:bodyPr/>
                    <a:lstStyle/>
                    <a:p>
                      <a:pPr algn="ctr"/>
                      <a:r>
                        <a:rPr lang="en-GB" b="1" dirty="0">
                          <a:solidFill>
                            <a:srgbClr val="7030A0"/>
                          </a:solidFill>
                          <a:latin typeface="Trebuchet MS" panose="020B0603020202020204" pitchFamily="34" charset="0"/>
                        </a:rPr>
                        <a:t>The impact of the changes on the area’s reputation, meaning and character:</a:t>
                      </a:r>
                    </a:p>
                    <a:p>
                      <a:pPr algn="ctr"/>
                      <a:endParaRPr lang="en-GB" b="1" dirty="0">
                        <a:solidFill>
                          <a:srgbClr val="7030A0"/>
                        </a:solidFill>
                        <a:latin typeface="Trebuchet MS" panose="020B0603020202020204" pitchFamily="34" charset="0"/>
                      </a:endParaRPr>
                    </a:p>
                    <a:p>
                      <a:pPr algn="ctr"/>
                      <a:endParaRPr lang="en-GB" b="1" dirty="0">
                        <a:solidFill>
                          <a:srgbClr val="7030A0"/>
                        </a:solidFill>
                        <a:latin typeface="Trebuchet MS" panose="020B0603020202020204" pitchFamily="34" charset="0"/>
                      </a:endParaRPr>
                    </a:p>
                    <a:p>
                      <a:pPr algn="ctr"/>
                      <a:endParaRPr lang="en-GB" b="1" dirty="0">
                        <a:solidFill>
                          <a:srgbClr val="7030A0"/>
                        </a:solidFill>
                        <a:latin typeface="Trebuchet MS" panose="020B0603020202020204" pitchFamily="34" charset="0"/>
                      </a:endParaRPr>
                    </a:p>
                    <a:p>
                      <a:pPr algn="ctr"/>
                      <a:endParaRPr lang="en-GB" b="1" dirty="0">
                        <a:solidFill>
                          <a:srgbClr val="7030A0"/>
                        </a:solidFill>
                        <a:latin typeface="Trebuchet MS" panose="020B0603020202020204" pitchFamily="34" charset="0"/>
                      </a:endParaRPr>
                    </a:p>
                    <a:p>
                      <a:pPr algn="ctr"/>
                      <a:endParaRPr lang="en-GB" b="1" dirty="0">
                        <a:solidFill>
                          <a:srgbClr val="7030A0"/>
                        </a:solidFill>
                        <a:latin typeface="Trebuchet MS" panose="020B0603020202020204" pitchFamily="34" charset="0"/>
                      </a:endParaRPr>
                    </a:p>
                    <a:p>
                      <a:pPr algn="ctr"/>
                      <a:endParaRPr lang="en-GB" b="1" dirty="0">
                        <a:solidFill>
                          <a:srgbClr val="7030A0"/>
                        </a:solidFill>
                        <a:latin typeface="Trebuchet MS" panose="020B0603020202020204" pitchFamily="34" charset="0"/>
                      </a:endParaRPr>
                    </a:p>
                    <a:p>
                      <a:pPr algn="ctr"/>
                      <a:endParaRPr lang="en-GB" b="1" dirty="0">
                        <a:solidFill>
                          <a:srgbClr val="7030A0"/>
                        </a:solidFill>
                        <a:latin typeface="Trebuchet MS" panose="020B0603020202020204" pitchFamily="34" charset="0"/>
                      </a:endParaRPr>
                    </a:p>
                  </a:txBody>
                  <a:tcPr/>
                </a:tc>
                <a:extLst>
                  <a:ext uri="{0D108BD9-81ED-4DB2-BD59-A6C34878D82A}">
                    <a16:rowId xmlns:a16="http://schemas.microsoft.com/office/drawing/2014/main" val="1267513622"/>
                  </a:ext>
                </a:extLst>
              </a:tr>
            </a:tbl>
          </a:graphicData>
        </a:graphic>
      </p:graphicFrame>
    </p:spTree>
    <p:extLst>
      <p:ext uri="{BB962C8B-B14F-4D97-AF65-F5344CB8AC3E}">
        <p14:creationId xmlns:p14="http://schemas.microsoft.com/office/powerpoint/2010/main" val="1859546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57E0D-C3D9-4AF5-8E2F-643DA6E5718A}"/>
              </a:ext>
            </a:extLst>
          </p:cNvPr>
          <p:cNvSpPr>
            <a:spLocks noGrp="1"/>
          </p:cNvSpPr>
          <p:nvPr>
            <p:ph type="title"/>
          </p:nvPr>
        </p:nvSpPr>
        <p:spPr>
          <a:xfrm>
            <a:off x="233775" y="13448"/>
            <a:ext cx="6390300" cy="1018200"/>
          </a:xfrm>
        </p:spPr>
        <p:txBody>
          <a:bodyPr/>
          <a:lstStyle/>
          <a:p>
            <a:pPr algn="ctr"/>
            <a:r>
              <a:rPr lang="en-GB" sz="2100" b="1" dirty="0">
                <a:latin typeface="Century Gothic" panose="020B0502020202020204" pitchFamily="34" charset="0"/>
              </a:rPr>
              <a:t>Extracts from ‘On the Hard Work of Domesticating a Public Space’ by Koch and Latham (2013):</a:t>
            </a:r>
          </a:p>
        </p:txBody>
      </p:sp>
      <p:sp>
        <p:nvSpPr>
          <p:cNvPr id="3" name="Text Placeholder 2">
            <a:extLst>
              <a:ext uri="{FF2B5EF4-FFF2-40B4-BE49-F238E27FC236}">
                <a16:creationId xmlns:a16="http://schemas.microsoft.com/office/drawing/2014/main" id="{3ECEE5DF-6555-481F-9F60-B62B32F045F3}"/>
              </a:ext>
            </a:extLst>
          </p:cNvPr>
          <p:cNvSpPr>
            <a:spLocks noGrp="1"/>
          </p:cNvSpPr>
          <p:nvPr>
            <p:ph type="body" idx="1"/>
          </p:nvPr>
        </p:nvSpPr>
        <p:spPr>
          <a:xfrm>
            <a:off x="0" y="1139588"/>
            <a:ext cx="6858000" cy="7735895"/>
          </a:xfrm>
        </p:spPr>
        <p:txBody>
          <a:bodyPr/>
          <a:lstStyle/>
          <a:p>
            <a:pPr algn="just">
              <a:buClr>
                <a:schemeClr val="tx1"/>
              </a:buClr>
              <a:buSzPct val="100000"/>
              <a:buFont typeface="Wingdings" panose="05000000000000000000" pitchFamily="2" charset="2"/>
              <a:buChar char="v"/>
            </a:pPr>
            <a:r>
              <a:rPr lang="en-GB" sz="1000" b="1" u="sng" dirty="0">
                <a:solidFill>
                  <a:schemeClr val="tx1"/>
                </a:solidFill>
                <a:latin typeface="Trebuchet MS" panose="020B0603020202020204" pitchFamily="34" charset="0"/>
              </a:rPr>
              <a:t>The opening of the article:</a:t>
            </a:r>
            <a:r>
              <a:rPr lang="en-GB" sz="1000" dirty="0">
                <a:solidFill>
                  <a:schemeClr val="tx1"/>
                </a:solidFill>
                <a:latin typeface="Trebuchet MS" panose="020B0603020202020204" pitchFamily="34" charset="0"/>
              </a:rPr>
              <a:t> The piano had been sitting in front of the cafe´ for not quite a week. An old upright, the sort you might find in a parlour or drawing room, it had been painted bright blue to match the newly decorated storefront. Beside it, four local residents lounged at the Parisian-style tables spread across a patch of artificial grass. As they sipped their coffee, the group seemed transfixed by the bustle of the traders setting up their stalls at the new market on the plaza. ‘‘Is it okay if we have a go on this?’’, the young couple asked, gesturing towards the piano. ‘‘See the sign?’’, one of the group members replied with a smile, ‘‘It says ‘Play Me. I’m Yours!’’’. The young man sat down on the bench to play. ‘‘What you </a:t>
            </a:r>
            <a:r>
              <a:rPr lang="en-GB" sz="1000" dirty="0" err="1">
                <a:solidFill>
                  <a:schemeClr val="tx1"/>
                </a:solidFill>
                <a:latin typeface="Trebuchet MS" panose="020B0603020202020204" pitchFamily="34" charset="0"/>
              </a:rPr>
              <a:t>wanna</a:t>
            </a:r>
            <a:r>
              <a:rPr lang="en-GB" sz="1000" dirty="0">
                <a:solidFill>
                  <a:schemeClr val="tx1"/>
                </a:solidFill>
                <a:latin typeface="Trebuchet MS" panose="020B0603020202020204" pitchFamily="34" charset="0"/>
              </a:rPr>
              <a:t> sing?’’ he asked his friend. After a brief discussion, the duo launched into a rendition of Stevie Wonder’s Isn’t She Lovely. As the song unfolded, they gained in swagger and volume. Passers-by stopped to listen, a few people came out of the cafe´ and several traders left their stalls to get a better view of the performance. As they finished, the small crowd applauded and whooped. Despite pleas for an encore, the couple bowed graciously and left to browse the market.</a:t>
            </a:r>
          </a:p>
          <a:p>
            <a:pPr algn="just">
              <a:buClr>
                <a:schemeClr val="tx1"/>
              </a:buClr>
              <a:buSzPct val="100000"/>
              <a:buFont typeface="Wingdings" panose="05000000000000000000" pitchFamily="2" charset="2"/>
              <a:buChar char="v"/>
            </a:pPr>
            <a:r>
              <a:rPr lang="en-GB" sz="1000" dirty="0">
                <a:solidFill>
                  <a:schemeClr val="tx1"/>
                </a:solidFill>
                <a:latin typeface="Trebuchet MS" panose="020B0603020202020204" pitchFamily="34" charset="0"/>
              </a:rPr>
              <a:t>The five-way intersection, known as the Prince of Wales Junction, situated along a stretch of Harrow Road in central-west London was known for generating very different sorts of atmospheres. Over the previous decade it had become a regular site of street drinking, aggressive begging, prostitution and drug dealing. Lacking amenities beyond a set of public toilets, for most residents the space was somewhere to avoid or pass through quickly even though it was located at a central point in the neighbourhood. </a:t>
            </a:r>
          </a:p>
          <a:p>
            <a:pPr algn="just">
              <a:buClr>
                <a:schemeClr val="tx1"/>
              </a:buClr>
              <a:buSzPct val="100000"/>
              <a:buFont typeface="Wingdings" panose="05000000000000000000" pitchFamily="2" charset="2"/>
              <a:buChar char="v"/>
            </a:pPr>
            <a:r>
              <a:rPr lang="en-GB" sz="1000" dirty="0">
                <a:solidFill>
                  <a:schemeClr val="tx1"/>
                </a:solidFill>
                <a:latin typeface="Trebuchet MS" panose="020B0603020202020204" pitchFamily="34" charset="0"/>
              </a:rPr>
              <a:t>At night… it offered an attractive spot for some people to gather and drink. Before long, the new stretch of pavement also proved to be well-suited for drug dealing and for prostitutes to solicit clients, </a:t>
            </a:r>
          </a:p>
          <a:p>
            <a:pPr algn="just">
              <a:buClr>
                <a:schemeClr val="tx1"/>
              </a:buClr>
              <a:buSzPct val="100000"/>
              <a:buFont typeface="Wingdings" panose="05000000000000000000" pitchFamily="2" charset="2"/>
              <a:buChar char="v"/>
            </a:pPr>
            <a:r>
              <a:rPr lang="en-GB" sz="1000" dirty="0">
                <a:solidFill>
                  <a:schemeClr val="tx1"/>
                </a:solidFill>
                <a:latin typeface="Trebuchet MS" panose="020B0603020202020204" pitchFamily="34" charset="0"/>
              </a:rPr>
              <a:t>Many public spaces is that they are lacking in certain domestic qualities. That is, they fail to provide a sense of trust, comfort or amenity that might invite multiple publics to inhabit them. </a:t>
            </a:r>
          </a:p>
          <a:p>
            <a:pPr algn="just">
              <a:buClr>
                <a:schemeClr val="tx1"/>
              </a:buClr>
              <a:buSzPct val="100000"/>
              <a:buFont typeface="Wingdings" panose="05000000000000000000" pitchFamily="2" charset="2"/>
              <a:buChar char="v"/>
            </a:pPr>
            <a:r>
              <a:rPr lang="en-GB" sz="1000" dirty="0">
                <a:solidFill>
                  <a:schemeClr val="tx1"/>
                </a:solidFill>
                <a:latin typeface="Trebuchet MS" panose="020B0603020202020204" pitchFamily="34" charset="0"/>
              </a:rPr>
              <a:t>The transformations that led to the establishment of a market and other community activities on the site were not accidental. Rather, they were part of a deliberate strategy to re-imagine and reconfigure the Junction as a public space. The aim was to provide a set of interventions that might make it more habitable and attractive for local residents, and which might ultimately help to reinvigorate commercial activity along this troubled retail stretch.</a:t>
            </a:r>
          </a:p>
          <a:p>
            <a:pPr algn="just">
              <a:buClr>
                <a:schemeClr val="tx1"/>
              </a:buClr>
              <a:buSzPct val="100000"/>
              <a:buFont typeface="Wingdings" panose="05000000000000000000" pitchFamily="2" charset="2"/>
              <a:buChar char="v"/>
            </a:pPr>
            <a:r>
              <a:rPr lang="en-GB" sz="1000" dirty="0">
                <a:solidFill>
                  <a:schemeClr val="tx1"/>
                </a:solidFill>
                <a:latin typeface="Trebuchet MS" panose="020B0603020202020204" pitchFamily="34" charset="0"/>
              </a:rPr>
              <a:t>The newly designed Junction that emerged from this process roughly quadrupled the paved area available for pedestrians. It featured new granite paving stones, permanent benches, electricity and water points, bicycle racks, ground lighting and two rows of newly planted trees (see Figure 1). The centre-piece of the project was a market licensed to operate three days a week and during special events. </a:t>
            </a:r>
          </a:p>
          <a:p>
            <a:pPr algn="just">
              <a:buClr>
                <a:schemeClr val="tx1"/>
              </a:buClr>
              <a:buSzPct val="100000"/>
              <a:buFont typeface="Wingdings" panose="05000000000000000000" pitchFamily="2" charset="2"/>
              <a:buChar char="v"/>
            </a:pPr>
            <a:r>
              <a:rPr lang="en-GB" sz="1000" dirty="0">
                <a:solidFill>
                  <a:schemeClr val="tx1"/>
                </a:solidFill>
                <a:latin typeface="Trebuchet MS" panose="020B0603020202020204" pitchFamily="34" charset="0"/>
              </a:rPr>
              <a:t>The partnership’s redesign attempted to expand the range of affordances for public activity by imagining it as a plaza. This new conceptualisation provided a checklist of necessary features: plazas need to have open space, enough to allow a crowd of people to congregate and mingle; they need an appropriate surface and ideally landscaping and seating; they need to be relatively free of traffic; they need to provide facilities like power and water for events and festivals; and they need lighting to be useable after nightfall. </a:t>
            </a:r>
          </a:p>
          <a:p>
            <a:pPr algn="just">
              <a:buClr>
                <a:schemeClr val="tx1"/>
              </a:buClr>
              <a:buSzPct val="100000"/>
              <a:buFont typeface="Wingdings" panose="05000000000000000000" pitchFamily="2" charset="2"/>
              <a:buChar char="v"/>
            </a:pPr>
            <a:r>
              <a:rPr lang="en-GB" sz="1000" dirty="0">
                <a:solidFill>
                  <a:schemeClr val="tx1"/>
                </a:solidFill>
                <a:latin typeface="Trebuchet MS" panose="020B0603020202020204" pitchFamily="34" charset="0"/>
              </a:rPr>
              <a:t>Of all these furnishings, the movable furniture offered a consistent and easily observable set of engagements. Each day during summer, six plastic tables and thirty matching chairs were set out by the market’s manager. There was no branding or labelling to indicate propriety or expectation of purchase. Rather, they were made available for people to use, rearrange and cluster as they pleased. These inexpensive items were recognised as practical and they were used in a variety of perhaps unforeseen ways. People who purchased food at the market used them, but so too did elderly residents who needed a rest, men who scanned the day’s horse races before heading into the booking agent, people from the nearby care home who brought packed lunches out when the weather was sunny and occasionally people taking quick naps used them too. </a:t>
            </a:r>
          </a:p>
          <a:p>
            <a:pPr algn="just">
              <a:buClr>
                <a:schemeClr val="tx1"/>
              </a:buClr>
              <a:buSzPct val="100000"/>
              <a:buFont typeface="Wingdings" panose="05000000000000000000" pitchFamily="2" charset="2"/>
              <a:buChar char="v"/>
            </a:pPr>
            <a:endParaRPr lang="en-GB" sz="1000"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1002829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3" name="Google Shape;83;p16"/>
          <p:cNvSpPr txBox="1">
            <a:spLocks noGrp="1"/>
          </p:cNvSpPr>
          <p:nvPr>
            <p:ph type="title" idx="4294967295"/>
          </p:nvPr>
        </p:nvSpPr>
        <p:spPr>
          <a:xfrm>
            <a:off x="233775" y="174300"/>
            <a:ext cx="6390300" cy="1018200"/>
          </a:xfrm>
          <a:prstGeom prst="rect">
            <a:avLst/>
          </a:prstGeom>
        </p:spPr>
        <p:txBody>
          <a:bodyPr spcFirstLastPara="1" wrap="square" lIns="91425" tIns="91425" rIns="91425" bIns="91425" anchor="t" anchorCtr="0">
            <a:noAutofit/>
          </a:bodyPr>
          <a:lstStyle/>
          <a:p>
            <a:pPr lvl="0" algn="ctr"/>
            <a:r>
              <a:rPr lang="en-GB" b="1" i="1" u="sng" dirty="0">
                <a:ln w="15875">
                  <a:solidFill>
                    <a:schemeClr val="tx1"/>
                  </a:solidFill>
                </a:ln>
                <a:solidFill>
                  <a:schemeClr val="accent6">
                    <a:lumMod val="50000"/>
                  </a:schemeClr>
                </a:solidFill>
                <a:latin typeface="Century Gothic" panose="020B0502020202020204" pitchFamily="34" charset="0"/>
                <a:ea typeface="Georgia"/>
                <a:cs typeface="Georgia"/>
                <a:sym typeface="Georgia"/>
              </a:rPr>
              <a:t>Notes area</a:t>
            </a:r>
            <a:endParaRPr u="sng" dirty="0">
              <a:solidFill>
                <a:schemeClr val="accent6">
                  <a:lumMod val="50000"/>
                </a:schemeClr>
              </a:solidFill>
              <a:latin typeface="Georgia"/>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ABD38AFF-4E5F-42A7-8F39-F488DF2A5E5F}"/>
              </a:ext>
            </a:extLst>
          </p:cNvPr>
          <p:cNvPicPr>
            <a:picLocks noChangeAspect="1"/>
          </p:cNvPicPr>
          <p:nvPr/>
        </p:nvPicPr>
        <p:blipFill>
          <a:blip r:embed="rId3"/>
          <a:stretch>
            <a:fillRect/>
          </a:stretch>
        </p:blipFill>
        <p:spPr>
          <a:xfrm>
            <a:off x="6233886" y="0"/>
            <a:ext cx="543690" cy="791974"/>
          </a:xfrm>
          <a:prstGeom prst="rect">
            <a:avLst/>
          </a:prstGeom>
        </p:spPr>
      </p:pic>
      <p:sp>
        <p:nvSpPr>
          <p:cNvPr id="3" name="Rectangle 2">
            <a:extLst>
              <a:ext uri="{FF2B5EF4-FFF2-40B4-BE49-F238E27FC236}">
                <a16:creationId xmlns:a16="http://schemas.microsoft.com/office/drawing/2014/main" id="{9CB2729D-6D32-4345-8C92-49F120DBD9F2}"/>
              </a:ext>
            </a:extLst>
          </p:cNvPr>
          <p:cNvSpPr/>
          <p:nvPr/>
        </p:nvSpPr>
        <p:spPr>
          <a:xfrm>
            <a:off x="233775" y="791974"/>
            <a:ext cx="6261368" cy="1569660"/>
          </a:xfrm>
          <a:prstGeom prst="rect">
            <a:avLst/>
          </a:prstGeom>
        </p:spPr>
        <p:txBody>
          <a:bodyPr wrap="square">
            <a:spAutoFit/>
          </a:bodyPr>
          <a:lstStyle/>
          <a:p>
            <a:pPr algn="just"/>
            <a:r>
              <a:rPr lang="en-GB" sz="1200" dirty="0">
                <a:solidFill>
                  <a:schemeClr val="tx1"/>
                </a:solidFill>
                <a:latin typeface="Trebuchet MS" panose="020B0603020202020204" pitchFamily="34" charset="0"/>
              </a:rPr>
              <a:t>As you’ve seen already, the Prince of Wales junction was utterly transformed, from a site of criminal activity and fear, to a vibrant public space.</a:t>
            </a:r>
          </a:p>
          <a:p>
            <a:pPr algn="just"/>
            <a:endParaRPr lang="en-GB" sz="1200" dirty="0">
              <a:solidFill>
                <a:schemeClr val="tx1"/>
              </a:solidFill>
              <a:latin typeface="Trebuchet MS" panose="020B0603020202020204" pitchFamily="34" charset="0"/>
            </a:endParaRPr>
          </a:p>
          <a:p>
            <a:pPr algn="just"/>
            <a:r>
              <a:rPr lang="en-GB" sz="1200" dirty="0">
                <a:solidFill>
                  <a:schemeClr val="tx1"/>
                </a:solidFill>
                <a:latin typeface="Trebuchet MS" panose="020B0603020202020204" pitchFamily="34" charset="0"/>
              </a:rPr>
              <a:t>Use these resources to add more to your notes on how its meanings, perceptions and character was changed by an external force:</a:t>
            </a:r>
          </a:p>
          <a:p>
            <a:pPr algn="just"/>
            <a:endParaRPr lang="en-GB" sz="1200" dirty="0">
              <a:solidFill>
                <a:schemeClr val="tx1"/>
              </a:solidFill>
              <a:latin typeface="Trebuchet MS" panose="020B0603020202020204" pitchFamily="34" charset="0"/>
            </a:endParaRPr>
          </a:p>
          <a:p>
            <a:pPr marL="171450" indent="-171450" algn="just">
              <a:buFont typeface="Arial" panose="020B0604020202020204" pitchFamily="34" charset="0"/>
              <a:buChar char="•"/>
            </a:pPr>
            <a:r>
              <a:rPr lang="en-GB" sz="1200" dirty="0">
                <a:solidFill>
                  <a:schemeClr val="tx1"/>
                </a:solidFill>
                <a:latin typeface="Trebuchet MS" panose="020B0603020202020204" pitchFamily="34" charset="0"/>
                <a:hlinkClick r:id="rId4">
                  <a:extLst>
                    <a:ext uri="{A12FA001-AC4F-418D-AE19-62706E023703}">
                      <ahyp:hlinkClr xmlns:ahyp="http://schemas.microsoft.com/office/drawing/2018/hyperlinkcolor" val="tx"/>
                    </a:ext>
                  </a:extLst>
                </a:hlinkClick>
              </a:rPr>
              <a:t>https://www.rgs.org/schools/teaching-resources/public-space/</a:t>
            </a:r>
            <a:endParaRPr lang="en-GB" sz="1200" dirty="0">
              <a:solidFill>
                <a:schemeClr val="tx1"/>
              </a:solidFill>
              <a:latin typeface="Trebuchet MS" panose="020B0603020202020204" pitchFamily="34" charset="0"/>
            </a:endParaRPr>
          </a:p>
          <a:p>
            <a:pPr marL="171450" indent="-171450" algn="just">
              <a:buFont typeface="Arial" panose="020B0604020202020204" pitchFamily="34" charset="0"/>
              <a:buChar char="•"/>
            </a:pPr>
            <a:endParaRPr lang="en-GB" sz="1200" dirty="0">
              <a:solidFill>
                <a:schemeClr val="tx1"/>
              </a:solidFill>
              <a:latin typeface="Trebuchet MS" panose="020B0603020202020204" pitchFamily="34" charset="0"/>
            </a:endParaRPr>
          </a:p>
        </p:txBody>
      </p:sp>
      <p:pic>
        <p:nvPicPr>
          <p:cNvPr id="8" name="Picture 4" descr="Picture 1">
            <a:extLst>
              <a:ext uri="{FF2B5EF4-FFF2-40B4-BE49-F238E27FC236}">
                <a16:creationId xmlns:a16="http://schemas.microsoft.com/office/drawing/2014/main" id="{A32A79A4-7C4A-48B2-8205-7D6C2F91CE39}"/>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t="15880" r="47292"/>
          <a:stretch/>
        </p:blipFill>
        <p:spPr bwMode="auto">
          <a:xfrm>
            <a:off x="1" y="6457950"/>
            <a:ext cx="3168362" cy="2686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 name="Picture 8" descr="Domestication Pic Layout.jpg">
            <a:extLst>
              <a:ext uri="{FF2B5EF4-FFF2-40B4-BE49-F238E27FC236}">
                <a16:creationId xmlns:a16="http://schemas.microsoft.com/office/drawing/2014/main" id="{1D4FB337-4A7B-40DF-AF04-7755117356B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46952" y="6457950"/>
            <a:ext cx="3611048" cy="2686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6" name="Table 9">
            <a:extLst>
              <a:ext uri="{FF2B5EF4-FFF2-40B4-BE49-F238E27FC236}">
                <a16:creationId xmlns:a16="http://schemas.microsoft.com/office/drawing/2014/main" id="{1137C790-0840-44D0-BF15-D22EBE429DF0}"/>
              </a:ext>
            </a:extLst>
          </p:cNvPr>
          <p:cNvGraphicFramePr>
            <a:graphicFrameLocks noGrp="1"/>
          </p:cNvGraphicFramePr>
          <p:nvPr>
            <p:extLst>
              <p:ext uri="{D42A27DB-BD31-4B8C-83A1-F6EECF244321}">
                <p14:modId xmlns:p14="http://schemas.microsoft.com/office/powerpoint/2010/main" val="3257861564"/>
              </p:ext>
            </p:extLst>
          </p:nvPr>
        </p:nvGraphicFramePr>
        <p:xfrm>
          <a:off x="233774" y="2361634"/>
          <a:ext cx="6261368" cy="3810000"/>
        </p:xfrm>
        <a:graphic>
          <a:graphicData uri="http://schemas.openxmlformats.org/drawingml/2006/table">
            <a:tbl>
              <a:tblPr firstRow="1" bandRow="1">
                <a:tableStyleId>{1FECB4D8-DB02-4DC6-A0A2-4F2EBAE1DC90}</a:tableStyleId>
              </a:tblPr>
              <a:tblGrid>
                <a:gridCol w="3130684">
                  <a:extLst>
                    <a:ext uri="{9D8B030D-6E8A-4147-A177-3AD203B41FA5}">
                      <a16:colId xmlns:a16="http://schemas.microsoft.com/office/drawing/2014/main" val="3903155884"/>
                    </a:ext>
                  </a:extLst>
                </a:gridCol>
                <a:gridCol w="3130684">
                  <a:extLst>
                    <a:ext uri="{9D8B030D-6E8A-4147-A177-3AD203B41FA5}">
                      <a16:colId xmlns:a16="http://schemas.microsoft.com/office/drawing/2014/main" val="2586815660"/>
                    </a:ext>
                  </a:extLst>
                </a:gridCol>
              </a:tblGrid>
              <a:tr h="370840">
                <a:tc>
                  <a:txBody>
                    <a:bodyPr/>
                    <a:lstStyle/>
                    <a:p>
                      <a:pPr algn="ctr"/>
                      <a:r>
                        <a:rPr lang="en-GB" dirty="0"/>
                        <a:t>Meanings of </a:t>
                      </a:r>
                      <a:r>
                        <a:rPr lang="en-GB" dirty="0" err="1"/>
                        <a:t>PoW</a:t>
                      </a:r>
                      <a:r>
                        <a:rPr lang="en-GB" dirty="0"/>
                        <a:t> junction pre-changes</a:t>
                      </a: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dirty="0"/>
                        <a:t>Meanings of </a:t>
                      </a:r>
                      <a:r>
                        <a:rPr lang="en-GB" dirty="0" err="1"/>
                        <a:t>PoW</a:t>
                      </a:r>
                      <a:r>
                        <a:rPr lang="en-GB" dirty="0"/>
                        <a:t> junction pre-changes</a:t>
                      </a:r>
                    </a:p>
                  </a:txBody>
                  <a:tcPr/>
                </a:tc>
                <a:extLst>
                  <a:ext uri="{0D108BD9-81ED-4DB2-BD59-A6C34878D82A}">
                    <a16:rowId xmlns:a16="http://schemas.microsoft.com/office/drawing/2014/main" val="988097797"/>
                  </a:ext>
                </a:extLst>
              </a:tr>
              <a:tr h="370840">
                <a:tc>
                  <a:txBody>
                    <a:bodyPr/>
                    <a:lstStyle/>
                    <a:p>
                      <a:endParaRPr lang="en-GB"/>
                    </a:p>
                  </a:txBody>
                  <a:tcPr/>
                </a:tc>
                <a:tc>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tc>
                <a:extLst>
                  <a:ext uri="{0D108BD9-81ED-4DB2-BD59-A6C34878D82A}">
                    <a16:rowId xmlns:a16="http://schemas.microsoft.com/office/drawing/2014/main" val="2669007617"/>
                  </a:ext>
                </a:extLst>
              </a:tr>
            </a:tbl>
          </a:graphicData>
        </a:graphic>
      </p:graphicFrame>
      <p:sp>
        <p:nvSpPr>
          <p:cNvPr id="2" name="Arrow: Right 1">
            <a:extLst>
              <a:ext uri="{FF2B5EF4-FFF2-40B4-BE49-F238E27FC236}">
                <a16:creationId xmlns:a16="http://schemas.microsoft.com/office/drawing/2014/main" id="{264C6C3D-4001-4B43-8075-89A712A42458}"/>
              </a:ext>
            </a:extLst>
          </p:cNvPr>
          <p:cNvSpPr/>
          <p:nvPr/>
        </p:nvSpPr>
        <p:spPr>
          <a:xfrm>
            <a:off x="3175734" y="3244111"/>
            <a:ext cx="377447" cy="573314"/>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19DD473F-4319-47B6-B05D-A3CA3F0D0858}"/>
              </a:ext>
            </a:extLst>
          </p:cNvPr>
          <p:cNvSpPr/>
          <p:nvPr/>
        </p:nvSpPr>
        <p:spPr>
          <a:xfrm>
            <a:off x="3175734" y="4937571"/>
            <a:ext cx="377447" cy="573314"/>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37771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25000"/>
            <a:lumOff val="75000"/>
          </a:schemeClr>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073500"/>
          </a:xfrm>
          <a:prstGeom prst="rect">
            <a:avLst/>
          </a:prstGeom>
        </p:spPr>
        <p:txBody>
          <a:bodyPr spcFirstLastPara="1" wrap="square" lIns="91425" tIns="91425" rIns="91425" bIns="91425" anchor="t" anchorCtr="0">
            <a:noAutofit/>
          </a:bodyPr>
          <a:lstStyle/>
          <a:p>
            <a:pPr marL="0" lvl="0" indent="0" algn="just">
              <a:buNone/>
            </a:pPr>
            <a:r>
              <a:rPr lang="en-GB" sz="1400" b="1" dirty="0">
                <a:solidFill>
                  <a:schemeClr val="tx1"/>
                </a:solidFill>
                <a:latin typeface="Trebuchet MS" panose="020B0603020202020204" pitchFamily="34" charset="0"/>
                <a:ea typeface="Georgia"/>
                <a:cs typeface="Georgia"/>
                <a:sym typeface="Georgia"/>
              </a:rPr>
              <a:t>Regeneration is the practice of </a:t>
            </a:r>
            <a:r>
              <a:rPr lang="en-GB" sz="1400" b="1" dirty="0">
                <a:solidFill>
                  <a:schemeClr val="tx1"/>
                </a:solidFill>
                <a:latin typeface="Trebuchet MS" panose="020B0603020202020204" pitchFamily="34" charset="0"/>
              </a:rPr>
              <a:t>reversing the decline in urban areas by both improving the physical structure, and, more importantly, the economy of areas.</a:t>
            </a:r>
            <a:endParaRPr lang="en-GB" sz="1400" b="1" dirty="0">
              <a:solidFill>
                <a:schemeClr val="tx1"/>
              </a:solidFill>
              <a:latin typeface="Trebuchet MS" panose="020B0603020202020204" pitchFamily="34" charset="0"/>
              <a:ea typeface="Georgia"/>
              <a:cs typeface="Georgia"/>
              <a:sym typeface="Georgia"/>
            </a:endParaRPr>
          </a:p>
          <a:p>
            <a:pPr marL="0" lvl="0" indent="0">
              <a:buNone/>
            </a:pPr>
            <a:endParaRPr lang="en-GB" sz="1400" dirty="0">
              <a:solidFill>
                <a:schemeClr val="tx1"/>
              </a:solidFill>
              <a:latin typeface="Trebuchet MS" panose="020B0603020202020204" pitchFamily="34" charset="0"/>
              <a:sym typeface="Georgia"/>
            </a:endParaRPr>
          </a:p>
          <a:p>
            <a:pPr marL="0" lvl="0" indent="0">
              <a:buNone/>
            </a:pPr>
            <a:r>
              <a:rPr lang="en-GB" sz="1400" dirty="0">
                <a:solidFill>
                  <a:schemeClr val="tx1"/>
                </a:solidFill>
                <a:latin typeface="Trebuchet MS" panose="020B0603020202020204" pitchFamily="34" charset="0"/>
                <a:hlinkClick r:id="rId3">
                  <a:extLst>
                    <a:ext uri="{A12FA001-AC4F-418D-AE19-62706E023703}">
                      <ahyp:hlinkClr xmlns:ahyp="http://schemas.microsoft.com/office/drawing/2018/hyperlinkcolor" val="tx"/>
                    </a:ext>
                  </a:extLst>
                </a:hlinkClick>
              </a:rPr>
              <a:t>https://urban-regeneration.worldbank.org/</a:t>
            </a:r>
            <a:r>
              <a:rPr lang="en-GB" sz="1400" dirty="0">
                <a:solidFill>
                  <a:schemeClr val="tx1"/>
                </a:solidFill>
                <a:latin typeface="Trebuchet MS" panose="020B0603020202020204" pitchFamily="34" charset="0"/>
              </a:rPr>
              <a:t> - using this link, I want you to explore how regeneration can change the meaning, perceptions and reputations of areas – focus on a maximum of TWO areas/locations.</a:t>
            </a:r>
          </a:p>
          <a:p>
            <a:pPr marL="0" lvl="0" indent="0">
              <a:buNone/>
            </a:pPr>
            <a:endParaRPr lang="en-GB" sz="1400" dirty="0">
              <a:solidFill>
                <a:schemeClr val="tx1"/>
              </a:solidFill>
              <a:latin typeface="Trebuchet MS" panose="020B0603020202020204" pitchFamily="34" charset="0"/>
              <a:sym typeface="Georgia"/>
            </a:endParaRPr>
          </a:p>
          <a:p>
            <a:pPr marL="0" lvl="0" indent="0">
              <a:buNone/>
            </a:pPr>
            <a:r>
              <a:rPr lang="en-GB" sz="1400" dirty="0">
                <a:solidFill>
                  <a:schemeClr val="tx1"/>
                </a:solidFill>
                <a:latin typeface="Trebuchet MS" panose="020B0603020202020204" pitchFamily="34" charset="0"/>
                <a:sym typeface="Georgia"/>
              </a:rPr>
              <a:t>Now it’s over to you – you decide the article/YouTube video/website/etc and you can use your own research to complete the below table:</a:t>
            </a:r>
            <a:endParaRPr lang="en-GB" sz="1400" dirty="0">
              <a:solidFill>
                <a:schemeClr val="tx1"/>
              </a:solidFill>
              <a:latin typeface="Trebuchet MS" panose="020B0603020202020204" pitchFamily="34" charset="0"/>
            </a:endParaRPr>
          </a:p>
          <a:p>
            <a:pPr marL="0" lvl="0" indent="0">
              <a:buNone/>
            </a:pPr>
            <a:endParaRPr lang="en-GB" sz="1400" dirty="0">
              <a:solidFill>
                <a:schemeClr val="tx1"/>
              </a:solidFill>
              <a:latin typeface="Trebuchet MS" panose="020B0603020202020204" pitchFamily="34" charset="0"/>
            </a:endParaRPr>
          </a:p>
          <a:p>
            <a:pPr marL="0" lvl="0" indent="0">
              <a:buNone/>
            </a:pPr>
            <a:endParaRPr lang="en-GB" sz="1400" dirty="0">
              <a:solidFill>
                <a:schemeClr val="tx1"/>
              </a:solidFill>
              <a:latin typeface="Trebuchet MS" panose="020B0603020202020204" pitchFamily="34" charset="0"/>
            </a:endParaRPr>
          </a:p>
          <a:p>
            <a:pPr marL="342900" lvl="0">
              <a:buAutoNum type="arabicPeriod"/>
            </a:pPr>
            <a:endParaRPr sz="1400" dirty="0">
              <a:solidFill>
                <a:schemeClr val="tx1"/>
              </a:solidFill>
              <a:latin typeface="Trebuchet MS" panose="020B0603020202020204" pitchFamily="34" charset="0"/>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19D9C7E0-5B2E-4684-8C6E-500686CDD6BB}"/>
              </a:ext>
            </a:extLst>
          </p:cNvPr>
          <p:cNvPicPr>
            <a:picLocks noChangeAspect="1"/>
          </p:cNvPicPr>
          <p:nvPr/>
        </p:nvPicPr>
        <p:blipFill>
          <a:blip r:embed="rId4"/>
          <a:stretch>
            <a:fillRect/>
          </a:stretch>
        </p:blipFill>
        <p:spPr>
          <a:xfrm>
            <a:off x="6233886" y="0"/>
            <a:ext cx="543690" cy="791974"/>
          </a:xfrm>
          <a:prstGeom prst="rect">
            <a:avLst/>
          </a:prstGeom>
        </p:spPr>
      </p:pic>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i="1" dirty="0">
                <a:ln w="15875">
                  <a:solidFill>
                    <a:schemeClr val="tx1"/>
                  </a:solidFill>
                </a:ln>
                <a:solidFill>
                  <a:srgbClr val="9B51AF"/>
                </a:solidFill>
                <a:latin typeface="Century Gothic" panose="020B0502020202020204" pitchFamily="34" charset="0"/>
                <a:ea typeface="Georgia"/>
                <a:cs typeface="Georgia"/>
                <a:sym typeface="Georgia"/>
              </a:rPr>
              <a:t>Over to you 1!</a:t>
            </a:r>
            <a:endParaRPr b="1" i="1" dirty="0">
              <a:ln w="15875">
                <a:solidFill>
                  <a:schemeClr val="tx1"/>
                </a:solidFill>
              </a:ln>
              <a:solidFill>
                <a:srgbClr val="9B51AF"/>
              </a:solidFill>
              <a:latin typeface="Century Gothic" panose="020B0502020202020204" pitchFamily="34" charset="0"/>
              <a:ea typeface="Georgia"/>
              <a:cs typeface="Georgia"/>
              <a:sym typeface="Georgia"/>
            </a:endParaRPr>
          </a:p>
        </p:txBody>
      </p:sp>
      <p:sp>
        <p:nvSpPr>
          <p:cNvPr id="6" name="Arrow: Down 5">
            <a:extLst>
              <a:ext uri="{FF2B5EF4-FFF2-40B4-BE49-F238E27FC236}">
                <a16:creationId xmlns:a16="http://schemas.microsoft.com/office/drawing/2014/main" id="{81AB8799-5A76-453A-8478-482A64825EF6}"/>
              </a:ext>
            </a:extLst>
          </p:cNvPr>
          <p:cNvSpPr/>
          <p:nvPr/>
        </p:nvSpPr>
        <p:spPr>
          <a:xfrm>
            <a:off x="2928711" y="7859486"/>
            <a:ext cx="994228" cy="1103754"/>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sp>
        <p:nvSpPr>
          <p:cNvPr id="3" name="Rectangle 2">
            <a:extLst>
              <a:ext uri="{FF2B5EF4-FFF2-40B4-BE49-F238E27FC236}">
                <a16:creationId xmlns:a16="http://schemas.microsoft.com/office/drawing/2014/main" id="{887A69CA-E251-426E-AD08-A1F8106FA6DE}"/>
              </a:ext>
            </a:extLst>
          </p:cNvPr>
          <p:cNvSpPr/>
          <p:nvPr/>
        </p:nvSpPr>
        <p:spPr>
          <a:xfrm>
            <a:off x="6388100" y="4572000"/>
            <a:ext cx="3429000" cy="307777"/>
          </a:xfrm>
          <a:prstGeom prst="rect">
            <a:avLst/>
          </a:prstGeom>
        </p:spPr>
        <p:txBody>
          <a:bodyPr>
            <a:spAutoFit/>
          </a:bodyPr>
          <a:lstStyle/>
          <a:p>
            <a:endParaRPr lang="en-GB" dirty="0"/>
          </a:p>
        </p:txBody>
      </p:sp>
      <p:pic>
        <p:nvPicPr>
          <p:cNvPr id="1026" name="Picture 2" descr="View of the area project for the urban regeneration of Fontivegge ...">
            <a:extLst>
              <a:ext uri="{FF2B5EF4-FFF2-40B4-BE49-F238E27FC236}">
                <a16:creationId xmlns:a16="http://schemas.microsoft.com/office/drawing/2014/main" id="{0821E882-C620-4BBB-9366-C2C60ABA42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303320"/>
            <a:ext cx="6858000"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83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3" name="Google Shape;83;p16"/>
          <p:cNvSpPr txBox="1">
            <a:spLocks noGrp="1"/>
          </p:cNvSpPr>
          <p:nvPr>
            <p:ph type="title" idx="4294967295"/>
          </p:nvPr>
        </p:nvSpPr>
        <p:spPr>
          <a:xfrm>
            <a:off x="233775" y="174300"/>
            <a:ext cx="6390300" cy="1018200"/>
          </a:xfrm>
          <a:prstGeom prst="rect">
            <a:avLst/>
          </a:prstGeom>
        </p:spPr>
        <p:txBody>
          <a:bodyPr spcFirstLastPara="1" wrap="square" lIns="91425" tIns="91425" rIns="91425" bIns="91425" anchor="t" anchorCtr="0">
            <a:noAutofit/>
          </a:bodyPr>
          <a:lstStyle/>
          <a:p>
            <a:pPr lvl="0" algn="ctr"/>
            <a:r>
              <a:rPr lang="en-GB" b="1" i="1" u="sng" dirty="0">
                <a:ln w="15875">
                  <a:solidFill>
                    <a:schemeClr val="tx1"/>
                  </a:solidFill>
                </a:ln>
                <a:solidFill>
                  <a:schemeClr val="accent6">
                    <a:lumMod val="50000"/>
                  </a:schemeClr>
                </a:solidFill>
                <a:latin typeface="Century Gothic" panose="020B0502020202020204" pitchFamily="34" charset="0"/>
                <a:ea typeface="Georgia"/>
                <a:cs typeface="Georgia"/>
                <a:sym typeface="Georgia"/>
              </a:rPr>
              <a:t>Notes area</a:t>
            </a:r>
            <a:endParaRPr u="sng" dirty="0">
              <a:solidFill>
                <a:schemeClr val="accent6">
                  <a:lumMod val="50000"/>
                </a:schemeClr>
              </a:solidFill>
              <a:latin typeface="Georgia"/>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ABD38AFF-4E5F-42A7-8F39-F488DF2A5E5F}"/>
              </a:ext>
            </a:extLst>
          </p:cNvPr>
          <p:cNvPicPr>
            <a:picLocks noChangeAspect="1"/>
          </p:cNvPicPr>
          <p:nvPr/>
        </p:nvPicPr>
        <p:blipFill>
          <a:blip r:embed="rId3"/>
          <a:stretch>
            <a:fillRect/>
          </a:stretch>
        </p:blipFill>
        <p:spPr>
          <a:xfrm>
            <a:off x="6233886" y="0"/>
            <a:ext cx="543690" cy="791974"/>
          </a:xfrm>
          <a:prstGeom prst="rect">
            <a:avLst/>
          </a:prstGeom>
        </p:spPr>
      </p:pic>
      <p:graphicFrame>
        <p:nvGraphicFramePr>
          <p:cNvPr id="6" name="Content Placeholder 3">
            <a:extLst>
              <a:ext uri="{FF2B5EF4-FFF2-40B4-BE49-F238E27FC236}">
                <a16:creationId xmlns:a16="http://schemas.microsoft.com/office/drawing/2014/main" id="{7089B9F7-D5A7-4606-9815-656CA5BCFBB8}"/>
              </a:ext>
            </a:extLst>
          </p:cNvPr>
          <p:cNvGraphicFramePr>
            <a:graphicFrameLocks/>
          </p:cNvGraphicFramePr>
          <p:nvPr/>
        </p:nvGraphicFramePr>
        <p:xfrm>
          <a:off x="233775" y="791975"/>
          <a:ext cx="6450054" cy="8177726"/>
        </p:xfrm>
        <a:graphic>
          <a:graphicData uri="http://schemas.openxmlformats.org/drawingml/2006/table">
            <a:tbl>
              <a:tblPr firstRow="1" bandRow="1">
                <a:tableStyleId>{5940675A-B579-460E-94D1-54222C63F5DA}</a:tableStyleId>
              </a:tblPr>
              <a:tblGrid>
                <a:gridCol w="3460111">
                  <a:extLst>
                    <a:ext uri="{9D8B030D-6E8A-4147-A177-3AD203B41FA5}">
                      <a16:colId xmlns:a16="http://schemas.microsoft.com/office/drawing/2014/main" val="20000"/>
                    </a:ext>
                  </a:extLst>
                </a:gridCol>
                <a:gridCol w="996648">
                  <a:extLst>
                    <a:ext uri="{9D8B030D-6E8A-4147-A177-3AD203B41FA5}">
                      <a16:colId xmlns:a16="http://schemas.microsoft.com/office/drawing/2014/main" val="20001"/>
                    </a:ext>
                  </a:extLst>
                </a:gridCol>
                <a:gridCol w="996647">
                  <a:extLst>
                    <a:ext uri="{9D8B030D-6E8A-4147-A177-3AD203B41FA5}">
                      <a16:colId xmlns:a16="http://schemas.microsoft.com/office/drawing/2014/main" val="2864554994"/>
                    </a:ext>
                  </a:extLst>
                </a:gridCol>
                <a:gridCol w="996648">
                  <a:extLst>
                    <a:ext uri="{9D8B030D-6E8A-4147-A177-3AD203B41FA5}">
                      <a16:colId xmlns:a16="http://schemas.microsoft.com/office/drawing/2014/main" val="2470624755"/>
                    </a:ext>
                  </a:extLst>
                </a:gridCol>
              </a:tblGrid>
              <a:tr h="2392959">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Trebuchet MS" panose="020B0603020202020204" pitchFamily="34" charset="0"/>
                        </a:rPr>
                        <a:t>Brief notes on what I found interesting: </a:t>
                      </a:r>
                    </a:p>
                    <a:p>
                      <a:pPr algn="ctr"/>
                      <a:endParaRPr lang="en-GB" sz="14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Shifting flows of resources.</a:t>
                      </a: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r>
                        <a:rPr lang="en-GB" sz="900" i="1" baseline="0" dirty="0">
                          <a:latin typeface="Trebuchet MS" panose="020B0603020202020204" pitchFamily="34" charset="0"/>
                        </a:rPr>
                        <a:t> </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E</a:t>
                      </a:r>
                      <a:r>
                        <a:rPr lang="en-GB" sz="900" b="0" i="0" u="none" strike="noStrike" cap="none">
                          <a:solidFill>
                            <a:schemeClr val="tx1"/>
                          </a:solidFill>
                          <a:effectLst/>
                          <a:latin typeface="Trebuchet MS" panose="020B0603020202020204" pitchFamily="34" charset="0"/>
                          <a:ea typeface="+mn-ea"/>
                          <a:cs typeface="+mn-cs"/>
                          <a:sym typeface="Arial"/>
                        </a:rPr>
                        <a:t>xternal </a:t>
                      </a:r>
                      <a:r>
                        <a:rPr lang="en-GB" sz="900" b="0" i="0" u="none" strike="noStrike" cap="none" dirty="0">
                          <a:solidFill>
                            <a:schemeClr val="tx1"/>
                          </a:solidFill>
                          <a:effectLst/>
                          <a:latin typeface="Trebuchet MS" panose="020B0603020202020204" pitchFamily="34" charset="0"/>
                          <a:ea typeface="+mn-ea"/>
                          <a:cs typeface="+mn-cs"/>
                          <a:sym typeface="Arial"/>
                        </a:rPr>
                        <a:t>agencies, including government, corporate bodies and community or local groups make attempts to influence or create specific place-meanings</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Shifting flows of money or investment.</a:t>
                      </a:r>
                      <a:endParaRPr lang="en-GB" sz="900" i="1" dirty="0">
                        <a:latin typeface="Trebuchet MS" panose="020B0603020202020204" pitchFamily="34" charset="0"/>
                      </a:endParaRPr>
                    </a:p>
                  </a:txBody>
                  <a:tcPr/>
                </a:tc>
                <a:extLst>
                  <a:ext uri="{0D108BD9-81ED-4DB2-BD59-A6C34878D82A}">
                    <a16:rowId xmlns:a16="http://schemas.microsoft.com/office/drawing/2014/main" val="10000"/>
                  </a:ext>
                </a:extLst>
              </a:tr>
              <a:tr h="1765304">
                <a:tc vMerge="1">
                  <a:txBody>
                    <a:bodyPr/>
                    <a:lstStyle/>
                    <a:p>
                      <a:endParaRPr lang="en-GB"/>
                    </a:p>
                  </a:txBody>
                  <a:tcPr/>
                </a:tc>
                <a:tc rowSpan="2">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The decisions of transnational corporations.</a:t>
                      </a:r>
                      <a:endParaRPr lang="en-GB" sz="900" i="1" dirty="0">
                        <a:latin typeface="Trebuchet MS" panose="020B0603020202020204" pitchFamily="34" charset="0"/>
                      </a:endParaRPr>
                    </a:p>
                  </a:txBody>
                  <a:tcPr/>
                </a:tc>
                <a:tc rowSpan="2">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The impacts of government policies</a:t>
                      </a:r>
                      <a:endParaRPr lang="en-GB" sz="900" i="1" dirty="0">
                        <a:latin typeface="Trebuchet MS" panose="020B0603020202020204" pitchFamily="34" charset="0"/>
                      </a:endParaRPr>
                    </a:p>
                  </a:txBody>
                  <a:tcPr/>
                </a:tc>
                <a:tc rowSpan="2">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Shifting flows of ideas</a:t>
                      </a:r>
                      <a:endParaRPr lang="en-GB" sz="900" i="1" dirty="0">
                        <a:latin typeface="Trebuchet MS" panose="020B0603020202020204" pitchFamily="34" charset="0"/>
                      </a:endParaRPr>
                    </a:p>
                  </a:txBody>
                  <a:tcPr/>
                </a:tc>
                <a:extLst>
                  <a:ext uri="{0D108BD9-81ED-4DB2-BD59-A6C34878D82A}">
                    <a16:rowId xmlns:a16="http://schemas.microsoft.com/office/drawing/2014/main" val="2440997572"/>
                  </a:ext>
                </a:extLst>
              </a:tr>
              <a:tr h="162952">
                <a:tc rowSpan="3">
                  <a:txBody>
                    <a:bodyPr/>
                    <a:lstStyle/>
                    <a:p>
                      <a:pPr algn="ctr"/>
                      <a:r>
                        <a:rPr lang="en-GB" sz="1400" i="1" dirty="0">
                          <a:latin typeface="Trebuchet MS" panose="020B0603020202020204" pitchFamily="34" charset="0"/>
                        </a:rPr>
                        <a:t>3 key take-aways </a:t>
                      </a:r>
                      <a:br>
                        <a:rPr lang="en-GB" sz="1400" i="1" dirty="0">
                          <a:latin typeface="Trebuchet MS" panose="020B0603020202020204" pitchFamily="34" charset="0"/>
                        </a:rPr>
                      </a:br>
                      <a:r>
                        <a:rPr lang="en-GB" sz="1400" i="1" dirty="0">
                          <a:latin typeface="Trebuchet MS" panose="020B0603020202020204" pitchFamily="34" charset="0"/>
                        </a:rPr>
                        <a:t>(include facts/figures/dates/names):</a:t>
                      </a:r>
                    </a:p>
                    <a:p>
                      <a:pPr algn="ctr"/>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1.</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2.</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3. </a:t>
                      </a:r>
                      <a:endParaRPr lang="en-GB" sz="1400" i="1" dirty="0">
                        <a:latin typeface="Trebuchet MS" panose="020B0603020202020204" pitchFamily="34" charset="0"/>
                      </a:endParaRPr>
                    </a:p>
                  </a:txBody>
                  <a:tcPr/>
                </a:tc>
                <a:tc vMerge="1">
                  <a:txBody>
                    <a:bodyPr/>
                    <a:lstStyle/>
                    <a:p>
                      <a:pPr algn="ctr"/>
                      <a:endParaRPr lang="en-GB" sz="1400" i="1" dirty="0">
                        <a:latin typeface="Trebuchet MS" panose="020B0603020202020204" pitchFamily="34" charset="0"/>
                      </a:endParaRPr>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1"/>
                  </a:ext>
                </a:extLst>
              </a:tr>
              <a:tr h="1928256">
                <a:tc vMerge="1">
                  <a:txBody>
                    <a:bodyPr/>
                    <a:lstStyle/>
                    <a:p>
                      <a:endParaRPr lang="en-GB"/>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The impacts of international or global institutions.</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Shifting flows of people.</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Personal attachments shaped place meaning - place meanings are bound up with different identities, perspectives and experiences.</a:t>
                      </a:r>
                      <a:endParaRPr lang="en-GB" sz="900" i="1" dirty="0">
                        <a:latin typeface="Trebuchet MS" panose="020B0603020202020204" pitchFamily="34" charset="0"/>
                      </a:endParaRPr>
                    </a:p>
                  </a:txBody>
                  <a:tcPr/>
                </a:tc>
                <a:extLst>
                  <a:ext uri="{0D108BD9-81ED-4DB2-BD59-A6C34878D82A}">
                    <a16:rowId xmlns:a16="http://schemas.microsoft.com/office/drawing/2014/main" val="3284173115"/>
                  </a:ext>
                </a:extLst>
              </a:tr>
              <a:tr h="1928255">
                <a:tc vMerge="1">
                  <a:txBody>
                    <a:bodyPr/>
                    <a:lstStyle/>
                    <a:p>
                      <a:endParaRPr lang="en-GB"/>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Past and present connections/processes of development can be seen to influence the social and economic characteristics of places (history)</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Exogenous: relationships with other places.</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Endogenous: location, topography, physical geography, land use, built environment and infrastructure, demographic and economic characteristics.</a:t>
                      </a:r>
                      <a:endParaRPr lang="en-GB" sz="900" i="1" dirty="0">
                        <a:latin typeface="Trebuchet MS" panose="020B0603020202020204" pitchFamily="34" charset="0"/>
                      </a:endParaRPr>
                    </a:p>
                  </a:txBody>
                  <a:tcPr/>
                </a:tc>
                <a:extLst>
                  <a:ext uri="{0D108BD9-81ED-4DB2-BD59-A6C34878D82A}">
                    <a16:rowId xmlns:a16="http://schemas.microsoft.com/office/drawing/2014/main" val="1931994297"/>
                  </a:ext>
                </a:extLst>
              </a:tr>
            </a:tbl>
          </a:graphicData>
        </a:graphic>
      </p:graphicFrame>
      <p:pic>
        <p:nvPicPr>
          <p:cNvPr id="2" name="Picture 1">
            <a:extLst>
              <a:ext uri="{FF2B5EF4-FFF2-40B4-BE49-F238E27FC236}">
                <a16:creationId xmlns:a16="http://schemas.microsoft.com/office/drawing/2014/main" id="{7D1BEF25-73E2-45F4-BE9F-06C527847D05}"/>
              </a:ext>
            </a:extLst>
          </p:cNvPr>
          <p:cNvPicPr>
            <a:picLocks/>
          </p:cNvPicPr>
          <p:nvPr/>
        </p:nvPicPr>
        <p:blipFill>
          <a:blip r:embed="rId4"/>
          <a:stretch>
            <a:fillRect/>
          </a:stretch>
        </p:blipFill>
        <p:spPr>
          <a:xfrm>
            <a:off x="1354365" y="3981971"/>
            <a:ext cx="1200150" cy="1018200"/>
          </a:xfrm>
          <a:prstGeom prst="rect">
            <a:avLst/>
          </a:prstGeom>
        </p:spPr>
      </p:pic>
      <p:sp>
        <p:nvSpPr>
          <p:cNvPr id="7" name="Oval 6">
            <a:extLst>
              <a:ext uri="{FF2B5EF4-FFF2-40B4-BE49-F238E27FC236}">
                <a16:creationId xmlns:a16="http://schemas.microsoft.com/office/drawing/2014/main" id="{C76E83DE-A3E2-4673-8F5C-937FBCD9F2D6}"/>
              </a:ext>
            </a:extLst>
          </p:cNvPr>
          <p:cNvSpPr/>
          <p:nvPr/>
        </p:nvSpPr>
        <p:spPr>
          <a:xfrm>
            <a:off x="3675105" y="2939143"/>
            <a:ext cx="1016000" cy="1128895"/>
          </a:xfrm>
          <a:prstGeom prst="ellipse">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 name="Oval 7">
            <a:extLst>
              <a:ext uri="{FF2B5EF4-FFF2-40B4-BE49-F238E27FC236}">
                <a16:creationId xmlns:a16="http://schemas.microsoft.com/office/drawing/2014/main" id="{86416ECD-E31C-4157-BE9A-EEEA8CB17E68}"/>
              </a:ext>
            </a:extLst>
          </p:cNvPr>
          <p:cNvSpPr/>
          <p:nvPr/>
        </p:nvSpPr>
        <p:spPr>
          <a:xfrm>
            <a:off x="4618534" y="683400"/>
            <a:ext cx="1129124" cy="2151434"/>
          </a:xfrm>
          <a:prstGeom prst="ellipse">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Oval 8">
            <a:extLst>
              <a:ext uri="{FF2B5EF4-FFF2-40B4-BE49-F238E27FC236}">
                <a16:creationId xmlns:a16="http://schemas.microsoft.com/office/drawing/2014/main" id="{A88CB522-495F-4DA0-BA25-4DDEAED16723}"/>
              </a:ext>
            </a:extLst>
          </p:cNvPr>
          <p:cNvSpPr/>
          <p:nvPr/>
        </p:nvSpPr>
        <p:spPr>
          <a:xfrm>
            <a:off x="4731658" y="2888061"/>
            <a:ext cx="921656" cy="1128895"/>
          </a:xfrm>
          <a:prstGeom prst="ellipse">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Oval 9">
            <a:extLst>
              <a:ext uri="{FF2B5EF4-FFF2-40B4-BE49-F238E27FC236}">
                <a16:creationId xmlns:a16="http://schemas.microsoft.com/office/drawing/2014/main" id="{26DA68FE-A334-4842-8EAF-E7608F96F43A}"/>
              </a:ext>
            </a:extLst>
          </p:cNvPr>
          <p:cNvSpPr/>
          <p:nvPr/>
        </p:nvSpPr>
        <p:spPr>
          <a:xfrm>
            <a:off x="5732296" y="630222"/>
            <a:ext cx="921656" cy="791975"/>
          </a:xfrm>
          <a:prstGeom prst="ellipse">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49987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4541899"/>
          </a:xfrm>
          <a:prstGeom prst="rect">
            <a:avLst/>
          </a:prstGeom>
        </p:spPr>
        <p:txBody>
          <a:bodyPr spcFirstLastPara="1" wrap="square" lIns="91425" tIns="91425" rIns="91425" bIns="91425" anchor="t" anchorCtr="0">
            <a:noAutofit/>
          </a:bodyPr>
          <a:lstStyle/>
          <a:p>
            <a:pPr marL="0" lvl="0" indent="0" algn="just">
              <a:buNone/>
            </a:pPr>
            <a:r>
              <a:rPr lang="en-GB" sz="1200" dirty="0">
                <a:solidFill>
                  <a:schemeClr val="tx1"/>
                </a:solidFill>
                <a:latin typeface="Trebuchet MS" panose="020B0603020202020204" pitchFamily="34" charset="0"/>
                <a:ea typeface="Georgia"/>
                <a:cs typeface="Georgia"/>
                <a:sym typeface="Georgia"/>
              </a:rPr>
              <a:t>In the 1980s, Bryant Park – a public park located in the New York City borough of Manhattan – was </a:t>
            </a:r>
            <a:r>
              <a:rPr lang="en-GB" sz="1200" b="1" i="1" dirty="0">
                <a:solidFill>
                  <a:schemeClr val="tx1"/>
                </a:solidFill>
                <a:latin typeface="Trebuchet MS" panose="020B0603020202020204" pitchFamily="34" charset="0"/>
                <a:ea typeface="Georgia"/>
                <a:cs typeface="Georgia"/>
                <a:sym typeface="Georgia"/>
              </a:rPr>
              <a:t>not</a:t>
            </a:r>
            <a:r>
              <a:rPr lang="en-GB" sz="1200" i="1" dirty="0">
                <a:solidFill>
                  <a:schemeClr val="tx1"/>
                </a:solidFill>
                <a:latin typeface="Trebuchet MS" panose="020B0603020202020204" pitchFamily="34" charset="0"/>
                <a:ea typeface="Georgia"/>
                <a:cs typeface="Georgia"/>
                <a:sym typeface="Georgia"/>
              </a:rPr>
              <a:t> a very attractive place</a:t>
            </a:r>
            <a:r>
              <a:rPr lang="en-GB" sz="1200" dirty="0">
                <a:solidFill>
                  <a:schemeClr val="tx1"/>
                </a:solidFill>
                <a:latin typeface="Trebuchet MS" panose="020B0603020202020204" pitchFamily="34" charset="0"/>
                <a:ea typeface="Georgia"/>
                <a:cs typeface="Georgia"/>
                <a:sym typeface="Georgia"/>
              </a:rPr>
              <a:t>. Once dubbed “Needle Park” for its popularity among the city’s drug users, it has completely changed over the past two decades.</a:t>
            </a:r>
          </a:p>
          <a:p>
            <a:pPr marL="0" lvl="0" indent="0" algn="just">
              <a:buNone/>
            </a:pPr>
            <a:endParaRPr lang="en-GB" sz="1200" dirty="0">
              <a:solidFill>
                <a:schemeClr val="tx1"/>
              </a:solidFill>
              <a:latin typeface="Trebuchet MS" panose="020B0603020202020204" pitchFamily="34" charset="0"/>
              <a:sym typeface="Georgia"/>
            </a:endParaRPr>
          </a:p>
          <a:p>
            <a:pPr marL="0" indent="0" algn="just">
              <a:buNone/>
            </a:pPr>
            <a:r>
              <a:rPr lang="en-GB" sz="1200" dirty="0">
                <a:solidFill>
                  <a:schemeClr val="tx1"/>
                </a:solidFill>
                <a:latin typeface="Trebuchet MS" panose="020B0603020202020204" pitchFamily="34" charset="0"/>
                <a:sym typeface="Georgia"/>
              </a:rPr>
              <a:t>That is thanks to Biederman Redevelopment Ventures (BRV), a "placemaking" consultancy that creates, redevelops, and operates parks and other public meeting spaces. It certainly proves e</a:t>
            </a:r>
            <a:r>
              <a:rPr lang="en-GB" sz="1200" dirty="0">
                <a:solidFill>
                  <a:schemeClr val="tx1"/>
                </a:solidFill>
                <a:latin typeface="Trebuchet MS" panose="020B0603020202020204" pitchFamily="34" charset="0"/>
              </a:rPr>
              <a:t>xternal agencies (forces) make attempts to influence or create specific place-meanings.</a:t>
            </a:r>
          </a:p>
          <a:p>
            <a:pPr marL="0" indent="0" algn="just">
              <a:buNone/>
            </a:pPr>
            <a:endParaRPr lang="en-GB" sz="1200" i="1" dirty="0">
              <a:solidFill>
                <a:schemeClr val="tx1"/>
              </a:solidFill>
              <a:latin typeface="Trebuchet MS" panose="020B0603020202020204" pitchFamily="34" charset="0"/>
            </a:endParaRPr>
          </a:p>
          <a:p>
            <a:pPr marL="0" indent="0" algn="just">
              <a:buNone/>
            </a:pPr>
            <a:r>
              <a:rPr lang="en-GB" sz="1200" dirty="0">
                <a:solidFill>
                  <a:schemeClr val="tx1"/>
                </a:solidFill>
                <a:latin typeface="Trebuchet MS" panose="020B0603020202020204" pitchFamily="34" charset="0"/>
                <a:ea typeface="Georgia"/>
                <a:cs typeface="Georgia"/>
                <a:sym typeface="Georgia"/>
              </a:rPr>
              <a:t>Use the following links and your own research to look into how Bryant Park had its character and perception changed and what impacts this had:</a:t>
            </a:r>
          </a:p>
          <a:p>
            <a:pPr marL="0" indent="0" algn="just">
              <a:buNone/>
            </a:pPr>
            <a:endParaRPr lang="en-GB" sz="1200" dirty="0">
              <a:solidFill>
                <a:schemeClr val="tx1"/>
              </a:solidFill>
              <a:latin typeface="Trebuchet MS" panose="020B0603020202020204" pitchFamily="34" charset="0"/>
              <a:ea typeface="Georgia"/>
              <a:cs typeface="Georgia"/>
              <a:sym typeface="Georgia"/>
            </a:endParaRPr>
          </a:p>
          <a:p>
            <a:pPr marL="228600" indent="-228600" algn="just">
              <a:buClrTx/>
              <a:buSzPct val="100000"/>
              <a:buAutoNum type="arabicPeriod"/>
            </a:pPr>
            <a:r>
              <a:rPr lang="en-GB" sz="1200" dirty="0">
                <a:solidFill>
                  <a:schemeClr val="tx1"/>
                </a:solidFill>
                <a:latin typeface="Trebuchet MS" panose="020B0603020202020204" pitchFamily="34" charset="0"/>
                <a:hlinkClick r:id="rId3">
                  <a:extLst>
                    <a:ext uri="{A12FA001-AC4F-418D-AE19-62706E023703}">
                      <ahyp:hlinkClr xmlns:ahyp="http://schemas.microsoft.com/office/drawing/2018/hyperlinkcolor" val="tx"/>
                    </a:ext>
                  </a:extLst>
                </a:hlinkClick>
              </a:rPr>
              <a:t>https://umusama2015.wordpress.com/2015/04/11/case-study-bryant-park-new-york-city/</a:t>
            </a:r>
            <a:endParaRPr lang="en-GB" sz="1200" dirty="0">
              <a:solidFill>
                <a:schemeClr val="tx1"/>
              </a:solidFill>
              <a:latin typeface="Trebuchet MS" panose="020B0603020202020204" pitchFamily="34" charset="0"/>
            </a:endParaRPr>
          </a:p>
          <a:p>
            <a:pPr marL="228600" indent="-228600" algn="just">
              <a:buClrTx/>
              <a:buSzPct val="100000"/>
              <a:buAutoNum type="arabicPeriod"/>
            </a:pPr>
            <a:r>
              <a:rPr lang="en-GB" sz="1200" dirty="0">
                <a:solidFill>
                  <a:schemeClr val="tx1"/>
                </a:solidFill>
                <a:latin typeface="Trebuchet MS" panose="020B0603020202020204" pitchFamily="34" charset="0"/>
                <a:hlinkClick r:id="rId4">
                  <a:extLst>
                    <a:ext uri="{A12FA001-AC4F-418D-AE19-62706E023703}">
                      <ahyp:hlinkClr xmlns:ahyp="http://schemas.microsoft.com/office/drawing/2018/hyperlinkcolor" val="tx"/>
                    </a:ext>
                  </a:extLst>
                </a:hlinkClick>
              </a:rPr>
              <a:t>https://www.forbes.com/sites/leewasserstrum/2017/06/12/how-dan-biederman-one-of-the-nations-leading-urban-revitalization-experts-works-his-magic/#18a1a9dd7b27</a:t>
            </a:r>
            <a:endParaRPr lang="en-GB" sz="1200" dirty="0">
              <a:solidFill>
                <a:schemeClr val="tx1"/>
              </a:solidFill>
              <a:latin typeface="Trebuchet MS" panose="020B0603020202020204" pitchFamily="34" charset="0"/>
            </a:endParaRPr>
          </a:p>
          <a:p>
            <a:pPr marL="228600" indent="-228600" algn="just">
              <a:buClrTx/>
              <a:buSzPct val="100000"/>
              <a:buAutoNum type="arabicPeriod"/>
            </a:pPr>
            <a:r>
              <a:rPr lang="en-GB" sz="1200" dirty="0">
                <a:solidFill>
                  <a:schemeClr val="tx1"/>
                </a:solidFill>
                <a:latin typeface="Trebuchet MS" panose="020B0603020202020204" pitchFamily="34" charset="0"/>
                <a:hlinkClick r:id="rId5">
                  <a:extLst>
                    <a:ext uri="{A12FA001-AC4F-418D-AE19-62706E023703}">
                      <ahyp:hlinkClr xmlns:ahyp="http://schemas.microsoft.com/office/drawing/2018/hyperlinkcolor" val="tx"/>
                    </a:ext>
                  </a:extLst>
                </a:hlinkClick>
              </a:rPr>
              <a:t>https://bryantpark.org/blog/life-of-bryant-bryant-parks-transformation-into-the-center-of-midtown</a:t>
            </a:r>
            <a:endParaRPr lang="en-GB" sz="1200" dirty="0">
              <a:solidFill>
                <a:schemeClr val="tx1"/>
              </a:solidFill>
              <a:latin typeface="Trebuchet MS" panose="020B0603020202020204" pitchFamily="34" charset="0"/>
            </a:endParaRPr>
          </a:p>
          <a:p>
            <a:pPr marL="228600" indent="-228600" algn="just">
              <a:buClrTx/>
              <a:buSzPct val="100000"/>
              <a:buAutoNum type="arabicPeriod"/>
            </a:pPr>
            <a:r>
              <a:rPr lang="en-GB" sz="1200" dirty="0">
                <a:solidFill>
                  <a:schemeClr val="tx1"/>
                </a:solidFill>
                <a:latin typeface="Trebuchet MS" panose="020B0603020202020204" pitchFamily="34" charset="0"/>
                <a:hlinkClick r:id="rId6">
                  <a:extLst>
                    <a:ext uri="{A12FA001-AC4F-418D-AE19-62706E023703}">
                      <ahyp:hlinkClr xmlns:ahyp="http://schemas.microsoft.com/office/drawing/2018/hyperlinkcolor" val="tx"/>
                    </a:ext>
                  </a:extLst>
                </a:hlinkClick>
              </a:rPr>
              <a:t>https://en.wikipedia.org/wiki/Bryant_Park#Renaming_and_library_construction</a:t>
            </a:r>
            <a:endParaRPr lang="en-GB" sz="1200" dirty="0">
              <a:solidFill>
                <a:schemeClr val="tx1"/>
              </a:solidFill>
              <a:latin typeface="Trebuchet MS" panose="020B0603020202020204" pitchFamily="34" charset="0"/>
            </a:endParaRPr>
          </a:p>
          <a:p>
            <a:pPr marL="228600" indent="-228600" algn="just">
              <a:buClrTx/>
              <a:buSzPct val="100000"/>
              <a:buAutoNum type="arabicPeriod"/>
            </a:pPr>
            <a:r>
              <a:rPr lang="en-GB" sz="1200" dirty="0">
                <a:solidFill>
                  <a:schemeClr val="tx1"/>
                </a:solidFill>
                <a:latin typeface="Trebuchet MS" panose="020B0603020202020204" pitchFamily="34" charset="0"/>
                <a:hlinkClick r:id="rId7">
                  <a:extLst>
                    <a:ext uri="{A12FA001-AC4F-418D-AE19-62706E023703}">
                      <ahyp:hlinkClr xmlns:ahyp="http://schemas.microsoft.com/office/drawing/2018/hyperlinkcolor" val="tx"/>
                    </a:ext>
                  </a:extLst>
                </a:hlinkClick>
              </a:rPr>
              <a:t>https://bryantpark.org/blog/history</a:t>
            </a:r>
            <a:endParaRPr lang="en-GB" sz="1200" dirty="0">
              <a:solidFill>
                <a:schemeClr val="tx1"/>
              </a:solidFill>
              <a:latin typeface="Trebuchet MS" panose="020B0603020202020204" pitchFamily="34" charset="0"/>
              <a:ea typeface="Georgia"/>
              <a:cs typeface="Georgia"/>
              <a:sym typeface="Georgia"/>
            </a:endParaRPr>
          </a:p>
          <a:p>
            <a:pPr marL="0" indent="0" algn="just">
              <a:buNone/>
            </a:pPr>
            <a:endParaRPr lang="en-GB" sz="1200" i="1" dirty="0">
              <a:latin typeface="Trebuchet MS" panose="020B0603020202020204" pitchFamily="34" charset="0"/>
            </a:endParaRPr>
          </a:p>
          <a:p>
            <a:pPr marL="0" lvl="0" indent="0" algn="just">
              <a:buNone/>
            </a:pPr>
            <a:endParaRPr lang="en-GB" sz="1200" dirty="0">
              <a:solidFill>
                <a:schemeClr val="tx1"/>
              </a:solidFill>
              <a:latin typeface="Trebuchet MS" panose="020B0603020202020204" pitchFamily="34" charset="0"/>
            </a:endParaRPr>
          </a:p>
          <a:p>
            <a:pPr marL="0" lvl="0" indent="0">
              <a:buNone/>
            </a:pPr>
            <a:endParaRPr lang="en-GB" sz="1200" dirty="0">
              <a:solidFill>
                <a:schemeClr val="tx1"/>
              </a:solidFill>
              <a:latin typeface="Trebuchet MS" panose="020B0603020202020204" pitchFamily="34" charset="0"/>
            </a:endParaRPr>
          </a:p>
        </p:txBody>
      </p:sp>
      <p:pic>
        <p:nvPicPr>
          <p:cNvPr id="5" name="Picture 4" descr="A picture containing device, mirror&#10;&#10;Description automatically generated">
            <a:extLst>
              <a:ext uri="{FF2B5EF4-FFF2-40B4-BE49-F238E27FC236}">
                <a16:creationId xmlns:a16="http://schemas.microsoft.com/office/drawing/2014/main" id="{19D9C7E0-5B2E-4684-8C6E-500686CDD6BB}"/>
              </a:ext>
            </a:extLst>
          </p:cNvPr>
          <p:cNvPicPr>
            <a:picLocks noChangeAspect="1"/>
          </p:cNvPicPr>
          <p:nvPr/>
        </p:nvPicPr>
        <p:blipFill>
          <a:blip r:embed="rId8"/>
          <a:stretch>
            <a:fillRect/>
          </a:stretch>
        </p:blipFill>
        <p:spPr>
          <a:xfrm>
            <a:off x="6233886" y="0"/>
            <a:ext cx="543690" cy="791974"/>
          </a:xfrm>
          <a:prstGeom prst="rect">
            <a:avLst/>
          </a:prstGeom>
        </p:spPr>
      </p:pic>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dirty="0">
                <a:ln w="15875">
                  <a:solidFill>
                    <a:schemeClr val="tx1"/>
                  </a:solidFill>
                </a:ln>
                <a:solidFill>
                  <a:srgbClr val="C00000"/>
                </a:solidFill>
                <a:latin typeface="Century Gothic" panose="020B0502020202020204" pitchFamily="34" charset="0"/>
                <a:ea typeface="Georgia"/>
                <a:cs typeface="Georgia"/>
                <a:sym typeface="Georgia"/>
              </a:rPr>
              <a:t>Task 2: Transforming Bryant Park</a:t>
            </a:r>
            <a:endParaRPr b="1" i="1" dirty="0">
              <a:ln w="15875">
                <a:solidFill>
                  <a:schemeClr val="tx1"/>
                </a:solidFill>
              </a:ln>
              <a:solidFill>
                <a:srgbClr val="C00000"/>
              </a:solidFill>
              <a:latin typeface="Century Gothic" panose="020B0502020202020204" pitchFamily="34" charset="0"/>
              <a:ea typeface="Georgia"/>
              <a:cs typeface="Georgia"/>
              <a:sym typeface="Georgia"/>
            </a:endParaRPr>
          </a:p>
        </p:txBody>
      </p:sp>
      <p:sp>
        <p:nvSpPr>
          <p:cNvPr id="6" name="TextBox 5">
            <a:extLst>
              <a:ext uri="{FF2B5EF4-FFF2-40B4-BE49-F238E27FC236}">
                <a16:creationId xmlns:a16="http://schemas.microsoft.com/office/drawing/2014/main" id="{1FFB37A2-7EB6-4D34-B760-920FB515A175}"/>
              </a:ext>
            </a:extLst>
          </p:cNvPr>
          <p:cNvSpPr txBox="1"/>
          <p:nvPr/>
        </p:nvSpPr>
        <p:spPr>
          <a:xfrm>
            <a:off x="233775" y="8166636"/>
            <a:ext cx="6390300" cy="769441"/>
          </a:xfrm>
          <a:prstGeom prst="rect">
            <a:avLst/>
          </a:prstGeom>
          <a:solidFill>
            <a:srgbClr val="FFFF00"/>
          </a:solidFill>
          <a:ln w="28575">
            <a:solidFill>
              <a:schemeClr val="accent5">
                <a:lumMod val="50000"/>
              </a:schemeClr>
            </a:solidFill>
            <a:prstDash val="sysDash"/>
          </a:ln>
        </p:spPr>
        <p:txBody>
          <a:bodyPr wrap="square" rtlCol="0">
            <a:spAutoFit/>
          </a:bodyPr>
          <a:lstStyle/>
          <a:p>
            <a:pPr algn="ctr"/>
            <a:r>
              <a:rPr lang="en-GB" sz="1600" b="1" i="1" dirty="0">
                <a:ln>
                  <a:solidFill>
                    <a:srgbClr val="002060"/>
                  </a:solidFill>
                </a:ln>
                <a:solidFill>
                  <a:srgbClr val="7030A0"/>
                </a:solidFill>
                <a:latin typeface="Century Gothic" panose="020B0502020202020204" pitchFamily="34" charset="0"/>
              </a:rPr>
              <a:t>“In a globalising world, place meanings and character are mostly shaped and changed by external forces.” </a:t>
            </a:r>
            <a:br>
              <a:rPr lang="en-GB" sz="1800" dirty="0">
                <a:latin typeface="Century Gothic" panose="020B0502020202020204" pitchFamily="34" charset="0"/>
              </a:rPr>
            </a:br>
            <a:r>
              <a:rPr lang="en-GB" sz="1200" dirty="0">
                <a:latin typeface="Century Gothic" panose="020B0502020202020204" pitchFamily="34" charset="0"/>
              </a:rPr>
              <a:t>Do you agree with this statement?</a:t>
            </a:r>
            <a:endParaRPr lang="en-GB" sz="1200" dirty="0">
              <a:latin typeface="Trebuchet MS" panose="020B0603020202020204" pitchFamily="34" charset="0"/>
            </a:endParaRPr>
          </a:p>
        </p:txBody>
      </p:sp>
      <p:sp>
        <p:nvSpPr>
          <p:cNvPr id="7" name="Arrow: Down 6">
            <a:extLst>
              <a:ext uri="{FF2B5EF4-FFF2-40B4-BE49-F238E27FC236}">
                <a16:creationId xmlns:a16="http://schemas.microsoft.com/office/drawing/2014/main" id="{1A41BDBF-C7C0-4B2F-B783-573111B25D14}"/>
              </a:ext>
            </a:extLst>
          </p:cNvPr>
          <p:cNvSpPr/>
          <p:nvPr/>
        </p:nvSpPr>
        <p:spPr>
          <a:xfrm>
            <a:off x="2931886" y="7687174"/>
            <a:ext cx="994228" cy="412582"/>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spTree>
    <p:extLst>
      <p:ext uri="{BB962C8B-B14F-4D97-AF65-F5344CB8AC3E}">
        <p14:creationId xmlns:p14="http://schemas.microsoft.com/office/powerpoint/2010/main" val="2578448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3" name="Google Shape;83;p16"/>
          <p:cNvSpPr txBox="1">
            <a:spLocks noGrp="1"/>
          </p:cNvSpPr>
          <p:nvPr>
            <p:ph type="title" idx="4294967295"/>
          </p:nvPr>
        </p:nvSpPr>
        <p:spPr>
          <a:xfrm>
            <a:off x="233775" y="174300"/>
            <a:ext cx="6390300" cy="1018200"/>
          </a:xfrm>
          <a:prstGeom prst="rect">
            <a:avLst/>
          </a:prstGeom>
        </p:spPr>
        <p:txBody>
          <a:bodyPr spcFirstLastPara="1" wrap="square" lIns="91425" tIns="91425" rIns="91425" bIns="91425" anchor="t" anchorCtr="0">
            <a:noAutofit/>
          </a:bodyPr>
          <a:lstStyle/>
          <a:p>
            <a:pPr lvl="0" algn="ctr"/>
            <a:r>
              <a:rPr lang="en-GB" b="1" i="1" u="sng" dirty="0">
                <a:ln w="15875">
                  <a:solidFill>
                    <a:schemeClr val="tx1"/>
                  </a:solidFill>
                </a:ln>
                <a:solidFill>
                  <a:schemeClr val="accent6">
                    <a:lumMod val="50000"/>
                  </a:schemeClr>
                </a:solidFill>
                <a:latin typeface="Century Gothic" panose="020B0502020202020204" pitchFamily="34" charset="0"/>
                <a:ea typeface="Georgia"/>
                <a:cs typeface="Georgia"/>
                <a:sym typeface="Georgia"/>
              </a:rPr>
              <a:t>Notes area</a:t>
            </a:r>
            <a:endParaRPr u="sng" dirty="0">
              <a:solidFill>
                <a:schemeClr val="accent6">
                  <a:lumMod val="50000"/>
                </a:schemeClr>
              </a:solidFill>
              <a:latin typeface="Georgia"/>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ABD38AFF-4E5F-42A7-8F39-F488DF2A5E5F}"/>
              </a:ext>
            </a:extLst>
          </p:cNvPr>
          <p:cNvPicPr>
            <a:picLocks noChangeAspect="1"/>
          </p:cNvPicPr>
          <p:nvPr/>
        </p:nvPicPr>
        <p:blipFill>
          <a:blip r:embed="rId3"/>
          <a:stretch>
            <a:fillRect/>
          </a:stretch>
        </p:blipFill>
        <p:spPr>
          <a:xfrm>
            <a:off x="6233886" y="0"/>
            <a:ext cx="543690" cy="791974"/>
          </a:xfrm>
          <a:prstGeom prst="rect">
            <a:avLst/>
          </a:prstGeom>
        </p:spPr>
      </p:pic>
      <p:graphicFrame>
        <p:nvGraphicFramePr>
          <p:cNvPr id="6" name="Content Placeholder 3">
            <a:extLst>
              <a:ext uri="{FF2B5EF4-FFF2-40B4-BE49-F238E27FC236}">
                <a16:creationId xmlns:a16="http://schemas.microsoft.com/office/drawing/2014/main" id="{7089B9F7-D5A7-4606-9815-656CA5BCFBB8}"/>
              </a:ext>
            </a:extLst>
          </p:cNvPr>
          <p:cNvGraphicFramePr>
            <a:graphicFrameLocks/>
          </p:cNvGraphicFramePr>
          <p:nvPr/>
        </p:nvGraphicFramePr>
        <p:xfrm>
          <a:off x="233775" y="791975"/>
          <a:ext cx="6450054" cy="8177726"/>
        </p:xfrm>
        <a:graphic>
          <a:graphicData uri="http://schemas.openxmlformats.org/drawingml/2006/table">
            <a:tbl>
              <a:tblPr firstRow="1" bandRow="1">
                <a:tableStyleId>{5940675A-B579-460E-94D1-54222C63F5DA}</a:tableStyleId>
              </a:tblPr>
              <a:tblGrid>
                <a:gridCol w="3460111">
                  <a:extLst>
                    <a:ext uri="{9D8B030D-6E8A-4147-A177-3AD203B41FA5}">
                      <a16:colId xmlns:a16="http://schemas.microsoft.com/office/drawing/2014/main" val="20000"/>
                    </a:ext>
                  </a:extLst>
                </a:gridCol>
                <a:gridCol w="996648">
                  <a:extLst>
                    <a:ext uri="{9D8B030D-6E8A-4147-A177-3AD203B41FA5}">
                      <a16:colId xmlns:a16="http://schemas.microsoft.com/office/drawing/2014/main" val="20001"/>
                    </a:ext>
                  </a:extLst>
                </a:gridCol>
                <a:gridCol w="996647">
                  <a:extLst>
                    <a:ext uri="{9D8B030D-6E8A-4147-A177-3AD203B41FA5}">
                      <a16:colId xmlns:a16="http://schemas.microsoft.com/office/drawing/2014/main" val="2864554994"/>
                    </a:ext>
                  </a:extLst>
                </a:gridCol>
                <a:gridCol w="996648">
                  <a:extLst>
                    <a:ext uri="{9D8B030D-6E8A-4147-A177-3AD203B41FA5}">
                      <a16:colId xmlns:a16="http://schemas.microsoft.com/office/drawing/2014/main" val="2470624755"/>
                    </a:ext>
                  </a:extLst>
                </a:gridCol>
              </a:tblGrid>
              <a:tr h="2392959">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Trebuchet MS" panose="020B0603020202020204" pitchFamily="34" charset="0"/>
                        </a:rPr>
                        <a:t>Brief notes on what I found interesting: </a:t>
                      </a:r>
                    </a:p>
                    <a:p>
                      <a:pPr algn="ctr"/>
                      <a:endParaRPr lang="en-GB" sz="14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Shifting flows of resources.</a:t>
                      </a: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r>
                        <a:rPr lang="en-GB" sz="900" i="1" baseline="0" dirty="0">
                          <a:latin typeface="Trebuchet MS" panose="020B0603020202020204" pitchFamily="34" charset="0"/>
                        </a:rPr>
                        <a:t> </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External agencies, including government, corporate bodies and community or local groups make attempts to influence or create specific place-meanings</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Shifting flows of money or investment.</a:t>
                      </a:r>
                      <a:endParaRPr lang="en-GB" sz="900" i="1" dirty="0">
                        <a:latin typeface="Trebuchet MS" panose="020B0603020202020204" pitchFamily="34" charset="0"/>
                      </a:endParaRPr>
                    </a:p>
                  </a:txBody>
                  <a:tcPr/>
                </a:tc>
                <a:extLst>
                  <a:ext uri="{0D108BD9-81ED-4DB2-BD59-A6C34878D82A}">
                    <a16:rowId xmlns:a16="http://schemas.microsoft.com/office/drawing/2014/main" val="10000"/>
                  </a:ext>
                </a:extLst>
              </a:tr>
              <a:tr h="1765304">
                <a:tc vMerge="1">
                  <a:txBody>
                    <a:bodyPr/>
                    <a:lstStyle/>
                    <a:p>
                      <a:endParaRPr lang="en-GB"/>
                    </a:p>
                  </a:txBody>
                  <a:tcPr/>
                </a:tc>
                <a:tc rowSpan="2">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The decisions of transnational corporations.</a:t>
                      </a:r>
                      <a:endParaRPr lang="en-GB" sz="900" i="1" dirty="0">
                        <a:latin typeface="Trebuchet MS" panose="020B0603020202020204" pitchFamily="34" charset="0"/>
                      </a:endParaRPr>
                    </a:p>
                  </a:txBody>
                  <a:tcPr/>
                </a:tc>
                <a:tc rowSpan="2">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The impacts of government policies</a:t>
                      </a:r>
                      <a:endParaRPr lang="en-GB" sz="900" i="1" dirty="0">
                        <a:latin typeface="Trebuchet MS" panose="020B0603020202020204" pitchFamily="34" charset="0"/>
                      </a:endParaRPr>
                    </a:p>
                  </a:txBody>
                  <a:tcPr/>
                </a:tc>
                <a:tc rowSpan="2">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Shifting flows of ideas</a:t>
                      </a:r>
                      <a:endParaRPr lang="en-GB" sz="900" i="1" dirty="0">
                        <a:latin typeface="Trebuchet MS" panose="020B0603020202020204" pitchFamily="34" charset="0"/>
                      </a:endParaRPr>
                    </a:p>
                  </a:txBody>
                  <a:tcPr/>
                </a:tc>
                <a:extLst>
                  <a:ext uri="{0D108BD9-81ED-4DB2-BD59-A6C34878D82A}">
                    <a16:rowId xmlns:a16="http://schemas.microsoft.com/office/drawing/2014/main" val="2440997572"/>
                  </a:ext>
                </a:extLst>
              </a:tr>
              <a:tr h="162952">
                <a:tc rowSpan="3">
                  <a:txBody>
                    <a:bodyPr/>
                    <a:lstStyle/>
                    <a:p>
                      <a:pPr algn="ctr"/>
                      <a:r>
                        <a:rPr lang="en-GB" sz="1400" i="1" dirty="0">
                          <a:latin typeface="Trebuchet MS" panose="020B0603020202020204" pitchFamily="34" charset="0"/>
                        </a:rPr>
                        <a:t>3 key take-aways </a:t>
                      </a:r>
                      <a:br>
                        <a:rPr lang="en-GB" sz="1400" i="1" dirty="0">
                          <a:latin typeface="Trebuchet MS" panose="020B0603020202020204" pitchFamily="34" charset="0"/>
                        </a:rPr>
                      </a:br>
                      <a:r>
                        <a:rPr lang="en-GB" sz="1400" i="1" dirty="0">
                          <a:latin typeface="Trebuchet MS" panose="020B0603020202020204" pitchFamily="34" charset="0"/>
                        </a:rPr>
                        <a:t>(include facts/figures/dates/names):</a:t>
                      </a:r>
                    </a:p>
                    <a:p>
                      <a:pPr algn="ctr"/>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1.</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2.</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3. </a:t>
                      </a:r>
                      <a:endParaRPr lang="en-GB" sz="1400" i="1" dirty="0">
                        <a:latin typeface="Trebuchet MS" panose="020B0603020202020204" pitchFamily="34" charset="0"/>
                      </a:endParaRPr>
                    </a:p>
                  </a:txBody>
                  <a:tcPr/>
                </a:tc>
                <a:tc vMerge="1">
                  <a:txBody>
                    <a:bodyPr/>
                    <a:lstStyle/>
                    <a:p>
                      <a:pPr algn="ctr"/>
                      <a:endParaRPr lang="en-GB" sz="1400" i="1" dirty="0">
                        <a:latin typeface="Trebuchet MS" panose="020B0603020202020204" pitchFamily="34" charset="0"/>
                      </a:endParaRPr>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1"/>
                  </a:ext>
                </a:extLst>
              </a:tr>
              <a:tr h="1928256">
                <a:tc vMerge="1">
                  <a:txBody>
                    <a:bodyPr/>
                    <a:lstStyle/>
                    <a:p>
                      <a:endParaRPr lang="en-GB"/>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The impacts of international or global institutions.</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Shifting flows of people.</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Personal attachments shaped place meaning - place meanings are bound up with different identities, perspectives and experiences.</a:t>
                      </a:r>
                      <a:endParaRPr lang="en-GB" sz="900" i="1" dirty="0">
                        <a:latin typeface="Trebuchet MS" panose="020B0603020202020204" pitchFamily="34" charset="0"/>
                      </a:endParaRPr>
                    </a:p>
                  </a:txBody>
                  <a:tcPr/>
                </a:tc>
                <a:extLst>
                  <a:ext uri="{0D108BD9-81ED-4DB2-BD59-A6C34878D82A}">
                    <a16:rowId xmlns:a16="http://schemas.microsoft.com/office/drawing/2014/main" val="3284173115"/>
                  </a:ext>
                </a:extLst>
              </a:tr>
              <a:tr h="1928255">
                <a:tc vMerge="1">
                  <a:txBody>
                    <a:bodyPr/>
                    <a:lstStyle/>
                    <a:p>
                      <a:endParaRPr lang="en-GB"/>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Past and present connections/processes of development can be seen to influence the social and economic characteristics of places (history)</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Exogenous: relationships with other places.</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Endogenous: location, topography, physical geography, land use, built environment and infrastructure, demographic and economic characteristics.</a:t>
                      </a:r>
                      <a:endParaRPr lang="en-GB" sz="900" i="1" dirty="0">
                        <a:latin typeface="Trebuchet MS" panose="020B0603020202020204" pitchFamily="34" charset="0"/>
                      </a:endParaRPr>
                    </a:p>
                  </a:txBody>
                  <a:tcPr/>
                </a:tc>
                <a:extLst>
                  <a:ext uri="{0D108BD9-81ED-4DB2-BD59-A6C34878D82A}">
                    <a16:rowId xmlns:a16="http://schemas.microsoft.com/office/drawing/2014/main" val="1931994297"/>
                  </a:ext>
                </a:extLst>
              </a:tr>
            </a:tbl>
          </a:graphicData>
        </a:graphic>
      </p:graphicFrame>
      <p:pic>
        <p:nvPicPr>
          <p:cNvPr id="2" name="Picture 1">
            <a:extLst>
              <a:ext uri="{FF2B5EF4-FFF2-40B4-BE49-F238E27FC236}">
                <a16:creationId xmlns:a16="http://schemas.microsoft.com/office/drawing/2014/main" id="{7D1BEF25-73E2-45F4-BE9F-06C527847D05}"/>
              </a:ext>
            </a:extLst>
          </p:cNvPr>
          <p:cNvPicPr>
            <a:picLocks/>
          </p:cNvPicPr>
          <p:nvPr/>
        </p:nvPicPr>
        <p:blipFill>
          <a:blip r:embed="rId4"/>
          <a:stretch>
            <a:fillRect/>
          </a:stretch>
        </p:blipFill>
        <p:spPr>
          <a:xfrm>
            <a:off x="1354365" y="3981971"/>
            <a:ext cx="1200150" cy="1018200"/>
          </a:xfrm>
          <a:prstGeom prst="rect">
            <a:avLst/>
          </a:prstGeom>
        </p:spPr>
      </p:pic>
    </p:spTree>
    <p:extLst>
      <p:ext uri="{BB962C8B-B14F-4D97-AF65-F5344CB8AC3E}">
        <p14:creationId xmlns:p14="http://schemas.microsoft.com/office/powerpoint/2010/main" val="1677369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233775" y="791156"/>
            <a:ext cx="6390300" cy="1886730"/>
          </a:xfrm>
          <a:prstGeom prst="rect">
            <a:avLst/>
          </a:prstGeom>
        </p:spPr>
        <p:txBody>
          <a:bodyPr spcFirstLastPara="1" wrap="square" lIns="91425" tIns="91425" rIns="91425" bIns="91425" anchor="t" anchorCtr="0">
            <a:noAutofit/>
          </a:bodyPr>
          <a:lstStyle/>
          <a:p>
            <a:pPr algn="ctr"/>
            <a:r>
              <a:rPr lang="en-GB" i="1" dirty="0">
                <a:ln>
                  <a:solidFill>
                    <a:srgbClr val="002060"/>
                  </a:solidFill>
                </a:ln>
                <a:solidFill>
                  <a:srgbClr val="00B0F0"/>
                </a:solidFill>
                <a:latin typeface="Century Gothic" panose="020B0502020202020204" pitchFamily="34" charset="0"/>
              </a:rPr>
              <a:t>“In a globalising world, place meanings and character are mostly shaped and changed by external forces.” </a:t>
            </a:r>
            <a:br>
              <a:rPr lang="en-GB" dirty="0">
                <a:latin typeface="Century Gothic" panose="020B0502020202020204" pitchFamily="34" charset="0"/>
              </a:rPr>
            </a:br>
            <a:r>
              <a:rPr lang="en-GB" sz="2000" dirty="0">
                <a:latin typeface="Century Gothic" panose="020B0502020202020204" pitchFamily="34" charset="0"/>
              </a:rPr>
              <a:t>Do you agree with this statement?</a:t>
            </a:r>
            <a:endParaRPr lang="en-GB" dirty="0">
              <a:latin typeface="Century Gothic" panose="020B0502020202020204" pitchFamily="34" charset="0"/>
            </a:endParaRPr>
          </a:p>
        </p:txBody>
      </p:sp>
      <p:sp>
        <p:nvSpPr>
          <p:cNvPr id="68" name="Google Shape;68;p14"/>
          <p:cNvSpPr txBox="1">
            <a:spLocks noGrp="1"/>
          </p:cNvSpPr>
          <p:nvPr>
            <p:ph type="body" idx="1"/>
          </p:nvPr>
        </p:nvSpPr>
        <p:spPr>
          <a:xfrm>
            <a:off x="0" y="3062514"/>
            <a:ext cx="6858000" cy="5222765"/>
          </a:xfrm>
          <a:prstGeom prst="rect">
            <a:avLst/>
          </a:prstGeom>
        </p:spPr>
        <p:txBody>
          <a:bodyPr spcFirstLastPara="1" wrap="square" lIns="91425" tIns="91425" rIns="91425" bIns="91425" anchor="t" anchorCtr="0">
            <a:noAutofit/>
          </a:bodyPr>
          <a:lstStyle/>
          <a:p>
            <a:pPr marL="114300" indent="0" algn="just">
              <a:buNone/>
            </a:pPr>
            <a:r>
              <a:rPr lang="en-GB" sz="1200" dirty="0">
                <a:solidFill>
                  <a:schemeClr val="tx1"/>
                </a:solidFill>
                <a:latin typeface="Trebuchet MS" panose="020B0603020202020204" pitchFamily="34" charset="0"/>
              </a:rPr>
              <a:t>You might think geographers are only interested in volcanoes or rivers, but for some time geography research has focused on place and space; cultural geographers are interested in people's engagement with places, their experience of them and the qualities they ascribe to them, all of which are of fundamental importance in their lives. </a:t>
            </a:r>
          </a:p>
          <a:p>
            <a:pPr marL="114300" indent="0" algn="just">
              <a:buNone/>
            </a:pPr>
            <a:endParaRPr lang="en-GB" sz="1200" dirty="0">
              <a:solidFill>
                <a:schemeClr val="tx1"/>
              </a:solidFill>
              <a:latin typeface="Trebuchet MS" panose="020B0603020202020204" pitchFamily="34" charset="0"/>
            </a:endParaRPr>
          </a:p>
          <a:p>
            <a:pPr marL="114300" indent="0" algn="just">
              <a:buNone/>
            </a:pPr>
            <a:r>
              <a:rPr lang="en-GB" sz="1200" dirty="0">
                <a:solidFill>
                  <a:schemeClr val="tx1"/>
                </a:solidFill>
                <a:latin typeface="Trebuchet MS" panose="020B0603020202020204" pitchFamily="34" charset="0"/>
              </a:rPr>
              <a:t>By engaging in this project you will acknowledge this importance and engage with how places are known and experienced, how their character is appreciated, the factors and processes which impact upon places and how they change and develop over time. Through developing this knowledge, you will gain understanding of the way in which your own life and those of others are affected by continuity and change in the nature of places which are of fundamental importance in their lives.</a:t>
            </a:r>
          </a:p>
        </p:txBody>
      </p:sp>
      <p:pic>
        <p:nvPicPr>
          <p:cNvPr id="7" name="Picture 6" descr="A picture containing device, mirror&#10;&#10;Description automatically generated">
            <a:extLst>
              <a:ext uri="{FF2B5EF4-FFF2-40B4-BE49-F238E27FC236}">
                <a16:creationId xmlns:a16="http://schemas.microsoft.com/office/drawing/2014/main" id="{C8F6219B-FB09-49CC-B7CE-E3ECFA87F6AC}"/>
              </a:ext>
            </a:extLst>
          </p:cNvPr>
          <p:cNvPicPr>
            <a:picLocks noChangeAspect="1"/>
          </p:cNvPicPr>
          <p:nvPr/>
        </p:nvPicPr>
        <p:blipFill>
          <a:blip r:embed="rId3"/>
          <a:stretch>
            <a:fillRect/>
          </a:stretch>
        </p:blipFill>
        <p:spPr>
          <a:xfrm>
            <a:off x="6233886" y="0"/>
            <a:ext cx="543690" cy="791974"/>
          </a:xfrm>
          <a:prstGeom prst="rect">
            <a:avLst/>
          </a:prstGeom>
        </p:spPr>
      </p:pic>
      <p:pic>
        <p:nvPicPr>
          <p:cNvPr id="2" name="Picture 2" descr="Bristol Temple Quarter Enterprise Zone - YouTube">
            <a:extLst>
              <a:ext uri="{FF2B5EF4-FFF2-40B4-BE49-F238E27FC236}">
                <a16:creationId xmlns:a16="http://schemas.microsoft.com/office/drawing/2014/main" id="{42DEB200-F022-402E-8BC3-9377236B86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00057"/>
            <a:ext cx="6858000" cy="32439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5938566"/>
          </a:xfrm>
          <a:prstGeom prst="rect">
            <a:avLst/>
          </a:prstGeom>
        </p:spPr>
        <p:txBody>
          <a:bodyPr spcFirstLastPara="1" wrap="square" lIns="91425" tIns="91425" rIns="91425" bIns="91425" anchor="t" anchorCtr="0">
            <a:noAutofit/>
          </a:bodyPr>
          <a:lstStyle/>
          <a:p>
            <a:pPr marL="0" lvl="0" indent="0" algn="just">
              <a:buNone/>
            </a:pPr>
            <a:r>
              <a:rPr lang="en-GB" sz="1200" dirty="0">
                <a:solidFill>
                  <a:schemeClr val="tx1"/>
                </a:solidFill>
                <a:latin typeface="Trebuchet MS" panose="020B0603020202020204" pitchFamily="34" charset="0"/>
                <a:ea typeface="Georgia"/>
                <a:cs typeface="Georgia"/>
                <a:sym typeface="Georgia"/>
              </a:rPr>
              <a:t>Brixton is an area which has seen A LOT of changes since the 1970s. Before embarking on this research journey, just ask your parents or older family members about what Brixton was like when they were young – what words and phrases first come to their mind?</a:t>
            </a:r>
          </a:p>
          <a:p>
            <a:pPr marL="0" lvl="0" indent="0">
              <a:buNone/>
            </a:pPr>
            <a:endParaRPr lang="en-GB" sz="1200" dirty="0">
              <a:solidFill>
                <a:schemeClr val="tx1"/>
              </a:solidFill>
              <a:latin typeface="Trebuchet MS" panose="020B0603020202020204" pitchFamily="34" charset="0"/>
              <a:ea typeface="Georgia"/>
              <a:cs typeface="Georgia"/>
              <a:sym typeface="Georgia"/>
            </a:endParaRPr>
          </a:p>
          <a:p>
            <a:pPr marL="0" lvl="0" indent="0">
              <a:buNone/>
            </a:pPr>
            <a:r>
              <a:rPr lang="en-GB" sz="1200" dirty="0">
                <a:solidFill>
                  <a:schemeClr val="tx1"/>
                </a:solidFill>
                <a:latin typeface="Trebuchet MS" panose="020B0603020202020204" pitchFamily="34" charset="0"/>
                <a:ea typeface="Georgia"/>
                <a:cs typeface="Georgia"/>
                <a:sym typeface="Georgia"/>
              </a:rPr>
              <a:t>Brixton is undergoing </a:t>
            </a:r>
            <a:r>
              <a:rPr lang="en-GB" sz="1200" b="1" dirty="0">
                <a:solidFill>
                  <a:schemeClr val="tx1"/>
                </a:solidFill>
                <a:latin typeface="Trebuchet MS" panose="020B0603020202020204" pitchFamily="34" charset="0"/>
                <a:ea typeface="Georgia"/>
                <a:cs typeface="Georgia"/>
                <a:sym typeface="Georgia"/>
              </a:rPr>
              <a:t>GENTRIFICATION</a:t>
            </a:r>
            <a:r>
              <a:rPr lang="en-GB" sz="1200" dirty="0">
                <a:solidFill>
                  <a:schemeClr val="tx1"/>
                </a:solidFill>
                <a:latin typeface="Trebuchet MS" panose="020B0603020202020204" pitchFamily="34" charset="0"/>
                <a:ea typeface="Georgia"/>
                <a:cs typeface="Georgia"/>
                <a:sym typeface="Georgia"/>
              </a:rPr>
              <a:t> - </a:t>
            </a:r>
            <a:r>
              <a:rPr lang="en-GB" sz="1200" dirty="0">
                <a:solidFill>
                  <a:schemeClr val="tx1"/>
                </a:solidFill>
                <a:latin typeface="Trebuchet MS" panose="020B0603020202020204" pitchFamily="34" charset="0"/>
                <a:hlinkClick r:id="rId3">
                  <a:extLst>
                    <a:ext uri="{A12FA001-AC4F-418D-AE19-62706E023703}">
                      <ahyp:hlinkClr xmlns:ahyp="http://schemas.microsoft.com/office/drawing/2018/hyperlinkcolor" val="tx"/>
                    </a:ext>
                  </a:extLst>
                </a:hlinkClick>
              </a:rPr>
              <a:t>https://www.merriam-webster.com/dictionary/gentrification</a:t>
            </a:r>
            <a:r>
              <a:rPr lang="en-GB" sz="1200" dirty="0">
                <a:solidFill>
                  <a:schemeClr val="tx1"/>
                </a:solidFill>
                <a:latin typeface="Trebuchet MS" panose="020B0603020202020204" pitchFamily="34" charset="0"/>
              </a:rPr>
              <a:t> and has therefore seen social and economic changes. Some say these are exclusionary and detrimental changes which disadvantages those of low incomes, some say it is for the best as Brixton’s image and reputation was once quite poor.</a:t>
            </a:r>
          </a:p>
          <a:p>
            <a:pPr marL="0" lvl="0" indent="0" algn="just">
              <a:buNone/>
            </a:pPr>
            <a:endParaRPr lang="en-GB" sz="1200" dirty="0">
              <a:solidFill>
                <a:schemeClr val="tx1"/>
              </a:solidFill>
              <a:latin typeface="Trebuchet MS" panose="020B0603020202020204" pitchFamily="34" charset="0"/>
              <a:ea typeface="Georgia"/>
              <a:cs typeface="Georgia"/>
              <a:sym typeface="Georgia"/>
            </a:endParaRPr>
          </a:p>
          <a:p>
            <a:pPr marL="0" indent="0" algn="just">
              <a:buNone/>
            </a:pPr>
            <a:r>
              <a:rPr lang="en-GB" sz="1200" dirty="0">
                <a:solidFill>
                  <a:schemeClr val="tx1"/>
                </a:solidFill>
                <a:latin typeface="Trebuchet MS" panose="020B0603020202020204" pitchFamily="34" charset="0"/>
                <a:ea typeface="Georgia"/>
                <a:cs typeface="Georgia"/>
                <a:sym typeface="Georgia"/>
              </a:rPr>
              <a:t>Use the following links and your own research to look into how Brixton had its character and perception changed by gentrification and whether this has had positive or negative impacts:</a:t>
            </a:r>
          </a:p>
          <a:p>
            <a:pPr marL="0" indent="0" algn="just">
              <a:buNone/>
            </a:pPr>
            <a:endParaRPr lang="en-GB" sz="1100" dirty="0">
              <a:solidFill>
                <a:schemeClr val="tx1"/>
              </a:solidFill>
              <a:latin typeface="Trebuchet MS" panose="020B0603020202020204" pitchFamily="34" charset="0"/>
              <a:ea typeface="Georgia"/>
              <a:cs typeface="Georgia"/>
              <a:sym typeface="Georgia"/>
            </a:endParaRPr>
          </a:p>
          <a:p>
            <a:pPr marL="228600" indent="-228600" algn="just">
              <a:buClrTx/>
              <a:buSzPct val="100000"/>
              <a:buAutoNum type="arabicPeriod"/>
            </a:pPr>
            <a:r>
              <a:rPr lang="en-GB" sz="900" dirty="0">
                <a:solidFill>
                  <a:schemeClr val="tx1"/>
                </a:solidFill>
                <a:latin typeface="Trebuchet MS" panose="020B0603020202020204" pitchFamily="34" charset="0"/>
                <a:hlinkClick r:id="rId4">
                  <a:extLst>
                    <a:ext uri="{A12FA001-AC4F-418D-AE19-62706E023703}">
                      <ahyp:hlinkClr xmlns:ahyp="http://schemas.microsoft.com/office/drawing/2018/hyperlinkcolor" val="tx"/>
                    </a:ext>
                  </a:extLst>
                </a:hlinkClick>
              </a:rPr>
              <a:t>https://www.vice.com/en_uk/article/mbmp5v/pop-brixton-market-gentrification-london</a:t>
            </a:r>
            <a:endParaRPr lang="en-GB" sz="900" dirty="0">
              <a:solidFill>
                <a:schemeClr val="tx1"/>
              </a:solidFill>
              <a:latin typeface="Trebuchet MS" panose="020B0603020202020204" pitchFamily="34" charset="0"/>
            </a:endParaRPr>
          </a:p>
          <a:p>
            <a:pPr marL="228600" indent="-228600" algn="just">
              <a:buClrTx/>
              <a:buSzPct val="100000"/>
              <a:buAutoNum type="arabicPeriod"/>
            </a:pPr>
            <a:r>
              <a:rPr lang="en-GB" sz="900" dirty="0">
                <a:solidFill>
                  <a:schemeClr val="tx1"/>
                </a:solidFill>
                <a:latin typeface="Trebuchet MS" panose="020B0603020202020204" pitchFamily="34" charset="0"/>
                <a:hlinkClick r:id="rId5">
                  <a:extLst>
                    <a:ext uri="{A12FA001-AC4F-418D-AE19-62706E023703}">
                      <ahyp:hlinkClr xmlns:ahyp="http://schemas.microsoft.com/office/drawing/2018/hyperlinkcolor" val="tx"/>
                    </a:ext>
                  </a:extLst>
                </a:hlinkClick>
              </a:rPr>
              <a:t>http://www.brixtonbuzz.com/2016/06/urban-regeneration-in-brixton-a-study-from-the-front-line-of-gentrification/</a:t>
            </a:r>
            <a:endParaRPr lang="en-GB" sz="900" dirty="0">
              <a:solidFill>
                <a:schemeClr val="tx1"/>
              </a:solidFill>
              <a:latin typeface="Trebuchet MS" panose="020B0603020202020204" pitchFamily="34" charset="0"/>
            </a:endParaRPr>
          </a:p>
          <a:p>
            <a:pPr marL="228600" indent="-228600" algn="just">
              <a:buClrTx/>
              <a:buSzPct val="100000"/>
              <a:buAutoNum type="arabicPeriod"/>
            </a:pPr>
            <a:r>
              <a:rPr lang="en-GB" sz="900" dirty="0">
                <a:solidFill>
                  <a:schemeClr val="tx1"/>
                </a:solidFill>
                <a:latin typeface="Trebuchet MS" panose="020B0603020202020204" pitchFamily="34" charset="0"/>
                <a:hlinkClick r:id="rId6">
                  <a:extLst>
                    <a:ext uri="{A12FA001-AC4F-418D-AE19-62706E023703}">
                      <ahyp:hlinkClr xmlns:ahyp="http://schemas.microsoft.com/office/drawing/2018/hyperlinkcolor" val="tx"/>
                    </a:ext>
                  </a:extLst>
                </a:hlinkClick>
              </a:rPr>
              <a:t>https://environmentjournal.online/articles/feature-a-filmmakers-mission-to-shed-light-on-regeneration-gentrification-in-brixton/</a:t>
            </a:r>
            <a:endParaRPr lang="en-GB" sz="900" dirty="0">
              <a:solidFill>
                <a:schemeClr val="tx1"/>
              </a:solidFill>
              <a:latin typeface="Trebuchet MS" panose="020B0603020202020204" pitchFamily="34" charset="0"/>
            </a:endParaRPr>
          </a:p>
          <a:p>
            <a:pPr marL="228600" indent="-228600" algn="just">
              <a:buClrTx/>
              <a:buSzPct val="100000"/>
              <a:buAutoNum type="arabicPeriod"/>
            </a:pPr>
            <a:r>
              <a:rPr lang="en-GB" sz="900" dirty="0">
                <a:solidFill>
                  <a:schemeClr val="tx1"/>
                </a:solidFill>
                <a:latin typeface="Trebuchet MS" panose="020B0603020202020204" pitchFamily="34" charset="0"/>
                <a:hlinkClick r:id="rId7">
                  <a:extLst>
                    <a:ext uri="{A12FA001-AC4F-418D-AE19-62706E023703}">
                      <ahyp:hlinkClr xmlns:ahyp="http://schemas.microsoft.com/office/drawing/2018/hyperlinkcolor" val="tx"/>
                    </a:ext>
                  </a:extLst>
                </a:hlinkClick>
              </a:rPr>
              <a:t>https://www.newstatesman.com/politics/2015/04/gentrification-brixton-who-wins-who-loses-and-whos-blame</a:t>
            </a:r>
            <a:endParaRPr lang="en-GB" sz="900" dirty="0">
              <a:solidFill>
                <a:schemeClr val="tx1"/>
              </a:solidFill>
              <a:latin typeface="Trebuchet MS" panose="020B0603020202020204" pitchFamily="34" charset="0"/>
            </a:endParaRPr>
          </a:p>
          <a:p>
            <a:pPr marL="228600" indent="-228600" algn="just">
              <a:buClrTx/>
              <a:buSzPct val="100000"/>
              <a:buAutoNum type="arabicPeriod"/>
            </a:pPr>
            <a:r>
              <a:rPr lang="en-GB" sz="900" dirty="0">
                <a:solidFill>
                  <a:schemeClr val="tx1"/>
                </a:solidFill>
                <a:latin typeface="Trebuchet MS" panose="020B0603020202020204" pitchFamily="34" charset="0"/>
                <a:hlinkClick r:id="rId8">
                  <a:extLst>
                    <a:ext uri="{A12FA001-AC4F-418D-AE19-62706E023703}">
                      <ahyp:hlinkClr xmlns:ahyp="http://schemas.microsoft.com/office/drawing/2018/hyperlinkcolor" val="tx"/>
                    </a:ext>
                  </a:extLst>
                </a:hlinkClick>
              </a:rPr>
              <a:t>https://www.prospectmagazine.co.uk/politics/the-two-brixtons</a:t>
            </a:r>
            <a:endParaRPr lang="en-GB" sz="900" dirty="0">
              <a:solidFill>
                <a:schemeClr val="tx1"/>
              </a:solidFill>
              <a:latin typeface="Trebuchet MS" panose="020B0603020202020204" pitchFamily="34" charset="0"/>
            </a:endParaRPr>
          </a:p>
          <a:p>
            <a:pPr marL="228600" indent="-228600" algn="just">
              <a:buClrTx/>
              <a:buSzPct val="100000"/>
              <a:buAutoNum type="arabicPeriod"/>
            </a:pPr>
            <a:r>
              <a:rPr lang="en-GB" sz="900" dirty="0">
                <a:solidFill>
                  <a:schemeClr val="tx1"/>
                </a:solidFill>
                <a:latin typeface="Trebuchet MS" panose="020B0603020202020204" pitchFamily="34" charset="0"/>
                <a:hlinkClick r:id="rId9">
                  <a:extLst>
                    <a:ext uri="{A12FA001-AC4F-418D-AE19-62706E023703}">
                      <ahyp:hlinkClr xmlns:ahyp="http://schemas.microsoft.com/office/drawing/2018/hyperlinkcolor" val="tx"/>
                    </a:ext>
                  </a:extLst>
                </a:hlinkClick>
              </a:rPr>
              <a:t>https://www.vice.com/en_uk/article/mgdw8x/you-are-to-blame-for-gentrification</a:t>
            </a:r>
            <a:endParaRPr lang="en-GB" sz="900" dirty="0">
              <a:solidFill>
                <a:schemeClr val="tx1"/>
              </a:solidFill>
              <a:latin typeface="Trebuchet MS" panose="020B0603020202020204" pitchFamily="34" charset="0"/>
            </a:endParaRPr>
          </a:p>
          <a:p>
            <a:pPr marL="228600" indent="-228600" algn="just">
              <a:buClrTx/>
              <a:buSzPct val="100000"/>
              <a:buAutoNum type="arabicPeriod"/>
            </a:pPr>
            <a:r>
              <a:rPr lang="en-GB" sz="900" dirty="0">
                <a:solidFill>
                  <a:schemeClr val="tx1"/>
                </a:solidFill>
                <a:latin typeface="Trebuchet MS" panose="020B0603020202020204" pitchFamily="34" charset="0"/>
                <a:hlinkClick r:id="rId10">
                  <a:extLst>
                    <a:ext uri="{A12FA001-AC4F-418D-AE19-62706E023703}">
                      <ahyp:hlinkClr xmlns:ahyp="http://schemas.microsoft.com/office/drawing/2018/hyperlinkcolor" val="tx"/>
                    </a:ext>
                  </a:extLst>
                </a:hlinkClick>
              </a:rPr>
              <a:t>https://www.artefactmagazine.com/2016/06/21/brixton-a-change-for-better-or-for-worse/</a:t>
            </a:r>
            <a:endParaRPr lang="en-GB" sz="900" dirty="0">
              <a:solidFill>
                <a:schemeClr val="tx1"/>
              </a:solidFill>
              <a:latin typeface="Trebuchet MS" panose="020B0603020202020204" pitchFamily="34" charset="0"/>
            </a:endParaRPr>
          </a:p>
          <a:p>
            <a:pPr marL="228600" indent="-228600" algn="just">
              <a:buClrTx/>
              <a:buSzPct val="100000"/>
              <a:buAutoNum type="arabicPeriod"/>
            </a:pPr>
            <a:r>
              <a:rPr lang="en-GB" sz="900" dirty="0">
                <a:solidFill>
                  <a:schemeClr val="tx1"/>
                </a:solidFill>
                <a:latin typeface="Trebuchet MS" panose="020B0603020202020204" pitchFamily="34" charset="0"/>
                <a:hlinkClick r:id="rId11">
                  <a:extLst>
                    <a:ext uri="{A12FA001-AC4F-418D-AE19-62706E023703}">
                      <ahyp:hlinkClr xmlns:ahyp="http://schemas.microsoft.com/office/drawing/2018/hyperlinkcolor" val="tx"/>
                    </a:ext>
                  </a:extLst>
                </a:hlinkClick>
              </a:rPr>
              <a:t>https://www.theguardian.com/uk/2005/apr/24/britishidentity.race</a:t>
            </a:r>
            <a:endParaRPr lang="en-GB" sz="900" dirty="0">
              <a:solidFill>
                <a:schemeClr val="tx1"/>
              </a:solidFill>
              <a:latin typeface="Trebuchet MS" panose="020B0603020202020204" pitchFamily="34" charset="0"/>
            </a:endParaRPr>
          </a:p>
          <a:p>
            <a:pPr marL="228600" indent="-228600" algn="just">
              <a:buClrTx/>
              <a:buSzPct val="100000"/>
              <a:buAutoNum type="arabicPeriod"/>
            </a:pPr>
            <a:r>
              <a:rPr lang="en-GB" sz="900" dirty="0">
                <a:solidFill>
                  <a:schemeClr val="tx1"/>
                </a:solidFill>
                <a:latin typeface="Trebuchet MS" panose="020B0603020202020204" pitchFamily="34" charset="0"/>
                <a:hlinkClick r:id="rId12">
                  <a:extLst>
                    <a:ext uri="{A12FA001-AC4F-418D-AE19-62706E023703}">
                      <ahyp:hlinkClr xmlns:ahyp="http://schemas.microsoft.com/office/drawing/2018/hyperlinkcolor" val="tx"/>
                    </a:ext>
                  </a:extLst>
                </a:hlinkClick>
              </a:rPr>
              <a:t>https://www.ft.com/content/19a685c6-3980-11e8-8eee-e06bde01c544</a:t>
            </a:r>
            <a:endParaRPr lang="en-GB" sz="900" dirty="0">
              <a:solidFill>
                <a:schemeClr val="tx1"/>
              </a:solidFill>
              <a:latin typeface="Trebuchet MS" panose="020B0603020202020204" pitchFamily="34" charset="0"/>
            </a:endParaRPr>
          </a:p>
          <a:p>
            <a:pPr marL="228600" indent="-228600" algn="just">
              <a:buClrTx/>
              <a:buSzPct val="100000"/>
              <a:buAutoNum type="arabicPeriod"/>
            </a:pPr>
            <a:r>
              <a:rPr lang="en-GB" sz="900" dirty="0">
                <a:solidFill>
                  <a:schemeClr val="tx1"/>
                </a:solidFill>
                <a:latin typeface="Trebuchet MS" panose="020B0603020202020204" pitchFamily="34" charset="0"/>
                <a:hlinkClick r:id="rId13">
                  <a:extLst>
                    <a:ext uri="{A12FA001-AC4F-418D-AE19-62706E023703}">
                      <ahyp:hlinkClr xmlns:ahyp="http://schemas.microsoft.com/office/drawing/2018/hyperlinkcolor" val="tx"/>
                    </a:ext>
                  </a:extLst>
                </a:hlinkClick>
              </a:rPr>
              <a:t>https://www.newstatesman.com/politics/uk/2017/02/view-brixton-how-bridge-gentrification-s-stark-divides</a:t>
            </a:r>
            <a:endParaRPr lang="en-GB" sz="900" dirty="0">
              <a:solidFill>
                <a:schemeClr val="tx1"/>
              </a:solidFill>
              <a:latin typeface="Trebuchet MS" panose="020B0603020202020204" pitchFamily="34" charset="0"/>
            </a:endParaRPr>
          </a:p>
          <a:p>
            <a:pPr marL="228600" indent="-228600" algn="just">
              <a:buClrTx/>
              <a:buSzPct val="100000"/>
              <a:buAutoNum type="arabicPeriod"/>
            </a:pPr>
            <a:r>
              <a:rPr lang="en-GB" sz="900" dirty="0">
                <a:solidFill>
                  <a:schemeClr val="tx1"/>
                </a:solidFill>
                <a:latin typeface="Trebuchet MS" panose="020B0603020202020204" pitchFamily="34" charset="0"/>
                <a:hlinkClick r:id="rId14">
                  <a:extLst>
                    <a:ext uri="{A12FA001-AC4F-418D-AE19-62706E023703}">
                      <ahyp:hlinkClr xmlns:ahyp="http://schemas.microsoft.com/office/drawing/2018/hyperlinkcolor" val="tx"/>
                    </a:ext>
                  </a:extLst>
                </a:hlinkClick>
              </a:rPr>
              <a:t>http://www.brixtonbuzz.com/2018/01/this-is-brixton-new-video-explores-the-impact-on-gentrification/</a:t>
            </a:r>
            <a:endParaRPr lang="en-GB" sz="900" dirty="0">
              <a:solidFill>
                <a:schemeClr val="tx1"/>
              </a:solidFill>
              <a:latin typeface="Trebuchet MS" panose="020B0603020202020204" pitchFamily="34" charset="0"/>
            </a:endParaRPr>
          </a:p>
          <a:p>
            <a:pPr marL="228600" indent="-228600" algn="just">
              <a:buClrTx/>
              <a:buSzPct val="100000"/>
              <a:buAutoNum type="arabicPeriod"/>
            </a:pPr>
            <a:r>
              <a:rPr lang="en-GB" sz="900" dirty="0">
                <a:solidFill>
                  <a:schemeClr val="tx1"/>
                </a:solidFill>
                <a:latin typeface="Trebuchet MS" panose="020B0603020202020204" pitchFamily="34" charset="0"/>
                <a:hlinkClick r:id="rId15">
                  <a:extLst>
                    <a:ext uri="{A12FA001-AC4F-418D-AE19-62706E023703}">
                      <ahyp:hlinkClr xmlns:ahyp="http://schemas.microsoft.com/office/drawing/2018/hyperlinkcolor" val="tx"/>
                    </a:ext>
                  </a:extLst>
                </a:hlinkClick>
              </a:rPr>
              <a:t>https://www.theguardian.com/cities/datablog/2016/jan/14/how-has-brixton-really-changed-the-data-behind-the-story</a:t>
            </a:r>
            <a:endParaRPr lang="en-GB" sz="900" dirty="0">
              <a:solidFill>
                <a:schemeClr val="tx1"/>
              </a:solidFill>
              <a:latin typeface="Trebuchet MS" panose="020B0603020202020204" pitchFamily="34" charset="0"/>
            </a:endParaRPr>
          </a:p>
          <a:p>
            <a:pPr marL="228600" indent="-228600" algn="just">
              <a:buClrTx/>
              <a:buSzPct val="100000"/>
              <a:buAutoNum type="arabicPeriod"/>
            </a:pPr>
            <a:r>
              <a:rPr lang="en-GB" sz="900" dirty="0">
                <a:solidFill>
                  <a:schemeClr val="tx1"/>
                </a:solidFill>
                <a:latin typeface="Trebuchet MS" panose="020B0603020202020204" pitchFamily="34" charset="0"/>
                <a:hlinkClick r:id="rId16">
                  <a:extLst>
                    <a:ext uri="{A12FA001-AC4F-418D-AE19-62706E023703}">
                      <ahyp:hlinkClr xmlns:ahyp="http://schemas.microsoft.com/office/drawing/2018/hyperlinkcolor" val="tx"/>
                    </a:ext>
                  </a:extLst>
                </a:hlinkClick>
              </a:rPr>
              <a:t>https://www.independent.co.uk/news/uk/home-news/the-gentrification-of-brixton-how-did-the-areas-character-change-so-utterly-a6749276.html</a:t>
            </a:r>
            <a:endParaRPr lang="en-GB" sz="900" dirty="0">
              <a:solidFill>
                <a:schemeClr val="tx1"/>
              </a:solidFill>
              <a:latin typeface="Trebuchet MS" panose="020B0603020202020204" pitchFamily="34" charset="0"/>
            </a:endParaRPr>
          </a:p>
          <a:p>
            <a:pPr marL="228600" indent="-228600" algn="just">
              <a:buClrTx/>
              <a:buSzPct val="100000"/>
              <a:buAutoNum type="arabicPeriod"/>
            </a:pPr>
            <a:r>
              <a:rPr lang="en-GB" sz="900" dirty="0">
                <a:solidFill>
                  <a:schemeClr val="tx1"/>
                </a:solidFill>
                <a:latin typeface="Trebuchet MS" panose="020B0603020202020204" pitchFamily="34" charset="0"/>
                <a:hlinkClick r:id="rId17">
                  <a:extLst>
                    <a:ext uri="{A12FA001-AC4F-418D-AE19-62706E023703}">
                      <ahyp:hlinkClr xmlns:ahyp="http://schemas.microsoft.com/office/drawing/2018/hyperlinkcolor" val="tx"/>
                    </a:ext>
                  </a:extLst>
                </a:hlinkClick>
              </a:rPr>
              <a:t>http://www.pensandoelterritorio.com/gentrification-and-urban-renewal-of-brixton-a-london-neighborhood/</a:t>
            </a:r>
            <a:endParaRPr lang="en-GB" sz="900" i="1" dirty="0">
              <a:solidFill>
                <a:schemeClr val="tx1"/>
              </a:solidFill>
              <a:latin typeface="Trebuchet MS" panose="020B0603020202020204" pitchFamily="34" charset="0"/>
            </a:endParaRPr>
          </a:p>
          <a:p>
            <a:pPr marL="0" lvl="0" indent="0" algn="just">
              <a:buNone/>
            </a:pPr>
            <a:endParaRPr lang="en-GB" sz="900" dirty="0">
              <a:solidFill>
                <a:schemeClr val="tx1"/>
              </a:solidFill>
              <a:latin typeface="Trebuchet MS" panose="020B0603020202020204" pitchFamily="34" charset="0"/>
            </a:endParaRPr>
          </a:p>
          <a:p>
            <a:pPr marL="0" lvl="0" indent="0">
              <a:buNone/>
            </a:pPr>
            <a:endParaRPr lang="en-GB" sz="1200" dirty="0">
              <a:solidFill>
                <a:schemeClr val="tx1"/>
              </a:solidFill>
              <a:latin typeface="Trebuchet MS" panose="020B0603020202020204" pitchFamily="34" charset="0"/>
            </a:endParaRPr>
          </a:p>
        </p:txBody>
      </p:sp>
      <p:pic>
        <p:nvPicPr>
          <p:cNvPr id="5" name="Picture 4" descr="A picture containing device, mirror&#10;&#10;Description automatically generated">
            <a:extLst>
              <a:ext uri="{FF2B5EF4-FFF2-40B4-BE49-F238E27FC236}">
                <a16:creationId xmlns:a16="http://schemas.microsoft.com/office/drawing/2014/main" id="{19D9C7E0-5B2E-4684-8C6E-500686CDD6BB}"/>
              </a:ext>
            </a:extLst>
          </p:cNvPr>
          <p:cNvPicPr>
            <a:picLocks noChangeAspect="1"/>
          </p:cNvPicPr>
          <p:nvPr/>
        </p:nvPicPr>
        <p:blipFill>
          <a:blip r:embed="rId18"/>
          <a:stretch>
            <a:fillRect/>
          </a:stretch>
        </p:blipFill>
        <p:spPr>
          <a:xfrm>
            <a:off x="6233886" y="0"/>
            <a:ext cx="543690" cy="791974"/>
          </a:xfrm>
          <a:prstGeom prst="rect">
            <a:avLst/>
          </a:prstGeom>
        </p:spPr>
      </p:pic>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dirty="0">
                <a:ln w="15875">
                  <a:solidFill>
                    <a:schemeClr val="tx1"/>
                  </a:solidFill>
                </a:ln>
                <a:solidFill>
                  <a:srgbClr val="C00000"/>
                </a:solidFill>
                <a:latin typeface="Century Gothic" panose="020B0502020202020204" pitchFamily="34" charset="0"/>
                <a:ea typeface="Georgia"/>
                <a:cs typeface="Georgia"/>
                <a:sym typeface="Georgia"/>
              </a:rPr>
              <a:t>Task 3: Brixton!</a:t>
            </a:r>
            <a:endParaRPr b="1" i="1" dirty="0">
              <a:ln w="15875">
                <a:solidFill>
                  <a:schemeClr val="tx1"/>
                </a:solidFill>
              </a:ln>
              <a:solidFill>
                <a:srgbClr val="C00000"/>
              </a:solidFill>
              <a:latin typeface="Century Gothic" panose="020B0502020202020204" pitchFamily="34" charset="0"/>
              <a:ea typeface="Georgia"/>
              <a:cs typeface="Georgia"/>
              <a:sym typeface="Georgia"/>
            </a:endParaRPr>
          </a:p>
        </p:txBody>
      </p:sp>
      <p:sp>
        <p:nvSpPr>
          <p:cNvPr id="6" name="TextBox 5">
            <a:extLst>
              <a:ext uri="{FF2B5EF4-FFF2-40B4-BE49-F238E27FC236}">
                <a16:creationId xmlns:a16="http://schemas.microsoft.com/office/drawing/2014/main" id="{1FFB37A2-7EB6-4D34-B760-920FB515A175}"/>
              </a:ext>
            </a:extLst>
          </p:cNvPr>
          <p:cNvSpPr txBox="1"/>
          <p:nvPr/>
        </p:nvSpPr>
        <p:spPr>
          <a:xfrm>
            <a:off x="233775" y="8166636"/>
            <a:ext cx="6390300" cy="769441"/>
          </a:xfrm>
          <a:prstGeom prst="rect">
            <a:avLst/>
          </a:prstGeom>
          <a:solidFill>
            <a:srgbClr val="FFFF00"/>
          </a:solidFill>
          <a:ln w="28575">
            <a:solidFill>
              <a:schemeClr val="accent5">
                <a:lumMod val="50000"/>
              </a:schemeClr>
            </a:solidFill>
            <a:prstDash val="sysDash"/>
          </a:ln>
        </p:spPr>
        <p:txBody>
          <a:bodyPr wrap="square" rtlCol="0">
            <a:spAutoFit/>
          </a:bodyPr>
          <a:lstStyle/>
          <a:p>
            <a:pPr algn="ctr"/>
            <a:r>
              <a:rPr lang="en-GB" sz="1600" b="1" i="1" dirty="0">
                <a:ln>
                  <a:solidFill>
                    <a:srgbClr val="002060"/>
                  </a:solidFill>
                </a:ln>
                <a:solidFill>
                  <a:srgbClr val="7030A0"/>
                </a:solidFill>
                <a:latin typeface="Century Gothic" panose="020B0502020202020204" pitchFamily="34" charset="0"/>
              </a:rPr>
              <a:t>“In a globalising world, place meanings and character are mostly shaped and changed by external forces.” </a:t>
            </a:r>
            <a:br>
              <a:rPr lang="en-GB" sz="1800" dirty="0">
                <a:latin typeface="Century Gothic" panose="020B0502020202020204" pitchFamily="34" charset="0"/>
              </a:rPr>
            </a:br>
            <a:r>
              <a:rPr lang="en-GB" sz="1200" dirty="0">
                <a:latin typeface="Century Gothic" panose="020B0502020202020204" pitchFamily="34" charset="0"/>
              </a:rPr>
              <a:t>Do you agree with this statement?</a:t>
            </a:r>
            <a:endParaRPr lang="en-GB" sz="1200" dirty="0">
              <a:latin typeface="Trebuchet MS" panose="020B0603020202020204" pitchFamily="34" charset="0"/>
            </a:endParaRPr>
          </a:p>
        </p:txBody>
      </p:sp>
      <p:sp>
        <p:nvSpPr>
          <p:cNvPr id="7" name="Arrow: Down 6">
            <a:extLst>
              <a:ext uri="{FF2B5EF4-FFF2-40B4-BE49-F238E27FC236}">
                <a16:creationId xmlns:a16="http://schemas.microsoft.com/office/drawing/2014/main" id="{1A41BDBF-C7C0-4B2F-B783-573111B25D14}"/>
              </a:ext>
            </a:extLst>
          </p:cNvPr>
          <p:cNvSpPr/>
          <p:nvPr/>
        </p:nvSpPr>
        <p:spPr>
          <a:xfrm>
            <a:off x="2931886" y="7687174"/>
            <a:ext cx="994228" cy="412582"/>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spTree>
    <p:extLst>
      <p:ext uri="{BB962C8B-B14F-4D97-AF65-F5344CB8AC3E}">
        <p14:creationId xmlns:p14="http://schemas.microsoft.com/office/powerpoint/2010/main" val="1714402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3" name="Google Shape;83;p16"/>
          <p:cNvSpPr txBox="1">
            <a:spLocks noGrp="1"/>
          </p:cNvSpPr>
          <p:nvPr>
            <p:ph type="title" idx="4294967295"/>
          </p:nvPr>
        </p:nvSpPr>
        <p:spPr>
          <a:xfrm>
            <a:off x="233775" y="174300"/>
            <a:ext cx="6390300" cy="1018200"/>
          </a:xfrm>
          <a:prstGeom prst="rect">
            <a:avLst/>
          </a:prstGeom>
        </p:spPr>
        <p:txBody>
          <a:bodyPr spcFirstLastPara="1" wrap="square" lIns="91425" tIns="91425" rIns="91425" bIns="91425" anchor="t" anchorCtr="0">
            <a:noAutofit/>
          </a:bodyPr>
          <a:lstStyle/>
          <a:p>
            <a:pPr lvl="0" algn="ctr"/>
            <a:r>
              <a:rPr lang="en-GB" b="1" i="1" u="sng" dirty="0">
                <a:ln w="15875">
                  <a:solidFill>
                    <a:schemeClr val="tx1"/>
                  </a:solidFill>
                </a:ln>
                <a:solidFill>
                  <a:schemeClr val="accent6">
                    <a:lumMod val="50000"/>
                  </a:schemeClr>
                </a:solidFill>
                <a:latin typeface="Century Gothic" panose="020B0502020202020204" pitchFamily="34" charset="0"/>
                <a:ea typeface="Georgia"/>
                <a:cs typeface="Georgia"/>
                <a:sym typeface="Georgia"/>
              </a:rPr>
              <a:t>Notes area</a:t>
            </a:r>
            <a:endParaRPr u="sng" dirty="0">
              <a:solidFill>
                <a:schemeClr val="accent6">
                  <a:lumMod val="50000"/>
                </a:schemeClr>
              </a:solidFill>
              <a:latin typeface="Georgia"/>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ABD38AFF-4E5F-42A7-8F39-F488DF2A5E5F}"/>
              </a:ext>
            </a:extLst>
          </p:cNvPr>
          <p:cNvPicPr>
            <a:picLocks noChangeAspect="1"/>
          </p:cNvPicPr>
          <p:nvPr/>
        </p:nvPicPr>
        <p:blipFill>
          <a:blip r:embed="rId3"/>
          <a:stretch>
            <a:fillRect/>
          </a:stretch>
        </p:blipFill>
        <p:spPr>
          <a:xfrm>
            <a:off x="6233886" y="0"/>
            <a:ext cx="543690" cy="791974"/>
          </a:xfrm>
          <a:prstGeom prst="rect">
            <a:avLst/>
          </a:prstGeom>
        </p:spPr>
      </p:pic>
      <p:graphicFrame>
        <p:nvGraphicFramePr>
          <p:cNvPr id="6" name="Content Placeholder 3">
            <a:extLst>
              <a:ext uri="{FF2B5EF4-FFF2-40B4-BE49-F238E27FC236}">
                <a16:creationId xmlns:a16="http://schemas.microsoft.com/office/drawing/2014/main" id="{7089B9F7-D5A7-4606-9815-656CA5BCFBB8}"/>
              </a:ext>
            </a:extLst>
          </p:cNvPr>
          <p:cNvGraphicFramePr>
            <a:graphicFrameLocks/>
          </p:cNvGraphicFramePr>
          <p:nvPr/>
        </p:nvGraphicFramePr>
        <p:xfrm>
          <a:off x="233775" y="791975"/>
          <a:ext cx="6450054" cy="8177726"/>
        </p:xfrm>
        <a:graphic>
          <a:graphicData uri="http://schemas.openxmlformats.org/drawingml/2006/table">
            <a:tbl>
              <a:tblPr firstRow="1" bandRow="1">
                <a:tableStyleId>{5940675A-B579-460E-94D1-54222C63F5DA}</a:tableStyleId>
              </a:tblPr>
              <a:tblGrid>
                <a:gridCol w="3460111">
                  <a:extLst>
                    <a:ext uri="{9D8B030D-6E8A-4147-A177-3AD203B41FA5}">
                      <a16:colId xmlns:a16="http://schemas.microsoft.com/office/drawing/2014/main" val="20000"/>
                    </a:ext>
                  </a:extLst>
                </a:gridCol>
                <a:gridCol w="996648">
                  <a:extLst>
                    <a:ext uri="{9D8B030D-6E8A-4147-A177-3AD203B41FA5}">
                      <a16:colId xmlns:a16="http://schemas.microsoft.com/office/drawing/2014/main" val="20001"/>
                    </a:ext>
                  </a:extLst>
                </a:gridCol>
                <a:gridCol w="996647">
                  <a:extLst>
                    <a:ext uri="{9D8B030D-6E8A-4147-A177-3AD203B41FA5}">
                      <a16:colId xmlns:a16="http://schemas.microsoft.com/office/drawing/2014/main" val="2864554994"/>
                    </a:ext>
                  </a:extLst>
                </a:gridCol>
                <a:gridCol w="996648">
                  <a:extLst>
                    <a:ext uri="{9D8B030D-6E8A-4147-A177-3AD203B41FA5}">
                      <a16:colId xmlns:a16="http://schemas.microsoft.com/office/drawing/2014/main" val="2470624755"/>
                    </a:ext>
                  </a:extLst>
                </a:gridCol>
              </a:tblGrid>
              <a:tr h="2392959">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Trebuchet MS" panose="020B0603020202020204" pitchFamily="34" charset="0"/>
                        </a:rPr>
                        <a:t>Brief notes on what I found interesting: </a:t>
                      </a:r>
                    </a:p>
                    <a:p>
                      <a:pPr algn="ctr"/>
                      <a:endParaRPr lang="en-GB" sz="14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Shifting flows of resources.</a:t>
                      </a: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r>
                        <a:rPr lang="en-GB" sz="900" i="1" baseline="0" dirty="0">
                          <a:latin typeface="Trebuchet MS" panose="020B0603020202020204" pitchFamily="34" charset="0"/>
                        </a:rPr>
                        <a:t> </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External agencies, including government, corporate bodies and community or local groups make attempts to influence or create specific place-meanings</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Shifting flows of money or investment.</a:t>
                      </a:r>
                      <a:endParaRPr lang="en-GB" sz="900" i="1" dirty="0">
                        <a:latin typeface="Trebuchet MS" panose="020B0603020202020204" pitchFamily="34" charset="0"/>
                      </a:endParaRPr>
                    </a:p>
                  </a:txBody>
                  <a:tcPr/>
                </a:tc>
                <a:extLst>
                  <a:ext uri="{0D108BD9-81ED-4DB2-BD59-A6C34878D82A}">
                    <a16:rowId xmlns:a16="http://schemas.microsoft.com/office/drawing/2014/main" val="10000"/>
                  </a:ext>
                </a:extLst>
              </a:tr>
              <a:tr h="1765304">
                <a:tc vMerge="1">
                  <a:txBody>
                    <a:bodyPr/>
                    <a:lstStyle/>
                    <a:p>
                      <a:endParaRPr lang="en-GB"/>
                    </a:p>
                  </a:txBody>
                  <a:tcPr/>
                </a:tc>
                <a:tc rowSpan="2">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The decisions of transnational corporations.</a:t>
                      </a:r>
                      <a:endParaRPr lang="en-GB" sz="900" i="1" dirty="0">
                        <a:latin typeface="Trebuchet MS" panose="020B0603020202020204" pitchFamily="34" charset="0"/>
                      </a:endParaRPr>
                    </a:p>
                  </a:txBody>
                  <a:tcPr/>
                </a:tc>
                <a:tc rowSpan="2">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The impacts of government policies</a:t>
                      </a:r>
                      <a:endParaRPr lang="en-GB" sz="900" i="1" dirty="0">
                        <a:latin typeface="Trebuchet MS" panose="020B0603020202020204" pitchFamily="34" charset="0"/>
                      </a:endParaRPr>
                    </a:p>
                  </a:txBody>
                  <a:tcPr/>
                </a:tc>
                <a:tc rowSpan="2">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Shifting flows of ideas</a:t>
                      </a:r>
                      <a:endParaRPr lang="en-GB" sz="900" i="1" dirty="0">
                        <a:latin typeface="Trebuchet MS" panose="020B0603020202020204" pitchFamily="34" charset="0"/>
                      </a:endParaRPr>
                    </a:p>
                  </a:txBody>
                  <a:tcPr/>
                </a:tc>
                <a:extLst>
                  <a:ext uri="{0D108BD9-81ED-4DB2-BD59-A6C34878D82A}">
                    <a16:rowId xmlns:a16="http://schemas.microsoft.com/office/drawing/2014/main" val="2440997572"/>
                  </a:ext>
                </a:extLst>
              </a:tr>
              <a:tr h="162952">
                <a:tc rowSpan="3">
                  <a:txBody>
                    <a:bodyPr/>
                    <a:lstStyle/>
                    <a:p>
                      <a:pPr algn="ctr"/>
                      <a:r>
                        <a:rPr lang="en-GB" sz="1400" i="1" dirty="0">
                          <a:latin typeface="Trebuchet MS" panose="020B0603020202020204" pitchFamily="34" charset="0"/>
                        </a:rPr>
                        <a:t>3 key take-aways </a:t>
                      </a:r>
                      <a:br>
                        <a:rPr lang="en-GB" sz="1400" i="1" dirty="0">
                          <a:latin typeface="Trebuchet MS" panose="020B0603020202020204" pitchFamily="34" charset="0"/>
                        </a:rPr>
                      </a:br>
                      <a:r>
                        <a:rPr lang="en-GB" sz="1400" i="1" dirty="0">
                          <a:latin typeface="Trebuchet MS" panose="020B0603020202020204" pitchFamily="34" charset="0"/>
                        </a:rPr>
                        <a:t>(include facts/figures/dates/names):</a:t>
                      </a:r>
                    </a:p>
                    <a:p>
                      <a:pPr algn="ctr"/>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1.</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2.</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3. </a:t>
                      </a:r>
                      <a:endParaRPr lang="en-GB" sz="1400" i="1" dirty="0">
                        <a:latin typeface="Trebuchet MS" panose="020B0603020202020204" pitchFamily="34" charset="0"/>
                      </a:endParaRPr>
                    </a:p>
                  </a:txBody>
                  <a:tcPr/>
                </a:tc>
                <a:tc vMerge="1">
                  <a:txBody>
                    <a:bodyPr/>
                    <a:lstStyle/>
                    <a:p>
                      <a:pPr algn="ctr"/>
                      <a:endParaRPr lang="en-GB" sz="1400" i="1" dirty="0">
                        <a:latin typeface="Trebuchet MS" panose="020B0603020202020204" pitchFamily="34" charset="0"/>
                      </a:endParaRPr>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1"/>
                  </a:ext>
                </a:extLst>
              </a:tr>
              <a:tr h="1928256">
                <a:tc vMerge="1">
                  <a:txBody>
                    <a:bodyPr/>
                    <a:lstStyle/>
                    <a:p>
                      <a:endParaRPr lang="en-GB"/>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The impacts of international or global institutions.</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Shifting flows of people.</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Personal attachments shaped place meaning - place meanings are bound up with different identities, perspectives and experiences.</a:t>
                      </a:r>
                      <a:endParaRPr lang="en-GB" sz="900" i="1" dirty="0">
                        <a:latin typeface="Trebuchet MS" panose="020B0603020202020204" pitchFamily="34" charset="0"/>
                      </a:endParaRPr>
                    </a:p>
                  </a:txBody>
                  <a:tcPr/>
                </a:tc>
                <a:extLst>
                  <a:ext uri="{0D108BD9-81ED-4DB2-BD59-A6C34878D82A}">
                    <a16:rowId xmlns:a16="http://schemas.microsoft.com/office/drawing/2014/main" val="3284173115"/>
                  </a:ext>
                </a:extLst>
              </a:tr>
              <a:tr h="1928255">
                <a:tc vMerge="1">
                  <a:txBody>
                    <a:bodyPr/>
                    <a:lstStyle/>
                    <a:p>
                      <a:endParaRPr lang="en-GB"/>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Past and present connections/processes of development can be seen to influence the social and economic characteristics of places (history)</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Exogenous: relationships with other places.</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Endogenous: location, topography, physical geography, land use, built environment and infrastructure, demographic and economic characteristics.</a:t>
                      </a:r>
                      <a:endParaRPr lang="en-GB" sz="900" i="1" dirty="0">
                        <a:latin typeface="Trebuchet MS" panose="020B0603020202020204" pitchFamily="34" charset="0"/>
                      </a:endParaRPr>
                    </a:p>
                  </a:txBody>
                  <a:tcPr/>
                </a:tc>
                <a:extLst>
                  <a:ext uri="{0D108BD9-81ED-4DB2-BD59-A6C34878D82A}">
                    <a16:rowId xmlns:a16="http://schemas.microsoft.com/office/drawing/2014/main" val="1931994297"/>
                  </a:ext>
                </a:extLst>
              </a:tr>
            </a:tbl>
          </a:graphicData>
        </a:graphic>
      </p:graphicFrame>
      <p:pic>
        <p:nvPicPr>
          <p:cNvPr id="2" name="Picture 1">
            <a:extLst>
              <a:ext uri="{FF2B5EF4-FFF2-40B4-BE49-F238E27FC236}">
                <a16:creationId xmlns:a16="http://schemas.microsoft.com/office/drawing/2014/main" id="{7D1BEF25-73E2-45F4-BE9F-06C527847D05}"/>
              </a:ext>
            </a:extLst>
          </p:cNvPr>
          <p:cNvPicPr>
            <a:picLocks/>
          </p:cNvPicPr>
          <p:nvPr/>
        </p:nvPicPr>
        <p:blipFill>
          <a:blip r:embed="rId4"/>
          <a:stretch>
            <a:fillRect/>
          </a:stretch>
        </p:blipFill>
        <p:spPr>
          <a:xfrm>
            <a:off x="1354365" y="3981971"/>
            <a:ext cx="1200150" cy="1018200"/>
          </a:xfrm>
          <a:prstGeom prst="rect">
            <a:avLst/>
          </a:prstGeom>
        </p:spPr>
      </p:pic>
    </p:spTree>
    <p:extLst>
      <p:ext uri="{BB962C8B-B14F-4D97-AF65-F5344CB8AC3E}">
        <p14:creationId xmlns:p14="http://schemas.microsoft.com/office/powerpoint/2010/main" val="1869502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a:spLocks noGrp="1"/>
          </p:cNvSpPr>
          <p:nvPr>
            <p:ph type="title"/>
          </p:nvPr>
        </p:nvSpPr>
        <p:spPr>
          <a:xfrm>
            <a:off x="233775" y="2061766"/>
            <a:ext cx="6390300" cy="101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000" dirty="0">
                <a:latin typeface="Georgia"/>
                <a:ea typeface="Georgia"/>
                <a:cs typeface="Georgia"/>
                <a:sym typeface="Georgia"/>
              </a:rPr>
              <a:t>Please submit your note-taking sheets and any other work so far to: </a:t>
            </a:r>
            <a:r>
              <a:rPr lang="en-GB" sz="2000" u="sng" dirty="0">
                <a:solidFill>
                  <a:schemeClr val="hlink"/>
                </a:solidFill>
                <a:latin typeface="Georgia"/>
                <a:ea typeface="Georgia"/>
                <a:cs typeface="Georgia"/>
                <a:sym typeface="Georgia"/>
              </a:rPr>
              <a:t>a</a:t>
            </a:r>
            <a:r>
              <a:rPr lang="en-GB" sz="2000" u="sng" dirty="0">
                <a:solidFill>
                  <a:schemeClr val="hlink"/>
                </a:solidFill>
                <a:latin typeface="Georgia"/>
                <a:ea typeface="Georgia"/>
                <a:cs typeface="Georgia"/>
                <a:sym typeface="Georgia"/>
                <a:hlinkClick r:id="rId3"/>
              </a:rPr>
              <a:t>.perez@arkputneyacademy.org</a:t>
            </a:r>
            <a:r>
              <a:rPr lang="en-GB" sz="2000" dirty="0">
                <a:latin typeface="Georgia"/>
                <a:ea typeface="Georgia"/>
                <a:cs typeface="Georgia"/>
                <a:sym typeface="Georgia"/>
              </a:rPr>
              <a:t> for checking this week.</a:t>
            </a:r>
            <a:endParaRPr sz="2000" dirty="0">
              <a:latin typeface="Georgia"/>
              <a:ea typeface="Georgia"/>
              <a:cs typeface="Georgia"/>
              <a:sym typeface="Georgia"/>
            </a:endParaRPr>
          </a:p>
          <a:p>
            <a:pPr marL="0" lvl="0" indent="0" algn="l" rtl="0">
              <a:spcBef>
                <a:spcPts val="0"/>
              </a:spcBef>
              <a:spcAft>
                <a:spcPts val="0"/>
              </a:spcAft>
              <a:buNone/>
            </a:pPr>
            <a:endParaRPr sz="2000" dirty="0">
              <a:latin typeface="Georgia"/>
              <a:ea typeface="Georgia"/>
              <a:cs typeface="Georgia"/>
              <a:sym typeface="Georgia"/>
            </a:endParaRPr>
          </a:p>
        </p:txBody>
      </p:sp>
      <p:sp>
        <p:nvSpPr>
          <p:cNvPr id="118" name="Google Shape;118;p21"/>
          <p:cNvSpPr txBox="1">
            <a:spLocks noGrp="1"/>
          </p:cNvSpPr>
          <p:nvPr>
            <p:ph type="body" idx="1"/>
          </p:nvPr>
        </p:nvSpPr>
        <p:spPr>
          <a:xfrm>
            <a:off x="233775" y="2048844"/>
            <a:ext cx="6390300" cy="6073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a:t>.</a:t>
            </a:r>
            <a:endParaRPr/>
          </a:p>
        </p:txBody>
      </p:sp>
      <p:pic>
        <p:nvPicPr>
          <p:cNvPr id="7" name="Picture 6" descr="A picture containing device, mirror&#10;&#10;Description automatically generated">
            <a:extLst>
              <a:ext uri="{FF2B5EF4-FFF2-40B4-BE49-F238E27FC236}">
                <a16:creationId xmlns:a16="http://schemas.microsoft.com/office/drawing/2014/main" id="{C9D63E5B-7778-402E-86CC-510EE06A7E12}"/>
              </a:ext>
            </a:extLst>
          </p:cNvPr>
          <p:cNvPicPr>
            <a:picLocks noChangeAspect="1"/>
          </p:cNvPicPr>
          <p:nvPr/>
        </p:nvPicPr>
        <p:blipFill>
          <a:blip r:embed="rId4"/>
          <a:stretch>
            <a:fillRect/>
          </a:stretch>
        </p:blipFill>
        <p:spPr>
          <a:xfrm>
            <a:off x="6233886" y="0"/>
            <a:ext cx="543690" cy="791974"/>
          </a:xfrm>
          <a:prstGeom prst="rect">
            <a:avLst/>
          </a:prstGeom>
        </p:spPr>
      </p:pic>
      <p:pic>
        <p:nvPicPr>
          <p:cNvPr id="2" name="Picture 1">
            <a:extLst>
              <a:ext uri="{FF2B5EF4-FFF2-40B4-BE49-F238E27FC236}">
                <a16:creationId xmlns:a16="http://schemas.microsoft.com/office/drawing/2014/main" id="{61C51164-70F9-4795-A06C-4BACFDBB6E5F}"/>
              </a:ext>
            </a:extLst>
          </p:cNvPr>
          <p:cNvPicPr>
            <a:picLocks/>
          </p:cNvPicPr>
          <p:nvPr/>
        </p:nvPicPr>
        <p:blipFill>
          <a:blip r:embed="rId5"/>
          <a:stretch>
            <a:fillRect/>
          </a:stretch>
        </p:blipFill>
        <p:spPr>
          <a:xfrm>
            <a:off x="2788936" y="940253"/>
            <a:ext cx="1279978" cy="1253496"/>
          </a:xfrm>
          <a:prstGeom prst="rect">
            <a:avLst/>
          </a:prstGeom>
        </p:spPr>
      </p:pic>
      <p:pic>
        <p:nvPicPr>
          <p:cNvPr id="1026" name="Picture 2" descr="Artists For Grenfell – Information blog">
            <a:extLst>
              <a:ext uri="{FF2B5EF4-FFF2-40B4-BE49-F238E27FC236}">
                <a16:creationId xmlns:a16="http://schemas.microsoft.com/office/drawing/2014/main" id="{F20257D3-01C1-4C14-8B46-6826137EF3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 y="6208939"/>
            <a:ext cx="6858000" cy="29350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ne Year On, What Were the Cultural Responses to the Tragedy of ...">
            <a:extLst>
              <a:ext uri="{FF2B5EF4-FFF2-40B4-BE49-F238E27FC236}">
                <a16:creationId xmlns:a16="http://schemas.microsoft.com/office/drawing/2014/main" id="{F6E53ED0-B6BB-4440-99BD-E27E838C36A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 y="3875314"/>
            <a:ext cx="6858000" cy="233362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87AD57D-963D-4FF8-8E4D-C86C9694BD84}"/>
              </a:ext>
            </a:extLst>
          </p:cNvPr>
          <p:cNvSpPr txBox="1"/>
          <p:nvPr/>
        </p:nvSpPr>
        <p:spPr>
          <a:xfrm>
            <a:off x="341086" y="5563204"/>
            <a:ext cx="6282989" cy="1384995"/>
          </a:xfrm>
          <a:prstGeom prst="rect">
            <a:avLst/>
          </a:prstGeom>
          <a:solidFill>
            <a:schemeClr val="accent5">
              <a:lumMod val="40000"/>
              <a:lumOff val="60000"/>
            </a:schemeClr>
          </a:solidFill>
          <a:ln w="38100">
            <a:solidFill>
              <a:schemeClr val="accent5">
                <a:lumMod val="50000"/>
              </a:schemeClr>
            </a:solidFill>
            <a:prstDash val="lgDashDot"/>
          </a:ln>
        </p:spPr>
        <p:txBody>
          <a:bodyPr wrap="square" rtlCol="0">
            <a:spAutoFit/>
          </a:bodyPr>
          <a:lstStyle/>
          <a:p>
            <a:pPr algn="just"/>
            <a:r>
              <a:rPr lang="en-GB" dirty="0">
                <a:latin typeface="Trebuchet MS" panose="020B0603020202020204" pitchFamily="34" charset="0"/>
              </a:rPr>
              <a:t>“Place refers here to something we humans make. A place is made when we take an area of space and intentionally bound it and attempt to control what happens within it through the use of (implicit and/or explicit) rules about what may or may not take place. This bounding of rule-making leads to the creation of place at any scale, from a room to a nation-state”</a:t>
            </a:r>
          </a:p>
          <a:p>
            <a:pPr algn="just"/>
            <a:r>
              <a:rPr lang="en-GB" dirty="0">
                <a:latin typeface="Trebuchet MS" panose="020B0603020202020204" pitchFamily="34" charset="0"/>
              </a:rPr>
              <a:t>					        (Sack 2004).</a:t>
            </a:r>
            <a:endParaRPr lang="en-GB" sz="1200" i="1" dirty="0">
              <a:latin typeface="Trebuchet MS" panose="020B0603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5938566"/>
          </a:xfrm>
          <a:prstGeom prst="rect">
            <a:avLst/>
          </a:prstGeom>
        </p:spPr>
        <p:txBody>
          <a:bodyPr spcFirstLastPara="1" wrap="square" lIns="91425" tIns="91425" rIns="91425" bIns="91425" anchor="t" anchorCtr="0">
            <a:noAutofit/>
          </a:bodyPr>
          <a:lstStyle/>
          <a:p>
            <a:pPr marL="0" lvl="0" indent="0" algn="just">
              <a:buNone/>
            </a:pPr>
            <a:r>
              <a:rPr lang="en-GB" sz="1300" dirty="0">
                <a:solidFill>
                  <a:schemeClr val="tx1"/>
                </a:solidFill>
                <a:latin typeface="Trebuchet MS" panose="020B0603020202020204" pitchFamily="34" charset="0"/>
                <a:ea typeface="Georgia"/>
                <a:cs typeface="Georgia"/>
                <a:sym typeface="Georgia"/>
              </a:rPr>
              <a:t>King’s Cross is one of the largest and most exciting redevelopments in London. The 67-acre site has a rich history and a unique setting. What was an underused industrial wasteland is being transformed into a new part of the city with homes, shops, offices, galleries, bars, restaurants, schools, and even a university. It’s a whole new piece of London with a brand new postcode, N1C.</a:t>
            </a:r>
          </a:p>
          <a:p>
            <a:pPr marL="0" lvl="0" indent="0" algn="just">
              <a:buNone/>
            </a:pPr>
            <a:endParaRPr lang="en-GB" sz="1300" dirty="0">
              <a:solidFill>
                <a:schemeClr val="tx1"/>
              </a:solidFill>
              <a:latin typeface="Trebuchet MS" panose="020B0603020202020204" pitchFamily="34" charset="0"/>
              <a:ea typeface="Georgia"/>
              <a:cs typeface="Georgia"/>
              <a:sym typeface="Georgia"/>
            </a:endParaRPr>
          </a:p>
          <a:p>
            <a:pPr marL="0" indent="0" algn="just">
              <a:buNone/>
            </a:pPr>
            <a:r>
              <a:rPr lang="en-GB" sz="1300" dirty="0">
                <a:solidFill>
                  <a:schemeClr val="tx1"/>
                </a:solidFill>
                <a:latin typeface="Trebuchet MS" panose="020B0603020202020204" pitchFamily="34" charset="0"/>
                <a:ea typeface="Georgia"/>
                <a:cs typeface="Georgia"/>
                <a:sym typeface="Georgia"/>
              </a:rPr>
              <a:t>Use the following links and your own research to look into how Kings Cross has had its character and perception changed by redevelopment/regeneration and whether this has had positive or negative impacts; pay careful attention to the social, economic and environmental benefits and how the reputation of the area is changing as a result of some successful rebranding:</a:t>
            </a:r>
          </a:p>
          <a:p>
            <a:pPr marL="0" indent="0" algn="just">
              <a:buNone/>
            </a:pPr>
            <a:endParaRPr lang="en-GB" sz="1100" dirty="0">
              <a:solidFill>
                <a:schemeClr val="tx1"/>
              </a:solidFill>
              <a:latin typeface="Trebuchet MS" panose="020B0603020202020204" pitchFamily="34" charset="0"/>
              <a:ea typeface="Georgia"/>
              <a:cs typeface="Georgia"/>
              <a:sym typeface="Georgia"/>
            </a:endParaRPr>
          </a:p>
          <a:p>
            <a:pPr marL="228600" indent="-228600">
              <a:buClr>
                <a:schemeClr val="tx1"/>
              </a:buClr>
              <a:buSzPct val="100000"/>
              <a:buAutoNum type="arabicPeriod"/>
            </a:pPr>
            <a:r>
              <a:rPr lang="en-GB" sz="1000" dirty="0">
                <a:solidFill>
                  <a:schemeClr val="tx1"/>
                </a:solidFill>
                <a:latin typeface="Trebuchet MS" panose="020B0603020202020204" pitchFamily="34" charset="0"/>
                <a:hlinkClick r:id="rId3">
                  <a:extLst>
                    <a:ext uri="{A12FA001-AC4F-418D-AE19-62706E023703}">
                      <ahyp:hlinkClr xmlns:ahyp="http://schemas.microsoft.com/office/drawing/2018/hyperlinkcolor" val="tx"/>
                    </a:ext>
                  </a:extLst>
                </a:hlinkClick>
              </a:rPr>
              <a:t>https://www.ft.com/content/dd8c84b4-54d5-11ea-a1ef-da1721a0541e</a:t>
            </a:r>
            <a:endParaRPr lang="en-GB" sz="1000" dirty="0">
              <a:solidFill>
                <a:schemeClr val="tx1"/>
              </a:solidFill>
              <a:latin typeface="Trebuchet MS" panose="020B0603020202020204" pitchFamily="34" charset="0"/>
            </a:endParaRPr>
          </a:p>
          <a:p>
            <a:pPr marL="228600" indent="-228600">
              <a:buClr>
                <a:schemeClr val="tx1"/>
              </a:buClr>
              <a:buSzPct val="100000"/>
              <a:buAutoNum type="arabicPeriod"/>
            </a:pPr>
            <a:r>
              <a:rPr lang="en-GB" sz="1000" dirty="0">
                <a:solidFill>
                  <a:schemeClr val="tx1"/>
                </a:solidFill>
                <a:latin typeface="Trebuchet MS" panose="020B0603020202020204" pitchFamily="34" charset="0"/>
                <a:hlinkClick r:id="rId4">
                  <a:extLst>
                    <a:ext uri="{A12FA001-AC4F-418D-AE19-62706E023703}">
                      <ahyp:hlinkClr xmlns:ahyp="http://schemas.microsoft.com/office/drawing/2018/hyperlinkcolor" val="tx"/>
                    </a:ext>
                  </a:extLst>
                </a:hlinkClick>
              </a:rPr>
              <a:t>https://www.kingscross.co.uk/the-story-so-far</a:t>
            </a:r>
            <a:endParaRPr lang="en-GB" sz="1000" dirty="0">
              <a:solidFill>
                <a:schemeClr val="tx1"/>
              </a:solidFill>
              <a:latin typeface="Trebuchet MS" panose="020B0603020202020204" pitchFamily="34" charset="0"/>
            </a:endParaRPr>
          </a:p>
          <a:p>
            <a:pPr marL="228600" indent="-228600">
              <a:buClr>
                <a:schemeClr val="tx1"/>
              </a:buClr>
              <a:buSzPct val="100000"/>
              <a:buAutoNum type="arabicPeriod"/>
            </a:pPr>
            <a:r>
              <a:rPr lang="en-GB" sz="1000" dirty="0">
                <a:solidFill>
                  <a:schemeClr val="tx1"/>
                </a:solidFill>
                <a:latin typeface="Trebuchet MS" panose="020B0603020202020204" pitchFamily="34" charset="0"/>
                <a:hlinkClick r:id="rId5">
                  <a:extLst>
                    <a:ext uri="{A12FA001-AC4F-418D-AE19-62706E023703}">
                      <ahyp:hlinkClr xmlns:ahyp="http://schemas.microsoft.com/office/drawing/2018/hyperlinkcolor" val="tx"/>
                    </a:ext>
                  </a:extLst>
                </a:hlinkClick>
              </a:rPr>
              <a:t>https://www.alliesandmorrison.com/project/kings-cross-central/</a:t>
            </a:r>
            <a:endParaRPr lang="en-GB" sz="1000" dirty="0">
              <a:solidFill>
                <a:schemeClr val="tx1"/>
              </a:solidFill>
              <a:latin typeface="Trebuchet MS" panose="020B0603020202020204" pitchFamily="34" charset="0"/>
            </a:endParaRPr>
          </a:p>
          <a:p>
            <a:pPr marL="228600" indent="-228600">
              <a:buClr>
                <a:schemeClr val="tx1"/>
              </a:buClr>
              <a:buSzPct val="100000"/>
              <a:buAutoNum type="arabicPeriod"/>
            </a:pPr>
            <a:r>
              <a:rPr lang="en-GB" sz="1000" dirty="0">
                <a:solidFill>
                  <a:schemeClr val="tx1"/>
                </a:solidFill>
                <a:latin typeface="Trebuchet MS" panose="020B0603020202020204" pitchFamily="34" charset="0"/>
                <a:hlinkClick r:id="rId6">
                  <a:extLst>
                    <a:ext uri="{A12FA001-AC4F-418D-AE19-62706E023703}">
                      <ahyp:hlinkClr xmlns:ahyp="http://schemas.microsoft.com/office/drawing/2018/hyperlinkcolor" val="tx"/>
                    </a:ext>
                  </a:extLst>
                </a:hlinkClick>
              </a:rPr>
              <a:t>https://www.kingscross.co.uk/about-the-development</a:t>
            </a:r>
            <a:endParaRPr lang="en-GB" sz="1000" dirty="0">
              <a:solidFill>
                <a:schemeClr val="tx1"/>
              </a:solidFill>
              <a:latin typeface="Trebuchet MS" panose="020B0603020202020204" pitchFamily="34" charset="0"/>
            </a:endParaRPr>
          </a:p>
          <a:p>
            <a:pPr marL="228600" indent="-228600">
              <a:buClr>
                <a:schemeClr val="tx1"/>
              </a:buClr>
              <a:buSzPct val="100000"/>
              <a:buAutoNum type="arabicPeriod"/>
            </a:pPr>
            <a:r>
              <a:rPr lang="en-GB" sz="1000" dirty="0">
                <a:solidFill>
                  <a:schemeClr val="tx1"/>
                </a:solidFill>
                <a:latin typeface="Trebuchet MS" panose="020B0603020202020204" pitchFamily="34" charset="0"/>
                <a:hlinkClick r:id="rId7">
                  <a:extLst>
                    <a:ext uri="{A12FA001-AC4F-418D-AE19-62706E023703}">
                      <ahyp:hlinkClr xmlns:ahyp="http://schemas.microsoft.com/office/drawing/2018/hyperlinkcolor" val="tx"/>
                    </a:ext>
                  </a:extLst>
                </a:hlinkClick>
              </a:rPr>
              <a:t>https://www.kingscross.co.uk/community-regeneration</a:t>
            </a:r>
            <a:endParaRPr lang="en-GB" sz="1000" dirty="0">
              <a:solidFill>
                <a:schemeClr val="tx1"/>
              </a:solidFill>
              <a:latin typeface="Trebuchet MS" panose="020B0603020202020204" pitchFamily="34" charset="0"/>
            </a:endParaRPr>
          </a:p>
          <a:p>
            <a:pPr marL="228600" indent="-228600">
              <a:buClr>
                <a:schemeClr val="tx1"/>
              </a:buClr>
              <a:buSzPct val="100000"/>
              <a:buAutoNum type="arabicPeriod"/>
            </a:pPr>
            <a:r>
              <a:rPr lang="en-GB" sz="1000" dirty="0">
                <a:solidFill>
                  <a:schemeClr val="tx1"/>
                </a:solidFill>
                <a:latin typeface="Trebuchet MS" panose="020B0603020202020204" pitchFamily="34" charset="0"/>
                <a:hlinkClick r:id="rId8">
                  <a:extLst>
                    <a:ext uri="{A12FA001-AC4F-418D-AE19-62706E023703}">
                      <ahyp:hlinkClr xmlns:ahyp="http://schemas.microsoft.com/office/drawing/2018/hyperlinkcolor" val="tx"/>
                    </a:ext>
                  </a:extLst>
                </a:hlinkClick>
              </a:rPr>
              <a:t>https://www.theguardian.com/artanddesign/2018/feb/09/gasholders-london-kings-cross-rebirth-google-hq</a:t>
            </a:r>
            <a:endParaRPr lang="en-GB" sz="1000" dirty="0">
              <a:solidFill>
                <a:schemeClr val="tx1"/>
              </a:solidFill>
              <a:latin typeface="Trebuchet MS" panose="020B0603020202020204" pitchFamily="34" charset="0"/>
            </a:endParaRPr>
          </a:p>
          <a:p>
            <a:pPr marL="228600" indent="-228600">
              <a:buClr>
                <a:schemeClr val="tx1"/>
              </a:buClr>
              <a:buSzPct val="100000"/>
              <a:buAutoNum type="arabicPeriod"/>
            </a:pPr>
            <a:r>
              <a:rPr lang="en-GB" sz="1000" dirty="0">
                <a:solidFill>
                  <a:schemeClr val="tx1"/>
                </a:solidFill>
                <a:latin typeface="Trebuchet MS" panose="020B0603020202020204" pitchFamily="34" charset="0"/>
                <a:hlinkClick r:id="rId9">
                  <a:extLst>
                    <a:ext uri="{A12FA001-AC4F-418D-AE19-62706E023703}">
                      <ahyp:hlinkClr xmlns:ahyp="http://schemas.microsoft.com/office/drawing/2018/hyperlinkcolor" val="tx"/>
                    </a:ext>
                  </a:extLst>
                </a:hlinkClick>
              </a:rPr>
              <a:t>https://www.hemingwaydesign.co.uk/blog/kings-cross-one-best-regeneration-projects-my-lifetime/</a:t>
            </a:r>
            <a:endParaRPr lang="en-GB" sz="1000" dirty="0">
              <a:solidFill>
                <a:schemeClr val="tx1"/>
              </a:solidFill>
              <a:latin typeface="Trebuchet MS" panose="020B0603020202020204" pitchFamily="34" charset="0"/>
            </a:endParaRPr>
          </a:p>
          <a:p>
            <a:pPr marL="228600" indent="-228600">
              <a:buClr>
                <a:schemeClr val="tx1"/>
              </a:buClr>
              <a:buSzPct val="100000"/>
              <a:buAutoNum type="arabicPeriod"/>
            </a:pPr>
            <a:r>
              <a:rPr lang="en-GB" sz="1000" dirty="0">
                <a:solidFill>
                  <a:schemeClr val="tx1"/>
                </a:solidFill>
                <a:latin typeface="Trebuchet MS" panose="020B0603020202020204" pitchFamily="34" charset="0"/>
                <a:hlinkClick r:id="rId10">
                  <a:extLst>
                    <a:ext uri="{A12FA001-AC4F-418D-AE19-62706E023703}">
                      <ahyp:hlinkClr xmlns:ahyp="http://schemas.microsoft.com/office/drawing/2018/hyperlinkcolor" val="tx"/>
                    </a:ext>
                  </a:extLst>
                </a:hlinkClick>
              </a:rPr>
              <a:t>https://www.onlondon.co.uk/redeveloping-kings-cross-an-evaluation-of-the-story-so-far/</a:t>
            </a:r>
            <a:endParaRPr lang="en-GB" sz="1000" dirty="0">
              <a:solidFill>
                <a:schemeClr val="tx1"/>
              </a:solidFill>
              <a:latin typeface="Trebuchet MS" panose="020B0603020202020204" pitchFamily="34" charset="0"/>
            </a:endParaRPr>
          </a:p>
          <a:p>
            <a:pPr marL="228600" indent="-228600">
              <a:buClr>
                <a:schemeClr val="tx1"/>
              </a:buClr>
              <a:buSzPct val="100000"/>
              <a:buAutoNum type="arabicPeriod"/>
            </a:pPr>
            <a:r>
              <a:rPr lang="en-GB" sz="1000" dirty="0">
                <a:solidFill>
                  <a:schemeClr val="tx1"/>
                </a:solidFill>
                <a:latin typeface="Trebuchet MS" panose="020B0603020202020204" pitchFamily="34" charset="0"/>
                <a:hlinkClick r:id="rId11">
                  <a:extLst>
                    <a:ext uri="{A12FA001-AC4F-418D-AE19-62706E023703}">
                      <ahyp:hlinkClr xmlns:ahyp="http://schemas.microsoft.com/office/drawing/2018/hyperlinkcolor" val="tx"/>
                    </a:ext>
                  </a:extLst>
                </a:hlinkClick>
              </a:rPr>
              <a:t>https://www.designweek.co.uk/issues/25-september-1-october-2017/london-district-kings-cross-reveals-place-branding/</a:t>
            </a:r>
            <a:endParaRPr lang="en-GB" sz="1000" dirty="0">
              <a:solidFill>
                <a:schemeClr val="tx1"/>
              </a:solidFill>
              <a:latin typeface="Trebuchet MS" panose="020B0603020202020204" pitchFamily="34" charset="0"/>
            </a:endParaRPr>
          </a:p>
          <a:p>
            <a:pPr marL="228600" indent="-228600">
              <a:buClr>
                <a:schemeClr val="tx1"/>
              </a:buClr>
              <a:buSzPct val="100000"/>
              <a:buAutoNum type="arabicPeriod"/>
            </a:pPr>
            <a:r>
              <a:rPr lang="en-GB" sz="1000" dirty="0">
                <a:solidFill>
                  <a:schemeClr val="tx1"/>
                </a:solidFill>
                <a:latin typeface="Trebuchet MS" panose="020B0603020202020204" pitchFamily="34" charset="0"/>
                <a:hlinkClick r:id="rId12">
                  <a:extLst>
                    <a:ext uri="{A12FA001-AC4F-418D-AE19-62706E023703}">
                      <ahyp:hlinkClr xmlns:ahyp="http://schemas.microsoft.com/office/drawing/2018/hyperlinkcolor" val="tx"/>
                    </a:ext>
                  </a:extLst>
                </a:hlinkClick>
              </a:rPr>
              <a:t>https://someoneinlondon.com/projects/rebranding-londons-most-exciting-neighbourhood</a:t>
            </a:r>
            <a:endParaRPr lang="en-GB" sz="1000" dirty="0">
              <a:solidFill>
                <a:schemeClr val="tx1"/>
              </a:solidFill>
              <a:latin typeface="Trebuchet MS" panose="020B0603020202020204" pitchFamily="34" charset="0"/>
            </a:endParaRPr>
          </a:p>
          <a:p>
            <a:pPr marL="228600" indent="-228600">
              <a:buClr>
                <a:schemeClr val="tx1"/>
              </a:buClr>
              <a:buSzPct val="100000"/>
              <a:buAutoNum type="arabicPeriod"/>
            </a:pPr>
            <a:r>
              <a:rPr lang="en-GB" sz="1000" b="1" u="sng" dirty="0">
                <a:solidFill>
                  <a:schemeClr val="tx1"/>
                </a:solidFill>
                <a:latin typeface="Trebuchet MS" panose="020B0603020202020204" pitchFamily="34" charset="0"/>
              </a:rPr>
              <a:t>CHALLENGE:</a:t>
            </a:r>
            <a:r>
              <a:rPr lang="en-GB" sz="1000" dirty="0">
                <a:solidFill>
                  <a:schemeClr val="tx1"/>
                </a:solidFill>
                <a:latin typeface="Trebuchet MS" panose="020B0603020202020204" pitchFamily="34" charset="0"/>
              </a:rPr>
              <a:t> </a:t>
            </a:r>
            <a:r>
              <a:rPr lang="en-GB" sz="1000" dirty="0">
                <a:solidFill>
                  <a:schemeClr val="tx1"/>
                </a:solidFill>
                <a:latin typeface="Trebuchet MS" panose="020B0603020202020204" pitchFamily="34" charset="0"/>
                <a:hlinkClick r:id="rId13">
                  <a:extLst>
                    <a:ext uri="{A12FA001-AC4F-418D-AE19-62706E023703}">
                      <ahyp:hlinkClr xmlns:ahyp="http://schemas.microsoft.com/office/drawing/2018/hyperlinkcolor" val="tx"/>
                    </a:ext>
                  </a:extLst>
                </a:hlinkClick>
              </a:rPr>
              <a:t>https://www.argentllp.co.uk/content/The-Economic-and-Social-Story-of-Kings-Cross.pdf</a:t>
            </a:r>
            <a:endParaRPr lang="en-GB" sz="1000" dirty="0">
              <a:solidFill>
                <a:schemeClr val="tx1"/>
              </a:solidFill>
              <a:latin typeface="Trebuchet MS" panose="020B0603020202020204" pitchFamily="34" charset="0"/>
            </a:endParaRPr>
          </a:p>
          <a:p>
            <a:pPr marL="228600" indent="-228600">
              <a:buClr>
                <a:schemeClr val="tx1"/>
              </a:buClr>
              <a:buSzPct val="100000"/>
              <a:buAutoNum type="arabicPeriod"/>
            </a:pPr>
            <a:r>
              <a:rPr lang="en-GB" sz="1000" b="1" u="sng" dirty="0">
                <a:solidFill>
                  <a:schemeClr val="tx1"/>
                </a:solidFill>
                <a:latin typeface="Trebuchet MS" panose="020B0603020202020204" pitchFamily="34" charset="0"/>
              </a:rPr>
              <a:t>SUPER CHALLENGE:</a:t>
            </a:r>
            <a:r>
              <a:rPr lang="en-GB" sz="1000" dirty="0">
                <a:solidFill>
                  <a:schemeClr val="tx1"/>
                </a:solidFill>
                <a:latin typeface="Trebuchet MS" panose="020B0603020202020204" pitchFamily="34" charset="0"/>
              </a:rPr>
              <a:t> </a:t>
            </a:r>
            <a:r>
              <a:rPr lang="en-GB" sz="1000" dirty="0">
                <a:solidFill>
                  <a:schemeClr val="tx1"/>
                </a:solidFill>
                <a:latin typeface="Trebuchet MS" panose="020B0603020202020204" pitchFamily="34" charset="0"/>
                <a:hlinkClick r:id="rId14">
                  <a:extLst>
                    <a:ext uri="{A12FA001-AC4F-418D-AE19-62706E023703}">
                      <ahyp:hlinkClr xmlns:ahyp="http://schemas.microsoft.com/office/drawing/2018/hyperlinkcolor" val="tx"/>
                    </a:ext>
                  </a:extLst>
                </a:hlinkClick>
              </a:rPr>
              <a:t>https://www.architectural-review.com/buildings/the-experience-is-everything-coal-drops-yard-london-by-heatherwick-studio/10044419.article?fbclid=IwAR3bZn5z6kVHqX-8RBnPlEbrqgHNFLbITcRChjFUwsxa8ukvCfm6cHqlC6Y</a:t>
            </a:r>
            <a:endParaRPr lang="en-GB" sz="1000" dirty="0">
              <a:solidFill>
                <a:schemeClr val="tx1"/>
              </a:solidFill>
              <a:latin typeface="Trebuchet MS" panose="020B0603020202020204" pitchFamily="34" charset="0"/>
            </a:endParaRPr>
          </a:p>
          <a:p>
            <a:pPr marL="228600" indent="-228600" algn="just">
              <a:buClrTx/>
              <a:buSzPct val="100000"/>
              <a:buAutoNum type="arabicPeriod"/>
            </a:pPr>
            <a:endParaRPr lang="en-GB" sz="900" dirty="0"/>
          </a:p>
          <a:p>
            <a:pPr marL="228600" indent="-228600" algn="just">
              <a:buClrTx/>
              <a:buSzPct val="100000"/>
              <a:buAutoNum type="arabicPeriod"/>
            </a:pPr>
            <a:endParaRPr lang="en-GB" sz="900" dirty="0">
              <a:solidFill>
                <a:schemeClr val="tx1"/>
              </a:solidFill>
              <a:latin typeface="Trebuchet MS" panose="020B0603020202020204" pitchFamily="34" charset="0"/>
            </a:endParaRPr>
          </a:p>
          <a:p>
            <a:pPr marL="0" lvl="0" indent="0">
              <a:buNone/>
            </a:pPr>
            <a:endParaRPr lang="en-GB" sz="1200" dirty="0">
              <a:solidFill>
                <a:schemeClr val="tx1"/>
              </a:solidFill>
              <a:latin typeface="Trebuchet MS" panose="020B0603020202020204" pitchFamily="34" charset="0"/>
            </a:endParaRPr>
          </a:p>
        </p:txBody>
      </p:sp>
      <p:pic>
        <p:nvPicPr>
          <p:cNvPr id="5" name="Picture 4" descr="A picture containing device, mirror&#10;&#10;Description automatically generated">
            <a:extLst>
              <a:ext uri="{FF2B5EF4-FFF2-40B4-BE49-F238E27FC236}">
                <a16:creationId xmlns:a16="http://schemas.microsoft.com/office/drawing/2014/main" id="{19D9C7E0-5B2E-4684-8C6E-500686CDD6BB}"/>
              </a:ext>
            </a:extLst>
          </p:cNvPr>
          <p:cNvPicPr>
            <a:picLocks noChangeAspect="1"/>
          </p:cNvPicPr>
          <p:nvPr/>
        </p:nvPicPr>
        <p:blipFill>
          <a:blip r:embed="rId15"/>
          <a:stretch>
            <a:fillRect/>
          </a:stretch>
        </p:blipFill>
        <p:spPr>
          <a:xfrm>
            <a:off x="6233886" y="0"/>
            <a:ext cx="543690" cy="791974"/>
          </a:xfrm>
          <a:prstGeom prst="rect">
            <a:avLst/>
          </a:prstGeom>
        </p:spPr>
      </p:pic>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dirty="0">
                <a:ln w="15875">
                  <a:solidFill>
                    <a:schemeClr val="tx1"/>
                  </a:solidFill>
                </a:ln>
                <a:solidFill>
                  <a:srgbClr val="7030A0"/>
                </a:solidFill>
                <a:latin typeface="Century Gothic" panose="020B0502020202020204" pitchFamily="34" charset="0"/>
                <a:ea typeface="Georgia"/>
                <a:cs typeface="Georgia"/>
                <a:sym typeface="Georgia"/>
              </a:rPr>
              <a:t>Task 4: KX</a:t>
            </a:r>
            <a:endParaRPr b="1" i="1" dirty="0">
              <a:ln w="15875">
                <a:solidFill>
                  <a:schemeClr val="tx1"/>
                </a:solidFill>
              </a:ln>
              <a:solidFill>
                <a:srgbClr val="7030A0"/>
              </a:solidFill>
              <a:latin typeface="Century Gothic" panose="020B0502020202020204" pitchFamily="34" charset="0"/>
              <a:ea typeface="Georgia"/>
              <a:cs typeface="Georgia"/>
              <a:sym typeface="Georgia"/>
            </a:endParaRPr>
          </a:p>
        </p:txBody>
      </p:sp>
      <p:sp>
        <p:nvSpPr>
          <p:cNvPr id="6" name="TextBox 5">
            <a:extLst>
              <a:ext uri="{FF2B5EF4-FFF2-40B4-BE49-F238E27FC236}">
                <a16:creationId xmlns:a16="http://schemas.microsoft.com/office/drawing/2014/main" id="{1FFB37A2-7EB6-4D34-B760-920FB515A175}"/>
              </a:ext>
            </a:extLst>
          </p:cNvPr>
          <p:cNvSpPr txBox="1"/>
          <p:nvPr/>
        </p:nvSpPr>
        <p:spPr>
          <a:xfrm>
            <a:off x="233775" y="8166636"/>
            <a:ext cx="6390300" cy="769441"/>
          </a:xfrm>
          <a:prstGeom prst="rect">
            <a:avLst/>
          </a:prstGeom>
          <a:solidFill>
            <a:srgbClr val="FFFF00"/>
          </a:solidFill>
          <a:ln w="28575">
            <a:solidFill>
              <a:schemeClr val="accent5">
                <a:lumMod val="50000"/>
              </a:schemeClr>
            </a:solidFill>
            <a:prstDash val="sysDash"/>
          </a:ln>
        </p:spPr>
        <p:txBody>
          <a:bodyPr wrap="square" rtlCol="0">
            <a:spAutoFit/>
          </a:bodyPr>
          <a:lstStyle/>
          <a:p>
            <a:pPr algn="ctr"/>
            <a:r>
              <a:rPr lang="en-GB" sz="1600" b="1" i="1" dirty="0">
                <a:ln>
                  <a:solidFill>
                    <a:srgbClr val="002060"/>
                  </a:solidFill>
                </a:ln>
                <a:solidFill>
                  <a:srgbClr val="7030A0"/>
                </a:solidFill>
                <a:latin typeface="Century Gothic" panose="020B0502020202020204" pitchFamily="34" charset="0"/>
              </a:rPr>
              <a:t>“In a globalising world, place meanings and character are mostly shaped and changed by external forces.” </a:t>
            </a:r>
            <a:br>
              <a:rPr lang="en-GB" sz="1800" dirty="0">
                <a:latin typeface="Century Gothic" panose="020B0502020202020204" pitchFamily="34" charset="0"/>
              </a:rPr>
            </a:br>
            <a:r>
              <a:rPr lang="en-GB" sz="1200" dirty="0">
                <a:latin typeface="Century Gothic" panose="020B0502020202020204" pitchFamily="34" charset="0"/>
              </a:rPr>
              <a:t>Do you agree with this statement?</a:t>
            </a:r>
            <a:endParaRPr lang="en-GB" sz="1200" dirty="0">
              <a:latin typeface="Trebuchet MS" panose="020B0603020202020204" pitchFamily="34" charset="0"/>
            </a:endParaRPr>
          </a:p>
        </p:txBody>
      </p:sp>
      <p:sp>
        <p:nvSpPr>
          <p:cNvPr id="7" name="Arrow: Down 6">
            <a:extLst>
              <a:ext uri="{FF2B5EF4-FFF2-40B4-BE49-F238E27FC236}">
                <a16:creationId xmlns:a16="http://schemas.microsoft.com/office/drawing/2014/main" id="{1A41BDBF-C7C0-4B2F-B783-573111B25D14}"/>
              </a:ext>
            </a:extLst>
          </p:cNvPr>
          <p:cNvSpPr/>
          <p:nvPr/>
        </p:nvSpPr>
        <p:spPr>
          <a:xfrm>
            <a:off x="2931886" y="7330315"/>
            <a:ext cx="994228" cy="769441"/>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spTree>
    <p:extLst>
      <p:ext uri="{BB962C8B-B14F-4D97-AF65-F5344CB8AC3E}">
        <p14:creationId xmlns:p14="http://schemas.microsoft.com/office/powerpoint/2010/main" val="30261556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3" name="Google Shape;83;p16"/>
          <p:cNvSpPr txBox="1">
            <a:spLocks noGrp="1"/>
          </p:cNvSpPr>
          <p:nvPr>
            <p:ph type="title" idx="4294967295"/>
          </p:nvPr>
        </p:nvSpPr>
        <p:spPr>
          <a:xfrm>
            <a:off x="233775" y="174300"/>
            <a:ext cx="6390300" cy="1018200"/>
          </a:xfrm>
          <a:prstGeom prst="rect">
            <a:avLst/>
          </a:prstGeom>
        </p:spPr>
        <p:txBody>
          <a:bodyPr spcFirstLastPara="1" wrap="square" lIns="91425" tIns="91425" rIns="91425" bIns="91425" anchor="t" anchorCtr="0">
            <a:noAutofit/>
          </a:bodyPr>
          <a:lstStyle/>
          <a:p>
            <a:pPr lvl="0" algn="ctr"/>
            <a:r>
              <a:rPr lang="en-GB" b="1" i="1" u="sng" dirty="0">
                <a:ln w="15875">
                  <a:solidFill>
                    <a:schemeClr val="tx1"/>
                  </a:solidFill>
                </a:ln>
                <a:solidFill>
                  <a:schemeClr val="accent6">
                    <a:lumMod val="50000"/>
                  </a:schemeClr>
                </a:solidFill>
                <a:latin typeface="Century Gothic" panose="020B0502020202020204" pitchFamily="34" charset="0"/>
                <a:ea typeface="Georgia"/>
                <a:cs typeface="Georgia"/>
                <a:sym typeface="Georgia"/>
              </a:rPr>
              <a:t>Notes area</a:t>
            </a:r>
            <a:endParaRPr u="sng" dirty="0">
              <a:solidFill>
                <a:schemeClr val="accent6">
                  <a:lumMod val="50000"/>
                </a:schemeClr>
              </a:solidFill>
              <a:latin typeface="Georgia"/>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ABD38AFF-4E5F-42A7-8F39-F488DF2A5E5F}"/>
              </a:ext>
            </a:extLst>
          </p:cNvPr>
          <p:cNvPicPr>
            <a:picLocks noChangeAspect="1"/>
          </p:cNvPicPr>
          <p:nvPr/>
        </p:nvPicPr>
        <p:blipFill>
          <a:blip r:embed="rId3"/>
          <a:stretch>
            <a:fillRect/>
          </a:stretch>
        </p:blipFill>
        <p:spPr>
          <a:xfrm>
            <a:off x="6233886" y="0"/>
            <a:ext cx="543690" cy="791974"/>
          </a:xfrm>
          <a:prstGeom prst="rect">
            <a:avLst/>
          </a:prstGeom>
        </p:spPr>
      </p:pic>
      <p:graphicFrame>
        <p:nvGraphicFramePr>
          <p:cNvPr id="6" name="Content Placeholder 3">
            <a:extLst>
              <a:ext uri="{FF2B5EF4-FFF2-40B4-BE49-F238E27FC236}">
                <a16:creationId xmlns:a16="http://schemas.microsoft.com/office/drawing/2014/main" id="{7089B9F7-D5A7-4606-9815-656CA5BCFBB8}"/>
              </a:ext>
            </a:extLst>
          </p:cNvPr>
          <p:cNvGraphicFramePr>
            <a:graphicFrameLocks/>
          </p:cNvGraphicFramePr>
          <p:nvPr/>
        </p:nvGraphicFramePr>
        <p:xfrm>
          <a:off x="233775" y="791975"/>
          <a:ext cx="6450054" cy="8177726"/>
        </p:xfrm>
        <a:graphic>
          <a:graphicData uri="http://schemas.openxmlformats.org/drawingml/2006/table">
            <a:tbl>
              <a:tblPr firstRow="1" bandRow="1">
                <a:tableStyleId>{5940675A-B579-460E-94D1-54222C63F5DA}</a:tableStyleId>
              </a:tblPr>
              <a:tblGrid>
                <a:gridCol w="3460111">
                  <a:extLst>
                    <a:ext uri="{9D8B030D-6E8A-4147-A177-3AD203B41FA5}">
                      <a16:colId xmlns:a16="http://schemas.microsoft.com/office/drawing/2014/main" val="20000"/>
                    </a:ext>
                  </a:extLst>
                </a:gridCol>
                <a:gridCol w="996648">
                  <a:extLst>
                    <a:ext uri="{9D8B030D-6E8A-4147-A177-3AD203B41FA5}">
                      <a16:colId xmlns:a16="http://schemas.microsoft.com/office/drawing/2014/main" val="20001"/>
                    </a:ext>
                  </a:extLst>
                </a:gridCol>
                <a:gridCol w="996647">
                  <a:extLst>
                    <a:ext uri="{9D8B030D-6E8A-4147-A177-3AD203B41FA5}">
                      <a16:colId xmlns:a16="http://schemas.microsoft.com/office/drawing/2014/main" val="2864554994"/>
                    </a:ext>
                  </a:extLst>
                </a:gridCol>
                <a:gridCol w="996648">
                  <a:extLst>
                    <a:ext uri="{9D8B030D-6E8A-4147-A177-3AD203B41FA5}">
                      <a16:colId xmlns:a16="http://schemas.microsoft.com/office/drawing/2014/main" val="2470624755"/>
                    </a:ext>
                  </a:extLst>
                </a:gridCol>
              </a:tblGrid>
              <a:tr h="2392959">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Trebuchet MS" panose="020B0603020202020204" pitchFamily="34" charset="0"/>
                        </a:rPr>
                        <a:t>Brief notes on what I found interesting: </a:t>
                      </a:r>
                    </a:p>
                    <a:p>
                      <a:pPr algn="ctr"/>
                      <a:endParaRPr lang="en-GB" sz="14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Shifting flows of resources.</a:t>
                      </a: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r>
                        <a:rPr lang="en-GB" sz="900" i="1" baseline="0" dirty="0">
                          <a:latin typeface="Trebuchet MS" panose="020B0603020202020204" pitchFamily="34" charset="0"/>
                        </a:rPr>
                        <a:t> </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External agencies, including government, corporate bodies and community or local groups make attempts to influence or create specific place-meanings</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Shifting flows of money or investment.</a:t>
                      </a:r>
                      <a:endParaRPr lang="en-GB" sz="900" i="1" dirty="0">
                        <a:latin typeface="Trebuchet MS" panose="020B0603020202020204" pitchFamily="34" charset="0"/>
                      </a:endParaRPr>
                    </a:p>
                  </a:txBody>
                  <a:tcPr/>
                </a:tc>
                <a:extLst>
                  <a:ext uri="{0D108BD9-81ED-4DB2-BD59-A6C34878D82A}">
                    <a16:rowId xmlns:a16="http://schemas.microsoft.com/office/drawing/2014/main" val="10000"/>
                  </a:ext>
                </a:extLst>
              </a:tr>
              <a:tr h="1765304">
                <a:tc vMerge="1">
                  <a:txBody>
                    <a:bodyPr/>
                    <a:lstStyle/>
                    <a:p>
                      <a:endParaRPr lang="en-GB"/>
                    </a:p>
                  </a:txBody>
                  <a:tcPr/>
                </a:tc>
                <a:tc rowSpan="2">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The decisions of transnational corporations.</a:t>
                      </a:r>
                      <a:endParaRPr lang="en-GB" sz="900" i="1" dirty="0">
                        <a:latin typeface="Trebuchet MS" panose="020B0603020202020204" pitchFamily="34" charset="0"/>
                      </a:endParaRPr>
                    </a:p>
                  </a:txBody>
                  <a:tcPr/>
                </a:tc>
                <a:tc rowSpan="2">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The impacts of government policies</a:t>
                      </a:r>
                      <a:endParaRPr lang="en-GB" sz="900" i="1" dirty="0">
                        <a:latin typeface="Trebuchet MS" panose="020B0603020202020204" pitchFamily="34" charset="0"/>
                      </a:endParaRPr>
                    </a:p>
                  </a:txBody>
                  <a:tcPr/>
                </a:tc>
                <a:tc rowSpan="2">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Shifting flows of ideas</a:t>
                      </a:r>
                      <a:endParaRPr lang="en-GB" sz="900" i="1" dirty="0">
                        <a:latin typeface="Trebuchet MS" panose="020B0603020202020204" pitchFamily="34" charset="0"/>
                      </a:endParaRPr>
                    </a:p>
                  </a:txBody>
                  <a:tcPr/>
                </a:tc>
                <a:extLst>
                  <a:ext uri="{0D108BD9-81ED-4DB2-BD59-A6C34878D82A}">
                    <a16:rowId xmlns:a16="http://schemas.microsoft.com/office/drawing/2014/main" val="2440997572"/>
                  </a:ext>
                </a:extLst>
              </a:tr>
              <a:tr h="162952">
                <a:tc rowSpan="3">
                  <a:txBody>
                    <a:bodyPr/>
                    <a:lstStyle/>
                    <a:p>
                      <a:pPr algn="ctr"/>
                      <a:r>
                        <a:rPr lang="en-GB" sz="1400" i="1" dirty="0">
                          <a:latin typeface="Trebuchet MS" panose="020B0603020202020204" pitchFamily="34" charset="0"/>
                        </a:rPr>
                        <a:t>3 key take-aways </a:t>
                      </a:r>
                      <a:br>
                        <a:rPr lang="en-GB" sz="1400" i="1" dirty="0">
                          <a:latin typeface="Trebuchet MS" panose="020B0603020202020204" pitchFamily="34" charset="0"/>
                        </a:rPr>
                      </a:br>
                      <a:r>
                        <a:rPr lang="en-GB" sz="1400" i="1" dirty="0">
                          <a:latin typeface="Trebuchet MS" panose="020B0603020202020204" pitchFamily="34" charset="0"/>
                        </a:rPr>
                        <a:t>(include facts/figures/dates/names):</a:t>
                      </a:r>
                    </a:p>
                    <a:p>
                      <a:pPr algn="ctr"/>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1.</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2.</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3. </a:t>
                      </a:r>
                      <a:endParaRPr lang="en-GB" sz="1400" i="1" dirty="0">
                        <a:latin typeface="Trebuchet MS" panose="020B0603020202020204" pitchFamily="34" charset="0"/>
                      </a:endParaRPr>
                    </a:p>
                  </a:txBody>
                  <a:tcPr/>
                </a:tc>
                <a:tc vMerge="1">
                  <a:txBody>
                    <a:bodyPr/>
                    <a:lstStyle/>
                    <a:p>
                      <a:pPr algn="ctr"/>
                      <a:endParaRPr lang="en-GB" sz="1400" i="1" dirty="0">
                        <a:latin typeface="Trebuchet MS" panose="020B0603020202020204" pitchFamily="34" charset="0"/>
                      </a:endParaRPr>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1"/>
                  </a:ext>
                </a:extLst>
              </a:tr>
              <a:tr h="1928256">
                <a:tc vMerge="1">
                  <a:txBody>
                    <a:bodyPr/>
                    <a:lstStyle/>
                    <a:p>
                      <a:endParaRPr lang="en-GB"/>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The impacts of international or global institutions.</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Shifting flows of people.</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Personal attachments shaped place meaning - place meanings are bound up with different identities, perspectives and experiences.</a:t>
                      </a:r>
                      <a:endParaRPr lang="en-GB" sz="900" i="1" dirty="0">
                        <a:latin typeface="Trebuchet MS" panose="020B0603020202020204" pitchFamily="34" charset="0"/>
                      </a:endParaRPr>
                    </a:p>
                  </a:txBody>
                  <a:tcPr/>
                </a:tc>
                <a:extLst>
                  <a:ext uri="{0D108BD9-81ED-4DB2-BD59-A6C34878D82A}">
                    <a16:rowId xmlns:a16="http://schemas.microsoft.com/office/drawing/2014/main" val="3284173115"/>
                  </a:ext>
                </a:extLst>
              </a:tr>
              <a:tr h="1928255">
                <a:tc vMerge="1">
                  <a:txBody>
                    <a:bodyPr/>
                    <a:lstStyle/>
                    <a:p>
                      <a:endParaRPr lang="en-GB"/>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Past and present connections/processes of development can be seen to influence the social and economic characteristics of places (history)</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Exogenous: relationships with other places.</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Endogenous: location, topography, physical geography, land use, built environment and infrastructure, demographic and economic characteristics.</a:t>
                      </a:r>
                      <a:endParaRPr lang="en-GB" sz="900" i="1" dirty="0">
                        <a:latin typeface="Trebuchet MS" panose="020B0603020202020204" pitchFamily="34" charset="0"/>
                      </a:endParaRPr>
                    </a:p>
                  </a:txBody>
                  <a:tcPr/>
                </a:tc>
                <a:extLst>
                  <a:ext uri="{0D108BD9-81ED-4DB2-BD59-A6C34878D82A}">
                    <a16:rowId xmlns:a16="http://schemas.microsoft.com/office/drawing/2014/main" val="1931994297"/>
                  </a:ext>
                </a:extLst>
              </a:tr>
            </a:tbl>
          </a:graphicData>
        </a:graphic>
      </p:graphicFrame>
      <p:pic>
        <p:nvPicPr>
          <p:cNvPr id="2" name="Picture 1">
            <a:extLst>
              <a:ext uri="{FF2B5EF4-FFF2-40B4-BE49-F238E27FC236}">
                <a16:creationId xmlns:a16="http://schemas.microsoft.com/office/drawing/2014/main" id="{7D1BEF25-73E2-45F4-BE9F-06C527847D05}"/>
              </a:ext>
            </a:extLst>
          </p:cNvPr>
          <p:cNvPicPr>
            <a:picLocks/>
          </p:cNvPicPr>
          <p:nvPr/>
        </p:nvPicPr>
        <p:blipFill>
          <a:blip r:embed="rId4"/>
          <a:stretch>
            <a:fillRect/>
          </a:stretch>
        </p:blipFill>
        <p:spPr>
          <a:xfrm>
            <a:off x="1354365" y="3981971"/>
            <a:ext cx="1200150" cy="1018200"/>
          </a:xfrm>
          <a:prstGeom prst="rect">
            <a:avLst/>
          </a:prstGeom>
        </p:spPr>
      </p:pic>
    </p:spTree>
    <p:extLst>
      <p:ext uri="{BB962C8B-B14F-4D97-AF65-F5344CB8AC3E}">
        <p14:creationId xmlns:p14="http://schemas.microsoft.com/office/powerpoint/2010/main" val="2222115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lumMod val="25000"/>
            <a:lumOff val="75000"/>
          </a:schemeClr>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073500"/>
          </a:xfrm>
          <a:prstGeom prst="rect">
            <a:avLst/>
          </a:prstGeom>
        </p:spPr>
        <p:txBody>
          <a:bodyPr spcFirstLastPara="1" wrap="square" lIns="91425" tIns="91425" rIns="91425" bIns="91425" anchor="t" anchorCtr="0">
            <a:noAutofit/>
          </a:bodyPr>
          <a:lstStyle/>
          <a:p>
            <a:pPr marL="0" lvl="0" indent="0" algn="just">
              <a:buNone/>
            </a:pPr>
            <a:r>
              <a:rPr lang="en-GB" sz="1400" b="1" dirty="0" err="1">
                <a:solidFill>
                  <a:schemeClr val="tx1"/>
                </a:solidFill>
                <a:latin typeface="Trebuchet MS" panose="020B0603020202020204" pitchFamily="34" charset="0"/>
                <a:ea typeface="Georgia"/>
                <a:cs typeface="Georgia"/>
                <a:sym typeface="Georgia"/>
              </a:rPr>
              <a:t>Masouleh</a:t>
            </a:r>
            <a:r>
              <a:rPr lang="en-GB" sz="1400" b="1" dirty="0">
                <a:solidFill>
                  <a:schemeClr val="tx1"/>
                </a:solidFill>
                <a:latin typeface="Trebuchet MS" panose="020B0603020202020204" pitchFamily="34" charset="0"/>
                <a:ea typeface="Georgia"/>
                <a:cs typeface="Georgia"/>
                <a:sym typeface="Georgia"/>
              </a:rPr>
              <a:t> is a village in the </a:t>
            </a:r>
            <a:r>
              <a:rPr lang="en-GB" sz="1400" b="1" dirty="0" err="1">
                <a:solidFill>
                  <a:schemeClr val="tx1"/>
                </a:solidFill>
                <a:latin typeface="Trebuchet MS" panose="020B0603020202020204" pitchFamily="34" charset="0"/>
                <a:ea typeface="Georgia"/>
                <a:cs typeface="Georgia"/>
                <a:sym typeface="Georgia"/>
              </a:rPr>
              <a:t>Gilan</a:t>
            </a:r>
            <a:r>
              <a:rPr lang="en-GB" sz="1400" b="1" dirty="0">
                <a:solidFill>
                  <a:schemeClr val="tx1"/>
                </a:solidFill>
                <a:latin typeface="Trebuchet MS" panose="020B0603020202020204" pitchFamily="34" charset="0"/>
                <a:ea typeface="Georgia"/>
                <a:cs typeface="Georgia"/>
                <a:sym typeface="Georgia"/>
              </a:rPr>
              <a:t> Province, Iran. </a:t>
            </a:r>
          </a:p>
          <a:p>
            <a:pPr marL="0" lvl="0" indent="0">
              <a:buNone/>
            </a:pPr>
            <a:r>
              <a:rPr lang="en-GB" sz="1400" dirty="0">
                <a:solidFill>
                  <a:schemeClr val="tx1"/>
                </a:solidFill>
                <a:latin typeface="Trebuchet MS" panose="020B0603020202020204" pitchFamily="34" charset="0"/>
              </a:rPr>
              <a:t>It is a good example of a place whose character derives from endogenous factors, namely its topography!</a:t>
            </a:r>
          </a:p>
          <a:p>
            <a:pPr marL="0" lvl="0" indent="0">
              <a:buNone/>
            </a:pPr>
            <a:endParaRPr lang="en-GB" sz="1400" dirty="0">
              <a:solidFill>
                <a:schemeClr val="tx1"/>
              </a:solidFill>
              <a:latin typeface="Trebuchet MS" panose="020B0603020202020204" pitchFamily="34" charset="0"/>
              <a:sym typeface="Georgia"/>
            </a:endParaRPr>
          </a:p>
          <a:p>
            <a:pPr marL="0" lvl="0" indent="0">
              <a:buNone/>
            </a:pPr>
            <a:r>
              <a:rPr lang="en-GB" sz="1400" dirty="0">
                <a:solidFill>
                  <a:schemeClr val="tx1"/>
                </a:solidFill>
                <a:latin typeface="Trebuchet MS" panose="020B0603020202020204" pitchFamily="34" charset="0"/>
                <a:sym typeface="Georgia"/>
              </a:rPr>
              <a:t>Now it’s over to you – you decide the article/YouTube video/website/etc and you can use your own research to complete the below table, focusing on what makes </a:t>
            </a:r>
            <a:r>
              <a:rPr lang="en-GB" sz="1400" dirty="0" err="1">
                <a:solidFill>
                  <a:schemeClr val="tx1"/>
                </a:solidFill>
                <a:latin typeface="Trebuchet MS" panose="020B0603020202020204" pitchFamily="34" charset="0"/>
                <a:sym typeface="Georgia"/>
              </a:rPr>
              <a:t>Masouleh</a:t>
            </a:r>
            <a:r>
              <a:rPr lang="en-GB" sz="1400" dirty="0">
                <a:solidFill>
                  <a:schemeClr val="tx1"/>
                </a:solidFill>
                <a:latin typeface="Trebuchet MS" panose="020B0603020202020204" pitchFamily="34" charset="0"/>
                <a:sym typeface="Georgia"/>
              </a:rPr>
              <a:t> so unique and what its character is. Some recommendations below:</a:t>
            </a:r>
          </a:p>
          <a:p>
            <a:pPr marL="0" lvl="0" indent="0">
              <a:buNone/>
            </a:pPr>
            <a:endParaRPr lang="en-GB" sz="1400" dirty="0">
              <a:solidFill>
                <a:schemeClr val="tx1"/>
              </a:solidFill>
              <a:latin typeface="Trebuchet MS" panose="020B0603020202020204" pitchFamily="34" charset="0"/>
              <a:sym typeface="Georgia"/>
            </a:endParaRPr>
          </a:p>
          <a:p>
            <a:pPr marL="285750" lvl="0" indent="-285750">
              <a:buFont typeface="Courier New" panose="02070309020205020404" pitchFamily="49" charset="0"/>
              <a:buChar char="o"/>
            </a:pPr>
            <a:r>
              <a:rPr lang="en-GB" sz="1200" dirty="0">
                <a:solidFill>
                  <a:schemeClr val="tx1"/>
                </a:solidFill>
                <a:latin typeface="Trebuchet MS" panose="020B0603020202020204" pitchFamily="34" charset="0"/>
                <a:hlinkClick r:id="rId3">
                  <a:extLst>
                    <a:ext uri="{A12FA001-AC4F-418D-AE19-62706E023703}">
                      <ahyp:hlinkClr xmlns:ahyp="http://schemas.microsoft.com/office/drawing/2018/hyperlinkcolor" val="tx"/>
                    </a:ext>
                  </a:extLst>
                </a:hlinkClick>
              </a:rPr>
              <a:t>https://www.youtube.com/watch?v=miZFO2gtu-g</a:t>
            </a:r>
            <a:endParaRPr lang="en-GB" sz="1200" dirty="0">
              <a:solidFill>
                <a:schemeClr val="tx1"/>
              </a:solidFill>
              <a:latin typeface="Trebuchet MS" panose="020B0603020202020204" pitchFamily="34" charset="0"/>
            </a:endParaRPr>
          </a:p>
          <a:p>
            <a:pPr marL="285750" lvl="0" indent="-285750">
              <a:buFont typeface="Courier New" panose="02070309020205020404" pitchFamily="49" charset="0"/>
              <a:buChar char="o"/>
            </a:pPr>
            <a:r>
              <a:rPr lang="en-GB" sz="1200" dirty="0">
                <a:solidFill>
                  <a:schemeClr val="tx1"/>
                </a:solidFill>
                <a:latin typeface="Trebuchet MS" panose="020B0603020202020204" pitchFamily="34" charset="0"/>
                <a:hlinkClick r:id="rId4">
                  <a:extLst>
                    <a:ext uri="{A12FA001-AC4F-418D-AE19-62706E023703}">
                      <ahyp:hlinkClr xmlns:ahyp="http://schemas.microsoft.com/office/drawing/2018/hyperlinkcolor" val="tx"/>
                    </a:ext>
                  </a:extLst>
                </a:hlinkClick>
              </a:rPr>
              <a:t>https://www.youtube.com/watch?v=Zrb2Tb2dLKg</a:t>
            </a:r>
            <a:endParaRPr lang="en-GB" sz="1200" dirty="0">
              <a:solidFill>
                <a:schemeClr val="tx1"/>
              </a:solidFill>
              <a:latin typeface="Trebuchet MS" panose="020B0603020202020204" pitchFamily="34" charset="0"/>
            </a:endParaRPr>
          </a:p>
          <a:p>
            <a:pPr marL="285750" lvl="0" indent="-285750">
              <a:buFont typeface="Courier New" panose="02070309020205020404" pitchFamily="49" charset="0"/>
              <a:buChar char="o"/>
            </a:pPr>
            <a:r>
              <a:rPr lang="en-GB" sz="1200" dirty="0">
                <a:solidFill>
                  <a:schemeClr val="tx1"/>
                </a:solidFill>
                <a:latin typeface="Trebuchet MS" panose="020B0603020202020204" pitchFamily="34" charset="0"/>
                <a:hlinkClick r:id="rId5">
                  <a:extLst>
                    <a:ext uri="{A12FA001-AC4F-418D-AE19-62706E023703}">
                      <ahyp:hlinkClr xmlns:ahyp="http://schemas.microsoft.com/office/drawing/2018/hyperlinkcolor" val="tx"/>
                    </a:ext>
                  </a:extLst>
                </a:hlinkClick>
              </a:rPr>
              <a:t>https://www.archdaily.com/880547/where-roofs-and-streets-become-one-irans-historic-village-of-masuleh</a:t>
            </a:r>
            <a:endParaRPr lang="en-GB" sz="1200" dirty="0">
              <a:solidFill>
                <a:schemeClr val="tx1"/>
              </a:solidFill>
              <a:latin typeface="Trebuchet MS" panose="020B0603020202020204" pitchFamily="34" charset="0"/>
            </a:endParaRPr>
          </a:p>
          <a:p>
            <a:pPr marL="285750" lvl="0" indent="-285750">
              <a:buFont typeface="Courier New" panose="02070309020205020404" pitchFamily="49" charset="0"/>
              <a:buChar char="o"/>
            </a:pPr>
            <a:r>
              <a:rPr lang="en-GB" sz="1200" dirty="0">
                <a:solidFill>
                  <a:schemeClr val="tx1"/>
                </a:solidFill>
                <a:latin typeface="Trebuchet MS" panose="020B0603020202020204" pitchFamily="34" charset="0"/>
                <a:hlinkClick r:id="rId6">
                  <a:extLst>
                    <a:ext uri="{A12FA001-AC4F-418D-AE19-62706E023703}">
                      <ahyp:hlinkClr xmlns:ahyp="http://schemas.microsoft.com/office/drawing/2018/hyperlinkcolor" val="tx"/>
                    </a:ext>
                  </a:extLst>
                </a:hlinkClick>
              </a:rPr>
              <a:t>https://en.mehrnews.com/news/143373/Masuleh-the-most-beautiful-stairs-village-in-Iran</a:t>
            </a:r>
            <a:endParaRPr lang="en-GB" sz="1200" dirty="0">
              <a:solidFill>
                <a:schemeClr val="tx1"/>
              </a:solidFill>
              <a:latin typeface="Trebuchet MS" panose="020B0603020202020204" pitchFamily="34" charset="0"/>
            </a:endParaRPr>
          </a:p>
          <a:p>
            <a:pPr marL="285750" lvl="0" indent="-285750">
              <a:buFont typeface="Courier New" panose="02070309020205020404" pitchFamily="49" charset="0"/>
              <a:buChar char="o"/>
            </a:pPr>
            <a:r>
              <a:rPr lang="en-GB" sz="1200" dirty="0">
                <a:solidFill>
                  <a:schemeClr val="tx1"/>
                </a:solidFill>
                <a:latin typeface="Trebuchet MS" panose="020B0603020202020204" pitchFamily="34" charset="0"/>
                <a:hlinkClick r:id="rId7">
                  <a:extLst>
                    <a:ext uri="{A12FA001-AC4F-418D-AE19-62706E023703}">
                      <ahyp:hlinkClr xmlns:ahyp="http://schemas.microsoft.com/office/drawing/2018/hyperlinkcolor" val="tx"/>
                    </a:ext>
                  </a:extLst>
                </a:hlinkClick>
              </a:rPr>
              <a:t>https://www.tripadvisor.co.uk/Attraction_Review-g680032-d5953780-Reviews-Masouleh_Village-Masuleh_Gilan_Province.html</a:t>
            </a:r>
            <a:endParaRPr lang="en-GB" sz="1200" dirty="0">
              <a:solidFill>
                <a:schemeClr val="tx1"/>
              </a:solidFill>
              <a:latin typeface="Trebuchet MS" panose="020B0603020202020204" pitchFamily="34" charset="0"/>
            </a:endParaRPr>
          </a:p>
          <a:p>
            <a:pPr marL="0" lvl="0" indent="0">
              <a:buNone/>
            </a:pPr>
            <a:endParaRPr lang="en-GB" sz="1400" dirty="0">
              <a:solidFill>
                <a:schemeClr val="tx1"/>
              </a:solidFill>
              <a:latin typeface="Trebuchet MS" panose="020B0603020202020204" pitchFamily="34" charset="0"/>
            </a:endParaRPr>
          </a:p>
          <a:p>
            <a:pPr marL="0" lvl="0" indent="0">
              <a:buNone/>
            </a:pPr>
            <a:endParaRPr lang="en-GB" sz="1400" dirty="0">
              <a:solidFill>
                <a:schemeClr val="tx1"/>
              </a:solidFill>
              <a:latin typeface="Trebuchet MS" panose="020B0603020202020204" pitchFamily="34" charset="0"/>
            </a:endParaRPr>
          </a:p>
          <a:p>
            <a:pPr marL="342900" lvl="0">
              <a:buAutoNum type="arabicPeriod"/>
            </a:pPr>
            <a:endParaRPr sz="1400" dirty="0">
              <a:solidFill>
                <a:schemeClr val="tx1"/>
              </a:solidFill>
              <a:latin typeface="Trebuchet MS" panose="020B0603020202020204" pitchFamily="34" charset="0"/>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19D9C7E0-5B2E-4684-8C6E-500686CDD6BB}"/>
              </a:ext>
            </a:extLst>
          </p:cNvPr>
          <p:cNvPicPr>
            <a:picLocks noChangeAspect="1"/>
          </p:cNvPicPr>
          <p:nvPr/>
        </p:nvPicPr>
        <p:blipFill>
          <a:blip r:embed="rId8"/>
          <a:stretch>
            <a:fillRect/>
          </a:stretch>
        </p:blipFill>
        <p:spPr>
          <a:xfrm>
            <a:off x="6233886" y="0"/>
            <a:ext cx="543690" cy="791974"/>
          </a:xfrm>
          <a:prstGeom prst="rect">
            <a:avLst/>
          </a:prstGeom>
        </p:spPr>
      </p:pic>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i="1" dirty="0">
                <a:ln w="15875">
                  <a:solidFill>
                    <a:schemeClr val="tx1"/>
                  </a:solidFill>
                </a:ln>
                <a:solidFill>
                  <a:srgbClr val="9B51AF"/>
                </a:solidFill>
                <a:latin typeface="Century Gothic" panose="020B0502020202020204" pitchFamily="34" charset="0"/>
                <a:ea typeface="Georgia"/>
                <a:cs typeface="Georgia"/>
                <a:sym typeface="Georgia"/>
              </a:rPr>
              <a:t>Over to you 2!</a:t>
            </a:r>
            <a:endParaRPr b="1" i="1" dirty="0">
              <a:ln w="15875">
                <a:solidFill>
                  <a:schemeClr val="tx1"/>
                </a:solidFill>
              </a:ln>
              <a:solidFill>
                <a:srgbClr val="9B51AF"/>
              </a:solidFill>
              <a:latin typeface="Century Gothic" panose="020B0502020202020204" pitchFamily="34" charset="0"/>
              <a:ea typeface="Georgia"/>
              <a:cs typeface="Georgia"/>
              <a:sym typeface="Georgia"/>
            </a:endParaRPr>
          </a:p>
        </p:txBody>
      </p:sp>
      <p:sp>
        <p:nvSpPr>
          <p:cNvPr id="6" name="Arrow: Down 5">
            <a:extLst>
              <a:ext uri="{FF2B5EF4-FFF2-40B4-BE49-F238E27FC236}">
                <a16:creationId xmlns:a16="http://schemas.microsoft.com/office/drawing/2014/main" id="{81AB8799-5A76-453A-8478-482A64825EF6}"/>
              </a:ext>
            </a:extLst>
          </p:cNvPr>
          <p:cNvSpPr/>
          <p:nvPr/>
        </p:nvSpPr>
        <p:spPr>
          <a:xfrm>
            <a:off x="2928711" y="8491992"/>
            <a:ext cx="994228" cy="471247"/>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sp>
        <p:nvSpPr>
          <p:cNvPr id="3" name="Rectangle 2">
            <a:extLst>
              <a:ext uri="{FF2B5EF4-FFF2-40B4-BE49-F238E27FC236}">
                <a16:creationId xmlns:a16="http://schemas.microsoft.com/office/drawing/2014/main" id="{887A69CA-E251-426E-AD08-A1F8106FA6DE}"/>
              </a:ext>
            </a:extLst>
          </p:cNvPr>
          <p:cNvSpPr/>
          <p:nvPr/>
        </p:nvSpPr>
        <p:spPr>
          <a:xfrm>
            <a:off x="6388100" y="4572000"/>
            <a:ext cx="3429000" cy="307777"/>
          </a:xfrm>
          <a:prstGeom prst="rect">
            <a:avLst/>
          </a:prstGeom>
        </p:spPr>
        <p:txBody>
          <a:bodyPr>
            <a:spAutoFit/>
          </a:bodyPr>
          <a:lstStyle/>
          <a:p>
            <a:endParaRPr lang="en-GB" dirty="0"/>
          </a:p>
        </p:txBody>
      </p:sp>
      <p:pic>
        <p:nvPicPr>
          <p:cNvPr id="2050" name="Picture 2" descr="Masuleh, the most beautiful stairs village in Iran - Mehr News Agency">
            <a:extLst>
              <a:ext uri="{FF2B5EF4-FFF2-40B4-BE49-F238E27FC236}">
                <a16:creationId xmlns:a16="http://schemas.microsoft.com/office/drawing/2014/main" id="{26F82064-E3E1-44F4-A82D-AB944C1646D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5715139"/>
            <a:ext cx="6857999" cy="2637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631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3" name="Google Shape;83;p16"/>
          <p:cNvSpPr txBox="1">
            <a:spLocks noGrp="1"/>
          </p:cNvSpPr>
          <p:nvPr>
            <p:ph type="title" idx="4294967295"/>
          </p:nvPr>
        </p:nvSpPr>
        <p:spPr>
          <a:xfrm>
            <a:off x="233775" y="174300"/>
            <a:ext cx="6390300" cy="1018200"/>
          </a:xfrm>
          <a:prstGeom prst="rect">
            <a:avLst/>
          </a:prstGeom>
        </p:spPr>
        <p:txBody>
          <a:bodyPr spcFirstLastPara="1" wrap="square" lIns="91425" tIns="91425" rIns="91425" bIns="91425" anchor="t" anchorCtr="0">
            <a:noAutofit/>
          </a:bodyPr>
          <a:lstStyle/>
          <a:p>
            <a:pPr lvl="0" algn="ctr"/>
            <a:r>
              <a:rPr lang="en-GB" b="1" i="1" u="sng" dirty="0">
                <a:ln w="15875">
                  <a:solidFill>
                    <a:schemeClr val="tx1"/>
                  </a:solidFill>
                </a:ln>
                <a:solidFill>
                  <a:schemeClr val="accent6">
                    <a:lumMod val="50000"/>
                  </a:schemeClr>
                </a:solidFill>
                <a:latin typeface="Century Gothic" panose="020B0502020202020204" pitchFamily="34" charset="0"/>
                <a:ea typeface="Georgia"/>
                <a:cs typeface="Georgia"/>
                <a:sym typeface="Georgia"/>
              </a:rPr>
              <a:t>Notes area</a:t>
            </a:r>
            <a:endParaRPr u="sng" dirty="0">
              <a:solidFill>
                <a:schemeClr val="accent6">
                  <a:lumMod val="50000"/>
                </a:schemeClr>
              </a:solidFill>
              <a:latin typeface="Georgia"/>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ABD38AFF-4E5F-42A7-8F39-F488DF2A5E5F}"/>
              </a:ext>
            </a:extLst>
          </p:cNvPr>
          <p:cNvPicPr>
            <a:picLocks noChangeAspect="1"/>
          </p:cNvPicPr>
          <p:nvPr/>
        </p:nvPicPr>
        <p:blipFill>
          <a:blip r:embed="rId3"/>
          <a:stretch>
            <a:fillRect/>
          </a:stretch>
        </p:blipFill>
        <p:spPr>
          <a:xfrm>
            <a:off x="6233886" y="0"/>
            <a:ext cx="543690" cy="791974"/>
          </a:xfrm>
          <a:prstGeom prst="rect">
            <a:avLst/>
          </a:prstGeom>
        </p:spPr>
      </p:pic>
      <p:graphicFrame>
        <p:nvGraphicFramePr>
          <p:cNvPr id="6" name="Content Placeholder 3">
            <a:extLst>
              <a:ext uri="{FF2B5EF4-FFF2-40B4-BE49-F238E27FC236}">
                <a16:creationId xmlns:a16="http://schemas.microsoft.com/office/drawing/2014/main" id="{7089B9F7-D5A7-4606-9815-656CA5BCFBB8}"/>
              </a:ext>
            </a:extLst>
          </p:cNvPr>
          <p:cNvGraphicFramePr>
            <a:graphicFrameLocks/>
          </p:cNvGraphicFramePr>
          <p:nvPr/>
        </p:nvGraphicFramePr>
        <p:xfrm>
          <a:off x="233775" y="791975"/>
          <a:ext cx="6450054" cy="8177726"/>
        </p:xfrm>
        <a:graphic>
          <a:graphicData uri="http://schemas.openxmlformats.org/drawingml/2006/table">
            <a:tbl>
              <a:tblPr firstRow="1" bandRow="1">
                <a:tableStyleId>{5940675A-B579-460E-94D1-54222C63F5DA}</a:tableStyleId>
              </a:tblPr>
              <a:tblGrid>
                <a:gridCol w="3460111">
                  <a:extLst>
                    <a:ext uri="{9D8B030D-6E8A-4147-A177-3AD203B41FA5}">
                      <a16:colId xmlns:a16="http://schemas.microsoft.com/office/drawing/2014/main" val="20000"/>
                    </a:ext>
                  </a:extLst>
                </a:gridCol>
                <a:gridCol w="996648">
                  <a:extLst>
                    <a:ext uri="{9D8B030D-6E8A-4147-A177-3AD203B41FA5}">
                      <a16:colId xmlns:a16="http://schemas.microsoft.com/office/drawing/2014/main" val="20001"/>
                    </a:ext>
                  </a:extLst>
                </a:gridCol>
                <a:gridCol w="996647">
                  <a:extLst>
                    <a:ext uri="{9D8B030D-6E8A-4147-A177-3AD203B41FA5}">
                      <a16:colId xmlns:a16="http://schemas.microsoft.com/office/drawing/2014/main" val="2864554994"/>
                    </a:ext>
                  </a:extLst>
                </a:gridCol>
                <a:gridCol w="996648">
                  <a:extLst>
                    <a:ext uri="{9D8B030D-6E8A-4147-A177-3AD203B41FA5}">
                      <a16:colId xmlns:a16="http://schemas.microsoft.com/office/drawing/2014/main" val="2470624755"/>
                    </a:ext>
                  </a:extLst>
                </a:gridCol>
              </a:tblGrid>
              <a:tr h="2392959">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Trebuchet MS" panose="020B0603020202020204" pitchFamily="34" charset="0"/>
                        </a:rPr>
                        <a:t>Brief notes on what I found interesting: </a:t>
                      </a:r>
                    </a:p>
                    <a:p>
                      <a:pPr algn="ctr"/>
                      <a:endParaRPr lang="en-GB" sz="14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Shifting flows of resources.</a:t>
                      </a: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r>
                        <a:rPr lang="en-GB" sz="900" i="1" baseline="0" dirty="0">
                          <a:latin typeface="Trebuchet MS" panose="020B0603020202020204" pitchFamily="34" charset="0"/>
                        </a:rPr>
                        <a:t> </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External agencies, including government, corporate bodies and community or local groups make attempts to influence or create specific place-meanings</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Shifting flows of money or investment.</a:t>
                      </a:r>
                      <a:endParaRPr lang="en-GB" sz="900" i="1" dirty="0">
                        <a:latin typeface="Trebuchet MS" panose="020B0603020202020204" pitchFamily="34" charset="0"/>
                      </a:endParaRPr>
                    </a:p>
                  </a:txBody>
                  <a:tcPr/>
                </a:tc>
                <a:extLst>
                  <a:ext uri="{0D108BD9-81ED-4DB2-BD59-A6C34878D82A}">
                    <a16:rowId xmlns:a16="http://schemas.microsoft.com/office/drawing/2014/main" val="10000"/>
                  </a:ext>
                </a:extLst>
              </a:tr>
              <a:tr h="1765304">
                <a:tc vMerge="1">
                  <a:txBody>
                    <a:bodyPr/>
                    <a:lstStyle/>
                    <a:p>
                      <a:endParaRPr lang="en-GB"/>
                    </a:p>
                  </a:txBody>
                  <a:tcPr/>
                </a:tc>
                <a:tc rowSpan="2">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The decisions of transnational corporations.</a:t>
                      </a:r>
                      <a:endParaRPr lang="en-GB" sz="900" i="1" dirty="0">
                        <a:latin typeface="Trebuchet MS" panose="020B0603020202020204" pitchFamily="34" charset="0"/>
                      </a:endParaRPr>
                    </a:p>
                  </a:txBody>
                  <a:tcPr/>
                </a:tc>
                <a:tc rowSpan="2">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The impacts of government policies</a:t>
                      </a:r>
                      <a:endParaRPr lang="en-GB" sz="900" i="1" dirty="0">
                        <a:latin typeface="Trebuchet MS" panose="020B0603020202020204" pitchFamily="34" charset="0"/>
                      </a:endParaRPr>
                    </a:p>
                  </a:txBody>
                  <a:tcPr/>
                </a:tc>
                <a:tc rowSpan="2">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Shifting flows of ideas</a:t>
                      </a:r>
                      <a:endParaRPr lang="en-GB" sz="900" i="1" dirty="0">
                        <a:latin typeface="Trebuchet MS" panose="020B0603020202020204" pitchFamily="34" charset="0"/>
                      </a:endParaRPr>
                    </a:p>
                  </a:txBody>
                  <a:tcPr/>
                </a:tc>
                <a:extLst>
                  <a:ext uri="{0D108BD9-81ED-4DB2-BD59-A6C34878D82A}">
                    <a16:rowId xmlns:a16="http://schemas.microsoft.com/office/drawing/2014/main" val="2440997572"/>
                  </a:ext>
                </a:extLst>
              </a:tr>
              <a:tr h="162952">
                <a:tc rowSpan="3">
                  <a:txBody>
                    <a:bodyPr/>
                    <a:lstStyle/>
                    <a:p>
                      <a:pPr algn="ctr"/>
                      <a:r>
                        <a:rPr lang="en-GB" sz="1400" i="1" dirty="0">
                          <a:latin typeface="Trebuchet MS" panose="020B0603020202020204" pitchFamily="34" charset="0"/>
                        </a:rPr>
                        <a:t>3 key take-aways </a:t>
                      </a:r>
                      <a:br>
                        <a:rPr lang="en-GB" sz="1400" i="1" dirty="0">
                          <a:latin typeface="Trebuchet MS" panose="020B0603020202020204" pitchFamily="34" charset="0"/>
                        </a:rPr>
                      </a:br>
                      <a:r>
                        <a:rPr lang="en-GB" sz="1400" i="1" dirty="0">
                          <a:latin typeface="Trebuchet MS" panose="020B0603020202020204" pitchFamily="34" charset="0"/>
                        </a:rPr>
                        <a:t>(include facts/figures/dates/names):</a:t>
                      </a:r>
                    </a:p>
                    <a:p>
                      <a:pPr algn="ctr"/>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1.</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2.</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3. </a:t>
                      </a:r>
                      <a:endParaRPr lang="en-GB" sz="1400" i="1" dirty="0">
                        <a:latin typeface="Trebuchet MS" panose="020B0603020202020204" pitchFamily="34" charset="0"/>
                      </a:endParaRPr>
                    </a:p>
                  </a:txBody>
                  <a:tcPr/>
                </a:tc>
                <a:tc vMerge="1">
                  <a:txBody>
                    <a:bodyPr/>
                    <a:lstStyle/>
                    <a:p>
                      <a:pPr algn="ctr"/>
                      <a:endParaRPr lang="en-GB" sz="1400" i="1" dirty="0">
                        <a:latin typeface="Trebuchet MS" panose="020B0603020202020204" pitchFamily="34" charset="0"/>
                      </a:endParaRPr>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1"/>
                  </a:ext>
                </a:extLst>
              </a:tr>
              <a:tr h="1928256">
                <a:tc vMerge="1">
                  <a:txBody>
                    <a:bodyPr/>
                    <a:lstStyle/>
                    <a:p>
                      <a:endParaRPr lang="en-GB"/>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The impacts of international or global institutions.</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Shifting flows of people.</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Personal attachments shaped place meaning - place meanings are bound up with different identities, perspectives and experiences.</a:t>
                      </a:r>
                      <a:endParaRPr lang="en-GB" sz="900" i="1" dirty="0">
                        <a:latin typeface="Trebuchet MS" panose="020B0603020202020204" pitchFamily="34" charset="0"/>
                      </a:endParaRPr>
                    </a:p>
                  </a:txBody>
                  <a:tcPr/>
                </a:tc>
                <a:extLst>
                  <a:ext uri="{0D108BD9-81ED-4DB2-BD59-A6C34878D82A}">
                    <a16:rowId xmlns:a16="http://schemas.microsoft.com/office/drawing/2014/main" val="3284173115"/>
                  </a:ext>
                </a:extLst>
              </a:tr>
              <a:tr h="1928255">
                <a:tc vMerge="1">
                  <a:txBody>
                    <a:bodyPr/>
                    <a:lstStyle/>
                    <a:p>
                      <a:endParaRPr lang="en-GB"/>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Past and present connections/processes of development can be seen to influence the social and economic characteristics of places (history)</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Exogenous: relationships with other places.</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Endogenous: location, topography, physical geography, land use, built environment and infrastructure, demographic and economic characteristics.</a:t>
                      </a:r>
                      <a:endParaRPr lang="en-GB" sz="900" i="1" dirty="0">
                        <a:latin typeface="Trebuchet MS" panose="020B0603020202020204" pitchFamily="34" charset="0"/>
                      </a:endParaRPr>
                    </a:p>
                  </a:txBody>
                  <a:tcPr/>
                </a:tc>
                <a:extLst>
                  <a:ext uri="{0D108BD9-81ED-4DB2-BD59-A6C34878D82A}">
                    <a16:rowId xmlns:a16="http://schemas.microsoft.com/office/drawing/2014/main" val="1931994297"/>
                  </a:ext>
                </a:extLst>
              </a:tr>
            </a:tbl>
          </a:graphicData>
        </a:graphic>
      </p:graphicFrame>
      <p:pic>
        <p:nvPicPr>
          <p:cNvPr id="2" name="Picture 1">
            <a:extLst>
              <a:ext uri="{FF2B5EF4-FFF2-40B4-BE49-F238E27FC236}">
                <a16:creationId xmlns:a16="http://schemas.microsoft.com/office/drawing/2014/main" id="{7D1BEF25-73E2-45F4-BE9F-06C527847D05}"/>
              </a:ext>
            </a:extLst>
          </p:cNvPr>
          <p:cNvPicPr>
            <a:picLocks/>
          </p:cNvPicPr>
          <p:nvPr/>
        </p:nvPicPr>
        <p:blipFill>
          <a:blip r:embed="rId4"/>
          <a:stretch>
            <a:fillRect/>
          </a:stretch>
        </p:blipFill>
        <p:spPr>
          <a:xfrm>
            <a:off x="1354365" y="3981971"/>
            <a:ext cx="1200150" cy="1018200"/>
          </a:xfrm>
          <a:prstGeom prst="rect">
            <a:avLst/>
          </a:prstGeom>
        </p:spPr>
      </p:pic>
    </p:spTree>
    <p:extLst>
      <p:ext uri="{BB962C8B-B14F-4D97-AF65-F5344CB8AC3E}">
        <p14:creationId xmlns:p14="http://schemas.microsoft.com/office/powerpoint/2010/main" val="18675014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850" y="1756228"/>
            <a:ext cx="6390300" cy="5604187"/>
          </a:xfrm>
          <a:prstGeom prst="rect">
            <a:avLst/>
          </a:prstGeom>
        </p:spPr>
        <p:txBody>
          <a:bodyPr spcFirstLastPara="1" wrap="square" lIns="91425" tIns="91425" rIns="91425" bIns="91425" anchor="t" anchorCtr="0">
            <a:noAutofit/>
          </a:bodyPr>
          <a:lstStyle/>
          <a:p>
            <a:pPr marL="0" indent="0" algn="just">
              <a:buNone/>
            </a:pPr>
            <a:r>
              <a:rPr lang="en-GB" sz="1200" dirty="0">
                <a:solidFill>
                  <a:schemeClr val="tx1"/>
                </a:solidFill>
                <a:latin typeface="Trebuchet MS" panose="020B0603020202020204" pitchFamily="34" charset="0"/>
                <a:ea typeface="Georgia"/>
                <a:cs typeface="Georgia"/>
                <a:sym typeface="Georgia"/>
              </a:rPr>
              <a:t>Bournville is a village on the south side of Birmingham, England, best known for its connections with the </a:t>
            </a:r>
            <a:r>
              <a:rPr lang="en-GB" sz="1200" b="1" dirty="0">
                <a:solidFill>
                  <a:schemeClr val="tx1"/>
                </a:solidFill>
                <a:latin typeface="Trebuchet MS" panose="020B0603020202020204" pitchFamily="34" charset="0"/>
                <a:ea typeface="Georgia"/>
                <a:cs typeface="Georgia"/>
                <a:sym typeface="Georgia"/>
              </a:rPr>
              <a:t>Cadbury</a:t>
            </a:r>
            <a:r>
              <a:rPr lang="en-GB" sz="1200" dirty="0">
                <a:solidFill>
                  <a:schemeClr val="tx1"/>
                </a:solidFill>
                <a:latin typeface="Trebuchet MS" panose="020B0603020202020204" pitchFamily="34" charset="0"/>
                <a:ea typeface="Georgia"/>
                <a:cs typeface="Georgia"/>
                <a:sym typeface="Georgia"/>
              </a:rPr>
              <a:t> family and chocolate. It is a great example of how p</a:t>
            </a:r>
            <a:r>
              <a:rPr lang="en-GB" sz="1200" dirty="0">
                <a:solidFill>
                  <a:schemeClr val="tx1"/>
                </a:solidFill>
                <a:latin typeface="Trebuchet MS" panose="020B0603020202020204" pitchFamily="34" charset="0"/>
              </a:rPr>
              <a:t>ast and present connections/processes of development can be seen to influence the social and economic characteristics of places, but also how external agencies such as corporate bodies can influence or create specific place-meanings. A charity, the </a:t>
            </a:r>
            <a:r>
              <a:rPr lang="en-GB" sz="1200" b="1" dirty="0">
                <a:solidFill>
                  <a:schemeClr val="tx1"/>
                </a:solidFill>
                <a:latin typeface="Trebuchet MS" panose="020B0603020202020204" pitchFamily="34" charset="0"/>
              </a:rPr>
              <a:t>BVT</a:t>
            </a:r>
            <a:r>
              <a:rPr lang="en-GB" sz="1200" dirty="0">
                <a:solidFill>
                  <a:schemeClr val="tx1"/>
                </a:solidFill>
                <a:latin typeface="Trebuchet MS" panose="020B0603020202020204" pitchFamily="34" charset="0"/>
              </a:rPr>
              <a:t>, manages housing, parks and open spaces, and facilitates a host of community services that helps sustain flourishing communities.</a:t>
            </a:r>
            <a:endParaRPr lang="en-GB" sz="1200" i="1" dirty="0">
              <a:latin typeface="Trebuchet MS" panose="020B0603020202020204" pitchFamily="34" charset="0"/>
            </a:endParaRPr>
          </a:p>
          <a:p>
            <a:pPr marL="0" indent="0" algn="just">
              <a:buNone/>
            </a:pPr>
            <a:endParaRPr lang="en-GB" sz="1200" i="1" dirty="0">
              <a:solidFill>
                <a:schemeClr val="tx1"/>
              </a:solidFill>
              <a:latin typeface="Trebuchet MS" panose="020B0603020202020204" pitchFamily="34" charset="0"/>
              <a:ea typeface="Georgia"/>
              <a:cs typeface="Georgia"/>
              <a:sym typeface="Georgia"/>
            </a:endParaRPr>
          </a:p>
          <a:p>
            <a:pPr marL="0" indent="0" algn="just">
              <a:buNone/>
            </a:pPr>
            <a:r>
              <a:rPr lang="en-GB" sz="1200" dirty="0">
                <a:solidFill>
                  <a:schemeClr val="tx1"/>
                </a:solidFill>
                <a:latin typeface="Trebuchet MS" panose="020B0603020202020204" pitchFamily="34" charset="0"/>
                <a:ea typeface="Georgia"/>
                <a:cs typeface="Georgia"/>
                <a:sym typeface="Georgia"/>
              </a:rPr>
              <a:t>Use the following links to explore Bournville’s character and how this has been shaped and affected by both Cadbury and the BVT.</a:t>
            </a:r>
          </a:p>
          <a:p>
            <a:pPr marL="0" lvl="0" indent="0" algn="just">
              <a:buNone/>
            </a:pPr>
            <a:endParaRPr lang="en-GB" sz="1100" dirty="0">
              <a:solidFill>
                <a:schemeClr val="tx1"/>
              </a:solidFill>
              <a:latin typeface="Trebuchet MS" panose="020B0603020202020204" pitchFamily="34" charset="0"/>
              <a:ea typeface="Georgia"/>
              <a:cs typeface="Georgia"/>
              <a:sym typeface="Georgia"/>
            </a:endParaRPr>
          </a:p>
          <a:p>
            <a:pPr marL="228600" indent="-228600">
              <a:buClr>
                <a:schemeClr val="tx1"/>
              </a:buClr>
              <a:buSzPct val="100000"/>
              <a:buAutoNum type="arabicPeriod"/>
            </a:pPr>
            <a:r>
              <a:rPr lang="en-GB" sz="1000" dirty="0">
                <a:solidFill>
                  <a:schemeClr val="tx1"/>
                </a:solidFill>
                <a:latin typeface="Trebuchet MS" panose="020B0603020202020204" pitchFamily="34" charset="0"/>
                <a:hlinkClick r:id="rId3">
                  <a:extLst>
                    <a:ext uri="{A12FA001-AC4F-418D-AE19-62706E023703}">
                      <ahyp:hlinkClr xmlns:ahyp="http://schemas.microsoft.com/office/drawing/2018/hyperlinkcolor" val="tx"/>
                    </a:ext>
                  </a:extLst>
                </a:hlinkClick>
              </a:rPr>
              <a:t>https://www.theguardian.com/business/2010/jan/23/bournville-cadbury-town</a:t>
            </a:r>
            <a:endParaRPr lang="en-GB" sz="1000" dirty="0">
              <a:solidFill>
                <a:schemeClr val="tx1"/>
              </a:solidFill>
              <a:latin typeface="Trebuchet MS" panose="020B0603020202020204" pitchFamily="34" charset="0"/>
            </a:endParaRPr>
          </a:p>
          <a:p>
            <a:pPr marL="228600" indent="-228600">
              <a:buClr>
                <a:schemeClr val="tx1"/>
              </a:buClr>
              <a:buSzPct val="100000"/>
              <a:buAutoNum type="arabicPeriod"/>
            </a:pPr>
            <a:r>
              <a:rPr lang="en-GB" sz="1000" dirty="0">
                <a:solidFill>
                  <a:schemeClr val="tx1"/>
                </a:solidFill>
                <a:latin typeface="Trebuchet MS" panose="020B0603020202020204" pitchFamily="34" charset="0"/>
                <a:hlinkClick r:id="rId4">
                  <a:extLst>
                    <a:ext uri="{A12FA001-AC4F-418D-AE19-62706E023703}">
                      <ahyp:hlinkClr xmlns:ahyp="http://schemas.microsoft.com/office/drawing/2018/hyperlinkcolor" val="tx"/>
                    </a:ext>
                  </a:extLst>
                </a:hlinkClick>
              </a:rPr>
              <a:t>https://billdargue.jimdofree.com/placenames-gazetteer-a-to-y/places-b/bournville/</a:t>
            </a:r>
            <a:endParaRPr lang="en-GB" sz="1000" dirty="0">
              <a:solidFill>
                <a:schemeClr val="tx1"/>
              </a:solidFill>
              <a:latin typeface="Trebuchet MS" panose="020B0603020202020204" pitchFamily="34" charset="0"/>
            </a:endParaRPr>
          </a:p>
          <a:p>
            <a:pPr marL="228600" indent="-228600">
              <a:buClr>
                <a:schemeClr val="tx1"/>
              </a:buClr>
              <a:buSzPct val="100000"/>
              <a:buAutoNum type="arabicPeriod"/>
            </a:pPr>
            <a:r>
              <a:rPr lang="en-GB" sz="1000" dirty="0">
                <a:solidFill>
                  <a:schemeClr val="tx1"/>
                </a:solidFill>
                <a:latin typeface="Trebuchet MS" panose="020B0603020202020204" pitchFamily="34" charset="0"/>
                <a:hlinkClick r:id="rId5">
                  <a:extLst>
                    <a:ext uri="{A12FA001-AC4F-418D-AE19-62706E023703}">
                      <ahyp:hlinkClr xmlns:ahyp="http://schemas.microsoft.com/office/drawing/2018/hyperlinkcolor" val="tx"/>
                    </a:ext>
                  </a:extLst>
                </a:hlinkClick>
              </a:rPr>
              <a:t>https://www.independent.co.uk/news/uk/home-news/bournville-trying-to-get-a-drink-in-the-village-where-alcohol-has-been-banned-for-120-years-a6677551.html</a:t>
            </a:r>
            <a:endParaRPr lang="en-GB" sz="1000" dirty="0">
              <a:solidFill>
                <a:schemeClr val="tx1"/>
              </a:solidFill>
              <a:latin typeface="Trebuchet MS" panose="020B0603020202020204" pitchFamily="34" charset="0"/>
            </a:endParaRPr>
          </a:p>
          <a:p>
            <a:pPr marL="228600" indent="-228600">
              <a:buClr>
                <a:schemeClr val="tx1"/>
              </a:buClr>
              <a:buSzPct val="100000"/>
              <a:buAutoNum type="arabicPeriod"/>
            </a:pPr>
            <a:r>
              <a:rPr lang="en-GB" sz="1000" dirty="0">
                <a:solidFill>
                  <a:schemeClr val="tx1"/>
                </a:solidFill>
                <a:latin typeface="Trebuchet MS" panose="020B0603020202020204" pitchFamily="34" charset="0"/>
                <a:hlinkClick r:id="rId6">
                  <a:extLst>
                    <a:ext uri="{A12FA001-AC4F-418D-AE19-62706E023703}">
                      <ahyp:hlinkClr xmlns:ahyp="http://schemas.microsoft.com/office/drawing/2018/hyperlinkcolor" val="tx"/>
                    </a:ext>
                  </a:extLst>
                </a:hlinkClick>
              </a:rPr>
              <a:t>https://sellymanormuseum.org.uk/visit/exploring-bournville-village</a:t>
            </a:r>
            <a:endParaRPr lang="en-GB" sz="1000" dirty="0">
              <a:solidFill>
                <a:schemeClr val="tx1"/>
              </a:solidFill>
              <a:latin typeface="Trebuchet MS" panose="020B0603020202020204" pitchFamily="34" charset="0"/>
            </a:endParaRPr>
          </a:p>
          <a:p>
            <a:pPr marL="228600" indent="-228600">
              <a:buClr>
                <a:schemeClr val="tx1"/>
              </a:buClr>
              <a:buSzPct val="100000"/>
              <a:buAutoNum type="arabicPeriod"/>
            </a:pPr>
            <a:r>
              <a:rPr lang="en-GB" sz="1000" dirty="0">
                <a:solidFill>
                  <a:schemeClr val="tx1"/>
                </a:solidFill>
                <a:latin typeface="Trebuchet MS" panose="020B0603020202020204" pitchFamily="34" charset="0"/>
                <a:hlinkClick r:id="rId7">
                  <a:extLst>
                    <a:ext uri="{A12FA001-AC4F-418D-AE19-62706E023703}">
                      <ahyp:hlinkClr xmlns:ahyp="http://schemas.microsoft.com/office/drawing/2018/hyperlinkcolor" val="tx"/>
                    </a:ext>
                  </a:extLst>
                </a:hlinkClick>
              </a:rPr>
              <a:t>https://www.birmingham.gov.uk/info/50165/birmingham_connection/1571/bournville_village_trust</a:t>
            </a:r>
            <a:endParaRPr lang="en-GB" sz="1000" dirty="0">
              <a:solidFill>
                <a:schemeClr val="tx1"/>
              </a:solidFill>
              <a:latin typeface="Trebuchet MS" panose="020B0603020202020204" pitchFamily="34" charset="0"/>
            </a:endParaRPr>
          </a:p>
          <a:p>
            <a:pPr marL="228600" indent="-228600">
              <a:buClr>
                <a:schemeClr val="tx1"/>
              </a:buClr>
              <a:buSzPct val="100000"/>
              <a:buAutoNum type="arabicPeriod"/>
            </a:pPr>
            <a:r>
              <a:rPr lang="en-GB" sz="1000" dirty="0">
                <a:solidFill>
                  <a:schemeClr val="tx1"/>
                </a:solidFill>
                <a:latin typeface="Trebuchet MS" panose="020B0603020202020204" pitchFamily="34" charset="0"/>
                <a:hlinkClick r:id="rId8">
                  <a:extLst>
                    <a:ext uri="{A12FA001-AC4F-418D-AE19-62706E023703}">
                      <ahyp:hlinkClr xmlns:ahyp="http://schemas.microsoft.com/office/drawing/2018/hyperlinkcolor" val="tx"/>
                    </a:ext>
                  </a:extLst>
                </a:hlinkClick>
              </a:rPr>
              <a:t>http://news.bbc.co.uk/local/birmingham/hi/people_and_places/history/newsid_8412000/8412655.stm</a:t>
            </a:r>
            <a:endParaRPr lang="en-GB" sz="1000" dirty="0">
              <a:solidFill>
                <a:schemeClr val="tx1"/>
              </a:solidFill>
              <a:latin typeface="Trebuchet MS" panose="020B0603020202020204" pitchFamily="34" charset="0"/>
            </a:endParaRPr>
          </a:p>
          <a:p>
            <a:pPr marL="228600" indent="-228600">
              <a:buClr>
                <a:schemeClr val="tx1"/>
              </a:buClr>
              <a:buSzPct val="100000"/>
              <a:buAutoNum type="arabicPeriod"/>
            </a:pPr>
            <a:r>
              <a:rPr lang="en-GB" sz="1000" dirty="0">
                <a:solidFill>
                  <a:schemeClr val="tx1"/>
                </a:solidFill>
                <a:latin typeface="Trebuchet MS" panose="020B0603020202020204" pitchFamily="34" charset="0"/>
                <a:hlinkClick r:id="rId9">
                  <a:extLst>
                    <a:ext uri="{A12FA001-AC4F-418D-AE19-62706E023703}">
                      <ahyp:hlinkClr xmlns:ahyp="http://schemas.microsoft.com/office/drawing/2018/hyperlinkcolor" val="tx"/>
                    </a:ext>
                  </a:extLst>
                </a:hlinkClick>
              </a:rPr>
              <a:t>https://www.birminghammail.co.uk/news/nostalgia/facts-fiction-chocolate-box-village-10460526</a:t>
            </a:r>
            <a:endParaRPr lang="en-GB" sz="1000" dirty="0">
              <a:solidFill>
                <a:schemeClr val="tx1"/>
              </a:solidFill>
              <a:latin typeface="Trebuchet MS" panose="020B0603020202020204" pitchFamily="34" charset="0"/>
            </a:endParaRPr>
          </a:p>
          <a:p>
            <a:pPr marL="228600" indent="-228600">
              <a:buClr>
                <a:schemeClr val="tx1"/>
              </a:buClr>
              <a:buSzPct val="100000"/>
              <a:buAutoNum type="arabicPeriod"/>
            </a:pPr>
            <a:r>
              <a:rPr lang="en-GB" sz="1000" dirty="0">
                <a:solidFill>
                  <a:schemeClr val="tx1"/>
                </a:solidFill>
                <a:latin typeface="Trebuchet MS" panose="020B0603020202020204" pitchFamily="34" charset="0"/>
                <a:hlinkClick r:id="rId10">
                  <a:extLst>
                    <a:ext uri="{A12FA001-AC4F-418D-AE19-62706E023703}">
                      <ahyp:hlinkClr xmlns:ahyp="http://schemas.microsoft.com/office/drawing/2018/hyperlinkcolor" val="tx"/>
                    </a:ext>
                  </a:extLst>
                </a:hlinkClick>
              </a:rPr>
              <a:t>https://www.business-live.co.uk/manufacturing/dairy-millk-cadbury-bournville-birmingham-12859983</a:t>
            </a:r>
            <a:endParaRPr lang="en-GB" sz="1000" dirty="0">
              <a:solidFill>
                <a:schemeClr val="tx1"/>
              </a:solidFill>
              <a:latin typeface="Trebuchet MS" panose="020B0603020202020204" pitchFamily="34" charset="0"/>
            </a:endParaRPr>
          </a:p>
          <a:p>
            <a:pPr marL="228600" indent="-228600">
              <a:buClr>
                <a:schemeClr val="tx1"/>
              </a:buClr>
              <a:buSzPct val="100000"/>
              <a:buAutoNum type="arabicPeriod"/>
            </a:pPr>
            <a:r>
              <a:rPr lang="en-GB" sz="1000" dirty="0">
                <a:solidFill>
                  <a:schemeClr val="tx1"/>
                </a:solidFill>
                <a:latin typeface="Trebuchet MS" panose="020B0603020202020204" pitchFamily="34" charset="0"/>
                <a:hlinkClick r:id="rId11">
                  <a:extLst>
                    <a:ext uri="{A12FA001-AC4F-418D-AE19-62706E023703}">
                      <ahyp:hlinkClr xmlns:ahyp="http://schemas.microsoft.com/office/drawing/2018/hyperlinkcolor" val="tx"/>
                    </a:ext>
                  </a:extLst>
                </a:hlinkClick>
              </a:rPr>
              <a:t>https://www.theguardian.com/uk-news/2016/sep/23/george-cadbury-model-village-bournville-birmingham</a:t>
            </a:r>
            <a:endParaRPr lang="en-GB" sz="1000" dirty="0">
              <a:solidFill>
                <a:schemeClr val="tx1"/>
              </a:solidFill>
              <a:latin typeface="Trebuchet MS" panose="020B0603020202020204" pitchFamily="34" charset="0"/>
            </a:endParaRPr>
          </a:p>
          <a:p>
            <a:pPr marL="228600" indent="-228600">
              <a:buClr>
                <a:schemeClr val="tx1"/>
              </a:buClr>
              <a:buSzPct val="100000"/>
              <a:buAutoNum type="arabicPeriod"/>
            </a:pPr>
            <a:r>
              <a:rPr lang="en-GB" sz="1000" dirty="0">
                <a:solidFill>
                  <a:schemeClr val="tx1"/>
                </a:solidFill>
                <a:latin typeface="Trebuchet MS" panose="020B0603020202020204" pitchFamily="34" charset="0"/>
                <a:hlinkClick r:id="rId12">
                  <a:extLst>
                    <a:ext uri="{A12FA001-AC4F-418D-AE19-62706E023703}">
                      <ahyp:hlinkClr xmlns:ahyp="http://schemas.microsoft.com/office/drawing/2018/hyperlinkcolor" val="tx"/>
                    </a:ext>
                  </a:extLst>
                </a:hlinkClick>
              </a:rPr>
              <a:t>https://www.bvt.org.uk/our-business/the-bournville-story/</a:t>
            </a:r>
            <a:endParaRPr lang="en-GB" sz="1000" dirty="0">
              <a:solidFill>
                <a:schemeClr val="tx1"/>
              </a:solidFill>
              <a:latin typeface="Trebuchet MS" panose="020B0603020202020204" pitchFamily="34" charset="0"/>
            </a:endParaRPr>
          </a:p>
          <a:p>
            <a:pPr marL="228600" indent="-228600">
              <a:buClr>
                <a:schemeClr val="tx1"/>
              </a:buClr>
              <a:buSzPct val="100000"/>
              <a:buAutoNum type="arabicPeriod"/>
            </a:pPr>
            <a:r>
              <a:rPr lang="en-GB" sz="1000" dirty="0">
                <a:solidFill>
                  <a:schemeClr val="tx1"/>
                </a:solidFill>
                <a:latin typeface="Trebuchet MS" panose="020B0603020202020204" pitchFamily="34" charset="0"/>
                <a:hlinkClick r:id="rId13">
                  <a:extLst>
                    <a:ext uri="{A12FA001-AC4F-418D-AE19-62706E023703}">
                      <ahyp:hlinkClr xmlns:ahyp="http://schemas.microsoft.com/office/drawing/2018/hyperlinkcolor" val="tx"/>
                    </a:ext>
                  </a:extLst>
                </a:hlinkClick>
              </a:rPr>
              <a:t>https://www.cadburyworld.co.uk/plan-your-visit/bournville-village</a:t>
            </a:r>
            <a:endParaRPr lang="en-GB" sz="1000" dirty="0">
              <a:solidFill>
                <a:schemeClr val="tx1"/>
              </a:solidFill>
              <a:latin typeface="Trebuchet MS" panose="020B0603020202020204" pitchFamily="34" charset="0"/>
            </a:endParaRPr>
          </a:p>
          <a:p>
            <a:pPr marL="228600" indent="-228600">
              <a:buClr>
                <a:schemeClr val="tx1"/>
              </a:buClr>
              <a:buSzPct val="100000"/>
              <a:buAutoNum type="arabicPeriod"/>
            </a:pPr>
            <a:r>
              <a:rPr lang="en-GB" sz="1000" dirty="0">
                <a:solidFill>
                  <a:schemeClr val="tx1"/>
                </a:solidFill>
                <a:latin typeface="Trebuchet MS" panose="020B0603020202020204" pitchFamily="34" charset="0"/>
                <a:hlinkClick r:id="rId14">
                  <a:extLst>
                    <a:ext uri="{A12FA001-AC4F-418D-AE19-62706E023703}">
                      <ahyp:hlinkClr xmlns:ahyp="http://schemas.microsoft.com/office/drawing/2018/hyperlinkcolor" val="tx"/>
                    </a:ext>
                  </a:extLst>
                </a:hlinkClick>
              </a:rPr>
              <a:t>https://www.cadbury.co.uk/about-bournville</a:t>
            </a:r>
            <a:endParaRPr lang="en-GB" sz="1000" dirty="0">
              <a:solidFill>
                <a:schemeClr val="tx1"/>
              </a:solidFill>
              <a:latin typeface="Trebuchet MS" panose="020B0603020202020204" pitchFamily="34" charset="0"/>
            </a:endParaRPr>
          </a:p>
          <a:p>
            <a:pPr marL="228600" indent="-228600">
              <a:buClr>
                <a:schemeClr val="tx1"/>
              </a:buClr>
              <a:buSzPct val="100000"/>
              <a:buFont typeface="Arial"/>
              <a:buAutoNum type="arabicPeriod"/>
            </a:pPr>
            <a:r>
              <a:rPr lang="en-GB" sz="1000" b="1" u="sng" dirty="0">
                <a:solidFill>
                  <a:schemeClr val="tx1"/>
                </a:solidFill>
                <a:latin typeface="Trebuchet MS" panose="020B0603020202020204" pitchFamily="34" charset="0"/>
              </a:rPr>
              <a:t>CHALLENGE:</a:t>
            </a:r>
            <a:r>
              <a:rPr lang="en-GB" sz="1000" dirty="0">
                <a:solidFill>
                  <a:schemeClr val="tx1"/>
                </a:solidFill>
                <a:latin typeface="Trebuchet MS" panose="020B0603020202020204" pitchFamily="34" charset="0"/>
              </a:rPr>
              <a:t> </a:t>
            </a:r>
            <a:r>
              <a:rPr lang="en-GB" sz="1000" dirty="0">
                <a:solidFill>
                  <a:schemeClr val="tx1"/>
                </a:solidFill>
                <a:latin typeface="Trebuchet MS" panose="020B0603020202020204" pitchFamily="34" charset="0"/>
                <a:hlinkClick r:id="rId15">
                  <a:extLst>
                    <a:ext uri="{A12FA001-AC4F-418D-AE19-62706E023703}">
                      <ahyp:hlinkClr xmlns:ahyp="http://schemas.microsoft.com/office/drawing/2018/hyperlinkcolor" val="tx"/>
                    </a:ext>
                  </a:extLst>
                </a:hlinkClick>
              </a:rPr>
              <a:t>http://www.social-life.co/media/files/Changing_places_online_030318.pdf</a:t>
            </a:r>
            <a:endParaRPr lang="en-GB" sz="1000" dirty="0">
              <a:solidFill>
                <a:schemeClr val="tx1"/>
              </a:solidFill>
              <a:latin typeface="Trebuchet MS" panose="020B0603020202020204" pitchFamily="34" charset="0"/>
            </a:endParaRPr>
          </a:p>
          <a:p>
            <a:pPr marL="228600" indent="-228600">
              <a:buClr>
                <a:schemeClr val="tx1"/>
              </a:buClr>
              <a:buSzPct val="100000"/>
              <a:buAutoNum type="arabicPeriod"/>
            </a:pPr>
            <a:r>
              <a:rPr lang="en-GB" sz="1000" b="1" u="sng" dirty="0">
                <a:solidFill>
                  <a:schemeClr val="tx1"/>
                </a:solidFill>
                <a:latin typeface="Trebuchet MS" panose="020B0603020202020204" pitchFamily="34" charset="0"/>
              </a:rPr>
              <a:t>SUPER CHALLENGE:</a:t>
            </a:r>
            <a:r>
              <a:rPr lang="en-GB" sz="1000" dirty="0">
                <a:solidFill>
                  <a:schemeClr val="tx1"/>
                </a:solidFill>
                <a:latin typeface="Trebuchet MS" panose="020B0603020202020204" pitchFamily="34" charset="0"/>
              </a:rPr>
              <a:t> </a:t>
            </a:r>
            <a:r>
              <a:rPr lang="en-GB" sz="1000" dirty="0">
                <a:solidFill>
                  <a:schemeClr val="tx1"/>
                </a:solidFill>
                <a:latin typeface="Trebuchet MS" panose="020B0603020202020204" pitchFamily="34" charset="0"/>
                <a:hlinkClick r:id="rId16">
                  <a:extLst>
                    <a:ext uri="{A12FA001-AC4F-418D-AE19-62706E023703}">
                      <ahyp:hlinkClr xmlns:ahyp="http://schemas.microsoft.com/office/drawing/2018/hyperlinkcolor" val="tx"/>
                    </a:ext>
                  </a:extLst>
                </a:hlinkClick>
              </a:rPr>
              <a:t>https://www.bvt.org.uk/wp-content/uploads/2011/03/The-Bournville-Story.pdf</a:t>
            </a:r>
            <a:endParaRPr lang="en-GB" sz="1000" dirty="0">
              <a:solidFill>
                <a:schemeClr val="tx1"/>
              </a:solidFill>
              <a:latin typeface="Trebuchet MS" panose="020B0603020202020204" pitchFamily="34" charset="0"/>
            </a:endParaRPr>
          </a:p>
          <a:p>
            <a:pPr marL="228600" indent="-228600">
              <a:buClr>
                <a:schemeClr val="tx1"/>
              </a:buClr>
              <a:buSzPct val="100000"/>
              <a:buAutoNum type="arabicPeriod"/>
            </a:pPr>
            <a:endParaRPr lang="en-GB" sz="1000" dirty="0">
              <a:solidFill>
                <a:schemeClr val="tx1"/>
              </a:solidFill>
              <a:latin typeface="Trebuchet MS" panose="020B0603020202020204" pitchFamily="34" charset="0"/>
            </a:endParaRPr>
          </a:p>
          <a:p>
            <a:pPr marL="0" indent="0">
              <a:buClr>
                <a:schemeClr val="tx1"/>
              </a:buClr>
              <a:buSzPct val="100000"/>
              <a:buNone/>
            </a:pPr>
            <a:endParaRPr lang="en-GB" sz="1000" dirty="0">
              <a:solidFill>
                <a:schemeClr val="tx1"/>
              </a:solidFill>
              <a:latin typeface="Trebuchet MS" panose="020B0603020202020204" pitchFamily="34" charset="0"/>
            </a:endParaRPr>
          </a:p>
          <a:p>
            <a:pPr marL="0" indent="0">
              <a:buClr>
                <a:schemeClr val="tx1"/>
              </a:buClr>
              <a:buSzPct val="100000"/>
              <a:buNone/>
            </a:pPr>
            <a:endParaRPr lang="en-GB" sz="1000" dirty="0">
              <a:solidFill>
                <a:schemeClr val="tx1"/>
              </a:solidFill>
              <a:latin typeface="Trebuchet MS" panose="020B0603020202020204" pitchFamily="34" charset="0"/>
            </a:endParaRPr>
          </a:p>
          <a:p>
            <a:pPr marL="228600" indent="-228600" algn="just">
              <a:buClrTx/>
              <a:buSzPct val="100000"/>
              <a:buAutoNum type="arabicPeriod"/>
            </a:pPr>
            <a:endParaRPr lang="en-GB" sz="900" dirty="0"/>
          </a:p>
          <a:p>
            <a:pPr marL="228600" indent="-228600" algn="just">
              <a:buClrTx/>
              <a:buSzPct val="100000"/>
              <a:buAutoNum type="arabicPeriod"/>
            </a:pPr>
            <a:endParaRPr lang="en-GB" sz="900" dirty="0">
              <a:solidFill>
                <a:schemeClr val="tx1"/>
              </a:solidFill>
              <a:latin typeface="Trebuchet MS" panose="020B0603020202020204" pitchFamily="34" charset="0"/>
            </a:endParaRPr>
          </a:p>
          <a:p>
            <a:pPr marL="0" lvl="0" indent="0">
              <a:buNone/>
            </a:pPr>
            <a:endParaRPr lang="en-GB" sz="1200" dirty="0">
              <a:solidFill>
                <a:schemeClr val="tx1"/>
              </a:solidFill>
              <a:latin typeface="Trebuchet MS" panose="020B0603020202020204" pitchFamily="34" charset="0"/>
            </a:endParaRPr>
          </a:p>
        </p:txBody>
      </p:sp>
      <p:pic>
        <p:nvPicPr>
          <p:cNvPr id="5" name="Picture 4" descr="A picture containing device, mirror&#10;&#10;Description automatically generated">
            <a:extLst>
              <a:ext uri="{FF2B5EF4-FFF2-40B4-BE49-F238E27FC236}">
                <a16:creationId xmlns:a16="http://schemas.microsoft.com/office/drawing/2014/main" id="{19D9C7E0-5B2E-4684-8C6E-500686CDD6BB}"/>
              </a:ext>
            </a:extLst>
          </p:cNvPr>
          <p:cNvPicPr>
            <a:picLocks noChangeAspect="1"/>
          </p:cNvPicPr>
          <p:nvPr/>
        </p:nvPicPr>
        <p:blipFill>
          <a:blip r:embed="rId17"/>
          <a:stretch>
            <a:fillRect/>
          </a:stretch>
        </p:blipFill>
        <p:spPr>
          <a:xfrm>
            <a:off x="6233886" y="0"/>
            <a:ext cx="543690" cy="791974"/>
          </a:xfrm>
          <a:prstGeom prst="rect">
            <a:avLst/>
          </a:prstGeom>
        </p:spPr>
      </p:pic>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898192"/>
          </a:xfrm>
          <a:prstGeom prst="rect">
            <a:avLst/>
          </a:prstGeom>
          <a:ln>
            <a:solidFill>
              <a:schemeClr val="tx1"/>
            </a:solidFill>
          </a:ln>
        </p:spPr>
        <p:txBody>
          <a:bodyPr spcFirstLastPara="1" wrap="square" lIns="91425" tIns="91425" rIns="91425" bIns="91425" anchor="t" anchorCtr="0">
            <a:noAutofit/>
          </a:bodyPr>
          <a:lstStyle/>
          <a:p>
            <a:pPr lvl="0" algn="ctr"/>
            <a:r>
              <a:rPr lang="en-GB" sz="2400" b="1" dirty="0">
                <a:ln w="15875">
                  <a:solidFill>
                    <a:schemeClr val="tx1"/>
                  </a:solidFill>
                </a:ln>
                <a:solidFill>
                  <a:srgbClr val="7030A0"/>
                </a:solidFill>
                <a:latin typeface="Century Gothic" panose="020B0502020202020204" pitchFamily="34" charset="0"/>
                <a:ea typeface="Georgia"/>
                <a:cs typeface="Georgia"/>
                <a:sym typeface="Georgia"/>
              </a:rPr>
              <a:t>Task 5: </a:t>
            </a:r>
            <a:br>
              <a:rPr lang="en-GB" sz="2400" b="1" dirty="0">
                <a:ln w="15875">
                  <a:solidFill>
                    <a:schemeClr val="tx1"/>
                  </a:solidFill>
                </a:ln>
                <a:solidFill>
                  <a:srgbClr val="7030A0"/>
                </a:solidFill>
                <a:latin typeface="Century Gothic" panose="020B0502020202020204" pitchFamily="34" charset="0"/>
                <a:ea typeface="Georgia"/>
                <a:cs typeface="Georgia"/>
                <a:sym typeface="Georgia"/>
              </a:rPr>
            </a:br>
            <a:r>
              <a:rPr lang="en-GB" sz="2400" b="1" dirty="0">
                <a:ln w="15875">
                  <a:solidFill>
                    <a:schemeClr val="tx1"/>
                  </a:solidFill>
                </a:ln>
                <a:solidFill>
                  <a:srgbClr val="7030A0"/>
                </a:solidFill>
                <a:latin typeface="Century Gothic" panose="020B0502020202020204" pitchFamily="34" charset="0"/>
                <a:ea typeface="Georgia"/>
                <a:cs typeface="Georgia"/>
                <a:sym typeface="Georgia"/>
              </a:rPr>
              <a:t>“One of the nicest places to live in Britain”</a:t>
            </a:r>
            <a:endParaRPr sz="2400" b="1" i="1" dirty="0">
              <a:ln w="15875">
                <a:solidFill>
                  <a:schemeClr val="tx1"/>
                </a:solidFill>
              </a:ln>
              <a:solidFill>
                <a:srgbClr val="7030A0"/>
              </a:solidFill>
              <a:latin typeface="Century Gothic" panose="020B0502020202020204" pitchFamily="34" charset="0"/>
              <a:ea typeface="Georgia"/>
              <a:cs typeface="Georgia"/>
              <a:sym typeface="Georgia"/>
            </a:endParaRPr>
          </a:p>
        </p:txBody>
      </p:sp>
      <p:sp>
        <p:nvSpPr>
          <p:cNvPr id="6" name="TextBox 5">
            <a:extLst>
              <a:ext uri="{FF2B5EF4-FFF2-40B4-BE49-F238E27FC236}">
                <a16:creationId xmlns:a16="http://schemas.microsoft.com/office/drawing/2014/main" id="{1FFB37A2-7EB6-4D34-B760-920FB515A175}"/>
              </a:ext>
            </a:extLst>
          </p:cNvPr>
          <p:cNvSpPr txBox="1"/>
          <p:nvPr/>
        </p:nvSpPr>
        <p:spPr>
          <a:xfrm>
            <a:off x="233775" y="8166636"/>
            <a:ext cx="6390300" cy="769441"/>
          </a:xfrm>
          <a:prstGeom prst="rect">
            <a:avLst/>
          </a:prstGeom>
          <a:solidFill>
            <a:srgbClr val="FFFF00"/>
          </a:solidFill>
          <a:ln w="28575">
            <a:solidFill>
              <a:schemeClr val="accent5">
                <a:lumMod val="50000"/>
              </a:schemeClr>
            </a:solidFill>
            <a:prstDash val="sysDash"/>
          </a:ln>
        </p:spPr>
        <p:txBody>
          <a:bodyPr wrap="square" rtlCol="0">
            <a:spAutoFit/>
          </a:bodyPr>
          <a:lstStyle/>
          <a:p>
            <a:pPr algn="ctr"/>
            <a:r>
              <a:rPr lang="en-GB" sz="1600" b="1" i="1" dirty="0">
                <a:ln>
                  <a:solidFill>
                    <a:srgbClr val="002060"/>
                  </a:solidFill>
                </a:ln>
                <a:solidFill>
                  <a:srgbClr val="7030A0"/>
                </a:solidFill>
                <a:latin typeface="Century Gothic" panose="020B0502020202020204" pitchFamily="34" charset="0"/>
              </a:rPr>
              <a:t>“In a globalising world, place meanings and character are mostly shaped and changed by external forces.” </a:t>
            </a:r>
            <a:br>
              <a:rPr lang="en-GB" sz="1800" dirty="0">
                <a:latin typeface="Century Gothic" panose="020B0502020202020204" pitchFamily="34" charset="0"/>
              </a:rPr>
            </a:br>
            <a:r>
              <a:rPr lang="en-GB" sz="1200" dirty="0">
                <a:latin typeface="Century Gothic" panose="020B0502020202020204" pitchFamily="34" charset="0"/>
              </a:rPr>
              <a:t>Do you agree with this statement?</a:t>
            </a:r>
            <a:endParaRPr lang="en-GB" sz="1200" dirty="0">
              <a:latin typeface="Trebuchet MS" panose="020B0603020202020204" pitchFamily="34" charset="0"/>
            </a:endParaRPr>
          </a:p>
        </p:txBody>
      </p:sp>
      <p:sp>
        <p:nvSpPr>
          <p:cNvPr id="7" name="Arrow: Down 6">
            <a:extLst>
              <a:ext uri="{FF2B5EF4-FFF2-40B4-BE49-F238E27FC236}">
                <a16:creationId xmlns:a16="http://schemas.microsoft.com/office/drawing/2014/main" id="{1A41BDBF-C7C0-4B2F-B783-573111B25D14}"/>
              </a:ext>
            </a:extLst>
          </p:cNvPr>
          <p:cNvSpPr/>
          <p:nvPr/>
        </p:nvSpPr>
        <p:spPr>
          <a:xfrm>
            <a:off x="2931886" y="7722150"/>
            <a:ext cx="994228" cy="377606"/>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pic>
        <p:nvPicPr>
          <p:cNvPr id="2" name="Picture 2" descr="Cadbury - Wikipedia">
            <a:extLst>
              <a:ext uri="{FF2B5EF4-FFF2-40B4-BE49-F238E27FC236}">
                <a16:creationId xmlns:a16="http://schemas.microsoft.com/office/drawing/2014/main" id="{EE64426A-94FF-4CB8-9EE7-C8F0A1D8A85D}"/>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66081" y="7030488"/>
            <a:ext cx="1331610" cy="5659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close up of a sign&#10;&#10;Description automatically generated">
            <a:extLst>
              <a:ext uri="{FF2B5EF4-FFF2-40B4-BE49-F238E27FC236}">
                <a16:creationId xmlns:a16="http://schemas.microsoft.com/office/drawing/2014/main" id="{C3776B0E-79F5-48FC-933A-428819551C52}"/>
              </a:ext>
            </a:extLst>
          </p:cNvPr>
          <p:cNvPicPr>
            <a:picLocks noChangeAspect="1"/>
          </p:cNvPicPr>
          <p:nvPr/>
        </p:nvPicPr>
        <p:blipFill>
          <a:blip r:embed="rId19"/>
          <a:stretch>
            <a:fillRect/>
          </a:stretch>
        </p:blipFill>
        <p:spPr>
          <a:xfrm>
            <a:off x="3712371" y="7030488"/>
            <a:ext cx="565200" cy="565200"/>
          </a:xfrm>
          <a:prstGeom prst="rect">
            <a:avLst/>
          </a:prstGeom>
        </p:spPr>
      </p:pic>
    </p:spTree>
    <p:extLst>
      <p:ext uri="{BB962C8B-B14F-4D97-AF65-F5344CB8AC3E}">
        <p14:creationId xmlns:p14="http://schemas.microsoft.com/office/powerpoint/2010/main" val="62059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3" name="Google Shape;83;p16"/>
          <p:cNvSpPr txBox="1">
            <a:spLocks noGrp="1"/>
          </p:cNvSpPr>
          <p:nvPr>
            <p:ph type="title" idx="4294967295"/>
          </p:nvPr>
        </p:nvSpPr>
        <p:spPr>
          <a:xfrm>
            <a:off x="233775" y="174300"/>
            <a:ext cx="6390300" cy="1018200"/>
          </a:xfrm>
          <a:prstGeom prst="rect">
            <a:avLst/>
          </a:prstGeom>
        </p:spPr>
        <p:txBody>
          <a:bodyPr spcFirstLastPara="1" wrap="square" lIns="91425" tIns="91425" rIns="91425" bIns="91425" anchor="t" anchorCtr="0">
            <a:noAutofit/>
          </a:bodyPr>
          <a:lstStyle/>
          <a:p>
            <a:pPr lvl="0" algn="ctr"/>
            <a:r>
              <a:rPr lang="en-GB" b="1" i="1" u="sng" dirty="0">
                <a:ln w="15875">
                  <a:solidFill>
                    <a:schemeClr val="tx1"/>
                  </a:solidFill>
                </a:ln>
                <a:solidFill>
                  <a:schemeClr val="accent6">
                    <a:lumMod val="50000"/>
                  </a:schemeClr>
                </a:solidFill>
                <a:latin typeface="Century Gothic" panose="020B0502020202020204" pitchFamily="34" charset="0"/>
                <a:ea typeface="Georgia"/>
                <a:cs typeface="Georgia"/>
                <a:sym typeface="Georgia"/>
              </a:rPr>
              <a:t>Notes area</a:t>
            </a:r>
            <a:endParaRPr u="sng" dirty="0">
              <a:solidFill>
                <a:schemeClr val="accent6">
                  <a:lumMod val="50000"/>
                </a:schemeClr>
              </a:solidFill>
              <a:latin typeface="Georgia"/>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ABD38AFF-4E5F-42A7-8F39-F488DF2A5E5F}"/>
              </a:ext>
            </a:extLst>
          </p:cNvPr>
          <p:cNvPicPr>
            <a:picLocks noChangeAspect="1"/>
          </p:cNvPicPr>
          <p:nvPr/>
        </p:nvPicPr>
        <p:blipFill>
          <a:blip r:embed="rId3"/>
          <a:stretch>
            <a:fillRect/>
          </a:stretch>
        </p:blipFill>
        <p:spPr>
          <a:xfrm>
            <a:off x="6233886" y="0"/>
            <a:ext cx="543690" cy="791974"/>
          </a:xfrm>
          <a:prstGeom prst="rect">
            <a:avLst/>
          </a:prstGeom>
        </p:spPr>
      </p:pic>
      <p:graphicFrame>
        <p:nvGraphicFramePr>
          <p:cNvPr id="6" name="Content Placeholder 3">
            <a:extLst>
              <a:ext uri="{FF2B5EF4-FFF2-40B4-BE49-F238E27FC236}">
                <a16:creationId xmlns:a16="http://schemas.microsoft.com/office/drawing/2014/main" id="{7089B9F7-D5A7-4606-9815-656CA5BCFBB8}"/>
              </a:ext>
            </a:extLst>
          </p:cNvPr>
          <p:cNvGraphicFramePr>
            <a:graphicFrameLocks/>
          </p:cNvGraphicFramePr>
          <p:nvPr/>
        </p:nvGraphicFramePr>
        <p:xfrm>
          <a:off x="233775" y="791975"/>
          <a:ext cx="6450054" cy="8177726"/>
        </p:xfrm>
        <a:graphic>
          <a:graphicData uri="http://schemas.openxmlformats.org/drawingml/2006/table">
            <a:tbl>
              <a:tblPr firstRow="1" bandRow="1">
                <a:tableStyleId>{5940675A-B579-460E-94D1-54222C63F5DA}</a:tableStyleId>
              </a:tblPr>
              <a:tblGrid>
                <a:gridCol w="3460111">
                  <a:extLst>
                    <a:ext uri="{9D8B030D-6E8A-4147-A177-3AD203B41FA5}">
                      <a16:colId xmlns:a16="http://schemas.microsoft.com/office/drawing/2014/main" val="20000"/>
                    </a:ext>
                  </a:extLst>
                </a:gridCol>
                <a:gridCol w="996648">
                  <a:extLst>
                    <a:ext uri="{9D8B030D-6E8A-4147-A177-3AD203B41FA5}">
                      <a16:colId xmlns:a16="http://schemas.microsoft.com/office/drawing/2014/main" val="20001"/>
                    </a:ext>
                  </a:extLst>
                </a:gridCol>
                <a:gridCol w="996647">
                  <a:extLst>
                    <a:ext uri="{9D8B030D-6E8A-4147-A177-3AD203B41FA5}">
                      <a16:colId xmlns:a16="http://schemas.microsoft.com/office/drawing/2014/main" val="2864554994"/>
                    </a:ext>
                  </a:extLst>
                </a:gridCol>
                <a:gridCol w="996648">
                  <a:extLst>
                    <a:ext uri="{9D8B030D-6E8A-4147-A177-3AD203B41FA5}">
                      <a16:colId xmlns:a16="http://schemas.microsoft.com/office/drawing/2014/main" val="2470624755"/>
                    </a:ext>
                  </a:extLst>
                </a:gridCol>
              </a:tblGrid>
              <a:tr h="2392959">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Trebuchet MS" panose="020B0603020202020204" pitchFamily="34" charset="0"/>
                        </a:rPr>
                        <a:t>Brief notes on what I found interesting: </a:t>
                      </a:r>
                    </a:p>
                    <a:p>
                      <a:pPr algn="ctr"/>
                      <a:endParaRPr lang="en-GB" sz="14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Shifting flows of resources.</a:t>
                      </a: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r>
                        <a:rPr lang="en-GB" sz="900" i="1" baseline="0" dirty="0">
                          <a:latin typeface="Trebuchet MS" panose="020B0603020202020204" pitchFamily="34" charset="0"/>
                        </a:rPr>
                        <a:t> </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External agencies, including government, corporate bodies and community or local groups make attempts to influence or create specific place-meanings</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Shifting flows of money or investment.</a:t>
                      </a:r>
                      <a:endParaRPr lang="en-GB" sz="900" i="1" dirty="0">
                        <a:latin typeface="Trebuchet MS" panose="020B0603020202020204" pitchFamily="34" charset="0"/>
                      </a:endParaRPr>
                    </a:p>
                  </a:txBody>
                  <a:tcPr/>
                </a:tc>
                <a:extLst>
                  <a:ext uri="{0D108BD9-81ED-4DB2-BD59-A6C34878D82A}">
                    <a16:rowId xmlns:a16="http://schemas.microsoft.com/office/drawing/2014/main" val="10000"/>
                  </a:ext>
                </a:extLst>
              </a:tr>
              <a:tr h="1765304">
                <a:tc vMerge="1">
                  <a:txBody>
                    <a:bodyPr/>
                    <a:lstStyle/>
                    <a:p>
                      <a:endParaRPr lang="en-GB"/>
                    </a:p>
                  </a:txBody>
                  <a:tcPr/>
                </a:tc>
                <a:tc rowSpan="2">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The decisions of transnational corporations.</a:t>
                      </a:r>
                      <a:endParaRPr lang="en-GB" sz="900" i="1" dirty="0">
                        <a:latin typeface="Trebuchet MS" panose="020B0603020202020204" pitchFamily="34" charset="0"/>
                      </a:endParaRPr>
                    </a:p>
                  </a:txBody>
                  <a:tcPr/>
                </a:tc>
                <a:tc rowSpan="2">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The impacts of government policies</a:t>
                      </a:r>
                      <a:endParaRPr lang="en-GB" sz="900" i="1" dirty="0">
                        <a:latin typeface="Trebuchet MS" panose="020B0603020202020204" pitchFamily="34" charset="0"/>
                      </a:endParaRPr>
                    </a:p>
                  </a:txBody>
                  <a:tcPr/>
                </a:tc>
                <a:tc rowSpan="2">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Shifting flows of ideas</a:t>
                      </a:r>
                      <a:endParaRPr lang="en-GB" sz="900" i="1" dirty="0">
                        <a:latin typeface="Trebuchet MS" panose="020B0603020202020204" pitchFamily="34" charset="0"/>
                      </a:endParaRPr>
                    </a:p>
                  </a:txBody>
                  <a:tcPr/>
                </a:tc>
                <a:extLst>
                  <a:ext uri="{0D108BD9-81ED-4DB2-BD59-A6C34878D82A}">
                    <a16:rowId xmlns:a16="http://schemas.microsoft.com/office/drawing/2014/main" val="2440997572"/>
                  </a:ext>
                </a:extLst>
              </a:tr>
              <a:tr h="162952">
                <a:tc rowSpan="3">
                  <a:txBody>
                    <a:bodyPr/>
                    <a:lstStyle/>
                    <a:p>
                      <a:pPr algn="ctr"/>
                      <a:r>
                        <a:rPr lang="en-GB" sz="1400" i="1" dirty="0">
                          <a:latin typeface="Trebuchet MS" panose="020B0603020202020204" pitchFamily="34" charset="0"/>
                        </a:rPr>
                        <a:t>3 key take-aways </a:t>
                      </a:r>
                      <a:br>
                        <a:rPr lang="en-GB" sz="1400" i="1" dirty="0">
                          <a:latin typeface="Trebuchet MS" panose="020B0603020202020204" pitchFamily="34" charset="0"/>
                        </a:rPr>
                      </a:br>
                      <a:r>
                        <a:rPr lang="en-GB" sz="1400" i="1" dirty="0">
                          <a:latin typeface="Trebuchet MS" panose="020B0603020202020204" pitchFamily="34" charset="0"/>
                        </a:rPr>
                        <a:t>(include facts/figures/dates/names):</a:t>
                      </a:r>
                    </a:p>
                    <a:p>
                      <a:pPr algn="ctr"/>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1.</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2.</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3. </a:t>
                      </a:r>
                      <a:endParaRPr lang="en-GB" sz="1400" i="1" dirty="0">
                        <a:latin typeface="Trebuchet MS" panose="020B0603020202020204" pitchFamily="34" charset="0"/>
                      </a:endParaRPr>
                    </a:p>
                  </a:txBody>
                  <a:tcPr/>
                </a:tc>
                <a:tc vMerge="1">
                  <a:txBody>
                    <a:bodyPr/>
                    <a:lstStyle/>
                    <a:p>
                      <a:pPr algn="ctr"/>
                      <a:endParaRPr lang="en-GB" sz="1400" i="1" dirty="0">
                        <a:latin typeface="Trebuchet MS" panose="020B0603020202020204" pitchFamily="34" charset="0"/>
                      </a:endParaRPr>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1"/>
                  </a:ext>
                </a:extLst>
              </a:tr>
              <a:tr h="1928256">
                <a:tc vMerge="1">
                  <a:txBody>
                    <a:bodyPr/>
                    <a:lstStyle/>
                    <a:p>
                      <a:endParaRPr lang="en-GB"/>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The impacts of international or global institutions.</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Shifting flows of people.</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Personal attachments shaped place meaning - place meanings are bound up with different identities, perspectives and experiences.</a:t>
                      </a:r>
                      <a:endParaRPr lang="en-GB" sz="900" i="1" dirty="0">
                        <a:latin typeface="Trebuchet MS" panose="020B0603020202020204" pitchFamily="34" charset="0"/>
                      </a:endParaRPr>
                    </a:p>
                  </a:txBody>
                  <a:tcPr/>
                </a:tc>
                <a:extLst>
                  <a:ext uri="{0D108BD9-81ED-4DB2-BD59-A6C34878D82A}">
                    <a16:rowId xmlns:a16="http://schemas.microsoft.com/office/drawing/2014/main" val="3284173115"/>
                  </a:ext>
                </a:extLst>
              </a:tr>
              <a:tr h="1928255">
                <a:tc vMerge="1">
                  <a:txBody>
                    <a:bodyPr/>
                    <a:lstStyle/>
                    <a:p>
                      <a:endParaRPr lang="en-GB"/>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Past and present connections/processes of development can be seen to influence the social and economic characteristics of places (history)</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Exogenous: relationships with other places.</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Endogenous: location, topography, physical geography, land use, built environment and infrastructure, demographic and economic characteristics.</a:t>
                      </a:r>
                      <a:endParaRPr lang="en-GB" sz="900" i="1" dirty="0">
                        <a:latin typeface="Trebuchet MS" panose="020B0603020202020204" pitchFamily="34" charset="0"/>
                      </a:endParaRPr>
                    </a:p>
                  </a:txBody>
                  <a:tcPr/>
                </a:tc>
                <a:extLst>
                  <a:ext uri="{0D108BD9-81ED-4DB2-BD59-A6C34878D82A}">
                    <a16:rowId xmlns:a16="http://schemas.microsoft.com/office/drawing/2014/main" val="1931994297"/>
                  </a:ext>
                </a:extLst>
              </a:tr>
            </a:tbl>
          </a:graphicData>
        </a:graphic>
      </p:graphicFrame>
      <p:pic>
        <p:nvPicPr>
          <p:cNvPr id="2" name="Picture 1">
            <a:extLst>
              <a:ext uri="{FF2B5EF4-FFF2-40B4-BE49-F238E27FC236}">
                <a16:creationId xmlns:a16="http://schemas.microsoft.com/office/drawing/2014/main" id="{7D1BEF25-73E2-45F4-BE9F-06C527847D05}"/>
              </a:ext>
            </a:extLst>
          </p:cNvPr>
          <p:cNvPicPr>
            <a:picLocks/>
          </p:cNvPicPr>
          <p:nvPr/>
        </p:nvPicPr>
        <p:blipFill>
          <a:blip r:embed="rId4"/>
          <a:stretch>
            <a:fillRect/>
          </a:stretch>
        </p:blipFill>
        <p:spPr>
          <a:xfrm>
            <a:off x="1354365" y="3981971"/>
            <a:ext cx="1200150" cy="1018200"/>
          </a:xfrm>
          <a:prstGeom prst="rect">
            <a:avLst/>
          </a:prstGeom>
        </p:spPr>
      </p:pic>
    </p:spTree>
    <p:extLst>
      <p:ext uri="{BB962C8B-B14F-4D97-AF65-F5344CB8AC3E}">
        <p14:creationId xmlns:p14="http://schemas.microsoft.com/office/powerpoint/2010/main" val="24040811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lumMod val="25000"/>
            <a:lumOff val="75000"/>
          </a:schemeClr>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073500"/>
          </a:xfrm>
          <a:prstGeom prst="rect">
            <a:avLst/>
          </a:prstGeom>
        </p:spPr>
        <p:txBody>
          <a:bodyPr spcFirstLastPara="1" wrap="square" lIns="91425" tIns="91425" rIns="91425" bIns="91425" anchor="t" anchorCtr="0">
            <a:noAutofit/>
          </a:bodyPr>
          <a:lstStyle/>
          <a:p>
            <a:pPr marL="0" lvl="0" indent="0" algn="just">
              <a:buNone/>
            </a:pPr>
            <a:r>
              <a:rPr lang="en-GB" sz="1400" b="1" dirty="0">
                <a:solidFill>
                  <a:schemeClr val="tx1"/>
                </a:solidFill>
                <a:latin typeface="Trebuchet MS" panose="020B0603020202020204" pitchFamily="34" charset="0"/>
                <a:ea typeface="Georgia"/>
                <a:cs typeface="Georgia"/>
                <a:sym typeface="Georgia"/>
              </a:rPr>
              <a:t>Some places around the world seem like they’re stuck in time – for them </a:t>
            </a:r>
            <a:r>
              <a:rPr lang="en-GB" sz="1400" b="1" dirty="0">
                <a:solidFill>
                  <a:schemeClr val="tx1"/>
                </a:solidFill>
                <a:latin typeface="Trebuchet MS" panose="020B0603020202020204" pitchFamily="34" charset="0"/>
              </a:rPr>
              <a:t>present connections/processes of development &amp; their history define them.</a:t>
            </a:r>
          </a:p>
          <a:p>
            <a:pPr marL="0" lvl="0" indent="0" algn="just">
              <a:buNone/>
            </a:pPr>
            <a:endParaRPr lang="en-GB" sz="1400" b="1" dirty="0">
              <a:solidFill>
                <a:schemeClr val="tx1"/>
              </a:solidFill>
              <a:latin typeface="Trebuchet MS" panose="020B0603020202020204" pitchFamily="34" charset="0"/>
              <a:ea typeface="Georgia"/>
              <a:cs typeface="Georgia"/>
              <a:sym typeface="Georgia"/>
            </a:endParaRPr>
          </a:p>
          <a:p>
            <a:pPr marL="0" lvl="0" indent="0">
              <a:buNone/>
            </a:pPr>
            <a:r>
              <a:rPr lang="en-GB" sz="1400" dirty="0">
                <a:solidFill>
                  <a:schemeClr val="tx1"/>
                </a:solidFill>
                <a:latin typeface="Trebuchet MS" panose="020B0603020202020204" pitchFamily="34" charset="0"/>
              </a:rPr>
              <a:t>These places are good examples of how EXTERNAL forces do not always determine the character and meaning of places.</a:t>
            </a:r>
          </a:p>
          <a:p>
            <a:pPr marL="0" lvl="0" indent="0">
              <a:buNone/>
            </a:pPr>
            <a:endParaRPr lang="en-GB" sz="1400" dirty="0">
              <a:solidFill>
                <a:schemeClr val="tx1"/>
              </a:solidFill>
              <a:latin typeface="Trebuchet MS" panose="020B0603020202020204" pitchFamily="34" charset="0"/>
              <a:sym typeface="Georgia"/>
            </a:endParaRPr>
          </a:p>
          <a:p>
            <a:pPr marL="0" lvl="0" indent="0">
              <a:buNone/>
            </a:pPr>
            <a:r>
              <a:rPr lang="en-GB" sz="1400" dirty="0">
                <a:solidFill>
                  <a:schemeClr val="tx1"/>
                </a:solidFill>
                <a:latin typeface="Trebuchet MS" panose="020B0603020202020204" pitchFamily="34" charset="0"/>
                <a:sym typeface="Georgia"/>
              </a:rPr>
              <a:t>Now it’s over to you – you decide the article/YouTube video/website/etc and you can use your own research to complete the below table. Some recommendations of places to explore:</a:t>
            </a:r>
          </a:p>
          <a:p>
            <a:pPr marL="0" lvl="0" indent="0">
              <a:buNone/>
            </a:pPr>
            <a:endParaRPr lang="en-GB" sz="1400" dirty="0">
              <a:solidFill>
                <a:schemeClr val="tx1"/>
              </a:solidFill>
              <a:latin typeface="Trebuchet MS" panose="020B0603020202020204" pitchFamily="34" charset="0"/>
              <a:sym typeface="Georgia"/>
            </a:endParaRPr>
          </a:p>
          <a:p>
            <a:pPr>
              <a:buClr>
                <a:schemeClr val="tx1"/>
              </a:buClr>
              <a:buSzPct val="100000"/>
            </a:pPr>
            <a:r>
              <a:rPr lang="en-GB" sz="1400" dirty="0" err="1">
                <a:solidFill>
                  <a:schemeClr val="tx1"/>
                </a:solidFill>
                <a:latin typeface="Trebuchet MS" panose="020B0603020202020204" pitchFamily="34" charset="0"/>
              </a:rPr>
              <a:t>Viscri</a:t>
            </a:r>
            <a:r>
              <a:rPr lang="en-GB" sz="1400" dirty="0">
                <a:solidFill>
                  <a:schemeClr val="tx1"/>
                </a:solidFill>
                <a:latin typeface="Trebuchet MS" panose="020B0603020202020204" pitchFamily="34" charset="0"/>
              </a:rPr>
              <a:t>, Romania</a:t>
            </a:r>
          </a:p>
          <a:p>
            <a:pPr>
              <a:buClr>
                <a:schemeClr val="tx1"/>
              </a:buClr>
              <a:buSzPct val="100000"/>
            </a:pPr>
            <a:r>
              <a:rPr lang="en-GB" sz="1400" dirty="0">
                <a:solidFill>
                  <a:schemeClr val="tx1"/>
                </a:solidFill>
                <a:latin typeface="Trebuchet MS" panose="020B0603020202020204" pitchFamily="34" charset="0"/>
              </a:rPr>
              <a:t>Salem, Massachusetts</a:t>
            </a:r>
          </a:p>
          <a:p>
            <a:pPr>
              <a:buClr>
                <a:schemeClr val="tx1"/>
              </a:buClr>
              <a:buSzPct val="100000"/>
            </a:pPr>
            <a:r>
              <a:rPr lang="en-GB" sz="1400" dirty="0" err="1">
                <a:solidFill>
                  <a:schemeClr val="tx1"/>
                </a:solidFill>
                <a:latin typeface="Trebuchet MS" panose="020B0603020202020204" pitchFamily="34" charset="0"/>
              </a:rPr>
              <a:t>Varosha</a:t>
            </a:r>
            <a:r>
              <a:rPr lang="en-GB" sz="1400" dirty="0">
                <a:solidFill>
                  <a:schemeClr val="tx1"/>
                </a:solidFill>
                <a:latin typeface="Trebuchet MS" panose="020B0603020202020204" pitchFamily="34" charset="0"/>
              </a:rPr>
              <a:t>, Cyprus</a:t>
            </a:r>
          </a:p>
          <a:p>
            <a:pPr>
              <a:buClr>
                <a:schemeClr val="tx1"/>
              </a:buClr>
              <a:buSzPct val="100000"/>
            </a:pPr>
            <a:r>
              <a:rPr lang="en-GB" sz="1400" dirty="0">
                <a:solidFill>
                  <a:schemeClr val="tx1"/>
                </a:solidFill>
                <a:latin typeface="Trebuchet MS" panose="020B0603020202020204" pitchFamily="34" charset="0"/>
              </a:rPr>
              <a:t>Volterra, Tuscany, Italy</a:t>
            </a:r>
          </a:p>
          <a:p>
            <a:pPr>
              <a:buClr>
                <a:schemeClr val="tx1"/>
              </a:buClr>
              <a:buSzPct val="100000"/>
            </a:pPr>
            <a:r>
              <a:rPr lang="en-GB" sz="1400" dirty="0">
                <a:solidFill>
                  <a:schemeClr val="tx1"/>
                </a:solidFill>
                <a:latin typeface="Trebuchet MS" panose="020B0603020202020204" pitchFamily="34" charset="0"/>
              </a:rPr>
              <a:t>Bisbee, Arizona</a:t>
            </a:r>
          </a:p>
          <a:p>
            <a:pPr>
              <a:buClr>
                <a:schemeClr val="tx1"/>
              </a:buClr>
              <a:buSzPct val="100000"/>
            </a:pPr>
            <a:r>
              <a:rPr lang="en-GB" sz="1400" dirty="0" err="1">
                <a:solidFill>
                  <a:schemeClr val="tx1"/>
                </a:solidFill>
                <a:latin typeface="Trebuchet MS" panose="020B0603020202020204" pitchFamily="34" charset="0"/>
              </a:rPr>
              <a:t>Gion</a:t>
            </a:r>
            <a:r>
              <a:rPr lang="en-GB" sz="1400" dirty="0">
                <a:solidFill>
                  <a:schemeClr val="tx1"/>
                </a:solidFill>
                <a:latin typeface="Trebuchet MS" panose="020B0603020202020204" pitchFamily="34" charset="0"/>
              </a:rPr>
              <a:t> District, Kyoto, Japan</a:t>
            </a:r>
          </a:p>
          <a:p>
            <a:pPr>
              <a:buClr>
                <a:schemeClr val="tx1"/>
              </a:buClr>
              <a:buSzPct val="100000"/>
            </a:pPr>
            <a:r>
              <a:rPr lang="de-DE" sz="1400" dirty="0">
                <a:solidFill>
                  <a:schemeClr val="tx1"/>
                </a:solidFill>
                <a:latin typeface="Trebuchet MS" panose="020B0603020202020204" pitchFamily="34" charset="0"/>
              </a:rPr>
              <a:t>Rothenburg ob der Tauber, Germany</a:t>
            </a:r>
            <a:endParaRPr lang="en-GB" sz="1400" dirty="0">
              <a:solidFill>
                <a:schemeClr val="tx1"/>
              </a:solidFill>
              <a:latin typeface="Trebuchet MS" panose="020B0603020202020204" pitchFamily="34" charset="0"/>
            </a:endParaRPr>
          </a:p>
          <a:p>
            <a:pPr>
              <a:buClr>
                <a:schemeClr val="tx1"/>
              </a:buClr>
              <a:buSzPct val="100000"/>
            </a:pPr>
            <a:r>
              <a:rPr lang="en-GB" sz="1400" dirty="0">
                <a:solidFill>
                  <a:schemeClr val="tx1"/>
                </a:solidFill>
                <a:latin typeface="Trebuchet MS" panose="020B0603020202020204" pitchFamily="34" charset="0"/>
              </a:rPr>
              <a:t>Baton Rouge, Louisiana</a:t>
            </a:r>
          </a:p>
          <a:p>
            <a:pPr>
              <a:buClr>
                <a:schemeClr val="tx1"/>
              </a:buClr>
              <a:buSzPct val="100000"/>
            </a:pPr>
            <a:r>
              <a:rPr lang="en-GB" sz="1400" dirty="0">
                <a:solidFill>
                  <a:schemeClr val="tx1"/>
                </a:solidFill>
                <a:latin typeface="Trebuchet MS" panose="020B0603020202020204" pitchFamily="34" charset="0"/>
              </a:rPr>
              <a:t>Jacksonville, Oregon</a:t>
            </a:r>
          </a:p>
          <a:p>
            <a:pPr>
              <a:buClr>
                <a:schemeClr val="tx1"/>
              </a:buClr>
              <a:buSzPct val="100000"/>
            </a:pPr>
            <a:r>
              <a:rPr lang="en-GB" sz="1400" dirty="0">
                <a:solidFill>
                  <a:schemeClr val="tx1"/>
                </a:solidFill>
                <a:latin typeface="Trebuchet MS" panose="020B0603020202020204" pitchFamily="34" charset="0"/>
              </a:rPr>
              <a:t>Aran Islands, Ireland</a:t>
            </a:r>
          </a:p>
          <a:p>
            <a:pPr>
              <a:buClr>
                <a:schemeClr val="tx1"/>
              </a:buClr>
              <a:buSzPct val="100000"/>
            </a:pPr>
            <a:r>
              <a:rPr lang="en-GB" sz="1400" dirty="0">
                <a:solidFill>
                  <a:schemeClr val="tx1"/>
                </a:solidFill>
                <a:latin typeface="Trebuchet MS" panose="020B0603020202020204" pitchFamily="34" charset="0"/>
              </a:rPr>
              <a:t>Leavenworth, Washington</a:t>
            </a:r>
          </a:p>
          <a:p>
            <a:pPr>
              <a:buClr>
                <a:schemeClr val="tx1"/>
              </a:buClr>
              <a:buSzPct val="100000"/>
            </a:pPr>
            <a:endParaRPr lang="en-GB" sz="1400" dirty="0">
              <a:solidFill>
                <a:schemeClr val="tx1"/>
              </a:solidFill>
              <a:latin typeface="Trebuchet MS" panose="020B0603020202020204" pitchFamily="34" charset="0"/>
            </a:endParaRPr>
          </a:p>
          <a:p>
            <a:pPr marL="0" lvl="0" indent="0">
              <a:buNone/>
            </a:pPr>
            <a:endParaRPr lang="en-GB" sz="1400" dirty="0">
              <a:solidFill>
                <a:schemeClr val="tx1"/>
              </a:solidFill>
              <a:latin typeface="Trebuchet MS" panose="020B0603020202020204" pitchFamily="34" charset="0"/>
            </a:endParaRPr>
          </a:p>
          <a:p>
            <a:pPr marL="0" lvl="0" indent="0">
              <a:buNone/>
            </a:pPr>
            <a:endParaRPr lang="en-GB" sz="1400" dirty="0">
              <a:solidFill>
                <a:schemeClr val="tx1"/>
              </a:solidFill>
              <a:latin typeface="Trebuchet MS" panose="020B0603020202020204" pitchFamily="34" charset="0"/>
            </a:endParaRPr>
          </a:p>
          <a:p>
            <a:pPr marL="342900" lvl="0">
              <a:buAutoNum type="arabicPeriod"/>
            </a:pPr>
            <a:endParaRPr sz="1400" dirty="0">
              <a:solidFill>
                <a:schemeClr val="tx1"/>
              </a:solidFill>
              <a:latin typeface="Trebuchet MS" panose="020B0603020202020204" pitchFamily="34" charset="0"/>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19D9C7E0-5B2E-4684-8C6E-500686CDD6BB}"/>
              </a:ext>
            </a:extLst>
          </p:cNvPr>
          <p:cNvPicPr>
            <a:picLocks noChangeAspect="1"/>
          </p:cNvPicPr>
          <p:nvPr/>
        </p:nvPicPr>
        <p:blipFill>
          <a:blip r:embed="rId3"/>
          <a:stretch>
            <a:fillRect/>
          </a:stretch>
        </p:blipFill>
        <p:spPr>
          <a:xfrm>
            <a:off x="6233886" y="0"/>
            <a:ext cx="543690" cy="791974"/>
          </a:xfrm>
          <a:prstGeom prst="rect">
            <a:avLst/>
          </a:prstGeom>
        </p:spPr>
      </p:pic>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i="1" dirty="0">
                <a:ln w="15875">
                  <a:solidFill>
                    <a:schemeClr val="tx1"/>
                  </a:solidFill>
                </a:ln>
                <a:solidFill>
                  <a:srgbClr val="9B51AF"/>
                </a:solidFill>
                <a:latin typeface="Century Gothic" panose="020B0502020202020204" pitchFamily="34" charset="0"/>
                <a:ea typeface="Georgia"/>
                <a:cs typeface="Georgia"/>
                <a:sym typeface="Georgia"/>
              </a:rPr>
              <a:t>Over to you 3!</a:t>
            </a:r>
            <a:endParaRPr b="1" i="1" dirty="0">
              <a:ln w="15875">
                <a:solidFill>
                  <a:schemeClr val="tx1"/>
                </a:solidFill>
              </a:ln>
              <a:solidFill>
                <a:srgbClr val="9B51AF"/>
              </a:solidFill>
              <a:latin typeface="Century Gothic" panose="020B0502020202020204" pitchFamily="34" charset="0"/>
              <a:ea typeface="Georgia"/>
              <a:cs typeface="Georgia"/>
              <a:sym typeface="Georgia"/>
            </a:endParaRPr>
          </a:p>
        </p:txBody>
      </p:sp>
      <p:sp>
        <p:nvSpPr>
          <p:cNvPr id="6" name="Arrow: Down 5">
            <a:extLst>
              <a:ext uri="{FF2B5EF4-FFF2-40B4-BE49-F238E27FC236}">
                <a16:creationId xmlns:a16="http://schemas.microsoft.com/office/drawing/2014/main" id="{81AB8799-5A76-453A-8478-482A64825EF6}"/>
              </a:ext>
            </a:extLst>
          </p:cNvPr>
          <p:cNvSpPr/>
          <p:nvPr/>
        </p:nvSpPr>
        <p:spPr>
          <a:xfrm>
            <a:off x="2931811" y="8251372"/>
            <a:ext cx="994228" cy="711868"/>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sp>
        <p:nvSpPr>
          <p:cNvPr id="3" name="Rectangle 2">
            <a:extLst>
              <a:ext uri="{FF2B5EF4-FFF2-40B4-BE49-F238E27FC236}">
                <a16:creationId xmlns:a16="http://schemas.microsoft.com/office/drawing/2014/main" id="{887A69CA-E251-426E-AD08-A1F8106FA6DE}"/>
              </a:ext>
            </a:extLst>
          </p:cNvPr>
          <p:cNvSpPr/>
          <p:nvPr/>
        </p:nvSpPr>
        <p:spPr>
          <a:xfrm>
            <a:off x="6388100" y="4572000"/>
            <a:ext cx="3429000" cy="307777"/>
          </a:xfrm>
          <a:prstGeom prst="rect">
            <a:avLst/>
          </a:prstGeom>
        </p:spPr>
        <p:txBody>
          <a:bodyPr>
            <a:spAutoFit/>
          </a:bodyPr>
          <a:lstStyle/>
          <a:p>
            <a:endParaRPr lang="en-GB" dirty="0"/>
          </a:p>
        </p:txBody>
      </p:sp>
      <p:pic>
        <p:nvPicPr>
          <p:cNvPr id="2" name="Picture 1">
            <a:extLst>
              <a:ext uri="{FF2B5EF4-FFF2-40B4-BE49-F238E27FC236}">
                <a16:creationId xmlns:a16="http://schemas.microsoft.com/office/drawing/2014/main" id="{B408530B-87D0-4AC1-B59A-AC0531A5DC26}"/>
              </a:ext>
            </a:extLst>
          </p:cNvPr>
          <p:cNvPicPr>
            <a:picLocks/>
          </p:cNvPicPr>
          <p:nvPr/>
        </p:nvPicPr>
        <p:blipFill>
          <a:blip r:embed="rId4"/>
          <a:stretch>
            <a:fillRect/>
          </a:stretch>
        </p:blipFill>
        <p:spPr>
          <a:xfrm>
            <a:off x="3184210" y="5303520"/>
            <a:ext cx="3733423" cy="3356283"/>
          </a:xfrm>
          <a:prstGeom prst="rect">
            <a:avLst/>
          </a:prstGeom>
        </p:spPr>
      </p:pic>
    </p:spTree>
    <p:extLst>
      <p:ext uri="{BB962C8B-B14F-4D97-AF65-F5344CB8AC3E}">
        <p14:creationId xmlns:p14="http://schemas.microsoft.com/office/powerpoint/2010/main" val="752340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233775" y="791156"/>
            <a:ext cx="6390300" cy="1886730"/>
          </a:xfrm>
          <a:prstGeom prst="rect">
            <a:avLst/>
          </a:prstGeom>
        </p:spPr>
        <p:txBody>
          <a:bodyPr spcFirstLastPara="1" wrap="square" lIns="91425" tIns="91425" rIns="91425" bIns="91425" anchor="t" anchorCtr="0">
            <a:noAutofit/>
          </a:bodyPr>
          <a:lstStyle/>
          <a:p>
            <a:pPr algn="ctr"/>
            <a:r>
              <a:rPr lang="en-GB" i="1" dirty="0">
                <a:ln>
                  <a:solidFill>
                    <a:srgbClr val="002060"/>
                  </a:solidFill>
                </a:ln>
                <a:solidFill>
                  <a:srgbClr val="00B0F0"/>
                </a:solidFill>
                <a:latin typeface="Century Gothic" panose="020B0502020202020204" pitchFamily="34" charset="0"/>
              </a:rPr>
              <a:t>“In a globalising world, place meanings and character are mostly shaped and changed by external forces.” </a:t>
            </a:r>
            <a:br>
              <a:rPr lang="en-GB" dirty="0">
                <a:latin typeface="Century Gothic" panose="020B0502020202020204" pitchFamily="34" charset="0"/>
              </a:rPr>
            </a:br>
            <a:r>
              <a:rPr lang="en-GB" sz="2000" dirty="0">
                <a:latin typeface="Century Gothic" panose="020B0502020202020204" pitchFamily="34" charset="0"/>
              </a:rPr>
              <a:t>Do you agree with this statement?</a:t>
            </a:r>
            <a:endParaRPr lang="en-GB" dirty="0">
              <a:latin typeface="Century Gothic" panose="020B0502020202020204" pitchFamily="34" charset="0"/>
            </a:endParaRPr>
          </a:p>
        </p:txBody>
      </p:sp>
      <p:sp>
        <p:nvSpPr>
          <p:cNvPr id="68" name="Google Shape;68;p14"/>
          <p:cNvSpPr txBox="1">
            <a:spLocks noGrp="1"/>
          </p:cNvSpPr>
          <p:nvPr>
            <p:ph type="body" idx="1"/>
          </p:nvPr>
        </p:nvSpPr>
        <p:spPr>
          <a:xfrm>
            <a:off x="0" y="3062514"/>
            <a:ext cx="6858000" cy="6081486"/>
          </a:xfrm>
          <a:prstGeom prst="rect">
            <a:avLst/>
          </a:prstGeom>
        </p:spPr>
        <p:txBody>
          <a:bodyPr spcFirstLastPara="1" wrap="square" lIns="91425" tIns="91425" rIns="91425" bIns="91425" anchor="t" anchorCtr="0">
            <a:noAutofit/>
          </a:bodyPr>
          <a:lstStyle/>
          <a:p>
            <a:pPr marL="114300" indent="0" algn="just">
              <a:buNone/>
            </a:pPr>
            <a:r>
              <a:rPr lang="en-GB" sz="1400" dirty="0">
                <a:solidFill>
                  <a:schemeClr val="tx1"/>
                </a:solidFill>
                <a:latin typeface="Trebuchet MS" panose="020B0603020202020204" pitchFamily="34" charset="0"/>
              </a:rPr>
              <a:t>You need to be aware of key definitions before we go any further:</a:t>
            </a:r>
          </a:p>
          <a:p>
            <a:pPr marL="114300" indent="0" algn="just">
              <a:buNone/>
            </a:pPr>
            <a:endParaRPr lang="en-GB" sz="1400" dirty="0">
              <a:solidFill>
                <a:schemeClr val="tx1"/>
              </a:solidFill>
              <a:latin typeface="Trebuchet MS" panose="020B0603020202020204" pitchFamily="34" charset="0"/>
            </a:endParaRPr>
          </a:p>
          <a:p>
            <a:pPr algn="just">
              <a:buSzPct val="120000"/>
              <a:buFont typeface="Wingdings" panose="05000000000000000000" pitchFamily="2" charset="2"/>
              <a:buChar char="q"/>
            </a:pPr>
            <a:r>
              <a:rPr lang="en-GB" sz="1100" b="1" u="sng" dirty="0">
                <a:solidFill>
                  <a:schemeClr val="tx1"/>
                </a:solidFill>
                <a:latin typeface="Trebuchet MS" panose="020B0603020202020204" pitchFamily="34" charset="0"/>
              </a:rPr>
              <a:t>Place:</a:t>
            </a:r>
            <a:r>
              <a:rPr lang="en-GB" sz="1100" dirty="0">
                <a:solidFill>
                  <a:schemeClr val="tx1"/>
                </a:solidFill>
                <a:latin typeface="Trebuchet MS" panose="020B0603020202020204" pitchFamily="34" charset="0"/>
              </a:rPr>
              <a:t> Place has been defined as location + meaning. In this equation, location refers to a position within abstract space, such as a grid reference. Meaning, as the term is used here, has two components, and it is essential to recognise both. First, places can be meaningful to individuals, in ways that are personal or subjective. These meanings may be expressed in terms of the perceptions of place, for example, or of particular associations or attributes of place such as danger or beauty. Second, places can be meaningful at a social or cultural level, such that meanings are shared, for example when some but not all members of a community or society share an understanding of a place as beautiful or significant in some way.</a:t>
            </a:r>
          </a:p>
          <a:p>
            <a:pPr algn="just">
              <a:buSzPct val="120000"/>
              <a:buFont typeface="Wingdings" panose="05000000000000000000" pitchFamily="2" charset="2"/>
              <a:buChar char="q"/>
            </a:pPr>
            <a:r>
              <a:rPr lang="en-GB" sz="1100" dirty="0">
                <a:solidFill>
                  <a:schemeClr val="tx1"/>
                </a:solidFill>
                <a:latin typeface="Trebuchet MS" panose="020B0603020202020204" pitchFamily="34" charset="0"/>
              </a:rPr>
              <a:t>Demography: the structure of an area’s population, in relation to many factors including: age, ethnicity, income, etc…</a:t>
            </a:r>
          </a:p>
          <a:p>
            <a:pPr algn="just">
              <a:buSzPct val="120000"/>
              <a:buFont typeface="Wingdings" panose="05000000000000000000" pitchFamily="2" charset="2"/>
              <a:buChar char="q"/>
            </a:pPr>
            <a:r>
              <a:rPr lang="en-GB" sz="1100" b="1" u="sng" dirty="0">
                <a:solidFill>
                  <a:schemeClr val="tx1"/>
                </a:solidFill>
                <a:latin typeface="Trebuchet MS" panose="020B0603020202020204" pitchFamily="34" charset="0"/>
              </a:rPr>
              <a:t>Endogenous:</a:t>
            </a:r>
            <a:r>
              <a:rPr lang="en-GB" sz="1100" dirty="0">
                <a:solidFill>
                  <a:schemeClr val="tx1"/>
                </a:solidFill>
                <a:latin typeface="Trebuchet MS" panose="020B0603020202020204" pitchFamily="34" charset="0"/>
              </a:rPr>
              <a:t> the local, internal characteristics which create a place's identity</a:t>
            </a:r>
          </a:p>
          <a:p>
            <a:pPr algn="just">
              <a:buSzPct val="120000"/>
              <a:buFont typeface="Wingdings" panose="05000000000000000000" pitchFamily="2" charset="2"/>
              <a:buChar char="q"/>
            </a:pPr>
            <a:r>
              <a:rPr lang="en-GB" sz="1100" b="1" u="sng" dirty="0">
                <a:solidFill>
                  <a:schemeClr val="tx1"/>
                </a:solidFill>
                <a:latin typeface="Trebuchet MS" panose="020B0603020202020204" pitchFamily="34" charset="0"/>
              </a:rPr>
              <a:t>Exogenous:</a:t>
            </a:r>
            <a:r>
              <a:rPr lang="en-GB" sz="1100" dirty="0">
                <a:solidFill>
                  <a:schemeClr val="tx1"/>
                </a:solidFill>
                <a:latin typeface="Trebuchet MS" panose="020B0603020202020204" pitchFamily="34" charset="0"/>
              </a:rPr>
              <a:t> external influences on a place’s identity. They are caused by a place’s relationship with other places.</a:t>
            </a:r>
          </a:p>
          <a:p>
            <a:pPr algn="just">
              <a:buSzPct val="120000"/>
              <a:buFont typeface="Wingdings" panose="05000000000000000000" pitchFamily="2" charset="2"/>
              <a:buChar char="q"/>
            </a:pPr>
            <a:r>
              <a:rPr lang="en-GB" sz="1100" b="1" u="sng" dirty="0">
                <a:solidFill>
                  <a:schemeClr val="tx1"/>
                </a:solidFill>
                <a:latin typeface="Trebuchet MS" panose="020B0603020202020204" pitchFamily="34" charset="0"/>
              </a:rPr>
              <a:t>Sense of place:</a:t>
            </a:r>
            <a:r>
              <a:rPr lang="en-GB" sz="1100" dirty="0">
                <a:solidFill>
                  <a:schemeClr val="tx1"/>
                </a:solidFill>
                <a:latin typeface="Trebuchet MS" panose="020B0603020202020204" pitchFamily="34" charset="0"/>
              </a:rPr>
              <a:t> refers to the emotional, experiential and affective traces that tie humans into particular environments.</a:t>
            </a:r>
          </a:p>
          <a:p>
            <a:pPr algn="just">
              <a:buSzPct val="120000"/>
              <a:buFont typeface="Wingdings" panose="05000000000000000000" pitchFamily="2" charset="2"/>
              <a:buChar char="q"/>
            </a:pPr>
            <a:r>
              <a:rPr lang="en-GB" sz="1100" b="1" u="sng" dirty="0">
                <a:solidFill>
                  <a:schemeClr val="tx1"/>
                </a:solidFill>
                <a:latin typeface="Trebuchet MS" panose="020B0603020202020204" pitchFamily="34" charset="0"/>
              </a:rPr>
              <a:t>Place meaning/s:</a:t>
            </a:r>
            <a:r>
              <a:rPr lang="en-GB" sz="1100" b="1" dirty="0">
                <a:solidFill>
                  <a:schemeClr val="tx1"/>
                </a:solidFill>
                <a:latin typeface="Trebuchet MS" panose="020B0603020202020204" pitchFamily="34" charset="0"/>
              </a:rPr>
              <a:t> </a:t>
            </a:r>
            <a:r>
              <a:rPr lang="en-GB" sz="1100" dirty="0">
                <a:solidFill>
                  <a:schemeClr val="tx1"/>
                </a:solidFill>
                <a:latin typeface="Trebuchet MS" panose="020B0603020202020204" pitchFamily="34" charset="0"/>
              </a:rPr>
              <a:t>what a place means to an individual or group, e.g. someone’s childhood home being special to them as they’re attached to it emotionally having grown up there.</a:t>
            </a:r>
          </a:p>
          <a:p>
            <a:pPr algn="just">
              <a:buSzPct val="120000"/>
              <a:buFont typeface="Wingdings" panose="05000000000000000000" pitchFamily="2" charset="2"/>
              <a:buChar char="q"/>
            </a:pPr>
            <a:r>
              <a:rPr lang="en-GB" sz="1100" b="1" u="sng" dirty="0">
                <a:solidFill>
                  <a:schemeClr val="tx1"/>
                </a:solidFill>
                <a:latin typeface="Trebuchet MS" panose="020B0603020202020204" pitchFamily="34" charset="0"/>
              </a:rPr>
              <a:t>Place character/identity:</a:t>
            </a:r>
            <a:r>
              <a:rPr lang="en-GB" sz="1100" dirty="0">
                <a:solidFill>
                  <a:schemeClr val="tx1"/>
                </a:solidFill>
                <a:latin typeface="Trebuchet MS" panose="020B0603020202020204" pitchFamily="34" charset="0"/>
              </a:rPr>
              <a:t> as people have unique characters/identities, so too do places. This is what the area is like and what it is known for: vibrant, multicultural, dangerous, etc…</a:t>
            </a:r>
          </a:p>
          <a:p>
            <a:pPr algn="just">
              <a:buSzPct val="120000"/>
              <a:buFont typeface="Wingdings" panose="05000000000000000000" pitchFamily="2" charset="2"/>
              <a:buChar char="q"/>
            </a:pPr>
            <a:r>
              <a:rPr lang="en-GB" sz="1100" b="1" u="sng" dirty="0">
                <a:solidFill>
                  <a:schemeClr val="tx1"/>
                </a:solidFill>
                <a:latin typeface="Trebuchet MS" panose="020B0603020202020204" pitchFamily="34" charset="0"/>
              </a:rPr>
              <a:t>Place attachment:</a:t>
            </a:r>
            <a:r>
              <a:rPr lang="en-GB" sz="1100" dirty="0">
                <a:solidFill>
                  <a:schemeClr val="tx1"/>
                </a:solidFill>
                <a:latin typeface="Trebuchet MS" panose="020B0603020202020204" pitchFamily="34" charset="0"/>
              </a:rPr>
              <a:t> connection to a place due to many reasons, including religion, family, etc…</a:t>
            </a:r>
          </a:p>
          <a:p>
            <a:pPr algn="just">
              <a:buSzPct val="120000"/>
              <a:buFont typeface="Wingdings" panose="05000000000000000000" pitchFamily="2" charset="2"/>
              <a:buChar char="q"/>
            </a:pPr>
            <a:r>
              <a:rPr lang="en-GB" sz="1100" b="1" u="sng" dirty="0">
                <a:solidFill>
                  <a:schemeClr val="tx1"/>
                </a:solidFill>
                <a:latin typeface="Trebuchet MS" panose="020B0603020202020204" pitchFamily="34" charset="0"/>
              </a:rPr>
              <a:t>Rebranding:</a:t>
            </a:r>
            <a:r>
              <a:rPr lang="en-GB" sz="1100" dirty="0">
                <a:solidFill>
                  <a:schemeClr val="tx1"/>
                </a:solidFill>
                <a:latin typeface="Trebuchet MS" panose="020B0603020202020204" pitchFamily="34" charset="0"/>
              </a:rPr>
              <a:t> is about improving the image of a place to attract inward investment, tourists and shoppers.</a:t>
            </a:r>
          </a:p>
          <a:p>
            <a:pPr algn="just">
              <a:buSzPct val="120000"/>
              <a:buFont typeface="Wingdings" panose="05000000000000000000" pitchFamily="2" charset="2"/>
              <a:buChar char="q"/>
            </a:pPr>
            <a:r>
              <a:rPr lang="en-GB" sz="1100" b="1" u="sng" dirty="0">
                <a:solidFill>
                  <a:schemeClr val="tx1"/>
                </a:solidFill>
                <a:latin typeface="Trebuchet MS" panose="020B0603020202020204" pitchFamily="34" charset="0"/>
              </a:rPr>
              <a:t>Re-imaging:</a:t>
            </a:r>
            <a:r>
              <a:rPr lang="en-GB" sz="1100" dirty="0">
                <a:solidFill>
                  <a:schemeClr val="tx1"/>
                </a:solidFill>
                <a:latin typeface="Trebuchet MS" panose="020B0603020202020204" pitchFamily="34" charset="0"/>
              </a:rPr>
              <a:t> using a variety of media and initiatives to improve the image of a location and make it more attractive to outsiders. </a:t>
            </a:r>
          </a:p>
          <a:p>
            <a:pPr algn="just">
              <a:buSzPct val="120000"/>
              <a:buFont typeface="Wingdings" panose="05000000000000000000" pitchFamily="2" charset="2"/>
              <a:buChar char="q"/>
            </a:pPr>
            <a:r>
              <a:rPr lang="en-GB" sz="1100" b="1" u="sng" dirty="0">
                <a:solidFill>
                  <a:schemeClr val="tx1"/>
                </a:solidFill>
                <a:latin typeface="Trebuchet MS" panose="020B0603020202020204" pitchFamily="34" charset="0"/>
              </a:rPr>
              <a:t>Regeneration:</a:t>
            </a:r>
            <a:r>
              <a:rPr lang="en-GB" sz="1100" b="1" dirty="0">
                <a:solidFill>
                  <a:schemeClr val="tx1"/>
                </a:solidFill>
                <a:latin typeface="Trebuchet MS" panose="020B0603020202020204" pitchFamily="34" charset="0"/>
              </a:rPr>
              <a:t> </a:t>
            </a:r>
            <a:r>
              <a:rPr lang="en-GB" sz="1100" dirty="0">
                <a:solidFill>
                  <a:schemeClr val="tx1"/>
                </a:solidFill>
                <a:latin typeface="Trebuchet MS" panose="020B0603020202020204" pitchFamily="34" charset="0"/>
              </a:rPr>
              <a:t>the practice of reversing the decline in urban areas by both improving the physical structure, and, more importantly, the economy of areas.</a:t>
            </a:r>
          </a:p>
          <a:p>
            <a:pPr marL="114300" indent="0" algn="just">
              <a:buSzPct val="120000"/>
              <a:buNone/>
            </a:pPr>
            <a:endParaRPr lang="en-GB" sz="1200" b="1" i="1" dirty="0">
              <a:solidFill>
                <a:schemeClr val="tx1"/>
              </a:solidFill>
              <a:latin typeface="Trebuchet MS" panose="020B0603020202020204" pitchFamily="34" charset="0"/>
            </a:endParaRPr>
          </a:p>
        </p:txBody>
      </p:sp>
      <p:pic>
        <p:nvPicPr>
          <p:cNvPr id="7" name="Picture 6" descr="A picture containing device, mirror&#10;&#10;Description automatically generated">
            <a:extLst>
              <a:ext uri="{FF2B5EF4-FFF2-40B4-BE49-F238E27FC236}">
                <a16:creationId xmlns:a16="http://schemas.microsoft.com/office/drawing/2014/main" id="{C8F6219B-FB09-49CC-B7CE-E3ECFA87F6AC}"/>
              </a:ext>
            </a:extLst>
          </p:cNvPr>
          <p:cNvPicPr>
            <a:picLocks noChangeAspect="1"/>
          </p:cNvPicPr>
          <p:nvPr/>
        </p:nvPicPr>
        <p:blipFill>
          <a:blip r:embed="rId3"/>
          <a:stretch>
            <a:fillRect/>
          </a:stretch>
        </p:blipFill>
        <p:spPr>
          <a:xfrm>
            <a:off x="6233886" y="0"/>
            <a:ext cx="543690" cy="791974"/>
          </a:xfrm>
          <a:prstGeom prst="rect">
            <a:avLst/>
          </a:prstGeom>
        </p:spPr>
      </p:pic>
    </p:spTree>
    <p:extLst>
      <p:ext uri="{BB962C8B-B14F-4D97-AF65-F5344CB8AC3E}">
        <p14:creationId xmlns:p14="http://schemas.microsoft.com/office/powerpoint/2010/main" val="40927805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3" name="Google Shape;83;p16"/>
          <p:cNvSpPr txBox="1">
            <a:spLocks noGrp="1"/>
          </p:cNvSpPr>
          <p:nvPr>
            <p:ph type="title" idx="4294967295"/>
          </p:nvPr>
        </p:nvSpPr>
        <p:spPr>
          <a:xfrm>
            <a:off x="233775" y="174300"/>
            <a:ext cx="6390300" cy="1018200"/>
          </a:xfrm>
          <a:prstGeom prst="rect">
            <a:avLst/>
          </a:prstGeom>
        </p:spPr>
        <p:txBody>
          <a:bodyPr spcFirstLastPara="1" wrap="square" lIns="91425" tIns="91425" rIns="91425" bIns="91425" anchor="t" anchorCtr="0">
            <a:noAutofit/>
          </a:bodyPr>
          <a:lstStyle/>
          <a:p>
            <a:pPr lvl="0" algn="ctr"/>
            <a:r>
              <a:rPr lang="en-GB" b="1" i="1" u="sng" dirty="0">
                <a:ln w="15875">
                  <a:solidFill>
                    <a:schemeClr val="tx1"/>
                  </a:solidFill>
                </a:ln>
                <a:solidFill>
                  <a:schemeClr val="accent6">
                    <a:lumMod val="50000"/>
                  </a:schemeClr>
                </a:solidFill>
                <a:latin typeface="Century Gothic" panose="020B0502020202020204" pitchFamily="34" charset="0"/>
                <a:ea typeface="Georgia"/>
                <a:cs typeface="Georgia"/>
                <a:sym typeface="Georgia"/>
              </a:rPr>
              <a:t>Notes area</a:t>
            </a:r>
            <a:endParaRPr u="sng" dirty="0">
              <a:solidFill>
                <a:schemeClr val="accent6">
                  <a:lumMod val="50000"/>
                </a:schemeClr>
              </a:solidFill>
              <a:latin typeface="Georgia"/>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ABD38AFF-4E5F-42A7-8F39-F488DF2A5E5F}"/>
              </a:ext>
            </a:extLst>
          </p:cNvPr>
          <p:cNvPicPr>
            <a:picLocks noChangeAspect="1"/>
          </p:cNvPicPr>
          <p:nvPr/>
        </p:nvPicPr>
        <p:blipFill>
          <a:blip r:embed="rId3"/>
          <a:stretch>
            <a:fillRect/>
          </a:stretch>
        </p:blipFill>
        <p:spPr>
          <a:xfrm>
            <a:off x="6233886" y="0"/>
            <a:ext cx="543690" cy="791974"/>
          </a:xfrm>
          <a:prstGeom prst="rect">
            <a:avLst/>
          </a:prstGeom>
        </p:spPr>
      </p:pic>
      <p:graphicFrame>
        <p:nvGraphicFramePr>
          <p:cNvPr id="6" name="Content Placeholder 3">
            <a:extLst>
              <a:ext uri="{FF2B5EF4-FFF2-40B4-BE49-F238E27FC236}">
                <a16:creationId xmlns:a16="http://schemas.microsoft.com/office/drawing/2014/main" id="{7089B9F7-D5A7-4606-9815-656CA5BCFBB8}"/>
              </a:ext>
            </a:extLst>
          </p:cNvPr>
          <p:cNvGraphicFramePr>
            <a:graphicFrameLocks/>
          </p:cNvGraphicFramePr>
          <p:nvPr/>
        </p:nvGraphicFramePr>
        <p:xfrm>
          <a:off x="233775" y="791975"/>
          <a:ext cx="6450054" cy="8177726"/>
        </p:xfrm>
        <a:graphic>
          <a:graphicData uri="http://schemas.openxmlformats.org/drawingml/2006/table">
            <a:tbl>
              <a:tblPr firstRow="1" bandRow="1">
                <a:tableStyleId>{5940675A-B579-460E-94D1-54222C63F5DA}</a:tableStyleId>
              </a:tblPr>
              <a:tblGrid>
                <a:gridCol w="3460111">
                  <a:extLst>
                    <a:ext uri="{9D8B030D-6E8A-4147-A177-3AD203B41FA5}">
                      <a16:colId xmlns:a16="http://schemas.microsoft.com/office/drawing/2014/main" val="20000"/>
                    </a:ext>
                  </a:extLst>
                </a:gridCol>
                <a:gridCol w="996648">
                  <a:extLst>
                    <a:ext uri="{9D8B030D-6E8A-4147-A177-3AD203B41FA5}">
                      <a16:colId xmlns:a16="http://schemas.microsoft.com/office/drawing/2014/main" val="20001"/>
                    </a:ext>
                  </a:extLst>
                </a:gridCol>
                <a:gridCol w="996647">
                  <a:extLst>
                    <a:ext uri="{9D8B030D-6E8A-4147-A177-3AD203B41FA5}">
                      <a16:colId xmlns:a16="http://schemas.microsoft.com/office/drawing/2014/main" val="2864554994"/>
                    </a:ext>
                  </a:extLst>
                </a:gridCol>
                <a:gridCol w="996648">
                  <a:extLst>
                    <a:ext uri="{9D8B030D-6E8A-4147-A177-3AD203B41FA5}">
                      <a16:colId xmlns:a16="http://schemas.microsoft.com/office/drawing/2014/main" val="2470624755"/>
                    </a:ext>
                  </a:extLst>
                </a:gridCol>
              </a:tblGrid>
              <a:tr h="2392959">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Trebuchet MS" panose="020B0603020202020204" pitchFamily="34" charset="0"/>
                        </a:rPr>
                        <a:t>Brief notes on what I found interesting: </a:t>
                      </a:r>
                    </a:p>
                    <a:p>
                      <a:pPr algn="ctr"/>
                      <a:endParaRPr lang="en-GB" sz="14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Shifting flows of resources.</a:t>
                      </a: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r>
                        <a:rPr lang="en-GB" sz="900" i="1" baseline="0" dirty="0">
                          <a:latin typeface="Trebuchet MS" panose="020B0603020202020204" pitchFamily="34" charset="0"/>
                        </a:rPr>
                        <a:t> </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External agencies, including government, corporate bodies and community or local groups make attempts to influence or create specific place-meanings</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Shifting flows of money or investment.</a:t>
                      </a:r>
                      <a:endParaRPr lang="en-GB" sz="900" i="1" dirty="0">
                        <a:latin typeface="Trebuchet MS" panose="020B0603020202020204" pitchFamily="34" charset="0"/>
                      </a:endParaRPr>
                    </a:p>
                  </a:txBody>
                  <a:tcPr/>
                </a:tc>
                <a:extLst>
                  <a:ext uri="{0D108BD9-81ED-4DB2-BD59-A6C34878D82A}">
                    <a16:rowId xmlns:a16="http://schemas.microsoft.com/office/drawing/2014/main" val="10000"/>
                  </a:ext>
                </a:extLst>
              </a:tr>
              <a:tr h="1765304">
                <a:tc vMerge="1">
                  <a:txBody>
                    <a:bodyPr/>
                    <a:lstStyle/>
                    <a:p>
                      <a:endParaRPr lang="en-GB"/>
                    </a:p>
                  </a:txBody>
                  <a:tcPr/>
                </a:tc>
                <a:tc rowSpan="2">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The decisions of transnational corporations.</a:t>
                      </a:r>
                      <a:endParaRPr lang="en-GB" sz="900" i="1" dirty="0">
                        <a:latin typeface="Trebuchet MS" panose="020B0603020202020204" pitchFamily="34" charset="0"/>
                      </a:endParaRPr>
                    </a:p>
                  </a:txBody>
                  <a:tcPr/>
                </a:tc>
                <a:tc rowSpan="2">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The impacts of government policies</a:t>
                      </a:r>
                      <a:endParaRPr lang="en-GB" sz="900" i="1" dirty="0">
                        <a:latin typeface="Trebuchet MS" panose="020B0603020202020204" pitchFamily="34" charset="0"/>
                      </a:endParaRPr>
                    </a:p>
                  </a:txBody>
                  <a:tcPr/>
                </a:tc>
                <a:tc rowSpan="2">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Shifting flows of ideas</a:t>
                      </a:r>
                      <a:endParaRPr lang="en-GB" sz="900" i="1" dirty="0">
                        <a:latin typeface="Trebuchet MS" panose="020B0603020202020204" pitchFamily="34" charset="0"/>
                      </a:endParaRPr>
                    </a:p>
                  </a:txBody>
                  <a:tcPr/>
                </a:tc>
                <a:extLst>
                  <a:ext uri="{0D108BD9-81ED-4DB2-BD59-A6C34878D82A}">
                    <a16:rowId xmlns:a16="http://schemas.microsoft.com/office/drawing/2014/main" val="2440997572"/>
                  </a:ext>
                </a:extLst>
              </a:tr>
              <a:tr h="162952">
                <a:tc rowSpan="3">
                  <a:txBody>
                    <a:bodyPr/>
                    <a:lstStyle/>
                    <a:p>
                      <a:pPr algn="ctr"/>
                      <a:r>
                        <a:rPr lang="en-GB" sz="1400" i="1" dirty="0">
                          <a:latin typeface="Trebuchet MS" panose="020B0603020202020204" pitchFamily="34" charset="0"/>
                        </a:rPr>
                        <a:t>3 key take-aways </a:t>
                      </a:r>
                      <a:br>
                        <a:rPr lang="en-GB" sz="1400" i="1" dirty="0">
                          <a:latin typeface="Trebuchet MS" panose="020B0603020202020204" pitchFamily="34" charset="0"/>
                        </a:rPr>
                      </a:br>
                      <a:r>
                        <a:rPr lang="en-GB" sz="1400" i="1" dirty="0">
                          <a:latin typeface="Trebuchet MS" panose="020B0603020202020204" pitchFamily="34" charset="0"/>
                        </a:rPr>
                        <a:t>(include facts/figures/dates/names):</a:t>
                      </a:r>
                    </a:p>
                    <a:p>
                      <a:pPr algn="ctr"/>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1.</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2.</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3. </a:t>
                      </a:r>
                      <a:endParaRPr lang="en-GB" sz="1400" i="1" dirty="0">
                        <a:latin typeface="Trebuchet MS" panose="020B0603020202020204" pitchFamily="34" charset="0"/>
                      </a:endParaRPr>
                    </a:p>
                  </a:txBody>
                  <a:tcPr/>
                </a:tc>
                <a:tc vMerge="1">
                  <a:txBody>
                    <a:bodyPr/>
                    <a:lstStyle/>
                    <a:p>
                      <a:pPr algn="ctr"/>
                      <a:endParaRPr lang="en-GB" sz="1400" i="1" dirty="0">
                        <a:latin typeface="Trebuchet MS" panose="020B0603020202020204" pitchFamily="34" charset="0"/>
                      </a:endParaRPr>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1"/>
                  </a:ext>
                </a:extLst>
              </a:tr>
              <a:tr h="1928256">
                <a:tc vMerge="1">
                  <a:txBody>
                    <a:bodyPr/>
                    <a:lstStyle/>
                    <a:p>
                      <a:endParaRPr lang="en-GB"/>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The impacts of international or global institutions.</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Shifting flows of people.</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Personal attachments shaped place meaning - place meanings are bound up with different identities, perspectives and experiences.</a:t>
                      </a:r>
                      <a:endParaRPr lang="en-GB" sz="900" i="1" dirty="0">
                        <a:latin typeface="Trebuchet MS" panose="020B0603020202020204" pitchFamily="34" charset="0"/>
                      </a:endParaRPr>
                    </a:p>
                  </a:txBody>
                  <a:tcPr/>
                </a:tc>
                <a:extLst>
                  <a:ext uri="{0D108BD9-81ED-4DB2-BD59-A6C34878D82A}">
                    <a16:rowId xmlns:a16="http://schemas.microsoft.com/office/drawing/2014/main" val="3284173115"/>
                  </a:ext>
                </a:extLst>
              </a:tr>
              <a:tr h="1928255">
                <a:tc vMerge="1">
                  <a:txBody>
                    <a:bodyPr/>
                    <a:lstStyle/>
                    <a:p>
                      <a:endParaRPr lang="en-GB"/>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Past and present connections/processes of development can be seen to influence the social and economic characteristics of places (history)</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Exogenous: relationships with other places.</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Endogenous: location, topography, physical geography, land use, built environment and infrastructure, demographic and economic characteristics.</a:t>
                      </a:r>
                      <a:endParaRPr lang="en-GB" sz="900" i="1" dirty="0">
                        <a:latin typeface="Trebuchet MS" panose="020B0603020202020204" pitchFamily="34" charset="0"/>
                      </a:endParaRPr>
                    </a:p>
                  </a:txBody>
                  <a:tcPr/>
                </a:tc>
                <a:extLst>
                  <a:ext uri="{0D108BD9-81ED-4DB2-BD59-A6C34878D82A}">
                    <a16:rowId xmlns:a16="http://schemas.microsoft.com/office/drawing/2014/main" val="1931994297"/>
                  </a:ext>
                </a:extLst>
              </a:tr>
            </a:tbl>
          </a:graphicData>
        </a:graphic>
      </p:graphicFrame>
      <p:pic>
        <p:nvPicPr>
          <p:cNvPr id="2" name="Picture 1">
            <a:extLst>
              <a:ext uri="{FF2B5EF4-FFF2-40B4-BE49-F238E27FC236}">
                <a16:creationId xmlns:a16="http://schemas.microsoft.com/office/drawing/2014/main" id="{7D1BEF25-73E2-45F4-BE9F-06C527847D05}"/>
              </a:ext>
            </a:extLst>
          </p:cNvPr>
          <p:cNvPicPr>
            <a:picLocks/>
          </p:cNvPicPr>
          <p:nvPr/>
        </p:nvPicPr>
        <p:blipFill>
          <a:blip r:embed="rId4"/>
          <a:stretch>
            <a:fillRect/>
          </a:stretch>
        </p:blipFill>
        <p:spPr>
          <a:xfrm>
            <a:off x="1354365" y="3981971"/>
            <a:ext cx="1200150" cy="1018200"/>
          </a:xfrm>
          <a:prstGeom prst="rect">
            <a:avLst/>
          </a:prstGeom>
        </p:spPr>
      </p:pic>
    </p:spTree>
    <p:extLst>
      <p:ext uri="{BB962C8B-B14F-4D97-AF65-F5344CB8AC3E}">
        <p14:creationId xmlns:p14="http://schemas.microsoft.com/office/powerpoint/2010/main" val="24621531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5938566"/>
          </a:xfrm>
          <a:prstGeom prst="rect">
            <a:avLst/>
          </a:prstGeom>
        </p:spPr>
        <p:txBody>
          <a:bodyPr spcFirstLastPara="1" wrap="square" lIns="91425" tIns="91425" rIns="91425" bIns="91425" anchor="t" anchorCtr="0">
            <a:noAutofit/>
          </a:bodyPr>
          <a:lstStyle/>
          <a:p>
            <a:pPr marL="0" lvl="0" indent="0" algn="just">
              <a:buNone/>
            </a:pPr>
            <a:r>
              <a:rPr lang="en-GB" sz="1200" dirty="0">
                <a:solidFill>
                  <a:schemeClr val="tx1"/>
                </a:solidFill>
                <a:latin typeface="Trebuchet MS" panose="020B0603020202020204" pitchFamily="34" charset="0"/>
                <a:ea typeface="Georgia"/>
                <a:cs typeface="Georgia"/>
                <a:sym typeface="Georgia"/>
              </a:rPr>
              <a:t>Southall is a large suburban district of west London and part of the London Borough of Ealing. The area is home to London's largest Sikh community and is a major centre of South Asian culture, having gained the nickname Little India</a:t>
            </a:r>
          </a:p>
          <a:p>
            <a:pPr marL="0" lvl="0" indent="0" algn="just">
              <a:buNone/>
            </a:pPr>
            <a:endParaRPr lang="en-GB" sz="1200" dirty="0">
              <a:solidFill>
                <a:schemeClr val="tx1"/>
              </a:solidFill>
              <a:latin typeface="Trebuchet MS" panose="020B0603020202020204" pitchFamily="34" charset="0"/>
              <a:ea typeface="Georgia"/>
              <a:cs typeface="Georgia"/>
              <a:sym typeface="Georgia"/>
            </a:endParaRPr>
          </a:p>
          <a:p>
            <a:pPr marL="0" lvl="0" indent="0" algn="just">
              <a:buNone/>
            </a:pPr>
            <a:r>
              <a:rPr lang="en-GB" sz="1200" dirty="0">
                <a:solidFill>
                  <a:schemeClr val="tx1"/>
                </a:solidFill>
                <a:latin typeface="Trebuchet MS" panose="020B0603020202020204" pitchFamily="34" charset="0"/>
                <a:ea typeface="Georgia"/>
                <a:cs typeface="Georgia"/>
                <a:sym typeface="Georgia"/>
              </a:rPr>
              <a:t>Some observers worry that globalisation is eroding places, reducing once-distinctive places to uniform suburbs and ‘clone towns’ dominated by chain stores. Although this is occurring in some places, connections to and relationships with other places can sometimes lead to rich and diverse culture/s. From this perspective, places are being reshaped, rather than simply eroded, through local and distant connections.</a:t>
            </a:r>
          </a:p>
          <a:p>
            <a:pPr marL="0" lvl="0" indent="0" algn="just">
              <a:buNone/>
            </a:pPr>
            <a:endParaRPr lang="en-GB" sz="1200" dirty="0">
              <a:solidFill>
                <a:schemeClr val="tx1"/>
              </a:solidFill>
              <a:latin typeface="Trebuchet MS" panose="020B0603020202020204" pitchFamily="34" charset="0"/>
              <a:ea typeface="Georgia"/>
              <a:cs typeface="Georgia"/>
              <a:sym typeface="Georgia"/>
            </a:endParaRPr>
          </a:p>
          <a:p>
            <a:pPr marL="0" indent="0" algn="just">
              <a:buNone/>
            </a:pPr>
            <a:r>
              <a:rPr lang="en-GB" sz="1200" dirty="0">
                <a:solidFill>
                  <a:schemeClr val="tx1"/>
                </a:solidFill>
                <a:latin typeface="Trebuchet MS" panose="020B0603020202020204" pitchFamily="34" charset="0"/>
                <a:ea typeface="Georgia"/>
                <a:cs typeface="Georgia"/>
                <a:sym typeface="Georgia"/>
              </a:rPr>
              <a:t>Use the following links and your own research to look into how the flow of people and culture (external) and other exogenous factors have shaped Southall’s meanings and character:</a:t>
            </a:r>
          </a:p>
          <a:p>
            <a:pPr marL="0" indent="0" algn="just">
              <a:buNone/>
            </a:pPr>
            <a:endParaRPr lang="en-GB" sz="1100" dirty="0">
              <a:solidFill>
                <a:schemeClr val="tx1"/>
              </a:solidFill>
              <a:latin typeface="Trebuchet MS" panose="020B0603020202020204" pitchFamily="34" charset="0"/>
              <a:ea typeface="Georgia"/>
              <a:cs typeface="Georgia"/>
              <a:sym typeface="Georgia"/>
            </a:endParaRPr>
          </a:p>
          <a:p>
            <a:pPr marL="228600" indent="-228600">
              <a:buClr>
                <a:schemeClr val="tx1"/>
              </a:buClr>
              <a:buSzPct val="100000"/>
              <a:buAutoNum type="arabicPeriod"/>
            </a:pPr>
            <a:r>
              <a:rPr lang="en-GB" sz="1100" dirty="0">
                <a:solidFill>
                  <a:schemeClr val="tx1"/>
                </a:solidFill>
                <a:latin typeface="Trebuchet MS" panose="020B0603020202020204" pitchFamily="34" charset="0"/>
                <a:hlinkClick r:id="rId3">
                  <a:extLst>
                    <a:ext uri="{A12FA001-AC4F-418D-AE19-62706E023703}">
                      <ahyp:hlinkClr xmlns:ahyp="http://schemas.microsoft.com/office/drawing/2018/hyperlinkcolor" val="tx"/>
                    </a:ext>
                  </a:extLst>
                </a:hlinkClick>
              </a:rPr>
              <a:t>https://www.youtube.com/watch?v=kx15WBvzPuo</a:t>
            </a:r>
            <a:endParaRPr lang="en-GB" sz="1100" dirty="0">
              <a:solidFill>
                <a:schemeClr val="tx1"/>
              </a:solidFill>
              <a:latin typeface="Trebuchet MS" panose="020B0603020202020204" pitchFamily="34" charset="0"/>
            </a:endParaRPr>
          </a:p>
          <a:p>
            <a:pPr marL="228600" indent="-228600">
              <a:buClr>
                <a:schemeClr val="tx1"/>
              </a:buClr>
              <a:buSzPct val="100000"/>
              <a:buAutoNum type="arabicPeriod"/>
            </a:pPr>
            <a:r>
              <a:rPr lang="en-GB" sz="1100" dirty="0">
                <a:solidFill>
                  <a:schemeClr val="tx1"/>
                </a:solidFill>
                <a:latin typeface="Trebuchet MS" panose="020B0603020202020204" pitchFamily="34" charset="0"/>
                <a:hlinkClick r:id="rId4">
                  <a:extLst>
                    <a:ext uri="{A12FA001-AC4F-418D-AE19-62706E023703}">
                      <ahyp:hlinkClr xmlns:ahyp="http://schemas.microsoft.com/office/drawing/2018/hyperlinkcolor" val="tx"/>
                    </a:ext>
                  </a:extLst>
                </a:hlinkClick>
              </a:rPr>
              <a:t>http://indian-culture-london.eklablog.com/southall-also-known-as-little-india-a125995596</a:t>
            </a:r>
            <a:endParaRPr lang="en-GB" sz="1100" dirty="0">
              <a:solidFill>
                <a:schemeClr val="tx1"/>
              </a:solidFill>
              <a:latin typeface="Trebuchet MS" panose="020B0603020202020204" pitchFamily="34" charset="0"/>
            </a:endParaRPr>
          </a:p>
          <a:p>
            <a:pPr marL="228600" indent="-228600">
              <a:buClr>
                <a:schemeClr val="tx1"/>
              </a:buClr>
              <a:buSzPct val="100000"/>
              <a:buAutoNum type="arabicPeriod"/>
            </a:pPr>
            <a:r>
              <a:rPr lang="en-GB" sz="1050" dirty="0">
                <a:solidFill>
                  <a:schemeClr val="tx1"/>
                </a:solidFill>
                <a:latin typeface="Trebuchet MS" panose="020B0603020202020204" pitchFamily="34" charset="0"/>
                <a:hlinkClick r:id="rId5">
                  <a:extLst>
                    <a:ext uri="{A12FA001-AC4F-418D-AE19-62706E023703}">
                      <ahyp:hlinkClr xmlns:ahyp="http://schemas.microsoft.com/office/drawing/2018/hyperlinkcolor" val="tx"/>
                    </a:ext>
                  </a:extLst>
                </a:hlinkClick>
              </a:rPr>
              <a:t>https://www.youtube.com/watch?v=0QejYKTQ8OA</a:t>
            </a:r>
            <a:endParaRPr lang="en-GB" sz="1050" dirty="0">
              <a:solidFill>
                <a:schemeClr val="tx1"/>
              </a:solidFill>
              <a:latin typeface="Trebuchet MS" panose="020B0603020202020204" pitchFamily="34" charset="0"/>
            </a:endParaRPr>
          </a:p>
          <a:p>
            <a:pPr marL="228600" indent="-228600">
              <a:buClr>
                <a:schemeClr val="tx1"/>
              </a:buClr>
              <a:buSzPct val="100000"/>
              <a:buAutoNum type="arabicPeriod"/>
            </a:pPr>
            <a:r>
              <a:rPr lang="en-GB" sz="1050" dirty="0">
                <a:solidFill>
                  <a:schemeClr val="tx1"/>
                </a:solidFill>
                <a:latin typeface="Trebuchet MS" panose="020B0603020202020204" pitchFamily="34" charset="0"/>
                <a:hlinkClick r:id="rId6">
                  <a:extLst>
                    <a:ext uri="{A12FA001-AC4F-418D-AE19-62706E023703}">
                      <ahyp:hlinkClr xmlns:ahyp="http://schemas.microsoft.com/office/drawing/2018/hyperlinkcolor" val="tx"/>
                    </a:ext>
                  </a:extLst>
                </a:hlinkClick>
              </a:rPr>
              <a:t>https://www.mylondon.news/news/west-london-news/what-lifes-like-living-southall-15744189</a:t>
            </a:r>
            <a:endParaRPr lang="en-GB" sz="1050" dirty="0">
              <a:solidFill>
                <a:schemeClr val="tx1"/>
              </a:solidFill>
              <a:latin typeface="Trebuchet MS" panose="020B0603020202020204" pitchFamily="34" charset="0"/>
            </a:endParaRPr>
          </a:p>
          <a:p>
            <a:pPr marL="228600" indent="-228600">
              <a:buClr>
                <a:schemeClr val="tx1"/>
              </a:buClr>
              <a:buSzPct val="100000"/>
              <a:buAutoNum type="arabicPeriod"/>
            </a:pPr>
            <a:r>
              <a:rPr lang="en-GB" sz="1050" dirty="0">
                <a:solidFill>
                  <a:schemeClr val="tx1"/>
                </a:solidFill>
                <a:latin typeface="Trebuchet MS" panose="020B0603020202020204" pitchFamily="34" charset="0"/>
                <a:hlinkClick r:id="rId7">
                  <a:extLst>
                    <a:ext uri="{A12FA001-AC4F-418D-AE19-62706E023703}">
                      <ahyp:hlinkClr xmlns:ahyp="http://schemas.microsoft.com/office/drawing/2018/hyperlinkcolor" val="tx"/>
                    </a:ext>
                  </a:extLst>
                </a:hlinkClick>
              </a:rPr>
              <a:t>https://www.youtube.com/watch?v=Oi-mRgQCiwU</a:t>
            </a:r>
            <a:endParaRPr lang="en-GB" sz="1050" dirty="0">
              <a:solidFill>
                <a:schemeClr val="tx1"/>
              </a:solidFill>
              <a:latin typeface="Trebuchet MS" panose="020B0603020202020204" pitchFamily="34" charset="0"/>
            </a:endParaRPr>
          </a:p>
          <a:p>
            <a:pPr marL="228600" indent="-228600">
              <a:buClr>
                <a:schemeClr val="tx1"/>
              </a:buClr>
              <a:buSzPct val="100000"/>
              <a:buAutoNum type="arabicPeriod"/>
            </a:pPr>
            <a:r>
              <a:rPr lang="en-GB" sz="1050" dirty="0">
                <a:solidFill>
                  <a:schemeClr val="tx1"/>
                </a:solidFill>
                <a:latin typeface="Trebuchet MS" panose="020B0603020202020204" pitchFamily="34" charset="0"/>
                <a:hlinkClick r:id="rId8">
                  <a:extLst>
                    <a:ext uri="{A12FA001-AC4F-418D-AE19-62706E023703}">
                      <ahyp:hlinkClr xmlns:ahyp="http://schemas.microsoft.com/office/drawing/2018/hyperlinkcolor" val="tx"/>
                    </a:ext>
                  </a:extLst>
                </a:hlinkClick>
              </a:rPr>
              <a:t>https://www.theguardian.com/cities/2018/apr/04/how-london-southall-became-little-punjab-</a:t>
            </a:r>
            <a:endParaRPr lang="en-GB" sz="1050" dirty="0">
              <a:solidFill>
                <a:schemeClr val="tx1"/>
              </a:solidFill>
              <a:latin typeface="Trebuchet MS" panose="020B0603020202020204" pitchFamily="34" charset="0"/>
            </a:endParaRPr>
          </a:p>
          <a:p>
            <a:pPr marL="228600" indent="-228600">
              <a:buClr>
                <a:schemeClr val="tx1"/>
              </a:buClr>
              <a:buSzPct val="100000"/>
              <a:buAutoNum type="arabicPeriod"/>
            </a:pPr>
            <a:r>
              <a:rPr lang="en-GB" sz="1050" dirty="0">
                <a:solidFill>
                  <a:schemeClr val="tx1"/>
                </a:solidFill>
                <a:latin typeface="Trebuchet MS" panose="020B0603020202020204" pitchFamily="34" charset="0"/>
                <a:hlinkClick r:id="rId9">
                  <a:extLst>
                    <a:ext uri="{A12FA001-AC4F-418D-AE19-62706E023703}">
                      <ahyp:hlinkClr xmlns:ahyp="http://schemas.microsoft.com/office/drawing/2018/hyperlinkcolor" val="tx"/>
                    </a:ext>
                  </a:extLst>
                </a:hlinkClick>
              </a:rPr>
              <a:t>https://hidden-london.com/gazetteer/southall/</a:t>
            </a:r>
            <a:endParaRPr lang="en-GB" sz="1050" dirty="0">
              <a:solidFill>
                <a:schemeClr val="tx1"/>
              </a:solidFill>
              <a:latin typeface="Trebuchet MS" panose="020B0603020202020204" pitchFamily="34" charset="0"/>
            </a:endParaRPr>
          </a:p>
          <a:p>
            <a:pPr marL="228600" indent="-228600">
              <a:buClr>
                <a:schemeClr val="tx1"/>
              </a:buClr>
              <a:buSzPct val="100000"/>
              <a:buAutoNum type="arabicPeriod"/>
            </a:pPr>
            <a:r>
              <a:rPr lang="en-GB" sz="1050" dirty="0">
                <a:solidFill>
                  <a:schemeClr val="tx1"/>
                </a:solidFill>
                <a:latin typeface="Trebuchet MS" panose="020B0603020202020204" pitchFamily="34" charset="0"/>
                <a:hlinkClick r:id="rId10">
                  <a:extLst>
                    <a:ext uri="{A12FA001-AC4F-418D-AE19-62706E023703}">
                      <ahyp:hlinkClr xmlns:ahyp="http://schemas.microsoft.com/office/drawing/2018/hyperlinkcolor" val="tx"/>
                    </a:ext>
                  </a:extLst>
                </a:hlinkClick>
              </a:rPr>
              <a:t>https://nguyenmaihoanhao.wixsite.com/londonjourney/single-post/2016/04/10/Southall-Little-India-%E2%80%93-a-cultural-experience</a:t>
            </a:r>
            <a:endParaRPr lang="en-GB" sz="1050" dirty="0">
              <a:solidFill>
                <a:schemeClr val="tx1"/>
              </a:solidFill>
              <a:latin typeface="Trebuchet MS" panose="020B0603020202020204" pitchFamily="34" charset="0"/>
            </a:endParaRPr>
          </a:p>
          <a:p>
            <a:pPr marL="228600" indent="-228600">
              <a:buClr>
                <a:schemeClr val="tx1"/>
              </a:buClr>
              <a:buSzPct val="100000"/>
              <a:buAutoNum type="arabicPeriod"/>
            </a:pPr>
            <a:r>
              <a:rPr lang="en-GB" sz="1050" dirty="0">
                <a:solidFill>
                  <a:schemeClr val="tx1"/>
                </a:solidFill>
                <a:latin typeface="Trebuchet MS" panose="020B0603020202020204" pitchFamily="34" charset="0"/>
                <a:hlinkClick r:id="rId11">
                  <a:extLst>
                    <a:ext uri="{A12FA001-AC4F-418D-AE19-62706E023703}">
                      <ahyp:hlinkClr xmlns:ahyp="http://schemas.microsoft.com/office/drawing/2018/hyperlinkcolor" val="tx"/>
                    </a:ext>
                  </a:extLst>
                </a:hlinkClick>
              </a:rPr>
              <a:t>http://poetrystation.org.uk/poems/our-town-with-the-whole-of-india</a:t>
            </a:r>
            <a:endParaRPr lang="en-GB" sz="1050" dirty="0">
              <a:solidFill>
                <a:schemeClr val="tx1"/>
              </a:solidFill>
              <a:latin typeface="Trebuchet MS" panose="020B0603020202020204" pitchFamily="34" charset="0"/>
            </a:endParaRPr>
          </a:p>
          <a:p>
            <a:pPr marL="228600" indent="-228600">
              <a:buClr>
                <a:schemeClr val="tx1"/>
              </a:buClr>
              <a:buSzPct val="100000"/>
              <a:buAutoNum type="arabicPeriod"/>
            </a:pPr>
            <a:r>
              <a:rPr lang="en-GB" sz="1050" dirty="0">
                <a:solidFill>
                  <a:schemeClr val="tx1"/>
                </a:solidFill>
                <a:latin typeface="Trebuchet MS" panose="020B0603020202020204" pitchFamily="34" charset="0"/>
                <a:hlinkClick r:id="rId12">
                  <a:extLst>
                    <a:ext uri="{A12FA001-AC4F-418D-AE19-62706E023703}">
                      <ahyp:hlinkClr xmlns:ahyp="http://schemas.microsoft.com/office/drawing/2018/hyperlinkcolor" val="tx"/>
                    </a:ext>
                  </a:extLst>
                </a:hlinkClick>
              </a:rPr>
              <a:t>https://www.nytimes.com/2006/01/29/travel/29dayout.html</a:t>
            </a:r>
            <a:endParaRPr lang="en-GB" sz="1050" dirty="0">
              <a:solidFill>
                <a:schemeClr val="tx1"/>
              </a:solidFill>
              <a:latin typeface="Trebuchet MS" panose="020B0603020202020204" pitchFamily="34" charset="0"/>
            </a:endParaRPr>
          </a:p>
          <a:p>
            <a:pPr marL="228600" indent="-228600">
              <a:buClr>
                <a:schemeClr val="tx1"/>
              </a:buClr>
              <a:buSzPct val="100000"/>
              <a:buAutoNum type="arabicPeriod"/>
            </a:pPr>
            <a:endParaRPr lang="en-GB" sz="900" dirty="0"/>
          </a:p>
          <a:p>
            <a:pPr marL="228600" indent="-228600" algn="just">
              <a:buClrTx/>
              <a:buSzPct val="100000"/>
              <a:buAutoNum type="arabicPeriod"/>
            </a:pPr>
            <a:endParaRPr lang="en-GB" sz="900" dirty="0">
              <a:solidFill>
                <a:schemeClr val="tx1"/>
              </a:solidFill>
              <a:latin typeface="Trebuchet MS" panose="020B0603020202020204" pitchFamily="34" charset="0"/>
            </a:endParaRPr>
          </a:p>
          <a:p>
            <a:pPr marL="0" lvl="0" indent="0">
              <a:buNone/>
            </a:pPr>
            <a:endParaRPr lang="en-GB" sz="1200" dirty="0">
              <a:solidFill>
                <a:schemeClr val="tx1"/>
              </a:solidFill>
              <a:latin typeface="Trebuchet MS" panose="020B0603020202020204" pitchFamily="34" charset="0"/>
            </a:endParaRPr>
          </a:p>
        </p:txBody>
      </p:sp>
      <p:pic>
        <p:nvPicPr>
          <p:cNvPr id="5" name="Picture 4" descr="A picture containing device, mirror&#10;&#10;Description automatically generated">
            <a:extLst>
              <a:ext uri="{FF2B5EF4-FFF2-40B4-BE49-F238E27FC236}">
                <a16:creationId xmlns:a16="http://schemas.microsoft.com/office/drawing/2014/main" id="{19D9C7E0-5B2E-4684-8C6E-500686CDD6BB}"/>
              </a:ext>
            </a:extLst>
          </p:cNvPr>
          <p:cNvPicPr>
            <a:picLocks noChangeAspect="1"/>
          </p:cNvPicPr>
          <p:nvPr/>
        </p:nvPicPr>
        <p:blipFill>
          <a:blip r:embed="rId13"/>
          <a:stretch>
            <a:fillRect/>
          </a:stretch>
        </p:blipFill>
        <p:spPr>
          <a:xfrm>
            <a:off x="6233886" y="0"/>
            <a:ext cx="543690" cy="791974"/>
          </a:xfrm>
          <a:prstGeom prst="rect">
            <a:avLst/>
          </a:prstGeom>
        </p:spPr>
      </p:pic>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dirty="0">
                <a:ln w="15875">
                  <a:solidFill>
                    <a:schemeClr val="tx1"/>
                  </a:solidFill>
                </a:ln>
                <a:solidFill>
                  <a:srgbClr val="00B050"/>
                </a:solidFill>
                <a:latin typeface="Century Gothic" panose="020B0502020202020204" pitchFamily="34" charset="0"/>
                <a:ea typeface="Georgia"/>
                <a:cs typeface="Georgia"/>
                <a:sym typeface="Georgia"/>
              </a:rPr>
              <a:t>Task 6: Little India!</a:t>
            </a:r>
            <a:endParaRPr b="1" i="1" dirty="0">
              <a:ln w="15875">
                <a:solidFill>
                  <a:schemeClr val="tx1"/>
                </a:solidFill>
              </a:ln>
              <a:solidFill>
                <a:srgbClr val="00B050"/>
              </a:solidFill>
              <a:latin typeface="Century Gothic" panose="020B0502020202020204" pitchFamily="34" charset="0"/>
              <a:ea typeface="Georgia"/>
              <a:cs typeface="Georgia"/>
              <a:sym typeface="Georgia"/>
            </a:endParaRPr>
          </a:p>
        </p:txBody>
      </p:sp>
      <p:sp>
        <p:nvSpPr>
          <p:cNvPr id="6" name="TextBox 5">
            <a:extLst>
              <a:ext uri="{FF2B5EF4-FFF2-40B4-BE49-F238E27FC236}">
                <a16:creationId xmlns:a16="http://schemas.microsoft.com/office/drawing/2014/main" id="{1FFB37A2-7EB6-4D34-B760-920FB515A175}"/>
              </a:ext>
            </a:extLst>
          </p:cNvPr>
          <p:cNvSpPr txBox="1"/>
          <p:nvPr/>
        </p:nvSpPr>
        <p:spPr>
          <a:xfrm>
            <a:off x="233775" y="8166636"/>
            <a:ext cx="6390300" cy="769441"/>
          </a:xfrm>
          <a:prstGeom prst="rect">
            <a:avLst/>
          </a:prstGeom>
          <a:solidFill>
            <a:srgbClr val="FFFF00"/>
          </a:solidFill>
          <a:ln w="28575">
            <a:solidFill>
              <a:schemeClr val="accent5">
                <a:lumMod val="50000"/>
              </a:schemeClr>
            </a:solidFill>
            <a:prstDash val="sysDash"/>
          </a:ln>
        </p:spPr>
        <p:txBody>
          <a:bodyPr wrap="square" rtlCol="0">
            <a:spAutoFit/>
          </a:bodyPr>
          <a:lstStyle/>
          <a:p>
            <a:pPr algn="ctr"/>
            <a:r>
              <a:rPr lang="en-GB" sz="1600" b="1" i="1" dirty="0">
                <a:ln>
                  <a:solidFill>
                    <a:srgbClr val="002060"/>
                  </a:solidFill>
                </a:ln>
                <a:solidFill>
                  <a:srgbClr val="7030A0"/>
                </a:solidFill>
                <a:latin typeface="Century Gothic" panose="020B0502020202020204" pitchFamily="34" charset="0"/>
              </a:rPr>
              <a:t>“In a globalising world, place meanings and character are mostly shaped and changed by external forces.” </a:t>
            </a:r>
            <a:br>
              <a:rPr lang="en-GB" sz="1800" dirty="0">
                <a:latin typeface="Century Gothic" panose="020B0502020202020204" pitchFamily="34" charset="0"/>
              </a:rPr>
            </a:br>
            <a:r>
              <a:rPr lang="en-GB" sz="1200" dirty="0">
                <a:latin typeface="Century Gothic" panose="020B0502020202020204" pitchFamily="34" charset="0"/>
              </a:rPr>
              <a:t>Do you agree with this statement?</a:t>
            </a:r>
            <a:endParaRPr lang="en-GB" sz="1200" dirty="0">
              <a:latin typeface="Trebuchet MS" panose="020B0603020202020204" pitchFamily="34" charset="0"/>
            </a:endParaRPr>
          </a:p>
        </p:txBody>
      </p:sp>
      <p:sp>
        <p:nvSpPr>
          <p:cNvPr id="7" name="Arrow: Down 6">
            <a:extLst>
              <a:ext uri="{FF2B5EF4-FFF2-40B4-BE49-F238E27FC236}">
                <a16:creationId xmlns:a16="http://schemas.microsoft.com/office/drawing/2014/main" id="{1A41BDBF-C7C0-4B2F-B783-573111B25D14}"/>
              </a:ext>
            </a:extLst>
          </p:cNvPr>
          <p:cNvSpPr/>
          <p:nvPr/>
        </p:nvSpPr>
        <p:spPr>
          <a:xfrm>
            <a:off x="2931811" y="7054850"/>
            <a:ext cx="994228" cy="902092"/>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spTree>
    <p:extLst>
      <p:ext uri="{BB962C8B-B14F-4D97-AF65-F5344CB8AC3E}">
        <p14:creationId xmlns:p14="http://schemas.microsoft.com/office/powerpoint/2010/main" val="38578254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3" name="Google Shape;83;p16"/>
          <p:cNvSpPr txBox="1">
            <a:spLocks noGrp="1"/>
          </p:cNvSpPr>
          <p:nvPr>
            <p:ph type="title" idx="4294967295"/>
          </p:nvPr>
        </p:nvSpPr>
        <p:spPr>
          <a:xfrm>
            <a:off x="233775" y="174300"/>
            <a:ext cx="6390300" cy="1018200"/>
          </a:xfrm>
          <a:prstGeom prst="rect">
            <a:avLst/>
          </a:prstGeom>
        </p:spPr>
        <p:txBody>
          <a:bodyPr spcFirstLastPara="1" wrap="square" lIns="91425" tIns="91425" rIns="91425" bIns="91425" anchor="t" anchorCtr="0">
            <a:noAutofit/>
          </a:bodyPr>
          <a:lstStyle/>
          <a:p>
            <a:pPr lvl="0" algn="ctr"/>
            <a:r>
              <a:rPr lang="en-GB" b="1" i="1" u="sng" dirty="0">
                <a:ln w="15875">
                  <a:solidFill>
                    <a:schemeClr val="tx1"/>
                  </a:solidFill>
                </a:ln>
                <a:solidFill>
                  <a:schemeClr val="accent6">
                    <a:lumMod val="50000"/>
                  </a:schemeClr>
                </a:solidFill>
                <a:latin typeface="Century Gothic" panose="020B0502020202020204" pitchFamily="34" charset="0"/>
                <a:ea typeface="Georgia"/>
                <a:cs typeface="Georgia"/>
                <a:sym typeface="Georgia"/>
              </a:rPr>
              <a:t>Notes area</a:t>
            </a:r>
            <a:endParaRPr u="sng" dirty="0">
              <a:solidFill>
                <a:schemeClr val="accent6">
                  <a:lumMod val="50000"/>
                </a:schemeClr>
              </a:solidFill>
              <a:latin typeface="Georgia"/>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ABD38AFF-4E5F-42A7-8F39-F488DF2A5E5F}"/>
              </a:ext>
            </a:extLst>
          </p:cNvPr>
          <p:cNvPicPr>
            <a:picLocks noChangeAspect="1"/>
          </p:cNvPicPr>
          <p:nvPr/>
        </p:nvPicPr>
        <p:blipFill>
          <a:blip r:embed="rId3"/>
          <a:stretch>
            <a:fillRect/>
          </a:stretch>
        </p:blipFill>
        <p:spPr>
          <a:xfrm>
            <a:off x="6233886" y="0"/>
            <a:ext cx="543690" cy="791974"/>
          </a:xfrm>
          <a:prstGeom prst="rect">
            <a:avLst/>
          </a:prstGeom>
        </p:spPr>
      </p:pic>
      <p:graphicFrame>
        <p:nvGraphicFramePr>
          <p:cNvPr id="6" name="Content Placeholder 3">
            <a:extLst>
              <a:ext uri="{FF2B5EF4-FFF2-40B4-BE49-F238E27FC236}">
                <a16:creationId xmlns:a16="http://schemas.microsoft.com/office/drawing/2014/main" id="{7089B9F7-D5A7-4606-9815-656CA5BCFBB8}"/>
              </a:ext>
            </a:extLst>
          </p:cNvPr>
          <p:cNvGraphicFramePr>
            <a:graphicFrameLocks/>
          </p:cNvGraphicFramePr>
          <p:nvPr/>
        </p:nvGraphicFramePr>
        <p:xfrm>
          <a:off x="233775" y="791975"/>
          <a:ext cx="6450054" cy="8177726"/>
        </p:xfrm>
        <a:graphic>
          <a:graphicData uri="http://schemas.openxmlformats.org/drawingml/2006/table">
            <a:tbl>
              <a:tblPr firstRow="1" bandRow="1">
                <a:tableStyleId>{5940675A-B579-460E-94D1-54222C63F5DA}</a:tableStyleId>
              </a:tblPr>
              <a:tblGrid>
                <a:gridCol w="3460111">
                  <a:extLst>
                    <a:ext uri="{9D8B030D-6E8A-4147-A177-3AD203B41FA5}">
                      <a16:colId xmlns:a16="http://schemas.microsoft.com/office/drawing/2014/main" val="20000"/>
                    </a:ext>
                  </a:extLst>
                </a:gridCol>
                <a:gridCol w="996648">
                  <a:extLst>
                    <a:ext uri="{9D8B030D-6E8A-4147-A177-3AD203B41FA5}">
                      <a16:colId xmlns:a16="http://schemas.microsoft.com/office/drawing/2014/main" val="20001"/>
                    </a:ext>
                  </a:extLst>
                </a:gridCol>
                <a:gridCol w="996647">
                  <a:extLst>
                    <a:ext uri="{9D8B030D-6E8A-4147-A177-3AD203B41FA5}">
                      <a16:colId xmlns:a16="http://schemas.microsoft.com/office/drawing/2014/main" val="2864554994"/>
                    </a:ext>
                  </a:extLst>
                </a:gridCol>
                <a:gridCol w="996648">
                  <a:extLst>
                    <a:ext uri="{9D8B030D-6E8A-4147-A177-3AD203B41FA5}">
                      <a16:colId xmlns:a16="http://schemas.microsoft.com/office/drawing/2014/main" val="2470624755"/>
                    </a:ext>
                  </a:extLst>
                </a:gridCol>
              </a:tblGrid>
              <a:tr h="2392959">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Trebuchet MS" panose="020B0603020202020204" pitchFamily="34" charset="0"/>
                        </a:rPr>
                        <a:t>Brief notes on what I found interesting: </a:t>
                      </a:r>
                    </a:p>
                    <a:p>
                      <a:pPr algn="ctr"/>
                      <a:endParaRPr lang="en-GB" sz="14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Shifting flows of resources.</a:t>
                      </a: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r>
                        <a:rPr lang="en-GB" sz="900" i="1" baseline="0" dirty="0">
                          <a:latin typeface="Trebuchet MS" panose="020B0603020202020204" pitchFamily="34" charset="0"/>
                        </a:rPr>
                        <a:t> </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External agencies, including government, corporate bodies and community or local groups make attempts to influence or create specific place-meanings</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Shifting flows of money or investment.</a:t>
                      </a:r>
                      <a:endParaRPr lang="en-GB" sz="900" i="1" dirty="0">
                        <a:latin typeface="Trebuchet MS" panose="020B0603020202020204" pitchFamily="34" charset="0"/>
                      </a:endParaRPr>
                    </a:p>
                  </a:txBody>
                  <a:tcPr/>
                </a:tc>
                <a:extLst>
                  <a:ext uri="{0D108BD9-81ED-4DB2-BD59-A6C34878D82A}">
                    <a16:rowId xmlns:a16="http://schemas.microsoft.com/office/drawing/2014/main" val="10000"/>
                  </a:ext>
                </a:extLst>
              </a:tr>
              <a:tr h="1765304">
                <a:tc vMerge="1">
                  <a:txBody>
                    <a:bodyPr/>
                    <a:lstStyle/>
                    <a:p>
                      <a:endParaRPr lang="en-GB"/>
                    </a:p>
                  </a:txBody>
                  <a:tcPr/>
                </a:tc>
                <a:tc rowSpan="2">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The decisions of transnational corporations.</a:t>
                      </a:r>
                      <a:endParaRPr lang="en-GB" sz="900" i="1" dirty="0">
                        <a:latin typeface="Trebuchet MS" panose="020B0603020202020204" pitchFamily="34" charset="0"/>
                      </a:endParaRPr>
                    </a:p>
                  </a:txBody>
                  <a:tcPr/>
                </a:tc>
                <a:tc rowSpan="2">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The impacts of government policies</a:t>
                      </a:r>
                      <a:endParaRPr lang="en-GB" sz="900" i="1" dirty="0">
                        <a:latin typeface="Trebuchet MS" panose="020B0603020202020204" pitchFamily="34" charset="0"/>
                      </a:endParaRPr>
                    </a:p>
                  </a:txBody>
                  <a:tcPr/>
                </a:tc>
                <a:tc rowSpan="2">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Shifting flows of ideas</a:t>
                      </a:r>
                      <a:endParaRPr lang="en-GB" sz="900" i="1" dirty="0">
                        <a:latin typeface="Trebuchet MS" panose="020B0603020202020204" pitchFamily="34" charset="0"/>
                      </a:endParaRPr>
                    </a:p>
                  </a:txBody>
                  <a:tcPr/>
                </a:tc>
                <a:extLst>
                  <a:ext uri="{0D108BD9-81ED-4DB2-BD59-A6C34878D82A}">
                    <a16:rowId xmlns:a16="http://schemas.microsoft.com/office/drawing/2014/main" val="2440997572"/>
                  </a:ext>
                </a:extLst>
              </a:tr>
              <a:tr h="162952">
                <a:tc rowSpan="3">
                  <a:txBody>
                    <a:bodyPr/>
                    <a:lstStyle/>
                    <a:p>
                      <a:pPr algn="ctr"/>
                      <a:r>
                        <a:rPr lang="en-GB" sz="1400" i="1" dirty="0">
                          <a:latin typeface="Trebuchet MS" panose="020B0603020202020204" pitchFamily="34" charset="0"/>
                        </a:rPr>
                        <a:t>3 key take-aways </a:t>
                      </a:r>
                      <a:br>
                        <a:rPr lang="en-GB" sz="1400" i="1" dirty="0">
                          <a:latin typeface="Trebuchet MS" panose="020B0603020202020204" pitchFamily="34" charset="0"/>
                        </a:rPr>
                      </a:br>
                      <a:r>
                        <a:rPr lang="en-GB" sz="1400" i="1" dirty="0">
                          <a:latin typeface="Trebuchet MS" panose="020B0603020202020204" pitchFamily="34" charset="0"/>
                        </a:rPr>
                        <a:t>(include facts/figures/dates/names):</a:t>
                      </a:r>
                    </a:p>
                    <a:p>
                      <a:pPr algn="ctr"/>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1.</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2.</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3. </a:t>
                      </a:r>
                      <a:endParaRPr lang="en-GB" sz="1400" i="1" dirty="0">
                        <a:latin typeface="Trebuchet MS" panose="020B0603020202020204" pitchFamily="34" charset="0"/>
                      </a:endParaRPr>
                    </a:p>
                  </a:txBody>
                  <a:tcPr/>
                </a:tc>
                <a:tc vMerge="1">
                  <a:txBody>
                    <a:bodyPr/>
                    <a:lstStyle/>
                    <a:p>
                      <a:pPr algn="ctr"/>
                      <a:endParaRPr lang="en-GB" sz="1400" i="1" dirty="0">
                        <a:latin typeface="Trebuchet MS" panose="020B0603020202020204" pitchFamily="34" charset="0"/>
                      </a:endParaRPr>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1"/>
                  </a:ext>
                </a:extLst>
              </a:tr>
              <a:tr h="1928256">
                <a:tc vMerge="1">
                  <a:txBody>
                    <a:bodyPr/>
                    <a:lstStyle/>
                    <a:p>
                      <a:endParaRPr lang="en-GB"/>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The impacts of international or global institutions.</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Shifting flows of people.</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Personal attachments shaped place meaning - place meanings are bound up with different identities, perspectives and experiences.</a:t>
                      </a:r>
                      <a:endParaRPr lang="en-GB" sz="900" i="1" dirty="0">
                        <a:latin typeface="Trebuchet MS" panose="020B0603020202020204" pitchFamily="34" charset="0"/>
                      </a:endParaRPr>
                    </a:p>
                  </a:txBody>
                  <a:tcPr/>
                </a:tc>
                <a:extLst>
                  <a:ext uri="{0D108BD9-81ED-4DB2-BD59-A6C34878D82A}">
                    <a16:rowId xmlns:a16="http://schemas.microsoft.com/office/drawing/2014/main" val="3284173115"/>
                  </a:ext>
                </a:extLst>
              </a:tr>
              <a:tr h="1928255">
                <a:tc vMerge="1">
                  <a:txBody>
                    <a:bodyPr/>
                    <a:lstStyle/>
                    <a:p>
                      <a:endParaRPr lang="en-GB"/>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Past and present connections/processes of development can be seen to influence the social and economic characteristics of places (history)</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Exogenous: relationships with other places.</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Endogenous: location, topography, physical geography, land use, built environment and infrastructure, demographic and economic characteristics.</a:t>
                      </a:r>
                      <a:endParaRPr lang="en-GB" sz="900" i="1" dirty="0">
                        <a:latin typeface="Trebuchet MS" panose="020B0603020202020204" pitchFamily="34" charset="0"/>
                      </a:endParaRPr>
                    </a:p>
                  </a:txBody>
                  <a:tcPr/>
                </a:tc>
                <a:extLst>
                  <a:ext uri="{0D108BD9-81ED-4DB2-BD59-A6C34878D82A}">
                    <a16:rowId xmlns:a16="http://schemas.microsoft.com/office/drawing/2014/main" val="1931994297"/>
                  </a:ext>
                </a:extLst>
              </a:tr>
            </a:tbl>
          </a:graphicData>
        </a:graphic>
      </p:graphicFrame>
      <p:pic>
        <p:nvPicPr>
          <p:cNvPr id="2" name="Picture 1">
            <a:extLst>
              <a:ext uri="{FF2B5EF4-FFF2-40B4-BE49-F238E27FC236}">
                <a16:creationId xmlns:a16="http://schemas.microsoft.com/office/drawing/2014/main" id="{7D1BEF25-73E2-45F4-BE9F-06C527847D05}"/>
              </a:ext>
            </a:extLst>
          </p:cNvPr>
          <p:cNvPicPr>
            <a:picLocks/>
          </p:cNvPicPr>
          <p:nvPr/>
        </p:nvPicPr>
        <p:blipFill>
          <a:blip r:embed="rId4"/>
          <a:stretch>
            <a:fillRect/>
          </a:stretch>
        </p:blipFill>
        <p:spPr>
          <a:xfrm>
            <a:off x="1354365" y="3981971"/>
            <a:ext cx="1200150" cy="1018200"/>
          </a:xfrm>
          <a:prstGeom prst="rect">
            <a:avLst/>
          </a:prstGeom>
        </p:spPr>
      </p:pic>
    </p:spTree>
    <p:extLst>
      <p:ext uri="{BB962C8B-B14F-4D97-AF65-F5344CB8AC3E}">
        <p14:creationId xmlns:p14="http://schemas.microsoft.com/office/powerpoint/2010/main" val="3917661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a:spLocks noGrp="1"/>
          </p:cNvSpPr>
          <p:nvPr>
            <p:ph type="title"/>
          </p:nvPr>
        </p:nvSpPr>
        <p:spPr>
          <a:xfrm>
            <a:off x="233775" y="1855838"/>
            <a:ext cx="6390300" cy="101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000" dirty="0">
                <a:latin typeface="Georgia"/>
                <a:ea typeface="Georgia"/>
                <a:cs typeface="Georgia"/>
                <a:sym typeface="Georgia"/>
              </a:rPr>
              <a:t>Please submit your note-taking sheets and any other work so far to: </a:t>
            </a:r>
            <a:r>
              <a:rPr lang="en-GB" sz="2000" u="sng" dirty="0">
                <a:solidFill>
                  <a:schemeClr val="hlink"/>
                </a:solidFill>
                <a:latin typeface="Georgia"/>
                <a:ea typeface="Georgia"/>
                <a:cs typeface="Georgia"/>
                <a:sym typeface="Georgia"/>
              </a:rPr>
              <a:t>a</a:t>
            </a:r>
            <a:r>
              <a:rPr lang="en-GB" sz="2000" u="sng" dirty="0">
                <a:solidFill>
                  <a:schemeClr val="hlink"/>
                </a:solidFill>
                <a:latin typeface="Georgia"/>
                <a:ea typeface="Georgia"/>
                <a:cs typeface="Georgia"/>
                <a:sym typeface="Georgia"/>
                <a:hlinkClick r:id="rId3"/>
              </a:rPr>
              <a:t>.perez@arkputneyacademy.org</a:t>
            </a:r>
            <a:r>
              <a:rPr lang="en-GB" sz="2000" dirty="0">
                <a:latin typeface="Georgia"/>
                <a:ea typeface="Georgia"/>
                <a:cs typeface="Georgia"/>
                <a:sym typeface="Georgia"/>
              </a:rPr>
              <a:t> for checking this week.</a:t>
            </a:r>
            <a:endParaRPr sz="2000" dirty="0">
              <a:latin typeface="Georgia"/>
              <a:ea typeface="Georgia"/>
              <a:cs typeface="Georgia"/>
              <a:sym typeface="Georgia"/>
            </a:endParaRPr>
          </a:p>
          <a:p>
            <a:pPr marL="0" lvl="0" indent="0" algn="l" rtl="0">
              <a:spcBef>
                <a:spcPts val="0"/>
              </a:spcBef>
              <a:spcAft>
                <a:spcPts val="0"/>
              </a:spcAft>
              <a:buNone/>
            </a:pPr>
            <a:endParaRPr sz="2000" dirty="0">
              <a:latin typeface="Georgia"/>
              <a:ea typeface="Georgia"/>
              <a:cs typeface="Georgia"/>
              <a:sym typeface="Georgia"/>
            </a:endParaRPr>
          </a:p>
        </p:txBody>
      </p:sp>
      <p:pic>
        <p:nvPicPr>
          <p:cNvPr id="7" name="Picture 6" descr="A picture containing device, mirror&#10;&#10;Description automatically generated">
            <a:extLst>
              <a:ext uri="{FF2B5EF4-FFF2-40B4-BE49-F238E27FC236}">
                <a16:creationId xmlns:a16="http://schemas.microsoft.com/office/drawing/2014/main" id="{C9D63E5B-7778-402E-86CC-510EE06A7E12}"/>
              </a:ext>
            </a:extLst>
          </p:cNvPr>
          <p:cNvPicPr>
            <a:picLocks noChangeAspect="1"/>
          </p:cNvPicPr>
          <p:nvPr/>
        </p:nvPicPr>
        <p:blipFill>
          <a:blip r:embed="rId4"/>
          <a:stretch>
            <a:fillRect/>
          </a:stretch>
        </p:blipFill>
        <p:spPr>
          <a:xfrm>
            <a:off x="6233886" y="0"/>
            <a:ext cx="543690" cy="791974"/>
          </a:xfrm>
          <a:prstGeom prst="rect">
            <a:avLst/>
          </a:prstGeom>
        </p:spPr>
      </p:pic>
      <p:pic>
        <p:nvPicPr>
          <p:cNvPr id="2" name="Picture 1">
            <a:extLst>
              <a:ext uri="{FF2B5EF4-FFF2-40B4-BE49-F238E27FC236}">
                <a16:creationId xmlns:a16="http://schemas.microsoft.com/office/drawing/2014/main" id="{61C51164-70F9-4795-A06C-4BACFDBB6E5F}"/>
              </a:ext>
            </a:extLst>
          </p:cNvPr>
          <p:cNvPicPr>
            <a:picLocks/>
          </p:cNvPicPr>
          <p:nvPr/>
        </p:nvPicPr>
        <p:blipFill>
          <a:blip r:embed="rId5"/>
          <a:stretch>
            <a:fillRect/>
          </a:stretch>
        </p:blipFill>
        <p:spPr>
          <a:xfrm>
            <a:off x="2788936" y="602342"/>
            <a:ext cx="1279978" cy="1253496"/>
          </a:xfrm>
          <a:prstGeom prst="rect">
            <a:avLst/>
          </a:prstGeom>
        </p:spPr>
      </p:pic>
      <p:pic>
        <p:nvPicPr>
          <p:cNvPr id="2050" name="Picture 2" descr="How The Olympics Made Stratford A Major London Business Hub | Us&amp;Co">
            <a:extLst>
              <a:ext uri="{FF2B5EF4-FFF2-40B4-BE49-F238E27FC236}">
                <a16:creationId xmlns:a16="http://schemas.microsoft.com/office/drawing/2014/main" id="{F2940E31-A9DA-42B2-B806-9B2E344BBF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 y="3109334"/>
            <a:ext cx="6858000" cy="54976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5762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5938566"/>
          </a:xfrm>
          <a:prstGeom prst="rect">
            <a:avLst/>
          </a:prstGeom>
        </p:spPr>
        <p:txBody>
          <a:bodyPr spcFirstLastPara="1" wrap="square" lIns="91425" tIns="91425" rIns="91425" bIns="91425" anchor="t" anchorCtr="0">
            <a:noAutofit/>
          </a:bodyPr>
          <a:lstStyle/>
          <a:p>
            <a:pPr marL="0" lvl="0" indent="0" algn="just">
              <a:buNone/>
            </a:pPr>
            <a:r>
              <a:rPr lang="en-GB" sz="1200" dirty="0">
                <a:solidFill>
                  <a:schemeClr val="tx1"/>
                </a:solidFill>
                <a:latin typeface="Trebuchet MS" panose="020B0603020202020204" pitchFamily="34" charset="0"/>
                <a:ea typeface="Georgia"/>
                <a:cs typeface="Georgia"/>
                <a:sym typeface="Georgia"/>
              </a:rPr>
              <a:t>Ealing also has a large British-Polish community that owes its origins to the World War II refugees and Polish armed forces finding both cheap accommodation and work in the Acton area.</a:t>
            </a:r>
          </a:p>
          <a:p>
            <a:pPr marL="0" lvl="0" indent="0" algn="just">
              <a:buNone/>
            </a:pPr>
            <a:endParaRPr lang="en-GB" sz="1200" dirty="0">
              <a:solidFill>
                <a:schemeClr val="tx1"/>
              </a:solidFill>
              <a:latin typeface="Trebuchet MS" panose="020B0603020202020204" pitchFamily="34" charset="0"/>
              <a:ea typeface="Georgia"/>
              <a:cs typeface="Georgia"/>
              <a:sym typeface="Georgia"/>
            </a:endParaRPr>
          </a:p>
          <a:p>
            <a:pPr marL="0" lvl="0" indent="0" algn="just">
              <a:buNone/>
            </a:pPr>
            <a:r>
              <a:rPr lang="en-GB" sz="1200" dirty="0">
                <a:solidFill>
                  <a:schemeClr val="tx1"/>
                </a:solidFill>
                <a:latin typeface="Trebuchet MS" panose="020B0603020202020204" pitchFamily="34" charset="0"/>
                <a:ea typeface="Georgia"/>
                <a:cs typeface="Georgia"/>
                <a:sym typeface="Georgia"/>
              </a:rPr>
              <a:t>This community has grown considerably including more shops with authentic Polish food since Poland joined the European Union and its migrant workers have been able to come to the UK freely; in 2011 the borough had the UK's highest proportion of Polish speakers at 6% of the population. This has also led to an increase in Polish social centres in the borough.</a:t>
            </a:r>
          </a:p>
          <a:p>
            <a:pPr marL="0" lvl="0" indent="0" algn="just">
              <a:buNone/>
            </a:pPr>
            <a:endParaRPr lang="en-GB" sz="1200" dirty="0">
              <a:solidFill>
                <a:schemeClr val="tx1"/>
              </a:solidFill>
              <a:latin typeface="Trebuchet MS" panose="020B0603020202020204" pitchFamily="34" charset="0"/>
              <a:ea typeface="Georgia"/>
              <a:cs typeface="Georgia"/>
              <a:sym typeface="Georgia"/>
            </a:endParaRPr>
          </a:p>
          <a:p>
            <a:pPr marL="0" indent="0" algn="just">
              <a:buNone/>
            </a:pPr>
            <a:r>
              <a:rPr lang="en-GB" sz="1200" dirty="0">
                <a:solidFill>
                  <a:schemeClr val="tx1"/>
                </a:solidFill>
                <a:latin typeface="Trebuchet MS" panose="020B0603020202020204" pitchFamily="34" charset="0"/>
                <a:ea typeface="Georgia"/>
                <a:cs typeface="Georgia"/>
                <a:sym typeface="Georgia"/>
              </a:rPr>
              <a:t>Use the following links and your own research to look into how the flow of Polish people and culture (external) and other exogenous factors have shaped Ealing’s meanings and character:</a:t>
            </a:r>
          </a:p>
          <a:p>
            <a:pPr marL="0" indent="0" algn="just">
              <a:buNone/>
            </a:pPr>
            <a:endParaRPr lang="en-GB" sz="1100" dirty="0">
              <a:solidFill>
                <a:schemeClr val="tx1"/>
              </a:solidFill>
              <a:latin typeface="Trebuchet MS" panose="020B0603020202020204" pitchFamily="34" charset="0"/>
              <a:ea typeface="Georgia"/>
              <a:cs typeface="Georgia"/>
              <a:sym typeface="Georgia"/>
            </a:endParaRPr>
          </a:p>
          <a:p>
            <a:pPr marL="228600" indent="-228600">
              <a:buClr>
                <a:schemeClr val="tx1"/>
              </a:buClr>
              <a:buSzPct val="100000"/>
              <a:buAutoNum type="arabicPeriod"/>
            </a:pPr>
            <a:r>
              <a:rPr lang="en-GB" sz="1100" dirty="0">
                <a:solidFill>
                  <a:schemeClr val="tx1"/>
                </a:solidFill>
                <a:latin typeface="Trebuchet MS" panose="020B0603020202020204" pitchFamily="34" charset="0"/>
                <a:hlinkClick r:id="rId3">
                  <a:extLst>
                    <a:ext uri="{A12FA001-AC4F-418D-AE19-62706E023703}">
                      <ahyp:hlinkClr xmlns:ahyp="http://schemas.microsoft.com/office/drawing/2018/hyperlinkcolor" val="tx"/>
                    </a:ext>
                  </a:extLst>
                </a:hlinkClick>
              </a:rPr>
              <a:t>https://www.ft.com/content/68395c8c-6b12-11e2-9670-00144feab49a</a:t>
            </a:r>
            <a:endParaRPr lang="en-GB" sz="1100" dirty="0">
              <a:solidFill>
                <a:schemeClr val="tx1"/>
              </a:solidFill>
              <a:latin typeface="Trebuchet MS" panose="020B0603020202020204" pitchFamily="34" charset="0"/>
            </a:endParaRPr>
          </a:p>
          <a:p>
            <a:pPr marL="228600" indent="-228600">
              <a:buClr>
                <a:schemeClr val="tx1"/>
              </a:buClr>
              <a:buSzPct val="100000"/>
              <a:buAutoNum type="arabicPeriod"/>
            </a:pPr>
            <a:r>
              <a:rPr lang="en-GB" sz="1100" dirty="0">
                <a:solidFill>
                  <a:schemeClr val="tx1"/>
                </a:solidFill>
                <a:latin typeface="Trebuchet MS" panose="020B0603020202020204" pitchFamily="34" charset="0"/>
                <a:hlinkClick r:id="rId4">
                  <a:extLst>
                    <a:ext uri="{A12FA001-AC4F-418D-AE19-62706E023703}">
                      <ahyp:hlinkClr xmlns:ahyp="http://schemas.microsoft.com/office/drawing/2018/hyperlinkcolor" val="tx"/>
                    </a:ext>
                  </a:extLst>
                </a:hlinkClick>
              </a:rPr>
              <a:t>https://www.tripadvisor.co.uk/Restaurants-g12692256-c10637-Ealing_Greater_London_England.html</a:t>
            </a:r>
            <a:endParaRPr lang="en-GB" sz="1100" dirty="0">
              <a:solidFill>
                <a:schemeClr val="tx1"/>
              </a:solidFill>
              <a:latin typeface="Trebuchet MS" panose="020B0603020202020204" pitchFamily="34" charset="0"/>
            </a:endParaRPr>
          </a:p>
          <a:p>
            <a:pPr marL="228600" indent="-228600">
              <a:buClr>
                <a:schemeClr val="tx1"/>
              </a:buClr>
              <a:buSzPct val="100000"/>
              <a:buAutoNum type="arabicPeriod"/>
            </a:pPr>
            <a:r>
              <a:rPr lang="en-GB" sz="1100" dirty="0">
                <a:solidFill>
                  <a:schemeClr val="tx1"/>
                </a:solidFill>
                <a:latin typeface="Trebuchet MS" panose="020B0603020202020204" pitchFamily="34" charset="0"/>
                <a:hlinkClick r:id="rId5">
                  <a:extLst>
                    <a:ext uri="{A12FA001-AC4F-418D-AE19-62706E023703}">
                      <ahyp:hlinkClr xmlns:ahyp="http://schemas.microsoft.com/office/drawing/2018/hyperlinkcolor" val="tx"/>
                    </a:ext>
                  </a:extLst>
                </a:hlinkClick>
              </a:rPr>
              <a:t>https://londonist.com/2016/05/where-you-can-find-bits-of-poland-in-london</a:t>
            </a:r>
            <a:endParaRPr lang="en-GB" sz="1100" dirty="0">
              <a:solidFill>
                <a:schemeClr val="tx1"/>
              </a:solidFill>
              <a:latin typeface="Trebuchet MS" panose="020B0603020202020204" pitchFamily="34" charset="0"/>
            </a:endParaRPr>
          </a:p>
          <a:p>
            <a:pPr marL="228600" indent="-228600">
              <a:buClr>
                <a:schemeClr val="tx1"/>
              </a:buClr>
              <a:buSzPct val="100000"/>
              <a:buAutoNum type="arabicPeriod"/>
            </a:pPr>
            <a:r>
              <a:rPr lang="en-GB" sz="1100" dirty="0">
                <a:solidFill>
                  <a:schemeClr val="tx1"/>
                </a:solidFill>
                <a:latin typeface="Trebuchet MS" panose="020B0603020202020204" pitchFamily="34" charset="0"/>
                <a:hlinkClick r:id="rId6">
                  <a:extLst>
                    <a:ext uri="{A12FA001-AC4F-418D-AE19-62706E023703}">
                      <ahyp:hlinkClr xmlns:ahyp="http://schemas.microsoft.com/office/drawing/2018/hyperlinkcolor" val="tx"/>
                    </a:ext>
                  </a:extLst>
                </a:hlinkClick>
              </a:rPr>
              <a:t>http://www.bbc.co.uk/london/content/articles/2005/05/26/polish_london_feature.shtml</a:t>
            </a:r>
            <a:endParaRPr lang="en-GB" sz="1100" dirty="0">
              <a:solidFill>
                <a:schemeClr val="tx1"/>
              </a:solidFill>
              <a:latin typeface="Trebuchet MS" panose="020B0603020202020204" pitchFamily="34" charset="0"/>
            </a:endParaRPr>
          </a:p>
          <a:p>
            <a:pPr marL="228600" indent="-228600">
              <a:buClr>
                <a:schemeClr val="tx1"/>
              </a:buClr>
              <a:buSzPct val="100000"/>
              <a:buAutoNum type="arabicPeriod"/>
            </a:pPr>
            <a:r>
              <a:rPr lang="en-GB" sz="1100" b="1" i="1" dirty="0">
                <a:solidFill>
                  <a:schemeClr val="tx1"/>
                </a:solidFill>
                <a:latin typeface="Trebuchet MS" panose="020B0603020202020204" pitchFamily="34" charset="0"/>
              </a:rPr>
              <a:t>There are also more negative news stories to come out this: </a:t>
            </a:r>
            <a:r>
              <a:rPr lang="en-GB" sz="1050" dirty="0">
                <a:solidFill>
                  <a:schemeClr val="tx1"/>
                </a:solidFill>
                <a:latin typeface="Trebuchet MS" panose="020B0603020202020204" pitchFamily="34" charset="0"/>
                <a:hlinkClick r:id="rId7">
                  <a:extLst>
                    <a:ext uri="{A12FA001-AC4F-418D-AE19-62706E023703}">
                      <ahyp:hlinkClr xmlns:ahyp="http://schemas.microsoft.com/office/drawing/2018/hyperlinkcolor" val="tx"/>
                    </a:ext>
                  </a:extLst>
                </a:hlinkClick>
              </a:rPr>
              <a:t>https://www.standard.co.uk/news/london/row-erupts-over-racist-tripadvisor-review-of-ealing-pub-which-complained-about-polish-customers-a3424951.html</a:t>
            </a:r>
            <a:r>
              <a:rPr lang="en-GB" sz="1050" dirty="0">
                <a:solidFill>
                  <a:schemeClr val="tx1"/>
                </a:solidFill>
                <a:latin typeface="Trebuchet MS" panose="020B0603020202020204" pitchFamily="34" charset="0"/>
              </a:rPr>
              <a:t> &amp; </a:t>
            </a:r>
            <a:r>
              <a:rPr lang="en-GB" sz="1050" dirty="0">
                <a:solidFill>
                  <a:schemeClr val="tx1"/>
                </a:solidFill>
                <a:latin typeface="Trebuchet MS" panose="020B0603020202020204" pitchFamily="34" charset="0"/>
                <a:hlinkClick r:id="rId8">
                  <a:extLst>
                    <a:ext uri="{A12FA001-AC4F-418D-AE19-62706E023703}">
                      <ahyp:hlinkClr xmlns:ahyp="http://schemas.microsoft.com/office/drawing/2018/hyperlinkcolor" val="tx"/>
                    </a:ext>
                  </a:extLst>
                </a:hlinkClick>
              </a:rPr>
              <a:t>https://www.theguardian.com/society/2016/sep/11/i-dont-speak-my-native-language-in-public-eastern-europeans-on-post-referendum-life</a:t>
            </a:r>
            <a:endParaRPr lang="en-GB" sz="1050" dirty="0">
              <a:solidFill>
                <a:schemeClr val="tx1"/>
              </a:solidFill>
              <a:latin typeface="Trebuchet MS" panose="020B0603020202020204" pitchFamily="34" charset="0"/>
            </a:endParaRPr>
          </a:p>
          <a:p>
            <a:pPr marL="228600" indent="-228600">
              <a:buClr>
                <a:schemeClr val="tx1"/>
              </a:buClr>
              <a:buSzPct val="100000"/>
              <a:buAutoNum type="arabicPeriod"/>
            </a:pPr>
            <a:endParaRPr lang="en-GB" sz="900" dirty="0"/>
          </a:p>
          <a:p>
            <a:pPr marL="228600" indent="-228600" algn="just">
              <a:buClrTx/>
              <a:buSzPct val="100000"/>
              <a:buAutoNum type="arabicPeriod"/>
            </a:pPr>
            <a:endParaRPr lang="en-GB" sz="900" dirty="0">
              <a:solidFill>
                <a:schemeClr val="tx1"/>
              </a:solidFill>
              <a:latin typeface="Trebuchet MS" panose="020B0603020202020204" pitchFamily="34" charset="0"/>
            </a:endParaRPr>
          </a:p>
          <a:p>
            <a:pPr marL="0" lvl="0" indent="0">
              <a:buNone/>
            </a:pPr>
            <a:endParaRPr lang="en-GB" sz="1200" dirty="0">
              <a:solidFill>
                <a:schemeClr val="tx1"/>
              </a:solidFill>
              <a:latin typeface="Trebuchet MS" panose="020B0603020202020204" pitchFamily="34" charset="0"/>
            </a:endParaRPr>
          </a:p>
        </p:txBody>
      </p:sp>
      <p:pic>
        <p:nvPicPr>
          <p:cNvPr id="5" name="Picture 4" descr="A picture containing device, mirror&#10;&#10;Description automatically generated">
            <a:extLst>
              <a:ext uri="{FF2B5EF4-FFF2-40B4-BE49-F238E27FC236}">
                <a16:creationId xmlns:a16="http://schemas.microsoft.com/office/drawing/2014/main" id="{19D9C7E0-5B2E-4684-8C6E-500686CDD6BB}"/>
              </a:ext>
            </a:extLst>
          </p:cNvPr>
          <p:cNvPicPr>
            <a:picLocks noChangeAspect="1"/>
          </p:cNvPicPr>
          <p:nvPr/>
        </p:nvPicPr>
        <p:blipFill>
          <a:blip r:embed="rId9"/>
          <a:stretch>
            <a:fillRect/>
          </a:stretch>
        </p:blipFill>
        <p:spPr>
          <a:xfrm>
            <a:off x="6233886" y="0"/>
            <a:ext cx="543690" cy="791974"/>
          </a:xfrm>
          <a:prstGeom prst="rect">
            <a:avLst/>
          </a:prstGeom>
        </p:spPr>
      </p:pic>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dirty="0">
                <a:ln w="15875">
                  <a:solidFill>
                    <a:schemeClr val="tx1"/>
                  </a:solidFill>
                </a:ln>
                <a:solidFill>
                  <a:srgbClr val="FF0000"/>
                </a:solidFill>
                <a:latin typeface="Century Gothic" panose="020B0502020202020204" pitchFamily="34" charset="0"/>
                <a:ea typeface="Georgia"/>
                <a:cs typeface="Georgia"/>
                <a:sym typeface="Georgia"/>
              </a:rPr>
              <a:t>Task 7: Little Warsaw!</a:t>
            </a:r>
            <a:endParaRPr b="1" i="1" dirty="0">
              <a:ln w="15875">
                <a:solidFill>
                  <a:schemeClr val="tx1"/>
                </a:solidFill>
              </a:ln>
              <a:solidFill>
                <a:srgbClr val="FF0000"/>
              </a:solidFill>
              <a:latin typeface="Century Gothic" panose="020B0502020202020204" pitchFamily="34" charset="0"/>
              <a:ea typeface="Georgia"/>
              <a:cs typeface="Georgia"/>
              <a:sym typeface="Georgia"/>
            </a:endParaRPr>
          </a:p>
        </p:txBody>
      </p:sp>
      <p:sp>
        <p:nvSpPr>
          <p:cNvPr id="6" name="TextBox 5">
            <a:extLst>
              <a:ext uri="{FF2B5EF4-FFF2-40B4-BE49-F238E27FC236}">
                <a16:creationId xmlns:a16="http://schemas.microsoft.com/office/drawing/2014/main" id="{1FFB37A2-7EB6-4D34-B760-920FB515A175}"/>
              </a:ext>
            </a:extLst>
          </p:cNvPr>
          <p:cNvSpPr txBox="1"/>
          <p:nvPr/>
        </p:nvSpPr>
        <p:spPr>
          <a:xfrm>
            <a:off x="233775" y="8166636"/>
            <a:ext cx="6390300" cy="769441"/>
          </a:xfrm>
          <a:prstGeom prst="rect">
            <a:avLst/>
          </a:prstGeom>
          <a:solidFill>
            <a:srgbClr val="FFFF00"/>
          </a:solidFill>
          <a:ln w="28575">
            <a:solidFill>
              <a:schemeClr val="accent5">
                <a:lumMod val="50000"/>
              </a:schemeClr>
            </a:solidFill>
            <a:prstDash val="sysDash"/>
          </a:ln>
        </p:spPr>
        <p:txBody>
          <a:bodyPr wrap="square" rtlCol="0">
            <a:spAutoFit/>
          </a:bodyPr>
          <a:lstStyle/>
          <a:p>
            <a:pPr algn="ctr"/>
            <a:r>
              <a:rPr lang="en-GB" sz="1600" b="1" i="1" dirty="0">
                <a:ln>
                  <a:solidFill>
                    <a:srgbClr val="002060"/>
                  </a:solidFill>
                </a:ln>
                <a:solidFill>
                  <a:srgbClr val="7030A0"/>
                </a:solidFill>
                <a:latin typeface="Century Gothic" panose="020B0502020202020204" pitchFamily="34" charset="0"/>
              </a:rPr>
              <a:t>“In a globalising world, place meanings and character are mostly shaped and changed by external forces.” </a:t>
            </a:r>
            <a:br>
              <a:rPr lang="en-GB" sz="1800" dirty="0">
                <a:latin typeface="Century Gothic" panose="020B0502020202020204" pitchFamily="34" charset="0"/>
              </a:rPr>
            </a:br>
            <a:r>
              <a:rPr lang="en-GB" sz="1200" dirty="0">
                <a:latin typeface="Century Gothic" panose="020B0502020202020204" pitchFamily="34" charset="0"/>
              </a:rPr>
              <a:t>Do you agree with this statement?</a:t>
            </a:r>
            <a:endParaRPr lang="en-GB" sz="1200" dirty="0">
              <a:latin typeface="Trebuchet MS" panose="020B0603020202020204" pitchFamily="34" charset="0"/>
            </a:endParaRPr>
          </a:p>
        </p:txBody>
      </p:sp>
      <p:sp>
        <p:nvSpPr>
          <p:cNvPr id="7" name="Arrow: Down 6">
            <a:extLst>
              <a:ext uri="{FF2B5EF4-FFF2-40B4-BE49-F238E27FC236}">
                <a16:creationId xmlns:a16="http://schemas.microsoft.com/office/drawing/2014/main" id="{1A41BDBF-C7C0-4B2F-B783-573111B25D14}"/>
              </a:ext>
            </a:extLst>
          </p:cNvPr>
          <p:cNvSpPr/>
          <p:nvPr/>
        </p:nvSpPr>
        <p:spPr>
          <a:xfrm>
            <a:off x="2931811" y="6858000"/>
            <a:ext cx="994228" cy="1098942"/>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spTree>
    <p:extLst>
      <p:ext uri="{BB962C8B-B14F-4D97-AF65-F5344CB8AC3E}">
        <p14:creationId xmlns:p14="http://schemas.microsoft.com/office/powerpoint/2010/main" val="22217738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3" name="Google Shape;83;p16"/>
          <p:cNvSpPr txBox="1">
            <a:spLocks noGrp="1"/>
          </p:cNvSpPr>
          <p:nvPr>
            <p:ph type="title" idx="4294967295"/>
          </p:nvPr>
        </p:nvSpPr>
        <p:spPr>
          <a:xfrm>
            <a:off x="233775" y="174300"/>
            <a:ext cx="6390300" cy="1018200"/>
          </a:xfrm>
          <a:prstGeom prst="rect">
            <a:avLst/>
          </a:prstGeom>
        </p:spPr>
        <p:txBody>
          <a:bodyPr spcFirstLastPara="1" wrap="square" lIns="91425" tIns="91425" rIns="91425" bIns="91425" anchor="t" anchorCtr="0">
            <a:noAutofit/>
          </a:bodyPr>
          <a:lstStyle/>
          <a:p>
            <a:pPr lvl="0" algn="ctr"/>
            <a:r>
              <a:rPr lang="en-GB" b="1" i="1" u="sng" dirty="0">
                <a:ln w="15875">
                  <a:solidFill>
                    <a:schemeClr val="tx1"/>
                  </a:solidFill>
                </a:ln>
                <a:solidFill>
                  <a:schemeClr val="accent6">
                    <a:lumMod val="50000"/>
                  </a:schemeClr>
                </a:solidFill>
                <a:latin typeface="Century Gothic" panose="020B0502020202020204" pitchFamily="34" charset="0"/>
                <a:ea typeface="Georgia"/>
                <a:cs typeface="Georgia"/>
                <a:sym typeface="Georgia"/>
              </a:rPr>
              <a:t>Notes area</a:t>
            </a:r>
            <a:endParaRPr u="sng" dirty="0">
              <a:solidFill>
                <a:schemeClr val="accent6">
                  <a:lumMod val="50000"/>
                </a:schemeClr>
              </a:solidFill>
              <a:latin typeface="Georgia"/>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ABD38AFF-4E5F-42A7-8F39-F488DF2A5E5F}"/>
              </a:ext>
            </a:extLst>
          </p:cNvPr>
          <p:cNvPicPr>
            <a:picLocks noChangeAspect="1"/>
          </p:cNvPicPr>
          <p:nvPr/>
        </p:nvPicPr>
        <p:blipFill>
          <a:blip r:embed="rId3"/>
          <a:stretch>
            <a:fillRect/>
          </a:stretch>
        </p:blipFill>
        <p:spPr>
          <a:xfrm>
            <a:off x="6233886" y="0"/>
            <a:ext cx="543690" cy="791974"/>
          </a:xfrm>
          <a:prstGeom prst="rect">
            <a:avLst/>
          </a:prstGeom>
        </p:spPr>
      </p:pic>
      <p:graphicFrame>
        <p:nvGraphicFramePr>
          <p:cNvPr id="6" name="Content Placeholder 3">
            <a:extLst>
              <a:ext uri="{FF2B5EF4-FFF2-40B4-BE49-F238E27FC236}">
                <a16:creationId xmlns:a16="http://schemas.microsoft.com/office/drawing/2014/main" id="{7089B9F7-D5A7-4606-9815-656CA5BCFBB8}"/>
              </a:ext>
            </a:extLst>
          </p:cNvPr>
          <p:cNvGraphicFramePr>
            <a:graphicFrameLocks/>
          </p:cNvGraphicFramePr>
          <p:nvPr/>
        </p:nvGraphicFramePr>
        <p:xfrm>
          <a:off x="233775" y="791975"/>
          <a:ext cx="6450054" cy="8177726"/>
        </p:xfrm>
        <a:graphic>
          <a:graphicData uri="http://schemas.openxmlformats.org/drawingml/2006/table">
            <a:tbl>
              <a:tblPr firstRow="1" bandRow="1">
                <a:tableStyleId>{5940675A-B579-460E-94D1-54222C63F5DA}</a:tableStyleId>
              </a:tblPr>
              <a:tblGrid>
                <a:gridCol w="3460111">
                  <a:extLst>
                    <a:ext uri="{9D8B030D-6E8A-4147-A177-3AD203B41FA5}">
                      <a16:colId xmlns:a16="http://schemas.microsoft.com/office/drawing/2014/main" val="20000"/>
                    </a:ext>
                  </a:extLst>
                </a:gridCol>
                <a:gridCol w="996648">
                  <a:extLst>
                    <a:ext uri="{9D8B030D-6E8A-4147-A177-3AD203B41FA5}">
                      <a16:colId xmlns:a16="http://schemas.microsoft.com/office/drawing/2014/main" val="20001"/>
                    </a:ext>
                  </a:extLst>
                </a:gridCol>
                <a:gridCol w="996647">
                  <a:extLst>
                    <a:ext uri="{9D8B030D-6E8A-4147-A177-3AD203B41FA5}">
                      <a16:colId xmlns:a16="http://schemas.microsoft.com/office/drawing/2014/main" val="2864554994"/>
                    </a:ext>
                  </a:extLst>
                </a:gridCol>
                <a:gridCol w="996648">
                  <a:extLst>
                    <a:ext uri="{9D8B030D-6E8A-4147-A177-3AD203B41FA5}">
                      <a16:colId xmlns:a16="http://schemas.microsoft.com/office/drawing/2014/main" val="2470624755"/>
                    </a:ext>
                  </a:extLst>
                </a:gridCol>
              </a:tblGrid>
              <a:tr h="2392959">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Trebuchet MS" panose="020B0603020202020204" pitchFamily="34" charset="0"/>
                        </a:rPr>
                        <a:t>Brief notes on what I found interesting: </a:t>
                      </a:r>
                    </a:p>
                    <a:p>
                      <a:pPr algn="ctr"/>
                      <a:endParaRPr lang="en-GB" sz="14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Shifting flows of resources.</a:t>
                      </a: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r>
                        <a:rPr lang="en-GB" sz="900" i="1" baseline="0" dirty="0">
                          <a:latin typeface="Trebuchet MS" panose="020B0603020202020204" pitchFamily="34" charset="0"/>
                        </a:rPr>
                        <a:t> </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External agencies, including government, corporate bodies and community or local groups make attempts to influence or create specific place-meanings</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Shifting flows of money or investment.</a:t>
                      </a:r>
                      <a:endParaRPr lang="en-GB" sz="900" i="1" dirty="0">
                        <a:latin typeface="Trebuchet MS" panose="020B0603020202020204" pitchFamily="34" charset="0"/>
                      </a:endParaRPr>
                    </a:p>
                  </a:txBody>
                  <a:tcPr/>
                </a:tc>
                <a:extLst>
                  <a:ext uri="{0D108BD9-81ED-4DB2-BD59-A6C34878D82A}">
                    <a16:rowId xmlns:a16="http://schemas.microsoft.com/office/drawing/2014/main" val="10000"/>
                  </a:ext>
                </a:extLst>
              </a:tr>
              <a:tr h="1765304">
                <a:tc vMerge="1">
                  <a:txBody>
                    <a:bodyPr/>
                    <a:lstStyle/>
                    <a:p>
                      <a:endParaRPr lang="en-GB"/>
                    </a:p>
                  </a:txBody>
                  <a:tcPr/>
                </a:tc>
                <a:tc rowSpan="2">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The decisions of transnational corporations.</a:t>
                      </a:r>
                      <a:endParaRPr lang="en-GB" sz="900" i="1" dirty="0">
                        <a:latin typeface="Trebuchet MS" panose="020B0603020202020204" pitchFamily="34" charset="0"/>
                      </a:endParaRPr>
                    </a:p>
                  </a:txBody>
                  <a:tcPr/>
                </a:tc>
                <a:tc rowSpan="2">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The impacts of government policies</a:t>
                      </a:r>
                      <a:endParaRPr lang="en-GB" sz="900" i="1" dirty="0">
                        <a:latin typeface="Trebuchet MS" panose="020B0603020202020204" pitchFamily="34" charset="0"/>
                      </a:endParaRPr>
                    </a:p>
                  </a:txBody>
                  <a:tcPr/>
                </a:tc>
                <a:tc rowSpan="2">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Shifting flows of ideas</a:t>
                      </a:r>
                      <a:endParaRPr lang="en-GB" sz="900" i="1" dirty="0">
                        <a:latin typeface="Trebuchet MS" panose="020B0603020202020204" pitchFamily="34" charset="0"/>
                      </a:endParaRPr>
                    </a:p>
                  </a:txBody>
                  <a:tcPr/>
                </a:tc>
                <a:extLst>
                  <a:ext uri="{0D108BD9-81ED-4DB2-BD59-A6C34878D82A}">
                    <a16:rowId xmlns:a16="http://schemas.microsoft.com/office/drawing/2014/main" val="2440997572"/>
                  </a:ext>
                </a:extLst>
              </a:tr>
              <a:tr h="162952">
                <a:tc rowSpan="3">
                  <a:txBody>
                    <a:bodyPr/>
                    <a:lstStyle/>
                    <a:p>
                      <a:pPr algn="ctr"/>
                      <a:r>
                        <a:rPr lang="en-GB" sz="1400" i="1" dirty="0">
                          <a:latin typeface="Trebuchet MS" panose="020B0603020202020204" pitchFamily="34" charset="0"/>
                        </a:rPr>
                        <a:t>3 key take-aways </a:t>
                      </a:r>
                      <a:br>
                        <a:rPr lang="en-GB" sz="1400" i="1" dirty="0">
                          <a:latin typeface="Trebuchet MS" panose="020B0603020202020204" pitchFamily="34" charset="0"/>
                        </a:rPr>
                      </a:br>
                      <a:r>
                        <a:rPr lang="en-GB" sz="1400" i="1" dirty="0">
                          <a:latin typeface="Trebuchet MS" panose="020B0603020202020204" pitchFamily="34" charset="0"/>
                        </a:rPr>
                        <a:t>(include facts/figures/dates/names):</a:t>
                      </a:r>
                    </a:p>
                    <a:p>
                      <a:pPr algn="ctr"/>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1.</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2.</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3. </a:t>
                      </a:r>
                      <a:endParaRPr lang="en-GB" sz="1400" i="1" dirty="0">
                        <a:latin typeface="Trebuchet MS" panose="020B0603020202020204" pitchFamily="34" charset="0"/>
                      </a:endParaRPr>
                    </a:p>
                  </a:txBody>
                  <a:tcPr/>
                </a:tc>
                <a:tc vMerge="1">
                  <a:txBody>
                    <a:bodyPr/>
                    <a:lstStyle/>
                    <a:p>
                      <a:pPr algn="ctr"/>
                      <a:endParaRPr lang="en-GB" sz="1400" i="1" dirty="0">
                        <a:latin typeface="Trebuchet MS" panose="020B0603020202020204" pitchFamily="34" charset="0"/>
                      </a:endParaRPr>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1"/>
                  </a:ext>
                </a:extLst>
              </a:tr>
              <a:tr h="1928256">
                <a:tc vMerge="1">
                  <a:txBody>
                    <a:bodyPr/>
                    <a:lstStyle/>
                    <a:p>
                      <a:endParaRPr lang="en-GB"/>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The impacts of international or global institutions.</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Shifting flows of people.</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Personal attachments shaped place meaning - place meanings are bound up with different identities, perspectives and experiences.</a:t>
                      </a:r>
                      <a:endParaRPr lang="en-GB" sz="900" i="1" dirty="0">
                        <a:latin typeface="Trebuchet MS" panose="020B0603020202020204" pitchFamily="34" charset="0"/>
                      </a:endParaRPr>
                    </a:p>
                  </a:txBody>
                  <a:tcPr/>
                </a:tc>
                <a:extLst>
                  <a:ext uri="{0D108BD9-81ED-4DB2-BD59-A6C34878D82A}">
                    <a16:rowId xmlns:a16="http://schemas.microsoft.com/office/drawing/2014/main" val="3284173115"/>
                  </a:ext>
                </a:extLst>
              </a:tr>
              <a:tr h="1928255">
                <a:tc vMerge="1">
                  <a:txBody>
                    <a:bodyPr/>
                    <a:lstStyle/>
                    <a:p>
                      <a:endParaRPr lang="en-GB"/>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Past and present connections/processes of development can be seen to influence the social and economic characteristics of places (history)</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Exogenous: relationships with other places.</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Endogenous: location, topography, physical geography, land use, built environment and infrastructure, demographic and economic characteristics.</a:t>
                      </a:r>
                      <a:endParaRPr lang="en-GB" sz="900" i="1" dirty="0">
                        <a:latin typeface="Trebuchet MS" panose="020B0603020202020204" pitchFamily="34" charset="0"/>
                      </a:endParaRPr>
                    </a:p>
                  </a:txBody>
                  <a:tcPr/>
                </a:tc>
                <a:extLst>
                  <a:ext uri="{0D108BD9-81ED-4DB2-BD59-A6C34878D82A}">
                    <a16:rowId xmlns:a16="http://schemas.microsoft.com/office/drawing/2014/main" val="1931994297"/>
                  </a:ext>
                </a:extLst>
              </a:tr>
            </a:tbl>
          </a:graphicData>
        </a:graphic>
      </p:graphicFrame>
      <p:pic>
        <p:nvPicPr>
          <p:cNvPr id="2" name="Picture 1">
            <a:extLst>
              <a:ext uri="{FF2B5EF4-FFF2-40B4-BE49-F238E27FC236}">
                <a16:creationId xmlns:a16="http://schemas.microsoft.com/office/drawing/2014/main" id="{7D1BEF25-73E2-45F4-BE9F-06C527847D05}"/>
              </a:ext>
            </a:extLst>
          </p:cNvPr>
          <p:cNvPicPr>
            <a:picLocks/>
          </p:cNvPicPr>
          <p:nvPr/>
        </p:nvPicPr>
        <p:blipFill>
          <a:blip r:embed="rId4"/>
          <a:stretch>
            <a:fillRect/>
          </a:stretch>
        </p:blipFill>
        <p:spPr>
          <a:xfrm>
            <a:off x="1354365" y="3981971"/>
            <a:ext cx="1200150" cy="1018200"/>
          </a:xfrm>
          <a:prstGeom prst="rect">
            <a:avLst/>
          </a:prstGeom>
        </p:spPr>
      </p:pic>
    </p:spTree>
    <p:extLst>
      <p:ext uri="{BB962C8B-B14F-4D97-AF65-F5344CB8AC3E}">
        <p14:creationId xmlns:p14="http://schemas.microsoft.com/office/powerpoint/2010/main" val="39031203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5938566"/>
          </a:xfrm>
          <a:prstGeom prst="rect">
            <a:avLst/>
          </a:prstGeom>
        </p:spPr>
        <p:txBody>
          <a:bodyPr spcFirstLastPara="1" wrap="square" lIns="91425" tIns="91425" rIns="91425" bIns="91425" anchor="t" anchorCtr="0">
            <a:noAutofit/>
          </a:bodyPr>
          <a:lstStyle/>
          <a:p>
            <a:pPr marL="0" lvl="0" indent="0" algn="just">
              <a:buNone/>
            </a:pPr>
            <a:r>
              <a:rPr lang="en-GB" sz="1200" dirty="0" err="1">
                <a:solidFill>
                  <a:schemeClr val="tx1"/>
                </a:solidFill>
                <a:latin typeface="Trebuchet MS" panose="020B0603020202020204" pitchFamily="34" charset="0"/>
                <a:ea typeface="Georgia"/>
                <a:cs typeface="Georgia"/>
                <a:sym typeface="Georgia"/>
              </a:rPr>
              <a:t>Soulsville</a:t>
            </a:r>
            <a:r>
              <a:rPr lang="en-GB" sz="1200" dirty="0">
                <a:solidFill>
                  <a:schemeClr val="tx1"/>
                </a:solidFill>
                <a:latin typeface="Trebuchet MS" panose="020B0603020202020204" pitchFamily="34" charset="0"/>
                <a:ea typeface="Georgia"/>
                <a:cs typeface="Georgia"/>
                <a:sym typeface="Georgia"/>
              </a:rPr>
              <a:t> in Memphis, Tennessee, was once the thriving centre of Memphis’ soul music scene. However, post WW2, it underwent economic decline and many middle class people left. Attempts over the last 10 years to revitalise the area have been very </a:t>
            </a:r>
            <a:r>
              <a:rPr lang="en-GB" sz="1200" dirty="0" err="1">
                <a:solidFill>
                  <a:schemeClr val="tx1"/>
                </a:solidFill>
                <a:latin typeface="Trebuchet MS" panose="020B0603020202020204" pitchFamily="34" charset="0"/>
                <a:ea typeface="Georgia"/>
                <a:cs typeface="Georgia"/>
                <a:sym typeface="Georgia"/>
              </a:rPr>
              <a:t>succesful</a:t>
            </a:r>
            <a:r>
              <a:rPr lang="en-GB" sz="1200" dirty="0">
                <a:solidFill>
                  <a:schemeClr val="tx1"/>
                </a:solidFill>
                <a:latin typeface="Trebuchet MS" panose="020B0603020202020204" pitchFamily="34" charset="0"/>
                <a:ea typeface="Georgia"/>
                <a:cs typeface="Georgia"/>
                <a:sym typeface="Georgia"/>
              </a:rPr>
              <a:t>,.</a:t>
            </a:r>
          </a:p>
          <a:p>
            <a:pPr marL="0" lvl="0" indent="0" algn="just">
              <a:buNone/>
            </a:pPr>
            <a:endParaRPr lang="en-GB" sz="1200" dirty="0">
              <a:solidFill>
                <a:schemeClr val="tx1"/>
              </a:solidFill>
              <a:latin typeface="Trebuchet MS" panose="020B0603020202020204" pitchFamily="34" charset="0"/>
              <a:ea typeface="Georgia"/>
              <a:cs typeface="Georgia"/>
              <a:sym typeface="Georgia"/>
            </a:endParaRPr>
          </a:p>
          <a:p>
            <a:pPr marL="0" lvl="0" indent="0" algn="just">
              <a:buNone/>
            </a:pPr>
            <a:r>
              <a:rPr lang="en-GB" sz="1200" dirty="0">
                <a:solidFill>
                  <a:schemeClr val="tx1"/>
                </a:solidFill>
                <a:latin typeface="Trebuchet MS" panose="020B0603020202020204" pitchFamily="34" charset="0"/>
                <a:ea typeface="Georgia"/>
                <a:cs typeface="Georgia"/>
                <a:sym typeface="Georgia"/>
              </a:rPr>
              <a:t>The Memphis Music Magnet is an innovative, arts-based neighbourhood revitalization concept with a Memphis twist – designed to augment the redevelopment of the </a:t>
            </a:r>
            <a:r>
              <a:rPr lang="en-GB" sz="1200" dirty="0" err="1">
                <a:solidFill>
                  <a:schemeClr val="tx1"/>
                </a:solidFill>
                <a:latin typeface="Trebuchet MS" panose="020B0603020202020204" pitchFamily="34" charset="0"/>
                <a:ea typeface="Georgia"/>
                <a:cs typeface="Georgia"/>
                <a:sym typeface="Georgia"/>
              </a:rPr>
              <a:t>Soulsville</a:t>
            </a:r>
            <a:r>
              <a:rPr lang="en-GB" sz="1200" dirty="0">
                <a:solidFill>
                  <a:schemeClr val="tx1"/>
                </a:solidFill>
                <a:latin typeface="Trebuchet MS" panose="020B0603020202020204" pitchFamily="34" charset="0"/>
                <a:ea typeface="Georgia"/>
                <a:cs typeface="Georgia"/>
                <a:sym typeface="Georgia"/>
              </a:rPr>
              <a:t> USA neighbourhood by making it a community of choice for musicians, music-related creatives, and other artists. </a:t>
            </a:r>
          </a:p>
          <a:p>
            <a:pPr marL="0" lvl="0" indent="0" algn="just">
              <a:buNone/>
            </a:pPr>
            <a:endParaRPr lang="en-GB" sz="1200" dirty="0">
              <a:solidFill>
                <a:schemeClr val="tx1"/>
              </a:solidFill>
              <a:latin typeface="Trebuchet MS" panose="020B0603020202020204" pitchFamily="34" charset="0"/>
              <a:ea typeface="Georgia"/>
              <a:cs typeface="Georgia"/>
              <a:sym typeface="Georgia"/>
            </a:endParaRPr>
          </a:p>
          <a:p>
            <a:pPr marL="0" lvl="0" indent="0" algn="just">
              <a:buNone/>
            </a:pPr>
            <a:r>
              <a:rPr lang="en-GB" sz="1200" dirty="0">
                <a:solidFill>
                  <a:schemeClr val="tx1"/>
                </a:solidFill>
                <a:latin typeface="Trebuchet MS" panose="020B0603020202020204" pitchFamily="34" charset="0"/>
                <a:ea typeface="Georgia"/>
                <a:cs typeface="Georgia"/>
                <a:sym typeface="Georgia"/>
              </a:rPr>
              <a:t>This is a nice example of a place whose identity and character is shaped by </a:t>
            </a:r>
            <a:r>
              <a:rPr lang="en-GB" sz="1200" b="1" dirty="0">
                <a:solidFill>
                  <a:schemeClr val="tx1"/>
                </a:solidFill>
                <a:latin typeface="Trebuchet MS" panose="020B0603020202020204" pitchFamily="34" charset="0"/>
                <a:ea typeface="Georgia"/>
                <a:cs typeface="Georgia"/>
                <a:sym typeface="Georgia"/>
              </a:rPr>
              <a:t>endogenous factors</a:t>
            </a:r>
            <a:r>
              <a:rPr lang="en-GB" sz="1200" dirty="0">
                <a:solidFill>
                  <a:schemeClr val="tx1"/>
                </a:solidFill>
                <a:latin typeface="Trebuchet MS" panose="020B0603020202020204" pitchFamily="34" charset="0"/>
                <a:ea typeface="Georgia"/>
                <a:cs typeface="Georgia"/>
                <a:sym typeface="Georgia"/>
              </a:rPr>
              <a:t> (its music </a:t>
            </a:r>
            <a:r>
              <a:rPr lang="en-GB" sz="1200" b="1" dirty="0">
                <a:solidFill>
                  <a:schemeClr val="tx1"/>
                </a:solidFill>
                <a:latin typeface="Trebuchet MS" panose="020B0603020202020204" pitchFamily="34" charset="0"/>
                <a:ea typeface="Georgia"/>
                <a:cs typeface="Georgia"/>
                <a:sym typeface="Georgia"/>
              </a:rPr>
              <a:t>history</a:t>
            </a:r>
            <a:r>
              <a:rPr lang="en-GB" sz="1200" dirty="0">
                <a:solidFill>
                  <a:schemeClr val="tx1"/>
                </a:solidFill>
                <a:latin typeface="Trebuchet MS" panose="020B0603020202020204" pitchFamily="34" charset="0"/>
                <a:ea typeface="Georgia"/>
                <a:cs typeface="Georgia"/>
                <a:sym typeface="Georgia"/>
              </a:rPr>
              <a:t>) but also where groups are making active attempts to revitalise the area (relying heavily on its history!)</a:t>
            </a:r>
          </a:p>
          <a:p>
            <a:pPr marL="0" lvl="0" indent="0" algn="just">
              <a:buNone/>
            </a:pPr>
            <a:endParaRPr lang="en-GB" sz="1200" dirty="0">
              <a:solidFill>
                <a:schemeClr val="tx1"/>
              </a:solidFill>
              <a:latin typeface="Trebuchet MS" panose="020B0603020202020204" pitchFamily="34" charset="0"/>
              <a:ea typeface="Georgia"/>
              <a:cs typeface="Georgia"/>
              <a:sym typeface="Georgia"/>
            </a:endParaRPr>
          </a:p>
          <a:p>
            <a:pPr marL="0" lvl="0" indent="0" algn="just">
              <a:buNone/>
            </a:pPr>
            <a:r>
              <a:rPr lang="en-GB" sz="1200" dirty="0">
                <a:solidFill>
                  <a:schemeClr val="tx1"/>
                </a:solidFill>
                <a:latin typeface="Trebuchet MS" panose="020B0603020202020204" pitchFamily="34" charset="0"/>
                <a:ea typeface="Georgia"/>
                <a:cs typeface="Georgia"/>
                <a:sym typeface="Georgia"/>
              </a:rPr>
              <a:t>Use the following links and your own research to look into how the journey of </a:t>
            </a:r>
            <a:r>
              <a:rPr lang="en-GB" sz="1200" dirty="0" err="1">
                <a:solidFill>
                  <a:schemeClr val="tx1"/>
                </a:solidFill>
                <a:latin typeface="Trebuchet MS" panose="020B0603020202020204" pitchFamily="34" charset="0"/>
                <a:ea typeface="Georgia"/>
                <a:cs typeface="Georgia"/>
                <a:sym typeface="Georgia"/>
              </a:rPr>
              <a:t>Soulsville</a:t>
            </a:r>
            <a:r>
              <a:rPr lang="en-GB" sz="1200" dirty="0">
                <a:solidFill>
                  <a:schemeClr val="tx1"/>
                </a:solidFill>
                <a:latin typeface="Trebuchet MS" panose="020B0603020202020204" pitchFamily="34" charset="0"/>
                <a:ea typeface="Georgia"/>
                <a:cs typeface="Georgia"/>
                <a:sym typeface="Georgia"/>
              </a:rPr>
              <a:t> and how the neighbourhood has been changed by the community: </a:t>
            </a:r>
          </a:p>
          <a:p>
            <a:pPr marL="0" indent="0" algn="just">
              <a:buNone/>
            </a:pPr>
            <a:endParaRPr lang="en-GB" sz="1100" dirty="0">
              <a:solidFill>
                <a:schemeClr val="tx1"/>
              </a:solidFill>
              <a:latin typeface="Trebuchet MS" panose="020B0603020202020204" pitchFamily="34" charset="0"/>
              <a:ea typeface="Georgia"/>
              <a:cs typeface="Georgia"/>
              <a:sym typeface="Georgia"/>
            </a:endParaRPr>
          </a:p>
          <a:p>
            <a:pPr marL="228600" indent="-228600">
              <a:buClr>
                <a:schemeClr val="tx1"/>
              </a:buClr>
              <a:buSzPct val="100000"/>
              <a:buAutoNum type="arabicPeriod"/>
            </a:pPr>
            <a:r>
              <a:rPr lang="en-GB" sz="1000" b="1" dirty="0">
                <a:solidFill>
                  <a:schemeClr val="tx1"/>
                </a:solidFill>
                <a:latin typeface="Trebuchet MS" panose="020B0603020202020204" pitchFamily="34" charset="0"/>
                <a:hlinkClick r:id="rId3">
                  <a:extLst>
                    <a:ext uri="{A12FA001-AC4F-418D-AE19-62706E023703}">
                      <ahyp:hlinkClr xmlns:ahyp="http://schemas.microsoft.com/office/drawing/2018/hyperlinkcolor" val="tx"/>
                    </a:ext>
                  </a:extLst>
                </a:hlinkClick>
              </a:rPr>
              <a:t>https://www.youtube.com/watch?v=XMF6FP2_jys</a:t>
            </a:r>
            <a:endParaRPr lang="en-GB" sz="1000" b="1" dirty="0">
              <a:solidFill>
                <a:schemeClr val="tx1"/>
              </a:solidFill>
              <a:latin typeface="Trebuchet MS" panose="020B0603020202020204" pitchFamily="34" charset="0"/>
            </a:endParaRPr>
          </a:p>
          <a:p>
            <a:pPr marL="228600" indent="-228600">
              <a:buClr>
                <a:schemeClr val="tx1"/>
              </a:buClr>
              <a:buSzPct val="100000"/>
              <a:buAutoNum type="arabicPeriod"/>
            </a:pPr>
            <a:r>
              <a:rPr lang="en-GB" sz="1000" dirty="0">
                <a:solidFill>
                  <a:schemeClr val="tx1"/>
                </a:solidFill>
                <a:latin typeface="Trebuchet MS" panose="020B0603020202020204" pitchFamily="34" charset="0"/>
                <a:hlinkClick r:id="rId4">
                  <a:extLst>
                    <a:ext uri="{A12FA001-AC4F-418D-AE19-62706E023703}">
                      <ahyp:hlinkClr xmlns:ahyp="http://schemas.microsoft.com/office/drawing/2018/hyperlinkcolor" val="tx"/>
                    </a:ext>
                  </a:extLst>
                </a:hlinkClick>
              </a:rPr>
              <a:t>https://www.highgroundnews.com/features/the-soul-of-memphis-on-the-ground.aspx</a:t>
            </a:r>
            <a:endParaRPr lang="en-GB" sz="1000" dirty="0">
              <a:solidFill>
                <a:schemeClr val="tx1"/>
              </a:solidFill>
              <a:latin typeface="Trebuchet MS" panose="020B0603020202020204" pitchFamily="34" charset="0"/>
            </a:endParaRPr>
          </a:p>
          <a:p>
            <a:pPr marL="228600" indent="-228600">
              <a:buClr>
                <a:schemeClr val="tx1"/>
              </a:buClr>
              <a:buSzPct val="100000"/>
              <a:buAutoNum type="arabicPeriod"/>
            </a:pPr>
            <a:r>
              <a:rPr lang="en-GB" sz="1000" dirty="0">
                <a:solidFill>
                  <a:schemeClr val="tx1"/>
                </a:solidFill>
                <a:latin typeface="Trebuchet MS" panose="020B0603020202020204" pitchFamily="34" charset="0"/>
                <a:hlinkClick r:id="rId5">
                  <a:extLst>
                    <a:ext uri="{A12FA001-AC4F-418D-AE19-62706E023703}">
                      <ahyp:hlinkClr xmlns:ahyp="http://schemas.microsoft.com/office/drawing/2018/hyperlinkcolor" val="tx"/>
                    </a:ext>
                  </a:extLst>
                </a:hlinkClick>
              </a:rPr>
              <a:t>https://www.highgroundnews.com/features/SoulsvilleDevelopment.aspx</a:t>
            </a:r>
            <a:endParaRPr lang="en-GB" sz="1000" dirty="0">
              <a:solidFill>
                <a:schemeClr val="tx1"/>
              </a:solidFill>
              <a:latin typeface="Trebuchet MS" panose="020B0603020202020204" pitchFamily="34" charset="0"/>
            </a:endParaRPr>
          </a:p>
          <a:p>
            <a:pPr marL="228600" indent="-228600">
              <a:buClrTx/>
              <a:buSzPct val="100000"/>
              <a:buAutoNum type="arabicPeriod"/>
            </a:pPr>
            <a:r>
              <a:rPr lang="en-GB" sz="1000" dirty="0">
                <a:solidFill>
                  <a:schemeClr val="tx1"/>
                </a:solidFill>
                <a:latin typeface="Trebuchet MS" panose="020B0603020202020204" pitchFamily="34" charset="0"/>
                <a:hlinkClick r:id="rId6">
                  <a:extLst>
                    <a:ext uri="{A12FA001-AC4F-418D-AE19-62706E023703}">
                      <ahyp:hlinkClr xmlns:ahyp="http://schemas.microsoft.com/office/drawing/2018/hyperlinkcolor" val="tx"/>
                    </a:ext>
                  </a:extLst>
                </a:hlinkClick>
              </a:rPr>
              <a:t>http://memphisslimhouse.org/about/</a:t>
            </a:r>
            <a:endParaRPr lang="en-GB" sz="1000" dirty="0">
              <a:solidFill>
                <a:schemeClr val="tx1"/>
              </a:solidFill>
              <a:latin typeface="Trebuchet MS" panose="020B0603020202020204" pitchFamily="34" charset="0"/>
            </a:endParaRPr>
          </a:p>
          <a:p>
            <a:pPr marL="228600" indent="-228600">
              <a:buClrTx/>
              <a:buSzPct val="100000"/>
              <a:buAutoNum type="arabicPeriod"/>
            </a:pPr>
            <a:r>
              <a:rPr lang="en-GB" sz="1000" b="1" u="sng" dirty="0">
                <a:solidFill>
                  <a:schemeClr val="tx1"/>
                </a:solidFill>
                <a:latin typeface="Trebuchet MS" panose="020B0603020202020204" pitchFamily="34" charset="0"/>
              </a:rPr>
              <a:t>SUPER CHALLENGE: </a:t>
            </a:r>
            <a:r>
              <a:rPr lang="en-GB" sz="1000" dirty="0">
                <a:solidFill>
                  <a:schemeClr val="tx1"/>
                </a:solidFill>
                <a:latin typeface="Trebuchet MS" panose="020B0603020202020204" pitchFamily="34" charset="0"/>
                <a:hlinkClick r:id="rId7">
                  <a:extLst>
                    <a:ext uri="{A12FA001-AC4F-418D-AE19-62706E023703}">
                      <ahyp:hlinkClr xmlns:ahyp="http://schemas.microsoft.com/office/drawing/2018/hyperlinkcolor" val="tx"/>
                    </a:ext>
                  </a:extLst>
                </a:hlinkClick>
              </a:rPr>
              <a:t>https://books.google.co.uk/books?id=HUWuDQAAQBAJ&amp;pg=PA455&amp;lpg=PA455&amp;dq=soulsville+memphis+usa+regeneration&amp;source=bl&amp;ots=Ihovci3I4p&amp;sig=ACfU3U3RyxaOyRJm1BJb5BhGQCL0SxUC-Q&amp;hl=en&amp;sa=X&amp;ved=2ahUKEwi24PPPqfLoAhWVonEKHWmJCWYQ6AEwA3oECAoQAQ#v=onepage&amp;q=soulsville%20memphis%20usa%20regeneration&amp;f=false</a:t>
            </a:r>
            <a:endParaRPr lang="en-GB" sz="1000" dirty="0">
              <a:solidFill>
                <a:schemeClr val="tx1"/>
              </a:solidFill>
              <a:latin typeface="Trebuchet MS" panose="020B0603020202020204" pitchFamily="34" charset="0"/>
            </a:endParaRPr>
          </a:p>
          <a:p>
            <a:pPr marL="0" lvl="0" indent="0">
              <a:buNone/>
            </a:pPr>
            <a:endParaRPr lang="en-GB" sz="1200" dirty="0">
              <a:solidFill>
                <a:schemeClr val="tx1"/>
              </a:solidFill>
              <a:latin typeface="Trebuchet MS" panose="020B0603020202020204" pitchFamily="34" charset="0"/>
            </a:endParaRPr>
          </a:p>
        </p:txBody>
      </p:sp>
      <p:pic>
        <p:nvPicPr>
          <p:cNvPr id="5" name="Picture 4" descr="A picture containing device, mirror&#10;&#10;Description automatically generated">
            <a:extLst>
              <a:ext uri="{FF2B5EF4-FFF2-40B4-BE49-F238E27FC236}">
                <a16:creationId xmlns:a16="http://schemas.microsoft.com/office/drawing/2014/main" id="{19D9C7E0-5B2E-4684-8C6E-500686CDD6BB}"/>
              </a:ext>
            </a:extLst>
          </p:cNvPr>
          <p:cNvPicPr>
            <a:picLocks noChangeAspect="1"/>
          </p:cNvPicPr>
          <p:nvPr/>
        </p:nvPicPr>
        <p:blipFill>
          <a:blip r:embed="rId8"/>
          <a:stretch>
            <a:fillRect/>
          </a:stretch>
        </p:blipFill>
        <p:spPr>
          <a:xfrm>
            <a:off x="6233886" y="0"/>
            <a:ext cx="543690" cy="791974"/>
          </a:xfrm>
          <a:prstGeom prst="rect">
            <a:avLst/>
          </a:prstGeom>
        </p:spPr>
      </p:pic>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dirty="0">
                <a:ln w="15875">
                  <a:solidFill>
                    <a:schemeClr val="tx1"/>
                  </a:solidFill>
                </a:ln>
                <a:solidFill>
                  <a:srgbClr val="B11F95"/>
                </a:solidFill>
                <a:latin typeface="Century Gothic" panose="020B0502020202020204" pitchFamily="34" charset="0"/>
                <a:ea typeface="Georgia"/>
                <a:cs typeface="Georgia"/>
                <a:sym typeface="Georgia"/>
              </a:rPr>
              <a:t>Task 8: </a:t>
            </a:r>
            <a:r>
              <a:rPr lang="en-GB" b="1" dirty="0" err="1">
                <a:ln w="15875">
                  <a:solidFill>
                    <a:schemeClr val="tx1"/>
                  </a:solidFill>
                </a:ln>
                <a:solidFill>
                  <a:srgbClr val="B11F95"/>
                </a:solidFill>
                <a:latin typeface="Century Gothic" panose="020B0502020202020204" pitchFamily="34" charset="0"/>
                <a:ea typeface="Georgia"/>
                <a:cs typeface="Georgia"/>
                <a:sym typeface="Georgia"/>
              </a:rPr>
              <a:t>Soulsville</a:t>
            </a:r>
            <a:endParaRPr b="1" i="1" dirty="0">
              <a:ln w="15875">
                <a:solidFill>
                  <a:schemeClr val="tx1"/>
                </a:solidFill>
              </a:ln>
              <a:solidFill>
                <a:srgbClr val="B11F95"/>
              </a:solidFill>
              <a:latin typeface="Century Gothic" panose="020B0502020202020204" pitchFamily="34" charset="0"/>
              <a:ea typeface="Georgia"/>
              <a:cs typeface="Georgia"/>
              <a:sym typeface="Georgia"/>
            </a:endParaRPr>
          </a:p>
        </p:txBody>
      </p:sp>
      <p:sp>
        <p:nvSpPr>
          <p:cNvPr id="6" name="TextBox 5">
            <a:extLst>
              <a:ext uri="{FF2B5EF4-FFF2-40B4-BE49-F238E27FC236}">
                <a16:creationId xmlns:a16="http://schemas.microsoft.com/office/drawing/2014/main" id="{1FFB37A2-7EB6-4D34-B760-920FB515A175}"/>
              </a:ext>
            </a:extLst>
          </p:cNvPr>
          <p:cNvSpPr txBox="1"/>
          <p:nvPr/>
        </p:nvSpPr>
        <p:spPr>
          <a:xfrm>
            <a:off x="233775" y="8166636"/>
            <a:ext cx="6390300" cy="769441"/>
          </a:xfrm>
          <a:prstGeom prst="rect">
            <a:avLst/>
          </a:prstGeom>
          <a:solidFill>
            <a:srgbClr val="FFFF00"/>
          </a:solidFill>
          <a:ln w="28575">
            <a:solidFill>
              <a:schemeClr val="accent5">
                <a:lumMod val="50000"/>
              </a:schemeClr>
            </a:solidFill>
            <a:prstDash val="sysDash"/>
          </a:ln>
        </p:spPr>
        <p:txBody>
          <a:bodyPr wrap="square" rtlCol="0">
            <a:spAutoFit/>
          </a:bodyPr>
          <a:lstStyle/>
          <a:p>
            <a:pPr algn="ctr"/>
            <a:r>
              <a:rPr lang="en-GB" sz="1600" b="1" i="1" dirty="0">
                <a:ln>
                  <a:solidFill>
                    <a:srgbClr val="002060"/>
                  </a:solidFill>
                </a:ln>
                <a:solidFill>
                  <a:srgbClr val="7030A0"/>
                </a:solidFill>
                <a:latin typeface="Century Gothic" panose="020B0502020202020204" pitchFamily="34" charset="0"/>
              </a:rPr>
              <a:t>“In a globalising world, place meanings and character are mostly shaped and changed by external forces.” </a:t>
            </a:r>
            <a:br>
              <a:rPr lang="en-GB" sz="1800" dirty="0">
                <a:latin typeface="Century Gothic" panose="020B0502020202020204" pitchFamily="34" charset="0"/>
              </a:rPr>
            </a:br>
            <a:r>
              <a:rPr lang="en-GB" sz="1200" dirty="0">
                <a:latin typeface="Century Gothic" panose="020B0502020202020204" pitchFamily="34" charset="0"/>
              </a:rPr>
              <a:t>Do you agree with this statement?</a:t>
            </a:r>
            <a:endParaRPr lang="en-GB" sz="1200" dirty="0">
              <a:latin typeface="Trebuchet MS" panose="020B0603020202020204" pitchFamily="34" charset="0"/>
            </a:endParaRPr>
          </a:p>
        </p:txBody>
      </p:sp>
      <p:sp>
        <p:nvSpPr>
          <p:cNvPr id="7" name="Arrow: Down 6">
            <a:extLst>
              <a:ext uri="{FF2B5EF4-FFF2-40B4-BE49-F238E27FC236}">
                <a16:creationId xmlns:a16="http://schemas.microsoft.com/office/drawing/2014/main" id="{1A41BDBF-C7C0-4B2F-B783-573111B25D14}"/>
              </a:ext>
            </a:extLst>
          </p:cNvPr>
          <p:cNvSpPr/>
          <p:nvPr/>
        </p:nvSpPr>
        <p:spPr>
          <a:xfrm>
            <a:off x="2931811" y="7024688"/>
            <a:ext cx="994228" cy="932254"/>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spTree>
    <p:extLst>
      <p:ext uri="{BB962C8B-B14F-4D97-AF65-F5344CB8AC3E}">
        <p14:creationId xmlns:p14="http://schemas.microsoft.com/office/powerpoint/2010/main" val="1168199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3" name="Google Shape;83;p16"/>
          <p:cNvSpPr txBox="1">
            <a:spLocks noGrp="1"/>
          </p:cNvSpPr>
          <p:nvPr>
            <p:ph type="title" idx="4294967295"/>
          </p:nvPr>
        </p:nvSpPr>
        <p:spPr>
          <a:xfrm>
            <a:off x="233775" y="174300"/>
            <a:ext cx="6390300" cy="1018200"/>
          </a:xfrm>
          <a:prstGeom prst="rect">
            <a:avLst/>
          </a:prstGeom>
        </p:spPr>
        <p:txBody>
          <a:bodyPr spcFirstLastPara="1" wrap="square" lIns="91425" tIns="91425" rIns="91425" bIns="91425" anchor="t" anchorCtr="0">
            <a:noAutofit/>
          </a:bodyPr>
          <a:lstStyle/>
          <a:p>
            <a:pPr lvl="0" algn="ctr"/>
            <a:r>
              <a:rPr lang="en-GB" b="1" i="1" u="sng" dirty="0">
                <a:ln w="15875">
                  <a:solidFill>
                    <a:schemeClr val="tx1"/>
                  </a:solidFill>
                </a:ln>
                <a:solidFill>
                  <a:schemeClr val="accent6">
                    <a:lumMod val="50000"/>
                  </a:schemeClr>
                </a:solidFill>
                <a:latin typeface="Century Gothic" panose="020B0502020202020204" pitchFamily="34" charset="0"/>
                <a:ea typeface="Georgia"/>
                <a:cs typeface="Georgia"/>
                <a:sym typeface="Georgia"/>
              </a:rPr>
              <a:t>Notes area</a:t>
            </a:r>
            <a:endParaRPr u="sng" dirty="0">
              <a:solidFill>
                <a:schemeClr val="accent6">
                  <a:lumMod val="50000"/>
                </a:schemeClr>
              </a:solidFill>
              <a:latin typeface="Georgia"/>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ABD38AFF-4E5F-42A7-8F39-F488DF2A5E5F}"/>
              </a:ext>
            </a:extLst>
          </p:cNvPr>
          <p:cNvPicPr>
            <a:picLocks noChangeAspect="1"/>
          </p:cNvPicPr>
          <p:nvPr/>
        </p:nvPicPr>
        <p:blipFill>
          <a:blip r:embed="rId3"/>
          <a:stretch>
            <a:fillRect/>
          </a:stretch>
        </p:blipFill>
        <p:spPr>
          <a:xfrm>
            <a:off x="6233886" y="0"/>
            <a:ext cx="543690" cy="791974"/>
          </a:xfrm>
          <a:prstGeom prst="rect">
            <a:avLst/>
          </a:prstGeom>
        </p:spPr>
      </p:pic>
      <p:graphicFrame>
        <p:nvGraphicFramePr>
          <p:cNvPr id="6" name="Content Placeholder 3">
            <a:extLst>
              <a:ext uri="{FF2B5EF4-FFF2-40B4-BE49-F238E27FC236}">
                <a16:creationId xmlns:a16="http://schemas.microsoft.com/office/drawing/2014/main" id="{7089B9F7-D5A7-4606-9815-656CA5BCFBB8}"/>
              </a:ext>
            </a:extLst>
          </p:cNvPr>
          <p:cNvGraphicFramePr>
            <a:graphicFrameLocks/>
          </p:cNvGraphicFramePr>
          <p:nvPr/>
        </p:nvGraphicFramePr>
        <p:xfrm>
          <a:off x="233775" y="791975"/>
          <a:ext cx="6450054" cy="8177726"/>
        </p:xfrm>
        <a:graphic>
          <a:graphicData uri="http://schemas.openxmlformats.org/drawingml/2006/table">
            <a:tbl>
              <a:tblPr firstRow="1" bandRow="1">
                <a:tableStyleId>{5940675A-B579-460E-94D1-54222C63F5DA}</a:tableStyleId>
              </a:tblPr>
              <a:tblGrid>
                <a:gridCol w="3460111">
                  <a:extLst>
                    <a:ext uri="{9D8B030D-6E8A-4147-A177-3AD203B41FA5}">
                      <a16:colId xmlns:a16="http://schemas.microsoft.com/office/drawing/2014/main" val="20000"/>
                    </a:ext>
                  </a:extLst>
                </a:gridCol>
                <a:gridCol w="996648">
                  <a:extLst>
                    <a:ext uri="{9D8B030D-6E8A-4147-A177-3AD203B41FA5}">
                      <a16:colId xmlns:a16="http://schemas.microsoft.com/office/drawing/2014/main" val="20001"/>
                    </a:ext>
                  </a:extLst>
                </a:gridCol>
                <a:gridCol w="996647">
                  <a:extLst>
                    <a:ext uri="{9D8B030D-6E8A-4147-A177-3AD203B41FA5}">
                      <a16:colId xmlns:a16="http://schemas.microsoft.com/office/drawing/2014/main" val="2864554994"/>
                    </a:ext>
                  </a:extLst>
                </a:gridCol>
                <a:gridCol w="996648">
                  <a:extLst>
                    <a:ext uri="{9D8B030D-6E8A-4147-A177-3AD203B41FA5}">
                      <a16:colId xmlns:a16="http://schemas.microsoft.com/office/drawing/2014/main" val="2470624755"/>
                    </a:ext>
                  </a:extLst>
                </a:gridCol>
              </a:tblGrid>
              <a:tr h="2392959">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Trebuchet MS" panose="020B0603020202020204" pitchFamily="34" charset="0"/>
                        </a:rPr>
                        <a:t>Brief notes on what I found interesting: </a:t>
                      </a:r>
                    </a:p>
                    <a:p>
                      <a:pPr algn="ctr"/>
                      <a:endParaRPr lang="en-GB" sz="14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Shifting flows of resources.</a:t>
                      </a: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r>
                        <a:rPr lang="en-GB" sz="900" i="1" baseline="0" dirty="0">
                          <a:latin typeface="Trebuchet MS" panose="020B0603020202020204" pitchFamily="34" charset="0"/>
                        </a:rPr>
                        <a:t> </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External agencies, including government, corporate bodies and community or local groups make attempts to influence or create specific place-meanings</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Shifting flows of money or investment.</a:t>
                      </a:r>
                      <a:endParaRPr lang="en-GB" sz="900" i="1" dirty="0">
                        <a:latin typeface="Trebuchet MS" panose="020B0603020202020204" pitchFamily="34" charset="0"/>
                      </a:endParaRPr>
                    </a:p>
                  </a:txBody>
                  <a:tcPr/>
                </a:tc>
                <a:extLst>
                  <a:ext uri="{0D108BD9-81ED-4DB2-BD59-A6C34878D82A}">
                    <a16:rowId xmlns:a16="http://schemas.microsoft.com/office/drawing/2014/main" val="10000"/>
                  </a:ext>
                </a:extLst>
              </a:tr>
              <a:tr h="1765304">
                <a:tc vMerge="1">
                  <a:txBody>
                    <a:bodyPr/>
                    <a:lstStyle/>
                    <a:p>
                      <a:endParaRPr lang="en-GB"/>
                    </a:p>
                  </a:txBody>
                  <a:tcPr/>
                </a:tc>
                <a:tc rowSpan="2">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The decisions of transnational corporations.</a:t>
                      </a:r>
                      <a:endParaRPr lang="en-GB" sz="900" i="1" dirty="0">
                        <a:latin typeface="Trebuchet MS" panose="020B0603020202020204" pitchFamily="34" charset="0"/>
                      </a:endParaRPr>
                    </a:p>
                  </a:txBody>
                  <a:tcPr/>
                </a:tc>
                <a:tc rowSpan="2">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The impacts of government policies</a:t>
                      </a:r>
                      <a:endParaRPr lang="en-GB" sz="900" i="1" dirty="0">
                        <a:latin typeface="Trebuchet MS" panose="020B0603020202020204" pitchFamily="34" charset="0"/>
                      </a:endParaRPr>
                    </a:p>
                  </a:txBody>
                  <a:tcPr/>
                </a:tc>
                <a:tc rowSpan="2">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Shifting flows of ideas</a:t>
                      </a:r>
                      <a:endParaRPr lang="en-GB" sz="900" i="1" dirty="0">
                        <a:latin typeface="Trebuchet MS" panose="020B0603020202020204" pitchFamily="34" charset="0"/>
                      </a:endParaRPr>
                    </a:p>
                  </a:txBody>
                  <a:tcPr/>
                </a:tc>
                <a:extLst>
                  <a:ext uri="{0D108BD9-81ED-4DB2-BD59-A6C34878D82A}">
                    <a16:rowId xmlns:a16="http://schemas.microsoft.com/office/drawing/2014/main" val="2440997572"/>
                  </a:ext>
                </a:extLst>
              </a:tr>
              <a:tr h="162952">
                <a:tc rowSpan="3">
                  <a:txBody>
                    <a:bodyPr/>
                    <a:lstStyle/>
                    <a:p>
                      <a:pPr algn="ctr"/>
                      <a:r>
                        <a:rPr lang="en-GB" sz="1400" i="1" dirty="0">
                          <a:latin typeface="Trebuchet MS" panose="020B0603020202020204" pitchFamily="34" charset="0"/>
                        </a:rPr>
                        <a:t>3 key take-aways </a:t>
                      </a:r>
                      <a:br>
                        <a:rPr lang="en-GB" sz="1400" i="1" dirty="0">
                          <a:latin typeface="Trebuchet MS" panose="020B0603020202020204" pitchFamily="34" charset="0"/>
                        </a:rPr>
                      </a:br>
                      <a:r>
                        <a:rPr lang="en-GB" sz="1400" i="1" dirty="0">
                          <a:latin typeface="Trebuchet MS" panose="020B0603020202020204" pitchFamily="34" charset="0"/>
                        </a:rPr>
                        <a:t>(include facts/figures/dates/names):</a:t>
                      </a:r>
                    </a:p>
                    <a:p>
                      <a:pPr algn="ctr"/>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1.</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2.</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3. </a:t>
                      </a:r>
                      <a:endParaRPr lang="en-GB" sz="1400" i="1" dirty="0">
                        <a:latin typeface="Trebuchet MS" panose="020B0603020202020204" pitchFamily="34" charset="0"/>
                      </a:endParaRPr>
                    </a:p>
                  </a:txBody>
                  <a:tcPr/>
                </a:tc>
                <a:tc vMerge="1">
                  <a:txBody>
                    <a:bodyPr/>
                    <a:lstStyle/>
                    <a:p>
                      <a:pPr algn="ctr"/>
                      <a:endParaRPr lang="en-GB" sz="1400" i="1" dirty="0">
                        <a:latin typeface="Trebuchet MS" panose="020B0603020202020204" pitchFamily="34" charset="0"/>
                      </a:endParaRPr>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1"/>
                  </a:ext>
                </a:extLst>
              </a:tr>
              <a:tr h="1928256">
                <a:tc vMerge="1">
                  <a:txBody>
                    <a:bodyPr/>
                    <a:lstStyle/>
                    <a:p>
                      <a:endParaRPr lang="en-GB"/>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The impacts of international or global institutions.</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Shifting flows of people.</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Personal attachments shaped place meaning - place meanings are bound up with different identities, perspectives and experiences.</a:t>
                      </a:r>
                      <a:endParaRPr lang="en-GB" sz="900" i="1" dirty="0">
                        <a:latin typeface="Trebuchet MS" panose="020B0603020202020204" pitchFamily="34" charset="0"/>
                      </a:endParaRPr>
                    </a:p>
                  </a:txBody>
                  <a:tcPr/>
                </a:tc>
                <a:extLst>
                  <a:ext uri="{0D108BD9-81ED-4DB2-BD59-A6C34878D82A}">
                    <a16:rowId xmlns:a16="http://schemas.microsoft.com/office/drawing/2014/main" val="3284173115"/>
                  </a:ext>
                </a:extLst>
              </a:tr>
              <a:tr h="1928255">
                <a:tc vMerge="1">
                  <a:txBody>
                    <a:bodyPr/>
                    <a:lstStyle/>
                    <a:p>
                      <a:endParaRPr lang="en-GB"/>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Past and present connections/processes of development can be seen to influence the social and economic characteristics of places (history)</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Exogenous: relationships with other places.</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Endogenous: location, topography, physical geography, land use, built environment and infrastructure, demographic and economic characteristics.</a:t>
                      </a:r>
                      <a:endParaRPr lang="en-GB" sz="900" i="1" dirty="0">
                        <a:latin typeface="Trebuchet MS" panose="020B0603020202020204" pitchFamily="34" charset="0"/>
                      </a:endParaRPr>
                    </a:p>
                  </a:txBody>
                  <a:tcPr/>
                </a:tc>
                <a:extLst>
                  <a:ext uri="{0D108BD9-81ED-4DB2-BD59-A6C34878D82A}">
                    <a16:rowId xmlns:a16="http://schemas.microsoft.com/office/drawing/2014/main" val="1931994297"/>
                  </a:ext>
                </a:extLst>
              </a:tr>
            </a:tbl>
          </a:graphicData>
        </a:graphic>
      </p:graphicFrame>
      <p:pic>
        <p:nvPicPr>
          <p:cNvPr id="2" name="Picture 1">
            <a:extLst>
              <a:ext uri="{FF2B5EF4-FFF2-40B4-BE49-F238E27FC236}">
                <a16:creationId xmlns:a16="http://schemas.microsoft.com/office/drawing/2014/main" id="{7D1BEF25-73E2-45F4-BE9F-06C527847D05}"/>
              </a:ext>
            </a:extLst>
          </p:cNvPr>
          <p:cNvPicPr>
            <a:picLocks/>
          </p:cNvPicPr>
          <p:nvPr/>
        </p:nvPicPr>
        <p:blipFill>
          <a:blip r:embed="rId4"/>
          <a:stretch>
            <a:fillRect/>
          </a:stretch>
        </p:blipFill>
        <p:spPr>
          <a:xfrm>
            <a:off x="1354365" y="3981971"/>
            <a:ext cx="1200150" cy="1018200"/>
          </a:xfrm>
          <a:prstGeom prst="rect">
            <a:avLst/>
          </a:prstGeom>
        </p:spPr>
      </p:pic>
    </p:spTree>
    <p:extLst>
      <p:ext uri="{BB962C8B-B14F-4D97-AF65-F5344CB8AC3E}">
        <p14:creationId xmlns:p14="http://schemas.microsoft.com/office/powerpoint/2010/main" val="11492350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2">
            <a:lumMod val="25000"/>
            <a:lumOff val="75000"/>
          </a:schemeClr>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073500"/>
          </a:xfrm>
          <a:prstGeom prst="rect">
            <a:avLst/>
          </a:prstGeom>
        </p:spPr>
        <p:txBody>
          <a:bodyPr spcFirstLastPara="1" wrap="square" lIns="91425" tIns="91425" rIns="91425" bIns="91425" anchor="t" anchorCtr="0">
            <a:noAutofit/>
          </a:bodyPr>
          <a:lstStyle/>
          <a:p>
            <a:pPr marL="0" lvl="0" indent="0" algn="just">
              <a:buNone/>
            </a:pPr>
            <a:r>
              <a:rPr lang="en-GB" sz="1400" b="1" dirty="0">
                <a:solidFill>
                  <a:schemeClr val="tx1"/>
                </a:solidFill>
                <a:latin typeface="Trebuchet MS" panose="020B0603020202020204" pitchFamily="34" charset="0"/>
                <a:ea typeface="Georgia"/>
                <a:cs typeface="Georgia"/>
                <a:sym typeface="Georgia"/>
              </a:rPr>
              <a:t>Other urban areas such as </a:t>
            </a:r>
            <a:r>
              <a:rPr lang="en-GB" sz="1400" b="1" dirty="0" err="1">
                <a:solidFill>
                  <a:schemeClr val="tx1"/>
                </a:solidFill>
                <a:latin typeface="Trebuchet MS" panose="020B0603020202020204" pitchFamily="34" charset="0"/>
                <a:ea typeface="Georgia"/>
                <a:cs typeface="Georgia"/>
                <a:sym typeface="Georgia"/>
              </a:rPr>
              <a:t>Soulsville</a:t>
            </a:r>
            <a:r>
              <a:rPr lang="en-GB" sz="1400" b="1" dirty="0">
                <a:solidFill>
                  <a:schemeClr val="tx1"/>
                </a:solidFill>
                <a:latin typeface="Trebuchet MS" panose="020B0603020202020204" pitchFamily="34" charset="0"/>
                <a:ea typeface="Georgia"/>
                <a:cs typeface="Georgia"/>
                <a:sym typeface="Georgia"/>
              </a:rPr>
              <a:t> have seen attempts by locals to revitalise their home towns. Detroit – with its </a:t>
            </a:r>
            <a:r>
              <a:rPr lang="en-GB" sz="1400" b="1" dirty="0">
                <a:solidFill>
                  <a:schemeClr val="tx1"/>
                </a:solidFill>
                <a:latin typeface="Trebuchet MS" panose="020B0603020202020204" pitchFamily="34" charset="0"/>
              </a:rPr>
              <a:t>history of industrial decline and financial failure – is one such place.</a:t>
            </a:r>
          </a:p>
          <a:p>
            <a:pPr marL="0" lvl="0" indent="0" algn="just">
              <a:buNone/>
            </a:pPr>
            <a:endParaRPr lang="en-GB" sz="1400" b="1" dirty="0">
              <a:solidFill>
                <a:schemeClr val="tx1"/>
              </a:solidFill>
              <a:latin typeface="Trebuchet MS" panose="020B0603020202020204" pitchFamily="34" charset="0"/>
              <a:ea typeface="Georgia"/>
              <a:cs typeface="Georgia"/>
              <a:sym typeface="Georgia"/>
            </a:endParaRPr>
          </a:p>
          <a:p>
            <a:pPr marL="0" indent="0">
              <a:buNone/>
            </a:pPr>
            <a:r>
              <a:rPr lang="en-GB" sz="1400" dirty="0">
                <a:solidFill>
                  <a:schemeClr val="tx1"/>
                </a:solidFill>
                <a:latin typeface="Trebuchet MS" panose="020B0603020202020204" pitchFamily="34" charset="0"/>
                <a:ea typeface="Georgia"/>
                <a:cs typeface="Georgia"/>
                <a:sym typeface="Georgia"/>
              </a:rPr>
              <a:t>Use the following links as a starting point to your own research on how attempts have been made to regenerate, re-image and rebrand Detroit:</a:t>
            </a:r>
            <a:endParaRPr lang="en-GB" sz="1400" dirty="0">
              <a:solidFill>
                <a:schemeClr val="tx1"/>
              </a:solidFill>
              <a:latin typeface="Trebuchet MS" panose="020B0603020202020204" pitchFamily="34" charset="0"/>
              <a:sym typeface="Georgia"/>
            </a:endParaRPr>
          </a:p>
          <a:p>
            <a:pPr marL="0" lvl="0" indent="0">
              <a:buNone/>
            </a:pPr>
            <a:endParaRPr lang="en-GB" sz="1400" dirty="0">
              <a:solidFill>
                <a:schemeClr val="tx1"/>
              </a:solidFill>
              <a:latin typeface="Trebuchet MS" panose="020B0603020202020204" pitchFamily="34" charset="0"/>
              <a:sym typeface="Georgia"/>
            </a:endParaRPr>
          </a:p>
          <a:p>
            <a:pPr>
              <a:buClr>
                <a:schemeClr val="tx1"/>
              </a:buClr>
              <a:buSzPct val="100000"/>
            </a:pPr>
            <a:r>
              <a:rPr lang="en-GB" sz="1200" dirty="0">
                <a:solidFill>
                  <a:schemeClr val="tx1"/>
                </a:solidFill>
                <a:latin typeface="Trebuchet MS" panose="020B0603020202020204" pitchFamily="34" charset="0"/>
                <a:hlinkClick r:id="rId3">
                  <a:extLst>
                    <a:ext uri="{A12FA001-AC4F-418D-AE19-62706E023703}">
                      <ahyp:hlinkClr xmlns:ahyp="http://schemas.microsoft.com/office/drawing/2018/hyperlinkcolor" val="tx"/>
                    </a:ext>
                  </a:extLst>
                </a:hlinkClick>
              </a:rPr>
              <a:t>https://www.youtube.com/watch?v=AegIbt2j0sU</a:t>
            </a:r>
            <a:endParaRPr lang="en-GB" sz="1200" dirty="0">
              <a:solidFill>
                <a:schemeClr val="tx1"/>
              </a:solidFill>
              <a:latin typeface="Trebuchet MS" panose="020B0603020202020204" pitchFamily="34" charset="0"/>
            </a:endParaRPr>
          </a:p>
          <a:p>
            <a:pPr>
              <a:buClr>
                <a:schemeClr val="tx1"/>
              </a:buClr>
              <a:buSzPct val="100000"/>
            </a:pPr>
            <a:r>
              <a:rPr lang="en-GB" sz="1200" dirty="0">
                <a:solidFill>
                  <a:schemeClr val="tx1"/>
                </a:solidFill>
                <a:latin typeface="Trebuchet MS" panose="020B0603020202020204" pitchFamily="34" charset="0"/>
                <a:hlinkClick r:id="rId4">
                  <a:extLst>
                    <a:ext uri="{A12FA001-AC4F-418D-AE19-62706E023703}">
                      <ahyp:hlinkClr xmlns:ahyp="http://schemas.microsoft.com/office/drawing/2018/hyperlinkcolor" val="tx"/>
                    </a:ext>
                  </a:extLst>
                </a:hlinkClick>
              </a:rPr>
              <a:t>https://www.theguardian.com/money/2014/may/14/detroit-bankrupt-brand-ad-chrysler-nostalgia</a:t>
            </a:r>
            <a:endParaRPr lang="en-GB" sz="1200" dirty="0">
              <a:solidFill>
                <a:schemeClr val="tx1"/>
              </a:solidFill>
              <a:latin typeface="Trebuchet MS" panose="020B0603020202020204" pitchFamily="34" charset="0"/>
            </a:endParaRPr>
          </a:p>
          <a:p>
            <a:pPr>
              <a:buClr>
                <a:schemeClr val="tx1"/>
              </a:buClr>
              <a:buSzPct val="100000"/>
            </a:pPr>
            <a:r>
              <a:rPr lang="en-GB" sz="1200" dirty="0">
                <a:solidFill>
                  <a:schemeClr val="tx1"/>
                </a:solidFill>
                <a:latin typeface="Trebuchet MS" panose="020B0603020202020204" pitchFamily="34" charset="0"/>
                <a:hlinkClick r:id="rId5">
                  <a:extLst>
                    <a:ext uri="{A12FA001-AC4F-418D-AE19-62706E023703}">
                      <ahyp:hlinkClr xmlns:ahyp="http://schemas.microsoft.com/office/drawing/2018/hyperlinkcolor" val="tx"/>
                    </a:ext>
                  </a:extLst>
                </a:hlinkClick>
              </a:rPr>
              <a:t>https://medium.com/detroitstartupweek/rebranding-detroit-rebranding-cities-with-hajj-flemings-5fea713cb55e</a:t>
            </a:r>
            <a:endParaRPr lang="en-GB" sz="1200" dirty="0">
              <a:solidFill>
                <a:schemeClr val="tx1"/>
              </a:solidFill>
              <a:latin typeface="Trebuchet MS" panose="020B0603020202020204" pitchFamily="34" charset="0"/>
            </a:endParaRPr>
          </a:p>
          <a:p>
            <a:pPr>
              <a:buClr>
                <a:schemeClr val="tx1"/>
              </a:buClr>
              <a:buSzPct val="100000"/>
            </a:pPr>
            <a:r>
              <a:rPr lang="en-GB" sz="1200" dirty="0">
                <a:solidFill>
                  <a:schemeClr val="tx1"/>
                </a:solidFill>
                <a:latin typeface="Trebuchet MS" panose="020B0603020202020204" pitchFamily="34" charset="0"/>
                <a:hlinkClick r:id="rId6">
                  <a:extLst>
                    <a:ext uri="{A12FA001-AC4F-418D-AE19-62706E023703}">
                      <ahyp:hlinkClr xmlns:ahyp="http://schemas.microsoft.com/office/drawing/2018/hyperlinkcolor" val="tx"/>
                    </a:ext>
                  </a:extLst>
                </a:hlinkClick>
              </a:rPr>
              <a:t>https://www.newgeography.com/content/006513-detroit-rebranding-resilience-and-redemption</a:t>
            </a:r>
            <a:endParaRPr lang="en-GB" sz="1200" dirty="0">
              <a:solidFill>
                <a:schemeClr val="tx1"/>
              </a:solidFill>
              <a:latin typeface="Trebuchet MS" panose="020B0603020202020204" pitchFamily="34" charset="0"/>
            </a:endParaRPr>
          </a:p>
          <a:p>
            <a:pPr>
              <a:buClr>
                <a:schemeClr val="tx1"/>
              </a:buClr>
              <a:buSzPct val="100000"/>
            </a:pPr>
            <a:r>
              <a:rPr lang="en-GB" sz="1200" dirty="0">
                <a:solidFill>
                  <a:schemeClr val="tx1"/>
                </a:solidFill>
                <a:latin typeface="Trebuchet MS" panose="020B0603020202020204" pitchFamily="34" charset="0"/>
                <a:hlinkClick r:id="rId7">
                  <a:extLst>
                    <a:ext uri="{A12FA001-AC4F-418D-AE19-62706E023703}">
                      <ahyp:hlinkClr xmlns:ahyp="http://schemas.microsoft.com/office/drawing/2018/hyperlinkcolor" val="tx"/>
                    </a:ext>
                  </a:extLst>
                </a:hlinkClick>
              </a:rPr>
              <a:t>https://www.bbc.co.uk/news/magazine-25509923</a:t>
            </a:r>
            <a:endParaRPr lang="en-GB" sz="1200" dirty="0">
              <a:solidFill>
                <a:schemeClr val="tx1"/>
              </a:solidFill>
              <a:latin typeface="Trebuchet MS" panose="020B0603020202020204" pitchFamily="34" charset="0"/>
            </a:endParaRPr>
          </a:p>
          <a:p>
            <a:pPr>
              <a:buClr>
                <a:schemeClr val="tx1"/>
              </a:buClr>
              <a:buSzPct val="100000"/>
            </a:pPr>
            <a:r>
              <a:rPr lang="en-GB" sz="1200" dirty="0">
                <a:solidFill>
                  <a:schemeClr val="tx1"/>
                </a:solidFill>
                <a:latin typeface="Trebuchet MS" panose="020B0603020202020204" pitchFamily="34" charset="0"/>
                <a:hlinkClick r:id="rId8">
                  <a:extLst>
                    <a:ext uri="{A12FA001-AC4F-418D-AE19-62706E023703}">
                      <ahyp:hlinkClr xmlns:ahyp="http://schemas.microsoft.com/office/drawing/2018/hyperlinkcolor" val="tx"/>
                    </a:ext>
                  </a:extLst>
                </a:hlinkClick>
              </a:rPr>
              <a:t>http://rebranddetroit.co/</a:t>
            </a:r>
            <a:endParaRPr lang="en-GB" sz="1200" dirty="0">
              <a:solidFill>
                <a:schemeClr val="tx1"/>
              </a:solidFill>
              <a:latin typeface="Trebuchet MS" panose="020B0603020202020204" pitchFamily="34" charset="0"/>
            </a:endParaRPr>
          </a:p>
          <a:p>
            <a:pPr>
              <a:buClr>
                <a:schemeClr val="tx1"/>
              </a:buClr>
              <a:buSzPct val="100000"/>
            </a:pPr>
            <a:r>
              <a:rPr lang="en-GB" sz="1200" dirty="0">
                <a:solidFill>
                  <a:schemeClr val="tx1"/>
                </a:solidFill>
                <a:latin typeface="Trebuchet MS" panose="020B0603020202020204" pitchFamily="34" charset="0"/>
                <a:hlinkClick r:id="rId9">
                  <a:extLst>
                    <a:ext uri="{A12FA001-AC4F-418D-AE19-62706E023703}">
                      <ahyp:hlinkClr xmlns:ahyp="http://schemas.microsoft.com/office/drawing/2018/hyperlinkcolor" val="tx"/>
                    </a:ext>
                  </a:extLst>
                </a:hlinkClick>
              </a:rPr>
              <a:t>https://www.youtube.com/watch?v=D-z6fjPSYrU</a:t>
            </a:r>
            <a:endParaRPr lang="en-GB" sz="1200" dirty="0">
              <a:solidFill>
                <a:schemeClr val="tx1"/>
              </a:solidFill>
              <a:latin typeface="Trebuchet MS" panose="020B0603020202020204" pitchFamily="34" charset="0"/>
            </a:endParaRPr>
          </a:p>
          <a:p>
            <a:pPr>
              <a:buClr>
                <a:schemeClr val="tx1"/>
              </a:buClr>
              <a:buSzPct val="100000"/>
            </a:pPr>
            <a:r>
              <a:rPr lang="en-GB" sz="1200" dirty="0">
                <a:solidFill>
                  <a:schemeClr val="tx1"/>
                </a:solidFill>
                <a:latin typeface="Trebuchet MS" panose="020B0603020202020204" pitchFamily="34" charset="0"/>
                <a:hlinkClick r:id="rId10">
                  <a:extLst>
                    <a:ext uri="{A12FA001-AC4F-418D-AE19-62706E023703}">
                      <ahyp:hlinkClr xmlns:ahyp="http://schemas.microsoft.com/office/drawing/2018/hyperlinkcolor" val="tx"/>
                    </a:ext>
                  </a:extLst>
                </a:hlinkClick>
              </a:rPr>
              <a:t>https://www.miufi.org/</a:t>
            </a:r>
            <a:endParaRPr lang="en-GB" sz="1200" dirty="0">
              <a:solidFill>
                <a:schemeClr val="tx1"/>
              </a:solidFill>
              <a:latin typeface="Trebuchet MS" panose="020B0603020202020204" pitchFamily="34" charset="0"/>
            </a:endParaRPr>
          </a:p>
          <a:p>
            <a:pPr>
              <a:buClr>
                <a:schemeClr val="tx1"/>
              </a:buClr>
              <a:buSzPct val="100000"/>
            </a:pPr>
            <a:r>
              <a:rPr lang="en-GB" sz="1200" dirty="0">
                <a:solidFill>
                  <a:schemeClr val="tx1"/>
                </a:solidFill>
                <a:latin typeface="Trebuchet MS" panose="020B0603020202020204" pitchFamily="34" charset="0"/>
                <a:hlinkClick r:id="rId11">
                  <a:extLst>
                    <a:ext uri="{A12FA001-AC4F-418D-AE19-62706E023703}">
                      <ahyp:hlinkClr xmlns:ahyp="http://schemas.microsoft.com/office/drawing/2018/hyperlinkcolor" val="tx"/>
                    </a:ext>
                  </a:extLst>
                </a:hlinkClick>
              </a:rPr>
              <a:t>https://www.slowroll.bike/</a:t>
            </a:r>
            <a:endParaRPr lang="en-GB" sz="1200" dirty="0">
              <a:solidFill>
                <a:schemeClr val="tx1"/>
              </a:solidFill>
              <a:latin typeface="Trebuchet MS" panose="020B0603020202020204" pitchFamily="34" charset="0"/>
            </a:endParaRPr>
          </a:p>
          <a:p>
            <a:pPr>
              <a:buClr>
                <a:schemeClr val="tx1"/>
              </a:buClr>
              <a:buSzPct val="100000"/>
            </a:pPr>
            <a:r>
              <a:rPr lang="en-GB" sz="1200" dirty="0">
                <a:solidFill>
                  <a:schemeClr val="tx1"/>
                </a:solidFill>
                <a:latin typeface="Trebuchet MS" panose="020B0603020202020204" pitchFamily="34" charset="0"/>
                <a:hlinkClick r:id="rId12">
                  <a:extLst>
                    <a:ext uri="{A12FA001-AC4F-418D-AE19-62706E023703}">
                      <ahyp:hlinkClr xmlns:ahyp="http://schemas.microsoft.com/office/drawing/2018/hyperlinkcolor" val="tx"/>
                    </a:ext>
                  </a:extLst>
                </a:hlinkClick>
              </a:rPr>
              <a:t>https://meritgoodness.com/pages/story</a:t>
            </a:r>
            <a:endParaRPr lang="en-GB" sz="1200" dirty="0">
              <a:solidFill>
                <a:schemeClr val="tx1"/>
              </a:solidFill>
              <a:latin typeface="Trebuchet MS" panose="020B0603020202020204" pitchFamily="34" charset="0"/>
            </a:endParaRPr>
          </a:p>
          <a:p>
            <a:pPr>
              <a:buClr>
                <a:schemeClr val="tx1"/>
              </a:buClr>
              <a:buSzPct val="100000"/>
            </a:pPr>
            <a:endParaRPr lang="en-GB" sz="1400" dirty="0">
              <a:solidFill>
                <a:schemeClr val="tx1"/>
              </a:solidFill>
              <a:latin typeface="Trebuchet MS" panose="020B0603020202020204" pitchFamily="34" charset="0"/>
            </a:endParaRPr>
          </a:p>
          <a:p>
            <a:pPr marL="0" lvl="0" indent="0">
              <a:buNone/>
            </a:pPr>
            <a:endParaRPr lang="en-GB" sz="1400" dirty="0">
              <a:solidFill>
                <a:schemeClr val="tx1"/>
              </a:solidFill>
              <a:latin typeface="Trebuchet MS" panose="020B0603020202020204" pitchFamily="34" charset="0"/>
            </a:endParaRPr>
          </a:p>
          <a:p>
            <a:pPr marL="0" lvl="0" indent="0">
              <a:buNone/>
            </a:pPr>
            <a:endParaRPr lang="en-GB" sz="1400" dirty="0">
              <a:solidFill>
                <a:schemeClr val="tx1"/>
              </a:solidFill>
              <a:latin typeface="Trebuchet MS" panose="020B0603020202020204" pitchFamily="34" charset="0"/>
            </a:endParaRPr>
          </a:p>
          <a:p>
            <a:pPr marL="342900" lvl="0">
              <a:buAutoNum type="arabicPeriod"/>
            </a:pPr>
            <a:endParaRPr sz="1400" dirty="0">
              <a:solidFill>
                <a:schemeClr val="tx1"/>
              </a:solidFill>
              <a:latin typeface="Trebuchet MS" panose="020B0603020202020204" pitchFamily="34" charset="0"/>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19D9C7E0-5B2E-4684-8C6E-500686CDD6BB}"/>
              </a:ext>
            </a:extLst>
          </p:cNvPr>
          <p:cNvPicPr>
            <a:picLocks noChangeAspect="1"/>
          </p:cNvPicPr>
          <p:nvPr/>
        </p:nvPicPr>
        <p:blipFill>
          <a:blip r:embed="rId13"/>
          <a:stretch>
            <a:fillRect/>
          </a:stretch>
        </p:blipFill>
        <p:spPr>
          <a:xfrm>
            <a:off x="6233886" y="0"/>
            <a:ext cx="543690" cy="791974"/>
          </a:xfrm>
          <a:prstGeom prst="rect">
            <a:avLst/>
          </a:prstGeom>
        </p:spPr>
      </p:pic>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i="1" dirty="0">
                <a:ln w="15875">
                  <a:solidFill>
                    <a:schemeClr val="tx1"/>
                  </a:solidFill>
                </a:ln>
                <a:solidFill>
                  <a:srgbClr val="9B51AF"/>
                </a:solidFill>
                <a:latin typeface="Century Gothic" panose="020B0502020202020204" pitchFamily="34" charset="0"/>
                <a:ea typeface="Georgia"/>
                <a:cs typeface="Georgia"/>
                <a:sym typeface="Georgia"/>
              </a:rPr>
              <a:t>Over to you 5!</a:t>
            </a:r>
            <a:endParaRPr b="1" i="1" dirty="0">
              <a:ln w="15875">
                <a:solidFill>
                  <a:schemeClr val="tx1"/>
                </a:solidFill>
              </a:ln>
              <a:solidFill>
                <a:srgbClr val="9B51AF"/>
              </a:solidFill>
              <a:latin typeface="Century Gothic" panose="020B0502020202020204" pitchFamily="34" charset="0"/>
              <a:ea typeface="Georgia"/>
              <a:cs typeface="Georgia"/>
              <a:sym typeface="Georgia"/>
            </a:endParaRPr>
          </a:p>
        </p:txBody>
      </p:sp>
      <p:sp>
        <p:nvSpPr>
          <p:cNvPr id="6" name="Arrow: Down 5">
            <a:extLst>
              <a:ext uri="{FF2B5EF4-FFF2-40B4-BE49-F238E27FC236}">
                <a16:creationId xmlns:a16="http://schemas.microsoft.com/office/drawing/2014/main" id="{81AB8799-5A76-453A-8478-482A64825EF6}"/>
              </a:ext>
            </a:extLst>
          </p:cNvPr>
          <p:cNvSpPr/>
          <p:nvPr/>
        </p:nvSpPr>
        <p:spPr>
          <a:xfrm>
            <a:off x="2931811" y="8491992"/>
            <a:ext cx="994228" cy="471247"/>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sp>
        <p:nvSpPr>
          <p:cNvPr id="3" name="Rectangle 2">
            <a:extLst>
              <a:ext uri="{FF2B5EF4-FFF2-40B4-BE49-F238E27FC236}">
                <a16:creationId xmlns:a16="http://schemas.microsoft.com/office/drawing/2014/main" id="{887A69CA-E251-426E-AD08-A1F8106FA6DE}"/>
              </a:ext>
            </a:extLst>
          </p:cNvPr>
          <p:cNvSpPr/>
          <p:nvPr/>
        </p:nvSpPr>
        <p:spPr>
          <a:xfrm>
            <a:off x="6388100" y="4572000"/>
            <a:ext cx="3429000" cy="307777"/>
          </a:xfrm>
          <a:prstGeom prst="rect">
            <a:avLst/>
          </a:prstGeom>
        </p:spPr>
        <p:txBody>
          <a:bodyPr>
            <a:spAutoFit/>
          </a:bodyPr>
          <a:lstStyle/>
          <a:p>
            <a:endParaRPr lang="en-GB" dirty="0"/>
          </a:p>
        </p:txBody>
      </p:sp>
      <p:pic>
        <p:nvPicPr>
          <p:cNvPr id="4" name="Picture 3" descr="A close up of a logo&#10;&#10;Description automatically generated">
            <a:extLst>
              <a:ext uri="{FF2B5EF4-FFF2-40B4-BE49-F238E27FC236}">
                <a16:creationId xmlns:a16="http://schemas.microsoft.com/office/drawing/2014/main" id="{58D4414C-2B6D-474F-8D98-479AC2ADF12D}"/>
              </a:ext>
            </a:extLst>
          </p:cNvPr>
          <p:cNvPicPr>
            <a:picLocks noChangeAspect="1"/>
          </p:cNvPicPr>
          <p:nvPr/>
        </p:nvPicPr>
        <p:blipFill>
          <a:blip r:embed="rId14"/>
          <a:stretch>
            <a:fillRect/>
          </a:stretch>
        </p:blipFill>
        <p:spPr>
          <a:xfrm>
            <a:off x="2363766" y="6222526"/>
            <a:ext cx="2130318" cy="2130318"/>
          </a:xfrm>
          <a:prstGeom prst="rect">
            <a:avLst/>
          </a:prstGeom>
        </p:spPr>
      </p:pic>
    </p:spTree>
    <p:extLst>
      <p:ext uri="{BB962C8B-B14F-4D97-AF65-F5344CB8AC3E}">
        <p14:creationId xmlns:p14="http://schemas.microsoft.com/office/powerpoint/2010/main" val="34791424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3" name="Google Shape;83;p16"/>
          <p:cNvSpPr txBox="1">
            <a:spLocks noGrp="1"/>
          </p:cNvSpPr>
          <p:nvPr>
            <p:ph type="title" idx="4294967295"/>
          </p:nvPr>
        </p:nvSpPr>
        <p:spPr>
          <a:xfrm>
            <a:off x="233775" y="174300"/>
            <a:ext cx="6390300" cy="1018200"/>
          </a:xfrm>
          <a:prstGeom prst="rect">
            <a:avLst/>
          </a:prstGeom>
        </p:spPr>
        <p:txBody>
          <a:bodyPr spcFirstLastPara="1" wrap="square" lIns="91425" tIns="91425" rIns="91425" bIns="91425" anchor="t" anchorCtr="0">
            <a:noAutofit/>
          </a:bodyPr>
          <a:lstStyle/>
          <a:p>
            <a:pPr lvl="0" algn="ctr"/>
            <a:r>
              <a:rPr lang="en-GB" b="1" i="1" u="sng" dirty="0">
                <a:ln w="15875">
                  <a:solidFill>
                    <a:schemeClr val="tx1"/>
                  </a:solidFill>
                </a:ln>
                <a:solidFill>
                  <a:schemeClr val="accent6">
                    <a:lumMod val="50000"/>
                  </a:schemeClr>
                </a:solidFill>
                <a:latin typeface="Century Gothic" panose="020B0502020202020204" pitchFamily="34" charset="0"/>
                <a:ea typeface="Georgia"/>
                <a:cs typeface="Georgia"/>
                <a:sym typeface="Georgia"/>
              </a:rPr>
              <a:t>Notes area</a:t>
            </a:r>
            <a:endParaRPr u="sng" dirty="0">
              <a:solidFill>
                <a:schemeClr val="accent6">
                  <a:lumMod val="50000"/>
                </a:schemeClr>
              </a:solidFill>
              <a:latin typeface="Georgia"/>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ABD38AFF-4E5F-42A7-8F39-F488DF2A5E5F}"/>
              </a:ext>
            </a:extLst>
          </p:cNvPr>
          <p:cNvPicPr>
            <a:picLocks noChangeAspect="1"/>
          </p:cNvPicPr>
          <p:nvPr/>
        </p:nvPicPr>
        <p:blipFill>
          <a:blip r:embed="rId3"/>
          <a:stretch>
            <a:fillRect/>
          </a:stretch>
        </p:blipFill>
        <p:spPr>
          <a:xfrm>
            <a:off x="6233886" y="0"/>
            <a:ext cx="543690" cy="791974"/>
          </a:xfrm>
          <a:prstGeom prst="rect">
            <a:avLst/>
          </a:prstGeom>
        </p:spPr>
      </p:pic>
      <p:graphicFrame>
        <p:nvGraphicFramePr>
          <p:cNvPr id="6" name="Content Placeholder 3">
            <a:extLst>
              <a:ext uri="{FF2B5EF4-FFF2-40B4-BE49-F238E27FC236}">
                <a16:creationId xmlns:a16="http://schemas.microsoft.com/office/drawing/2014/main" id="{7089B9F7-D5A7-4606-9815-656CA5BCFBB8}"/>
              </a:ext>
            </a:extLst>
          </p:cNvPr>
          <p:cNvGraphicFramePr>
            <a:graphicFrameLocks/>
          </p:cNvGraphicFramePr>
          <p:nvPr/>
        </p:nvGraphicFramePr>
        <p:xfrm>
          <a:off x="233775" y="791975"/>
          <a:ext cx="6450054" cy="8177726"/>
        </p:xfrm>
        <a:graphic>
          <a:graphicData uri="http://schemas.openxmlformats.org/drawingml/2006/table">
            <a:tbl>
              <a:tblPr firstRow="1" bandRow="1">
                <a:tableStyleId>{5940675A-B579-460E-94D1-54222C63F5DA}</a:tableStyleId>
              </a:tblPr>
              <a:tblGrid>
                <a:gridCol w="3460111">
                  <a:extLst>
                    <a:ext uri="{9D8B030D-6E8A-4147-A177-3AD203B41FA5}">
                      <a16:colId xmlns:a16="http://schemas.microsoft.com/office/drawing/2014/main" val="20000"/>
                    </a:ext>
                  </a:extLst>
                </a:gridCol>
                <a:gridCol w="996648">
                  <a:extLst>
                    <a:ext uri="{9D8B030D-6E8A-4147-A177-3AD203B41FA5}">
                      <a16:colId xmlns:a16="http://schemas.microsoft.com/office/drawing/2014/main" val="20001"/>
                    </a:ext>
                  </a:extLst>
                </a:gridCol>
                <a:gridCol w="996647">
                  <a:extLst>
                    <a:ext uri="{9D8B030D-6E8A-4147-A177-3AD203B41FA5}">
                      <a16:colId xmlns:a16="http://schemas.microsoft.com/office/drawing/2014/main" val="2864554994"/>
                    </a:ext>
                  </a:extLst>
                </a:gridCol>
                <a:gridCol w="996648">
                  <a:extLst>
                    <a:ext uri="{9D8B030D-6E8A-4147-A177-3AD203B41FA5}">
                      <a16:colId xmlns:a16="http://schemas.microsoft.com/office/drawing/2014/main" val="2470624755"/>
                    </a:ext>
                  </a:extLst>
                </a:gridCol>
              </a:tblGrid>
              <a:tr h="2392959">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Trebuchet MS" panose="020B0603020202020204" pitchFamily="34" charset="0"/>
                        </a:rPr>
                        <a:t>Brief notes on what I found interesting: </a:t>
                      </a:r>
                    </a:p>
                    <a:p>
                      <a:pPr algn="ctr"/>
                      <a:endParaRPr lang="en-GB" sz="14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Shifting flows of resources.</a:t>
                      </a: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r>
                        <a:rPr lang="en-GB" sz="900" i="1" baseline="0" dirty="0">
                          <a:latin typeface="Trebuchet MS" panose="020B0603020202020204" pitchFamily="34" charset="0"/>
                        </a:rPr>
                        <a:t> </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External agencies, including government, corporate bodies and community or local groups make attempts to influence or create specific place-meanings</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Shifting flows of money or investment.</a:t>
                      </a:r>
                      <a:endParaRPr lang="en-GB" sz="900" i="1" dirty="0">
                        <a:latin typeface="Trebuchet MS" panose="020B0603020202020204" pitchFamily="34" charset="0"/>
                      </a:endParaRPr>
                    </a:p>
                  </a:txBody>
                  <a:tcPr/>
                </a:tc>
                <a:extLst>
                  <a:ext uri="{0D108BD9-81ED-4DB2-BD59-A6C34878D82A}">
                    <a16:rowId xmlns:a16="http://schemas.microsoft.com/office/drawing/2014/main" val="10000"/>
                  </a:ext>
                </a:extLst>
              </a:tr>
              <a:tr h="1765304">
                <a:tc vMerge="1">
                  <a:txBody>
                    <a:bodyPr/>
                    <a:lstStyle/>
                    <a:p>
                      <a:endParaRPr lang="en-GB"/>
                    </a:p>
                  </a:txBody>
                  <a:tcPr/>
                </a:tc>
                <a:tc rowSpan="2">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The decisions of transnational corporations.</a:t>
                      </a:r>
                      <a:endParaRPr lang="en-GB" sz="900" i="1" dirty="0">
                        <a:latin typeface="Trebuchet MS" panose="020B0603020202020204" pitchFamily="34" charset="0"/>
                      </a:endParaRPr>
                    </a:p>
                  </a:txBody>
                  <a:tcPr/>
                </a:tc>
                <a:tc rowSpan="2">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The impacts of government policies</a:t>
                      </a:r>
                      <a:endParaRPr lang="en-GB" sz="900" i="1" dirty="0">
                        <a:latin typeface="Trebuchet MS" panose="020B0603020202020204" pitchFamily="34" charset="0"/>
                      </a:endParaRPr>
                    </a:p>
                  </a:txBody>
                  <a:tcPr/>
                </a:tc>
                <a:tc rowSpan="2">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Shifting flows of ideas</a:t>
                      </a:r>
                      <a:endParaRPr lang="en-GB" sz="900" i="1" dirty="0">
                        <a:latin typeface="Trebuchet MS" panose="020B0603020202020204" pitchFamily="34" charset="0"/>
                      </a:endParaRPr>
                    </a:p>
                  </a:txBody>
                  <a:tcPr/>
                </a:tc>
                <a:extLst>
                  <a:ext uri="{0D108BD9-81ED-4DB2-BD59-A6C34878D82A}">
                    <a16:rowId xmlns:a16="http://schemas.microsoft.com/office/drawing/2014/main" val="2440997572"/>
                  </a:ext>
                </a:extLst>
              </a:tr>
              <a:tr h="162952">
                <a:tc rowSpan="3">
                  <a:txBody>
                    <a:bodyPr/>
                    <a:lstStyle/>
                    <a:p>
                      <a:pPr algn="ctr"/>
                      <a:r>
                        <a:rPr lang="en-GB" sz="1400" i="1" dirty="0">
                          <a:latin typeface="Trebuchet MS" panose="020B0603020202020204" pitchFamily="34" charset="0"/>
                        </a:rPr>
                        <a:t>3 key take-aways </a:t>
                      </a:r>
                      <a:br>
                        <a:rPr lang="en-GB" sz="1400" i="1" dirty="0">
                          <a:latin typeface="Trebuchet MS" panose="020B0603020202020204" pitchFamily="34" charset="0"/>
                        </a:rPr>
                      </a:br>
                      <a:r>
                        <a:rPr lang="en-GB" sz="1400" i="1" dirty="0">
                          <a:latin typeface="Trebuchet MS" panose="020B0603020202020204" pitchFamily="34" charset="0"/>
                        </a:rPr>
                        <a:t>(include facts/figures/dates/names):</a:t>
                      </a:r>
                    </a:p>
                    <a:p>
                      <a:pPr algn="ctr"/>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1.</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2.</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3. </a:t>
                      </a:r>
                      <a:endParaRPr lang="en-GB" sz="1400" i="1" dirty="0">
                        <a:latin typeface="Trebuchet MS" panose="020B0603020202020204" pitchFamily="34" charset="0"/>
                      </a:endParaRPr>
                    </a:p>
                  </a:txBody>
                  <a:tcPr/>
                </a:tc>
                <a:tc vMerge="1">
                  <a:txBody>
                    <a:bodyPr/>
                    <a:lstStyle/>
                    <a:p>
                      <a:pPr algn="ctr"/>
                      <a:endParaRPr lang="en-GB" sz="1400" i="1" dirty="0">
                        <a:latin typeface="Trebuchet MS" panose="020B0603020202020204" pitchFamily="34" charset="0"/>
                      </a:endParaRPr>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1"/>
                  </a:ext>
                </a:extLst>
              </a:tr>
              <a:tr h="1928256">
                <a:tc vMerge="1">
                  <a:txBody>
                    <a:bodyPr/>
                    <a:lstStyle/>
                    <a:p>
                      <a:endParaRPr lang="en-GB"/>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The impacts of international or global institutions.</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Shifting flows of people.</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Personal attachments shaped place meaning - place meanings are bound up with different identities, perspectives and experiences.</a:t>
                      </a:r>
                      <a:endParaRPr lang="en-GB" sz="900" i="1" dirty="0">
                        <a:latin typeface="Trebuchet MS" panose="020B0603020202020204" pitchFamily="34" charset="0"/>
                      </a:endParaRPr>
                    </a:p>
                  </a:txBody>
                  <a:tcPr/>
                </a:tc>
                <a:extLst>
                  <a:ext uri="{0D108BD9-81ED-4DB2-BD59-A6C34878D82A}">
                    <a16:rowId xmlns:a16="http://schemas.microsoft.com/office/drawing/2014/main" val="3284173115"/>
                  </a:ext>
                </a:extLst>
              </a:tr>
              <a:tr h="1928255">
                <a:tc vMerge="1">
                  <a:txBody>
                    <a:bodyPr/>
                    <a:lstStyle/>
                    <a:p>
                      <a:endParaRPr lang="en-GB"/>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Past and present connections/processes of development can be seen to influence the social and economic characteristics of places (history)</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Exogenous: relationships with other places.</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Endogenous: location, topography, physical geography, land use, built environment and infrastructure, demographic and economic characteristics.</a:t>
                      </a:r>
                      <a:endParaRPr lang="en-GB" sz="900" i="1" dirty="0">
                        <a:latin typeface="Trebuchet MS" panose="020B0603020202020204" pitchFamily="34" charset="0"/>
                      </a:endParaRPr>
                    </a:p>
                  </a:txBody>
                  <a:tcPr/>
                </a:tc>
                <a:extLst>
                  <a:ext uri="{0D108BD9-81ED-4DB2-BD59-A6C34878D82A}">
                    <a16:rowId xmlns:a16="http://schemas.microsoft.com/office/drawing/2014/main" val="1931994297"/>
                  </a:ext>
                </a:extLst>
              </a:tr>
            </a:tbl>
          </a:graphicData>
        </a:graphic>
      </p:graphicFrame>
      <p:pic>
        <p:nvPicPr>
          <p:cNvPr id="2" name="Picture 1">
            <a:extLst>
              <a:ext uri="{FF2B5EF4-FFF2-40B4-BE49-F238E27FC236}">
                <a16:creationId xmlns:a16="http://schemas.microsoft.com/office/drawing/2014/main" id="{7D1BEF25-73E2-45F4-BE9F-06C527847D05}"/>
              </a:ext>
            </a:extLst>
          </p:cNvPr>
          <p:cNvPicPr>
            <a:picLocks/>
          </p:cNvPicPr>
          <p:nvPr/>
        </p:nvPicPr>
        <p:blipFill>
          <a:blip r:embed="rId4"/>
          <a:stretch>
            <a:fillRect/>
          </a:stretch>
        </p:blipFill>
        <p:spPr>
          <a:xfrm>
            <a:off x="1354365" y="3981971"/>
            <a:ext cx="1200150" cy="1018200"/>
          </a:xfrm>
          <a:prstGeom prst="rect">
            <a:avLst/>
          </a:prstGeom>
        </p:spPr>
      </p:pic>
    </p:spTree>
    <p:extLst>
      <p:ext uri="{BB962C8B-B14F-4D97-AF65-F5344CB8AC3E}">
        <p14:creationId xmlns:p14="http://schemas.microsoft.com/office/powerpoint/2010/main" val="2727621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2048844"/>
            <a:ext cx="6390300" cy="3169042"/>
          </a:xfrm>
          <a:prstGeom prst="rect">
            <a:avLst/>
          </a:prstGeom>
        </p:spPr>
        <p:txBody>
          <a:bodyPr spcFirstLastPara="1" wrap="square" lIns="91425" tIns="91425" rIns="91425" bIns="91425" anchor="t" anchorCtr="0">
            <a:noAutofit/>
          </a:bodyPr>
          <a:lstStyle/>
          <a:p>
            <a:pPr marL="0" lvl="0" indent="0">
              <a:buNone/>
            </a:pPr>
            <a:r>
              <a:rPr lang="en-GB" sz="1400" dirty="0">
                <a:solidFill>
                  <a:schemeClr val="tx1"/>
                </a:solidFill>
                <a:latin typeface="Trebuchet MS" panose="020B0603020202020204" pitchFamily="34" charset="0"/>
                <a:ea typeface="Georgia"/>
                <a:cs typeface="Georgia"/>
                <a:sym typeface="Georgia"/>
              </a:rPr>
              <a:t>Before you begin, you must first realise how this topic affects YOU and those around you:</a:t>
            </a:r>
          </a:p>
          <a:p>
            <a:pPr marL="0" lvl="0" indent="0">
              <a:buNone/>
            </a:pPr>
            <a:endParaRPr lang="en-GB" sz="1400" dirty="0">
              <a:solidFill>
                <a:schemeClr val="tx1"/>
              </a:solidFill>
              <a:latin typeface="Trebuchet MS" panose="020B0603020202020204" pitchFamily="34" charset="0"/>
              <a:ea typeface="Georgia"/>
              <a:cs typeface="Georgia"/>
              <a:sym typeface="Georgia"/>
            </a:endParaRPr>
          </a:p>
          <a:p>
            <a:pPr>
              <a:buClr>
                <a:schemeClr val="tx1"/>
              </a:buClr>
              <a:buSzPct val="100000"/>
              <a:buFont typeface="+mj-lt"/>
              <a:buAutoNum type="arabicParenR"/>
            </a:pPr>
            <a:r>
              <a:rPr lang="en-GB" sz="1400" dirty="0">
                <a:solidFill>
                  <a:srgbClr val="00B050"/>
                </a:solidFill>
                <a:latin typeface="Trebuchet MS" panose="020B0603020202020204" pitchFamily="34" charset="0"/>
              </a:rPr>
              <a:t>Read</a:t>
            </a:r>
            <a:r>
              <a:rPr lang="en-GB" sz="1400" dirty="0">
                <a:solidFill>
                  <a:schemeClr val="tx1"/>
                </a:solidFill>
                <a:latin typeface="Trebuchet MS" panose="020B0603020202020204" pitchFamily="34" charset="0"/>
              </a:rPr>
              <a:t> the extract on the following page and </a:t>
            </a:r>
            <a:r>
              <a:rPr lang="en-GB" sz="1400" dirty="0">
                <a:solidFill>
                  <a:srgbClr val="00B050"/>
                </a:solidFill>
                <a:latin typeface="Trebuchet MS" panose="020B0603020202020204" pitchFamily="34" charset="0"/>
              </a:rPr>
              <a:t>write a diary entry </a:t>
            </a:r>
            <a:r>
              <a:rPr lang="en-GB" sz="1400" dirty="0">
                <a:solidFill>
                  <a:schemeClr val="tx1"/>
                </a:solidFill>
                <a:latin typeface="Trebuchet MS" panose="020B0603020202020204" pitchFamily="34" charset="0"/>
              </a:rPr>
              <a:t>similar to this, but detailing your (virtual) walk down your local high street- use Google Maps’ </a:t>
            </a:r>
            <a:r>
              <a:rPr lang="en-GB" sz="1400" dirty="0" err="1">
                <a:solidFill>
                  <a:schemeClr val="tx1"/>
                </a:solidFill>
                <a:latin typeface="Trebuchet MS" panose="020B0603020202020204" pitchFamily="34" charset="0"/>
              </a:rPr>
              <a:t>StreetView</a:t>
            </a:r>
            <a:r>
              <a:rPr lang="en-GB" sz="1400" dirty="0">
                <a:solidFill>
                  <a:schemeClr val="tx1"/>
                </a:solidFill>
                <a:latin typeface="Trebuchet MS" panose="020B0603020202020204" pitchFamily="34" charset="0"/>
              </a:rPr>
              <a:t> feature. This will help you realise (a) how unique your local area is and (b) how its identity is shaped by external forces such as migrants or international businesses. </a:t>
            </a:r>
          </a:p>
          <a:p>
            <a:pPr>
              <a:buClr>
                <a:schemeClr val="tx1"/>
              </a:buClr>
              <a:buSzPct val="100000"/>
              <a:buFont typeface="+mj-lt"/>
              <a:buAutoNum type="arabicParenR"/>
            </a:pPr>
            <a:r>
              <a:rPr lang="en-GB" sz="1400" dirty="0">
                <a:solidFill>
                  <a:schemeClr val="tx1"/>
                </a:solidFill>
                <a:latin typeface="Trebuchet MS" panose="020B0603020202020204" pitchFamily="34" charset="0"/>
              </a:rPr>
              <a:t>Note down 3 </a:t>
            </a:r>
            <a:r>
              <a:rPr lang="en-GB" sz="1400" b="1" i="1" dirty="0">
                <a:solidFill>
                  <a:schemeClr val="tx1"/>
                </a:solidFill>
                <a:latin typeface="Trebuchet MS" panose="020B0603020202020204" pitchFamily="34" charset="0"/>
              </a:rPr>
              <a:t>significant</a:t>
            </a:r>
            <a:r>
              <a:rPr lang="en-GB" sz="1400" dirty="0">
                <a:solidFill>
                  <a:schemeClr val="tx1"/>
                </a:solidFill>
                <a:latin typeface="Trebuchet MS" panose="020B0603020202020204" pitchFamily="34" charset="0"/>
              </a:rPr>
              <a:t> changes you notice happening on your street or local high street using </a:t>
            </a:r>
            <a:r>
              <a:rPr lang="en-GB" sz="1400" dirty="0" err="1">
                <a:solidFill>
                  <a:schemeClr val="tx1"/>
                </a:solidFill>
                <a:latin typeface="Trebuchet MS" panose="020B0603020202020204" pitchFamily="34" charset="0"/>
              </a:rPr>
              <a:t>StreetView’s</a:t>
            </a:r>
            <a:r>
              <a:rPr lang="en-GB" sz="1400" dirty="0">
                <a:solidFill>
                  <a:schemeClr val="tx1"/>
                </a:solidFill>
                <a:latin typeface="Trebuchet MS" panose="020B0603020202020204" pitchFamily="34" charset="0"/>
              </a:rPr>
              <a:t> back in time feature:</a:t>
            </a:r>
          </a:p>
        </p:txBody>
      </p:sp>
      <p:pic>
        <p:nvPicPr>
          <p:cNvPr id="5" name="Picture 4" descr="A picture containing device, mirror&#10;&#10;Description automatically generated">
            <a:extLst>
              <a:ext uri="{FF2B5EF4-FFF2-40B4-BE49-F238E27FC236}">
                <a16:creationId xmlns:a16="http://schemas.microsoft.com/office/drawing/2014/main" id="{19D9C7E0-5B2E-4684-8C6E-500686CDD6BB}"/>
              </a:ext>
            </a:extLst>
          </p:cNvPr>
          <p:cNvPicPr>
            <a:picLocks noChangeAspect="1"/>
          </p:cNvPicPr>
          <p:nvPr/>
        </p:nvPicPr>
        <p:blipFill>
          <a:blip r:embed="rId3"/>
          <a:stretch>
            <a:fillRect/>
          </a:stretch>
        </p:blipFill>
        <p:spPr>
          <a:xfrm>
            <a:off x="6233886" y="0"/>
            <a:ext cx="543690" cy="791974"/>
          </a:xfrm>
          <a:prstGeom prst="rect">
            <a:avLst/>
          </a:prstGeom>
        </p:spPr>
      </p:pic>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850" y="994356"/>
            <a:ext cx="6390300" cy="791974"/>
          </a:xfrm>
          <a:prstGeom prst="rect">
            <a:avLst/>
          </a:prstGeom>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sz="3600" b="1" dirty="0">
                <a:ln w="15875">
                  <a:solidFill>
                    <a:schemeClr val="tx1"/>
                  </a:solidFill>
                </a:ln>
                <a:solidFill>
                  <a:srgbClr val="FF0000"/>
                </a:solidFill>
                <a:latin typeface="Century Gothic" panose="020B0502020202020204" pitchFamily="34" charset="0"/>
                <a:ea typeface="Georgia"/>
                <a:cs typeface="Georgia"/>
                <a:sym typeface="Georgia"/>
              </a:rPr>
              <a:t>This is personal…</a:t>
            </a:r>
            <a:endParaRPr sz="3600" b="1" i="1" dirty="0">
              <a:ln w="15875">
                <a:solidFill>
                  <a:schemeClr val="tx1"/>
                </a:solidFill>
              </a:ln>
              <a:solidFill>
                <a:srgbClr val="FF0000"/>
              </a:solidFill>
              <a:latin typeface="Century Gothic" panose="020B0502020202020204" pitchFamily="34" charset="0"/>
              <a:ea typeface="Georgia"/>
              <a:cs typeface="Georgia"/>
              <a:sym typeface="Georgia"/>
            </a:endParaRPr>
          </a:p>
        </p:txBody>
      </p:sp>
      <p:sp>
        <p:nvSpPr>
          <p:cNvPr id="6" name="TextBox 5">
            <a:extLst>
              <a:ext uri="{FF2B5EF4-FFF2-40B4-BE49-F238E27FC236}">
                <a16:creationId xmlns:a16="http://schemas.microsoft.com/office/drawing/2014/main" id="{1FFB37A2-7EB6-4D34-B760-920FB515A175}"/>
              </a:ext>
            </a:extLst>
          </p:cNvPr>
          <p:cNvSpPr txBox="1"/>
          <p:nvPr/>
        </p:nvSpPr>
        <p:spPr>
          <a:xfrm>
            <a:off x="233775" y="8030251"/>
            <a:ext cx="6450054" cy="923330"/>
          </a:xfrm>
          <a:prstGeom prst="rect">
            <a:avLst/>
          </a:prstGeom>
          <a:solidFill>
            <a:schemeClr val="accent5">
              <a:lumMod val="40000"/>
              <a:lumOff val="60000"/>
            </a:schemeClr>
          </a:solidFill>
          <a:ln w="38100">
            <a:solidFill>
              <a:schemeClr val="accent5">
                <a:lumMod val="50000"/>
              </a:schemeClr>
            </a:solidFill>
            <a:prstDash val="lgDashDot"/>
          </a:ln>
        </p:spPr>
        <p:txBody>
          <a:bodyPr wrap="square" rtlCol="0">
            <a:spAutoFit/>
          </a:bodyPr>
          <a:lstStyle/>
          <a:p>
            <a:r>
              <a:rPr lang="en-GB" sz="1800" dirty="0">
                <a:latin typeface="Trebuchet MS" panose="020B0603020202020204" pitchFamily="34" charset="0"/>
              </a:rPr>
              <a:t>“Place is security and space is freedom: we are attached to the one and are longing for the other”	                     </a:t>
            </a:r>
          </a:p>
          <a:p>
            <a:r>
              <a:rPr lang="en-GB" sz="1800" dirty="0">
                <a:latin typeface="Trebuchet MS" panose="020B0603020202020204" pitchFamily="34" charset="0"/>
              </a:rPr>
              <a:t>                                      		          Yi-Fu Tuan (2001).</a:t>
            </a:r>
          </a:p>
        </p:txBody>
      </p:sp>
      <p:pic>
        <p:nvPicPr>
          <p:cNvPr id="2" name="Picture 1">
            <a:extLst>
              <a:ext uri="{FF2B5EF4-FFF2-40B4-BE49-F238E27FC236}">
                <a16:creationId xmlns:a16="http://schemas.microsoft.com/office/drawing/2014/main" id="{3E3A706C-A4DF-40C2-89BC-F1A99A64E649}"/>
              </a:ext>
            </a:extLst>
          </p:cNvPr>
          <p:cNvPicPr>
            <a:picLocks noChangeAspect="1"/>
          </p:cNvPicPr>
          <p:nvPr/>
        </p:nvPicPr>
        <p:blipFill>
          <a:blip r:embed="rId4"/>
          <a:stretch>
            <a:fillRect/>
          </a:stretch>
        </p:blipFill>
        <p:spPr>
          <a:xfrm>
            <a:off x="743308" y="4749715"/>
            <a:ext cx="5430988" cy="30240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605718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5938566"/>
          </a:xfrm>
          <a:prstGeom prst="rect">
            <a:avLst/>
          </a:prstGeom>
        </p:spPr>
        <p:txBody>
          <a:bodyPr spcFirstLastPara="1" wrap="square" lIns="91425" tIns="91425" rIns="91425" bIns="91425" anchor="t" anchorCtr="0">
            <a:noAutofit/>
          </a:bodyPr>
          <a:lstStyle/>
          <a:p>
            <a:pPr marL="0" lvl="0" indent="0" algn="just">
              <a:buNone/>
            </a:pPr>
            <a:r>
              <a:rPr lang="en-GB" sz="1200" dirty="0">
                <a:solidFill>
                  <a:schemeClr val="tx1"/>
                </a:solidFill>
                <a:latin typeface="Trebuchet MS" panose="020B0603020202020204" pitchFamily="34" charset="0"/>
                <a:ea typeface="Georgia"/>
                <a:cs typeface="Georgia"/>
                <a:sym typeface="Georgia"/>
              </a:rPr>
              <a:t>Oakland resident Dan Stevenson was never the type to call the police on drug dealers or prostitutes in his neighbourhood. He took a lot of technically criminal behaviour in stride, but he drew the line at the piles of garbage that people kept dumping across from his house. When the city installed a permanent traffic-diverting median at the intersection next door, no amount of signage seemed able to keep litterers from dumping all kinds of waste on this new raised concrete divider. People dropped off unwanted furniture, clothing and bags of trash, and the behaviour was self-reinforcing — dumping begat more dumping and calls to the city had little effect.</a:t>
            </a:r>
          </a:p>
          <a:p>
            <a:pPr marL="0" lvl="0" indent="0" algn="just">
              <a:buNone/>
            </a:pPr>
            <a:endParaRPr lang="en-GB" sz="1200" dirty="0">
              <a:solidFill>
                <a:schemeClr val="tx1"/>
              </a:solidFill>
              <a:latin typeface="Trebuchet MS" panose="020B0603020202020204" pitchFamily="34" charset="0"/>
              <a:ea typeface="Georgia"/>
              <a:cs typeface="Georgia"/>
              <a:sym typeface="Georgia"/>
            </a:endParaRPr>
          </a:p>
          <a:p>
            <a:pPr marL="0" lvl="0" indent="0" algn="ctr">
              <a:buNone/>
            </a:pPr>
            <a:r>
              <a:rPr lang="en-GB" sz="1600" b="1" i="1" dirty="0">
                <a:solidFill>
                  <a:schemeClr val="tx1"/>
                </a:solidFill>
                <a:latin typeface="Trebuchet MS" panose="020B0603020202020204" pitchFamily="34" charset="0"/>
                <a:ea typeface="Georgia"/>
                <a:cs typeface="Georgia"/>
                <a:sym typeface="Georgia"/>
              </a:rPr>
              <a:t>So Dan Stevenson and his wife Lu discussed options and decided to try something unusual: they would install a statue of the Buddha.</a:t>
            </a:r>
          </a:p>
          <a:p>
            <a:pPr marL="0" lvl="0" indent="0" algn="just">
              <a:buNone/>
            </a:pPr>
            <a:endParaRPr lang="en-GB" sz="1200" dirty="0">
              <a:solidFill>
                <a:schemeClr val="tx1"/>
              </a:solidFill>
              <a:latin typeface="Trebuchet MS" panose="020B0603020202020204" pitchFamily="34" charset="0"/>
              <a:ea typeface="Georgia"/>
              <a:cs typeface="Georgia"/>
              <a:sym typeface="Georgia"/>
            </a:endParaRPr>
          </a:p>
          <a:p>
            <a:pPr marL="0" lvl="0" indent="0" algn="just">
              <a:buNone/>
            </a:pPr>
            <a:r>
              <a:rPr lang="en-GB" sz="1200" dirty="0">
                <a:solidFill>
                  <a:schemeClr val="tx1"/>
                </a:solidFill>
                <a:latin typeface="Trebuchet MS" panose="020B0603020202020204" pitchFamily="34" charset="0"/>
                <a:ea typeface="Georgia"/>
                <a:cs typeface="Georgia"/>
                <a:sym typeface="Georgia"/>
              </a:rPr>
              <a:t>Use the following links and your own research to look into how the </a:t>
            </a:r>
            <a:r>
              <a:rPr lang="en-GB" sz="1200" dirty="0">
                <a:solidFill>
                  <a:schemeClr val="tx1"/>
                </a:solidFill>
                <a:latin typeface="Trebuchet MS" panose="020B0603020202020204" pitchFamily="34" charset="0"/>
              </a:rPr>
              <a:t>individuals can create specific place-meanings and thereby shape the actions of people and also the reputation of an area:</a:t>
            </a:r>
            <a:endParaRPr lang="en-GB" sz="1200" dirty="0">
              <a:solidFill>
                <a:schemeClr val="tx1"/>
              </a:solidFill>
              <a:latin typeface="Trebuchet MS" panose="020B0603020202020204" pitchFamily="34" charset="0"/>
              <a:ea typeface="Georgia"/>
              <a:cs typeface="Georgia"/>
              <a:sym typeface="Georgia"/>
            </a:endParaRPr>
          </a:p>
          <a:p>
            <a:pPr marL="0" indent="0" algn="just">
              <a:buNone/>
            </a:pPr>
            <a:endParaRPr lang="en-GB" sz="1100" dirty="0">
              <a:solidFill>
                <a:schemeClr val="tx1"/>
              </a:solidFill>
              <a:latin typeface="Trebuchet MS" panose="020B0603020202020204" pitchFamily="34" charset="0"/>
              <a:ea typeface="Georgia"/>
              <a:cs typeface="Georgia"/>
              <a:sym typeface="Georgia"/>
            </a:endParaRPr>
          </a:p>
          <a:p>
            <a:pPr marL="228600" indent="-228600">
              <a:buClr>
                <a:schemeClr val="tx1"/>
              </a:buClr>
              <a:buSzPct val="100000"/>
              <a:buAutoNum type="arabicPeriod"/>
            </a:pPr>
            <a:r>
              <a:rPr lang="en-GB" sz="1000" b="1" dirty="0">
                <a:solidFill>
                  <a:srgbClr val="FF0000"/>
                </a:solidFill>
                <a:latin typeface="Trebuchet MS" panose="020B0603020202020204" pitchFamily="34" charset="0"/>
                <a:hlinkClick r:id="rId3">
                  <a:extLst>
                    <a:ext uri="{A12FA001-AC4F-418D-AE19-62706E023703}">
                      <ahyp:hlinkClr xmlns:ahyp="http://schemas.microsoft.com/office/drawing/2018/hyperlinkcolor" val="tx"/>
                    </a:ext>
                  </a:extLst>
                </a:hlinkClick>
              </a:rPr>
              <a:t>https://99percentinvisible.org/episode/hes-still-neutral/</a:t>
            </a:r>
            <a:r>
              <a:rPr lang="en-GB" sz="1000" b="1" dirty="0">
                <a:solidFill>
                  <a:srgbClr val="FF0000"/>
                </a:solidFill>
                <a:latin typeface="Trebuchet MS" panose="020B0603020202020204" pitchFamily="34" charset="0"/>
              </a:rPr>
              <a:t> - a must listen!</a:t>
            </a:r>
          </a:p>
          <a:p>
            <a:pPr marL="228600" indent="-228600" algn="just">
              <a:buClrTx/>
              <a:buSzPct val="100000"/>
              <a:buAutoNum type="arabicPeriod"/>
            </a:pPr>
            <a:r>
              <a:rPr lang="en-GB" sz="1000" dirty="0">
                <a:solidFill>
                  <a:schemeClr val="tx1"/>
                </a:solidFill>
                <a:latin typeface="Trebuchet MS" panose="020B0603020202020204" pitchFamily="34" charset="0"/>
                <a:hlinkClick r:id="rId4">
                  <a:extLst>
                    <a:ext uri="{A12FA001-AC4F-418D-AE19-62706E023703}">
                      <ahyp:hlinkClr xmlns:ahyp="http://schemas.microsoft.com/office/drawing/2018/hyperlinkcolor" val="tx"/>
                    </a:ext>
                  </a:extLst>
                </a:hlinkClick>
              </a:rPr>
              <a:t>https://www.rootsimple.com/2019/09/the-buddha-of-oakland/</a:t>
            </a:r>
            <a:endParaRPr lang="en-GB" sz="1000" dirty="0">
              <a:solidFill>
                <a:schemeClr val="tx1"/>
              </a:solidFill>
              <a:latin typeface="Trebuchet MS" panose="020B0603020202020204" pitchFamily="34" charset="0"/>
            </a:endParaRPr>
          </a:p>
          <a:p>
            <a:pPr marL="228600" indent="-228600" algn="just">
              <a:buClrTx/>
              <a:buSzPct val="100000"/>
              <a:buAutoNum type="arabicPeriod"/>
            </a:pPr>
            <a:r>
              <a:rPr lang="en-GB" sz="1000" dirty="0">
                <a:solidFill>
                  <a:schemeClr val="tx1"/>
                </a:solidFill>
                <a:latin typeface="Trebuchet MS" panose="020B0603020202020204" pitchFamily="34" charset="0"/>
                <a:hlinkClick r:id="rId5">
                  <a:extLst>
                    <a:ext uri="{A12FA001-AC4F-418D-AE19-62706E023703}">
                      <ahyp:hlinkClr xmlns:ahyp="http://schemas.microsoft.com/office/drawing/2018/hyperlinkcolor" val="tx"/>
                    </a:ext>
                  </a:extLst>
                </a:hlinkClick>
              </a:rPr>
              <a:t>https://en.wikipedia.org/wiki/Oakland_Buddha</a:t>
            </a:r>
            <a:endParaRPr lang="en-GB" sz="1000" dirty="0">
              <a:solidFill>
                <a:schemeClr val="tx1"/>
              </a:solidFill>
              <a:latin typeface="Trebuchet MS" panose="020B0603020202020204" pitchFamily="34" charset="0"/>
            </a:endParaRPr>
          </a:p>
          <a:p>
            <a:pPr marL="228600" indent="-228600" algn="just">
              <a:buClrTx/>
              <a:buSzPct val="100000"/>
              <a:buAutoNum type="arabicPeriod"/>
            </a:pPr>
            <a:r>
              <a:rPr lang="en-GB" sz="1000" dirty="0">
                <a:solidFill>
                  <a:schemeClr val="tx1"/>
                </a:solidFill>
                <a:latin typeface="Trebuchet MS" panose="020B0603020202020204" pitchFamily="34" charset="0"/>
                <a:hlinkClick r:id="rId6">
                  <a:extLst>
                    <a:ext uri="{A12FA001-AC4F-418D-AE19-62706E023703}">
                      <ahyp:hlinkClr xmlns:ahyp="http://schemas.microsoft.com/office/drawing/2018/hyperlinkcolor" val="tx"/>
                    </a:ext>
                  </a:extLst>
                </a:hlinkClick>
              </a:rPr>
              <a:t>https://www.buddhistdoor.net/news/the-buddha-of-oakland-transforms-california-neighborhood</a:t>
            </a:r>
            <a:endParaRPr lang="en-GB" sz="1000" dirty="0">
              <a:solidFill>
                <a:schemeClr val="tx1"/>
              </a:solidFill>
              <a:latin typeface="Trebuchet MS" panose="020B0603020202020204" pitchFamily="34" charset="0"/>
            </a:endParaRPr>
          </a:p>
          <a:p>
            <a:pPr marL="228600" indent="-228600" algn="just">
              <a:buClrTx/>
              <a:buSzPct val="100000"/>
              <a:buAutoNum type="arabicPeriod"/>
            </a:pPr>
            <a:r>
              <a:rPr lang="en-GB" sz="1000" dirty="0">
                <a:solidFill>
                  <a:schemeClr val="tx1"/>
                </a:solidFill>
                <a:latin typeface="Trebuchet MS" panose="020B0603020202020204" pitchFamily="34" charset="0"/>
                <a:hlinkClick r:id="rId7">
                  <a:extLst>
                    <a:ext uri="{A12FA001-AC4F-418D-AE19-62706E023703}">
                      <ahyp:hlinkClr xmlns:ahyp="http://schemas.microsoft.com/office/drawing/2018/hyperlinkcolor" val="tx"/>
                    </a:ext>
                  </a:extLst>
                </a:hlinkClick>
              </a:rPr>
              <a:t>https://www.pri.org/stories/2014-11-19/how-buddhist-shrine-transformed-neighborhood-oakland</a:t>
            </a:r>
            <a:endParaRPr lang="en-GB" sz="1000" dirty="0">
              <a:solidFill>
                <a:schemeClr val="tx1"/>
              </a:solidFill>
              <a:latin typeface="Trebuchet MS" panose="020B0603020202020204" pitchFamily="34" charset="0"/>
            </a:endParaRPr>
          </a:p>
          <a:p>
            <a:pPr marL="228600" indent="-228600" algn="just">
              <a:buClrTx/>
              <a:buSzPct val="100000"/>
              <a:buAutoNum type="arabicPeriod"/>
            </a:pPr>
            <a:r>
              <a:rPr lang="en-GB" sz="1000" dirty="0">
                <a:solidFill>
                  <a:schemeClr val="tx1"/>
                </a:solidFill>
                <a:latin typeface="Trebuchet MS" panose="020B0603020202020204" pitchFamily="34" charset="0"/>
                <a:hlinkClick r:id="rId8">
                  <a:extLst>
                    <a:ext uri="{A12FA001-AC4F-418D-AE19-62706E023703}">
                      <ahyp:hlinkClr xmlns:ahyp="http://schemas.microsoft.com/office/drawing/2018/hyperlinkcolor" val="tx"/>
                    </a:ext>
                  </a:extLst>
                </a:hlinkClick>
              </a:rPr>
              <a:t>https://www.odditycentral.com/travel/the-oakland-buddha-how-one-buddha-statue-brought-neighbourhood-crime-down-by-82.html</a:t>
            </a:r>
            <a:endParaRPr lang="en-GB" sz="1000" dirty="0">
              <a:solidFill>
                <a:schemeClr val="tx1"/>
              </a:solidFill>
              <a:latin typeface="Trebuchet MS" panose="020B0603020202020204" pitchFamily="34" charset="0"/>
            </a:endParaRPr>
          </a:p>
          <a:p>
            <a:pPr marL="228600" indent="-228600" algn="just">
              <a:buClrTx/>
              <a:buSzPct val="100000"/>
              <a:buAutoNum type="arabicPeriod"/>
            </a:pPr>
            <a:r>
              <a:rPr lang="en-GB" sz="1000" dirty="0">
                <a:solidFill>
                  <a:schemeClr val="tx1"/>
                </a:solidFill>
                <a:latin typeface="Trebuchet MS" panose="020B0603020202020204" pitchFamily="34" charset="0"/>
                <a:hlinkClick r:id="rId9">
                  <a:extLst>
                    <a:ext uri="{A12FA001-AC4F-418D-AE19-62706E023703}">
                      <ahyp:hlinkClr xmlns:ahyp="http://schemas.microsoft.com/office/drawing/2018/hyperlinkcolor" val="tx"/>
                    </a:ext>
                  </a:extLst>
                </a:hlinkClick>
              </a:rPr>
              <a:t>https://www.youtube.com/watch?v=-ESfjIFNA2o</a:t>
            </a:r>
            <a:endParaRPr lang="en-GB" sz="1000" dirty="0">
              <a:solidFill>
                <a:schemeClr val="tx1"/>
              </a:solidFill>
              <a:latin typeface="Trebuchet MS" panose="020B0603020202020204" pitchFamily="34" charset="0"/>
            </a:endParaRPr>
          </a:p>
          <a:p>
            <a:pPr marL="228600" indent="-228600" algn="just">
              <a:buClrTx/>
              <a:buSzPct val="100000"/>
              <a:buAutoNum type="arabicPeriod"/>
            </a:pPr>
            <a:endParaRPr lang="en-GB" sz="1000" dirty="0"/>
          </a:p>
          <a:p>
            <a:pPr marL="228600" indent="-228600" algn="just">
              <a:buClrTx/>
              <a:buSzPct val="100000"/>
              <a:buAutoNum type="arabicPeriod"/>
            </a:pPr>
            <a:endParaRPr lang="en-GB" sz="1000" dirty="0">
              <a:latin typeface="Trebuchet MS" panose="020B0603020202020204" pitchFamily="34" charset="0"/>
            </a:endParaRPr>
          </a:p>
          <a:p>
            <a:pPr marL="228600" indent="-228600" algn="just">
              <a:buClrTx/>
              <a:buSzPct val="100000"/>
              <a:buAutoNum type="arabicPeriod"/>
            </a:pPr>
            <a:endParaRPr lang="en-GB" sz="1200" dirty="0">
              <a:solidFill>
                <a:schemeClr val="tx1"/>
              </a:solidFill>
              <a:latin typeface="Trebuchet MS" panose="020B0603020202020204" pitchFamily="34" charset="0"/>
            </a:endParaRPr>
          </a:p>
        </p:txBody>
      </p:sp>
      <p:pic>
        <p:nvPicPr>
          <p:cNvPr id="5" name="Picture 4" descr="A picture containing device, mirror&#10;&#10;Description automatically generated">
            <a:extLst>
              <a:ext uri="{FF2B5EF4-FFF2-40B4-BE49-F238E27FC236}">
                <a16:creationId xmlns:a16="http://schemas.microsoft.com/office/drawing/2014/main" id="{19D9C7E0-5B2E-4684-8C6E-500686CDD6BB}"/>
              </a:ext>
            </a:extLst>
          </p:cNvPr>
          <p:cNvPicPr>
            <a:picLocks noChangeAspect="1"/>
          </p:cNvPicPr>
          <p:nvPr/>
        </p:nvPicPr>
        <p:blipFill>
          <a:blip r:embed="rId10"/>
          <a:stretch>
            <a:fillRect/>
          </a:stretch>
        </p:blipFill>
        <p:spPr>
          <a:xfrm>
            <a:off x="6233886" y="0"/>
            <a:ext cx="543690" cy="791974"/>
          </a:xfrm>
          <a:prstGeom prst="rect">
            <a:avLst/>
          </a:prstGeom>
        </p:spPr>
      </p:pic>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dirty="0">
                <a:ln w="15875">
                  <a:solidFill>
                    <a:schemeClr val="tx1"/>
                  </a:solidFill>
                </a:ln>
                <a:solidFill>
                  <a:srgbClr val="3D8793"/>
                </a:solidFill>
                <a:latin typeface="Century Gothic" panose="020B0502020202020204" pitchFamily="34" charset="0"/>
                <a:ea typeface="Georgia"/>
                <a:cs typeface="Georgia"/>
                <a:sym typeface="Georgia"/>
              </a:rPr>
              <a:t>Task 9: The Oakland Buddha</a:t>
            </a:r>
            <a:endParaRPr b="1" i="1" dirty="0">
              <a:ln w="15875">
                <a:solidFill>
                  <a:schemeClr val="tx1"/>
                </a:solidFill>
              </a:ln>
              <a:solidFill>
                <a:srgbClr val="3D8793"/>
              </a:solidFill>
              <a:latin typeface="Century Gothic" panose="020B0502020202020204" pitchFamily="34" charset="0"/>
              <a:ea typeface="Georgia"/>
              <a:cs typeface="Georgia"/>
              <a:sym typeface="Georgia"/>
            </a:endParaRPr>
          </a:p>
        </p:txBody>
      </p:sp>
      <p:sp>
        <p:nvSpPr>
          <p:cNvPr id="6" name="TextBox 5">
            <a:extLst>
              <a:ext uri="{FF2B5EF4-FFF2-40B4-BE49-F238E27FC236}">
                <a16:creationId xmlns:a16="http://schemas.microsoft.com/office/drawing/2014/main" id="{1FFB37A2-7EB6-4D34-B760-920FB515A175}"/>
              </a:ext>
            </a:extLst>
          </p:cNvPr>
          <p:cNvSpPr txBox="1"/>
          <p:nvPr/>
        </p:nvSpPr>
        <p:spPr>
          <a:xfrm>
            <a:off x="233775" y="8166636"/>
            <a:ext cx="6390300" cy="769441"/>
          </a:xfrm>
          <a:prstGeom prst="rect">
            <a:avLst/>
          </a:prstGeom>
          <a:solidFill>
            <a:srgbClr val="FFFF00"/>
          </a:solidFill>
          <a:ln w="28575">
            <a:solidFill>
              <a:schemeClr val="accent5">
                <a:lumMod val="50000"/>
              </a:schemeClr>
            </a:solidFill>
            <a:prstDash val="sysDash"/>
          </a:ln>
        </p:spPr>
        <p:txBody>
          <a:bodyPr wrap="square" rtlCol="0">
            <a:spAutoFit/>
          </a:bodyPr>
          <a:lstStyle/>
          <a:p>
            <a:pPr algn="ctr"/>
            <a:r>
              <a:rPr lang="en-GB" sz="1600" b="1" i="1" dirty="0">
                <a:ln>
                  <a:solidFill>
                    <a:srgbClr val="002060"/>
                  </a:solidFill>
                </a:ln>
                <a:solidFill>
                  <a:srgbClr val="7030A0"/>
                </a:solidFill>
                <a:latin typeface="Century Gothic" panose="020B0502020202020204" pitchFamily="34" charset="0"/>
              </a:rPr>
              <a:t>“In a globalising world, place meanings and character are mostly shaped and changed by external forces.” </a:t>
            </a:r>
            <a:br>
              <a:rPr lang="en-GB" sz="1800" dirty="0">
                <a:latin typeface="Century Gothic" panose="020B0502020202020204" pitchFamily="34" charset="0"/>
              </a:rPr>
            </a:br>
            <a:r>
              <a:rPr lang="en-GB" sz="1200" dirty="0">
                <a:latin typeface="Century Gothic" panose="020B0502020202020204" pitchFamily="34" charset="0"/>
              </a:rPr>
              <a:t>Do you agree with this statement?</a:t>
            </a:r>
            <a:endParaRPr lang="en-GB" sz="1200" dirty="0">
              <a:latin typeface="Trebuchet MS" panose="020B0603020202020204" pitchFamily="34" charset="0"/>
            </a:endParaRPr>
          </a:p>
        </p:txBody>
      </p:sp>
      <p:sp>
        <p:nvSpPr>
          <p:cNvPr id="7" name="Arrow: Down 6">
            <a:extLst>
              <a:ext uri="{FF2B5EF4-FFF2-40B4-BE49-F238E27FC236}">
                <a16:creationId xmlns:a16="http://schemas.microsoft.com/office/drawing/2014/main" id="{1A41BDBF-C7C0-4B2F-B783-573111B25D14}"/>
              </a:ext>
            </a:extLst>
          </p:cNvPr>
          <p:cNvSpPr/>
          <p:nvPr/>
        </p:nvSpPr>
        <p:spPr>
          <a:xfrm>
            <a:off x="2931811" y="6997700"/>
            <a:ext cx="994228" cy="959242"/>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spTree>
    <p:extLst>
      <p:ext uri="{BB962C8B-B14F-4D97-AF65-F5344CB8AC3E}">
        <p14:creationId xmlns:p14="http://schemas.microsoft.com/office/powerpoint/2010/main" val="13090468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3" name="Google Shape;83;p16"/>
          <p:cNvSpPr txBox="1">
            <a:spLocks noGrp="1"/>
          </p:cNvSpPr>
          <p:nvPr>
            <p:ph type="title" idx="4294967295"/>
          </p:nvPr>
        </p:nvSpPr>
        <p:spPr>
          <a:xfrm>
            <a:off x="233775" y="174300"/>
            <a:ext cx="6390300" cy="1018200"/>
          </a:xfrm>
          <a:prstGeom prst="rect">
            <a:avLst/>
          </a:prstGeom>
        </p:spPr>
        <p:txBody>
          <a:bodyPr spcFirstLastPara="1" wrap="square" lIns="91425" tIns="91425" rIns="91425" bIns="91425" anchor="t" anchorCtr="0">
            <a:noAutofit/>
          </a:bodyPr>
          <a:lstStyle/>
          <a:p>
            <a:pPr lvl="0" algn="ctr"/>
            <a:r>
              <a:rPr lang="en-GB" b="1" i="1" u="sng" dirty="0">
                <a:ln w="15875">
                  <a:solidFill>
                    <a:schemeClr val="tx1"/>
                  </a:solidFill>
                </a:ln>
                <a:solidFill>
                  <a:schemeClr val="accent6">
                    <a:lumMod val="50000"/>
                  </a:schemeClr>
                </a:solidFill>
                <a:latin typeface="Century Gothic" panose="020B0502020202020204" pitchFamily="34" charset="0"/>
                <a:ea typeface="Georgia"/>
                <a:cs typeface="Georgia"/>
                <a:sym typeface="Georgia"/>
              </a:rPr>
              <a:t>Notes area</a:t>
            </a:r>
            <a:endParaRPr u="sng" dirty="0">
              <a:solidFill>
                <a:schemeClr val="accent6">
                  <a:lumMod val="50000"/>
                </a:schemeClr>
              </a:solidFill>
              <a:latin typeface="Georgia"/>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ABD38AFF-4E5F-42A7-8F39-F488DF2A5E5F}"/>
              </a:ext>
            </a:extLst>
          </p:cNvPr>
          <p:cNvPicPr>
            <a:picLocks noChangeAspect="1"/>
          </p:cNvPicPr>
          <p:nvPr/>
        </p:nvPicPr>
        <p:blipFill>
          <a:blip r:embed="rId3"/>
          <a:stretch>
            <a:fillRect/>
          </a:stretch>
        </p:blipFill>
        <p:spPr>
          <a:xfrm>
            <a:off x="6233886" y="0"/>
            <a:ext cx="543690" cy="791974"/>
          </a:xfrm>
          <a:prstGeom prst="rect">
            <a:avLst/>
          </a:prstGeom>
        </p:spPr>
      </p:pic>
      <p:graphicFrame>
        <p:nvGraphicFramePr>
          <p:cNvPr id="6" name="Content Placeholder 3">
            <a:extLst>
              <a:ext uri="{FF2B5EF4-FFF2-40B4-BE49-F238E27FC236}">
                <a16:creationId xmlns:a16="http://schemas.microsoft.com/office/drawing/2014/main" id="{7089B9F7-D5A7-4606-9815-656CA5BCFBB8}"/>
              </a:ext>
            </a:extLst>
          </p:cNvPr>
          <p:cNvGraphicFramePr>
            <a:graphicFrameLocks/>
          </p:cNvGraphicFramePr>
          <p:nvPr/>
        </p:nvGraphicFramePr>
        <p:xfrm>
          <a:off x="233775" y="791975"/>
          <a:ext cx="6450054" cy="8177726"/>
        </p:xfrm>
        <a:graphic>
          <a:graphicData uri="http://schemas.openxmlformats.org/drawingml/2006/table">
            <a:tbl>
              <a:tblPr firstRow="1" bandRow="1">
                <a:tableStyleId>{5940675A-B579-460E-94D1-54222C63F5DA}</a:tableStyleId>
              </a:tblPr>
              <a:tblGrid>
                <a:gridCol w="3460111">
                  <a:extLst>
                    <a:ext uri="{9D8B030D-6E8A-4147-A177-3AD203B41FA5}">
                      <a16:colId xmlns:a16="http://schemas.microsoft.com/office/drawing/2014/main" val="20000"/>
                    </a:ext>
                  </a:extLst>
                </a:gridCol>
                <a:gridCol w="996648">
                  <a:extLst>
                    <a:ext uri="{9D8B030D-6E8A-4147-A177-3AD203B41FA5}">
                      <a16:colId xmlns:a16="http://schemas.microsoft.com/office/drawing/2014/main" val="20001"/>
                    </a:ext>
                  </a:extLst>
                </a:gridCol>
                <a:gridCol w="996647">
                  <a:extLst>
                    <a:ext uri="{9D8B030D-6E8A-4147-A177-3AD203B41FA5}">
                      <a16:colId xmlns:a16="http://schemas.microsoft.com/office/drawing/2014/main" val="2864554994"/>
                    </a:ext>
                  </a:extLst>
                </a:gridCol>
                <a:gridCol w="996648">
                  <a:extLst>
                    <a:ext uri="{9D8B030D-6E8A-4147-A177-3AD203B41FA5}">
                      <a16:colId xmlns:a16="http://schemas.microsoft.com/office/drawing/2014/main" val="2470624755"/>
                    </a:ext>
                  </a:extLst>
                </a:gridCol>
              </a:tblGrid>
              <a:tr h="2392959">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Trebuchet MS" panose="020B0603020202020204" pitchFamily="34" charset="0"/>
                        </a:rPr>
                        <a:t>Brief notes on what I found interesting: </a:t>
                      </a:r>
                    </a:p>
                    <a:p>
                      <a:pPr algn="ctr"/>
                      <a:endParaRPr lang="en-GB" sz="14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Shifting flows of resources.</a:t>
                      </a: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r>
                        <a:rPr lang="en-GB" sz="900" i="1" baseline="0" dirty="0">
                          <a:latin typeface="Trebuchet MS" panose="020B0603020202020204" pitchFamily="34" charset="0"/>
                        </a:rPr>
                        <a:t> </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External agencies, including government, corporate bodies and community or local groups make attempts to influence or create specific place-meanings</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Shifting flows of money or investment.</a:t>
                      </a:r>
                      <a:endParaRPr lang="en-GB" sz="900" i="1" dirty="0">
                        <a:latin typeface="Trebuchet MS" panose="020B0603020202020204" pitchFamily="34" charset="0"/>
                      </a:endParaRPr>
                    </a:p>
                  </a:txBody>
                  <a:tcPr/>
                </a:tc>
                <a:extLst>
                  <a:ext uri="{0D108BD9-81ED-4DB2-BD59-A6C34878D82A}">
                    <a16:rowId xmlns:a16="http://schemas.microsoft.com/office/drawing/2014/main" val="10000"/>
                  </a:ext>
                </a:extLst>
              </a:tr>
              <a:tr h="1765304">
                <a:tc vMerge="1">
                  <a:txBody>
                    <a:bodyPr/>
                    <a:lstStyle/>
                    <a:p>
                      <a:endParaRPr lang="en-GB"/>
                    </a:p>
                  </a:txBody>
                  <a:tcPr/>
                </a:tc>
                <a:tc rowSpan="2">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The decisions of transnational corporations.</a:t>
                      </a:r>
                      <a:endParaRPr lang="en-GB" sz="900" i="1" dirty="0">
                        <a:latin typeface="Trebuchet MS" panose="020B0603020202020204" pitchFamily="34" charset="0"/>
                      </a:endParaRPr>
                    </a:p>
                  </a:txBody>
                  <a:tcPr/>
                </a:tc>
                <a:tc rowSpan="2">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The impacts of government policies</a:t>
                      </a:r>
                      <a:endParaRPr lang="en-GB" sz="900" i="1" dirty="0">
                        <a:latin typeface="Trebuchet MS" panose="020B0603020202020204" pitchFamily="34" charset="0"/>
                      </a:endParaRPr>
                    </a:p>
                  </a:txBody>
                  <a:tcPr/>
                </a:tc>
                <a:tc rowSpan="2">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Shifting flows of ideas</a:t>
                      </a:r>
                      <a:endParaRPr lang="en-GB" sz="900" i="1" dirty="0">
                        <a:latin typeface="Trebuchet MS" panose="020B0603020202020204" pitchFamily="34" charset="0"/>
                      </a:endParaRPr>
                    </a:p>
                  </a:txBody>
                  <a:tcPr/>
                </a:tc>
                <a:extLst>
                  <a:ext uri="{0D108BD9-81ED-4DB2-BD59-A6C34878D82A}">
                    <a16:rowId xmlns:a16="http://schemas.microsoft.com/office/drawing/2014/main" val="2440997572"/>
                  </a:ext>
                </a:extLst>
              </a:tr>
              <a:tr h="162952">
                <a:tc rowSpan="3">
                  <a:txBody>
                    <a:bodyPr/>
                    <a:lstStyle/>
                    <a:p>
                      <a:pPr algn="ctr"/>
                      <a:r>
                        <a:rPr lang="en-GB" sz="1400" i="1" dirty="0">
                          <a:latin typeface="Trebuchet MS" panose="020B0603020202020204" pitchFamily="34" charset="0"/>
                        </a:rPr>
                        <a:t>3 key take-aways </a:t>
                      </a:r>
                      <a:br>
                        <a:rPr lang="en-GB" sz="1400" i="1" dirty="0">
                          <a:latin typeface="Trebuchet MS" panose="020B0603020202020204" pitchFamily="34" charset="0"/>
                        </a:rPr>
                      </a:br>
                      <a:r>
                        <a:rPr lang="en-GB" sz="1400" i="1" dirty="0">
                          <a:latin typeface="Trebuchet MS" panose="020B0603020202020204" pitchFamily="34" charset="0"/>
                        </a:rPr>
                        <a:t>(include facts/figures/dates/names):</a:t>
                      </a:r>
                    </a:p>
                    <a:p>
                      <a:pPr algn="ctr"/>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1.</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2.</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3. </a:t>
                      </a:r>
                      <a:endParaRPr lang="en-GB" sz="1400" i="1" dirty="0">
                        <a:latin typeface="Trebuchet MS" panose="020B0603020202020204" pitchFamily="34" charset="0"/>
                      </a:endParaRPr>
                    </a:p>
                  </a:txBody>
                  <a:tcPr/>
                </a:tc>
                <a:tc vMerge="1">
                  <a:txBody>
                    <a:bodyPr/>
                    <a:lstStyle/>
                    <a:p>
                      <a:pPr algn="ctr"/>
                      <a:endParaRPr lang="en-GB" sz="1400" i="1" dirty="0">
                        <a:latin typeface="Trebuchet MS" panose="020B0603020202020204" pitchFamily="34" charset="0"/>
                      </a:endParaRPr>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1"/>
                  </a:ext>
                </a:extLst>
              </a:tr>
              <a:tr h="1928256">
                <a:tc vMerge="1">
                  <a:txBody>
                    <a:bodyPr/>
                    <a:lstStyle/>
                    <a:p>
                      <a:endParaRPr lang="en-GB"/>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The impacts of international or global institutions.</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Shifting flows of people.</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Personal attachments shaped place meaning - place meanings are bound up with different identities, perspectives and experiences.</a:t>
                      </a:r>
                      <a:endParaRPr lang="en-GB" sz="900" i="1" dirty="0">
                        <a:latin typeface="Trebuchet MS" panose="020B0603020202020204" pitchFamily="34" charset="0"/>
                      </a:endParaRPr>
                    </a:p>
                  </a:txBody>
                  <a:tcPr/>
                </a:tc>
                <a:extLst>
                  <a:ext uri="{0D108BD9-81ED-4DB2-BD59-A6C34878D82A}">
                    <a16:rowId xmlns:a16="http://schemas.microsoft.com/office/drawing/2014/main" val="3284173115"/>
                  </a:ext>
                </a:extLst>
              </a:tr>
              <a:tr h="1928255">
                <a:tc vMerge="1">
                  <a:txBody>
                    <a:bodyPr/>
                    <a:lstStyle/>
                    <a:p>
                      <a:endParaRPr lang="en-GB"/>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Past and present connections/processes of development can be seen to influence the social and economic characteristics of places (history)</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Exogenous: relationships with other places.</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Endogenous: location, topography, physical geography, land use, built environment and infrastructure, demographic and economic characteristics.</a:t>
                      </a:r>
                      <a:endParaRPr lang="en-GB" sz="900" i="1" dirty="0">
                        <a:latin typeface="Trebuchet MS" panose="020B0603020202020204" pitchFamily="34" charset="0"/>
                      </a:endParaRPr>
                    </a:p>
                  </a:txBody>
                  <a:tcPr/>
                </a:tc>
                <a:extLst>
                  <a:ext uri="{0D108BD9-81ED-4DB2-BD59-A6C34878D82A}">
                    <a16:rowId xmlns:a16="http://schemas.microsoft.com/office/drawing/2014/main" val="1931994297"/>
                  </a:ext>
                </a:extLst>
              </a:tr>
            </a:tbl>
          </a:graphicData>
        </a:graphic>
      </p:graphicFrame>
      <p:pic>
        <p:nvPicPr>
          <p:cNvPr id="2" name="Picture 1">
            <a:extLst>
              <a:ext uri="{FF2B5EF4-FFF2-40B4-BE49-F238E27FC236}">
                <a16:creationId xmlns:a16="http://schemas.microsoft.com/office/drawing/2014/main" id="{7D1BEF25-73E2-45F4-BE9F-06C527847D05}"/>
              </a:ext>
            </a:extLst>
          </p:cNvPr>
          <p:cNvPicPr>
            <a:picLocks/>
          </p:cNvPicPr>
          <p:nvPr/>
        </p:nvPicPr>
        <p:blipFill>
          <a:blip r:embed="rId4"/>
          <a:stretch>
            <a:fillRect/>
          </a:stretch>
        </p:blipFill>
        <p:spPr>
          <a:xfrm>
            <a:off x="1354365" y="3981971"/>
            <a:ext cx="1200150" cy="1018200"/>
          </a:xfrm>
          <a:prstGeom prst="rect">
            <a:avLst/>
          </a:prstGeom>
        </p:spPr>
      </p:pic>
    </p:spTree>
    <p:extLst>
      <p:ext uri="{BB962C8B-B14F-4D97-AF65-F5344CB8AC3E}">
        <p14:creationId xmlns:p14="http://schemas.microsoft.com/office/powerpoint/2010/main" val="8212870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2">
            <a:lumMod val="25000"/>
            <a:lumOff val="75000"/>
          </a:schemeClr>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073500"/>
          </a:xfrm>
          <a:prstGeom prst="rect">
            <a:avLst/>
          </a:prstGeom>
        </p:spPr>
        <p:txBody>
          <a:bodyPr spcFirstLastPara="1" wrap="square" lIns="91425" tIns="91425" rIns="91425" bIns="91425" anchor="t" anchorCtr="0">
            <a:noAutofit/>
          </a:bodyPr>
          <a:lstStyle/>
          <a:p>
            <a:pPr marL="0" lvl="0" indent="0" algn="just">
              <a:buNone/>
            </a:pPr>
            <a:r>
              <a:rPr lang="en-GB" sz="1400" b="1" dirty="0">
                <a:solidFill>
                  <a:schemeClr val="tx1"/>
                </a:solidFill>
                <a:latin typeface="Trebuchet MS" panose="020B0603020202020204" pitchFamily="34" charset="0"/>
                <a:ea typeface="Georgia"/>
                <a:cs typeface="Georgia"/>
                <a:sym typeface="Georgia"/>
              </a:rPr>
              <a:t>Some places have very bad reputations – you’ll know them as the areas (or sometimes even whole cities or countries) which you don’t want to go anywhere near! And it turns out that using paint can sometimes change these reputations… </a:t>
            </a:r>
            <a:endParaRPr lang="en-GB" sz="1400" b="1" dirty="0">
              <a:solidFill>
                <a:schemeClr val="tx1"/>
              </a:solidFill>
              <a:latin typeface="Trebuchet MS" panose="020B0603020202020204" pitchFamily="34" charset="0"/>
            </a:endParaRPr>
          </a:p>
          <a:p>
            <a:pPr marL="0" lvl="0" indent="0" algn="just">
              <a:buNone/>
            </a:pPr>
            <a:endParaRPr lang="en-GB" sz="1400" b="1" dirty="0">
              <a:solidFill>
                <a:schemeClr val="tx1"/>
              </a:solidFill>
              <a:latin typeface="Trebuchet MS" panose="020B0603020202020204" pitchFamily="34" charset="0"/>
              <a:ea typeface="Georgia"/>
              <a:cs typeface="Georgia"/>
              <a:sym typeface="Georgia"/>
            </a:endParaRPr>
          </a:p>
          <a:p>
            <a:pPr marL="0" lvl="0" indent="0">
              <a:buNone/>
            </a:pPr>
            <a:r>
              <a:rPr lang="en-GB" sz="1400" dirty="0">
                <a:solidFill>
                  <a:schemeClr val="tx1"/>
                </a:solidFill>
                <a:latin typeface="Trebuchet MS" panose="020B0603020202020204" pitchFamily="34" charset="0"/>
              </a:rPr>
              <a:t>You chose the case study: either how Tirana’s mayor Edi Rama instilled pride in his citizens by transforming public spaces with colourful designs </a:t>
            </a:r>
            <a:r>
              <a:rPr lang="en-GB" sz="1400" b="1" u="sng" dirty="0">
                <a:solidFill>
                  <a:schemeClr val="tx1"/>
                </a:solidFill>
                <a:latin typeface="Trebuchet MS" panose="020B0603020202020204" pitchFamily="34" charset="0"/>
              </a:rPr>
              <a:t>OR</a:t>
            </a:r>
            <a:r>
              <a:rPr lang="en-GB" sz="1400" dirty="0">
                <a:solidFill>
                  <a:schemeClr val="tx1"/>
                </a:solidFill>
                <a:latin typeface="Trebuchet MS" panose="020B0603020202020204" pitchFamily="34" charset="0"/>
              </a:rPr>
              <a:t> how artists Jeroen Koolhaas and Dre </a:t>
            </a:r>
            <a:r>
              <a:rPr lang="en-GB" sz="1400" dirty="0" err="1">
                <a:solidFill>
                  <a:schemeClr val="tx1"/>
                </a:solidFill>
                <a:latin typeface="Trebuchet MS" panose="020B0603020202020204" pitchFamily="34" charset="0"/>
              </a:rPr>
              <a:t>Urhahn</a:t>
            </a:r>
            <a:r>
              <a:rPr lang="en-GB" sz="1400" dirty="0">
                <a:solidFill>
                  <a:schemeClr val="tx1"/>
                </a:solidFill>
                <a:latin typeface="Trebuchet MS" panose="020B0603020202020204" pitchFamily="34" charset="0"/>
              </a:rPr>
              <a:t> created community art by painting entire neighbourhoods in favelas.</a:t>
            </a:r>
            <a:endParaRPr lang="en-GB" sz="1400" dirty="0">
              <a:solidFill>
                <a:schemeClr val="tx1"/>
              </a:solidFill>
              <a:latin typeface="Trebuchet MS" panose="020B0603020202020204" pitchFamily="34" charset="0"/>
              <a:sym typeface="Georgia"/>
            </a:endParaRPr>
          </a:p>
          <a:p>
            <a:pPr marL="0" lvl="0" indent="0">
              <a:buNone/>
            </a:pPr>
            <a:endParaRPr lang="en-GB" sz="1400" dirty="0">
              <a:solidFill>
                <a:schemeClr val="tx1"/>
              </a:solidFill>
              <a:latin typeface="Trebuchet MS" panose="020B0603020202020204" pitchFamily="34" charset="0"/>
              <a:sym typeface="Georgia"/>
            </a:endParaRPr>
          </a:p>
          <a:p>
            <a:pPr>
              <a:buClr>
                <a:schemeClr val="tx1"/>
              </a:buClr>
              <a:buSzPct val="100000"/>
            </a:pPr>
            <a:r>
              <a:rPr lang="en-GB" sz="1200" b="1" u="sng" dirty="0">
                <a:solidFill>
                  <a:schemeClr val="tx1"/>
                </a:solidFill>
                <a:latin typeface="Trebuchet MS" panose="020B0603020202020204" pitchFamily="34" charset="0"/>
              </a:rPr>
              <a:t>Tirana</a:t>
            </a:r>
            <a:r>
              <a:rPr lang="en-GB" sz="1200" dirty="0">
                <a:solidFill>
                  <a:schemeClr val="tx1"/>
                </a:solidFill>
                <a:latin typeface="Trebuchet MS" panose="020B0603020202020204" pitchFamily="34" charset="0"/>
              </a:rPr>
              <a:t>: </a:t>
            </a:r>
            <a:r>
              <a:rPr lang="en-GB" sz="1200" dirty="0">
                <a:solidFill>
                  <a:schemeClr val="tx1"/>
                </a:solidFill>
                <a:latin typeface="Trebuchet MS" panose="020B0603020202020204" pitchFamily="34" charset="0"/>
                <a:hlinkClick r:id="rId3">
                  <a:extLst>
                    <a:ext uri="{A12FA001-AC4F-418D-AE19-62706E023703}">
                      <ahyp:hlinkClr xmlns:ahyp="http://schemas.microsoft.com/office/drawing/2018/hyperlinkcolor" val="tx"/>
                    </a:ext>
                  </a:extLst>
                </a:hlinkClick>
              </a:rPr>
              <a:t>https://www.ted.com/talks/edi_rama_take_back_your_city_with_paint?language=en</a:t>
            </a:r>
            <a:r>
              <a:rPr lang="en-GB" sz="1200" dirty="0">
                <a:solidFill>
                  <a:schemeClr val="tx1"/>
                </a:solidFill>
                <a:latin typeface="Trebuchet MS" panose="020B0603020202020204" pitchFamily="34" charset="0"/>
              </a:rPr>
              <a:t> - </a:t>
            </a:r>
            <a:r>
              <a:rPr lang="en-GB" sz="1200" dirty="0">
                <a:solidFill>
                  <a:schemeClr val="tx1"/>
                </a:solidFill>
                <a:latin typeface="Trebuchet MS" panose="020B0603020202020204" pitchFamily="34" charset="0"/>
                <a:hlinkClick r:id="rId4">
                  <a:extLst>
                    <a:ext uri="{A12FA001-AC4F-418D-AE19-62706E023703}">
                      <ahyp:hlinkClr xmlns:ahyp="http://schemas.microsoft.com/office/drawing/2018/hyperlinkcolor" val="tx"/>
                    </a:ext>
                  </a:extLst>
                </a:hlinkClick>
              </a:rPr>
              <a:t>https://thecityfix.com/blog/friday-fun-paint-city-tirana-favela-intersections-coby-joseph/</a:t>
            </a:r>
            <a:r>
              <a:rPr lang="en-GB" sz="1200" dirty="0">
                <a:solidFill>
                  <a:schemeClr val="tx1"/>
                </a:solidFill>
                <a:latin typeface="Trebuchet MS" panose="020B0603020202020204" pitchFamily="34" charset="0"/>
              </a:rPr>
              <a:t> - </a:t>
            </a:r>
            <a:r>
              <a:rPr lang="en-GB" sz="1200" dirty="0">
                <a:solidFill>
                  <a:schemeClr val="tx1"/>
                </a:solidFill>
                <a:latin typeface="Trebuchet MS" panose="020B0603020202020204" pitchFamily="34" charset="0"/>
                <a:hlinkClick r:id="rId5">
                  <a:extLst>
                    <a:ext uri="{A12FA001-AC4F-418D-AE19-62706E023703}">
                      <ahyp:hlinkClr xmlns:ahyp="http://schemas.microsoft.com/office/drawing/2018/hyperlinkcolor" val="tx"/>
                    </a:ext>
                  </a:extLst>
                </a:hlinkClick>
              </a:rPr>
              <a:t>https://blog.ted.com/9-views-of-tirana-albania-with-its-bright-multicolored-building/</a:t>
            </a:r>
            <a:r>
              <a:rPr lang="en-GB" sz="1200" dirty="0">
                <a:solidFill>
                  <a:schemeClr val="tx1"/>
                </a:solidFill>
                <a:latin typeface="Trebuchet MS" panose="020B0603020202020204" pitchFamily="34" charset="0"/>
              </a:rPr>
              <a:t> - </a:t>
            </a:r>
            <a:r>
              <a:rPr lang="en-GB" sz="1200" dirty="0">
                <a:solidFill>
                  <a:schemeClr val="tx1"/>
                </a:solidFill>
                <a:latin typeface="Trebuchet MS" panose="020B0603020202020204" pitchFamily="34" charset="0"/>
                <a:hlinkClick r:id="rId6">
                  <a:extLst>
                    <a:ext uri="{A12FA001-AC4F-418D-AE19-62706E023703}">
                      <ahyp:hlinkClr xmlns:ahyp="http://schemas.microsoft.com/office/drawing/2018/hyperlinkcolor" val="tx"/>
                    </a:ext>
                  </a:extLst>
                </a:hlinkClick>
              </a:rPr>
              <a:t>https://ted2srt.org/talks/edi_rama_take_back_your_city_with_paint</a:t>
            </a:r>
            <a:endParaRPr lang="en-GB" sz="1200" dirty="0">
              <a:solidFill>
                <a:schemeClr val="tx1"/>
              </a:solidFill>
              <a:latin typeface="Trebuchet MS" panose="020B0603020202020204" pitchFamily="34" charset="0"/>
            </a:endParaRPr>
          </a:p>
          <a:p>
            <a:pPr>
              <a:buClr>
                <a:schemeClr val="tx1"/>
              </a:buClr>
              <a:buSzPct val="100000"/>
            </a:pPr>
            <a:r>
              <a:rPr lang="en-GB" sz="1200" b="1" u="sng" dirty="0">
                <a:solidFill>
                  <a:schemeClr val="tx1"/>
                </a:solidFill>
                <a:latin typeface="Trebuchet MS" panose="020B0603020202020204" pitchFamily="34" charset="0"/>
              </a:rPr>
              <a:t>Favelas</a:t>
            </a:r>
            <a:r>
              <a:rPr lang="en-GB" sz="1200" dirty="0">
                <a:solidFill>
                  <a:schemeClr val="tx1"/>
                </a:solidFill>
                <a:latin typeface="Trebuchet MS" panose="020B0603020202020204" pitchFamily="34" charset="0"/>
              </a:rPr>
              <a:t>: </a:t>
            </a:r>
            <a:r>
              <a:rPr lang="en-GB" sz="1200" dirty="0">
                <a:solidFill>
                  <a:schemeClr val="tx1"/>
                </a:solidFill>
                <a:latin typeface="Trebuchet MS" panose="020B0603020202020204" pitchFamily="34" charset="0"/>
                <a:hlinkClick r:id="rId7">
                  <a:extLst>
                    <a:ext uri="{A12FA001-AC4F-418D-AE19-62706E023703}">
                      <ahyp:hlinkClr xmlns:ahyp="http://schemas.microsoft.com/office/drawing/2018/hyperlinkcolor" val="tx"/>
                    </a:ext>
                  </a:extLst>
                </a:hlinkClick>
              </a:rPr>
              <a:t>https://www.ted.com/talks/haas_hahn_how_painting_can_transform_communities</a:t>
            </a:r>
            <a:r>
              <a:rPr lang="en-GB" sz="1200" dirty="0">
                <a:solidFill>
                  <a:schemeClr val="tx1"/>
                </a:solidFill>
                <a:latin typeface="Trebuchet MS" panose="020B0603020202020204" pitchFamily="34" charset="0"/>
              </a:rPr>
              <a:t> - </a:t>
            </a:r>
            <a:r>
              <a:rPr lang="en-GB" sz="1200" dirty="0">
                <a:solidFill>
                  <a:schemeClr val="tx1"/>
                </a:solidFill>
                <a:latin typeface="Trebuchet MS" panose="020B0603020202020204" pitchFamily="34" charset="0"/>
                <a:hlinkClick r:id="rId8">
                  <a:extLst>
                    <a:ext uri="{A12FA001-AC4F-418D-AE19-62706E023703}">
                      <ahyp:hlinkClr xmlns:ahyp="http://schemas.microsoft.com/office/drawing/2018/hyperlinkcolor" val="tx"/>
                    </a:ext>
                  </a:extLst>
                </a:hlinkClick>
              </a:rPr>
              <a:t>https://www.jeroenkoolhaas.com/THE-FAVELA-PAINTING-PROJECT</a:t>
            </a:r>
            <a:r>
              <a:rPr lang="en-GB" sz="1200" dirty="0">
                <a:solidFill>
                  <a:schemeClr val="tx1"/>
                </a:solidFill>
                <a:latin typeface="Trebuchet MS" panose="020B0603020202020204" pitchFamily="34" charset="0"/>
              </a:rPr>
              <a:t> - </a:t>
            </a:r>
            <a:r>
              <a:rPr lang="en-GB" sz="1200" dirty="0">
                <a:solidFill>
                  <a:schemeClr val="tx1"/>
                </a:solidFill>
                <a:latin typeface="Trebuchet MS" panose="020B0603020202020204" pitchFamily="34" charset="0"/>
                <a:hlinkClick r:id="rId9">
                  <a:extLst>
                    <a:ext uri="{A12FA001-AC4F-418D-AE19-62706E023703}">
                      <ahyp:hlinkClr xmlns:ahyp="http://schemas.microsoft.com/office/drawing/2018/hyperlinkcolor" val="tx"/>
                    </a:ext>
                  </a:extLst>
                </a:hlinkClick>
              </a:rPr>
              <a:t>https://en.wikipedia.org/wiki/Favela_Painting</a:t>
            </a:r>
            <a:r>
              <a:rPr lang="en-GB" sz="1200" dirty="0">
                <a:solidFill>
                  <a:schemeClr val="tx1"/>
                </a:solidFill>
                <a:latin typeface="Trebuchet MS" panose="020B0603020202020204" pitchFamily="34" charset="0"/>
              </a:rPr>
              <a:t> - </a:t>
            </a:r>
            <a:r>
              <a:rPr lang="en-GB" sz="1200" dirty="0">
                <a:solidFill>
                  <a:schemeClr val="tx1"/>
                </a:solidFill>
                <a:latin typeface="Trebuchet MS" panose="020B0603020202020204" pitchFamily="34" charset="0"/>
                <a:hlinkClick r:id="rId10">
                  <a:extLst>
                    <a:ext uri="{A12FA001-AC4F-418D-AE19-62706E023703}">
                      <ahyp:hlinkClr xmlns:ahyp="http://schemas.microsoft.com/office/drawing/2018/hyperlinkcolor" val="tx"/>
                    </a:ext>
                  </a:extLst>
                </a:hlinkClick>
              </a:rPr>
              <a:t>https://www.npr.org/2017/11/10/562877158/dre-urhahn-how-can-public-art-projects-transform-rough-neighborhoods?t=1587227371830</a:t>
            </a:r>
            <a:r>
              <a:rPr lang="en-GB" sz="1200" dirty="0">
                <a:solidFill>
                  <a:schemeClr val="tx1"/>
                </a:solidFill>
                <a:latin typeface="Trebuchet MS" panose="020B0603020202020204" pitchFamily="34" charset="0"/>
              </a:rPr>
              <a:t> - </a:t>
            </a:r>
            <a:r>
              <a:rPr lang="en-GB" sz="1200" dirty="0">
                <a:solidFill>
                  <a:schemeClr val="tx1"/>
                </a:solidFill>
                <a:latin typeface="Trebuchet MS" panose="020B0603020202020204" pitchFamily="34" charset="0"/>
                <a:hlinkClick r:id="rId11">
                  <a:extLst>
                    <a:ext uri="{A12FA001-AC4F-418D-AE19-62706E023703}">
                      <ahyp:hlinkClr xmlns:ahyp="http://schemas.microsoft.com/office/drawing/2018/hyperlinkcolor" val="tx"/>
                    </a:ext>
                  </a:extLst>
                </a:hlinkClick>
              </a:rPr>
              <a:t>https://favelapainting.com/FAVELAPAINTING-COM-ABOUT-HOME</a:t>
            </a:r>
            <a:endParaRPr lang="en-GB" sz="1200" dirty="0">
              <a:solidFill>
                <a:schemeClr val="tx1"/>
              </a:solidFill>
              <a:latin typeface="Trebuchet MS" panose="020B0603020202020204" pitchFamily="34" charset="0"/>
            </a:endParaRPr>
          </a:p>
          <a:p>
            <a:pPr>
              <a:buClr>
                <a:schemeClr val="tx1"/>
              </a:buClr>
              <a:buSzPct val="100000"/>
            </a:pPr>
            <a:endParaRPr lang="en-GB" sz="1400" dirty="0">
              <a:solidFill>
                <a:schemeClr val="tx1"/>
              </a:solidFill>
              <a:latin typeface="Trebuchet MS" panose="020B0603020202020204" pitchFamily="34" charset="0"/>
            </a:endParaRPr>
          </a:p>
          <a:p>
            <a:pPr marL="0" lvl="0" indent="0">
              <a:buNone/>
            </a:pPr>
            <a:endParaRPr lang="en-GB" sz="1400" dirty="0">
              <a:solidFill>
                <a:schemeClr val="tx1"/>
              </a:solidFill>
              <a:latin typeface="Trebuchet MS" panose="020B0603020202020204" pitchFamily="34" charset="0"/>
            </a:endParaRPr>
          </a:p>
          <a:p>
            <a:pPr marL="0" lvl="0" indent="0">
              <a:buNone/>
            </a:pPr>
            <a:endParaRPr lang="en-GB" sz="1400" dirty="0">
              <a:solidFill>
                <a:schemeClr val="tx1"/>
              </a:solidFill>
              <a:latin typeface="Trebuchet MS" panose="020B0603020202020204" pitchFamily="34" charset="0"/>
            </a:endParaRPr>
          </a:p>
          <a:p>
            <a:pPr marL="342900" lvl="0">
              <a:buAutoNum type="arabicPeriod"/>
            </a:pPr>
            <a:endParaRPr sz="1400" dirty="0">
              <a:solidFill>
                <a:schemeClr val="tx1"/>
              </a:solidFill>
              <a:latin typeface="Trebuchet MS" panose="020B0603020202020204" pitchFamily="34" charset="0"/>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19D9C7E0-5B2E-4684-8C6E-500686CDD6BB}"/>
              </a:ext>
            </a:extLst>
          </p:cNvPr>
          <p:cNvPicPr>
            <a:picLocks noChangeAspect="1"/>
          </p:cNvPicPr>
          <p:nvPr/>
        </p:nvPicPr>
        <p:blipFill>
          <a:blip r:embed="rId12"/>
          <a:stretch>
            <a:fillRect/>
          </a:stretch>
        </p:blipFill>
        <p:spPr>
          <a:xfrm>
            <a:off x="6233886" y="0"/>
            <a:ext cx="543690" cy="791974"/>
          </a:xfrm>
          <a:prstGeom prst="rect">
            <a:avLst/>
          </a:prstGeom>
        </p:spPr>
      </p:pic>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i="1" dirty="0">
                <a:ln w="15875">
                  <a:solidFill>
                    <a:schemeClr val="tx1"/>
                  </a:solidFill>
                </a:ln>
                <a:solidFill>
                  <a:srgbClr val="9B51AF"/>
                </a:solidFill>
                <a:latin typeface="Century Gothic" panose="020B0502020202020204" pitchFamily="34" charset="0"/>
                <a:ea typeface="Georgia"/>
                <a:cs typeface="Georgia"/>
                <a:sym typeface="Georgia"/>
              </a:rPr>
              <a:t>Over to you 5!</a:t>
            </a:r>
            <a:endParaRPr b="1" i="1" dirty="0">
              <a:ln w="15875">
                <a:solidFill>
                  <a:schemeClr val="tx1"/>
                </a:solidFill>
              </a:ln>
              <a:solidFill>
                <a:srgbClr val="9B51AF"/>
              </a:solidFill>
              <a:latin typeface="Century Gothic" panose="020B0502020202020204" pitchFamily="34" charset="0"/>
              <a:ea typeface="Georgia"/>
              <a:cs typeface="Georgia"/>
              <a:sym typeface="Georgia"/>
            </a:endParaRPr>
          </a:p>
        </p:txBody>
      </p:sp>
      <p:sp>
        <p:nvSpPr>
          <p:cNvPr id="6" name="Arrow: Down 5">
            <a:extLst>
              <a:ext uri="{FF2B5EF4-FFF2-40B4-BE49-F238E27FC236}">
                <a16:creationId xmlns:a16="http://schemas.microsoft.com/office/drawing/2014/main" id="{81AB8799-5A76-453A-8478-482A64825EF6}"/>
              </a:ext>
            </a:extLst>
          </p:cNvPr>
          <p:cNvSpPr/>
          <p:nvPr/>
        </p:nvSpPr>
        <p:spPr>
          <a:xfrm>
            <a:off x="2931811" y="8491992"/>
            <a:ext cx="994228" cy="471247"/>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sp>
        <p:nvSpPr>
          <p:cNvPr id="3" name="Rectangle 2">
            <a:extLst>
              <a:ext uri="{FF2B5EF4-FFF2-40B4-BE49-F238E27FC236}">
                <a16:creationId xmlns:a16="http://schemas.microsoft.com/office/drawing/2014/main" id="{887A69CA-E251-426E-AD08-A1F8106FA6DE}"/>
              </a:ext>
            </a:extLst>
          </p:cNvPr>
          <p:cNvSpPr/>
          <p:nvPr/>
        </p:nvSpPr>
        <p:spPr>
          <a:xfrm>
            <a:off x="6388100" y="4572000"/>
            <a:ext cx="3429000" cy="307777"/>
          </a:xfrm>
          <a:prstGeom prst="rect">
            <a:avLst/>
          </a:prstGeom>
        </p:spPr>
        <p:txBody>
          <a:bodyPr>
            <a:spAutoFit/>
          </a:bodyPr>
          <a:lstStyle/>
          <a:p>
            <a:endParaRPr lang="en-GB" dirty="0"/>
          </a:p>
        </p:txBody>
      </p:sp>
      <p:pic>
        <p:nvPicPr>
          <p:cNvPr id="7" name="Picture 6" descr="A close up of a logo&#10;&#10;Description automatically generated">
            <a:extLst>
              <a:ext uri="{FF2B5EF4-FFF2-40B4-BE49-F238E27FC236}">
                <a16:creationId xmlns:a16="http://schemas.microsoft.com/office/drawing/2014/main" id="{89E141D8-1227-4684-A81A-09EFD51F9411}"/>
              </a:ext>
            </a:extLst>
          </p:cNvPr>
          <p:cNvPicPr>
            <a:picLocks noChangeAspect="1"/>
          </p:cNvPicPr>
          <p:nvPr/>
        </p:nvPicPr>
        <p:blipFill>
          <a:blip r:embed="rId13"/>
          <a:stretch>
            <a:fillRect/>
          </a:stretch>
        </p:blipFill>
        <p:spPr>
          <a:xfrm>
            <a:off x="2781340" y="6989995"/>
            <a:ext cx="1333270" cy="1333270"/>
          </a:xfrm>
          <a:prstGeom prst="rect">
            <a:avLst/>
          </a:prstGeom>
        </p:spPr>
      </p:pic>
      <p:pic>
        <p:nvPicPr>
          <p:cNvPr id="10" name="Picture 9" descr="A close up of a logo&#10;&#10;Description automatically generated">
            <a:extLst>
              <a:ext uri="{FF2B5EF4-FFF2-40B4-BE49-F238E27FC236}">
                <a16:creationId xmlns:a16="http://schemas.microsoft.com/office/drawing/2014/main" id="{95691F42-2E74-4DB3-85CC-E74EA305CACD}"/>
              </a:ext>
            </a:extLst>
          </p:cNvPr>
          <p:cNvPicPr>
            <a:picLocks noChangeAspect="1"/>
          </p:cNvPicPr>
          <p:nvPr/>
        </p:nvPicPr>
        <p:blipFill>
          <a:blip r:embed="rId13"/>
          <a:stretch>
            <a:fillRect/>
          </a:stretch>
        </p:blipFill>
        <p:spPr>
          <a:xfrm>
            <a:off x="3860610" y="6989995"/>
            <a:ext cx="1333270" cy="1333270"/>
          </a:xfrm>
          <a:prstGeom prst="rect">
            <a:avLst/>
          </a:prstGeom>
        </p:spPr>
      </p:pic>
      <p:pic>
        <p:nvPicPr>
          <p:cNvPr id="11" name="Picture 10" descr="A close up of a logo&#10;&#10;Description automatically generated">
            <a:extLst>
              <a:ext uri="{FF2B5EF4-FFF2-40B4-BE49-F238E27FC236}">
                <a16:creationId xmlns:a16="http://schemas.microsoft.com/office/drawing/2014/main" id="{07D74187-FCB6-49AA-B181-8CEF7D938DED}"/>
              </a:ext>
            </a:extLst>
          </p:cNvPr>
          <p:cNvPicPr>
            <a:picLocks noChangeAspect="1"/>
          </p:cNvPicPr>
          <p:nvPr/>
        </p:nvPicPr>
        <p:blipFill>
          <a:blip r:embed="rId13"/>
          <a:stretch>
            <a:fillRect/>
          </a:stretch>
        </p:blipFill>
        <p:spPr>
          <a:xfrm>
            <a:off x="1702070" y="6989995"/>
            <a:ext cx="1333270" cy="1333270"/>
          </a:xfrm>
          <a:prstGeom prst="rect">
            <a:avLst/>
          </a:prstGeom>
        </p:spPr>
      </p:pic>
    </p:spTree>
    <p:extLst>
      <p:ext uri="{BB962C8B-B14F-4D97-AF65-F5344CB8AC3E}">
        <p14:creationId xmlns:p14="http://schemas.microsoft.com/office/powerpoint/2010/main" val="34914681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3" name="Google Shape;83;p16"/>
          <p:cNvSpPr txBox="1">
            <a:spLocks noGrp="1"/>
          </p:cNvSpPr>
          <p:nvPr>
            <p:ph type="title" idx="4294967295"/>
          </p:nvPr>
        </p:nvSpPr>
        <p:spPr>
          <a:xfrm>
            <a:off x="233775" y="174300"/>
            <a:ext cx="6390300" cy="1018200"/>
          </a:xfrm>
          <a:prstGeom prst="rect">
            <a:avLst/>
          </a:prstGeom>
        </p:spPr>
        <p:txBody>
          <a:bodyPr spcFirstLastPara="1" wrap="square" lIns="91425" tIns="91425" rIns="91425" bIns="91425" anchor="t" anchorCtr="0">
            <a:noAutofit/>
          </a:bodyPr>
          <a:lstStyle/>
          <a:p>
            <a:pPr lvl="0" algn="ctr"/>
            <a:r>
              <a:rPr lang="en-GB" b="1" i="1" u="sng" dirty="0">
                <a:ln w="15875">
                  <a:solidFill>
                    <a:schemeClr val="tx1"/>
                  </a:solidFill>
                </a:ln>
                <a:solidFill>
                  <a:schemeClr val="accent6">
                    <a:lumMod val="50000"/>
                  </a:schemeClr>
                </a:solidFill>
                <a:latin typeface="Century Gothic" panose="020B0502020202020204" pitchFamily="34" charset="0"/>
                <a:ea typeface="Georgia"/>
                <a:cs typeface="Georgia"/>
                <a:sym typeface="Georgia"/>
              </a:rPr>
              <a:t>Notes area</a:t>
            </a:r>
            <a:endParaRPr u="sng" dirty="0">
              <a:solidFill>
                <a:schemeClr val="accent6">
                  <a:lumMod val="50000"/>
                </a:schemeClr>
              </a:solidFill>
              <a:latin typeface="Georgia"/>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ABD38AFF-4E5F-42A7-8F39-F488DF2A5E5F}"/>
              </a:ext>
            </a:extLst>
          </p:cNvPr>
          <p:cNvPicPr>
            <a:picLocks noChangeAspect="1"/>
          </p:cNvPicPr>
          <p:nvPr/>
        </p:nvPicPr>
        <p:blipFill>
          <a:blip r:embed="rId3"/>
          <a:stretch>
            <a:fillRect/>
          </a:stretch>
        </p:blipFill>
        <p:spPr>
          <a:xfrm>
            <a:off x="6233886" y="0"/>
            <a:ext cx="543690" cy="791974"/>
          </a:xfrm>
          <a:prstGeom prst="rect">
            <a:avLst/>
          </a:prstGeom>
        </p:spPr>
      </p:pic>
      <p:graphicFrame>
        <p:nvGraphicFramePr>
          <p:cNvPr id="6" name="Content Placeholder 3">
            <a:extLst>
              <a:ext uri="{FF2B5EF4-FFF2-40B4-BE49-F238E27FC236}">
                <a16:creationId xmlns:a16="http://schemas.microsoft.com/office/drawing/2014/main" id="{7089B9F7-D5A7-4606-9815-656CA5BCFBB8}"/>
              </a:ext>
            </a:extLst>
          </p:cNvPr>
          <p:cNvGraphicFramePr>
            <a:graphicFrameLocks/>
          </p:cNvGraphicFramePr>
          <p:nvPr/>
        </p:nvGraphicFramePr>
        <p:xfrm>
          <a:off x="233775" y="791975"/>
          <a:ext cx="6450054" cy="8177726"/>
        </p:xfrm>
        <a:graphic>
          <a:graphicData uri="http://schemas.openxmlformats.org/drawingml/2006/table">
            <a:tbl>
              <a:tblPr firstRow="1" bandRow="1">
                <a:tableStyleId>{5940675A-B579-460E-94D1-54222C63F5DA}</a:tableStyleId>
              </a:tblPr>
              <a:tblGrid>
                <a:gridCol w="3460111">
                  <a:extLst>
                    <a:ext uri="{9D8B030D-6E8A-4147-A177-3AD203B41FA5}">
                      <a16:colId xmlns:a16="http://schemas.microsoft.com/office/drawing/2014/main" val="20000"/>
                    </a:ext>
                  </a:extLst>
                </a:gridCol>
                <a:gridCol w="996648">
                  <a:extLst>
                    <a:ext uri="{9D8B030D-6E8A-4147-A177-3AD203B41FA5}">
                      <a16:colId xmlns:a16="http://schemas.microsoft.com/office/drawing/2014/main" val="20001"/>
                    </a:ext>
                  </a:extLst>
                </a:gridCol>
                <a:gridCol w="996647">
                  <a:extLst>
                    <a:ext uri="{9D8B030D-6E8A-4147-A177-3AD203B41FA5}">
                      <a16:colId xmlns:a16="http://schemas.microsoft.com/office/drawing/2014/main" val="2864554994"/>
                    </a:ext>
                  </a:extLst>
                </a:gridCol>
                <a:gridCol w="996648">
                  <a:extLst>
                    <a:ext uri="{9D8B030D-6E8A-4147-A177-3AD203B41FA5}">
                      <a16:colId xmlns:a16="http://schemas.microsoft.com/office/drawing/2014/main" val="2470624755"/>
                    </a:ext>
                  </a:extLst>
                </a:gridCol>
              </a:tblGrid>
              <a:tr h="2392959">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Trebuchet MS" panose="020B0603020202020204" pitchFamily="34" charset="0"/>
                        </a:rPr>
                        <a:t>Brief notes on what I found interesting: </a:t>
                      </a:r>
                    </a:p>
                    <a:p>
                      <a:pPr algn="ctr"/>
                      <a:endParaRPr lang="en-GB" sz="14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Shifting flows of resources.</a:t>
                      </a: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r>
                        <a:rPr lang="en-GB" sz="900" i="1" baseline="0" dirty="0">
                          <a:latin typeface="Trebuchet MS" panose="020B0603020202020204" pitchFamily="34" charset="0"/>
                        </a:rPr>
                        <a:t> </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External agencies, including government, corporate bodies and community or local groups make attempts to influence or create specific place-meanings</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Shifting flows of money or investment.</a:t>
                      </a:r>
                      <a:endParaRPr lang="en-GB" sz="900" i="1" dirty="0">
                        <a:latin typeface="Trebuchet MS" panose="020B0603020202020204" pitchFamily="34" charset="0"/>
                      </a:endParaRPr>
                    </a:p>
                  </a:txBody>
                  <a:tcPr/>
                </a:tc>
                <a:extLst>
                  <a:ext uri="{0D108BD9-81ED-4DB2-BD59-A6C34878D82A}">
                    <a16:rowId xmlns:a16="http://schemas.microsoft.com/office/drawing/2014/main" val="10000"/>
                  </a:ext>
                </a:extLst>
              </a:tr>
              <a:tr h="1765304">
                <a:tc vMerge="1">
                  <a:txBody>
                    <a:bodyPr/>
                    <a:lstStyle/>
                    <a:p>
                      <a:endParaRPr lang="en-GB"/>
                    </a:p>
                  </a:txBody>
                  <a:tcPr/>
                </a:tc>
                <a:tc rowSpan="2">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The decisions of transnational corporations.</a:t>
                      </a:r>
                      <a:endParaRPr lang="en-GB" sz="900" i="1" dirty="0">
                        <a:latin typeface="Trebuchet MS" panose="020B0603020202020204" pitchFamily="34" charset="0"/>
                      </a:endParaRPr>
                    </a:p>
                  </a:txBody>
                  <a:tcPr/>
                </a:tc>
                <a:tc rowSpan="2">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The impacts of government policies</a:t>
                      </a:r>
                      <a:endParaRPr lang="en-GB" sz="900" i="1" dirty="0">
                        <a:latin typeface="Trebuchet MS" panose="020B0603020202020204" pitchFamily="34" charset="0"/>
                      </a:endParaRPr>
                    </a:p>
                  </a:txBody>
                  <a:tcPr/>
                </a:tc>
                <a:tc rowSpan="2">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Shifting flows of ideas</a:t>
                      </a:r>
                      <a:endParaRPr lang="en-GB" sz="900" i="1" dirty="0">
                        <a:latin typeface="Trebuchet MS" panose="020B0603020202020204" pitchFamily="34" charset="0"/>
                      </a:endParaRPr>
                    </a:p>
                  </a:txBody>
                  <a:tcPr/>
                </a:tc>
                <a:extLst>
                  <a:ext uri="{0D108BD9-81ED-4DB2-BD59-A6C34878D82A}">
                    <a16:rowId xmlns:a16="http://schemas.microsoft.com/office/drawing/2014/main" val="2440997572"/>
                  </a:ext>
                </a:extLst>
              </a:tr>
              <a:tr h="162952">
                <a:tc rowSpan="3">
                  <a:txBody>
                    <a:bodyPr/>
                    <a:lstStyle/>
                    <a:p>
                      <a:pPr algn="ctr"/>
                      <a:r>
                        <a:rPr lang="en-GB" sz="1400" i="1" dirty="0">
                          <a:latin typeface="Trebuchet MS" panose="020B0603020202020204" pitchFamily="34" charset="0"/>
                        </a:rPr>
                        <a:t>3 key take-aways </a:t>
                      </a:r>
                      <a:br>
                        <a:rPr lang="en-GB" sz="1400" i="1" dirty="0">
                          <a:latin typeface="Trebuchet MS" panose="020B0603020202020204" pitchFamily="34" charset="0"/>
                        </a:rPr>
                      </a:br>
                      <a:r>
                        <a:rPr lang="en-GB" sz="1400" i="1" dirty="0">
                          <a:latin typeface="Trebuchet MS" panose="020B0603020202020204" pitchFamily="34" charset="0"/>
                        </a:rPr>
                        <a:t>(include facts/figures/dates/names):</a:t>
                      </a:r>
                    </a:p>
                    <a:p>
                      <a:pPr algn="ctr"/>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1.</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2.</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3. </a:t>
                      </a:r>
                      <a:endParaRPr lang="en-GB" sz="1400" i="1" dirty="0">
                        <a:latin typeface="Trebuchet MS" panose="020B0603020202020204" pitchFamily="34" charset="0"/>
                      </a:endParaRPr>
                    </a:p>
                  </a:txBody>
                  <a:tcPr/>
                </a:tc>
                <a:tc vMerge="1">
                  <a:txBody>
                    <a:bodyPr/>
                    <a:lstStyle/>
                    <a:p>
                      <a:pPr algn="ctr"/>
                      <a:endParaRPr lang="en-GB" sz="1400" i="1" dirty="0">
                        <a:latin typeface="Trebuchet MS" panose="020B0603020202020204" pitchFamily="34" charset="0"/>
                      </a:endParaRPr>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1"/>
                  </a:ext>
                </a:extLst>
              </a:tr>
              <a:tr h="1928256">
                <a:tc vMerge="1">
                  <a:txBody>
                    <a:bodyPr/>
                    <a:lstStyle/>
                    <a:p>
                      <a:endParaRPr lang="en-GB"/>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The impacts of international or global institutions.</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Shifting flows of people.</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Personal attachments shaped place meaning - place meanings are bound up with different identities, perspectives and experiences.</a:t>
                      </a:r>
                      <a:endParaRPr lang="en-GB" sz="900" i="1" dirty="0">
                        <a:latin typeface="Trebuchet MS" panose="020B0603020202020204" pitchFamily="34" charset="0"/>
                      </a:endParaRPr>
                    </a:p>
                  </a:txBody>
                  <a:tcPr/>
                </a:tc>
                <a:extLst>
                  <a:ext uri="{0D108BD9-81ED-4DB2-BD59-A6C34878D82A}">
                    <a16:rowId xmlns:a16="http://schemas.microsoft.com/office/drawing/2014/main" val="3284173115"/>
                  </a:ext>
                </a:extLst>
              </a:tr>
              <a:tr h="1928255">
                <a:tc vMerge="1">
                  <a:txBody>
                    <a:bodyPr/>
                    <a:lstStyle/>
                    <a:p>
                      <a:endParaRPr lang="en-GB"/>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Past and present connections/processes of development can be seen to influence the social and economic characteristics of places (history)</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Exogenous: relationships with other places.</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Endogenous: location, topography, physical geography, land use, built environment and infrastructure, demographic and economic characteristics.</a:t>
                      </a:r>
                      <a:endParaRPr lang="en-GB" sz="900" i="1" dirty="0">
                        <a:latin typeface="Trebuchet MS" panose="020B0603020202020204" pitchFamily="34" charset="0"/>
                      </a:endParaRPr>
                    </a:p>
                  </a:txBody>
                  <a:tcPr/>
                </a:tc>
                <a:extLst>
                  <a:ext uri="{0D108BD9-81ED-4DB2-BD59-A6C34878D82A}">
                    <a16:rowId xmlns:a16="http://schemas.microsoft.com/office/drawing/2014/main" val="1931994297"/>
                  </a:ext>
                </a:extLst>
              </a:tr>
            </a:tbl>
          </a:graphicData>
        </a:graphic>
      </p:graphicFrame>
      <p:pic>
        <p:nvPicPr>
          <p:cNvPr id="2" name="Picture 1">
            <a:extLst>
              <a:ext uri="{FF2B5EF4-FFF2-40B4-BE49-F238E27FC236}">
                <a16:creationId xmlns:a16="http://schemas.microsoft.com/office/drawing/2014/main" id="{7D1BEF25-73E2-45F4-BE9F-06C527847D05}"/>
              </a:ext>
            </a:extLst>
          </p:cNvPr>
          <p:cNvPicPr>
            <a:picLocks/>
          </p:cNvPicPr>
          <p:nvPr/>
        </p:nvPicPr>
        <p:blipFill>
          <a:blip r:embed="rId4"/>
          <a:stretch>
            <a:fillRect/>
          </a:stretch>
        </p:blipFill>
        <p:spPr>
          <a:xfrm>
            <a:off x="1354365" y="3981971"/>
            <a:ext cx="1200150" cy="1018200"/>
          </a:xfrm>
          <a:prstGeom prst="rect">
            <a:avLst/>
          </a:prstGeom>
        </p:spPr>
      </p:pic>
    </p:spTree>
    <p:extLst>
      <p:ext uri="{BB962C8B-B14F-4D97-AF65-F5344CB8AC3E}">
        <p14:creationId xmlns:p14="http://schemas.microsoft.com/office/powerpoint/2010/main" val="14433286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5938566"/>
          </a:xfrm>
          <a:prstGeom prst="rect">
            <a:avLst/>
          </a:prstGeom>
        </p:spPr>
        <p:txBody>
          <a:bodyPr spcFirstLastPara="1" wrap="square" lIns="91425" tIns="91425" rIns="91425" bIns="91425" anchor="t" anchorCtr="0">
            <a:noAutofit/>
          </a:bodyPr>
          <a:lstStyle/>
          <a:p>
            <a:pPr marL="0" lvl="0" indent="0" algn="just">
              <a:buNone/>
            </a:pPr>
            <a:r>
              <a:rPr lang="en-GB" sz="1200" b="1" dirty="0">
                <a:solidFill>
                  <a:schemeClr val="tx1"/>
                </a:solidFill>
                <a:latin typeface="Trebuchet MS" panose="020B0603020202020204" pitchFamily="34" charset="0"/>
                <a:ea typeface="Georgia"/>
                <a:cs typeface="Georgia"/>
                <a:sym typeface="Georgia"/>
              </a:rPr>
              <a:t>For some places around the world, it is their physical geography (topography, landforms, etc…) which shape its character, identity and meanings. These are endogenous factors!</a:t>
            </a:r>
            <a:endParaRPr lang="en-GB" sz="1600" b="1" i="1" dirty="0">
              <a:solidFill>
                <a:schemeClr val="tx1"/>
              </a:solidFill>
              <a:latin typeface="Trebuchet MS" panose="020B0603020202020204" pitchFamily="34" charset="0"/>
              <a:ea typeface="Georgia"/>
              <a:cs typeface="Georgia"/>
              <a:sym typeface="Georgia"/>
            </a:endParaRPr>
          </a:p>
          <a:p>
            <a:pPr marL="0" lvl="0" indent="0" algn="just">
              <a:buNone/>
            </a:pPr>
            <a:endParaRPr lang="en-GB" sz="1200" dirty="0">
              <a:solidFill>
                <a:schemeClr val="tx1"/>
              </a:solidFill>
              <a:latin typeface="Trebuchet MS" panose="020B0603020202020204" pitchFamily="34" charset="0"/>
              <a:ea typeface="Georgia"/>
              <a:cs typeface="Georgia"/>
              <a:sym typeface="Georgia"/>
            </a:endParaRPr>
          </a:p>
          <a:p>
            <a:pPr marL="0" lvl="0" indent="0" algn="just">
              <a:buNone/>
            </a:pPr>
            <a:r>
              <a:rPr lang="en-GB" sz="1200" dirty="0">
                <a:solidFill>
                  <a:schemeClr val="tx1"/>
                </a:solidFill>
                <a:latin typeface="Trebuchet MS" panose="020B0603020202020204" pitchFamily="34" charset="0"/>
                <a:ea typeface="Georgia"/>
                <a:cs typeface="Georgia"/>
                <a:sym typeface="Georgia"/>
              </a:rPr>
              <a:t>Use the following links and your own research to look into how the </a:t>
            </a:r>
            <a:r>
              <a:rPr lang="en-GB" sz="1200" dirty="0">
                <a:solidFill>
                  <a:schemeClr val="tx1"/>
                </a:solidFill>
                <a:latin typeface="Trebuchet MS" panose="020B0603020202020204" pitchFamily="34" charset="0"/>
              </a:rPr>
              <a:t>physical geography of TWO of these areas has contributed to their character and identity:</a:t>
            </a:r>
            <a:endParaRPr lang="en-GB" sz="1200" dirty="0">
              <a:solidFill>
                <a:schemeClr val="tx1"/>
              </a:solidFill>
              <a:latin typeface="Trebuchet MS" panose="020B0603020202020204" pitchFamily="34" charset="0"/>
              <a:ea typeface="Georgia"/>
              <a:cs typeface="Georgia"/>
              <a:sym typeface="Georgia"/>
            </a:endParaRPr>
          </a:p>
          <a:p>
            <a:pPr marL="0" indent="0" algn="just">
              <a:buClrTx/>
              <a:buSzPct val="100000"/>
              <a:buNone/>
            </a:pPr>
            <a:endParaRPr lang="en-GB" sz="1100" dirty="0">
              <a:solidFill>
                <a:schemeClr val="tx1"/>
              </a:solidFill>
              <a:latin typeface="Trebuchet MS" panose="020B0603020202020204" pitchFamily="34" charset="0"/>
              <a:sym typeface="Georgia"/>
            </a:endParaRPr>
          </a:p>
          <a:p>
            <a:pPr marL="0" indent="0" algn="just">
              <a:buClrTx/>
              <a:buSzPct val="100000"/>
              <a:buNone/>
            </a:pPr>
            <a:endParaRPr lang="en-GB" sz="1200" dirty="0"/>
          </a:p>
          <a:p>
            <a:pPr marL="228600" indent="-228600" algn="just">
              <a:buClrTx/>
              <a:buSzPct val="100000"/>
              <a:buAutoNum type="arabicPeriod"/>
            </a:pPr>
            <a:endParaRPr lang="en-GB" sz="1000" dirty="0">
              <a:latin typeface="Trebuchet MS" panose="020B0603020202020204" pitchFamily="34" charset="0"/>
            </a:endParaRPr>
          </a:p>
          <a:p>
            <a:pPr marL="228600" indent="-228600" algn="just">
              <a:buClrTx/>
              <a:buSzPct val="100000"/>
              <a:buAutoNum type="arabicPeriod"/>
            </a:pPr>
            <a:endParaRPr lang="en-GB" sz="1200" dirty="0">
              <a:solidFill>
                <a:schemeClr val="tx1"/>
              </a:solidFill>
              <a:latin typeface="Trebuchet MS" panose="020B0603020202020204" pitchFamily="34" charset="0"/>
            </a:endParaRPr>
          </a:p>
        </p:txBody>
      </p:sp>
      <p:pic>
        <p:nvPicPr>
          <p:cNvPr id="5" name="Picture 4" descr="A picture containing device, mirror&#10;&#10;Description automatically generated">
            <a:extLst>
              <a:ext uri="{FF2B5EF4-FFF2-40B4-BE49-F238E27FC236}">
                <a16:creationId xmlns:a16="http://schemas.microsoft.com/office/drawing/2014/main" id="{19D9C7E0-5B2E-4684-8C6E-500686CDD6BB}"/>
              </a:ext>
            </a:extLst>
          </p:cNvPr>
          <p:cNvPicPr>
            <a:picLocks noChangeAspect="1"/>
          </p:cNvPicPr>
          <p:nvPr/>
        </p:nvPicPr>
        <p:blipFill>
          <a:blip r:embed="rId3"/>
          <a:stretch>
            <a:fillRect/>
          </a:stretch>
        </p:blipFill>
        <p:spPr>
          <a:xfrm>
            <a:off x="6233886" y="0"/>
            <a:ext cx="543690" cy="791974"/>
          </a:xfrm>
          <a:prstGeom prst="rect">
            <a:avLst/>
          </a:prstGeom>
        </p:spPr>
      </p:pic>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dirty="0">
                <a:ln w="15875">
                  <a:solidFill>
                    <a:schemeClr val="tx1"/>
                  </a:solidFill>
                </a:ln>
                <a:solidFill>
                  <a:srgbClr val="C1810F"/>
                </a:solidFill>
                <a:latin typeface="Century Gothic" panose="020B0502020202020204" pitchFamily="34" charset="0"/>
                <a:ea typeface="Georgia"/>
                <a:cs typeface="Georgia"/>
                <a:sym typeface="Georgia"/>
              </a:rPr>
              <a:t>Task 10: Geography matters!</a:t>
            </a:r>
            <a:endParaRPr b="1" i="1" dirty="0">
              <a:ln w="15875">
                <a:solidFill>
                  <a:schemeClr val="tx1"/>
                </a:solidFill>
              </a:ln>
              <a:solidFill>
                <a:srgbClr val="C1810F"/>
              </a:solidFill>
              <a:latin typeface="Century Gothic" panose="020B0502020202020204" pitchFamily="34" charset="0"/>
              <a:ea typeface="Georgia"/>
              <a:cs typeface="Georgia"/>
              <a:sym typeface="Georgia"/>
            </a:endParaRPr>
          </a:p>
        </p:txBody>
      </p:sp>
      <p:sp>
        <p:nvSpPr>
          <p:cNvPr id="6" name="TextBox 5">
            <a:extLst>
              <a:ext uri="{FF2B5EF4-FFF2-40B4-BE49-F238E27FC236}">
                <a16:creationId xmlns:a16="http://schemas.microsoft.com/office/drawing/2014/main" id="{1FFB37A2-7EB6-4D34-B760-920FB515A175}"/>
              </a:ext>
            </a:extLst>
          </p:cNvPr>
          <p:cNvSpPr txBox="1"/>
          <p:nvPr/>
        </p:nvSpPr>
        <p:spPr>
          <a:xfrm>
            <a:off x="233775" y="8166636"/>
            <a:ext cx="6390300" cy="769441"/>
          </a:xfrm>
          <a:prstGeom prst="rect">
            <a:avLst/>
          </a:prstGeom>
          <a:solidFill>
            <a:srgbClr val="FFFF00"/>
          </a:solidFill>
          <a:ln w="28575">
            <a:solidFill>
              <a:schemeClr val="accent5">
                <a:lumMod val="50000"/>
              </a:schemeClr>
            </a:solidFill>
            <a:prstDash val="sysDash"/>
          </a:ln>
        </p:spPr>
        <p:txBody>
          <a:bodyPr wrap="square" rtlCol="0">
            <a:spAutoFit/>
          </a:bodyPr>
          <a:lstStyle/>
          <a:p>
            <a:pPr algn="ctr"/>
            <a:r>
              <a:rPr lang="en-GB" sz="1600" b="1" i="1" dirty="0">
                <a:ln>
                  <a:solidFill>
                    <a:srgbClr val="002060"/>
                  </a:solidFill>
                </a:ln>
                <a:solidFill>
                  <a:srgbClr val="7030A0"/>
                </a:solidFill>
                <a:latin typeface="Century Gothic" panose="020B0502020202020204" pitchFamily="34" charset="0"/>
              </a:rPr>
              <a:t>“In a globalising world, place meanings and character are mostly shaped and changed by external forces.” </a:t>
            </a:r>
            <a:br>
              <a:rPr lang="en-GB" sz="1800" dirty="0">
                <a:latin typeface="Century Gothic" panose="020B0502020202020204" pitchFamily="34" charset="0"/>
              </a:rPr>
            </a:br>
            <a:r>
              <a:rPr lang="en-GB" sz="1200" dirty="0">
                <a:latin typeface="Century Gothic" panose="020B0502020202020204" pitchFamily="34" charset="0"/>
              </a:rPr>
              <a:t>Do you agree with this statement?</a:t>
            </a:r>
            <a:endParaRPr lang="en-GB" sz="1200" dirty="0">
              <a:latin typeface="Trebuchet MS" panose="020B0603020202020204" pitchFamily="34" charset="0"/>
            </a:endParaRPr>
          </a:p>
        </p:txBody>
      </p:sp>
      <p:sp>
        <p:nvSpPr>
          <p:cNvPr id="7" name="Arrow: Down 6">
            <a:extLst>
              <a:ext uri="{FF2B5EF4-FFF2-40B4-BE49-F238E27FC236}">
                <a16:creationId xmlns:a16="http://schemas.microsoft.com/office/drawing/2014/main" id="{1A41BDBF-C7C0-4B2F-B783-573111B25D14}"/>
              </a:ext>
            </a:extLst>
          </p:cNvPr>
          <p:cNvSpPr/>
          <p:nvPr/>
        </p:nvSpPr>
        <p:spPr>
          <a:xfrm>
            <a:off x="2931886" y="7779657"/>
            <a:ext cx="994228" cy="301064"/>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graphicFrame>
        <p:nvGraphicFramePr>
          <p:cNvPr id="2" name="Table 2">
            <a:extLst>
              <a:ext uri="{FF2B5EF4-FFF2-40B4-BE49-F238E27FC236}">
                <a16:creationId xmlns:a16="http://schemas.microsoft.com/office/drawing/2014/main" id="{5507CDD0-BD33-42C5-AE5B-69D820C18735}"/>
              </a:ext>
            </a:extLst>
          </p:cNvPr>
          <p:cNvGraphicFramePr>
            <a:graphicFrameLocks noGrp="1"/>
          </p:cNvGraphicFramePr>
          <p:nvPr>
            <p:extLst>
              <p:ext uri="{D42A27DB-BD31-4B8C-83A1-F6EECF244321}">
                <p14:modId xmlns:p14="http://schemas.microsoft.com/office/powerpoint/2010/main" val="2637103885"/>
              </p:ext>
            </p:extLst>
          </p:nvPr>
        </p:nvGraphicFramePr>
        <p:xfrm>
          <a:off x="233775" y="3005844"/>
          <a:ext cx="6390300" cy="4979138"/>
        </p:xfrm>
        <a:graphic>
          <a:graphicData uri="http://schemas.openxmlformats.org/drawingml/2006/table">
            <a:tbl>
              <a:tblPr firstRow="1" bandRow="1">
                <a:tableStyleId>{5940675A-B579-460E-94D1-54222C63F5DA}</a:tableStyleId>
              </a:tblPr>
              <a:tblGrid>
                <a:gridCol w="1918875">
                  <a:extLst>
                    <a:ext uri="{9D8B030D-6E8A-4147-A177-3AD203B41FA5}">
                      <a16:colId xmlns:a16="http://schemas.microsoft.com/office/drawing/2014/main" val="762395405"/>
                    </a:ext>
                  </a:extLst>
                </a:gridCol>
                <a:gridCol w="4471425">
                  <a:extLst>
                    <a:ext uri="{9D8B030D-6E8A-4147-A177-3AD203B41FA5}">
                      <a16:colId xmlns:a16="http://schemas.microsoft.com/office/drawing/2014/main" val="1606747415"/>
                    </a:ext>
                  </a:extLst>
                </a:gridCol>
              </a:tblGrid>
              <a:tr h="352290">
                <a:tc>
                  <a:txBody>
                    <a:bodyPr/>
                    <a:lstStyle/>
                    <a:p>
                      <a:pPr algn="ctr"/>
                      <a:r>
                        <a:rPr lang="en-GB" b="1" dirty="0">
                          <a:latin typeface="Trebuchet MS" panose="020B0603020202020204" pitchFamily="34" charset="0"/>
                        </a:rPr>
                        <a:t>Place</a:t>
                      </a:r>
                    </a:p>
                  </a:txBody>
                  <a:tcPr>
                    <a:solidFill>
                      <a:schemeClr val="tx2">
                        <a:lumMod val="90000"/>
                      </a:schemeClr>
                    </a:solidFill>
                  </a:tcPr>
                </a:tc>
                <a:tc>
                  <a:txBody>
                    <a:bodyPr/>
                    <a:lstStyle/>
                    <a:p>
                      <a:pPr algn="ctr"/>
                      <a:r>
                        <a:rPr lang="en-GB" b="1" dirty="0">
                          <a:latin typeface="Trebuchet MS" panose="020B0603020202020204" pitchFamily="34" charset="0"/>
                        </a:rPr>
                        <a:t>Links</a:t>
                      </a:r>
                    </a:p>
                  </a:txBody>
                  <a:tcPr>
                    <a:solidFill>
                      <a:schemeClr val="tx2">
                        <a:lumMod val="90000"/>
                      </a:schemeClr>
                    </a:solidFill>
                  </a:tcPr>
                </a:tc>
                <a:extLst>
                  <a:ext uri="{0D108BD9-81ED-4DB2-BD59-A6C34878D82A}">
                    <a16:rowId xmlns:a16="http://schemas.microsoft.com/office/drawing/2014/main" val="448522843"/>
                  </a:ext>
                </a:extLst>
              </a:tr>
              <a:tr h="1100303">
                <a:tc>
                  <a:txBody>
                    <a:bodyPr/>
                    <a:lstStyle/>
                    <a:p>
                      <a:r>
                        <a:rPr lang="en-GB" dirty="0" err="1">
                          <a:solidFill>
                            <a:schemeClr val="tx1"/>
                          </a:solidFill>
                          <a:latin typeface="Trebuchet MS" panose="020B0603020202020204" pitchFamily="34" charset="0"/>
                        </a:rPr>
                        <a:t>Jardines</a:t>
                      </a:r>
                      <a:r>
                        <a:rPr lang="en-GB" dirty="0">
                          <a:solidFill>
                            <a:schemeClr val="tx1"/>
                          </a:solidFill>
                          <a:latin typeface="Trebuchet MS" panose="020B0603020202020204" pitchFamily="34" charset="0"/>
                        </a:rPr>
                        <a:t> del </a:t>
                      </a:r>
                      <a:r>
                        <a:rPr lang="en-GB" dirty="0" err="1">
                          <a:solidFill>
                            <a:schemeClr val="tx1"/>
                          </a:solidFill>
                          <a:latin typeface="Trebuchet MS" panose="020B0603020202020204" pitchFamily="34" charset="0"/>
                        </a:rPr>
                        <a:t>Pedregal</a:t>
                      </a:r>
                      <a:r>
                        <a:rPr lang="en-GB" dirty="0">
                          <a:solidFill>
                            <a:schemeClr val="tx1"/>
                          </a:solidFill>
                          <a:latin typeface="Trebuchet MS" panose="020B0603020202020204" pitchFamily="34" charset="0"/>
                        </a:rPr>
                        <a:t>, Mexico City</a:t>
                      </a:r>
                    </a:p>
                  </a:txBody>
                  <a:tcPr/>
                </a:tc>
                <a:tc>
                  <a:txBody>
                    <a:bodyPr/>
                    <a:lstStyle/>
                    <a:p>
                      <a:r>
                        <a:rPr lang="en-GB" sz="1000" dirty="0">
                          <a:solidFill>
                            <a:schemeClr val="tx1"/>
                          </a:solidFill>
                          <a:latin typeface="Trebuchet MS" panose="020B0603020202020204" pitchFamily="34" charset="0"/>
                          <a:hlinkClick r:id="rId4">
                            <a:extLst>
                              <a:ext uri="{A12FA001-AC4F-418D-AE19-62706E023703}">
                                <ahyp:hlinkClr xmlns:ahyp="http://schemas.microsoft.com/office/drawing/2018/hyperlinkcolor" val="tx"/>
                              </a:ext>
                            </a:extLst>
                          </a:hlinkClick>
                        </a:rPr>
                        <a:t>https://99percentinvisible.org/episode/depave-paradise/transcript/</a:t>
                      </a:r>
                      <a:r>
                        <a:rPr lang="en-GB" sz="1000" dirty="0">
                          <a:solidFill>
                            <a:schemeClr val="tx1"/>
                          </a:solidFill>
                          <a:latin typeface="Trebuchet MS" panose="020B0603020202020204" pitchFamily="34" charset="0"/>
                        </a:rPr>
                        <a:t>; </a:t>
                      </a:r>
                      <a:r>
                        <a:rPr lang="en-GB" sz="1000" dirty="0">
                          <a:solidFill>
                            <a:schemeClr val="tx1"/>
                          </a:solidFill>
                          <a:latin typeface="Trebuchet MS" panose="020B0603020202020204" pitchFamily="34" charset="0"/>
                          <a:hlinkClick r:id="rId5">
                            <a:extLst>
                              <a:ext uri="{A12FA001-AC4F-418D-AE19-62706E023703}">
                                <ahyp:hlinkClr xmlns:ahyp="http://schemas.microsoft.com/office/drawing/2018/hyperlinkcolor" val="tx"/>
                              </a:ext>
                            </a:extLst>
                          </a:hlinkClick>
                        </a:rPr>
                        <a:t>https://en.mxcity.mx/2016/03/natural-places-to-visit-in-mexico-city/</a:t>
                      </a:r>
                      <a:r>
                        <a:rPr lang="en-GB" sz="1000" dirty="0">
                          <a:solidFill>
                            <a:schemeClr val="tx1"/>
                          </a:solidFill>
                          <a:latin typeface="Trebuchet MS" panose="020B0603020202020204" pitchFamily="34" charset="0"/>
                        </a:rPr>
                        <a:t>; </a:t>
                      </a:r>
                      <a:r>
                        <a:rPr lang="en-GB" sz="1000" dirty="0">
                          <a:solidFill>
                            <a:schemeClr val="tx1"/>
                          </a:solidFill>
                          <a:latin typeface="Trebuchet MS" panose="020B0603020202020204" pitchFamily="34" charset="0"/>
                          <a:hlinkClick r:id="rId6">
                            <a:extLst>
                              <a:ext uri="{A12FA001-AC4F-418D-AE19-62706E023703}">
                                <ahyp:hlinkClr xmlns:ahyp="http://schemas.microsoft.com/office/drawing/2018/hyperlinkcolor" val="tx"/>
                              </a:ext>
                            </a:extLst>
                          </a:hlinkClick>
                        </a:rPr>
                        <a:t>https://www.elledecor.com/it/best-of/a28707855/casa-pedregal-luis-barragan-mexico-city/</a:t>
                      </a:r>
                      <a:r>
                        <a:rPr lang="en-GB" sz="1000" dirty="0">
                          <a:solidFill>
                            <a:schemeClr val="tx1"/>
                          </a:solidFill>
                          <a:latin typeface="Trebuchet MS" panose="020B0603020202020204" pitchFamily="34" charset="0"/>
                        </a:rPr>
                        <a:t>; </a:t>
                      </a:r>
                      <a:r>
                        <a:rPr lang="en-GB" sz="1000" dirty="0">
                          <a:solidFill>
                            <a:schemeClr val="tx1"/>
                          </a:solidFill>
                          <a:latin typeface="Trebuchet MS" panose="020B0603020202020204" pitchFamily="34" charset="0"/>
                          <a:hlinkClick r:id="rId7">
                            <a:extLst>
                              <a:ext uri="{A12FA001-AC4F-418D-AE19-62706E023703}">
                                <ahyp:hlinkClr xmlns:ahyp="http://schemas.microsoft.com/office/drawing/2018/hyperlinkcolor" val="tx"/>
                              </a:ext>
                            </a:extLst>
                          </a:hlinkClick>
                        </a:rPr>
                        <a:t>https://www.collater.al/en/casa-pedregal-luis-barragan-architecture/</a:t>
                      </a:r>
                      <a:r>
                        <a:rPr lang="en-GB" sz="1000" dirty="0">
                          <a:solidFill>
                            <a:schemeClr val="tx1"/>
                          </a:solidFill>
                          <a:latin typeface="Trebuchet MS" panose="020B0603020202020204" pitchFamily="34" charset="0"/>
                        </a:rPr>
                        <a:t>; </a:t>
                      </a:r>
                      <a:r>
                        <a:rPr lang="en-GB" sz="1000" dirty="0">
                          <a:solidFill>
                            <a:schemeClr val="tx1"/>
                          </a:solidFill>
                          <a:latin typeface="Trebuchet MS" panose="020B0603020202020204" pitchFamily="34" charset="0"/>
                          <a:hlinkClick r:id="rId8">
                            <a:extLst>
                              <a:ext uri="{A12FA001-AC4F-418D-AE19-62706E023703}">
                                <ahyp:hlinkClr xmlns:ahyp="http://schemas.microsoft.com/office/drawing/2018/hyperlinkcolor" val="tx"/>
                              </a:ext>
                            </a:extLst>
                          </a:hlinkClick>
                        </a:rPr>
                        <a:t>https://en.wikipedia.org/wiki/Jardines_del_Pedregal</a:t>
                      </a:r>
                      <a:r>
                        <a:rPr lang="en-GB" sz="1000" dirty="0">
                          <a:solidFill>
                            <a:schemeClr val="tx1"/>
                          </a:solidFill>
                          <a:latin typeface="Trebuchet MS" panose="020B0603020202020204" pitchFamily="34" charset="0"/>
                        </a:rPr>
                        <a:t>; </a:t>
                      </a:r>
                      <a:r>
                        <a:rPr lang="en-GB" sz="1000" dirty="0">
                          <a:solidFill>
                            <a:schemeClr val="tx1"/>
                          </a:solidFill>
                          <a:latin typeface="Trebuchet MS" panose="020B0603020202020204" pitchFamily="34" charset="0"/>
                          <a:hlinkClick r:id="rId9">
                            <a:extLst>
                              <a:ext uri="{A12FA001-AC4F-418D-AE19-62706E023703}">
                                <ahyp:hlinkClr xmlns:ahyp="http://schemas.microsoft.com/office/drawing/2018/hyperlinkcolor" val="tx"/>
                              </a:ext>
                            </a:extLst>
                          </a:hlinkClick>
                        </a:rPr>
                        <a:t>https://99percentinvisible.org/episode/depave-paradise/</a:t>
                      </a:r>
                      <a:endParaRPr lang="en-GB" sz="1000" dirty="0">
                        <a:solidFill>
                          <a:schemeClr val="tx1"/>
                        </a:solidFill>
                        <a:latin typeface="Trebuchet MS" panose="020B0603020202020204" pitchFamily="34" charset="0"/>
                      </a:endParaRPr>
                    </a:p>
                  </a:txBody>
                  <a:tcPr/>
                </a:tc>
                <a:extLst>
                  <a:ext uri="{0D108BD9-81ED-4DB2-BD59-A6C34878D82A}">
                    <a16:rowId xmlns:a16="http://schemas.microsoft.com/office/drawing/2014/main" val="3545461932"/>
                  </a:ext>
                </a:extLst>
              </a:tr>
              <a:tr h="1245080">
                <a:tc>
                  <a:txBody>
                    <a:bodyPr/>
                    <a:lstStyle/>
                    <a:p>
                      <a:r>
                        <a:rPr lang="en-GB" dirty="0" err="1">
                          <a:latin typeface="Trebuchet MS" panose="020B0603020202020204" pitchFamily="34" charset="0"/>
                        </a:rPr>
                        <a:t>Göreme</a:t>
                      </a:r>
                      <a:r>
                        <a:rPr lang="en-GB" dirty="0">
                          <a:latin typeface="Trebuchet MS" panose="020B0603020202020204" pitchFamily="34" charset="0"/>
                        </a:rPr>
                        <a:t>, Turkey</a:t>
                      </a:r>
                    </a:p>
                  </a:txBody>
                  <a:tcPr/>
                </a:tc>
                <a:tc>
                  <a:txBody>
                    <a:bodyPr/>
                    <a:lstStyle/>
                    <a:p>
                      <a:r>
                        <a:rPr lang="en-GB" sz="1000" dirty="0">
                          <a:solidFill>
                            <a:schemeClr val="tx1"/>
                          </a:solidFill>
                          <a:latin typeface="Trebuchet MS" panose="020B0603020202020204" pitchFamily="34" charset="0"/>
                          <a:hlinkClick r:id="rId10">
                            <a:extLst>
                              <a:ext uri="{A12FA001-AC4F-418D-AE19-62706E023703}">
                                <ahyp:hlinkClr xmlns:ahyp="http://schemas.microsoft.com/office/drawing/2018/hyperlinkcolor" val="tx"/>
                              </a:ext>
                            </a:extLst>
                          </a:hlinkClick>
                        </a:rPr>
                        <a:t>https://www.nationalgeographic.com/travel/world-heritage/cappadocia/</a:t>
                      </a:r>
                      <a:r>
                        <a:rPr lang="en-GB" sz="1000" dirty="0">
                          <a:solidFill>
                            <a:schemeClr val="tx1"/>
                          </a:solidFill>
                          <a:latin typeface="Trebuchet MS" panose="020B0603020202020204" pitchFamily="34" charset="0"/>
                        </a:rPr>
                        <a:t>; </a:t>
                      </a:r>
                      <a:r>
                        <a:rPr lang="en-GB" sz="1000" dirty="0">
                          <a:solidFill>
                            <a:schemeClr val="tx1"/>
                          </a:solidFill>
                          <a:latin typeface="Trebuchet MS" panose="020B0603020202020204" pitchFamily="34" charset="0"/>
                          <a:hlinkClick r:id="rId11">
                            <a:extLst>
                              <a:ext uri="{A12FA001-AC4F-418D-AE19-62706E023703}">
                                <ahyp:hlinkClr xmlns:ahyp="http://schemas.microsoft.com/office/drawing/2018/hyperlinkcolor" val="tx"/>
                              </a:ext>
                            </a:extLst>
                          </a:hlinkClick>
                        </a:rPr>
                        <a:t>https://www.britannica.com/place/Cappadocia</a:t>
                      </a:r>
                      <a:r>
                        <a:rPr lang="en-GB" sz="1000" dirty="0">
                          <a:solidFill>
                            <a:schemeClr val="tx1"/>
                          </a:solidFill>
                          <a:latin typeface="Trebuchet MS" panose="020B0603020202020204" pitchFamily="34" charset="0"/>
                        </a:rPr>
                        <a:t>; </a:t>
                      </a:r>
                      <a:r>
                        <a:rPr lang="en-GB" sz="1000" dirty="0">
                          <a:solidFill>
                            <a:schemeClr val="tx1"/>
                          </a:solidFill>
                          <a:latin typeface="Trebuchet MS" panose="020B0603020202020204" pitchFamily="34" charset="0"/>
                          <a:hlinkClick r:id="rId12">
                            <a:extLst>
                              <a:ext uri="{A12FA001-AC4F-418D-AE19-62706E023703}">
                                <ahyp:hlinkClr xmlns:ahyp="http://schemas.microsoft.com/office/drawing/2018/hyperlinkcolor" val="tx"/>
                              </a:ext>
                            </a:extLst>
                          </a:hlinkClick>
                        </a:rPr>
                        <a:t>https://en.wikipedia.org/wiki/G%C3%B6reme</a:t>
                      </a:r>
                      <a:r>
                        <a:rPr lang="en-GB" sz="1000" dirty="0">
                          <a:solidFill>
                            <a:schemeClr val="tx1"/>
                          </a:solidFill>
                          <a:latin typeface="Trebuchet MS" panose="020B0603020202020204" pitchFamily="34" charset="0"/>
                        </a:rPr>
                        <a:t>; </a:t>
                      </a:r>
                      <a:r>
                        <a:rPr lang="en-GB" sz="1000" dirty="0">
                          <a:solidFill>
                            <a:schemeClr val="tx1"/>
                          </a:solidFill>
                          <a:latin typeface="Trebuchet MS" panose="020B0603020202020204" pitchFamily="34" charset="0"/>
                          <a:hlinkClick r:id="rId13">
                            <a:extLst>
                              <a:ext uri="{A12FA001-AC4F-418D-AE19-62706E023703}">
                                <ahyp:hlinkClr xmlns:ahyp="http://schemas.microsoft.com/office/drawing/2018/hyperlinkcolor" val="tx"/>
                              </a:ext>
                            </a:extLst>
                          </a:hlinkClick>
                        </a:rPr>
                        <a:t>https://theculturetrip.com/europe/turkey/articles/the-story-behind-cappadocias-famous-fairy-chimneys/</a:t>
                      </a:r>
                      <a:r>
                        <a:rPr lang="en-GB" sz="1000" dirty="0">
                          <a:solidFill>
                            <a:schemeClr val="tx1"/>
                          </a:solidFill>
                          <a:latin typeface="Trebuchet MS" panose="020B0603020202020204" pitchFamily="34" charset="0"/>
                        </a:rPr>
                        <a:t>; </a:t>
                      </a:r>
                      <a:r>
                        <a:rPr lang="en-GB" sz="1000" dirty="0">
                          <a:solidFill>
                            <a:schemeClr val="tx1"/>
                          </a:solidFill>
                          <a:latin typeface="Trebuchet MS" panose="020B0603020202020204" pitchFamily="34" charset="0"/>
                          <a:hlinkClick r:id="rId14">
                            <a:extLst>
                              <a:ext uri="{A12FA001-AC4F-418D-AE19-62706E023703}">
                                <ahyp:hlinkClr xmlns:ahyp="http://schemas.microsoft.com/office/drawing/2018/hyperlinkcolor" val="tx"/>
                              </a:ext>
                            </a:extLst>
                          </a:hlinkClick>
                        </a:rPr>
                        <a:t>https://www.smithsonianmag.com/travel/fairy-chimneys-turkey-180956654/</a:t>
                      </a:r>
                      <a:r>
                        <a:rPr lang="en-GB" sz="1000" dirty="0">
                          <a:solidFill>
                            <a:schemeClr val="tx1"/>
                          </a:solidFill>
                          <a:latin typeface="Trebuchet MS" panose="020B0603020202020204" pitchFamily="34" charset="0"/>
                        </a:rPr>
                        <a:t>; </a:t>
                      </a:r>
                      <a:r>
                        <a:rPr lang="en-GB" sz="1000" dirty="0">
                          <a:solidFill>
                            <a:schemeClr val="tx1"/>
                          </a:solidFill>
                          <a:latin typeface="Trebuchet MS" panose="020B0603020202020204" pitchFamily="34" charset="0"/>
                          <a:hlinkClick r:id="rId15">
                            <a:extLst>
                              <a:ext uri="{A12FA001-AC4F-418D-AE19-62706E023703}">
                                <ahyp:hlinkClr xmlns:ahyp="http://schemas.microsoft.com/office/drawing/2018/hyperlinkcolor" val="tx"/>
                              </a:ext>
                            </a:extLst>
                          </a:hlinkClick>
                        </a:rPr>
                        <a:t>https://en.wikipedia.org/wiki/Churches_of_G%C3%B6reme</a:t>
                      </a:r>
                      <a:r>
                        <a:rPr lang="en-GB" sz="1000" dirty="0">
                          <a:solidFill>
                            <a:schemeClr val="tx1"/>
                          </a:solidFill>
                          <a:latin typeface="Trebuchet MS" panose="020B0603020202020204" pitchFamily="34" charset="0"/>
                        </a:rPr>
                        <a:t>; </a:t>
                      </a:r>
                      <a:r>
                        <a:rPr lang="en-GB" sz="1000" dirty="0">
                          <a:solidFill>
                            <a:schemeClr val="tx1"/>
                          </a:solidFill>
                          <a:latin typeface="Trebuchet MS" panose="020B0603020202020204" pitchFamily="34" charset="0"/>
                          <a:hlinkClick r:id="rId16">
                            <a:extLst>
                              <a:ext uri="{A12FA001-AC4F-418D-AE19-62706E023703}">
                                <ahyp:hlinkClr xmlns:ahyp="http://schemas.microsoft.com/office/drawing/2018/hyperlinkcolor" val="tx"/>
                              </a:ext>
                            </a:extLst>
                          </a:hlinkClick>
                        </a:rPr>
                        <a:t>https://www.goreme.com/forgotten-cave-churches.php</a:t>
                      </a:r>
                      <a:endParaRPr lang="en-GB" sz="1000" dirty="0">
                        <a:solidFill>
                          <a:schemeClr val="tx1"/>
                        </a:solidFill>
                        <a:latin typeface="Trebuchet MS" panose="020B0603020202020204" pitchFamily="34" charset="0"/>
                      </a:endParaRPr>
                    </a:p>
                  </a:txBody>
                  <a:tcPr/>
                </a:tc>
                <a:extLst>
                  <a:ext uri="{0D108BD9-81ED-4DB2-BD59-A6C34878D82A}">
                    <a16:rowId xmlns:a16="http://schemas.microsoft.com/office/drawing/2014/main" val="3886096313"/>
                  </a:ext>
                </a:extLst>
              </a:tr>
              <a:tr h="1389856">
                <a:tc>
                  <a:txBody>
                    <a:bodyPr/>
                    <a:lstStyle/>
                    <a:p>
                      <a:r>
                        <a:rPr lang="en-GB" dirty="0">
                          <a:latin typeface="Trebuchet MS" panose="020B0603020202020204" pitchFamily="34" charset="0"/>
                        </a:rPr>
                        <a:t>Mont-Saint-Michel, France</a:t>
                      </a:r>
                    </a:p>
                  </a:txBody>
                  <a:tcPr/>
                </a:tc>
                <a:tc>
                  <a:txBody>
                    <a:bodyPr/>
                    <a:lstStyle/>
                    <a:p>
                      <a:r>
                        <a:rPr lang="en-GB" sz="1000" dirty="0">
                          <a:solidFill>
                            <a:schemeClr val="tx1"/>
                          </a:solidFill>
                          <a:latin typeface="Trebuchet MS" panose="020B0603020202020204" pitchFamily="34" charset="0"/>
                          <a:hlinkClick r:id="rId17">
                            <a:extLst>
                              <a:ext uri="{A12FA001-AC4F-418D-AE19-62706E023703}">
                                <ahyp:hlinkClr xmlns:ahyp="http://schemas.microsoft.com/office/drawing/2018/hyperlinkcolor" val="tx"/>
                              </a:ext>
                            </a:extLst>
                          </a:hlinkClick>
                        </a:rPr>
                        <a:t>https://en.wikipedia.org/wiki/Mont-Saint-Michel</a:t>
                      </a:r>
                      <a:r>
                        <a:rPr lang="en-GB" sz="1000" dirty="0">
                          <a:solidFill>
                            <a:schemeClr val="tx1"/>
                          </a:solidFill>
                          <a:latin typeface="Trebuchet MS" panose="020B0603020202020204" pitchFamily="34" charset="0"/>
                        </a:rPr>
                        <a:t>; </a:t>
                      </a:r>
                      <a:r>
                        <a:rPr lang="en-GB" sz="1000" dirty="0">
                          <a:solidFill>
                            <a:schemeClr val="tx1"/>
                          </a:solidFill>
                          <a:latin typeface="Trebuchet MS" panose="020B0603020202020204" pitchFamily="34" charset="0"/>
                          <a:hlinkClick r:id="rId18">
                            <a:extLst>
                              <a:ext uri="{A12FA001-AC4F-418D-AE19-62706E023703}">
                                <ahyp:hlinkClr xmlns:ahyp="http://schemas.microsoft.com/office/drawing/2018/hyperlinkcolor" val="tx"/>
                              </a:ext>
                            </a:extLst>
                          </a:hlinkClick>
                        </a:rPr>
                        <a:t>https://whc.unesco.org/en/list/80/</a:t>
                      </a:r>
                      <a:r>
                        <a:rPr lang="en-GB" sz="1000" dirty="0">
                          <a:solidFill>
                            <a:schemeClr val="tx1"/>
                          </a:solidFill>
                          <a:latin typeface="Trebuchet MS" panose="020B0603020202020204" pitchFamily="34" charset="0"/>
                        </a:rPr>
                        <a:t>; </a:t>
                      </a:r>
                      <a:r>
                        <a:rPr lang="en-GB" sz="1000" dirty="0">
                          <a:solidFill>
                            <a:schemeClr val="tx1"/>
                          </a:solidFill>
                          <a:latin typeface="Trebuchet MS" panose="020B0603020202020204" pitchFamily="34" charset="0"/>
                          <a:hlinkClick r:id="rId19">
                            <a:extLst>
                              <a:ext uri="{A12FA001-AC4F-418D-AE19-62706E023703}">
                                <ahyp:hlinkClr xmlns:ahyp="http://schemas.microsoft.com/office/drawing/2018/hyperlinkcolor" val="tx"/>
                              </a:ext>
                            </a:extLst>
                          </a:hlinkClick>
                        </a:rPr>
                        <a:t>https://theculturetrip.com/europe/france/articles/8-things-to-know-before-you-visit-the-mont-saint-michel/</a:t>
                      </a:r>
                      <a:r>
                        <a:rPr lang="en-GB" sz="1000" dirty="0">
                          <a:solidFill>
                            <a:schemeClr val="tx1"/>
                          </a:solidFill>
                          <a:latin typeface="Trebuchet MS" panose="020B0603020202020204" pitchFamily="34" charset="0"/>
                        </a:rPr>
                        <a:t>; </a:t>
                      </a:r>
                      <a:r>
                        <a:rPr lang="en-GB" sz="1000" dirty="0">
                          <a:solidFill>
                            <a:schemeClr val="tx1"/>
                          </a:solidFill>
                          <a:latin typeface="Trebuchet MS" panose="020B0603020202020204" pitchFamily="34" charset="0"/>
                          <a:hlinkClick r:id="rId20">
                            <a:extLst>
                              <a:ext uri="{A12FA001-AC4F-418D-AE19-62706E023703}">
                                <ahyp:hlinkClr xmlns:ahyp="http://schemas.microsoft.com/office/drawing/2018/hyperlinkcolor" val="tx"/>
                              </a:ext>
                            </a:extLst>
                          </a:hlinkClick>
                        </a:rPr>
                        <a:t>https://uk.france.fr/en/normandy/article/mont-saint-michel-0</a:t>
                      </a:r>
                      <a:r>
                        <a:rPr lang="en-GB" sz="1000" dirty="0">
                          <a:solidFill>
                            <a:schemeClr val="tx1"/>
                          </a:solidFill>
                          <a:latin typeface="Trebuchet MS" panose="020B0603020202020204" pitchFamily="34" charset="0"/>
                        </a:rPr>
                        <a:t>; </a:t>
                      </a:r>
                      <a:r>
                        <a:rPr lang="en-GB" sz="1000" dirty="0">
                          <a:solidFill>
                            <a:schemeClr val="tx1"/>
                          </a:solidFill>
                          <a:latin typeface="Trebuchet MS" panose="020B0603020202020204" pitchFamily="34" charset="0"/>
                          <a:hlinkClick r:id="rId21">
                            <a:extLst>
                              <a:ext uri="{A12FA001-AC4F-418D-AE19-62706E023703}">
                                <ahyp:hlinkClr xmlns:ahyp="http://schemas.microsoft.com/office/drawing/2018/hyperlinkcolor" val="tx"/>
                              </a:ext>
                            </a:extLst>
                          </a:hlinkClick>
                        </a:rPr>
                        <a:t>https://www.britannica.com/place/Mont-Saint-Michel</a:t>
                      </a:r>
                      <a:r>
                        <a:rPr lang="en-GB" sz="1000" dirty="0">
                          <a:solidFill>
                            <a:schemeClr val="tx1"/>
                          </a:solidFill>
                          <a:latin typeface="Trebuchet MS" panose="020B0603020202020204" pitchFamily="34" charset="0"/>
                        </a:rPr>
                        <a:t>; </a:t>
                      </a:r>
                      <a:r>
                        <a:rPr lang="en-GB" sz="1000" dirty="0">
                          <a:solidFill>
                            <a:schemeClr val="tx1"/>
                          </a:solidFill>
                          <a:latin typeface="Trebuchet MS" panose="020B0603020202020204" pitchFamily="34" charset="0"/>
                          <a:hlinkClick r:id="rId22">
                            <a:extLst>
                              <a:ext uri="{A12FA001-AC4F-418D-AE19-62706E023703}">
                                <ahyp:hlinkClr xmlns:ahyp="http://schemas.microsoft.com/office/drawing/2018/hyperlinkcolor" val="tx"/>
                              </a:ext>
                            </a:extLst>
                          </a:hlinkClick>
                        </a:rPr>
                        <a:t>https://kids.kiddle.co/Mont_Saint-Michel#Geography</a:t>
                      </a:r>
                      <a:r>
                        <a:rPr lang="en-GB" sz="1000" dirty="0">
                          <a:solidFill>
                            <a:schemeClr val="tx1"/>
                          </a:solidFill>
                          <a:latin typeface="Trebuchet MS" panose="020B0603020202020204" pitchFamily="34" charset="0"/>
                        </a:rPr>
                        <a:t>; </a:t>
                      </a:r>
                      <a:r>
                        <a:rPr lang="en-GB" sz="1000" dirty="0">
                          <a:solidFill>
                            <a:schemeClr val="tx1"/>
                          </a:solidFill>
                          <a:latin typeface="Trebuchet MS" panose="020B0603020202020204" pitchFamily="34" charset="0"/>
                          <a:hlinkClick r:id="rId23">
                            <a:extLst>
                              <a:ext uri="{A12FA001-AC4F-418D-AE19-62706E023703}">
                                <ahyp:hlinkClr xmlns:ahyp="http://schemas.microsoft.com/office/drawing/2018/hyperlinkcolor" val="tx"/>
                              </a:ext>
                            </a:extLst>
                          </a:hlinkClick>
                        </a:rPr>
                        <a:t>https://fiveminutehistory.com/10-fascinating-facts-about-mont-saint-michel-the-medieval-city-on-a-rock/</a:t>
                      </a:r>
                      <a:endParaRPr lang="en-GB" sz="1000" dirty="0">
                        <a:solidFill>
                          <a:schemeClr val="tx1"/>
                        </a:solidFill>
                        <a:latin typeface="Trebuchet MS" panose="020B0603020202020204" pitchFamily="34" charset="0"/>
                      </a:endParaRPr>
                    </a:p>
                  </a:txBody>
                  <a:tcPr/>
                </a:tc>
                <a:extLst>
                  <a:ext uri="{0D108BD9-81ED-4DB2-BD59-A6C34878D82A}">
                    <a16:rowId xmlns:a16="http://schemas.microsoft.com/office/drawing/2014/main" val="1847634285"/>
                  </a:ext>
                </a:extLst>
              </a:tr>
              <a:tr h="694928">
                <a:tc>
                  <a:txBody>
                    <a:bodyPr/>
                    <a:lstStyle/>
                    <a:p>
                      <a:r>
                        <a:rPr lang="en-GB" sz="1600" b="1" dirty="0">
                          <a:solidFill>
                            <a:srgbClr val="FF0000"/>
                          </a:solidFill>
                          <a:latin typeface="Trebuchet MS" panose="020B0603020202020204" pitchFamily="34" charset="0"/>
                        </a:rPr>
                        <a:t>CHALLENGE</a:t>
                      </a:r>
                    </a:p>
                  </a:txBody>
                  <a:tcPr/>
                </a:tc>
                <a:tc>
                  <a:txBody>
                    <a:bodyPr/>
                    <a:lstStyle/>
                    <a:p>
                      <a:r>
                        <a:rPr lang="en-GB" sz="1200" b="1" dirty="0">
                          <a:solidFill>
                            <a:srgbClr val="FF0000"/>
                          </a:solidFill>
                          <a:latin typeface="Trebuchet MS" panose="020B0603020202020204" pitchFamily="34" charset="0"/>
                        </a:rPr>
                        <a:t>Constantine, Algeria; Montserrat, Spain; Venice, Italy; </a:t>
                      </a:r>
                      <a:r>
                        <a:rPr lang="en-GB" sz="1200" b="1" i="0" u="none" strike="noStrike" cap="none" dirty="0" err="1">
                          <a:solidFill>
                            <a:srgbClr val="FF0000"/>
                          </a:solidFill>
                          <a:effectLst/>
                          <a:latin typeface="Trebuchet MS" panose="020B0603020202020204" pitchFamily="34" charset="0"/>
                          <a:ea typeface="+mn-ea"/>
                          <a:cs typeface="+mn-cs"/>
                          <a:sym typeface="Arial"/>
                        </a:rPr>
                        <a:t>Kandovan</a:t>
                      </a:r>
                      <a:r>
                        <a:rPr lang="en-GB" sz="1200" b="1" i="0" u="none" strike="noStrike" cap="none" dirty="0">
                          <a:solidFill>
                            <a:srgbClr val="FF0000"/>
                          </a:solidFill>
                          <a:effectLst/>
                          <a:latin typeface="Trebuchet MS" panose="020B0603020202020204" pitchFamily="34" charset="0"/>
                          <a:ea typeface="+mn-ea"/>
                          <a:cs typeface="+mn-cs"/>
                          <a:sym typeface="Arial"/>
                        </a:rPr>
                        <a:t>, Iran; </a:t>
                      </a:r>
                      <a:r>
                        <a:rPr lang="en-GB" sz="1200" b="1" i="0" u="none" strike="noStrike" cap="none" dirty="0" err="1">
                          <a:solidFill>
                            <a:srgbClr val="FF0000"/>
                          </a:solidFill>
                          <a:effectLst/>
                          <a:latin typeface="Trebuchet MS" panose="020B0603020202020204" pitchFamily="34" charset="0"/>
                          <a:ea typeface="+mn-ea"/>
                          <a:cs typeface="+mn-cs"/>
                          <a:sym typeface="Arial"/>
                        </a:rPr>
                        <a:t>Shilong</a:t>
                      </a:r>
                      <a:r>
                        <a:rPr lang="en-GB" sz="1200" b="1" i="0" u="none" strike="noStrike" cap="none" dirty="0">
                          <a:solidFill>
                            <a:srgbClr val="FF0000"/>
                          </a:solidFill>
                          <a:effectLst/>
                          <a:latin typeface="Trebuchet MS" panose="020B0603020202020204" pitchFamily="34" charset="0"/>
                          <a:ea typeface="+mn-ea"/>
                          <a:cs typeface="+mn-cs"/>
                          <a:sym typeface="Arial"/>
                        </a:rPr>
                        <a:t>, Meghalaya (India).</a:t>
                      </a:r>
                      <a:endParaRPr lang="en-GB" sz="1200" b="1" dirty="0">
                        <a:solidFill>
                          <a:srgbClr val="FF0000"/>
                        </a:solidFill>
                        <a:latin typeface="Trebuchet MS" panose="020B0603020202020204" pitchFamily="34" charset="0"/>
                      </a:endParaRPr>
                    </a:p>
                  </a:txBody>
                  <a:tcPr/>
                </a:tc>
                <a:extLst>
                  <a:ext uri="{0D108BD9-81ED-4DB2-BD59-A6C34878D82A}">
                    <a16:rowId xmlns:a16="http://schemas.microsoft.com/office/drawing/2014/main" val="4265884822"/>
                  </a:ext>
                </a:extLst>
              </a:tr>
            </a:tbl>
          </a:graphicData>
        </a:graphic>
      </p:graphicFrame>
    </p:spTree>
    <p:extLst>
      <p:ext uri="{BB962C8B-B14F-4D97-AF65-F5344CB8AC3E}">
        <p14:creationId xmlns:p14="http://schemas.microsoft.com/office/powerpoint/2010/main" val="4625647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3" name="Google Shape;83;p16"/>
          <p:cNvSpPr txBox="1">
            <a:spLocks noGrp="1"/>
          </p:cNvSpPr>
          <p:nvPr>
            <p:ph type="title" idx="4294967295"/>
          </p:nvPr>
        </p:nvSpPr>
        <p:spPr>
          <a:xfrm>
            <a:off x="233775" y="174300"/>
            <a:ext cx="6390300" cy="1018200"/>
          </a:xfrm>
          <a:prstGeom prst="rect">
            <a:avLst/>
          </a:prstGeom>
        </p:spPr>
        <p:txBody>
          <a:bodyPr spcFirstLastPara="1" wrap="square" lIns="91425" tIns="91425" rIns="91425" bIns="91425" anchor="t" anchorCtr="0">
            <a:noAutofit/>
          </a:bodyPr>
          <a:lstStyle/>
          <a:p>
            <a:pPr lvl="0" algn="ctr"/>
            <a:r>
              <a:rPr lang="en-GB" b="1" i="1" u="sng" dirty="0">
                <a:ln w="15875">
                  <a:solidFill>
                    <a:schemeClr val="tx1"/>
                  </a:solidFill>
                </a:ln>
                <a:solidFill>
                  <a:schemeClr val="accent6">
                    <a:lumMod val="50000"/>
                  </a:schemeClr>
                </a:solidFill>
                <a:latin typeface="Century Gothic" panose="020B0502020202020204" pitchFamily="34" charset="0"/>
                <a:ea typeface="Georgia"/>
                <a:cs typeface="Georgia"/>
                <a:sym typeface="Georgia"/>
              </a:rPr>
              <a:t>Notes area</a:t>
            </a:r>
            <a:endParaRPr u="sng" dirty="0">
              <a:solidFill>
                <a:schemeClr val="accent6">
                  <a:lumMod val="50000"/>
                </a:schemeClr>
              </a:solidFill>
              <a:latin typeface="Georgia"/>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ABD38AFF-4E5F-42A7-8F39-F488DF2A5E5F}"/>
              </a:ext>
            </a:extLst>
          </p:cNvPr>
          <p:cNvPicPr>
            <a:picLocks noChangeAspect="1"/>
          </p:cNvPicPr>
          <p:nvPr/>
        </p:nvPicPr>
        <p:blipFill>
          <a:blip r:embed="rId3"/>
          <a:stretch>
            <a:fillRect/>
          </a:stretch>
        </p:blipFill>
        <p:spPr>
          <a:xfrm>
            <a:off x="6233886" y="0"/>
            <a:ext cx="543690" cy="791974"/>
          </a:xfrm>
          <a:prstGeom prst="rect">
            <a:avLst/>
          </a:prstGeom>
        </p:spPr>
      </p:pic>
      <p:graphicFrame>
        <p:nvGraphicFramePr>
          <p:cNvPr id="6" name="Content Placeholder 3">
            <a:extLst>
              <a:ext uri="{FF2B5EF4-FFF2-40B4-BE49-F238E27FC236}">
                <a16:creationId xmlns:a16="http://schemas.microsoft.com/office/drawing/2014/main" id="{7089B9F7-D5A7-4606-9815-656CA5BCFBB8}"/>
              </a:ext>
            </a:extLst>
          </p:cNvPr>
          <p:cNvGraphicFramePr>
            <a:graphicFrameLocks/>
          </p:cNvGraphicFramePr>
          <p:nvPr/>
        </p:nvGraphicFramePr>
        <p:xfrm>
          <a:off x="233775" y="791975"/>
          <a:ext cx="6450054" cy="8177726"/>
        </p:xfrm>
        <a:graphic>
          <a:graphicData uri="http://schemas.openxmlformats.org/drawingml/2006/table">
            <a:tbl>
              <a:tblPr firstRow="1" bandRow="1">
                <a:tableStyleId>{5940675A-B579-460E-94D1-54222C63F5DA}</a:tableStyleId>
              </a:tblPr>
              <a:tblGrid>
                <a:gridCol w="3460111">
                  <a:extLst>
                    <a:ext uri="{9D8B030D-6E8A-4147-A177-3AD203B41FA5}">
                      <a16:colId xmlns:a16="http://schemas.microsoft.com/office/drawing/2014/main" val="20000"/>
                    </a:ext>
                  </a:extLst>
                </a:gridCol>
                <a:gridCol w="996648">
                  <a:extLst>
                    <a:ext uri="{9D8B030D-6E8A-4147-A177-3AD203B41FA5}">
                      <a16:colId xmlns:a16="http://schemas.microsoft.com/office/drawing/2014/main" val="20001"/>
                    </a:ext>
                  </a:extLst>
                </a:gridCol>
                <a:gridCol w="996647">
                  <a:extLst>
                    <a:ext uri="{9D8B030D-6E8A-4147-A177-3AD203B41FA5}">
                      <a16:colId xmlns:a16="http://schemas.microsoft.com/office/drawing/2014/main" val="2864554994"/>
                    </a:ext>
                  </a:extLst>
                </a:gridCol>
                <a:gridCol w="996648">
                  <a:extLst>
                    <a:ext uri="{9D8B030D-6E8A-4147-A177-3AD203B41FA5}">
                      <a16:colId xmlns:a16="http://schemas.microsoft.com/office/drawing/2014/main" val="2470624755"/>
                    </a:ext>
                  </a:extLst>
                </a:gridCol>
              </a:tblGrid>
              <a:tr h="2392959">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Trebuchet MS" panose="020B0603020202020204" pitchFamily="34" charset="0"/>
                        </a:rPr>
                        <a:t>Brief notes on what I found interesting: </a:t>
                      </a:r>
                    </a:p>
                    <a:p>
                      <a:pPr algn="ctr"/>
                      <a:endParaRPr lang="en-GB" sz="14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Shifting flows of resources.</a:t>
                      </a: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r>
                        <a:rPr lang="en-GB" sz="900" i="1" baseline="0" dirty="0">
                          <a:latin typeface="Trebuchet MS" panose="020B0603020202020204" pitchFamily="34" charset="0"/>
                        </a:rPr>
                        <a:t> </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External agencies, including government, corporate bodies and community or local groups make attempts to influence or create specific place-meanings</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Shifting flows of money or investment.</a:t>
                      </a:r>
                      <a:endParaRPr lang="en-GB" sz="900" i="1" dirty="0">
                        <a:latin typeface="Trebuchet MS" panose="020B0603020202020204" pitchFamily="34" charset="0"/>
                      </a:endParaRPr>
                    </a:p>
                  </a:txBody>
                  <a:tcPr/>
                </a:tc>
                <a:extLst>
                  <a:ext uri="{0D108BD9-81ED-4DB2-BD59-A6C34878D82A}">
                    <a16:rowId xmlns:a16="http://schemas.microsoft.com/office/drawing/2014/main" val="10000"/>
                  </a:ext>
                </a:extLst>
              </a:tr>
              <a:tr h="1765304">
                <a:tc vMerge="1">
                  <a:txBody>
                    <a:bodyPr/>
                    <a:lstStyle/>
                    <a:p>
                      <a:endParaRPr lang="en-GB"/>
                    </a:p>
                  </a:txBody>
                  <a:tcPr/>
                </a:tc>
                <a:tc rowSpan="2">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The decisions of transnational corporations.</a:t>
                      </a:r>
                      <a:endParaRPr lang="en-GB" sz="900" i="1" dirty="0">
                        <a:latin typeface="Trebuchet MS" panose="020B0603020202020204" pitchFamily="34" charset="0"/>
                      </a:endParaRPr>
                    </a:p>
                  </a:txBody>
                  <a:tcPr/>
                </a:tc>
                <a:tc rowSpan="2">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The impacts of government policies</a:t>
                      </a:r>
                      <a:endParaRPr lang="en-GB" sz="900" i="1" dirty="0">
                        <a:latin typeface="Trebuchet MS" panose="020B0603020202020204" pitchFamily="34" charset="0"/>
                      </a:endParaRPr>
                    </a:p>
                  </a:txBody>
                  <a:tcPr/>
                </a:tc>
                <a:tc rowSpan="2">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Shifting flows of ideas</a:t>
                      </a:r>
                      <a:endParaRPr lang="en-GB" sz="900" i="1" dirty="0">
                        <a:latin typeface="Trebuchet MS" panose="020B0603020202020204" pitchFamily="34" charset="0"/>
                      </a:endParaRPr>
                    </a:p>
                  </a:txBody>
                  <a:tcPr/>
                </a:tc>
                <a:extLst>
                  <a:ext uri="{0D108BD9-81ED-4DB2-BD59-A6C34878D82A}">
                    <a16:rowId xmlns:a16="http://schemas.microsoft.com/office/drawing/2014/main" val="2440997572"/>
                  </a:ext>
                </a:extLst>
              </a:tr>
              <a:tr h="162952">
                <a:tc rowSpan="3">
                  <a:txBody>
                    <a:bodyPr/>
                    <a:lstStyle/>
                    <a:p>
                      <a:pPr algn="ctr"/>
                      <a:r>
                        <a:rPr lang="en-GB" sz="1400" i="1" dirty="0">
                          <a:latin typeface="Trebuchet MS" panose="020B0603020202020204" pitchFamily="34" charset="0"/>
                        </a:rPr>
                        <a:t>3 key take-aways </a:t>
                      </a:r>
                      <a:br>
                        <a:rPr lang="en-GB" sz="1400" i="1" dirty="0">
                          <a:latin typeface="Trebuchet MS" panose="020B0603020202020204" pitchFamily="34" charset="0"/>
                        </a:rPr>
                      </a:br>
                      <a:r>
                        <a:rPr lang="en-GB" sz="1400" i="1" dirty="0">
                          <a:latin typeface="Trebuchet MS" panose="020B0603020202020204" pitchFamily="34" charset="0"/>
                        </a:rPr>
                        <a:t>(include facts/figures/dates/names):</a:t>
                      </a:r>
                    </a:p>
                    <a:p>
                      <a:pPr algn="ctr"/>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1.</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2.</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3. </a:t>
                      </a:r>
                      <a:endParaRPr lang="en-GB" sz="1400" i="1" dirty="0">
                        <a:latin typeface="Trebuchet MS" panose="020B0603020202020204" pitchFamily="34" charset="0"/>
                      </a:endParaRPr>
                    </a:p>
                  </a:txBody>
                  <a:tcPr/>
                </a:tc>
                <a:tc vMerge="1">
                  <a:txBody>
                    <a:bodyPr/>
                    <a:lstStyle/>
                    <a:p>
                      <a:pPr algn="ctr"/>
                      <a:endParaRPr lang="en-GB" sz="1400" i="1" dirty="0">
                        <a:latin typeface="Trebuchet MS" panose="020B0603020202020204" pitchFamily="34" charset="0"/>
                      </a:endParaRPr>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1"/>
                  </a:ext>
                </a:extLst>
              </a:tr>
              <a:tr h="1928256">
                <a:tc vMerge="1">
                  <a:txBody>
                    <a:bodyPr/>
                    <a:lstStyle/>
                    <a:p>
                      <a:endParaRPr lang="en-GB"/>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The impacts of international or global institutions.</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Shifting flows of people.</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Personal attachments shaped place meaning - place meanings are bound up with different identities, perspectives and experiences.</a:t>
                      </a:r>
                      <a:endParaRPr lang="en-GB" sz="900" i="1" dirty="0">
                        <a:latin typeface="Trebuchet MS" panose="020B0603020202020204" pitchFamily="34" charset="0"/>
                      </a:endParaRPr>
                    </a:p>
                  </a:txBody>
                  <a:tcPr/>
                </a:tc>
                <a:extLst>
                  <a:ext uri="{0D108BD9-81ED-4DB2-BD59-A6C34878D82A}">
                    <a16:rowId xmlns:a16="http://schemas.microsoft.com/office/drawing/2014/main" val="3284173115"/>
                  </a:ext>
                </a:extLst>
              </a:tr>
              <a:tr h="1928255">
                <a:tc vMerge="1">
                  <a:txBody>
                    <a:bodyPr/>
                    <a:lstStyle/>
                    <a:p>
                      <a:endParaRPr lang="en-GB"/>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Past and present connections/processes of development can be seen to influence the social and economic characteristics of places (history)</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Exogenous: relationships with other places.</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Endogenous: location, topography, physical geography, land use, built environment and infrastructure, demographic and economic characteristics.</a:t>
                      </a:r>
                      <a:endParaRPr lang="en-GB" sz="900" i="1" dirty="0">
                        <a:latin typeface="Trebuchet MS" panose="020B0603020202020204" pitchFamily="34" charset="0"/>
                      </a:endParaRPr>
                    </a:p>
                  </a:txBody>
                  <a:tcPr/>
                </a:tc>
                <a:extLst>
                  <a:ext uri="{0D108BD9-81ED-4DB2-BD59-A6C34878D82A}">
                    <a16:rowId xmlns:a16="http://schemas.microsoft.com/office/drawing/2014/main" val="1931994297"/>
                  </a:ext>
                </a:extLst>
              </a:tr>
            </a:tbl>
          </a:graphicData>
        </a:graphic>
      </p:graphicFrame>
      <p:pic>
        <p:nvPicPr>
          <p:cNvPr id="2" name="Picture 1">
            <a:extLst>
              <a:ext uri="{FF2B5EF4-FFF2-40B4-BE49-F238E27FC236}">
                <a16:creationId xmlns:a16="http://schemas.microsoft.com/office/drawing/2014/main" id="{7D1BEF25-73E2-45F4-BE9F-06C527847D05}"/>
              </a:ext>
            </a:extLst>
          </p:cNvPr>
          <p:cNvPicPr>
            <a:picLocks/>
          </p:cNvPicPr>
          <p:nvPr/>
        </p:nvPicPr>
        <p:blipFill>
          <a:blip r:embed="rId4"/>
          <a:stretch>
            <a:fillRect/>
          </a:stretch>
        </p:blipFill>
        <p:spPr>
          <a:xfrm>
            <a:off x="1354365" y="3981971"/>
            <a:ext cx="1200150" cy="1018200"/>
          </a:xfrm>
          <a:prstGeom prst="rect">
            <a:avLst/>
          </a:prstGeom>
        </p:spPr>
      </p:pic>
    </p:spTree>
    <p:extLst>
      <p:ext uri="{BB962C8B-B14F-4D97-AF65-F5344CB8AC3E}">
        <p14:creationId xmlns:p14="http://schemas.microsoft.com/office/powerpoint/2010/main" val="12090184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2">
            <a:lumMod val="25000"/>
            <a:lumOff val="75000"/>
          </a:schemeClr>
        </a:solidFill>
        <a:effectLst/>
      </p:bgPr>
    </p:bg>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6073500"/>
          </a:xfrm>
          <a:prstGeom prst="rect">
            <a:avLst/>
          </a:prstGeom>
        </p:spPr>
        <p:txBody>
          <a:bodyPr spcFirstLastPara="1" wrap="square" lIns="91425" tIns="91425" rIns="91425" bIns="91425" anchor="t" anchorCtr="0">
            <a:noAutofit/>
          </a:bodyPr>
          <a:lstStyle/>
          <a:p>
            <a:pPr marL="0" lvl="0" indent="0" algn="just">
              <a:buNone/>
            </a:pPr>
            <a:r>
              <a:rPr lang="en-GB" sz="1400" b="1" dirty="0">
                <a:solidFill>
                  <a:schemeClr val="tx1"/>
                </a:solidFill>
                <a:latin typeface="Trebuchet MS" panose="020B0603020202020204" pitchFamily="34" charset="0"/>
                <a:ea typeface="Georgia"/>
                <a:cs typeface="Georgia"/>
                <a:sym typeface="Georgia"/>
              </a:rPr>
              <a:t>There are some places around the world whose history defines their character and meanings – external forces have had a much less significant impact on them.</a:t>
            </a:r>
            <a:endParaRPr lang="en-GB" sz="1400" b="1" dirty="0">
              <a:solidFill>
                <a:schemeClr val="tx1"/>
              </a:solidFill>
              <a:latin typeface="Trebuchet MS" panose="020B0603020202020204" pitchFamily="34" charset="0"/>
            </a:endParaRPr>
          </a:p>
          <a:p>
            <a:pPr marL="0" lvl="0" indent="0" algn="just">
              <a:buNone/>
            </a:pPr>
            <a:endParaRPr lang="en-GB" sz="1400" b="1" dirty="0">
              <a:solidFill>
                <a:schemeClr val="tx1"/>
              </a:solidFill>
              <a:latin typeface="Trebuchet MS" panose="020B0603020202020204" pitchFamily="34" charset="0"/>
              <a:ea typeface="Georgia"/>
              <a:cs typeface="Georgia"/>
              <a:sym typeface="Georgia"/>
            </a:endParaRPr>
          </a:p>
          <a:p>
            <a:pPr marL="0" lvl="0" indent="0" algn="just">
              <a:buNone/>
            </a:pPr>
            <a:r>
              <a:rPr lang="en-GB" sz="1400" dirty="0">
                <a:solidFill>
                  <a:schemeClr val="tx1"/>
                </a:solidFill>
                <a:latin typeface="Trebuchet MS" panose="020B0603020202020204" pitchFamily="34" charset="0"/>
              </a:rPr>
              <a:t>Past and present connections/processes of development can be very important. You decide the article/s, YouTube video/s, website/s and explore how these places’ history defines them:</a:t>
            </a:r>
            <a:endParaRPr lang="en-GB" sz="1400" dirty="0">
              <a:solidFill>
                <a:schemeClr val="tx1"/>
              </a:solidFill>
              <a:latin typeface="Trebuchet MS" panose="020B0603020202020204" pitchFamily="34" charset="0"/>
              <a:sym typeface="Georgia"/>
            </a:endParaRPr>
          </a:p>
          <a:p>
            <a:pPr marL="0" lvl="0" indent="0">
              <a:buNone/>
            </a:pPr>
            <a:endParaRPr lang="en-GB" sz="1400" dirty="0">
              <a:solidFill>
                <a:schemeClr val="tx1"/>
              </a:solidFill>
              <a:latin typeface="Trebuchet MS" panose="020B0603020202020204" pitchFamily="34" charset="0"/>
              <a:sym typeface="Georgia"/>
            </a:endParaRPr>
          </a:p>
          <a:p>
            <a:pPr>
              <a:buClr>
                <a:schemeClr val="tx1"/>
              </a:buClr>
              <a:buSzPct val="100000"/>
            </a:pPr>
            <a:r>
              <a:rPr lang="en-GB" dirty="0">
                <a:solidFill>
                  <a:schemeClr val="tx1"/>
                </a:solidFill>
                <a:latin typeface="Trebuchet MS" panose="020B0603020202020204" pitchFamily="34" charset="0"/>
              </a:rPr>
              <a:t>Samarkand, Uzbekistan.</a:t>
            </a:r>
          </a:p>
          <a:p>
            <a:pPr>
              <a:buClr>
                <a:schemeClr val="tx1"/>
              </a:buClr>
              <a:buSzPct val="100000"/>
            </a:pPr>
            <a:r>
              <a:rPr lang="en-GB" dirty="0">
                <a:solidFill>
                  <a:schemeClr val="tx1"/>
                </a:solidFill>
                <a:latin typeface="Trebuchet MS" panose="020B0603020202020204" pitchFamily="34" charset="0"/>
              </a:rPr>
              <a:t>Luxor, Egypt.</a:t>
            </a:r>
          </a:p>
          <a:p>
            <a:pPr>
              <a:buClr>
                <a:schemeClr val="tx1"/>
              </a:buClr>
              <a:buSzPct val="100000"/>
            </a:pPr>
            <a:r>
              <a:rPr lang="en-GB" dirty="0">
                <a:solidFill>
                  <a:schemeClr val="tx1"/>
                </a:solidFill>
                <a:latin typeface="Trebuchet MS" panose="020B0603020202020204" pitchFamily="34" charset="0"/>
              </a:rPr>
              <a:t>Granada, Spain.</a:t>
            </a:r>
          </a:p>
          <a:p>
            <a:pPr>
              <a:buClr>
                <a:schemeClr val="tx1"/>
              </a:buClr>
              <a:buSzPct val="100000"/>
            </a:pPr>
            <a:r>
              <a:rPr lang="en-GB" dirty="0">
                <a:solidFill>
                  <a:schemeClr val="tx1"/>
                </a:solidFill>
                <a:latin typeface="Trebuchet MS" panose="020B0603020202020204" pitchFamily="34" charset="0"/>
              </a:rPr>
              <a:t>Dubrovnik Old Town, Dubrovnik (Croatia).</a:t>
            </a:r>
          </a:p>
          <a:p>
            <a:pPr>
              <a:buClr>
                <a:schemeClr val="tx1"/>
              </a:buClr>
              <a:buSzPct val="100000"/>
            </a:pPr>
            <a:r>
              <a:rPr lang="en-GB" dirty="0">
                <a:solidFill>
                  <a:schemeClr val="tx1"/>
                </a:solidFill>
                <a:latin typeface="Trebuchet MS" panose="020B0603020202020204" pitchFamily="34" charset="0"/>
              </a:rPr>
              <a:t>Cholula, Mexico.</a:t>
            </a:r>
          </a:p>
          <a:p>
            <a:pPr>
              <a:buClr>
                <a:schemeClr val="tx1"/>
              </a:buClr>
              <a:buSzPct val="100000"/>
            </a:pPr>
            <a:r>
              <a:rPr lang="en-GB" dirty="0">
                <a:solidFill>
                  <a:schemeClr val="tx1"/>
                </a:solidFill>
                <a:latin typeface="Trebuchet MS" panose="020B0603020202020204" pitchFamily="34" charset="0"/>
              </a:rPr>
              <a:t>Sultanahmet (Old City), Istanbul (Turkey).</a:t>
            </a:r>
          </a:p>
          <a:p>
            <a:pPr>
              <a:buClr>
                <a:schemeClr val="tx1"/>
              </a:buClr>
              <a:buSzPct val="100000"/>
            </a:pPr>
            <a:r>
              <a:rPr lang="en-GB" dirty="0">
                <a:solidFill>
                  <a:schemeClr val="tx1"/>
                </a:solidFill>
                <a:latin typeface="Trebuchet MS" panose="020B0603020202020204" pitchFamily="34" charset="0"/>
              </a:rPr>
              <a:t>Quito, Ecuador.</a:t>
            </a:r>
          </a:p>
          <a:p>
            <a:pPr>
              <a:buClr>
                <a:schemeClr val="tx1"/>
              </a:buClr>
              <a:buSzPct val="100000"/>
            </a:pPr>
            <a:r>
              <a:rPr lang="en-GB" dirty="0">
                <a:solidFill>
                  <a:schemeClr val="tx1"/>
                </a:solidFill>
                <a:latin typeface="Trebuchet MS" panose="020B0603020202020204" pitchFamily="34" charset="0"/>
              </a:rPr>
              <a:t>Cuttack, India.</a:t>
            </a:r>
          </a:p>
          <a:p>
            <a:pPr>
              <a:buClr>
                <a:schemeClr val="tx1"/>
              </a:buClr>
              <a:buSzPct val="100000"/>
            </a:pPr>
            <a:r>
              <a:rPr lang="en-GB" dirty="0">
                <a:solidFill>
                  <a:schemeClr val="tx1"/>
                </a:solidFill>
                <a:latin typeface="Trebuchet MS" panose="020B0603020202020204" pitchFamily="34" charset="0"/>
              </a:rPr>
              <a:t>Carcassonne, France.</a:t>
            </a:r>
          </a:p>
          <a:p>
            <a:pPr>
              <a:buClr>
                <a:schemeClr val="tx1"/>
              </a:buClr>
              <a:buSzPct val="100000"/>
            </a:pPr>
            <a:r>
              <a:rPr lang="en-GB" dirty="0">
                <a:solidFill>
                  <a:schemeClr val="tx1"/>
                </a:solidFill>
                <a:latin typeface="Trebuchet MS" panose="020B0603020202020204" pitchFamily="34" charset="0"/>
              </a:rPr>
              <a:t>Timbuktu, Mali.</a:t>
            </a:r>
          </a:p>
          <a:p>
            <a:pPr>
              <a:buClr>
                <a:schemeClr val="tx1"/>
              </a:buClr>
              <a:buSzPct val="100000"/>
            </a:pPr>
            <a:r>
              <a:rPr lang="en-GB" dirty="0">
                <a:solidFill>
                  <a:schemeClr val="tx1"/>
                </a:solidFill>
                <a:latin typeface="Trebuchet MS" panose="020B0603020202020204" pitchFamily="34" charset="0"/>
              </a:rPr>
              <a:t>Gothic Quarter, Barcelona.</a:t>
            </a:r>
          </a:p>
          <a:p>
            <a:pPr>
              <a:buClr>
                <a:schemeClr val="tx1"/>
              </a:buClr>
              <a:buSzPct val="100000"/>
            </a:pPr>
            <a:endParaRPr lang="en-GB" dirty="0"/>
          </a:p>
          <a:p>
            <a:pPr>
              <a:buClr>
                <a:schemeClr val="tx1"/>
              </a:buClr>
              <a:buSzPct val="100000"/>
            </a:pPr>
            <a:endParaRPr lang="en-GB" sz="1200" dirty="0">
              <a:solidFill>
                <a:schemeClr val="tx1"/>
              </a:solidFill>
              <a:latin typeface="Trebuchet MS" panose="020B0603020202020204" pitchFamily="34" charset="0"/>
            </a:endParaRPr>
          </a:p>
          <a:p>
            <a:pPr>
              <a:buClr>
                <a:schemeClr val="tx1"/>
              </a:buClr>
              <a:buSzPct val="100000"/>
            </a:pPr>
            <a:endParaRPr lang="en-GB" sz="1400" dirty="0">
              <a:solidFill>
                <a:schemeClr val="tx1"/>
              </a:solidFill>
              <a:latin typeface="Trebuchet MS" panose="020B0603020202020204" pitchFamily="34" charset="0"/>
            </a:endParaRPr>
          </a:p>
          <a:p>
            <a:pPr marL="0" lvl="0" indent="0">
              <a:buNone/>
            </a:pPr>
            <a:endParaRPr lang="en-GB" sz="1400" dirty="0">
              <a:solidFill>
                <a:schemeClr val="tx1"/>
              </a:solidFill>
              <a:latin typeface="Trebuchet MS" panose="020B0603020202020204" pitchFamily="34" charset="0"/>
            </a:endParaRPr>
          </a:p>
          <a:p>
            <a:pPr marL="0" lvl="0" indent="0">
              <a:buNone/>
            </a:pPr>
            <a:endParaRPr lang="en-GB" sz="1400" dirty="0">
              <a:solidFill>
                <a:schemeClr val="tx1"/>
              </a:solidFill>
              <a:latin typeface="Trebuchet MS" panose="020B0603020202020204" pitchFamily="34" charset="0"/>
            </a:endParaRPr>
          </a:p>
          <a:p>
            <a:pPr marL="342900" lvl="0">
              <a:buAutoNum type="arabicPeriod"/>
            </a:pPr>
            <a:endParaRPr sz="1400" dirty="0">
              <a:solidFill>
                <a:schemeClr val="tx1"/>
              </a:solidFill>
              <a:latin typeface="Trebuchet MS" panose="020B0603020202020204" pitchFamily="34" charset="0"/>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19D9C7E0-5B2E-4684-8C6E-500686CDD6BB}"/>
              </a:ext>
            </a:extLst>
          </p:cNvPr>
          <p:cNvPicPr>
            <a:picLocks noChangeAspect="1"/>
          </p:cNvPicPr>
          <p:nvPr/>
        </p:nvPicPr>
        <p:blipFill>
          <a:blip r:embed="rId3"/>
          <a:stretch>
            <a:fillRect/>
          </a:stretch>
        </p:blipFill>
        <p:spPr>
          <a:xfrm>
            <a:off x="6233886" y="0"/>
            <a:ext cx="543690" cy="791974"/>
          </a:xfrm>
          <a:prstGeom prst="rect">
            <a:avLst/>
          </a:prstGeom>
        </p:spPr>
      </p:pic>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solidFill>
            <a:schemeClr val="bg1"/>
          </a:solidFill>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i="1" dirty="0">
                <a:ln w="15875">
                  <a:solidFill>
                    <a:schemeClr val="tx1"/>
                  </a:solidFill>
                </a:ln>
                <a:solidFill>
                  <a:srgbClr val="9B51AF"/>
                </a:solidFill>
                <a:latin typeface="Century Gothic" panose="020B0502020202020204" pitchFamily="34" charset="0"/>
                <a:ea typeface="Georgia"/>
                <a:cs typeface="Georgia"/>
                <a:sym typeface="Georgia"/>
              </a:rPr>
              <a:t>Over to you 6!</a:t>
            </a:r>
            <a:endParaRPr b="1" i="1" dirty="0">
              <a:ln w="15875">
                <a:solidFill>
                  <a:schemeClr val="tx1"/>
                </a:solidFill>
              </a:ln>
              <a:solidFill>
                <a:srgbClr val="9B51AF"/>
              </a:solidFill>
              <a:latin typeface="Century Gothic" panose="020B0502020202020204" pitchFamily="34" charset="0"/>
              <a:ea typeface="Georgia"/>
              <a:cs typeface="Georgia"/>
              <a:sym typeface="Georgia"/>
            </a:endParaRPr>
          </a:p>
        </p:txBody>
      </p:sp>
      <p:sp>
        <p:nvSpPr>
          <p:cNvPr id="6" name="Arrow: Down 5">
            <a:extLst>
              <a:ext uri="{FF2B5EF4-FFF2-40B4-BE49-F238E27FC236}">
                <a16:creationId xmlns:a16="http://schemas.microsoft.com/office/drawing/2014/main" id="{81AB8799-5A76-453A-8478-482A64825EF6}"/>
              </a:ext>
            </a:extLst>
          </p:cNvPr>
          <p:cNvSpPr/>
          <p:nvPr/>
        </p:nvSpPr>
        <p:spPr>
          <a:xfrm>
            <a:off x="2931811" y="8491992"/>
            <a:ext cx="994228" cy="471247"/>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sp>
        <p:nvSpPr>
          <p:cNvPr id="3" name="Rectangle 2">
            <a:extLst>
              <a:ext uri="{FF2B5EF4-FFF2-40B4-BE49-F238E27FC236}">
                <a16:creationId xmlns:a16="http://schemas.microsoft.com/office/drawing/2014/main" id="{887A69CA-E251-426E-AD08-A1F8106FA6DE}"/>
              </a:ext>
            </a:extLst>
          </p:cNvPr>
          <p:cNvSpPr/>
          <p:nvPr/>
        </p:nvSpPr>
        <p:spPr>
          <a:xfrm>
            <a:off x="6388100" y="4572000"/>
            <a:ext cx="3429000" cy="307777"/>
          </a:xfrm>
          <a:prstGeom prst="rect">
            <a:avLst/>
          </a:prstGeom>
        </p:spPr>
        <p:txBody>
          <a:bodyPr>
            <a:spAutoFit/>
          </a:bodyPr>
          <a:lstStyle/>
          <a:p>
            <a:endParaRPr lang="en-GB" dirty="0"/>
          </a:p>
        </p:txBody>
      </p:sp>
      <p:pic>
        <p:nvPicPr>
          <p:cNvPr id="4" name="Picture 3" descr="A close up of a logo&#10;&#10;Description automatically generated">
            <a:extLst>
              <a:ext uri="{FF2B5EF4-FFF2-40B4-BE49-F238E27FC236}">
                <a16:creationId xmlns:a16="http://schemas.microsoft.com/office/drawing/2014/main" id="{1BC10D8D-49C4-4D66-8E2B-090EC33E5335}"/>
              </a:ext>
            </a:extLst>
          </p:cNvPr>
          <p:cNvPicPr>
            <a:picLocks noChangeAspect="1"/>
          </p:cNvPicPr>
          <p:nvPr/>
        </p:nvPicPr>
        <p:blipFill>
          <a:blip r:embed="rId4"/>
          <a:stretch>
            <a:fillRect/>
          </a:stretch>
        </p:blipFill>
        <p:spPr>
          <a:xfrm>
            <a:off x="4189491" y="6178458"/>
            <a:ext cx="2044395" cy="2044395"/>
          </a:xfrm>
          <a:prstGeom prst="rect">
            <a:avLst/>
          </a:prstGeom>
        </p:spPr>
      </p:pic>
    </p:spTree>
    <p:extLst>
      <p:ext uri="{BB962C8B-B14F-4D97-AF65-F5344CB8AC3E}">
        <p14:creationId xmlns:p14="http://schemas.microsoft.com/office/powerpoint/2010/main" val="28136247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3" name="Google Shape;83;p16"/>
          <p:cNvSpPr txBox="1">
            <a:spLocks noGrp="1"/>
          </p:cNvSpPr>
          <p:nvPr>
            <p:ph type="title" idx="4294967295"/>
          </p:nvPr>
        </p:nvSpPr>
        <p:spPr>
          <a:xfrm>
            <a:off x="233775" y="174300"/>
            <a:ext cx="6390300" cy="1018200"/>
          </a:xfrm>
          <a:prstGeom prst="rect">
            <a:avLst/>
          </a:prstGeom>
        </p:spPr>
        <p:txBody>
          <a:bodyPr spcFirstLastPara="1" wrap="square" lIns="91425" tIns="91425" rIns="91425" bIns="91425" anchor="t" anchorCtr="0">
            <a:noAutofit/>
          </a:bodyPr>
          <a:lstStyle/>
          <a:p>
            <a:pPr lvl="0" algn="ctr"/>
            <a:r>
              <a:rPr lang="en-GB" b="1" i="1" u="sng" dirty="0">
                <a:ln w="15875">
                  <a:solidFill>
                    <a:schemeClr val="tx1"/>
                  </a:solidFill>
                </a:ln>
                <a:solidFill>
                  <a:schemeClr val="accent6">
                    <a:lumMod val="50000"/>
                  </a:schemeClr>
                </a:solidFill>
                <a:latin typeface="Century Gothic" panose="020B0502020202020204" pitchFamily="34" charset="0"/>
                <a:ea typeface="Georgia"/>
                <a:cs typeface="Georgia"/>
                <a:sym typeface="Georgia"/>
              </a:rPr>
              <a:t>Notes area</a:t>
            </a:r>
            <a:endParaRPr u="sng" dirty="0">
              <a:solidFill>
                <a:schemeClr val="accent6">
                  <a:lumMod val="50000"/>
                </a:schemeClr>
              </a:solidFill>
              <a:latin typeface="Georgia"/>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ABD38AFF-4E5F-42A7-8F39-F488DF2A5E5F}"/>
              </a:ext>
            </a:extLst>
          </p:cNvPr>
          <p:cNvPicPr>
            <a:picLocks noChangeAspect="1"/>
          </p:cNvPicPr>
          <p:nvPr/>
        </p:nvPicPr>
        <p:blipFill>
          <a:blip r:embed="rId3"/>
          <a:stretch>
            <a:fillRect/>
          </a:stretch>
        </p:blipFill>
        <p:spPr>
          <a:xfrm>
            <a:off x="6233886" y="0"/>
            <a:ext cx="543690" cy="791974"/>
          </a:xfrm>
          <a:prstGeom prst="rect">
            <a:avLst/>
          </a:prstGeom>
        </p:spPr>
      </p:pic>
      <p:graphicFrame>
        <p:nvGraphicFramePr>
          <p:cNvPr id="6" name="Content Placeholder 3">
            <a:extLst>
              <a:ext uri="{FF2B5EF4-FFF2-40B4-BE49-F238E27FC236}">
                <a16:creationId xmlns:a16="http://schemas.microsoft.com/office/drawing/2014/main" id="{7089B9F7-D5A7-4606-9815-656CA5BCFBB8}"/>
              </a:ext>
            </a:extLst>
          </p:cNvPr>
          <p:cNvGraphicFramePr>
            <a:graphicFrameLocks/>
          </p:cNvGraphicFramePr>
          <p:nvPr/>
        </p:nvGraphicFramePr>
        <p:xfrm>
          <a:off x="233775" y="791975"/>
          <a:ext cx="6450054" cy="8177726"/>
        </p:xfrm>
        <a:graphic>
          <a:graphicData uri="http://schemas.openxmlformats.org/drawingml/2006/table">
            <a:tbl>
              <a:tblPr firstRow="1" bandRow="1">
                <a:tableStyleId>{5940675A-B579-460E-94D1-54222C63F5DA}</a:tableStyleId>
              </a:tblPr>
              <a:tblGrid>
                <a:gridCol w="3460111">
                  <a:extLst>
                    <a:ext uri="{9D8B030D-6E8A-4147-A177-3AD203B41FA5}">
                      <a16:colId xmlns:a16="http://schemas.microsoft.com/office/drawing/2014/main" val="20000"/>
                    </a:ext>
                  </a:extLst>
                </a:gridCol>
                <a:gridCol w="996648">
                  <a:extLst>
                    <a:ext uri="{9D8B030D-6E8A-4147-A177-3AD203B41FA5}">
                      <a16:colId xmlns:a16="http://schemas.microsoft.com/office/drawing/2014/main" val="20001"/>
                    </a:ext>
                  </a:extLst>
                </a:gridCol>
                <a:gridCol w="996647">
                  <a:extLst>
                    <a:ext uri="{9D8B030D-6E8A-4147-A177-3AD203B41FA5}">
                      <a16:colId xmlns:a16="http://schemas.microsoft.com/office/drawing/2014/main" val="2864554994"/>
                    </a:ext>
                  </a:extLst>
                </a:gridCol>
                <a:gridCol w="996648">
                  <a:extLst>
                    <a:ext uri="{9D8B030D-6E8A-4147-A177-3AD203B41FA5}">
                      <a16:colId xmlns:a16="http://schemas.microsoft.com/office/drawing/2014/main" val="2470624755"/>
                    </a:ext>
                  </a:extLst>
                </a:gridCol>
              </a:tblGrid>
              <a:tr h="2392959">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Trebuchet MS" panose="020B0603020202020204" pitchFamily="34" charset="0"/>
                        </a:rPr>
                        <a:t>Brief notes on what I found interesting: </a:t>
                      </a:r>
                    </a:p>
                    <a:p>
                      <a:pPr algn="ctr"/>
                      <a:endParaRPr lang="en-GB" sz="14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Shifting flows of resources.</a:t>
                      </a: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r>
                        <a:rPr lang="en-GB" sz="900" i="1" baseline="0" dirty="0">
                          <a:latin typeface="Trebuchet MS" panose="020B0603020202020204" pitchFamily="34" charset="0"/>
                        </a:rPr>
                        <a:t> </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External agencies, including government, corporate bodies and community or local groups make attempts to influence or create specific place-meanings</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Shifting flows of money or investment.</a:t>
                      </a:r>
                      <a:endParaRPr lang="en-GB" sz="900" i="1" dirty="0">
                        <a:latin typeface="Trebuchet MS" panose="020B0603020202020204" pitchFamily="34" charset="0"/>
                      </a:endParaRPr>
                    </a:p>
                  </a:txBody>
                  <a:tcPr/>
                </a:tc>
                <a:extLst>
                  <a:ext uri="{0D108BD9-81ED-4DB2-BD59-A6C34878D82A}">
                    <a16:rowId xmlns:a16="http://schemas.microsoft.com/office/drawing/2014/main" val="10000"/>
                  </a:ext>
                </a:extLst>
              </a:tr>
              <a:tr h="1765304">
                <a:tc vMerge="1">
                  <a:txBody>
                    <a:bodyPr/>
                    <a:lstStyle/>
                    <a:p>
                      <a:endParaRPr lang="en-GB"/>
                    </a:p>
                  </a:txBody>
                  <a:tcPr/>
                </a:tc>
                <a:tc rowSpan="2">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The decisions of transnational corporations.</a:t>
                      </a:r>
                      <a:endParaRPr lang="en-GB" sz="900" i="1" dirty="0">
                        <a:latin typeface="Trebuchet MS" panose="020B0603020202020204" pitchFamily="34" charset="0"/>
                      </a:endParaRPr>
                    </a:p>
                  </a:txBody>
                  <a:tcPr/>
                </a:tc>
                <a:tc rowSpan="2">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The impacts of government policies</a:t>
                      </a:r>
                      <a:endParaRPr lang="en-GB" sz="900" i="1" dirty="0">
                        <a:latin typeface="Trebuchet MS" panose="020B0603020202020204" pitchFamily="34" charset="0"/>
                      </a:endParaRPr>
                    </a:p>
                  </a:txBody>
                  <a:tcPr/>
                </a:tc>
                <a:tc rowSpan="2">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Shifting flows of ideas</a:t>
                      </a:r>
                      <a:endParaRPr lang="en-GB" sz="900" i="1" dirty="0">
                        <a:latin typeface="Trebuchet MS" panose="020B0603020202020204" pitchFamily="34" charset="0"/>
                      </a:endParaRPr>
                    </a:p>
                  </a:txBody>
                  <a:tcPr/>
                </a:tc>
                <a:extLst>
                  <a:ext uri="{0D108BD9-81ED-4DB2-BD59-A6C34878D82A}">
                    <a16:rowId xmlns:a16="http://schemas.microsoft.com/office/drawing/2014/main" val="2440997572"/>
                  </a:ext>
                </a:extLst>
              </a:tr>
              <a:tr h="162952">
                <a:tc rowSpan="3">
                  <a:txBody>
                    <a:bodyPr/>
                    <a:lstStyle/>
                    <a:p>
                      <a:pPr algn="ctr"/>
                      <a:r>
                        <a:rPr lang="en-GB" sz="1400" i="1" dirty="0">
                          <a:latin typeface="Trebuchet MS" panose="020B0603020202020204" pitchFamily="34" charset="0"/>
                        </a:rPr>
                        <a:t>3 key take-aways </a:t>
                      </a:r>
                      <a:br>
                        <a:rPr lang="en-GB" sz="1400" i="1" dirty="0">
                          <a:latin typeface="Trebuchet MS" panose="020B0603020202020204" pitchFamily="34" charset="0"/>
                        </a:rPr>
                      </a:br>
                      <a:r>
                        <a:rPr lang="en-GB" sz="1400" i="1" dirty="0">
                          <a:latin typeface="Trebuchet MS" panose="020B0603020202020204" pitchFamily="34" charset="0"/>
                        </a:rPr>
                        <a:t>(include facts/figures/dates/names):</a:t>
                      </a:r>
                    </a:p>
                    <a:p>
                      <a:pPr algn="ctr"/>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1.</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2.</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3. </a:t>
                      </a:r>
                      <a:endParaRPr lang="en-GB" sz="1400" i="1" dirty="0">
                        <a:latin typeface="Trebuchet MS" panose="020B0603020202020204" pitchFamily="34" charset="0"/>
                      </a:endParaRPr>
                    </a:p>
                  </a:txBody>
                  <a:tcPr/>
                </a:tc>
                <a:tc vMerge="1">
                  <a:txBody>
                    <a:bodyPr/>
                    <a:lstStyle/>
                    <a:p>
                      <a:pPr algn="ctr"/>
                      <a:endParaRPr lang="en-GB" sz="1400" i="1" dirty="0">
                        <a:latin typeface="Trebuchet MS" panose="020B0603020202020204" pitchFamily="34" charset="0"/>
                      </a:endParaRPr>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1"/>
                  </a:ext>
                </a:extLst>
              </a:tr>
              <a:tr h="1928256">
                <a:tc vMerge="1">
                  <a:txBody>
                    <a:bodyPr/>
                    <a:lstStyle/>
                    <a:p>
                      <a:endParaRPr lang="en-GB"/>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The impacts of international or global institutions.</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Shifting flows of people.</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Personal attachments shaped place meaning - place meanings are bound up with different identities, perspectives and experiences.</a:t>
                      </a:r>
                      <a:endParaRPr lang="en-GB" sz="900" i="1" dirty="0">
                        <a:latin typeface="Trebuchet MS" panose="020B0603020202020204" pitchFamily="34" charset="0"/>
                      </a:endParaRPr>
                    </a:p>
                  </a:txBody>
                  <a:tcPr/>
                </a:tc>
                <a:extLst>
                  <a:ext uri="{0D108BD9-81ED-4DB2-BD59-A6C34878D82A}">
                    <a16:rowId xmlns:a16="http://schemas.microsoft.com/office/drawing/2014/main" val="3284173115"/>
                  </a:ext>
                </a:extLst>
              </a:tr>
              <a:tr h="1928255">
                <a:tc vMerge="1">
                  <a:txBody>
                    <a:bodyPr/>
                    <a:lstStyle/>
                    <a:p>
                      <a:endParaRPr lang="en-GB"/>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Past and present connections/processes of development can be seen to influence the social and economic characteristics of places (history)</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Exogenous: relationships with other places.</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Endogenous: location, topography, physical geography, land use, built environment and infrastructure, demographic and economic characteristics.</a:t>
                      </a:r>
                      <a:endParaRPr lang="en-GB" sz="900" i="1" dirty="0">
                        <a:latin typeface="Trebuchet MS" panose="020B0603020202020204" pitchFamily="34" charset="0"/>
                      </a:endParaRPr>
                    </a:p>
                  </a:txBody>
                  <a:tcPr/>
                </a:tc>
                <a:extLst>
                  <a:ext uri="{0D108BD9-81ED-4DB2-BD59-A6C34878D82A}">
                    <a16:rowId xmlns:a16="http://schemas.microsoft.com/office/drawing/2014/main" val="1931994297"/>
                  </a:ext>
                </a:extLst>
              </a:tr>
            </a:tbl>
          </a:graphicData>
        </a:graphic>
      </p:graphicFrame>
      <p:pic>
        <p:nvPicPr>
          <p:cNvPr id="2" name="Picture 1">
            <a:extLst>
              <a:ext uri="{FF2B5EF4-FFF2-40B4-BE49-F238E27FC236}">
                <a16:creationId xmlns:a16="http://schemas.microsoft.com/office/drawing/2014/main" id="{7D1BEF25-73E2-45F4-BE9F-06C527847D05}"/>
              </a:ext>
            </a:extLst>
          </p:cNvPr>
          <p:cNvPicPr>
            <a:picLocks/>
          </p:cNvPicPr>
          <p:nvPr/>
        </p:nvPicPr>
        <p:blipFill>
          <a:blip r:embed="rId4"/>
          <a:stretch>
            <a:fillRect/>
          </a:stretch>
        </p:blipFill>
        <p:spPr>
          <a:xfrm>
            <a:off x="1354365" y="3981971"/>
            <a:ext cx="1200150" cy="1018200"/>
          </a:xfrm>
          <a:prstGeom prst="rect">
            <a:avLst/>
          </a:prstGeom>
        </p:spPr>
      </p:pic>
    </p:spTree>
    <p:extLst>
      <p:ext uri="{BB962C8B-B14F-4D97-AF65-F5344CB8AC3E}">
        <p14:creationId xmlns:p14="http://schemas.microsoft.com/office/powerpoint/2010/main" val="23714403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5938566"/>
          </a:xfrm>
          <a:prstGeom prst="rect">
            <a:avLst/>
          </a:prstGeom>
        </p:spPr>
        <p:txBody>
          <a:bodyPr spcFirstLastPara="1" wrap="square" lIns="91425" tIns="91425" rIns="91425" bIns="91425" anchor="t" anchorCtr="0">
            <a:noAutofit/>
          </a:bodyPr>
          <a:lstStyle/>
          <a:p>
            <a:pPr marL="0" lvl="0" indent="0" algn="just">
              <a:buNone/>
            </a:pPr>
            <a:r>
              <a:rPr lang="en-GB" sz="1300" b="1" dirty="0">
                <a:solidFill>
                  <a:schemeClr val="tx1"/>
                </a:solidFill>
                <a:latin typeface="Trebuchet MS" panose="020B0603020202020204" pitchFamily="34" charset="0"/>
                <a:ea typeface="Georgia"/>
                <a:cs typeface="Georgia"/>
                <a:sym typeface="Georgia"/>
              </a:rPr>
              <a:t>Often, c</a:t>
            </a:r>
            <a:r>
              <a:rPr lang="en-GB" sz="1300" b="1" dirty="0">
                <a:solidFill>
                  <a:schemeClr val="tx1"/>
                </a:solidFill>
                <a:latin typeface="Trebuchet MS" panose="020B0603020202020204" pitchFamily="34" charset="0"/>
              </a:rPr>
              <a:t>onflict often arises when people who live in a place try to resist changes that appear to have been forced upon them by organisations, groups and individuals from outside that place. Locals (‘insiders’) see attempts at changing their area as being exclusionary and without regard for their needs. This is often tied in with the process of gentrification, which directly disadvantages those of a lower income.</a:t>
            </a:r>
          </a:p>
          <a:p>
            <a:pPr marL="0" lvl="0" indent="0" algn="just">
              <a:buNone/>
            </a:pPr>
            <a:endParaRPr lang="en-GB" sz="1300" b="1" dirty="0">
              <a:solidFill>
                <a:schemeClr val="tx1"/>
              </a:solidFill>
              <a:latin typeface="Trebuchet MS" panose="020B0603020202020204" pitchFamily="34" charset="0"/>
            </a:endParaRPr>
          </a:p>
          <a:p>
            <a:pPr marL="0" lvl="0" indent="0" algn="just">
              <a:buNone/>
            </a:pPr>
            <a:r>
              <a:rPr lang="en-GB" sz="1300" i="1" dirty="0">
                <a:solidFill>
                  <a:schemeClr val="tx1"/>
                </a:solidFill>
                <a:latin typeface="Trebuchet MS" panose="020B0603020202020204" pitchFamily="34" charset="0"/>
              </a:rPr>
              <a:t>Some argue that when change is brought about by locals (e.g. </a:t>
            </a:r>
            <a:r>
              <a:rPr lang="en-GB" sz="1300" i="1" dirty="0" err="1">
                <a:solidFill>
                  <a:schemeClr val="tx1"/>
                </a:solidFill>
                <a:latin typeface="Trebuchet MS" panose="020B0603020202020204" pitchFamily="34" charset="0"/>
              </a:rPr>
              <a:t>Soulsville</a:t>
            </a:r>
            <a:r>
              <a:rPr lang="en-GB" sz="1300" i="1" dirty="0">
                <a:solidFill>
                  <a:schemeClr val="tx1"/>
                </a:solidFill>
                <a:latin typeface="Trebuchet MS" panose="020B0603020202020204" pitchFamily="34" charset="0"/>
              </a:rPr>
              <a:t> and Detroit), it is accepted, mainly because local needs were heard and acted upon (e.g. the need for the local park to be improved for young children).</a:t>
            </a:r>
          </a:p>
          <a:p>
            <a:pPr marL="0" lvl="0" indent="0">
              <a:buNone/>
            </a:pPr>
            <a:r>
              <a:rPr lang="en-GB" sz="1300" i="1" dirty="0">
                <a:solidFill>
                  <a:schemeClr val="tx1"/>
                </a:solidFill>
                <a:latin typeface="Trebuchet MS" panose="020B0603020202020204" pitchFamily="34" charset="0"/>
              </a:rPr>
              <a:t>When changed is forced upon them, it is often resisted.</a:t>
            </a:r>
            <a:br>
              <a:rPr lang="en-GB" sz="1400" dirty="0">
                <a:solidFill>
                  <a:schemeClr val="tx1"/>
                </a:solidFill>
                <a:latin typeface="Trebuchet MS" panose="020B0603020202020204" pitchFamily="34" charset="0"/>
              </a:rPr>
            </a:br>
            <a:endParaRPr lang="en-GB" sz="1200" dirty="0">
              <a:solidFill>
                <a:schemeClr val="tx1"/>
              </a:solidFill>
              <a:latin typeface="Trebuchet MS" panose="020B0603020202020204" pitchFamily="34" charset="0"/>
              <a:ea typeface="Georgia"/>
              <a:cs typeface="Georgia"/>
              <a:sym typeface="Georgia"/>
            </a:endParaRPr>
          </a:p>
          <a:p>
            <a:pPr marL="0" lvl="0" indent="0">
              <a:buNone/>
            </a:pPr>
            <a:r>
              <a:rPr lang="en-GB" sz="1300" dirty="0">
                <a:solidFill>
                  <a:schemeClr val="tx1"/>
                </a:solidFill>
                <a:latin typeface="Trebuchet MS" panose="020B0603020202020204" pitchFamily="34" charset="0"/>
                <a:sym typeface="Georgia"/>
              </a:rPr>
              <a:t>Now it’s over to you – you decide the article/YouTube video/website/etc and you can use your own research to complete the below table. Some recommendations of places to explore:</a:t>
            </a:r>
          </a:p>
          <a:p>
            <a:pPr marL="0" indent="0" algn="just">
              <a:buNone/>
            </a:pPr>
            <a:endParaRPr lang="en-GB" sz="1100" dirty="0">
              <a:solidFill>
                <a:schemeClr val="tx1"/>
              </a:solidFill>
              <a:latin typeface="Trebuchet MS" panose="020B0603020202020204" pitchFamily="34" charset="0"/>
              <a:ea typeface="Georgia"/>
              <a:cs typeface="Georgia"/>
              <a:sym typeface="Georgia"/>
            </a:endParaRPr>
          </a:p>
          <a:p>
            <a:pPr marL="228600" indent="-228600">
              <a:buClr>
                <a:schemeClr val="tx1"/>
              </a:buClr>
              <a:buSzPct val="100000"/>
              <a:buFont typeface="Arial" panose="020B0604020202020204" pitchFamily="34" charset="0"/>
              <a:buChar char="•"/>
            </a:pPr>
            <a:r>
              <a:rPr lang="en-GB" sz="1100" b="1" dirty="0">
                <a:solidFill>
                  <a:schemeClr val="tx1"/>
                </a:solidFill>
                <a:latin typeface="Trebuchet MS" panose="020B0603020202020204" pitchFamily="34" charset="0"/>
              </a:rPr>
              <a:t>Barcelona</a:t>
            </a:r>
            <a:r>
              <a:rPr lang="en-GB" sz="1100" dirty="0">
                <a:solidFill>
                  <a:schemeClr val="tx1"/>
                </a:solidFill>
                <a:latin typeface="Trebuchet MS" panose="020B0603020202020204" pitchFamily="34" charset="0"/>
              </a:rPr>
              <a:t>: the anti-tourism movement </a:t>
            </a:r>
            <a:r>
              <a:rPr lang="en-GB" sz="1100" i="1" dirty="0">
                <a:solidFill>
                  <a:schemeClr val="tx1"/>
                </a:solidFill>
                <a:latin typeface="Trebuchet MS" panose="020B0603020202020204" pitchFamily="34" charset="0"/>
              </a:rPr>
              <a:t>OR</a:t>
            </a:r>
            <a:r>
              <a:rPr lang="en-GB" sz="1100" dirty="0">
                <a:solidFill>
                  <a:schemeClr val="tx1"/>
                </a:solidFill>
                <a:latin typeface="Trebuchet MS" panose="020B0603020202020204" pitchFamily="34" charset="0"/>
              </a:rPr>
              <a:t> the anti-gentrification movement (specifically in relation to El </a:t>
            </a:r>
            <a:r>
              <a:rPr lang="en-GB" sz="1100" dirty="0" err="1">
                <a:solidFill>
                  <a:schemeClr val="tx1"/>
                </a:solidFill>
                <a:latin typeface="Trebuchet MS" panose="020B0603020202020204" pitchFamily="34" charset="0"/>
              </a:rPr>
              <a:t>Raval</a:t>
            </a:r>
            <a:r>
              <a:rPr lang="en-GB" sz="1100" dirty="0">
                <a:solidFill>
                  <a:schemeClr val="tx1"/>
                </a:solidFill>
                <a:latin typeface="Trebuchet MS" panose="020B0603020202020204" pitchFamily="34" charset="0"/>
              </a:rPr>
              <a:t>).</a:t>
            </a:r>
          </a:p>
          <a:p>
            <a:pPr marL="228600" indent="-228600">
              <a:buClr>
                <a:schemeClr val="tx1"/>
              </a:buClr>
              <a:buSzPct val="100000"/>
              <a:buFont typeface="Arial" panose="020B0604020202020204" pitchFamily="34" charset="0"/>
              <a:buChar char="•"/>
            </a:pPr>
            <a:r>
              <a:rPr lang="en-GB" sz="1100" b="1" dirty="0">
                <a:solidFill>
                  <a:schemeClr val="tx1"/>
                </a:solidFill>
                <a:latin typeface="Trebuchet MS" panose="020B0603020202020204" pitchFamily="34" charset="0"/>
              </a:rPr>
              <a:t>Berlin</a:t>
            </a:r>
            <a:r>
              <a:rPr lang="en-GB" sz="1100" dirty="0">
                <a:solidFill>
                  <a:schemeClr val="tx1"/>
                </a:solidFill>
                <a:latin typeface="Trebuchet MS" panose="020B0603020202020204" pitchFamily="34" charset="0"/>
              </a:rPr>
              <a:t>: the anti-gentrification movement .</a:t>
            </a:r>
          </a:p>
          <a:p>
            <a:pPr marL="228600" indent="-228600">
              <a:buClr>
                <a:schemeClr val="tx1"/>
              </a:buClr>
              <a:buSzPct val="100000"/>
              <a:buFont typeface="Arial" panose="020B0604020202020204" pitchFamily="34" charset="0"/>
              <a:buChar char="•"/>
            </a:pPr>
            <a:r>
              <a:rPr lang="en-GB" sz="1100" b="1" dirty="0">
                <a:solidFill>
                  <a:schemeClr val="tx1"/>
                </a:solidFill>
                <a:latin typeface="Trebuchet MS" panose="020B0603020202020204" pitchFamily="34" charset="0"/>
              </a:rPr>
              <a:t>Venice</a:t>
            </a:r>
            <a:r>
              <a:rPr lang="en-GB" sz="1100" dirty="0">
                <a:solidFill>
                  <a:schemeClr val="tx1"/>
                </a:solidFill>
                <a:latin typeface="Trebuchet MS" panose="020B0603020202020204" pitchFamily="34" charset="0"/>
              </a:rPr>
              <a:t>: the anti-tourism movement.</a:t>
            </a:r>
          </a:p>
          <a:p>
            <a:pPr marL="228600" indent="-228600">
              <a:buClr>
                <a:schemeClr val="tx1"/>
              </a:buClr>
              <a:buSzPct val="100000"/>
              <a:buFont typeface="Arial" panose="020B0604020202020204" pitchFamily="34" charset="0"/>
              <a:buChar char="•"/>
            </a:pPr>
            <a:r>
              <a:rPr lang="en-GB" sz="1100" b="1" dirty="0">
                <a:solidFill>
                  <a:schemeClr val="tx1"/>
                </a:solidFill>
                <a:latin typeface="Trebuchet MS" panose="020B0603020202020204" pitchFamily="34" charset="0"/>
              </a:rPr>
              <a:t>Great</a:t>
            </a:r>
            <a:r>
              <a:rPr lang="en-GB" sz="1100" dirty="0">
                <a:solidFill>
                  <a:schemeClr val="tx1"/>
                </a:solidFill>
                <a:latin typeface="Trebuchet MS" panose="020B0603020202020204" pitchFamily="34" charset="0"/>
              </a:rPr>
              <a:t> </a:t>
            </a:r>
            <a:r>
              <a:rPr lang="en-GB" sz="1100" b="1" dirty="0">
                <a:solidFill>
                  <a:schemeClr val="tx1"/>
                </a:solidFill>
                <a:latin typeface="Trebuchet MS" panose="020B0603020202020204" pitchFamily="34" charset="0"/>
              </a:rPr>
              <a:t>Missenden</a:t>
            </a:r>
            <a:r>
              <a:rPr lang="en-GB" sz="1100" dirty="0">
                <a:solidFill>
                  <a:schemeClr val="tx1"/>
                </a:solidFill>
                <a:latin typeface="Trebuchet MS" panose="020B0603020202020204" pitchFamily="34" charset="0"/>
              </a:rPr>
              <a:t>: opposition to HS2.</a:t>
            </a:r>
          </a:p>
          <a:p>
            <a:pPr marL="228600" indent="-228600">
              <a:buClr>
                <a:schemeClr val="tx1"/>
              </a:buClr>
              <a:buSzPct val="100000"/>
              <a:buFont typeface="Arial" panose="020B0604020202020204" pitchFamily="34" charset="0"/>
              <a:buChar char="•"/>
            </a:pPr>
            <a:r>
              <a:rPr lang="en-GB" sz="1100" b="1" dirty="0">
                <a:solidFill>
                  <a:schemeClr val="tx1"/>
                </a:solidFill>
                <a:latin typeface="Trebuchet MS" panose="020B0603020202020204" pitchFamily="34" charset="0"/>
              </a:rPr>
              <a:t>London</a:t>
            </a:r>
            <a:r>
              <a:rPr lang="en-GB" sz="1100" dirty="0">
                <a:solidFill>
                  <a:schemeClr val="tx1"/>
                </a:solidFill>
                <a:latin typeface="Trebuchet MS" panose="020B0603020202020204" pitchFamily="34" charset="0"/>
              </a:rPr>
              <a:t>: anti-gentrification: in relation to Brixton </a:t>
            </a:r>
            <a:r>
              <a:rPr lang="en-GB" sz="1100" i="1" dirty="0">
                <a:solidFill>
                  <a:schemeClr val="tx1"/>
                </a:solidFill>
                <a:latin typeface="Trebuchet MS" panose="020B0603020202020204" pitchFamily="34" charset="0"/>
              </a:rPr>
              <a:t>OR</a:t>
            </a:r>
            <a:r>
              <a:rPr lang="en-GB" sz="1100" dirty="0">
                <a:solidFill>
                  <a:schemeClr val="tx1"/>
                </a:solidFill>
                <a:latin typeface="Trebuchet MS" panose="020B0603020202020204" pitchFamily="34" charset="0"/>
              </a:rPr>
              <a:t> the Shoreditch Cereal Killer Café (Brick Lane).</a:t>
            </a:r>
          </a:p>
          <a:p>
            <a:pPr marL="228600" indent="-228600">
              <a:buClr>
                <a:schemeClr val="tx1"/>
              </a:buClr>
              <a:buSzPct val="100000"/>
              <a:buFont typeface="Arial" panose="020B0604020202020204" pitchFamily="34" charset="0"/>
              <a:buChar char="•"/>
            </a:pPr>
            <a:r>
              <a:rPr lang="en-GB" sz="1100" b="1" dirty="0">
                <a:solidFill>
                  <a:schemeClr val="tx1"/>
                </a:solidFill>
                <a:latin typeface="Trebuchet MS" panose="020B0603020202020204" pitchFamily="34" charset="0"/>
              </a:rPr>
              <a:t>London</a:t>
            </a:r>
            <a:r>
              <a:rPr lang="en-GB" sz="1100" dirty="0">
                <a:solidFill>
                  <a:schemeClr val="tx1"/>
                </a:solidFill>
                <a:latin typeface="Trebuchet MS" panose="020B0603020202020204" pitchFamily="34" charset="0"/>
              </a:rPr>
              <a:t>: Focus E15 protests and the battle for the Carpenters Estate (</a:t>
            </a:r>
            <a:r>
              <a:rPr lang="en-GB" sz="1100" dirty="0">
                <a:solidFill>
                  <a:schemeClr val="tx1"/>
                </a:solidFill>
                <a:latin typeface="Trebuchet MS" panose="020B0603020202020204" pitchFamily="34" charset="0"/>
                <a:hlinkClick r:id="rId3">
                  <a:extLst>
                    <a:ext uri="{A12FA001-AC4F-418D-AE19-62706E023703}">
                      <ahyp:hlinkClr xmlns:ahyp="http://schemas.microsoft.com/office/drawing/2018/hyperlinkcolor" val="tx"/>
                    </a:ext>
                  </a:extLst>
                </a:hlinkClick>
              </a:rPr>
              <a:t>https://www.theguardian.com/commentisfree/2018/dec/27/london-placemaking-social-housing-communities-tenants</a:t>
            </a:r>
            <a:r>
              <a:rPr lang="en-GB" sz="1100" dirty="0">
                <a:solidFill>
                  <a:schemeClr val="tx1"/>
                </a:solidFill>
                <a:latin typeface="Trebuchet MS" panose="020B0603020202020204" pitchFamily="34" charset="0"/>
              </a:rPr>
              <a:t>)</a:t>
            </a:r>
          </a:p>
          <a:p>
            <a:pPr marL="228600" indent="-228600">
              <a:buClr>
                <a:schemeClr val="tx1"/>
              </a:buClr>
              <a:buSzPct val="100000"/>
              <a:buFont typeface="Arial" panose="020B0604020202020204" pitchFamily="34" charset="0"/>
              <a:buChar char="•"/>
            </a:pPr>
            <a:endParaRPr lang="en-GB" sz="1000" dirty="0">
              <a:solidFill>
                <a:schemeClr val="tx1"/>
              </a:solidFill>
              <a:latin typeface="Trebuchet MS" panose="020B0603020202020204" pitchFamily="34" charset="0"/>
            </a:endParaRPr>
          </a:p>
          <a:p>
            <a:pPr marL="228600" indent="-228600" algn="just">
              <a:buClrTx/>
              <a:buSzPct val="100000"/>
              <a:buAutoNum type="arabicPeriod"/>
            </a:pPr>
            <a:endParaRPr lang="en-GB" sz="1000" dirty="0"/>
          </a:p>
          <a:p>
            <a:pPr marL="228600" indent="-228600" algn="just">
              <a:buClrTx/>
              <a:buSzPct val="100000"/>
              <a:buAutoNum type="arabicPeriod"/>
            </a:pPr>
            <a:endParaRPr lang="en-GB" sz="1000" dirty="0">
              <a:latin typeface="Trebuchet MS" panose="020B0603020202020204" pitchFamily="34" charset="0"/>
            </a:endParaRPr>
          </a:p>
          <a:p>
            <a:pPr marL="228600" indent="-228600" algn="just">
              <a:buClrTx/>
              <a:buSzPct val="100000"/>
              <a:buAutoNum type="arabicPeriod"/>
            </a:pPr>
            <a:endParaRPr lang="en-GB" sz="1200" dirty="0">
              <a:solidFill>
                <a:schemeClr val="tx1"/>
              </a:solidFill>
              <a:latin typeface="Trebuchet MS" panose="020B0603020202020204" pitchFamily="34" charset="0"/>
            </a:endParaRPr>
          </a:p>
        </p:txBody>
      </p:sp>
      <p:pic>
        <p:nvPicPr>
          <p:cNvPr id="5" name="Picture 4" descr="A picture containing device, mirror&#10;&#10;Description automatically generated">
            <a:extLst>
              <a:ext uri="{FF2B5EF4-FFF2-40B4-BE49-F238E27FC236}">
                <a16:creationId xmlns:a16="http://schemas.microsoft.com/office/drawing/2014/main" id="{19D9C7E0-5B2E-4684-8C6E-500686CDD6BB}"/>
              </a:ext>
            </a:extLst>
          </p:cNvPr>
          <p:cNvPicPr>
            <a:picLocks noChangeAspect="1"/>
          </p:cNvPicPr>
          <p:nvPr/>
        </p:nvPicPr>
        <p:blipFill>
          <a:blip r:embed="rId4"/>
          <a:stretch>
            <a:fillRect/>
          </a:stretch>
        </p:blipFill>
        <p:spPr>
          <a:xfrm>
            <a:off x="6233886" y="0"/>
            <a:ext cx="543690" cy="791974"/>
          </a:xfrm>
          <a:prstGeom prst="rect">
            <a:avLst/>
          </a:prstGeom>
        </p:spPr>
      </p:pic>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dirty="0">
                <a:ln w="15875">
                  <a:solidFill>
                    <a:schemeClr val="tx1"/>
                  </a:solidFill>
                </a:ln>
                <a:solidFill>
                  <a:srgbClr val="0E71C2"/>
                </a:solidFill>
                <a:latin typeface="Century Gothic" panose="020B0502020202020204" pitchFamily="34" charset="0"/>
                <a:ea typeface="Georgia"/>
                <a:cs typeface="Georgia"/>
                <a:sym typeface="Georgia"/>
              </a:rPr>
              <a:t>Task 11: Resistance to change</a:t>
            </a:r>
            <a:endParaRPr b="1" i="1" dirty="0">
              <a:ln w="15875">
                <a:solidFill>
                  <a:schemeClr val="tx1"/>
                </a:solidFill>
              </a:ln>
              <a:solidFill>
                <a:srgbClr val="0E71C2"/>
              </a:solidFill>
              <a:latin typeface="Century Gothic" panose="020B0502020202020204" pitchFamily="34" charset="0"/>
              <a:ea typeface="Georgia"/>
              <a:cs typeface="Georgia"/>
              <a:sym typeface="Georgia"/>
            </a:endParaRPr>
          </a:p>
        </p:txBody>
      </p:sp>
      <p:sp>
        <p:nvSpPr>
          <p:cNvPr id="6" name="TextBox 5">
            <a:extLst>
              <a:ext uri="{FF2B5EF4-FFF2-40B4-BE49-F238E27FC236}">
                <a16:creationId xmlns:a16="http://schemas.microsoft.com/office/drawing/2014/main" id="{1FFB37A2-7EB6-4D34-B760-920FB515A175}"/>
              </a:ext>
            </a:extLst>
          </p:cNvPr>
          <p:cNvSpPr txBox="1"/>
          <p:nvPr/>
        </p:nvSpPr>
        <p:spPr>
          <a:xfrm>
            <a:off x="233775" y="8166636"/>
            <a:ext cx="6390300" cy="769441"/>
          </a:xfrm>
          <a:prstGeom prst="rect">
            <a:avLst/>
          </a:prstGeom>
          <a:solidFill>
            <a:srgbClr val="FFFF00"/>
          </a:solidFill>
          <a:ln w="28575">
            <a:solidFill>
              <a:schemeClr val="accent5">
                <a:lumMod val="50000"/>
              </a:schemeClr>
            </a:solidFill>
            <a:prstDash val="sysDash"/>
          </a:ln>
        </p:spPr>
        <p:txBody>
          <a:bodyPr wrap="square" rtlCol="0">
            <a:spAutoFit/>
          </a:bodyPr>
          <a:lstStyle/>
          <a:p>
            <a:pPr algn="ctr"/>
            <a:r>
              <a:rPr lang="en-GB" sz="1600" b="1" i="1" dirty="0">
                <a:ln>
                  <a:solidFill>
                    <a:srgbClr val="002060"/>
                  </a:solidFill>
                </a:ln>
                <a:solidFill>
                  <a:srgbClr val="7030A0"/>
                </a:solidFill>
                <a:latin typeface="Century Gothic" panose="020B0502020202020204" pitchFamily="34" charset="0"/>
              </a:rPr>
              <a:t>“In a globalising world, place meanings and character are mostly shaped and changed by external forces.” </a:t>
            </a:r>
            <a:br>
              <a:rPr lang="en-GB" sz="1800" dirty="0">
                <a:latin typeface="Century Gothic" panose="020B0502020202020204" pitchFamily="34" charset="0"/>
              </a:rPr>
            </a:br>
            <a:r>
              <a:rPr lang="en-GB" sz="1200" dirty="0">
                <a:latin typeface="Century Gothic" panose="020B0502020202020204" pitchFamily="34" charset="0"/>
              </a:rPr>
              <a:t>Do you agree with this statement?</a:t>
            </a:r>
            <a:endParaRPr lang="en-GB" sz="1200" dirty="0">
              <a:latin typeface="Trebuchet MS" panose="020B0603020202020204" pitchFamily="34" charset="0"/>
            </a:endParaRPr>
          </a:p>
        </p:txBody>
      </p:sp>
      <p:sp>
        <p:nvSpPr>
          <p:cNvPr id="7" name="Arrow: Down 6">
            <a:extLst>
              <a:ext uri="{FF2B5EF4-FFF2-40B4-BE49-F238E27FC236}">
                <a16:creationId xmlns:a16="http://schemas.microsoft.com/office/drawing/2014/main" id="{1A41BDBF-C7C0-4B2F-B783-573111B25D14}"/>
              </a:ext>
            </a:extLst>
          </p:cNvPr>
          <p:cNvSpPr/>
          <p:nvPr/>
        </p:nvSpPr>
        <p:spPr>
          <a:xfrm>
            <a:off x="2931811" y="7271049"/>
            <a:ext cx="994228" cy="769442"/>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spTree>
    <p:extLst>
      <p:ext uri="{BB962C8B-B14F-4D97-AF65-F5344CB8AC3E}">
        <p14:creationId xmlns:p14="http://schemas.microsoft.com/office/powerpoint/2010/main" val="22763297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3" name="Google Shape;83;p16"/>
          <p:cNvSpPr txBox="1">
            <a:spLocks noGrp="1"/>
          </p:cNvSpPr>
          <p:nvPr>
            <p:ph type="title" idx="4294967295"/>
          </p:nvPr>
        </p:nvSpPr>
        <p:spPr>
          <a:xfrm>
            <a:off x="233775" y="174300"/>
            <a:ext cx="6390300" cy="1018200"/>
          </a:xfrm>
          <a:prstGeom prst="rect">
            <a:avLst/>
          </a:prstGeom>
        </p:spPr>
        <p:txBody>
          <a:bodyPr spcFirstLastPara="1" wrap="square" lIns="91425" tIns="91425" rIns="91425" bIns="91425" anchor="t" anchorCtr="0">
            <a:noAutofit/>
          </a:bodyPr>
          <a:lstStyle/>
          <a:p>
            <a:pPr lvl="0" algn="ctr"/>
            <a:r>
              <a:rPr lang="en-GB" b="1" i="1" u="sng" dirty="0">
                <a:ln w="15875">
                  <a:solidFill>
                    <a:schemeClr val="tx1"/>
                  </a:solidFill>
                </a:ln>
                <a:solidFill>
                  <a:schemeClr val="accent6">
                    <a:lumMod val="50000"/>
                  </a:schemeClr>
                </a:solidFill>
                <a:latin typeface="Century Gothic" panose="020B0502020202020204" pitchFamily="34" charset="0"/>
                <a:ea typeface="Georgia"/>
                <a:cs typeface="Georgia"/>
                <a:sym typeface="Georgia"/>
              </a:rPr>
              <a:t>Notes area</a:t>
            </a:r>
            <a:endParaRPr u="sng" dirty="0">
              <a:solidFill>
                <a:schemeClr val="accent6">
                  <a:lumMod val="50000"/>
                </a:schemeClr>
              </a:solidFill>
              <a:latin typeface="Georgia"/>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ABD38AFF-4E5F-42A7-8F39-F488DF2A5E5F}"/>
              </a:ext>
            </a:extLst>
          </p:cNvPr>
          <p:cNvPicPr>
            <a:picLocks noChangeAspect="1"/>
          </p:cNvPicPr>
          <p:nvPr/>
        </p:nvPicPr>
        <p:blipFill>
          <a:blip r:embed="rId3"/>
          <a:stretch>
            <a:fillRect/>
          </a:stretch>
        </p:blipFill>
        <p:spPr>
          <a:xfrm>
            <a:off x="6233886" y="0"/>
            <a:ext cx="543690" cy="791974"/>
          </a:xfrm>
          <a:prstGeom prst="rect">
            <a:avLst/>
          </a:prstGeom>
        </p:spPr>
      </p:pic>
      <p:graphicFrame>
        <p:nvGraphicFramePr>
          <p:cNvPr id="6" name="Content Placeholder 3">
            <a:extLst>
              <a:ext uri="{FF2B5EF4-FFF2-40B4-BE49-F238E27FC236}">
                <a16:creationId xmlns:a16="http://schemas.microsoft.com/office/drawing/2014/main" id="{7089B9F7-D5A7-4606-9815-656CA5BCFBB8}"/>
              </a:ext>
            </a:extLst>
          </p:cNvPr>
          <p:cNvGraphicFramePr>
            <a:graphicFrameLocks/>
          </p:cNvGraphicFramePr>
          <p:nvPr/>
        </p:nvGraphicFramePr>
        <p:xfrm>
          <a:off x="233775" y="791975"/>
          <a:ext cx="6450054" cy="8177726"/>
        </p:xfrm>
        <a:graphic>
          <a:graphicData uri="http://schemas.openxmlformats.org/drawingml/2006/table">
            <a:tbl>
              <a:tblPr firstRow="1" bandRow="1">
                <a:tableStyleId>{5940675A-B579-460E-94D1-54222C63F5DA}</a:tableStyleId>
              </a:tblPr>
              <a:tblGrid>
                <a:gridCol w="3460111">
                  <a:extLst>
                    <a:ext uri="{9D8B030D-6E8A-4147-A177-3AD203B41FA5}">
                      <a16:colId xmlns:a16="http://schemas.microsoft.com/office/drawing/2014/main" val="20000"/>
                    </a:ext>
                  </a:extLst>
                </a:gridCol>
                <a:gridCol w="996648">
                  <a:extLst>
                    <a:ext uri="{9D8B030D-6E8A-4147-A177-3AD203B41FA5}">
                      <a16:colId xmlns:a16="http://schemas.microsoft.com/office/drawing/2014/main" val="20001"/>
                    </a:ext>
                  </a:extLst>
                </a:gridCol>
                <a:gridCol w="996647">
                  <a:extLst>
                    <a:ext uri="{9D8B030D-6E8A-4147-A177-3AD203B41FA5}">
                      <a16:colId xmlns:a16="http://schemas.microsoft.com/office/drawing/2014/main" val="2864554994"/>
                    </a:ext>
                  </a:extLst>
                </a:gridCol>
                <a:gridCol w="996648">
                  <a:extLst>
                    <a:ext uri="{9D8B030D-6E8A-4147-A177-3AD203B41FA5}">
                      <a16:colId xmlns:a16="http://schemas.microsoft.com/office/drawing/2014/main" val="2470624755"/>
                    </a:ext>
                  </a:extLst>
                </a:gridCol>
              </a:tblGrid>
              <a:tr h="2392959">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Trebuchet MS" panose="020B0603020202020204" pitchFamily="34" charset="0"/>
                        </a:rPr>
                        <a:t>Brief notes on what I found interesting: </a:t>
                      </a:r>
                    </a:p>
                    <a:p>
                      <a:pPr algn="ctr"/>
                      <a:endParaRPr lang="en-GB" sz="14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Shifting flows of resources.</a:t>
                      </a: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r>
                        <a:rPr lang="en-GB" sz="900" i="1" baseline="0" dirty="0">
                          <a:latin typeface="Trebuchet MS" panose="020B0603020202020204" pitchFamily="34" charset="0"/>
                        </a:rPr>
                        <a:t> </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External agencies, including government, corporate bodies and community or local groups make attempts to influence or create specific place-meanings</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Shifting flows of money or investment.</a:t>
                      </a:r>
                      <a:endParaRPr lang="en-GB" sz="900" i="1" dirty="0">
                        <a:latin typeface="Trebuchet MS" panose="020B0603020202020204" pitchFamily="34" charset="0"/>
                      </a:endParaRPr>
                    </a:p>
                  </a:txBody>
                  <a:tcPr/>
                </a:tc>
                <a:extLst>
                  <a:ext uri="{0D108BD9-81ED-4DB2-BD59-A6C34878D82A}">
                    <a16:rowId xmlns:a16="http://schemas.microsoft.com/office/drawing/2014/main" val="10000"/>
                  </a:ext>
                </a:extLst>
              </a:tr>
              <a:tr h="1765304">
                <a:tc vMerge="1">
                  <a:txBody>
                    <a:bodyPr/>
                    <a:lstStyle/>
                    <a:p>
                      <a:endParaRPr lang="en-GB"/>
                    </a:p>
                  </a:txBody>
                  <a:tcPr/>
                </a:tc>
                <a:tc rowSpan="2">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The decisions of transnational corporations.</a:t>
                      </a:r>
                      <a:endParaRPr lang="en-GB" sz="900" i="1" dirty="0">
                        <a:latin typeface="Trebuchet MS" panose="020B0603020202020204" pitchFamily="34" charset="0"/>
                      </a:endParaRPr>
                    </a:p>
                  </a:txBody>
                  <a:tcPr/>
                </a:tc>
                <a:tc rowSpan="2">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The impacts of government policies</a:t>
                      </a:r>
                      <a:endParaRPr lang="en-GB" sz="900" i="1" dirty="0">
                        <a:latin typeface="Trebuchet MS" panose="020B0603020202020204" pitchFamily="34" charset="0"/>
                      </a:endParaRPr>
                    </a:p>
                  </a:txBody>
                  <a:tcPr/>
                </a:tc>
                <a:tc rowSpan="2">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Shifting flows of ideas</a:t>
                      </a:r>
                      <a:endParaRPr lang="en-GB" sz="900" i="1" dirty="0">
                        <a:latin typeface="Trebuchet MS" panose="020B0603020202020204" pitchFamily="34" charset="0"/>
                      </a:endParaRPr>
                    </a:p>
                  </a:txBody>
                  <a:tcPr/>
                </a:tc>
                <a:extLst>
                  <a:ext uri="{0D108BD9-81ED-4DB2-BD59-A6C34878D82A}">
                    <a16:rowId xmlns:a16="http://schemas.microsoft.com/office/drawing/2014/main" val="2440997572"/>
                  </a:ext>
                </a:extLst>
              </a:tr>
              <a:tr h="162952">
                <a:tc rowSpan="3">
                  <a:txBody>
                    <a:bodyPr/>
                    <a:lstStyle/>
                    <a:p>
                      <a:pPr algn="ctr"/>
                      <a:r>
                        <a:rPr lang="en-GB" sz="1400" i="1" dirty="0">
                          <a:latin typeface="Trebuchet MS" panose="020B0603020202020204" pitchFamily="34" charset="0"/>
                        </a:rPr>
                        <a:t>3 key take-aways </a:t>
                      </a:r>
                      <a:br>
                        <a:rPr lang="en-GB" sz="1400" i="1" dirty="0">
                          <a:latin typeface="Trebuchet MS" panose="020B0603020202020204" pitchFamily="34" charset="0"/>
                        </a:rPr>
                      </a:br>
                      <a:r>
                        <a:rPr lang="en-GB" sz="1400" i="1" dirty="0">
                          <a:latin typeface="Trebuchet MS" panose="020B0603020202020204" pitchFamily="34" charset="0"/>
                        </a:rPr>
                        <a:t>(include facts/figures/dates/names):</a:t>
                      </a:r>
                    </a:p>
                    <a:p>
                      <a:pPr algn="ctr"/>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1.</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2.</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3. </a:t>
                      </a:r>
                      <a:endParaRPr lang="en-GB" sz="1400" i="1" dirty="0">
                        <a:latin typeface="Trebuchet MS" panose="020B0603020202020204" pitchFamily="34" charset="0"/>
                      </a:endParaRPr>
                    </a:p>
                  </a:txBody>
                  <a:tcPr/>
                </a:tc>
                <a:tc vMerge="1">
                  <a:txBody>
                    <a:bodyPr/>
                    <a:lstStyle/>
                    <a:p>
                      <a:pPr algn="ctr"/>
                      <a:endParaRPr lang="en-GB" sz="1400" i="1" dirty="0">
                        <a:latin typeface="Trebuchet MS" panose="020B0603020202020204" pitchFamily="34" charset="0"/>
                      </a:endParaRPr>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1"/>
                  </a:ext>
                </a:extLst>
              </a:tr>
              <a:tr h="1928256">
                <a:tc vMerge="1">
                  <a:txBody>
                    <a:bodyPr/>
                    <a:lstStyle/>
                    <a:p>
                      <a:endParaRPr lang="en-GB"/>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The impacts of international or global institutions.</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Shifting flows of people.</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Personal attachments shaped place meaning - place meanings are bound up with different identities, perspectives and experiences.</a:t>
                      </a:r>
                      <a:endParaRPr lang="en-GB" sz="900" i="1" dirty="0">
                        <a:latin typeface="Trebuchet MS" panose="020B0603020202020204" pitchFamily="34" charset="0"/>
                      </a:endParaRPr>
                    </a:p>
                  </a:txBody>
                  <a:tcPr/>
                </a:tc>
                <a:extLst>
                  <a:ext uri="{0D108BD9-81ED-4DB2-BD59-A6C34878D82A}">
                    <a16:rowId xmlns:a16="http://schemas.microsoft.com/office/drawing/2014/main" val="3284173115"/>
                  </a:ext>
                </a:extLst>
              </a:tr>
              <a:tr h="1928255">
                <a:tc vMerge="1">
                  <a:txBody>
                    <a:bodyPr/>
                    <a:lstStyle/>
                    <a:p>
                      <a:endParaRPr lang="en-GB"/>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Past and present connections/processes of development can be seen to influence the social and economic characteristics of places (history)</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Exogenous: relationships with other places.</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Endogenous: location, topography, physical geography, land use, built environment and infrastructure, demographic and economic characteristics.</a:t>
                      </a:r>
                      <a:endParaRPr lang="en-GB" sz="900" i="1" dirty="0">
                        <a:latin typeface="Trebuchet MS" panose="020B0603020202020204" pitchFamily="34" charset="0"/>
                      </a:endParaRPr>
                    </a:p>
                  </a:txBody>
                  <a:tcPr/>
                </a:tc>
                <a:extLst>
                  <a:ext uri="{0D108BD9-81ED-4DB2-BD59-A6C34878D82A}">
                    <a16:rowId xmlns:a16="http://schemas.microsoft.com/office/drawing/2014/main" val="1931994297"/>
                  </a:ext>
                </a:extLst>
              </a:tr>
            </a:tbl>
          </a:graphicData>
        </a:graphic>
      </p:graphicFrame>
      <p:pic>
        <p:nvPicPr>
          <p:cNvPr id="2" name="Picture 1">
            <a:extLst>
              <a:ext uri="{FF2B5EF4-FFF2-40B4-BE49-F238E27FC236}">
                <a16:creationId xmlns:a16="http://schemas.microsoft.com/office/drawing/2014/main" id="{7D1BEF25-73E2-45F4-BE9F-06C527847D05}"/>
              </a:ext>
            </a:extLst>
          </p:cNvPr>
          <p:cNvPicPr>
            <a:picLocks/>
          </p:cNvPicPr>
          <p:nvPr/>
        </p:nvPicPr>
        <p:blipFill>
          <a:blip r:embed="rId4"/>
          <a:stretch>
            <a:fillRect/>
          </a:stretch>
        </p:blipFill>
        <p:spPr>
          <a:xfrm>
            <a:off x="1354365" y="3981971"/>
            <a:ext cx="1200150" cy="1018200"/>
          </a:xfrm>
          <a:prstGeom prst="rect">
            <a:avLst/>
          </a:prstGeom>
        </p:spPr>
      </p:pic>
    </p:spTree>
    <p:extLst>
      <p:ext uri="{BB962C8B-B14F-4D97-AF65-F5344CB8AC3E}">
        <p14:creationId xmlns:p14="http://schemas.microsoft.com/office/powerpoint/2010/main" val="431285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57E0D-C3D9-4AF5-8E2F-643DA6E5718A}"/>
              </a:ext>
            </a:extLst>
          </p:cNvPr>
          <p:cNvSpPr>
            <a:spLocks noGrp="1"/>
          </p:cNvSpPr>
          <p:nvPr>
            <p:ph type="title"/>
          </p:nvPr>
        </p:nvSpPr>
        <p:spPr>
          <a:xfrm>
            <a:off x="233775" y="108984"/>
            <a:ext cx="6390300" cy="1018200"/>
          </a:xfrm>
        </p:spPr>
        <p:txBody>
          <a:bodyPr/>
          <a:lstStyle/>
          <a:p>
            <a:r>
              <a:rPr lang="en-GB" sz="2400" b="1" dirty="0">
                <a:latin typeface="Century Gothic" panose="020B0502020202020204" pitchFamily="34" charset="0"/>
              </a:rPr>
              <a:t>An extract from Doreen Massey’s 1994 </a:t>
            </a:r>
            <a:r>
              <a:rPr lang="en-GB" sz="2400" b="1" i="1" dirty="0">
                <a:latin typeface="Century Gothic" panose="020B0502020202020204" pitchFamily="34" charset="0"/>
              </a:rPr>
              <a:t>A Global Sense of Place</a:t>
            </a:r>
            <a:r>
              <a:rPr lang="en-GB" sz="2400" b="1" dirty="0">
                <a:latin typeface="Century Gothic" panose="020B0502020202020204" pitchFamily="34" charset="0"/>
              </a:rPr>
              <a:t>:</a:t>
            </a:r>
          </a:p>
        </p:txBody>
      </p:sp>
      <p:sp>
        <p:nvSpPr>
          <p:cNvPr id="3" name="Text Placeholder 2">
            <a:extLst>
              <a:ext uri="{FF2B5EF4-FFF2-40B4-BE49-F238E27FC236}">
                <a16:creationId xmlns:a16="http://schemas.microsoft.com/office/drawing/2014/main" id="{3ECEE5DF-6555-481F-9F60-B62B32F045F3}"/>
              </a:ext>
            </a:extLst>
          </p:cNvPr>
          <p:cNvSpPr>
            <a:spLocks noGrp="1"/>
          </p:cNvSpPr>
          <p:nvPr>
            <p:ph type="body" idx="1"/>
          </p:nvPr>
        </p:nvSpPr>
        <p:spPr>
          <a:xfrm>
            <a:off x="65314" y="1098151"/>
            <a:ext cx="6691086" cy="7777332"/>
          </a:xfrm>
        </p:spPr>
        <p:txBody>
          <a:bodyPr/>
          <a:lstStyle/>
          <a:p>
            <a:pPr marL="114300" indent="0" algn="just">
              <a:buNone/>
            </a:pPr>
            <a:r>
              <a:rPr lang="en-GB" sz="1400" dirty="0">
                <a:solidFill>
                  <a:schemeClr val="tx1"/>
                </a:solidFill>
                <a:latin typeface="Trebuchet MS" panose="020B0603020202020204" pitchFamily="34" charset="0"/>
              </a:rPr>
              <a:t>Take, for instance, a walk down Kilburn High Road, my local shopping centre. It is a pretty ordinary place, north-west of the centre of London. Under the railway bridge the newspaper stand sells papers from every county of what my neighbours, many of whom come from there, still often call the Irish Free State. The </a:t>
            </a:r>
            <a:r>
              <a:rPr lang="en-GB" sz="1400" dirty="0" err="1">
                <a:solidFill>
                  <a:schemeClr val="tx1"/>
                </a:solidFill>
                <a:latin typeface="Trebuchet MS" panose="020B0603020202020204" pitchFamily="34" charset="0"/>
              </a:rPr>
              <a:t>postboxes</a:t>
            </a:r>
            <a:r>
              <a:rPr lang="en-GB" sz="1400" dirty="0">
                <a:solidFill>
                  <a:schemeClr val="tx1"/>
                </a:solidFill>
                <a:latin typeface="Trebuchet MS" panose="020B0603020202020204" pitchFamily="34" charset="0"/>
              </a:rPr>
              <a:t> down the High Road, and many an empty space on a wall, are adorned with the letters IRA. Other available spaces are plastered this week with posters for a special meeting in remembrance: Ten Years after the Hunger Strike. At the local theatre Eamon Morrissey has a one-man show; the National Club has the Wolfe Tones on, and at the Black Lion there's Finnegan's Wake. In two shops I notice this week's lottery ticket winners: in one the name is Teresa Gleeson, in the other, </a:t>
            </a:r>
            <a:r>
              <a:rPr lang="en-GB" sz="1400" dirty="0" err="1">
                <a:solidFill>
                  <a:schemeClr val="tx1"/>
                </a:solidFill>
                <a:latin typeface="Trebuchet MS" panose="020B0603020202020204" pitchFamily="34" charset="0"/>
              </a:rPr>
              <a:t>Chouman</a:t>
            </a:r>
            <a:r>
              <a:rPr lang="en-GB" sz="1400" dirty="0">
                <a:solidFill>
                  <a:schemeClr val="tx1"/>
                </a:solidFill>
                <a:latin typeface="Trebuchet MS" panose="020B0603020202020204" pitchFamily="34" charset="0"/>
              </a:rPr>
              <a:t> Hassan. Thread your way through the often almost stationary traffic diagonally across the road from the newsstand and there's a shop which as long as I can remember has displayed saris in the window. Four life-sized models of Indian women, and reams of cloth. On the door a notice announces a forthcoming concert at Wembley Arena: Anand </a:t>
            </a:r>
            <a:r>
              <a:rPr lang="en-GB" sz="1400" dirty="0" err="1">
                <a:solidFill>
                  <a:schemeClr val="tx1"/>
                </a:solidFill>
                <a:latin typeface="Trebuchet MS" panose="020B0603020202020204" pitchFamily="34" charset="0"/>
              </a:rPr>
              <a:t>Miland</a:t>
            </a:r>
            <a:r>
              <a:rPr lang="en-GB" sz="1400" dirty="0">
                <a:solidFill>
                  <a:schemeClr val="tx1"/>
                </a:solidFill>
                <a:latin typeface="Trebuchet MS" panose="020B0603020202020204" pitchFamily="34" charset="0"/>
              </a:rPr>
              <a:t> presents Rekha, life, with Aamir Khan, Salman Khan, </a:t>
            </a:r>
            <a:r>
              <a:rPr lang="en-GB" sz="1400" dirty="0" err="1">
                <a:solidFill>
                  <a:schemeClr val="tx1"/>
                </a:solidFill>
                <a:latin typeface="Trebuchet MS" panose="020B0603020202020204" pitchFamily="34" charset="0"/>
              </a:rPr>
              <a:t>Jahi</a:t>
            </a:r>
            <a:r>
              <a:rPr lang="en-GB" sz="1400" dirty="0">
                <a:solidFill>
                  <a:schemeClr val="tx1"/>
                </a:solidFill>
                <a:latin typeface="Trebuchet MS" panose="020B0603020202020204" pitchFamily="34" charset="0"/>
              </a:rPr>
              <a:t> Chawla and </a:t>
            </a:r>
            <a:r>
              <a:rPr lang="en-GB" sz="1400" dirty="0" err="1">
                <a:solidFill>
                  <a:schemeClr val="tx1"/>
                </a:solidFill>
                <a:latin typeface="Trebuchet MS" panose="020B0603020202020204" pitchFamily="34" charset="0"/>
              </a:rPr>
              <a:t>Raveena</a:t>
            </a:r>
            <a:r>
              <a:rPr lang="en-GB" sz="1400" dirty="0">
                <a:solidFill>
                  <a:schemeClr val="tx1"/>
                </a:solidFill>
                <a:latin typeface="Trebuchet MS" panose="020B0603020202020204" pitchFamily="34" charset="0"/>
              </a:rPr>
              <a:t> Tandon. On another ad, for the end of the month, is written, 'All Hindus are cordially invited'. In another newsagents I chat with the man who keeps it, a Muslim unutterably depressed by events in the Gulf, silently chafing at having to sell the Sun. Overhead there is always at least one aeroplane - we seem to have on a flight-path to Heathrow and by the time they're over Kilburn you can see them clearly enough to tell the airline and wonder as you struggle with your shopping where they're coming from. Below, the reason the traffic is snarled up (another odd effect of </a:t>
            </a:r>
            <a:r>
              <a:rPr lang="en-GB" sz="1400" dirty="0" err="1">
                <a:solidFill>
                  <a:schemeClr val="tx1"/>
                </a:solidFill>
                <a:latin typeface="Trebuchet MS" panose="020B0603020202020204" pitchFamily="34" charset="0"/>
              </a:rPr>
              <a:t>timespace</a:t>
            </a:r>
            <a:r>
              <a:rPr lang="en-GB" sz="1400" dirty="0">
                <a:solidFill>
                  <a:schemeClr val="tx1"/>
                </a:solidFill>
                <a:latin typeface="Trebuchet MS" panose="020B0603020202020204" pitchFamily="34" charset="0"/>
              </a:rPr>
              <a:t> compression!) is in part because this is one of the main entrances to and escape routes from London, the road to Staples Corner and the beginning of the M1 to 'the North'. This is just the beginnings of a sketch from immediate impressions but a proper analysis could be done of the links between Kilburn and the world. And so it could for almost any place. Kilburn is a place for which I have a great affection; I have lived there many years. It certainly has 'a character of its own'. </a:t>
            </a:r>
          </a:p>
        </p:txBody>
      </p:sp>
    </p:spTree>
    <p:extLst>
      <p:ext uri="{BB962C8B-B14F-4D97-AF65-F5344CB8AC3E}">
        <p14:creationId xmlns:p14="http://schemas.microsoft.com/office/powerpoint/2010/main" val="17160276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5938566"/>
          </a:xfrm>
          <a:prstGeom prst="rect">
            <a:avLst/>
          </a:prstGeom>
        </p:spPr>
        <p:txBody>
          <a:bodyPr spcFirstLastPara="1" wrap="square" lIns="91425" tIns="91425" rIns="91425" bIns="91425" anchor="t" anchorCtr="0">
            <a:noAutofit/>
          </a:bodyPr>
          <a:lstStyle/>
          <a:p>
            <a:pPr marL="0" lvl="0" indent="0" algn="just">
              <a:buNone/>
            </a:pPr>
            <a:r>
              <a:rPr lang="en-GB" sz="1200" b="1" dirty="0">
                <a:solidFill>
                  <a:schemeClr val="tx1"/>
                </a:solidFill>
                <a:latin typeface="Trebuchet MS" panose="020B0603020202020204" pitchFamily="34" charset="0"/>
                <a:ea typeface="Georgia"/>
                <a:cs typeface="Georgia"/>
                <a:sym typeface="Georgia"/>
              </a:rPr>
              <a:t>On 14 June 2017, a fire broke out in the 24-storey Grenfell Tower block of flats in North Kensington, West London - it caused 72 deaths.</a:t>
            </a:r>
          </a:p>
          <a:p>
            <a:pPr marL="0" lvl="0" indent="0" algn="just">
              <a:buNone/>
            </a:pPr>
            <a:endParaRPr lang="en-GB" sz="1200" b="1" dirty="0">
              <a:solidFill>
                <a:schemeClr val="tx1"/>
              </a:solidFill>
              <a:latin typeface="Trebuchet MS" panose="020B0603020202020204" pitchFamily="34" charset="0"/>
            </a:endParaRPr>
          </a:p>
          <a:p>
            <a:pPr marL="0" lvl="0" indent="0" algn="just">
              <a:buNone/>
            </a:pPr>
            <a:r>
              <a:rPr lang="en-GB" sz="1200" i="1" dirty="0">
                <a:solidFill>
                  <a:schemeClr val="tx1"/>
                </a:solidFill>
                <a:latin typeface="Trebuchet MS" panose="020B0603020202020204" pitchFamily="34" charset="0"/>
              </a:rPr>
              <a:t>Since then, there have been several attempts by the community to come together to deal with grief and loss. The event may have taken many members of the community away, but it has brought the rest much closer to one another. For example, on the 14</a:t>
            </a:r>
            <a:r>
              <a:rPr lang="en-GB" sz="1200" i="1" baseline="30000" dirty="0">
                <a:solidFill>
                  <a:schemeClr val="tx1"/>
                </a:solidFill>
                <a:latin typeface="Trebuchet MS" panose="020B0603020202020204" pitchFamily="34" charset="0"/>
              </a:rPr>
              <a:t>th</a:t>
            </a:r>
            <a:r>
              <a:rPr lang="en-GB" sz="1200" i="1" dirty="0">
                <a:solidFill>
                  <a:schemeClr val="tx1"/>
                </a:solidFill>
                <a:latin typeface="Trebuchet MS" panose="020B0603020202020204" pitchFamily="34" charset="0"/>
              </a:rPr>
              <a:t> of every month, the community gather for a silent walk in remembrance. </a:t>
            </a:r>
          </a:p>
          <a:p>
            <a:pPr marL="0" lvl="0" indent="0">
              <a:buNone/>
            </a:pPr>
            <a:r>
              <a:rPr lang="en-GB" sz="1200" dirty="0">
                <a:solidFill>
                  <a:schemeClr val="tx1"/>
                </a:solidFill>
                <a:latin typeface="Trebuchet MS" panose="020B0603020202020204" pitchFamily="34" charset="0"/>
              </a:rPr>
              <a:t>Look into the following spaces and explore how they are great examples of a community coming together to create new meanings for a place nearly torn apart by a great tragedy:</a:t>
            </a:r>
          </a:p>
          <a:p>
            <a:pPr marL="0" lvl="0" indent="0">
              <a:buNone/>
            </a:pPr>
            <a:endParaRPr lang="en-GB" sz="1200" dirty="0">
              <a:solidFill>
                <a:schemeClr val="tx1"/>
              </a:solidFill>
              <a:latin typeface="Trebuchet MS" panose="020B0603020202020204" pitchFamily="34" charset="0"/>
            </a:endParaRPr>
          </a:p>
          <a:p>
            <a:pPr marL="171450" indent="-171450">
              <a:buClrTx/>
              <a:buSzPct val="100000"/>
            </a:pPr>
            <a:r>
              <a:rPr lang="en-GB" sz="1100" dirty="0">
                <a:solidFill>
                  <a:schemeClr val="tx1"/>
                </a:solidFill>
                <a:latin typeface="Trebuchet MS" panose="020B0603020202020204" pitchFamily="34" charset="0"/>
              </a:rPr>
              <a:t>The Wall of Truth (below): </a:t>
            </a:r>
            <a:r>
              <a:rPr lang="en-GB" sz="1100" dirty="0">
                <a:solidFill>
                  <a:schemeClr val="tx1"/>
                </a:solidFill>
                <a:latin typeface="Trebuchet MS" panose="020B0603020202020204" pitchFamily="34" charset="0"/>
                <a:hlinkClick r:id="rId3">
                  <a:extLst>
                    <a:ext uri="{A12FA001-AC4F-418D-AE19-62706E023703}">
                      <ahyp:hlinkClr xmlns:ahyp="http://schemas.microsoft.com/office/drawing/2018/hyperlinkcolor" val="tx"/>
                    </a:ext>
                  </a:extLst>
                </a:hlinkClick>
              </a:rPr>
              <a:t>https://www.facebook.com/thebuskingproject/videos/vb.129125297129185/1869730813068616/?type=2&amp;theatre</a:t>
            </a:r>
            <a:r>
              <a:rPr lang="en-GB" sz="1100" dirty="0">
                <a:solidFill>
                  <a:schemeClr val="tx1"/>
                </a:solidFill>
                <a:latin typeface="Trebuchet MS" panose="020B0603020202020204" pitchFamily="34" charset="0"/>
              </a:rPr>
              <a:t>; </a:t>
            </a:r>
            <a:r>
              <a:rPr lang="en-GB" sz="1100" dirty="0">
                <a:solidFill>
                  <a:schemeClr val="tx1"/>
                </a:solidFill>
                <a:latin typeface="Trebuchet MS" panose="020B0603020202020204" pitchFamily="34" charset="0"/>
                <a:hlinkClick r:id="rId4">
                  <a:extLst>
                    <a:ext uri="{A12FA001-AC4F-418D-AE19-62706E023703}">
                      <ahyp:hlinkClr xmlns:ahyp="http://schemas.microsoft.com/office/drawing/2018/hyperlinkcolor" val="tx"/>
                    </a:ext>
                  </a:extLst>
                </a:hlinkClick>
              </a:rPr>
              <a:t>https://twitter.com/maxilla_space?lang=en</a:t>
            </a:r>
            <a:r>
              <a:rPr lang="en-GB" sz="1100" dirty="0">
                <a:solidFill>
                  <a:schemeClr val="tx1"/>
                </a:solidFill>
                <a:latin typeface="Trebuchet MS" panose="020B0603020202020204" pitchFamily="34" charset="0"/>
              </a:rPr>
              <a:t>; </a:t>
            </a:r>
            <a:r>
              <a:rPr lang="en-GB" sz="1100" dirty="0">
                <a:solidFill>
                  <a:schemeClr val="tx1"/>
                </a:solidFill>
                <a:latin typeface="Trebuchet MS" panose="020B0603020202020204" pitchFamily="34" charset="0"/>
                <a:hlinkClick r:id="rId5">
                  <a:extLst>
                    <a:ext uri="{A12FA001-AC4F-418D-AE19-62706E023703}">
                      <ahyp:hlinkClr xmlns:ahyp="http://schemas.microsoft.com/office/drawing/2018/hyperlinkcolor" val="tx"/>
                    </a:ext>
                  </a:extLst>
                </a:hlinkClick>
              </a:rPr>
              <a:t>https://www.facebook.com/groups/134566913871821/about/</a:t>
            </a:r>
            <a:r>
              <a:rPr lang="en-GB" sz="1100" dirty="0">
                <a:solidFill>
                  <a:schemeClr val="tx1"/>
                </a:solidFill>
                <a:latin typeface="Trebuchet MS" panose="020B0603020202020204" pitchFamily="34" charset="0"/>
              </a:rPr>
              <a:t>; </a:t>
            </a:r>
          </a:p>
          <a:p>
            <a:pPr marL="171450" indent="-171450">
              <a:buClrTx/>
              <a:buSzPct val="100000"/>
            </a:pPr>
            <a:r>
              <a:rPr lang="en-GB" sz="1100" dirty="0">
                <a:solidFill>
                  <a:schemeClr val="tx1"/>
                </a:solidFill>
                <a:latin typeface="Trebuchet MS" panose="020B0603020202020204" pitchFamily="34" charset="0"/>
              </a:rPr>
              <a:t>Bay 20 Community Centre: </a:t>
            </a:r>
            <a:r>
              <a:rPr lang="en-GB" sz="1100" dirty="0">
                <a:solidFill>
                  <a:schemeClr val="tx1"/>
                </a:solidFill>
                <a:latin typeface="Trebuchet MS" panose="020B0603020202020204" pitchFamily="34" charset="0"/>
                <a:hlinkClick r:id="rId6">
                  <a:extLst>
                    <a:ext uri="{A12FA001-AC4F-418D-AE19-62706E023703}">
                      <ahyp:hlinkClr xmlns:ahyp="http://schemas.microsoft.com/office/drawing/2018/hyperlinkcolor" val="tx"/>
                    </a:ext>
                  </a:extLst>
                </a:hlinkClick>
              </a:rPr>
              <a:t>https://www.westway.org/apply-now/our-spaces/bay20/</a:t>
            </a:r>
            <a:r>
              <a:rPr lang="en-GB" sz="1100" dirty="0">
                <a:solidFill>
                  <a:schemeClr val="tx1"/>
                </a:solidFill>
                <a:latin typeface="Trebuchet MS" panose="020B0603020202020204" pitchFamily="34" charset="0"/>
              </a:rPr>
              <a:t>; </a:t>
            </a:r>
            <a:r>
              <a:rPr lang="en-GB" sz="1100" dirty="0">
                <a:solidFill>
                  <a:schemeClr val="tx1"/>
                </a:solidFill>
                <a:latin typeface="Trebuchet MS" panose="020B0603020202020204" pitchFamily="34" charset="0"/>
                <a:hlinkClick r:id="rId7">
                  <a:extLst>
                    <a:ext uri="{A12FA001-AC4F-418D-AE19-62706E023703}">
                      <ahyp:hlinkClr xmlns:ahyp="http://schemas.microsoft.com/office/drawing/2018/hyperlinkcolor" val="tx"/>
                    </a:ext>
                  </a:extLst>
                </a:hlinkClick>
              </a:rPr>
              <a:t>https://www.bay20.org/</a:t>
            </a:r>
            <a:r>
              <a:rPr lang="en-GB" sz="1100" dirty="0">
                <a:solidFill>
                  <a:schemeClr val="tx1"/>
                </a:solidFill>
                <a:latin typeface="Trebuchet MS" panose="020B0603020202020204" pitchFamily="34" charset="0"/>
              </a:rPr>
              <a:t>; </a:t>
            </a:r>
          </a:p>
          <a:p>
            <a:pPr marL="171450" indent="-171450">
              <a:buClrTx/>
              <a:buSzPct val="100000"/>
            </a:pPr>
            <a:r>
              <a:rPr lang="en-GB" sz="1100" dirty="0">
                <a:solidFill>
                  <a:schemeClr val="tx1"/>
                </a:solidFill>
                <a:latin typeface="Trebuchet MS" panose="020B0603020202020204" pitchFamily="34" charset="0"/>
              </a:rPr>
              <a:t>Bay 56 (‘City’ community space): </a:t>
            </a:r>
            <a:r>
              <a:rPr lang="en-GB" sz="1100" dirty="0">
                <a:solidFill>
                  <a:schemeClr val="tx1"/>
                </a:solidFill>
                <a:latin typeface="Trebuchet MS" panose="020B0603020202020204" pitchFamily="34" charset="0"/>
                <a:hlinkClick r:id="rId8">
                  <a:extLst>
                    <a:ext uri="{A12FA001-AC4F-418D-AE19-62706E023703}">
                      <ahyp:hlinkClr xmlns:ahyp="http://schemas.microsoft.com/office/drawing/2018/hyperlinkcolor" val="tx"/>
                    </a:ext>
                  </a:extLst>
                </a:hlinkClick>
              </a:rPr>
              <a:t>https://www.theguardian.com/uk-news/2017/dec/13/this-is-not-a-squat-how-the-grenfell-community-is-taking-control-of-its-destiny#maincontent</a:t>
            </a:r>
            <a:endParaRPr lang="en-GB" sz="1100" dirty="0">
              <a:solidFill>
                <a:schemeClr val="tx1"/>
              </a:solidFill>
              <a:latin typeface="Trebuchet MS" panose="020B0603020202020204" pitchFamily="34" charset="0"/>
            </a:endParaRPr>
          </a:p>
          <a:p>
            <a:pPr marL="171450" indent="-171450">
              <a:buClrTx/>
              <a:buSzPct val="100000"/>
            </a:pPr>
            <a:r>
              <a:rPr lang="en-GB" sz="1100" dirty="0">
                <a:solidFill>
                  <a:schemeClr val="tx1"/>
                </a:solidFill>
                <a:latin typeface="Trebuchet MS" panose="020B0603020202020204" pitchFamily="34" charset="0"/>
              </a:rPr>
              <a:t>The Curve: </a:t>
            </a:r>
            <a:r>
              <a:rPr lang="en-GB" sz="1100" dirty="0">
                <a:solidFill>
                  <a:schemeClr val="tx1"/>
                </a:solidFill>
                <a:latin typeface="Trebuchet MS" panose="020B0603020202020204" pitchFamily="34" charset="0"/>
                <a:hlinkClick r:id="rId9">
                  <a:extLst>
                    <a:ext uri="{A12FA001-AC4F-418D-AE19-62706E023703}">
                      <ahyp:hlinkClr xmlns:ahyp="http://schemas.microsoft.com/office/drawing/2018/hyperlinkcolor" val="tx"/>
                    </a:ext>
                  </a:extLst>
                </a:hlinkClick>
              </a:rPr>
              <a:t>https://www.rbkc.gov.uk/grenfell-response-and-recovery/curve/about-curve</a:t>
            </a:r>
            <a:r>
              <a:rPr lang="en-GB" sz="1100" dirty="0">
                <a:solidFill>
                  <a:schemeClr val="tx1"/>
                </a:solidFill>
                <a:latin typeface="Trebuchet MS" panose="020B0603020202020204" pitchFamily="34" charset="0"/>
              </a:rPr>
              <a:t>; </a:t>
            </a:r>
            <a:r>
              <a:rPr lang="en-GB" sz="1100" dirty="0">
                <a:solidFill>
                  <a:schemeClr val="tx1"/>
                </a:solidFill>
                <a:latin typeface="Trebuchet MS" panose="020B0603020202020204" pitchFamily="34" charset="0"/>
                <a:hlinkClick r:id="rId10">
                  <a:extLst>
                    <a:ext uri="{A12FA001-AC4F-418D-AE19-62706E023703}">
                      <ahyp:hlinkClr xmlns:ahyp="http://schemas.microsoft.com/office/drawing/2018/hyperlinkcolor" val="tx"/>
                    </a:ext>
                  </a:extLst>
                </a:hlinkClick>
              </a:rPr>
              <a:t>https://www.mylondon.news/news/west-london-news/its-place-been-restored-again-16236411</a:t>
            </a:r>
            <a:r>
              <a:rPr lang="en-GB" sz="1100" dirty="0">
                <a:solidFill>
                  <a:schemeClr val="tx1"/>
                </a:solidFill>
                <a:latin typeface="Trebuchet MS" panose="020B0603020202020204" pitchFamily="34" charset="0"/>
              </a:rPr>
              <a:t>; </a:t>
            </a:r>
            <a:r>
              <a:rPr lang="en-GB" sz="1100" dirty="0">
                <a:solidFill>
                  <a:schemeClr val="tx1"/>
                </a:solidFill>
                <a:latin typeface="Trebuchet MS" panose="020B0603020202020204" pitchFamily="34" charset="0"/>
                <a:hlinkClick r:id="rId11">
                  <a:extLst>
                    <a:ext uri="{A12FA001-AC4F-418D-AE19-62706E023703}">
                      <ahyp:hlinkClr xmlns:ahyp="http://schemas.microsoft.com/office/drawing/2018/hyperlinkcolor" val="tx"/>
                    </a:ext>
                  </a:extLst>
                </a:hlinkClick>
              </a:rPr>
              <a:t>https://tsunami-axis.com/ta-news/the-grenfell-curve-community-centre</a:t>
            </a:r>
            <a:endParaRPr lang="en-GB" sz="1100" dirty="0">
              <a:solidFill>
                <a:schemeClr val="tx1"/>
              </a:solidFill>
              <a:latin typeface="Trebuchet MS" panose="020B0603020202020204" pitchFamily="34" charset="0"/>
            </a:endParaRPr>
          </a:p>
          <a:p>
            <a:pPr marL="0" lvl="0" indent="0">
              <a:buNone/>
            </a:pPr>
            <a:endParaRPr lang="en-GB" sz="1300" i="1" dirty="0">
              <a:solidFill>
                <a:schemeClr val="tx1"/>
              </a:solidFill>
              <a:latin typeface="Trebuchet MS" panose="020B0603020202020204" pitchFamily="34" charset="0"/>
            </a:endParaRPr>
          </a:p>
          <a:p>
            <a:pPr marL="0" lvl="0" indent="0">
              <a:buNone/>
            </a:pPr>
            <a:br>
              <a:rPr lang="en-GB" sz="1400" dirty="0">
                <a:solidFill>
                  <a:schemeClr val="tx1"/>
                </a:solidFill>
                <a:latin typeface="Trebuchet MS" panose="020B0603020202020204" pitchFamily="34" charset="0"/>
              </a:rPr>
            </a:br>
            <a:endParaRPr lang="en-GB" sz="1200" dirty="0">
              <a:solidFill>
                <a:schemeClr val="tx1"/>
              </a:solidFill>
              <a:latin typeface="Trebuchet MS" panose="020B0603020202020204" pitchFamily="34" charset="0"/>
              <a:ea typeface="Georgia"/>
              <a:cs typeface="Georgia"/>
              <a:sym typeface="Georgia"/>
            </a:endParaRPr>
          </a:p>
          <a:p>
            <a:pPr marL="228600" indent="-228600">
              <a:buClr>
                <a:schemeClr val="tx1"/>
              </a:buClr>
              <a:buSzPct val="100000"/>
              <a:buFont typeface="Arial" panose="020B0604020202020204" pitchFamily="34" charset="0"/>
              <a:buChar char="•"/>
            </a:pPr>
            <a:endParaRPr lang="en-GB" sz="1000" dirty="0">
              <a:solidFill>
                <a:schemeClr val="tx1"/>
              </a:solidFill>
              <a:latin typeface="Trebuchet MS" panose="020B0603020202020204" pitchFamily="34" charset="0"/>
            </a:endParaRPr>
          </a:p>
          <a:p>
            <a:pPr marL="228600" indent="-228600" algn="just">
              <a:buClrTx/>
              <a:buSzPct val="100000"/>
              <a:buAutoNum type="arabicPeriod"/>
            </a:pPr>
            <a:endParaRPr lang="en-GB" sz="1000" dirty="0"/>
          </a:p>
          <a:p>
            <a:pPr marL="228600" indent="-228600" algn="just">
              <a:buClrTx/>
              <a:buSzPct val="100000"/>
              <a:buAutoNum type="arabicPeriod"/>
            </a:pPr>
            <a:endParaRPr lang="en-GB" sz="1000" dirty="0">
              <a:latin typeface="Trebuchet MS" panose="020B0603020202020204" pitchFamily="34" charset="0"/>
            </a:endParaRPr>
          </a:p>
          <a:p>
            <a:pPr marL="228600" indent="-228600" algn="just">
              <a:buClrTx/>
              <a:buSzPct val="100000"/>
              <a:buAutoNum type="arabicPeriod"/>
            </a:pPr>
            <a:endParaRPr lang="en-GB" sz="1200" dirty="0">
              <a:solidFill>
                <a:schemeClr val="tx1"/>
              </a:solidFill>
              <a:latin typeface="Trebuchet MS" panose="020B0603020202020204" pitchFamily="34" charset="0"/>
            </a:endParaRPr>
          </a:p>
        </p:txBody>
      </p:sp>
      <p:pic>
        <p:nvPicPr>
          <p:cNvPr id="5" name="Picture 4" descr="A picture containing device, mirror&#10;&#10;Description automatically generated">
            <a:extLst>
              <a:ext uri="{FF2B5EF4-FFF2-40B4-BE49-F238E27FC236}">
                <a16:creationId xmlns:a16="http://schemas.microsoft.com/office/drawing/2014/main" id="{19D9C7E0-5B2E-4684-8C6E-500686CDD6BB}"/>
              </a:ext>
            </a:extLst>
          </p:cNvPr>
          <p:cNvPicPr>
            <a:picLocks noChangeAspect="1"/>
          </p:cNvPicPr>
          <p:nvPr/>
        </p:nvPicPr>
        <p:blipFill>
          <a:blip r:embed="rId12"/>
          <a:stretch>
            <a:fillRect/>
          </a:stretch>
        </p:blipFill>
        <p:spPr>
          <a:xfrm>
            <a:off x="6233886" y="0"/>
            <a:ext cx="543690" cy="791974"/>
          </a:xfrm>
          <a:prstGeom prst="rect">
            <a:avLst/>
          </a:prstGeom>
        </p:spPr>
      </p:pic>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dirty="0">
                <a:ln w="15875">
                  <a:solidFill>
                    <a:schemeClr val="tx1"/>
                  </a:solidFill>
                </a:ln>
                <a:solidFill>
                  <a:srgbClr val="FFC000"/>
                </a:solidFill>
                <a:latin typeface="Century Gothic" panose="020B0502020202020204" pitchFamily="34" charset="0"/>
                <a:ea typeface="Georgia"/>
                <a:cs typeface="Georgia"/>
                <a:sym typeface="Georgia"/>
              </a:rPr>
              <a:t>Task 12: The Wall of Truth</a:t>
            </a:r>
            <a:endParaRPr b="1" i="1" dirty="0">
              <a:ln w="15875">
                <a:solidFill>
                  <a:schemeClr val="tx1"/>
                </a:solidFill>
              </a:ln>
              <a:solidFill>
                <a:srgbClr val="FFC000"/>
              </a:solidFill>
              <a:latin typeface="Century Gothic" panose="020B0502020202020204" pitchFamily="34" charset="0"/>
              <a:ea typeface="Georgia"/>
              <a:cs typeface="Georgia"/>
              <a:sym typeface="Georgia"/>
            </a:endParaRPr>
          </a:p>
        </p:txBody>
      </p:sp>
      <p:sp>
        <p:nvSpPr>
          <p:cNvPr id="6" name="TextBox 5">
            <a:extLst>
              <a:ext uri="{FF2B5EF4-FFF2-40B4-BE49-F238E27FC236}">
                <a16:creationId xmlns:a16="http://schemas.microsoft.com/office/drawing/2014/main" id="{1FFB37A2-7EB6-4D34-B760-920FB515A175}"/>
              </a:ext>
            </a:extLst>
          </p:cNvPr>
          <p:cNvSpPr txBox="1"/>
          <p:nvPr/>
        </p:nvSpPr>
        <p:spPr>
          <a:xfrm>
            <a:off x="233775" y="8166636"/>
            <a:ext cx="6390300" cy="769441"/>
          </a:xfrm>
          <a:prstGeom prst="rect">
            <a:avLst/>
          </a:prstGeom>
          <a:solidFill>
            <a:srgbClr val="FFFF00"/>
          </a:solidFill>
          <a:ln w="28575">
            <a:solidFill>
              <a:schemeClr val="accent5">
                <a:lumMod val="50000"/>
              </a:schemeClr>
            </a:solidFill>
            <a:prstDash val="sysDash"/>
          </a:ln>
        </p:spPr>
        <p:txBody>
          <a:bodyPr wrap="square" rtlCol="0">
            <a:spAutoFit/>
          </a:bodyPr>
          <a:lstStyle/>
          <a:p>
            <a:pPr algn="ctr"/>
            <a:r>
              <a:rPr lang="en-GB" sz="1600" b="1" i="1" dirty="0">
                <a:ln>
                  <a:solidFill>
                    <a:srgbClr val="002060"/>
                  </a:solidFill>
                </a:ln>
                <a:solidFill>
                  <a:srgbClr val="7030A0"/>
                </a:solidFill>
                <a:latin typeface="Century Gothic" panose="020B0502020202020204" pitchFamily="34" charset="0"/>
              </a:rPr>
              <a:t>“In a globalising world, place meanings and character are mostly shaped and changed by external forces.” </a:t>
            </a:r>
            <a:br>
              <a:rPr lang="en-GB" sz="1800" dirty="0">
                <a:latin typeface="Century Gothic" panose="020B0502020202020204" pitchFamily="34" charset="0"/>
              </a:rPr>
            </a:br>
            <a:r>
              <a:rPr lang="en-GB" sz="1200" dirty="0">
                <a:latin typeface="Century Gothic" panose="020B0502020202020204" pitchFamily="34" charset="0"/>
              </a:rPr>
              <a:t>Do you agree with this statement?</a:t>
            </a:r>
            <a:endParaRPr lang="en-GB" sz="1200" dirty="0">
              <a:latin typeface="Trebuchet MS" panose="020B0603020202020204" pitchFamily="34" charset="0"/>
            </a:endParaRPr>
          </a:p>
        </p:txBody>
      </p:sp>
      <p:sp>
        <p:nvSpPr>
          <p:cNvPr id="7" name="Arrow: Down 6">
            <a:extLst>
              <a:ext uri="{FF2B5EF4-FFF2-40B4-BE49-F238E27FC236}">
                <a16:creationId xmlns:a16="http://schemas.microsoft.com/office/drawing/2014/main" id="{1A41BDBF-C7C0-4B2F-B783-573111B25D14}"/>
              </a:ext>
            </a:extLst>
          </p:cNvPr>
          <p:cNvSpPr/>
          <p:nvPr/>
        </p:nvSpPr>
        <p:spPr>
          <a:xfrm>
            <a:off x="2931811" y="7765576"/>
            <a:ext cx="994228" cy="274914"/>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pic>
        <p:nvPicPr>
          <p:cNvPr id="1026" name="Picture 2" descr="cover photo, Image may contain: 1 person">
            <a:extLst>
              <a:ext uri="{FF2B5EF4-FFF2-40B4-BE49-F238E27FC236}">
                <a16:creationId xmlns:a16="http://schemas.microsoft.com/office/drawing/2014/main" id="{0D37E6CD-B8DA-40AB-969C-CD6EC462E20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49368" y="6081600"/>
            <a:ext cx="3359263" cy="15662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9827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3" name="Google Shape;83;p16"/>
          <p:cNvSpPr txBox="1">
            <a:spLocks noGrp="1"/>
          </p:cNvSpPr>
          <p:nvPr>
            <p:ph type="title" idx="4294967295"/>
          </p:nvPr>
        </p:nvSpPr>
        <p:spPr>
          <a:xfrm>
            <a:off x="233775" y="174300"/>
            <a:ext cx="6390300" cy="1018200"/>
          </a:xfrm>
          <a:prstGeom prst="rect">
            <a:avLst/>
          </a:prstGeom>
        </p:spPr>
        <p:txBody>
          <a:bodyPr spcFirstLastPara="1" wrap="square" lIns="91425" tIns="91425" rIns="91425" bIns="91425" anchor="t" anchorCtr="0">
            <a:noAutofit/>
          </a:bodyPr>
          <a:lstStyle/>
          <a:p>
            <a:pPr lvl="0" algn="ctr"/>
            <a:r>
              <a:rPr lang="en-GB" b="1" i="1" u="sng" dirty="0">
                <a:ln w="15875">
                  <a:solidFill>
                    <a:schemeClr val="tx1"/>
                  </a:solidFill>
                </a:ln>
                <a:solidFill>
                  <a:schemeClr val="accent6">
                    <a:lumMod val="50000"/>
                  </a:schemeClr>
                </a:solidFill>
                <a:latin typeface="Century Gothic" panose="020B0502020202020204" pitchFamily="34" charset="0"/>
                <a:ea typeface="Georgia"/>
                <a:cs typeface="Georgia"/>
                <a:sym typeface="Georgia"/>
              </a:rPr>
              <a:t>Notes area</a:t>
            </a:r>
            <a:endParaRPr u="sng" dirty="0">
              <a:solidFill>
                <a:schemeClr val="accent6">
                  <a:lumMod val="50000"/>
                </a:schemeClr>
              </a:solidFill>
              <a:latin typeface="Georgia"/>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ABD38AFF-4E5F-42A7-8F39-F488DF2A5E5F}"/>
              </a:ext>
            </a:extLst>
          </p:cNvPr>
          <p:cNvPicPr>
            <a:picLocks noChangeAspect="1"/>
          </p:cNvPicPr>
          <p:nvPr/>
        </p:nvPicPr>
        <p:blipFill>
          <a:blip r:embed="rId3"/>
          <a:stretch>
            <a:fillRect/>
          </a:stretch>
        </p:blipFill>
        <p:spPr>
          <a:xfrm>
            <a:off x="6233886" y="0"/>
            <a:ext cx="543690" cy="791974"/>
          </a:xfrm>
          <a:prstGeom prst="rect">
            <a:avLst/>
          </a:prstGeom>
        </p:spPr>
      </p:pic>
      <p:graphicFrame>
        <p:nvGraphicFramePr>
          <p:cNvPr id="6" name="Content Placeholder 3">
            <a:extLst>
              <a:ext uri="{FF2B5EF4-FFF2-40B4-BE49-F238E27FC236}">
                <a16:creationId xmlns:a16="http://schemas.microsoft.com/office/drawing/2014/main" id="{7089B9F7-D5A7-4606-9815-656CA5BCFBB8}"/>
              </a:ext>
            </a:extLst>
          </p:cNvPr>
          <p:cNvGraphicFramePr>
            <a:graphicFrameLocks/>
          </p:cNvGraphicFramePr>
          <p:nvPr/>
        </p:nvGraphicFramePr>
        <p:xfrm>
          <a:off x="233775" y="791975"/>
          <a:ext cx="6450054" cy="8177726"/>
        </p:xfrm>
        <a:graphic>
          <a:graphicData uri="http://schemas.openxmlformats.org/drawingml/2006/table">
            <a:tbl>
              <a:tblPr firstRow="1" bandRow="1">
                <a:tableStyleId>{5940675A-B579-460E-94D1-54222C63F5DA}</a:tableStyleId>
              </a:tblPr>
              <a:tblGrid>
                <a:gridCol w="3460111">
                  <a:extLst>
                    <a:ext uri="{9D8B030D-6E8A-4147-A177-3AD203B41FA5}">
                      <a16:colId xmlns:a16="http://schemas.microsoft.com/office/drawing/2014/main" val="20000"/>
                    </a:ext>
                  </a:extLst>
                </a:gridCol>
                <a:gridCol w="996648">
                  <a:extLst>
                    <a:ext uri="{9D8B030D-6E8A-4147-A177-3AD203B41FA5}">
                      <a16:colId xmlns:a16="http://schemas.microsoft.com/office/drawing/2014/main" val="20001"/>
                    </a:ext>
                  </a:extLst>
                </a:gridCol>
                <a:gridCol w="996647">
                  <a:extLst>
                    <a:ext uri="{9D8B030D-6E8A-4147-A177-3AD203B41FA5}">
                      <a16:colId xmlns:a16="http://schemas.microsoft.com/office/drawing/2014/main" val="2864554994"/>
                    </a:ext>
                  </a:extLst>
                </a:gridCol>
                <a:gridCol w="996648">
                  <a:extLst>
                    <a:ext uri="{9D8B030D-6E8A-4147-A177-3AD203B41FA5}">
                      <a16:colId xmlns:a16="http://schemas.microsoft.com/office/drawing/2014/main" val="2470624755"/>
                    </a:ext>
                  </a:extLst>
                </a:gridCol>
              </a:tblGrid>
              <a:tr h="2392959">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Trebuchet MS" panose="020B0603020202020204" pitchFamily="34" charset="0"/>
                        </a:rPr>
                        <a:t>Brief notes on what I found interesting: </a:t>
                      </a:r>
                    </a:p>
                    <a:p>
                      <a:pPr algn="ctr"/>
                      <a:endParaRPr lang="en-GB" sz="14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Shifting flows of resources.</a:t>
                      </a: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r>
                        <a:rPr lang="en-GB" sz="900" i="1" baseline="0" dirty="0">
                          <a:latin typeface="Trebuchet MS" panose="020B0603020202020204" pitchFamily="34" charset="0"/>
                        </a:rPr>
                        <a:t> </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External agencies, including government, corporate bodies and community or local groups make attempts to influence or create specific place-meanings</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Shifting flows of money or investment.</a:t>
                      </a:r>
                      <a:endParaRPr lang="en-GB" sz="900" i="1" dirty="0">
                        <a:latin typeface="Trebuchet MS" panose="020B0603020202020204" pitchFamily="34" charset="0"/>
                      </a:endParaRPr>
                    </a:p>
                  </a:txBody>
                  <a:tcPr/>
                </a:tc>
                <a:extLst>
                  <a:ext uri="{0D108BD9-81ED-4DB2-BD59-A6C34878D82A}">
                    <a16:rowId xmlns:a16="http://schemas.microsoft.com/office/drawing/2014/main" val="10000"/>
                  </a:ext>
                </a:extLst>
              </a:tr>
              <a:tr h="1765304">
                <a:tc vMerge="1">
                  <a:txBody>
                    <a:bodyPr/>
                    <a:lstStyle/>
                    <a:p>
                      <a:endParaRPr lang="en-GB"/>
                    </a:p>
                  </a:txBody>
                  <a:tcPr/>
                </a:tc>
                <a:tc rowSpan="2">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The decisions of transnational corporations.</a:t>
                      </a:r>
                      <a:endParaRPr lang="en-GB" sz="900" i="1" dirty="0">
                        <a:latin typeface="Trebuchet MS" panose="020B0603020202020204" pitchFamily="34" charset="0"/>
                      </a:endParaRPr>
                    </a:p>
                  </a:txBody>
                  <a:tcPr/>
                </a:tc>
                <a:tc rowSpan="2">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The impacts of government policies</a:t>
                      </a:r>
                      <a:endParaRPr lang="en-GB" sz="900" i="1" dirty="0">
                        <a:latin typeface="Trebuchet MS" panose="020B0603020202020204" pitchFamily="34" charset="0"/>
                      </a:endParaRPr>
                    </a:p>
                  </a:txBody>
                  <a:tcPr/>
                </a:tc>
                <a:tc rowSpan="2">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Shifting flows of ideas</a:t>
                      </a:r>
                      <a:endParaRPr lang="en-GB" sz="900" i="1" dirty="0">
                        <a:latin typeface="Trebuchet MS" panose="020B0603020202020204" pitchFamily="34" charset="0"/>
                      </a:endParaRPr>
                    </a:p>
                  </a:txBody>
                  <a:tcPr/>
                </a:tc>
                <a:extLst>
                  <a:ext uri="{0D108BD9-81ED-4DB2-BD59-A6C34878D82A}">
                    <a16:rowId xmlns:a16="http://schemas.microsoft.com/office/drawing/2014/main" val="2440997572"/>
                  </a:ext>
                </a:extLst>
              </a:tr>
              <a:tr h="162952">
                <a:tc rowSpan="3">
                  <a:txBody>
                    <a:bodyPr/>
                    <a:lstStyle/>
                    <a:p>
                      <a:pPr algn="ctr"/>
                      <a:r>
                        <a:rPr lang="en-GB" sz="1400" i="1" dirty="0">
                          <a:latin typeface="Trebuchet MS" panose="020B0603020202020204" pitchFamily="34" charset="0"/>
                        </a:rPr>
                        <a:t>3 key take-aways </a:t>
                      </a:r>
                      <a:br>
                        <a:rPr lang="en-GB" sz="1400" i="1" dirty="0">
                          <a:latin typeface="Trebuchet MS" panose="020B0603020202020204" pitchFamily="34" charset="0"/>
                        </a:rPr>
                      </a:br>
                      <a:r>
                        <a:rPr lang="en-GB" sz="1400" i="1" dirty="0">
                          <a:latin typeface="Trebuchet MS" panose="020B0603020202020204" pitchFamily="34" charset="0"/>
                        </a:rPr>
                        <a:t>(include facts/figures/dates/names):</a:t>
                      </a:r>
                    </a:p>
                    <a:p>
                      <a:pPr algn="ctr"/>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1.</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2.</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3. </a:t>
                      </a:r>
                      <a:endParaRPr lang="en-GB" sz="1400" i="1" dirty="0">
                        <a:latin typeface="Trebuchet MS" panose="020B0603020202020204" pitchFamily="34" charset="0"/>
                      </a:endParaRPr>
                    </a:p>
                  </a:txBody>
                  <a:tcPr/>
                </a:tc>
                <a:tc vMerge="1">
                  <a:txBody>
                    <a:bodyPr/>
                    <a:lstStyle/>
                    <a:p>
                      <a:pPr algn="ctr"/>
                      <a:endParaRPr lang="en-GB" sz="1400" i="1" dirty="0">
                        <a:latin typeface="Trebuchet MS" panose="020B0603020202020204" pitchFamily="34" charset="0"/>
                      </a:endParaRPr>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1"/>
                  </a:ext>
                </a:extLst>
              </a:tr>
              <a:tr h="1928256">
                <a:tc vMerge="1">
                  <a:txBody>
                    <a:bodyPr/>
                    <a:lstStyle/>
                    <a:p>
                      <a:endParaRPr lang="en-GB"/>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The impacts of international or global institutions.</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Shifting flows of people.</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Personal attachments shaped place meaning - place meanings are bound up with different identities, perspectives and experiences.</a:t>
                      </a:r>
                      <a:endParaRPr lang="en-GB" sz="900" i="1" dirty="0">
                        <a:latin typeface="Trebuchet MS" panose="020B0603020202020204" pitchFamily="34" charset="0"/>
                      </a:endParaRPr>
                    </a:p>
                  </a:txBody>
                  <a:tcPr/>
                </a:tc>
                <a:extLst>
                  <a:ext uri="{0D108BD9-81ED-4DB2-BD59-A6C34878D82A}">
                    <a16:rowId xmlns:a16="http://schemas.microsoft.com/office/drawing/2014/main" val="3284173115"/>
                  </a:ext>
                </a:extLst>
              </a:tr>
              <a:tr h="1928255">
                <a:tc vMerge="1">
                  <a:txBody>
                    <a:bodyPr/>
                    <a:lstStyle/>
                    <a:p>
                      <a:endParaRPr lang="en-GB"/>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Past and present connections/processes of development can be seen to influence the social and economic characteristics of places (history)</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Exogenous: relationships with other places.</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Endogenous: location, topography, physical geography, land use, built environment and infrastructure, demographic and economic characteristics.</a:t>
                      </a:r>
                      <a:endParaRPr lang="en-GB" sz="900" i="1" dirty="0">
                        <a:latin typeface="Trebuchet MS" panose="020B0603020202020204" pitchFamily="34" charset="0"/>
                      </a:endParaRPr>
                    </a:p>
                  </a:txBody>
                  <a:tcPr/>
                </a:tc>
                <a:extLst>
                  <a:ext uri="{0D108BD9-81ED-4DB2-BD59-A6C34878D82A}">
                    <a16:rowId xmlns:a16="http://schemas.microsoft.com/office/drawing/2014/main" val="1931994297"/>
                  </a:ext>
                </a:extLst>
              </a:tr>
            </a:tbl>
          </a:graphicData>
        </a:graphic>
      </p:graphicFrame>
      <p:pic>
        <p:nvPicPr>
          <p:cNvPr id="2" name="Picture 1">
            <a:extLst>
              <a:ext uri="{FF2B5EF4-FFF2-40B4-BE49-F238E27FC236}">
                <a16:creationId xmlns:a16="http://schemas.microsoft.com/office/drawing/2014/main" id="{7D1BEF25-73E2-45F4-BE9F-06C527847D05}"/>
              </a:ext>
            </a:extLst>
          </p:cNvPr>
          <p:cNvPicPr>
            <a:picLocks/>
          </p:cNvPicPr>
          <p:nvPr/>
        </p:nvPicPr>
        <p:blipFill>
          <a:blip r:embed="rId4"/>
          <a:stretch>
            <a:fillRect/>
          </a:stretch>
        </p:blipFill>
        <p:spPr>
          <a:xfrm>
            <a:off x="1354365" y="3981971"/>
            <a:ext cx="1200150" cy="1018200"/>
          </a:xfrm>
          <a:prstGeom prst="rect">
            <a:avLst/>
          </a:prstGeom>
        </p:spPr>
      </p:pic>
      <p:sp>
        <p:nvSpPr>
          <p:cNvPr id="7" name="Oval 6">
            <a:extLst>
              <a:ext uri="{FF2B5EF4-FFF2-40B4-BE49-F238E27FC236}">
                <a16:creationId xmlns:a16="http://schemas.microsoft.com/office/drawing/2014/main" id="{8CCDC49A-86FB-4CAC-B469-1D5FBF52DC5C}"/>
              </a:ext>
            </a:extLst>
          </p:cNvPr>
          <p:cNvSpPr/>
          <p:nvPr/>
        </p:nvSpPr>
        <p:spPr>
          <a:xfrm>
            <a:off x="4683579" y="1366800"/>
            <a:ext cx="1016000" cy="1408150"/>
          </a:xfrm>
          <a:prstGeom prst="ellipse">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 name="Oval 7">
            <a:extLst>
              <a:ext uri="{FF2B5EF4-FFF2-40B4-BE49-F238E27FC236}">
                <a16:creationId xmlns:a16="http://schemas.microsoft.com/office/drawing/2014/main" id="{6FA351FD-0ACE-4D94-985A-079E3A79D252}"/>
              </a:ext>
            </a:extLst>
          </p:cNvPr>
          <p:cNvSpPr/>
          <p:nvPr/>
        </p:nvSpPr>
        <p:spPr>
          <a:xfrm>
            <a:off x="5632450" y="4960900"/>
            <a:ext cx="1098253" cy="1979649"/>
          </a:xfrm>
          <a:prstGeom prst="ellipse">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5765764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a:spLocks noGrp="1"/>
          </p:cNvSpPr>
          <p:nvPr>
            <p:ph type="title"/>
          </p:nvPr>
        </p:nvSpPr>
        <p:spPr>
          <a:xfrm>
            <a:off x="233775" y="1882865"/>
            <a:ext cx="6390300" cy="101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000" dirty="0">
                <a:latin typeface="Georgia"/>
                <a:ea typeface="Georgia"/>
                <a:cs typeface="Georgia"/>
                <a:sym typeface="Georgia"/>
              </a:rPr>
              <a:t>Please submit your note-taking sheets and any other work so far to: </a:t>
            </a:r>
            <a:r>
              <a:rPr lang="en-GB" sz="2000" u="sng" dirty="0">
                <a:solidFill>
                  <a:schemeClr val="hlink"/>
                </a:solidFill>
                <a:latin typeface="Georgia"/>
                <a:ea typeface="Georgia"/>
                <a:cs typeface="Georgia"/>
                <a:sym typeface="Georgia"/>
              </a:rPr>
              <a:t>a</a:t>
            </a:r>
            <a:r>
              <a:rPr lang="en-GB" sz="2000" u="sng" dirty="0">
                <a:solidFill>
                  <a:schemeClr val="hlink"/>
                </a:solidFill>
                <a:latin typeface="Georgia"/>
                <a:ea typeface="Georgia"/>
                <a:cs typeface="Georgia"/>
                <a:sym typeface="Georgia"/>
                <a:hlinkClick r:id="rId3"/>
              </a:rPr>
              <a:t>.perez@arkputneyacademy.org</a:t>
            </a:r>
            <a:r>
              <a:rPr lang="en-GB" sz="2000" dirty="0">
                <a:latin typeface="Georgia"/>
                <a:ea typeface="Georgia"/>
                <a:cs typeface="Georgia"/>
                <a:sym typeface="Georgia"/>
              </a:rPr>
              <a:t> for checking this week.</a:t>
            </a:r>
            <a:endParaRPr sz="2000" dirty="0">
              <a:latin typeface="Georgia"/>
              <a:ea typeface="Georgia"/>
              <a:cs typeface="Georgia"/>
              <a:sym typeface="Georgia"/>
            </a:endParaRPr>
          </a:p>
          <a:p>
            <a:pPr marL="0" lvl="0" indent="0" algn="l" rtl="0">
              <a:spcBef>
                <a:spcPts val="0"/>
              </a:spcBef>
              <a:spcAft>
                <a:spcPts val="0"/>
              </a:spcAft>
              <a:buNone/>
            </a:pPr>
            <a:endParaRPr sz="2000" dirty="0">
              <a:latin typeface="Georgia"/>
              <a:ea typeface="Georgia"/>
              <a:cs typeface="Georgia"/>
              <a:sym typeface="Georgia"/>
            </a:endParaRPr>
          </a:p>
        </p:txBody>
      </p:sp>
      <p:sp>
        <p:nvSpPr>
          <p:cNvPr id="118" name="Google Shape;118;p21"/>
          <p:cNvSpPr txBox="1">
            <a:spLocks noGrp="1"/>
          </p:cNvSpPr>
          <p:nvPr>
            <p:ph type="body" idx="1"/>
          </p:nvPr>
        </p:nvSpPr>
        <p:spPr>
          <a:xfrm>
            <a:off x="233775" y="2048844"/>
            <a:ext cx="6390300" cy="6073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a:t>.</a:t>
            </a:r>
            <a:endParaRPr/>
          </a:p>
        </p:txBody>
      </p:sp>
      <p:pic>
        <p:nvPicPr>
          <p:cNvPr id="7" name="Picture 6" descr="A picture containing device, mirror&#10;&#10;Description automatically generated">
            <a:extLst>
              <a:ext uri="{FF2B5EF4-FFF2-40B4-BE49-F238E27FC236}">
                <a16:creationId xmlns:a16="http://schemas.microsoft.com/office/drawing/2014/main" id="{C9D63E5B-7778-402E-86CC-510EE06A7E12}"/>
              </a:ext>
            </a:extLst>
          </p:cNvPr>
          <p:cNvPicPr>
            <a:picLocks noChangeAspect="1"/>
          </p:cNvPicPr>
          <p:nvPr/>
        </p:nvPicPr>
        <p:blipFill>
          <a:blip r:embed="rId4"/>
          <a:stretch>
            <a:fillRect/>
          </a:stretch>
        </p:blipFill>
        <p:spPr>
          <a:xfrm>
            <a:off x="6233886" y="0"/>
            <a:ext cx="543690" cy="791974"/>
          </a:xfrm>
          <a:prstGeom prst="rect">
            <a:avLst/>
          </a:prstGeom>
        </p:spPr>
      </p:pic>
      <p:pic>
        <p:nvPicPr>
          <p:cNvPr id="2" name="Picture 1">
            <a:extLst>
              <a:ext uri="{FF2B5EF4-FFF2-40B4-BE49-F238E27FC236}">
                <a16:creationId xmlns:a16="http://schemas.microsoft.com/office/drawing/2014/main" id="{61C51164-70F9-4795-A06C-4BACFDBB6E5F}"/>
              </a:ext>
            </a:extLst>
          </p:cNvPr>
          <p:cNvPicPr>
            <a:picLocks/>
          </p:cNvPicPr>
          <p:nvPr/>
        </p:nvPicPr>
        <p:blipFill>
          <a:blip r:embed="rId5"/>
          <a:stretch>
            <a:fillRect/>
          </a:stretch>
        </p:blipFill>
        <p:spPr>
          <a:xfrm>
            <a:off x="2738136" y="648889"/>
            <a:ext cx="1279978" cy="1253496"/>
          </a:xfrm>
          <a:prstGeom prst="rect">
            <a:avLst/>
          </a:prstGeom>
        </p:spPr>
      </p:pic>
      <p:pic>
        <p:nvPicPr>
          <p:cNvPr id="5122" name="Picture 2" descr="East Londoners baffled by Cereal Killer Café protests | Financial ...">
            <a:extLst>
              <a:ext uri="{FF2B5EF4-FFF2-40B4-BE49-F238E27FC236}">
                <a16:creationId xmlns:a16="http://schemas.microsoft.com/office/drawing/2014/main" id="{27B07B8A-FBCD-4110-962E-8436F009F1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52" y="3182923"/>
            <a:ext cx="6830148" cy="5105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3277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5938566"/>
          </a:xfrm>
          <a:prstGeom prst="rect">
            <a:avLst/>
          </a:prstGeom>
        </p:spPr>
        <p:txBody>
          <a:bodyPr spcFirstLastPara="1" wrap="square" lIns="91425" tIns="91425" rIns="91425" bIns="91425" anchor="t" anchorCtr="0">
            <a:noAutofit/>
          </a:bodyPr>
          <a:lstStyle/>
          <a:p>
            <a:pPr marL="0" lvl="0" indent="0" algn="just">
              <a:buNone/>
            </a:pPr>
            <a:r>
              <a:rPr lang="en-GB" sz="1200" b="1" dirty="0">
                <a:solidFill>
                  <a:schemeClr val="tx1"/>
                </a:solidFill>
                <a:latin typeface="Trebuchet MS" panose="020B0603020202020204" pitchFamily="34" charset="0"/>
                <a:ea typeface="Georgia"/>
                <a:cs typeface="Georgia"/>
                <a:sym typeface="Georgia"/>
              </a:rPr>
              <a:t>Whilst some argue that globalisation (and the resulting flows of people and culture) can enrich places and contribute to their character, there are places around the world which are experience cultural homogenisation – that is, the reduction in cultural diversity through the popularisation of one particular culture, Western culture. </a:t>
            </a:r>
            <a:r>
              <a:rPr lang="en-GB" sz="1200" b="1" i="1" dirty="0">
                <a:solidFill>
                  <a:schemeClr val="tx1"/>
                </a:solidFill>
                <a:latin typeface="Trebuchet MS" panose="020B0603020202020204" pitchFamily="34" charset="0"/>
                <a:ea typeface="Georgia"/>
                <a:cs typeface="Georgia"/>
                <a:sym typeface="Georgia"/>
              </a:rPr>
              <a:t>Could this mean that place meanings and character are TOO influenced by external forces in some places, and all uniqueness is being lost?</a:t>
            </a:r>
          </a:p>
          <a:p>
            <a:pPr marL="0" lvl="0" indent="0" algn="just">
              <a:buNone/>
            </a:pPr>
            <a:endParaRPr lang="en-GB" sz="1200" b="1" dirty="0">
              <a:solidFill>
                <a:schemeClr val="tx1"/>
              </a:solidFill>
              <a:latin typeface="Trebuchet MS" panose="020B0603020202020204" pitchFamily="34" charset="0"/>
            </a:endParaRPr>
          </a:p>
          <a:p>
            <a:pPr marL="0" lvl="0" indent="0" algn="just">
              <a:buNone/>
            </a:pPr>
            <a:r>
              <a:rPr lang="en-GB" sz="1200" i="1" u="sng" dirty="0">
                <a:solidFill>
                  <a:schemeClr val="tx1"/>
                </a:solidFill>
                <a:latin typeface="Trebuchet MS" panose="020B0603020202020204" pitchFamily="34" charset="0"/>
              </a:rPr>
              <a:t>Clone town</a:t>
            </a:r>
            <a:r>
              <a:rPr lang="en-GB" sz="1200" i="1" dirty="0">
                <a:solidFill>
                  <a:schemeClr val="tx1"/>
                </a:solidFill>
                <a:latin typeface="Trebuchet MS" panose="020B0603020202020204" pitchFamily="34" charset="0"/>
              </a:rPr>
              <a:t> is a term for a town where the high street or other major shopping areas are significantly dominated by chain stores. </a:t>
            </a:r>
          </a:p>
          <a:p>
            <a:pPr marL="0" lvl="0" indent="0" algn="just">
              <a:buNone/>
            </a:pPr>
            <a:endParaRPr lang="en-GB" sz="1200" i="1" dirty="0">
              <a:solidFill>
                <a:schemeClr val="tx1"/>
              </a:solidFill>
              <a:latin typeface="Trebuchet MS" panose="020B0603020202020204" pitchFamily="34" charset="0"/>
            </a:endParaRPr>
          </a:p>
          <a:p>
            <a:pPr marL="0" lvl="0" indent="0" algn="just">
              <a:buNone/>
            </a:pPr>
            <a:r>
              <a:rPr lang="en-GB" sz="1200" dirty="0">
                <a:solidFill>
                  <a:schemeClr val="tx1"/>
                </a:solidFill>
                <a:latin typeface="Trebuchet MS" panose="020B0603020202020204" pitchFamily="34" charset="0"/>
              </a:rPr>
              <a:t>Explore how some places around the world are having their character and identity influenced by globalisation and its accompanying forces and make notes on the following page:</a:t>
            </a:r>
          </a:p>
          <a:p>
            <a:pPr marL="0" lvl="0" indent="0">
              <a:buNone/>
            </a:pPr>
            <a:endParaRPr lang="en-GB" sz="1200" dirty="0">
              <a:solidFill>
                <a:schemeClr val="tx1"/>
              </a:solidFill>
              <a:latin typeface="Trebuchet MS" panose="020B0603020202020204" pitchFamily="34" charset="0"/>
            </a:endParaRPr>
          </a:p>
          <a:p>
            <a:pPr marL="171450" indent="-171450">
              <a:buClrTx/>
              <a:buSzPct val="100000"/>
            </a:pPr>
            <a:r>
              <a:rPr lang="en-GB" sz="1100" dirty="0">
                <a:solidFill>
                  <a:schemeClr val="tx1"/>
                </a:solidFill>
                <a:latin typeface="Trebuchet MS" panose="020B0603020202020204" pitchFamily="34" charset="0"/>
                <a:hlinkClick r:id="rId3">
                  <a:extLst>
                    <a:ext uri="{A12FA001-AC4F-418D-AE19-62706E023703}">
                      <ahyp:hlinkClr xmlns:ahyp="http://schemas.microsoft.com/office/drawing/2018/hyperlinkcolor" val="tx"/>
                    </a:ext>
                  </a:extLst>
                </a:hlinkClick>
              </a:rPr>
              <a:t>https://en.wikipedia.org/wiki/Clone_town</a:t>
            </a:r>
            <a:endParaRPr lang="en-GB" sz="1100" dirty="0">
              <a:solidFill>
                <a:schemeClr val="tx1"/>
              </a:solidFill>
              <a:latin typeface="Trebuchet MS" panose="020B0603020202020204" pitchFamily="34" charset="0"/>
            </a:endParaRPr>
          </a:p>
          <a:p>
            <a:pPr marL="171450" indent="-171450">
              <a:buClrTx/>
              <a:buSzPct val="100000"/>
            </a:pPr>
            <a:r>
              <a:rPr lang="en-GB" sz="1100" dirty="0">
                <a:solidFill>
                  <a:schemeClr val="tx1"/>
                </a:solidFill>
                <a:latin typeface="Trebuchet MS" panose="020B0603020202020204" pitchFamily="34" charset="0"/>
                <a:hlinkClick r:id="rId4">
                  <a:extLst>
                    <a:ext uri="{A12FA001-AC4F-418D-AE19-62706E023703}">
                      <ahyp:hlinkClr xmlns:ahyp="http://schemas.microsoft.com/office/drawing/2018/hyperlinkcolor" val="tx"/>
                    </a:ext>
                  </a:extLst>
                </a:hlinkClick>
              </a:rPr>
              <a:t>https://www.bbc.com/future/article/20120522-one-world-order</a:t>
            </a:r>
            <a:endParaRPr lang="en-GB" sz="1100" dirty="0">
              <a:solidFill>
                <a:schemeClr val="tx1"/>
              </a:solidFill>
              <a:latin typeface="Trebuchet MS" panose="020B0603020202020204" pitchFamily="34" charset="0"/>
            </a:endParaRPr>
          </a:p>
          <a:p>
            <a:pPr marL="171450" indent="-171450">
              <a:buClrTx/>
              <a:buSzPct val="100000"/>
            </a:pPr>
            <a:r>
              <a:rPr lang="en-GB" sz="1100" dirty="0">
                <a:solidFill>
                  <a:schemeClr val="tx1"/>
                </a:solidFill>
                <a:latin typeface="Trebuchet MS" panose="020B0603020202020204" pitchFamily="34" charset="0"/>
                <a:hlinkClick r:id="rId5">
                  <a:extLst>
                    <a:ext uri="{A12FA001-AC4F-418D-AE19-62706E023703}">
                      <ahyp:hlinkClr xmlns:ahyp="http://schemas.microsoft.com/office/drawing/2018/hyperlinkcolor" val="tx"/>
                    </a:ext>
                  </a:extLst>
                </a:hlinkClick>
              </a:rPr>
              <a:t>https://www.newstatesman.com/node/195202</a:t>
            </a:r>
            <a:endParaRPr lang="en-GB" sz="1100" dirty="0">
              <a:solidFill>
                <a:schemeClr val="tx1"/>
              </a:solidFill>
              <a:latin typeface="Trebuchet MS" panose="020B0603020202020204" pitchFamily="34" charset="0"/>
            </a:endParaRPr>
          </a:p>
          <a:p>
            <a:pPr marL="171450" indent="-171450">
              <a:buClrTx/>
              <a:buSzPct val="100000"/>
            </a:pPr>
            <a:r>
              <a:rPr lang="en-GB" sz="1100" dirty="0">
                <a:solidFill>
                  <a:schemeClr val="tx1"/>
                </a:solidFill>
                <a:latin typeface="Trebuchet MS" panose="020B0603020202020204" pitchFamily="34" charset="0"/>
                <a:hlinkClick r:id="rId6">
                  <a:extLst>
                    <a:ext uri="{A12FA001-AC4F-418D-AE19-62706E023703}">
                      <ahyp:hlinkClr xmlns:ahyp="http://schemas.microsoft.com/office/drawing/2018/hyperlinkcolor" val="tx"/>
                    </a:ext>
                  </a:extLst>
                </a:hlinkClick>
              </a:rPr>
              <a:t>https://www.nytimes.com/2004/11/01/world/europe/to-be-a-clone-town-or-not-that-is-the-question.html</a:t>
            </a:r>
            <a:endParaRPr lang="en-GB" sz="1100" dirty="0">
              <a:solidFill>
                <a:schemeClr val="tx1"/>
              </a:solidFill>
              <a:latin typeface="Trebuchet MS" panose="020B0603020202020204" pitchFamily="34" charset="0"/>
            </a:endParaRPr>
          </a:p>
          <a:p>
            <a:pPr marL="171450" indent="-171450">
              <a:buClrTx/>
              <a:buSzPct val="100000"/>
            </a:pPr>
            <a:r>
              <a:rPr lang="en-GB" sz="1100" dirty="0">
                <a:solidFill>
                  <a:schemeClr val="tx1"/>
                </a:solidFill>
                <a:latin typeface="Trebuchet MS" panose="020B0603020202020204" pitchFamily="34" charset="0"/>
                <a:hlinkClick r:id="rId7">
                  <a:extLst>
                    <a:ext uri="{A12FA001-AC4F-418D-AE19-62706E023703}">
                      <ahyp:hlinkClr xmlns:ahyp="http://schemas.microsoft.com/office/drawing/2018/hyperlinkcolor" val="tx"/>
                    </a:ext>
                  </a:extLst>
                </a:hlinkClick>
              </a:rPr>
              <a:t>http://news.bbc.co.uk/1/hi/magazine/4602953.stm</a:t>
            </a:r>
            <a:endParaRPr lang="en-GB" sz="1100" dirty="0">
              <a:solidFill>
                <a:schemeClr val="tx1"/>
              </a:solidFill>
              <a:latin typeface="Trebuchet MS" panose="020B0603020202020204" pitchFamily="34" charset="0"/>
            </a:endParaRPr>
          </a:p>
          <a:p>
            <a:pPr marL="171450" indent="-171450">
              <a:buClrTx/>
              <a:buSzPct val="100000"/>
            </a:pPr>
            <a:r>
              <a:rPr lang="en-GB" sz="1100" dirty="0">
                <a:solidFill>
                  <a:schemeClr val="tx1"/>
                </a:solidFill>
                <a:latin typeface="Trebuchet MS" panose="020B0603020202020204" pitchFamily="34" charset="0"/>
                <a:hlinkClick r:id="rId8">
                  <a:extLst>
                    <a:ext uri="{A12FA001-AC4F-418D-AE19-62706E023703}">
                      <ahyp:hlinkClr xmlns:ahyp="http://schemas.microsoft.com/office/drawing/2018/hyperlinkcolor" val="tx"/>
                    </a:ext>
                  </a:extLst>
                </a:hlinkClick>
              </a:rPr>
              <a:t>https://www.japantimes.co.jp/opinion/2009/11/21/commentary/world-commentary/globalization-a-culture-killer/#.XpxkzOuSnD4</a:t>
            </a:r>
            <a:endParaRPr lang="en-GB" sz="1100" dirty="0">
              <a:solidFill>
                <a:schemeClr val="tx1"/>
              </a:solidFill>
              <a:latin typeface="Trebuchet MS" panose="020B0603020202020204" pitchFamily="34" charset="0"/>
            </a:endParaRPr>
          </a:p>
          <a:p>
            <a:pPr marL="171450" indent="-171450">
              <a:buClrTx/>
              <a:buSzPct val="100000"/>
            </a:pPr>
            <a:r>
              <a:rPr lang="en-GB" sz="1100" b="1" u="sng" dirty="0">
                <a:solidFill>
                  <a:schemeClr val="tx1"/>
                </a:solidFill>
                <a:latin typeface="Trebuchet MS" panose="020B0603020202020204" pitchFamily="34" charset="0"/>
              </a:rPr>
              <a:t>CHALLENGE:</a:t>
            </a:r>
            <a:r>
              <a:rPr lang="en-GB" sz="1100" dirty="0">
                <a:solidFill>
                  <a:schemeClr val="tx1"/>
                </a:solidFill>
                <a:latin typeface="Trebuchet MS" panose="020B0603020202020204" pitchFamily="34" charset="0"/>
              </a:rPr>
              <a:t> </a:t>
            </a:r>
            <a:r>
              <a:rPr lang="en-GB" sz="1100" dirty="0">
                <a:solidFill>
                  <a:schemeClr val="tx1"/>
                </a:solidFill>
                <a:latin typeface="Trebuchet MS" panose="020B0603020202020204" pitchFamily="34" charset="0"/>
                <a:hlinkClick r:id="rId9">
                  <a:extLst>
                    <a:ext uri="{A12FA001-AC4F-418D-AE19-62706E023703}">
                      <ahyp:hlinkClr xmlns:ahyp="http://schemas.microsoft.com/office/drawing/2018/hyperlinkcolor" val="tx"/>
                    </a:ext>
                  </a:extLst>
                </a:hlinkClick>
              </a:rPr>
              <a:t>https://neweconomics.org/2007/06/clone-town-britain</a:t>
            </a:r>
            <a:endParaRPr lang="en-GB" sz="1100" dirty="0">
              <a:solidFill>
                <a:schemeClr val="tx1"/>
              </a:solidFill>
              <a:latin typeface="Trebuchet MS" panose="020B0603020202020204" pitchFamily="34" charset="0"/>
            </a:endParaRPr>
          </a:p>
          <a:p>
            <a:pPr marL="0" lvl="0" indent="0">
              <a:buNone/>
            </a:pPr>
            <a:endParaRPr lang="en-GB" sz="1300" i="1" dirty="0">
              <a:solidFill>
                <a:schemeClr val="tx1"/>
              </a:solidFill>
              <a:latin typeface="Trebuchet MS" panose="020B0603020202020204" pitchFamily="34" charset="0"/>
            </a:endParaRPr>
          </a:p>
          <a:p>
            <a:pPr marL="0" lvl="0" indent="0">
              <a:buNone/>
            </a:pPr>
            <a:br>
              <a:rPr lang="en-GB" sz="1400" dirty="0">
                <a:solidFill>
                  <a:schemeClr val="tx1"/>
                </a:solidFill>
                <a:latin typeface="Trebuchet MS" panose="020B0603020202020204" pitchFamily="34" charset="0"/>
              </a:rPr>
            </a:br>
            <a:endParaRPr lang="en-GB" sz="1200" dirty="0">
              <a:solidFill>
                <a:schemeClr val="tx1"/>
              </a:solidFill>
              <a:latin typeface="Trebuchet MS" panose="020B0603020202020204" pitchFamily="34" charset="0"/>
              <a:ea typeface="Georgia"/>
              <a:cs typeface="Georgia"/>
              <a:sym typeface="Georgia"/>
            </a:endParaRPr>
          </a:p>
          <a:p>
            <a:pPr marL="228600" indent="-228600">
              <a:buClr>
                <a:schemeClr val="tx1"/>
              </a:buClr>
              <a:buSzPct val="100000"/>
              <a:buFont typeface="Arial" panose="020B0604020202020204" pitchFamily="34" charset="0"/>
              <a:buChar char="•"/>
            </a:pPr>
            <a:endParaRPr lang="en-GB" sz="1000" dirty="0">
              <a:solidFill>
                <a:schemeClr val="tx1"/>
              </a:solidFill>
              <a:latin typeface="Trebuchet MS" panose="020B0603020202020204" pitchFamily="34" charset="0"/>
            </a:endParaRPr>
          </a:p>
          <a:p>
            <a:pPr marL="228600" indent="-228600" algn="just">
              <a:buClrTx/>
              <a:buSzPct val="100000"/>
              <a:buAutoNum type="arabicPeriod"/>
            </a:pPr>
            <a:endParaRPr lang="en-GB" sz="1000" dirty="0"/>
          </a:p>
          <a:p>
            <a:pPr marL="228600" indent="-228600" algn="just">
              <a:buClrTx/>
              <a:buSzPct val="100000"/>
              <a:buAutoNum type="arabicPeriod"/>
            </a:pPr>
            <a:endParaRPr lang="en-GB" sz="1000" dirty="0">
              <a:latin typeface="Trebuchet MS" panose="020B0603020202020204" pitchFamily="34" charset="0"/>
            </a:endParaRPr>
          </a:p>
          <a:p>
            <a:pPr marL="228600" indent="-228600" algn="just">
              <a:buClrTx/>
              <a:buSzPct val="100000"/>
              <a:buAutoNum type="arabicPeriod"/>
            </a:pPr>
            <a:endParaRPr lang="en-GB" sz="1200" dirty="0">
              <a:solidFill>
                <a:schemeClr val="tx1"/>
              </a:solidFill>
              <a:latin typeface="Trebuchet MS" panose="020B0603020202020204" pitchFamily="34" charset="0"/>
            </a:endParaRPr>
          </a:p>
        </p:txBody>
      </p:sp>
      <p:pic>
        <p:nvPicPr>
          <p:cNvPr id="5" name="Picture 4" descr="A picture containing device, mirror&#10;&#10;Description automatically generated">
            <a:extLst>
              <a:ext uri="{FF2B5EF4-FFF2-40B4-BE49-F238E27FC236}">
                <a16:creationId xmlns:a16="http://schemas.microsoft.com/office/drawing/2014/main" id="{19D9C7E0-5B2E-4684-8C6E-500686CDD6BB}"/>
              </a:ext>
            </a:extLst>
          </p:cNvPr>
          <p:cNvPicPr>
            <a:picLocks noChangeAspect="1"/>
          </p:cNvPicPr>
          <p:nvPr/>
        </p:nvPicPr>
        <p:blipFill>
          <a:blip r:embed="rId10"/>
          <a:stretch>
            <a:fillRect/>
          </a:stretch>
        </p:blipFill>
        <p:spPr>
          <a:xfrm>
            <a:off x="6233886" y="0"/>
            <a:ext cx="543690" cy="791974"/>
          </a:xfrm>
          <a:prstGeom prst="rect">
            <a:avLst/>
          </a:prstGeom>
        </p:spPr>
      </p:pic>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dirty="0">
                <a:ln w="15875">
                  <a:solidFill>
                    <a:schemeClr val="tx1"/>
                  </a:solidFill>
                </a:ln>
                <a:solidFill>
                  <a:schemeClr val="accent6">
                    <a:lumMod val="75000"/>
                  </a:schemeClr>
                </a:solidFill>
                <a:latin typeface="Century Gothic" panose="020B0502020202020204" pitchFamily="34" charset="0"/>
                <a:ea typeface="Georgia"/>
                <a:cs typeface="Georgia"/>
                <a:sym typeface="Georgia"/>
              </a:rPr>
              <a:t>Task 13: Unique no more?</a:t>
            </a:r>
            <a:endParaRPr b="1" i="1" dirty="0">
              <a:ln w="15875">
                <a:solidFill>
                  <a:schemeClr val="tx1"/>
                </a:solidFill>
              </a:ln>
              <a:solidFill>
                <a:schemeClr val="accent6">
                  <a:lumMod val="75000"/>
                </a:schemeClr>
              </a:solidFill>
              <a:latin typeface="Century Gothic" panose="020B0502020202020204" pitchFamily="34" charset="0"/>
              <a:ea typeface="Georgia"/>
              <a:cs typeface="Georgia"/>
              <a:sym typeface="Georgia"/>
            </a:endParaRPr>
          </a:p>
        </p:txBody>
      </p:sp>
      <p:sp>
        <p:nvSpPr>
          <p:cNvPr id="6" name="TextBox 5">
            <a:extLst>
              <a:ext uri="{FF2B5EF4-FFF2-40B4-BE49-F238E27FC236}">
                <a16:creationId xmlns:a16="http://schemas.microsoft.com/office/drawing/2014/main" id="{1FFB37A2-7EB6-4D34-B760-920FB515A175}"/>
              </a:ext>
            </a:extLst>
          </p:cNvPr>
          <p:cNvSpPr txBox="1"/>
          <p:nvPr/>
        </p:nvSpPr>
        <p:spPr>
          <a:xfrm>
            <a:off x="233775" y="8166636"/>
            <a:ext cx="6390300" cy="769441"/>
          </a:xfrm>
          <a:prstGeom prst="rect">
            <a:avLst/>
          </a:prstGeom>
          <a:solidFill>
            <a:srgbClr val="FFFF00"/>
          </a:solidFill>
          <a:ln w="28575">
            <a:solidFill>
              <a:schemeClr val="accent5">
                <a:lumMod val="50000"/>
              </a:schemeClr>
            </a:solidFill>
            <a:prstDash val="sysDash"/>
          </a:ln>
        </p:spPr>
        <p:txBody>
          <a:bodyPr wrap="square" rtlCol="0">
            <a:spAutoFit/>
          </a:bodyPr>
          <a:lstStyle/>
          <a:p>
            <a:pPr algn="ctr"/>
            <a:r>
              <a:rPr lang="en-GB" sz="1600" b="1" i="1" dirty="0">
                <a:ln>
                  <a:solidFill>
                    <a:srgbClr val="002060"/>
                  </a:solidFill>
                </a:ln>
                <a:solidFill>
                  <a:srgbClr val="7030A0"/>
                </a:solidFill>
                <a:latin typeface="Century Gothic" panose="020B0502020202020204" pitchFamily="34" charset="0"/>
              </a:rPr>
              <a:t>“In a globalising world, place meanings and character are mostly shaped and changed by external forces.” </a:t>
            </a:r>
            <a:br>
              <a:rPr lang="en-GB" sz="1800" dirty="0">
                <a:latin typeface="Century Gothic" panose="020B0502020202020204" pitchFamily="34" charset="0"/>
              </a:rPr>
            </a:br>
            <a:r>
              <a:rPr lang="en-GB" sz="1200" dirty="0">
                <a:latin typeface="Century Gothic" panose="020B0502020202020204" pitchFamily="34" charset="0"/>
              </a:rPr>
              <a:t>Do you agree with this statement?</a:t>
            </a:r>
            <a:endParaRPr lang="en-GB" sz="1200" dirty="0">
              <a:latin typeface="Trebuchet MS" panose="020B0603020202020204" pitchFamily="34" charset="0"/>
            </a:endParaRPr>
          </a:p>
        </p:txBody>
      </p:sp>
      <p:sp>
        <p:nvSpPr>
          <p:cNvPr id="7" name="Arrow: Down 6">
            <a:extLst>
              <a:ext uri="{FF2B5EF4-FFF2-40B4-BE49-F238E27FC236}">
                <a16:creationId xmlns:a16="http://schemas.microsoft.com/office/drawing/2014/main" id="{1A41BDBF-C7C0-4B2F-B783-573111B25D14}"/>
              </a:ext>
            </a:extLst>
          </p:cNvPr>
          <p:cNvSpPr/>
          <p:nvPr/>
        </p:nvSpPr>
        <p:spPr>
          <a:xfrm>
            <a:off x="2931811" y="7271049"/>
            <a:ext cx="994228" cy="769441"/>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spTree>
    <p:extLst>
      <p:ext uri="{BB962C8B-B14F-4D97-AF65-F5344CB8AC3E}">
        <p14:creationId xmlns:p14="http://schemas.microsoft.com/office/powerpoint/2010/main" val="1195564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3" name="Google Shape;83;p16"/>
          <p:cNvSpPr txBox="1">
            <a:spLocks noGrp="1"/>
          </p:cNvSpPr>
          <p:nvPr>
            <p:ph type="title" idx="4294967295"/>
          </p:nvPr>
        </p:nvSpPr>
        <p:spPr>
          <a:xfrm>
            <a:off x="233775" y="174300"/>
            <a:ext cx="6390300" cy="1018200"/>
          </a:xfrm>
          <a:prstGeom prst="rect">
            <a:avLst/>
          </a:prstGeom>
        </p:spPr>
        <p:txBody>
          <a:bodyPr spcFirstLastPara="1" wrap="square" lIns="91425" tIns="91425" rIns="91425" bIns="91425" anchor="t" anchorCtr="0">
            <a:noAutofit/>
          </a:bodyPr>
          <a:lstStyle/>
          <a:p>
            <a:pPr lvl="0" algn="ctr"/>
            <a:r>
              <a:rPr lang="en-GB" b="1" i="1" u="sng" dirty="0">
                <a:ln w="15875">
                  <a:solidFill>
                    <a:schemeClr val="tx1"/>
                  </a:solidFill>
                </a:ln>
                <a:solidFill>
                  <a:schemeClr val="accent6">
                    <a:lumMod val="50000"/>
                  </a:schemeClr>
                </a:solidFill>
                <a:latin typeface="Century Gothic" panose="020B0502020202020204" pitchFamily="34" charset="0"/>
                <a:ea typeface="Georgia"/>
                <a:cs typeface="Georgia"/>
                <a:sym typeface="Georgia"/>
              </a:rPr>
              <a:t>Notes area</a:t>
            </a:r>
            <a:endParaRPr u="sng" dirty="0">
              <a:solidFill>
                <a:schemeClr val="accent6">
                  <a:lumMod val="50000"/>
                </a:schemeClr>
              </a:solidFill>
              <a:latin typeface="Georgia"/>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ABD38AFF-4E5F-42A7-8F39-F488DF2A5E5F}"/>
              </a:ext>
            </a:extLst>
          </p:cNvPr>
          <p:cNvPicPr>
            <a:picLocks noChangeAspect="1"/>
          </p:cNvPicPr>
          <p:nvPr/>
        </p:nvPicPr>
        <p:blipFill>
          <a:blip r:embed="rId3"/>
          <a:stretch>
            <a:fillRect/>
          </a:stretch>
        </p:blipFill>
        <p:spPr>
          <a:xfrm>
            <a:off x="6233886" y="0"/>
            <a:ext cx="543690" cy="791974"/>
          </a:xfrm>
          <a:prstGeom prst="rect">
            <a:avLst/>
          </a:prstGeom>
        </p:spPr>
      </p:pic>
      <p:graphicFrame>
        <p:nvGraphicFramePr>
          <p:cNvPr id="6" name="Content Placeholder 3">
            <a:extLst>
              <a:ext uri="{FF2B5EF4-FFF2-40B4-BE49-F238E27FC236}">
                <a16:creationId xmlns:a16="http://schemas.microsoft.com/office/drawing/2014/main" id="{7089B9F7-D5A7-4606-9815-656CA5BCFBB8}"/>
              </a:ext>
            </a:extLst>
          </p:cNvPr>
          <p:cNvGraphicFramePr>
            <a:graphicFrameLocks/>
          </p:cNvGraphicFramePr>
          <p:nvPr/>
        </p:nvGraphicFramePr>
        <p:xfrm>
          <a:off x="233775" y="791975"/>
          <a:ext cx="6450054" cy="8177726"/>
        </p:xfrm>
        <a:graphic>
          <a:graphicData uri="http://schemas.openxmlformats.org/drawingml/2006/table">
            <a:tbl>
              <a:tblPr firstRow="1" bandRow="1">
                <a:tableStyleId>{5940675A-B579-460E-94D1-54222C63F5DA}</a:tableStyleId>
              </a:tblPr>
              <a:tblGrid>
                <a:gridCol w="3460111">
                  <a:extLst>
                    <a:ext uri="{9D8B030D-6E8A-4147-A177-3AD203B41FA5}">
                      <a16:colId xmlns:a16="http://schemas.microsoft.com/office/drawing/2014/main" val="20000"/>
                    </a:ext>
                  </a:extLst>
                </a:gridCol>
                <a:gridCol w="996648">
                  <a:extLst>
                    <a:ext uri="{9D8B030D-6E8A-4147-A177-3AD203B41FA5}">
                      <a16:colId xmlns:a16="http://schemas.microsoft.com/office/drawing/2014/main" val="20001"/>
                    </a:ext>
                  </a:extLst>
                </a:gridCol>
                <a:gridCol w="996647">
                  <a:extLst>
                    <a:ext uri="{9D8B030D-6E8A-4147-A177-3AD203B41FA5}">
                      <a16:colId xmlns:a16="http://schemas.microsoft.com/office/drawing/2014/main" val="2864554994"/>
                    </a:ext>
                  </a:extLst>
                </a:gridCol>
                <a:gridCol w="996648">
                  <a:extLst>
                    <a:ext uri="{9D8B030D-6E8A-4147-A177-3AD203B41FA5}">
                      <a16:colId xmlns:a16="http://schemas.microsoft.com/office/drawing/2014/main" val="2470624755"/>
                    </a:ext>
                  </a:extLst>
                </a:gridCol>
              </a:tblGrid>
              <a:tr h="2392959">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Trebuchet MS" panose="020B0603020202020204" pitchFamily="34" charset="0"/>
                        </a:rPr>
                        <a:t>Brief notes on what I found interesting: </a:t>
                      </a:r>
                    </a:p>
                    <a:p>
                      <a:pPr algn="ctr"/>
                      <a:endParaRPr lang="en-GB" sz="14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Shifting flows of resources.</a:t>
                      </a: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r>
                        <a:rPr lang="en-GB" sz="900" i="1" baseline="0" dirty="0">
                          <a:latin typeface="Trebuchet MS" panose="020B0603020202020204" pitchFamily="34" charset="0"/>
                        </a:rPr>
                        <a:t> </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External agencies, including government, corporate bodies and community or local groups make attempts to influence or create specific place-meanings</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Shifting flows of money or investment.</a:t>
                      </a:r>
                      <a:endParaRPr lang="en-GB" sz="900" i="1" dirty="0">
                        <a:latin typeface="Trebuchet MS" panose="020B0603020202020204" pitchFamily="34" charset="0"/>
                      </a:endParaRPr>
                    </a:p>
                  </a:txBody>
                  <a:tcPr/>
                </a:tc>
                <a:extLst>
                  <a:ext uri="{0D108BD9-81ED-4DB2-BD59-A6C34878D82A}">
                    <a16:rowId xmlns:a16="http://schemas.microsoft.com/office/drawing/2014/main" val="10000"/>
                  </a:ext>
                </a:extLst>
              </a:tr>
              <a:tr h="1765304">
                <a:tc vMerge="1">
                  <a:txBody>
                    <a:bodyPr/>
                    <a:lstStyle/>
                    <a:p>
                      <a:endParaRPr lang="en-GB"/>
                    </a:p>
                  </a:txBody>
                  <a:tcPr/>
                </a:tc>
                <a:tc rowSpan="2">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The decisions of transnational corporations.</a:t>
                      </a:r>
                      <a:endParaRPr lang="en-GB" sz="900" i="1" dirty="0">
                        <a:latin typeface="Trebuchet MS" panose="020B0603020202020204" pitchFamily="34" charset="0"/>
                      </a:endParaRPr>
                    </a:p>
                  </a:txBody>
                  <a:tcPr/>
                </a:tc>
                <a:tc rowSpan="2">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The impacts of government policies</a:t>
                      </a:r>
                      <a:endParaRPr lang="en-GB" sz="900" i="1" dirty="0">
                        <a:latin typeface="Trebuchet MS" panose="020B0603020202020204" pitchFamily="34" charset="0"/>
                      </a:endParaRPr>
                    </a:p>
                  </a:txBody>
                  <a:tcPr/>
                </a:tc>
                <a:tc rowSpan="2">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Shifting flows of ideas</a:t>
                      </a:r>
                      <a:endParaRPr lang="en-GB" sz="900" i="1" dirty="0">
                        <a:latin typeface="Trebuchet MS" panose="020B0603020202020204" pitchFamily="34" charset="0"/>
                      </a:endParaRPr>
                    </a:p>
                  </a:txBody>
                  <a:tcPr/>
                </a:tc>
                <a:extLst>
                  <a:ext uri="{0D108BD9-81ED-4DB2-BD59-A6C34878D82A}">
                    <a16:rowId xmlns:a16="http://schemas.microsoft.com/office/drawing/2014/main" val="2440997572"/>
                  </a:ext>
                </a:extLst>
              </a:tr>
              <a:tr h="162952">
                <a:tc rowSpan="3">
                  <a:txBody>
                    <a:bodyPr/>
                    <a:lstStyle/>
                    <a:p>
                      <a:pPr algn="ctr"/>
                      <a:r>
                        <a:rPr lang="en-GB" sz="1400" i="1" dirty="0">
                          <a:latin typeface="Trebuchet MS" panose="020B0603020202020204" pitchFamily="34" charset="0"/>
                        </a:rPr>
                        <a:t>3 key take-aways </a:t>
                      </a:r>
                      <a:br>
                        <a:rPr lang="en-GB" sz="1400" i="1" dirty="0">
                          <a:latin typeface="Trebuchet MS" panose="020B0603020202020204" pitchFamily="34" charset="0"/>
                        </a:rPr>
                      </a:br>
                      <a:r>
                        <a:rPr lang="en-GB" sz="1400" i="1" dirty="0">
                          <a:latin typeface="Trebuchet MS" panose="020B0603020202020204" pitchFamily="34" charset="0"/>
                        </a:rPr>
                        <a:t>(include facts/figures/dates/names):</a:t>
                      </a:r>
                    </a:p>
                    <a:p>
                      <a:pPr algn="ctr"/>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1.</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2.</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3. </a:t>
                      </a:r>
                      <a:endParaRPr lang="en-GB" sz="1400" i="1" dirty="0">
                        <a:latin typeface="Trebuchet MS" panose="020B0603020202020204" pitchFamily="34" charset="0"/>
                      </a:endParaRPr>
                    </a:p>
                  </a:txBody>
                  <a:tcPr/>
                </a:tc>
                <a:tc vMerge="1">
                  <a:txBody>
                    <a:bodyPr/>
                    <a:lstStyle/>
                    <a:p>
                      <a:pPr algn="ctr"/>
                      <a:endParaRPr lang="en-GB" sz="1400" i="1" dirty="0">
                        <a:latin typeface="Trebuchet MS" panose="020B0603020202020204" pitchFamily="34" charset="0"/>
                      </a:endParaRPr>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1"/>
                  </a:ext>
                </a:extLst>
              </a:tr>
              <a:tr h="1928256">
                <a:tc vMerge="1">
                  <a:txBody>
                    <a:bodyPr/>
                    <a:lstStyle/>
                    <a:p>
                      <a:endParaRPr lang="en-GB"/>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The impacts of international or global institutions.</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Shifting flows of people.</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Personal attachments shaped place meaning - place meanings are bound up with different identities, perspectives and experiences.</a:t>
                      </a:r>
                      <a:endParaRPr lang="en-GB" sz="900" i="1" dirty="0">
                        <a:latin typeface="Trebuchet MS" panose="020B0603020202020204" pitchFamily="34" charset="0"/>
                      </a:endParaRPr>
                    </a:p>
                  </a:txBody>
                  <a:tcPr/>
                </a:tc>
                <a:extLst>
                  <a:ext uri="{0D108BD9-81ED-4DB2-BD59-A6C34878D82A}">
                    <a16:rowId xmlns:a16="http://schemas.microsoft.com/office/drawing/2014/main" val="3284173115"/>
                  </a:ext>
                </a:extLst>
              </a:tr>
              <a:tr h="1928255">
                <a:tc vMerge="1">
                  <a:txBody>
                    <a:bodyPr/>
                    <a:lstStyle/>
                    <a:p>
                      <a:endParaRPr lang="en-GB"/>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Past and present connections/processes of development can be seen to influence the social and economic characteristics of places (history)</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Exogenous: relationships with other places.</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Endogenous: location, topography, physical geography, land use, built environment and infrastructure, demographic and economic characteristics.</a:t>
                      </a:r>
                      <a:endParaRPr lang="en-GB" sz="900" i="1" dirty="0">
                        <a:latin typeface="Trebuchet MS" panose="020B0603020202020204" pitchFamily="34" charset="0"/>
                      </a:endParaRPr>
                    </a:p>
                  </a:txBody>
                  <a:tcPr/>
                </a:tc>
                <a:extLst>
                  <a:ext uri="{0D108BD9-81ED-4DB2-BD59-A6C34878D82A}">
                    <a16:rowId xmlns:a16="http://schemas.microsoft.com/office/drawing/2014/main" val="1931994297"/>
                  </a:ext>
                </a:extLst>
              </a:tr>
            </a:tbl>
          </a:graphicData>
        </a:graphic>
      </p:graphicFrame>
      <p:pic>
        <p:nvPicPr>
          <p:cNvPr id="2" name="Picture 1">
            <a:extLst>
              <a:ext uri="{FF2B5EF4-FFF2-40B4-BE49-F238E27FC236}">
                <a16:creationId xmlns:a16="http://schemas.microsoft.com/office/drawing/2014/main" id="{7D1BEF25-73E2-45F4-BE9F-06C527847D05}"/>
              </a:ext>
            </a:extLst>
          </p:cNvPr>
          <p:cNvPicPr>
            <a:picLocks/>
          </p:cNvPicPr>
          <p:nvPr/>
        </p:nvPicPr>
        <p:blipFill>
          <a:blip r:embed="rId4"/>
          <a:stretch>
            <a:fillRect/>
          </a:stretch>
        </p:blipFill>
        <p:spPr>
          <a:xfrm>
            <a:off x="1354365" y="3981971"/>
            <a:ext cx="1200150" cy="1018200"/>
          </a:xfrm>
          <a:prstGeom prst="rect">
            <a:avLst/>
          </a:prstGeom>
        </p:spPr>
      </p:pic>
    </p:spTree>
    <p:extLst>
      <p:ext uri="{BB962C8B-B14F-4D97-AF65-F5344CB8AC3E}">
        <p14:creationId xmlns:p14="http://schemas.microsoft.com/office/powerpoint/2010/main" val="29310447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583130"/>
            <a:ext cx="6390300" cy="5938566"/>
          </a:xfrm>
          <a:prstGeom prst="rect">
            <a:avLst/>
          </a:prstGeom>
        </p:spPr>
        <p:txBody>
          <a:bodyPr spcFirstLastPara="1" wrap="square" lIns="91425" tIns="91425" rIns="91425" bIns="91425" anchor="t" anchorCtr="0">
            <a:noAutofit/>
          </a:bodyPr>
          <a:lstStyle/>
          <a:p>
            <a:pPr marL="0" indent="0" algn="just">
              <a:buNone/>
            </a:pPr>
            <a:r>
              <a:rPr lang="en-GB" sz="1150" b="1" dirty="0">
                <a:solidFill>
                  <a:schemeClr val="tx1"/>
                </a:solidFill>
                <a:latin typeface="Trebuchet MS" panose="020B0603020202020204" pitchFamily="34" charset="0"/>
              </a:rPr>
              <a:t>The relationships between food and place are signalled in the subtitle of a study by David Bell and Gill Valentine (1997): ‘We Are Where We Eat’. Bell and Valentine showed how places are experienced through locally identified produce, eating practices and/or restaurants. I imagine you’ve all been to an area you DON’T want to go back to based on the quality of the food, availability of ‘good’ food places, etc… And exactly the same for places with good food you want to visit again! </a:t>
            </a:r>
            <a:r>
              <a:rPr lang="en-GB" sz="1150" dirty="0">
                <a:solidFill>
                  <a:schemeClr val="tx1"/>
                </a:solidFill>
                <a:latin typeface="Trebuchet MS" panose="020B0603020202020204" pitchFamily="34" charset="0"/>
              </a:rPr>
              <a:t>New York City has been described as the cultural capital of the world. It is hugely multicultural and you can see this reflected in the restaurants that line areas such as </a:t>
            </a:r>
            <a:r>
              <a:rPr lang="en-GB" sz="1150" b="1" dirty="0">
                <a:solidFill>
                  <a:schemeClr val="tx1"/>
                </a:solidFill>
                <a:latin typeface="Trebuchet MS" panose="020B0603020202020204" pitchFamily="34" charset="0"/>
              </a:rPr>
              <a:t>Manhattan</a:t>
            </a:r>
            <a:r>
              <a:rPr lang="en-GB" sz="1150" dirty="0">
                <a:solidFill>
                  <a:schemeClr val="tx1"/>
                </a:solidFill>
                <a:latin typeface="Trebuchet MS" panose="020B0603020202020204" pitchFamily="34" charset="0"/>
              </a:rPr>
              <a:t> and </a:t>
            </a:r>
            <a:r>
              <a:rPr lang="en-GB" sz="1150" b="1" dirty="0">
                <a:solidFill>
                  <a:schemeClr val="tx1"/>
                </a:solidFill>
                <a:latin typeface="Trebuchet MS" panose="020B0603020202020204" pitchFamily="34" charset="0"/>
              </a:rPr>
              <a:t>Brooklyn</a:t>
            </a:r>
            <a:r>
              <a:rPr lang="en-GB" sz="1150" dirty="0">
                <a:solidFill>
                  <a:schemeClr val="tx1"/>
                </a:solidFill>
                <a:latin typeface="Trebuchet MS" panose="020B0603020202020204" pitchFamily="34" charset="0"/>
              </a:rPr>
              <a:t>. This goes to show how the flows of people (external) can influence place meanings and character.</a:t>
            </a:r>
          </a:p>
          <a:p>
            <a:pPr marL="0" indent="0" algn="just">
              <a:buNone/>
            </a:pPr>
            <a:endParaRPr lang="en-GB" sz="1150" i="1" dirty="0">
              <a:solidFill>
                <a:schemeClr val="tx1"/>
              </a:solidFill>
              <a:latin typeface="Trebuchet MS" panose="020B0603020202020204" pitchFamily="34" charset="0"/>
            </a:endParaRPr>
          </a:p>
          <a:p>
            <a:pPr marL="0" indent="0" algn="just">
              <a:buNone/>
            </a:pPr>
            <a:r>
              <a:rPr lang="en-GB" sz="1150" i="1" dirty="0">
                <a:solidFill>
                  <a:schemeClr val="tx1"/>
                </a:solidFill>
                <a:latin typeface="Trebuchet MS" panose="020B0603020202020204" pitchFamily="34" charset="0"/>
              </a:rPr>
              <a:t>Restaurant Row is a section of West 46th Street between Eighth and Ninth Avenues near the Theatre District of Manhattan in New York City, named for the number of restaurants located along its length. RR’s website also points to the fact that this is a deliberate attempt at place making: “These are just a few of the more than 20 options available on this two-block stretch, where you can experience the diversity, history and innovation of New York's dining scene in the heart of the city, Times Square.” This is just one of the many examples of areas in NYC defined by their connections to other places (exogenous) – explore these and make notes on the following page:</a:t>
            </a:r>
          </a:p>
          <a:p>
            <a:pPr marL="0" lvl="0" indent="0" algn="just">
              <a:buNone/>
            </a:pPr>
            <a:endParaRPr lang="en-GB" sz="1200" dirty="0">
              <a:solidFill>
                <a:schemeClr val="tx1"/>
              </a:solidFill>
              <a:latin typeface="Trebuchet MS" panose="020B0603020202020204" pitchFamily="34" charset="0"/>
            </a:endParaRPr>
          </a:p>
          <a:p>
            <a:pPr marL="171450" indent="-171450">
              <a:buClrTx/>
              <a:buSzPct val="100000"/>
            </a:pPr>
            <a:r>
              <a:rPr lang="en-GB" sz="1050" dirty="0">
                <a:solidFill>
                  <a:schemeClr val="tx1"/>
                </a:solidFill>
                <a:latin typeface="Trebuchet MS" panose="020B0603020202020204" pitchFamily="34" charset="0"/>
                <a:hlinkClick r:id="rId3">
                  <a:extLst>
                    <a:ext uri="{A12FA001-AC4F-418D-AE19-62706E023703}">
                      <ahyp:hlinkClr xmlns:ahyp="http://schemas.microsoft.com/office/drawing/2018/hyperlinkcolor" val="tx"/>
                    </a:ext>
                  </a:extLst>
                </a:hlinkClick>
              </a:rPr>
              <a:t>http://www.restaurantrownyc.com/index.html</a:t>
            </a:r>
            <a:endParaRPr lang="en-GB" sz="1050" dirty="0">
              <a:solidFill>
                <a:schemeClr val="tx1"/>
              </a:solidFill>
              <a:latin typeface="Trebuchet MS" panose="020B0603020202020204" pitchFamily="34" charset="0"/>
            </a:endParaRPr>
          </a:p>
          <a:p>
            <a:pPr marL="171450" indent="-171450">
              <a:buClrTx/>
              <a:buSzPct val="100000"/>
            </a:pPr>
            <a:r>
              <a:rPr lang="en-GB" sz="1050" dirty="0">
                <a:solidFill>
                  <a:schemeClr val="tx1"/>
                </a:solidFill>
                <a:latin typeface="Trebuchet MS" panose="020B0603020202020204" pitchFamily="34" charset="0"/>
                <a:hlinkClick r:id="rId4">
                  <a:extLst>
                    <a:ext uri="{A12FA001-AC4F-418D-AE19-62706E023703}">
                      <ahyp:hlinkClr xmlns:ahyp="http://schemas.microsoft.com/office/drawing/2018/hyperlinkcolor" val="tx"/>
                    </a:ext>
                  </a:extLst>
                </a:hlinkClick>
              </a:rPr>
              <a:t>http://barbettarestaurant.com/history.html</a:t>
            </a:r>
            <a:endParaRPr lang="en-GB" sz="1050" dirty="0">
              <a:solidFill>
                <a:schemeClr val="tx1"/>
              </a:solidFill>
              <a:latin typeface="Trebuchet MS" panose="020B0603020202020204" pitchFamily="34" charset="0"/>
            </a:endParaRPr>
          </a:p>
          <a:p>
            <a:pPr marL="171450" indent="-171450">
              <a:buClrTx/>
              <a:buSzPct val="100000"/>
            </a:pPr>
            <a:r>
              <a:rPr lang="en-GB" sz="1050" dirty="0">
                <a:solidFill>
                  <a:schemeClr val="tx1"/>
                </a:solidFill>
                <a:latin typeface="Trebuchet MS" panose="020B0603020202020204" pitchFamily="34" charset="0"/>
                <a:hlinkClick r:id="rId5">
                  <a:extLst>
                    <a:ext uri="{A12FA001-AC4F-418D-AE19-62706E023703}">
                      <ahyp:hlinkClr xmlns:ahyp="http://schemas.microsoft.com/office/drawing/2018/hyperlinkcolor" val="tx"/>
                    </a:ext>
                  </a:extLst>
                </a:hlinkClick>
              </a:rPr>
              <a:t>https://www.timessquarenyc.org/locations/dining/restaurant-row</a:t>
            </a:r>
            <a:endParaRPr lang="en-GB" sz="1050" dirty="0">
              <a:solidFill>
                <a:schemeClr val="tx1"/>
              </a:solidFill>
              <a:latin typeface="Trebuchet MS" panose="020B0603020202020204" pitchFamily="34" charset="0"/>
            </a:endParaRPr>
          </a:p>
          <a:p>
            <a:pPr marL="171450" indent="-171450">
              <a:buClrTx/>
              <a:buSzPct val="100000"/>
            </a:pPr>
            <a:r>
              <a:rPr lang="en-GB" sz="1050" dirty="0">
                <a:solidFill>
                  <a:schemeClr val="tx1"/>
                </a:solidFill>
                <a:latin typeface="Trebuchet MS" panose="020B0603020202020204" pitchFamily="34" charset="0"/>
                <a:hlinkClick r:id="rId6">
                  <a:extLst>
                    <a:ext uri="{A12FA001-AC4F-418D-AE19-62706E023703}">
                      <ahyp:hlinkClr xmlns:ahyp="http://schemas.microsoft.com/office/drawing/2018/hyperlinkcolor" val="tx"/>
                    </a:ext>
                  </a:extLst>
                </a:hlinkClick>
              </a:rPr>
              <a:t>https://www.youtube.com/watch?v=4KHAC74CS3w</a:t>
            </a:r>
            <a:endParaRPr lang="en-GB" sz="1050" dirty="0">
              <a:solidFill>
                <a:schemeClr val="tx1"/>
              </a:solidFill>
              <a:latin typeface="Trebuchet MS" panose="020B0603020202020204" pitchFamily="34" charset="0"/>
            </a:endParaRPr>
          </a:p>
          <a:p>
            <a:pPr marL="171450" indent="-171450">
              <a:buClrTx/>
              <a:buSzPct val="100000"/>
            </a:pPr>
            <a:r>
              <a:rPr lang="en-GB" sz="1050" dirty="0">
                <a:solidFill>
                  <a:schemeClr val="tx1"/>
                </a:solidFill>
                <a:latin typeface="Trebuchet MS" panose="020B0603020202020204" pitchFamily="34" charset="0"/>
                <a:hlinkClick r:id="rId7">
                  <a:extLst>
                    <a:ext uri="{A12FA001-AC4F-418D-AE19-62706E023703}">
                      <ahyp:hlinkClr xmlns:ahyp="http://schemas.microsoft.com/office/drawing/2018/hyperlinkcolor" val="tx"/>
                    </a:ext>
                  </a:extLst>
                </a:hlinkClick>
              </a:rPr>
              <a:t>https://www.youtube.com/watch?v=9t4BQOqYKpE</a:t>
            </a:r>
            <a:endParaRPr lang="en-GB" sz="1050" dirty="0">
              <a:solidFill>
                <a:schemeClr val="tx1"/>
              </a:solidFill>
              <a:latin typeface="Trebuchet MS" panose="020B0603020202020204" pitchFamily="34" charset="0"/>
            </a:endParaRPr>
          </a:p>
          <a:p>
            <a:pPr marL="171450" indent="-171450">
              <a:buClrTx/>
              <a:buSzPct val="100000"/>
            </a:pPr>
            <a:r>
              <a:rPr lang="en-GB" sz="1050" dirty="0">
                <a:solidFill>
                  <a:schemeClr val="tx1"/>
                </a:solidFill>
                <a:latin typeface="Trebuchet MS" panose="020B0603020202020204" pitchFamily="34" charset="0"/>
                <a:hlinkClick r:id="rId8">
                  <a:extLst>
                    <a:ext uri="{A12FA001-AC4F-418D-AE19-62706E023703}">
                      <ahyp:hlinkClr xmlns:ahyp="http://schemas.microsoft.com/office/drawing/2018/hyperlinkcolor" val="tx"/>
                    </a:ext>
                  </a:extLst>
                </a:hlinkClick>
              </a:rPr>
              <a:t>https://www.youtube.com/watch?v=SP-dtNdQncU</a:t>
            </a:r>
            <a:endParaRPr lang="en-GB" sz="1050" dirty="0">
              <a:solidFill>
                <a:schemeClr val="tx1"/>
              </a:solidFill>
              <a:latin typeface="Trebuchet MS" panose="020B0603020202020204" pitchFamily="34" charset="0"/>
            </a:endParaRPr>
          </a:p>
          <a:p>
            <a:pPr marL="171450" indent="-171450">
              <a:buClrTx/>
              <a:buSzPct val="100000"/>
            </a:pPr>
            <a:r>
              <a:rPr lang="en-GB" sz="1050" dirty="0">
                <a:solidFill>
                  <a:schemeClr val="tx1"/>
                </a:solidFill>
                <a:latin typeface="Trebuchet MS" panose="020B0603020202020204" pitchFamily="34" charset="0"/>
                <a:hlinkClick r:id="rId9">
                  <a:extLst>
                    <a:ext uri="{A12FA001-AC4F-418D-AE19-62706E023703}">
                      <ahyp:hlinkClr xmlns:ahyp="http://schemas.microsoft.com/office/drawing/2018/hyperlinkcolor" val="tx"/>
                    </a:ext>
                  </a:extLst>
                </a:hlinkClick>
              </a:rPr>
              <a:t>https://www.youtube.com/watch?v=rQ5yvwJWHP4</a:t>
            </a:r>
            <a:endParaRPr lang="en-GB" sz="1050" dirty="0">
              <a:solidFill>
                <a:schemeClr val="tx1"/>
              </a:solidFill>
              <a:latin typeface="Trebuchet MS" panose="020B0603020202020204" pitchFamily="34" charset="0"/>
            </a:endParaRPr>
          </a:p>
          <a:p>
            <a:pPr marL="171450" indent="-171450">
              <a:buClrTx/>
              <a:buSzPct val="100000"/>
            </a:pPr>
            <a:r>
              <a:rPr lang="en-GB" sz="1050" dirty="0">
                <a:solidFill>
                  <a:schemeClr val="tx1"/>
                </a:solidFill>
                <a:latin typeface="Trebuchet MS" panose="020B0603020202020204" pitchFamily="34" charset="0"/>
                <a:hlinkClick r:id="rId10">
                  <a:extLst>
                    <a:ext uri="{A12FA001-AC4F-418D-AE19-62706E023703}">
                      <ahyp:hlinkClr xmlns:ahyp="http://schemas.microsoft.com/office/drawing/2018/hyperlinkcolor" val="tx"/>
                    </a:ext>
                  </a:extLst>
                </a:hlinkClick>
              </a:rPr>
              <a:t>https://theculturetrip.com/north-america/usa/new-york/articles/the-best-ethnic-restaurants-in-brooklyn/</a:t>
            </a:r>
            <a:endParaRPr lang="en-GB" sz="1050" dirty="0">
              <a:solidFill>
                <a:schemeClr val="tx1"/>
              </a:solidFill>
              <a:latin typeface="Trebuchet MS" panose="020B0603020202020204" pitchFamily="34" charset="0"/>
            </a:endParaRPr>
          </a:p>
          <a:p>
            <a:pPr marL="171450" indent="-171450">
              <a:buClrTx/>
              <a:buSzPct val="100000"/>
            </a:pPr>
            <a:r>
              <a:rPr lang="en-GB" sz="1050" dirty="0">
                <a:solidFill>
                  <a:schemeClr val="tx1"/>
                </a:solidFill>
                <a:latin typeface="Trebuchet MS" panose="020B0603020202020204" pitchFamily="34" charset="0"/>
                <a:hlinkClick r:id="rId11">
                  <a:extLst>
                    <a:ext uri="{A12FA001-AC4F-418D-AE19-62706E023703}">
                      <ahyp:hlinkClr xmlns:ahyp="http://schemas.microsoft.com/office/drawing/2018/hyperlinkcolor" val="tx"/>
                    </a:ext>
                  </a:extLst>
                </a:hlinkClick>
              </a:rPr>
              <a:t>https://www.dinersdriveinsdiveslocations.com/new-york-locations.html</a:t>
            </a:r>
            <a:endParaRPr lang="en-GB" sz="1050" dirty="0">
              <a:solidFill>
                <a:schemeClr val="tx1"/>
              </a:solidFill>
              <a:latin typeface="Trebuchet MS" panose="020B0603020202020204" pitchFamily="34" charset="0"/>
            </a:endParaRPr>
          </a:p>
          <a:p>
            <a:pPr marL="171450" indent="-171450">
              <a:buClrTx/>
              <a:buSzPct val="100000"/>
            </a:pPr>
            <a:endParaRPr lang="en-GB" sz="1100" dirty="0">
              <a:solidFill>
                <a:schemeClr val="tx1"/>
              </a:solidFill>
              <a:latin typeface="Trebuchet MS" panose="020B0603020202020204" pitchFamily="34" charset="0"/>
            </a:endParaRPr>
          </a:p>
          <a:p>
            <a:pPr marL="0" lvl="0" indent="0">
              <a:buNone/>
            </a:pPr>
            <a:endParaRPr lang="en-GB" sz="1300" i="1" dirty="0">
              <a:solidFill>
                <a:schemeClr val="tx1"/>
              </a:solidFill>
              <a:latin typeface="Trebuchet MS" panose="020B0603020202020204" pitchFamily="34" charset="0"/>
            </a:endParaRPr>
          </a:p>
          <a:p>
            <a:pPr marL="0" lvl="0" indent="0">
              <a:buNone/>
            </a:pPr>
            <a:br>
              <a:rPr lang="en-GB" sz="1400" dirty="0">
                <a:solidFill>
                  <a:schemeClr val="tx1"/>
                </a:solidFill>
                <a:latin typeface="Trebuchet MS" panose="020B0603020202020204" pitchFamily="34" charset="0"/>
              </a:rPr>
            </a:br>
            <a:endParaRPr lang="en-GB" sz="1200" dirty="0">
              <a:solidFill>
                <a:schemeClr val="tx1"/>
              </a:solidFill>
              <a:latin typeface="Trebuchet MS" panose="020B0603020202020204" pitchFamily="34" charset="0"/>
              <a:ea typeface="Georgia"/>
              <a:cs typeface="Georgia"/>
              <a:sym typeface="Georgia"/>
            </a:endParaRPr>
          </a:p>
          <a:p>
            <a:pPr marL="228600" indent="-228600">
              <a:buClr>
                <a:schemeClr val="tx1"/>
              </a:buClr>
              <a:buSzPct val="100000"/>
              <a:buFont typeface="Arial" panose="020B0604020202020204" pitchFamily="34" charset="0"/>
              <a:buChar char="•"/>
            </a:pPr>
            <a:endParaRPr lang="en-GB" sz="1000" dirty="0">
              <a:solidFill>
                <a:schemeClr val="tx1"/>
              </a:solidFill>
              <a:latin typeface="Trebuchet MS" panose="020B0603020202020204" pitchFamily="34" charset="0"/>
            </a:endParaRPr>
          </a:p>
          <a:p>
            <a:pPr marL="228600" indent="-228600" algn="just">
              <a:buClrTx/>
              <a:buSzPct val="100000"/>
              <a:buAutoNum type="arabicPeriod"/>
            </a:pPr>
            <a:endParaRPr lang="en-GB" sz="1000" dirty="0">
              <a:solidFill>
                <a:schemeClr val="tx1"/>
              </a:solidFill>
            </a:endParaRPr>
          </a:p>
          <a:p>
            <a:pPr marL="228600" indent="-228600" algn="just">
              <a:buClrTx/>
              <a:buSzPct val="100000"/>
              <a:buAutoNum type="arabicPeriod"/>
            </a:pPr>
            <a:endParaRPr lang="en-GB" sz="1000" dirty="0">
              <a:solidFill>
                <a:schemeClr val="tx1"/>
              </a:solidFill>
              <a:latin typeface="Trebuchet MS" panose="020B0603020202020204" pitchFamily="34" charset="0"/>
            </a:endParaRPr>
          </a:p>
          <a:p>
            <a:pPr marL="228600" indent="-228600" algn="just">
              <a:buClrTx/>
              <a:buSzPct val="100000"/>
              <a:buAutoNum type="arabicPeriod"/>
            </a:pPr>
            <a:endParaRPr lang="en-GB" sz="1200" dirty="0">
              <a:solidFill>
                <a:schemeClr val="tx1"/>
              </a:solidFill>
              <a:latin typeface="Trebuchet MS" panose="020B0603020202020204" pitchFamily="34" charset="0"/>
            </a:endParaRPr>
          </a:p>
        </p:txBody>
      </p:sp>
      <p:pic>
        <p:nvPicPr>
          <p:cNvPr id="5" name="Picture 4" descr="A picture containing device, mirror&#10;&#10;Description automatically generated">
            <a:extLst>
              <a:ext uri="{FF2B5EF4-FFF2-40B4-BE49-F238E27FC236}">
                <a16:creationId xmlns:a16="http://schemas.microsoft.com/office/drawing/2014/main" id="{19D9C7E0-5B2E-4684-8C6E-500686CDD6BB}"/>
              </a:ext>
            </a:extLst>
          </p:cNvPr>
          <p:cNvPicPr>
            <a:picLocks noChangeAspect="1"/>
          </p:cNvPicPr>
          <p:nvPr/>
        </p:nvPicPr>
        <p:blipFill>
          <a:blip r:embed="rId12"/>
          <a:stretch>
            <a:fillRect/>
          </a:stretch>
        </p:blipFill>
        <p:spPr>
          <a:xfrm>
            <a:off x="6233886" y="0"/>
            <a:ext cx="543690" cy="791974"/>
          </a:xfrm>
          <a:prstGeom prst="rect">
            <a:avLst/>
          </a:prstGeom>
        </p:spPr>
      </p:pic>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dirty="0">
                <a:ln w="15875">
                  <a:solidFill>
                    <a:schemeClr val="tx1"/>
                  </a:solidFill>
                </a:ln>
                <a:solidFill>
                  <a:srgbClr val="FC8D7A"/>
                </a:solidFill>
                <a:latin typeface="Century Gothic" panose="020B0502020202020204" pitchFamily="34" charset="0"/>
                <a:ea typeface="Georgia"/>
                <a:cs typeface="Georgia"/>
                <a:sym typeface="Georgia"/>
              </a:rPr>
              <a:t>Task 14: Bon appétit! </a:t>
            </a:r>
            <a:endParaRPr b="1" i="1" dirty="0">
              <a:ln w="15875">
                <a:solidFill>
                  <a:schemeClr val="tx1"/>
                </a:solidFill>
              </a:ln>
              <a:solidFill>
                <a:srgbClr val="FC8D7A"/>
              </a:solidFill>
              <a:latin typeface="Century Gothic" panose="020B0502020202020204" pitchFamily="34" charset="0"/>
              <a:ea typeface="Georgia"/>
              <a:cs typeface="Georgia"/>
              <a:sym typeface="Georgia"/>
            </a:endParaRPr>
          </a:p>
        </p:txBody>
      </p:sp>
      <p:sp>
        <p:nvSpPr>
          <p:cNvPr id="6" name="TextBox 5">
            <a:extLst>
              <a:ext uri="{FF2B5EF4-FFF2-40B4-BE49-F238E27FC236}">
                <a16:creationId xmlns:a16="http://schemas.microsoft.com/office/drawing/2014/main" id="{1FFB37A2-7EB6-4D34-B760-920FB515A175}"/>
              </a:ext>
            </a:extLst>
          </p:cNvPr>
          <p:cNvSpPr txBox="1"/>
          <p:nvPr/>
        </p:nvSpPr>
        <p:spPr>
          <a:xfrm>
            <a:off x="233775" y="8166636"/>
            <a:ext cx="6390300" cy="769441"/>
          </a:xfrm>
          <a:prstGeom prst="rect">
            <a:avLst/>
          </a:prstGeom>
          <a:solidFill>
            <a:srgbClr val="FFFF00"/>
          </a:solidFill>
          <a:ln w="28575">
            <a:solidFill>
              <a:schemeClr val="accent5">
                <a:lumMod val="50000"/>
              </a:schemeClr>
            </a:solidFill>
            <a:prstDash val="sysDash"/>
          </a:ln>
        </p:spPr>
        <p:txBody>
          <a:bodyPr wrap="square" rtlCol="0">
            <a:spAutoFit/>
          </a:bodyPr>
          <a:lstStyle/>
          <a:p>
            <a:pPr algn="ctr"/>
            <a:r>
              <a:rPr lang="en-GB" sz="1600" b="1" i="1" dirty="0">
                <a:ln>
                  <a:solidFill>
                    <a:srgbClr val="002060"/>
                  </a:solidFill>
                </a:ln>
                <a:solidFill>
                  <a:srgbClr val="7030A0"/>
                </a:solidFill>
                <a:latin typeface="Century Gothic" panose="020B0502020202020204" pitchFamily="34" charset="0"/>
              </a:rPr>
              <a:t>“In a globalising world, place meanings and character are mostly shaped and changed by external forces.” </a:t>
            </a:r>
            <a:br>
              <a:rPr lang="en-GB" sz="1800" dirty="0">
                <a:latin typeface="Century Gothic" panose="020B0502020202020204" pitchFamily="34" charset="0"/>
              </a:rPr>
            </a:br>
            <a:r>
              <a:rPr lang="en-GB" sz="1200" dirty="0">
                <a:latin typeface="Century Gothic" panose="020B0502020202020204" pitchFamily="34" charset="0"/>
              </a:rPr>
              <a:t>Do you agree with this statement?</a:t>
            </a:r>
            <a:endParaRPr lang="en-GB" sz="1200" dirty="0">
              <a:latin typeface="Trebuchet MS" panose="020B0603020202020204" pitchFamily="34" charset="0"/>
            </a:endParaRPr>
          </a:p>
        </p:txBody>
      </p:sp>
      <p:sp>
        <p:nvSpPr>
          <p:cNvPr id="7" name="Arrow: Down 6">
            <a:extLst>
              <a:ext uri="{FF2B5EF4-FFF2-40B4-BE49-F238E27FC236}">
                <a16:creationId xmlns:a16="http://schemas.microsoft.com/office/drawing/2014/main" id="{1A41BDBF-C7C0-4B2F-B783-573111B25D14}"/>
              </a:ext>
            </a:extLst>
          </p:cNvPr>
          <p:cNvSpPr/>
          <p:nvPr/>
        </p:nvSpPr>
        <p:spPr>
          <a:xfrm>
            <a:off x="2931811" y="7521696"/>
            <a:ext cx="994228" cy="518794"/>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spTree>
    <p:extLst>
      <p:ext uri="{BB962C8B-B14F-4D97-AF65-F5344CB8AC3E}">
        <p14:creationId xmlns:p14="http://schemas.microsoft.com/office/powerpoint/2010/main" val="25158181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3" name="Google Shape;83;p16"/>
          <p:cNvSpPr txBox="1">
            <a:spLocks noGrp="1"/>
          </p:cNvSpPr>
          <p:nvPr>
            <p:ph type="title" idx="4294967295"/>
          </p:nvPr>
        </p:nvSpPr>
        <p:spPr>
          <a:xfrm>
            <a:off x="233775" y="174300"/>
            <a:ext cx="6390300" cy="1018200"/>
          </a:xfrm>
          <a:prstGeom prst="rect">
            <a:avLst/>
          </a:prstGeom>
        </p:spPr>
        <p:txBody>
          <a:bodyPr spcFirstLastPara="1" wrap="square" lIns="91425" tIns="91425" rIns="91425" bIns="91425" anchor="t" anchorCtr="0">
            <a:noAutofit/>
          </a:bodyPr>
          <a:lstStyle/>
          <a:p>
            <a:pPr lvl="0" algn="ctr"/>
            <a:r>
              <a:rPr lang="en-GB" b="1" i="1" u="sng" dirty="0">
                <a:ln w="15875">
                  <a:solidFill>
                    <a:schemeClr val="tx1"/>
                  </a:solidFill>
                </a:ln>
                <a:solidFill>
                  <a:schemeClr val="accent6">
                    <a:lumMod val="50000"/>
                  </a:schemeClr>
                </a:solidFill>
                <a:latin typeface="Century Gothic" panose="020B0502020202020204" pitchFamily="34" charset="0"/>
                <a:ea typeface="Georgia"/>
                <a:cs typeface="Georgia"/>
                <a:sym typeface="Georgia"/>
              </a:rPr>
              <a:t>Notes area</a:t>
            </a:r>
            <a:endParaRPr u="sng" dirty="0">
              <a:solidFill>
                <a:schemeClr val="accent6">
                  <a:lumMod val="50000"/>
                </a:schemeClr>
              </a:solidFill>
              <a:latin typeface="Georgia"/>
              <a:ea typeface="Georgia"/>
              <a:cs typeface="Georgia"/>
              <a:sym typeface="Georgia"/>
            </a:endParaRPr>
          </a:p>
        </p:txBody>
      </p:sp>
      <p:pic>
        <p:nvPicPr>
          <p:cNvPr id="5" name="Picture 4" descr="A picture containing device, mirror&#10;&#10;Description automatically generated">
            <a:extLst>
              <a:ext uri="{FF2B5EF4-FFF2-40B4-BE49-F238E27FC236}">
                <a16:creationId xmlns:a16="http://schemas.microsoft.com/office/drawing/2014/main" id="{ABD38AFF-4E5F-42A7-8F39-F488DF2A5E5F}"/>
              </a:ext>
            </a:extLst>
          </p:cNvPr>
          <p:cNvPicPr>
            <a:picLocks noChangeAspect="1"/>
          </p:cNvPicPr>
          <p:nvPr/>
        </p:nvPicPr>
        <p:blipFill>
          <a:blip r:embed="rId3"/>
          <a:stretch>
            <a:fillRect/>
          </a:stretch>
        </p:blipFill>
        <p:spPr>
          <a:xfrm>
            <a:off x="6233886" y="0"/>
            <a:ext cx="543690" cy="791974"/>
          </a:xfrm>
          <a:prstGeom prst="rect">
            <a:avLst/>
          </a:prstGeom>
        </p:spPr>
      </p:pic>
      <p:graphicFrame>
        <p:nvGraphicFramePr>
          <p:cNvPr id="6" name="Content Placeholder 3">
            <a:extLst>
              <a:ext uri="{FF2B5EF4-FFF2-40B4-BE49-F238E27FC236}">
                <a16:creationId xmlns:a16="http://schemas.microsoft.com/office/drawing/2014/main" id="{7089B9F7-D5A7-4606-9815-656CA5BCFBB8}"/>
              </a:ext>
            </a:extLst>
          </p:cNvPr>
          <p:cNvGraphicFramePr>
            <a:graphicFrameLocks/>
          </p:cNvGraphicFramePr>
          <p:nvPr/>
        </p:nvGraphicFramePr>
        <p:xfrm>
          <a:off x="233775" y="791975"/>
          <a:ext cx="6450054" cy="8177726"/>
        </p:xfrm>
        <a:graphic>
          <a:graphicData uri="http://schemas.openxmlformats.org/drawingml/2006/table">
            <a:tbl>
              <a:tblPr firstRow="1" bandRow="1">
                <a:tableStyleId>{5940675A-B579-460E-94D1-54222C63F5DA}</a:tableStyleId>
              </a:tblPr>
              <a:tblGrid>
                <a:gridCol w="3460111">
                  <a:extLst>
                    <a:ext uri="{9D8B030D-6E8A-4147-A177-3AD203B41FA5}">
                      <a16:colId xmlns:a16="http://schemas.microsoft.com/office/drawing/2014/main" val="20000"/>
                    </a:ext>
                  </a:extLst>
                </a:gridCol>
                <a:gridCol w="996648">
                  <a:extLst>
                    <a:ext uri="{9D8B030D-6E8A-4147-A177-3AD203B41FA5}">
                      <a16:colId xmlns:a16="http://schemas.microsoft.com/office/drawing/2014/main" val="20001"/>
                    </a:ext>
                  </a:extLst>
                </a:gridCol>
                <a:gridCol w="996647">
                  <a:extLst>
                    <a:ext uri="{9D8B030D-6E8A-4147-A177-3AD203B41FA5}">
                      <a16:colId xmlns:a16="http://schemas.microsoft.com/office/drawing/2014/main" val="2864554994"/>
                    </a:ext>
                  </a:extLst>
                </a:gridCol>
                <a:gridCol w="996648">
                  <a:extLst>
                    <a:ext uri="{9D8B030D-6E8A-4147-A177-3AD203B41FA5}">
                      <a16:colId xmlns:a16="http://schemas.microsoft.com/office/drawing/2014/main" val="2470624755"/>
                    </a:ext>
                  </a:extLst>
                </a:gridCol>
              </a:tblGrid>
              <a:tr h="2392959">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i="1" dirty="0">
                          <a:latin typeface="Trebuchet MS" panose="020B0603020202020204" pitchFamily="34" charset="0"/>
                        </a:rPr>
                        <a:t>Brief notes on what I found interesting: </a:t>
                      </a:r>
                    </a:p>
                    <a:p>
                      <a:pPr algn="ctr"/>
                      <a:endParaRPr lang="en-GB" sz="14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Shifting flows of resources.</a:t>
                      </a: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endParaRPr lang="en-GB" sz="900" i="1" baseline="0" dirty="0">
                        <a:latin typeface="Trebuchet MS" panose="020B0603020202020204" pitchFamily="34" charset="0"/>
                      </a:endParaRPr>
                    </a:p>
                    <a:p>
                      <a:pPr algn="ctr"/>
                      <a:r>
                        <a:rPr lang="en-GB" sz="900" i="1" baseline="0" dirty="0">
                          <a:latin typeface="Trebuchet MS" panose="020B0603020202020204" pitchFamily="34" charset="0"/>
                        </a:rPr>
                        <a:t> </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External agencies, including government, corporate bodies and community or local groups make attempts to influence or create specific place-meanings</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Shifting flows of money or investment.</a:t>
                      </a:r>
                      <a:endParaRPr lang="en-GB" sz="900" i="1" dirty="0">
                        <a:latin typeface="Trebuchet MS" panose="020B0603020202020204" pitchFamily="34" charset="0"/>
                      </a:endParaRPr>
                    </a:p>
                  </a:txBody>
                  <a:tcPr/>
                </a:tc>
                <a:extLst>
                  <a:ext uri="{0D108BD9-81ED-4DB2-BD59-A6C34878D82A}">
                    <a16:rowId xmlns:a16="http://schemas.microsoft.com/office/drawing/2014/main" val="10000"/>
                  </a:ext>
                </a:extLst>
              </a:tr>
              <a:tr h="1765304">
                <a:tc vMerge="1">
                  <a:txBody>
                    <a:bodyPr/>
                    <a:lstStyle/>
                    <a:p>
                      <a:endParaRPr lang="en-GB"/>
                    </a:p>
                  </a:txBody>
                  <a:tcPr/>
                </a:tc>
                <a:tc rowSpan="2">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The decisions of transnational corporations.</a:t>
                      </a:r>
                      <a:endParaRPr lang="en-GB" sz="900" i="1" dirty="0">
                        <a:latin typeface="Trebuchet MS" panose="020B0603020202020204" pitchFamily="34" charset="0"/>
                      </a:endParaRPr>
                    </a:p>
                  </a:txBody>
                  <a:tcPr/>
                </a:tc>
                <a:tc rowSpan="2">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The impacts of government policies</a:t>
                      </a:r>
                      <a:endParaRPr lang="en-GB" sz="900" i="1" dirty="0">
                        <a:latin typeface="Trebuchet MS" panose="020B0603020202020204" pitchFamily="34" charset="0"/>
                      </a:endParaRPr>
                    </a:p>
                  </a:txBody>
                  <a:tcPr/>
                </a:tc>
                <a:tc rowSpan="2">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Shifting flows of ideas</a:t>
                      </a:r>
                      <a:endParaRPr lang="en-GB" sz="900" i="1" dirty="0">
                        <a:latin typeface="Trebuchet MS" panose="020B0603020202020204" pitchFamily="34" charset="0"/>
                      </a:endParaRPr>
                    </a:p>
                  </a:txBody>
                  <a:tcPr/>
                </a:tc>
                <a:extLst>
                  <a:ext uri="{0D108BD9-81ED-4DB2-BD59-A6C34878D82A}">
                    <a16:rowId xmlns:a16="http://schemas.microsoft.com/office/drawing/2014/main" val="2440997572"/>
                  </a:ext>
                </a:extLst>
              </a:tr>
              <a:tr h="162952">
                <a:tc rowSpan="3">
                  <a:txBody>
                    <a:bodyPr/>
                    <a:lstStyle/>
                    <a:p>
                      <a:pPr algn="ctr"/>
                      <a:r>
                        <a:rPr lang="en-GB" sz="1400" i="1" dirty="0">
                          <a:latin typeface="Trebuchet MS" panose="020B0603020202020204" pitchFamily="34" charset="0"/>
                        </a:rPr>
                        <a:t>3 key take-aways </a:t>
                      </a:r>
                      <a:br>
                        <a:rPr lang="en-GB" sz="1400" i="1" dirty="0">
                          <a:latin typeface="Trebuchet MS" panose="020B0603020202020204" pitchFamily="34" charset="0"/>
                        </a:rPr>
                      </a:br>
                      <a:r>
                        <a:rPr lang="en-GB" sz="1400" i="1" dirty="0">
                          <a:latin typeface="Trebuchet MS" panose="020B0603020202020204" pitchFamily="34" charset="0"/>
                        </a:rPr>
                        <a:t>(include facts/figures/dates/names):</a:t>
                      </a:r>
                    </a:p>
                    <a:p>
                      <a:pPr algn="ctr"/>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1.</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2.</a:t>
                      </a: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endParaRPr lang="en-GB" sz="1400" i="1" baseline="0" dirty="0">
                        <a:latin typeface="Trebuchet MS" panose="020B0603020202020204" pitchFamily="34" charset="0"/>
                      </a:endParaRPr>
                    </a:p>
                    <a:p>
                      <a:pPr algn="l"/>
                      <a:r>
                        <a:rPr lang="en-GB" sz="1400" i="1" baseline="0" dirty="0">
                          <a:latin typeface="Trebuchet MS" panose="020B0603020202020204" pitchFamily="34" charset="0"/>
                        </a:rPr>
                        <a:t>3. </a:t>
                      </a:r>
                      <a:endParaRPr lang="en-GB" sz="1400" i="1" dirty="0">
                        <a:latin typeface="Trebuchet MS" panose="020B0603020202020204" pitchFamily="34" charset="0"/>
                      </a:endParaRPr>
                    </a:p>
                  </a:txBody>
                  <a:tcPr/>
                </a:tc>
                <a:tc vMerge="1">
                  <a:txBody>
                    <a:bodyPr/>
                    <a:lstStyle/>
                    <a:p>
                      <a:pPr algn="ctr"/>
                      <a:endParaRPr lang="en-GB" sz="1400" i="1" dirty="0">
                        <a:latin typeface="Trebuchet MS" panose="020B0603020202020204" pitchFamily="34" charset="0"/>
                      </a:endParaRPr>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01"/>
                  </a:ext>
                </a:extLst>
              </a:tr>
              <a:tr h="1928256">
                <a:tc vMerge="1">
                  <a:txBody>
                    <a:bodyPr/>
                    <a:lstStyle/>
                    <a:p>
                      <a:endParaRPr lang="en-GB"/>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The impacts of international or global institutions.</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Shifting flows of people.</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Personal attachments shaped place meaning - place meanings are bound up with different identities, perspectives and experiences.</a:t>
                      </a:r>
                      <a:endParaRPr lang="en-GB" sz="900" i="1" dirty="0">
                        <a:latin typeface="Trebuchet MS" panose="020B0603020202020204" pitchFamily="34" charset="0"/>
                      </a:endParaRPr>
                    </a:p>
                  </a:txBody>
                  <a:tcPr/>
                </a:tc>
                <a:extLst>
                  <a:ext uri="{0D108BD9-81ED-4DB2-BD59-A6C34878D82A}">
                    <a16:rowId xmlns:a16="http://schemas.microsoft.com/office/drawing/2014/main" val="3284173115"/>
                  </a:ext>
                </a:extLst>
              </a:tr>
              <a:tr h="1928255">
                <a:tc vMerge="1">
                  <a:txBody>
                    <a:bodyPr/>
                    <a:lstStyle/>
                    <a:p>
                      <a:endParaRPr lang="en-GB"/>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Past and present connections/processes of development can be seen to influence the social and economic characteristics of places (history)</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Exogenous: relationships with other places.</a:t>
                      </a:r>
                      <a:endParaRPr lang="en-GB" sz="900" i="1" dirty="0">
                        <a:latin typeface="Trebuchet MS" panose="020B0603020202020204" pitchFamily="34" charset="0"/>
                      </a:endParaRPr>
                    </a:p>
                  </a:txBody>
                  <a:tcPr/>
                </a:tc>
                <a:tc>
                  <a:txBody>
                    <a:bodyPr/>
                    <a:lstStyle/>
                    <a:p>
                      <a:pPr algn="ctr"/>
                      <a:r>
                        <a:rPr lang="en-GB" sz="900" b="0" i="0" u="none" strike="noStrike" cap="none" dirty="0">
                          <a:solidFill>
                            <a:schemeClr val="tx1"/>
                          </a:solidFill>
                          <a:effectLst/>
                          <a:latin typeface="Trebuchet MS" panose="020B0603020202020204" pitchFamily="34" charset="0"/>
                          <a:ea typeface="+mn-ea"/>
                          <a:cs typeface="+mn-cs"/>
                          <a:sym typeface="Arial"/>
                        </a:rPr>
                        <a:t>Endogenous: location, topography, physical geography, land use, built environment and infrastructure, demographic and economic characteristics.</a:t>
                      </a:r>
                      <a:endParaRPr lang="en-GB" sz="900" i="1" dirty="0">
                        <a:latin typeface="Trebuchet MS" panose="020B0603020202020204" pitchFamily="34" charset="0"/>
                      </a:endParaRPr>
                    </a:p>
                  </a:txBody>
                  <a:tcPr/>
                </a:tc>
                <a:extLst>
                  <a:ext uri="{0D108BD9-81ED-4DB2-BD59-A6C34878D82A}">
                    <a16:rowId xmlns:a16="http://schemas.microsoft.com/office/drawing/2014/main" val="1931994297"/>
                  </a:ext>
                </a:extLst>
              </a:tr>
            </a:tbl>
          </a:graphicData>
        </a:graphic>
      </p:graphicFrame>
      <p:pic>
        <p:nvPicPr>
          <p:cNvPr id="2" name="Picture 1">
            <a:extLst>
              <a:ext uri="{FF2B5EF4-FFF2-40B4-BE49-F238E27FC236}">
                <a16:creationId xmlns:a16="http://schemas.microsoft.com/office/drawing/2014/main" id="{7D1BEF25-73E2-45F4-BE9F-06C527847D05}"/>
              </a:ext>
            </a:extLst>
          </p:cNvPr>
          <p:cNvPicPr>
            <a:picLocks/>
          </p:cNvPicPr>
          <p:nvPr/>
        </p:nvPicPr>
        <p:blipFill>
          <a:blip r:embed="rId4"/>
          <a:stretch>
            <a:fillRect/>
          </a:stretch>
        </p:blipFill>
        <p:spPr>
          <a:xfrm>
            <a:off x="1354365" y="3981971"/>
            <a:ext cx="1200150" cy="1018200"/>
          </a:xfrm>
          <a:prstGeom prst="rect">
            <a:avLst/>
          </a:prstGeom>
        </p:spPr>
      </p:pic>
      <p:sp>
        <p:nvSpPr>
          <p:cNvPr id="7" name="Oval 6">
            <a:extLst>
              <a:ext uri="{FF2B5EF4-FFF2-40B4-BE49-F238E27FC236}">
                <a16:creationId xmlns:a16="http://schemas.microsoft.com/office/drawing/2014/main" id="{70CE7544-A16F-46A2-87F3-87B389D7AD05}"/>
              </a:ext>
            </a:extLst>
          </p:cNvPr>
          <p:cNvSpPr/>
          <p:nvPr/>
        </p:nvSpPr>
        <p:spPr>
          <a:xfrm>
            <a:off x="5706954" y="2913461"/>
            <a:ext cx="921656" cy="782239"/>
          </a:xfrm>
          <a:prstGeom prst="ellipse">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 name="Oval 7">
            <a:extLst>
              <a:ext uri="{FF2B5EF4-FFF2-40B4-BE49-F238E27FC236}">
                <a16:creationId xmlns:a16="http://schemas.microsoft.com/office/drawing/2014/main" id="{D05F80FE-77F5-47AA-9F20-EC9A205E8447}"/>
              </a:ext>
            </a:extLst>
          </p:cNvPr>
          <p:cNvSpPr/>
          <p:nvPr/>
        </p:nvSpPr>
        <p:spPr>
          <a:xfrm>
            <a:off x="4716354" y="4880838"/>
            <a:ext cx="921656" cy="782239"/>
          </a:xfrm>
          <a:prstGeom prst="ellipse">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2203332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a:spLocks noGrp="1"/>
          </p:cNvSpPr>
          <p:nvPr>
            <p:ph type="title"/>
          </p:nvPr>
        </p:nvSpPr>
        <p:spPr>
          <a:xfrm>
            <a:off x="233775" y="2061766"/>
            <a:ext cx="6390300" cy="101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000" dirty="0">
                <a:latin typeface="Georgia"/>
                <a:ea typeface="Georgia"/>
                <a:cs typeface="Georgia"/>
                <a:sym typeface="Georgia"/>
              </a:rPr>
              <a:t>Please submit your note-taking sheets and any other work so far to: </a:t>
            </a:r>
            <a:r>
              <a:rPr lang="en-GB" sz="2000" u="sng" dirty="0">
                <a:solidFill>
                  <a:schemeClr val="hlink"/>
                </a:solidFill>
                <a:latin typeface="Georgia"/>
                <a:ea typeface="Georgia"/>
                <a:cs typeface="Georgia"/>
                <a:sym typeface="Georgia"/>
              </a:rPr>
              <a:t>a</a:t>
            </a:r>
            <a:r>
              <a:rPr lang="en-GB" sz="2000" u="sng" dirty="0">
                <a:solidFill>
                  <a:schemeClr val="hlink"/>
                </a:solidFill>
                <a:latin typeface="Georgia"/>
                <a:ea typeface="Georgia"/>
                <a:cs typeface="Georgia"/>
                <a:sym typeface="Georgia"/>
                <a:hlinkClick r:id="rId3"/>
              </a:rPr>
              <a:t>.perez@arkputneyacademy.org</a:t>
            </a:r>
            <a:r>
              <a:rPr lang="en-GB" sz="2000" dirty="0">
                <a:latin typeface="Georgia"/>
                <a:ea typeface="Georgia"/>
                <a:cs typeface="Georgia"/>
                <a:sym typeface="Georgia"/>
              </a:rPr>
              <a:t> for checking this week.</a:t>
            </a:r>
            <a:endParaRPr sz="2000" dirty="0">
              <a:latin typeface="Georgia"/>
              <a:ea typeface="Georgia"/>
              <a:cs typeface="Georgia"/>
              <a:sym typeface="Georgia"/>
            </a:endParaRPr>
          </a:p>
          <a:p>
            <a:pPr marL="0" lvl="0" indent="0" algn="l" rtl="0">
              <a:spcBef>
                <a:spcPts val="0"/>
              </a:spcBef>
              <a:spcAft>
                <a:spcPts val="0"/>
              </a:spcAft>
              <a:buNone/>
            </a:pPr>
            <a:endParaRPr sz="2000" dirty="0">
              <a:latin typeface="Georgia"/>
              <a:ea typeface="Georgia"/>
              <a:cs typeface="Georgia"/>
              <a:sym typeface="Georgia"/>
            </a:endParaRPr>
          </a:p>
        </p:txBody>
      </p:sp>
      <p:sp>
        <p:nvSpPr>
          <p:cNvPr id="118" name="Google Shape;118;p21"/>
          <p:cNvSpPr txBox="1">
            <a:spLocks noGrp="1"/>
          </p:cNvSpPr>
          <p:nvPr>
            <p:ph type="body" idx="1"/>
          </p:nvPr>
        </p:nvSpPr>
        <p:spPr>
          <a:xfrm>
            <a:off x="233775" y="2048844"/>
            <a:ext cx="6390300" cy="6073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GB"/>
              <a:t>.</a:t>
            </a:r>
            <a:endParaRPr/>
          </a:p>
        </p:txBody>
      </p:sp>
      <p:pic>
        <p:nvPicPr>
          <p:cNvPr id="7" name="Picture 6" descr="A picture containing device, mirror&#10;&#10;Description automatically generated">
            <a:extLst>
              <a:ext uri="{FF2B5EF4-FFF2-40B4-BE49-F238E27FC236}">
                <a16:creationId xmlns:a16="http://schemas.microsoft.com/office/drawing/2014/main" id="{C9D63E5B-7778-402E-86CC-510EE06A7E12}"/>
              </a:ext>
            </a:extLst>
          </p:cNvPr>
          <p:cNvPicPr>
            <a:picLocks noChangeAspect="1"/>
          </p:cNvPicPr>
          <p:nvPr/>
        </p:nvPicPr>
        <p:blipFill>
          <a:blip r:embed="rId4"/>
          <a:stretch>
            <a:fillRect/>
          </a:stretch>
        </p:blipFill>
        <p:spPr>
          <a:xfrm>
            <a:off x="6233886" y="0"/>
            <a:ext cx="543690" cy="791974"/>
          </a:xfrm>
          <a:prstGeom prst="rect">
            <a:avLst/>
          </a:prstGeom>
        </p:spPr>
      </p:pic>
      <p:pic>
        <p:nvPicPr>
          <p:cNvPr id="2" name="Picture 1">
            <a:extLst>
              <a:ext uri="{FF2B5EF4-FFF2-40B4-BE49-F238E27FC236}">
                <a16:creationId xmlns:a16="http://schemas.microsoft.com/office/drawing/2014/main" id="{61C51164-70F9-4795-A06C-4BACFDBB6E5F}"/>
              </a:ext>
            </a:extLst>
          </p:cNvPr>
          <p:cNvPicPr>
            <a:picLocks/>
          </p:cNvPicPr>
          <p:nvPr/>
        </p:nvPicPr>
        <p:blipFill>
          <a:blip r:embed="rId5"/>
          <a:stretch>
            <a:fillRect/>
          </a:stretch>
        </p:blipFill>
        <p:spPr>
          <a:xfrm>
            <a:off x="2788936" y="940253"/>
            <a:ext cx="1279978" cy="1253496"/>
          </a:xfrm>
          <a:prstGeom prst="rect">
            <a:avLst/>
          </a:prstGeom>
        </p:spPr>
      </p:pic>
      <p:pic>
        <p:nvPicPr>
          <p:cNvPr id="1026" name="Picture 2" descr="Artists For Grenfell – Information blog">
            <a:extLst>
              <a:ext uri="{FF2B5EF4-FFF2-40B4-BE49-F238E27FC236}">
                <a16:creationId xmlns:a16="http://schemas.microsoft.com/office/drawing/2014/main" id="{F20257D3-01C1-4C14-8B46-6826137EF3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 y="6208939"/>
            <a:ext cx="6858000" cy="29350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ne Year On, What Were the Cultural Responses to the Tragedy of ...">
            <a:extLst>
              <a:ext uri="{FF2B5EF4-FFF2-40B4-BE49-F238E27FC236}">
                <a16:creationId xmlns:a16="http://schemas.microsoft.com/office/drawing/2014/main" id="{F6E53ED0-B6BB-4440-99BD-E27E838C36A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 y="3875314"/>
            <a:ext cx="6858000" cy="233362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4BDA983-A652-46ED-9F71-63078AE13EB7}"/>
              </a:ext>
            </a:extLst>
          </p:cNvPr>
          <p:cNvSpPr txBox="1"/>
          <p:nvPr/>
        </p:nvSpPr>
        <p:spPr>
          <a:xfrm>
            <a:off x="287430" y="5427368"/>
            <a:ext cx="6282989" cy="1754326"/>
          </a:xfrm>
          <a:prstGeom prst="rect">
            <a:avLst/>
          </a:prstGeom>
          <a:solidFill>
            <a:schemeClr val="accent5">
              <a:lumMod val="40000"/>
              <a:lumOff val="60000"/>
            </a:schemeClr>
          </a:solidFill>
          <a:ln w="38100">
            <a:solidFill>
              <a:schemeClr val="accent5">
                <a:lumMod val="50000"/>
              </a:schemeClr>
            </a:solidFill>
            <a:prstDash val="lgDashDot"/>
          </a:ln>
        </p:spPr>
        <p:txBody>
          <a:bodyPr wrap="square" rtlCol="0">
            <a:spAutoFit/>
          </a:bodyPr>
          <a:lstStyle/>
          <a:p>
            <a:pPr algn="just"/>
            <a:r>
              <a:rPr lang="en-GB" sz="1200" i="1" dirty="0">
                <a:solidFill>
                  <a:schemeClr val="tx1"/>
                </a:solidFill>
                <a:latin typeface="Trebuchet MS" panose="020B0603020202020204" pitchFamily="34" charset="0"/>
              </a:rPr>
              <a:t>Places and spaces could not be more different. Spaces, as Lefebvre tell us, are ‘empty abstractions’ (1991: 12), whilst places are ‘drenched in cultural meaning’ (Preston, 2003: 74). Spaces are scientific, open and detached; places are intimate, peopled and emotive. You may travel through spaces (perhaps isolated in a car or train), but you will live your everyday life in places. Place then is the counterpoint of space: places are politicised and cultured; they are humanised versions of space. It is from the empty abstraction of space that different cultures take and make place. As </a:t>
            </a:r>
            <a:r>
              <a:rPr lang="en-GB" sz="1200" i="1" dirty="0" err="1">
                <a:solidFill>
                  <a:schemeClr val="tx1"/>
                </a:solidFill>
                <a:latin typeface="Trebuchet MS" panose="020B0603020202020204" pitchFamily="34" charset="0"/>
              </a:rPr>
              <a:t>Kaltenborn</a:t>
            </a:r>
            <a:r>
              <a:rPr lang="en-GB" sz="1200" i="1" dirty="0">
                <a:solidFill>
                  <a:schemeClr val="tx1"/>
                </a:solidFill>
                <a:latin typeface="Trebuchet MS" panose="020B0603020202020204" pitchFamily="34" charset="0"/>
              </a:rPr>
              <a:t> puts it, ‘geographical space becomes place when human beings imbue it with meaning’ (1997: 176).</a:t>
            </a:r>
          </a:p>
        </p:txBody>
      </p:sp>
    </p:spTree>
    <p:extLst>
      <p:ext uri="{BB962C8B-B14F-4D97-AF65-F5344CB8AC3E}">
        <p14:creationId xmlns:p14="http://schemas.microsoft.com/office/powerpoint/2010/main" val="32920201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4"/>
          <p:cNvSpPr txBox="1">
            <a:spLocks noGrp="1"/>
          </p:cNvSpPr>
          <p:nvPr>
            <p:ph type="title"/>
          </p:nvPr>
        </p:nvSpPr>
        <p:spPr>
          <a:xfrm>
            <a:off x="233775" y="791156"/>
            <a:ext cx="6390300" cy="675978"/>
          </a:xfrm>
          <a:prstGeom prst="rect">
            <a:avLst/>
          </a:prstGeom>
        </p:spPr>
        <p:txBody>
          <a:bodyPr spcFirstLastPara="1" wrap="square" lIns="91425" tIns="91425" rIns="91425" bIns="91425" anchor="t" anchorCtr="0">
            <a:noAutofit/>
          </a:bodyPr>
          <a:lstStyle/>
          <a:p>
            <a:pPr lvl="0" algn="ctr"/>
            <a:r>
              <a:rPr lang="en-GB" sz="3600" b="1" i="1" dirty="0">
                <a:ln w="15875">
                  <a:solidFill>
                    <a:schemeClr val="tx1"/>
                  </a:solidFill>
                </a:ln>
                <a:solidFill>
                  <a:schemeClr val="accent1">
                    <a:lumMod val="75000"/>
                  </a:schemeClr>
                </a:solidFill>
                <a:latin typeface="Century Gothic" panose="020B0502020202020204" pitchFamily="34" charset="0"/>
                <a:ea typeface="Georgia"/>
                <a:cs typeface="Georgia"/>
                <a:sym typeface="Georgia"/>
              </a:rPr>
              <a:t>Poster time!</a:t>
            </a:r>
            <a:endParaRPr sz="3600" dirty="0">
              <a:solidFill>
                <a:schemeClr val="accent1">
                  <a:lumMod val="75000"/>
                </a:schemeClr>
              </a:solidFill>
              <a:latin typeface="Georgia"/>
              <a:ea typeface="Georgia"/>
              <a:cs typeface="Georgia"/>
              <a:sym typeface="Georgia"/>
            </a:endParaRPr>
          </a:p>
        </p:txBody>
      </p:sp>
      <p:sp>
        <p:nvSpPr>
          <p:cNvPr id="277" name="Google Shape;277;p44"/>
          <p:cNvSpPr txBox="1">
            <a:spLocks noGrp="1"/>
          </p:cNvSpPr>
          <p:nvPr>
            <p:ph type="body" idx="1"/>
          </p:nvPr>
        </p:nvSpPr>
        <p:spPr>
          <a:xfrm>
            <a:off x="233775" y="1519766"/>
            <a:ext cx="6390300" cy="316018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200" dirty="0">
                <a:solidFill>
                  <a:srgbClr val="000000"/>
                </a:solidFill>
                <a:latin typeface="Trebuchet MS" panose="020B0603020202020204" pitchFamily="34" charset="0"/>
                <a:ea typeface="Georgia"/>
                <a:cs typeface="Georgia"/>
                <a:sym typeface="Georgia"/>
              </a:rPr>
              <a:t>You are now going to create a poster to bring together your understanding of place – you will be using the Word template I’ve made for you.</a:t>
            </a:r>
          </a:p>
          <a:p>
            <a:pPr marL="0" lvl="0" indent="0" algn="l" rtl="0">
              <a:spcBef>
                <a:spcPts val="0"/>
              </a:spcBef>
              <a:spcAft>
                <a:spcPts val="0"/>
              </a:spcAft>
              <a:buNone/>
            </a:pPr>
            <a:endParaRPr lang="en-GB" sz="1200" dirty="0">
              <a:solidFill>
                <a:srgbClr val="000000"/>
              </a:solidFill>
              <a:latin typeface="Trebuchet MS" panose="020B0603020202020204" pitchFamily="34" charset="0"/>
              <a:ea typeface="Georgia"/>
              <a:cs typeface="Georgia"/>
              <a:sym typeface="Georgia"/>
            </a:endParaRPr>
          </a:p>
          <a:p>
            <a:pPr marL="285750" lvl="0" indent="-285750" algn="l" rtl="0">
              <a:spcBef>
                <a:spcPts val="0"/>
              </a:spcBef>
              <a:spcAft>
                <a:spcPts val="0"/>
              </a:spcAft>
              <a:buFont typeface="Arial" panose="020B0604020202020204" pitchFamily="34" charset="0"/>
              <a:buChar char="•"/>
            </a:pPr>
            <a:r>
              <a:rPr lang="en-GB" sz="1200" dirty="0">
                <a:solidFill>
                  <a:srgbClr val="000000"/>
                </a:solidFill>
                <a:latin typeface="Trebuchet MS" panose="020B0603020202020204" pitchFamily="34" charset="0"/>
                <a:ea typeface="Georgia"/>
                <a:cs typeface="Georgia"/>
                <a:sym typeface="Georgia"/>
              </a:rPr>
              <a:t>First you must choose a place – it needs to be relatively small, so an area in a city as opposed to a whole city – or a small town or village. I’ve put some ideas on the next page.</a:t>
            </a:r>
          </a:p>
          <a:p>
            <a:pPr marL="285750" lvl="0" indent="-285750" algn="l" rtl="0">
              <a:spcBef>
                <a:spcPts val="0"/>
              </a:spcBef>
              <a:spcAft>
                <a:spcPts val="0"/>
              </a:spcAft>
              <a:buFont typeface="Arial" panose="020B0604020202020204" pitchFamily="34" charset="0"/>
              <a:buChar char="•"/>
            </a:pPr>
            <a:r>
              <a:rPr lang="en-GB" sz="1200" dirty="0">
                <a:solidFill>
                  <a:srgbClr val="000000"/>
                </a:solidFill>
                <a:latin typeface="Trebuchet MS" panose="020B0603020202020204" pitchFamily="34" charset="0"/>
                <a:ea typeface="Georgia"/>
                <a:cs typeface="Georgia"/>
                <a:sym typeface="Georgia"/>
              </a:rPr>
              <a:t>Then you need to use internet research to complete both sides of this A3 poster, showing off all you have learned about place in relation to a new case study which is unique to you!</a:t>
            </a:r>
          </a:p>
          <a:p>
            <a:pPr marL="285750" lvl="0" indent="-285750" algn="l" rtl="0">
              <a:spcBef>
                <a:spcPts val="0"/>
              </a:spcBef>
              <a:spcAft>
                <a:spcPts val="0"/>
              </a:spcAft>
              <a:buFont typeface="Arial" panose="020B0604020202020204" pitchFamily="34" charset="0"/>
              <a:buChar char="•"/>
            </a:pPr>
            <a:r>
              <a:rPr lang="en-GB" sz="1200" dirty="0">
                <a:solidFill>
                  <a:srgbClr val="000000"/>
                </a:solidFill>
                <a:latin typeface="Trebuchet MS" panose="020B0603020202020204" pitchFamily="34" charset="0"/>
                <a:ea typeface="Georgia"/>
                <a:cs typeface="Georgia"/>
                <a:sym typeface="Georgia"/>
              </a:rPr>
              <a:t>Once this poster has been completed, you need to write me one paragraph (max. 500 words) answering the question below, a question you should have enough evidence of having completed all the previous tasks!</a:t>
            </a:r>
          </a:p>
          <a:p>
            <a:pPr marL="0" lvl="0" indent="0" algn="l" rtl="0">
              <a:spcBef>
                <a:spcPts val="1600"/>
              </a:spcBef>
              <a:spcAft>
                <a:spcPts val="1600"/>
              </a:spcAft>
              <a:buNone/>
            </a:pPr>
            <a:r>
              <a:rPr lang="en-GB" sz="1200" dirty="0">
                <a:solidFill>
                  <a:srgbClr val="000000"/>
                </a:solidFill>
                <a:latin typeface="Trebuchet MS" panose="020B0603020202020204" pitchFamily="34" charset="0"/>
                <a:ea typeface="Georgia"/>
                <a:cs typeface="Georgia"/>
                <a:sym typeface="Georgia"/>
              </a:rPr>
              <a:t>Please submit your poster and paragraph to Mr Pérez once you have completed them, at </a:t>
            </a:r>
            <a:r>
              <a:rPr lang="en-GB" sz="1200" u="sng" dirty="0">
                <a:solidFill>
                  <a:schemeClr val="hlink"/>
                </a:solidFill>
                <a:latin typeface="Trebuchet MS" panose="020B0603020202020204" pitchFamily="34" charset="0"/>
                <a:ea typeface="Georgia"/>
                <a:cs typeface="Georgia"/>
                <a:sym typeface="Georgia"/>
              </a:rPr>
              <a:t>a.perez</a:t>
            </a:r>
            <a:r>
              <a:rPr lang="en-GB" sz="1200" u="sng" dirty="0">
                <a:solidFill>
                  <a:schemeClr val="hlink"/>
                </a:solidFill>
                <a:latin typeface="Trebuchet MS" panose="020B0603020202020204" pitchFamily="34" charset="0"/>
                <a:ea typeface="Georgia"/>
                <a:cs typeface="Georgia"/>
                <a:sym typeface="Georgia"/>
                <a:hlinkClick r:id="rId3"/>
              </a:rPr>
              <a:t>@arkputneyacademy.org</a:t>
            </a:r>
            <a:r>
              <a:rPr lang="en-GB" sz="1200" dirty="0">
                <a:solidFill>
                  <a:srgbClr val="000000"/>
                </a:solidFill>
                <a:latin typeface="Trebuchet MS" panose="020B0603020202020204" pitchFamily="34" charset="0"/>
                <a:ea typeface="Georgia"/>
                <a:cs typeface="Georgia"/>
                <a:sym typeface="Georgia"/>
              </a:rPr>
              <a:t>. </a:t>
            </a:r>
          </a:p>
          <a:p>
            <a:pPr marL="0" lvl="0" indent="0" algn="l" rtl="0">
              <a:spcBef>
                <a:spcPts val="1600"/>
              </a:spcBef>
              <a:spcAft>
                <a:spcPts val="1600"/>
              </a:spcAft>
              <a:buNone/>
            </a:pPr>
            <a:endParaRPr sz="1200" dirty="0">
              <a:solidFill>
                <a:srgbClr val="000000"/>
              </a:solidFill>
              <a:latin typeface="Trebuchet MS" panose="020B0603020202020204" pitchFamily="34" charset="0"/>
              <a:ea typeface="Georgia"/>
              <a:cs typeface="Georgia"/>
              <a:sym typeface="Georgia"/>
            </a:endParaRPr>
          </a:p>
        </p:txBody>
      </p:sp>
      <p:pic>
        <p:nvPicPr>
          <p:cNvPr id="6" name="Picture 5" descr="A picture containing device, mirror&#10;&#10;Description automatically generated">
            <a:extLst>
              <a:ext uri="{FF2B5EF4-FFF2-40B4-BE49-F238E27FC236}">
                <a16:creationId xmlns:a16="http://schemas.microsoft.com/office/drawing/2014/main" id="{D382CF31-6DF3-4FD8-8B4B-35C9D530E854}"/>
              </a:ext>
            </a:extLst>
          </p:cNvPr>
          <p:cNvPicPr>
            <a:picLocks noChangeAspect="1"/>
          </p:cNvPicPr>
          <p:nvPr/>
        </p:nvPicPr>
        <p:blipFill>
          <a:blip r:embed="rId4"/>
          <a:stretch>
            <a:fillRect/>
          </a:stretch>
        </p:blipFill>
        <p:spPr>
          <a:xfrm>
            <a:off x="6233886" y="0"/>
            <a:ext cx="543690" cy="791974"/>
          </a:xfrm>
          <a:prstGeom prst="rect">
            <a:avLst/>
          </a:prstGeom>
        </p:spPr>
      </p:pic>
      <p:sp>
        <p:nvSpPr>
          <p:cNvPr id="5" name="Google Shape;67;p14">
            <a:extLst>
              <a:ext uri="{FF2B5EF4-FFF2-40B4-BE49-F238E27FC236}">
                <a16:creationId xmlns:a16="http://schemas.microsoft.com/office/drawing/2014/main" id="{FFC2835E-AC32-4B36-87E0-3B8C659B2A42}"/>
              </a:ext>
            </a:extLst>
          </p:cNvPr>
          <p:cNvSpPr txBox="1">
            <a:spLocks/>
          </p:cNvSpPr>
          <p:nvPr/>
        </p:nvSpPr>
        <p:spPr>
          <a:xfrm>
            <a:off x="233775" y="7454900"/>
            <a:ext cx="6390300" cy="1422286"/>
          </a:xfrm>
          <a:prstGeom prst="rect">
            <a:avLst/>
          </a:prstGeom>
          <a:noFill/>
          <a:ln w="38100">
            <a:solidFill>
              <a:schemeClr val="tx1"/>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GB" sz="2000" i="1" dirty="0">
                <a:ln>
                  <a:solidFill>
                    <a:srgbClr val="002060"/>
                  </a:solidFill>
                </a:ln>
                <a:solidFill>
                  <a:srgbClr val="00B0F0"/>
                </a:solidFill>
                <a:latin typeface="Century Gothic" panose="020B0502020202020204" pitchFamily="34" charset="0"/>
              </a:rPr>
              <a:t>“In a globalising world, place meanings and character are mostly shaped and changed by external forces.” </a:t>
            </a:r>
            <a:br>
              <a:rPr lang="en-GB" sz="2000" dirty="0">
                <a:latin typeface="Century Gothic" panose="020B0502020202020204" pitchFamily="34" charset="0"/>
              </a:rPr>
            </a:br>
            <a:r>
              <a:rPr lang="en-GB" sz="1600" dirty="0">
                <a:latin typeface="Century Gothic" panose="020B0502020202020204" pitchFamily="34" charset="0"/>
              </a:rPr>
              <a:t>Do you agree with this statement?</a:t>
            </a:r>
            <a:endParaRPr lang="en-GB" sz="2000" dirty="0">
              <a:latin typeface="Century Gothic" panose="020B0502020202020204" pitchFamily="34" charset="0"/>
            </a:endParaRPr>
          </a:p>
        </p:txBody>
      </p:sp>
      <p:graphicFrame>
        <p:nvGraphicFramePr>
          <p:cNvPr id="2" name="Table 2">
            <a:extLst>
              <a:ext uri="{FF2B5EF4-FFF2-40B4-BE49-F238E27FC236}">
                <a16:creationId xmlns:a16="http://schemas.microsoft.com/office/drawing/2014/main" id="{2BF2A56C-2274-4B45-A346-DC72E9E7DCFE}"/>
              </a:ext>
            </a:extLst>
          </p:cNvPr>
          <p:cNvGraphicFramePr>
            <a:graphicFrameLocks noGrp="1"/>
          </p:cNvGraphicFramePr>
          <p:nvPr>
            <p:extLst>
              <p:ext uri="{D42A27DB-BD31-4B8C-83A1-F6EECF244321}">
                <p14:modId xmlns:p14="http://schemas.microsoft.com/office/powerpoint/2010/main" val="2459369275"/>
              </p:ext>
            </p:extLst>
          </p:nvPr>
        </p:nvGraphicFramePr>
        <p:xfrm>
          <a:off x="233850" y="4886780"/>
          <a:ext cx="6390300" cy="2164080"/>
        </p:xfrm>
        <a:graphic>
          <a:graphicData uri="http://schemas.openxmlformats.org/drawingml/2006/table">
            <a:tbl>
              <a:tblPr firstRow="1" bandRow="1">
                <a:tableStyleId>{35758FB7-9AC5-4552-8A53-C91805E547FA}</a:tableStyleId>
              </a:tblPr>
              <a:tblGrid>
                <a:gridCol w="2166526">
                  <a:extLst>
                    <a:ext uri="{9D8B030D-6E8A-4147-A177-3AD203B41FA5}">
                      <a16:colId xmlns:a16="http://schemas.microsoft.com/office/drawing/2014/main" val="2823291061"/>
                    </a:ext>
                  </a:extLst>
                </a:gridCol>
                <a:gridCol w="4223774">
                  <a:extLst>
                    <a:ext uri="{9D8B030D-6E8A-4147-A177-3AD203B41FA5}">
                      <a16:colId xmlns:a16="http://schemas.microsoft.com/office/drawing/2014/main" val="2574015694"/>
                    </a:ext>
                  </a:extLst>
                </a:gridCol>
              </a:tblGrid>
              <a:tr h="294653">
                <a:tc gridSpan="2">
                  <a:txBody>
                    <a:bodyPr/>
                    <a:lstStyle/>
                    <a:p>
                      <a:pPr algn="ctr"/>
                      <a:r>
                        <a:rPr lang="en-GB" dirty="0">
                          <a:latin typeface="Trebuchet MS" panose="020B0603020202020204" pitchFamily="34" charset="0"/>
                        </a:rPr>
                        <a:t>HINTS:</a:t>
                      </a:r>
                    </a:p>
                  </a:txBody>
                  <a:tcPr/>
                </a:tc>
                <a:tc hMerge="1">
                  <a:txBody>
                    <a:bodyPr/>
                    <a:lstStyle/>
                    <a:p>
                      <a:endParaRPr lang="en-GB" dirty="0">
                        <a:latin typeface="Trebuchet MS" panose="020B0603020202020204" pitchFamily="34" charset="0"/>
                      </a:endParaRPr>
                    </a:p>
                  </a:txBody>
                  <a:tcPr/>
                </a:tc>
                <a:extLst>
                  <a:ext uri="{0D108BD9-81ED-4DB2-BD59-A6C34878D82A}">
                    <a16:rowId xmlns:a16="http://schemas.microsoft.com/office/drawing/2014/main" val="1914628375"/>
                  </a:ext>
                </a:extLst>
              </a:tr>
              <a:tr h="294653">
                <a:tc>
                  <a:txBody>
                    <a:bodyPr/>
                    <a:lstStyle/>
                    <a:p>
                      <a:r>
                        <a:rPr lang="en-GB" dirty="0">
                          <a:latin typeface="Trebuchet MS" panose="020B0603020202020204" pitchFamily="34" charset="0"/>
                        </a:rPr>
                        <a:t>What makes it unique?</a:t>
                      </a:r>
                    </a:p>
                  </a:txBody>
                  <a:tcPr/>
                </a:tc>
                <a:tc>
                  <a:txBody>
                    <a:bodyPr/>
                    <a:lstStyle/>
                    <a:p>
                      <a:r>
                        <a:rPr lang="en-GB" sz="1400" i="1" dirty="0">
                          <a:latin typeface="Trebuchet MS" panose="020B0603020202020204" pitchFamily="34" charset="0"/>
                        </a:rPr>
                        <a:t>What makes the area special and different from others?</a:t>
                      </a:r>
                    </a:p>
                  </a:txBody>
                  <a:tcPr/>
                </a:tc>
                <a:extLst>
                  <a:ext uri="{0D108BD9-81ED-4DB2-BD59-A6C34878D82A}">
                    <a16:rowId xmlns:a16="http://schemas.microsoft.com/office/drawing/2014/main" val="3702101965"/>
                  </a:ext>
                </a:extLst>
              </a:tr>
              <a:tr h="294653">
                <a:tc>
                  <a:txBody>
                    <a:bodyPr/>
                    <a:lstStyle/>
                    <a:p>
                      <a:r>
                        <a:rPr lang="en-GB" dirty="0">
                          <a:latin typeface="Trebuchet MS" panose="020B0603020202020204" pitchFamily="34" charset="0"/>
                        </a:rPr>
                        <a:t>Profile</a:t>
                      </a:r>
                    </a:p>
                  </a:txBody>
                  <a:tcPr/>
                </a:tc>
                <a:tc>
                  <a:txBody>
                    <a:bodyPr/>
                    <a:lstStyle/>
                    <a:p>
                      <a:r>
                        <a:rPr lang="en-GB" sz="1400" i="1" dirty="0">
                          <a:latin typeface="Trebuchet MS" panose="020B0603020202020204" pitchFamily="34" charset="0"/>
                        </a:rPr>
                        <a:t>Include population, location, etc…</a:t>
                      </a:r>
                    </a:p>
                  </a:txBody>
                  <a:tcPr/>
                </a:tc>
                <a:extLst>
                  <a:ext uri="{0D108BD9-81ED-4DB2-BD59-A6C34878D82A}">
                    <a16:rowId xmlns:a16="http://schemas.microsoft.com/office/drawing/2014/main" val="3908865469"/>
                  </a:ext>
                </a:extLst>
              </a:tr>
              <a:tr h="412514">
                <a:tc>
                  <a:txBody>
                    <a:bodyPr/>
                    <a:lstStyle/>
                    <a:p>
                      <a:r>
                        <a:rPr lang="en-GB" dirty="0">
                          <a:latin typeface="Trebuchet MS" panose="020B0603020202020204" pitchFamily="34" charset="0"/>
                        </a:rPr>
                        <a:t>Brief history</a:t>
                      </a:r>
                    </a:p>
                  </a:txBody>
                  <a:tcPr/>
                </a:tc>
                <a:tc>
                  <a:txBody>
                    <a:bodyPr/>
                    <a:lstStyle/>
                    <a:p>
                      <a:r>
                        <a:rPr lang="en-GB" sz="1400" i="1" dirty="0">
                          <a:latin typeface="Trebuchet MS" panose="020B0603020202020204" pitchFamily="34" charset="0"/>
                        </a:rPr>
                        <a:t>Start roughly 70 years ago and make a timeline of major events.</a:t>
                      </a:r>
                    </a:p>
                  </a:txBody>
                  <a:tcPr/>
                </a:tc>
                <a:extLst>
                  <a:ext uri="{0D108BD9-81ED-4DB2-BD59-A6C34878D82A}">
                    <a16:rowId xmlns:a16="http://schemas.microsoft.com/office/drawing/2014/main" val="2918162436"/>
                  </a:ext>
                </a:extLst>
              </a:tr>
              <a:tr h="486063">
                <a:tc>
                  <a:txBody>
                    <a:bodyPr/>
                    <a:lstStyle/>
                    <a:p>
                      <a:r>
                        <a:rPr lang="en-GB" dirty="0">
                          <a:latin typeface="Trebuchet MS" panose="020B0603020202020204" pitchFamily="34" charset="0"/>
                        </a:rPr>
                        <a:t>Sketch map</a:t>
                      </a:r>
                    </a:p>
                  </a:txBody>
                  <a:tcPr/>
                </a:tc>
                <a:tc>
                  <a:txBody>
                    <a:bodyPr/>
                    <a:lstStyle/>
                    <a:p>
                      <a:r>
                        <a:rPr lang="en-GB" sz="1400" i="1" dirty="0">
                          <a:latin typeface="Trebuchet MS" panose="020B0603020202020204" pitchFamily="34" charset="0"/>
                        </a:rPr>
                        <a:t>Find a map of the area and make a quick sketch of it!</a:t>
                      </a:r>
                    </a:p>
                  </a:txBody>
                  <a:tcPr/>
                </a:tc>
                <a:extLst>
                  <a:ext uri="{0D108BD9-81ED-4DB2-BD59-A6C34878D82A}">
                    <a16:rowId xmlns:a16="http://schemas.microsoft.com/office/drawing/2014/main" val="622350797"/>
                  </a:ext>
                </a:extLst>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4"/>
          <p:cNvSpPr txBox="1">
            <a:spLocks noGrp="1"/>
          </p:cNvSpPr>
          <p:nvPr>
            <p:ph type="title"/>
          </p:nvPr>
        </p:nvSpPr>
        <p:spPr>
          <a:xfrm>
            <a:off x="233775" y="791156"/>
            <a:ext cx="6390300" cy="675978"/>
          </a:xfrm>
          <a:prstGeom prst="rect">
            <a:avLst/>
          </a:prstGeom>
        </p:spPr>
        <p:txBody>
          <a:bodyPr spcFirstLastPara="1" wrap="square" lIns="91425" tIns="91425" rIns="91425" bIns="91425" anchor="t" anchorCtr="0">
            <a:noAutofit/>
          </a:bodyPr>
          <a:lstStyle/>
          <a:p>
            <a:pPr lvl="0" algn="ctr"/>
            <a:r>
              <a:rPr lang="en-GB" sz="3600" b="1" i="1" dirty="0">
                <a:ln w="15875">
                  <a:solidFill>
                    <a:schemeClr val="tx1"/>
                  </a:solidFill>
                </a:ln>
                <a:solidFill>
                  <a:schemeClr val="accent1">
                    <a:lumMod val="75000"/>
                  </a:schemeClr>
                </a:solidFill>
                <a:latin typeface="Century Gothic" panose="020B0502020202020204" pitchFamily="34" charset="0"/>
                <a:ea typeface="Georgia"/>
                <a:cs typeface="Georgia"/>
                <a:sym typeface="Georgia"/>
              </a:rPr>
              <a:t>Poster time!</a:t>
            </a:r>
            <a:endParaRPr sz="3600" dirty="0">
              <a:solidFill>
                <a:schemeClr val="accent1">
                  <a:lumMod val="75000"/>
                </a:schemeClr>
              </a:solidFill>
              <a:latin typeface="Georgia"/>
              <a:ea typeface="Georgia"/>
              <a:cs typeface="Georgia"/>
              <a:sym typeface="Georgia"/>
            </a:endParaRPr>
          </a:p>
        </p:txBody>
      </p:sp>
      <p:sp>
        <p:nvSpPr>
          <p:cNvPr id="277" name="Google Shape;277;p44"/>
          <p:cNvSpPr txBox="1">
            <a:spLocks noGrp="1"/>
          </p:cNvSpPr>
          <p:nvPr>
            <p:ph type="body" idx="1"/>
          </p:nvPr>
        </p:nvSpPr>
        <p:spPr>
          <a:xfrm>
            <a:off x="233775" y="1519765"/>
            <a:ext cx="6390300" cy="587526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dirty="0">
                <a:solidFill>
                  <a:srgbClr val="000000"/>
                </a:solidFill>
                <a:latin typeface="Trebuchet MS" panose="020B0603020202020204" pitchFamily="34" charset="0"/>
                <a:ea typeface="Georgia"/>
                <a:cs typeface="Georgia"/>
                <a:sym typeface="Georgia"/>
              </a:rPr>
              <a:t>Some ideas of places you could look into for your poster </a:t>
            </a:r>
            <a:br>
              <a:rPr lang="en-GB" dirty="0">
                <a:solidFill>
                  <a:srgbClr val="000000"/>
                </a:solidFill>
                <a:latin typeface="Trebuchet MS" panose="020B0603020202020204" pitchFamily="34" charset="0"/>
                <a:ea typeface="Georgia"/>
                <a:cs typeface="Georgia"/>
                <a:sym typeface="Georgia"/>
              </a:rPr>
            </a:br>
            <a:r>
              <a:rPr lang="en-GB" sz="1400" dirty="0">
                <a:solidFill>
                  <a:srgbClr val="000000"/>
                </a:solidFill>
                <a:latin typeface="Trebuchet MS" panose="020B0603020202020204" pitchFamily="34" charset="0"/>
                <a:ea typeface="Georgia"/>
                <a:cs typeface="Georgia"/>
                <a:sym typeface="Georgia"/>
              </a:rPr>
              <a:t>(for ones in italic, you will have to find areas within it, as you can’t do a whole city):</a:t>
            </a:r>
            <a:endParaRPr lang="en-GB" dirty="0">
              <a:solidFill>
                <a:srgbClr val="000000"/>
              </a:solidFill>
              <a:latin typeface="Trebuchet MS" panose="020B0603020202020204" pitchFamily="34" charset="0"/>
              <a:ea typeface="Georgia"/>
              <a:cs typeface="Georgia"/>
              <a:sym typeface="Georgia"/>
            </a:endParaRPr>
          </a:p>
          <a:p>
            <a:pPr marL="0" lvl="0" indent="0" algn="l" rtl="0">
              <a:spcBef>
                <a:spcPts val="0"/>
              </a:spcBef>
              <a:spcAft>
                <a:spcPts val="0"/>
              </a:spcAft>
              <a:buNone/>
            </a:pPr>
            <a:endParaRPr lang="en-GB" sz="2000" dirty="0">
              <a:solidFill>
                <a:srgbClr val="000000"/>
              </a:solidFill>
              <a:latin typeface="Trebuchet MS" panose="020B0603020202020204" pitchFamily="34" charset="0"/>
              <a:ea typeface="Georgia"/>
              <a:cs typeface="Georgia"/>
              <a:sym typeface="Georgia"/>
            </a:endParaRPr>
          </a:p>
          <a:p>
            <a:pPr marL="285750" lvl="0" indent="-285750" algn="l" rtl="0">
              <a:spcBef>
                <a:spcPts val="0"/>
              </a:spcBef>
              <a:spcAft>
                <a:spcPts val="0"/>
              </a:spcAft>
              <a:buFont typeface="Arial" panose="020B0604020202020204" pitchFamily="34" charset="0"/>
              <a:buChar char="•"/>
            </a:pPr>
            <a:r>
              <a:rPr lang="en-GB" sz="2000" dirty="0">
                <a:solidFill>
                  <a:srgbClr val="000000"/>
                </a:solidFill>
                <a:latin typeface="Trebuchet MS" panose="020B0603020202020204" pitchFamily="34" charset="0"/>
                <a:ea typeface="Georgia"/>
                <a:cs typeface="Georgia"/>
                <a:sym typeface="Georgia"/>
              </a:rPr>
              <a:t>Brick Lane, London.</a:t>
            </a:r>
          </a:p>
          <a:p>
            <a:pPr marL="285750" lvl="0" indent="-285750" algn="l" rtl="0">
              <a:spcBef>
                <a:spcPts val="0"/>
              </a:spcBef>
              <a:spcAft>
                <a:spcPts val="0"/>
              </a:spcAft>
              <a:buFont typeface="Arial" panose="020B0604020202020204" pitchFamily="34" charset="0"/>
              <a:buChar char="•"/>
            </a:pPr>
            <a:r>
              <a:rPr lang="en-GB" sz="2000" i="1" dirty="0">
                <a:solidFill>
                  <a:srgbClr val="000000"/>
                </a:solidFill>
                <a:latin typeface="Trebuchet MS" panose="020B0603020202020204" pitchFamily="34" charset="0"/>
                <a:ea typeface="Georgia"/>
                <a:cs typeface="Georgia"/>
                <a:sym typeface="Georgia"/>
              </a:rPr>
              <a:t>Torquay, Devon.</a:t>
            </a:r>
          </a:p>
          <a:p>
            <a:pPr marL="285750" lvl="0" indent="-285750" algn="l" rtl="0">
              <a:spcBef>
                <a:spcPts val="0"/>
              </a:spcBef>
              <a:spcAft>
                <a:spcPts val="0"/>
              </a:spcAft>
              <a:buFont typeface="Arial" panose="020B0604020202020204" pitchFamily="34" charset="0"/>
              <a:buChar char="•"/>
            </a:pPr>
            <a:r>
              <a:rPr lang="en-GB" sz="2000" i="1" dirty="0">
                <a:solidFill>
                  <a:srgbClr val="000000"/>
                </a:solidFill>
                <a:latin typeface="Trebuchet MS" panose="020B0603020202020204" pitchFamily="34" charset="0"/>
                <a:ea typeface="Georgia"/>
                <a:cs typeface="Georgia"/>
                <a:sym typeface="Georgia"/>
              </a:rPr>
              <a:t>Dubai, UAE.</a:t>
            </a:r>
          </a:p>
          <a:p>
            <a:pPr marL="285750" lvl="0" indent="-285750" algn="l" rtl="0">
              <a:spcBef>
                <a:spcPts val="0"/>
              </a:spcBef>
              <a:spcAft>
                <a:spcPts val="0"/>
              </a:spcAft>
              <a:buFont typeface="Arial" panose="020B0604020202020204" pitchFamily="34" charset="0"/>
              <a:buChar char="•"/>
            </a:pPr>
            <a:r>
              <a:rPr lang="en-GB" sz="2000" dirty="0">
                <a:solidFill>
                  <a:srgbClr val="000000"/>
                </a:solidFill>
                <a:latin typeface="Trebuchet MS" panose="020B0603020202020204" pitchFamily="34" charset="0"/>
                <a:ea typeface="Georgia"/>
                <a:cs typeface="Georgia"/>
                <a:sym typeface="Georgia"/>
              </a:rPr>
              <a:t>Great Missenden, England.</a:t>
            </a:r>
          </a:p>
          <a:p>
            <a:pPr marL="285750" lvl="0" indent="-285750" algn="l" rtl="0">
              <a:spcBef>
                <a:spcPts val="0"/>
              </a:spcBef>
              <a:spcAft>
                <a:spcPts val="0"/>
              </a:spcAft>
              <a:buFont typeface="Arial" panose="020B0604020202020204" pitchFamily="34" charset="0"/>
              <a:buChar char="•"/>
            </a:pPr>
            <a:r>
              <a:rPr lang="en-GB" sz="2000" dirty="0">
                <a:solidFill>
                  <a:srgbClr val="000000"/>
                </a:solidFill>
                <a:latin typeface="Trebuchet MS" panose="020B0603020202020204" pitchFamily="34" charset="0"/>
                <a:ea typeface="Georgia"/>
                <a:cs typeface="Georgia"/>
                <a:sym typeface="Georgia"/>
              </a:rPr>
              <a:t>Canary Wharf, London.</a:t>
            </a:r>
          </a:p>
          <a:p>
            <a:pPr marL="285750" lvl="0" indent="-285750" algn="l" rtl="0">
              <a:spcBef>
                <a:spcPts val="0"/>
              </a:spcBef>
              <a:spcAft>
                <a:spcPts val="0"/>
              </a:spcAft>
              <a:buFont typeface="Arial" panose="020B0604020202020204" pitchFamily="34" charset="0"/>
              <a:buChar char="•"/>
            </a:pPr>
            <a:r>
              <a:rPr lang="en-GB" sz="2000" i="1" dirty="0">
                <a:solidFill>
                  <a:srgbClr val="000000"/>
                </a:solidFill>
                <a:latin typeface="Trebuchet MS" panose="020B0603020202020204" pitchFamily="34" charset="0"/>
                <a:ea typeface="Georgia"/>
                <a:cs typeface="Georgia"/>
                <a:sym typeface="Georgia"/>
              </a:rPr>
              <a:t>Honolulu, Hawaii.</a:t>
            </a:r>
          </a:p>
          <a:p>
            <a:pPr marL="285750" lvl="0" indent="-285750" algn="l" rtl="0">
              <a:spcBef>
                <a:spcPts val="0"/>
              </a:spcBef>
              <a:spcAft>
                <a:spcPts val="0"/>
              </a:spcAft>
              <a:buFont typeface="Arial" panose="020B0604020202020204" pitchFamily="34" charset="0"/>
              <a:buChar char="•"/>
            </a:pPr>
            <a:r>
              <a:rPr lang="en-GB" sz="2000" dirty="0">
                <a:solidFill>
                  <a:srgbClr val="000000"/>
                </a:solidFill>
                <a:latin typeface="Trebuchet MS" panose="020B0603020202020204" pitchFamily="34" charset="0"/>
                <a:ea typeface="Georgia"/>
                <a:cs typeface="Georgia"/>
                <a:sym typeface="Georgia"/>
              </a:rPr>
              <a:t>Stratford, London.</a:t>
            </a:r>
          </a:p>
          <a:p>
            <a:pPr marL="285750" lvl="0" indent="-285750" algn="l" rtl="0">
              <a:spcBef>
                <a:spcPts val="0"/>
              </a:spcBef>
              <a:spcAft>
                <a:spcPts val="0"/>
              </a:spcAft>
              <a:buFont typeface="Arial" panose="020B0604020202020204" pitchFamily="34" charset="0"/>
              <a:buChar char="•"/>
            </a:pPr>
            <a:r>
              <a:rPr lang="en-GB" sz="2000" dirty="0">
                <a:solidFill>
                  <a:srgbClr val="000000"/>
                </a:solidFill>
                <a:latin typeface="Trebuchet MS" panose="020B0603020202020204" pitchFamily="34" charset="0"/>
                <a:ea typeface="Georgia"/>
                <a:cs typeface="Georgia"/>
                <a:sym typeface="Georgia"/>
              </a:rPr>
              <a:t>Devonport, Plymouth.</a:t>
            </a:r>
          </a:p>
          <a:p>
            <a:pPr marL="285750" lvl="0" indent="-285750" algn="l" rtl="0">
              <a:spcBef>
                <a:spcPts val="0"/>
              </a:spcBef>
              <a:spcAft>
                <a:spcPts val="0"/>
              </a:spcAft>
              <a:buFont typeface="Arial" panose="020B0604020202020204" pitchFamily="34" charset="0"/>
              <a:buChar char="•"/>
            </a:pPr>
            <a:r>
              <a:rPr lang="en-GB" sz="2000" i="1" dirty="0">
                <a:solidFill>
                  <a:srgbClr val="000000"/>
                </a:solidFill>
                <a:latin typeface="Trebuchet MS" panose="020B0603020202020204" pitchFamily="34" charset="0"/>
                <a:ea typeface="Georgia"/>
                <a:cs typeface="Georgia"/>
                <a:sym typeface="Georgia"/>
              </a:rPr>
              <a:t>Medellin, Colombia.</a:t>
            </a:r>
          </a:p>
          <a:p>
            <a:pPr marL="285750" lvl="0" indent="-285750" algn="l" rtl="0">
              <a:spcBef>
                <a:spcPts val="0"/>
              </a:spcBef>
              <a:spcAft>
                <a:spcPts val="0"/>
              </a:spcAft>
              <a:buFont typeface="Arial" panose="020B0604020202020204" pitchFamily="34" charset="0"/>
              <a:buChar char="•"/>
            </a:pPr>
            <a:r>
              <a:rPr lang="en-GB" sz="2000" dirty="0">
                <a:solidFill>
                  <a:srgbClr val="000000"/>
                </a:solidFill>
                <a:latin typeface="Trebuchet MS" panose="020B0603020202020204" pitchFamily="34" charset="0"/>
                <a:ea typeface="Georgia"/>
                <a:cs typeface="Georgia"/>
                <a:sym typeface="Georgia"/>
              </a:rPr>
              <a:t>Croydon, London.</a:t>
            </a:r>
          </a:p>
          <a:p>
            <a:pPr marL="285750" lvl="0" indent="-285750" algn="l" rtl="0">
              <a:spcBef>
                <a:spcPts val="0"/>
              </a:spcBef>
              <a:spcAft>
                <a:spcPts val="0"/>
              </a:spcAft>
              <a:buFont typeface="Arial" panose="020B0604020202020204" pitchFamily="34" charset="0"/>
              <a:buChar char="•"/>
            </a:pPr>
            <a:r>
              <a:rPr lang="en-GB" sz="2000" i="1" dirty="0">
                <a:solidFill>
                  <a:srgbClr val="000000"/>
                </a:solidFill>
                <a:latin typeface="Trebuchet MS" panose="020B0603020202020204" pitchFamily="34" charset="0"/>
                <a:ea typeface="Georgia"/>
                <a:cs typeface="Georgia"/>
                <a:sym typeface="Georgia"/>
              </a:rPr>
              <a:t>Belfast, Northern Ireland.</a:t>
            </a:r>
          </a:p>
          <a:p>
            <a:pPr marL="285750" lvl="0" indent="-285750" algn="l" rtl="0">
              <a:spcBef>
                <a:spcPts val="0"/>
              </a:spcBef>
              <a:spcAft>
                <a:spcPts val="0"/>
              </a:spcAft>
              <a:buFont typeface="Arial" panose="020B0604020202020204" pitchFamily="34" charset="0"/>
              <a:buChar char="•"/>
            </a:pPr>
            <a:r>
              <a:rPr lang="en-GB" sz="2000" dirty="0">
                <a:solidFill>
                  <a:srgbClr val="000000"/>
                </a:solidFill>
                <a:latin typeface="Trebuchet MS" panose="020B0603020202020204" pitchFamily="34" charset="0"/>
                <a:ea typeface="Georgia"/>
                <a:cs typeface="Georgia"/>
                <a:sym typeface="Georgia"/>
              </a:rPr>
              <a:t>Putney OR it would be great to see some of you doing your </a:t>
            </a:r>
            <a:r>
              <a:rPr lang="en-GB" sz="2000" i="1" dirty="0">
                <a:solidFill>
                  <a:srgbClr val="000000"/>
                </a:solidFill>
                <a:latin typeface="Trebuchet MS" panose="020B0603020202020204" pitchFamily="34" charset="0"/>
                <a:ea typeface="Georgia"/>
                <a:cs typeface="Georgia"/>
                <a:sym typeface="Georgia"/>
              </a:rPr>
              <a:t>own</a:t>
            </a:r>
            <a:r>
              <a:rPr lang="en-GB" sz="2000" dirty="0">
                <a:solidFill>
                  <a:srgbClr val="000000"/>
                </a:solidFill>
                <a:latin typeface="Trebuchet MS" panose="020B0603020202020204" pitchFamily="34" charset="0"/>
                <a:ea typeface="Georgia"/>
                <a:cs typeface="Georgia"/>
                <a:sym typeface="Georgia"/>
              </a:rPr>
              <a:t> local areas!</a:t>
            </a:r>
          </a:p>
          <a:p>
            <a:pPr marL="285750" lvl="0" indent="-285750" algn="l" rtl="0">
              <a:spcBef>
                <a:spcPts val="0"/>
              </a:spcBef>
              <a:spcAft>
                <a:spcPts val="0"/>
              </a:spcAft>
              <a:buFont typeface="Arial" panose="020B0604020202020204" pitchFamily="34" charset="0"/>
              <a:buChar char="•"/>
            </a:pPr>
            <a:endParaRPr lang="en-GB" sz="2000" dirty="0">
              <a:solidFill>
                <a:srgbClr val="000000"/>
              </a:solidFill>
              <a:latin typeface="Trebuchet MS" panose="020B0603020202020204" pitchFamily="34" charset="0"/>
              <a:ea typeface="Georgia"/>
              <a:cs typeface="Georgia"/>
              <a:sym typeface="Georgia"/>
            </a:endParaRPr>
          </a:p>
          <a:p>
            <a:pPr marL="0" lvl="0" indent="0" algn="l" rtl="0">
              <a:spcBef>
                <a:spcPts val="1600"/>
              </a:spcBef>
              <a:spcAft>
                <a:spcPts val="1600"/>
              </a:spcAft>
              <a:buNone/>
            </a:pPr>
            <a:endParaRPr sz="1200" dirty="0">
              <a:solidFill>
                <a:srgbClr val="000000"/>
              </a:solidFill>
              <a:latin typeface="Trebuchet MS" panose="020B0603020202020204" pitchFamily="34" charset="0"/>
              <a:ea typeface="Georgia"/>
              <a:cs typeface="Georgia"/>
              <a:sym typeface="Georgia"/>
            </a:endParaRPr>
          </a:p>
        </p:txBody>
      </p:sp>
      <p:pic>
        <p:nvPicPr>
          <p:cNvPr id="6" name="Picture 5" descr="A picture containing device, mirror&#10;&#10;Description automatically generated">
            <a:extLst>
              <a:ext uri="{FF2B5EF4-FFF2-40B4-BE49-F238E27FC236}">
                <a16:creationId xmlns:a16="http://schemas.microsoft.com/office/drawing/2014/main" id="{D382CF31-6DF3-4FD8-8B4B-35C9D530E854}"/>
              </a:ext>
            </a:extLst>
          </p:cNvPr>
          <p:cNvPicPr>
            <a:picLocks noChangeAspect="1"/>
          </p:cNvPicPr>
          <p:nvPr/>
        </p:nvPicPr>
        <p:blipFill>
          <a:blip r:embed="rId3"/>
          <a:stretch>
            <a:fillRect/>
          </a:stretch>
        </p:blipFill>
        <p:spPr>
          <a:xfrm>
            <a:off x="6233886" y="0"/>
            <a:ext cx="543690" cy="791974"/>
          </a:xfrm>
          <a:prstGeom prst="rect">
            <a:avLst/>
          </a:prstGeom>
        </p:spPr>
      </p:pic>
      <p:sp>
        <p:nvSpPr>
          <p:cNvPr id="5" name="Google Shape;67;p14">
            <a:extLst>
              <a:ext uri="{FF2B5EF4-FFF2-40B4-BE49-F238E27FC236}">
                <a16:creationId xmlns:a16="http://schemas.microsoft.com/office/drawing/2014/main" id="{FFC2835E-AC32-4B36-87E0-3B8C659B2A42}"/>
              </a:ext>
            </a:extLst>
          </p:cNvPr>
          <p:cNvSpPr txBox="1">
            <a:spLocks/>
          </p:cNvSpPr>
          <p:nvPr/>
        </p:nvSpPr>
        <p:spPr>
          <a:xfrm>
            <a:off x="233775" y="7507515"/>
            <a:ext cx="6390300" cy="1422286"/>
          </a:xfrm>
          <a:prstGeom prst="rect">
            <a:avLst/>
          </a:prstGeom>
          <a:noFill/>
          <a:ln w="38100">
            <a:solidFill>
              <a:schemeClr val="tx1"/>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GB" sz="2000" i="1" dirty="0">
                <a:ln>
                  <a:solidFill>
                    <a:srgbClr val="002060"/>
                  </a:solidFill>
                </a:ln>
                <a:solidFill>
                  <a:srgbClr val="00B0F0"/>
                </a:solidFill>
                <a:latin typeface="Century Gothic" panose="020B0502020202020204" pitchFamily="34" charset="0"/>
              </a:rPr>
              <a:t>“In a globalising world, place meanings and character are mostly shaped and changed by external forces.” </a:t>
            </a:r>
            <a:br>
              <a:rPr lang="en-GB" sz="2000" dirty="0">
                <a:latin typeface="Century Gothic" panose="020B0502020202020204" pitchFamily="34" charset="0"/>
              </a:rPr>
            </a:br>
            <a:r>
              <a:rPr lang="en-GB" sz="1600" dirty="0">
                <a:latin typeface="Century Gothic" panose="020B0502020202020204" pitchFamily="34" charset="0"/>
              </a:rPr>
              <a:t>Do you agree with this statement?</a:t>
            </a:r>
            <a:endParaRPr lang="en-GB" sz="2000" dirty="0">
              <a:latin typeface="Century Gothic" panose="020B0502020202020204" pitchFamily="34" charset="0"/>
            </a:endParaRPr>
          </a:p>
        </p:txBody>
      </p:sp>
    </p:spTree>
    <p:extLst>
      <p:ext uri="{BB962C8B-B14F-4D97-AF65-F5344CB8AC3E}">
        <p14:creationId xmlns:p14="http://schemas.microsoft.com/office/powerpoint/2010/main" val="157117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B3F4B-5419-41F6-ACE6-34E3EED37BDE}"/>
              </a:ext>
            </a:extLst>
          </p:cNvPr>
          <p:cNvSpPr>
            <a:spLocks noGrp="1"/>
          </p:cNvSpPr>
          <p:nvPr>
            <p:ph type="title"/>
          </p:nvPr>
        </p:nvSpPr>
        <p:spPr>
          <a:xfrm>
            <a:off x="233775" y="791156"/>
            <a:ext cx="6390300" cy="675978"/>
          </a:xfrm>
          <a:ln>
            <a:solidFill>
              <a:schemeClr val="tx1"/>
            </a:solidFill>
          </a:ln>
        </p:spPr>
        <p:txBody>
          <a:bodyPr/>
          <a:lstStyle/>
          <a:p>
            <a:pPr algn="ctr"/>
            <a:r>
              <a:rPr lang="en-GB" b="1" i="1" dirty="0">
                <a:ln w="15875">
                  <a:solidFill>
                    <a:schemeClr val="tx1"/>
                  </a:solidFill>
                </a:ln>
                <a:solidFill>
                  <a:srgbClr val="00B0F0"/>
                </a:solidFill>
                <a:latin typeface="Century Gothic" panose="020B0502020202020204" pitchFamily="34" charset="0"/>
                <a:ea typeface="Georgia"/>
                <a:cs typeface="Georgia"/>
                <a:sym typeface="Georgia"/>
              </a:rPr>
              <a:t>My diary entry</a:t>
            </a:r>
            <a:endParaRPr lang="en-GB" dirty="0">
              <a:solidFill>
                <a:srgbClr val="00B0F0"/>
              </a:solidFill>
            </a:endParaRPr>
          </a:p>
        </p:txBody>
      </p:sp>
      <p:pic>
        <p:nvPicPr>
          <p:cNvPr id="4" name="Picture 3" descr="A picture containing device, mirror&#10;&#10;Description automatically generated">
            <a:extLst>
              <a:ext uri="{FF2B5EF4-FFF2-40B4-BE49-F238E27FC236}">
                <a16:creationId xmlns:a16="http://schemas.microsoft.com/office/drawing/2014/main" id="{BB8C8FC5-167E-4D76-9166-8B73EE2EBA8E}"/>
              </a:ext>
            </a:extLst>
          </p:cNvPr>
          <p:cNvPicPr>
            <a:picLocks noChangeAspect="1"/>
          </p:cNvPicPr>
          <p:nvPr/>
        </p:nvPicPr>
        <p:blipFill>
          <a:blip r:embed="rId2"/>
          <a:stretch>
            <a:fillRect/>
          </a:stretch>
        </p:blipFill>
        <p:spPr>
          <a:xfrm>
            <a:off x="6233886" y="0"/>
            <a:ext cx="543690" cy="791974"/>
          </a:xfrm>
          <a:prstGeom prst="rect">
            <a:avLst/>
          </a:prstGeom>
        </p:spPr>
      </p:pic>
      <p:pic>
        <p:nvPicPr>
          <p:cNvPr id="1026" name="Picture 2" descr="Lined Paper | Hoja de cuaderno, Hoja de rayas, Planillas para imprimir">
            <a:extLst>
              <a:ext uri="{FF2B5EF4-FFF2-40B4-BE49-F238E27FC236}">
                <a16:creationId xmlns:a16="http://schemas.microsoft.com/office/drawing/2014/main" id="{0B6BD8BC-0542-45C8-B5A6-8551A9E95C5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930"/>
          <a:stretch/>
        </p:blipFill>
        <p:spPr bwMode="auto">
          <a:xfrm>
            <a:off x="-17060" y="1583130"/>
            <a:ext cx="6858000" cy="7560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171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B3F4B-5419-41F6-ACE6-34E3EED37BDE}"/>
              </a:ext>
            </a:extLst>
          </p:cNvPr>
          <p:cNvSpPr>
            <a:spLocks noGrp="1"/>
          </p:cNvSpPr>
          <p:nvPr>
            <p:ph type="title"/>
          </p:nvPr>
        </p:nvSpPr>
        <p:spPr>
          <a:xfrm>
            <a:off x="233775" y="791156"/>
            <a:ext cx="6390300" cy="675978"/>
          </a:xfrm>
          <a:ln>
            <a:solidFill>
              <a:schemeClr val="tx1"/>
            </a:solidFill>
          </a:ln>
        </p:spPr>
        <p:txBody>
          <a:bodyPr/>
          <a:lstStyle/>
          <a:p>
            <a:pPr algn="ctr"/>
            <a:r>
              <a:rPr lang="en-GB" b="1" i="1" dirty="0">
                <a:ln w="15875">
                  <a:solidFill>
                    <a:schemeClr val="tx1"/>
                  </a:solidFill>
                </a:ln>
                <a:solidFill>
                  <a:srgbClr val="1CD4A8"/>
                </a:solidFill>
                <a:latin typeface="Century Gothic" panose="020B0502020202020204" pitchFamily="34" charset="0"/>
                <a:ea typeface="Georgia"/>
                <a:cs typeface="Georgia"/>
                <a:sym typeface="Georgia"/>
              </a:rPr>
              <a:t>Changes in my area!</a:t>
            </a:r>
            <a:endParaRPr lang="en-GB" dirty="0">
              <a:solidFill>
                <a:srgbClr val="1CD4A8"/>
              </a:solidFill>
            </a:endParaRPr>
          </a:p>
        </p:txBody>
      </p:sp>
      <p:pic>
        <p:nvPicPr>
          <p:cNvPr id="4" name="Picture 3" descr="A picture containing device, mirror&#10;&#10;Description automatically generated">
            <a:extLst>
              <a:ext uri="{FF2B5EF4-FFF2-40B4-BE49-F238E27FC236}">
                <a16:creationId xmlns:a16="http://schemas.microsoft.com/office/drawing/2014/main" id="{BB8C8FC5-167E-4D76-9166-8B73EE2EBA8E}"/>
              </a:ext>
            </a:extLst>
          </p:cNvPr>
          <p:cNvPicPr>
            <a:picLocks noChangeAspect="1"/>
          </p:cNvPicPr>
          <p:nvPr/>
        </p:nvPicPr>
        <p:blipFill>
          <a:blip r:embed="rId2"/>
          <a:stretch>
            <a:fillRect/>
          </a:stretch>
        </p:blipFill>
        <p:spPr>
          <a:xfrm>
            <a:off x="6233886" y="0"/>
            <a:ext cx="543690" cy="791974"/>
          </a:xfrm>
          <a:prstGeom prst="rect">
            <a:avLst/>
          </a:prstGeom>
        </p:spPr>
      </p:pic>
      <p:graphicFrame>
        <p:nvGraphicFramePr>
          <p:cNvPr id="5" name="Table 5">
            <a:extLst>
              <a:ext uri="{FF2B5EF4-FFF2-40B4-BE49-F238E27FC236}">
                <a16:creationId xmlns:a16="http://schemas.microsoft.com/office/drawing/2014/main" id="{2599BE47-F1CF-41E2-87C6-F337DCEEBEB4}"/>
              </a:ext>
            </a:extLst>
          </p:cNvPr>
          <p:cNvGraphicFramePr>
            <a:graphicFrameLocks noGrp="1"/>
          </p:cNvGraphicFramePr>
          <p:nvPr>
            <p:extLst>
              <p:ext uri="{D42A27DB-BD31-4B8C-83A1-F6EECF244321}">
                <p14:modId xmlns:p14="http://schemas.microsoft.com/office/powerpoint/2010/main" val="1343852432"/>
              </p:ext>
            </p:extLst>
          </p:nvPr>
        </p:nvGraphicFramePr>
        <p:xfrm>
          <a:off x="233774" y="1583129"/>
          <a:ext cx="6390300" cy="7386698"/>
        </p:xfrm>
        <a:graphic>
          <a:graphicData uri="http://schemas.openxmlformats.org/drawingml/2006/table">
            <a:tbl>
              <a:tblPr firstRow="1" bandRow="1">
                <a:tableStyleId>{8FD4443E-F989-4FC4-A0C8-D5A2AF1F390B}</a:tableStyleId>
              </a:tblPr>
              <a:tblGrid>
                <a:gridCol w="2661826">
                  <a:extLst>
                    <a:ext uri="{9D8B030D-6E8A-4147-A177-3AD203B41FA5}">
                      <a16:colId xmlns:a16="http://schemas.microsoft.com/office/drawing/2014/main" val="2376968762"/>
                    </a:ext>
                  </a:extLst>
                </a:gridCol>
                <a:gridCol w="3728474">
                  <a:extLst>
                    <a:ext uri="{9D8B030D-6E8A-4147-A177-3AD203B41FA5}">
                      <a16:colId xmlns:a16="http://schemas.microsoft.com/office/drawing/2014/main" val="283583339"/>
                    </a:ext>
                  </a:extLst>
                </a:gridCol>
              </a:tblGrid>
              <a:tr h="822851">
                <a:tc>
                  <a:txBody>
                    <a:bodyPr/>
                    <a:lstStyle/>
                    <a:p>
                      <a:pPr algn="ctr"/>
                      <a:r>
                        <a:rPr lang="en-GB" dirty="0">
                          <a:latin typeface="Trebuchet MS" panose="020B0603020202020204" pitchFamily="34" charset="0"/>
                        </a:rPr>
                        <a:t>Change in my area </a:t>
                      </a:r>
                      <a:br>
                        <a:rPr lang="en-GB" dirty="0">
                          <a:latin typeface="Trebuchet MS" panose="020B0603020202020204" pitchFamily="34" charset="0"/>
                        </a:rPr>
                      </a:br>
                      <a:r>
                        <a:rPr lang="en-GB" sz="1100" b="0" dirty="0">
                          <a:latin typeface="Trebuchet MS" panose="020B0603020202020204" pitchFamily="34" charset="0"/>
                        </a:rPr>
                        <a:t>(i.e. new shop/s, buildings being renovated, new type of restaurants/pubs, etc…)</a:t>
                      </a:r>
                      <a:endParaRPr lang="en-GB" b="0" dirty="0">
                        <a:latin typeface="Trebuchet MS" panose="020B0603020202020204" pitchFamily="34" charset="0"/>
                      </a:endParaRPr>
                    </a:p>
                  </a:txBody>
                  <a:tcPr>
                    <a:lnR w="38100" cap="flat" cmpd="sng" algn="ctr">
                      <a:solidFill>
                        <a:schemeClr val="bg1"/>
                      </a:solidFill>
                      <a:prstDash val="solid"/>
                      <a:round/>
                      <a:headEnd type="none" w="med" len="med"/>
                      <a:tailEnd type="none" w="med" len="med"/>
                    </a:lnR>
                  </a:tcPr>
                </a:tc>
                <a:tc>
                  <a:txBody>
                    <a:bodyPr/>
                    <a:lstStyle/>
                    <a:p>
                      <a:pPr algn="ctr"/>
                      <a:r>
                        <a:rPr lang="en-GB" dirty="0">
                          <a:latin typeface="Trebuchet MS" panose="020B0603020202020204" pitchFamily="34" charset="0"/>
                        </a:rPr>
                        <a:t>How I think it has changed my area’s character/identity:</a:t>
                      </a:r>
                    </a:p>
                  </a:txBody>
                  <a:tcPr>
                    <a:lnL w="381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609346735"/>
                  </a:ext>
                </a:extLst>
              </a:tr>
              <a:tr h="2187949">
                <a:tc>
                  <a:txBody>
                    <a:bodyPr/>
                    <a:lstStyle/>
                    <a:p>
                      <a:pPr algn="l"/>
                      <a:r>
                        <a:rPr lang="en-GB" dirty="0">
                          <a:latin typeface="Trebuchet MS" panose="020B0603020202020204" pitchFamily="34" charset="0"/>
                        </a:rPr>
                        <a:t>1)</a:t>
                      </a:r>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algn="ctr"/>
                      <a:endParaRPr lang="en-GB" dirty="0">
                        <a:latin typeface="Trebuchet MS" panose="020B0603020202020204" pitchFamily="34" charset="0"/>
                      </a:endParaRPr>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6267145"/>
                  </a:ext>
                </a:extLst>
              </a:tr>
              <a:tr h="2187949">
                <a:tc>
                  <a:txBody>
                    <a:bodyPr/>
                    <a:lstStyle/>
                    <a:p>
                      <a:pPr algn="l"/>
                      <a:r>
                        <a:rPr lang="en-GB" dirty="0">
                          <a:latin typeface="Trebuchet MS" panose="020B0603020202020204" pitchFamily="34" charset="0"/>
                        </a:rPr>
                        <a:t>2)</a:t>
                      </a:r>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endParaRPr lang="en-GB" dirty="0">
                        <a:latin typeface="Trebuchet MS" panose="020B0603020202020204" pitchFamily="34" charset="0"/>
                      </a:endParaRPr>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559803"/>
                  </a:ext>
                </a:extLst>
              </a:tr>
              <a:tr h="2187949">
                <a:tc>
                  <a:txBody>
                    <a:bodyPr/>
                    <a:lstStyle/>
                    <a:p>
                      <a:pPr algn="l"/>
                      <a:r>
                        <a:rPr lang="en-GB" dirty="0">
                          <a:latin typeface="Trebuchet MS" panose="020B0603020202020204" pitchFamily="34" charset="0"/>
                        </a:rPr>
                        <a:t>3)</a:t>
                      </a:r>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gn="ctr"/>
                      <a:endParaRPr lang="en-GB" dirty="0">
                        <a:latin typeface="Trebuchet MS" panose="020B0603020202020204" pitchFamily="34" charset="0"/>
                      </a:endParaRPr>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66640309"/>
                  </a:ext>
                </a:extLst>
              </a:tr>
            </a:tbl>
          </a:graphicData>
        </a:graphic>
      </p:graphicFrame>
    </p:spTree>
    <p:extLst>
      <p:ext uri="{BB962C8B-B14F-4D97-AF65-F5344CB8AC3E}">
        <p14:creationId xmlns:p14="http://schemas.microsoft.com/office/powerpoint/2010/main" val="3836407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6" name="Google Shape;76;p15"/>
          <p:cNvSpPr txBox="1">
            <a:spLocks noGrp="1"/>
          </p:cNvSpPr>
          <p:nvPr>
            <p:ph type="body" idx="1"/>
          </p:nvPr>
        </p:nvSpPr>
        <p:spPr>
          <a:xfrm>
            <a:off x="233775" y="1664216"/>
            <a:ext cx="6390300" cy="2442169"/>
          </a:xfrm>
          <a:prstGeom prst="rect">
            <a:avLst/>
          </a:prstGeom>
        </p:spPr>
        <p:txBody>
          <a:bodyPr spcFirstLastPara="1" wrap="square" lIns="91425" tIns="91425" rIns="91425" bIns="91425" anchor="t" anchorCtr="0">
            <a:noAutofit/>
          </a:bodyPr>
          <a:lstStyle/>
          <a:p>
            <a:pPr marL="0" lvl="0" indent="0">
              <a:buNone/>
            </a:pPr>
            <a:r>
              <a:rPr lang="en-GB" sz="1200" dirty="0">
                <a:solidFill>
                  <a:schemeClr val="tx1"/>
                </a:solidFill>
                <a:latin typeface="Trebuchet MS" panose="020B0603020202020204" pitchFamily="34" charset="0"/>
                <a:ea typeface="Georgia"/>
                <a:cs typeface="Georgia"/>
                <a:sym typeface="Georgia"/>
              </a:rPr>
              <a:t>We will begin by looking at some evidence which directly contradicts the statement in the yellow box.</a:t>
            </a:r>
          </a:p>
          <a:p>
            <a:pPr marL="0" lvl="0" indent="0">
              <a:buNone/>
            </a:pPr>
            <a:endParaRPr lang="en-GB" sz="1200" dirty="0">
              <a:solidFill>
                <a:schemeClr val="tx1"/>
              </a:solidFill>
              <a:latin typeface="Trebuchet MS" panose="020B0603020202020204" pitchFamily="34" charset="0"/>
              <a:sym typeface="Georgia"/>
            </a:endParaRPr>
          </a:p>
          <a:p>
            <a:pPr marL="0" lvl="0" indent="0">
              <a:buNone/>
            </a:pPr>
            <a:r>
              <a:rPr lang="en-GB" sz="1200" dirty="0">
                <a:solidFill>
                  <a:schemeClr val="tx1"/>
                </a:solidFill>
                <a:latin typeface="Trebuchet MS" panose="020B0603020202020204" pitchFamily="34" charset="0"/>
                <a:sym typeface="Georgia"/>
              </a:rPr>
              <a:t>You will be reading extracts from my dissertation; during the research process I interviewed several British Muslim men and we talked about they viewed different places and how some places were very important to them and helped them form their identity. </a:t>
            </a:r>
          </a:p>
          <a:p>
            <a:pPr marL="0" lvl="0" indent="0">
              <a:buNone/>
            </a:pPr>
            <a:endParaRPr lang="en-GB" sz="1200" dirty="0">
              <a:solidFill>
                <a:schemeClr val="tx1"/>
              </a:solidFill>
              <a:latin typeface="Trebuchet MS" panose="020B0603020202020204" pitchFamily="34" charset="0"/>
              <a:sym typeface="Georgia"/>
            </a:endParaRPr>
          </a:p>
          <a:p>
            <a:pPr marL="0" lvl="0" indent="0">
              <a:buNone/>
            </a:pPr>
            <a:r>
              <a:rPr lang="en-GB" sz="1200" dirty="0">
                <a:solidFill>
                  <a:schemeClr val="tx1"/>
                </a:solidFill>
                <a:latin typeface="Trebuchet MS" panose="020B0603020202020204" pitchFamily="34" charset="0"/>
                <a:sym typeface="Georgia"/>
              </a:rPr>
              <a:t>It proves that “</a:t>
            </a:r>
            <a:r>
              <a:rPr lang="en-GB" sz="1200" dirty="0">
                <a:solidFill>
                  <a:schemeClr val="tx1"/>
                </a:solidFill>
                <a:latin typeface="Trebuchet MS" panose="020B0603020202020204" pitchFamily="34" charset="0"/>
              </a:rPr>
              <a:t>place meanings are bound up with different identities, perspectives and experiences” and place meanings are not always shaped by external forces. Use the extracts to make notes on the following pages:</a:t>
            </a:r>
          </a:p>
          <a:p>
            <a:pPr marL="0" lvl="0" indent="0">
              <a:buNone/>
            </a:pPr>
            <a:endParaRPr lang="en-GB" sz="1200" dirty="0">
              <a:solidFill>
                <a:schemeClr val="tx1"/>
              </a:solidFill>
              <a:latin typeface="Trebuchet MS" panose="020B0603020202020204" pitchFamily="34" charset="0"/>
            </a:endParaRPr>
          </a:p>
        </p:txBody>
      </p:sp>
      <p:pic>
        <p:nvPicPr>
          <p:cNvPr id="5" name="Picture 4" descr="A picture containing device, mirror&#10;&#10;Description automatically generated">
            <a:extLst>
              <a:ext uri="{FF2B5EF4-FFF2-40B4-BE49-F238E27FC236}">
                <a16:creationId xmlns:a16="http://schemas.microsoft.com/office/drawing/2014/main" id="{19D9C7E0-5B2E-4684-8C6E-500686CDD6BB}"/>
              </a:ext>
            </a:extLst>
          </p:cNvPr>
          <p:cNvPicPr>
            <a:picLocks noChangeAspect="1"/>
          </p:cNvPicPr>
          <p:nvPr/>
        </p:nvPicPr>
        <p:blipFill>
          <a:blip r:embed="rId3"/>
          <a:stretch>
            <a:fillRect/>
          </a:stretch>
        </p:blipFill>
        <p:spPr>
          <a:xfrm>
            <a:off x="6233886" y="0"/>
            <a:ext cx="543690" cy="791974"/>
          </a:xfrm>
          <a:prstGeom prst="rect">
            <a:avLst/>
          </a:prstGeom>
        </p:spPr>
      </p:pic>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dirty="0">
                <a:ln w="15875">
                  <a:solidFill>
                    <a:schemeClr val="tx1"/>
                  </a:solidFill>
                </a:ln>
                <a:solidFill>
                  <a:srgbClr val="C00000"/>
                </a:solidFill>
                <a:latin typeface="Century Gothic" panose="020B0502020202020204" pitchFamily="34" charset="0"/>
                <a:ea typeface="Georgia"/>
                <a:cs typeface="Georgia"/>
                <a:sym typeface="Georgia"/>
              </a:rPr>
              <a:t>Task 1: British Muslims</a:t>
            </a:r>
            <a:endParaRPr b="1" i="1" dirty="0">
              <a:ln w="15875">
                <a:solidFill>
                  <a:schemeClr val="tx1"/>
                </a:solidFill>
              </a:ln>
              <a:solidFill>
                <a:srgbClr val="C00000"/>
              </a:solidFill>
              <a:latin typeface="Century Gothic" panose="020B0502020202020204" pitchFamily="34" charset="0"/>
              <a:ea typeface="Georgia"/>
              <a:cs typeface="Georgia"/>
              <a:sym typeface="Georgia"/>
            </a:endParaRPr>
          </a:p>
        </p:txBody>
      </p:sp>
      <p:sp>
        <p:nvSpPr>
          <p:cNvPr id="6" name="TextBox 5">
            <a:extLst>
              <a:ext uri="{FF2B5EF4-FFF2-40B4-BE49-F238E27FC236}">
                <a16:creationId xmlns:a16="http://schemas.microsoft.com/office/drawing/2014/main" id="{1FFB37A2-7EB6-4D34-B760-920FB515A175}"/>
              </a:ext>
            </a:extLst>
          </p:cNvPr>
          <p:cNvSpPr txBox="1"/>
          <p:nvPr/>
        </p:nvSpPr>
        <p:spPr>
          <a:xfrm>
            <a:off x="233775" y="8166636"/>
            <a:ext cx="6390300" cy="769441"/>
          </a:xfrm>
          <a:prstGeom prst="rect">
            <a:avLst/>
          </a:prstGeom>
          <a:solidFill>
            <a:srgbClr val="FFFF00"/>
          </a:solidFill>
          <a:ln w="28575">
            <a:solidFill>
              <a:schemeClr val="accent5">
                <a:lumMod val="50000"/>
              </a:schemeClr>
            </a:solidFill>
            <a:prstDash val="sysDash"/>
          </a:ln>
        </p:spPr>
        <p:txBody>
          <a:bodyPr wrap="square" rtlCol="0">
            <a:spAutoFit/>
          </a:bodyPr>
          <a:lstStyle/>
          <a:p>
            <a:pPr algn="ctr"/>
            <a:r>
              <a:rPr lang="en-GB" sz="1600" b="1" i="1" dirty="0">
                <a:ln>
                  <a:solidFill>
                    <a:srgbClr val="002060"/>
                  </a:solidFill>
                </a:ln>
                <a:solidFill>
                  <a:srgbClr val="7030A0"/>
                </a:solidFill>
                <a:latin typeface="Century Gothic" panose="020B0502020202020204" pitchFamily="34" charset="0"/>
              </a:rPr>
              <a:t>“In a globalising world, place meanings and character are mostly shaped and changed by external forces.” </a:t>
            </a:r>
            <a:br>
              <a:rPr lang="en-GB" sz="1800" dirty="0">
                <a:latin typeface="Century Gothic" panose="020B0502020202020204" pitchFamily="34" charset="0"/>
              </a:rPr>
            </a:br>
            <a:r>
              <a:rPr lang="en-GB" sz="1200" dirty="0">
                <a:latin typeface="Century Gothic" panose="020B0502020202020204" pitchFamily="34" charset="0"/>
              </a:rPr>
              <a:t>Do you agree with this statement?</a:t>
            </a:r>
            <a:endParaRPr lang="en-GB" sz="1200" dirty="0">
              <a:latin typeface="Trebuchet MS" panose="020B0603020202020204" pitchFamily="34" charset="0"/>
            </a:endParaRPr>
          </a:p>
        </p:txBody>
      </p:sp>
      <p:sp>
        <p:nvSpPr>
          <p:cNvPr id="7" name="Arrow: Down 6">
            <a:extLst>
              <a:ext uri="{FF2B5EF4-FFF2-40B4-BE49-F238E27FC236}">
                <a16:creationId xmlns:a16="http://schemas.microsoft.com/office/drawing/2014/main" id="{1A41BDBF-C7C0-4B2F-B783-573111B25D14}"/>
              </a:ext>
            </a:extLst>
          </p:cNvPr>
          <p:cNvSpPr/>
          <p:nvPr/>
        </p:nvSpPr>
        <p:spPr>
          <a:xfrm>
            <a:off x="2931886" y="7687174"/>
            <a:ext cx="994228" cy="412582"/>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sp>
        <p:nvSpPr>
          <p:cNvPr id="2" name="TextBox 1">
            <a:extLst>
              <a:ext uri="{FF2B5EF4-FFF2-40B4-BE49-F238E27FC236}">
                <a16:creationId xmlns:a16="http://schemas.microsoft.com/office/drawing/2014/main" id="{FE1F8CDC-57FF-4D78-ACBE-73F8DBED3C00}"/>
              </a:ext>
            </a:extLst>
          </p:cNvPr>
          <p:cNvSpPr txBox="1"/>
          <p:nvPr/>
        </p:nvSpPr>
        <p:spPr>
          <a:xfrm>
            <a:off x="233774" y="3933822"/>
            <a:ext cx="6390300" cy="1200329"/>
          </a:xfrm>
          <a:prstGeom prst="rect">
            <a:avLst/>
          </a:prstGeom>
          <a:solidFill>
            <a:schemeClr val="bg1"/>
          </a:solidFill>
          <a:ln>
            <a:solidFill>
              <a:srgbClr val="00B050"/>
            </a:solidFill>
          </a:ln>
        </p:spPr>
        <p:txBody>
          <a:bodyPr wrap="square" rtlCol="0">
            <a:spAutoFit/>
          </a:bodyPr>
          <a:lstStyle/>
          <a:p>
            <a:r>
              <a:rPr lang="en-GB" sz="1200" b="1" u="sng" dirty="0">
                <a:latin typeface="Trebuchet MS" panose="020B0603020202020204" pitchFamily="34" charset="0"/>
              </a:rPr>
              <a:t>4.2 The mosque: </a:t>
            </a:r>
          </a:p>
          <a:p>
            <a:endParaRPr lang="en-GB" sz="1200" dirty="0">
              <a:latin typeface="Trebuchet MS" panose="020B0603020202020204" pitchFamily="34" charset="0"/>
            </a:endParaRPr>
          </a:p>
          <a:p>
            <a:r>
              <a:rPr lang="en-GB" sz="1200" i="1" dirty="0">
                <a:latin typeface="Trebuchet MS" panose="020B0603020202020204" pitchFamily="34" charset="0"/>
              </a:rPr>
              <a:t>‘The mosque for us is the bedrock of society… it’s a crucial space’ </a:t>
            </a:r>
            <a:r>
              <a:rPr lang="en-GB" sz="1200" dirty="0">
                <a:latin typeface="Trebuchet MS" panose="020B0603020202020204" pitchFamily="34" charset="0"/>
              </a:rPr>
              <a:t>– Ahmed (Interview). </a:t>
            </a:r>
          </a:p>
          <a:p>
            <a:endParaRPr lang="en-GB" sz="1200" dirty="0">
              <a:latin typeface="Trebuchet MS" panose="020B0603020202020204" pitchFamily="34" charset="0"/>
            </a:endParaRPr>
          </a:p>
          <a:p>
            <a:r>
              <a:rPr lang="en-GB" sz="1200" dirty="0">
                <a:latin typeface="Trebuchet MS" panose="020B0603020202020204" pitchFamily="34" charset="0"/>
              </a:rPr>
              <a:t>Throughout the research project, it became clear that Mosque X formed an integral part of the young men’s Muslim identity: </a:t>
            </a:r>
          </a:p>
        </p:txBody>
      </p:sp>
      <p:pic>
        <p:nvPicPr>
          <p:cNvPr id="3" name="Picture 2">
            <a:extLst>
              <a:ext uri="{FF2B5EF4-FFF2-40B4-BE49-F238E27FC236}">
                <a16:creationId xmlns:a16="http://schemas.microsoft.com/office/drawing/2014/main" id="{BA7F4B65-7E55-41B6-AC82-F22A82425852}"/>
              </a:ext>
            </a:extLst>
          </p:cNvPr>
          <p:cNvPicPr>
            <a:picLocks noChangeAspect="1"/>
          </p:cNvPicPr>
          <p:nvPr/>
        </p:nvPicPr>
        <p:blipFill>
          <a:blip r:embed="rId4"/>
          <a:stretch>
            <a:fillRect/>
          </a:stretch>
        </p:blipFill>
        <p:spPr>
          <a:xfrm>
            <a:off x="233774" y="5222739"/>
            <a:ext cx="6390300" cy="23561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29650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5" name="Picture 4" descr="A picture containing device, mirror&#10;&#10;Description automatically generated">
            <a:extLst>
              <a:ext uri="{FF2B5EF4-FFF2-40B4-BE49-F238E27FC236}">
                <a16:creationId xmlns:a16="http://schemas.microsoft.com/office/drawing/2014/main" id="{19D9C7E0-5B2E-4684-8C6E-500686CDD6BB}"/>
              </a:ext>
            </a:extLst>
          </p:cNvPr>
          <p:cNvPicPr>
            <a:picLocks noChangeAspect="1"/>
          </p:cNvPicPr>
          <p:nvPr/>
        </p:nvPicPr>
        <p:blipFill>
          <a:blip r:embed="rId3"/>
          <a:stretch>
            <a:fillRect/>
          </a:stretch>
        </p:blipFill>
        <p:spPr>
          <a:xfrm>
            <a:off x="6233886" y="0"/>
            <a:ext cx="543690" cy="791974"/>
          </a:xfrm>
          <a:prstGeom prst="rect">
            <a:avLst/>
          </a:prstGeom>
        </p:spPr>
      </p:pic>
      <p:sp>
        <p:nvSpPr>
          <p:cNvPr id="8" name="Google Shape;75;p15">
            <a:extLst>
              <a:ext uri="{FF2B5EF4-FFF2-40B4-BE49-F238E27FC236}">
                <a16:creationId xmlns:a16="http://schemas.microsoft.com/office/drawing/2014/main" id="{20BEC097-1BA1-488F-A660-9EF104FC73E0}"/>
              </a:ext>
            </a:extLst>
          </p:cNvPr>
          <p:cNvSpPr txBox="1">
            <a:spLocks noGrp="1"/>
          </p:cNvSpPr>
          <p:nvPr>
            <p:ph type="title"/>
          </p:nvPr>
        </p:nvSpPr>
        <p:spPr>
          <a:xfrm>
            <a:off x="233775" y="791156"/>
            <a:ext cx="6390300" cy="645758"/>
          </a:xfrm>
          <a:prstGeom prst="rect">
            <a:avLst/>
          </a:prstGeom>
          <a:ln>
            <a:solidFill>
              <a:schemeClr val="tx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GB" b="1" dirty="0">
                <a:ln w="15875">
                  <a:solidFill>
                    <a:schemeClr val="tx1"/>
                  </a:solidFill>
                </a:ln>
                <a:solidFill>
                  <a:srgbClr val="C00000"/>
                </a:solidFill>
                <a:latin typeface="Century Gothic" panose="020B0502020202020204" pitchFamily="34" charset="0"/>
                <a:ea typeface="Georgia"/>
                <a:cs typeface="Georgia"/>
                <a:sym typeface="Georgia"/>
              </a:rPr>
              <a:t>Task 1: British Muslims</a:t>
            </a:r>
            <a:endParaRPr b="1" i="1" dirty="0">
              <a:ln w="15875">
                <a:solidFill>
                  <a:schemeClr val="tx1"/>
                </a:solidFill>
              </a:ln>
              <a:solidFill>
                <a:srgbClr val="C00000"/>
              </a:solidFill>
              <a:latin typeface="Century Gothic" panose="020B0502020202020204" pitchFamily="34" charset="0"/>
              <a:ea typeface="Georgia"/>
              <a:cs typeface="Georgia"/>
              <a:sym typeface="Georgia"/>
            </a:endParaRPr>
          </a:p>
        </p:txBody>
      </p:sp>
      <p:sp>
        <p:nvSpPr>
          <p:cNvPr id="6" name="TextBox 5">
            <a:extLst>
              <a:ext uri="{FF2B5EF4-FFF2-40B4-BE49-F238E27FC236}">
                <a16:creationId xmlns:a16="http://schemas.microsoft.com/office/drawing/2014/main" id="{1FFB37A2-7EB6-4D34-B760-920FB515A175}"/>
              </a:ext>
            </a:extLst>
          </p:cNvPr>
          <p:cNvSpPr txBox="1"/>
          <p:nvPr/>
        </p:nvSpPr>
        <p:spPr>
          <a:xfrm>
            <a:off x="233775" y="8166636"/>
            <a:ext cx="6390300" cy="769441"/>
          </a:xfrm>
          <a:prstGeom prst="rect">
            <a:avLst/>
          </a:prstGeom>
          <a:solidFill>
            <a:srgbClr val="FFFF00"/>
          </a:solidFill>
          <a:ln w="28575">
            <a:solidFill>
              <a:schemeClr val="accent5">
                <a:lumMod val="50000"/>
              </a:schemeClr>
            </a:solidFill>
            <a:prstDash val="sysDash"/>
          </a:ln>
        </p:spPr>
        <p:txBody>
          <a:bodyPr wrap="square" rtlCol="0">
            <a:spAutoFit/>
          </a:bodyPr>
          <a:lstStyle/>
          <a:p>
            <a:pPr algn="ctr"/>
            <a:r>
              <a:rPr lang="en-GB" sz="1600" b="1" i="1" dirty="0">
                <a:ln>
                  <a:solidFill>
                    <a:srgbClr val="002060"/>
                  </a:solidFill>
                </a:ln>
                <a:solidFill>
                  <a:srgbClr val="7030A0"/>
                </a:solidFill>
                <a:latin typeface="Century Gothic" panose="020B0502020202020204" pitchFamily="34" charset="0"/>
              </a:rPr>
              <a:t>“In a globalising world, place meanings and character are mostly shaped and changed by external forces.” </a:t>
            </a:r>
            <a:br>
              <a:rPr lang="en-GB" sz="1800" dirty="0">
                <a:latin typeface="Century Gothic" panose="020B0502020202020204" pitchFamily="34" charset="0"/>
              </a:rPr>
            </a:br>
            <a:r>
              <a:rPr lang="en-GB" sz="1200" dirty="0">
                <a:latin typeface="Century Gothic" panose="020B0502020202020204" pitchFamily="34" charset="0"/>
              </a:rPr>
              <a:t>Do you agree with this statement?</a:t>
            </a:r>
            <a:endParaRPr lang="en-GB" sz="1200" dirty="0">
              <a:latin typeface="Trebuchet MS" panose="020B0603020202020204" pitchFamily="34" charset="0"/>
            </a:endParaRPr>
          </a:p>
        </p:txBody>
      </p:sp>
      <p:sp>
        <p:nvSpPr>
          <p:cNvPr id="7" name="Arrow: Down 6">
            <a:extLst>
              <a:ext uri="{FF2B5EF4-FFF2-40B4-BE49-F238E27FC236}">
                <a16:creationId xmlns:a16="http://schemas.microsoft.com/office/drawing/2014/main" id="{1A41BDBF-C7C0-4B2F-B783-573111B25D14}"/>
              </a:ext>
            </a:extLst>
          </p:cNvPr>
          <p:cNvSpPr/>
          <p:nvPr/>
        </p:nvSpPr>
        <p:spPr>
          <a:xfrm>
            <a:off x="2931886" y="7614247"/>
            <a:ext cx="994228" cy="412582"/>
          </a:xfrm>
          <a:prstGeom prst="down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ln>
                <a:solidFill>
                  <a:schemeClr val="bg1"/>
                </a:solidFill>
              </a:ln>
            </a:endParaRPr>
          </a:p>
        </p:txBody>
      </p:sp>
      <p:sp>
        <p:nvSpPr>
          <p:cNvPr id="2" name="TextBox 1">
            <a:extLst>
              <a:ext uri="{FF2B5EF4-FFF2-40B4-BE49-F238E27FC236}">
                <a16:creationId xmlns:a16="http://schemas.microsoft.com/office/drawing/2014/main" id="{FE1F8CDC-57FF-4D78-ACBE-73F8DBED3C00}"/>
              </a:ext>
            </a:extLst>
          </p:cNvPr>
          <p:cNvSpPr txBox="1"/>
          <p:nvPr/>
        </p:nvSpPr>
        <p:spPr>
          <a:xfrm>
            <a:off x="233772" y="1641935"/>
            <a:ext cx="6390299" cy="5755422"/>
          </a:xfrm>
          <a:prstGeom prst="rect">
            <a:avLst/>
          </a:prstGeom>
          <a:solidFill>
            <a:schemeClr val="bg1"/>
          </a:solidFill>
          <a:ln>
            <a:solidFill>
              <a:srgbClr val="00B050"/>
            </a:solidFill>
          </a:ln>
        </p:spPr>
        <p:txBody>
          <a:bodyPr wrap="square" rtlCol="0">
            <a:spAutoFit/>
          </a:bodyPr>
          <a:lstStyle/>
          <a:p>
            <a:pPr algn="just"/>
            <a:r>
              <a:rPr lang="en-GB" sz="1150" dirty="0">
                <a:latin typeface="Trebuchet MS" panose="020B0603020202020204" pitchFamily="34" charset="0"/>
              </a:rPr>
              <a:t>The impact of religious buildings on identity has been explored by some (Dunn 2001; Naylor and Ryan 2002), yet this work focused heavily on contestation and politics within mosques. My discussions, on the other hand, found more personal impacts on individual and collective identities of young Muslim males, pointing to the mosque as an ‘anchor’ of Muslim identity (Hopkins 2007a; 2008b). Clearly the mosque is central to the young men’s constructions of Muslim identity, not least in the brotherhood and unity it seems to represent for Musa, </a:t>
            </a:r>
            <a:r>
              <a:rPr lang="en-GB" sz="1150" dirty="0" err="1">
                <a:latin typeface="Trebuchet MS" panose="020B0603020202020204" pitchFamily="34" charset="0"/>
              </a:rPr>
              <a:t>Zouhir</a:t>
            </a:r>
            <a:r>
              <a:rPr lang="en-GB" sz="1150" dirty="0">
                <a:latin typeface="Trebuchet MS" panose="020B0603020202020204" pitchFamily="34" charset="0"/>
              </a:rPr>
              <a:t> and Suleiman, among others (Table 1). Here I employ Hertz’s (1913) method of understanding the ‘meaning of a holy place’ (Kong 2001: 214). Hertz (1913) argues that the place itself does not dictate its meaning and significance, instead its importance should be understood in terms of the ‘social practices of the communities which revere it and the identities generated by those activities’ (Bowman 1993: 432); Mosque X clearly ‘generated’ identities. </a:t>
            </a:r>
          </a:p>
          <a:p>
            <a:pPr algn="just"/>
            <a:endParaRPr lang="en-GB" sz="1150" dirty="0">
              <a:latin typeface="Trebuchet MS" panose="020B0603020202020204" pitchFamily="34" charset="0"/>
            </a:endParaRPr>
          </a:p>
          <a:p>
            <a:pPr algn="just"/>
            <a:r>
              <a:rPr lang="en-GB" sz="1150" dirty="0">
                <a:latin typeface="Trebuchet MS" panose="020B0603020202020204" pitchFamily="34" charset="0"/>
              </a:rPr>
              <a:t>The mosque played a key role as a source of answers to questions which invariably come with growing up with a religion from a young age. Shakib and Osama noted that they would visit the mosque to seek advice from </a:t>
            </a:r>
            <a:r>
              <a:rPr lang="en-GB" sz="1150" i="1" dirty="0">
                <a:latin typeface="Trebuchet MS" panose="020B0603020202020204" pitchFamily="34" charset="0"/>
              </a:rPr>
              <a:t>imams</a:t>
            </a:r>
            <a:r>
              <a:rPr lang="en-GB" sz="1150" dirty="0">
                <a:latin typeface="Trebuchet MS" panose="020B0603020202020204" pitchFamily="34" charset="0"/>
              </a:rPr>
              <a:t>, as found by </a:t>
            </a:r>
            <a:r>
              <a:rPr lang="en-GB" sz="1150" dirty="0" err="1">
                <a:latin typeface="Trebuchet MS" panose="020B0603020202020204" pitchFamily="34" charset="0"/>
              </a:rPr>
              <a:t>Sartrawi</a:t>
            </a:r>
            <a:r>
              <a:rPr lang="en-GB" sz="1150" dirty="0">
                <a:latin typeface="Trebuchet MS" panose="020B0603020202020204" pitchFamily="34" charset="0"/>
              </a:rPr>
              <a:t> and </a:t>
            </a:r>
            <a:r>
              <a:rPr lang="en-GB" sz="1150" dirty="0" err="1">
                <a:latin typeface="Trebuchet MS" panose="020B0603020202020204" pitchFamily="34" charset="0"/>
              </a:rPr>
              <a:t>Sammut</a:t>
            </a:r>
            <a:r>
              <a:rPr lang="en-GB" sz="1150" dirty="0">
                <a:latin typeface="Trebuchet MS" panose="020B0603020202020204" pitchFamily="34" charset="0"/>
              </a:rPr>
              <a:t> (2012) in their research on three London mosques. Although not all my interviewees attended the mosque as regularly as they hoped, they clearly saw the mosque as a foundation for their Muslim identity. Dawood spoke of the mosque as a place which ‘revitalise[d], ‘recharge[d]’ and ‘reinforce[d]’ his identity, while Anas noted that it helped to ‘cement [his] basic obligations’ as a Muslim man. Either by being reminded of their duties following questions directed at </a:t>
            </a:r>
            <a:r>
              <a:rPr lang="en-GB" sz="1150" i="1" dirty="0">
                <a:latin typeface="Trebuchet MS" panose="020B0603020202020204" pitchFamily="34" charset="0"/>
              </a:rPr>
              <a:t>imams </a:t>
            </a:r>
            <a:r>
              <a:rPr lang="en-GB" sz="1150" dirty="0">
                <a:latin typeface="Trebuchet MS" panose="020B0603020202020204" pitchFamily="34" charset="0"/>
              </a:rPr>
              <a:t>or </a:t>
            </a:r>
            <a:r>
              <a:rPr lang="en-GB" sz="1150" i="1" dirty="0">
                <a:latin typeface="Trebuchet MS" panose="020B0603020202020204" pitchFamily="34" charset="0"/>
              </a:rPr>
              <a:t>sheikhs</a:t>
            </a:r>
            <a:r>
              <a:rPr lang="en-GB" sz="1150" dirty="0">
                <a:latin typeface="Trebuchet MS" panose="020B0603020202020204" pitchFamily="34" charset="0"/>
              </a:rPr>
              <a:t>, or by their mere presence inside the mosque, Mosque X served an educational purpose and reinforced the young men’s Muslim identities. As Shakib noted, the mosque was clearly ‘a good place to go educationally’ for the young men. He added: ‘it’s like in school: if you want to learn something new, you go ask the teachers.’ </a:t>
            </a:r>
          </a:p>
          <a:p>
            <a:pPr algn="just"/>
            <a:endParaRPr lang="en-GB" sz="1150" dirty="0">
              <a:latin typeface="Trebuchet MS" panose="020B0603020202020204" pitchFamily="34" charset="0"/>
            </a:endParaRPr>
          </a:p>
          <a:p>
            <a:pPr algn="just"/>
            <a:r>
              <a:rPr lang="en-GB" sz="1150" dirty="0">
                <a:latin typeface="Trebuchet MS" panose="020B0603020202020204" pitchFamily="34" charset="0"/>
              </a:rPr>
              <a:t>Seeing the mosque as a school, a place of learning about Islam’s values and teachings, as well as one’s duties as a Muslim, and </a:t>
            </a:r>
            <a:r>
              <a:rPr lang="en-GB" sz="1150" i="1" dirty="0">
                <a:latin typeface="Trebuchet MS" panose="020B0603020202020204" pitchFamily="34" charset="0"/>
              </a:rPr>
              <a:t>imams </a:t>
            </a:r>
            <a:r>
              <a:rPr lang="en-GB" sz="1150" dirty="0">
                <a:latin typeface="Trebuchet MS" panose="020B0603020202020204" pitchFamily="34" charset="0"/>
              </a:rPr>
              <a:t>as ‘teachers’, paints Mosque X as a ‘crucial space’ (Ahmed, interview). Although previous work has delved into the importance of the mosque to young Muslim men as an ‘anchor’ of identity (Hopkins 2008b), these discussions add nuance to this understanding. Although it was not ranked as highly as the home by the young men (Appendix D), Mosque X was clearly central to the proactive construction of their male Muslim identity. </a:t>
            </a:r>
          </a:p>
        </p:txBody>
      </p:sp>
    </p:spTree>
    <p:extLst>
      <p:ext uri="{BB962C8B-B14F-4D97-AF65-F5344CB8AC3E}">
        <p14:creationId xmlns:p14="http://schemas.microsoft.com/office/powerpoint/2010/main" val="445613268"/>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4">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51B995F-B6C1-4A0A-A398-5BE913121261}">
  <we:reference id="wa104381063" version="1.0.0.1" store="en-001" storeType="OMEX"/>
  <we:alternateReferences>
    <we:reference id="WA104381063" version="1.0.0.1" store="en-00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1185</TotalTime>
  <Words>12644</Words>
  <Application>Microsoft Office PowerPoint</Application>
  <PresentationFormat>On-screen Show (4:3)</PresentationFormat>
  <Paragraphs>1295</Paragraphs>
  <Slides>59</Slides>
  <Notes>55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Arial</vt:lpstr>
      <vt:lpstr>Century Gothic</vt:lpstr>
      <vt:lpstr>Courier New</vt:lpstr>
      <vt:lpstr>Georgia</vt:lpstr>
      <vt:lpstr>Trebuchet MS</vt:lpstr>
      <vt:lpstr>Wingdings</vt:lpstr>
      <vt:lpstr>Simple Light</vt:lpstr>
      <vt:lpstr>PowerPoint Presentation</vt:lpstr>
      <vt:lpstr>“In a globalising world, place meanings and character are mostly shaped and changed by external forces.”  Do you agree with this statement?</vt:lpstr>
      <vt:lpstr>“In a globalising world, place meanings and character are mostly shaped and changed by external forces.”  Do you agree with this statement?</vt:lpstr>
      <vt:lpstr>This is personal…</vt:lpstr>
      <vt:lpstr>An extract from Doreen Massey’s 1994 A Global Sense of Place:</vt:lpstr>
      <vt:lpstr>My diary entry</vt:lpstr>
      <vt:lpstr>Changes in my area!</vt:lpstr>
      <vt:lpstr>Task 1: British Muslims</vt:lpstr>
      <vt:lpstr>Task 1: British Muslims</vt:lpstr>
      <vt:lpstr>Task 1: British Muslims</vt:lpstr>
      <vt:lpstr>Notes area (1)</vt:lpstr>
      <vt:lpstr>Notes area cont.</vt:lpstr>
      <vt:lpstr>Notes area</vt:lpstr>
      <vt:lpstr>Extracts from ‘On the Hard Work of Domesticating a Public Space’ by Koch and Latham (2013):</vt:lpstr>
      <vt:lpstr>Notes area</vt:lpstr>
      <vt:lpstr>Over to you 1!</vt:lpstr>
      <vt:lpstr>Notes area</vt:lpstr>
      <vt:lpstr>Task 2: Transforming Bryant Park</vt:lpstr>
      <vt:lpstr>Notes area</vt:lpstr>
      <vt:lpstr>Task 3: Brixton!</vt:lpstr>
      <vt:lpstr>Notes area</vt:lpstr>
      <vt:lpstr>Please submit your note-taking sheets and any other work so far to: a.perez@arkputneyacademy.org for checking this week. </vt:lpstr>
      <vt:lpstr>Task 4: KX</vt:lpstr>
      <vt:lpstr>Notes area</vt:lpstr>
      <vt:lpstr>Over to you 2!</vt:lpstr>
      <vt:lpstr>Notes area</vt:lpstr>
      <vt:lpstr>Task 5:  “One of the nicest places to live in Britain”</vt:lpstr>
      <vt:lpstr>Notes area</vt:lpstr>
      <vt:lpstr>Over to you 3!</vt:lpstr>
      <vt:lpstr>Notes area</vt:lpstr>
      <vt:lpstr>Task 6: Little India!</vt:lpstr>
      <vt:lpstr>Notes area</vt:lpstr>
      <vt:lpstr>Please submit your note-taking sheets and any other work so far to: a.perez@arkputneyacademy.org for checking this week. </vt:lpstr>
      <vt:lpstr>Task 7: Little Warsaw!</vt:lpstr>
      <vt:lpstr>Notes area</vt:lpstr>
      <vt:lpstr>Task 8: Soulsville</vt:lpstr>
      <vt:lpstr>Notes area</vt:lpstr>
      <vt:lpstr>Over to you 5!</vt:lpstr>
      <vt:lpstr>Notes area</vt:lpstr>
      <vt:lpstr>Task 9: The Oakland Buddha</vt:lpstr>
      <vt:lpstr>Notes area</vt:lpstr>
      <vt:lpstr>Over to you 5!</vt:lpstr>
      <vt:lpstr>Notes area</vt:lpstr>
      <vt:lpstr>Task 10: Geography matters!</vt:lpstr>
      <vt:lpstr>Notes area</vt:lpstr>
      <vt:lpstr>Over to you 6!</vt:lpstr>
      <vt:lpstr>Notes area</vt:lpstr>
      <vt:lpstr>Task 11: Resistance to change</vt:lpstr>
      <vt:lpstr>Notes area</vt:lpstr>
      <vt:lpstr>Task 12: The Wall of Truth</vt:lpstr>
      <vt:lpstr>Notes area</vt:lpstr>
      <vt:lpstr>Please submit your note-taking sheets and any other work so far to: a.perez@arkputneyacademy.org for checking this week. </vt:lpstr>
      <vt:lpstr>Task 13: Unique no more?</vt:lpstr>
      <vt:lpstr>Notes area</vt:lpstr>
      <vt:lpstr>Task 14: Bon appétit! </vt:lpstr>
      <vt:lpstr>Notes area</vt:lpstr>
      <vt:lpstr>Please submit your note-taking sheets and any other work so far to: a.perez@arkputneyacademy.org for checking this week. </vt:lpstr>
      <vt:lpstr>Poster time!</vt:lpstr>
      <vt:lpstr>Poster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Abdurrahman Perez</cp:lastModifiedBy>
  <cp:revision>349</cp:revision>
  <dcterms:modified xsi:type="dcterms:W3CDTF">2020-04-19T15:55:27Z</dcterms:modified>
</cp:coreProperties>
</file>