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guide id="3" pos="4132" userDrawn="1">
          <p15:clr>
            <a:srgbClr val="A4A3A4"/>
          </p15:clr>
        </p15:guide>
        <p15:guide id="4" pos="4232" userDrawn="1">
          <p15:clr>
            <a:srgbClr val="A4A3A4"/>
          </p15:clr>
        </p15:guide>
        <p15:guide id="5" pos="4332" userDrawn="1">
          <p15:clr>
            <a:srgbClr val="A4A3A4"/>
          </p15:clr>
        </p15:guide>
        <p15:guide id="6" orient="horz" pos="3124" userDrawn="1">
          <p15:clr>
            <a:srgbClr val="A4A3A4"/>
          </p15:clr>
        </p15:guide>
        <p15:guide id="7" orient="horz" pos="32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6"/>
    <p:restoredTop sz="94694"/>
  </p:normalViewPr>
  <p:slideViewPr>
    <p:cSldViewPr snapToGrid="0" snapToObjects="1">
      <p:cViewPr>
        <p:scale>
          <a:sx n="72" d="100"/>
          <a:sy n="72" d="100"/>
        </p:scale>
        <p:origin x="2392" y="544"/>
      </p:cViewPr>
      <p:guideLst>
        <p:guide orient="horz" pos="3024"/>
        <p:guide pos="4032"/>
        <p:guide pos="4132"/>
        <p:guide pos="4232"/>
        <p:guide pos="4332"/>
        <p:guide orient="horz" pos="3124"/>
        <p:guide orient="horz" pos="32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55D129-CB49-2A45-9A7D-E6DE8495D0D9}" type="datetimeFigureOut">
              <a:rPr lang="en-GB" smtClean="0"/>
              <a:t>05/01/2022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599505-540E-1241-9688-A799E3EB97B6}" type="slidenum">
              <a:rPr lang="en-GB" smtClean="0"/>
              <a:t>‹#›</a:t>
            </a:fld>
            <a:endParaRPr lang="en-GB"/>
          </a:p>
        </p:txBody>
      </p:sp>
    </p:spTree>
    <p:extLst>
      <p:ext uri="{BB962C8B-B14F-4D97-AF65-F5344CB8AC3E}">
        <p14:creationId xmlns:p14="http://schemas.microsoft.com/office/powerpoint/2010/main" val="3572051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100" dirty="0"/>
          </a:p>
        </p:txBody>
      </p:sp>
      <p:sp>
        <p:nvSpPr>
          <p:cNvPr id="4" name="Slide Number Placeholder 3"/>
          <p:cNvSpPr>
            <a:spLocks noGrp="1"/>
          </p:cNvSpPr>
          <p:nvPr>
            <p:ph type="sldNum" sz="quarter" idx="5"/>
          </p:nvPr>
        </p:nvSpPr>
        <p:spPr/>
        <p:txBody>
          <a:bodyPr/>
          <a:lstStyle/>
          <a:p>
            <a:fld id="{D6599505-540E-1241-9688-A799E3EB97B6}" type="slidenum">
              <a:rPr lang="en-GB" smtClean="0"/>
              <a:t>1</a:t>
            </a:fld>
            <a:endParaRPr lang="en-GB"/>
          </a:p>
        </p:txBody>
      </p:sp>
    </p:spTree>
    <p:extLst>
      <p:ext uri="{BB962C8B-B14F-4D97-AF65-F5344CB8AC3E}">
        <p14:creationId xmlns:p14="http://schemas.microsoft.com/office/powerpoint/2010/main" val="2029620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B3DDE1B-F365-104D-9B35-4D0B5F12CEAB}"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3459450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B3DDE1B-F365-104D-9B35-4D0B5F12CEAB}"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3901505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B3DDE1B-F365-104D-9B35-4D0B5F12CEAB}"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4093119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B3DDE1B-F365-104D-9B35-4D0B5F12CEAB}"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541269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B3DDE1B-F365-104D-9B35-4D0B5F12CEAB}"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3649753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B3DDE1B-F365-104D-9B35-4D0B5F12CEAB}" type="datetimeFigureOut">
              <a:rPr lang="en-GB" smtClean="0"/>
              <a:t>05/01/2022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1381640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B3DDE1B-F365-104D-9B35-4D0B5F12CEAB}" type="datetimeFigureOut">
              <a:rPr lang="en-GB" smtClean="0"/>
              <a:t>05/01/2022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751345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B3DDE1B-F365-104D-9B35-4D0B5F12CEAB}" type="datetimeFigureOut">
              <a:rPr lang="en-GB" smtClean="0"/>
              <a:t>05/01/2022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1822075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3DDE1B-F365-104D-9B35-4D0B5F12CEAB}" type="datetimeFigureOut">
              <a:rPr lang="en-GB" smtClean="0"/>
              <a:t>05/01/2022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623417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FB3DDE1B-F365-104D-9B35-4D0B5F12CEAB}" type="datetimeFigureOut">
              <a:rPr lang="en-GB" smtClean="0"/>
              <a:t>05/01/2022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2565117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FB3DDE1B-F365-104D-9B35-4D0B5F12CEAB}" type="datetimeFigureOut">
              <a:rPr lang="en-GB" smtClean="0"/>
              <a:t>05/01/2022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C0329B-9053-E84E-A08F-45FFFD2DB127}" type="slidenum">
              <a:rPr lang="en-GB" smtClean="0"/>
              <a:t>‹#›</a:t>
            </a:fld>
            <a:endParaRPr lang="en-GB"/>
          </a:p>
        </p:txBody>
      </p:sp>
    </p:spTree>
    <p:extLst>
      <p:ext uri="{BB962C8B-B14F-4D97-AF65-F5344CB8AC3E}">
        <p14:creationId xmlns:p14="http://schemas.microsoft.com/office/powerpoint/2010/main" val="2272124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B3DDE1B-F365-104D-9B35-4D0B5F12CEAB}" type="datetimeFigureOut">
              <a:rPr lang="en-GB" smtClean="0"/>
              <a:t>05/01/2022</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5C0329B-9053-E84E-A08F-45FFFD2DB127}" type="slidenum">
              <a:rPr lang="en-GB" smtClean="0"/>
              <a:t>‹#›</a:t>
            </a:fld>
            <a:endParaRPr lang="en-GB"/>
          </a:p>
        </p:txBody>
      </p:sp>
    </p:spTree>
    <p:extLst>
      <p:ext uri="{BB962C8B-B14F-4D97-AF65-F5344CB8AC3E}">
        <p14:creationId xmlns:p14="http://schemas.microsoft.com/office/powerpoint/2010/main" val="28396002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Diagram&#10;&#10;Description automatically generated">
            <a:extLst>
              <a:ext uri="{FF2B5EF4-FFF2-40B4-BE49-F238E27FC236}">
                <a16:creationId xmlns:a16="http://schemas.microsoft.com/office/drawing/2014/main" id="{13B132D9-3EEC-CD45-B2CB-01EB5EF35AD3}"/>
              </a:ext>
            </a:extLst>
          </p:cNvPr>
          <p:cNvPicPr>
            <a:picLocks noChangeAspect="1"/>
          </p:cNvPicPr>
          <p:nvPr/>
        </p:nvPicPr>
        <p:blipFill>
          <a:blip r:embed="rId3"/>
          <a:stretch>
            <a:fillRect/>
          </a:stretch>
        </p:blipFill>
        <p:spPr>
          <a:xfrm>
            <a:off x="1376903" y="783332"/>
            <a:ext cx="1809378" cy="2303569"/>
          </a:xfrm>
          <a:prstGeom prst="rect">
            <a:avLst/>
          </a:prstGeom>
        </p:spPr>
      </p:pic>
      <p:sp>
        <p:nvSpPr>
          <p:cNvPr id="140" name="Rectangle 139">
            <a:extLst>
              <a:ext uri="{FF2B5EF4-FFF2-40B4-BE49-F238E27FC236}">
                <a16:creationId xmlns:a16="http://schemas.microsoft.com/office/drawing/2014/main" id="{33DFF607-5041-B94E-8624-2748670E8D1B}"/>
              </a:ext>
            </a:extLst>
          </p:cNvPr>
          <p:cNvSpPr/>
          <p:nvPr/>
        </p:nvSpPr>
        <p:spPr>
          <a:xfrm>
            <a:off x="265473" y="210150"/>
            <a:ext cx="7888860" cy="461665"/>
          </a:xfrm>
          <a:prstGeom prst="rect">
            <a:avLst/>
          </a:prstGeom>
        </p:spPr>
        <p:txBody>
          <a:bodyPr wrap="square">
            <a:spAutoFit/>
          </a:bodyPr>
          <a:lstStyle/>
          <a:p>
            <a:r>
              <a:rPr lang="en-GB" sz="2400" b="1" dirty="0">
                <a:latin typeface="Arial" panose="020B0604020202020204" pitchFamily="34" charset="0"/>
                <a:cs typeface="Arial" panose="020B0604020202020204" pitchFamily="34" charset="0"/>
              </a:rPr>
              <a:t>Recap – Urban Growth in Mumbai 1 </a:t>
            </a:r>
          </a:p>
        </p:txBody>
      </p:sp>
      <p:cxnSp>
        <p:nvCxnSpPr>
          <p:cNvPr id="148" name="Straight Connector 147">
            <a:extLst>
              <a:ext uri="{FF2B5EF4-FFF2-40B4-BE49-F238E27FC236}">
                <a16:creationId xmlns:a16="http://schemas.microsoft.com/office/drawing/2014/main" id="{5713258D-0547-BA42-AC4D-39058DF54F55}"/>
              </a:ext>
            </a:extLst>
          </p:cNvPr>
          <p:cNvCxnSpPr>
            <a:cxnSpLocks/>
          </p:cNvCxnSpPr>
          <p:nvPr/>
        </p:nvCxnSpPr>
        <p:spPr>
          <a:xfrm>
            <a:off x="331775" y="645952"/>
            <a:ext cx="12135904"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pic>
        <p:nvPicPr>
          <p:cNvPr id="150" name="Picture 149">
            <a:extLst>
              <a:ext uri="{FF2B5EF4-FFF2-40B4-BE49-F238E27FC236}">
                <a16:creationId xmlns:a16="http://schemas.microsoft.com/office/drawing/2014/main" id="{E0C25676-749E-D242-9072-FB0B7D0C740F}"/>
              </a:ext>
            </a:extLst>
          </p:cNvPr>
          <p:cNvPicPr>
            <a:picLocks noChangeAspect="1"/>
          </p:cNvPicPr>
          <p:nvPr/>
        </p:nvPicPr>
        <p:blipFill>
          <a:blip r:embed="rId4"/>
          <a:stretch>
            <a:fillRect/>
          </a:stretch>
        </p:blipFill>
        <p:spPr>
          <a:xfrm>
            <a:off x="8772359" y="127452"/>
            <a:ext cx="3695320" cy="412584"/>
          </a:xfrm>
          <a:prstGeom prst="rect">
            <a:avLst/>
          </a:prstGeom>
        </p:spPr>
      </p:pic>
      <p:sp>
        <p:nvSpPr>
          <p:cNvPr id="166" name="Rounded Rectangle 165">
            <a:extLst>
              <a:ext uri="{FF2B5EF4-FFF2-40B4-BE49-F238E27FC236}">
                <a16:creationId xmlns:a16="http://schemas.microsoft.com/office/drawing/2014/main" id="{10A4B362-885D-C647-8EFA-A24C723B75C7}"/>
              </a:ext>
            </a:extLst>
          </p:cNvPr>
          <p:cNvSpPr/>
          <p:nvPr/>
        </p:nvSpPr>
        <p:spPr>
          <a:xfrm>
            <a:off x="6400799" y="771236"/>
            <a:ext cx="6065614" cy="3081331"/>
          </a:xfrm>
          <a:prstGeom prst="roundRect">
            <a:avLst>
              <a:gd name="adj" fmla="val 2097"/>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6" name="TextBox 185">
            <a:extLst>
              <a:ext uri="{FF2B5EF4-FFF2-40B4-BE49-F238E27FC236}">
                <a16:creationId xmlns:a16="http://schemas.microsoft.com/office/drawing/2014/main" id="{94D7F2BF-66F5-A245-81FE-D78FF8E1609E}"/>
              </a:ext>
            </a:extLst>
          </p:cNvPr>
          <p:cNvSpPr txBox="1"/>
          <p:nvPr/>
        </p:nvSpPr>
        <p:spPr>
          <a:xfrm>
            <a:off x="6379021" y="786996"/>
            <a:ext cx="5999352" cy="3108543"/>
          </a:xfrm>
          <a:prstGeom prst="rect">
            <a:avLst/>
          </a:prstGeom>
          <a:noFill/>
        </p:spPr>
        <p:txBody>
          <a:bodyPr wrap="square" rtlCol="0">
            <a:spAutoFit/>
          </a:bodyPr>
          <a:lstStyle/>
          <a:p>
            <a:pPr fontAlgn="base"/>
            <a:r>
              <a:rPr lang="en-GB" sz="1400" b="1" dirty="0"/>
              <a:t>What is Mumbai like?</a:t>
            </a:r>
          </a:p>
          <a:p>
            <a:pPr fontAlgn="base"/>
            <a:r>
              <a:rPr lang="en-GB" sz="1400" i="1" dirty="0"/>
              <a:t>Fill in the missing words below. </a:t>
            </a:r>
          </a:p>
          <a:p>
            <a:pPr fontAlgn="base"/>
            <a:r>
              <a:rPr lang="en-GB" sz="1400" dirty="0"/>
              <a:t>Mumbai is located on the western coast of ________________ state in __________ India, bordering the __________ Sea. The city is on a narrow _______________ (a piece of land that is almost entirely surrounded by water but is connected to the mainland on one side) on the southwest of </a:t>
            </a:r>
            <a:r>
              <a:rPr lang="en-GB" sz="1400" dirty="0" err="1"/>
              <a:t>Salsette</a:t>
            </a:r>
            <a:r>
              <a:rPr lang="en-GB" sz="1400" dirty="0"/>
              <a:t> Island, which lies between the Arabian Sea to the west, Thane Creek to the east and Vasai Creek to the ____________.</a:t>
            </a:r>
          </a:p>
          <a:p>
            <a:pPr fontAlgn="base"/>
            <a:endParaRPr lang="en-GB" sz="1400" dirty="0"/>
          </a:p>
          <a:p>
            <a:pPr fontAlgn="base"/>
            <a:r>
              <a:rPr lang="en-GB" sz="1400" dirty="0"/>
              <a:t>With an estimated population of around 20 ____________ people, Mumbai is India’s biggest city and the _________ largest in the world. Mumbai is an ‘_______’ city as due to its economic importance.</a:t>
            </a:r>
            <a:br>
              <a:rPr lang="en-GB" sz="1400" dirty="0"/>
            </a:br>
            <a:endParaRPr lang="en-GB" sz="1400" dirty="0"/>
          </a:p>
          <a:p>
            <a:pPr algn="ctr" fontAlgn="base"/>
            <a:r>
              <a:rPr lang="en-GB" sz="1400" b="1" dirty="0"/>
              <a:t>Arabian  alpha  Maharashtra    western   peninsula   north  million  fourth</a:t>
            </a:r>
          </a:p>
        </p:txBody>
      </p:sp>
      <p:sp>
        <p:nvSpPr>
          <p:cNvPr id="212" name="Rounded Rectangle 211">
            <a:extLst>
              <a:ext uri="{FF2B5EF4-FFF2-40B4-BE49-F238E27FC236}">
                <a16:creationId xmlns:a16="http://schemas.microsoft.com/office/drawing/2014/main" id="{CE0FD361-9281-AE45-B176-C658E53F5C49}"/>
              </a:ext>
            </a:extLst>
          </p:cNvPr>
          <p:cNvSpPr/>
          <p:nvPr/>
        </p:nvSpPr>
        <p:spPr>
          <a:xfrm>
            <a:off x="9517636" y="3927422"/>
            <a:ext cx="2978691" cy="5430732"/>
          </a:xfrm>
          <a:prstGeom prst="roundRect">
            <a:avLst>
              <a:gd name="adj" fmla="val 2097"/>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2" name="Table 51">
            <a:extLst>
              <a:ext uri="{FF2B5EF4-FFF2-40B4-BE49-F238E27FC236}">
                <a16:creationId xmlns:a16="http://schemas.microsoft.com/office/drawing/2014/main" id="{AF0BE3A2-AA81-2A4A-9E09-DB892D08F38D}"/>
              </a:ext>
            </a:extLst>
          </p:cNvPr>
          <p:cNvGraphicFramePr>
            <a:graphicFrameLocks noGrp="1"/>
          </p:cNvGraphicFramePr>
          <p:nvPr>
            <p:extLst>
              <p:ext uri="{D42A27DB-BD31-4B8C-83A1-F6EECF244321}">
                <p14:modId xmlns:p14="http://schemas.microsoft.com/office/powerpoint/2010/main" val="1401426210"/>
              </p:ext>
            </p:extLst>
          </p:nvPr>
        </p:nvGraphicFramePr>
        <p:xfrm>
          <a:off x="9578103" y="3964192"/>
          <a:ext cx="2857756" cy="762000"/>
        </p:xfrm>
        <a:graphic>
          <a:graphicData uri="http://schemas.openxmlformats.org/drawingml/2006/table">
            <a:tbl>
              <a:tblPr firstRow="1" firstCol="1" bandRow="1">
                <a:tableStyleId>{5C22544A-7EE6-4342-B048-85BDC9FD1C3A}</a:tableStyleId>
              </a:tblPr>
              <a:tblGrid>
                <a:gridCol w="193779">
                  <a:extLst>
                    <a:ext uri="{9D8B030D-6E8A-4147-A177-3AD203B41FA5}">
                      <a16:colId xmlns:a16="http://schemas.microsoft.com/office/drawing/2014/main" val="3427944998"/>
                    </a:ext>
                  </a:extLst>
                </a:gridCol>
                <a:gridCol w="162560">
                  <a:extLst>
                    <a:ext uri="{9D8B030D-6E8A-4147-A177-3AD203B41FA5}">
                      <a16:colId xmlns:a16="http://schemas.microsoft.com/office/drawing/2014/main" val="1350093481"/>
                    </a:ext>
                  </a:extLst>
                </a:gridCol>
                <a:gridCol w="2501417">
                  <a:extLst>
                    <a:ext uri="{9D8B030D-6E8A-4147-A177-3AD203B41FA5}">
                      <a16:colId xmlns:a16="http://schemas.microsoft.com/office/drawing/2014/main" val="2915756226"/>
                    </a:ext>
                  </a:extLst>
                </a:gridCol>
              </a:tblGrid>
              <a:tr h="0">
                <a:tc>
                  <a:txBody>
                    <a:bodyPr/>
                    <a:lstStyle/>
                    <a:p>
                      <a:pPr algn="ctr"/>
                      <a:r>
                        <a:rPr lang="en-GB" sz="1000" dirty="0">
                          <a:solidFill>
                            <a:schemeClr val="tx1"/>
                          </a:solidFill>
                          <a:effectLst/>
                        </a:rPr>
                        <a:t>1</a:t>
                      </a:r>
                      <a:endParaRPr lang="en-GB"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r>
                        <a:rPr lang="en-GB" sz="1000" dirty="0">
                          <a:solidFill>
                            <a:schemeClr val="tx1"/>
                          </a:solidFill>
                          <a:effectLst/>
                        </a:rPr>
                        <a:t>In the past, which colonial country ruled India?</a:t>
                      </a:r>
                      <a:endParaRPr lang="en-GB"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extLst>
                  <a:ext uri="{0D108BD9-81ED-4DB2-BD59-A6C34878D82A}">
                    <a16:rowId xmlns:a16="http://schemas.microsoft.com/office/drawing/2014/main" val="1371874879"/>
                  </a:ext>
                </a:extLst>
              </a:tr>
              <a:tr h="0">
                <a:tc>
                  <a:txBody>
                    <a:bodyPr/>
                    <a:lstStyle/>
                    <a:p>
                      <a:pPr algn="ctr"/>
                      <a:r>
                        <a:rPr lang="en-GB" sz="1000" b="0">
                          <a:solidFill>
                            <a:schemeClr val="tx1"/>
                          </a:solidFill>
                          <a:effectLst/>
                          <a:sym typeface="Wingdings" pitchFamily="2" charset="2"/>
                        </a:rPr>
                        <a:t></a:t>
                      </a:r>
                      <a:endParaRPr lang="en-GB" sz="10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00" b="0" dirty="0">
                          <a:solidFill>
                            <a:schemeClr val="tx1"/>
                          </a:solidFill>
                          <a:effectLst/>
                        </a:rPr>
                        <a:t>A</a:t>
                      </a:r>
                      <a:endParaRPr lang="en-GB" sz="1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0" dirty="0">
                          <a:solidFill>
                            <a:schemeClr val="tx1"/>
                          </a:solidFill>
                          <a:effectLst/>
                        </a:rPr>
                        <a:t>France</a:t>
                      </a:r>
                      <a:endParaRPr lang="en-GB" sz="1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69824852"/>
                  </a:ext>
                </a:extLst>
              </a:tr>
              <a:tr h="0">
                <a:tc>
                  <a:txBody>
                    <a:bodyPr/>
                    <a:lstStyle/>
                    <a:p>
                      <a:pPr algn="ctr"/>
                      <a:r>
                        <a:rPr lang="en-GB" sz="1000" b="0" dirty="0">
                          <a:solidFill>
                            <a:schemeClr val="tx1"/>
                          </a:solidFill>
                          <a:effectLst/>
                          <a:sym typeface="Wingdings" pitchFamily="2" charset="2"/>
                        </a:rPr>
                        <a:t></a:t>
                      </a:r>
                      <a:endParaRPr lang="en-GB" sz="1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00" b="0" dirty="0">
                          <a:solidFill>
                            <a:schemeClr val="tx1"/>
                          </a:solidFill>
                          <a:effectLst/>
                        </a:rPr>
                        <a:t>B</a:t>
                      </a:r>
                      <a:endParaRPr lang="en-GB" sz="1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0" dirty="0">
                          <a:solidFill>
                            <a:schemeClr val="tx1"/>
                          </a:solidFill>
                          <a:effectLst/>
                        </a:rPr>
                        <a:t>Spain</a:t>
                      </a:r>
                      <a:endParaRPr lang="en-GB" sz="1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8378939"/>
                  </a:ext>
                </a:extLst>
              </a:tr>
              <a:tr h="0">
                <a:tc>
                  <a:txBody>
                    <a:bodyPr/>
                    <a:lstStyle/>
                    <a:p>
                      <a:pPr algn="ctr"/>
                      <a:r>
                        <a:rPr lang="en-GB" sz="1000" b="0">
                          <a:solidFill>
                            <a:schemeClr val="tx1"/>
                          </a:solidFill>
                          <a:effectLst/>
                          <a:latin typeface="+mn-lt"/>
                          <a:sym typeface="Wingdings" pitchFamily="2" charset="2"/>
                        </a:rPr>
                        <a:t></a:t>
                      </a:r>
                      <a:endParaRPr lang="en-GB"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00" b="0" dirty="0">
                          <a:solidFill>
                            <a:schemeClr val="tx1"/>
                          </a:solidFill>
                          <a:effectLst/>
                          <a:latin typeface="+mn-lt"/>
                          <a:ea typeface="Times New Roman" panose="02020603050405020304" pitchFamily="18" charset="0"/>
                          <a:cs typeface="Times New Roman" panose="02020603050405020304" pitchFamily="18" charset="0"/>
                        </a:rPr>
                        <a:t>C</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0" dirty="0">
                          <a:effectLst/>
                          <a:latin typeface="+mn-lt"/>
                          <a:ea typeface="Times New Roman" panose="02020603050405020304" pitchFamily="18" charset="0"/>
                          <a:cs typeface="Times New Roman" panose="02020603050405020304" pitchFamily="18" charset="0"/>
                        </a:rPr>
                        <a:t>Germany</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9261613"/>
                  </a:ext>
                </a:extLst>
              </a:tr>
              <a:tr h="0">
                <a:tc>
                  <a:txBody>
                    <a:bodyPr/>
                    <a:lstStyle/>
                    <a:p>
                      <a:pPr algn="ctr"/>
                      <a:r>
                        <a:rPr lang="en-GB" sz="1000" b="1" dirty="0">
                          <a:solidFill>
                            <a:schemeClr val="tx1"/>
                          </a:solidFill>
                          <a:effectLst/>
                          <a:latin typeface="+mn-lt"/>
                          <a:sym typeface="Wingdings" pitchFamily="2" charset="2"/>
                        </a:rPr>
                        <a:t></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00" b="1" dirty="0">
                          <a:solidFill>
                            <a:schemeClr val="tx1"/>
                          </a:solidFill>
                          <a:effectLst/>
                          <a:latin typeface="+mn-lt"/>
                          <a:ea typeface="Times New Roman" panose="02020603050405020304" pitchFamily="18" charset="0"/>
                          <a:cs typeface="Times New Roman" panose="02020603050405020304" pitchFamily="18" charset="0"/>
                        </a:rPr>
                        <a:t>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1" dirty="0">
                          <a:solidFill>
                            <a:schemeClr val="tx1"/>
                          </a:solidFill>
                          <a:effectLst/>
                          <a:latin typeface="+mn-lt"/>
                          <a:ea typeface="Times New Roman" panose="02020603050405020304" pitchFamily="18" charset="0"/>
                          <a:cs typeface="Times New Roman" panose="02020603050405020304" pitchFamily="18" charset="0"/>
                        </a:rPr>
                        <a:t>Britain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0824978"/>
                  </a:ext>
                </a:extLst>
              </a:tr>
            </a:tbl>
          </a:graphicData>
        </a:graphic>
      </p:graphicFrame>
      <p:graphicFrame>
        <p:nvGraphicFramePr>
          <p:cNvPr id="53" name="Table 52">
            <a:extLst>
              <a:ext uri="{FF2B5EF4-FFF2-40B4-BE49-F238E27FC236}">
                <a16:creationId xmlns:a16="http://schemas.microsoft.com/office/drawing/2014/main" id="{D54EC735-29E2-A14A-9F08-864A0F2901A4}"/>
              </a:ext>
            </a:extLst>
          </p:cNvPr>
          <p:cNvGraphicFramePr>
            <a:graphicFrameLocks noGrp="1"/>
          </p:cNvGraphicFramePr>
          <p:nvPr>
            <p:extLst>
              <p:ext uri="{D42A27DB-BD31-4B8C-83A1-F6EECF244321}">
                <p14:modId xmlns:p14="http://schemas.microsoft.com/office/powerpoint/2010/main" val="2417811398"/>
              </p:ext>
            </p:extLst>
          </p:nvPr>
        </p:nvGraphicFramePr>
        <p:xfrm>
          <a:off x="9575185" y="4758465"/>
          <a:ext cx="2860674" cy="473629"/>
        </p:xfrm>
        <a:graphic>
          <a:graphicData uri="http://schemas.openxmlformats.org/drawingml/2006/table">
            <a:tbl>
              <a:tblPr firstRow="1" firstCol="1" bandRow="1">
                <a:tableStyleId>{5C22544A-7EE6-4342-B048-85BDC9FD1C3A}</a:tableStyleId>
              </a:tblPr>
              <a:tblGrid>
                <a:gridCol w="192645">
                  <a:extLst>
                    <a:ext uri="{9D8B030D-6E8A-4147-A177-3AD203B41FA5}">
                      <a16:colId xmlns:a16="http://schemas.microsoft.com/office/drawing/2014/main" val="1849154571"/>
                    </a:ext>
                  </a:extLst>
                </a:gridCol>
                <a:gridCol w="162560">
                  <a:extLst>
                    <a:ext uri="{9D8B030D-6E8A-4147-A177-3AD203B41FA5}">
                      <a16:colId xmlns:a16="http://schemas.microsoft.com/office/drawing/2014/main" val="3399103244"/>
                    </a:ext>
                  </a:extLst>
                </a:gridCol>
                <a:gridCol w="2505469">
                  <a:extLst>
                    <a:ext uri="{9D8B030D-6E8A-4147-A177-3AD203B41FA5}">
                      <a16:colId xmlns:a16="http://schemas.microsoft.com/office/drawing/2014/main" val="49524909"/>
                    </a:ext>
                  </a:extLst>
                </a:gridCol>
              </a:tblGrid>
              <a:tr h="168829">
                <a:tc>
                  <a:txBody>
                    <a:bodyPr/>
                    <a:lstStyle/>
                    <a:p>
                      <a:pPr algn="ctr"/>
                      <a:r>
                        <a:rPr lang="en-GB" sz="1000" dirty="0">
                          <a:solidFill>
                            <a:schemeClr val="tx1"/>
                          </a:solidFill>
                          <a:effectLst/>
                        </a:rPr>
                        <a:t>2</a:t>
                      </a:r>
                      <a:endParaRPr lang="en-GB"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GB" sz="1000" dirty="0">
                          <a:solidFill>
                            <a:schemeClr val="tx1"/>
                          </a:solidFill>
                          <a:effectLst/>
                        </a:rPr>
                        <a:t>True or false? Mumbai is a megacity</a:t>
                      </a:r>
                      <a:endParaRPr lang="en-GB"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extLst>
                  <a:ext uri="{0D108BD9-81ED-4DB2-BD59-A6C34878D82A}">
                    <a16:rowId xmlns:a16="http://schemas.microsoft.com/office/drawing/2014/main" val="2791801170"/>
                  </a:ext>
                </a:extLst>
              </a:tr>
              <a:tr h="0">
                <a:tc>
                  <a:txBody>
                    <a:bodyPr/>
                    <a:lstStyle/>
                    <a:p>
                      <a:pPr algn="ctr"/>
                      <a:r>
                        <a:rPr lang="en-GB" sz="1000" b="1">
                          <a:solidFill>
                            <a:schemeClr val="tx1"/>
                          </a:solidFill>
                          <a:effectLst/>
                          <a:sym typeface="Wingdings" pitchFamily="2" charset="2"/>
                        </a:rPr>
                        <a:t></a:t>
                      </a:r>
                      <a:endParaRPr lang="en-GB" sz="10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effectLst/>
                        </a:rPr>
                        <a:t>A</a:t>
                      </a:r>
                      <a:endParaRPr lang="en-GB" sz="1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1" dirty="0">
                          <a:solidFill>
                            <a:schemeClr val="tx1"/>
                          </a:solidFill>
                          <a:effectLst/>
                        </a:rPr>
                        <a:t>True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11019452"/>
                  </a:ext>
                </a:extLst>
              </a:tr>
              <a:tr h="0">
                <a:tc>
                  <a:txBody>
                    <a:bodyPr/>
                    <a:lstStyle/>
                    <a:p>
                      <a:pPr algn="ctr"/>
                      <a:r>
                        <a:rPr lang="en-GB" sz="1000">
                          <a:solidFill>
                            <a:schemeClr val="tx1"/>
                          </a:solidFill>
                          <a:effectLst/>
                          <a:sym typeface="Wingdings" pitchFamily="2" charset="2"/>
                        </a:rPr>
                        <a:t></a:t>
                      </a:r>
                      <a:endParaRPr lang="en-GB" sz="1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effectLst/>
                        </a:rPr>
                        <a:t>B</a:t>
                      </a:r>
                      <a:endParaRPr lang="en-GB"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effectLst/>
                        </a:rPr>
                        <a:t>False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1691711"/>
                  </a:ext>
                </a:extLst>
              </a:tr>
            </a:tbl>
          </a:graphicData>
        </a:graphic>
      </p:graphicFrame>
      <p:graphicFrame>
        <p:nvGraphicFramePr>
          <p:cNvPr id="54" name="Table 53">
            <a:extLst>
              <a:ext uri="{FF2B5EF4-FFF2-40B4-BE49-F238E27FC236}">
                <a16:creationId xmlns:a16="http://schemas.microsoft.com/office/drawing/2014/main" id="{E4E1B5C0-B886-DF41-A775-977B000B3DBC}"/>
              </a:ext>
            </a:extLst>
          </p:cNvPr>
          <p:cNvGraphicFramePr>
            <a:graphicFrameLocks noGrp="1"/>
          </p:cNvGraphicFramePr>
          <p:nvPr>
            <p:extLst>
              <p:ext uri="{D42A27DB-BD31-4B8C-83A1-F6EECF244321}">
                <p14:modId xmlns:p14="http://schemas.microsoft.com/office/powerpoint/2010/main" val="918636935"/>
              </p:ext>
            </p:extLst>
          </p:nvPr>
        </p:nvGraphicFramePr>
        <p:xfrm>
          <a:off x="9575928" y="5903014"/>
          <a:ext cx="2859931" cy="1524000"/>
        </p:xfrm>
        <a:graphic>
          <a:graphicData uri="http://schemas.openxmlformats.org/drawingml/2006/table">
            <a:tbl>
              <a:tblPr firstRow="1" firstCol="1" bandRow="1">
                <a:tableStyleId>{5C22544A-7EE6-4342-B048-85BDC9FD1C3A}</a:tableStyleId>
              </a:tblPr>
              <a:tblGrid>
                <a:gridCol w="188798">
                  <a:extLst>
                    <a:ext uri="{9D8B030D-6E8A-4147-A177-3AD203B41FA5}">
                      <a16:colId xmlns:a16="http://schemas.microsoft.com/office/drawing/2014/main" val="117474876"/>
                    </a:ext>
                  </a:extLst>
                </a:gridCol>
                <a:gridCol w="162560">
                  <a:extLst>
                    <a:ext uri="{9D8B030D-6E8A-4147-A177-3AD203B41FA5}">
                      <a16:colId xmlns:a16="http://schemas.microsoft.com/office/drawing/2014/main" val="3696127700"/>
                    </a:ext>
                  </a:extLst>
                </a:gridCol>
                <a:gridCol w="2508573">
                  <a:extLst>
                    <a:ext uri="{9D8B030D-6E8A-4147-A177-3AD203B41FA5}">
                      <a16:colId xmlns:a16="http://schemas.microsoft.com/office/drawing/2014/main" val="2108275197"/>
                    </a:ext>
                  </a:extLst>
                </a:gridCol>
              </a:tblGrid>
              <a:tr h="0">
                <a:tc>
                  <a:txBody>
                    <a:bodyPr/>
                    <a:lstStyle/>
                    <a:p>
                      <a:pPr algn="ctr"/>
                      <a:r>
                        <a:rPr lang="en-GB" sz="1000" dirty="0">
                          <a:solidFill>
                            <a:schemeClr val="tx1"/>
                          </a:solidFill>
                          <a:effectLst/>
                          <a:latin typeface="+mn-lt"/>
                          <a:ea typeface="Times New Roman" panose="02020603050405020304" pitchFamily="18" charset="0"/>
                          <a:cs typeface="Times New Roman" panose="02020603050405020304" pitchFamily="18" charset="0"/>
                        </a:rPr>
                        <a:t>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GB" sz="1000" dirty="0">
                          <a:solidFill>
                            <a:schemeClr val="tx1"/>
                          </a:solidFill>
                          <a:effectLst/>
                          <a:latin typeface="+mn-lt"/>
                        </a:rPr>
                        <a:t>Which of the following describe the regional importance of Lagos?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extLst>
                  <a:ext uri="{0D108BD9-81ED-4DB2-BD59-A6C34878D82A}">
                    <a16:rowId xmlns:a16="http://schemas.microsoft.com/office/drawing/2014/main" val="3651945708"/>
                  </a:ext>
                </a:extLst>
              </a:tr>
              <a:tr h="0">
                <a:tc>
                  <a:txBody>
                    <a:bodyPr/>
                    <a:lstStyle/>
                    <a:p>
                      <a:pPr algn="ctr"/>
                      <a:r>
                        <a:rPr lang="en-GB" sz="1000" b="1">
                          <a:solidFill>
                            <a:schemeClr val="tx1"/>
                          </a:solidFill>
                          <a:effectLst/>
                          <a:sym typeface="Wingdings" pitchFamily="2" charset="2"/>
                        </a:rPr>
                        <a:t></a:t>
                      </a:r>
                      <a:endParaRPr lang="en-GB" sz="10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effectLst/>
                        </a:rPr>
                        <a:t>A</a:t>
                      </a:r>
                      <a:endParaRPr lang="en-GB" sz="1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1" dirty="0">
                          <a:solidFill>
                            <a:schemeClr val="tx1"/>
                          </a:solidFill>
                          <a:effectLst/>
                        </a:rPr>
                        <a:t>It is important in its provision of schools, universities and hospitals. </a:t>
                      </a:r>
                      <a:endParaRPr lang="en-GB" sz="1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6853666"/>
                  </a:ext>
                </a:extLst>
              </a:tr>
              <a:tr h="0">
                <a:tc>
                  <a:txBody>
                    <a:bodyPr/>
                    <a:lstStyle/>
                    <a:p>
                      <a:pPr algn="ctr"/>
                      <a:r>
                        <a:rPr lang="en-GB" sz="1000" b="0">
                          <a:solidFill>
                            <a:schemeClr val="tx1"/>
                          </a:solidFill>
                          <a:effectLst/>
                          <a:sym typeface="Wingdings" pitchFamily="2" charset="2"/>
                        </a:rPr>
                        <a:t></a:t>
                      </a:r>
                      <a:endParaRPr lang="en-GB" sz="10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0" dirty="0">
                          <a:solidFill>
                            <a:schemeClr val="tx1"/>
                          </a:solidFill>
                          <a:effectLst/>
                        </a:rPr>
                        <a:t>B</a:t>
                      </a:r>
                      <a:endParaRPr lang="en-GB" sz="10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0" dirty="0">
                          <a:solidFill>
                            <a:schemeClr val="tx1"/>
                          </a:solidFill>
                          <a:effectLst/>
                          <a:latin typeface="+mn-lt"/>
                          <a:ea typeface="Times New Roman" panose="02020603050405020304" pitchFamily="18" charset="0"/>
                          <a:cs typeface="Times New Roman" panose="02020603050405020304" pitchFamily="18" charset="0"/>
                        </a:rPr>
                        <a:t>India’s major chemical, petrochemical and pharmaceutical industries have located within the city.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5525069"/>
                  </a:ext>
                </a:extLst>
              </a:tr>
              <a:tr h="0">
                <a:tc>
                  <a:txBody>
                    <a:bodyPr/>
                    <a:lstStyle/>
                    <a:p>
                      <a:pPr algn="ctr"/>
                      <a:r>
                        <a:rPr lang="en-GB" sz="1000" b="0">
                          <a:solidFill>
                            <a:schemeClr val="tx1"/>
                          </a:solidFill>
                          <a:effectLst/>
                          <a:latin typeface="+mn-lt"/>
                          <a:sym typeface="Wingdings" pitchFamily="2" charset="2"/>
                        </a:rPr>
                        <a:t></a:t>
                      </a:r>
                      <a:endParaRPr lang="en-GB"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0" dirty="0">
                          <a:solidFill>
                            <a:schemeClr val="tx1"/>
                          </a:solidFill>
                          <a:effectLst/>
                          <a:latin typeface="+mn-lt"/>
                          <a:ea typeface="Times New Roman" panose="02020603050405020304" pitchFamily="18" charset="0"/>
                          <a:cs typeface="Times New Roman" panose="02020603050405020304" pitchFamily="18" charset="0"/>
                        </a:rPr>
                        <a:t>C</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0" dirty="0">
                          <a:solidFill>
                            <a:schemeClr val="tx1"/>
                          </a:solidFill>
                          <a:effectLst/>
                          <a:latin typeface="+mn-lt"/>
                          <a:ea typeface="Times New Roman" panose="02020603050405020304" pitchFamily="18" charset="0"/>
                          <a:cs typeface="Times New Roman" panose="02020603050405020304" pitchFamily="18" charset="0"/>
                        </a:rPr>
                        <a:t>Most large transnational corporations (TNCs) are located here.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8754128"/>
                  </a:ext>
                </a:extLst>
              </a:tr>
              <a:tr h="0">
                <a:tc>
                  <a:txBody>
                    <a:bodyPr/>
                    <a:lstStyle/>
                    <a:p>
                      <a:pPr algn="ctr"/>
                      <a:r>
                        <a:rPr lang="en-GB" sz="1000" b="1" dirty="0">
                          <a:solidFill>
                            <a:schemeClr val="tx1"/>
                          </a:solidFill>
                          <a:effectLst/>
                          <a:latin typeface="+mn-lt"/>
                          <a:sym typeface="Wingdings" pitchFamily="2" charset="2"/>
                        </a:rPr>
                        <a:t></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effectLst/>
                          <a:latin typeface="+mn-lt"/>
                          <a:ea typeface="Times New Roman" panose="02020603050405020304" pitchFamily="18" charset="0"/>
                          <a:cs typeface="Times New Roman" panose="02020603050405020304" pitchFamily="18" charset="0"/>
                        </a:rPr>
                        <a:t>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1" dirty="0">
                          <a:solidFill>
                            <a:schemeClr val="tx1"/>
                          </a:solidFill>
                          <a:effectLst/>
                          <a:latin typeface="+mn-lt"/>
                          <a:ea typeface="Times New Roman" panose="02020603050405020304" pitchFamily="18" charset="0"/>
                          <a:cs typeface="Times New Roman" panose="02020603050405020304" pitchFamily="18" charset="0"/>
                        </a:rPr>
                        <a:t>The city is a transport hub.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4794437"/>
                  </a:ext>
                </a:extLst>
              </a:tr>
            </a:tbl>
          </a:graphicData>
        </a:graphic>
      </p:graphicFrame>
      <p:graphicFrame>
        <p:nvGraphicFramePr>
          <p:cNvPr id="55" name="Table 54">
            <a:extLst>
              <a:ext uri="{FF2B5EF4-FFF2-40B4-BE49-F238E27FC236}">
                <a16:creationId xmlns:a16="http://schemas.microsoft.com/office/drawing/2014/main" id="{0F525381-6296-4145-A8E2-A1B03B019D66}"/>
              </a:ext>
            </a:extLst>
          </p:cNvPr>
          <p:cNvGraphicFramePr>
            <a:graphicFrameLocks noGrp="1"/>
          </p:cNvGraphicFramePr>
          <p:nvPr>
            <p:extLst>
              <p:ext uri="{D42A27DB-BD31-4B8C-83A1-F6EECF244321}">
                <p14:modId xmlns:p14="http://schemas.microsoft.com/office/powerpoint/2010/main" val="1092998702"/>
              </p:ext>
            </p:extLst>
          </p:nvPr>
        </p:nvGraphicFramePr>
        <p:xfrm>
          <a:off x="9577782" y="5265769"/>
          <a:ext cx="2858077" cy="609600"/>
        </p:xfrm>
        <a:graphic>
          <a:graphicData uri="http://schemas.openxmlformats.org/drawingml/2006/table">
            <a:tbl>
              <a:tblPr firstRow="1" firstCol="1" bandRow="1">
                <a:tableStyleId>{5C22544A-7EE6-4342-B048-85BDC9FD1C3A}</a:tableStyleId>
              </a:tblPr>
              <a:tblGrid>
                <a:gridCol w="188485">
                  <a:extLst>
                    <a:ext uri="{9D8B030D-6E8A-4147-A177-3AD203B41FA5}">
                      <a16:colId xmlns:a16="http://schemas.microsoft.com/office/drawing/2014/main" val="424178418"/>
                    </a:ext>
                  </a:extLst>
                </a:gridCol>
                <a:gridCol w="162560">
                  <a:extLst>
                    <a:ext uri="{9D8B030D-6E8A-4147-A177-3AD203B41FA5}">
                      <a16:colId xmlns:a16="http://schemas.microsoft.com/office/drawing/2014/main" val="2966150386"/>
                    </a:ext>
                  </a:extLst>
                </a:gridCol>
                <a:gridCol w="2507032">
                  <a:extLst>
                    <a:ext uri="{9D8B030D-6E8A-4147-A177-3AD203B41FA5}">
                      <a16:colId xmlns:a16="http://schemas.microsoft.com/office/drawing/2014/main" val="2374907735"/>
                    </a:ext>
                  </a:extLst>
                </a:gridCol>
              </a:tblGrid>
              <a:tr h="0">
                <a:tc>
                  <a:txBody>
                    <a:bodyPr/>
                    <a:lstStyle/>
                    <a:p>
                      <a:pPr algn="ctr"/>
                      <a:r>
                        <a:rPr lang="en-GB" sz="1000" dirty="0">
                          <a:solidFill>
                            <a:schemeClr val="tx1"/>
                          </a:solidFill>
                          <a:effectLst/>
                          <a:latin typeface="+mn-lt"/>
                          <a:ea typeface="Times New Roman" panose="02020603050405020304" pitchFamily="18" charset="0"/>
                          <a:cs typeface="Times New Roman" panose="02020603050405020304" pitchFamily="18" charset="0"/>
                        </a:rPr>
                        <a:t>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GB" sz="1000" dirty="0">
                          <a:solidFill>
                            <a:schemeClr val="tx1"/>
                          </a:solidFill>
                          <a:effectLst/>
                          <a:latin typeface="+mn-lt"/>
                        </a:rPr>
                        <a:t>What is the approximate population of Lagos?</a:t>
                      </a:r>
                      <a:endParaRPr lang="en-GB" sz="10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extLst>
                  <a:ext uri="{0D108BD9-81ED-4DB2-BD59-A6C34878D82A}">
                    <a16:rowId xmlns:a16="http://schemas.microsoft.com/office/drawing/2014/main" val="2462736265"/>
                  </a:ext>
                </a:extLst>
              </a:tr>
              <a:tr h="0">
                <a:tc>
                  <a:txBody>
                    <a:bodyPr/>
                    <a:lstStyle/>
                    <a:p>
                      <a:pPr algn="ctr"/>
                      <a:r>
                        <a:rPr lang="en-GB" sz="1000" b="0" dirty="0">
                          <a:solidFill>
                            <a:schemeClr val="tx1"/>
                          </a:solidFill>
                          <a:effectLst/>
                          <a:latin typeface="+mn-lt"/>
                          <a:sym typeface="Wingdings" pitchFamily="2" charset="2"/>
                        </a:rPr>
                        <a:t></a:t>
                      </a:r>
                      <a:endParaRPr lang="en-GB"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0" dirty="0">
                          <a:solidFill>
                            <a:schemeClr val="tx1"/>
                          </a:solidFill>
                          <a:effectLst/>
                          <a:latin typeface="+mn-lt"/>
                        </a:rPr>
                        <a:t>A</a:t>
                      </a:r>
                      <a:endParaRPr lang="en-GB"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0" dirty="0">
                          <a:solidFill>
                            <a:schemeClr val="tx1"/>
                          </a:solidFill>
                          <a:effectLst/>
                          <a:latin typeface="+mn-lt"/>
                        </a:rPr>
                        <a:t>5 million</a:t>
                      </a:r>
                      <a:endParaRPr lang="en-GB"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0758533"/>
                  </a:ext>
                </a:extLst>
              </a:tr>
              <a:tr h="0">
                <a:tc>
                  <a:txBody>
                    <a:bodyPr/>
                    <a:lstStyle/>
                    <a:p>
                      <a:pPr algn="ctr"/>
                      <a:r>
                        <a:rPr lang="en-GB" sz="1000" b="0">
                          <a:solidFill>
                            <a:schemeClr val="tx1"/>
                          </a:solidFill>
                          <a:effectLst/>
                          <a:latin typeface="+mn-lt"/>
                          <a:sym typeface="Wingdings" pitchFamily="2" charset="2"/>
                        </a:rPr>
                        <a:t></a:t>
                      </a:r>
                      <a:endParaRPr lang="en-GB"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0" dirty="0">
                          <a:solidFill>
                            <a:schemeClr val="tx1"/>
                          </a:solidFill>
                          <a:effectLst/>
                          <a:latin typeface="+mn-lt"/>
                        </a:rPr>
                        <a:t>B</a:t>
                      </a:r>
                      <a:endParaRPr lang="en-GB"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0" dirty="0">
                          <a:solidFill>
                            <a:schemeClr val="tx1"/>
                          </a:solidFill>
                          <a:effectLst/>
                          <a:latin typeface="+mn-lt"/>
                        </a:rPr>
                        <a:t>15 million</a:t>
                      </a:r>
                      <a:endParaRPr lang="en-GB"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1959320"/>
                  </a:ext>
                </a:extLst>
              </a:tr>
              <a:tr h="0">
                <a:tc>
                  <a:txBody>
                    <a:bodyPr/>
                    <a:lstStyle/>
                    <a:p>
                      <a:pPr algn="ctr"/>
                      <a:r>
                        <a:rPr lang="en-GB" sz="1000" b="1" dirty="0">
                          <a:solidFill>
                            <a:schemeClr val="tx1"/>
                          </a:solidFill>
                          <a:effectLst/>
                          <a:latin typeface="+mn-lt"/>
                          <a:sym typeface="Wingdings" pitchFamily="2" charset="2"/>
                        </a:rPr>
                        <a:t></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effectLst/>
                          <a:latin typeface="+mn-lt"/>
                        </a:rPr>
                        <a:t>C</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1" dirty="0">
                          <a:solidFill>
                            <a:schemeClr val="tx1"/>
                          </a:solidFill>
                          <a:effectLst/>
                          <a:latin typeface="+mn-lt"/>
                        </a:rPr>
                        <a:t>20 million</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7818997"/>
                  </a:ext>
                </a:extLst>
              </a:tr>
            </a:tbl>
          </a:graphicData>
        </a:graphic>
      </p:graphicFrame>
      <p:graphicFrame>
        <p:nvGraphicFramePr>
          <p:cNvPr id="56" name="Table 55">
            <a:extLst>
              <a:ext uri="{FF2B5EF4-FFF2-40B4-BE49-F238E27FC236}">
                <a16:creationId xmlns:a16="http://schemas.microsoft.com/office/drawing/2014/main" id="{3293D30C-0BA6-394E-B9C5-02C6B85F1735}"/>
              </a:ext>
            </a:extLst>
          </p:cNvPr>
          <p:cNvGraphicFramePr>
            <a:graphicFrameLocks noGrp="1"/>
          </p:cNvGraphicFramePr>
          <p:nvPr>
            <p:extLst>
              <p:ext uri="{D42A27DB-BD31-4B8C-83A1-F6EECF244321}">
                <p14:modId xmlns:p14="http://schemas.microsoft.com/office/powerpoint/2010/main" val="1893088863"/>
              </p:ext>
            </p:extLst>
          </p:nvPr>
        </p:nvGraphicFramePr>
        <p:xfrm>
          <a:off x="9573501" y="7466584"/>
          <a:ext cx="2862358" cy="1219200"/>
        </p:xfrm>
        <a:graphic>
          <a:graphicData uri="http://schemas.openxmlformats.org/drawingml/2006/table">
            <a:tbl>
              <a:tblPr firstRow="1" firstCol="1" bandRow="1">
                <a:tableStyleId>{5C22544A-7EE6-4342-B048-85BDC9FD1C3A}</a:tableStyleId>
              </a:tblPr>
              <a:tblGrid>
                <a:gridCol w="188784">
                  <a:extLst>
                    <a:ext uri="{9D8B030D-6E8A-4147-A177-3AD203B41FA5}">
                      <a16:colId xmlns:a16="http://schemas.microsoft.com/office/drawing/2014/main" val="3489975241"/>
                    </a:ext>
                  </a:extLst>
                </a:gridCol>
                <a:gridCol w="162560">
                  <a:extLst>
                    <a:ext uri="{9D8B030D-6E8A-4147-A177-3AD203B41FA5}">
                      <a16:colId xmlns:a16="http://schemas.microsoft.com/office/drawing/2014/main" val="1055809473"/>
                    </a:ext>
                  </a:extLst>
                </a:gridCol>
                <a:gridCol w="2511014">
                  <a:extLst>
                    <a:ext uri="{9D8B030D-6E8A-4147-A177-3AD203B41FA5}">
                      <a16:colId xmlns:a16="http://schemas.microsoft.com/office/drawing/2014/main" val="1479780139"/>
                    </a:ext>
                  </a:extLst>
                </a:gridCol>
              </a:tblGrid>
              <a:tr h="0">
                <a:tc>
                  <a:txBody>
                    <a:bodyPr/>
                    <a:lstStyle/>
                    <a:p>
                      <a:pPr algn="ctr"/>
                      <a:r>
                        <a:rPr lang="en-GB" sz="1000" dirty="0">
                          <a:solidFill>
                            <a:schemeClr val="tx1"/>
                          </a:solidFill>
                          <a:effectLst/>
                          <a:latin typeface="+mn-lt"/>
                          <a:ea typeface="Times New Roman" panose="02020603050405020304" pitchFamily="18" charset="0"/>
                          <a:cs typeface="Times New Roman" panose="02020603050405020304" pitchFamily="18" charset="0"/>
                        </a:rPr>
                        <a:t>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GB" sz="1000" dirty="0">
                          <a:solidFill>
                            <a:schemeClr val="tx1"/>
                          </a:solidFill>
                          <a:effectLst/>
                          <a:latin typeface="+mn-lt"/>
                        </a:rPr>
                        <a:t>Which of the following describe the national importance of Mumbai?</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extLst>
                  <a:ext uri="{0D108BD9-81ED-4DB2-BD59-A6C34878D82A}">
                    <a16:rowId xmlns:a16="http://schemas.microsoft.com/office/drawing/2014/main" val="529820028"/>
                  </a:ext>
                </a:extLst>
              </a:tr>
              <a:tr h="0">
                <a:tc>
                  <a:txBody>
                    <a:bodyPr/>
                    <a:lstStyle/>
                    <a:p>
                      <a:pPr algn="ctr"/>
                      <a:r>
                        <a:rPr lang="en-GB" sz="1000" b="0">
                          <a:solidFill>
                            <a:schemeClr val="tx1"/>
                          </a:solidFill>
                          <a:effectLst/>
                          <a:latin typeface="+mn-lt"/>
                          <a:sym typeface="Wingdings" pitchFamily="2" charset="2"/>
                        </a:rPr>
                        <a:t></a:t>
                      </a:r>
                      <a:endParaRPr lang="en-GB"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effectLst/>
                          <a:latin typeface="+mn-lt"/>
                        </a:rPr>
                        <a:t>A</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1" dirty="0">
                          <a:solidFill>
                            <a:schemeClr val="tx1"/>
                          </a:solidFill>
                          <a:effectLst/>
                          <a:latin typeface="+mn-lt"/>
                          <a:ea typeface="Times New Roman" panose="02020603050405020304" pitchFamily="18" charset="0"/>
                          <a:cs typeface="Times New Roman" panose="02020603050405020304" pitchFamily="18" charset="0"/>
                        </a:rPr>
                        <a:t>Mumbai is one of India’s dominant urban centres and is one of the world’s largest and most densely populated cities.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5940584"/>
                  </a:ext>
                </a:extLst>
              </a:tr>
              <a:tr h="0">
                <a:tc>
                  <a:txBody>
                    <a:bodyPr/>
                    <a:lstStyle/>
                    <a:p>
                      <a:pPr algn="ctr"/>
                      <a:r>
                        <a:rPr lang="en-GB" sz="1000" b="0" dirty="0">
                          <a:solidFill>
                            <a:schemeClr val="tx1"/>
                          </a:solidFill>
                          <a:effectLst/>
                          <a:latin typeface="+mn-lt"/>
                          <a:sym typeface="Wingdings" pitchFamily="2" charset="2"/>
                        </a:rPr>
                        <a:t></a:t>
                      </a:r>
                      <a:endParaRPr lang="en-GB"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effectLst/>
                          <a:latin typeface="+mn-lt"/>
                        </a:rPr>
                        <a:t>B</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1" dirty="0">
                          <a:solidFill>
                            <a:schemeClr val="tx1"/>
                          </a:solidFill>
                          <a:effectLst/>
                          <a:latin typeface="+mn-lt"/>
                          <a:ea typeface="Times New Roman" panose="02020603050405020304" pitchFamily="18" charset="0"/>
                          <a:cs typeface="Times New Roman" panose="02020603050405020304" pitchFamily="18" charset="0"/>
                        </a:rPr>
                        <a:t>Nationally, Mumbai contributes 33% of all income tax and 60% of all customs duty from trade.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2435379"/>
                  </a:ext>
                </a:extLst>
              </a:tr>
            </a:tbl>
          </a:graphicData>
        </a:graphic>
      </p:graphicFrame>
      <p:sp>
        <p:nvSpPr>
          <p:cNvPr id="47" name="Rounded Rectangle 46">
            <a:extLst>
              <a:ext uri="{FF2B5EF4-FFF2-40B4-BE49-F238E27FC236}">
                <a16:creationId xmlns:a16="http://schemas.microsoft.com/office/drawing/2014/main" id="{B108788D-8A78-0843-AC3D-CF2596A685C1}"/>
              </a:ext>
            </a:extLst>
          </p:cNvPr>
          <p:cNvSpPr/>
          <p:nvPr/>
        </p:nvSpPr>
        <p:spPr>
          <a:xfrm>
            <a:off x="335419" y="3940746"/>
            <a:ext cx="9087549" cy="5417408"/>
          </a:xfrm>
          <a:prstGeom prst="roundRect">
            <a:avLst>
              <a:gd name="adj" fmla="val 2097"/>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EF8CFAAC-2800-D647-9C0A-99A2CA84553E}"/>
              </a:ext>
            </a:extLst>
          </p:cNvPr>
          <p:cNvSpPr/>
          <p:nvPr/>
        </p:nvSpPr>
        <p:spPr>
          <a:xfrm>
            <a:off x="434257" y="3952828"/>
            <a:ext cx="5192278" cy="523220"/>
          </a:xfrm>
          <a:prstGeom prst="rect">
            <a:avLst/>
          </a:prstGeom>
        </p:spPr>
        <p:txBody>
          <a:bodyPr wrap="square">
            <a:spAutoFit/>
          </a:bodyPr>
          <a:lstStyle/>
          <a:p>
            <a:r>
              <a:rPr lang="en-GB" sz="1400" b="1" dirty="0"/>
              <a:t>The regional, national and international importance of Lagos</a:t>
            </a:r>
          </a:p>
          <a:p>
            <a:endParaRPr lang="en-GB" sz="1400" dirty="0"/>
          </a:p>
        </p:txBody>
      </p:sp>
      <p:graphicFrame>
        <p:nvGraphicFramePr>
          <p:cNvPr id="45" name="Table 44">
            <a:extLst>
              <a:ext uri="{FF2B5EF4-FFF2-40B4-BE49-F238E27FC236}">
                <a16:creationId xmlns:a16="http://schemas.microsoft.com/office/drawing/2014/main" id="{7795C8AF-5ADB-6A40-97B7-E5F5CDB3D9AC}"/>
              </a:ext>
            </a:extLst>
          </p:cNvPr>
          <p:cNvGraphicFramePr>
            <a:graphicFrameLocks noGrp="1"/>
          </p:cNvGraphicFramePr>
          <p:nvPr>
            <p:extLst>
              <p:ext uri="{D42A27DB-BD31-4B8C-83A1-F6EECF244321}">
                <p14:modId xmlns:p14="http://schemas.microsoft.com/office/powerpoint/2010/main" val="4026163051"/>
              </p:ext>
            </p:extLst>
          </p:nvPr>
        </p:nvGraphicFramePr>
        <p:xfrm>
          <a:off x="436252" y="4025535"/>
          <a:ext cx="8885882" cy="5257800"/>
        </p:xfrm>
        <a:graphic>
          <a:graphicData uri="http://schemas.openxmlformats.org/drawingml/2006/table">
            <a:tbl>
              <a:tblPr firstRow="1" bandRow="1">
                <a:tableStyleId>{5C22544A-7EE6-4342-B048-85BDC9FD1C3A}</a:tableStyleId>
              </a:tblPr>
              <a:tblGrid>
                <a:gridCol w="5596582">
                  <a:extLst>
                    <a:ext uri="{9D8B030D-6E8A-4147-A177-3AD203B41FA5}">
                      <a16:colId xmlns:a16="http://schemas.microsoft.com/office/drawing/2014/main" val="3201533931"/>
                    </a:ext>
                  </a:extLst>
                </a:gridCol>
                <a:gridCol w="1092784">
                  <a:extLst>
                    <a:ext uri="{9D8B030D-6E8A-4147-A177-3AD203B41FA5}">
                      <a16:colId xmlns:a16="http://schemas.microsoft.com/office/drawing/2014/main" val="1916544453"/>
                    </a:ext>
                  </a:extLst>
                </a:gridCol>
                <a:gridCol w="1024469">
                  <a:extLst>
                    <a:ext uri="{9D8B030D-6E8A-4147-A177-3AD203B41FA5}">
                      <a16:colId xmlns:a16="http://schemas.microsoft.com/office/drawing/2014/main" val="1880749280"/>
                    </a:ext>
                  </a:extLst>
                </a:gridCol>
                <a:gridCol w="1172047">
                  <a:extLst>
                    <a:ext uri="{9D8B030D-6E8A-4147-A177-3AD203B41FA5}">
                      <a16:colId xmlns:a16="http://schemas.microsoft.com/office/drawing/2014/main" val="730401735"/>
                    </a:ext>
                  </a:extLst>
                </a:gridCol>
              </a:tblGrid>
              <a:tr h="214959">
                <a:tc>
                  <a:txBody>
                    <a:bodyPr/>
                    <a:lstStyle/>
                    <a:p>
                      <a:endParaRPr lang="en-GB" sz="1400" b="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Regional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National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International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64850282"/>
                  </a:ext>
                </a:extLst>
              </a:tr>
              <a:tr h="214959">
                <a:tc>
                  <a:txBody>
                    <a:bodyPr/>
                    <a:lstStyle/>
                    <a:p>
                      <a:r>
                        <a:rPr lang="en-GB" sz="1350" b="0" dirty="0">
                          <a:solidFill>
                            <a:schemeClr val="tx1"/>
                          </a:solidFill>
                        </a:rPr>
                        <a:t>Three million people commute from surrounding areas to Mumbai for work. The population of Mumbai is constantly growing, taking the young workforce from neighbouring cities.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86337477"/>
                  </a:ext>
                </a:extLst>
              </a:tr>
              <a:tr h="21495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350" b="0" dirty="0">
                          <a:solidFill>
                            <a:schemeClr val="tx1"/>
                          </a:solidFill>
                        </a:rPr>
                        <a:t>Nationally, Mumbai contributes 33% of all income tax and 60% of all customs duty from trade.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46554556"/>
                  </a:ext>
                </a:extLst>
              </a:tr>
              <a:tr h="214959">
                <a:tc>
                  <a:txBody>
                    <a:bodyPr/>
                    <a:lstStyle/>
                    <a:p>
                      <a:r>
                        <a:rPr lang="en-GB" sz="1350" b="0" dirty="0">
                          <a:solidFill>
                            <a:schemeClr val="tx1"/>
                          </a:solidFill>
                        </a:rPr>
                        <a:t>Mumbai is a transport hub with links to all major industrial cities India.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5910027"/>
                  </a:ext>
                </a:extLst>
              </a:tr>
              <a:tr h="214959">
                <a:tc>
                  <a:txBody>
                    <a:bodyPr/>
                    <a:lstStyle/>
                    <a:p>
                      <a:r>
                        <a:rPr lang="en-GB" sz="1350" b="0" dirty="0">
                          <a:solidFill>
                            <a:schemeClr val="tx1"/>
                          </a:solidFill>
                        </a:rPr>
                        <a:t>The city contributes 40% of total income to the whole state of Maharashtra.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00754582"/>
                  </a:ext>
                </a:extLst>
              </a:tr>
              <a:tr h="214959">
                <a:tc>
                  <a:txBody>
                    <a:bodyPr/>
                    <a:lstStyle/>
                    <a:p>
                      <a:r>
                        <a:rPr lang="en-GB" sz="1350" b="0" dirty="0">
                          <a:solidFill>
                            <a:schemeClr val="tx1"/>
                          </a:solidFill>
                        </a:rPr>
                        <a:t>Mumbai’s tourism industry is booming with thousands flocking to the area from all over the globe.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52678751"/>
                  </a:ext>
                </a:extLst>
              </a:tr>
              <a:tr h="214959">
                <a:tc>
                  <a:txBody>
                    <a:bodyPr/>
                    <a:lstStyle/>
                    <a:p>
                      <a:r>
                        <a:rPr lang="en-GB" sz="1350" b="0" dirty="0">
                          <a:solidFill>
                            <a:schemeClr val="tx1"/>
                          </a:solidFill>
                        </a:rPr>
                        <a:t>Mumbai is one of India’s dominant urban centres and is one of the world’s largest and most densely populated cities.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702342"/>
                  </a:ext>
                </a:extLst>
              </a:tr>
              <a:tr h="21495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350" b="0" dirty="0">
                          <a:solidFill>
                            <a:schemeClr val="tx1"/>
                          </a:solidFill>
                        </a:rPr>
                        <a:t>Receives the largest amount of foreign investment of any other city in India. The city the largest number of international companies in Asia. The Bank of America, Volkswagen, Walt Disney and many more international companies have their headquarters in Mumbai.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3156215"/>
                  </a:ext>
                </a:extLst>
              </a:tr>
              <a:tr h="214959">
                <a:tc>
                  <a:txBody>
                    <a:bodyPr/>
                    <a:lstStyle/>
                    <a:p>
                      <a:r>
                        <a:rPr lang="en-GB" sz="1350" b="0" dirty="0">
                          <a:solidFill>
                            <a:schemeClr val="tx1"/>
                          </a:solidFill>
                        </a:rPr>
                        <a:t>Mumbai is India’s commercial and financial capital, contributing around US $310 bn to its economy. It is responsible for 70 per cent of India’s maritime trade and is responsible for 25 per cent of its industrial output.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7829368"/>
                  </a:ext>
                </a:extLst>
              </a:tr>
              <a:tr h="214959">
                <a:tc>
                  <a:txBody>
                    <a:bodyPr/>
                    <a:lstStyle/>
                    <a:p>
                      <a:r>
                        <a:rPr lang="en-GB" sz="1350" b="0" dirty="0">
                          <a:solidFill>
                            <a:schemeClr val="tx1"/>
                          </a:solidFill>
                        </a:rPr>
                        <a:t>The Hi-tech industry is growing call centres, online banking and software development.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7233599"/>
                  </a:ext>
                </a:extLst>
              </a:tr>
            </a:tbl>
          </a:graphicData>
        </a:graphic>
      </p:graphicFrame>
      <p:sp>
        <p:nvSpPr>
          <p:cNvPr id="3" name="Rounded Rectangle 2">
            <a:extLst>
              <a:ext uri="{FF2B5EF4-FFF2-40B4-BE49-F238E27FC236}">
                <a16:creationId xmlns:a16="http://schemas.microsoft.com/office/drawing/2014/main" id="{272CB114-0116-5E4E-A1EB-F99282FE45A8}"/>
              </a:ext>
            </a:extLst>
          </p:cNvPr>
          <p:cNvSpPr/>
          <p:nvPr/>
        </p:nvSpPr>
        <p:spPr>
          <a:xfrm>
            <a:off x="3230787" y="774916"/>
            <a:ext cx="3068413" cy="3074811"/>
          </a:xfrm>
          <a:prstGeom prst="roundRect">
            <a:avLst>
              <a:gd name="adj" fmla="val 2097"/>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BB808385-E697-C94E-AA9C-542188B56F9B}"/>
              </a:ext>
            </a:extLst>
          </p:cNvPr>
          <p:cNvSpPr txBox="1"/>
          <p:nvPr/>
        </p:nvSpPr>
        <p:spPr>
          <a:xfrm>
            <a:off x="3279298" y="786996"/>
            <a:ext cx="3238044" cy="738664"/>
          </a:xfrm>
          <a:prstGeom prst="rect">
            <a:avLst/>
          </a:prstGeom>
          <a:noFill/>
        </p:spPr>
        <p:txBody>
          <a:bodyPr wrap="square" rtlCol="0">
            <a:spAutoFit/>
          </a:bodyPr>
          <a:lstStyle/>
          <a:p>
            <a:pPr fontAlgn="base"/>
            <a:r>
              <a:rPr lang="en-GB" sz="1400" b="1" dirty="0"/>
              <a:t>Where is India and Mumbai located? </a:t>
            </a:r>
          </a:p>
          <a:p>
            <a:pPr fontAlgn="base"/>
            <a:r>
              <a:rPr lang="en-GB" sz="1400" dirty="0"/>
              <a:t>Shade India and locate Mumbai on the map below. </a:t>
            </a:r>
          </a:p>
        </p:txBody>
      </p:sp>
      <p:sp>
        <p:nvSpPr>
          <p:cNvPr id="29" name="Rounded Rectangle 28">
            <a:extLst>
              <a:ext uri="{FF2B5EF4-FFF2-40B4-BE49-F238E27FC236}">
                <a16:creationId xmlns:a16="http://schemas.microsoft.com/office/drawing/2014/main" id="{5BB3ADCB-DDA8-424F-AB05-1E8312A87500}"/>
              </a:ext>
            </a:extLst>
          </p:cNvPr>
          <p:cNvSpPr/>
          <p:nvPr/>
        </p:nvSpPr>
        <p:spPr>
          <a:xfrm>
            <a:off x="331775" y="774916"/>
            <a:ext cx="2781162" cy="3074811"/>
          </a:xfrm>
          <a:prstGeom prst="roundRect">
            <a:avLst>
              <a:gd name="adj" fmla="val 2097"/>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34" name="Table 33">
            <a:extLst>
              <a:ext uri="{FF2B5EF4-FFF2-40B4-BE49-F238E27FC236}">
                <a16:creationId xmlns:a16="http://schemas.microsoft.com/office/drawing/2014/main" id="{A864B3E3-EDB4-454E-BBD8-52615E2FB33F}"/>
              </a:ext>
            </a:extLst>
          </p:cNvPr>
          <p:cNvGraphicFramePr>
            <a:graphicFrameLocks noGrp="1"/>
          </p:cNvGraphicFramePr>
          <p:nvPr>
            <p:extLst>
              <p:ext uri="{D42A27DB-BD31-4B8C-83A1-F6EECF244321}">
                <p14:modId xmlns:p14="http://schemas.microsoft.com/office/powerpoint/2010/main" val="4208532221"/>
              </p:ext>
            </p:extLst>
          </p:nvPr>
        </p:nvGraphicFramePr>
        <p:xfrm>
          <a:off x="9573501" y="8723211"/>
          <a:ext cx="2862358" cy="609600"/>
        </p:xfrm>
        <a:graphic>
          <a:graphicData uri="http://schemas.openxmlformats.org/drawingml/2006/table">
            <a:tbl>
              <a:tblPr firstRow="1" firstCol="1" bandRow="1">
                <a:tableStyleId>{5C22544A-7EE6-4342-B048-85BDC9FD1C3A}</a:tableStyleId>
              </a:tblPr>
              <a:tblGrid>
                <a:gridCol w="188784">
                  <a:extLst>
                    <a:ext uri="{9D8B030D-6E8A-4147-A177-3AD203B41FA5}">
                      <a16:colId xmlns:a16="http://schemas.microsoft.com/office/drawing/2014/main" val="3489975241"/>
                    </a:ext>
                  </a:extLst>
                </a:gridCol>
                <a:gridCol w="162560">
                  <a:extLst>
                    <a:ext uri="{9D8B030D-6E8A-4147-A177-3AD203B41FA5}">
                      <a16:colId xmlns:a16="http://schemas.microsoft.com/office/drawing/2014/main" val="1055809473"/>
                    </a:ext>
                  </a:extLst>
                </a:gridCol>
                <a:gridCol w="2511014">
                  <a:extLst>
                    <a:ext uri="{9D8B030D-6E8A-4147-A177-3AD203B41FA5}">
                      <a16:colId xmlns:a16="http://schemas.microsoft.com/office/drawing/2014/main" val="1479780139"/>
                    </a:ext>
                  </a:extLst>
                </a:gridCol>
              </a:tblGrid>
              <a:tr h="0">
                <a:tc>
                  <a:txBody>
                    <a:bodyPr/>
                    <a:lstStyle/>
                    <a:p>
                      <a:pPr algn="ctr"/>
                      <a:r>
                        <a:rPr lang="en-GB" sz="1000" dirty="0">
                          <a:solidFill>
                            <a:schemeClr val="tx1"/>
                          </a:solidFill>
                          <a:effectLst/>
                          <a:latin typeface="+mn-lt"/>
                          <a:ea typeface="Times New Roman" panose="02020603050405020304" pitchFamily="18" charset="0"/>
                          <a:cs typeface="Times New Roman" panose="02020603050405020304" pitchFamily="18" charset="0"/>
                        </a:rPr>
                        <a:t>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GB" sz="1000" dirty="0">
                          <a:solidFill>
                            <a:schemeClr val="tx1"/>
                          </a:solidFill>
                          <a:effectLst/>
                          <a:latin typeface="+mn-lt"/>
                        </a:rPr>
                        <a:t>Where is Mumbai located within India?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extLst>
                  <a:ext uri="{0D108BD9-81ED-4DB2-BD59-A6C34878D82A}">
                    <a16:rowId xmlns:a16="http://schemas.microsoft.com/office/drawing/2014/main" val="529820028"/>
                  </a:ext>
                </a:extLst>
              </a:tr>
              <a:tr h="0">
                <a:tc>
                  <a:txBody>
                    <a:bodyPr/>
                    <a:lstStyle/>
                    <a:p>
                      <a:pPr algn="ctr"/>
                      <a:r>
                        <a:rPr lang="en-GB" sz="1000" b="0">
                          <a:solidFill>
                            <a:schemeClr val="tx1"/>
                          </a:solidFill>
                          <a:effectLst/>
                          <a:latin typeface="+mn-lt"/>
                          <a:sym typeface="Wingdings" pitchFamily="2" charset="2"/>
                        </a:rPr>
                        <a:t></a:t>
                      </a:r>
                      <a:endParaRPr lang="en-GB"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0" dirty="0">
                          <a:solidFill>
                            <a:schemeClr val="tx1"/>
                          </a:solidFill>
                          <a:effectLst/>
                          <a:latin typeface="+mn-lt"/>
                        </a:rPr>
                        <a:t>A</a:t>
                      </a:r>
                      <a:endParaRPr lang="en-GB"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0" dirty="0">
                          <a:solidFill>
                            <a:schemeClr val="tx1"/>
                          </a:solidFill>
                          <a:effectLst/>
                          <a:latin typeface="+mn-lt"/>
                        </a:rPr>
                        <a:t>North</a:t>
                      </a:r>
                      <a:endParaRPr lang="en-GB"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5940584"/>
                  </a:ext>
                </a:extLst>
              </a:tr>
              <a:tr h="0">
                <a:tc>
                  <a:txBody>
                    <a:bodyPr/>
                    <a:lstStyle/>
                    <a:p>
                      <a:pPr algn="ctr"/>
                      <a:r>
                        <a:rPr lang="en-GB" sz="1000" b="1" dirty="0">
                          <a:solidFill>
                            <a:schemeClr val="tx1"/>
                          </a:solidFill>
                          <a:effectLst/>
                          <a:latin typeface="+mn-lt"/>
                          <a:sym typeface="Wingdings" pitchFamily="2" charset="2"/>
                        </a:rPr>
                        <a:t></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1" dirty="0">
                          <a:solidFill>
                            <a:schemeClr val="tx1"/>
                          </a:solidFill>
                          <a:effectLst/>
                          <a:latin typeface="+mn-lt"/>
                        </a:rPr>
                        <a:t>B</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1" dirty="0">
                          <a:solidFill>
                            <a:schemeClr val="tx1"/>
                          </a:solidFill>
                          <a:effectLst/>
                          <a:latin typeface="+mn-lt"/>
                        </a:rPr>
                        <a:t>West</a:t>
                      </a:r>
                      <a:endParaRPr lang="en-GB" sz="1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2435379"/>
                  </a:ext>
                </a:extLst>
              </a:tr>
              <a:tr h="0">
                <a:tc>
                  <a:txBody>
                    <a:bodyPr/>
                    <a:lstStyle/>
                    <a:p>
                      <a:pPr algn="ctr"/>
                      <a:r>
                        <a:rPr lang="en-GB" sz="1000" b="0" dirty="0">
                          <a:solidFill>
                            <a:schemeClr val="tx1"/>
                          </a:solidFill>
                          <a:effectLst/>
                          <a:latin typeface="+mn-lt"/>
                          <a:sym typeface="Wingdings" pitchFamily="2" charset="2"/>
                        </a:rPr>
                        <a:t></a:t>
                      </a:r>
                      <a:endParaRPr lang="en-GB"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b="0" dirty="0">
                          <a:solidFill>
                            <a:schemeClr val="tx1"/>
                          </a:solidFill>
                          <a:effectLst/>
                          <a:latin typeface="+mn-lt"/>
                          <a:ea typeface="Times New Roman" panose="02020603050405020304" pitchFamily="18" charset="0"/>
                          <a:cs typeface="Times New Roman" panose="02020603050405020304" pitchFamily="18" charset="0"/>
                        </a:rPr>
                        <a:t>C</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b="0" dirty="0">
                          <a:solidFill>
                            <a:schemeClr val="tx1"/>
                          </a:solidFill>
                          <a:effectLst/>
                          <a:latin typeface="+mn-lt"/>
                          <a:ea typeface="Times New Roman" panose="02020603050405020304" pitchFamily="18" charset="0"/>
                          <a:cs typeface="Times New Roman" panose="02020603050405020304" pitchFamily="18" charset="0"/>
                        </a:rPr>
                        <a:t>East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1054176"/>
                  </a:ext>
                </a:extLst>
              </a:tr>
            </a:tbl>
          </a:graphicData>
        </a:graphic>
      </p:graphicFrame>
      <p:sp>
        <p:nvSpPr>
          <p:cNvPr id="14" name="Rectangle 13">
            <a:extLst>
              <a:ext uri="{FF2B5EF4-FFF2-40B4-BE49-F238E27FC236}">
                <a16:creationId xmlns:a16="http://schemas.microsoft.com/office/drawing/2014/main" id="{3D1D2D10-886B-BE4D-8994-885876FC8232}"/>
              </a:ext>
            </a:extLst>
          </p:cNvPr>
          <p:cNvSpPr/>
          <p:nvPr/>
        </p:nvSpPr>
        <p:spPr>
          <a:xfrm>
            <a:off x="384742" y="847595"/>
            <a:ext cx="2615105" cy="2677656"/>
          </a:xfrm>
          <a:prstGeom prst="rect">
            <a:avLst/>
          </a:prstGeom>
        </p:spPr>
        <p:txBody>
          <a:bodyPr wrap="square">
            <a:spAutoFit/>
          </a:bodyPr>
          <a:lstStyle/>
          <a:p>
            <a:pPr fontAlgn="base"/>
            <a:r>
              <a:rPr lang="en-GB" sz="1200" b="1" dirty="0">
                <a:solidFill>
                  <a:srgbClr val="000000"/>
                </a:solidFill>
              </a:rPr>
              <a:t>Across</a:t>
            </a:r>
          </a:p>
          <a:p>
            <a:pPr fontAlgn="base"/>
            <a:r>
              <a:rPr lang="en-GB" sz="1200" dirty="0">
                <a:solidFill>
                  <a:srgbClr val="000000"/>
                </a:solidFill>
              </a:rPr>
              <a:t>2. The coast on which </a:t>
            </a:r>
            <a:br>
              <a:rPr lang="en-GB" sz="1200" dirty="0">
                <a:solidFill>
                  <a:srgbClr val="000000"/>
                </a:solidFill>
              </a:rPr>
            </a:br>
            <a:r>
              <a:rPr lang="en-GB" sz="1200" dirty="0">
                <a:solidFill>
                  <a:srgbClr val="000000"/>
                </a:solidFill>
              </a:rPr>
              <a:t>Mumbai is located.</a:t>
            </a:r>
          </a:p>
          <a:p>
            <a:pPr fontAlgn="base"/>
            <a:r>
              <a:rPr lang="en-GB" sz="1200" dirty="0">
                <a:solidFill>
                  <a:srgbClr val="000000"/>
                </a:solidFill>
              </a:rPr>
              <a:t>3. The country </a:t>
            </a:r>
            <a:br>
              <a:rPr lang="en-GB" sz="1200" dirty="0">
                <a:solidFill>
                  <a:srgbClr val="000000"/>
                </a:solidFill>
              </a:rPr>
            </a:br>
            <a:r>
              <a:rPr lang="en-GB" sz="1200" dirty="0">
                <a:solidFill>
                  <a:srgbClr val="000000"/>
                </a:solidFill>
              </a:rPr>
              <a:t>where Mumbai is </a:t>
            </a:r>
            <a:br>
              <a:rPr lang="en-GB" sz="1200" dirty="0">
                <a:solidFill>
                  <a:srgbClr val="000000"/>
                </a:solidFill>
              </a:rPr>
            </a:br>
            <a:r>
              <a:rPr lang="en-GB" sz="1200" dirty="0">
                <a:solidFill>
                  <a:srgbClr val="000000"/>
                </a:solidFill>
              </a:rPr>
              <a:t>located.</a:t>
            </a:r>
          </a:p>
          <a:p>
            <a:pPr fontAlgn="base"/>
            <a:r>
              <a:rPr lang="en-GB" sz="1200" dirty="0">
                <a:solidFill>
                  <a:srgbClr val="000000"/>
                </a:solidFill>
              </a:rPr>
              <a:t>4. The continent where </a:t>
            </a:r>
            <a:br>
              <a:rPr lang="en-GB" sz="1200" dirty="0">
                <a:solidFill>
                  <a:srgbClr val="000000"/>
                </a:solidFill>
              </a:rPr>
            </a:br>
            <a:r>
              <a:rPr lang="en-GB" sz="1200" dirty="0">
                <a:solidFill>
                  <a:srgbClr val="000000"/>
                </a:solidFill>
              </a:rPr>
              <a:t>India is located.</a:t>
            </a:r>
          </a:p>
          <a:p>
            <a:pPr fontAlgn="base"/>
            <a:r>
              <a:rPr lang="en-GB" sz="1200" dirty="0">
                <a:solidFill>
                  <a:srgbClr val="000000"/>
                </a:solidFill>
              </a:rPr>
              <a:t>5. The former name for </a:t>
            </a:r>
            <a:br>
              <a:rPr lang="en-GB" sz="1200" dirty="0">
                <a:solidFill>
                  <a:srgbClr val="000000"/>
                </a:solidFill>
              </a:rPr>
            </a:br>
            <a:r>
              <a:rPr lang="en-GB" sz="1200" dirty="0">
                <a:solidFill>
                  <a:srgbClr val="000000"/>
                </a:solidFill>
              </a:rPr>
              <a:t>Mumbai.</a:t>
            </a:r>
          </a:p>
          <a:p>
            <a:pPr fontAlgn="base"/>
            <a:br>
              <a:rPr lang="en-GB" sz="1200" b="1" dirty="0">
                <a:solidFill>
                  <a:srgbClr val="000000"/>
                </a:solidFill>
              </a:rPr>
            </a:br>
            <a:r>
              <a:rPr lang="en-GB" sz="1200" b="1" dirty="0">
                <a:solidFill>
                  <a:srgbClr val="000000"/>
                </a:solidFill>
              </a:rPr>
              <a:t>Down</a:t>
            </a:r>
          </a:p>
          <a:p>
            <a:pPr fontAlgn="base"/>
            <a:r>
              <a:rPr lang="en-GB" sz="1200" dirty="0">
                <a:solidFill>
                  <a:srgbClr val="000000"/>
                </a:solidFill>
              </a:rPr>
              <a:t>1. The landform that Mumbai is located on. </a:t>
            </a:r>
          </a:p>
        </p:txBody>
      </p:sp>
      <p:sp>
        <p:nvSpPr>
          <p:cNvPr id="27" name="Rectangle 26">
            <a:extLst>
              <a:ext uri="{FF2B5EF4-FFF2-40B4-BE49-F238E27FC236}">
                <a16:creationId xmlns:a16="http://schemas.microsoft.com/office/drawing/2014/main" id="{393E117D-1ADA-CE4B-A10B-E1616E08F519}"/>
              </a:ext>
            </a:extLst>
          </p:cNvPr>
          <p:cNvSpPr/>
          <p:nvPr/>
        </p:nvSpPr>
        <p:spPr>
          <a:xfrm>
            <a:off x="9593140" y="1132207"/>
            <a:ext cx="1411540" cy="369332"/>
          </a:xfrm>
          <a:prstGeom prst="rect">
            <a:avLst/>
          </a:prstGeom>
        </p:spPr>
        <p:txBody>
          <a:bodyPr wrap="none">
            <a:spAutoFit/>
          </a:bodyPr>
          <a:lstStyle/>
          <a:p>
            <a:r>
              <a:rPr lang="en-GB" b="1" dirty="0"/>
              <a:t>Maharashtra</a:t>
            </a:r>
            <a:endParaRPr lang="en-GB" dirty="0"/>
          </a:p>
        </p:txBody>
      </p:sp>
      <p:sp>
        <p:nvSpPr>
          <p:cNvPr id="28" name="Rectangle 27">
            <a:extLst>
              <a:ext uri="{FF2B5EF4-FFF2-40B4-BE49-F238E27FC236}">
                <a16:creationId xmlns:a16="http://schemas.microsoft.com/office/drawing/2014/main" id="{EA07A2CC-69B9-284C-A609-8D72CCCCF0B2}"/>
              </a:ext>
            </a:extLst>
          </p:cNvPr>
          <p:cNvSpPr/>
          <p:nvPr/>
        </p:nvSpPr>
        <p:spPr>
          <a:xfrm>
            <a:off x="6399727" y="1368604"/>
            <a:ext cx="956544" cy="369332"/>
          </a:xfrm>
          <a:prstGeom prst="rect">
            <a:avLst/>
          </a:prstGeom>
        </p:spPr>
        <p:txBody>
          <a:bodyPr wrap="none">
            <a:spAutoFit/>
          </a:bodyPr>
          <a:lstStyle/>
          <a:p>
            <a:r>
              <a:rPr lang="en-GB" b="1" dirty="0"/>
              <a:t>western</a:t>
            </a:r>
            <a:endParaRPr lang="en-GB" dirty="0"/>
          </a:p>
        </p:txBody>
      </p:sp>
      <p:sp>
        <p:nvSpPr>
          <p:cNvPr id="30" name="Rectangle 29">
            <a:extLst>
              <a:ext uri="{FF2B5EF4-FFF2-40B4-BE49-F238E27FC236}">
                <a16:creationId xmlns:a16="http://schemas.microsoft.com/office/drawing/2014/main" id="{8FC3B28B-EB5B-FE43-9E63-B641BDF67D05}"/>
              </a:ext>
            </a:extLst>
          </p:cNvPr>
          <p:cNvSpPr/>
          <p:nvPr/>
        </p:nvSpPr>
        <p:spPr>
          <a:xfrm>
            <a:off x="8848660" y="1360370"/>
            <a:ext cx="931409" cy="369332"/>
          </a:xfrm>
          <a:prstGeom prst="rect">
            <a:avLst/>
          </a:prstGeom>
        </p:spPr>
        <p:txBody>
          <a:bodyPr wrap="none">
            <a:spAutoFit/>
          </a:bodyPr>
          <a:lstStyle/>
          <a:p>
            <a:r>
              <a:rPr lang="en-GB" b="1" dirty="0"/>
              <a:t>Arabian</a:t>
            </a:r>
            <a:endParaRPr lang="en-GB" dirty="0"/>
          </a:p>
        </p:txBody>
      </p:sp>
      <p:sp>
        <p:nvSpPr>
          <p:cNvPr id="31" name="Rectangle 30">
            <a:extLst>
              <a:ext uri="{FF2B5EF4-FFF2-40B4-BE49-F238E27FC236}">
                <a16:creationId xmlns:a16="http://schemas.microsoft.com/office/drawing/2014/main" id="{9C8D9CEC-D8D5-A044-BF0A-9B6BFE43B5E9}"/>
              </a:ext>
            </a:extLst>
          </p:cNvPr>
          <p:cNvSpPr/>
          <p:nvPr/>
        </p:nvSpPr>
        <p:spPr>
          <a:xfrm>
            <a:off x="6579690" y="1574756"/>
            <a:ext cx="1111202" cy="369332"/>
          </a:xfrm>
          <a:prstGeom prst="rect">
            <a:avLst/>
          </a:prstGeom>
        </p:spPr>
        <p:txBody>
          <a:bodyPr wrap="none">
            <a:spAutoFit/>
          </a:bodyPr>
          <a:lstStyle/>
          <a:p>
            <a:r>
              <a:rPr lang="en-GB" b="1" dirty="0"/>
              <a:t>peninsula</a:t>
            </a:r>
            <a:endParaRPr lang="en-GB" dirty="0"/>
          </a:p>
        </p:txBody>
      </p:sp>
      <p:sp>
        <p:nvSpPr>
          <p:cNvPr id="32" name="Rectangle 31">
            <a:extLst>
              <a:ext uri="{FF2B5EF4-FFF2-40B4-BE49-F238E27FC236}">
                <a16:creationId xmlns:a16="http://schemas.microsoft.com/office/drawing/2014/main" id="{9F9E1CA6-7A8A-DA40-8DAD-FC0508EE47B4}"/>
              </a:ext>
            </a:extLst>
          </p:cNvPr>
          <p:cNvSpPr/>
          <p:nvPr/>
        </p:nvSpPr>
        <p:spPr>
          <a:xfrm>
            <a:off x="8084096" y="2236037"/>
            <a:ext cx="716863" cy="369332"/>
          </a:xfrm>
          <a:prstGeom prst="rect">
            <a:avLst/>
          </a:prstGeom>
        </p:spPr>
        <p:txBody>
          <a:bodyPr wrap="none">
            <a:spAutoFit/>
          </a:bodyPr>
          <a:lstStyle/>
          <a:p>
            <a:r>
              <a:rPr lang="en-GB" b="1" dirty="0"/>
              <a:t>north</a:t>
            </a:r>
            <a:endParaRPr lang="en-GB" dirty="0"/>
          </a:p>
        </p:txBody>
      </p:sp>
      <p:sp>
        <p:nvSpPr>
          <p:cNvPr id="33" name="Rectangle 32">
            <a:extLst>
              <a:ext uri="{FF2B5EF4-FFF2-40B4-BE49-F238E27FC236}">
                <a16:creationId xmlns:a16="http://schemas.microsoft.com/office/drawing/2014/main" id="{BE8B1592-F458-264C-A6D5-11F7E913852E}"/>
              </a:ext>
            </a:extLst>
          </p:cNvPr>
          <p:cNvSpPr/>
          <p:nvPr/>
        </p:nvSpPr>
        <p:spPr>
          <a:xfrm>
            <a:off x="9780069" y="2631658"/>
            <a:ext cx="843501" cy="369332"/>
          </a:xfrm>
          <a:prstGeom prst="rect">
            <a:avLst/>
          </a:prstGeom>
        </p:spPr>
        <p:txBody>
          <a:bodyPr wrap="none">
            <a:spAutoFit/>
          </a:bodyPr>
          <a:lstStyle/>
          <a:p>
            <a:r>
              <a:rPr lang="en-GB" b="1" dirty="0"/>
              <a:t>million</a:t>
            </a:r>
            <a:endParaRPr lang="en-GB" dirty="0"/>
          </a:p>
        </p:txBody>
      </p:sp>
      <p:sp>
        <p:nvSpPr>
          <p:cNvPr id="35" name="Rectangle 34">
            <a:extLst>
              <a:ext uri="{FF2B5EF4-FFF2-40B4-BE49-F238E27FC236}">
                <a16:creationId xmlns:a16="http://schemas.microsoft.com/office/drawing/2014/main" id="{93F7A21C-F3A6-2D4C-B3A1-298CCBEEBFA7}"/>
              </a:ext>
            </a:extLst>
          </p:cNvPr>
          <p:cNvSpPr/>
          <p:nvPr/>
        </p:nvSpPr>
        <p:spPr>
          <a:xfrm>
            <a:off x="8455090" y="2859636"/>
            <a:ext cx="787139" cy="369332"/>
          </a:xfrm>
          <a:prstGeom prst="rect">
            <a:avLst/>
          </a:prstGeom>
        </p:spPr>
        <p:txBody>
          <a:bodyPr wrap="none">
            <a:spAutoFit/>
          </a:bodyPr>
          <a:lstStyle/>
          <a:p>
            <a:r>
              <a:rPr lang="en-GB" b="1" dirty="0"/>
              <a:t>fourth</a:t>
            </a:r>
            <a:endParaRPr lang="en-GB" dirty="0"/>
          </a:p>
        </p:txBody>
      </p:sp>
      <p:sp>
        <p:nvSpPr>
          <p:cNvPr id="36" name="Rectangle 35">
            <a:extLst>
              <a:ext uri="{FF2B5EF4-FFF2-40B4-BE49-F238E27FC236}">
                <a16:creationId xmlns:a16="http://schemas.microsoft.com/office/drawing/2014/main" id="{6F869AFA-EF82-5849-BE09-C48FC882F572}"/>
              </a:ext>
            </a:extLst>
          </p:cNvPr>
          <p:cNvSpPr/>
          <p:nvPr/>
        </p:nvSpPr>
        <p:spPr>
          <a:xfrm>
            <a:off x="6464418" y="3061039"/>
            <a:ext cx="715260" cy="369332"/>
          </a:xfrm>
          <a:prstGeom prst="rect">
            <a:avLst/>
          </a:prstGeom>
        </p:spPr>
        <p:txBody>
          <a:bodyPr wrap="none">
            <a:spAutoFit/>
          </a:bodyPr>
          <a:lstStyle/>
          <a:p>
            <a:r>
              <a:rPr lang="en-GB" b="1" dirty="0"/>
              <a:t>alpha</a:t>
            </a:r>
            <a:endParaRPr lang="en-GB" dirty="0"/>
          </a:p>
        </p:txBody>
      </p:sp>
      <p:pic>
        <p:nvPicPr>
          <p:cNvPr id="20" name="Picture 19" descr="Map&#10;&#10;Description automatically generated with low confidence">
            <a:extLst>
              <a:ext uri="{FF2B5EF4-FFF2-40B4-BE49-F238E27FC236}">
                <a16:creationId xmlns:a16="http://schemas.microsoft.com/office/drawing/2014/main" id="{D088AC47-541E-8242-9693-67985D3D9DE9}"/>
              </a:ext>
            </a:extLst>
          </p:cNvPr>
          <p:cNvPicPr>
            <a:picLocks noChangeAspect="1"/>
          </p:cNvPicPr>
          <p:nvPr/>
        </p:nvPicPr>
        <p:blipFill rotWithShape="1">
          <a:blip r:embed="rId5"/>
          <a:srcRect t="11267" b="14169"/>
          <a:stretch/>
        </p:blipFill>
        <p:spPr>
          <a:xfrm>
            <a:off x="3303627" y="1499798"/>
            <a:ext cx="2912961" cy="2172031"/>
          </a:xfrm>
          <a:prstGeom prst="rect">
            <a:avLst/>
          </a:prstGeom>
        </p:spPr>
      </p:pic>
    </p:spTree>
    <p:extLst>
      <p:ext uri="{BB962C8B-B14F-4D97-AF65-F5344CB8AC3E}">
        <p14:creationId xmlns:p14="http://schemas.microsoft.com/office/powerpoint/2010/main" val="329752980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A370A4D-7A2E-8A4A-BDDD-78A549E0C768}">
  <we:reference id="wa104381063" version="1.0.0.1" store="en-001" storeType="OMEX"/>
  <we:alternateReferences>
    <we:reference id="WA104381063" version="1.0.0.1"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8187</TotalTime>
  <Words>653</Words>
  <Application>Microsoft Macintosh PowerPoint</Application>
  <PresentationFormat>A3 Paper (297x420 mm)</PresentationFormat>
  <Paragraphs>113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Bennett</dc:creator>
  <cp:lastModifiedBy>Anthony Bennett</cp:lastModifiedBy>
  <cp:revision>106</cp:revision>
  <dcterms:created xsi:type="dcterms:W3CDTF">2021-04-25T17:40:29Z</dcterms:created>
  <dcterms:modified xsi:type="dcterms:W3CDTF">2022-01-05T14:24:31Z</dcterms:modified>
</cp:coreProperties>
</file>