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47" d="100"/>
          <a:sy n="47" d="100"/>
        </p:scale>
        <p:origin x="219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37884F9-4580-4209-8451-6594A10B0C45}"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291718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7884F9-4580-4209-8451-6594A10B0C45}"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308401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7884F9-4580-4209-8451-6594A10B0C45}"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332693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37884F9-4580-4209-8451-6594A10B0C45}"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3519219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37884F9-4580-4209-8451-6594A10B0C45}" type="datetimeFigureOut">
              <a:rPr lang="en-GB" smtClean="0"/>
              <a:t>18/07/2022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11827600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37884F9-4580-4209-8451-6594A10B0C45}"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1708336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37884F9-4580-4209-8451-6594A10B0C45}" type="datetimeFigureOut">
              <a:rPr lang="en-GB" smtClean="0"/>
              <a:t>18/07/2022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429347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37884F9-4580-4209-8451-6594A10B0C45}" type="datetimeFigureOut">
              <a:rPr lang="en-GB" smtClean="0"/>
              <a:t>18/07/2022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207950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37884F9-4580-4209-8451-6594A10B0C45}" type="datetimeFigureOut">
              <a:rPr lang="en-GB" smtClean="0"/>
              <a:t>18/07/2022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491125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37884F9-4580-4209-8451-6594A10B0C45}"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18752349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C37884F9-4580-4209-8451-6594A10B0C45}" type="datetimeFigureOut">
              <a:rPr lang="en-GB" smtClean="0"/>
              <a:t>18/07/2022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A014F9C-7699-4064-9251-D560DAEB15C3}" type="slidenum">
              <a:rPr lang="en-GB" smtClean="0"/>
              <a:t>‹#›</a:t>
            </a:fld>
            <a:endParaRPr lang="en-GB"/>
          </a:p>
        </p:txBody>
      </p:sp>
    </p:spTree>
    <p:extLst>
      <p:ext uri="{BB962C8B-B14F-4D97-AF65-F5344CB8AC3E}">
        <p14:creationId xmlns:p14="http://schemas.microsoft.com/office/powerpoint/2010/main" val="125989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37884F9-4580-4209-8451-6594A10B0C45}" type="datetimeFigureOut">
              <a:rPr lang="en-GB" smtClean="0"/>
              <a:t>18/07/2022</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A014F9C-7699-4064-9251-D560DAEB15C3}" type="slidenum">
              <a:rPr lang="en-GB" smtClean="0"/>
              <a:t>‹#›</a:t>
            </a:fld>
            <a:endParaRPr lang="en-GB"/>
          </a:p>
        </p:txBody>
      </p:sp>
    </p:spTree>
    <p:extLst>
      <p:ext uri="{BB962C8B-B14F-4D97-AF65-F5344CB8AC3E}">
        <p14:creationId xmlns:p14="http://schemas.microsoft.com/office/powerpoint/2010/main" val="36145023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6CC1328-D02A-45A0-A0F4-3027C28BE4F2}"/>
              </a:ext>
            </a:extLst>
          </p:cNvPr>
          <p:cNvSpPr/>
          <p:nvPr/>
        </p:nvSpPr>
        <p:spPr>
          <a:xfrm flipH="1">
            <a:off x="-1" y="0"/>
            <a:ext cx="6858000" cy="3356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2000" b="1" dirty="0">
                <a:latin typeface="Century Gothic" panose="020B0502020202020204" pitchFamily="34" charset="0"/>
              </a:rPr>
              <a:t>Ice Cores</a:t>
            </a:r>
          </a:p>
        </p:txBody>
      </p:sp>
      <p:sp>
        <p:nvSpPr>
          <p:cNvPr id="8" name="Rectangle 7">
            <a:extLst>
              <a:ext uri="{FF2B5EF4-FFF2-40B4-BE49-F238E27FC236}">
                <a16:creationId xmlns:a16="http://schemas.microsoft.com/office/drawing/2014/main" id="{EBC7B486-62B4-48A8-A522-BDB1D115149C}"/>
              </a:ext>
            </a:extLst>
          </p:cNvPr>
          <p:cNvSpPr/>
          <p:nvPr/>
        </p:nvSpPr>
        <p:spPr>
          <a:xfrm>
            <a:off x="55900" y="335666"/>
            <a:ext cx="3972367" cy="9939772"/>
          </a:xfrm>
          <a:prstGeom prst="rect">
            <a:avLst/>
          </a:prstGeom>
        </p:spPr>
        <p:txBody>
          <a:bodyPr wrap="square">
            <a:spAutoFit/>
          </a:bodyPr>
          <a:lstStyle/>
          <a:p>
            <a:pPr algn="ctr">
              <a:lnSpc>
                <a:spcPct val="150000"/>
              </a:lnSpc>
            </a:pPr>
            <a:r>
              <a:rPr lang="en-US" sz="1050" b="1" u="sng" dirty="0">
                <a:solidFill>
                  <a:srgbClr val="1A1A1A"/>
                </a:solidFill>
                <a:latin typeface="Century Gothic" panose="020B0502020202020204" pitchFamily="34" charset="0"/>
              </a:rPr>
              <a:t>The secrets of the earths past history lie within Antarctic ice</a:t>
            </a:r>
          </a:p>
          <a:p>
            <a:pPr>
              <a:lnSpc>
                <a:spcPct val="150000"/>
              </a:lnSpc>
            </a:pPr>
            <a:r>
              <a:rPr lang="en-US" sz="1050" dirty="0">
                <a:solidFill>
                  <a:srgbClr val="1A1A1A"/>
                </a:solidFill>
                <a:latin typeface="Century Gothic" panose="020B0502020202020204" pitchFamily="34" charset="0"/>
              </a:rPr>
              <a:t>Ice cores are cylinders of ice drilled out of an ice sheet or glacier. The best ice cores are taken from places where the snow doesn’t melt. Over the years the snow layers build on top of each other and get compacted into thick layers of ice.  The oldest continuous ice core records to date extend to 800,000 years ago in Antarctica. Each layer of snow/ ice traps whatever falls on the ice that year, therefore ice cores contain lots of different information about the past environment. For example, if a volcano erupts, it will inject ash into the atmosphere. When this ash falls onto ice, it gets trapped in a layer. If we find a dark layer of ash inside an ice core, we know that a volcano erupted in that year. </a:t>
            </a:r>
          </a:p>
          <a:p>
            <a:pPr>
              <a:lnSpc>
                <a:spcPct val="150000"/>
              </a:lnSpc>
            </a:pPr>
            <a:r>
              <a:rPr lang="en-US" sz="1050" dirty="0">
                <a:solidFill>
                  <a:srgbClr val="1A1A1A"/>
                </a:solidFill>
                <a:latin typeface="Century Gothic" panose="020B0502020202020204" pitchFamily="34" charset="0"/>
              </a:rPr>
              <a:t>Furthermore, ice cores can tell you about wind patterns on earth from 1000s of years ago. Strong atmospheric winds can transport dust from the Sahara desert and deposit it over Antarctica. If you find a lot of Saharan sand and dust within a layer of ice, you can tell that global wind patterns were very strong that year. In much the same way, you can also use ice cores to track when large wildfires happened. If you find lots of ash and fire debris trapped in a layer, you know that there must have been large wildfires that year.</a:t>
            </a:r>
          </a:p>
          <a:p>
            <a:pPr>
              <a:lnSpc>
                <a:spcPct val="150000"/>
              </a:lnSpc>
            </a:pPr>
            <a:r>
              <a:rPr lang="en-US" sz="1050" dirty="0">
                <a:solidFill>
                  <a:srgbClr val="1A1A1A"/>
                </a:solidFill>
                <a:latin typeface="Century Gothic" panose="020B0502020202020204" pitchFamily="34" charset="0"/>
              </a:rPr>
              <a:t>Ice cores can also tell us about how much snowfall fell that year. If you have a thicker and clear layer of ice, it was a high snowfall year. If you  have a darker/ murkier and much thinner layer of ice, there was less snowfall.</a:t>
            </a:r>
          </a:p>
          <a:p>
            <a:pPr>
              <a:lnSpc>
                <a:spcPct val="150000"/>
              </a:lnSpc>
            </a:pPr>
            <a:r>
              <a:rPr lang="en-US" sz="1050" dirty="0">
                <a:latin typeface="Century Gothic" panose="020B0502020202020204" pitchFamily="34" charset="0"/>
              </a:rPr>
              <a:t>Crucially, the layers of ice enclose small bubbles of air that contain a sample of the atmosphere from the year that layer was created. The ancient air still exists! From these air bubbles, it is possible to directly measure the past concentration of </a:t>
            </a:r>
            <a:r>
              <a:rPr lang="en-US" sz="1050" b="1" dirty="0">
                <a:latin typeface="Century Gothic" panose="020B0502020202020204" pitchFamily="34" charset="0"/>
              </a:rPr>
              <a:t>greenhouse gases </a:t>
            </a:r>
            <a:r>
              <a:rPr lang="en-US" sz="1050" dirty="0">
                <a:latin typeface="Century Gothic" panose="020B0502020202020204" pitchFamily="34" charset="0"/>
              </a:rPr>
              <a:t>(including carbon dioxide and methane) in the atmosphere. Antarctic ice cores show us that the concentration of </a:t>
            </a:r>
            <a:r>
              <a:rPr lang="en-GB" sz="1050" dirty="0">
                <a:latin typeface="Century Gothic" panose="020B0502020202020204" pitchFamily="34" charset="0"/>
              </a:rPr>
              <a:t>CO</a:t>
            </a:r>
            <a:r>
              <a:rPr lang="en-GB" sz="1050" baseline="-25000" dirty="0">
                <a:latin typeface="Century Gothic" panose="020B0502020202020204" pitchFamily="34" charset="0"/>
              </a:rPr>
              <a:t>2</a:t>
            </a:r>
            <a:r>
              <a:rPr lang="en-US" sz="1050" dirty="0">
                <a:latin typeface="Century Gothic" panose="020B0502020202020204" pitchFamily="34" charset="0"/>
              </a:rPr>
              <a:t> did not change much for the last 1000 years, until the industrial revolution. Then it then started to rise, and its concentration is now nearly 40% higher than it was before the industrial revolution. </a:t>
            </a:r>
          </a:p>
          <a:p>
            <a:pPr>
              <a:lnSpc>
                <a:spcPct val="150000"/>
              </a:lnSpc>
            </a:pPr>
            <a:endParaRPr lang="en-US" sz="1100" dirty="0">
              <a:latin typeface="Century Gothic" panose="020B0502020202020204" pitchFamily="34" charset="0"/>
            </a:endParaRPr>
          </a:p>
        </p:txBody>
      </p:sp>
      <p:sp>
        <p:nvSpPr>
          <p:cNvPr id="9" name="Rectangle 8">
            <a:extLst>
              <a:ext uri="{FF2B5EF4-FFF2-40B4-BE49-F238E27FC236}">
                <a16:creationId xmlns:a16="http://schemas.microsoft.com/office/drawing/2014/main" id="{F6E25606-3896-4CD9-8ECD-2DD2FF5E5A21}"/>
              </a:ext>
            </a:extLst>
          </p:cNvPr>
          <p:cNvSpPr/>
          <p:nvPr/>
        </p:nvSpPr>
        <p:spPr>
          <a:xfrm>
            <a:off x="4050339" y="1648249"/>
            <a:ext cx="2740320" cy="823489"/>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900" b="1" dirty="0">
                <a:latin typeface="Century Gothic" panose="020B0502020202020204" pitchFamily="34" charset="0"/>
              </a:rPr>
              <a:t>What is the oldest ice core we have and where did it come from?</a:t>
            </a:r>
          </a:p>
        </p:txBody>
      </p:sp>
      <p:sp>
        <p:nvSpPr>
          <p:cNvPr id="10" name="Rectangle 9">
            <a:extLst>
              <a:ext uri="{FF2B5EF4-FFF2-40B4-BE49-F238E27FC236}">
                <a16:creationId xmlns:a16="http://schemas.microsoft.com/office/drawing/2014/main" id="{E78BA58E-F96E-4298-834E-B7F6EC51ABF6}"/>
              </a:ext>
            </a:extLst>
          </p:cNvPr>
          <p:cNvSpPr/>
          <p:nvPr/>
        </p:nvSpPr>
        <p:spPr>
          <a:xfrm>
            <a:off x="4039707" y="519625"/>
            <a:ext cx="2750953" cy="1044678"/>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800" b="1" dirty="0">
                <a:latin typeface="Century Gothic" panose="020B0502020202020204" pitchFamily="34" charset="0"/>
              </a:rPr>
              <a:t>What is an ice core?</a:t>
            </a:r>
          </a:p>
        </p:txBody>
      </p:sp>
      <p:sp>
        <p:nvSpPr>
          <p:cNvPr id="11" name="Rectangle 10">
            <a:extLst>
              <a:ext uri="{FF2B5EF4-FFF2-40B4-BE49-F238E27FC236}">
                <a16:creationId xmlns:a16="http://schemas.microsoft.com/office/drawing/2014/main" id="{30C78C4C-4DF7-4ABE-9EF3-A61B4B770A29}"/>
              </a:ext>
            </a:extLst>
          </p:cNvPr>
          <p:cNvSpPr/>
          <p:nvPr/>
        </p:nvSpPr>
        <p:spPr>
          <a:xfrm>
            <a:off x="4039706" y="2552176"/>
            <a:ext cx="2750953" cy="1441509"/>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900" b="1" dirty="0">
                <a:latin typeface="Century Gothic" panose="020B0502020202020204" pitchFamily="34" charset="0"/>
              </a:rPr>
              <a:t>How can ancient ice record the time of volcanic eruptions?</a:t>
            </a:r>
          </a:p>
        </p:txBody>
      </p:sp>
      <p:sp>
        <p:nvSpPr>
          <p:cNvPr id="12" name="Rectangle 11">
            <a:extLst>
              <a:ext uri="{FF2B5EF4-FFF2-40B4-BE49-F238E27FC236}">
                <a16:creationId xmlns:a16="http://schemas.microsoft.com/office/drawing/2014/main" id="{7ECFF9AD-3445-445A-BAF9-96826CDE04FB}"/>
              </a:ext>
            </a:extLst>
          </p:cNvPr>
          <p:cNvSpPr/>
          <p:nvPr/>
        </p:nvSpPr>
        <p:spPr>
          <a:xfrm>
            <a:off x="4018595" y="6681297"/>
            <a:ext cx="2750953" cy="2905104"/>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900" b="1" dirty="0">
                <a:latin typeface="Century Gothic" panose="020B0502020202020204" pitchFamily="34" charset="0"/>
              </a:rPr>
              <a:t>How can ancient ice record climate change?</a:t>
            </a:r>
          </a:p>
        </p:txBody>
      </p:sp>
      <p:sp>
        <p:nvSpPr>
          <p:cNvPr id="13" name="Rectangle 12">
            <a:extLst>
              <a:ext uri="{FF2B5EF4-FFF2-40B4-BE49-F238E27FC236}">
                <a16:creationId xmlns:a16="http://schemas.microsoft.com/office/drawing/2014/main" id="{8C4A6186-1363-42FE-BDEA-7CCB7E324A42}"/>
              </a:ext>
            </a:extLst>
          </p:cNvPr>
          <p:cNvSpPr/>
          <p:nvPr/>
        </p:nvSpPr>
        <p:spPr>
          <a:xfrm>
            <a:off x="4039705" y="4074123"/>
            <a:ext cx="2750953" cy="1188440"/>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900" b="1" dirty="0">
                <a:latin typeface="Century Gothic" panose="020B0502020202020204" pitchFamily="34" charset="0"/>
              </a:rPr>
              <a:t>How can ancient ice record the strength of winds?</a:t>
            </a:r>
          </a:p>
        </p:txBody>
      </p:sp>
      <p:sp>
        <p:nvSpPr>
          <p:cNvPr id="19" name="Rectangle 18">
            <a:extLst>
              <a:ext uri="{FF2B5EF4-FFF2-40B4-BE49-F238E27FC236}">
                <a16:creationId xmlns:a16="http://schemas.microsoft.com/office/drawing/2014/main" id="{6CC1C404-38A7-4E3C-91B3-7F7259BF1ACA}"/>
              </a:ext>
            </a:extLst>
          </p:cNvPr>
          <p:cNvSpPr/>
          <p:nvPr/>
        </p:nvSpPr>
        <p:spPr>
          <a:xfrm>
            <a:off x="4039704" y="5343001"/>
            <a:ext cx="2750953" cy="1188440"/>
          </a:xfrm>
          <a:prstGeom prst="rect">
            <a:avLst/>
          </a:prstGeom>
          <a:ln>
            <a:prstDash val="dash"/>
          </a:ln>
        </p:spPr>
        <p:style>
          <a:lnRef idx="2">
            <a:schemeClr val="dk1"/>
          </a:lnRef>
          <a:fillRef idx="1">
            <a:schemeClr val="lt1"/>
          </a:fillRef>
          <a:effectRef idx="0">
            <a:schemeClr val="dk1"/>
          </a:effectRef>
          <a:fontRef idx="minor">
            <a:schemeClr val="dk1"/>
          </a:fontRef>
        </p:style>
        <p:txBody>
          <a:bodyPr rtlCol="0" anchor="t"/>
          <a:lstStyle/>
          <a:p>
            <a:pPr algn="ctr"/>
            <a:r>
              <a:rPr lang="en-GB" sz="900" b="1" dirty="0">
                <a:latin typeface="Century Gothic" panose="020B0502020202020204" pitchFamily="34" charset="0"/>
              </a:rPr>
              <a:t>How can ancient ice record wildfires?</a:t>
            </a:r>
          </a:p>
        </p:txBody>
      </p:sp>
    </p:spTree>
    <p:extLst>
      <p:ext uri="{BB962C8B-B14F-4D97-AF65-F5344CB8AC3E}">
        <p14:creationId xmlns:p14="http://schemas.microsoft.com/office/powerpoint/2010/main" val="2607879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ylinder 3">
            <a:extLst>
              <a:ext uri="{FF2B5EF4-FFF2-40B4-BE49-F238E27FC236}">
                <a16:creationId xmlns:a16="http://schemas.microsoft.com/office/drawing/2014/main" id="{5200E666-5596-4346-AD3B-505901AFDE8A}"/>
              </a:ext>
            </a:extLst>
          </p:cNvPr>
          <p:cNvSpPr/>
          <p:nvPr/>
        </p:nvSpPr>
        <p:spPr>
          <a:xfrm>
            <a:off x="2298384" y="653819"/>
            <a:ext cx="2295349" cy="6021700"/>
          </a:xfrm>
          <a:prstGeom prst="can">
            <a:avLst>
              <a:gd name="adj" fmla="val 21458"/>
            </a:avLst>
          </a:prstGeom>
          <a:solidFill>
            <a:schemeClr val="bg1"/>
          </a:solidFill>
          <a:ln w="5715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ectangle 30">
            <a:extLst>
              <a:ext uri="{FF2B5EF4-FFF2-40B4-BE49-F238E27FC236}">
                <a16:creationId xmlns:a16="http://schemas.microsoft.com/office/drawing/2014/main" id="{E8DFC7C3-D8E3-4F19-9587-46701C085AD4}"/>
              </a:ext>
            </a:extLst>
          </p:cNvPr>
          <p:cNvSpPr/>
          <p:nvPr/>
        </p:nvSpPr>
        <p:spPr>
          <a:xfrm flipH="1">
            <a:off x="-1" y="0"/>
            <a:ext cx="6858000" cy="33566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GB" sz="2000" b="1" dirty="0">
                <a:latin typeface="Century Gothic" panose="020B0502020202020204" pitchFamily="34" charset="0"/>
              </a:rPr>
              <a:t>Ice Cores</a:t>
            </a:r>
          </a:p>
        </p:txBody>
      </p:sp>
      <p:sp>
        <p:nvSpPr>
          <p:cNvPr id="32" name="Rectangle 31">
            <a:extLst>
              <a:ext uri="{FF2B5EF4-FFF2-40B4-BE49-F238E27FC236}">
                <a16:creationId xmlns:a16="http://schemas.microsoft.com/office/drawing/2014/main" id="{F6732DDB-DF8F-45E8-AA12-CBCCA06514DD}"/>
              </a:ext>
            </a:extLst>
          </p:cNvPr>
          <p:cNvSpPr/>
          <p:nvPr/>
        </p:nvSpPr>
        <p:spPr>
          <a:xfrm>
            <a:off x="225188" y="6993672"/>
            <a:ext cx="6441743" cy="2705440"/>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dirty="0">
                <a:solidFill>
                  <a:schemeClr val="tx1"/>
                </a:solidFill>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307155733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4EF6608558E934AA14EAA06D6A675B5" ma:contentTypeVersion="13" ma:contentTypeDescription="Create a new document." ma:contentTypeScope="" ma:versionID="febd16583325026c1523c1e19d4b690b">
  <xsd:schema xmlns:xsd="http://www.w3.org/2001/XMLSchema" xmlns:xs="http://www.w3.org/2001/XMLSchema" xmlns:p="http://schemas.microsoft.com/office/2006/metadata/properties" xmlns:ns3="7678dac2-239b-4972-b16b-6902af486ab7" xmlns:ns4="b9b2d7fc-ffb6-4357-8496-926636d3ed25" targetNamespace="http://schemas.microsoft.com/office/2006/metadata/properties" ma:root="true" ma:fieldsID="e40cedb33b34976a7d76838c11db607a" ns3:_="" ns4:_="">
    <xsd:import namespace="7678dac2-239b-4972-b16b-6902af486ab7"/>
    <xsd:import namespace="b9b2d7fc-ffb6-4357-8496-926636d3ed25"/>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678dac2-239b-4972-b16b-6902af486ab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DateTaken" ma:index="20"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9b2d7fc-ffb6-4357-8496-926636d3ed2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CB32249-F48A-4F95-9D31-54C07A78E4FB}">
  <ds:schemaRefs>
    <ds:schemaRef ds:uri="http://purl.org/dc/dcmitype/"/>
    <ds:schemaRef ds:uri="http://www.w3.org/XML/1998/namespace"/>
    <ds:schemaRef ds:uri="http://schemas.microsoft.com/office/infopath/2007/PartnerControls"/>
    <ds:schemaRef ds:uri="http://purl.org/dc/terms/"/>
    <ds:schemaRef ds:uri="http://schemas.microsoft.com/office/2006/documentManagement/types"/>
    <ds:schemaRef ds:uri="http://schemas.openxmlformats.org/package/2006/metadata/core-properties"/>
    <ds:schemaRef ds:uri="b9b2d7fc-ffb6-4357-8496-926636d3ed25"/>
    <ds:schemaRef ds:uri="7678dac2-239b-4972-b16b-6902af486ab7"/>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94793E20-D301-4CD9-92EF-FB6A75EA83A8}">
  <ds:schemaRefs>
    <ds:schemaRef ds:uri="http://schemas.microsoft.com/sharepoint/v3/contenttype/forms"/>
  </ds:schemaRefs>
</ds:datastoreItem>
</file>

<file path=customXml/itemProps3.xml><?xml version="1.0" encoding="utf-8"?>
<ds:datastoreItem xmlns:ds="http://schemas.openxmlformats.org/officeDocument/2006/customXml" ds:itemID="{362DC945-BA97-402C-BA18-BA4AE4FE1B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678dac2-239b-4972-b16b-6902af486ab7"/>
    <ds:schemaRef ds:uri="b9b2d7fc-ffb6-4357-8496-926636d3ed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69</TotalTime>
  <Words>491</Words>
  <Application>Microsoft Office PowerPoint</Application>
  <PresentationFormat>A4 Paper (210x297 mm)</PresentationFormat>
  <Paragraphs>14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 Vernon Staff 8914404</dc:creator>
  <cp:lastModifiedBy>E Vernon Staff 8914404</cp:lastModifiedBy>
  <cp:revision>7</cp:revision>
  <dcterms:created xsi:type="dcterms:W3CDTF">2022-06-23T22:05:41Z</dcterms:created>
  <dcterms:modified xsi:type="dcterms:W3CDTF">2022-07-18T20:24:46Z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0x010100A4EF6608558E934AA14EAA06D6A675B5</vt:lpwstr>
  </property>
  <property fmtid="{D5CDD505-2E9C-101B-9397-08002B2CF9AE}" pid="3" name="MediaServiceImageTags">
    <vt:lpwstr/>
  </property>
</Properties>
</file>