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300"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C75"/>
    <a:srgbClr val="21AAF5"/>
    <a:srgbClr val="91BDD5"/>
    <a:srgbClr val="FFFFFF"/>
    <a:srgbClr val="2F528F"/>
    <a:srgbClr val="81A032"/>
    <a:srgbClr val="4472C4"/>
    <a:srgbClr val="AD9A62"/>
    <a:srgbClr val="000000"/>
    <a:srgbClr val="D15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61"/>
    <p:restoredTop sz="96327"/>
  </p:normalViewPr>
  <p:slideViewPr>
    <p:cSldViewPr snapToGrid="0" snapToObjects="1">
      <p:cViewPr varScale="1">
        <p:scale>
          <a:sx n="95" d="100"/>
          <a:sy n="95" d="100"/>
        </p:scale>
        <p:origin x="3768" y="18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5724C-A2FF-4947-9A47-FCC848685372}" type="datetimeFigureOut">
              <a:rPr lang="en-GB" smtClean="0"/>
              <a:t>04/10/2022</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4FCD5-E4A2-4D43-9143-BDF35FB8090A}" type="slidenum">
              <a:rPr lang="en-GB" smtClean="0"/>
              <a:t>‹#›</a:t>
            </a:fld>
            <a:endParaRPr lang="en-GB"/>
          </a:p>
        </p:txBody>
      </p:sp>
    </p:spTree>
    <p:extLst>
      <p:ext uri="{BB962C8B-B14F-4D97-AF65-F5344CB8AC3E}">
        <p14:creationId xmlns:p14="http://schemas.microsoft.com/office/powerpoint/2010/main" val="415677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E4FCD5-E4A2-4D43-9143-BDF35FB8090A}" type="slidenum">
              <a:rPr lang="en-GB" smtClean="0"/>
              <a:t>1</a:t>
            </a:fld>
            <a:endParaRPr lang="en-GB"/>
          </a:p>
        </p:txBody>
      </p:sp>
    </p:spTree>
    <p:extLst>
      <p:ext uri="{BB962C8B-B14F-4D97-AF65-F5344CB8AC3E}">
        <p14:creationId xmlns:p14="http://schemas.microsoft.com/office/powerpoint/2010/main" val="218015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5DA45DC-A7D9-0A47-B224-A1E8C811703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418089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5DA45DC-A7D9-0A47-B224-A1E8C811703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20250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5DA45DC-A7D9-0A47-B224-A1E8C811703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4661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5DA45DC-A7D9-0A47-B224-A1E8C811703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35746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5DA45DC-A7D9-0A47-B224-A1E8C811703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40339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5DA45DC-A7D9-0A47-B224-A1E8C811703F}"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84236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5DA45DC-A7D9-0A47-B224-A1E8C811703F}" type="datetimeFigureOut">
              <a:rPr lang="en-GB" smtClean="0"/>
              <a:t>04/10/2022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425065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5DA45DC-A7D9-0A47-B224-A1E8C811703F}" type="datetimeFigureOut">
              <a:rPr lang="en-GB" smtClean="0"/>
              <a:t>04/10/2022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2282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A45DC-A7D9-0A47-B224-A1E8C811703F}" type="datetimeFigureOut">
              <a:rPr lang="en-GB" smtClean="0"/>
              <a:t>04/10/2022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25164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5DA45DC-A7D9-0A47-B224-A1E8C811703F}"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113047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5DA45DC-A7D9-0A47-B224-A1E8C811703F}"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87533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5DA45DC-A7D9-0A47-B224-A1E8C811703F}" type="datetimeFigureOut">
              <a:rPr lang="en-GB" smtClean="0"/>
              <a:t>04/10/2022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0630871-4050-D147-AAD9-9D484D025851}" type="slidenum">
              <a:rPr lang="en-GB" smtClean="0"/>
              <a:t>‹#›</a:t>
            </a:fld>
            <a:endParaRPr lang="en-GB"/>
          </a:p>
        </p:txBody>
      </p:sp>
    </p:spTree>
    <p:extLst>
      <p:ext uri="{BB962C8B-B14F-4D97-AF65-F5344CB8AC3E}">
        <p14:creationId xmlns:p14="http://schemas.microsoft.com/office/powerpoint/2010/main" val="388295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jpe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Qr code&#10;&#10;Description automatically generated">
            <a:extLst>
              <a:ext uri="{FF2B5EF4-FFF2-40B4-BE49-F238E27FC236}">
                <a16:creationId xmlns:a16="http://schemas.microsoft.com/office/drawing/2014/main" id="{8F61DA80-7BF6-AE7D-756A-48442669B156}"/>
              </a:ext>
            </a:extLst>
          </p:cNvPr>
          <p:cNvPicPr>
            <a:picLocks noChangeAspect="1"/>
          </p:cNvPicPr>
          <p:nvPr/>
        </p:nvPicPr>
        <p:blipFill>
          <a:blip r:embed="rId3"/>
          <a:stretch>
            <a:fillRect/>
          </a:stretch>
        </p:blipFill>
        <p:spPr>
          <a:xfrm>
            <a:off x="243385" y="253198"/>
            <a:ext cx="867547" cy="867547"/>
          </a:xfrm>
          <a:prstGeom prst="rect">
            <a:avLst/>
          </a:prstGeom>
        </p:spPr>
      </p:pic>
      <p:pic>
        <p:nvPicPr>
          <p:cNvPr id="15" name="Picture 14">
            <a:extLst>
              <a:ext uri="{FF2B5EF4-FFF2-40B4-BE49-F238E27FC236}">
                <a16:creationId xmlns:a16="http://schemas.microsoft.com/office/drawing/2014/main" id="{32F61935-D2AA-1110-4D65-D74C14001C98}"/>
              </a:ext>
            </a:extLst>
          </p:cNvPr>
          <p:cNvPicPr>
            <a:picLocks noChangeAspect="1"/>
          </p:cNvPicPr>
          <p:nvPr/>
        </p:nvPicPr>
        <p:blipFill rotWithShape="1">
          <a:blip r:embed="rId4"/>
          <a:srcRect t="355"/>
          <a:stretch/>
        </p:blipFill>
        <p:spPr>
          <a:xfrm>
            <a:off x="3464600" y="5097078"/>
            <a:ext cx="3008183" cy="2248120"/>
          </a:xfrm>
          <a:prstGeom prst="rect">
            <a:avLst/>
          </a:prstGeom>
        </p:spPr>
      </p:pic>
      <p:pic>
        <p:nvPicPr>
          <p:cNvPr id="9" name="Picture 8" descr="A picture containing sky, outdoor, ground, shore&#10;&#10;Description automatically generated">
            <a:extLst>
              <a:ext uri="{FF2B5EF4-FFF2-40B4-BE49-F238E27FC236}">
                <a16:creationId xmlns:a16="http://schemas.microsoft.com/office/drawing/2014/main" id="{F7E868D3-0B3B-7C0E-1F7C-57FF385CD896}"/>
              </a:ext>
            </a:extLst>
          </p:cNvPr>
          <p:cNvPicPr>
            <a:picLocks noChangeAspect="1"/>
          </p:cNvPicPr>
          <p:nvPr/>
        </p:nvPicPr>
        <p:blipFill rotWithShape="1">
          <a:blip r:embed="rId5"/>
          <a:srcRect t="4445"/>
          <a:stretch/>
        </p:blipFill>
        <p:spPr>
          <a:xfrm>
            <a:off x="3465161" y="1418208"/>
            <a:ext cx="3015911" cy="2161382"/>
          </a:xfrm>
          <a:prstGeom prst="rect">
            <a:avLst/>
          </a:prstGeom>
        </p:spPr>
      </p:pic>
      <p:sp>
        <p:nvSpPr>
          <p:cNvPr id="36" name="Rectangle 35">
            <a:extLst>
              <a:ext uri="{FF2B5EF4-FFF2-40B4-BE49-F238E27FC236}">
                <a16:creationId xmlns:a16="http://schemas.microsoft.com/office/drawing/2014/main" id="{54776407-10B9-D6FC-AA56-71311F4B93F0}"/>
              </a:ext>
            </a:extLst>
          </p:cNvPr>
          <p:cNvSpPr/>
          <p:nvPr/>
        </p:nvSpPr>
        <p:spPr>
          <a:xfrm>
            <a:off x="3481532" y="8257076"/>
            <a:ext cx="3024461" cy="1257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Chart, diagram&#10;&#10;Description automatically generated with medium confidence">
            <a:extLst>
              <a:ext uri="{FF2B5EF4-FFF2-40B4-BE49-F238E27FC236}">
                <a16:creationId xmlns:a16="http://schemas.microsoft.com/office/drawing/2014/main" id="{54FFEDA1-A5AD-80BF-F388-621E326F85BB}"/>
              </a:ext>
            </a:extLst>
          </p:cNvPr>
          <p:cNvPicPr>
            <a:picLocks noChangeAspect="1"/>
          </p:cNvPicPr>
          <p:nvPr/>
        </p:nvPicPr>
        <p:blipFill>
          <a:blip r:embed="rId6"/>
          <a:stretch>
            <a:fillRect/>
          </a:stretch>
        </p:blipFill>
        <p:spPr>
          <a:xfrm>
            <a:off x="293537" y="2959114"/>
            <a:ext cx="3022692" cy="4428595"/>
          </a:xfrm>
          <a:prstGeom prst="rect">
            <a:avLst/>
          </a:prstGeom>
        </p:spPr>
      </p:pic>
      <p:sp>
        <p:nvSpPr>
          <p:cNvPr id="18" name="Rectangle 17">
            <a:extLst>
              <a:ext uri="{FF2B5EF4-FFF2-40B4-BE49-F238E27FC236}">
                <a16:creationId xmlns:a16="http://schemas.microsoft.com/office/drawing/2014/main" id="{0B555DE8-9C20-FD75-C984-A3A3D0CF66D2}"/>
              </a:ext>
            </a:extLst>
          </p:cNvPr>
          <p:cNvSpPr/>
          <p:nvPr/>
        </p:nvSpPr>
        <p:spPr>
          <a:xfrm>
            <a:off x="293537" y="2801688"/>
            <a:ext cx="1062188" cy="157426"/>
          </a:xfrm>
          <a:prstGeom prst="rect">
            <a:avLst/>
          </a:prstGeom>
          <a:solidFill>
            <a:srgbClr val="658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9" name="Picture 98" descr="Qr code&#10;&#10;Description automatically generated">
            <a:extLst>
              <a:ext uri="{FF2B5EF4-FFF2-40B4-BE49-F238E27FC236}">
                <a16:creationId xmlns:a16="http://schemas.microsoft.com/office/drawing/2014/main" id="{162444D1-2D17-B95F-7328-A27987B77615}"/>
              </a:ext>
            </a:extLst>
          </p:cNvPr>
          <p:cNvPicPr>
            <a:picLocks noChangeAspect="1"/>
          </p:cNvPicPr>
          <p:nvPr/>
        </p:nvPicPr>
        <p:blipFill>
          <a:blip r:embed="rId7"/>
          <a:stretch>
            <a:fillRect/>
          </a:stretch>
        </p:blipFill>
        <p:spPr>
          <a:xfrm>
            <a:off x="5643212" y="243203"/>
            <a:ext cx="867545" cy="867545"/>
          </a:xfrm>
          <a:prstGeom prst="rect">
            <a:avLst/>
          </a:prstGeom>
        </p:spPr>
      </p:pic>
      <p:sp>
        <p:nvSpPr>
          <p:cNvPr id="6" name="TextBox 5">
            <a:extLst>
              <a:ext uri="{FF2B5EF4-FFF2-40B4-BE49-F238E27FC236}">
                <a16:creationId xmlns:a16="http://schemas.microsoft.com/office/drawing/2014/main" id="{63BED32E-52C5-ED79-FD23-5F1A62E4CBF4}"/>
              </a:ext>
            </a:extLst>
          </p:cNvPr>
          <p:cNvSpPr txBox="1"/>
          <p:nvPr/>
        </p:nvSpPr>
        <p:spPr>
          <a:xfrm>
            <a:off x="873085" y="97461"/>
            <a:ext cx="5175817" cy="707886"/>
          </a:xfrm>
          <a:prstGeom prst="rect">
            <a:avLst/>
          </a:prstGeom>
          <a:noFill/>
        </p:spPr>
        <p:txBody>
          <a:bodyPr wrap="square" rtlCol="0" anchor="ctr">
            <a:spAutoFit/>
          </a:bodyPr>
          <a:lstStyle/>
          <a:p>
            <a:pPr algn="ctr"/>
            <a:r>
              <a:rPr lang="en-GB" sz="4000" b="1" dirty="0">
                <a:solidFill>
                  <a:srgbClr val="81A032"/>
                </a:solidFill>
                <a:ea typeface="ItsaSketch" panose="02000603000000000000" pitchFamily="2" charset="0"/>
              </a:rPr>
              <a:t>Coastal Landscapes</a:t>
            </a:r>
          </a:p>
        </p:txBody>
      </p:sp>
      <p:sp>
        <p:nvSpPr>
          <p:cNvPr id="90" name="TextBox 89">
            <a:extLst>
              <a:ext uri="{FF2B5EF4-FFF2-40B4-BE49-F238E27FC236}">
                <a16:creationId xmlns:a16="http://schemas.microsoft.com/office/drawing/2014/main" id="{3CCB54E0-F617-4004-5305-C318470A107D}"/>
              </a:ext>
            </a:extLst>
          </p:cNvPr>
          <p:cNvSpPr txBox="1"/>
          <p:nvPr/>
        </p:nvSpPr>
        <p:spPr>
          <a:xfrm>
            <a:off x="1121034" y="932316"/>
            <a:ext cx="797156" cy="369332"/>
          </a:xfrm>
          <a:prstGeom prst="rect">
            <a:avLst/>
          </a:prstGeom>
          <a:noFill/>
        </p:spPr>
        <p:txBody>
          <a:bodyPr wrap="square" rtlCol="0">
            <a:spAutoFit/>
          </a:bodyPr>
          <a:lstStyle/>
          <a:p>
            <a:r>
              <a:rPr lang="en-GB" dirty="0"/>
              <a:t>read</a:t>
            </a:r>
          </a:p>
        </p:txBody>
      </p:sp>
      <p:sp>
        <p:nvSpPr>
          <p:cNvPr id="91" name="TextBox 90">
            <a:extLst>
              <a:ext uri="{FF2B5EF4-FFF2-40B4-BE49-F238E27FC236}">
                <a16:creationId xmlns:a16="http://schemas.microsoft.com/office/drawing/2014/main" id="{A862867F-51FB-AC31-D36E-1A5C09E9E505}"/>
              </a:ext>
            </a:extLst>
          </p:cNvPr>
          <p:cNvSpPr txBox="1"/>
          <p:nvPr/>
        </p:nvSpPr>
        <p:spPr>
          <a:xfrm>
            <a:off x="5050172" y="908367"/>
            <a:ext cx="797156" cy="369332"/>
          </a:xfrm>
          <a:prstGeom prst="rect">
            <a:avLst/>
          </a:prstGeom>
          <a:noFill/>
        </p:spPr>
        <p:txBody>
          <a:bodyPr wrap="square" rtlCol="0">
            <a:spAutoFit/>
          </a:bodyPr>
          <a:lstStyle/>
          <a:p>
            <a:r>
              <a:rPr lang="en-GB" dirty="0"/>
              <a:t>quiz</a:t>
            </a:r>
          </a:p>
        </p:txBody>
      </p:sp>
      <p:sp>
        <p:nvSpPr>
          <p:cNvPr id="92" name="Arc 91">
            <a:extLst>
              <a:ext uri="{FF2B5EF4-FFF2-40B4-BE49-F238E27FC236}">
                <a16:creationId xmlns:a16="http://schemas.microsoft.com/office/drawing/2014/main" id="{F823A1FE-4F63-FFC3-5831-FF4A171AD03A}"/>
              </a:ext>
            </a:extLst>
          </p:cNvPr>
          <p:cNvSpPr/>
          <p:nvPr/>
        </p:nvSpPr>
        <p:spPr>
          <a:xfrm>
            <a:off x="965250" y="952007"/>
            <a:ext cx="262194" cy="188870"/>
          </a:xfrm>
          <a:prstGeom prst="arc">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 name="Arc 92">
            <a:extLst>
              <a:ext uri="{FF2B5EF4-FFF2-40B4-BE49-F238E27FC236}">
                <a16:creationId xmlns:a16="http://schemas.microsoft.com/office/drawing/2014/main" id="{B0E0E6DF-B0CD-43A6-A4ED-D9EC73679A4C}"/>
              </a:ext>
            </a:extLst>
          </p:cNvPr>
          <p:cNvSpPr/>
          <p:nvPr/>
        </p:nvSpPr>
        <p:spPr>
          <a:xfrm flipH="1">
            <a:off x="5495584" y="919725"/>
            <a:ext cx="262194" cy="188870"/>
          </a:xfrm>
          <a:prstGeom prst="arc">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Rectangle 116">
            <a:extLst>
              <a:ext uri="{FF2B5EF4-FFF2-40B4-BE49-F238E27FC236}">
                <a16:creationId xmlns:a16="http://schemas.microsoft.com/office/drawing/2014/main" id="{6AC8637C-09ED-818F-55C9-F56352247A10}"/>
              </a:ext>
            </a:extLst>
          </p:cNvPr>
          <p:cNvSpPr/>
          <p:nvPr/>
        </p:nvSpPr>
        <p:spPr>
          <a:xfrm>
            <a:off x="466728" y="1273451"/>
            <a:ext cx="2849004" cy="3597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extBox 117">
            <a:extLst>
              <a:ext uri="{FF2B5EF4-FFF2-40B4-BE49-F238E27FC236}">
                <a16:creationId xmlns:a16="http://schemas.microsoft.com/office/drawing/2014/main" id="{6BE5C74D-D4DA-B1B8-7664-E2FC82F85472}"/>
              </a:ext>
            </a:extLst>
          </p:cNvPr>
          <p:cNvSpPr txBox="1"/>
          <p:nvPr/>
        </p:nvSpPr>
        <p:spPr>
          <a:xfrm>
            <a:off x="606002" y="1266072"/>
            <a:ext cx="2379556" cy="369332"/>
          </a:xfrm>
          <a:prstGeom prst="rect">
            <a:avLst/>
          </a:prstGeom>
          <a:noFill/>
        </p:spPr>
        <p:txBody>
          <a:bodyPr wrap="square" rtlCol="0">
            <a:spAutoFit/>
          </a:bodyPr>
          <a:lstStyle/>
          <a:p>
            <a:r>
              <a:rPr lang="en-GB" b="1" dirty="0">
                <a:solidFill>
                  <a:schemeClr val="bg1"/>
                </a:solidFill>
              </a:rPr>
              <a:t>The Big Picture</a:t>
            </a:r>
          </a:p>
        </p:txBody>
      </p:sp>
      <p:sp>
        <p:nvSpPr>
          <p:cNvPr id="119" name="Oval 118">
            <a:extLst>
              <a:ext uri="{FF2B5EF4-FFF2-40B4-BE49-F238E27FC236}">
                <a16:creationId xmlns:a16="http://schemas.microsoft.com/office/drawing/2014/main" id="{9C104401-6DAB-54B8-A6E3-874CBFC2A64F}"/>
              </a:ext>
            </a:extLst>
          </p:cNvPr>
          <p:cNvSpPr/>
          <p:nvPr/>
        </p:nvSpPr>
        <p:spPr>
          <a:xfrm>
            <a:off x="284310" y="1267969"/>
            <a:ext cx="367200" cy="36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4F6491C3-16E0-EA4F-57A1-38E588E240BC}"/>
              </a:ext>
            </a:extLst>
          </p:cNvPr>
          <p:cNvSpPr txBox="1"/>
          <p:nvPr/>
        </p:nvSpPr>
        <p:spPr>
          <a:xfrm>
            <a:off x="1296189" y="1927470"/>
            <a:ext cx="1215291" cy="430887"/>
          </a:xfrm>
          <a:prstGeom prst="rect">
            <a:avLst/>
          </a:prstGeom>
          <a:noFill/>
        </p:spPr>
        <p:txBody>
          <a:bodyPr wrap="square" rtlCol="0">
            <a:spAutoFit/>
          </a:bodyPr>
          <a:lstStyle/>
          <a:p>
            <a:pPr algn="ctr"/>
            <a:r>
              <a:rPr lang="en-GB" sz="1100" b="1" dirty="0"/>
              <a:t>Coastal Landscapes</a:t>
            </a:r>
          </a:p>
        </p:txBody>
      </p:sp>
      <p:pic>
        <p:nvPicPr>
          <p:cNvPr id="46" name="Graphic 45">
            <a:extLst>
              <a:ext uri="{FF2B5EF4-FFF2-40B4-BE49-F238E27FC236}">
                <a16:creationId xmlns:a16="http://schemas.microsoft.com/office/drawing/2014/main" id="{7A189E79-F05E-A8F7-7A62-0870E47EC9A8}"/>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305827" y="1282896"/>
            <a:ext cx="336859" cy="336859"/>
          </a:xfrm>
          <a:prstGeom prst="rect">
            <a:avLst/>
          </a:prstGeom>
        </p:spPr>
      </p:pic>
      <p:sp>
        <p:nvSpPr>
          <p:cNvPr id="138" name="TextBox 137">
            <a:extLst>
              <a:ext uri="{FF2B5EF4-FFF2-40B4-BE49-F238E27FC236}">
                <a16:creationId xmlns:a16="http://schemas.microsoft.com/office/drawing/2014/main" id="{70ECDF27-8EEA-86CB-8C28-B44CD6512D0C}"/>
              </a:ext>
            </a:extLst>
          </p:cNvPr>
          <p:cNvSpPr txBox="1"/>
          <p:nvPr/>
        </p:nvSpPr>
        <p:spPr>
          <a:xfrm>
            <a:off x="2138165" y="1678281"/>
            <a:ext cx="1282914" cy="253916"/>
          </a:xfrm>
          <a:prstGeom prst="rect">
            <a:avLst/>
          </a:prstGeom>
          <a:noFill/>
        </p:spPr>
        <p:txBody>
          <a:bodyPr wrap="square" rtlCol="0">
            <a:spAutoFit/>
          </a:bodyPr>
          <a:lstStyle/>
          <a:p>
            <a:r>
              <a:rPr lang="en-GB" sz="1050" b="1" i="1" dirty="0"/>
              <a:t>coastal landforms*</a:t>
            </a:r>
            <a:endParaRPr lang="en-GB" sz="1200" dirty="0"/>
          </a:p>
        </p:txBody>
      </p:sp>
      <p:sp>
        <p:nvSpPr>
          <p:cNvPr id="139" name="TextBox 138">
            <a:extLst>
              <a:ext uri="{FF2B5EF4-FFF2-40B4-BE49-F238E27FC236}">
                <a16:creationId xmlns:a16="http://schemas.microsoft.com/office/drawing/2014/main" id="{7487414B-96C8-702D-0515-A873CE2C8A41}"/>
              </a:ext>
            </a:extLst>
          </p:cNvPr>
          <p:cNvSpPr txBox="1"/>
          <p:nvPr/>
        </p:nvSpPr>
        <p:spPr>
          <a:xfrm>
            <a:off x="2411326" y="2280013"/>
            <a:ext cx="945444" cy="261610"/>
          </a:xfrm>
          <a:prstGeom prst="rect">
            <a:avLst/>
          </a:prstGeom>
          <a:noFill/>
        </p:spPr>
        <p:txBody>
          <a:bodyPr wrap="square" rtlCol="0">
            <a:spAutoFit/>
          </a:bodyPr>
          <a:lstStyle/>
          <a:p>
            <a:r>
              <a:rPr lang="en-GB" sz="1050" b="1" i="1" dirty="0"/>
              <a:t>case study</a:t>
            </a:r>
            <a:endParaRPr lang="en-GB" sz="1200" b="1" dirty="0"/>
          </a:p>
        </p:txBody>
      </p:sp>
      <p:sp>
        <p:nvSpPr>
          <p:cNvPr id="140" name="Arc 139">
            <a:extLst>
              <a:ext uri="{FF2B5EF4-FFF2-40B4-BE49-F238E27FC236}">
                <a16:creationId xmlns:a16="http://schemas.microsoft.com/office/drawing/2014/main" id="{2CB4EFFA-A32D-2EAD-D4B6-361AC00E63E5}"/>
              </a:ext>
            </a:extLst>
          </p:cNvPr>
          <p:cNvSpPr/>
          <p:nvPr/>
        </p:nvSpPr>
        <p:spPr>
          <a:xfrm rot="10800000" flipV="1">
            <a:off x="1147789" y="2146790"/>
            <a:ext cx="472077" cy="384645"/>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7" name="TextBox 146">
            <a:extLst>
              <a:ext uri="{FF2B5EF4-FFF2-40B4-BE49-F238E27FC236}">
                <a16:creationId xmlns:a16="http://schemas.microsoft.com/office/drawing/2014/main" id="{83274C97-0176-E7F2-1FD5-9711361E79DF}"/>
              </a:ext>
            </a:extLst>
          </p:cNvPr>
          <p:cNvSpPr txBox="1"/>
          <p:nvPr/>
        </p:nvSpPr>
        <p:spPr>
          <a:xfrm>
            <a:off x="263145" y="2276625"/>
            <a:ext cx="1683108" cy="253916"/>
          </a:xfrm>
          <a:prstGeom prst="rect">
            <a:avLst/>
          </a:prstGeom>
          <a:noFill/>
        </p:spPr>
        <p:txBody>
          <a:bodyPr wrap="square" rtlCol="0">
            <a:spAutoFit/>
          </a:bodyPr>
          <a:lstStyle/>
          <a:p>
            <a:r>
              <a:rPr lang="en-GB" sz="1050" b="1" i="1" dirty="0"/>
              <a:t>coastal management</a:t>
            </a:r>
            <a:endParaRPr lang="en-GB" sz="1200" b="1" dirty="0"/>
          </a:p>
        </p:txBody>
      </p:sp>
      <p:sp>
        <p:nvSpPr>
          <p:cNvPr id="148" name="Arc 147">
            <a:extLst>
              <a:ext uri="{FF2B5EF4-FFF2-40B4-BE49-F238E27FC236}">
                <a16:creationId xmlns:a16="http://schemas.microsoft.com/office/drawing/2014/main" id="{B8379A40-EFBE-7449-264A-CF99EF1AC3BD}"/>
              </a:ext>
            </a:extLst>
          </p:cNvPr>
          <p:cNvSpPr/>
          <p:nvPr/>
        </p:nvSpPr>
        <p:spPr>
          <a:xfrm rot="10800000">
            <a:off x="1147789" y="1684704"/>
            <a:ext cx="472077" cy="384645"/>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9" name="TextBox 148">
            <a:extLst>
              <a:ext uri="{FF2B5EF4-FFF2-40B4-BE49-F238E27FC236}">
                <a16:creationId xmlns:a16="http://schemas.microsoft.com/office/drawing/2014/main" id="{F30849FA-0148-DD28-569F-C19A74141833}"/>
              </a:ext>
            </a:extLst>
          </p:cNvPr>
          <p:cNvSpPr txBox="1"/>
          <p:nvPr/>
        </p:nvSpPr>
        <p:spPr>
          <a:xfrm>
            <a:off x="244222" y="1668316"/>
            <a:ext cx="1791417" cy="253916"/>
          </a:xfrm>
          <a:prstGeom prst="rect">
            <a:avLst/>
          </a:prstGeom>
          <a:noFill/>
        </p:spPr>
        <p:txBody>
          <a:bodyPr wrap="square" rtlCol="0">
            <a:spAutoFit/>
          </a:bodyPr>
          <a:lstStyle/>
          <a:p>
            <a:r>
              <a:rPr lang="en-GB" sz="1050" b="1" i="1" dirty="0"/>
              <a:t>physical processes</a:t>
            </a:r>
            <a:endParaRPr lang="en-GB" sz="1200" b="1" dirty="0"/>
          </a:p>
        </p:txBody>
      </p:sp>
      <p:sp>
        <p:nvSpPr>
          <p:cNvPr id="150" name="Arc 149">
            <a:extLst>
              <a:ext uri="{FF2B5EF4-FFF2-40B4-BE49-F238E27FC236}">
                <a16:creationId xmlns:a16="http://schemas.microsoft.com/office/drawing/2014/main" id="{1E3CD976-7E26-ED41-644C-EFFE7DD8409F}"/>
              </a:ext>
            </a:extLst>
          </p:cNvPr>
          <p:cNvSpPr/>
          <p:nvPr/>
        </p:nvSpPr>
        <p:spPr>
          <a:xfrm rot="10800000" flipH="1" flipV="1">
            <a:off x="2179545" y="2148563"/>
            <a:ext cx="472077" cy="384645"/>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1" name="Arc 150">
            <a:extLst>
              <a:ext uri="{FF2B5EF4-FFF2-40B4-BE49-F238E27FC236}">
                <a16:creationId xmlns:a16="http://schemas.microsoft.com/office/drawing/2014/main" id="{68532FB0-ABD7-B226-84F0-FB493920E55F}"/>
              </a:ext>
            </a:extLst>
          </p:cNvPr>
          <p:cNvSpPr/>
          <p:nvPr/>
        </p:nvSpPr>
        <p:spPr>
          <a:xfrm rot="10800000" flipH="1">
            <a:off x="2179545" y="1686477"/>
            <a:ext cx="472077" cy="384645"/>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ectangle 10">
            <a:extLst>
              <a:ext uri="{FF2B5EF4-FFF2-40B4-BE49-F238E27FC236}">
                <a16:creationId xmlns:a16="http://schemas.microsoft.com/office/drawing/2014/main" id="{FCD0C56B-4A38-6B0F-A789-8331901D8A34}"/>
              </a:ext>
            </a:extLst>
          </p:cNvPr>
          <p:cNvSpPr/>
          <p:nvPr/>
        </p:nvSpPr>
        <p:spPr>
          <a:xfrm>
            <a:off x="466728" y="2599350"/>
            <a:ext cx="2849004" cy="3597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8940295-3C81-A5B1-732D-3752FA4154BF}"/>
              </a:ext>
            </a:extLst>
          </p:cNvPr>
          <p:cNvSpPr txBox="1"/>
          <p:nvPr/>
        </p:nvSpPr>
        <p:spPr>
          <a:xfrm>
            <a:off x="606002" y="2591971"/>
            <a:ext cx="2642230" cy="369332"/>
          </a:xfrm>
          <a:prstGeom prst="rect">
            <a:avLst/>
          </a:prstGeom>
          <a:noFill/>
        </p:spPr>
        <p:txBody>
          <a:bodyPr wrap="square" rtlCol="0">
            <a:spAutoFit/>
          </a:bodyPr>
          <a:lstStyle/>
          <a:p>
            <a:r>
              <a:rPr lang="en-GB" b="1" dirty="0">
                <a:solidFill>
                  <a:schemeClr val="bg1"/>
                </a:solidFill>
              </a:rPr>
              <a:t>Reason for Management</a:t>
            </a:r>
          </a:p>
        </p:txBody>
      </p:sp>
      <p:sp>
        <p:nvSpPr>
          <p:cNvPr id="13" name="Oval 12">
            <a:extLst>
              <a:ext uri="{FF2B5EF4-FFF2-40B4-BE49-F238E27FC236}">
                <a16:creationId xmlns:a16="http://schemas.microsoft.com/office/drawing/2014/main" id="{2E87AFDB-BA8A-B4E1-EBAA-3998E5259C0D}"/>
              </a:ext>
            </a:extLst>
          </p:cNvPr>
          <p:cNvSpPr/>
          <p:nvPr/>
        </p:nvSpPr>
        <p:spPr>
          <a:xfrm>
            <a:off x="284310" y="2593868"/>
            <a:ext cx="367200" cy="36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D975BB2-55E0-C8C0-424A-A8B55F9C205B}"/>
              </a:ext>
            </a:extLst>
          </p:cNvPr>
          <p:cNvSpPr/>
          <p:nvPr/>
        </p:nvSpPr>
        <p:spPr>
          <a:xfrm>
            <a:off x="3644174" y="4906072"/>
            <a:ext cx="2833724" cy="3597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28DEB59-DA11-108E-448E-B1FCED2A20DE}"/>
              </a:ext>
            </a:extLst>
          </p:cNvPr>
          <p:cNvSpPr txBox="1"/>
          <p:nvPr/>
        </p:nvSpPr>
        <p:spPr>
          <a:xfrm>
            <a:off x="3783448" y="4898693"/>
            <a:ext cx="2379556" cy="369332"/>
          </a:xfrm>
          <a:prstGeom prst="rect">
            <a:avLst/>
          </a:prstGeom>
          <a:noFill/>
        </p:spPr>
        <p:txBody>
          <a:bodyPr wrap="square" rtlCol="0">
            <a:spAutoFit/>
          </a:bodyPr>
          <a:lstStyle/>
          <a:p>
            <a:r>
              <a:rPr lang="en-GB" b="1" dirty="0">
                <a:solidFill>
                  <a:schemeClr val="bg1"/>
                </a:solidFill>
              </a:rPr>
              <a:t>Effects and Conflicts</a:t>
            </a:r>
          </a:p>
        </p:txBody>
      </p:sp>
      <p:sp>
        <p:nvSpPr>
          <p:cNvPr id="25" name="Oval 24">
            <a:extLst>
              <a:ext uri="{FF2B5EF4-FFF2-40B4-BE49-F238E27FC236}">
                <a16:creationId xmlns:a16="http://schemas.microsoft.com/office/drawing/2014/main" id="{30E58C8D-3D06-8BC1-A2D7-ADE1C78541CF}"/>
              </a:ext>
            </a:extLst>
          </p:cNvPr>
          <p:cNvSpPr/>
          <p:nvPr/>
        </p:nvSpPr>
        <p:spPr>
          <a:xfrm>
            <a:off x="3461756" y="4900590"/>
            <a:ext cx="367200" cy="36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A4D96CA-5806-83C3-C974-8D9BBD0BAED5}"/>
              </a:ext>
            </a:extLst>
          </p:cNvPr>
          <p:cNvSpPr/>
          <p:nvPr/>
        </p:nvSpPr>
        <p:spPr>
          <a:xfrm>
            <a:off x="3503559" y="4983987"/>
            <a:ext cx="285196" cy="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AB335848-3ED5-6639-88BF-89F8C949613C}"/>
              </a:ext>
            </a:extLst>
          </p:cNvPr>
          <p:cNvSpPr/>
          <p:nvPr/>
        </p:nvSpPr>
        <p:spPr>
          <a:xfrm>
            <a:off x="3648929" y="1272874"/>
            <a:ext cx="2833724" cy="3597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BA2DC46B-A6BB-0A4F-AC9F-288EC812E8B1}"/>
              </a:ext>
            </a:extLst>
          </p:cNvPr>
          <p:cNvSpPr txBox="1"/>
          <p:nvPr/>
        </p:nvSpPr>
        <p:spPr>
          <a:xfrm>
            <a:off x="3788203" y="1265495"/>
            <a:ext cx="2379556" cy="369332"/>
          </a:xfrm>
          <a:prstGeom prst="rect">
            <a:avLst/>
          </a:prstGeom>
          <a:noFill/>
        </p:spPr>
        <p:txBody>
          <a:bodyPr wrap="square" rtlCol="0">
            <a:spAutoFit/>
          </a:bodyPr>
          <a:lstStyle/>
          <a:p>
            <a:r>
              <a:rPr lang="en-GB" b="1" dirty="0">
                <a:solidFill>
                  <a:schemeClr val="bg1"/>
                </a:solidFill>
              </a:rPr>
              <a:t>Management Strategy</a:t>
            </a:r>
          </a:p>
        </p:txBody>
      </p:sp>
      <p:sp>
        <p:nvSpPr>
          <p:cNvPr id="45" name="Oval 44">
            <a:extLst>
              <a:ext uri="{FF2B5EF4-FFF2-40B4-BE49-F238E27FC236}">
                <a16:creationId xmlns:a16="http://schemas.microsoft.com/office/drawing/2014/main" id="{40CF1E4D-E517-C2DF-120C-7D23B241E158}"/>
              </a:ext>
            </a:extLst>
          </p:cNvPr>
          <p:cNvSpPr/>
          <p:nvPr/>
        </p:nvSpPr>
        <p:spPr>
          <a:xfrm>
            <a:off x="3466511" y="1267392"/>
            <a:ext cx="367200" cy="36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0D37F9D7-424A-A349-0105-C684D503FF22}"/>
              </a:ext>
            </a:extLst>
          </p:cNvPr>
          <p:cNvSpPr/>
          <p:nvPr/>
        </p:nvSpPr>
        <p:spPr>
          <a:xfrm>
            <a:off x="3508314" y="1350789"/>
            <a:ext cx="285196" cy="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AA79EF45-A044-4CA9-CDFC-76DD92E7D9B8}"/>
              </a:ext>
            </a:extLst>
          </p:cNvPr>
          <p:cNvSpPr txBox="1"/>
          <p:nvPr/>
        </p:nvSpPr>
        <p:spPr>
          <a:xfrm>
            <a:off x="228378" y="7342179"/>
            <a:ext cx="3204519" cy="2308324"/>
          </a:xfrm>
          <a:prstGeom prst="rect">
            <a:avLst/>
          </a:prstGeom>
          <a:noFill/>
        </p:spPr>
        <p:txBody>
          <a:bodyPr wrap="square" rtlCol="0">
            <a:spAutoFit/>
          </a:bodyPr>
          <a:lstStyle/>
          <a:p>
            <a:r>
              <a:rPr lang="en-GB" sz="1200" dirty="0"/>
              <a:t>Withernsea is a seaside resort town on the Holderness Coast,  situated 10 miles (16 km) north of Spurn Point and 17 miles south of Hornsea where the B1242 meets the A1033. The town requires coastal management because: </a:t>
            </a:r>
          </a:p>
          <a:p>
            <a:pPr marL="171450" indent="-171450">
              <a:buFont typeface="Arial" panose="020B0604020202020204" pitchFamily="34" charset="0"/>
              <a:buChar char="•"/>
            </a:pPr>
            <a:r>
              <a:rPr lang="en-GB" sz="1200" dirty="0"/>
              <a:t>It is a high-density urban development containing residential and various tourist related properties with a population of 6000.</a:t>
            </a:r>
          </a:p>
          <a:p>
            <a:pPr marL="171450" indent="-171450">
              <a:buFont typeface="Arial" panose="020B0604020202020204" pitchFamily="34" charset="0"/>
              <a:buChar char="•"/>
            </a:pPr>
            <a:r>
              <a:rPr lang="en-GB" sz="1200" dirty="0"/>
              <a:t>It lies on soft boulder clay which is susceptible to rapid erosion.  </a:t>
            </a:r>
          </a:p>
          <a:p>
            <a:pPr marL="171450" indent="-171450">
              <a:buFont typeface="Arial" panose="020B0604020202020204" pitchFamily="34" charset="0"/>
              <a:buChar char="•"/>
            </a:pPr>
            <a:r>
              <a:rPr lang="en-GB" sz="1200" dirty="0"/>
              <a:t>Withernsea’s local economy is dependent on tourism and recreation.</a:t>
            </a:r>
          </a:p>
        </p:txBody>
      </p:sp>
      <p:sp>
        <p:nvSpPr>
          <p:cNvPr id="66" name="TextBox 65">
            <a:extLst>
              <a:ext uri="{FF2B5EF4-FFF2-40B4-BE49-F238E27FC236}">
                <a16:creationId xmlns:a16="http://schemas.microsoft.com/office/drawing/2014/main" id="{1ACC973F-F370-8DB0-F6D2-8B309A1E1D04}"/>
              </a:ext>
            </a:extLst>
          </p:cNvPr>
          <p:cNvSpPr txBox="1"/>
          <p:nvPr/>
        </p:nvSpPr>
        <p:spPr>
          <a:xfrm>
            <a:off x="3414569" y="3542805"/>
            <a:ext cx="3257980" cy="1384995"/>
          </a:xfrm>
          <a:prstGeom prst="rect">
            <a:avLst/>
          </a:prstGeom>
          <a:noFill/>
        </p:spPr>
        <p:txBody>
          <a:bodyPr wrap="square" rtlCol="0">
            <a:spAutoFit/>
          </a:bodyPr>
          <a:lstStyle/>
          <a:p>
            <a:r>
              <a:rPr lang="en-GB" sz="1200" dirty="0"/>
              <a:t>Coastal defences were built at Withernsea </a:t>
            </a:r>
            <a:br>
              <a:rPr lang="en-GB" sz="1200" dirty="0"/>
            </a:br>
            <a:r>
              <a:rPr lang="en-GB" sz="1200" dirty="0"/>
              <a:t>during the 1870s. Nine extensions have </a:t>
            </a:r>
            <a:br>
              <a:rPr lang="en-GB" sz="1200" dirty="0"/>
            </a:br>
            <a:r>
              <a:rPr lang="en-GB" sz="1200" dirty="0"/>
              <a:t>followed. Timber groynes were replaced and the sea wall strengthened in 2017/18. Rock armour was extended 500m south of Withernsea in 2020. The current coastal management plan is to hold the line at Withernsea. </a:t>
            </a:r>
          </a:p>
        </p:txBody>
      </p:sp>
      <p:sp>
        <p:nvSpPr>
          <p:cNvPr id="67" name="TextBox 66">
            <a:extLst>
              <a:ext uri="{FF2B5EF4-FFF2-40B4-BE49-F238E27FC236}">
                <a16:creationId xmlns:a16="http://schemas.microsoft.com/office/drawing/2014/main" id="{6BD2225D-A817-2780-174E-3B75DACC331D}"/>
              </a:ext>
            </a:extLst>
          </p:cNvPr>
          <p:cNvSpPr txBox="1"/>
          <p:nvPr/>
        </p:nvSpPr>
        <p:spPr>
          <a:xfrm>
            <a:off x="4745254" y="2348287"/>
            <a:ext cx="1526322" cy="415498"/>
          </a:xfrm>
          <a:prstGeom prst="rect">
            <a:avLst/>
          </a:prstGeom>
          <a:noFill/>
        </p:spPr>
        <p:txBody>
          <a:bodyPr wrap="square" rtlCol="0">
            <a:spAutoFit/>
          </a:bodyPr>
          <a:lstStyle/>
          <a:p>
            <a:r>
              <a:rPr lang="en-GB" sz="1050" dirty="0">
                <a:solidFill>
                  <a:schemeClr val="bg1"/>
                </a:solidFill>
              </a:rPr>
              <a:t>Rock armour protects the concreate sea wall.</a:t>
            </a:r>
          </a:p>
        </p:txBody>
      </p:sp>
      <p:pic>
        <p:nvPicPr>
          <p:cNvPr id="2" name="Graphic 1">
            <a:extLst>
              <a:ext uri="{FF2B5EF4-FFF2-40B4-BE49-F238E27FC236}">
                <a16:creationId xmlns:a16="http://schemas.microsoft.com/office/drawing/2014/main" id="{9CF456B9-511B-5F93-5D18-7858A316720B}"/>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338457" y="2637176"/>
            <a:ext cx="278921" cy="278921"/>
          </a:xfrm>
          <a:prstGeom prst="rect">
            <a:avLst/>
          </a:prstGeom>
        </p:spPr>
      </p:pic>
      <p:pic>
        <p:nvPicPr>
          <p:cNvPr id="3" name="Graphic 2">
            <a:extLst>
              <a:ext uri="{FF2B5EF4-FFF2-40B4-BE49-F238E27FC236}">
                <a16:creationId xmlns:a16="http://schemas.microsoft.com/office/drawing/2014/main" id="{2EEBB5A3-48D3-AC62-B473-B4A7860A9E43}"/>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3514126" y="1319784"/>
            <a:ext cx="253176" cy="253176"/>
          </a:xfrm>
          <a:prstGeom prst="rect">
            <a:avLst/>
          </a:prstGeom>
        </p:spPr>
      </p:pic>
      <p:pic>
        <p:nvPicPr>
          <p:cNvPr id="4" name="Graphic 3">
            <a:extLst>
              <a:ext uri="{FF2B5EF4-FFF2-40B4-BE49-F238E27FC236}">
                <a16:creationId xmlns:a16="http://schemas.microsoft.com/office/drawing/2014/main" id="{CDDBA3E9-D85A-DE88-16D2-F88F7CBF7EC8}"/>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3537453" y="4983987"/>
            <a:ext cx="217178" cy="217178"/>
          </a:xfrm>
          <a:prstGeom prst="rect">
            <a:avLst/>
          </a:prstGeom>
        </p:spPr>
      </p:pic>
      <p:sp>
        <p:nvSpPr>
          <p:cNvPr id="7" name="TextBox 6">
            <a:extLst>
              <a:ext uri="{FF2B5EF4-FFF2-40B4-BE49-F238E27FC236}">
                <a16:creationId xmlns:a16="http://schemas.microsoft.com/office/drawing/2014/main" id="{6F23B806-9220-036A-1BCE-4C598642D05A}"/>
              </a:ext>
            </a:extLst>
          </p:cNvPr>
          <p:cNvSpPr txBox="1"/>
          <p:nvPr/>
        </p:nvSpPr>
        <p:spPr>
          <a:xfrm>
            <a:off x="1502835" y="629972"/>
            <a:ext cx="3916315" cy="400110"/>
          </a:xfrm>
          <a:prstGeom prst="rect">
            <a:avLst/>
          </a:prstGeom>
          <a:noFill/>
        </p:spPr>
        <p:txBody>
          <a:bodyPr wrap="square" rtlCol="0" anchor="ctr">
            <a:spAutoFit/>
          </a:bodyPr>
          <a:lstStyle/>
          <a:p>
            <a:pPr algn="ctr"/>
            <a:r>
              <a:rPr lang="en-GB" sz="2000" b="1" dirty="0">
                <a:ea typeface="ItsaSketch" panose="02000603000000000000" pitchFamily="2" charset="0"/>
              </a:rPr>
              <a:t>Withernsea – Coastal Management</a:t>
            </a:r>
          </a:p>
        </p:txBody>
      </p:sp>
      <p:sp>
        <p:nvSpPr>
          <p:cNvPr id="14" name="TextBox 13">
            <a:extLst>
              <a:ext uri="{FF2B5EF4-FFF2-40B4-BE49-F238E27FC236}">
                <a16:creationId xmlns:a16="http://schemas.microsoft.com/office/drawing/2014/main" id="{5480A365-921D-5604-A4CB-922F68CCDD60}"/>
              </a:ext>
            </a:extLst>
          </p:cNvPr>
          <p:cNvSpPr txBox="1"/>
          <p:nvPr/>
        </p:nvSpPr>
        <p:spPr>
          <a:xfrm>
            <a:off x="4612723" y="2784684"/>
            <a:ext cx="1937357" cy="553998"/>
          </a:xfrm>
          <a:prstGeom prst="rect">
            <a:avLst/>
          </a:prstGeom>
          <a:noFill/>
        </p:spPr>
        <p:txBody>
          <a:bodyPr wrap="square" rtlCol="0">
            <a:spAutoFit/>
          </a:bodyPr>
          <a:lstStyle/>
          <a:p>
            <a:r>
              <a:rPr lang="en-GB" sz="1000" dirty="0">
                <a:solidFill>
                  <a:schemeClr val="bg1"/>
                </a:solidFill>
              </a:rPr>
              <a:t>Wood groynes trap sediment transported by longshore drift building up a wide sandy beach. </a:t>
            </a:r>
          </a:p>
        </p:txBody>
      </p:sp>
      <p:sp>
        <p:nvSpPr>
          <p:cNvPr id="17" name="TextBox 16">
            <a:extLst>
              <a:ext uri="{FF2B5EF4-FFF2-40B4-BE49-F238E27FC236}">
                <a16:creationId xmlns:a16="http://schemas.microsoft.com/office/drawing/2014/main" id="{D99A2F37-289B-75AC-1EA5-8A16237BDEA3}"/>
              </a:ext>
            </a:extLst>
          </p:cNvPr>
          <p:cNvSpPr txBox="1"/>
          <p:nvPr/>
        </p:nvSpPr>
        <p:spPr>
          <a:xfrm>
            <a:off x="3394869" y="5231374"/>
            <a:ext cx="1486163" cy="1015663"/>
          </a:xfrm>
          <a:prstGeom prst="rect">
            <a:avLst/>
          </a:prstGeom>
          <a:noFill/>
        </p:spPr>
        <p:txBody>
          <a:bodyPr wrap="square" rtlCol="0">
            <a:spAutoFit/>
          </a:bodyPr>
          <a:lstStyle/>
          <a:p>
            <a:pPr algn="ctr"/>
            <a:r>
              <a:rPr lang="en-GB" sz="1000" dirty="0">
                <a:solidFill>
                  <a:schemeClr val="bg1"/>
                </a:solidFill>
              </a:rPr>
              <a:t>Sediment trapped by the groynes. The high, sandy beach protects the cliffs. The sea wall and rock armour provide additional protection. </a:t>
            </a:r>
          </a:p>
        </p:txBody>
      </p:sp>
      <p:sp>
        <p:nvSpPr>
          <p:cNvPr id="20" name="TextBox 19">
            <a:extLst>
              <a:ext uri="{FF2B5EF4-FFF2-40B4-BE49-F238E27FC236}">
                <a16:creationId xmlns:a16="http://schemas.microsoft.com/office/drawing/2014/main" id="{CEC040AD-4A64-A0A3-B7FC-427E9D5B0EB5}"/>
              </a:ext>
            </a:extLst>
          </p:cNvPr>
          <p:cNvSpPr txBox="1"/>
          <p:nvPr/>
        </p:nvSpPr>
        <p:spPr>
          <a:xfrm>
            <a:off x="4812801" y="5228763"/>
            <a:ext cx="1705940" cy="1477328"/>
          </a:xfrm>
          <a:prstGeom prst="rect">
            <a:avLst/>
          </a:prstGeom>
          <a:noFill/>
        </p:spPr>
        <p:txBody>
          <a:bodyPr wrap="square" rtlCol="0">
            <a:spAutoFit/>
          </a:bodyPr>
          <a:lstStyle/>
          <a:p>
            <a:pPr algn="ctr"/>
            <a:r>
              <a:rPr lang="en-GB" sz="1000" dirty="0">
                <a:solidFill>
                  <a:schemeClr val="bg1"/>
                </a:solidFill>
              </a:rPr>
              <a:t>Downdrift, beach material transported along the coast is not replaced and the beach is starved of sediment. Waves reach the base of the cliff every high tide, increasing the rate of erosion. </a:t>
            </a:r>
          </a:p>
          <a:p>
            <a:pPr algn="ctr"/>
            <a:endParaRPr lang="en-GB" sz="1000" dirty="0">
              <a:solidFill>
                <a:schemeClr val="bg1"/>
              </a:solidFill>
            </a:endParaRPr>
          </a:p>
        </p:txBody>
      </p:sp>
      <p:sp>
        <p:nvSpPr>
          <p:cNvPr id="32" name="TextBox 31">
            <a:extLst>
              <a:ext uri="{FF2B5EF4-FFF2-40B4-BE49-F238E27FC236}">
                <a16:creationId xmlns:a16="http://schemas.microsoft.com/office/drawing/2014/main" id="{81B97BFF-6645-9B06-6B66-767989984841}"/>
              </a:ext>
            </a:extLst>
          </p:cNvPr>
          <p:cNvSpPr txBox="1"/>
          <p:nvPr/>
        </p:nvSpPr>
        <p:spPr>
          <a:xfrm>
            <a:off x="3418642" y="7345588"/>
            <a:ext cx="3200446" cy="830997"/>
          </a:xfrm>
          <a:prstGeom prst="rect">
            <a:avLst/>
          </a:prstGeom>
          <a:noFill/>
        </p:spPr>
        <p:txBody>
          <a:bodyPr wrap="square" rtlCol="0">
            <a:spAutoFit/>
          </a:bodyPr>
          <a:lstStyle/>
          <a:p>
            <a:r>
              <a:rPr lang="en-GB" sz="1200" dirty="0"/>
              <a:t>Coastal management has been effective in stopping erosion along the sea front at Withernsea. However, it has increased the rate of erosion downdrift of the defences.  </a:t>
            </a:r>
          </a:p>
        </p:txBody>
      </p:sp>
      <p:pic>
        <p:nvPicPr>
          <p:cNvPr id="34" name="Graphic 33">
            <a:extLst>
              <a:ext uri="{FF2B5EF4-FFF2-40B4-BE49-F238E27FC236}">
                <a16:creationId xmlns:a16="http://schemas.microsoft.com/office/drawing/2014/main" id="{01FE56D6-BB84-1F86-7EB6-BAD592225B74}"/>
              </a:ext>
            </a:extLst>
          </p:cNvPr>
          <p:cNvPicPr>
            <a:picLocks/>
          </p:cNvPicPr>
          <p:nvPr/>
        </p:nvPicPr>
        <p:blipFill>
          <a:blip r:embed="rId16">
            <a:extLst>
              <a:ext uri="{96DAC541-7B7A-43D3-8B79-37D633B846F1}">
                <asvg:svgBlip xmlns:asvg="http://schemas.microsoft.com/office/drawing/2016/SVG/main" r:embed="rId17"/>
              </a:ext>
            </a:extLst>
          </a:blip>
          <a:stretch>
            <a:fillRect/>
          </a:stretch>
        </p:blipFill>
        <p:spPr>
          <a:xfrm>
            <a:off x="3490575" y="8284296"/>
            <a:ext cx="271426" cy="271426"/>
          </a:xfrm>
          <a:prstGeom prst="rect">
            <a:avLst/>
          </a:prstGeom>
        </p:spPr>
      </p:pic>
      <p:sp>
        <p:nvSpPr>
          <p:cNvPr id="35" name="TextBox 34">
            <a:extLst>
              <a:ext uri="{FF2B5EF4-FFF2-40B4-BE49-F238E27FC236}">
                <a16:creationId xmlns:a16="http://schemas.microsoft.com/office/drawing/2014/main" id="{FF4B573D-ED97-DA7D-00D8-1B1CE425179B}"/>
              </a:ext>
            </a:extLst>
          </p:cNvPr>
          <p:cNvSpPr txBox="1"/>
          <p:nvPr/>
        </p:nvSpPr>
        <p:spPr>
          <a:xfrm>
            <a:off x="3460992" y="8314428"/>
            <a:ext cx="3016906" cy="1200329"/>
          </a:xfrm>
          <a:prstGeom prst="rect">
            <a:avLst/>
          </a:prstGeom>
          <a:noFill/>
        </p:spPr>
        <p:txBody>
          <a:bodyPr wrap="square" rtlCol="0">
            <a:spAutoFit/>
          </a:bodyPr>
          <a:lstStyle/>
          <a:p>
            <a:r>
              <a:rPr lang="en-GB" sz="1200" b="1" dirty="0"/>
              <a:t>       Conflict</a:t>
            </a:r>
          </a:p>
          <a:p>
            <a:pPr marL="171450" indent="-171450">
              <a:buFont typeface="Arial" panose="020B0604020202020204" pitchFamily="34" charset="0"/>
              <a:buChar char="•"/>
            </a:pPr>
            <a:r>
              <a:rPr lang="en-GB" sz="1200" dirty="0"/>
              <a:t>The increased rate of erosion downdrift of the defences has led to the loss of caravan pitches. </a:t>
            </a:r>
          </a:p>
          <a:p>
            <a:pPr marL="171450" indent="-171450">
              <a:buFont typeface="Arial" panose="020B0604020202020204" pitchFamily="34" charset="0"/>
              <a:buChar char="•"/>
            </a:pPr>
            <a:r>
              <a:rPr lang="en-GB" sz="1200" dirty="0"/>
              <a:t>Increased erosion has led to the loss of farm land downdrift of the defences. </a:t>
            </a:r>
            <a:endParaRPr lang="en-GB" sz="1600" dirty="0"/>
          </a:p>
        </p:txBody>
      </p:sp>
      <p:sp>
        <p:nvSpPr>
          <p:cNvPr id="39" name="TextBox 38">
            <a:extLst>
              <a:ext uri="{FF2B5EF4-FFF2-40B4-BE49-F238E27FC236}">
                <a16:creationId xmlns:a16="http://schemas.microsoft.com/office/drawing/2014/main" id="{8A05B1D1-5CCF-7E7F-87AE-2BD281446D93}"/>
              </a:ext>
            </a:extLst>
          </p:cNvPr>
          <p:cNvSpPr txBox="1"/>
          <p:nvPr/>
        </p:nvSpPr>
        <p:spPr>
          <a:xfrm>
            <a:off x="3978133" y="7046316"/>
            <a:ext cx="2070769" cy="246221"/>
          </a:xfrm>
          <a:prstGeom prst="rect">
            <a:avLst/>
          </a:prstGeom>
          <a:noFill/>
        </p:spPr>
        <p:txBody>
          <a:bodyPr wrap="square" rtlCol="0">
            <a:spAutoFit/>
          </a:bodyPr>
          <a:lstStyle/>
          <a:p>
            <a:pPr algn="ctr"/>
            <a:r>
              <a:rPr lang="en-GB" sz="1000" dirty="0">
                <a:solidFill>
                  <a:schemeClr val="bg1"/>
                </a:solidFill>
              </a:rPr>
              <a:t>Direction of longshore drift</a:t>
            </a:r>
          </a:p>
        </p:txBody>
      </p:sp>
      <p:cxnSp>
        <p:nvCxnSpPr>
          <p:cNvPr id="40" name="Straight Arrow Connector 39">
            <a:extLst>
              <a:ext uri="{FF2B5EF4-FFF2-40B4-BE49-F238E27FC236}">
                <a16:creationId xmlns:a16="http://schemas.microsoft.com/office/drawing/2014/main" id="{FDF5F31E-6ABC-147C-D654-BEE283108C0E}"/>
              </a:ext>
            </a:extLst>
          </p:cNvPr>
          <p:cNvCxnSpPr>
            <a:cxnSpLocks/>
          </p:cNvCxnSpPr>
          <p:nvPr/>
        </p:nvCxnSpPr>
        <p:spPr>
          <a:xfrm>
            <a:off x="4389315" y="7283003"/>
            <a:ext cx="1356924"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70E5706-8AE1-D3FF-6D38-457E1929EAAF}"/>
              </a:ext>
            </a:extLst>
          </p:cNvPr>
          <p:cNvSpPr txBox="1"/>
          <p:nvPr/>
        </p:nvSpPr>
        <p:spPr>
          <a:xfrm>
            <a:off x="5084167" y="1674884"/>
            <a:ext cx="1526322" cy="415498"/>
          </a:xfrm>
          <a:prstGeom prst="rect">
            <a:avLst/>
          </a:prstGeom>
          <a:noFill/>
        </p:spPr>
        <p:txBody>
          <a:bodyPr wrap="square" rtlCol="0">
            <a:spAutoFit/>
          </a:bodyPr>
          <a:lstStyle/>
          <a:p>
            <a:r>
              <a:rPr lang="en-GB" sz="1050" dirty="0">
                <a:solidFill>
                  <a:schemeClr val="bg1"/>
                </a:solidFill>
              </a:rPr>
              <a:t>A seawall protects the front of Withernsea.</a:t>
            </a:r>
          </a:p>
        </p:txBody>
      </p:sp>
    </p:spTree>
    <p:extLst>
      <p:ext uri="{BB962C8B-B14F-4D97-AF65-F5344CB8AC3E}">
        <p14:creationId xmlns:p14="http://schemas.microsoft.com/office/powerpoint/2010/main" val="4036740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5EC60EA-E4DB-E342-9735-777F4077BDA1}">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17064</TotalTime>
  <Words>328</Words>
  <Application>Microsoft Macintosh PowerPoint</Application>
  <PresentationFormat>A4 Paper (210x297 mm)</PresentationFormat>
  <Paragraphs>29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Bennett</dc:creator>
  <cp:lastModifiedBy>Anthony Bennett</cp:lastModifiedBy>
  <cp:revision>136</cp:revision>
  <cp:lastPrinted>2022-07-06T23:28:56Z</cp:lastPrinted>
  <dcterms:created xsi:type="dcterms:W3CDTF">2022-07-04T13:34:43Z</dcterms:created>
  <dcterms:modified xsi:type="dcterms:W3CDTF">2022-10-04T14:35:11Z</dcterms:modified>
</cp:coreProperties>
</file>