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07"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032"/>
    <a:srgbClr val="FFFFFF"/>
    <a:srgbClr val="2F528F"/>
    <a:srgbClr val="4472C4"/>
    <a:srgbClr val="AD9A62"/>
    <a:srgbClr val="000000"/>
    <a:srgbClr val="D1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315"/>
    <p:restoredTop sz="96327"/>
  </p:normalViewPr>
  <p:slideViewPr>
    <p:cSldViewPr snapToGrid="0" snapToObjects="1">
      <p:cViewPr varScale="1">
        <p:scale>
          <a:sx n="75" d="100"/>
          <a:sy n="75" d="100"/>
        </p:scale>
        <p:origin x="176" y="504"/>
      </p:cViewPr>
      <p:guideLst/>
    </p:cSldViewPr>
  </p:slideViewPr>
  <p:notesTextViewPr>
    <p:cViewPr>
      <p:scale>
        <a:sx n="1" d="1"/>
        <a:sy n="1" d="1"/>
      </p:scale>
      <p:origin x="0" y="0"/>
    </p:cViewPr>
  </p:notesTextViewPr>
  <p:sorterViewPr>
    <p:cViewPr>
      <p:scale>
        <a:sx n="147" d="100"/>
        <a:sy n="147"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5724C-A2FF-4947-9A47-FCC848685372}" type="datetimeFigureOut">
              <a:rPr lang="en-GB" smtClean="0"/>
              <a:t>03/11/2022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FCD5-E4A2-4D43-9143-BDF35FB8090A}" type="slidenum">
              <a:rPr lang="en-GB" smtClean="0"/>
              <a:t>‹#›</a:t>
            </a:fld>
            <a:endParaRPr lang="en-GB"/>
          </a:p>
        </p:txBody>
      </p:sp>
    </p:spTree>
    <p:extLst>
      <p:ext uri="{BB962C8B-B14F-4D97-AF65-F5344CB8AC3E}">
        <p14:creationId xmlns:p14="http://schemas.microsoft.com/office/powerpoint/2010/main" val="415677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18089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0250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66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DA45DC-A7D9-0A47-B224-A1E8C811703F}"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35746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5DA45DC-A7D9-0A47-B224-A1E8C811703F}"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4033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5DA45DC-A7D9-0A47-B224-A1E8C811703F}"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8423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5DA45DC-A7D9-0A47-B224-A1E8C811703F}" type="datetimeFigureOut">
              <a:rPr lang="en-GB" smtClean="0"/>
              <a:t>03/11/2022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425065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5DA45DC-A7D9-0A47-B224-A1E8C811703F}" type="datetimeFigureOut">
              <a:rPr lang="en-GB" smtClean="0"/>
              <a:t>03/11/2022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282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A45DC-A7D9-0A47-B224-A1E8C811703F}" type="datetimeFigureOut">
              <a:rPr lang="en-GB" smtClean="0"/>
              <a:t>03/11/2022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225164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113047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5DA45DC-A7D9-0A47-B224-A1E8C811703F}"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630871-4050-D147-AAD9-9D484D025851}" type="slidenum">
              <a:rPr lang="en-GB" smtClean="0"/>
              <a:t>‹#›</a:t>
            </a:fld>
            <a:endParaRPr lang="en-GB"/>
          </a:p>
        </p:txBody>
      </p:sp>
    </p:spTree>
    <p:extLst>
      <p:ext uri="{BB962C8B-B14F-4D97-AF65-F5344CB8AC3E}">
        <p14:creationId xmlns:p14="http://schemas.microsoft.com/office/powerpoint/2010/main" val="87533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DA45DC-A7D9-0A47-B224-A1E8C811703F}" type="datetimeFigureOut">
              <a:rPr lang="en-GB" smtClean="0"/>
              <a:t>03/11/2022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630871-4050-D147-AAD9-9D484D025851}" type="slidenum">
              <a:rPr lang="en-GB" smtClean="0"/>
              <a:t>‹#›</a:t>
            </a:fld>
            <a:endParaRPr lang="en-GB"/>
          </a:p>
        </p:txBody>
      </p:sp>
    </p:spTree>
    <p:extLst>
      <p:ext uri="{BB962C8B-B14F-4D97-AF65-F5344CB8AC3E}">
        <p14:creationId xmlns:p14="http://schemas.microsoft.com/office/powerpoint/2010/main" val="388295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9B4609DB-3CD5-D7F8-A2BC-2DDD8C7E0929}"/>
              </a:ext>
            </a:extLst>
          </p:cNvPr>
          <p:cNvPicPr>
            <a:picLocks noChangeAspect="1"/>
          </p:cNvPicPr>
          <p:nvPr/>
        </p:nvPicPr>
        <p:blipFill>
          <a:blip r:embed="rId2"/>
          <a:stretch>
            <a:fillRect/>
          </a:stretch>
        </p:blipFill>
        <p:spPr>
          <a:xfrm>
            <a:off x="244222" y="285577"/>
            <a:ext cx="864849" cy="864849"/>
          </a:xfrm>
          <a:prstGeom prst="rect">
            <a:avLst/>
          </a:prstGeom>
        </p:spPr>
      </p:pic>
      <p:pic>
        <p:nvPicPr>
          <p:cNvPr id="198" name="Picture 197" descr="Qr code&#10;&#10;Description automatically generated">
            <a:extLst>
              <a:ext uri="{FF2B5EF4-FFF2-40B4-BE49-F238E27FC236}">
                <a16:creationId xmlns:a16="http://schemas.microsoft.com/office/drawing/2014/main" id="{5C3B9D90-6DC6-5962-A382-BB761C403074}"/>
              </a:ext>
            </a:extLst>
          </p:cNvPr>
          <p:cNvPicPr>
            <a:picLocks noChangeAspect="1"/>
          </p:cNvPicPr>
          <p:nvPr/>
        </p:nvPicPr>
        <p:blipFill>
          <a:blip r:embed="rId3"/>
          <a:stretch>
            <a:fillRect/>
          </a:stretch>
        </p:blipFill>
        <p:spPr>
          <a:xfrm>
            <a:off x="5646992" y="240718"/>
            <a:ext cx="873560" cy="873560"/>
          </a:xfrm>
          <a:prstGeom prst="rect">
            <a:avLst/>
          </a:prstGeom>
        </p:spPr>
      </p:pic>
      <p:sp>
        <p:nvSpPr>
          <p:cNvPr id="12" name="TextBox 11">
            <a:extLst>
              <a:ext uri="{FF2B5EF4-FFF2-40B4-BE49-F238E27FC236}">
                <a16:creationId xmlns:a16="http://schemas.microsoft.com/office/drawing/2014/main" id="{7AA06EA8-9CD6-BA38-13E2-9E01C3F43594}"/>
              </a:ext>
            </a:extLst>
          </p:cNvPr>
          <p:cNvSpPr txBox="1"/>
          <p:nvPr/>
        </p:nvSpPr>
        <p:spPr>
          <a:xfrm>
            <a:off x="1735595" y="645071"/>
            <a:ext cx="3370006" cy="615681"/>
          </a:xfrm>
          <a:prstGeom prst="rect">
            <a:avLst/>
          </a:prstGeom>
          <a:noFill/>
        </p:spPr>
        <p:txBody>
          <a:bodyPr wrap="square" rtlCol="0" anchor="ctr">
            <a:spAutoFit/>
          </a:bodyPr>
          <a:lstStyle/>
          <a:p>
            <a:pPr algn="ctr">
              <a:lnSpc>
                <a:spcPts val="2040"/>
              </a:lnSpc>
            </a:pPr>
            <a:r>
              <a:rPr lang="en-GB" sz="2200" b="1" dirty="0">
                <a:ea typeface="ItsaSketch" panose="02000603000000000000" pitchFamily="2" charset="0"/>
              </a:rPr>
              <a:t>The Enhanced </a:t>
            </a:r>
          </a:p>
          <a:p>
            <a:pPr algn="ctr">
              <a:lnSpc>
                <a:spcPts val="2040"/>
              </a:lnSpc>
            </a:pPr>
            <a:r>
              <a:rPr lang="en-GB" sz="2200" b="1" dirty="0">
                <a:ea typeface="ItsaSketch" panose="02000603000000000000" pitchFamily="2" charset="0"/>
              </a:rPr>
              <a:t>Greenhouse Effect</a:t>
            </a:r>
          </a:p>
        </p:txBody>
      </p:sp>
      <p:sp>
        <p:nvSpPr>
          <p:cNvPr id="19" name="TextBox 18">
            <a:extLst>
              <a:ext uri="{FF2B5EF4-FFF2-40B4-BE49-F238E27FC236}">
                <a16:creationId xmlns:a16="http://schemas.microsoft.com/office/drawing/2014/main" id="{AC4B2D6D-0836-9B18-5385-3B7CDFF0D277}"/>
              </a:ext>
            </a:extLst>
          </p:cNvPr>
          <p:cNvSpPr txBox="1"/>
          <p:nvPr/>
        </p:nvSpPr>
        <p:spPr>
          <a:xfrm>
            <a:off x="873085" y="109207"/>
            <a:ext cx="5175817" cy="707886"/>
          </a:xfrm>
          <a:prstGeom prst="rect">
            <a:avLst/>
          </a:prstGeom>
          <a:noFill/>
        </p:spPr>
        <p:txBody>
          <a:bodyPr wrap="square" rtlCol="0" anchor="ctr">
            <a:spAutoFit/>
          </a:bodyPr>
          <a:lstStyle/>
          <a:p>
            <a:pPr algn="ctr"/>
            <a:r>
              <a:rPr lang="en-GB" sz="4000" b="1" dirty="0">
                <a:solidFill>
                  <a:srgbClr val="81A032"/>
                </a:solidFill>
                <a:ea typeface="ItsaSketch" panose="02000603000000000000" pitchFamily="2" charset="0"/>
              </a:rPr>
              <a:t>Natural Hazards</a:t>
            </a:r>
          </a:p>
        </p:txBody>
      </p:sp>
      <p:sp>
        <p:nvSpPr>
          <p:cNvPr id="20" name="TextBox 19">
            <a:extLst>
              <a:ext uri="{FF2B5EF4-FFF2-40B4-BE49-F238E27FC236}">
                <a16:creationId xmlns:a16="http://schemas.microsoft.com/office/drawing/2014/main" id="{47CB8E7B-1C06-2548-4B08-3BAF20907D9C}"/>
              </a:ext>
            </a:extLst>
          </p:cNvPr>
          <p:cNvSpPr txBox="1"/>
          <p:nvPr/>
        </p:nvSpPr>
        <p:spPr>
          <a:xfrm>
            <a:off x="1121034" y="849585"/>
            <a:ext cx="797156" cy="369332"/>
          </a:xfrm>
          <a:prstGeom prst="rect">
            <a:avLst/>
          </a:prstGeom>
          <a:noFill/>
        </p:spPr>
        <p:txBody>
          <a:bodyPr wrap="square" rtlCol="0">
            <a:spAutoFit/>
          </a:bodyPr>
          <a:lstStyle/>
          <a:p>
            <a:r>
              <a:rPr lang="en-GB" dirty="0"/>
              <a:t>read</a:t>
            </a:r>
          </a:p>
        </p:txBody>
      </p:sp>
      <p:sp>
        <p:nvSpPr>
          <p:cNvPr id="21" name="TextBox 20">
            <a:extLst>
              <a:ext uri="{FF2B5EF4-FFF2-40B4-BE49-F238E27FC236}">
                <a16:creationId xmlns:a16="http://schemas.microsoft.com/office/drawing/2014/main" id="{FA72899F-44F0-5940-5B85-43716B950909}"/>
              </a:ext>
            </a:extLst>
          </p:cNvPr>
          <p:cNvSpPr txBox="1"/>
          <p:nvPr/>
        </p:nvSpPr>
        <p:spPr>
          <a:xfrm>
            <a:off x="5078475" y="849585"/>
            <a:ext cx="797156" cy="369332"/>
          </a:xfrm>
          <a:prstGeom prst="rect">
            <a:avLst/>
          </a:prstGeom>
          <a:noFill/>
        </p:spPr>
        <p:txBody>
          <a:bodyPr wrap="square" rtlCol="0">
            <a:spAutoFit/>
          </a:bodyPr>
          <a:lstStyle/>
          <a:p>
            <a:r>
              <a:rPr lang="en-GB" dirty="0"/>
              <a:t>quiz</a:t>
            </a:r>
          </a:p>
        </p:txBody>
      </p:sp>
      <p:sp>
        <p:nvSpPr>
          <p:cNvPr id="22" name="Arc 21">
            <a:extLst>
              <a:ext uri="{FF2B5EF4-FFF2-40B4-BE49-F238E27FC236}">
                <a16:creationId xmlns:a16="http://schemas.microsoft.com/office/drawing/2014/main" id="{5379A791-66D6-0977-98F5-D169DE8FA1DA}"/>
              </a:ext>
            </a:extLst>
          </p:cNvPr>
          <p:cNvSpPr/>
          <p:nvPr/>
        </p:nvSpPr>
        <p:spPr>
          <a:xfrm>
            <a:off x="965250" y="869276"/>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310DBCBF-4634-F58A-E870-C22FC0F8D508}"/>
              </a:ext>
            </a:extLst>
          </p:cNvPr>
          <p:cNvSpPr/>
          <p:nvPr/>
        </p:nvSpPr>
        <p:spPr>
          <a:xfrm flipH="1">
            <a:off x="5523887" y="860943"/>
            <a:ext cx="262194" cy="188870"/>
          </a:xfrm>
          <a:prstGeom prst="arc">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ectangle 28">
            <a:extLst>
              <a:ext uri="{FF2B5EF4-FFF2-40B4-BE49-F238E27FC236}">
                <a16:creationId xmlns:a16="http://schemas.microsoft.com/office/drawing/2014/main" id="{224B1D40-9C55-AF62-E0A8-02E9BF15DEB9}"/>
              </a:ext>
            </a:extLst>
          </p:cNvPr>
          <p:cNvSpPr/>
          <p:nvPr/>
        </p:nvSpPr>
        <p:spPr>
          <a:xfrm>
            <a:off x="466728" y="1205493"/>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BE72920-0EFF-77FC-764A-A31531925D31}"/>
              </a:ext>
            </a:extLst>
          </p:cNvPr>
          <p:cNvSpPr txBox="1"/>
          <p:nvPr/>
        </p:nvSpPr>
        <p:spPr>
          <a:xfrm>
            <a:off x="606002" y="1198114"/>
            <a:ext cx="2379556" cy="369332"/>
          </a:xfrm>
          <a:prstGeom prst="rect">
            <a:avLst/>
          </a:prstGeom>
          <a:noFill/>
        </p:spPr>
        <p:txBody>
          <a:bodyPr wrap="square" rtlCol="0">
            <a:spAutoFit/>
          </a:bodyPr>
          <a:lstStyle/>
          <a:p>
            <a:r>
              <a:rPr lang="en-GB" b="1" dirty="0">
                <a:solidFill>
                  <a:schemeClr val="bg1"/>
                </a:solidFill>
              </a:rPr>
              <a:t>The Big Picture</a:t>
            </a:r>
          </a:p>
        </p:txBody>
      </p:sp>
      <p:sp>
        <p:nvSpPr>
          <p:cNvPr id="31" name="Oval 30">
            <a:extLst>
              <a:ext uri="{FF2B5EF4-FFF2-40B4-BE49-F238E27FC236}">
                <a16:creationId xmlns:a16="http://schemas.microsoft.com/office/drawing/2014/main" id="{06715B2C-A75A-EA73-411E-B49AC2839D03}"/>
              </a:ext>
            </a:extLst>
          </p:cNvPr>
          <p:cNvSpPr/>
          <p:nvPr/>
        </p:nvSpPr>
        <p:spPr>
          <a:xfrm>
            <a:off x="284310" y="1200011"/>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B53298C-BFBA-FBE8-30D0-24D503510344}"/>
              </a:ext>
            </a:extLst>
          </p:cNvPr>
          <p:cNvSpPr txBox="1"/>
          <p:nvPr/>
        </p:nvSpPr>
        <p:spPr>
          <a:xfrm>
            <a:off x="1296189" y="1944477"/>
            <a:ext cx="1215291" cy="261610"/>
          </a:xfrm>
          <a:prstGeom prst="rect">
            <a:avLst/>
          </a:prstGeom>
          <a:noFill/>
        </p:spPr>
        <p:txBody>
          <a:bodyPr wrap="square" rtlCol="0">
            <a:spAutoFit/>
          </a:bodyPr>
          <a:lstStyle/>
          <a:p>
            <a:pPr algn="ctr"/>
            <a:r>
              <a:rPr lang="en-GB" sz="1100" b="1" dirty="0"/>
              <a:t>Natural Hazards</a:t>
            </a:r>
          </a:p>
        </p:txBody>
      </p:sp>
      <p:pic>
        <p:nvPicPr>
          <p:cNvPr id="33" name="Graphic 32">
            <a:extLst>
              <a:ext uri="{FF2B5EF4-FFF2-40B4-BE49-F238E27FC236}">
                <a16:creationId xmlns:a16="http://schemas.microsoft.com/office/drawing/2014/main" id="{29BB7C75-5E60-507D-A542-A19DF359175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305827" y="1214938"/>
            <a:ext cx="336859" cy="336859"/>
          </a:xfrm>
          <a:prstGeom prst="rect">
            <a:avLst/>
          </a:prstGeom>
        </p:spPr>
      </p:pic>
      <p:sp>
        <p:nvSpPr>
          <p:cNvPr id="34" name="TextBox 33">
            <a:extLst>
              <a:ext uri="{FF2B5EF4-FFF2-40B4-BE49-F238E27FC236}">
                <a16:creationId xmlns:a16="http://schemas.microsoft.com/office/drawing/2014/main" id="{BCB46D81-4DF5-0092-E2A3-DECC717FCD39}"/>
              </a:ext>
            </a:extLst>
          </p:cNvPr>
          <p:cNvSpPr txBox="1"/>
          <p:nvPr/>
        </p:nvSpPr>
        <p:spPr>
          <a:xfrm>
            <a:off x="2138165" y="1646301"/>
            <a:ext cx="1195359" cy="253916"/>
          </a:xfrm>
          <a:prstGeom prst="rect">
            <a:avLst/>
          </a:prstGeom>
          <a:noFill/>
        </p:spPr>
        <p:txBody>
          <a:bodyPr wrap="square" rtlCol="0">
            <a:spAutoFit/>
          </a:bodyPr>
          <a:lstStyle/>
          <a:p>
            <a:r>
              <a:rPr lang="en-GB" sz="1050" b="1" i="1" dirty="0"/>
              <a:t>tectonic hazards</a:t>
            </a:r>
            <a:endParaRPr lang="en-GB" sz="1200" dirty="0"/>
          </a:p>
        </p:txBody>
      </p:sp>
      <p:sp>
        <p:nvSpPr>
          <p:cNvPr id="35" name="TextBox 34">
            <a:extLst>
              <a:ext uri="{FF2B5EF4-FFF2-40B4-BE49-F238E27FC236}">
                <a16:creationId xmlns:a16="http://schemas.microsoft.com/office/drawing/2014/main" id="{2ED3955B-2A4A-FB06-8F3F-57F7B135C544}"/>
              </a:ext>
            </a:extLst>
          </p:cNvPr>
          <p:cNvSpPr txBox="1"/>
          <p:nvPr/>
        </p:nvSpPr>
        <p:spPr>
          <a:xfrm>
            <a:off x="2138165" y="2248033"/>
            <a:ext cx="1218605" cy="253916"/>
          </a:xfrm>
          <a:prstGeom prst="rect">
            <a:avLst/>
          </a:prstGeom>
          <a:noFill/>
        </p:spPr>
        <p:txBody>
          <a:bodyPr wrap="square" rtlCol="0">
            <a:spAutoFit/>
          </a:bodyPr>
          <a:lstStyle/>
          <a:p>
            <a:r>
              <a:rPr lang="en-GB" sz="1050" b="1" i="1" dirty="0"/>
              <a:t>climate change*</a:t>
            </a:r>
            <a:endParaRPr lang="en-GB" sz="1200" b="1" dirty="0"/>
          </a:p>
        </p:txBody>
      </p:sp>
      <p:sp>
        <p:nvSpPr>
          <p:cNvPr id="36" name="Arc 35">
            <a:extLst>
              <a:ext uri="{FF2B5EF4-FFF2-40B4-BE49-F238E27FC236}">
                <a16:creationId xmlns:a16="http://schemas.microsoft.com/office/drawing/2014/main" id="{ABB10D1C-A6C7-F8BC-37B7-5505D22108C8}"/>
              </a:ext>
            </a:extLst>
          </p:cNvPr>
          <p:cNvSpPr/>
          <p:nvPr/>
        </p:nvSpPr>
        <p:spPr>
          <a:xfrm rot="10800000" flipV="1">
            <a:off x="1147789" y="2114810"/>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a:extLst>
              <a:ext uri="{FF2B5EF4-FFF2-40B4-BE49-F238E27FC236}">
                <a16:creationId xmlns:a16="http://schemas.microsoft.com/office/drawing/2014/main" id="{672FEDF3-46C5-E20E-D493-377F5CE7B85A}"/>
              </a:ext>
            </a:extLst>
          </p:cNvPr>
          <p:cNvSpPr txBox="1"/>
          <p:nvPr/>
        </p:nvSpPr>
        <p:spPr>
          <a:xfrm>
            <a:off x="263145" y="2244645"/>
            <a:ext cx="1363421" cy="253916"/>
          </a:xfrm>
          <a:prstGeom prst="rect">
            <a:avLst/>
          </a:prstGeom>
          <a:noFill/>
        </p:spPr>
        <p:txBody>
          <a:bodyPr wrap="square" rtlCol="0">
            <a:spAutoFit/>
          </a:bodyPr>
          <a:lstStyle/>
          <a:p>
            <a:r>
              <a:rPr lang="en-GB" sz="1050" b="1" i="1" dirty="0"/>
              <a:t>weather hazards</a:t>
            </a:r>
            <a:endParaRPr lang="en-GB" sz="1200" b="1" dirty="0"/>
          </a:p>
        </p:txBody>
      </p:sp>
      <p:sp>
        <p:nvSpPr>
          <p:cNvPr id="38" name="Arc 37">
            <a:extLst>
              <a:ext uri="{FF2B5EF4-FFF2-40B4-BE49-F238E27FC236}">
                <a16:creationId xmlns:a16="http://schemas.microsoft.com/office/drawing/2014/main" id="{52A88481-A9A1-ADE1-3D9B-C5D553C8B090}"/>
              </a:ext>
            </a:extLst>
          </p:cNvPr>
          <p:cNvSpPr/>
          <p:nvPr/>
        </p:nvSpPr>
        <p:spPr>
          <a:xfrm rot="10800000">
            <a:off x="1147789" y="1652724"/>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99D61F3C-DC6A-271E-C725-6BEE7F651000}"/>
              </a:ext>
            </a:extLst>
          </p:cNvPr>
          <p:cNvSpPr txBox="1"/>
          <p:nvPr/>
        </p:nvSpPr>
        <p:spPr>
          <a:xfrm>
            <a:off x="244222" y="1636336"/>
            <a:ext cx="1791417" cy="253916"/>
          </a:xfrm>
          <a:prstGeom prst="rect">
            <a:avLst/>
          </a:prstGeom>
          <a:noFill/>
        </p:spPr>
        <p:txBody>
          <a:bodyPr wrap="square" rtlCol="0">
            <a:spAutoFit/>
          </a:bodyPr>
          <a:lstStyle/>
          <a:p>
            <a:r>
              <a:rPr lang="en-GB" sz="1050" b="1" i="1" dirty="0"/>
              <a:t>natural hazards</a:t>
            </a:r>
            <a:endParaRPr lang="en-GB" sz="1200" b="1" dirty="0"/>
          </a:p>
        </p:txBody>
      </p:sp>
      <p:sp>
        <p:nvSpPr>
          <p:cNvPr id="40" name="Arc 39">
            <a:extLst>
              <a:ext uri="{FF2B5EF4-FFF2-40B4-BE49-F238E27FC236}">
                <a16:creationId xmlns:a16="http://schemas.microsoft.com/office/drawing/2014/main" id="{F70103B5-062D-24C5-00D7-2E8661917F75}"/>
              </a:ext>
            </a:extLst>
          </p:cNvPr>
          <p:cNvSpPr/>
          <p:nvPr/>
        </p:nvSpPr>
        <p:spPr>
          <a:xfrm rot="10800000" flipH="1" flipV="1">
            <a:off x="2179545" y="2116583"/>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a:extLst>
              <a:ext uri="{FF2B5EF4-FFF2-40B4-BE49-F238E27FC236}">
                <a16:creationId xmlns:a16="http://schemas.microsoft.com/office/drawing/2014/main" id="{8843B17C-1309-2059-3BF8-65099E0BACC4}"/>
              </a:ext>
            </a:extLst>
          </p:cNvPr>
          <p:cNvSpPr/>
          <p:nvPr/>
        </p:nvSpPr>
        <p:spPr>
          <a:xfrm rot="10800000" flipH="1">
            <a:off x="2179545" y="1654497"/>
            <a:ext cx="472077" cy="384645"/>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Rectangle 99">
            <a:extLst>
              <a:ext uri="{FF2B5EF4-FFF2-40B4-BE49-F238E27FC236}">
                <a16:creationId xmlns:a16="http://schemas.microsoft.com/office/drawing/2014/main" id="{C3E82DD6-7EF3-B967-1964-E664013E5404}"/>
              </a:ext>
            </a:extLst>
          </p:cNvPr>
          <p:cNvSpPr/>
          <p:nvPr/>
        </p:nvSpPr>
        <p:spPr>
          <a:xfrm>
            <a:off x="3696519" y="1193051"/>
            <a:ext cx="2849004"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A521D686-5B9D-247D-6AA3-6410C0C7C516}"/>
              </a:ext>
            </a:extLst>
          </p:cNvPr>
          <p:cNvSpPr txBox="1"/>
          <p:nvPr/>
        </p:nvSpPr>
        <p:spPr>
          <a:xfrm>
            <a:off x="3835793" y="1195240"/>
            <a:ext cx="1808252" cy="369332"/>
          </a:xfrm>
          <a:prstGeom prst="rect">
            <a:avLst/>
          </a:prstGeom>
          <a:noFill/>
        </p:spPr>
        <p:txBody>
          <a:bodyPr wrap="square" rtlCol="0">
            <a:spAutoFit/>
          </a:bodyPr>
          <a:lstStyle/>
          <a:p>
            <a:r>
              <a:rPr lang="en-GB" b="1" dirty="0">
                <a:solidFill>
                  <a:schemeClr val="bg1"/>
                </a:solidFill>
              </a:rPr>
              <a:t>Enhanced</a:t>
            </a:r>
          </a:p>
        </p:txBody>
      </p:sp>
      <p:sp>
        <p:nvSpPr>
          <p:cNvPr id="102" name="Oval 101">
            <a:extLst>
              <a:ext uri="{FF2B5EF4-FFF2-40B4-BE49-F238E27FC236}">
                <a16:creationId xmlns:a16="http://schemas.microsoft.com/office/drawing/2014/main" id="{11EA6C6B-47DA-7805-3AD7-F1999A33E45A}"/>
              </a:ext>
            </a:extLst>
          </p:cNvPr>
          <p:cNvSpPr/>
          <p:nvPr/>
        </p:nvSpPr>
        <p:spPr>
          <a:xfrm>
            <a:off x="3514101" y="1197137"/>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D8EECB6B-449E-A817-E728-3F1EC0A11D99}"/>
              </a:ext>
            </a:extLst>
          </p:cNvPr>
          <p:cNvSpPr/>
          <p:nvPr/>
        </p:nvSpPr>
        <p:spPr>
          <a:xfrm>
            <a:off x="3555904" y="1280534"/>
            <a:ext cx="285196" cy="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20F8F40-0193-737E-DF11-D7682050C27D}"/>
              </a:ext>
            </a:extLst>
          </p:cNvPr>
          <p:cNvSpPr/>
          <p:nvPr/>
        </p:nvSpPr>
        <p:spPr>
          <a:xfrm>
            <a:off x="289227" y="2855265"/>
            <a:ext cx="3026505" cy="2406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738F340-768D-6ABB-BF83-82C4E56ECC7F}"/>
              </a:ext>
            </a:extLst>
          </p:cNvPr>
          <p:cNvSpPr/>
          <p:nvPr/>
        </p:nvSpPr>
        <p:spPr>
          <a:xfrm>
            <a:off x="466728" y="2624036"/>
            <a:ext cx="2849004" cy="3597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F877626-060A-75FE-3A0A-F60077DE8D95}"/>
              </a:ext>
            </a:extLst>
          </p:cNvPr>
          <p:cNvSpPr txBox="1"/>
          <p:nvPr/>
        </p:nvSpPr>
        <p:spPr>
          <a:xfrm>
            <a:off x="606002" y="2616657"/>
            <a:ext cx="1367343" cy="369332"/>
          </a:xfrm>
          <a:prstGeom prst="rect">
            <a:avLst/>
          </a:prstGeom>
          <a:noFill/>
        </p:spPr>
        <p:txBody>
          <a:bodyPr wrap="square" rtlCol="0">
            <a:spAutoFit/>
          </a:bodyPr>
          <a:lstStyle/>
          <a:p>
            <a:r>
              <a:rPr lang="en-GB" b="1" dirty="0">
                <a:solidFill>
                  <a:schemeClr val="bg1"/>
                </a:solidFill>
              </a:rPr>
              <a:t>Key Terms</a:t>
            </a:r>
          </a:p>
        </p:txBody>
      </p:sp>
      <p:sp>
        <p:nvSpPr>
          <p:cNvPr id="6" name="Oval 5">
            <a:extLst>
              <a:ext uri="{FF2B5EF4-FFF2-40B4-BE49-F238E27FC236}">
                <a16:creationId xmlns:a16="http://schemas.microsoft.com/office/drawing/2014/main" id="{71DBF5A1-608D-4828-AC53-7D085E5CD5B9}"/>
              </a:ext>
            </a:extLst>
          </p:cNvPr>
          <p:cNvSpPr/>
          <p:nvPr/>
        </p:nvSpPr>
        <p:spPr>
          <a:xfrm>
            <a:off x="284310" y="2618554"/>
            <a:ext cx="367200" cy="36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0AD21409-741D-A6FB-B42D-B07BB7BCC60C}"/>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40896" y="2683019"/>
            <a:ext cx="249663" cy="249663"/>
          </a:xfrm>
          <a:prstGeom prst="rect">
            <a:avLst/>
          </a:prstGeom>
        </p:spPr>
      </p:pic>
      <p:sp>
        <p:nvSpPr>
          <p:cNvPr id="73" name="TextBox 72">
            <a:extLst>
              <a:ext uri="{FF2B5EF4-FFF2-40B4-BE49-F238E27FC236}">
                <a16:creationId xmlns:a16="http://schemas.microsoft.com/office/drawing/2014/main" id="{5A148A23-FC65-C267-F2C2-9FFB9464C63A}"/>
              </a:ext>
            </a:extLst>
          </p:cNvPr>
          <p:cNvSpPr txBox="1"/>
          <p:nvPr/>
        </p:nvSpPr>
        <p:spPr>
          <a:xfrm>
            <a:off x="624827" y="3691992"/>
            <a:ext cx="2737590" cy="461665"/>
          </a:xfrm>
          <a:prstGeom prst="rect">
            <a:avLst/>
          </a:prstGeom>
          <a:noFill/>
        </p:spPr>
        <p:txBody>
          <a:bodyPr wrap="square" rtlCol="0">
            <a:spAutoFit/>
          </a:bodyPr>
          <a:lstStyle/>
          <a:p>
            <a:r>
              <a:rPr lang="en-GB" sz="1200" b="1" dirty="0"/>
              <a:t>Greenhouse gases </a:t>
            </a:r>
            <a:r>
              <a:rPr lang="en-GB" sz="1200" dirty="0"/>
              <a:t>– gases in the Earth's atmosphere that trap heat.</a:t>
            </a:r>
          </a:p>
        </p:txBody>
      </p:sp>
      <p:sp>
        <p:nvSpPr>
          <p:cNvPr id="74" name="Oval 73">
            <a:extLst>
              <a:ext uri="{FF2B5EF4-FFF2-40B4-BE49-F238E27FC236}">
                <a16:creationId xmlns:a16="http://schemas.microsoft.com/office/drawing/2014/main" id="{C820474E-5AC0-0997-52B6-811A12AEB860}"/>
              </a:ext>
            </a:extLst>
          </p:cNvPr>
          <p:cNvSpPr/>
          <p:nvPr/>
        </p:nvSpPr>
        <p:spPr>
          <a:xfrm>
            <a:off x="339045" y="3780484"/>
            <a:ext cx="297320" cy="297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Graphic 74">
            <a:extLst>
              <a:ext uri="{FF2B5EF4-FFF2-40B4-BE49-F238E27FC236}">
                <a16:creationId xmlns:a16="http://schemas.microsoft.com/office/drawing/2014/main" id="{78DD139D-4162-717C-8535-8474A906C60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455032" y="3931693"/>
            <a:ext cx="65347" cy="65347"/>
          </a:xfrm>
          <a:prstGeom prst="rect">
            <a:avLst/>
          </a:prstGeom>
        </p:spPr>
      </p:pic>
      <p:sp>
        <p:nvSpPr>
          <p:cNvPr id="81" name="Oval 80">
            <a:extLst>
              <a:ext uri="{FF2B5EF4-FFF2-40B4-BE49-F238E27FC236}">
                <a16:creationId xmlns:a16="http://schemas.microsoft.com/office/drawing/2014/main" id="{E57F5E0D-A06F-BE45-0259-1A49A6891B8B}"/>
              </a:ext>
            </a:extLst>
          </p:cNvPr>
          <p:cNvSpPr/>
          <p:nvPr/>
        </p:nvSpPr>
        <p:spPr>
          <a:xfrm>
            <a:off x="343562" y="3085146"/>
            <a:ext cx="297320" cy="297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C9FB7C60-F7C2-1010-CD22-A25E67D79035}"/>
              </a:ext>
            </a:extLst>
          </p:cNvPr>
          <p:cNvSpPr txBox="1"/>
          <p:nvPr/>
        </p:nvSpPr>
        <p:spPr>
          <a:xfrm>
            <a:off x="625162" y="2939606"/>
            <a:ext cx="2925935" cy="830997"/>
          </a:xfrm>
          <a:prstGeom prst="rect">
            <a:avLst/>
          </a:prstGeom>
          <a:noFill/>
        </p:spPr>
        <p:txBody>
          <a:bodyPr wrap="square" rtlCol="0">
            <a:spAutoFit/>
          </a:bodyPr>
          <a:lstStyle/>
          <a:p>
            <a:r>
              <a:rPr lang="en-GB" sz="1200" b="1" dirty="0"/>
              <a:t>Enhanced Greenhouse effect </a:t>
            </a:r>
            <a:r>
              <a:rPr lang="en-GB" sz="1200" dirty="0"/>
              <a:t>– The warming of the Earth’s atmosphere due to human activity increasing the layer of greenhouse gases. </a:t>
            </a:r>
          </a:p>
        </p:txBody>
      </p:sp>
      <p:sp>
        <p:nvSpPr>
          <p:cNvPr id="60" name="TextBox 59">
            <a:extLst>
              <a:ext uri="{FF2B5EF4-FFF2-40B4-BE49-F238E27FC236}">
                <a16:creationId xmlns:a16="http://schemas.microsoft.com/office/drawing/2014/main" id="{FFF5BFB8-3EE8-B11B-2A3D-D90CFEB2D868}"/>
              </a:ext>
            </a:extLst>
          </p:cNvPr>
          <p:cNvSpPr txBox="1"/>
          <p:nvPr/>
        </p:nvSpPr>
        <p:spPr>
          <a:xfrm>
            <a:off x="3427509" y="1575643"/>
            <a:ext cx="3141263" cy="3947234"/>
          </a:xfrm>
          <a:prstGeom prst="rect">
            <a:avLst/>
          </a:prstGeom>
          <a:noFill/>
        </p:spPr>
        <p:txBody>
          <a:bodyPr wrap="square" rtlCol="0">
            <a:spAutoFit/>
          </a:bodyPr>
          <a:lstStyle/>
          <a:p>
            <a:pPr marL="171450" indent="-171450">
              <a:buFont typeface="Arial" panose="020B0604020202020204" pitchFamily="34" charset="0"/>
              <a:buChar char="•"/>
            </a:pPr>
            <a:r>
              <a:rPr lang="en-GB" sz="1200" dirty="0"/>
              <a:t>The Greenhouse effect is a naturally occurring phenomenon that keeps the Earth warm enough for life to exist. It is estimated that the Earth would be 33° colder without the greenhouse effect.</a:t>
            </a:r>
          </a:p>
          <a:p>
            <a:pPr marL="171450" indent="-171450">
              <a:buFont typeface="Arial" panose="020B0604020202020204" pitchFamily="34" charset="0"/>
              <a:buChar char="•"/>
            </a:pPr>
            <a:r>
              <a:rPr lang="en-GB" sz="1200" dirty="0"/>
              <a:t>Like a greenhouse, the atmosphere allows most of the heat from the Sun to pass through it to warm the Earth’s surface. Gasses then trap some reflected energy as glass does in a greenhouse.</a:t>
            </a:r>
          </a:p>
          <a:p>
            <a:pPr marL="171450" indent="-171450">
              <a:buFont typeface="Arial" panose="020B0604020202020204" pitchFamily="34" charset="0"/>
              <a:buChar char="•"/>
            </a:pPr>
            <a:r>
              <a:rPr lang="en-GB" sz="1200" dirty="0"/>
              <a:t>The enhanced greenhouse effect involves human activity increasing the layer of greenhouse gases which naturally exists. Activities that generate greenhouse gases include burning fossil fuels, transport, agriculture and deforestation. Less heat escapes the from the Earth’s atmosphere and more is trapped by the thicker layer of greenhouse gases, leading to higher temperatures. </a:t>
            </a:r>
            <a:endParaRPr lang="en-GB" sz="1050" dirty="0"/>
          </a:p>
          <a:p>
            <a:pPr marL="171450" indent="-171450">
              <a:buFont typeface="Arial" panose="020B0604020202020204" pitchFamily="34" charset="0"/>
              <a:buChar char="•"/>
            </a:pPr>
            <a:endParaRPr lang="en-GB" sz="1050" dirty="0"/>
          </a:p>
        </p:txBody>
      </p:sp>
      <p:pic>
        <p:nvPicPr>
          <p:cNvPr id="15" name="Graphic 14">
            <a:extLst>
              <a:ext uri="{FF2B5EF4-FFF2-40B4-BE49-F238E27FC236}">
                <a16:creationId xmlns:a16="http://schemas.microsoft.com/office/drawing/2014/main" id="{7934A403-E226-150A-EBE0-52115401BD3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3561698" y="1247270"/>
            <a:ext cx="265271" cy="265271"/>
          </a:xfrm>
          <a:prstGeom prst="rect">
            <a:avLst/>
          </a:prstGeom>
        </p:spPr>
      </p:pic>
      <p:pic>
        <p:nvPicPr>
          <p:cNvPr id="18" name="Graphic 17">
            <a:extLst>
              <a:ext uri="{FF2B5EF4-FFF2-40B4-BE49-F238E27FC236}">
                <a16:creationId xmlns:a16="http://schemas.microsoft.com/office/drawing/2014/main" id="{E5FDE839-055F-880C-B310-86EEA8B9799D}"/>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380783" y="3131284"/>
            <a:ext cx="214396" cy="214396"/>
          </a:xfrm>
          <a:prstGeom prst="rect">
            <a:avLst/>
          </a:prstGeom>
        </p:spPr>
      </p:pic>
      <p:pic>
        <p:nvPicPr>
          <p:cNvPr id="8" name="Picture 7" descr="Diagram&#10;&#10;Description automatically generated">
            <a:extLst>
              <a:ext uri="{FF2B5EF4-FFF2-40B4-BE49-F238E27FC236}">
                <a16:creationId xmlns:a16="http://schemas.microsoft.com/office/drawing/2014/main" id="{956E962E-60D2-6E57-EB3E-87C622C561BE}"/>
              </a:ext>
            </a:extLst>
          </p:cNvPr>
          <p:cNvPicPr>
            <a:picLocks noChangeAspect="1"/>
          </p:cNvPicPr>
          <p:nvPr/>
        </p:nvPicPr>
        <p:blipFill>
          <a:blip r:embed="rId12"/>
          <a:stretch>
            <a:fillRect/>
          </a:stretch>
        </p:blipFill>
        <p:spPr>
          <a:xfrm>
            <a:off x="289701" y="5351971"/>
            <a:ext cx="6261793" cy="4175483"/>
          </a:xfrm>
          <a:prstGeom prst="rect">
            <a:avLst/>
          </a:prstGeom>
        </p:spPr>
      </p:pic>
      <p:pic>
        <p:nvPicPr>
          <p:cNvPr id="9" name="Graphic 8">
            <a:extLst>
              <a:ext uri="{FF2B5EF4-FFF2-40B4-BE49-F238E27FC236}">
                <a16:creationId xmlns:a16="http://schemas.microsoft.com/office/drawing/2014/main" id="{31CC8C69-6498-FA08-BAAC-D2289267EF92}"/>
              </a:ext>
            </a:extLst>
          </p:cNvPr>
          <p:cNvPicPr>
            <a:picLocks/>
          </p:cNvPicPr>
          <p:nvPr/>
        </p:nvPicPr>
        <p:blipFill rotWithShape="1">
          <a:blip r:embed="rId10">
            <a:extLst>
              <a:ext uri="{96DAC541-7B7A-43D3-8B79-37D633B846F1}">
                <asvg:svgBlip xmlns:asvg="http://schemas.microsoft.com/office/drawing/2016/SVG/main" r:embed="rId11"/>
              </a:ext>
            </a:extLst>
          </a:blip>
          <a:srcRect b="79676"/>
          <a:stretch/>
        </p:blipFill>
        <p:spPr>
          <a:xfrm>
            <a:off x="375929" y="3111599"/>
            <a:ext cx="224944" cy="45719"/>
          </a:xfrm>
          <a:prstGeom prst="rect">
            <a:avLst/>
          </a:prstGeom>
        </p:spPr>
      </p:pic>
      <p:pic>
        <p:nvPicPr>
          <p:cNvPr id="11" name="Graphic 10">
            <a:extLst>
              <a:ext uri="{FF2B5EF4-FFF2-40B4-BE49-F238E27FC236}">
                <a16:creationId xmlns:a16="http://schemas.microsoft.com/office/drawing/2014/main" id="{369602B4-7011-BB00-3DCC-7C73C5BE4D9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372514" y="3815394"/>
            <a:ext cx="225194" cy="225194"/>
          </a:xfrm>
          <a:prstGeom prst="rect">
            <a:avLst/>
          </a:prstGeom>
        </p:spPr>
      </p:pic>
      <p:sp>
        <p:nvSpPr>
          <p:cNvPr id="13" name="TextBox 12">
            <a:extLst>
              <a:ext uri="{FF2B5EF4-FFF2-40B4-BE49-F238E27FC236}">
                <a16:creationId xmlns:a16="http://schemas.microsoft.com/office/drawing/2014/main" id="{C7054A19-9B74-41A5-59A0-F38902B2DD3D}"/>
              </a:ext>
            </a:extLst>
          </p:cNvPr>
          <p:cNvSpPr txBox="1"/>
          <p:nvPr/>
        </p:nvSpPr>
        <p:spPr>
          <a:xfrm>
            <a:off x="626238" y="4615468"/>
            <a:ext cx="2753173" cy="646331"/>
          </a:xfrm>
          <a:prstGeom prst="rect">
            <a:avLst/>
          </a:prstGeom>
          <a:noFill/>
        </p:spPr>
        <p:txBody>
          <a:bodyPr wrap="square" rtlCol="0">
            <a:spAutoFit/>
          </a:bodyPr>
          <a:lstStyle/>
          <a:p>
            <a:r>
              <a:rPr lang="en-GB" sz="1200" b="1" dirty="0"/>
              <a:t>Short-wave solar radiation </a:t>
            </a:r>
            <a:r>
              <a:rPr lang="en-GB" sz="1200" dirty="0"/>
              <a:t>– Solar energy that enters our atmosphere in the form of ultraviolet rays and visible light. </a:t>
            </a:r>
          </a:p>
        </p:txBody>
      </p:sp>
      <p:sp>
        <p:nvSpPr>
          <p:cNvPr id="14" name="Oval 13">
            <a:extLst>
              <a:ext uri="{FF2B5EF4-FFF2-40B4-BE49-F238E27FC236}">
                <a16:creationId xmlns:a16="http://schemas.microsoft.com/office/drawing/2014/main" id="{F85C7477-EC31-F0DA-94AE-1C44636B2975}"/>
              </a:ext>
            </a:extLst>
          </p:cNvPr>
          <p:cNvSpPr/>
          <p:nvPr/>
        </p:nvSpPr>
        <p:spPr>
          <a:xfrm>
            <a:off x="335444" y="4697637"/>
            <a:ext cx="297320" cy="297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0B10D42-589F-247A-F3A2-21E44C8B8E93}"/>
              </a:ext>
            </a:extLst>
          </p:cNvPr>
          <p:cNvSpPr/>
          <p:nvPr/>
        </p:nvSpPr>
        <p:spPr>
          <a:xfrm>
            <a:off x="374025" y="4756220"/>
            <a:ext cx="22015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8DD390-A767-F4A5-B3DE-F1A69A3E227B}"/>
              </a:ext>
            </a:extLst>
          </p:cNvPr>
          <p:cNvSpPr txBox="1"/>
          <p:nvPr/>
        </p:nvSpPr>
        <p:spPr>
          <a:xfrm>
            <a:off x="626239" y="4069131"/>
            <a:ext cx="2737590" cy="646331"/>
          </a:xfrm>
          <a:prstGeom prst="rect">
            <a:avLst/>
          </a:prstGeom>
          <a:noFill/>
        </p:spPr>
        <p:txBody>
          <a:bodyPr wrap="square" rtlCol="0">
            <a:spAutoFit/>
          </a:bodyPr>
          <a:lstStyle/>
          <a:p>
            <a:r>
              <a:rPr lang="en-GB" sz="1200" b="1" dirty="0"/>
              <a:t>Long-wave radiation </a:t>
            </a:r>
            <a:r>
              <a:rPr lang="en-GB" sz="1200" dirty="0"/>
              <a:t>– Energy that is radiated outward by the Earth (land and sea)</a:t>
            </a:r>
          </a:p>
        </p:txBody>
      </p:sp>
      <p:sp>
        <p:nvSpPr>
          <p:cNvPr id="24" name="Oval 23">
            <a:extLst>
              <a:ext uri="{FF2B5EF4-FFF2-40B4-BE49-F238E27FC236}">
                <a16:creationId xmlns:a16="http://schemas.microsoft.com/office/drawing/2014/main" id="{F61054EA-85EC-3CF7-7515-161B01DFE2E3}"/>
              </a:ext>
            </a:extLst>
          </p:cNvPr>
          <p:cNvSpPr/>
          <p:nvPr/>
        </p:nvSpPr>
        <p:spPr>
          <a:xfrm>
            <a:off x="340457" y="4157623"/>
            <a:ext cx="297320" cy="2973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E92CC23F-E9A9-F80A-132E-6955B8243EF8}"/>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346589" y="4714333"/>
            <a:ext cx="263622" cy="263622"/>
          </a:xfrm>
          <a:prstGeom prst="rect">
            <a:avLst/>
          </a:prstGeom>
        </p:spPr>
      </p:pic>
      <p:sp>
        <p:nvSpPr>
          <p:cNvPr id="26" name="Rectangle 25">
            <a:extLst>
              <a:ext uri="{FF2B5EF4-FFF2-40B4-BE49-F238E27FC236}">
                <a16:creationId xmlns:a16="http://schemas.microsoft.com/office/drawing/2014/main" id="{CD994742-9883-EADA-5AC6-D88F4FAFAEDC}"/>
              </a:ext>
            </a:extLst>
          </p:cNvPr>
          <p:cNvSpPr/>
          <p:nvPr/>
        </p:nvSpPr>
        <p:spPr>
          <a:xfrm>
            <a:off x="368235" y="4214064"/>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A5015DF-DE9D-E0D7-F540-D802901F08BB}"/>
              </a:ext>
            </a:extLst>
          </p:cNvPr>
          <p:cNvSpPr/>
          <p:nvPr/>
        </p:nvSpPr>
        <p:spPr>
          <a:xfrm>
            <a:off x="432175" y="4374232"/>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6C062A4-7D25-B31E-3155-7E5D0958034D}"/>
              </a:ext>
            </a:extLst>
          </p:cNvPr>
          <p:cNvSpPr/>
          <p:nvPr/>
        </p:nvSpPr>
        <p:spPr>
          <a:xfrm>
            <a:off x="375000" y="4338754"/>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B3F8B31-1711-ACDD-0296-0466753E4C17}"/>
              </a:ext>
            </a:extLst>
          </p:cNvPr>
          <p:cNvSpPr/>
          <p:nvPr/>
        </p:nvSpPr>
        <p:spPr>
          <a:xfrm>
            <a:off x="360402" y="4278810"/>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a:extLst>
              <a:ext uri="{FF2B5EF4-FFF2-40B4-BE49-F238E27FC236}">
                <a16:creationId xmlns:a16="http://schemas.microsoft.com/office/drawing/2014/main" id="{0AE0F4A4-3BAE-21BE-B2F1-1B15FE3F4BA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331741" y="4192730"/>
            <a:ext cx="217379" cy="217379"/>
          </a:xfrm>
          <a:prstGeom prst="rect">
            <a:avLst/>
          </a:prstGeom>
        </p:spPr>
      </p:pic>
      <p:pic>
        <p:nvPicPr>
          <p:cNvPr id="44" name="Graphic 43">
            <a:extLst>
              <a:ext uri="{FF2B5EF4-FFF2-40B4-BE49-F238E27FC236}">
                <a16:creationId xmlns:a16="http://schemas.microsoft.com/office/drawing/2014/main" id="{AAD821AD-4FEB-01C1-0035-D4A9028A49B8}"/>
              </a:ext>
            </a:extLst>
          </p:cNvPr>
          <p:cNvPicPr>
            <a:picLocks/>
          </p:cNvPicPr>
          <p:nvPr/>
        </p:nvPicPr>
        <p:blipFill rotWithShape="1">
          <a:blip r:embed="rId15">
            <a:extLst>
              <a:ext uri="{96DAC541-7B7A-43D3-8B79-37D633B846F1}">
                <asvg:svgBlip xmlns:asvg="http://schemas.microsoft.com/office/drawing/2016/SVG/main" r:embed="rId16"/>
              </a:ext>
            </a:extLst>
          </a:blip>
          <a:srcRect l="47411"/>
          <a:stretch/>
        </p:blipFill>
        <p:spPr>
          <a:xfrm>
            <a:off x="532993" y="4209713"/>
            <a:ext cx="98535" cy="187368"/>
          </a:xfrm>
          <a:prstGeom prst="rect">
            <a:avLst/>
          </a:prstGeom>
        </p:spPr>
      </p:pic>
    </p:spTree>
    <p:extLst>
      <p:ext uri="{BB962C8B-B14F-4D97-AF65-F5344CB8AC3E}">
        <p14:creationId xmlns:p14="http://schemas.microsoft.com/office/powerpoint/2010/main" val="28202980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EC60EA-E4DB-E342-9735-777F4077BDA1}">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18900</TotalTime>
  <Words>224</Words>
  <Application>Microsoft Macintosh PowerPoint</Application>
  <PresentationFormat>A4 Paper (210x297 mm)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Anthony Bennett</cp:lastModifiedBy>
  <cp:revision>139</cp:revision>
  <cp:lastPrinted>2022-09-05T14:12:15Z</cp:lastPrinted>
  <dcterms:created xsi:type="dcterms:W3CDTF">2022-07-04T13:34:43Z</dcterms:created>
  <dcterms:modified xsi:type="dcterms:W3CDTF">2022-11-03T13:01:50Z</dcterms:modified>
</cp:coreProperties>
</file>