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310"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a:srgbClr val="FFFFFF"/>
    <a:srgbClr val="2F528F"/>
    <a:srgbClr val="4472C4"/>
    <a:srgbClr val="AD9A62"/>
    <a:srgbClr val="000000"/>
    <a:srgbClr val="D15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p:restoredTop sz="96327"/>
  </p:normalViewPr>
  <p:slideViewPr>
    <p:cSldViewPr snapToGrid="0" snapToObjects="1">
      <p:cViewPr varScale="1">
        <p:scale>
          <a:sx n="86" d="100"/>
          <a:sy n="86" d="100"/>
        </p:scale>
        <p:origin x="3792" y="200"/>
      </p:cViewPr>
      <p:guideLst/>
    </p:cSldViewPr>
  </p:slideViewPr>
  <p:notesTextViewPr>
    <p:cViewPr>
      <p:scale>
        <a:sx n="1" d="1"/>
        <a:sy n="1" d="1"/>
      </p:scale>
      <p:origin x="0" y="0"/>
    </p:cViewPr>
  </p:notesTextViewPr>
  <p:sorterViewPr>
    <p:cViewPr>
      <p:scale>
        <a:sx n="147" d="100"/>
        <a:sy n="147"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5724C-A2FF-4947-9A47-FCC848685372}" type="datetimeFigureOut">
              <a:rPr lang="en-GB" smtClean="0"/>
              <a:t>09/11/2022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E4FCD5-E4A2-4D43-9143-BDF35FB8090A}" type="slidenum">
              <a:rPr lang="en-GB" smtClean="0"/>
              <a:t>‹#›</a:t>
            </a:fld>
            <a:endParaRPr lang="en-GB"/>
          </a:p>
        </p:txBody>
      </p:sp>
    </p:spTree>
    <p:extLst>
      <p:ext uri="{BB962C8B-B14F-4D97-AF65-F5344CB8AC3E}">
        <p14:creationId xmlns:p14="http://schemas.microsoft.com/office/powerpoint/2010/main" val="4156773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18089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02501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6618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35746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0339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5DA45DC-A7D9-0A47-B224-A1E8C811703F}"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84236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5DA45DC-A7D9-0A47-B224-A1E8C811703F}"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25065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5DA45DC-A7D9-0A47-B224-A1E8C811703F}" type="datetimeFigureOut">
              <a:rPr lang="en-GB" smtClean="0"/>
              <a:t>09/11/2022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282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45DC-A7D9-0A47-B224-A1E8C811703F}" type="datetimeFigureOut">
              <a:rPr lang="en-GB" smtClean="0"/>
              <a:t>09/11/2022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5164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113047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87533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5DA45DC-A7D9-0A47-B224-A1E8C811703F}" type="datetimeFigureOut">
              <a:rPr lang="en-GB" smtClean="0"/>
              <a:t>09/11/2022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630871-4050-D147-AAD9-9D484D025851}" type="slidenum">
              <a:rPr lang="en-GB" smtClean="0"/>
              <a:t>‹#›</a:t>
            </a:fld>
            <a:endParaRPr lang="en-GB"/>
          </a:p>
        </p:txBody>
      </p:sp>
    </p:spTree>
    <p:extLst>
      <p:ext uri="{BB962C8B-B14F-4D97-AF65-F5344CB8AC3E}">
        <p14:creationId xmlns:p14="http://schemas.microsoft.com/office/powerpoint/2010/main" val="388295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descr="Qr code&#10;&#10;Description automatically generated">
            <a:extLst>
              <a:ext uri="{FF2B5EF4-FFF2-40B4-BE49-F238E27FC236}">
                <a16:creationId xmlns:a16="http://schemas.microsoft.com/office/drawing/2014/main" id="{5FCF2F33-39F7-44E6-897E-6C25F955E484}"/>
              </a:ext>
            </a:extLst>
          </p:cNvPr>
          <p:cNvPicPr>
            <a:picLocks noChangeAspect="1"/>
          </p:cNvPicPr>
          <p:nvPr/>
        </p:nvPicPr>
        <p:blipFill>
          <a:blip r:embed="rId2"/>
          <a:stretch>
            <a:fillRect/>
          </a:stretch>
        </p:blipFill>
        <p:spPr>
          <a:xfrm>
            <a:off x="239395" y="240718"/>
            <a:ext cx="873560" cy="873560"/>
          </a:xfrm>
          <a:prstGeom prst="rect">
            <a:avLst/>
          </a:prstGeom>
        </p:spPr>
      </p:pic>
      <p:pic>
        <p:nvPicPr>
          <p:cNvPr id="198" name="Picture 197" descr="Qr code&#10;&#10;Description automatically generated">
            <a:extLst>
              <a:ext uri="{FF2B5EF4-FFF2-40B4-BE49-F238E27FC236}">
                <a16:creationId xmlns:a16="http://schemas.microsoft.com/office/drawing/2014/main" id="{5C3B9D90-6DC6-5962-A382-BB761C403074}"/>
              </a:ext>
            </a:extLst>
          </p:cNvPr>
          <p:cNvPicPr>
            <a:picLocks noChangeAspect="1"/>
          </p:cNvPicPr>
          <p:nvPr/>
        </p:nvPicPr>
        <p:blipFill>
          <a:blip r:embed="rId3"/>
          <a:stretch>
            <a:fillRect/>
          </a:stretch>
        </p:blipFill>
        <p:spPr>
          <a:xfrm>
            <a:off x="5646992" y="240718"/>
            <a:ext cx="873560" cy="873560"/>
          </a:xfrm>
          <a:prstGeom prst="rect">
            <a:avLst/>
          </a:prstGeom>
        </p:spPr>
      </p:pic>
      <p:sp>
        <p:nvSpPr>
          <p:cNvPr id="12" name="TextBox 11">
            <a:extLst>
              <a:ext uri="{FF2B5EF4-FFF2-40B4-BE49-F238E27FC236}">
                <a16:creationId xmlns:a16="http://schemas.microsoft.com/office/drawing/2014/main" id="{7AA06EA8-9CD6-BA38-13E2-9E01C3F43594}"/>
              </a:ext>
            </a:extLst>
          </p:cNvPr>
          <p:cNvSpPr txBox="1"/>
          <p:nvPr/>
        </p:nvSpPr>
        <p:spPr>
          <a:xfrm>
            <a:off x="1735595" y="759864"/>
            <a:ext cx="3370006" cy="359201"/>
          </a:xfrm>
          <a:prstGeom prst="rect">
            <a:avLst/>
          </a:prstGeom>
          <a:noFill/>
        </p:spPr>
        <p:txBody>
          <a:bodyPr wrap="square" rtlCol="0" anchor="ctr">
            <a:spAutoFit/>
          </a:bodyPr>
          <a:lstStyle/>
          <a:p>
            <a:pPr algn="ctr">
              <a:lnSpc>
                <a:spcPts val="2040"/>
              </a:lnSpc>
            </a:pPr>
            <a:r>
              <a:rPr lang="en-GB" sz="2200" b="1" dirty="0">
                <a:ea typeface="ItsaSketch" panose="02000603000000000000" pitchFamily="2" charset="0"/>
              </a:rPr>
              <a:t>Managing Climate Change</a:t>
            </a:r>
          </a:p>
        </p:txBody>
      </p:sp>
      <p:sp>
        <p:nvSpPr>
          <p:cNvPr id="19" name="TextBox 18">
            <a:extLst>
              <a:ext uri="{FF2B5EF4-FFF2-40B4-BE49-F238E27FC236}">
                <a16:creationId xmlns:a16="http://schemas.microsoft.com/office/drawing/2014/main" id="{AC4B2D6D-0836-9B18-5385-3B7CDFF0D277}"/>
              </a:ext>
            </a:extLst>
          </p:cNvPr>
          <p:cNvSpPr txBox="1"/>
          <p:nvPr/>
        </p:nvSpPr>
        <p:spPr>
          <a:xfrm>
            <a:off x="873085" y="109207"/>
            <a:ext cx="5175817" cy="707886"/>
          </a:xfrm>
          <a:prstGeom prst="rect">
            <a:avLst/>
          </a:prstGeom>
          <a:noFill/>
        </p:spPr>
        <p:txBody>
          <a:bodyPr wrap="square" rtlCol="0" anchor="ctr">
            <a:spAutoFit/>
          </a:bodyPr>
          <a:lstStyle/>
          <a:p>
            <a:pPr algn="ctr"/>
            <a:r>
              <a:rPr lang="en-GB" sz="4000" b="1" dirty="0">
                <a:solidFill>
                  <a:srgbClr val="81A032"/>
                </a:solidFill>
                <a:ea typeface="ItsaSketch" panose="02000603000000000000" pitchFamily="2" charset="0"/>
              </a:rPr>
              <a:t>Natural Hazards</a:t>
            </a:r>
          </a:p>
        </p:txBody>
      </p:sp>
      <p:sp>
        <p:nvSpPr>
          <p:cNvPr id="20" name="TextBox 19">
            <a:extLst>
              <a:ext uri="{FF2B5EF4-FFF2-40B4-BE49-F238E27FC236}">
                <a16:creationId xmlns:a16="http://schemas.microsoft.com/office/drawing/2014/main" id="{47CB8E7B-1C06-2548-4B08-3BAF20907D9C}"/>
              </a:ext>
            </a:extLst>
          </p:cNvPr>
          <p:cNvSpPr txBox="1"/>
          <p:nvPr/>
        </p:nvSpPr>
        <p:spPr>
          <a:xfrm>
            <a:off x="1121034" y="849585"/>
            <a:ext cx="797156" cy="369332"/>
          </a:xfrm>
          <a:prstGeom prst="rect">
            <a:avLst/>
          </a:prstGeom>
          <a:noFill/>
        </p:spPr>
        <p:txBody>
          <a:bodyPr wrap="square" rtlCol="0">
            <a:spAutoFit/>
          </a:bodyPr>
          <a:lstStyle/>
          <a:p>
            <a:r>
              <a:rPr lang="en-GB" dirty="0"/>
              <a:t>read</a:t>
            </a:r>
          </a:p>
        </p:txBody>
      </p:sp>
      <p:sp>
        <p:nvSpPr>
          <p:cNvPr id="21" name="TextBox 20">
            <a:extLst>
              <a:ext uri="{FF2B5EF4-FFF2-40B4-BE49-F238E27FC236}">
                <a16:creationId xmlns:a16="http://schemas.microsoft.com/office/drawing/2014/main" id="{FA72899F-44F0-5940-5B85-43716B950909}"/>
              </a:ext>
            </a:extLst>
          </p:cNvPr>
          <p:cNvSpPr txBox="1"/>
          <p:nvPr/>
        </p:nvSpPr>
        <p:spPr>
          <a:xfrm>
            <a:off x="5078475" y="849585"/>
            <a:ext cx="797156" cy="369332"/>
          </a:xfrm>
          <a:prstGeom prst="rect">
            <a:avLst/>
          </a:prstGeom>
          <a:noFill/>
        </p:spPr>
        <p:txBody>
          <a:bodyPr wrap="square" rtlCol="0">
            <a:spAutoFit/>
          </a:bodyPr>
          <a:lstStyle/>
          <a:p>
            <a:r>
              <a:rPr lang="en-GB" dirty="0"/>
              <a:t>quiz</a:t>
            </a:r>
          </a:p>
        </p:txBody>
      </p:sp>
      <p:sp>
        <p:nvSpPr>
          <p:cNvPr id="22" name="Arc 21">
            <a:extLst>
              <a:ext uri="{FF2B5EF4-FFF2-40B4-BE49-F238E27FC236}">
                <a16:creationId xmlns:a16="http://schemas.microsoft.com/office/drawing/2014/main" id="{5379A791-66D6-0977-98F5-D169DE8FA1DA}"/>
              </a:ext>
            </a:extLst>
          </p:cNvPr>
          <p:cNvSpPr/>
          <p:nvPr/>
        </p:nvSpPr>
        <p:spPr>
          <a:xfrm>
            <a:off x="965250" y="869276"/>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310DBCBF-4634-F58A-E870-C22FC0F8D508}"/>
              </a:ext>
            </a:extLst>
          </p:cNvPr>
          <p:cNvSpPr/>
          <p:nvPr/>
        </p:nvSpPr>
        <p:spPr>
          <a:xfrm flipH="1">
            <a:off x="5523887" y="860943"/>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Rectangle 28">
            <a:extLst>
              <a:ext uri="{FF2B5EF4-FFF2-40B4-BE49-F238E27FC236}">
                <a16:creationId xmlns:a16="http://schemas.microsoft.com/office/drawing/2014/main" id="{224B1D40-9C55-AF62-E0A8-02E9BF15DEB9}"/>
              </a:ext>
            </a:extLst>
          </p:cNvPr>
          <p:cNvSpPr/>
          <p:nvPr/>
        </p:nvSpPr>
        <p:spPr>
          <a:xfrm>
            <a:off x="466728" y="1205493"/>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BBE72920-0EFF-77FC-764A-A31531925D31}"/>
              </a:ext>
            </a:extLst>
          </p:cNvPr>
          <p:cNvSpPr txBox="1"/>
          <p:nvPr/>
        </p:nvSpPr>
        <p:spPr>
          <a:xfrm>
            <a:off x="606002" y="1198114"/>
            <a:ext cx="2379556" cy="369332"/>
          </a:xfrm>
          <a:prstGeom prst="rect">
            <a:avLst/>
          </a:prstGeom>
          <a:noFill/>
        </p:spPr>
        <p:txBody>
          <a:bodyPr wrap="square" rtlCol="0">
            <a:spAutoFit/>
          </a:bodyPr>
          <a:lstStyle/>
          <a:p>
            <a:r>
              <a:rPr lang="en-GB" b="1" dirty="0">
                <a:solidFill>
                  <a:schemeClr val="bg1"/>
                </a:solidFill>
              </a:rPr>
              <a:t>The Big Picture</a:t>
            </a:r>
          </a:p>
        </p:txBody>
      </p:sp>
      <p:sp>
        <p:nvSpPr>
          <p:cNvPr id="31" name="Oval 30">
            <a:extLst>
              <a:ext uri="{FF2B5EF4-FFF2-40B4-BE49-F238E27FC236}">
                <a16:creationId xmlns:a16="http://schemas.microsoft.com/office/drawing/2014/main" id="{06715B2C-A75A-EA73-411E-B49AC2839D03}"/>
              </a:ext>
            </a:extLst>
          </p:cNvPr>
          <p:cNvSpPr/>
          <p:nvPr/>
        </p:nvSpPr>
        <p:spPr>
          <a:xfrm>
            <a:off x="284310" y="1200011"/>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2B53298C-BFBA-FBE8-30D0-24D503510344}"/>
              </a:ext>
            </a:extLst>
          </p:cNvPr>
          <p:cNvSpPr txBox="1"/>
          <p:nvPr/>
        </p:nvSpPr>
        <p:spPr>
          <a:xfrm>
            <a:off x="1296189" y="1944477"/>
            <a:ext cx="1215291" cy="261610"/>
          </a:xfrm>
          <a:prstGeom prst="rect">
            <a:avLst/>
          </a:prstGeom>
          <a:noFill/>
        </p:spPr>
        <p:txBody>
          <a:bodyPr wrap="square" rtlCol="0">
            <a:spAutoFit/>
          </a:bodyPr>
          <a:lstStyle/>
          <a:p>
            <a:pPr algn="ctr"/>
            <a:r>
              <a:rPr lang="en-GB" sz="1100" b="1" dirty="0"/>
              <a:t>Natural Hazards</a:t>
            </a:r>
          </a:p>
        </p:txBody>
      </p:sp>
      <p:pic>
        <p:nvPicPr>
          <p:cNvPr id="33" name="Graphic 32">
            <a:extLst>
              <a:ext uri="{FF2B5EF4-FFF2-40B4-BE49-F238E27FC236}">
                <a16:creationId xmlns:a16="http://schemas.microsoft.com/office/drawing/2014/main" id="{29BB7C75-5E60-507D-A542-A19DF3591753}"/>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305827" y="1214938"/>
            <a:ext cx="336859" cy="336859"/>
          </a:xfrm>
          <a:prstGeom prst="rect">
            <a:avLst/>
          </a:prstGeom>
        </p:spPr>
      </p:pic>
      <p:sp>
        <p:nvSpPr>
          <p:cNvPr id="34" name="TextBox 33">
            <a:extLst>
              <a:ext uri="{FF2B5EF4-FFF2-40B4-BE49-F238E27FC236}">
                <a16:creationId xmlns:a16="http://schemas.microsoft.com/office/drawing/2014/main" id="{BCB46D81-4DF5-0092-E2A3-DECC717FCD39}"/>
              </a:ext>
            </a:extLst>
          </p:cNvPr>
          <p:cNvSpPr txBox="1"/>
          <p:nvPr/>
        </p:nvSpPr>
        <p:spPr>
          <a:xfrm>
            <a:off x="2138165" y="1646301"/>
            <a:ext cx="1195359" cy="253916"/>
          </a:xfrm>
          <a:prstGeom prst="rect">
            <a:avLst/>
          </a:prstGeom>
          <a:noFill/>
        </p:spPr>
        <p:txBody>
          <a:bodyPr wrap="square" rtlCol="0">
            <a:spAutoFit/>
          </a:bodyPr>
          <a:lstStyle/>
          <a:p>
            <a:r>
              <a:rPr lang="en-GB" sz="1050" b="1" i="1" dirty="0"/>
              <a:t>tectonic hazards</a:t>
            </a:r>
            <a:endParaRPr lang="en-GB" sz="1200" dirty="0"/>
          </a:p>
        </p:txBody>
      </p:sp>
      <p:sp>
        <p:nvSpPr>
          <p:cNvPr id="35" name="TextBox 34">
            <a:extLst>
              <a:ext uri="{FF2B5EF4-FFF2-40B4-BE49-F238E27FC236}">
                <a16:creationId xmlns:a16="http://schemas.microsoft.com/office/drawing/2014/main" id="{2ED3955B-2A4A-FB06-8F3F-57F7B135C544}"/>
              </a:ext>
            </a:extLst>
          </p:cNvPr>
          <p:cNvSpPr txBox="1"/>
          <p:nvPr/>
        </p:nvSpPr>
        <p:spPr>
          <a:xfrm>
            <a:off x="2138165" y="2248033"/>
            <a:ext cx="1218605" cy="253916"/>
          </a:xfrm>
          <a:prstGeom prst="rect">
            <a:avLst/>
          </a:prstGeom>
          <a:noFill/>
        </p:spPr>
        <p:txBody>
          <a:bodyPr wrap="square" rtlCol="0">
            <a:spAutoFit/>
          </a:bodyPr>
          <a:lstStyle/>
          <a:p>
            <a:r>
              <a:rPr lang="en-GB" sz="1050" b="1" i="1" dirty="0"/>
              <a:t>climate change*</a:t>
            </a:r>
            <a:endParaRPr lang="en-GB" sz="1200" b="1" dirty="0"/>
          </a:p>
        </p:txBody>
      </p:sp>
      <p:sp>
        <p:nvSpPr>
          <p:cNvPr id="36" name="Arc 35">
            <a:extLst>
              <a:ext uri="{FF2B5EF4-FFF2-40B4-BE49-F238E27FC236}">
                <a16:creationId xmlns:a16="http://schemas.microsoft.com/office/drawing/2014/main" id="{ABB10D1C-A6C7-F8BC-37B7-5505D22108C8}"/>
              </a:ext>
            </a:extLst>
          </p:cNvPr>
          <p:cNvSpPr/>
          <p:nvPr/>
        </p:nvSpPr>
        <p:spPr>
          <a:xfrm rot="10800000" flipV="1">
            <a:off x="1147789" y="2114810"/>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TextBox 36">
            <a:extLst>
              <a:ext uri="{FF2B5EF4-FFF2-40B4-BE49-F238E27FC236}">
                <a16:creationId xmlns:a16="http://schemas.microsoft.com/office/drawing/2014/main" id="{672FEDF3-46C5-E20E-D493-377F5CE7B85A}"/>
              </a:ext>
            </a:extLst>
          </p:cNvPr>
          <p:cNvSpPr txBox="1"/>
          <p:nvPr/>
        </p:nvSpPr>
        <p:spPr>
          <a:xfrm>
            <a:off x="263145" y="2244645"/>
            <a:ext cx="1363421" cy="253916"/>
          </a:xfrm>
          <a:prstGeom prst="rect">
            <a:avLst/>
          </a:prstGeom>
          <a:noFill/>
        </p:spPr>
        <p:txBody>
          <a:bodyPr wrap="square" rtlCol="0">
            <a:spAutoFit/>
          </a:bodyPr>
          <a:lstStyle/>
          <a:p>
            <a:r>
              <a:rPr lang="en-GB" sz="1050" b="1" i="1" dirty="0"/>
              <a:t>weather hazards</a:t>
            </a:r>
            <a:endParaRPr lang="en-GB" sz="1200" b="1" dirty="0"/>
          </a:p>
        </p:txBody>
      </p:sp>
      <p:sp>
        <p:nvSpPr>
          <p:cNvPr id="38" name="Arc 37">
            <a:extLst>
              <a:ext uri="{FF2B5EF4-FFF2-40B4-BE49-F238E27FC236}">
                <a16:creationId xmlns:a16="http://schemas.microsoft.com/office/drawing/2014/main" id="{52A88481-A9A1-ADE1-3D9B-C5D553C8B090}"/>
              </a:ext>
            </a:extLst>
          </p:cNvPr>
          <p:cNvSpPr/>
          <p:nvPr/>
        </p:nvSpPr>
        <p:spPr>
          <a:xfrm rot="10800000">
            <a:off x="1147789" y="1652724"/>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a:extLst>
              <a:ext uri="{FF2B5EF4-FFF2-40B4-BE49-F238E27FC236}">
                <a16:creationId xmlns:a16="http://schemas.microsoft.com/office/drawing/2014/main" id="{99D61F3C-DC6A-271E-C725-6BEE7F651000}"/>
              </a:ext>
            </a:extLst>
          </p:cNvPr>
          <p:cNvSpPr txBox="1"/>
          <p:nvPr/>
        </p:nvSpPr>
        <p:spPr>
          <a:xfrm>
            <a:off x="244222" y="1636336"/>
            <a:ext cx="1791417" cy="253916"/>
          </a:xfrm>
          <a:prstGeom prst="rect">
            <a:avLst/>
          </a:prstGeom>
          <a:noFill/>
        </p:spPr>
        <p:txBody>
          <a:bodyPr wrap="square" rtlCol="0">
            <a:spAutoFit/>
          </a:bodyPr>
          <a:lstStyle/>
          <a:p>
            <a:r>
              <a:rPr lang="en-GB" sz="1050" b="1" i="1" dirty="0"/>
              <a:t>natural hazards</a:t>
            </a:r>
            <a:endParaRPr lang="en-GB" sz="1200" b="1" dirty="0"/>
          </a:p>
        </p:txBody>
      </p:sp>
      <p:sp>
        <p:nvSpPr>
          <p:cNvPr id="40" name="Arc 39">
            <a:extLst>
              <a:ext uri="{FF2B5EF4-FFF2-40B4-BE49-F238E27FC236}">
                <a16:creationId xmlns:a16="http://schemas.microsoft.com/office/drawing/2014/main" id="{F70103B5-062D-24C5-00D7-2E8661917F75}"/>
              </a:ext>
            </a:extLst>
          </p:cNvPr>
          <p:cNvSpPr/>
          <p:nvPr/>
        </p:nvSpPr>
        <p:spPr>
          <a:xfrm rot="10800000" flipH="1" flipV="1">
            <a:off x="2179545" y="2116583"/>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Arc 40">
            <a:extLst>
              <a:ext uri="{FF2B5EF4-FFF2-40B4-BE49-F238E27FC236}">
                <a16:creationId xmlns:a16="http://schemas.microsoft.com/office/drawing/2014/main" id="{8843B17C-1309-2059-3BF8-65099E0BACC4}"/>
              </a:ext>
            </a:extLst>
          </p:cNvPr>
          <p:cNvSpPr/>
          <p:nvPr/>
        </p:nvSpPr>
        <p:spPr>
          <a:xfrm rot="10800000" flipH="1">
            <a:off x="2179545" y="1654497"/>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Rectangle 99">
            <a:extLst>
              <a:ext uri="{FF2B5EF4-FFF2-40B4-BE49-F238E27FC236}">
                <a16:creationId xmlns:a16="http://schemas.microsoft.com/office/drawing/2014/main" id="{C3E82DD6-7EF3-B967-1964-E664013E5404}"/>
              </a:ext>
            </a:extLst>
          </p:cNvPr>
          <p:cNvSpPr/>
          <p:nvPr/>
        </p:nvSpPr>
        <p:spPr>
          <a:xfrm>
            <a:off x="415522" y="2601788"/>
            <a:ext cx="2849004" cy="369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TextBox 100">
            <a:extLst>
              <a:ext uri="{FF2B5EF4-FFF2-40B4-BE49-F238E27FC236}">
                <a16:creationId xmlns:a16="http://schemas.microsoft.com/office/drawing/2014/main" id="{A521D686-5B9D-247D-6AA3-6410C0C7C516}"/>
              </a:ext>
            </a:extLst>
          </p:cNvPr>
          <p:cNvSpPr txBox="1"/>
          <p:nvPr/>
        </p:nvSpPr>
        <p:spPr>
          <a:xfrm>
            <a:off x="554796" y="2603977"/>
            <a:ext cx="2757828" cy="369332"/>
          </a:xfrm>
          <a:prstGeom prst="rect">
            <a:avLst/>
          </a:prstGeom>
          <a:noFill/>
        </p:spPr>
        <p:txBody>
          <a:bodyPr wrap="square" rtlCol="0">
            <a:spAutoFit/>
          </a:bodyPr>
          <a:lstStyle/>
          <a:p>
            <a:r>
              <a:rPr lang="en-GB" b="1" dirty="0">
                <a:solidFill>
                  <a:schemeClr val="bg1"/>
                </a:solidFill>
              </a:rPr>
              <a:t>Mitigation</a:t>
            </a:r>
          </a:p>
        </p:txBody>
      </p:sp>
      <p:sp>
        <p:nvSpPr>
          <p:cNvPr id="102" name="Oval 101">
            <a:extLst>
              <a:ext uri="{FF2B5EF4-FFF2-40B4-BE49-F238E27FC236}">
                <a16:creationId xmlns:a16="http://schemas.microsoft.com/office/drawing/2014/main" id="{11EA6C6B-47DA-7805-3AD7-F1999A33E45A}"/>
              </a:ext>
            </a:extLst>
          </p:cNvPr>
          <p:cNvSpPr/>
          <p:nvPr/>
        </p:nvSpPr>
        <p:spPr>
          <a:xfrm>
            <a:off x="233104" y="2605874"/>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420F8F40-0193-737E-DF11-D7682050C27D}"/>
              </a:ext>
            </a:extLst>
          </p:cNvPr>
          <p:cNvSpPr/>
          <p:nvPr/>
        </p:nvSpPr>
        <p:spPr>
          <a:xfrm>
            <a:off x="3462862" y="1444101"/>
            <a:ext cx="3026505" cy="14825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738F340-768D-6ABB-BF83-82C4E56ECC7F}"/>
              </a:ext>
            </a:extLst>
          </p:cNvPr>
          <p:cNvSpPr/>
          <p:nvPr/>
        </p:nvSpPr>
        <p:spPr>
          <a:xfrm>
            <a:off x="3640363" y="1212872"/>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F877626-060A-75FE-3A0A-F60077DE8D95}"/>
              </a:ext>
            </a:extLst>
          </p:cNvPr>
          <p:cNvSpPr txBox="1"/>
          <p:nvPr/>
        </p:nvSpPr>
        <p:spPr>
          <a:xfrm>
            <a:off x="3779637" y="1205493"/>
            <a:ext cx="1367343" cy="369332"/>
          </a:xfrm>
          <a:prstGeom prst="rect">
            <a:avLst/>
          </a:prstGeom>
          <a:noFill/>
        </p:spPr>
        <p:txBody>
          <a:bodyPr wrap="square" rtlCol="0">
            <a:spAutoFit/>
          </a:bodyPr>
          <a:lstStyle/>
          <a:p>
            <a:r>
              <a:rPr lang="en-GB" b="1" dirty="0">
                <a:solidFill>
                  <a:schemeClr val="bg1"/>
                </a:solidFill>
              </a:rPr>
              <a:t>Key Terms</a:t>
            </a:r>
          </a:p>
        </p:txBody>
      </p:sp>
      <p:sp>
        <p:nvSpPr>
          <p:cNvPr id="6" name="Oval 5">
            <a:extLst>
              <a:ext uri="{FF2B5EF4-FFF2-40B4-BE49-F238E27FC236}">
                <a16:creationId xmlns:a16="http://schemas.microsoft.com/office/drawing/2014/main" id="{71DBF5A1-608D-4828-AC53-7D085E5CD5B9}"/>
              </a:ext>
            </a:extLst>
          </p:cNvPr>
          <p:cNvSpPr/>
          <p:nvPr/>
        </p:nvSpPr>
        <p:spPr>
          <a:xfrm>
            <a:off x="3457945" y="1207390"/>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6">
            <a:extLst>
              <a:ext uri="{FF2B5EF4-FFF2-40B4-BE49-F238E27FC236}">
                <a16:creationId xmlns:a16="http://schemas.microsoft.com/office/drawing/2014/main" id="{0AD21409-741D-A6FB-B42D-B07BB7BCC60C}"/>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3514531" y="1271855"/>
            <a:ext cx="249663" cy="249663"/>
          </a:xfrm>
          <a:prstGeom prst="rect">
            <a:avLst/>
          </a:prstGeom>
        </p:spPr>
      </p:pic>
      <p:sp>
        <p:nvSpPr>
          <p:cNvPr id="73" name="TextBox 72">
            <a:extLst>
              <a:ext uri="{FF2B5EF4-FFF2-40B4-BE49-F238E27FC236}">
                <a16:creationId xmlns:a16="http://schemas.microsoft.com/office/drawing/2014/main" id="{5A148A23-FC65-C267-F2C2-9FFB9464C63A}"/>
              </a:ext>
            </a:extLst>
          </p:cNvPr>
          <p:cNvSpPr txBox="1"/>
          <p:nvPr/>
        </p:nvSpPr>
        <p:spPr>
          <a:xfrm>
            <a:off x="3798461" y="2084886"/>
            <a:ext cx="2841143" cy="861774"/>
          </a:xfrm>
          <a:prstGeom prst="rect">
            <a:avLst/>
          </a:prstGeom>
          <a:noFill/>
        </p:spPr>
        <p:txBody>
          <a:bodyPr wrap="square" rtlCol="0">
            <a:spAutoFit/>
          </a:bodyPr>
          <a:lstStyle/>
          <a:p>
            <a:r>
              <a:rPr lang="en-GB" sz="1000" b="1" dirty="0"/>
              <a:t>Climate Change Adaptation </a:t>
            </a:r>
            <a:r>
              <a:rPr lang="en-GB" sz="1000" dirty="0"/>
              <a:t>– Actions taken to adjust to natural events such as climate change, </a:t>
            </a:r>
            <a:br>
              <a:rPr lang="en-GB" sz="1000" dirty="0"/>
            </a:br>
            <a:r>
              <a:rPr lang="en-GB" sz="1000" dirty="0"/>
              <a:t>to reduce potential damage, limit the impacts, </a:t>
            </a:r>
            <a:br>
              <a:rPr lang="en-GB" sz="1000" dirty="0"/>
            </a:br>
            <a:r>
              <a:rPr lang="en-GB" sz="1000" dirty="0"/>
              <a:t>take advantage of opportunities, or cope with </a:t>
            </a:r>
            <a:br>
              <a:rPr lang="en-GB" sz="1000" dirty="0"/>
            </a:br>
            <a:r>
              <a:rPr lang="en-GB" sz="1000" dirty="0"/>
              <a:t>the consequences. </a:t>
            </a:r>
          </a:p>
        </p:txBody>
      </p:sp>
      <p:sp>
        <p:nvSpPr>
          <p:cNvPr id="74" name="Oval 73">
            <a:extLst>
              <a:ext uri="{FF2B5EF4-FFF2-40B4-BE49-F238E27FC236}">
                <a16:creationId xmlns:a16="http://schemas.microsoft.com/office/drawing/2014/main" id="{C820474E-5AC0-0997-52B6-811A12AEB860}"/>
              </a:ext>
            </a:extLst>
          </p:cNvPr>
          <p:cNvSpPr/>
          <p:nvPr/>
        </p:nvSpPr>
        <p:spPr>
          <a:xfrm>
            <a:off x="3512680" y="2165212"/>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 name="Graphic 74">
            <a:extLst>
              <a:ext uri="{FF2B5EF4-FFF2-40B4-BE49-F238E27FC236}">
                <a16:creationId xmlns:a16="http://schemas.microsoft.com/office/drawing/2014/main" id="{78DD139D-4162-717C-8535-8474A906C60C}"/>
              </a:ext>
            </a:extLst>
          </p:cNvPr>
          <p:cNvPicPr>
            <a:picLocks/>
          </p:cNvPicPr>
          <p:nvPr/>
        </p:nvPicPr>
        <p:blipFill>
          <a:blip r:embed="rId8">
            <a:extLst>
              <a:ext uri="{96DAC541-7B7A-43D3-8B79-37D633B846F1}">
                <asvg:svgBlip xmlns:asvg="http://schemas.microsoft.com/office/drawing/2016/SVG/main" r:embed="rId9"/>
              </a:ext>
            </a:extLst>
          </a:blip>
          <a:stretch>
            <a:fillRect/>
          </a:stretch>
        </p:blipFill>
        <p:spPr>
          <a:xfrm>
            <a:off x="3628667" y="2316421"/>
            <a:ext cx="65347" cy="65347"/>
          </a:xfrm>
          <a:prstGeom prst="rect">
            <a:avLst/>
          </a:prstGeom>
        </p:spPr>
      </p:pic>
      <p:sp>
        <p:nvSpPr>
          <p:cNvPr id="81" name="Oval 80">
            <a:extLst>
              <a:ext uri="{FF2B5EF4-FFF2-40B4-BE49-F238E27FC236}">
                <a16:creationId xmlns:a16="http://schemas.microsoft.com/office/drawing/2014/main" id="{E57F5E0D-A06F-BE45-0259-1A49A6891B8B}"/>
              </a:ext>
            </a:extLst>
          </p:cNvPr>
          <p:cNvSpPr/>
          <p:nvPr/>
        </p:nvSpPr>
        <p:spPr>
          <a:xfrm>
            <a:off x="3517197" y="1648426"/>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81">
            <a:extLst>
              <a:ext uri="{FF2B5EF4-FFF2-40B4-BE49-F238E27FC236}">
                <a16:creationId xmlns:a16="http://schemas.microsoft.com/office/drawing/2014/main" id="{C9FB7C60-F7C2-1010-CD22-A25E67D79035}"/>
              </a:ext>
            </a:extLst>
          </p:cNvPr>
          <p:cNvSpPr txBox="1"/>
          <p:nvPr/>
        </p:nvSpPr>
        <p:spPr>
          <a:xfrm>
            <a:off x="3798797" y="1568198"/>
            <a:ext cx="2771847" cy="553998"/>
          </a:xfrm>
          <a:prstGeom prst="rect">
            <a:avLst/>
          </a:prstGeom>
          <a:noFill/>
        </p:spPr>
        <p:txBody>
          <a:bodyPr wrap="square" rtlCol="0">
            <a:spAutoFit/>
          </a:bodyPr>
          <a:lstStyle/>
          <a:p>
            <a:r>
              <a:rPr lang="en-GB" sz="1000" b="1" dirty="0"/>
              <a:t>Climate Change Mitigation </a:t>
            </a:r>
            <a:r>
              <a:rPr lang="en-GB" sz="1000" dirty="0"/>
              <a:t>– Action taken to reduce or eliminate the long-term risk to human life and property from climate change.</a:t>
            </a:r>
          </a:p>
        </p:txBody>
      </p:sp>
      <p:sp>
        <p:nvSpPr>
          <p:cNvPr id="60" name="TextBox 59">
            <a:extLst>
              <a:ext uri="{FF2B5EF4-FFF2-40B4-BE49-F238E27FC236}">
                <a16:creationId xmlns:a16="http://schemas.microsoft.com/office/drawing/2014/main" id="{FFF5BFB8-3EE8-B11B-2A3D-D90CFEB2D868}"/>
              </a:ext>
            </a:extLst>
          </p:cNvPr>
          <p:cNvSpPr txBox="1"/>
          <p:nvPr/>
        </p:nvSpPr>
        <p:spPr>
          <a:xfrm>
            <a:off x="186850" y="2965267"/>
            <a:ext cx="3077675" cy="6555641"/>
          </a:xfrm>
          <a:prstGeom prst="rect">
            <a:avLst/>
          </a:prstGeom>
          <a:noFill/>
        </p:spPr>
        <p:txBody>
          <a:bodyPr wrap="square" rtlCol="0">
            <a:spAutoFit/>
          </a:bodyPr>
          <a:lstStyle/>
          <a:p>
            <a:r>
              <a:rPr lang="en-GB" sz="1200" dirty="0"/>
              <a:t>Mitigation involves reducing the causes of climate change by reducing greenhouse gases in the atmosphere. </a:t>
            </a:r>
          </a:p>
          <a:p>
            <a:endParaRPr lang="en-GB" sz="1200" dirty="0"/>
          </a:p>
          <a:p>
            <a:r>
              <a:rPr lang="en-GB" sz="1400" b="1" dirty="0"/>
              <a:t>             Alternative Energy Production</a:t>
            </a:r>
          </a:p>
          <a:p>
            <a:r>
              <a:rPr lang="en-GB" sz="1200" dirty="0"/>
              <a:t>               Developing renewable energy      </a:t>
            </a:r>
            <a:br>
              <a:rPr lang="en-GB" sz="1200" dirty="0"/>
            </a:br>
            <a:r>
              <a:rPr lang="en-GB" sz="1200" dirty="0"/>
              <a:t>               solutions such as wind, solar and tidal energy reduces our reliance on fossil fuel burning power stations. This helps reduce carbon dioxide emissions being released into the atmosphere.</a:t>
            </a:r>
          </a:p>
          <a:p>
            <a:endParaRPr lang="en-GB" sz="1400" b="1" dirty="0"/>
          </a:p>
          <a:p>
            <a:r>
              <a:rPr lang="en-GB" sz="1400" b="1" dirty="0"/>
              <a:t>             Carbon Capture</a:t>
            </a:r>
          </a:p>
          <a:p>
            <a:r>
              <a:rPr lang="en-GB" sz="1200" dirty="0"/>
              <a:t>               Carbon capture involves reducing </a:t>
            </a:r>
            <a:br>
              <a:rPr lang="en-GB" sz="1200" dirty="0"/>
            </a:br>
            <a:r>
              <a:rPr lang="en-GB" sz="1200" dirty="0"/>
              <a:t>               carbon dioxide emissions from fossil fuel-burning power stations. Carbon Dioxide is removed from waste gases. Once captured, the Carbon dioxide is then converted into a dense liquid that can be stored in safe locations</a:t>
            </a:r>
          </a:p>
          <a:p>
            <a:endParaRPr lang="en-GB" sz="1200" dirty="0"/>
          </a:p>
          <a:p>
            <a:r>
              <a:rPr lang="en-GB" sz="1400" b="1" dirty="0"/>
              <a:t>             Planting Trees</a:t>
            </a:r>
          </a:p>
          <a:p>
            <a:r>
              <a:rPr lang="en-GB" sz="1200" dirty="0"/>
              <a:t>               Planting trees helps reduce the </a:t>
            </a:r>
            <a:br>
              <a:rPr lang="en-GB" sz="1200" dirty="0"/>
            </a:br>
            <a:r>
              <a:rPr lang="en-GB" sz="1200" dirty="0"/>
              <a:t>               amount of carbon dioxide in the atmosphere as trees absorb it as part of photosynthesis.</a:t>
            </a:r>
          </a:p>
          <a:p>
            <a:endParaRPr lang="en-GB" sz="1200" dirty="0"/>
          </a:p>
          <a:p>
            <a:r>
              <a:rPr lang="en-GB" sz="1400" b="1" dirty="0"/>
              <a:t>             International Agreements </a:t>
            </a:r>
          </a:p>
          <a:p>
            <a:r>
              <a:rPr lang="en-GB" sz="1200" dirty="0"/>
              <a:t>               International agreements encourage  </a:t>
            </a:r>
            <a:br>
              <a:rPr lang="en-GB" sz="1200" dirty="0"/>
            </a:br>
            <a:r>
              <a:rPr lang="en-GB" sz="1200" dirty="0"/>
              <a:t>               countries to take responsibility for reducing CO</a:t>
            </a:r>
            <a:r>
              <a:rPr lang="en-GB" sz="1200" baseline="-25000" dirty="0"/>
              <a:t>2 </a:t>
            </a:r>
            <a:r>
              <a:rPr lang="en-GB" sz="1200" dirty="0"/>
              <a:t>emissions. Targets are more likely to be met if legally binding e.g. Paris 2015. However, financial support may be provided to LICs. </a:t>
            </a:r>
          </a:p>
        </p:txBody>
      </p:sp>
      <p:sp>
        <p:nvSpPr>
          <p:cNvPr id="2" name="Rectangle 1">
            <a:extLst>
              <a:ext uri="{FF2B5EF4-FFF2-40B4-BE49-F238E27FC236}">
                <a16:creationId xmlns:a16="http://schemas.microsoft.com/office/drawing/2014/main" id="{8599B473-F6A6-E823-CEE2-BA3701A0F7C5}"/>
              </a:ext>
            </a:extLst>
          </p:cNvPr>
          <p:cNvSpPr/>
          <p:nvPr/>
        </p:nvSpPr>
        <p:spPr>
          <a:xfrm>
            <a:off x="3640363" y="2983528"/>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E9E7746-6F54-0EBB-ABAA-EB0F40CE2FC6}"/>
              </a:ext>
            </a:extLst>
          </p:cNvPr>
          <p:cNvSpPr txBox="1"/>
          <p:nvPr/>
        </p:nvSpPr>
        <p:spPr>
          <a:xfrm>
            <a:off x="3779637" y="2976149"/>
            <a:ext cx="3224841" cy="369332"/>
          </a:xfrm>
          <a:prstGeom prst="rect">
            <a:avLst/>
          </a:prstGeom>
          <a:noFill/>
        </p:spPr>
        <p:txBody>
          <a:bodyPr wrap="square" rtlCol="0">
            <a:spAutoFit/>
          </a:bodyPr>
          <a:lstStyle/>
          <a:p>
            <a:r>
              <a:rPr lang="en-GB" b="1" dirty="0">
                <a:solidFill>
                  <a:schemeClr val="bg1"/>
                </a:solidFill>
              </a:rPr>
              <a:t>Adaptation</a:t>
            </a:r>
          </a:p>
        </p:txBody>
      </p:sp>
      <p:sp>
        <p:nvSpPr>
          <p:cNvPr id="45" name="Oval 44">
            <a:extLst>
              <a:ext uri="{FF2B5EF4-FFF2-40B4-BE49-F238E27FC236}">
                <a16:creationId xmlns:a16="http://schemas.microsoft.com/office/drawing/2014/main" id="{170928F6-DD16-4963-51F3-086A9F7F122F}"/>
              </a:ext>
            </a:extLst>
          </p:cNvPr>
          <p:cNvSpPr/>
          <p:nvPr/>
        </p:nvSpPr>
        <p:spPr>
          <a:xfrm>
            <a:off x="3457945" y="2978046"/>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7D44EF00-4EEF-8CED-DFEE-42A80BB4B0EA}"/>
              </a:ext>
            </a:extLst>
          </p:cNvPr>
          <p:cNvSpPr txBox="1"/>
          <p:nvPr/>
        </p:nvSpPr>
        <p:spPr>
          <a:xfrm>
            <a:off x="3457945" y="3324637"/>
            <a:ext cx="3141263" cy="6309420"/>
          </a:xfrm>
          <a:prstGeom prst="rect">
            <a:avLst/>
          </a:prstGeom>
          <a:noFill/>
        </p:spPr>
        <p:txBody>
          <a:bodyPr wrap="square" rtlCol="0">
            <a:spAutoFit/>
          </a:bodyPr>
          <a:lstStyle/>
          <a:p>
            <a:r>
              <a:rPr lang="en-GB" sz="1200" dirty="0"/>
              <a:t>Adaption strategies do not aim to reduce the impact of climate change but respond to it by reducing its negative effects. </a:t>
            </a:r>
          </a:p>
          <a:p>
            <a:endParaRPr lang="en-GB" sz="1200" dirty="0"/>
          </a:p>
          <a:p>
            <a:r>
              <a:rPr lang="en-GB" sz="1400" b="1" dirty="0"/>
              <a:t>           Changes in Agricultural Systems</a:t>
            </a:r>
          </a:p>
          <a:p>
            <a:r>
              <a:rPr lang="en-GB" sz="1200" dirty="0"/>
              <a:t>             Farmers respond to climate change by  </a:t>
            </a:r>
            <a:br>
              <a:rPr lang="en-GB" sz="1200" dirty="0"/>
            </a:br>
            <a:r>
              <a:rPr lang="en-GB" sz="1200" dirty="0"/>
              <a:t>             adapting their farming practices. This can include changing the type of crops they grow to those better suited to a warm climate, e.g. grapes.</a:t>
            </a:r>
          </a:p>
          <a:p>
            <a:r>
              <a:rPr lang="en-GB" sz="1200" dirty="0"/>
              <a:t>Areas at risk of desertification will need to change approaches to farming. Low-technology solutions to this include the use of stone lines.</a:t>
            </a:r>
          </a:p>
          <a:p>
            <a:endParaRPr lang="en-GB" sz="1200" dirty="0"/>
          </a:p>
          <a:p>
            <a:r>
              <a:rPr lang="en-GB" sz="1400" b="1" dirty="0"/>
              <a:t>             Managing Water Supply</a:t>
            </a:r>
          </a:p>
          <a:p>
            <a:r>
              <a:rPr lang="en-GB" sz="1200" dirty="0"/>
              <a:t>               There may be a greater need for    </a:t>
            </a:r>
            <a:br>
              <a:rPr lang="en-GB" sz="1200" dirty="0"/>
            </a:br>
            <a:r>
              <a:rPr lang="en-GB" sz="1200" dirty="0"/>
              <a:t>               developing water transfer schemes. This involves moving water from areas of surplus (more water than is used) to areas of water deficit (not enough water). This can be achieved by building water transfer pipelines. An example of this is the Kielder water transfer scheme in the north-east of England</a:t>
            </a:r>
          </a:p>
          <a:p>
            <a:endParaRPr lang="en-GB" sz="1200" dirty="0"/>
          </a:p>
          <a:p>
            <a:r>
              <a:rPr lang="en-GB" sz="1400" b="1" dirty="0"/>
              <a:t>             Reducing the Risk of Rising Sea        </a:t>
            </a:r>
            <a:br>
              <a:rPr lang="en-GB" sz="1400" b="1" dirty="0"/>
            </a:br>
            <a:r>
              <a:rPr lang="en-GB" sz="1400" b="1" dirty="0"/>
              <a:t>             Levels</a:t>
            </a:r>
          </a:p>
          <a:p>
            <a:r>
              <a:rPr lang="en-GB" sz="1200" dirty="0"/>
              <a:t>This involves developing coastal defences to protect areas at risk of coastal flooding. These aim to reduce the risk of further land being eroded away. It is estimated that sea levels will rise between 28 and 43cm by 2100, putting settlements and valuable agricultural land at risk.</a:t>
            </a:r>
          </a:p>
        </p:txBody>
      </p:sp>
      <p:pic>
        <p:nvPicPr>
          <p:cNvPr id="8" name="Graphic 7">
            <a:extLst>
              <a:ext uri="{FF2B5EF4-FFF2-40B4-BE49-F238E27FC236}">
                <a16:creationId xmlns:a16="http://schemas.microsoft.com/office/drawing/2014/main" id="{F6C3DAB9-2442-CED0-2D49-220BA2AC9D88}"/>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a:off x="305827" y="2646211"/>
            <a:ext cx="273047" cy="273047"/>
          </a:xfrm>
          <a:prstGeom prst="rect">
            <a:avLst/>
          </a:prstGeom>
        </p:spPr>
      </p:pic>
      <p:pic>
        <p:nvPicPr>
          <p:cNvPr id="9" name="Graphic 8">
            <a:extLst>
              <a:ext uri="{FF2B5EF4-FFF2-40B4-BE49-F238E27FC236}">
                <a16:creationId xmlns:a16="http://schemas.microsoft.com/office/drawing/2014/main" id="{9734777D-8570-B04D-D68A-95FC180981F2}"/>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a:off x="3560630" y="1681827"/>
            <a:ext cx="219007" cy="219007"/>
          </a:xfrm>
          <a:prstGeom prst="rect">
            <a:avLst/>
          </a:prstGeom>
        </p:spPr>
      </p:pic>
      <p:pic>
        <p:nvPicPr>
          <p:cNvPr id="11" name="Graphic 10">
            <a:extLst>
              <a:ext uri="{FF2B5EF4-FFF2-40B4-BE49-F238E27FC236}">
                <a16:creationId xmlns:a16="http://schemas.microsoft.com/office/drawing/2014/main" id="{878EFB30-78ED-128B-C1D1-430CAB2BE25D}"/>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3547390" y="2205690"/>
            <a:ext cx="216363" cy="216363"/>
          </a:xfrm>
          <a:prstGeom prst="rect">
            <a:avLst/>
          </a:prstGeom>
        </p:spPr>
      </p:pic>
      <p:pic>
        <p:nvPicPr>
          <p:cNvPr id="13" name="Graphic 12">
            <a:extLst>
              <a:ext uri="{FF2B5EF4-FFF2-40B4-BE49-F238E27FC236}">
                <a16:creationId xmlns:a16="http://schemas.microsoft.com/office/drawing/2014/main" id="{AEBB835C-C7FB-BA37-6A6C-D03646855418}"/>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3521484" y="3044462"/>
            <a:ext cx="237757" cy="237757"/>
          </a:xfrm>
          <a:prstGeom prst="rect">
            <a:avLst/>
          </a:prstGeom>
        </p:spPr>
      </p:pic>
      <p:pic>
        <p:nvPicPr>
          <p:cNvPr id="15" name="Graphic 14">
            <a:extLst>
              <a:ext uri="{FF2B5EF4-FFF2-40B4-BE49-F238E27FC236}">
                <a16:creationId xmlns:a16="http://schemas.microsoft.com/office/drawing/2014/main" id="{A4170EAF-214E-CAA7-A940-E09E9FAA446F}"/>
              </a:ext>
            </a:extLst>
          </p:cNvPr>
          <p:cNvPicPr>
            <a:picLocks/>
          </p:cNvPicPr>
          <p:nvPr/>
        </p:nvPicPr>
        <p:blipFill>
          <a:blip r:embed="rId14">
            <a:extLst>
              <a:ext uri="{96DAC541-7B7A-43D3-8B79-37D633B846F1}">
                <asvg:svgBlip xmlns:asvg="http://schemas.microsoft.com/office/drawing/2016/SVG/main" r:embed="rId15"/>
              </a:ext>
            </a:extLst>
          </a:blip>
          <a:stretch>
            <a:fillRect/>
          </a:stretch>
        </p:blipFill>
        <p:spPr>
          <a:xfrm>
            <a:off x="187243" y="3743890"/>
            <a:ext cx="638157" cy="638157"/>
          </a:xfrm>
          <a:prstGeom prst="rect">
            <a:avLst/>
          </a:prstGeom>
        </p:spPr>
      </p:pic>
      <p:pic>
        <p:nvPicPr>
          <p:cNvPr id="16" name="Graphic 15">
            <a:extLst>
              <a:ext uri="{FF2B5EF4-FFF2-40B4-BE49-F238E27FC236}">
                <a16:creationId xmlns:a16="http://schemas.microsoft.com/office/drawing/2014/main" id="{965E27BD-9B94-58CD-74D4-502EAC5A262C}"/>
              </a:ext>
            </a:extLst>
          </p:cNvPr>
          <p:cNvPicPr>
            <a:picLocks/>
          </p:cNvPicPr>
          <p:nvPr/>
        </p:nvPicPr>
        <p:blipFill>
          <a:blip r:embed="rId16">
            <a:extLst>
              <a:ext uri="{96DAC541-7B7A-43D3-8B79-37D633B846F1}">
                <asvg:svgBlip xmlns:asvg="http://schemas.microsoft.com/office/drawing/2016/SVG/main" r:embed="rId17"/>
              </a:ext>
            </a:extLst>
          </a:blip>
          <a:stretch>
            <a:fillRect/>
          </a:stretch>
        </p:blipFill>
        <p:spPr>
          <a:xfrm>
            <a:off x="315140" y="5316954"/>
            <a:ext cx="446655" cy="446655"/>
          </a:xfrm>
          <a:prstGeom prst="rect">
            <a:avLst/>
          </a:prstGeom>
        </p:spPr>
      </p:pic>
      <p:pic>
        <p:nvPicPr>
          <p:cNvPr id="17" name="Graphic 16">
            <a:extLst>
              <a:ext uri="{FF2B5EF4-FFF2-40B4-BE49-F238E27FC236}">
                <a16:creationId xmlns:a16="http://schemas.microsoft.com/office/drawing/2014/main" id="{0F139844-E12F-12FA-EAED-488C311782B9}"/>
              </a:ext>
            </a:extLst>
          </p:cNvPr>
          <p:cNvPicPr>
            <a:picLocks/>
          </p:cNvPicPr>
          <p:nvPr/>
        </p:nvPicPr>
        <p:blipFill>
          <a:blip r:embed="rId18">
            <a:extLst>
              <a:ext uri="{96DAC541-7B7A-43D3-8B79-37D633B846F1}">
                <asvg:svgBlip xmlns:asvg="http://schemas.microsoft.com/office/drawing/2016/SVG/main" r:embed="rId19"/>
              </a:ext>
            </a:extLst>
          </a:blip>
          <a:stretch>
            <a:fillRect/>
          </a:stretch>
        </p:blipFill>
        <p:spPr>
          <a:xfrm>
            <a:off x="281765" y="6989840"/>
            <a:ext cx="480030" cy="480030"/>
          </a:xfrm>
          <a:prstGeom prst="rect">
            <a:avLst/>
          </a:prstGeom>
        </p:spPr>
      </p:pic>
      <p:pic>
        <p:nvPicPr>
          <p:cNvPr id="18" name="Graphic 17">
            <a:extLst>
              <a:ext uri="{FF2B5EF4-FFF2-40B4-BE49-F238E27FC236}">
                <a16:creationId xmlns:a16="http://schemas.microsoft.com/office/drawing/2014/main" id="{2C9B30B0-6E8E-4391-CB8F-B11685B6B01E}"/>
              </a:ext>
            </a:extLst>
          </p:cNvPr>
          <p:cNvPicPr>
            <a:picLocks/>
          </p:cNvPicPr>
          <p:nvPr/>
        </p:nvPicPr>
        <p:blipFill>
          <a:blip r:embed="rId20">
            <a:extLst>
              <a:ext uri="{96DAC541-7B7A-43D3-8B79-37D633B846F1}">
                <asvg:svgBlip xmlns:asvg="http://schemas.microsoft.com/office/drawing/2016/SVG/main" r:embed="rId21"/>
              </a:ext>
            </a:extLst>
          </a:blip>
          <a:stretch>
            <a:fillRect/>
          </a:stretch>
        </p:blipFill>
        <p:spPr>
          <a:xfrm>
            <a:off x="266306" y="8131387"/>
            <a:ext cx="480030" cy="480030"/>
          </a:xfrm>
          <a:prstGeom prst="rect">
            <a:avLst/>
          </a:prstGeom>
        </p:spPr>
      </p:pic>
      <p:pic>
        <p:nvPicPr>
          <p:cNvPr id="24" name="Graphic 23">
            <a:extLst>
              <a:ext uri="{FF2B5EF4-FFF2-40B4-BE49-F238E27FC236}">
                <a16:creationId xmlns:a16="http://schemas.microsoft.com/office/drawing/2014/main" id="{6BF3605F-F944-C6EE-0E3C-679C25CF0644}"/>
              </a:ext>
            </a:extLst>
          </p:cNvPr>
          <p:cNvPicPr>
            <a:picLocks/>
          </p:cNvPicPr>
          <p:nvPr/>
        </p:nvPicPr>
        <p:blipFill>
          <a:blip r:embed="rId22">
            <a:extLst>
              <a:ext uri="{96DAC541-7B7A-43D3-8B79-37D633B846F1}">
                <asvg:svgBlip xmlns:asvg="http://schemas.microsoft.com/office/drawing/2016/SVG/main" r:embed="rId23"/>
              </a:ext>
            </a:extLst>
          </a:blip>
          <a:stretch>
            <a:fillRect/>
          </a:stretch>
        </p:blipFill>
        <p:spPr>
          <a:xfrm>
            <a:off x="3507529" y="4176361"/>
            <a:ext cx="480030" cy="480030"/>
          </a:xfrm>
          <a:prstGeom prst="rect">
            <a:avLst/>
          </a:prstGeom>
        </p:spPr>
      </p:pic>
      <p:pic>
        <p:nvPicPr>
          <p:cNvPr id="25" name="Graphic 24">
            <a:extLst>
              <a:ext uri="{FF2B5EF4-FFF2-40B4-BE49-F238E27FC236}">
                <a16:creationId xmlns:a16="http://schemas.microsoft.com/office/drawing/2014/main" id="{62383D26-4B06-0ADA-BF8F-D76D541E9602}"/>
              </a:ext>
            </a:extLst>
          </p:cNvPr>
          <p:cNvPicPr>
            <a:picLocks/>
          </p:cNvPicPr>
          <p:nvPr/>
        </p:nvPicPr>
        <p:blipFill>
          <a:blip r:embed="rId24">
            <a:extLst>
              <a:ext uri="{96DAC541-7B7A-43D3-8B79-37D633B846F1}">
                <asvg:svgBlip xmlns:asvg="http://schemas.microsoft.com/office/drawing/2016/SVG/main" r:embed="rId25"/>
              </a:ext>
            </a:extLst>
          </a:blip>
          <a:stretch>
            <a:fillRect/>
          </a:stretch>
        </p:blipFill>
        <p:spPr>
          <a:xfrm>
            <a:off x="3547390" y="6003072"/>
            <a:ext cx="480030" cy="480030"/>
          </a:xfrm>
          <a:prstGeom prst="rect">
            <a:avLst/>
          </a:prstGeom>
        </p:spPr>
      </p:pic>
      <p:pic>
        <p:nvPicPr>
          <p:cNvPr id="26" name="Graphic 25">
            <a:extLst>
              <a:ext uri="{FF2B5EF4-FFF2-40B4-BE49-F238E27FC236}">
                <a16:creationId xmlns:a16="http://schemas.microsoft.com/office/drawing/2014/main" id="{622159AE-5849-998F-4DB4-1D2EC4A2A224}"/>
              </a:ext>
            </a:extLst>
          </p:cNvPr>
          <p:cNvPicPr>
            <a:picLocks/>
          </p:cNvPicPr>
          <p:nvPr/>
        </p:nvPicPr>
        <p:blipFill>
          <a:blip r:embed="rId26">
            <a:extLst>
              <a:ext uri="{96DAC541-7B7A-43D3-8B79-37D633B846F1}">
                <asvg:svgBlip xmlns:asvg="http://schemas.microsoft.com/office/drawing/2016/SVG/main" r:embed="rId27"/>
              </a:ext>
            </a:extLst>
          </a:blip>
          <a:stretch>
            <a:fillRect/>
          </a:stretch>
        </p:blipFill>
        <p:spPr>
          <a:xfrm>
            <a:off x="3536542" y="7740788"/>
            <a:ext cx="486189" cy="486189"/>
          </a:xfrm>
          <a:prstGeom prst="rect">
            <a:avLst/>
          </a:prstGeom>
        </p:spPr>
      </p:pic>
      <p:sp>
        <p:nvSpPr>
          <p:cNvPr id="27" name="Rectangle 26">
            <a:extLst>
              <a:ext uri="{FF2B5EF4-FFF2-40B4-BE49-F238E27FC236}">
                <a16:creationId xmlns:a16="http://schemas.microsoft.com/office/drawing/2014/main" id="{51B7D94E-A452-6F09-7CCC-E62F6BDD0A5B}"/>
              </a:ext>
            </a:extLst>
          </p:cNvPr>
          <p:cNvSpPr/>
          <p:nvPr/>
        </p:nvSpPr>
        <p:spPr>
          <a:xfrm>
            <a:off x="3582948" y="7970757"/>
            <a:ext cx="45719" cy="1268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12670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5EC60EA-E4DB-E342-9735-777F4077BDA1}">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18911</TotalTime>
  <Words>482</Words>
  <Application>Microsoft Macintosh PowerPoint</Application>
  <PresentationFormat>A4 Paper (210x297 mm)</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Anthony Bennett</cp:lastModifiedBy>
  <cp:revision>143</cp:revision>
  <cp:lastPrinted>2022-09-05T14:12:15Z</cp:lastPrinted>
  <dcterms:created xsi:type="dcterms:W3CDTF">2022-07-04T13:34:43Z</dcterms:created>
  <dcterms:modified xsi:type="dcterms:W3CDTF">2022-11-09T14:35:32Z</dcterms:modified>
</cp:coreProperties>
</file>