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6"/>
  </p:notesMasterIdLst>
  <p:sldIdLst>
    <p:sldId id="256" r:id="rId2"/>
    <p:sldId id="257" r:id="rId3"/>
    <p:sldId id="270" r:id="rId4"/>
    <p:sldId id="272" r:id="rId5"/>
    <p:sldId id="282" r:id="rId6"/>
    <p:sldId id="271" r:id="rId7"/>
    <p:sldId id="261" r:id="rId8"/>
    <p:sldId id="262" r:id="rId9"/>
    <p:sldId id="283" r:id="rId10"/>
    <p:sldId id="263" r:id="rId11"/>
    <p:sldId id="273" r:id="rId12"/>
    <p:sldId id="274" r:id="rId13"/>
    <p:sldId id="284" r:id="rId14"/>
    <p:sldId id="276" r:id="rId15"/>
    <p:sldId id="260" r:id="rId16"/>
    <p:sldId id="269" r:id="rId17"/>
    <p:sldId id="285" r:id="rId18"/>
    <p:sldId id="268" r:id="rId19"/>
    <p:sldId id="279" r:id="rId20"/>
    <p:sldId id="280" r:id="rId21"/>
    <p:sldId id="286" r:id="rId22"/>
    <p:sldId id="281" r:id="rId23"/>
    <p:sldId id="287" r:id="rId24"/>
    <p:sldId id="288" r:id="rId25"/>
    <p:sldId id="290" r:id="rId26"/>
    <p:sldId id="291" r:id="rId27"/>
    <p:sldId id="258" r:id="rId28"/>
    <p:sldId id="264" r:id="rId29"/>
    <p:sldId id="265" r:id="rId30"/>
    <p:sldId id="259" r:id="rId31"/>
    <p:sldId id="267" r:id="rId32"/>
    <p:sldId id="266" r:id="rId33"/>
    <p:sldId id="292" r:id="rId34"/>
    <p:sldId id="294" r:id="rId35"/>
    <p:sldId id="296" r:id="rId36"/>
    <p:sldId id="295" r:id="rId37"/>
    <p:sldId id="297" r:id="rId38"/>
    <p:sldId id="298" r:id="rId39"/>
    <p:sldId id="299" r:id="rId40"/>
    <p:sldId id="300" r:id="rId41"/>
    <p:sldId id="301" r:id="rId42"/>
    <p:sldId id="304" r:id="rId43"/>
    <p:sldId id="305" r:id="rId44"/>
    <p:sldId id="306" r:id="rId4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8389"/>
    <p:restoredTop sz="80526"/>
  </p:normalViewPr>
  <p:slideViewPr>
    <p:cSldViewPr snapToGrid="0">
      <p:cViewPr varScale="1">
        <p:scale>
          <a:sx n="117" d="100"/>
          <a:sy n="117" d="100"/>
        </p:scale>
        <p:origin x="936" y="176"/>
      </p:cViewPr>
      <p:guideLst/>
    </p:cSldViewPr>
  </p:slideViewPr>
  <p:notesTextViewPr>
    <p:cViewPr>
      <p:scale>
        <a:sx n="1" d="1"/>
        <a:sy n="1" d="1"/>
      </p:scale>
      <p:origin x="0" y="0"/>
    </p:cViewPr>
  </p:notesTextViewPr>
  <p:sorterViewPr>
    <p:cViewPr>
      <p:scale>
        <a:sx n="59" d="100"/>
        <a:sy n="59"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3B572C-1D1C-A746-8654-B1F3D931B5BC}" type="datetimeFigureOut">
              <a:rPr lang="en-GB" smtClean="0"/>
              <a:t>16/11/2022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303EE1-7D7C-AA4D-86FA-CAEDFF884E61}" type="slidenum">
              <a:rPr lang="en-GB" smtClean="0"/>
              <a:t>‹#›</a:t>
            </a:fld>
            <a:endParaRPr lang="en-GB"/>
          </a:p>
        </p:txBody>
      </p:sp>
    </p:spTree>
    <p:extLst>
      <p:ext uri="{BB962C8B-B14F-4D97-AF65-F5344CB8AC3E}">
        <p14:creationId xmlns:p14="http://schemas.microsoft.com/office/powerpoint/2010/main" val="2902777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3</a:t>
            </a:fld>
            <a:endParaRPr lang="en-GB"/>
          </a:p>
        </p:txBody>
      </p:sp>
    </p:spTree>
    <p:extLst>
      <p:ext uri="{BB962C8B-B14F-4D97-AF65-F5344CB8AC3E}">
        <p14:creationId xmlns:p14="http://schemas.microsoft.com/office/powerpoint/2010/main" val="271720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12</a:t>
            </a:fld>
            <a:endParaRPr lang="en-GB"/>
          </a:p>
        </p:txBody>
      </p:sp>
    </p:spTree>
    <p:extLst>
      <p:ext uri="{BB962C8B-B14F-4D97-AF65-F5344CB8AC3E}">
        <p14:creationId xmlns:p14="http://schemas.microsoft.com/office/powerpoint/2010/main" val="716893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13</a:t>
            </a:fld>
            <a:endParaRPr lang="en-GB"/>
          </a:p>
        </p:txBody>
      </p:sp>
    </p:spTree>
    <p:extLst>
      <p:ext uri="{BB962C8B-B14F-4D97-AF65-F5344CB8AC3E}">
        <p14:creationId xmlns:p14="http://schemas.microsoft.com/office/powerpoint/2010/main" val="489922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14</a:t>
            </a:fld>
            <a:endParaRPr lang="en-GB"/>
          </a:p>
        </p:txBody>
      </p:sp>
    </p:spTree>
    <p:extLst>
      <p:ext uri="{BB962C8B-B14F-4D97-AF65-F5344CB8AC3E}">
        <p14:creationId xmlns:p14="http://schemas.microsoft.com/office/powerpoint/2010/main" val="14114492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this six mark answer students should include developed responses with supporting evidence for answer, which might be balanced or based on definite decision. Appropriate terminology will be used. </a:t>
            </a:r>
          </a:p>
          <a:p>
            <a:endParaRPr lang="en-GB" dirty="0"/>
          </a:p>
          <a:p>
            <a:r>
              <a:rPr lang="en-GB" dirty="0"/>
              <a:t>For a six mark question students would be expected to make 2 points. Students could use this framework to give a further point e.g. the negative impact of coastal management downdrift of the management scheme at Mappleton. </a:t>
            </a:r>
          </a:p>
        </p:txBody>
      </p:sp>
      <p:sp>
        <p:nvSpPr>
          <p:cNvPr id="4" name="Slide Number Placeholder 3"/>
          <p:cNvSpPr>
            <a:spLocks noGrp="1"/>
          </p:cNvSpPr>
          <p:nvPr>
            <p:ph type="sldNum" sz="quarter" idx="5"/>
          </p:nvPr>
        </p:nvSpPr>
        <p:spPr/>
        <p:txBody>
          <a:bodyPr/>
          <a:lstStyle/>
          <a:p>
            <a:fld id="{EE303EE1-7D7C-AA4D-86FA-CAEDFF884E61}" type="slidenum">
              <a:rPr lang="en-GB" smtClean="0"/>
              <a:t>15</a:t>
            </a:fld>
            <a:endParaRPr lang="en-GB"/>
          </a:p>
        </p:txBody>
      </p:sp>
    </p:spTree>
    <p:extLst>
      <p:ext uri="{BB962C8B-B14F-4D97-AF65-F5344CB8AC3E}">
        <p14:creationId xmlns:p14="http://schemas.microsoft.com/office/powerpoint/2010/main" val="25808130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16</a:t>
            </a:fld>
            <a:endParaRPr lang="en-GB"/>
          </a:p>
        </p:txBody>
      </p:sp>
    </p:spTree>
    <p:extLst>
      <p:ext uri="{BB962C8B-B14F-4D97-AF65-F5344CB8AC3E}">
        <p14:creationId xmlns:p14="http://schemas.microsoft.com/office/powerpoint/2010/main" val="35538730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17</a:t>
            </a:fld>
            <a:endParaRPr lang="en-GB"/>
          </a:p>
        </p:txBody>
      </p:sp>
    </p:spTree>
    <p:extLst>
      <p:ext uri="{BB962C8B-B14F-4D97-AF65-F5344CB8AC3E}">
        <p14:creationId xmlns:p14="http://schemas.microsoft.com/office/powerpoint/2010/main" val="6230487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18</a:t>
            </a:fld>
            <a:endParaRPr lang="en-GB"/>
          </a:p>
        </p:txBody>
      </p:sp>
    </p:spTree>
    <p:extLst>
      <p:ext uri="{BB962C8B-B14F-4D97-AF65-F5344CB8AC3E}">
        <p14:creationId xmlns:p14="http://schemas.microsoft.com/office/powerpoint/2010/main" val="12620546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r>
              <a:rPr lang="en-GB" dirty="0"/>
              <a:t>For this six mark answer students should include developed responses with supporting evidence for answer, which might be balanced or based on definite decision. Appropriate terminology will be used. </a:t>
            </a:r>
          </a:p>
          <a:p>
            <a:endParaRPr lang="en-GB" dirty="0"/>
          </a:p>
          <a:p>
            <a:r>
              <a:rPr lang="en-GB" dirty="0"/>
              <a:t>For a six mark question students would be expected to make 2 points. Students could use this framework to give a further point e.g. the negative impact of coastal management downdrift of the management scheme at Mappleton. </a:t>
            </a:r>
          </a:p>
        </p:txBody>
      </p:sp>
      <p:sp>
        <p:nvSpPr>
          <p:cNvPr id="4" name="Slide Number Placeholder 3"/>
          <p:cNvSpPr>
            <a:spLocks noGrp="1"/>
          </p:cNvSpPr>
          <p:nvPr>
            <p:ph type="sldNum" sz="quarter" idx="5"/>
          </p:nvPr>
        </p:nvSpPr>
        <p:spPr/>
        <p:txBody>
          <a:bodyPr/>
          <a:lstStyle/>
          <a:p>
            <a:fld id="{EE303EE1-7D7C-AA4D-86FA-CAEDFF884E61}" type="slidenum">
              <a:rPr lang="en-GB" smtClean="0"/>
              <a:t>19</a:t>
            </a:fld>
            <a:endParaRPr lang="en-GB"/>
          </a:p>
        </p:txBody>
      </p:sp>
    </p:spTree>
    <p:extLst>
      <p:ext uri="{BB962C8B-B14F-4D97-AF65-F5344CB8AC3E}">
        <p14:creationId xmlns:p14="http://schemas.microsoft.com/office/powerpoint/2010/main" val="10486076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20</a:t>
            </a:fld>
            <a:endParaRPr lang="en-GB"/>
          </a:p>
        </p:txBody>
      </p:sp>
    </p:spTree>
    <p:extLst>
      <p:ext uri="{BB962C8B-B14F-4D97-AF65-F5344CB8AC3E}">
        <p14:creationId xmlns:p14="http://schemas.microsoft.com/office/powerpoint/2010/main" val="4675812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21</a:t>
            </a:fld>
            <a:endParaRPr lang="en-GB"/>
          </a:p>
        </p:txBody>
      </p:sp>
    </p:spTree>
    <p:extLst>
      <p:ext uri="{BB962C8B-B14F-4D97-AF65-F5344CB8AC3E}">
        <p14:creationId xmlns:p14="http://schemas.microsoft.com/office/powerpoint/2010/main" val="2772318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4</a:t>
            </a:fld>
            <a:endParaRPr lang="en-GB"/>
          </a:p>
        </p:txBody>
      </p:sp>
    </p:spTree>
    <p:extLst>
      <p:ext uri="{BB962C8B-B14F-4D97-AF65-F5344CB8AC3E}">
        <p14:creationId xmlns:p14="http://schemas.microsoft.com/office/powerpoint/2010/main" val="37026142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22</a:t>
            </a:fld>
            <a:endParaRPr lang="en-GB"/>
          </a:p>
        </p:txBody>
      </p:sp>
    </p:spTree>
    <p:extLst>
      <p:ext uri="{BB962C8B-B14F-4D97-AF65-F5344CB8AC3E}">
        <p14:creationId xmlns:p14="http://schemas.microsoft.com/office/powerpoint/2010/main" val="16970998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this six mark answer students should include developed responses with supporting evidence for answer, which might be balanced or based on definite decision. Appropriate terminology will be used. </a:t>
            </a:r>
          </a:p>
          <a:p>
            <a:endParaRPr lang="en-GB" dirty="0"/>
          </a:p>
          <a:p>
            <a:r>
              <a:rPr lang="en-GB" dirty="0"/>
              <a:t>For a six mark question students would be expected to make 2 points. Students could use this framework to give a further point e.g. the negative impact of coastal tourism on the environment and conflict. </a:t>
            </a:r>
          </a:p>
        </p:txBody>
      </p:sp>
      <p:sp>
        <p:nvSpPr>
          <p:cNvPr id="4" name="Slide Number Placeholder 3"/>
          <p:cNvSpPr>
            <a:spLocks noGrp="1"/>
          </p:cNvSpPr>
          <p:nvPr>
            <p:ph type="sldNum" sz="quarter" idx="5"/>
          </p:nvPr>
        </p:nvSpPr>
        <p:spPr/>
        <p:txBody>
          <a:bodyPr/>
          <a:lstStyle/>
          <a:p>
            <a:fld id="{EE303EE1-7D7C-AA4D-86FA-CAEDFF884E61}" type="slidenum">
              <a:rPr lang="en-GB" smtClean="0"/>
              <a:t>23</a:t>
            </a:fld>
            <a:endParaRPr lang="en-GB"/>
          </a:p>
        </p:txBody>
      </p:sp>
    </p:spTree>
    <p:extLst>
      <p:ext uri="{BB962C8B-B14F-4D97-AF65-F5344CB8AC3E}">
        <p14:creationId xmlns:p14="http://schemas.microsoft.com/office/powerpoint/2010/main" val="24503286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24</a:t>
            </a:fld>
            <a:endParaRPr lang="en-GB"/>
          </a:p>
        </p:txBody>
      </p:sp>
    </p:spTree>
    <p:extLst>
      <p:ext uri="{BB962C8B-B14F-4D97-AF65-F5344CB8AC3E}">
        <p14:creationId xmlns:p14="http://schemas.microsoft.com/office/powerpoint/2010/main" val="40999904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25</a:t>
            </a:fld>
            <a:endParaRPr lang="en-GB"/>
          </a:p>
        </p:txBody>
      </p:sp>
    </p:spTree>
    <p:extLst>
      <p:ext uri="{BB962C8B-B14F-4D97-AF65-F5344CB8AC3E}">
        <p14:creationId xmlns:p14="http://schemas.microsoft.com/office/powerpoint/2010/main" val="11921086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26</a:t>
            </a:fld>
            <a:endParaRPr lang="en-GB"/>
          </a:p>
        </p:txBody>
      </p:sp>
    </p:spTree>
    <p:extLst>
      <p:ext uri="{BB962C8B-B14F-4D97-AF65-F5344CB8AC3E}">
        <p14:creationId xmlns:p14="http://schemas.microsoft.com/office/powerpoint/2010/main" val="32649507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a nine mark question students would be expected to make around 3 points. Students could use this framework to give a further 2 points. Once could be an environmental challenge, the other an economic challenge. </a:t>
            </a:r>
          </a:p>
        </p:txBody>
      </p:sp>
      <p:sp>
        <p:nvSpPr>
          <p:cNvPr id="4" name="Slide Number Placeholder 3"/>
          <p:cNvSpPr>
            <a:spLocks noGrp="1"/>
          </p:cNvSpPr>
          <p:nvPr>
            <p:ph type="sldNum" sz="quarter" idx="5"/>
          </p:nvPr>
        </p:nvSpPr>
        <p:spPr/>
        <p:txBody>
          <a:bodyPr/>
          <a:lstStyle/>
          <a:p>
            <a:fld id="{EE303EE1-7D7C-AA4D-86FA-CAEDFF884E61}" type="slidenum">
              <a:rPr lang="en-GB" smtClean="0"/>
              <a:t>27</a:t>
            </a:fld>
            <a:endParaRPr lang="en-GB"/>
          </a:p>
        </p:txBody>
      </p:sp>
    </p:spTree>
    <p:extLst>
      <p:ext uri="{BB962C8B-B14F-4D97-AF65-F5344CB8AC3E}">
        <p14:creationId xmlns:p14="http://schemas.microsoft.com/office/powerpoint/2010/main" val="42772411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28</a:t>
            </a:fld>
            <a:endParaRPr lang="en-GB"/>
          </a:p>
        </p:txBody>
      </p:sp>
    </p:spTree>
    <p:extLst>
      <p:ext uri="{BB962C8B-B14F-4D97-AF65-F5344CB8AC3E}">
        <p14:creationId xmlns:p14="http://schemas.microsoft.com/office/powerpoint/2010/main" val="23097689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29</a:t>
            </a:fld>
            <a:endParaRPr lang="en-GB"/>
          </a:p>
        </p:txBody>
      </p:sp>
    </p:spTree>
    <p:extLst>
      <p:ext uri="{BB962C8B-B14F-4D97-AF65-F5344CB8AC3E}">
        <p14:creationId xmlns:p14="http://schemas.microsoft.com/office/powerpoint/2010/main" val="42791354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a six mark question students would be expected to make 2 points. Students could use this framework to give a further point. Candidates need only refer to one other (investment, industrial development, tourism, aid, intermediate technology, Fairtrade, debt relief and microfinance loans as strategies to reduce the development gap) in addition to aid to fulfil the comparative element of the question.</a:t>
            </a:r>
          </a:p>
        </p:txBody>
      </p:sp>
      <p:sp>
        <p:nvSpPr>
          <p:cNvPr id="4" name="Slide Number Placeholder 3"/>
          <p:cNvSpPr>
            <a:spLocks noGrp="1"/>
          </p:cNvSpPr>
          <p:nvPr>
            <p:ph type="sldNum" sz="quarter" idx="5"/>
          </p:nvPr>
        </p:nvSpPr>
        <p:spPr/>
        <p:txBody>
          <a:bodyPr/>
          <a:lstStyle/>
          <a:p>
            <a:fld id="{EE303EE1-7D7C-AA4D-86FA-CAEDFF884E61}" type="slidenum">
              <a:rPr lang="en-GB" smtClean="0"/>
              <a:t>30</a:t>
            </a:fld>
            <a:endParaRPr lang="en-GB"/>
          </a:p>
        </p:txBody>
      </p:sp>
    </p:spTree>
    <p:extLst>
      <p:ext uri="{BB962C8B-B14F-4D97-AF65-F5344CB8AC3E}">
        <p14:creationId xmlns:p14="http://schemas.microsoft.com/office/powerpoint/2010/main" val="28435600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31</a:t>
            </a:fld>
            <a:endParaRPr lang="en-GB"/>
          </a:p>
        </p:txBody>
      </p:sp>
    </p:spTree>
    <p:extLst>
      <p:ext uri="{BB962C8B-B14F-4D97-AF65-F5344CB8AC3E}">
        <p14:creationId xmlns:p14="http://schemas.microsoft.com/office/powerpoint/2010/main" val="2212631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5</a:t>
            </a:fld>
            <a:endParaRPr lang="en-GB"/>
          </a:p>
        </p:txBody>
      </p:sp>
    </p:spTree>
    <p:extLst>
      <p:ext uri="{BB962C8B-B14F-4D97-AF65-F5344CB8AC3E}">
        <p14:creationId xmlns:p14="http://schemas.microsoft.com/office/powerpoint/2010/main" val="28536636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32</a:t>
            </a:fld>
            <a:endParaRPr lang="en-GB"/>
          </a:p>
        </p:txBody>
      </p:sp>
    </p:spTree>
    <p:extLst>
      <p:ext uri="{BB962C8B-B14F-4D97-AF65-F5344CB8AC3E}">
        <p14:creationId xmlns:p14="http://schemas.microsoft.com/office/powerpoint/2010/main" val="18203893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a six mark question students would be expected to make 2 points. Students could use this framework to give a further point. Candidates can reference any of the sustainable food strategies listed in the specification. They can also include examples. They must be explicit when explaining how the strategy is sustainable. </a:t>
            </a:r>
          </a:p>
        </p:txBody>
      </p:sp>
      <p:sp>
        <p:nvSpPr>
          <p:cNvPr id="4" name="Slide Number Placeholder 3"/>
          <p:cNvSpPr>
            <a:spLocks noGrp="1"/>
          </p:cNvSpPr>
          <p:nvPr>
            <p:ph type="sldNum" sz="quarter" idx="5"/>
          </p:nvPr>
        </p:nvSpPr>
        <p:spPr/>
        <p:txBody>
          <a:bodyPr/>
          <a:lstStyle/>
          <a:p>
            <a:fld id="{EE303EE1-7D7C-AA4D-86FA-CAEDFF884E61}" type="slidenum">
              <a:rPr lang="en-GB" smtClean="0"/>
              <a:t>33</a:t>
            </a:fld>
            <a:endParaRPr lang="en-GB"/>
          </a:p>
        </p:txBody>
      </p:sp>
    </p:spTree>
    <p:extLst>
      <p:ext uri="{BB962C8B-B14F-4D97-AF65-F5344CB8AC3E}">
        <p14:creationId xmlns:p14="http://schemas.microsoft.com/office/powerpoint/2010/main" val="16456460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34</a:t>
            </a:fld>
            <a:endParaRPr lang="en-GB"/>
          </a:p>
        </p:txBody>
      </p:sp>
    </p:spTree>
    <p:extLst>
      <p:ext uri="{BB962C8B-B14F-4D97-AF65-F5344CB8AC3E}">
        <p14:creationId xmlns:p14="http://schemas.microsoft.com/office/powerpoint/2010/main" val="9831578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35</a:t>
            </a:fld>
            <a:endParaRPr lang="en-GB"/>
          </a:p>
        </p:txBody>
      </p:sp>
    </p:spTree>
    <p:extLst>
      <p:ext uri="{BB962C8B-B14F-4D97-AF65-F5344CB8AC3E}">
        <p14:creationId xmlns:p14="http://schemas.microsoft.com/office/powerpoint/2010/main" val="41742663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36</a:t>
            </a:fld>
            <a:endParaRPr lang="en-GB"/>
          </a:p>
        </p:txBody>
      </p:sp>
    </p:spTree>
    <p:extLst>
      <p:ext uri="{BB962C8B-B14F-4D97-AF65-F5344CB8AC3E}">
        <p14:creationId xmlns:p14="http://schemas.microsoft.com/office/powerpoint/2010/main" val="19190989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a six mark question students would be expected to make 2 points. Students could use this framework to give a further point. Candidates can reference any of the sustainable water strategies listed in the specification. They can also include examples. They must be explicit when explaining how the strategy is sustainable. </a:t>
            </a:r>
          </a:p>
        </p:txBody>
      </p:sp>
      <p:sp>
        <p:nvSpPr>
          <p:cNvPr id="4" name="Slide Number Placeholder 3"/>
          <p:cNvSpPr>
            <a:spLocks noGrp="1"/>
          </p:cNvSpPr>
          <p:nvPr>
            <p:ph type="sldNum" sz="quarter" idx="5"/>
          </p:nvPr>
        </p:nvSpPr>
        <p:spPr/>
        <p:txBody>
          <a:bodyPr/>
          <a:lstStyle/>
          <a:p>
            <a:fld id="{EE303EE1-7D7C-AA4D-86FA-CAEDFF884E61}" type="slidenum">
              <a:rPr lang="en-GB" smtClean="0"/>
              <a:t>37</a:t>
            </a:fld>
            <a:endParaRPr lang="en-GB"/>
          </a:p>
        </p:txBody>
      </p:sp>
    </p:spTree>
    <p:extLst>
      <p:ext uri="{BB962C8B-B14F-4D97-AF65-F5344CB8AC3E}">
        <p14:creationId xmlns:p14="http://schemas.microsoft.com/office/powerpoint/2010/main" val="14669388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38</a:t>
            </a:fld>
            <a:endParaRPr lang="en-GB"/>
          </a:p>
        </p:txBody>
      </p:sp>
    </p:spTree>
    <p:extLst>
      <p:ext uri="{BB962C8B-B14F-4D97-AF65-F5344CB8AC3E}">
        <p14:creationId xmlns:p14="http://schemas.microsoft.com/office/powerpoint/2010/main" val="9913344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39</a:t>
            </a:fld>
            <a:endParaRPr lang="en-GB"/>
          </a:p>
        </p:txBody>
      </p:sp>
    </p:spTree>
    <p:extLst>
      <p:ext uri="{BB962C8B-B14F-4D97-AF65-F5344CB8AC3E}">
        <p14:creationId xmlns:p14="http://schemas.microsoft.com/office/powerpoint/2010/main" val="8127793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40</a:t>
            </a:fld>
            <a:endParaRPr lang="en-GB"/>
          </a:p>
        </p:txBody>
      </p:sp>
    </p:spTree>
    <p:extLst>
      <p:ext uri="{BB962C8B-B14F-4D97-AF65-F5344CB8AC3E}">
        <p14:creationId xmlns:p14="http://schemas.microsoft.com/office/powerpoint/2010/main" val="17949118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a six mark question students would be expected to make 2 points. Students could use this framework to give a further point. Candidates can reference any of the sustainable energy strategies listed in the specification. They can also include examples. They must be explicit when explaining how the strategy is sustainable. </a:t>
            </a:r>
          </a:p>
        </p:txBody>
      </p:sp>
      <p:sp>
        <p:nvSpPr>
          <p:cNvPr id="4" name="Slide Number Placeholder 3"/>
          <p:cNvSpPr>
            <a:spLocks noGrp="1"/>
          </p:cNvSpPr>
          <p:nvPr>
            <p:ph type="sldNum" sz="quarter" idx="5"/>
          </p:nvPr>
        </p:nvSpPr>
        <p:spPr/>
        <p:txBody>
          <a:bodyPr/>
          <a:lstStyle/>
          <a:p>
            <a:fld id="{EE303EE1-7D7C-AA4D-86FA-CAEDFF884E61}" type="slidenum">
              <a:rPr lang="en-GB" smtClean="0"/>
              <a:t>41</a:t>
            </a:fld>
            <a:endParaRPr lang="en-GB"/>
          </a:p>
        </p:txBody>
      </p:sp>
    </p:spTree>
    <p:extLst>
      <p:ext uri="{BB962C8B-B14F-4D97-AF65-F5344CB8AC3E}">
        <p14:creationId xmlns:p14="http://schemas.microsoft.com/office/powerpoint/2010/main" val="4210568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6</a:t>
            </a:fld>
            <a:endParaRPr lang="en-GB"/>
          </a:p>
        </p:txBody>
      </p:sp>
    </p:spTree>
    <p:extLst>
      <p:ext uri="{BB962C8B-B14F-4D97-AF65-F5344CB8AC3E}">
        <p14:creationId xmlns:p14="http://schemas.microsoft.com/office/powerpoint/2010/main" val="30516003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42</a:t>
            </a:fld>
            <a:endParaRPr lang="en-GB"/>
          </a:p>
        </p:txBody>
      </p:sp>
    </p:spTree>
    <p:extLst>
      <p:ext uri="{BB962C8B-B14F-4D97-AF65-F5344CB8AC3E}">
        <p14:creationId xmlns:p14="http://schemas.microsoft.com/office/powerpoint/2010/main" val="17943990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43</a:t>
            </a:fld>
            <a:endParaRPr lang="en-GB"/>
          </a:p>
        </p:txBody>
      </p:sp>
    </p:spTree>
    <p:extLst>
      <p:ext uri="{BB962C8B-B14F-4D97-AF65-F5344CB8AC3E}">
        <p14:creationId xmlns:p14="http://schemas.microsoft.com/office/powerpoint/2010/main" val="127106995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44</a:t>
            </a:fld>
            <a:endParaRPr lang="en-GB"/>
          </a:p>
        </p:txBody>
      </p:sp>
    </p:spTree>
    <p:extLst>
      <p:ext uri="{BB962C8B-B14F-4D97-AF65-F5344CB8AC3E}">
        <p14:creationId xmlns:p14="http://schemas.microsoft.com/office/powerpoint/2010/main" val="4070980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7</a:t>
            </a:fld>
            <a:endParaRPr lang="en-GB"/>
          </a:p>
        </p:txBody>
      </p:sp>
    </p:spTree>
    <p:extLst>
      <p:ext uri="{BB962C8B-B14F-4D97-AF65-F5344CB8AC3E}">
        <p14:creationId xmlns:p14="http://schemas.microsoft.com/office/powerpoint/2010/main" val="2650523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8</a:t>
            </a:fld>
            <a:endParaRPr lang="en-GB"/>
          </a:p>
        </p:txBody>
      </p:sp>
    </p:spTree>
    <p:extLst>
      <p:ext uri="{BB962C8B-B14F-4D97-AF65-F5344CB8AC3E}">
        <p14:creationId xmlns:p14="http://schemas.microsoft.com/office/powerpoint/2010/main" val="3430386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9</a:t>
            </a:fld>
            <a:endParaRPr lang="en-GB"/>
          </a:p>
        </p:txBody>
      </p:sp>
    </p:spTree>
    <p:extLst>
      <p:ext uri="{BB962C8B-B14F-4D97-AF65-F5344CB8AC3E}">
        <p14:creationId xmlns:p14="http://schemas.microsoft.com/office/powerpoint/2010/main" val="4171800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10</a:t>
            </a:fld>
            <a:endParaRPr lang="en-GB"/>
          </a:p>
        </p:txBody>
      </p:sp>
    </p:spTree>
    <p:extLst>
      <p:ext uri="{BB962C8B-B14F-4D97-AF65-F5344CB8AC3E}">
        <p14:creationId xmlns:p14="http://schemas.microsoft.com/office/powerpoint/2010/main" val="115276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303EE1-7D7C-AA4D-86FA-CAEDFF884E61}" type="slidenum">
              <a:rPr lang="en-GB" smtClean="0"/>
              <a:t>11</a:t>
            </a:fld>
            <a:endParaRPr lang="en-GB"/>
          </a:p>
        </p:txBody>
      </p:sp>
    </p:spTree>
    <p:extLst>
      <p:ext uri="{BB962C8B-B14F-4D97-AF65-F5344CB8AC3E}">
        <p14:creationId xmlns:p14="http://schemas.microsoft.com/office/powerpoint/2010/main" val="3506940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4E30E2C-4FDA-5743-A863-ADCAE2AD3141}"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1096701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4E30E2C-4FDA-5743-A863-ADCAE2AD3141}"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8560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4E30E2C-4FDA-5743-A863-ADCAE2AD3141}"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4093801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4E30E2C-4FDA-5743-A863-ADCAE2AD3141}"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293183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4E30E2C-4FDA-5743-A863-ADCAE2AD3141}"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594762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74E30E2C-4FDA-5743-A863-ADCAE2AD3141}" type="datetimeFigureOut">
              <a:rPr lang="en-GB" smtClean="0"/>
              <a:t>16/11/2022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468394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4E30E2C-4FDA-5743-A863-ADCAE2AD3141}" type="datetimeFigureOut">
              <a:rPr lang="en-GB" smtClean="0"/>
              <a:t>16/11/2022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239287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4E30E2C-4FDA-5743-A863-ADCAE2AD3141}" type="datetimeFigureOut">
              <a:rPr lang="en-GB" smtClean="0"/>
              <a:t>16/11/2022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3534349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E30E2C-4FDA-5743-A863-ADCAE2AD3141}" type="datetimeFigureOut">
              <a:rPr lang="en-GB" smtClean="0"/>
              <a:t>16/11/2022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486583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4E30E2C-4FDA-5743-A863-ADCAE2AD3141}" type="datetimeFigureOut">
              <a:rPr lang="en-GB" smtClean="0"/>
              <a:t>16/11/2022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3411277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4E30E2C-4FDA-5743-A863-ADCAE2AD3141}" type="datetimeFigureOut">
              <a:rPr lang="en-GB" smtClean="0"/>
              <a:t>16/11/2022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7EA268-5810-1C4C-81A1-B1F5071493F9}" type="slidenum">
              <a:rPr lang="en-GB" smtClean="0"/>
              <a:t>‹#›</a:t>
            </a:fld>
            <a:endParaRPr lang="en-GB"/>
          </a:p>
        </p:txBody>
      </p:sp>
    </p:spTree>
    <p:extLst>
      <p:ext uri="{BB962C8B-B14F-4D97-AF65-F5344CB8AC3E}">
        <p14:creationId xmlns:p14="http://schemas.microsoft.com/office/powerpoint/2010/main" val="399196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E30E2C-4FDA-5743-A863-ADCAE2AD3141}" type="datetimeFigureOut">
              <a:rPr lang="en-GB" smtClean="0"/>
              <a:t>16/11/2022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EA268-5810-1C4C-81A1-B1F5071493F9}" type="slidenum">
              <a:rPr lang="en-GB" smtClean="0"/>
              <a:t>‹#›</a:t>
            </a:fld>
            <a:endParaRPr lang="en-GB"/>
          </a:p>
        </p:txBody>
      </p:sp>
    </p:spTree>
    <p:extLst>
      <p:ext uri="{BB962C8B-B14F-4D97-AF65-F5344CB8AC3E}">
        <p14:creationId xmlns:p14="http://schemas.microsoft.com/office/powerpoint/2010/main" val="4044057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pic>
        <p:nvPicPr>
          <p:cNvPr id="11" name="Picture 10">
            <a:extLst>
              <a:ext uri="{FF2B5EF4-FFF2-40B4-BE49-F238E27FC236}">
                <a16:creationId xmlns:a16="http://schemas.microsoft.com/office/drawing/2014/main" id="{F0991878-1CE0-B0C2-D684-412B60A68533}"/>
              </a:ext>
            </a:extLst>
          </p:cNvPr>
          <p:cNvPicPr>
            <a:picLocks noChangeAspect="1"/>
          </p:cNvPicPr>
          <p:nvPr/>
        </p:nvPicPr>
        <p:blipFill rotWithShape="1">
          <a:blip r:embed="rId2"/>
          <a:srcRect l="5610" t="24335" r="6822" b="9955"/>
          <a:stretch/>
        </p:blipFill>
        <p:spPr>
          <a:xfrm flipH="1">
            <a:off x="279043" y="1931555"/>
            <a:ext cx="8547858" cy="3587655"/>
          </a:xfrm>
          <a:prstGeom prst="rect">
            <a:avLst/>
          </a:prstGeom>
        </p:spPr>
      </p:pic>
      <p:sp>
        <p:nvSpPr>
          <p:cNvPr id="16" name="Rectangle 15">
            <a:extLst>
              <a:ext uri="{FF2B5EF4-FFF2-40B4-BE49-F238E27FC236}">
                <a16:creationId xmlns:a16="http://schemas.microsoft.com/office/drawing/2014/main" id="{E1C2D881-8357-CA68-1BE0-93F56910A71A}"/>
              </a:ext>
            </a:extLst>
          </p:cNvPr>
          <p:cNvSpPr/>
          <p:nvPr/>
        </p:nvSpPr>
        <p:spPr>
          <a:xfrm>
            <a:off x="791633" y="1154809"/>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17" name="Rectangle 16">
            <a:extLst>
              <a:ext uri="{FF2B5EF4-FFF2-40B4-BE49-F238E27FC236}">
                <a16:creationId xmlns:a16="http://schemas.microsoft.com/office/drawing/2014/main" id="{EE682930-A071-5771-2359-A58E1F0F0069}"/>
              </a:ext>
            </a:extLst>
          </p:cNvPr>
          <p:cNvSpPr/>
          <p:nvPr/>
        </p:nvSpPr>
        <p:spPr>
          <a:xfrm>
            <a:off x="2531338" y="1154809"/>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18" name="Rectangle 17">
            <a:extLst>
              <a:ext uri="{FF2B5EF4-FFF2-40B4-BE49-F238E27FC236}">
                <a16:creationId xmlns:a16="http://schemas.microsoft.com/office/drawing/2014/main" id="{C82A40B3-D40C-1A59-5F19-3391A654B28B}"/>
              </a:ext>
            </a:extLst>
          </p:cNvPr>
          <p:cNvSpPr/>
          <p:nvPr/>
        </p:nvSpPr>
        <p:spPr>
          <a:xfrm>
            <a:off x="5121980" y="1154809"/>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19" name="Rectangle 18">
            <a:extLst>
              <a:ext uri="{FF2B5EF4-FFF2-40B4-BE49-F238E27FC236}">
                <a16:creationId xmlns:a16="http://schemas.microsoft.com/office/drawing/2014/main" id="{F75295EC-692B-8B28-F072-41C5ACE8B584}"/>
              </a:ext>
            </a:extLst>
          </p:cNvPr>
          <p:cNvSpPr/>
          <p:nvPr/>
        </p:nvSpPr>
        <p:spPr>
          <a:xfrm>
            <a:off x="7366690" y="1171944"/>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pic>
        <p:nvPicPr>
          <p:cNvPr id="25" name="Picture 24">
            <a:extLst>
              <a:ext uri="{FF2B5EF4-FFF2-40B4-BE49-F238E27FC236}">
                <a16:creationId xmlns:a16="http://schemas.microsoft.com/office/drawing/2014/main" id="{1E374616-EA92-E944-1550-BA755BEED14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Tree>
    <p:extLst>
      <p:ext uri="{BB962C8B-B14F-4D97-AF65-F5344CB8AC3E}">
        <p14:creationId xmlns:p14="http://schemas.microsoft.com/office/powerpoint/2010/main" val="32745769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Evaluate the evidence that suggests the global climate is currently changing. [9 marks] [+ 3 </a:t>
            </a:r>
            <a:r>
              <a:rPr lang="en-GB" sz="2000" dirty="0" err="1">
                <a:ea typeface="Amatic SC"/>
                <a:cs typeface="Amatic SC"/>
                <a:sym typeface="Amatic SC"/>
              </a:rPr>
              <a:t>SPaG</a:t>
            </a:r>
            <a:r>
              <a:rPr lang="en-GB" sz="2000" dirty="0">
                <a:ea typeface="Amatic SC"/>
                <a:cs typeface="Amatic SC"/>
                <a:sym typeface="Amatic SC"/>
              </a:rPr>
              <a:t>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nvGraphicFramePr>
        <p:xfrm>
          <a:off x="500743" y="2052866"/>
          <a:ext cx="8296828" cy="4157974"/>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The global climate is currently warming, with a range of evidence to support this, including temperature records.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Temperature records since 1900 indicate global average surface temperatures have increased by 1°C.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It is difficult to know what temperatures were exactly pre-1900, though more organisations record temperatures now than in the past when there were fewer thermometers.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Therefore, some of the evidence could be questionable because there were fewer recording previously.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Even if historical temperatures records are not completely accurate sea level rise is a clear indicator that the global climate is warming. </a:t>
                      </a:r>
                    </a:p>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Ove the last 100 years sea levels have risen by around 20cm. </a:t>
                      </a:r>
                    </a:p>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This provides evidence of a warming climate because water molecules expand (thermal expansion) as they warm, causing sea level rise. </a:t>
                      </a:r>
                    </a:p>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Coastal locations around the world are being affected by flooding and increased rates of erosion indicating this is a global process, rather than a local one.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r h="14147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Ice melt from glaciers and ice sheets is another example of evidence for the increase in global temperatures. </a:t>
                      </a:r>
                    </a:p>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NASA data shows since 2002, the volume of ice lost in Antarctica is 125 billion tonnes per </a:t>
                      </a:r>
                      <a:r>
                        <a:rPr lang="en-GB" sz="1200" dirty="0" err="1">
                          <a:latin typeface="+mn-lt"/>
                          <a:cs typeface="Calibri" panose="020F0502020204030204" pitchFamily="34" charset="0"/>
                        </a:rPr>
                        <a:t>yer</a:t>
                      </a:r>
                      <a:r>
                        <a:rPr lang="en-GB" sz="1200" dirty="0">
                          <a:latin typeface="+mn-lt"/>
                          <a:cs typeface="Calibri" panose="020F0502020204030204" pitchFamily="34" charset="0"/>
                        </a:rPr>
                        <a:t> , and 287 billion tonnes/year in Greenland. Glaciers in the Alps other mountainous area have retreated over the last 100 years.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The melt and retreat of ice sheets and glaciers all other the world indicate a warming climate. Meltwater has also contributed to sea level rise.  </a:t>
                      </a:r>
                    </a:p>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Ice sheets and glaciers all over the world have been affected by the warming global climate indicating this </a:t>
                      </a:r>
                      <a:br>
                        <a:rPr lang="en-GB" sz="1200" dirty="0">
                          <a:latin typeface="+mn-lt"/>
                          <a:cs typeface="Calibri" panose="020F0502020204030204" pitchFamily="34" charset="0"/>
                        </a:rPr>
                      </a:br>
                      <a:r>
                        <a:rPr lang="en-GB" sz="1200" dirty="0">
                          <a:latin typeface="+mn-lt"/>
                          <a:cs typeface="Calibri" panose="020F0502020204030204" pitchFamily="34" charset="0"/>
                        </a:rPr>
                        <a:t>is not an isolated event. </a:t>
                      </a:r>
                    </a:p>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04812117"/>
                  </a:ext>
                </a:extLst>
              </a:tr>
            </a:tbl>
          </a:graphicData>
        </a:graphic>
      </p:graphicFrame>
    </p:spTree>
    <p:extLst>
      <p:ext uri="{BB962C8B-B14F-4D97-AF65-F5344CB8AC3E}">
        <p14:creationId xmlns:p14="http://schemas.microsoft.com/office/powerpoint/2010/main" val="26675536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754246" y="235267"/>
            <a:ext cx="6214216" cy="1323439"/>
          </a:xfrm>
          <a:prstGeom prst="rect">
            <a:avLst/>
          </a:prstGeom>
        </p:spPr>
        <p:txBody>
          <a:bodyPr wrap="square">
            <a:spAutoFit/>
          </a:bodyPr>
          <a:lstStyle/>
          <a:p>
            <a:r>
              <a:rPr lang="en-GB" sz="2000" dirty="0"/>
              <a:t>Assess the importance of inaccessibility and extreme temperatures as challenges to development in either a </a:t>
            </a:r>
            <a:r>
              <a:rPr lang="en-GB" sz="2000" b="1" dirty="0"/>
              <a:t>cold</a:t>
            </a:r>
            <a:r>
              <a:rPr lang="en-GB" sz="2000" dirty="0"/>
              <a:t> or hot desert environment.                            [6 marks]</a:t>
            </a:r>
            <a:endParaRPr lang="en-GB" sz="2000" dirty="0">
              <a:ea typeface="Amatic SC"/>
              <a:cs typeface="Amatic SC"/>
              <a:sym typeface="Amatic SC"/>
            </a:endParaRP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335298" y="4638593"/>
            <a:ext cx="2116131" cy="1323439"/>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Svalbard temperatures can fall below –30 °C.</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7802B2DB-DC3D-5375-D390-975BFE2144CF}"/>
              </a:ext>
            </a:extLst>
          </p:cNvPr>
          <p:cNvSpPr txBox="1"/>
          <p:nvPr/>
        </p:nvSpPr>
        <p:spPr>
          <a:xfrm>
            <a:off x="4451429" y="4638593"/>
            <a:ext cx="2069377" cy="2800767"/>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Extreme temperatures make it dangerous to work outside, with a serious risk of frostbite. The cold can be a significant deterrent in people locating on the island.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38593"/>
            <a:ext cx="2069376" cy="1815882"/>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Extreme temperatures in Svalbard present significant challenges for development.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1D4F79F0-421B-ECBF-8C5B-787D46BEDA67}"/>
              </a:ext>
            </a:extLst>
          </p:cNvPr>
          <p:cNvSpPr txBox="1"/>
          <p:nvPr/>
        </p:nvSpPr>
        <p:spPr>
          <a:xfrm>
            <a:off x="6593166" y="4623158"/>
            <a:ext cx="2408946" cy="2308324"/>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Little can be done to make the climate in Svalbard more hospitable and support development, therefore this is one of the most significant challenge to development.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1544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1031113356"/>
              </p:ext>
            </p:extLst>
          </p:nvPr>
        </p:nvGraphicFramePr>
        <p:xfrm>
          <a:off x="500743" y="2052866"/>
          <a:ext cx="8296828" cy="3825420"/>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052208">
                  <a:extLst>
                    <a:ext uri="{9D8B030D-6E8A-4147-A177-3AD203B41FA5}">
                      <a16:colId xmlns:a16="http://schemas.microsoft.com/office/drawing/2014/main" val="817172919"/>
                    </a:ext>
                  </a:extLst>
                </a:gridCol>
                <a:gridCol w="1890334">
                  <a:extLst>
                    <a:ext uri="{9D8B030D-6E8A-4147-A177-3AD203B41FA5}">
                      <a16:colId xmlns:a16="http://schemas.microsoft.com/office/drawing/2014/main" val="304163210"/>
                    </a:ext>
                  </a:extLst>
                </a:gridCol>
              </a:tblGrid>
              <a:tr h="1883073">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42347">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
        <p:nvSpPr>
          <p:cNvPr id="7" name="Rectangle 6">
            <a:extLst>
              <a:ext uri="{FF2B5EF4-FFF2-40B4-BE49-F238E27FC236}">
                <a16:creationId xmlns:a16="http://schemas.microsoft.com/office/drawing/2014/main" id="{C9C3379C-E5E4-15BD-AEC2-E2DA47CAED4F}"/>
              </a:ext>
            </a:extLst>
          </p:cNvPr>
          <p:cNvSpPr/>
          <p:nvPr/>
        </p:nvSpPr>
        <p:spPr>
          <a:xfrm>
            <a:off x="2754246" y="235267"/>
            <a:ext cx="6214216" cy="1323439"/>
          </a:xfrm>
          <a:prstGeom prst="rect">
            <a:avLst/>
          </a:prstGeom>
        </p:spPr>
        <p:txBody>
          <a:bodyPr wrap="square">
            <a:spAutoFit/>
          </a:bodyPr>
          <a:lstStyle/>
          <a:p>
            <a:r>
              <a:rPr lang="en-GB" sz="2000" dirty="0"/>
              <a:t>Assess the importance of inaccessibility and extreme temperatures as challenges to development in either a </a:t>
            </a:r>
            <a:r>
              <a:rPr lang="en-GB" sz="2000" b="1" dirty="0"/>
              <a:t>cold</a:t>
            </a:r>
            <a:r>
              <a:rPr lang="en-GB" sz="2000" dirty="0"/>
              <a:t> or hot desert environment.                              [6 marks]</a:t>
            </a:r>
            <a:endParaRPr lang="en-GB" sz="2000" dirty="0">
              <a:ea typeface="Amatic SC"/>
              <a:cs typeface="Amatic SC"/>
              <a:sym typeface="Amatic SC"/>
            </a:endParaRPr>
          </a:p>
          <a:p>
            <a:endParaRPr lang="en-GB" sz="2000" dirty="0">
              <a:ea typeface="Amatic SC"/>
              <a:cs typeface="Amatic SC"/>
              <a:sym typeface="Amatic SC"/>
            </a:endParaRPr>
          </a:p>
        </p:txBody>
      </p:sp>
    </p:spTree>
    <p:extLst>
      <p:ext uri="{BB962C8B-B14F-4D97-AF65-F5344CB8AC3E}">
        <p14:creationId xmlns:p14="http://schemas.microsoft.com/office/powerpoint/2010/main" val="28263707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3"/>
                                        </p:tgtEl>
                                      </p:cBhvr>
                                    </p:animEffect>
                                    <p:animScale>
                                      <p:cBhvr>
                                        <p:cTn id="7" dur="250" autoRev="1" fill="hold"/>
                                        <p:tgtEl>
                                          <p:spTgt spid="2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4"/>
                                        </p:tgtEl>
                                      </p:cBhvr>
                                    </p:animEffect>
                                    <p:animScale>
                                      <p:cBhvr>
                                        <p:cTn id="12" dur="250" autoRev="1" fill="hold"/>
                                        <p:tgtEl>
                                          <p:spTgt spid="24"/>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5"/>
                                        </p:tgtEl>
                                      </p:cBhvr>
                                    </p:animEffect>
                                    <p:animScale>
                                      <p:cBhvr>
                                        <p:cTn id="17" dur="250" autoRev="1" fill="hold"/>
                                        <p:tgtEl>
                                          <p:spTgt spid="25"/>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6"/>
                                        </p:tgtEl>
                                      </p:cBhvr>
                                    </p:animEffect>
                                    <p:animScale>
                                      <p:cBhvr>
                                        <p:cTn id="22" dur="250" autoRev="1" fill="hold"/>
                                        <p:tgtEl>
                                          <p:spTgt spid="26"/>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nvGraphicFramePr>
        <p:xfrm>
          <a:off x="500743" y="2052866"/>
          <a:ext cx="8296828" cy="3825420"/>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052208">
                  <a:extLst>
                    <a:ext uri="{9D8B030D-6E8A-4147-A177-3AD203B41FA5}">
                      <a16:colId xmlns:a16="http://schemas.microsoft.com/office/drawing/2014/main" val="817172919"/>
                    </a:ext>
                  </a:extLst>
                </a:gridCol>
                <a:gridCol w="1890334">
                  <a:extLst>
                    <a:ext uri="{9D8B030D-6E8A-4147-A177-3AD203B41FA5}">
                      <a16:colId xmlns:a16="http://schemas.microsoft.com/office/drawing/2014/main" val="304163210"/>
                    </a:ext>
                  </a:extLst>
                </a:gridCol>
              </a:tblGrid>
              <a:tr h="1883073">
                <a:tc>
                  <a:txBody>
                    <a:bodyPr/>
                    <a:lstStyle/>
                    <a:p>
                      <a:r>
                        <a:rPr lang="en-GB" sz="1200" b="0" dirty="0">
                          <a:solidFill>
                            <a:schemeClr val="tx1"/>
                          </a:solidFill>
                          <a:latin typeface="+mn-lt"/>
                          <a:cs typeface="Calibri" panose="020F0502020204030204" pitchFamily="34" charset="0"/>
                        </a:rPr>
                        <a:t>Extreme temperatures in Svalbard present significant challenges for development. </a:t>
                      </a: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Svalbard temperatures can fall below –30 °C.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cs typeface="Calibri" panose="020F0502020204030204" pitchFamily="34" charset="0"/>
                        </a:rPr>
                        <a:t>Extreme temperatures make it dangerous to work outside, with a serious risk of frostbite. The cold can be a significant deterrent in people locating on the island. </a:t>
                      </a:r>
                    </a:p>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Little can be done to make the climate in Svalbard more hospitable and support development, therefore this is one of the most significant challenge to development.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42347">
                <a:tc>
                  <a:txBody>
                    <a:bodyPr/>
                    <a:lstStyle/>
                    <a:p>
                      <a:r>
                        <a:rPr lang="en-GB" sz="1200" b="0" dirty="0">
                          <a:solidFill>
                            <a:schemeClr val="tx1"/>
                          </a:solidFill>
                          <a:latin typeface="+mn-lt"/>
                          <a:cs typeface="Calibri" panose="020F0502020204030204" pitchFamily="34" charset="0"/>
                        </a:rPr>
                        <a:t>Inaccessibility also presents some challenges to economic development in Svalbard.</a:t>
                      </a: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
        <p:nvSpPr>
          <p:cNvPr id="7" name="Rectangle 6">
            <a:extLst>
              <a:ext uri="{FF2B5EF4-FFF2-40B4-BE49-F238E27FC236}">
                <a16:creationId xmlns:a16="http://schemas.microsoft.com/office/drawing/2014/main" id="{C9C3379C-E5E4-15BD-AEC2-E2DA47CAED4F}"/>
              </a:ext>
            </a:extLst>
          </p:cNvPr>
          <p:cNvSpPr/>
          <p:nvPr/>
        </p:nvSpPr>
        <p:spPr>
          <a:xfrm>
            <a:off x="2754246" y="235267"/>
            <a:ext cx="6214216" cy="1323439"/>
          </a:xfrm>
          <a:prstGeom prst="rect">
            <a:avLst/>
          </a:prstGeom>
        </p:spPr>
        <p:txBody>
          <a:bodyPr wrap="square">
            <a:spAutoFit/>
          </a:bodyPr>
          <a:lstStyle/>
          <a:p>
            <a:r>
              <a:rPr lang="en-GB" sz="2000" dirty="0"/>
              <a:t>Assess the importance of inaccessibility and extreme temperatures as challenges to development in either a </a:t>
            </a:r>
            <a:r>
              <a:rPr lang="en-GB" sz="2000" b="1" dirty="0"/>
              <a:t>cold</a:t>
            </a:r>
            <a:r>
              <a:rPr lang="en-GB" sz="2000" dirty="0"/>
              <a:t> or hot desert environment.                              [6 marks]</a:t>
            </a:r>
            <a:endParaRPr lang="en-GB" sz="2000" dirty="0">
              <a:ea typeface="Amatic SC"/>
              <a:cs typeface="Amatic SC"/>
              <a:sym typeface="Amatic SC"/>
            </a:endParaRPr>
          </a:p>
          <a:p>
            <a:endParaRPr lang="en-GB" sz="2000" dirty="0">
              <a:ea typeface="Amatic SC"/>
              <a:cs typeface="Amatic SC"/>
              <a:sym typeface="Amatic SC"/>
            </a:endParaRPr>
          </a:p>
        </p:txBody>
      </p:sp>
    </p:spTree>
    <p:extLst>
      <p:ext uri="{BB962C8B-B14F-4D97-AF65-F5344CB8AC3E}">
        <p14:creationId xmlns:p14="http://schemas.microsoft.com/office/powerpoint/2010/main" val="14841548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3"/>
                                        </p:tgtEl>
                                      </p:cBhvr>
                                    </p:animEffect>
                                    <p:animScale>
                                      <p:cBhvr>
                                        <p:cTn id="7" dur="250" autoRev="1" fill="hold"/>
                                        <p:tgtEl>
                                          <p:spTgt spid="2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4"/>
                                        </p:tgtEl>
                                      </p:cBhvr>
                                    </p:animEffect>
                                    <p:animScale>
                                      <p:cBhvr>
                                        <p:cTn id="12" dur="250" autoRev="1" fill="hold"/>
                                        <p:tgtEl>
                                          <p:spTgt spid="24"/>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5"/>
                                        </p:tgtEl>
                                      </p:cBhvr>
                                    </p:animEffect>
                                    <p:animScale>
                                      <p:cBhvr>
                                        <p:cTn id="17" dur="250" autoRev="1" fill="hold"/>
                                        <p:tgtEl>
                                          <p:spTgt spid="25"/>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6"/>
                                        </p:tgtEl>
                                      </p:cBhvr>
                                    </p:animEffect>
                                    <p:animScale>
                                      <p:cBhvr>
                                        <p:cTn id="22" dur="250" autoRev="1" fill="hold"/>
                                        <p:tgtEl>
                                          <p:spTgt spid="26"/>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nvGraphicFramePr>
        <p:xfrm>
          <a:off x="500743" y="2052866"/>
          <a:ext cx="8296828" cy="4169073"/>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052208">
                  <a:extLst>
                    <a:ext uri="{9D8B030D-6E8A-4147-A177-3AD203B41FA5}">
                      <a16:colId xmlns:a16="http://schemas.microsoft.com/office/drawing/2014/main" val="817172919"/>
                    </a:ext>
                  </a:extLst>
                </a:gridCol>
                <a:gridCol w="1890334">
                  <a:extLst>
                    <a:ext uri="{9D8B030D-6E8A-4147-A177-3AD203B41FA5}">
                      <a16:colId xmlns:a16="http://schemas.microsoft.com/office/drawing/2014/main" val="304163210"/>
                    </a:ext>
                  </a:extLst>
                </a:gridCol>
              </a:tblGrid>
              <a:tr h="1883073">
                <a:tc>
                  <a:txBody>
                    <a:bodyPr/>
                    <a:lstStyle/>
                    <a:p>
                      <a:r>
                        <a:rPr lang="en-GB" sz="1200" b="0" dirty="0">
                          <a:solidFill>
                            <a:schemeClr val="tx1"/>
                          </a:solidFill>
                          <a:latin typeface="+mn-lt"/>
                          <a:cs typeface="Calibri" panose="020F0502020204030204" pitchFamily="34" charset="0"/>
                        </a:rPr>
                        <a:t>Extreme temperatures in Svalbard present significant challenges for development. </a:t>
                      </a: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Svalbard temperatures can fall below –30 °C.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cs typeface="Calibri" panose="020F0502020204030204" pitchFamily="34" charset="0"/>
                        </a:rPr>
                        <a:t>Extreme temperatures make it dangerous to work outside, with a serious risk of frostbite. The cold can be a significant deterrent in people locating on the island. </a:t>
                      </a:r>
                    </a:p>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Little can be done to make the climate in Svalbard more hospitable and support development, therefore this is one of the most significant challenge to development.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42347">
                <a:tc>
                  <a:txBody>
                    <a:bodyPr/>
                    <a:lstStyle/>
                    <a:p>
                      <a:r>
                        <a:rPr lang="en-GB" sz="1200" b="0" dirty="0">
                          <a:solidFill>
                            <a:schemeClr val="tx1"/>
                          </a:solidFill>
                          <a:latin typeface="+mn-lt"/>
                          <a:cs typeface="Calibri" panose="020F0502020204030204" pitchFamily="34" charset="0"/>
                        </a:rPr>
                        <a:t>Inaccessibility also presents some challenges to economic development in Svalbard.</a:t>
                      </a: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cs typeface="Calibri" panose="020F0502020204030204" pitchFamily="34" charset="0"/>
                        </a:rPr>
                        <a:t>Svalbard is located in a remote part of Europe and can only be reached by plane or ship.</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This means The islands themselves are inaccessible and almost all transport systems are restricted to the immediate area around Longyearbyen. There is one airport close to Longyearbyen capable of</a:t>
                      </a:r>
                    </a:p>
                    <a:p>
                      <a:r>
                        <a:rPr lang="en-GB" sz="1200" b="0" dirty="0">
                          <a:solidFill>
                            <a:schemeClr val="tx1"/>
                          </a:solidFill>
                          <a:latin typeface="+mn-lt"/>
                          <a:cs typeface="Calibri" panose="020F0502020204030204" pitchFamily="34" charset="0"/>
                        </a:rPr>
                        <a:t>handling international flights. There is 50 km of road in Longyearbyen.</a:t>
                      </a:r>
                    </a:p>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cs typeface="Calibri" panose="020F0502020204030204" pitchFamily="34" charset="0"/>
                        </a:rPr>
                        <a:t>Inaccessibility plays a role in presenting challenges to development, Though, because of developments such as the port and airport at </a:t>
                      </a:r>
                      <a:r>
                        <a:rPr lang="en-GB" sz="1200" b="0" dirty="0" err="1">
                          <a:solidFill>
                            <a:schemeClr val="tx1"/>
                          </a:solidFill>
                          <a:latin typeface="+mn-lt"/>
                          <a:cs typeface="Calibri" panose="020F0502020204030204" pitchFamily="34" charset="0"/>
                        </a:rPr>
                        <a:t>Longyearbayern</a:t>
                      </a:r>
                      <a:r>
                        <a:rPr lang="en-GB" sz="1200" b="0" dirty="0">
                          <a:solidFill>
                            <a:schemeClr val="tx1"/>
                          </a:solidFill>
                          <a:latin typeface="+mn-lt"/>
                          <a:cs typeface="Calibri" panose="020F0502020204030204" pitchFamily="34" charset="0"/>
                        </a:rPr>
                        <a:t> tourism is flourishing meaning some of the challenges to development have been overcome.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
        <p:nvSpPr>
          <p:cNvPr id="7" name="Rectangle 6">
            <a:extLst>
              <a:ext uri="{FF2B5EF4-FFF2-40B4-BE49-F238E27FC236}">
                <a16:creationId xmlns:a16="http://schemas.microsoft.com/office/drawing/2014/main" id="{C9C3379C-E5E4-15BD-AEC2-E2DA47CAED4F}"/>
              </a:ext>
            </a:extLst>
          </p:cNvPr>
          <p:cNvSpPr/>
          <p:nvPr/>
        </p:nvSpPr>
        <p:spPr>
          <a:xfrm>
            <a:off x="2754246" y="235267"/>
            <a:ext cx="6214216" cy="1323439"/>
          </a:xfrm>
          <a:prstGeom prst="rect">
            <a:avLst/>
          </a:prstGeom>
        </p:spPr>
        <p:txBody>
          <a:bodyPr wrap="square">
            <a:spAutoFit/>
          </a:bodyPr>
          <a:lstStyle/>
          <a:p>
            <a:r>
              <a:rPr lang="en-GB" sz="2000" dirty="0"/>
              <a:t>Assess the importance of inaccessibility and extreme temperatures as challenges to development in either a </a:t>
            </a:r>
            <a:r>
              <a:rPr lang="en-GB" sz="2000" b="1" dirty="0"/>
              <a:t>cold</a:t>
            </a:r>
            <a:r>
              <a:rPr lang="en-GB" sz="2000" dirty="0"/>
              <a:t> or hot desert environment.                              [6 marks]</a:t>
            </a:r>
            <a:endParaRPr lang="en-GB" sz="2000" dirty="0">
              <a:ea typeface="Amatic SC"/>
              <a:cs typeface="Amatic SC"/>
              <a:sym typeface="Amatic SC"/>
            </a:endParaRPr>
          </a:p>
          <a:p>
            <a:endParaRPr lang="en-GB" sz="2000" dirty="0">
              <a:ea typeface="Amatic SC"/>
              <a:cs typeface="Amatic SC"/>
              <a:sym typeface="Amatic SC"/>
            </a:endParaRPr>
          </a:p>
        </p:txBody>
      </p:sp>
    </p:spTree>
    <p:extLst>
      <p:ext uri="{BB962C8B-B14F-4D97-AF65-F5344CB8AC3E}">
        <p14:creationId xmlns:p14="http://schemas.microsoft.com/office/powerpoint/2010/main" val="15264343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3"/>
                                        </p:tgtEl>
                                      </p:cBhvr>
                                    </p:animEffect>
                                    <p:animScale>
                                      <p:cBhvr>
                                        <p:cTn id="7" dur="250" autoRev="1" fill="hold"/>
                                        <p:tgtEl>
                                          <p:spTgt spid="2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4"/>
                                        </p:tgtEl>
                                      </p:cBhvr>
                                    </p:animEffect>
                                    <p:animScale>
                                      <p:cBhvr>
                                        <p:cTn id="12" dur="250" autoRev="1" fill="hold"/>
                                        <p:tgtEl>
                                          <p:spTgt spid="24"/>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5"/>
                                        </p:tgtEl>
                                      </p:cBhvr>
                                    </p:animEffect>
                                    <p:animScale>
                                      <p:cBhvr>
                                        <p:cTn id="17" dur="250" autoRev="1" fill="hold"/>
                                        <p:tgtEl>
                                          <p:spTgt spid="25"/>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6"/>
                                        </p:tgtEl>
                                      </p:cBhvr>
                                    </p:animEffect>
                                    <p:animScale>
                                      <p:cBhvr>
                                        <p:cTn id="22" dur="250" autoRev="1" fill="hold"/>
                                        <p:tgtEl>
                                          <p:spTgt spid="26"/>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‘Coastal management schemes are effective in protecting the coastline from physical processes.’ Do you agree? Using an example, explain your answer. [6 marks]</a:t>
            </a: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335298" y="4638593"/>
            <a:ext cx="2343418" cy="2800767"/>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The two rock groynes extend at right angles into the sea, trapping sediment transported by longshore drift, retaining a high beach. This has stopped erosion in the protected area.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7802B2DB-DC3D-5375-D390-975BFE2144CF}"/>
              </a:ext>
            </a:extLst>
          </p:cNvPr>
          <p:cNvSpPr txBox="1"/>
          <p:nvPr/>
        </p:nvSpPr>
        <p:spPr>
          <a:xfrm>
            <a:off x="4692572" y="4638593"/>
            <a:ext cx="2183300" cy="2062103"/>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This means the natural barrier of the beach stops destructive waves from reaching and eroding the base of the cliff by hydraulic action and abrasion. </a:t>
            </a:r>
          </a:p>
          <a:p>
            <a:endParaRPr lang="en-GB" sz="1600" dirty="0">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38593"/>
            <a:ext cx="2069376" cy="1815882"/>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Hard engineering coastal management strategies at Mappleton have been successful in protecting the </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village</a:t>
            </a:r>
          </a:p>
        </p:txBody>
      </p:sp>
      <p:sp>
        <p:nvSpPr>
          <p:cNvPr id="21" name="TextBox 20">
            <a:extLst>
              <a:ext uri="{FF2B5EF4-FFF2-40B4-BE49-F238E27FC236}">
                <a16:creationId xmlns:a16="http://schemas.microsoft.com/office/drawing/2014/main" id="{1D4F79F0-421B-ECBF-8C5B-787D46BEDA67}"/>
              </a:ext>
            </a:extLst>
          </p:cNvPr>
          <p:cNvSpPr txBox="1"/>
          <p:nvPr/>
        </p:nvSpPr>
        <p:spPr>
          <a:xfrm>
            <a:off x="6932734" y="4623158"/>
            <a:ext cx="2069377" cy="1569660"/>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This effectively protects the protected 500m length of coastline from erosion. </a:t>
            </a:r>
          </a:p>
          <a:p>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569122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631216"/>
          </a:xfrm>
          <a:prstGeom prst="rect">
            <a:avLst/>
          </a:prstGeom>
        </p:spPr>
        <p:txBody>
          <a:bodyPr wrap="square">
            <a:spAutoFit/>
          </a:bodyPr>
          <a:lstStyle/>
          <a:p>
            <a:r>
              <a:rPr lang="en-GB" sz="2000" dirty="0">
                <a:ea typeface="Amatic SC"/>
                <a:cs typeface="Amatic SC"/>
                <a:sym typeface="Amatic SC"/>
              </a:rPr>
              <a:t>‘Coastal management schemes are effective in protecting the coastline from physical processes.’ Do you agree? Using an example, explain your answer. [6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3261451100"/>
              </p:ext>
            </p:extLst>
          </p:nvPr>
        </p:nvGraphicFramePr>
        <p:xfrm>
          <a:off x="500743" y="2052866"/>
          <a:ext cx="8296828" cy="3825420"/>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883073">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42347">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10175995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631216"/>
          </a:xfrm>
          <a:prstGeom prst="rect">
            <a:avLst/>
          </a:prstGeom>
        </p:spPr>
        <p:txBody>
          <a:bodyPr wrap="square">
            <a:spAutoFit/>
          </a:bodyPr>
          <a:lstStyle/>
          <a:p>
            <a:r>
              <a:rPr lang="en-GB" sz="2000" dirty="0">
                <a:ea typeface="Amatic SC"/>
                <a:cs typeface="Amatic SC"/>
                <a:sym typeface="Amatic SC"/>
              </a:rPr>
              <a:t>‘Coastal management schemes are effective in protecting the coastline from physical processes.’ Do you agree? Using an example, explain your answer. [6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nvGraphicFramePr>
        <p:xfrm>
          <a:off x="500743" y="2052866"/>
          <a:ext cx="8296828" cy="3825420"/>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883073">
                <a:tc>
                  <a:txBody>
                    <a:bodyPr/>
                    <a:lstStyle/>
                    <a:p>
                      <a:r>
                        <a:rPr lang="en-GB" sz="1200" b="0" dirty="0">
                          <a:solidFill>
                            <a:schemeClr val="tx1"/>
                          </a:solidFill>
                          <a:latin typeface="Calibri" panose="020F0502020204030204" pitchFamily="34" charset="0"/>
                          <a:cs typeface="Calibri" panose="020F0502020204030204" pitchFamily="34" charset="0"/>
                        </a:rPr>
                        <a:t>Hard engineering coastal management strategies at Mappleton have been successful in protecting the </a:t>
                      </a:r>
                      <a:br>
                        <a:rPr lang="en-GB" sz="1200" b="0" dirty="0">
                          <a:solidFill>
                            <a:schemeClr val="tx1"/>
                          </a:solidFill>
                          <a:latin typeface="Calibri" panose="020F0502020204030204" pitchFamily="34" charset="0"/>
                          <a:cs typeface="Calibri" panose="020F0502020204030204" pitchFamily="34" charset="0"/>
                        </a:rPr>
                      </a:br>
                      <a:r>
                        <a:rPr lang="en-GB" sz="1200" b="0" dirty="0">
                          <a:solidFill>
                            <a:schemeClr val="tx1"/>
                          </a:solidFill>
                          <a:latin typeface="Calibri" panose="020F0502020204030204" pitchFamily="34" charset="0"/>
                          <a:cs typeface="Calibri" panose="020F0502020204030204" pitchFamily="34" charset="0"/>
                        </a:rPr>
                        <a:t>village.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two rock groynes extend at right angles into the sea, trapping sediment transported by longshore drift, retaining a high beach. This has stopped erosion in the protected area.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means the natural barrier of the beach stops destructive waves from reaching and eroding the base of the cliff by hydraulic action and abrasion.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effectively protects the protected 500m length of coastline from erosion.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42347">
                <a:tc>
                  <a:txBody>
                    <a:bodyPr/>
                    <a:lstStyle/>
                    <a:p>
                      <a:r>
                        <a:rPr lang="en-GB" sz="1200" b="0" dirty="0">
                          <a:solidFill>
                            <a:schemeClr val="tx1"/>
                          </a:solidFill>
                          <a:latin typeface="Calibri" panose="020F0502020204030204" pitchFamily="34" charset="0"/>
                          <a:cs typeface="Calibri" panose="020F0502020204030204" pitchFamily="34" charset="0"/>
                        </a:rPr>
                        <a:t>However, rates of erosion have increased downdrift of the defences at Mappleton.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96700758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4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631216"/>
          </a:xfrm>
          <a:prstGeom prst="rect">
            <a:avLst/>
          </a:prstGeom>
        </p:spPr>
        <p:txBody>
          <a:bodyPr wrap="square">
            <a:spAutoFit/>
          </a:bodyPr>
          <a:lstStyle/>
          <a:p>
            <a:r>
              <a:rPr lang="en-GB" sz="2000" dirty="0">
                <a:ea typeface="Amatic SC"/>
                <a:cs typeface="Amatic SC"/>
                <a:sym typeface="Amatic SC"/>
              </a:rPr>
              <a:t>‘Coastal management schemes are effective in protecting the coastline from physical processes.’ Do you agree? Using an example, explain your answer. [6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3743518071"/>
              </p:ext>
            </p:extLst>
          </p:nvPr>
        </p:nvGraphicFramePr>
        <p:xfrm>
          <a:off x="500743" y="2052866"/>
          <a:ext cx="8296828" cy="3657600"/>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Hard engineering coastal management strategies at Mappleton have been successful in protecting the </a:t>
                      </a:r>
                      <a:br>
                        <a:rPr lang="en-GB" sz="1200" b="0" dirty="0">
                          <a:solidFill>
                            <a:schemeClr val="tx1"/>
                          </a:solidFill>
                          <a:latin typeface="Calibri" panose="020F0502020204030204" pitchFamily="34" charset="0"/>
                          <a:cs typeface="Calibri" panose="020F0502020204030204" pitchFamily="34" charset="0"/>
                        </a:rPr>
                      </a:br>
                      <a:r>
                        <a:rPr lang="en-GB" sz="1200" b="0" dirty="0">
                          <a:solidFill>
                            <a:schemeClr val="tx1"/>
                          </a:solidFill>
                          <a:latin typeface="Calibri" panose="020F0502020204030204" pitchFamily="34" charset="0"/>
                          <a:cs typeface="Calibri" panose="020F0502020204030204" pitchFamily="34" charset="0"/>
                        </a:rPr>
                        <a:t>village.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two rock groynes extend at right angles into the sea, trapping sediment transported by longshore drift, retaining a high beach. This has stopped erosion in the protected area.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means the natural barrier of the beach stops destructive waves from reaching and eroding the base of the cliff by hydraulic action and abrasion.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effectively protects the protected 500m length of coastline from erosion.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However, rates of erosion have increased downdrift of the defences at Mappleton.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Average rates of erosion have increased from around 1m per year to 3m per year beyond the defences.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Beach material transported from the beaches downdrift of the defences is not replaced as it is trapped by </a:t>
                      </a:r>
                      <a:r>
                        <a:rPr lang="en-GB" sz="1200" b="0" dirty="0" err="1">
                          <a:solidFill>
                            <a:schemeClr val="tx1"/>
                          </a:solidFill>
                          <a:latin typeface="Calibri" panose="020F0502020204030204" pitchFamily="34" charset="0"/>
                          <a:cs typeface="Calibri" panose="020F0502020204030204" pitchFamily="34" charset="0"/>
                        </a:rPr>
                        <a:t>Mappleton’s</a:t>
                      </a:r>
                      <a:r>
                        <a:rPr lang="en-GB" sz="1200" b="0" dirty="0">
                          <a:solidFill>
                            <a:schemeClr val="tx1"/>
                          </a:solidFill>
                          <a:latin typeface="Calibri" panose="020F0502020204030204" pitchFamily="34" charset="0"/>
                          <a:cs typeface="Calibri" panose="020F0502020204030204" pitchFamily="34" charset="0"/>
                        </a:rPr>
                        <a:t> defences meaning waves reach the cliff base even during neap tides, leading to hydraulic action and abrasion eroding the cliffs and increasing mass movement (slumping).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Although the coastal defences effectively protect Mappleton, the problem of erosion is shifted downdrift of the defences. The protection of Mappleton and the B1242 is at the expense of those living further down the coast.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8160072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015663"/>
          </a:xfrm>
          <a:prstGeom prst="rect">
            <a:avLst/>
          </a:prstGeom>
        </p:spPr>
        <p:txBody>
          <a:bodyPr wrap="square">
            <a:spAutoFit/>
          </a:bodyPr>
          <a:lstStyle/>
          <a:p>
            <a:r>
              <a:rPr lang="en-GB" sz="2000" dirty="0">
                <a:ea typeface="Amatic SC"/>
                <a:cs typeface="Amatic SC"/>
                <a:sym typeface="Amatic SC"/>
              </a:rPr>
              <a:t>Discuss the social and economic issues associated with a flood management scheme in the UK. [6 marks]</a:t>
            </a: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335298" y="4623158"/>
            <a:ext cx="2343418" cy="2593018"/>
          </a:xfrm>
          <a:prstGeom prst="rect">
            <a:avLst/>
          </a:prstGeom>
          <a:noFill/>
        </p:spPr>
        <p:txBody>
          <a:bodyPr wrap="square">
            <a:spAutoFit/>
          </a:bodyPr>
          <a:lstStyle/>
          <a:p>
            <a:r>
              <a:rPr lang="en-GB" sz="1250" dirty="0">
                <a:latin typeface="Calibri" panose="020F0502020204030204" pitchFamily="34" charset="0"/>
                <a:cs typeface="Calibri" panose="020F0502020204030204" pitchFamily="34" charset="0"/>
              </a:rPr>
              <a:t>Three thousand properties were protected in affluent Eton and Windsor by the flood relief channel, which reduces the volume of water in the River Thames, but to the detriment of the less settlements of Old Windsor and </a:t>
            </a:r>
            <a:r>
              <a:rPr lang="en-GB" sz="1250" dirty="0" err="1">
                <a:latin typeface="Calibri" panose="020F0502020204030204" pitchFamily="34" charset="0"/>
                <a:cs typeface="Calibri" panose="020F0502020204030204" pitchFamily="34" charset="0"/>
              </a:rPr>
              <a:t>Wraysburn</a:t>
            </a:r>
            <a:r>
              <a:rPr lang="en-GB" sz="1250" dirty="0">
                <a:latin typeface="Calibri" panose="020F0502020204030204" pitchFamily="34" charset="0"/>
                <a:cs typeface="Calibri" panose="020F0502020204030204" pitchFamily="34" charset="0"/>
              </a:rPr>
              <a:t>, further downstream. </a:t>
            </a:r>
          </a:p>
          <a:p>
            <a:endParaRPr lang="en-GB" sz="1250" dirty="0">
              <a:latin typeface="Calibri" panose="020F0502020204030204" pitchFamily="34" charset="0"/>
              <a:cs typeface="Calibri" panose="020F0502020204030204" pitchFamily="34" charset="0"/>
            </a:endParaRPr>
          </a:p>
          <a:p>
            <a:endParaRPr lang="en-GB" sz="1250" dirty="0">
              <a:latin typeface="Calibri" panose="020F0502020204030204" pitchFamily="34" charset="0"/>
              <a:cs typeface="Calibri" panose="020F0502020204030204" pitchFamily="34" charset="0"/>
            </a:endParaRPr>
          </a:p>
          <a:p>
            <a:endParaRPr lang="en-GB" sz="1250" dirty="0">
              <a:latin typeface="Calibri" panose="020F0502020204030204" pitchFamily="34" charset="0"/>
              <a:cs typeface="Calibri" panose="020F0502020204030204" pitchFamily="34" charset="0"/>
            </a:endParaRPr>
          </a:p>
          <a:p>
            <a:endParaRPr lang="en-GB" sz="125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7802B2DB-DC3D-5375-D390-975BFE2144CF}"/>
              </a:ext>
            </a:extLst>
          </p:cNvPr>
          <p:cNvSpPr txBox="1"/>
          <p:nvPr/>
        </p:nvSpPr>
        <p:spPr>
          <a:xfrm>
            <a:off x="4692572" y="4623158"/>
            <a:ext cx="2183300" cy="2208297"/>
          </a:xfrm>
          <a:prstGeom prst="rect">
            <a:avLst/>
          </a:prstGeom>
          <a:noFill/>
        </p:spPr>
        <p:txBody>
          <a:bodyPr wrap="square">
            <a:spAutoFit/>
          </a:bodyPr>
          <a:lstStyle/>
          <a:p>
            <a:r>
              <a:rPr lang="en-GB" sz="1250" dirty="0">
                <a:latin typeface="Calibri" panose="020F0502020204030204" pitchFamily="34" charset="0"/>
                <a:cs typeface="Calibri" panose="020F0502020204030204" pitchFamily="34" charset="0"/>
              </a:rPr>
              <a:t>The flood relief channel has reduced the volume of water in the River Thames in more wealthy areas. However, where the channels merge on the Thames at Old Windsor the discharge is much higher than before. The area experienced its worst flooding since 1947 in 2014. </a:t>
            </a:r>
          </a:p>
          <a:p>
            <a:endParaRPr lang="en-GB" sz="1250" dirty="0">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23158"/>
            <a:ext cx="2175000" cy="1438855"/>
          </a:xfrm>
          <a:prstGeom prst="rect">
            <a:avLst/>
          </a:prstGeom>
          <a:noFill/>
        </p:spPr>
        <p:txBody>
          <a:bodyPr wrap="square">
            <a:spAutoFit/>
          </a:bodyPr>
          <a:lstStyle/>
          <a:p>
            <a:r>
              <a:rPr lang="en-GB" sz="1250" dirty="0">
                <a:latin typeface="Calibri" panose="020F0502020204030204" pitchFamily="34" charset="0"/>
                <a:cs typeface="Calibri" panose="020F0502020204030204" pitchFamily="34" charset="0"/>
              </a:rPr>
              <a:t>A social issue brought about by the Jubilee River flood relief channel is whether it is ethical to protect some properties at the expense of others. </a:t>
            </a:r>
          </a:p>
          <a:p>
            <a:endParaRPr lang="en-GB" sz="1250" dirty="0">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1D4F79F0-421B-ECBF-8C5B-787D46BEDA67}"/>
              </a:ext>
            </a:extLst>
          </p:cNvPr>
          <p:cNvSpPr txBox="1"/>
          <p:nvPr/>
        </p:nvSpPr>
        <p:spPr>
          <a:xfrm>
            <a:off x="6932734" y="4623158"/>
            <a:ext cx="2069377" cy="1631216"/>
          </a:xfrm>
          <a:prstGeom prst="rect">
            <a:avLst/>
          </a:prstGeom>
          <a:noFill/>
        </p:spPr>
        <p:txBody>
          <a:bodyPr wrap="square">
            <a:spAutoFit/>
          </a:bodyPr>
          <a:lstStyle/>
          <a:p>
            <a:r>
              <a:rPr lang="en-GB" sz="1250" dirty="0">
                <a:latin typeface="Calibri" panose="020F0502020204030204" pitchFamily="34" charset="0"/>
                <a:cs typeface="Calibri" panose="020F0502020204030204" pitchFamily="34" charset="0"/>
              </a:rPr>
              <a:t>Despite the social benefits in that the flood management scheme has significantly reduced the risk of flooding in one area. This is to the detriment of people living further downstream. </a:t>
            </a:r>
          </a:p>
          <a:p>
            <a:endParaRPr lang="en-GB" sz="125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589068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pic>
        <p:nvPicPr>
          <p:cNvPr id="16" name="Picture 15">
            <a:extLst>
              <a:ext uri="{FF2B5EF4-FFF2-40B4-BE49-F238E27FC236}">
                <a16:creationId xmlns:a16="http://schemas.microsoft.com/office/drawing/2014/main" id="{C0A171D3-8576-8A84-C5BB-A3D3F4DF93AA}"/>
              </a:ext>
            </a:extLst>
          </p:cNvPr>
          <p:cNvPicPr>
            <a:picLocks noChangeAspect="1"/>
          </p:cNvPicPr>
          <p:nvPr/>
        </p:nvPicPr>
        <p:blipFill rotWithShape="1">
          <a:blip r:embed="rId2"/>
          <a:srcRect l="5610" t="24335" r="6822" b="9955"/>
          <a:stretch/>
        </p:blipFill>
        <p:spPr>
          <a:xfrm flipH="1">
            <a:off x="251605" y="3078100"/>
            <a:ext cx="8100762" cy="3400003"/>
          </a:xfrm>
          <a:prstGeom prst="rect">
            <a:avLst/>
          </a:prstGeom>
        </p:spPr>
      </p:pic>
      <p:sp>
        <p:nvSpPr>
          <p:cNvPr id="17" name="Rectangle 16">
            <a:extLst>
              <a:ext uri="{FF2B5EF4-FFF2-40B4-BE49-F238E27FC236}">
                <a16:creationId xmlns:a16="http://schemas.microsoft.com/office/drawing/2014/main" id="{70DF8F7D-3CC1-E773-5D52-50ECCAC90C2C}"/>
              </a:ext>
            </a:extLst>
          </p:cNvPr>
          <p:cNvSpPr/>
          <p:nvPr/>
        </p:nvSpPr>
        <p:spPr>
          <a:xfrm>
            <a:off x="791633" y="1154809"/>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18" name="Rectangle 17">
            <a:extLst>
              <a:ext uri="{FF2B5EF4-FFF2-40B4-BE49-F238E27FC236}">
                <a16:creationId xmlns:a16="http://schemas.microsoft.com/office/drawing/2014/main" id="{3CCFA102-9868-E406-F3F7-7D29823E1345}"/>
              </a:ext>
            </a:extLst>
          </p:cNvPr>
          <p:cNvSpPr/>
          <p:nvPr/>
        </p:nvSpPr>
        <p:spPr>
          <a:xfrm>
            <a:off x="2531338" y="1154809"/>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19" name="Rectangle 18">
            <a:extLst>
              <a:ext uri="{FF2B5EF4-FFF2-40B4-BE49-F238E27FC236}">
                <a16:creationId xmlns:a16="http://schemas.microsoft.com/office/drawing/2014/main" id="{20B60455-EAFB-3A92-7305-C78F630FE934}"/>
              </a:ext>
            </a:extLst>
          </p:cNvPr>
          <p:cNvSpPr/>
          <p:nvPr/>
        </p:nvSpPr>
        <p:spPr>
          <a:xfrm>
            <a:off x="5121980" y="1154809"/>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0" name="Rectangle 19">
            <a:extLst>
              <a:ext uri="{FF2B5EF4-FFF2-40B4-BE49-F238E27FC236}">
                <a16:creationId xmlns:a16="http://schemas.microsoft.com/office/drawing/2014/main" id="{0A2EFADA-3B48-63E6-B896-30F2922BC9A3}"/>
              </a:ext>
            </a:extLst>
          </p:cNvPr>
          <p:cNvSpPr/>
          <p:nvPr/>
        </p:nvSpPr>
        <p:spPr>
          <a:xfrm>
            <a:off x="7366690" y="1171944"/>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1" name="Rectangle 20">
            <a:extLst>
              <a:ext uri="{FF2B5EF4-FFF2-40B4-BE49-F238E27FC236}">
                <a16:creationId xmlns:a16="http://schemas.microsoft.com/office/drawing/2014/main" id="{5ACF68F7-FB22-E0DC-743E-C206E6F039C8}"/>
              </a:ext>
            </a:extLst>
          </p:cNvPr>
          <p:cNvSpPr/>
          <p:nvPr/>
        </p:nvSpPr>
        <p:spPr>
          <a:xfrm>
            <a:off x="528918" y="1834262"/>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2" name="Rectangle 21">
            <a:extLst>
              <a:ext uri="{FF2B5EF4-FFF2-40B4-BE49-F238E27FC236}">
                <a16:creationId xmlns:a16="http://schemas.microsoft.com/office/drawing/2014/main" id="{147D7591-D767-A432-8A31-554A73C41585}"/>
              </a:ext>
            </a:extLst>
          </p:cNvPr>
          <p:cNvSpPr/>
          <p:nvPr/>
        </p:nvSpPr>
        <p:spPr>
          <a:xfrm>
            <a:off x="2588495" y="1834262"/>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3" name="Rectangle 22">
            <a:extLst>
              <a:ext uri="{FF2B5EF4-FFF2-40B4-BE49-F238E27FC236}">
                <a16:creationId xmlns:a16="http://schemas.microsoft.com/office/drawing/2014/main" id="{CAB4419E-3286-4422-E1A6-DE350CFADEA6}"/>
              </a:ext>
            </a:extLst>
          </p:cNvPr>
          <p:cNvSpPr/>
          <p:nvPr/>
        </p:nvSpPr>
        <p:spPr>
          <a:xfrm>
            <a:off x="5114828" y="1834262"/>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24" name="Rectangle 23">
            <a:extLst>
              <a:ext uri="{FF2B5EF4-FFF2-40B4-BE49-F238E27FC236}">
                <a16:creationId xmlns:a16="http://schemas.microsoft.com/office/drawing/2014/main" id="{CB283CBC-6BEF-8089-5639-18551DD8E622}"/>
              </a:ext>
            </a:extLst>
          </p:cNvPr>
          <p:cNvSpPr/>
          <p:nvPr/>
        </p:nvSpPr>
        <p:spPr>
          <a:xfrm>
            <a:off x="7330464" y="1834262"/>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pic>
        <p:nvPicPr>
          <p:cNvPr id="26" name="Picture 25">
            <a:extLst>
              <a:ext uri="{FF2B5EF4-FFF2-40B4-BE49-F238E27FC236}">
                <a16:creationId xmlns:a16="http://schemas.microsoft.com/office/drawing/2014/main" id="{9747C8ED-67A4-1912-5B36-6606E13E715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Tree>
    <p:extLst>
      <p:ext uri="{BB962C8B-B14F-4D97-AF65-F5344CB8AC3E}">
        <p14:creationId xmlns:p14="http://schemas.microsoft.com/office/powerpoint/2010/main" val="11880714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Discuss the social and economic issues associated with a flood management scheme in the UK. [6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2574100460"/>
              </p:ext>
            </p:extLst>
          </p:nvPr>
        </p:nvGraphicFramePr>
        <p:xfrm>
          <a:off x="500743" y="2052866"/>
          <a:ext cx="8296828" cy="4024189"/>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783199">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2240990">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35889683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Discuss the social and economic issues associated with a flood management scheme in the UK. [6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914583715"/>
              </p:ext>
            </p:extLst>
          </p:nvPr>
        </p:nvGraphicFramePr>
        <p:xfrm>
          <a:off x="500743" y="2052866"/>
          <a:ext cx="8296828" cy="3335014"/>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A social issue brought about by the development of the Jubilee River flood relief channel is whether it is ethical to protect some properties at the expense of others. </a:t>
                      </a:r>
                    </a:p>
                    <a:p>
                      <a:endParaRPr lang="en-GB" sz="1200" b="0" dirty="0">
                        <a:solidFill>
                          <a:schemeClr val="tx1"/>
                        </a:solidFill>
                        <a:latin typeface="Calibri" panose="020F0502020204030204" pitchFamily="34" charset="0"/>
                        <a:cs typeface="Calibri" panose="020F0502020204030204" pitchFamily="34" charset="0"/>
                      </a:endParaRP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Three thousand properties were protected in affluent Eton and Windsor by the flood relief channel, which reduces the volume of water in the River Thames, but to the detriment of the less settlements of Old Windsor and </a:t>
                      </a:r>
                      <a:r>
                        <a:rPr lang="en-GB" sz="1200" b="0" dirty="0" err="1">
                          <a:solidFill>
                            <a:schemeClr val="tx1"/>
                          </a:solidFill>
                          <a:latin typeface="Calibri" panose="020F0502020204030204" pitchFamily="34" charset="0"/>
                          <a:cs typeface="Calibri" panose="020F0502020204030204" pitchFamily="34" charset="0"/>
                        </a:rPr>
                        <a:t>Wraysburn</a:t>
                      </a:r>
                      <a:r>
                        <a:rPr lang="en-GB" sz="1200" b="0" dirty="0">
                          <a:solidFill>
                            <a:schemeClr val="tx1"/>
                          </a:solidFill>
                          <a:latin typeface="Calibri" panose="020F0502020204030204" pitchFamily="34" charset="0"/>
                          <a:cs typeface="Calibri" panose="020F0502020204030204" pitchFamily="34" charset="0"/>
                        </a:rPr>
                        <a:t>, further downstream.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flood relief channel has reduced the volume of water in the River Thames in more wealthy areas. However, where the channels merge on the Thames at Old Windsor the discharge is much higher than before. The area experienced its worst flooding since 1947 in 2014.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Despite the social benefits in that the flood management scheme has significantly reduced the risk of flooding in one area. This is to the detriment of people living further downstream.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An economic issue resulting from the Jubilee River flood relief channel is the cost of scheme.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35015701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Discuss the social and economic issues associated with a flood management scheme in the UK. [6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1644594829"/>
              </p:ext>
            </p:extLst>
          </p:nvPr>
        </p:nvGraphicFramePr>
        <p:xfrm>
          <a:off x="500743" y="2052866"/>
          <a:ext cx="8296828" cy="3335014"/>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A social issue brought about by the development of the Jubilee River flood relief channel is whether it is ethical to protect some properties at the expense of others. </a:t>
                      </a:r>
                    </a:p>
                    <a:p>
                      <a:endParaRPr lang="en-GB" sz="1200" b="0" dirty="0">
                        <a:solidFill>
                          <a:schemeClr val="tx1"/>
                        </a:solidFill>
                        <a:latin typeface="Calibri" panose="020F0502020204030204" pitchFamily="34" charset="0"/>
                        <a:cs typeface="Calibri" panose="020F0502020204030204" pitchFamily="34" charset="0"/>
                      </a:endParaRP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Three thousand properties were protected in affluent Eton and Windsor by the flood relief channel, which reduces the volume of water in the River Thames, but to the detriment of the less settlements of Old Windsor and </a:t>
                      </a:r>
                      <a:r>
                        <a:rPr lang="en-GB" sz="1200" b="0" dirty="0" err="1">
                          <a:solidFill>
                            <a:schemeClr val="tx1"/>
                          </a:solidFill>
                          <a:latin typeface="Calibri" panose="020F0502020204030204" pitchFamily="34" charset="0"/>
                          <a:cs typeface="Calibri" panose="020F0502020204030204" pitchFamily="34" charset="0"/>
                        </a:rPr>
                        <a:t>Wraysburn</a:t>
                      </a:r>
                      <a:r>
                        <a:rPr lang="en-GB" sz="1200" b="0" dirty="0">
                          <a:solidFill>
                            <a:schemeClr val="tx1"/>
                          </a:solidFill>
                          <a:latin typeface="Calibri" panose="020F0502020204030204" pitchFamily="34" charset="0"/>
                          <a:cs typeface="Calibri" panose="020F0502020204030204" pitchFamily="34" charset="0"/>
                        </a:rPr>
                        <a:t>, further downstream.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flood relief channel has reduced the volume of water in the River Thames in more wealthy areas. However, where the channels merge on the Thames at Old Windsor the discharge is much higher than before. The area experienced its worst flooding since 1947 in 2014.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Despite the social benefits in that the flood management scheme has significantly reduced the risk of flooding in one area. This is to the detriment of people living further downstream.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An economic issue resulting from the Jubilee River flood relief channel is the cost of scheme.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Jubilee river was one of four flood-relief channels planned by the EA. However, the EA ran short of </a:t>
                      </a:r>
                      <a:br>
                        <a:rPr lang="en-GB" sz="1200" b="0" dirty="0">
                          <a:solidFill>
                            <a:schemeClr val="tx1"/>
                          </a:solidFill>
                          <a:latin typeface="Calibri" panose="020F0502020204030204" pitchFamily="34" charset="0"/>
                          <a:cs typeface="Calibri" panose="020F0502020204030204" pitchFamily="34" charset="0"/>
                        </a:rPr>
                      </a:br>
                      <a:r>
                        <a:rPr lang="en-GB" sz="1200" b="0" dirty="0">
                          <a:solidFill>
                            <a:schemeClr val="tx1"/>
                          </a:solidFill>
                          <a:latin typeface="Calibri" panose="020F0502020204030204" pitchFamily="34" charset="0"/>
                          <a:cs typeface="Calibri" panose="020F0502020204030204" pitchFamily="34" charset="0"/>
                        </a:rPr>
                        <a:t>funds.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means if further engineering is to alleviate flood management further downstream local councils and businesses will need to make up the £110 million shortfall.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Until a solution is found, homes and businesses are at risk of flooding downstream of the Jubilee River flood management scheme.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32802753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631216"/>
          </a:xfrm>
          <a:prstGeom prst="rect">
            <a:avLst/>
          </a:prstGeom>
        </p:spPr>
        <p:txBody>
          <a:bodyPr wrap="square">
            <a:spAutoFit/>
          </a:bodyPr>
          <a:lstStyle/>
          <a:p>
            <a:r>
              <a:rPr lang="en-GB" sz="2000" dirty="0">
                <a:ea typeface="Amatic SC"/>
                <a:cs typeface="Amatic SC"/>
                <a:sym typeface="Amatic SC"/>
              </a:rPr>
              <a:t>‘The growing number of visitors to glaciated upland areas in the UK can only bring advantages.’ Do you agree? Use an example to explain your answer. [6 marks]</a:t>
            </a:r>
          </a:p>
          <a:p>
            <a:endParaRPr lang="en-GB" sz="2000" dirty="0">
              <a:ea typeface="Amatic SC"/>
              <a:cs typeface="Amatic SC"/>
              <a:sym typeface="Amatic SC"/>
            </a:endParaRP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335298" y="4623158"/>
            <a:ext cx="2343418" cy="1915909"/>
          </a:xfrm>
          <a:prstGeom prst="rect">
            <a:avLst/>
          </a:prstGeom>
          <a:noFill/>
        </p:spPr>
        <p:txBody>
          <a:bodyPr wrap="square">
            <a:spAutoFit/>
          </a:bodyPr>
          <a:lstStyle/>
          <a:p>
            <a:r>
              <a:rPr lang="en-GB" sz="1400" dirty="0">
                <a:latin typeface="Calibri" panose="020F0502020204030204" pitchFamily="34" charset="0"/>
                <a:cs typeface="Calibri" panose="020F0502020204030204" pitchFamily="34" charset="0"/>
              </a:rPr>
              <a:t>Over 15 million visitors per year, spending £1 billion  each year in hotels, shops and restaurants. </a:t>
            </a:r>
          </a:p>
          <a:p>
            <a:endParaRPr lang="en-GB" sz="1250" dirty="0">
              <a:latin typeface="Calibri" panose="020F0502020204030204" pitchFamily="34" charset="0"/>
              <a:cs typeface="Calibri" panose="020F0502020204030204" pitchFamily="34" charset="0"/>
            </a:endParaRPr>
          </a:p>
          <a:p>
            <a:endParaRPr lang="en-GB" sz="1250" dirty="0">
              <a:latin typeface="Calibri" panose="020F0502020204030204" pitchFamily="34" charset="0"/>
              <a:cs typeface="Calibri" panose="020F0502020204030204" pitchFamily="34" charset="0"/>
            </a:endParaRPr>
          </a:p>
          <a:p>
            <a:endParaRPr lang="en-GB" sz="1250" dirty="0">
              <a:latin typeface="Calibri" panose="020F0502020204030204" pitchFamily="34" charset="0"/>
              <a:cs typeface="Calibri" panose="020F0502020204030204" pitchFamily="34" charset="0"/>
            </a:endParaRPr>
          </a:p>
          <a:p>
            <a:endParaRPr lang="en-GB" sz="1250" dirty="0">
              <a:latin typeface="Calibri" panose="020F0502020204030204" pitchFamily="34" charset="0"/>
              <a:cs typeface="Calibri" panose="020F0502020204030204" pitchFamily="34" charset="0"/>
            </a:endParaRPr>
          </a:p>
          <a:p>
            <a:endParaRPr lang="en-GB" sz="125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7802B2DB-DC3D-5375-D390-975BFE2144CF}"/>
              </a:ext>
            </a:extLst>
          </p:cNvPr>
          <p:cNvSpPr txBox="1"/>
          <p:nvPr/>
        </p:nvSpPr>
        <p:spPr>
          <a:xfrm>
            <a:off x="4653305" y="4623158"/>
            <a:ext cx="2109103" cy="2008242"/>
          </a:xfrm>
          <a:prstGeom prst="rect">
            <a:avLst/>
          </a:prstGeom>
          <a:noFill/>
        </p:spPr>
        <p:txBody>
          <a:bodyPr wrap="square">
            <a:spAutoFit/>
          </a:bodyPr>
          <a:lstStyle/>
          <a:p>
            <a:r>
              <a:rPr lang="en-GB" sz="1400" dirty="0">
                <a:latin typeface="Calibri" panose="020F0502020204030204" pitchFamily="34" charset="0"/>
                <a:cs typeface="Calibri" panose="020F0502020204030204" pitchFamily="34" charset="0"/>
              </a:rPr>
              <a:t>Tourist spending provides a significant boost to the local economy. Thousands of people are employed in the tourist industry and new businesses such as adventure tourism have grown.</a:t>
            </a:r>
          </a:p>
          <a:p>
            <a:endParaRPr lang="en-GB" sz="1250" dirty="0">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23158"/>
            <a:ext cx="2175000" cy="1146468"/>
          </a:xfrm>
          <a:prstGeom prst="rect">
            <a:avLst/>
          </a:prstGeom>
          <a:noFill/>
        </p:spPr>
        <p:txBody>
          <a:bodyPr wrap="square">
            <a:spAutoFit/>
          </a:bodyPr>
          <a:lstStyle/>
          <a:p>
            <a:r>
              <a:rPr lang="en-GB" sz="1400" dirty="0">
                <a:latin typeface="Calibri" panose="020F0502020204030204" pitchFamily="34" charset="0"/>
                <a:cs typeface="Calibri" panose="020F0502020204030204" pitchFamily="34" charset="0"/>
              </a:rPr>
              <a:t>Tourism brings considerable economic benefits to the Lake District. </a:t>
            </a:r>
          </a:p>
          <a:p>
            <a:endParaRPr lang="en-GB" sz="1250" dirty="0">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1D4F79F0-421B-ECBF-8C5B-787D46BEDA67}"/>
              </a:ext>
            </a:extLst>
          </p:cNvPr>
          <p:cNvSpPr txBox="1"/>
          <p:nvPr/>
        </p:nvSpPr>
        <p:spPr>
          <a:xfrm>
            <a:off x="6762409" y="4623158"/>
            <a:ext cx="2239702" cy="1384995"/>
          </a:xfrm>
          <a:prstGeom prst="rect">
            <a:avLst/>
          </a:prstGeom>
          <a:noFill/>
        </p:spPr>
        <p:txBody>
          <a:bodyPr wrap="square">
            <a:spAutoFit/>
          </a:bodyPr>
          <a:lstStyle/>
          <a:p>
            <a:r>
              <a:rPr lang="en-GB" sz="1400" dirty="0">
                <a:latin typeface="Calibri" panose="020F0502020204030204" pitchFamily="34" charset="0"/>
                <a:cs typeface="Calibri" panose="020F0502020204030204" pitchFamily="34" charset="0"/>
              </a:rPr>
              <a:t>Tourism in the Lake District does bring some considerable economic advantages but can also lead to issues including environmental problems.  </a:t>
            </a:r>
          </a:p>
        </p:txBody>
      </p:sp>
    </p:spTree>
    <p:extLst>
      <p:ext uri="{BB962C8B-B14F-4D97-AF65-F5344CB8AC3E}">
        <p14:creationId xmlns:p14="http://schemas.microsoft.com/office/powerpoint/2010/main" val="24362479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631216"/>
          </a:xfrm>
          <a:prstGeom prst="rect">
            <a:avLst/>
          </a:prstGeom>
        </p:spPr>
        <p:txBody>
          <a:bodyPr wrap="square">
            <a:spAutoFit/>
          </a:bodyPr>
          <a:lstStyle/>
          <a:p>
            <a:r>
              <a:rPr lang="en-GB" sz="2000" dirty="0">
                <a:ea typeface="Amatic SC"/>
                <a:cs typeface="Amatic SC"/>
                <a:sym typeface="Amatic SC"/>
              </a:rPr>
              <a:t>‘The growing number of visitors to glaciated upland areas in the UK can only bring advantages.’ Do you agree? Use an example to explain your answer. [6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nvGraphicFramePr>
        <p:xfrm>
          <a:off x="500743" y="2052866"/>
          <a:ext cx="8296828" cy="4024189"/>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783199">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2240990">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31423472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631216"/>
          </a:xfrm>
          <a:prstGeom prst="rect">
            <a:avLst/>
          </a:prstGeom>
        </p:spPr>
        <p:txBody>
          <a:bodyPr wrap="square">
            <a:spAutoFit/>
          </a:bodyPr>
          <a:lstStyle/>
          <a:p>
            <a:r>
              <a:rPr lang="en-GB" sz="2000" dirty="0">
                <a:ea typeface="Amatic SC"/>
                <a:cs typeface="Amatic SC"/>
                <a:sym typeface="Amatic SC"/>
              </a:rPr>
              <a:t>‘The growing number of visitors to glaciated upland areas in the UK can only bring advantages.’ Do you agree? Use an example to explain your answer. [6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2387141847"/>
              </p:ext>
            </p:extLst>
          </p:nvPr>
        </p:nvGraphicFramePr>
        <p:xfrm>
          <a:off x="500743" y="2052866"/>
          <a:ext cx="8296828" cy="3335014"/>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Tourism brings considerable economic benefits to the Lake District. </a:t>
                      </a:r>
                    </a:p>
                    <a:p>
                      <a:endParaRPr lang="en-GB" sz="1200" b="0" dirty="0">
                        <a:solidFill>
                          <a:schemeClr val="tx1"/>
                        </a:solidFill>
                        <a:latin typeface="Calibri" panose="020F0502020204030204" pitchFamily="34" charset="0"/>
                        <a:cs typeface="Calibri" panose="020F0502020204030204" pitchFamily="34" charset="0"/>
                      </a:endParaRP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Over 15 million visitors per year, spending £1 billion  each year in hotels, shops and restaurants.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Tourist spending provides a significant boost to the local economy. Thousands of people are employed in the tourist industry and new businesses such as adventure tourism have grown.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Tourism in the Lake District does bring some considerable economic advantages but can also lead to issues including environmental problems and significant conflicts of interest.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dirty="0">
                          <a:latin typeface="Calibri" panose="020F0502020204030204" pitchFamily="34" charset="0"/>
                          <a:cs typeface="Calibri" panose="020F0502020204030204" pitchFamily="34" charset="0"/>
                        </a:rPr>
                        <a:t>Despite the benefits that tourism brings, it also causes environmental problems and conflicts in the Lake District.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504291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631216"/>
          </a:xfrm>
          <a:prstGeom prst="rect">
            <a:avLst/>
          </a:prstGeom>
        </p:spPr>
        <p:txBody>
          <a:bodyPr wrap="square">
            <a:spAutoFit/>
          </a:bodyPr>
          <a:lstStyle/>
          <a:p>
            <a:r>
              <a:rPr lang="en-GB" sz="2000" dirty="0">
                <a:ea typeface="Amatic SC"/>
                <a:cs typeface="Amatic SC"/>
                <a:sym typeface="Amatic SC"/>
              </a:rPr>
              <a:t>‘The growing number of visitors to glaciated upland areas in the UK can only bring advantages.’ Do you agree? Use an example to explain your answer. [6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nvGraphicFramePr>
        <p:xfrm>
          <a:off x="500743" y="2052866"/>
          <a:ext cx="8296828" cy="3335014"/>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Tourism brings considerable economic benefits to the Lake District. </a:t>
                      </a:r>
                    </a:p>
                    <a:p>
                      <a:endParaRPr lang="en-GB" sz="1200" b="0" dirty="0">
                        <a:solidFill>
                          <a:schemeClr val="tx1"/>
                        </a:solidFill>
                        <a:latin typeface="Calibri" panose="020F0502020204030204" pitchFamily="34" charset="0"/>
                        <a:cs typeface="Calibri" panose="020F0502020204030204" pitchFamily="34" charset="0"/>
                      </a:endParaRP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Over 15 million visitors per year, spending £1 billion  each year in hotels, shops and restaurants.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Tourist spending provides a significant boost to the local economy. Thousands of people are employed in the tourist industry and new businesses such as adventure tourism have grown.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Tourism in the Lake District does bring some considerable economic advantages but can also lead to issues including environmental problems and significant conflicts of interest.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dirty="0">
                          <a:latin typeface="Calibri" panose="020F0502020204030204" pitchFamily="34" charset="0"/>
                          <a:cs typeface="Calibri" panose="020F0502020204030204" pitchFamily="34" charset="0"/>
                        </a:rPr>
                        <a:t>Despite the benefits that tourism brings, it also causes environmental problems and conflicts in the Lake District.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latin typeface="Calibri" panose="020F0502020204030204" pitchFamily="34" charset="0"/>
                          <a:cs typeface="Calibri" panose="020F0502020204030204" pitchFamily="34" charset="0"/>
                        </a:rPr>
                        <a:t>However most arrive by cars causing considerable congestion. Walkers damage landscapes and farmland-trampling crops, leaving litter, dogs disturb sheep and cattle.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latin typeface="Calibri" panose="020F0502020204030204" pitchFamily="34" charset="0"/>
                          <a:cs typeface="Calibri" panose="020F0502020204030204" pitchFamily="34" charset="0"/>
                        </a:rPr>
                        <a:t>This results in conflicts between tourists and locals </a:t>
                      </a:r>
                      <a:r>
                        <a:rPr lang="en-GB" sz="1200" dirty="0" err="1">
                          <a:latin typeface="Calibri" panose="020F0502020204030204" pitchFamily="34" charset="0"/>
                          <a:cs typeface="Calibri" panose="020F0502020204030204" pitchFamily="34" charset="0"/>
                        </a:rPr>
                        <a:t>eg</a:t>
                      </a:r>
                      <a:r>
                        <a:rPr lang="en-GB" sz="1200" dirty="0">
                          <a:latin typeface="Calibri" panose="020F0502020204030204" pitchFamily="34" charset="0"/>
                          <a:cs typeface="Calibri" panose="020F0502020204030204" pitchFamily="34" charset="0"/>
                        </a:rPr>
                        <a:t> conflicts between walkers and farmers.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latin typeface="Calibri" panose="020F0502020204030204" pitchFamily="34" charset="0"/>
                          <a:cs typeface="Calibri" panose="020F0502020204030204" pitchFamily="34" charset="0"/>
                        </a:rPr>
                        <a:t>Many locals prepared to accept developments, and overlook disadvantages, if they bring employment and money to the area.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294041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015663"/>
          </a:xfrm>
          <a:prstGeom prst="rect">
            <a:avLst/>
          </a:prstGeom>
        </p:spPr>
        <p:txBody>
          <a:bodyPr wrap="square">
            <a:spAutoFit/>
          </a:bodyPr>
          <a:lstStyle/>
          <a:p>
            <a:r>
              <a:rPr lang="en-GB" sz="2000" dirty="0">
                <a:ea typeface="Amatic SC"/>
                <a:cs typeface="Amatic SC"/>
                <a:sym typeface="Amatic SC"/>
              </a:rPr>
              <a:t>Assess the extent of the challenges created by urban growth in LICs/NEEs. Use a case study of a city in an LIC/NEE. [9 +3]</a:t>
            </a: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3"/>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335298" y="4638593"/>
            <a:ext cx="2343418" cy="1569660"/>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With a rapidly increasing population, increasing by 600,000 per year, only 10 per cent of the population has access to safe, piped water. </a:t>
            </a:r>
          </a:p>
        </p:txBody>
      </p:sp>
      <p:sp>
        <p:nvSpPr>
          <p:cNvPr id="19" name="TextBox 18">
            <a:extLst>
              <a:ext uri="{FF2B5EF4-FFF2-40B4-BE49-F238E27FC236}">
                <a16:creationId xmlns:a16="http://schemas.microsoft.com/office/drawing/2014/main" id="{7802B2DB-DC3D-5375-D390-975BFE2144CF}"/>
              </a:ext>
            </a:extLst>
          </p:cNvPr>
          <p:cNvSpPr txBox="1"/>
          <p:nvPr/>
        </p:nvSpPr>
        <p:spPr>
          <a:xfrm>
            <a:off x="4692572" y="4638593"/>
            <a:ext cx="2183300" cy="1815882"/>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Therefore, many people have to reply on bore holes to extract water or street vendor water both of which are often untreated and may be contaminated.</a:t>
            </a: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38593"/>
            <a:ext cx="2069376" cy="1323439"/>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Rapid urban growth brings a range of social challenges to Lagos, particularly access to fresh water.  </a:t>
            </a:r>
          </a:p>
        </p:txBody>
      </p:sp>
      <p:sp>
        <p:nvSpPr>
          <p:cNvPr id="21" name="TextBox 20">
            <a:extLst>
              <a:ext uri="{FF2B5EF4-FFF2-40B4-BE49-F238E27FC236}">
                <a16:creationId xmlns:a16="http://schemas.microsoft.com/office/drawing/2014/main" id="{1D4F79F0-421B-ECBF-8C5B-787D46BEDA67}"/>
              </a:ext>
            </a:extLst>
          </p:cNvPr>
          <p:cNvSpPr txBox="1"/>
          <p:nvPr/>
        </p:nvSpPr>
        <p:spPr>
          <a:xfrm>
            <a:off x="6932734" y="4623158"/>
            <a:ext cx="2069377" cy="1815882"/>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This creates significant challenges as there is an increased risk of illness and this places pressure on the already limited medical services.</a:t>
            </a:r>
          </a:p>
        </p:txBody>
      </p:sp>
      <p:pic>
        <p:nvPicPr>
          <p:cNvPr id="31" name="Picture 30">
            <a:extLst>
              <a:ext uri="{FF2B5EF4-FFF2-40B4-BE49-F238E27FC236}">
                <a16:creationId xmlns:a16="http://schemas.microsoft.com/office/drawing/2014/main" id="{2CB70FCA-86BB-9AA5-A996-E8179460317E}"/>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Tree>
    <p:extLst>
      <p:ext uri="{BB962C8B-B14F-4D97-AF65-F5344CB8AC3E}">
        <p14:creationId xmlns:p14="http://schemas.microsoft.com/office/powerpoint/2010/main" val="42922250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Assess the extent of the challenges created by urban growth in LICs/NEEs. Use a case study of a city in an LIC/NEE. </a:t>
            </a:r>
          </a:p>
          <a:p>
            <a:pPr algn="r"/>
            <a:r>
              <a:rPr lang="en-GB" sz="2000" dirty="0">
                <a:ea typeface="Amatic SC"/>
                <a:cs typeface="Amatic SC"/>
                <a:sym typeface="Amatic SC"/>
              </a:rPr>
              <a:t>[9 marks] [+ 3 </a:t>
            </a:r>
            <a:r>
              <a:rPr lang="en-GB" sz="2000" dirty="0" err="1">
                <a:ea typeface="Amatic SC"/>
                <a:cs typeface="Amatic SC"/>
                <a:sym typeface="Amatic SC"/>
              </a:rPr>
              <a:t>SPaG</a:t>
            </a:r>
            <a:r>
              <a:rPr lang="en-GB" sz="2000" dirty="0">
                <a:ea typeface="Amatic SC"/>
                <a:cs typeface="Amatic SC"/>
                <a:sym typeface="Amatic SC"/>
              </a:rPr>
              <a:t> marks]</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3218205342"/>
              </p:ext>
            </p:extLst>
          </p:nvPr>
        </p:nvGraphicFramePr>
        <p:xfrm>
          <a:off x="500743" y="2052866"/>
          <a:ext cx="8296828" cy="4018268"/>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Social challenge – access to fresh water in Lagos when population is increasing by 600,000 per year</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Only 10 per cent of the population has access to safe, piped water.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Many people have to reply on bore holes to extract water or street vendor water -  untreated and may be contaminated.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Creates significant challenges as Increases the risk of illness and pressure on limited medical services.</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Economic challenge – employment  opportunities in Lagos – not enough formal job for rapidly increasing population.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Unemployment is low at 10 per cent but with is no unemployment benefit many work in informal jobs.</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Environmental challenge – insufficient waste disposal services for rapidly growing city of  Lagos.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04812117"/>
                  </a:ext>
                </a:extLst>
              </a:tr>
            </a:tbl>
          </a:graphicData>
        </a:graphic>
      </p:graphicFrame>
    </p:spTree>
    <p:extLst>
      <p:ext uri="{BB962C8B-B14F-4D97-AF65-F5344CB8AC3E}">
        <p14:creationId xmlns:p14="http://schemas.microsoft.com/office/powerpoint/2010/main" val="27130789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Assess the extent of the challenges created by urban growth in LICs/NEEs. Use a case study of a city in an LIC/NEE. </a:t>
            </a:r>
          </a:p>
          <a:p>
            <a:pPr algn="r"/>
            <a:r>
              <a:rPr lang="en-GB" sz="2000" dirty="0">
                <a:ea typeface="Amatic SC"/>
                <a:cs typeface="Amatic SC"/>
                <a:sym typeface="Amatic SC"/>
              </a:rPr>
              <a:t>[9 marks] [+ 3 </a:t>
            </a:r>
            <a:r>
              <a:rPr lang="en-GB" sz="2000" dirty="0" err="1">
                <a:ea typeface="Amatic SC"/>
                <a:cs typeface="Amatic SC"/>
                <a:sym typeface="Amatic SC"/>
              </a:rPr>
              <a:t>SPaG</a:t>
            </a:r>
            <a:r>
              <a:rPr lang="en-GB" sz="2000" dirty="0">
                <a:ea typeface="Amatic SC"/>
                <a:cs typeface="Amatic SC"/>
                <a:sym typeface="Amatic SC"/>
              </a:rPr>
              <a:t> marks]</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1603030218"/>
              </p:ext>
            </p:extLst>
          </p:nvPr>
        </p:nvGraphicFramePr>
        <p:xfrm>
          <a:off x="500743" y="2052866"/>
          <a:ext cx="8296828" cy="4018268"/>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Social challenge – access to fresh water in Lagos when population is increasing by 600,000 per year</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Only 10 per cent of the population has access to safe, piped water.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Many people have to reply on bore holes to extract water or street vendor water -  untreated and may be contaminated.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Creates significant challenges as Increases the risk of illness and pressure on limited medical services.</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Economic challenge – employment  opportunities in Lagos – not enough formal job for rapidly increasing population.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Unemployment is low at 10 per cent but with is no unemployment benefit many work in informal jobs.</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Over 40% of of the work force work in informal employment which is unregulated, poorly paid and often dangerous.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Creates challenges as fewer people pay tax which reduces money available for investment in services and provides instability to many.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Environmental challenge – insufficient waste disposal services for rapidly growing city of  Lagos.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City authorities collect just 40 per cent of the 10,000 tonnes of waste produced daily.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Waste piles up in may areas of the city, particularly in poorer areas leads risk to health and contamination of groundwater supplies.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 Risk to health through vermin population growth and impact on health of people, particularly in poorer areas.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04812117"/>
                  </a:ext>
                </a:extLst>
              </a:tr>
            </a:tbl>
          </a:graphicData>
        </a:graphic>
      </p:graphicFrame>
    </p:spTree>
    <p:extLst>
      <p:ext uri="{BB962C8B-B14F-4D97-AF65-F5344CB8AC3E}">
        <p14:creationId xmlns:p14="http://schemas.microsoft.com/office/powerpoint/2010/main" val="12359026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754246" y="235267"/>
            <a:ext cx="6214216" cy="1323439"/>
          </a:xfrm>
          <a:prstGeom prst="rect">
            <a:avLst/>
          </a:prstGeom>
        </p:spPr>
        <p:txBody>
          <a:bodyPr wrap="square">
            <a:spAutoFit/>
          </a:bodyPr>
          <a:lstStyle/>
          <a:p>
            <a:r>
              <a:rPr lang="en-GB" sz="2000" dirty="0"/>
              <a:t>Assess the importance of inaccessibility and extreme temperatures as challenges to development in either a cold or </a:t>
            </a:r>
            <a:r>
              <a:rPr lang="en-GB" sz="2000" b="1" dirty="0"/>
              <a:t>hot desert </a:t>
            </a:r>
            <a:r>
              <a:rPr lang="en-GB" sz="2000" dirty="0"/>
              <a:t>environment.                            [6 marks]</a:t>
            </a:r>
            <a:endParaRPr lang="en-GB" sz="2000" dirty="0">
              <a:ea typeface="Amatic SC"/>
              <a:cs typeface="Amatic SC"/>
              <a:sym typeface="Amatic SC"/>
            </a:endParaRP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335298" y="4638593"/>
            <a:ext cx="2116131" cy="2308324"/>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Temperatures in the Thar Desert can exceed 50°C in the summer months and very few areas are developed in this environment.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7802B2DB-DC3D-5375-D390-975BFE2144CF}"/>
              </a:ext>
            </a:extLst>
          </p:cNvPr>
          <p:cNvSpPr txBox="1"/>
          <p:nvPr/>
        </p:nvSpPr>
        <p:spPr>
          <a:xfrm>
            <a:off x="4451429" y="4638593"/>
            <a:ext cx="2069377" cy="2554545"/>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It is hard for people to farm, work in mines or as tourist guides during these months as it is simply too hot. This makes development difficult.</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38593"/>
            <a:ext cx="2069376" cy="1815882"/>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Extreme temperatures in the Thar desert present significant challenges for development.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1D4F79F0-421B-ECBF-8C5B-787D46BEDA67}"/>
              </a:ext>
            </a:extLst>
          </p:cNvPr>
          <p:cNvSpPr txBox="1"/>
          <p:nvPr/>
        </p:nvSpPr>
        <p:spPr>
          <a:xfrm>
            <a:off x="6593166" y="4623158"/>
            <a:ext cx="2408946" cy="2800767"/>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Little can be done to make the climate in the Thar Desert more hospitable and support development, therefore this is one of the most significant challenge to development in the Thar Desert.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986682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015663"/>
          </a:xfrm>
          <a:prstGeom prst="rect">
            <a:avLst/>
          </a:prstGeom>
        </p:spPr>
        <p:txBody>
          <a:bodyPr wrap="square">
            <a:spAutoFit/>
          </a:bodyPr>
          <a:lstStyle/>
          <a:p>
            <a:r>
              <a:rPr lang="en-GB" sz="2000" dirty="0">
                <a:ea typeface="Amatic SC"/>
                <a:cs typeface="Amatic SC"/>
                <a:sym typeface="Amatic SC"/>
              </a:rPr>
              <a:t>Aid is the best way to reduce the development gap.’ To what extent do you agree? [6]</a:t>
            </a: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335298" y="4638593"/>
            <a:ext cx="2343418" cy="2554545"/>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Aid is particularly effective when used on sustainable, small-scale projects such as schools and health clinics. Larger scale projects can be mis-spent and encourage dependency.</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7802B2DB-DC3D-5375-D390-975BFE2144CF}"/>
              </a:ext>
            </a:extLst>
          </p:cNvPr>
          <p:cNvSpPr txBox="1"/>
          <p:nvPr/>
        </p:nvSpPr>
        <p:spPr>
          <a:xfrm>
            <a:off x="4692572" y="4638593"/>
            <a:ext cx="2183300" cy="2062103"/>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This means that for aid to effectively reduce the development gap it needs to be well managed and is </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more likely to reduce the development gap at a local level.  </a:t>
            </a: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38593"/>
            <a:ext cx="2069376" cy="1323439"/>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Aid can be an effective way to reduce the development gap, however, there are disadvantages too. </a:t>
            </a:r>
          </a:p>
        </p:txBody>
      </p:sp>
      <p:sp>
        <p:nvSpPr>
          <p:cNvPr id="21" name="TextBox 20">
            <a:extLst>
              <a:ext uri="{FF2B5EF4-FFF2-40B4-BE49-F238E27FC236}">
                <a16:creationId xmlns:a16="http://schemas.microsoft.com/office/drawing/2014/main" id="{1D4F79F0-421B-ECBF-8C5B-787D46BEDA67}"/>
              </a:ext>
            </a:extLst>
          </p:cNvPr>
          <p:cNvSpPr txBox="1"/>
          <p:nvPr/>
        </p:nvSpPr>
        <p:spPr>
          <a:xfrm>
            <a:off x="6932734" y="4623158"/>
            <a:ext cx="2069377" cy="2308324"/>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While aid can contribute in reducing the development gap there are other approaches that are more likely to have an impact on a greater scale.</a:t>
            </a:r>
          </a:p>
          <a:p>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322173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pPr algn="r"/>
            <a:r>
              <a:rPr lang="en-GB" sz="2000" dirty="0">
                <a:ea typeface="Amatic SC"/>
                <a:cs typeface="Amatic SC"/>
                <a:sym typeface="Amatic SC"/>
              </a:rPr>
              <a:t>Aid is the best way to reduce the development gap.’ To what extent do you agree? [6 marks]</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3289798864"/>
              </p:ext>
            </p:extLst>
          </p:nvPr>
        </p:nvGraphicFramePr>
        <p:xfrm>
          <a:off x="500743" y="2052866"/>
          <a:ext cx="8296828" cy="3533683"/>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Aid can be an effective way to reduce the development gap, however, there are disadvantages too.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Aid is particularly effective when used on sustainable, small-scale projects such as schools and health clinics. Larger scale projects can be mis-spent and encourage dependency.</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means that for aid to effectively reduce the development gap it needs to be well managed and is </a:t>
                      </a:r>
                      <a:br>
                        <a:rPr lang="en-GB" sz="1200" b="0" dirty="0">
                          <a:solidFill>
                            <a:schemeClr val="tx1"/>
                          </a:solidFill>
                          <a:latin typeface="Calibri" panose="020F0502020204030204" pitchFamily="34" charset="0"/>
                          <a:cs typeface="Calibri" panose="020F0502020204030204" pitchFamily="34" charset="0"/>
                        </a:rPr>
                      </a:br>
                      <a:r>
                        <a:rPr lang="en-GB" sz="1200" b="0" dirty="0">
                          <a:solidFill>
                            <a:schemeClr val="tx1"/>
                          </a:solidFill>
                          <a:latin typeface="Calibri" panose="020F0502020204030204" pitchFamily="34" charset="0"/>
                          <a:cs typeface="Calibri" panose="020F0502020204030204" pitchFamily="34" charset="0"/>
                        </a:rPr>
                        <a:t>more likely to reduce the development gap at a local level.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While aid can contribute in reducing the development gap there are other approaches that are more likely to have an impact on a greater scale.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79203">
                <a:tc>
                  <a:txBody>
                    <a:bodyPr/>
                    <a:lstStyle/>
                    <a:p>
                      <a:r>
                        <a:rPr lang="en-GB" sz="1200" b="0" dirty="0">
                          <a:solidFill>
                            <a:schemeClr val="tx1"/>
                          </a:solidFill>
                          <a:latin typeface="Calibri" panose="020F0502020204030204" pitchFamily="34" charset="0"/>
                          <a:cs typeface="Calibri" panose="020F0502020204030204" pitchFamily="34" charset="0"/>
                        </a:rPr>
                        <a:t>Debt relief can be more effective than aid in reducing the development gap.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17209674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pPr algn="r"/>
            <a:r>
              <a:rPr lang="en-GB" sz="2000" dirty="0">
                <a:ea typeface="Amatic SC"/>
                <a:cs typeface="Amatic SC"/>
                <a:sym typeface="Amatic SC"/>
              </a:rPr>
              <a:t>Aid is the best way to reduce the development gap.’ To what extent do you agree? [6 marks]</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1206324268"/>
              </p:ext>
            </p:extLst>
          </p:nvPr>
        </p:nvGraphicFramePr>
        <p:xfrm>
          <a:off x="500743" y="2052866"/>
          <a:ext cx="8296828" cy="4023360"/>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Aid can be an effective way to reduce the development gap, however, there are disadvantages too.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Aid is particularly effective when used on sustainable, small-scale projects such as schools and health clinics. Larger scale projects can be mis-spent and encourage dependency.</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means that for aid to effectively reduce the development gap it needs to be well managed and is </a:t>
                      </a:r>
                      <a:br>
                        <a:rPr lang="en-GB" sz="1200" b="0" dirty="0">
                          <a:solidFill>
                            <a:schemeClr val="tx1"/>
                          </a:solidFill>
                          <a:latin typeface="Calibri" panose="020F0502020204030204" pitchFamily="34" charset="0"/>
                          <a:cs typeface="Calibri" panose="020F0502020204030204" pitchFamily="34" charset="0"/>
                        </a:rPr>
                      </a:br>
                      <a:r>
                        <a:rPr lang="en-GB" sz="1200" b="0" dirty="0">
                          <a:solidFill>
                            <a:schemeClr val="tx1"/>
                          </a:solidFill>
                          <a:latin typeface="Calibri" panose="020F0502020204030204" pitchFamily="34" charset="0"/>
                          <a:cs typeface="Calibri" panose="020F0502020204030204" pitchFamily="34" charset="0"/>
                        </a:rPr>
                        <a:t>more likely to reduce the development gap at a local level.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While aid can contribute in reducing the development gap there are other approaches that are more likely to have an impact on a greater scale.</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Debt relief can be more effective than aid in reducing the development gap. </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cancellation of debt frees money to be spent on development projects.</a:t>
                      </a: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means LICs/NEEs are able to invest in education, health care, energy and employment opportunities.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is more likely to have an impact on reducing the development gap than aid. However, it does rely on the goodwill of HICs to cancel debt. Ideally, a combination of strategies is more likely to reduce the development gap.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42925787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Explain how different strategies can be used to make food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083838" y="4638593"/>
            <a:ext cx="2343418" cy="1200329"/>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The strategy involves the production of food without the use of expensive chemicals, such as pesticides, insecticides and artificial fertiliser. </a:t>
            </a:r>
          </a:p>
          <a:p>
            <a:endParaRPr lang="en-GB" sz="12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7802B2DB-DC3D-5375-D390-975BFE2144CF}"/>
              </a:ext>
            </a:extLst>
          </p:cNvPr>
          <p:cNvSpPr txBox="1"/>
          <p:nvPr/>
        </p:nvSpPr>
        <p:spPr>
          <a:xfrm>
            <a:off x="4429682" y="4638593"/>
            <a:ext cx="2183300" cy="1200329"/>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This means only organic products such as plant and animal waste , are used as fertiliser and biological solutions have been developed for pest and disease control. </a:t>
            </a: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38593"/>
            <a:ext cx="1899564" cy="646331"/>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Organic farming is a sustainable food supply strategy. </a:t>
            </a:r>
          </a:p>
        </p:txBody>
      </p:sp>
      <p:sp>
        <p:nvSpPr>
          <p:cNvPr id="21" name="TextBox 20">
            <a:extLst>
              <a:ext uri="{FF2B5EF4-FFF2-40B4-BE49-F238E27FC236}">
                <a16:creationId xmlns:a16="http://schemas.microsoft.com/office/drawing/2014/main" id="{1D4F79F0-421B-ECBF-8C5B-787D46BEDA67}"/>
              </a:ext>
            </a:extLst>
          </p:cNvPr>
          <p:cNvSpPr txBox="1"/>
          <p:nvPr/>
        </p:nvSpPr>
        <p:spPr>
          <a:xfrm>
            <a:off x="6588810" y="4623158"/>
            <a:ext cx="2413301" cy="1938992"/>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Organic farming is sustainable because it works in harmony with nature and reduces the harmful effects of chemicals protecting farmers, while producing a reliable food supply. It can also improve the quality of life for farmers in LICs as costs of production is reduced. It also protects the soil for future generations. </a:t>
            </a:r>
          </a:p>
        </p:txBody>
      </p:sp>
    </p:spTree>
    <p:extLst>
      <p:ext uri="{BB962C8B-B14F-4D97-AF65-F5344CB8AC3E}">
        <p14:creationId xmlns:p14="http://schemas.microsoft.com/office/powerpoint/2010/main" val="25382482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81885"/>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Explain how different strategies can be used to make food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4060420131"/>
              </p:ext>
            </p:extLst>
          </p:nvPr>
        </p:nvGraphicFramePr>
        <p:xfrm>
          <a:off x="500743" y="2052866"/>
          <a:ext cx="8296828" cy="3474720"/>
        </p:xfrm>
        <a:graphic>
          <a:graphicData uri="http://schemas.openxmlformats.org/drawingml/2006/table">
            <a:tbl>
              <a:tblPr firstRow="1" bandRow="1">
                <a:tableStyleId>{5C22544A-7EE6-4342-B048-85BDC9FD1C3A}</a:tableStyleId>
              </a:tblPr>
              <a:tblGrid>
                <a:gridCol w="1613807">
                  <a:extLst>
                    <a:ext uri="{9D8B030D-6E8A-4147-A177-3AD203B41FA5}">
                      <a16:colId xmlns:a16="http://schemas.microsoft.com/office/drawing/2014/main" val="3610618457"/>
                    </a:ext>
                  </a:extLst>
                </a:gridCol>
                <a:gridCol w="2103120">
                  <a:extLst>
                    <a:ext uri="{9D8B030D-6E8A-4147-A177-3AD203B41FA5}">
                      <a16:colId xmlns:a16="http://schemas.microsoft.com/office/drawing/2014/main" val="4157642860"/>
                    </a:ext>
                  </a:extLst>
                </a:gridCol>
                <a:gridCol w="2354580">
                  <a:extLst>
                    <a:ext uri="{9D8B030D-6E8A-4147-A177-3AD203B41FA5}">
                      <a16:colId xmlns:a16="http://schemas.microsoft.com/office/drawing/2014/main" val="817172919"/>
                    </a:ext>
                  </a:extLst>
                </a:gridCol>
                <a:gridCol w="2225321">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Organic farming is a sustainable food supply strategy. </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p>
                      <a:endParaRPr lang="en-GB" sz="1200" b="0" dirty="0">
                        <a:solidFill>
                          <a:schemeClr val="tx1"/>
                        </a:solidFill>
                      </a:endParaRPr>
                    </a:p>
                    <a:p>
                      <a:endParaRPr lang="en-GB" sz="1200" b="0" dirty="0">
                        <a:solidFill>
                          <a:schemeClr val="tx1"/>
                        </a:solidFill>
                      </a:endParaRPr>
                    </a:p>
                    <a:p>
                      <a:endParaRPr lang="en-GB" sz="1200" b="0" dirty="0">
                        <a:solidFill>
                          <a:schemeClr val="tx1"/>
                        </a:solidFill>
                      </a:endParaRPr>
                    </a:p>
                    <a:p>
                      <a:endParaRPr lang="en-GB" sz="1200" b="0" dirty="0">
                        <a:solidFill>
                          <a:schemeClr val="tx1"/>
                        </a:solidFill>
                      </a:endParaRPr>
                    </a:p>
                    <a:p>
                      <a:endParaRPr lang="en-GB" sz="1200" b="0" dirty="0">
                        <a:solidFill>
                          <a:schemeClr val="tx1"/>
                        </a:solidFill>
                      </a:endParaRPr>
                    </a:p>
                    <a:p>
                      <a:endParaRPr lang="en-GB" sz="1200" b="0" dirty="0">
                        <a:solidFill>
                          <a:schemeClr val="tx1"/>
                        </a:solidFill>
                      </a:endParaRPr>
                    </a:p>
                    <a:p>
                      <a:endParaRPr lang="en-GB" sz="1200" b="0" dirty="0">
                        <a:solidFill>
                          <a:schemeClr val="tx1"/>
                        </a:solidFill>
                      </a:endParaRP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Urban farming, often taking the form of community initiatives is a sustainable food supply strategy.</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cs typeface="Calibri" panose="020F0502020204030204" pitchFamily="34" charset="0"/>
                      </a:endParaRPr>
                    </a:p>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32061162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Explain how different strategies can be used to make food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1047547479"/>
              </p:ext>
            </p:extLst>
          </p:nvPr>
        </p:nvGraphicFramePr>
        <p:xfrm>
          <a:off x="500743" y="2052866"/>
          <a:ext cx="8296828" cy="3517894"/>
        </p:xfrm>
        <a:graphic>
          <a:graphicData uri="http://schemas.openxmlformats.org/drawingml/2006/table">
            <a:tbl>
              <a:tblPr firstRow="1" bandRow="1">
                <a:tableStyleId>{5C22544A-7EE6-4342-B048-85BDC9FD1C3A}</a:tableStyleId>
              </a:tblPr>
              <a:tblGrid>
                <a:gridCol w="1613807">
                  <a:extLst>
                    <a:ext uri="{9D8B030D-6E8A-4147-A177-3AD203B41FA5}">
                      <a16:colId xmlns:a16="http://schemas.microsoft.com/office/drawing/2014/main" val="3610618457"/>
                    </a:ext>
                  </a:extLst>
                </a:gridCol>
                <a:gridCol w="2103120">
                  <a:extLst>
                    <a:ext uri="{9D8B030D-6E8A-4147-A177-3AD203B41FA5}">
                      <a16:colId xmlns:a16="http://schemas.microsoft.com/office/drawing/2014/main" val="4157642860"/>
                    </a:ext>
                  </a:extLst>
                </a:gridCol>
                <a:gridCol w="2354580">
                  <a:extLst>
                    <a:ext uri="{9D8B030D-6E8A-4147-A177-3AD203B41FA5}">
                      <a16:colId xmlns:a16="http://schemas.microsoft.com/office/drawing/2014/main" val="817172919"/>
                    </a:ext>
                  </a:extLst>
                </a:gridCol>
                <a:gridCol w="2225321">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Organic farming is a sustainable food supply strategy. </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strategy involves the production of food without the use of expensive chemicals, such as pesticides, insecticides and artificial fertiliser. </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means only organic products such as plant and animal waste , are used as fertiliser and biological solutions have been developed for pest and disease control.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Organic farming is sustainable because it works in harmony with nature and reduces the harmful effects of chemicals protecting farmers, while producing a reliable food supply. It can also improve the quality of life for farmers in LICs as costs of production is reduced. It also protects the soil for future generations. </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Urban farming, often taking the form of community initiatives is a sustainable food supply strategy.</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15052066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Explain how different strategies can be used to make food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3100459646"/>
              </p:ext>
            </p:extLst>
          </p:nvPr>
        </p:nvGraphicFramePr>
        <p:xfrm>
          <a:off x="500743" y="2052866"/>
          <a:ext cx="8296828" cy="4206240"/>
        </p:xfrm>
        <a:graphic>
          <a:graphicData uri="http://schemas.openxmlformats.org/drawingml/2006/table">
            <a:tbl>
              <a:tblPr firstRow="1" bandRow="1">
                <a:tableStyleId>{5C22544A-7EE6-4342-B048-85BDC9FD1C3A}</a:tableStyleId>
              </a:tblPr>
              <a:tblGrid>
                <a:gridCol w="1613807">
                  <a:extLst>
                    <a:ext uri="{9D8B030D-6E8A-4147-A177-3AD203B41FA5}">
                      <a16:colId xmlns:a16="http://schemas.microsoft.com/office/drawing/2014/main" val="3610618457"/>
                    </a:ext>
                  </a:extLst>
                </a:gridCol>
                <a:gridCol w="2103120">
                  <a:extLst>
                    <a:ext uri="{9D8B030D-6E8A-4147-A177-3AD203B41FA5}">
                      <a16:colId xmlns:a16="http://schemas.microsoft.com/office/drawing/2014/main" val="4157642860"/>
                    </a:ext>
                  </a:extLst>
                </a:gridCol>
                <a:gridCol w="2354580">
                  <a:extLst>
                    <a:ext uri="{9D8B030D-6E8A-4147-A177-3AD203B41FA5}">
                      <a16:colId xmlns:a16="http://schemas.microsoft.com/office/drawing/2014/main" val="817172919"/>
                    </a:ext>
                  </a:extLst>
                </a:gridCol>
                <a:gridCol w="2225321">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Organic farming is a sustainable food supply strategy. </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strategy involves the production of food without the use of expensive chemicals, such as pesticides, insecticides and artificial fertiliser. </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means only organic products such as plant and animal waste , are used as fertiliser and biological solutions have been developed for pest and disease control.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Organic farming is sustainable because it works in harmony with nature and reduces the harmful effects of chemicals protecting farmers, while producing a reliable food supply. It can also improve the quality of life for farmers in LICs as costs of production is reduced. It also protects the soil for future generations. </a:t>
                      </a:r>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Urban farming, often taking the form of community initiatives is a sustainable food supply strategy.</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strategy involves the conversion of waste or derelict land into productive farmland or vegetable gardens.</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aim is to increase the connection people have with food production and, and contribute to a sustainable system of food production.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latin typeface="Calibri" panose="020F0502020204030204" pitchFamily="34" charset="0"/>
                          <a:cs typeface="Calibri" panose="020F0502020204030204" pitchFamily="34" charset="0"/>
                        </a:rPr>
                        <a:t>In LICs they form an important part of food security and provide economic and social benefits such as increased income and nutrition by providing fresh fruit. They also protect biodiversity by providing a the natural environment for wildlife such as birds, butterflies and bees, which is critical to future food production. </a:t>
                      </a: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28713657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Explain how different strategies can be used to make water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083838" y="4638593"/>
            <a:ext cx="2343418" cy="830997"/>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Water conservation can involve reducing leakages, installation of water meters and using more efficient irrigation techniques.</a:t>
            </a:r>
          </a:p>
        </p:txBody>
      </p:sp>
      <p:sp>
        <p:nvSpPr>
          <p:cNvPr id="19" name="TextBox 18">
            <a:extLst>
              <a:ext uri="{FF2B5EF4-FFF2-40B4-BE49-F238E27FC236}">
                <a16:creationId xmlns:a16="http://schemas.microsoft.com/office/drawing/2014/main" id="{7802B2DB-DC3D-5375-D390-975BFE2144CF}"/>
              </a:ext>
            </a:extLst>
          </p:cNvPr>
          <p:cNvSpPr txBox="1"/>
          <p:nvPr/>
        </p:nvSpPr>
        <p:spPr>
          <a:xfrm>
            <a:off x="4429682" y="4638593"/>
            <a:ext cx="2183300" cy="1569660"/>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In the UK an estimated 3.3. billion litres of treated water is lost every year due to leaks. Fixing these would provide water for over 20 million people. Installing water meters into homes and businesses reduces use.</a:t>
            </a: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38593"/>
            <a:ext cx="1899564" cy="646331"/>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Water conservation is a strategy for making water supplies more sustainable.</a:t>
            </a:r>
          </a:p>
        </p:txBody>
      </p:sp>
      <p:sp>
        <p:nvSpPr>
          <p:cNvPr id="21" name="TextBox 20">
            <a:extLst>
              <a:ext uri="{FF2B5EF4-FFF2-40B4-BE49-F238E27FC236}">
                <a16:creationId xmlns:a16="http://schemas.microsoft.com/office/drawing/2014/main" id="{1D4F79F0-421B-ECBF-8C5B-787D46BEDA67}"/>
              </a:ext>
            </a:extLst>
          </p:cNvPr>
          <p:cNvSpPr txBox="1"/>
          <p:nvPr/>
        </p:nvSpPr>
        <p:spPr>
          <a:xfrm>
            <a:off x="6588810" y="4623158"/>
            <a:ext cx="2413301" cy="1754326"/>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Reducing leakages, use of water metres and using more efficient irrigation techniques would increase water reserves and aquifers, ensuring a safe and reliable supply of water and ensure the water balance is maintained providing security as water demand inevitably rises. </a:t>
            </a:r>
          </a:p>
        </p:txBody>
      </p:sp>
    </p:spTree>
    <p:extLst>
      <p:ext uri="{BB962C8B-B14F-4D97-AF65-F5344CB8AC3E}">
        <p14:creationId xmlns:p14="http://schemas.microsoft.com/office/powerpoint/2010/main" val="22312017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81885"/>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Explain how different strategies can be used to make food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2175311497"/>
              </p:ext>
            </p:extLst>
          </p:nvPr>
        </p:nvGraphicFramePr>
        <p:xfrm>
          <a:off x="500743" y="2052866"/>
          <a:ext cx="8296828" cy="3581050"/>
        </p:xfrm>
        <a:graphic>
          <a:graphicData uri="http://schemas.openxmlformats.org/drawingml/2006/table">
            <a:tbl>
              <a:tblPr firstRow="1" bandRow="1">
                <a:tableStyleId>{5C22544A-7EE6-4342-B048-85BDC9FD1C3A}</a:tableStyleId>
              </a:tblPr>
              <a:tblGrid>
                <a:gridCol w="1613807">
                  <a:extLst>
                    <a:ext uri="{9D8B030D-6E8A-4147-A177-3AD203B41FA5}">
                      <a16:colId xmlns:a16="http://schemas.microsoft.com/office/drawing/2014/main" val="3610618457"/>
                    </a:ext>
                  </a:extLst>
                </a:gridCol>
                <a:gridCol w="2103120">
                  <a:extLst>
                    <a:ext uri="{9D8B030D-6E8A-4147-A177-3AD203B41FA5}">
                      <a16:colId xmlns:a16="http://schemas.microsoft.com/office/drawing/2014/main" val="4157642860"/>
                    </a:ext>
                  </a:extLst>
                </a:gridCol>
                <a:gridCol w="2354580">
                  <a:extLst>
                    <a:ext uri="{9D8B030D-6E8A-4147-A177-3AD203B41FA5}">
                      <a16:colId xmlns:a16="http://schemas.microsoft.com/office/drawing/2014/main" val="817172919"/>
                    </a:ext>
                  </a:extLst>
                </a:gridCol>
                <a:gridCol w="2225321">
                  <a:extLst>
                    <a:ext uri="{9D8B030D-6E8A-4147-A177-3AD203B41FA5}">
                      <a16:colId xmlns:a16="http://schemas.microsoft.com/office/drawing/2014/main" val="304163210"/>
                    </a:ext>
                  </a:extLst>
                </a:gridCol>
              </a:tblGrid>
              <a:tr h="1586835">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94215">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15820333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81885"/>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Explain how different strategies can be used to make food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2339484686"/>
              </p:ext>
            </p:extLst>
          </p:nvPr>
        </p:nvGraphicFramePr>
        <p:xfrm>
          <a:off x="500743" y="2052866"/>
          <a:ext cx="8296828" cy="3152134"/>
        </p:xfrm>
        <a:graphic>
          <a:graphicData uri="http://schemas.openxmlformats.org/drawingml/2006/table">
            <a:tbl>
              <a:tblPr firstRow="1" bandRow="1">
                <a:tableStyleId>{5C22544A-7EE6-4342-B048-85BDC9FD1C3A}</a:tableStyleId>
              </a:tblPr>
              <a:tblGrid>
                <a:gridCol w="1613807">
                  <a:extLst>
                    <a:ext uri="{9D8B030D-6E8A-4147-A177-3AD203B41FA5}">
                      <a16:colId xmlns:a16="http://schemas.microsoft.com/office/drawing/2014/main" val="3610618457"/>
                    </a:ext>
                  </a:extLst>
                </a:gridCol>
                <a:gridCol w="2103120">
                  <a:extLst>
                    <a:ext uri="{9D8B030D-6E8A-4147-A177-3AD203B41FA5}">
                      <a16:colId xmlns:a16="http://schemas.microsoft.com/office/drawing/2014/main" val="4157642860"/>
                    </a:ext>
                  </a:extLst>
                </a:gridCol>
                <a:gridCol w="2354580">
                  <a:extLst>
                    <a:ext uri="{9D8B030D-6E8A-4147-A177-3AD203B41FA5}">
                      <a16:colId xmlns:a16="http://schemas.microsoft.com/office/drawing/2014/main" val="817172919"/>
                    </a:ext>
                  </a:extLst>
                </a:gridCol>
                <a:gridCol w="2225321">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mn-lt"/>
                          <a:cs typeface="Calibri" panose="020F0502020204030204" pitchFamily="34" charset="0"/>
                        </a:rPr>
                        <a:t>Water conservation is a strategy for making water supplies more sustainable.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Water conservation can involve reducing leakages, installation of water meters and using more efficient irrigation techniques.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In the UK an estimated 3.3. billion litres of treated water is lost every year due to leaks. Fixing these would provide water for over 20 million people. Installing water meters into homes and businesses reduces use.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Reducing leakages, use of water metres and using more efficient irrigation techniques would increase water reserves and aquifers, ensuring a safe and reliable supply of water and ensure the water balance is maintained providing security as water demand inevitably rises.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mn-lt"/>
                          <a:cs typeface="Calibri" panose="020F0502020204030204" pitchFamily="34" charset="0"/>
                        </a:rPr>
                        <a:t>The use of grey water is another strategy for developing sustainable water supplies.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35294403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3156603965"/>
              </p:ext>
            </p:extLst>
          </p:nvPr>
        </p:nvGraphicFramePr>
        <p:xfrm>
          <a:off x="500743" y="2052866"/>
          <a:ext cx="8296828" cy="3825420"/>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883073">
                <a:tc>
                  <a:txBody>
                    <a:bodyPr/>
                    <a:lstStyle/>
                    <a:p>
                      <a:r>
                        <a:rPr lang="en-GB" sz="1200" b="0" dirty="0">
                          <a:solidFill>
                            <a:schemeClr val="tx1"/>
                          </a:solidFill>
                          <a:latin typeface="Calibri" panose="020F0502020204030204" pitchFamily="34" charset="0"/>
                          <a:cs typeface="Calibri" panose="020F0502020204030204" pitchFamily="34" charset="0"/>
                        </a:rPr>
                        <a:t>Extreme temperatures in the Thar desert present significant challenges for development. </a:t>
                      </a:r>
                    </a:p>
                    <a:p>
                      <a:endParaRPr lang="en-GB" sz="1200" b="0" dirty="0">
                        <a:solidFill>
                          <a:schemeClr val="tx1"/>
                        </a:solidFill>
                        <a:latin typeface="Calibri" panose="020F0502020204030204" pitchFamily="34" charset="0"/>
                        <a:cs typeface="Calibri" panose="020F0502020204030204" pitchFamily="34" charset="0"/>
                      </a:endParaRP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Temperatures in the Thar Desert can exceed 50°C in the summer months and very few areas are developed in the Thar Desert.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It is hard for people to farm, work in mines or as tourist guides during these months as it is simply too hot. </a:t>
                      </a:r>
                    </a:p>
                    <a:p>
                      <a:endParaRPr lang="en-GB" sz="1200" b="0" dirty="0">
                        <a:solidFill>
                          <a:schemeClr val="tx1"/>
                        </a:solidFill>
                        <a:latin typeface="Calibri" panose="020F0502020204030204" pitchFamily="34" charset="0"/>
                        <a:cs typeface="Calibri" panose="020F0502020204030204" pitchFamily="34" charset="0"/>
                      </a:endParaRPr>
                    </a:p>
                    <a:p>
                      <a:r>
                        <a:rPr lang="en-GB" sz="1200" b="0" dirty="0">
                          <a:solidFill>
                            <a:schemeClr val="tx1"/>
                          </a:solidFill>
                          <a:latin typeface="Calibri" panose="020F0502020204030204" pitchFamily="34" charset="0"/>
                          <a:cs typeface="Calibri" panose="020F0502020204030204" pitchFamily="34" charset="0"/>
                        </a:rPr>
                        <a:t>This makes development difficult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Little can be done to make the climate in the Thar Desert more hospitable and support development, therefore this is one of the most significant challenge to development in the Thar Desert.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42347">
                <a:tc>
                  <a:txBody>
                    <a:bodyPr/>
                    <a:lstStyle/>
                    <a:p>
                      <a:r>
                        <a:rPr lang="en-GB" sz="1200" b="0" dirty="0">
                          <a:solidFill>
                            <a:schemeClr val="tx1"/>
                          </a:solidFill>
                          <a:latin typeface="Calibri" panose="020F0502020204030204" pitchFamily="34" charset="0"/>
                          <a:cs typeface="Calibri" panose="020F0502020204030204" pitchFamily="34" charset="0"/>
                        </a:rPr>
                        <a:t>Inaccessibility in the Thar desert also present significant challenges for development. </a:t>
                      </a:r>
                    </a:p>
                    <a:p>
                      <a:endParaRPr lang="en-GB" sz="1200" b="0" dirty="0">
                        <a:solidFill>
                          <a:schemeClr val="tx1"/>
                        </a:solidFill>
                        <a:latin typeface="Calibri" panose="020F0502020204030204" pitchFamily="34" charset="0"/>
                        <a:cs typeface="Calibri" panose="020F0502020204030204" pitchFamily="34" charset="0"/>
                      </a:endParaRP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
        <p:nvSpPr>
          <p:cNvPr id="7" name="Rectangle 6">
            <a:extLst>
              <a:ext uri="{FF2B5EF4-FFF2-40B4-BE49-F238E27FC236}">
                <a16:creationId xmlns:a16="http://schemas.microsoft.com/office/drawing/2014/main" id="{C9C3379C-E5E4-15BD-AEC2-E2DA47CAED4F}"/>
              </a:ext>
            </a:extLst>
          </p:cNvPr>
          <p:cNvSpPr/>
          <p:nvPr/>
        </p:nvSpPr>
        <p:spPr>
          <a:xfrm>
            <a:off x="2754246" y="235267"/>
            <a:ext cx="6214216" cy="1323439"/>
          </a:xfrm>
          <a:prstGeom prst="rect">
            <a:avLst/>
          </a:prstGeom>
        </p:spPr>
        <p:txBody>
          <a:bodyPr wrap="square">
            <a:spAutoFit/>
          </a:bodyPr>
          <a:lstStyle/>
          <a:p>
            <a:r>
              <a:rPr lang="en-GB" sz="2000" dirty="0"/>
              <a:t>Assess the importance of inaccessibility and extreme temperatures as challenges to development in either a cold or </a:t>
            </a:r>
            <a:r>
              <a:rPr lang="en-GB" sz="2000" b="1" dirty="0"/>
              <a:t>hot desert </a:t>
            </a:r>
            <a:r>
              <a:rPr lang="en-GB" sz="2000" dirty="0"/>
              <a:t>environment.                              [6 marks]</a:t>
            </a:r>
            <a:endParaRPr lang="en-GB" sz="2000" dirty="0">
              <a:ea typeface="Amatic SC"/>
              <a:cs typeface="Amatic SC"/>
              <a:sym typeface="Amatic SC"/>
            </a:endParaRPr>
          </a:p>
          <a:p>
            <a:endParaRPr lang="en-GB" sz="2000" dirty="0">
              <a:ea typeface="Amatic SC"/>
              <a:cs typeface="Amatic SC"/>
              <a:sym typeface="Amatic SC"/>
            </a:endParaRPr>
          </a:p>
        </p:txBody>
      </p:sp>
    </p:spTree>
    <p:extLst>
      <p:ext uri="{BB962C8B-B14F-4D97-AF65-F5344CB8AC3E}">
        <p14:creationId xmlns:p14="http://schemas.microsoft.com/office/powerpoint/2010/main" val="25308238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3"/>
                                        </p:tgtEl>
                                      </p:cBhvr>
                                    </p:animEffect>
                                    <p:animScale>
                                      <p:cBhvr>
                                        <p:cTn id="7" dur="250" autoRev="1" fill="hold"/>
                                        <p:tgtEl>
                                          <p:spTgt spid="2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4"/>
                                        </p:tgtEl>
                                      </p:cBhvr>
                                    </p:animEffect>
                                    <p:animScale>
                                      <p:cBhvr>
                                        <p:cTn id="12" dur="250" autoRev="1" fill="hold"/>
                                        <p:tgtEl>
                                          <p:spTgt spid="24"/>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5"/>
                                        </p:tgtEl>
                                      </p:cBhvr>
                                    </p:animEffect>
                                    <p:animScale>
                                      <p:cBhvr>
                                        <p:cTn id="17" dur="250" autoRev="1" fill="hold"/>
                                        <p:tgtEl>
                                          <p:spTgt spid="25"/>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6"/>
                                        </p:tgtEl>
                                      </p:cBhvr>
                                    </p:animEffect>
                                    <p:animScale>
                                      <p:cBhvr>
                                        <p:cTn id="22" dur="250" autoRev="1" fill="hold"/>
                                        <p:tgtEl>
                                          <p:spTgt spid="26"/>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81885"/>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Explain how different strategies can be used to make food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nvGraphicFramePr>
        <p:xfrm>
          <a:off x="500743" y="2052866"/>
          <a:ext cx="8296828" cy="3474720"/>
        </p:xfrm>
        <a:graphic>
          <a:graphicData uri="http://schemas.openxmlformats.org/drawingml/2006/table">
            <a:tbl>
              <a:tblPr firstRow="1" bandRow="1">
                <a:tableStyleId>{5C22544A-7EE6-4342-B048-85BDC9FD1C3A}</a:tableStyleId>
              </a:tblPr>
              <a:tblGrid>
                <a:gridCol w="1613807">
                  <a:extLst>
                    <a:ext uri="{9D8B030D-6E8A-4147-A177-3AD203B41FA5}">
                      <a16:colId xmlns:a16="http://schemas.microsoft.com/office/drawing/2014/main" val="3610618457"/>
                    </a:ext>
                  </a:extLst>
                </a:gridCol>
                <a:gridCol w="2103120">
                  <a:extLst>
                    <a:ext uri="{9D8B030D-6E8A-4147-A177-3AD203B41FA5}">
                      <a16:colId xmlns:a16="http://schemas.microsoft.com/office/drawing/2014/main" val="4157642860"/>
                    </a:ext>
                  </a:extLst>
                </a:gridCol>
                <a:gridCol w="2354580">
                  <a:extLst>
                    <a:ext uri="{9D8B030D-6E8A-4147-A177-3AD203B41FA5}">
                      <a16:colId xmlns:a16="http://schemas.microsoft.com/office/drawing/2014/main" val="817172919"/>
                    </a:ext>
                  </a:extLst>
                </a:gridCol>
                <a:gridCol w="2225321">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mn-lt"/>
                          <a:cs typeface="Calibri" panose="020F0502020204030204" pitchFamily="34" charset="0"/>
                        </a:rPr>
                        <a:t>Water conservation is a strategy for making water supplies more sustainable.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Water conservation can involve reducing leakages, installation of water meters and using more efficient irrigation techniques.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In the UK an estimated 3.3. billion litres of treated water is lost every year due to leaks. Fixing these would provide water for over 20 million people. Installing water meters into homes and businesses reduces use.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Reducing leakages, use of water metres and using more efficient irrigation techniques would increase water reserves and aquifers, ensuring a safe and reliable supply of water and ensure the water balance is maintained providing security as water demand inevitably rises.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mn-lt"/>
                          <a:cs typeface="Calibri" panose="020F0502020204030204" pitchFamily="34" charset="0"/>
                        </a:rPr>
                        <a:t>The use of grey water is another strategy for developing sustainable water supplies.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Grey water is the reuse of water that does not contain harmful bacteria or chemicals e.g. bath water, that is then filtered and used for watering gardens or flushing toilets.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Drip irrigation is more efficient than sprinkler systems which result in more water being evaporated.   </a:t>
                      </a:r>
                      <a:br>
                        <a:rPr lang="en-GB" sz="1200" b="0" dirty="0">
                          <a:solidFill>
                            <a:schemeClr val="tx1"/>
                          </a:solidFill>
                          <a:latin typeface="+mn-lt"/>
                          <a:cs typeface="Calibri" panose="020F0502020204030204" pitchFamily="34" charset="0"/>
                        </a:rPr>
                      </a:br>
                      <a:r>
                        <a:rPr lang="en-GB" sz="1200" b="0" dirty="0">
                          <a:solidFill>
                            <a:schemeClr val="tx1"/>
                          </a:solidFill>
                          <a:latin typeface="+mn-lt"/>
                          <a:cs typeface="Calibri" panose="020F0502020204030204" pitchFamily="34" charset="0"/>
                        </a:rPr>
                        <a:t>The use of grey water reduces consumption of fresh, treated water.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cs typeface="Calibri" panose="020F0502020204030204" pitchFamily="34" charset="0"/>
                        </a:rPr>
                        <a:t>Using grey water helps achieve a balance between water consumption and water supply, key to a sustainable water supply as it meets the needs of people today without compromising the needs of future generations as there will be less pressure on aquifers.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5286445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Explain how different strategies can be used to make energy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1935248" y="4638593"/>
            <a:ext cx="2343418" cy="830997"/>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Strategies to improve insulation, the use of more efficient boilers and triple glazed windows can all help reduce energy use.</a:t>
            </a:r>
          </a:p>
        </p:txBody>
      </p:sp>
      <p:sp>
        <p:nvSpPr>
          <p:cNvPr id="19" name="TextBox 18">
            <a:extLst>
              <a:ext uri="{FF2B5EF4-FFF2-40B4-BE49-F238E27FC236}">
                <a16:creationId xmlns:a16="http://schemas.microsoft.com/office/drawing/2014/main" id="{7802B2DB-DC3D-5375-D390-975BFE2144CF}"/>
              </a:ext>
            </a:extLst>
          </p:cNvPr>
          <p:cNvSpPr txBox="1"/>
          <p:nvPr/>
        </p:nvSpPr>
        <p:spPr>
          <a:xfrm>
            <a:off x="4199681" y="4638593"/>
            <a:ext cx="2413301" cy="1938992"/>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The use of loft and cavity wall insulation help conserve energy supplies because more heat is retained within the building when it is cold. Triple glazed windows are also very effective in retaining heat. This reduces energy demand for heating buildings. High efficiency, condensing boilers also reduce energy use as they lose less heat.</a:t>
            </a: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38593"/>
            <a:ext cx="1899564" cy="1015663"/>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Designing homes and workplaces for sustainability can be designed to conserve energy.</a:t>
            </a:r>
          </a:p>
        </p:txBody>
      </p:sp>
      <p:sp>
        <p:nvSpPr>
          <p:cNvPr id="21" name="TextBox 20">
            <a:extLst>
              <a:ext uri="{FF2B5EF4-FFF2-40B4-BE49-F238E27FC236}">
                <a16:creationId xmlns:a16="http://schemas.microsoft.com/office/drawing/2014/main" id="{1D4F79F0-421B-ECBF-8C5B-787D46BEDA67}"/>
              </a:ext>
            </a:extLst>
          </p:cNvPr>
          <p:cNvSpPr txBox="1"/>
          <p:nvPr/>
        </p:nvSpPr>
        <p:spPr>
          <a:xfrm>
            <a:off x="6588810" y="4623158"/>
            <a:ext cx="2413301" cy="1384995"/>
          </a:xfrm>
          <a:prstGeom prst="rect">
            <a:avLst/>
          </a:prstGeom>
          <a:noFill/>
        </p:spPr>
        <p:txBody>
          <a:bodyPr wrap="square">
            <a:spAutoFit/>
          </a:bodyPr>
          <a:lstStyle/>
          <a:p>
            <a:r>
              <a:rPr lang="en-GB" sz="1200" dirty="0">
                <a:latin typeface="Calibri" panose="020F0502020204030204" pitchFamily="34" charset="0"/>
                <a:cs typeface="Calibri" panose="020F0502020204030204" pitchFamily="34" charset="0"/>
              </a:rPr>
              <a:t>By making these changes to homes and businesses less energy is needed to heat homes and businesses. This reduces waste by conserving energy and reduces the volume of carbon dioxide emissions.</a:t>
            </a:r>
          </a:p>
        </p:txBody>
      </p:sp>
    </p:spTree>
    <p:extLst>
      <p:ext uri="{BB962C8B-B14F-4D97-AF65-F5344CB8AC3E}">
        <p14:creationId xmlns:p14="http://schemas.microsoft.com/office/powerpoint/2010/main" val="22902047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81885"/>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Explain how different strategies can be used to make energy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2065811834"/>
              </p:ext>
            </p:extLst>
          </p:nvPr>
        </p:nvGraphicFramePr>
        <p:xfrm>
          <a:off x="500743" y="2052866"/>
          <a:ext cx="8296828" cy="4036446"/>
        </p:xfrm>
        <a:graphic>
          <a:graphicData uri="http://schemas.openxmlformats.org/drawingml/2006/table">
            <a:tbl>
              <a:tblPr firstRow="1" bandRow="1">
                <a:tableStyleId>{5C22544A-7EE6-4342-B048-85BDC9FD1C3A}</a:tableStyleId>
              </a:tblPr>
              <a:tblGrid>
                <a:gridCol w="1613807">
                  <a:extLst>
                    <a:ext uri="{9D8B030D-6E8A-4147-A177-3AD203B41FA5}">
                      <a16:colId xmlns:a16="http://schemas.microsoft.com/office/drawing/2014/main" val="3610618457"/>
                    </a:ext>
                  </a:extLst>
                </a:gridCol>
                <a:gridCol w="2103120">
                  <a:extLst>
                    <a:ext uri="{9D8B030D-6E8A-4147-A177-3AD203B41FA5}">
                      <a16:colId xmlns:a16="http://schemas.microsoft.com/office/drawing/2014/main" val="4157642860"/>
                    </a:ext>
                  </a:extLst>
                </a:gridCol>
                <a:gridCol w="2354580">
                  <a:extLst>
                    <a:ext uri="{9D8B030D-6E8A-4147-A177-3AD203B41FA5}">
                      <a16:colId xmlns:a16="http://schemas.microsoft.com/office/drawing/2014/main" val="817172919"/>
                    </a:ext>
                  </a:extLst>
                </a:gridCol>
                <a:gridCol w="2225321">
                  <a:extLst>
                    <a:ext uri="{9D8B030D-6E8A-4147-A177-3AD203B41FA5}">
                      <a16:colId xmlns:a16="http://schemas.microsoft.com/office/drawing/2014/main" val="304163210"/>
                    </a:ext>
                  </a:extLst>
                </a:gridCol>
              </a:tblGrid>
              <a:tr h="1788630">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2247816">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14317742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81885"/>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Explain how different strategies can be used to make energy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3241637636"/>
              </p:ext>
            </p:extLst>
          </p:nvPr>
        </p:nvGraphicFramePr>
        <p:xfrm>
          <a:off x="500743" y="2052866"/>
          <a:ext cx="8296828" cy="4104078"/>
        </p:xfrm>
        <a:graphic>
          <a:graphicData uri="http://schemas.openxmlformats.org/drawingml/2006/table">
            <a:tbl>
              <a:tblPr firstRow="1" bandRow="1">
                <a:tableStyleId>{5C22544A-7EE6-4342-B048-85BDC9FD1C3A}</a:tableStyleId>
              </a:tblPr>
              <a:tblGrid>
                <a:gridCol w="1613807">
                  <a:extLst>
                    <a:ext uri="{9D8B030D-6E8A-4147-A177-3AD203B41FA5}">
                      <a16:colId xmlns:a16="http://schemas.microsoft.com/office/drawing/2014/main" val="3610618457"/>
                    </a:ext>
                  </a:extLst>
                </a:gridCol>
                <a:gridCol w="2103120">
                  <a:extLst>
                    <a:ext uri="{9D8B030D-6E8A-4147-A177-3AD203B41FA5}">
                      <a16:colId xmlns:a16="http://schemas.microsoft.com/office/drawing/2014/main" val="4157642860"/>
                    </a:ext>
                  </a:extLst>
                </a:gridCol>
                <a:gridCol w="2354580">
                  <a:extLst>
                    <a:ext uri="{9D8B030D-6E8A-4147-A177-3AD203B41FA5}">
                      <a16:colId xmlns:a16="http://schemas.microsoft.com/office/drawing/2014/main" val="817172919"/>
                    </a:ext>
                  </a:extLst>
                </a:gridCol>
                <a:gridCol w="2225321">
                  <a:extLst>
                    <a:ext uri="{9D8B030D-6E8A-4147-A177-3AD203B41FA5}">
                      <a16:colId xmlns:a16="http://schemas.microsoft.com/office/drawing/2014/main" val="304163210"/>
                    </a:ext>
                  </a:extLst>
                </a:gridCol>
              </a:tblGrid>
              <a:tr h="2247471">
                <a:tc>
                  <a:txBody>
                    <a:bodyPr/>
                    <a:lstStyle/>
                    <a:p>
                      <a:r>
                        <a:rPr lang="en-GB" sz="1200" b="0" dirty="0">
                          <a:solidFill>
                            <a:schemeClr val="tx1"/>
                          </a:solidFill>
                          <a:latin typeface="Calibri" panose="020F0502020204030204" pitchFamily="34" charset="0"/>
                          <a:cs typeface="Calibri" panose="020F0502020204030204" pitchFamily="34" charset="0"/>
                        </a:rPr>
                        <a:t>Designing homes and workplaces for sustainability can be designed to conserve energy.</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Strategies to improve insulation, the use of more efficient boilers and triple glazed windows can all help reduce energy use.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use of loft and cavity wall insulation help conserve energy supplies because more heat is retained within the building when it is cold. Triple glazed windows are also very effective in retaining heat. This reduces energy demand for heating buildings. High efficiency, condensing boilers also reduce energy use as they lose less heat. </a:t>
                      </a: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By making these changes to homes and businesses less energy is needed to heat homes and businesses. This reduces waste by conserving energy and reduces the volume of carbon dioxide emissions.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856607">
                <a:tc>
                  <a:txBody>
                    <a:bodyPr/>
                    <a:lstStyle/>
                    <a:p>
                      <a:r>
                        <a:rPr lang="en-GB" sz="1200" b="0" dirty="0">
                          <a:solidFill>
                            <a:schemeClr val="tx1"/>
                          </a:solidFill>
                          <a:latin typeface="Calibri" panose="020F0502020204030204" pitchFamily="34" charset="0"/>
                          <a:cs typeface="Calibri" panose="020F0502020204030204" pitchFamily="34" charset="0"/>
                        </a:rPr>
                        <a:t>Transportation uses a significant amount of energy through oil-based fuel. Strategies that encourage people to use public transport and bikes can make energy supplies more sustainable.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22223116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81885"/>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938992"/>
          </a:xfrm>
          <a:prstGeom prst="rect">
            <a:avLst/>
          </a:prstGeom>
        </p:spPr>
        <p:txBody>
          <a:bodyPr wrap="square">
            <a:spAutoFit/>
          </a:bodyPr>
          <a:lstStyle/>
          <a:p>
            <a:r>
              <a:rPr lang="en-GB" sz="2000" dirty="0">
                <a:ea typeface="Amatic SC"/>
                <a:cs typeface="Amatic SC"/>
                <a:sym typeface="Amatic SC"/>
              </a:rPr>
              <a:t>Explain how different strategies can be used to make energy supplies more sustainable.                                        [6 marks] </a:t>
            </a: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nvGraphicFramePr>
        <p:xfrm>
          <a:off x="500743" y="2052866"/>
          <a:ext cx="8296828" cy="4206240"/>
        </p:xfrm>
        <a:graphic>
          <a:graphicData uri="http://schemas.openxmlformats.org/drawingml/2006/table">
            <a:tbl>
              <a:tblPr firstRow="1" bandRow="1">
                <a:tableStyleId>{5C22544A-7EE6-4342-B048-85BDC9FD1C3A}</a:tableStyleId>
              </a:tblPr>
              <a:tblGrid>
                <a:gridCol w="1613807">
                  <a:extLst>
                    <a:ext uri="{9D8B030D-6E8A-4147-A177-3AD203B41FA5}">
                      <a16:colId xmlns:a16="http://schemas.microsoft.com/office/drawing/2014/main" val="3610618457"/>
                    </a:ext>
                  </a:extLst>
                </a:gridCol>
                <a:gridCol w="2103120">
                  <a:extLst>
                    <a:ext uri="{9D8B030D-6E8A-4147-A177-3AD203B41FA5}">
                      <a16:colId xmlns:a16="http://schemas.microsoft.com/office/drawing/2014/main" val="4157642860"/>
                    </a:ext>
                  </a:extLst>
                </a:gridCol>
                <a:gridCol w="2354580">
                  <a:extLst>
                    <a:ext uri="{9D8B030D-6E8A-4147-A177-3AD203B41FA5}">
                      <a16:colId xmlns:a16="http://schemas.microsoft.com/office/drawing/2014/main" val="817172919"/>
                    </a:ext>
                  </a:extLst>
                </a:gridCol>
                <a:gridCol w="2225321">
                  <a:extLst>
                    <a:ext uri="{9D8B030D-6E8A-4147-A177-3AD203B41FA5}">
                      <a16:colId xmlns:a16="http://schemas.microsoft.com/office/drawing/2014/main" val="304163210"/>
                    </a:ext>
                  </a:extLst>
                </a:gridCol>
              </a:tblGrid>
              <a:tr h="1125763">
                <a:tc>
                  <a:txBody>
                    <a:bodyPr/>
                    <a:lstStyle/>
                    <a:p>
                      <a:r>
                        <a:rPr lang="en-GB" sz="1200" b="0" dirty="0">
                          <a:solidFill>
                            <a:schemeClr val="tx1"/>
                          </a:solidFill>
                          <a:latin typeface="Calibri" panose="020F0502020204030204" pitchFamily="34" charset="0"/>
                          <a:cs typeface="Calibri" panose="020F0502020204030204" pitchFamily="34" charset="0"/>
                        </a:rPr>
                        <a:t>Designing homes and workplaces for sustainability can be designed to conserve energy.</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Strategies to improve insulation, the use of more efficient boilers and triple glazed windows can all help reduce energy use.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The use of loft and cavity wall insulation help conserve energy supplies because more heat is retained within the building when it is cold. Triple glazed windows are also very effective in retaining heat. This reduces energy demand for heating buildings. High efficiency, condensing boilers also reduce energy use as they lose less heat. </a:t>
                      </a: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By making these changes to homes and businesses less energy is needed to heat homes and businesses. This reduces waste by conserving energy and reduces the volume of carbon dioxide emissions.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r>
                        <a:rPr lang="en-GB" sz="1200" b="0" dirty="0">
                          <a:solidFill>
                            <a:schemeClr val="tx1"/>
                          </a:solidFill>
                          <a:latin typeface="Calibri" panose="020F0502020204030204" pitchFamily="34" charset="0"/>
                          <a:cs typeface="Calibri" panose="020F0502020204030204" pitchFamily="34" charset="0"/>
                        </a:rPr>
                        <a:t>Transportation uses a significant amount of energy through oil-based fuel. Strategies that encourage people to use public transport and bikes can make energy supplies more sustainable.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Strategies to use energy more efficiently include encouraging people to use public transport and buy electric cars. </a:t>
                      </a:r>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If more people used public transport such as buses and trains and use electric/hybrid vehicles then this would reduce the consumption of fossil fuels and release of carbon dioxide. </a:t>
                      </a: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Improving energy efficiency of transport through electric/hybrid vehicles and public transport traffic congestion would reduce as would the consumption of fossil fuels. This would reduce carbon footprints and support a more sustainable approach to energy supplies it would benefit current and future generations. </a:t>
                      </a: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Tree>
    <p:extLst>
      <p:ext uri="{BB962C8B-B14F-4D97-AF65-F5344CB8AC3E}">
        <p14:creationId xmlns:p14="http://schemas.microsoft.com/office/powerpoint/2010/main" val="9347951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1383743685"/>
              </p:ext>
            </p:extLst>
          </p:nvPr>
        </p:nvGraphicFramePr>
        <p:xfrm>
          <a:off x="500743" y="2052866"/>
          <a:ext cx="8296828" cy="3825420"/>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883073">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42347">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
        <p:nvSpPr>
          <p:cNvPr id="7" name="Rectangle 6">
            <a:extLst>
              <a:ext uri="{FF2B5EF4-FFF2-40B4-BE49-F238E27FC236}">
                <a16:creationId xmlns:a16="http://schemas.microsoft.com/office/drawing/2014/main" id="{C9C3379C-E5E4-15BD-AEC2-E2DA47CAED4F}"/>
              </a:ext>
            </a:extLst>
          </p:cNvPr>
          <p:cNvSpPr/>
          <p:nvPr/>
        </p:nvSpPr>
        <p:spPr>
          <a:xfrm>
            <a:off x="2754246" y="235267"/>
            <a:ext cx="6214216" cy="1323439"/>
          </a:xfrm>
          <a:prstGeom prst="rect">
            <a:avLst/>
          </a:prstGeom>
        </p:spPr>
        <p:txBody>
          <a:bodyPr wrap="square">
            <a:spAutoFit/>
          </a:bodyPr>
          <a:lstStyle/>
          <a:p>
            <a:r>
              <a:rPr lang="en-GB" sz="2000" dirty="0"/>
              <a:t>Assess the importance of inaccessibility and extreme temperatures as challenges to development in either a cold or </a:t>
            </a:r>
            <a:r>
              <a:rPr lang="en-GB" sz="2000" b="1" dirty="0"/>
              <a:t>hot desert </a:t>
            </a:r>
            <a:r>
              <a:rPr lang="en-GB" sz="2000" dirty="0"/>
              <a:t>environment.                              [6 marks]</a:t>
            </a:r>
            <a:endParaRPr lang="en-GB" sz="2000" dirty="0">
              <a:ea typeface="Amatic SC"/>
              <a:cs typeface="Amatic SC"/>
              <a:sym typeface="Amatic SC"/>
            </a:endParaRPr>
          </a:p>
          <a:p>
            <a:endParaRPr lang="en-GB" sz="2000" dirty="0">
              <a:ea typeface="Amatic SC"/>
              <a:cs typeface="Amatic SC"/>
              <a:sym typeface="Amatic SC"/>
            </a:endParaRPr>
          </a:p>
        </p:txBody>
      </p:sp>
    </p:spTree>
    <p:extLst>
      <p:ext uri="{BB962C8B-B14F-4D97-AF65-F5344CB8AC3E}">
        <p14:creationId xmlns:p14="http://schemas.microsoft.com/office/powerpoint/2010/main" val="5340229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3"/>
                                        </p:tgtEl>
                                      </p:cBhvr>
                                    </p:animEffect>
                                    <p:animScale>
                                      <p:cBhvr>
                                        <p:cTn id="7" dur="250" autoRev="1" fill="hold"/>
                                        <p:tgtEl>
                                          <p:spTgt spid="2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4"/>
                                        </p:tgtEl>
                                      </p:cBhvr>
                                    </p:animEffect>
                                    <p:animScale>
                                      <p:cBhvr>
                                        <p:cTn id="12" dur="250" autoRev="1" fill="hold"/>
                                        <p:tgtEl>
                                          <p:spTgt spid="24"/>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5"/>
                                        </p:tgtEl>
                                      </p:cBhvr>
                                    </p:animEffect>
                                    <p:animScale>
                                      <p:cBhvr>
                                        <p:cTn id="17" dur="250" autoRev="1" fill="hold"/>
                                        <p:tgtEl>
                                          <p:spTgt spid="25"/>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6"/>
                                        </p:tgtEl>
                                      </p:cBhvr>
                                    </p:animEffect>
                                    <p:animScale>
                                      <p:cBhvr>
                                        <p:cTn id="22" dur="250" autoRev="1" fill="hold"/>
                                        <p:tgtEl>
                                          <p:spTgt spid="26"/>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2895823078"/>
              </p:ext>
            </p:extLst>
          </p:nvPr>
        </p:nvGraphicFramePr>
        <p:xfrm>
          <a:off x="500743" y="2052866"/>
          <a:ext cx="8296828" cy="3825420"/>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883073">
                <a:tc>
                  <a:txBody>
                    <a:bodyPr/>
                    <a:lstStyle/>
                    <a:p>
                      <a:r>
                        <a:rPr lang="en-GB" sz="1200" b="0" dirty="0">
                          <a:solidFill>
                            <a:schemeClr val="tx1"/>
                          </a:solidFill>
                          <a:latin typeface="Calibri" panose="020F0502020204030204" pitchFamily="34" charset="0"/>
                          <a:cs typeface="Calibri" panose="020F0502020204030204" pitchFamily="34" charset="0"/>
                        </a:rPr>
                        <a:t>Extreme temperatures in the Thar desert present significant challenges for development. </a:t>
                      </a:r>
                    </a:p>
                    <a:p>
                      <a:endParaRPr lang="en-GB" sz="1200" b="0" dirty="0">
                        <a:solidFill>
                          <a:schemeClr val="tx1"/>
                        </a:solidFill>
                        <a:latin typeface="Calibri" panose="020F0502020204030204" pitchFamily="34" charset="0"/>
                        <a:cs typeface="Calibri" panose="020F0502020204030204" pitchFamily="34" charset="0"/>
                      </a:endParaRP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Temperatures in the Thar Desert can exceed 50°C in the summer months and very few areas are developed in the Thar Desert.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It is hard for people to farm, work in mines or as tourist guides during these months as it is simply too hot. </a:t>
                      </a:r>
                    </a:p>
                    <a:p>
                      <a:endParaRPr lang="en-GB" sz="1200" b="0" dirty="0">
                        <a:solidFill>
                          <a:schemeClr val="tx1"/>
                        </a:solidFill>
                        <a:latin typeface="Calibri" panose="020F0502020204030204" pitchFamily="34" charset="0"/>
                        <a:cs typeface="Calibri" panose="020F0502020204030204" pitchFamily="34" charset="0"/>
                      </a:endParaRPr>
                    </a:p>
                    <a:p>
                      <a:r>
                        <a:rPr lang="en-GB" sz="1200" b="0" dirty="0">
                          <a:solidFill>
                            <a:schemeClr val="tx1"/>
                          </a:solidFill>
                          <a:latin typeface="Calibri" panose="020F0502020204030204" pitchFamily="34" charset="0"/>
                          <a:cs typeface="Calibri" panose="020F0502020204030204" pitchFamily="34" charset="0"/>
                        </a:rPr>
                        <a:t>This makes development difficult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Little can be done to make the climate in the Thar Desert more hospitable and support development, therefore this is one of the most significant challenge to development in the Thar Desert.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942347">
                <a:tc>
                  <a:txBody>
                    <a:bodyPr/>
                    <a:lstStyle/>
                    <a:p>
                      <a:r>
                        <a:rPr lang="en-GB" sz="1200" b="0" dirty="0">
                          <a:solidFill>
                            <a:schemeClr val="tx1"/>
                          </a:solidFill>
                          <a:latin typeface="Calibri" panose="020F0502020204030204" pitchFamily="34" charset="0"/>
                          <a:cs typeface="Calibri" panose="020F0502020204030204" pitchFamily="34" charset="0"/>
                        </a:rPr>
                        <a:t>Inaccessibility in the Thar desert also present significant challenges for development. </a:t>
                      </a:r>
                    </a:p>
                    <a:p>
                      <a:endParaRPr lang="en-GB" sz="1200" b="0" dirty="0">
                        <a:solidFill>
                          <a:schemeClr val="tx1"/>
                        </a:solidFill>
                        <a:latin typeface="Calibri" panose="020F0502020204030204" pitchFamily="34" charset="0"/>
                        <a:cs typeface="Calibri" panose="020F0502020204030204" pitchFamily="34" charset="0"/>
                      </a:endParaRP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mn-lt"/>
                        </a:rPr>
                        <a:t>The Thar desert covers a huge area of 200 000 </a:t>
                      </a:r>
                      <a:r>
                        <a:rPr lang="en-GB" sz="1200" b="0" dirty="0" err="1">
                          <a:solidFill>
                            <a:schemeClr val="tx1"/>
                          </a:solidFill>
                          <a:latin typeface="+mn-lt"/>
                        </a:rPr>
                        <a:t>sq</a:t>
                      </a:r>
                      <a:r>
                        <a:rPr lang="en-GB" sz="1200" b="0" dirty="0">
                          <a:solidFill>
                            <a:schemeClr val="tx1"/>
                          </a:solidFill>
                          <a:latin typeface="+mn-lt"/>
                        </a:rPr>
                        <a:t> km. Most of the desert is inaccessible due to the extreme environmental conditions and poor infrastructure. Beyond the city of Jaisalmer, development is limited. </a:t>
                      </a:r>
                    </a:p>
                    <a:p>
                      <a:endParaRPr lang="en-GB" sz="1200" b="0" dirty="0">
                        <a:solidFill>
                          <a:schemeClr val="tx1"/>
                        </a:solidFill>
                        <a:latin typeface="+mn-lt"/>
                      </a:endParaRPr>
                    </a:p>
                    <a:p>
                      <a:endParaRPr lang="en-GB" sz="12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dirty="0">
                          <a:solidFill>
                            <a:schemeClr val="tx1"/>
                          </a:solidFill>
                          <a:latin typeface="Calibri" panose="020F0502020204030204" pitchFamily="34" charset="0"/>
                          <a:cs typeface="Calibri" panose="020F0502020204030204" pitchFamily="34" charset="0"/>
                        </a:rPr>
                        <a:t>This has created a honeypot site in for tourists in Jaisalmer, but not beyond. As the result of inaccessibility to many parts of the desert, there is a greater differences between rich and poor. </a:t>
                      </a:r>
                    </a:p>
                    <a:p>
                      <a:endParaRPr lang="en-GB" sz="1200" b="0" dirty="0">
                        <a:solidFill>
                          <a:schemeClr val="tx1"/>
                        </a:solidFill>
                        <a:latin typeface="Calibri" panose="020F0502020204030204" pitchFamily="34" charset="0"/>
                        <a:cs typeface="Calibri" panose="020F0502020204030204" pitchFamily="34" charset="0"/>
                      </a:endParaRPr>
                    </a:p>
                    <a:p>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cs typeface="Calibri" panose="020F0502020204030204" pitchFamily="34" charset="0"/>
                        </a:rPr>
                        <a:t>Inaccessibility plays a significant role in presenting challenges to development, Though, because accessibility can be improved, this is less of a challenge to development than high temperatures.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bl>
          </a:graphicData>
        </a:graphic>
      </p:graphicFrame>
      <p:sp>
        <p:nvSpPr>
          <p:cNvPr id="3" name="Rectangle 2">
            <a:extLst>
              <a:ext uri="{FF2B5EF4-FFF2-40B4-BE49-F238E27FC236}">
                <a16:creationId xmlns:a16="http://schemas.microsoft.com/office/drawing/2014/main" id="{47F3F3FE-50FE-7451-CA45-BEF5C35FB611}"/>
              </a:ext>
            </a:extLst>
          </p:cNvPr>
          <p:cNvSpPr/>
          <p:nvPr/>
        </p:nvSpPr>
        <p:spPr>
          <a:xfrm>
            <a:off x="2754246" y="235267"/>
            <a:ext cx="6214216" cy="1323439"/>
          </a:xfrm>
          <a:prstGeom prst="rect">
            <a:avLst/>
          </a:prstGeom>
        </p:spPr>
        <p:txBody>
          <a:bodyPr wrap="square">
            <a:spAutoFit/>
          </a:bodyPr>
          <a:lstStyle/>
          <a:p>
            <a:r>
              <a:rPr lang="en-GB" sz="2000" dirty="0"/>
              <a:t>Assess the importance of inaccessibility and extreme temperatures as challenges to development in either a cold or </a:t>
            </a:r>
            <a:r>
              <a:rPr lang="en-GB" sz="2000" b="1" dirty="0"/>
              <a:t>hot desert </a:t>
            </a:r>
            <a:r>
              <a:rPr lang="en-GB" sz="2000" dirty="0"/>
              <a:t>environment.                              [6 marks]</a:t>
            </a:r>
            <a:endParaRPr lang="en-GB" sz="2000" dirty="0">
              <a:ea typeface="Amatic SC"/>
              <a:cs typeface="Amatic SC"/>
              <a:sym typeface="Amatic SC"/>
            </a:endParaRPr>
          </a:p>
          <a:p>
            <a:endParaRPr lang="en-GB" sz="2000" dirty="0">
              <a:ea typeface="Amatic SC"/>
              <a:cs typeface="Amatic SC"/>
              <a:sym typeface="Amatic SC"/>
            </a:endParaRPr>
          </a:p>
        </p:txBody>
      </p:sp>
    </p:spTree>
    <p:extLst>
      <p:ext uri="{BB962C8B-B14F-4D97-AF65-F5344CB8AC3E}">
        <p14:creationId xmlns:p14="http://schemas.microsoft.com/office/powerpoint/2010/main" val="1539176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3"/>
                                        </p:tgtEl>
                                      </p:cBhvr>
                                    </p:animEffect>
                                    <p:animScale>
                                      <p:cBhvr>
                                        <p:cTn id="7" dur="250" autoRev="1" fill="hold"/>
                                        <p:tgtEl>
                                          <p:spTgt spid="2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4"/>
                                        </p:tgtEl>
                                      </p:cBhvr>
                                    </p:animEffect>
                                    <p:animScale>
                                      <p:cBhvr>
                                        <p:cTn id="12" dur="250" autoRev="1" fill="hold"/>
                                        <p:tgtEl>
                                          <p:spTgt spid="24"/>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5"/>
                                        </p:tgtEl>
                                      </p:cBhvr>
                                    </p:animEffect>
                                    <p:animScale>
                                      <p:cBhvr>
                                        <p:cTn id="17" dur="250" autoRev="1" fill="hold"/>
                                        <p:tgtEl>
                                          <p:spTgt spid="25"/>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6"/>
                                        </p:tgtEl>
                                      </p:cBhvr>
                                    </p:animEffect>
                                    <p:animScale>
                                      <p:cBhvr>
                                        <p:cTn id="22" dur="250" autoRev="1" fill="hold"/>
                                        <p:tgtEl>
                                          <p:spTgt spid="26"/>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Evaluate the evidence that suggests the global climate is currently changing. [9 marks] [+ 3 </a:t>
            </a:r>
            <a:r>
              <a:rPr lang="en-GB" sz="2000" dirty="0" err="1">
                <a:ea typeface="Amatic SC"/>
                <a:cs typeface="Amatic SC"/>
                <a:sym typeface="Amatic SC"/>
              </a:rPr>
              <a:t>SPaG</a:t>
            </a:r>
            <a:r>
              <a:rPr lang="en-GB" sz="2000" dirty="0">
                <a:ea typeface="Amatic SC"/>
                <a:cs typeface="Amatic SC"/>
                <a:sym typeface="Amatic SC"/>
              </a:rPr>
              <a:t> marks]</a:t>
            </a:r>
          </a:p>
          <a:p>
            <a:endParaRPr lang="en-GB" sz="2000" dirty="0">
              <a:ea typeface="Amatic SC"/>
              <a:cs typeface="Amatic SC"/>
              <a:sym typeface="Amatic SC"/>
            </a:endParaRPr>
          </a:p>
          <a:p>
            <a:endParaRPr lang="en-GB" sz="2000" dirty="0">
              <a:ea typeface="Amatic SC"/>
              <a:cs typeface="Amatic SC"/>
              <a:sym typeface="Amatic SC"/>
            </a:endParaRPr>
          </a:p>
        </p:txBody>
      </p:sp>
      <p:pic>
        <p:nvPicPr>
          <p:cNvPr id="22" name="Picture 21">
            <a:extLst>
              <a:ext uri="{FF2B5EF4-FFF2-40B4-BE49-F238E27FC236}">
                <a16:creationId xmlns:a16="http://schemas.microsoft.com/office/drawing/2014/main" id="{BFBEEEA8-B750-C7BA-73F7-C8C0E6B9EC48}"/>
              </a:ext>
            </a:extLst>
          </p:cNvPr>
          <p:cNvPicPr>
            <a:picLocks noChangeAspect="1"/>
          </p:cNvPicPr>
          <p:nvPr/>
        </p:nvPicPr>
        <p:blipFill rotWithShape="1">
          <a:blip r:embed="rId4"/>
          <a:srcRect l="5610" t="24335" r="6822" b="9955"/>
          <a:stretch/>
        </p:blipFill>
        <p:spPr>
          <a:xfrm flipH="1">
            <a:off x="251605" y="2052866"/>
            <a:ext cx="8100762" cy="3400003"/>
          </a:xfrm>
          <a:prstGeom prst="rect">
            <a:avLst/>
          </a:prstGeom>
        </p:spPr>
      </p:pic>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sp>
        <p:nvSpPr>
          <p:cNvPr id="27" name="Rectangle 26">
            <a:extLst>
              <a:ext uri="{FF2B5EF4-FFF2-40B4-BE49-F238E27FC236}">
                <a16:creationId xmlns:a16="http://schemas.microsoft.com/office/drawing/2014/main" id="{18579C88-2CCF-573F-F9FC-B894EF1CDCA6}"/>
              </a:ext>
            </a:extLst>
          </p:cNvPr>
          <p:cNvSpPr/>
          <p:nvPr/>
        </p:nvSpPr>
        <p:spPr>
          <a:xfrm>
            <a:off x="528918" y="1903537"/>
            <a:ext cx="1963166" cy="400110"/>
          </a:xfrm>
          <a:prstGeom prst="rect">
            <a:avLst/>
          </a:prstGeom>
        </p:spPr>
        <p:txBody>
          <a:bodyPr wrap="none">
            <a:spAutoFit/>
          </a:bodyPr>
          <a:lstStyle/>
          <a:p>
            <a:r>
              <a:rPr lang="en" sz="2000" dirty="0">
                <a:ea typeface="Amatic SC"/>
                <a:cs typeface="Amatic SC"/>
                <a:sym typeface="Amatic SC"/>
              </a:rPr>
              <a:t>Make your point</a:t>
            </a:r>
            <a:endParaRPr lang="en-GB" sz="4000" dirty="0"/>
          </a:p>
        </p:txBody>
      </p:sp>
      <p:sp>
        <p:nvSpPr>
          <p:cNvPr id="28" name="Rectangle 27">
            <a:extLst>
              <a:ext uri="{FF2B5EF4-FFF2-40B4-BE49-F238E27FC236}">
                <a16:creationId xmlns:a16="http://schemas.microsoft.com/office/drawing/2014/main" id="{0804EF6D-B12D-F183-72F2-F15076632B18}"/>
              </a:ext>
            </a:extLst>
          </p:cNvPr>
          <p:cNvSpPr/>
          <p:nvPr/>
        </p:nvSpPr>
        <p:spPr>
          <a:xfrm>
            <a:off x="2588495" y="1903537"/>
            <a:ext cx="2109104" cy="707886"/>
          </a:xfrm>
          <a:prstGeom prst="rect">
            <a:avLst/>
          </a:prstGeom>
        </p:spPr>
        <p:txBody>
          <a:bodyPr wrap="none">
            <a:spAutoFit/>
          </a:bodyPr>
          <a:lstStyle/>
          <a:p>
            <a:pPr algn="ctr"/>
            <a:r>
              <a:rPr lang="en" sz="2000" dirty="0">
                <a:ea typeface="Amatic SC"/>
                <a:cs typeface="Amatic SC"/>
                <a:sym typeface="Amatic SC"/>
              </a:rPr>
              <a:t>Give evidence to </a:t>
            </a:r>
          </a:p>
          <a:p>
            <a:pPr algn="ctr"/>
            <a:r>
              <a:rPr lang="en" sz="2000" dirty="0">
                <a:ea typeface="Amatic SC"/>
                <a:cs typeface="Amatic SC"/>
                <a:sym typeface="Amatic SC"/>
              </a:rPr>
              <a:t>support this point</a:t>
            </a:r>
            <a:endParaRPr lang="en-GB" sz="4000" dirty="0"/>
          </a:p>
        </p:txBody>
      </p:sp>
      <p:sp>
        <p:nvSpPr>
          <p:cNvPr id="29" name="Rectangle 28">
            <a:extLst>
              <a:ext uri="{FF2B5EF4-FFF2-40B4-BE49-F238E27FC236}">
                <a16:creationId xmlns:a16="http://schemas.microsoft.com/office/drawing/2014/main" id="{4A03F723-D35D-B198-19FB-3A4C911269CF}"/>
              </a:ext>
            </a:extLst>
          </p:cNvPr>
          <p:cNvSpPr/>
          <p:nvPr/>
        </p:nvSpPr>
        <p:spPr>
          <a:xfrm>
            <a:off x="5114828" y="1903537"/>
            <a:ext cx="1990225" cy="1015663"/>
          </a:xfrm>
          <a:prstGeom prst="rect">
            <a:avLst/>
          </a:prstGeom>
        </p:spPr>
        <p:txBody>
          <a:bodyPr wrap="none">
            <a:spAutoFit/>
          </a:bodyPr>
          <a:lstStyle/>
          <a:p>
            <a:pPr algn="ctr"/>
            <a:r>
              <a:rPr lang="en" sz="2000" dirty="0">
                <a:ea typeface="Amatic SC"/>
                <a:cs typeface="Amatic SC"/>
                <a:sym typeface="Amatic SC"/>
              </a:rPr>
              <a:t>Explain how the</a:t>
            </a:r>
          </a:p>
          <a:p>
            <a:pPr algn="ctr"/>
            <a:r>
              <a:rPr lang="en" sz="2000" dirty="0">
                <a:ea typeface="Amatic SC"/>
                <a:cs typeface="Amatic SC"/>
                <a:sym typeface="Amatic SC"/>
              </a:rPr>
              <a:t> evidence proves </a:t>
            </a:r>
          </a:p>
          <a:p>
            <a:pPr algn="ctr"/>
            <a:r>
              <a:rPr lang="en" sz="2000" dirty="0">
                <a:ea typeface="Amatic SC"/>
                <a:cs typeface="Amatic SC"/>
                <a:sym typeface="Amatic SC"/>
              </a:rPr>
              <a:t>your point</a:t>
            </a:r>
            <a:endParaRPr lang="en-GB" sz="4000" dirty="0"/>
          </a:p>
        </p:txBody>
      </p:sp>
      <p:sp>
        <p:nvSpPr>
          <p:cNvPr id="30" name="Rectangle 29">
            <a:extLst>
              <a:ext uri="{FF2B5EF4-FFF2-40B4-BE49-F238E27FC236}">
                <a16:creationId xmlns:a16="http://schemas.microsoft.com/office/drawing/2014/main" id="{53612FC3-B133-FE09-5E6C-280497ABD038}"/>
              </a:ext>
            </a:extLst>
          </p:cNvPr>
          <p:cNvSpPr/>
          <p:nvPr/>
        </p:nvSpPr>
        <p:spPr>
          <a:xfrm>
            <a:off x="7330464" y="1903537"/>
            <a:ext cx="1202572" cy="1015663"/>
          </a:xfrm>
          <a:prstGeom prst="rect">
            <a:avLst/>
          </a:prstGeom>
        </p:spPr>
        <p:txBody>
          <a:bodyPr wrap="none">
            <a:spAutoFit/>
          </a:bodyPr>
          <a:lstStyle/>
          <a:p>
            <a:pPr algn="ctr"/>
            <a:r>
              <a:rPr lang="en" sz="2000" dirty="0">
                <a:ea typeface="Amatic SC"/>
                <a:cs typeface="Amatic SC"/>
                <a:sym typeface="Amatic SC"/>
              </a:rPr>
              <a:t>Link back </a:t>
            </a:r>
          </a:p>
          <a:p>
            <a:pPr algn="ctr"/>
            <a:r>
              <a:rPr lang="en" sz="2000" dirty="0">
                <a:ea typeface="Amatic SC"/>
                <a:cs typeface="Amatic SC"/>
                <a:sym typeface="Amatic SC"/>
              </a:rPr>
              <a:t>to the </a:t>
            </a:r>
          </a:p>
          <a:p>
            <a:pPr algn="ctr"/>
            <a:r>
              <a:rPr lang="en" sz="2000" dirty="0">
                <a:ea typeface="Amatic SC"/>
                <a:cs typeface="Amatic SC"/>
                <a:sym typeface="Amatic SC"/>
              </a:rPr>
              <a:t>question</a:t>
            </a:r>
            <a:endParaRPr lang="en-GB" sz="4000" dirty="0"/>
          </a:p>
        </p:txBody>
      </p:sp>
      <p:sp>
        <p:nvSpPr>
          <p:cNvPr id="18" name="TextBox 17">
            <a:extLst>
              <a:ext uri="{FF2B5EF4-FFF2-40B4-BE49-F238E27FC236}">
                <a16:creationId xmlns:a16="http://schemas.microsoft.com/office/drawing/2014/main" id="{8A73BCE3-8FCE-5D99-0DA8-BAB64022AC91}"/>
              </a:ext>
            </a:extLst>
          </p:cNvPr>
          <p:cNvSpPr txBox="1"/>
          <p:nvPr/>
        </p:nvSpPr>
        <p:spPr>
          <a:xfrm>
            <a:off x="2335298" y="4638593"/>
            <a:ext cx="2116131" cy="1815882"/>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Temperature records since 1900 indicate global average surface temperatures have increased by 1°C.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7802B2DB-DC3D-5375-D390-975BFE2144CF}"/>
              </a:ext>
            </a:extLst>
          </p:cNvPr>
          <p:cNvSpPr txBox="1"/>
          <p:nvPr/>
        </p:nvSpPr>
        <p:spPr>
          <a:xfrm>
            <a:off x="4451429" y="4638593"/>
            <a:ext cx="2424443" cy="2308324"/>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It is difficult to know what temperatures were exactly pre-1900, though more organisations record temperatures now than in the past when there were fewer thermometers.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2FE28D5B-2316-BDBB-CDD2-30F09577D255}"/>
              </a:ext>
            </a:extLst>
          </p:cNvPr>
          <p:cNvSpPr txBox="1"/>
          <p:nvPr/>
        </p:nvSpPr>
        <p:spPr>
          <a:xfrm>
            <a:off x="249444" y="4638593"/>
            <a:ext cx="2069376" cy="1815882"/>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The global climate is currently warming, with a range of evidence to support this, including temperature records. </a:t>
            </a:r>
          </a:p>
          <a:p>
            <a:endParaRPr lang="en-GB" sz="1600" dirty="0">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1D4F79F0-421B-ECBF-8C5B-787D46BEDA67}"/>
              </a:ext>
            </a:extLst>
          </p:cNvPr>
          <p:cNvSpPr txBox="1"/>
          <p:nvPr/>
        </p:nvSpPr>
        <p:spPr>
          <a:xfrm>
            <a:off x="6932734" y="4623158"/>
            <a:ext cx="2069377" cy="1815882"/>
          </a:xfrm>
          <a:prstGeom prst="rect">
            <a:avLst/>
          </a:prstGeom>
          <a:noFill/>
        </p:spPr>
        <p:txBody>
          <a:bodyPr wrap="square">
            <a:spAutoFit/>
          </a:bodyPr>
          <a:lstStyle/>
          <a:p>
            <a:r>
              <a:rPr lang="en-GB" sz="1600" dirty="0">
                <a:latin typeface="Calibri" panose="020F0502020204030204" pitchFamily="34" charset="0"/>
                <a:cs typeface="Calibri" panose="020F0502020204030204" pitchFamily="34" charset="0"/>
              </a:rPr>
              <a:t>Therefore, some of the evidence could be questionable because there were fewer recording previously. </a:t>
            </a:r>
          </a:p>
          <a:p>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508936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par>
                                <p:cTn id="13" presetID="9"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ssolv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0" nodeType="clickEffect">
                                  <p:stCondLst>
                                    <p:cond delay="0"/>
                                  </p:stCondLst>
                                  <p:childTnLst>
                                    <p:animEffect transition="out" filter="fade">
                                      <p:cBhvr>
                                        <p:cTn id="19" dur="500" tmFilter="0, 0; .2, .5; .8, .5; 1, 0"/>
                                        <p:tgtEl>
                                          <p:spTgt spid="24"/>
                                        </p:tgtEl>
                                      </p:cBhvr>
                                    </p:animEffect>
                                    <p:animScale>
                                      <p:cBhvr>
                                        <p:cTn id="20" dur="250" autoRev="1" fill="hold"/>
                                        <p:tgtEl>
                                          <p:spTgt spid="24"/>
                                        </p:tgtEl>
                                      </p:cBhvr>
                                      <p:by x="105000" y="105000"/>
                                    </p:animScale>
                                  </p:childTnLst>
                                </p:cTn>
                              </p:par>
                              <p:par>
                                <p:cTn id="21" presetID="9"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dissolv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25"/>
                                        </p:tgtEl>
                                      </p:cBhvr>
                                    </p:animEffect>
                                    <p:animScale>
                                      <p:cBhvr>
                                        <p:cTn id="28" dur="250" autoRev="1" fill="hold"/>
                                        <p:tgtEl>
                                          <p:spTgt spid="25"/>
                                        </p:tgtEl>
                                      </p:cBhvr>
                                      <p:by x="105000" y="105000"/>
                                    </p:animScale>
                                  </p:childTnLst>
                                </p:cTn>
                              </p:par>
                              <p:par>
                                <p:cTn id="29" presetID="9"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26"/>
                                        </p:tgtEl>
                                      </p:cBhvr>
                                    </p:animEffect>
                                    <p:animScale>
                                      <p:cBhvr>
                                        <p:cTn id="36" dur="250" autoRev="1" fill="hold"/>
                                        <p:tgtEl>
                                          <p:spTgt spid="26"/>
                                        </p:tgtEl>
                                      </p:cBhvr>
                                      <p:by x="105000" y="105000"/>
                                    </p:animScale>
                                  </p:childTnLst>
                                </p:cTn>
                              </p:par>
                              <p:par>
                                <p:cTn id="37" presetID="9"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dissolve">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P spid="18" grpId="0"/>
      <p:bldP spid="19" grpId="0"/>
      <p:bldP spid="20"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Evaluate the evidence that suggests the global climate is currently changing. [9 marks] [+ 3 </a:t>
            </a:r>
            <a:r>
              <a:rPr lang="en-GB" sz="2000" dirty="0" err="1">
                <a:ea typeface="Amatic SC"/>
                <a:cs typeface="Amatic SC"/>
                <a:sym typeface="Amatic SC"/>
              </a:rPr>
              <a:t>SPaG</a:t>
            </a:r>
            <a:r>
              <a:rPr lang="en-GB" sz="2000" dirty="0">
                <a:ea typeface="Amatic SC"/>
                <a:cs typeface="Amatic SC"/>
                <a:sym typeface="Amatic SC"/>
              </a:rPr>
              <a:t>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extLst>
              <p:ext uri="{D42A27DB-BD31-4B8C-83A1-F6EECF244321}">
                <p14:modId xmlns:p14="http://schemas.microsoft.com/office/powerpoint/2010/main" val="2014897280"/>
              </p:ext>
            </p:extLst>
          </p:nvPr>
        </p:nvGraphicFramePr>
        <p:xfrm>
          <a:off x="500743" y="2052866"/>
          <a:ext cx="8296828" cy="3955311"/>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r h="1414774">
                <a:tc>
                  <a:txBody>
                    <a:bodyPr/>
                    <a:lstStyle/>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04812117"/>
                  </a:ext>
                </a:extLst>
              </a:tr>
            </a:tbl>
          </a:graphicData>
        </a:graphic>
      </p:graphicFrame>
    </p:spTree>
    <p:extLst>
      <p:ext uri="{BB962C8B-B14F-4D97-AF65-F5344CB8AC3E}">
        <p14:creationId xmlns:p14="http://schemas.microsoft.com/office/powerpoint/2010/main" val="2489911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4;p13">
            <a:extLst>
              <a:ext uri="{FF2B5EF4-FFF2-40B4-BE49-F238E27FC236}">
                <a16:creationId xmlns:a16="http://schemas.microsoft.com/office/drawing/2014/main" id="{535E80D4-D8F9-0CDF-69C0-5A90E5D8D905}"/>
              </a:ext>
            </a:extLst>
          </p:cNvPr>
          <p:cNvSpPr/>
          <p:nvPr/>
        </p:nvSpPr>
        <p:spPr>
          <a:xfrm>
            <a:off x="-13186" y="1"/>
            <a:ext cx="9157186" cy="68580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Rounded Rectangle 4">
            <a:extLst>
              <a:ext uri="{FF2B5EF4-FFF2-40B4-BE49-F238E27FC236}">
                <a16:creationId xmlns:a16="http://schemas.microsoft.com/office/drawing/2014/main" id="{680ED803-66E7-B5AF-83D3-E592C79F4921}"/>
              </a:ext>
            </a:extLst>
          </p:cNvPr>
          <p:cNvSpPr/>
          <p:nvPr/>
        </p:nvSpPr>
        <p:spPr>
          <a:xfrm>
            <a:off x="193562" y="169628"/>
            <a:ext cx="8764148" cy="6468240"/>
          </a:xfrm>
          <a:custGeom>
            <a:avLst/>
            <a:gdLst>
              <a:gd name="connsiteX0" fmla="*/ 0 w 8764148"/>
              <a:gd name="connsiteY0" fmla="*/ 59249 h 6468240"/>
              <a:gd name="connsiteX1" fmla="*/ 59249 w 8764148"/>
              <a:gd name="connsiteY1" fmla="*/ 0 h 6468240"/>
              <a:gd name="connsiteX2" fmla="*/ 897212 w 8764148"/>
              <a:gd name="connsiteY2" fmla="*/ 0 h 6468240"/>
              <a:gd name="connsiteX3" fmla="*/ 1389349 w 8764148"/>
              <a:gd name="connsiteY3" fmla="*/ 0 h 6468240"/>
              <a:gd name="connsiteX4" fmla="*/ 2054399 w 8764148"/>
              <a:gd name="connsiteY4" fmla="*/ 0 h 6468240"/>
              <a:gd name="connsiteX5" fmla="*/ 2805906 w 8764148"/>
              <a:gd name="connsiteY5" fmla="*/ 0 h 6468240"/>
              <a:gd name="connsiteX6" fmla="*/ 3643869 w 8764148"/>
              <a:gd name="connsiteY6" fmla="*/ 0 h 6468240"/>
              <a:gd name="connsiteX7" fmla="*/ 4395375 w 8764148"/>
              <a:gd name="connsiteY7" fmla="*/ 0 h 6468240"/>
              <a:gd name="connsiteX8" fmla="*/ 5233338 w 8764148"/>
              <a:gd name="connsiteY8" fmla="*/ 0 h 6468240"/>
              <a:gd name="connsiteX9" fmla="*/ 5984845 w 8764148"/>
              <a:gd name="connsiteY9" fmla="*/ 0 h 6468240"/>
              <a:gd name="connsiteX10" fmla="*/ 6476982 w 8764148"/>
              <a:gd name="connsiteY10" fmla="*/ 0 h 6468240"/>
              <a:gd name="connsiteX11" fmla="*/ 7228488 w 8764148"/>
              <a:gd name="connsiteY11" fmla="*/ 0 h 6468240"/>
              <a:gd name="connsiteX12" fmla="*/ 7807082 w 8764148"/>
              <a:gd name="connsiteY12" fmla="*/ 0 h 6468240"/>
              <a:gd name="connsiteX13" fmla="*/ 8704899 w 8764148"/>
              <a:gd name="connsiteY13" fmla="*/ 0 h 6468240"/>
              <a:gd name="connsiteX14" fmla="*/ 8764148 w 8764148"/>
              <a:gd name="connsiteY14" fmla="*/ 59249 h 6468240"/>
              <a:gd name="connsiteX15" fmla="*/ 8764148 w 8764148"/>
              <a:gd name="connsiteY15" fmla="*/ 503731 h 6468240"/>
              <a:gd name="connsiteX16" fmla="*/ 8764148 w 8764148"/>
              <a:gd name="connsiteY16" fmla="*/ 1138705 h 6468240"/>
              <a:gd name="connsiteX17" fmla="*/ 8764148 w 8764148"/>
              <a:gd name="connsiteY17" fmla="*/ 1773679 h 6468240"/>
              <a:gd name="connsiteX18" fmla="*/ 8764148 w 8764148"/>
              <a:gd name="connsiteY18" fmla="*/ 2345156 h 6468240"/>
              <a:gd name="connsiteX19" fmla="*/ 8764148 w 8764148"/>
              <a:gd name="connsiteY19" fmla="*/ 3107125 h 6468240"/>
              <a:gd name="connsiteX20" fmla="*/ 8764148 w 8764148"/>
              <a:gd name="connsiteY20" fmla="*/ 3615105 h 6468240"/>
              <a:gd name="connsiteX21" fmla="*/ 8764148 w 8764148"/>
              <a:gd name="connsiteY21" fmla="*/ 4377074 h 6468240"/>
              <a:gd name="connsiteX22" fmla="*/ 8764148 w 8764148"/>
              <a:gd name="connsiteY22" fmla="*/ 4885053 h 6468240"/>
              <a:gd name="connsiteX23" fmla="*/ 8764148 w 8764148"/>
              <a:gd name="connsiteY23" fmla="*/ 5583525 h 6468240"/>
              <a:gd name="connsiteX24" fmla="*/ 8764148 w 8764148"/>
              <a:gd name="connsiteY24" fmla="*/ 6408991 h 6468240"/>
              <a:gd name="connsiteX25" fmla="*/ 8704899 w 8764148"/>
              <a:gd name="connsiteY25" fmla="*/ 6468240 h 6468240"/>
              <a:gd name="connsiteX26" fmla="*/ 8212762 w 8764148"/>
              <a:gd name="connsiteY26" fmla="*/ 6468240 h 6468240"/>
              <a:gd name="connsiteX27" fmla="*/ 7807082 w 8764148"/>
              <a:gd name="connsiteY27" fmla="*/ 6468240 h 6468240"/>
              <a:gd name="connsiteX28" fmla="*/ 7142031 w 8764148"/>
              <a:gd name="connsiteY28" fmla="*/ 6468240 h 6468240"/>
              <a:gd name="connsiteX29" fmla="*/ 6563438 w 8764148"/>
              <a:gd name="connsiteY29" fmla="*/ 6468240 h 6468240"/>
              <a:gd name="connsiteX30" fmla="*/ 5984845 w 8764148"/>
              <a:gd name="connsiteY30" fmla="*/ 6468240 h 6468240"/>
              <a:gd name="connsiteX31" fmla="*/ 5406251 w 8764148"/>
              <a:gd name="connsiteY31" fmla="*/ 6468240 h 6468240"/>
              <a:gd name="connsiteX32" fmla="*/ 5000571 w 8764148"/>
              <a:gd name="connsiteY32" fmla="*/ 6468240 h 6468240"/>
              <a:gd name="connsiteX33" fmla="*/ 4162608 w 8764148"/>
              <a:gd name="connsiteY33" fmla="*/ 6468240 h 6468240"/>
              <a:gd name="connsiteX34" fmla="*/ 3324645 w 8764148"/>
              <a:gd name="connsiteY34" fmla="*/ 6468240 h 6468240"/>
              <a:gd name="connsiteX35" fmla="*/ 2918964 w 8764148"/>
              <a:gd name="connsiteY35" fmla="*/ 6468240 h 6468240"/>
              <a:gd name="connsiteX36" fmla="*/ 2426827 w 8764148"/>
              <a:gd name="connsiteY36" fmla="*/ 6468240 h 6468240"/>
              <a:gd name="connsiteX37" fmla="*/ 1761777 w 8764148"/>
              <a:gd name="connsiteY37" fmla="*/ 6468240 h 6468240"/>
              <a:gd name="connsiteX38" fmla="*/ 1010271 w 8764148"/>
              <a:gd name="connsiteY38" fmla="*/ 6468240 h 6468240"/>
              <a:gd name="connsiteX39" fmla="*/ 59249 w 8764148"/>
              <a:gd name="connsiteY39" fmla="*/ 6468240 h 6468240"/>
              <a:gd name="connsiteX40" fmla="*/ 0 w 8764148"/>
              <a:gd name="connsiteY40" fmla="*/ 6408991 h 6468240"/>
              <a:gd name="connsiteX41" fmla="*/ 0 w 8764148"/>
              <a:gd name="connsiteY41" fmla="*/ 5710519 h 6468240"/>
              <a:gd name="connsiteX42" fmla="*/ 0 w 8764148"/>
              <a:gd name="connsiteY42" fmla="*/ 5266037 h 6468240"/>
              <a:gd name="connsiteX43" fmla="*/ 0 w 8764148"/>
              <a:gd name="connsiteY43" fmla="*/ 4694561 h 6468240"/>
              <a:gd name="connsiteX44" fmla="*/ 0 w 8764148"/>
              <a:gd name="connsiteY44" fmla="*/ 4059586 h 6468240"/>
              <a:gd name="connsiteX45" fmla="*/ 0 w 8764148"/>
              <a:gd name="connsiteY45" fmla="*/ 3551607 h 6468240"/>
              <a:gd name="connsiteX46" fmla="*/ 0 w 8764148"/>
              <a:gd name="connsiteY46" fmla="*/ 2789638 h 6468240"/>
              <a:gd name="connsiteX47" fmla="*/ 0 w 8764148"/>
              <a:gd name="connsiteY47" fmla="*/ 2345156 h 6468240"/>
              <a:gd name="connsiteX48" fmla="*/ 0 w 8764148"/>
              <a:gd name="connsiteY48" fmla="*/ 1900674 h 6468240"/>
              <a:gd name="connsiteX49" fmla="*/ 0 w 8764148"/>
              <a:gd name="connsiteY49" fmla="*/ 1329197 h 6468240"/>
              <a:gd name="connsiteX50" fmla="*/ 0 w 8764148"/>
              <a:gd name="connsiteY50" fmla="*/ 694223 h 6468240"/>
              <a:gd name="connsiteX51" fmla="*/ 0 w 8764148"/>
              <a:gd name="connsiteY51" fmla="*/ 59249 h 6468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764148" h="6468240" fill="none" extrusionOk="0">
                <a:moveTo>
                  <a:pt x="0" y="59249"/>
                </a:moveTo>
                <a:cubicBezTo>
                  <a:pt x="1794" y="20225"/>
                  <a:pt x="24933" y="-2833"/>
                  <a:pt x="59249" y="0"/>
                </a:cubicBezTo>
                <a:cubicBezTo>
                  <a:pt x="239016" y="-6136"/>
                  <a:pt x="634648" y="14671"/>
                  <a:pt x="897212" y="0"/>
                </a:cubicBezTo>
                <a:cubicBezTo>
                  <a:pt x="1159776" y="-14671"/>
                  <a:pt x="1172894" y="-20914"/>
                  <a:pt x="1389349" y="0"/>
                </a:cubicBezTo>
                <a:cubicBezTo>
                  <a:pt x="1605804" y="20914"/>
                  <a:pt x="1818201" y="-19351"/>
                  <a:pt x="2054399" y="0"/>
                </a:cubicBezTo>
                <a:cubicBezTo>
                  <a:pt x="2290597" y="19351"/>
                  <a:pt x="2449433" y="15106"/>
                  <a:pt x="2805906" y="0"/>
                </a:cubicBezTo>
                <a:cubicBezTo>
                  <a:pt x="3162379" y="-15106"/>
                  <a:pt x="3404258" y="-1062"/>
                  <a:pt x="3643869" y="0"/>
                </a:cubicBezTo>
                <a:cubicBezTo>
                  <a:pt x="3883480" y="1062"/>
                  <a:pt x="4121783" y="11412"/>
                  <a:pt x="4395375" y="0"/>
                </a:cubicBezTo>
                <a:cubicBezTo>
                  <a:pt x="4668967" y="-11412"/>
                  <a:pt x="4837786" y="27422"/>
                  <a:pt x="5233338" y="0"/>
                </a:cubicBezTo>
                <a:cubicBezTo>
                  <a:pt x="5628890" y="-27422"/>
                  <a:pt x="5799509" y="9743"/>
                  <a:pt x="5984845" y="0"/>
                </a:cubicBezTo>
                <a:cubicBezTo>
                  <a:pt x="6170181" y="-9743"/>
                  <a:pt x="6294483" y="16614"/>
                  <a:pt x="6476982" y="0"/>
                </a:cubicBezTo>
                <a:cubicBezTo>
                  <a:pt x="6659481" y="-16614"/>
                  <a:pt x="6895799" y="-11136"/>
                  <a:pt x="7228488" y="0"/>
                </a:cubicBezTo>
                <a:cubicBezTo>
                  <a:pt x="7561177" y="11136"/>
                  <a:pt x="7572358" y="27038"/>
                  <a:pt x="7807082" y="0"/>
                </a:cubicBezTo>
                <a:cubicBezTo>
                  <a:pt x="8041806" y="-27038"/>
                  <a:pt x="8431029" y="-38704"/>
                  <a:pt x="8704899" y="0"/>
                </a:cubicBezTo>
                <a:cubicBezTo>
                  <a:pt x="8740087" y="498"/>
                  <a:pt x="8757167" y="25686"/>
                  <a:pt x="8764148" y="59249"/>
                </a:cubicBezTo>
                <a:cubicBezTo>
                  <a:pt x="8747932" y="278541"/>
                  <a:pt x="8770969" y="284338"/>
                  <a:pt x="8764148" y="503731"/>
                </a:cubicBezTo>
                <a:cubicBezTo>
                  <a:pt x="8757327" y="723124"/>
                  <a:pt x="8738658" y="823251"/>
                  <a:pt x="8764148" y="1138705"/>
                </a:cubicBezTo>
                <a:cubicBezTo>
                  <a:pt x="8789638" y="1454159"/>
                  <a:pt x="8771148" y="1485227"/>
                  <a:pt x="8764148" y="1773679"/>
                </a:cubicBezTo>
                <a:cubicBezTo>
                  <a:pt x="8757148" y="2062131"/>
                  <a:pt x="8742444" y="2182009"/>
                  <a:pt x="8764148" y="2345156"/>
                </a:cubicBezTo>
                <a:cubicBezTo>
                  <a:pt x="8785852" y="2508303"/>
                  <a:pt x="8773678" y="2928270"/>
                  <a:pt x="8764148" y="3107125"/>
                </a:cubicBezTo>
                <a:cubicBezTo>
                  <a:pt x="8754618" y="3285980"/>
                  <a:pt x="8756988" y="3400667"/>
                  <a:pt x="8764148" y="3615105"/>
                </a:cubicBezTo>
                <a:cubicBezTo>
                  <a:pt x="8771308" y="3829543"/>
                  <a:pt x="8784339" y="4054847"/>
                  <a:pt x="8764148" y="4377074"/>
                </a:cubicBezTo>
                <a:cubicBezTo>
                  <a:pt x="8743957" y="4699301"/>
                  <a:pt x="8762773" y="4760222"/>
                  <a:pt x="8764148" y="4885053"/>
                </a:cubicBezTo>
                <a:cubicBezTo>
                  <a:pt x="8765523" y="5009884"/>
                  <a:pt x="8730896" y="5322531"/>
                  <a:pt x="8764148" y="5583525"/>
                </a:cubicBezTo>
                <a:cubicBezTo>
                  <a:pt x="8797400" y="5844519"/>
                  <a:pt x="8731046" y="6220455"/>
                  <a:pt x="8764148" y="6408991"/>
                </a:cubicBezTo>
                <a:cubicBezTo>
                  <a:pt x="8763130" y="6441021"/>
                  <a:pt x="8745068" y="6468845"/>
                  <a:pt x="8704899" y="6468240"/>
                </a:cubicBezTo>
                <a:cubicBezTo>
                  <a:pt x="8518417" y="6483760"/>
                  <a:pt x="8311530" y="6444080"/>
                  <a:pt x="8212762" y="6468240"/>
                </a:cubicBezTo>
                <a:cubicBezTo>
                  <a:pt x="8113994" y="6492400"/>
                  <a:pt x="7950298" y="6459887"/>
                  <a:pt x="7807082" y="6468240"/>
                </a:cubicBezTo>
                <a:cubicBezTo>
                  <a:pt x="7663866" y="6476593"/>
                  <a:pt x="7409819" y="6461150"/>
                  <a:pt x="7142031" y="6468240"/>
                </a:cubicBezTo>
                <a:cubicBezTo>
                  <a:pt x="6874243" y="6475330"/>
                  <a:pt x="6716604" y="6457582"/>
                  <a:pt x="6563438" y="6468240"/>
                </a:cubicBezTo>
                <a:cubicBezTo>
                  <a:pt x="6410272" y="6478898"/>
                  <a:pt x="6177090" y="6440100"/>
                  <a:pt x="5984845" y="6468240"/>
                </a:cubicBezTo>
                <a:cubicBezTo>
                  <a:pt x="5792600" y="6496380"/>
                  <a:pt x="5649278" y="6453748"/>
                  <a:pt x="5406251" y="6468240"/>
                </a:cubicBezTo>
                <a:cubicBezTo>
                  <a:pt x="5163224" y="6482732"/>
                  <a:pt x="5114196" y="6449261"/>
                  <a:pt x="5000571" y="6468240"/>
                </a:cubicBezTo>
                <a:cubicBezTo>
                  <a:pt x="4886946" y="6487219"/>
                  <a:pt x="4411968" y="6478330"/>
                  <a:pt x="4162608" y="6468240"/>
                </a:cubicBezTo>
                <a:cubicBezTo>
                  <a:pt x="3913248" y="6458150"/>
                  <a:pt x="3712900" y="6466003"/>
                  <a:pt x="3324645" y="6468240"/>
                </a:cubicBezTo>
                <a:cubicBezTo>
                  <a:pt x="2936390" y="6470477"/>
                  <a:pt x="3077611" y="6479978"/>
                  <a:pt x="2918964" y="6468240"/>
                </a:cubicBezTo>
                <a:cubicBezTo>
                  <a:pt x="2760317" y="6456502"/>
                  <a:pt x="2565095" y="6489781"/>
                  <a:pt x="2426827" y="6468240"/>
                </a:cubicBezTo>
                <a:cubicBezTo>
                  <a:pt x="2288559" y="6446699"/>
                  <a:pt x="1967425" y="6500308"/>
                  <a:pt x="1761777" y="6468240"/>
                </a:cubicBezTo>
                <a:cubicBezTo>
                  <a:pt x="1556129" y="6436173"/>
                  <a:pt x="1243886" y="6478592"/>
                  <a:pt x="1010271" y="6468240"/>
                </a:cubicBezTo>
                <a:cubicBezTo>
                  <a:pt x="776656" y="6457888"/>
                  <a:pt x="392621" y="6501599"/>
                  <a:pt x="59249" y="6468240"/>
                </a:cubicBezTo>
                <a:cubicBezTo>
                  <a:pt x="19447" y="6468746"/>
                  <a:pt x="2121" y="6445386"/>
                  <a:pt x="0" y="6408991"/>
                </a:cubicBezTo>
                <a:cubicBezTo>
                  <a:pt x="17748" y="6066429"/>
                  <a:pt x="-34527" y="5857099"/>
                  <a:pt x="0" y="5710519"/>
                </a:cubicBezTo>
                <a:cubicBezTo>
                  <a:pt x="34527" y="5563939"/>
                  <a:pt x="-2541" y="5477883"/>
                  <a:pt x="0" y="5266037"/>
                </a:cubicBezTo>
                <a:cubicBezTo>
                  <a:pt x="2541" y="5054191"/>
                  <a:pt x="13376" y="4963133"/>
                  <a:pt x="0" y="4694561"/>
                </a:cubicBezTo>
                <a:cubicBezTo>
                  <a:pt x="-13376" y="4425989"/>
                  <a:pt x="-18278" y="4337349"/>
                  <a:pt x="0" y="4059586"/>
                </a:cubicBezTo>
                <a:cubicBezTo>
                  <a:pt x="18278" y="3781824"/>
                  <a:pt x="19206" y="3805408"/>
                  <a:pt x="0" y="3551607"/>
                </a:cubicBezTo>
                <a:cubicBezTo>
                  <a:pt x="-19206" y="3297806"/>
                  <a:pt x="-10068" y="3020652"/>
                  <a:pt x="0" y="2789638"/>
                </a:cubicBezTo>
                <a:cubicBezTo>
                  <a:pt x="10068" y="2558624"/>
                  <a:pt x="3158" y="2544143"/>
                  <a:pt x="0" y="2345156"/>
                </a:cubicBezTo>
                <a:cubicBezTo>
                  <a:pt x="-3158" y="2146169"/>
                  <a:pt x="-12458" y="2015298"/>
                  <a:pt x="0" y="1900674"/>
                </a:cubicBezTo>
                <a:cubicBezTo>
                  <a:pt x="12458" y="1786050"/>
                  <a:pt x="24471" y="1447400"/>
                  <a:pt x="0" y="1329197"/>
                </a:cubicBezTo>
                <a:cubicBezTo>
                  <a:pt x="-24471" y="1210994"/>
                  <a:pt x="-16255" y="985479"/>
                  <a:pt x="0" y="694223"/>
                </a:cubicBezTo>
                <a:cubicBezTo>
                  <a:pt x="16255" y="402967"/>
                  <a:pt x="29555" y="327468"/>
                  <a:pt x="0" y="59249"/>
                </a:cubicBezTo>
                <a:close/>
              </a:path>
              <a:path w="8764148" h="6468240" stroke="0" extrusionOk="0">
                <a:moveTo>
                  <a:pt x="0" y="59249"/>
                </a:moveTo>
                <a:cubicBezTo>
                  <a:pt x="-6118" y="22753"/>
                  <a:pt x="19956" y="2466"/>
                  <a:pt x="59249" y="0"/>
                </a:cubicBezTo>
                <a:cubicBezTo>
                  <a:pt x="464061" y="-29423"/>
                  <a:pt x="727425" y="-19891"/>
                  <a:pt x="897212" y="0"/>
                </a:cubicBezTo>
                <a:cubicBezTo>
                  <a:pt x="1066999" y="19891"/>
                  <a:pt x="1284936" y="-15396"/>
                  <a:pt x="1475806" y="0"/>
                </a:cubicBezTo>
                <a:cubicBezTo>
                  <a:pt x="1666676" y="15396"/>
                  <a:pt x="1781456" y="13684"/>
                  <a:pt x="1967943" y="0"/>
                </a:cubicBezTo>
                <a:cubicBezTo>
                  <a:pt x="2154430" y="-13684"/>
                  <a:pt x="2363025" y="-14664"/>
                  <a:pt x="2719449" y="0"/>
                </a:cubicBezTo>
                <a:cubicBezTo>
                  <a:pt x="3075873" y="14664"/>
                  <a:pt x="3150729" y="2574"/>
                  <a:pt x="3298043" y="0"/>
                </a:cubicBezTo>
                <a:cubicBezTo>
                  <a:pt x="3445357" y="-2574"/>
                  <a:pt x="3914235" y="-38794"/>
                  <a:pt x="4136006" y="0"/>
                </a:cubicBezTo>
                <a:cubicBezTo>
                  <a:pt x="4357777" y="38794"/>
                  <a:pt x="4454496" y="16139"/>
                  <a:pt x="4628143" y="0"/>
                </a:cubicBezTo>
                <a:cubicBezTo>
                  <a:pt x="4801790" y="-16139"/>
                  <a:pt x="5063415" y="17526"/>
                  <a:pt x="5466106" y="0"/>
                </a:cubicBezTo>
                <a:cubicBezTo>
                  <a:pt x="5868797" y="-17526"/>
                  <a:pt x="5669377" y="-177"/>
                  <a:pt x="5871786" y="0"/>
                </a:cubicBezTo>
                <a:cubicBezTo>
                  <a:pt x="6074195" y="177"/>
                  <a:pt x="6271640" y="11116"/>
                  <a:pt x="6536836" y="0"/>
                </a:cubicBezTo>
                <a:cubicBezTo>
                  <a:pt x="6802032" y="-11116"/>
                  <a:pt x="6917615" y="-1724"/>
                  <a:pt x="7201886" y="0"/>
                </a:cubicBezTo>
                <a:cubicBezTo>
                  <a:pt x="7486157" y="1724"/>
                  <a:pt x="7541079" y="-2731"/>
                  <a:pt x="7780480" y="0"/>
                </a:cubicBezTo>
                <a:cubicBezTo>
                  <a:pt x="8019881" y="2731"/>
                  <a:pt x="8443492" y="17301"/>
                  <a:pt x="8704899" y="0"/>
                </a:cubicBezTo>
                <a:cubicBezTo>
                  <a:pt x="8740067" y="-3037"/>
                  <a:pt x="8757131" y="23814"/>
                  <a:pt x="8764148" y="59249"/>
                </a:cubicBezTo>
                <a:cubicBezTo>
                  <a:pt x="8747014" y="355081"/>
                  <a:pt x="8735107" y="474649"/>
                  <a:pt x="8764148" y="694223"/>
                </a:cubicBezTo>
                <a:cubicBezTo>
                  <a:pt x="8793189" y="913797"/>
                  <a:pt x="8762640" y="1137749"/>
                  <a:pt x="8764148" y="1456192"/>
                </a:cubicBezTo>
                <a:cubicBezTo>
                  <a:pt x="8765656" y="1774635"/>
                  <a:pt x="8791125" y="1926380"/>
                  <a:pt x="8764148" y="2091166"/>
                </a:cubicBezTo>
                <a:cubicBezTo>
                  <a:pt x="8737171" y="2255952"/>
                  <a:pt x="8754226" y="2382925"/>
                  <a:pt x="8764148" y="2535648"/>
                </a:cubicBezTo>
                <a:cubicBezTo>
                  <a:pt x="8774070" y="2688371"/>
                  <a:pt x="8758786" y="2841907"/>
                  <a:pt x="8764148" y="3043628"/>
                </a:cubicBezTo>
                <a:cubicBezTo>
                  <a:pt x="8769510" y="3245349"/>
                  <a:pt x="8794770" y="3648651"/>
                  <a:pt x="8764148" y="3805597"/>
                </a:cubicBezTo>
                <a:cubicBezTo>
                  <a:pt x="8733526" y="3962543"/>
                  <a:pt x="8792154" y="4252361"/>
                  <a:pt x="8764148" y="4440571"/>
                </a:cubicBezTo>
                <a:cubicBezTo>
                  <a:pt x="8736142" y="4628781"/>
                  <a:pt x="8782266" y="4753898"/>
                  <a:pt x="8764148" y="4948550"/>
                </a:cubicBezTo>
                <a:cubicBezTo>
                  <a:pt x="8746030" y="5143202"/>
                  <a:pt x="8759408" y="5394611"/>
                  <a:pt x="8764148" y="5583525"/>
                </a:cubicBezTo>
                <a:cubicBezTo>
                  <a:pt x="8768888" y="5772440"/>
                  <a:pt x="8736485" y="6055084"/>
                  <a:pt x="8764148" y="6408991"/>
                </a:cubicBezTo>
                <a:cubicBezTo>
                  <a:pt x="8766080" y="6435769"/>
                  <a:pt x="8740300" y="6471137"/>
                  <a:pt x="8704899" y="6468240"/>
                </a:cubicBezTo>
                <a:cubicBezTo>
                  <a:pt x="8381968" y="6480611"/>
                  <a:pt x="8180496" y="6443203"/>
                  <a:pt x="7866936" y="6468240"/>
                </a:cubicBezTo>
                <a:cubicBezTo>
                  <a:pt x="7553376" y="6493277"/>
                  <a:pt x="7442614" y="6466929"/>
                  <a:pt x="7115430" y="6468240"/>
                </a:cubicBezTo>
                <a:cubicBezTo>
                  <a:pt x="6788246" y="6469551"/>
                  <a:pt x="6726271" y="6460491"/>
                  <a:pt x="6623292" y="6468240"/>
                </a:cubicBezTo>
                <a:cubicBezTo>
                  <a:pt x="6520313" y="6475989"/>
                  <a:pt x="6046700" y="6488665"/>
                  <a:pt x="5871786" y="6468240"/>
                </a:cubicBezTo>
                <a:cubicBezTo>
                  <a:pt x="5696872" y="6447815"/>
                  <a:pt x="5619223" y="6459219"/>
                  <a:pt x="5466105" y="6468240"/>
                </a:cubicBezTo>
                <a:cubicBezTo>
                  <a:pt x="5312987" y="6477261"/>
                  <a:pt x="4983090" y="6477496"/>
                  <a:pt x="4714599" y="6468240"/>
                </a:cubicBezTo>
                <a:cubicBezTo>
                  <a:pt x="4446108" y="6458984"/>
                  <a:pt x="4406814" y="6456458"/>
                  <a:pt x="4222462" y="6468240"/>
                </a:cubicBezTo>
                <a:cubicBezTo>
                  <a:pt x="4038110" y="6480022"/>
                  <a:pt x="3914738" y="6485622"/>
                  <a:pt x="3816781" y="6468240"/>
                </a:cubicBezTo>
                <a:cubicBezTo>
                  <a:pt x="3718824" y="6450858"/>
                  <a:pt x="3432968" y="6463366"/>
                  <a:pt x="3324644" y="6468240"/>
                </a:cubicBezTo>
                <a:cubicBezTo>
                  <a:pt x="3216320" y="6473114"/>
                  <a:pt x="2885401" y="6475869"/>
                  <a:pt x="2573138" y="6468240"/>
                </a:cubicBezTo>
                <a:cubicBezTo>
                  <a:pt x="2260875" y="6460611"/>
                  <a:pt x="2241033" y="6462966"/>
                  <a:pt x="2081001" y="6468240"/>
                </a:cubicBezTo>
                <a:cubicBezTo>
                  <a:pt x="1920969" y="6473514"/>
                  <a:pt x="1850841" y="6469374"/>
                  <a:pt x="1675320" y="6468240"/>
                </a:cubicBezTo>
                <a:cubicBezTo>
                  <a:pt x="1499799" y="6467106"/>
                  <a:pt x="1422066" y="6479158"/>
                  <a:pt x="1183183" y="6468240"/>
                </a:cubicBezTo>
                <a:cubicBezTo>
                  <a:pt x="944300" y="6457322"/>
                  <a:pt x="556404" y="6434508"/>
                  <a:pt x="59249" y="6468240"/>
                </a:cubicBezTo>
                <a:cubicBezTo>
                  <a:pt x="19209" y="6469117"/>
                  <a:pt x="2247" y="6444073"/>
                  <a:pt x="0" y="6408991"/>
                </a:cubicBezTo>
                <a:cubicBezTo>
                  <a:pt x="-15999" y="6256322"/>
                  <a:pt x="-19063" y="6086669"/>
                  <a:pt x="0" y="5964509"/>
                </a:cubicBezTo>
                <a:cubicBezTo>
                  <a:pt x="19063" y="5842349"/>
                  <a:pt x="-23777" y="5554433"/>
                  <a:pt x="0" y="5329535"/>
                </a:cubicBezTo>
                <a:cubicBezTo>
                  <a:pt x="23777" y="5104637"/>
                  <a:pt x="21013" y="4879474"/>
                  <a:pt x="0" y="4567566"/>
                </a:cubicBezTo>
                <a:cubicBezTo>
                  <a:pt x="-21013" y="4255658"/>
                  <a:pt x="-23935" y="4149715"/>
                  <a:pt x="0" y="3869094"/>
                </a:cubicBezTo>
                <a:cubicBezTo>
                  <a:pt x="23935" y="3588473"/>
                  <a:pt x="13115" y="3452897"/>
                  <a:pt x="0" y="3297617"/>
                </a:cubicBezTo>
                <a:cubicBezTo>
                  <a:pt x="-13115" y="3142337"/>
                  <a:pt x="29383" y="2907951"/>
                  <a:pt x="0" y="2599146"/>
                </a:cubicBezTo>
                <a:cubicBezTo>
                  <a:pt x="-29383" y="2290341"/>
                  <a:pt x="23527" y="2302396"/>
                  <a:pt x="0" y="2091166"/>
                </a:cubicBezTo>
                <a:cubicBezTo>
                  <a:pt x="-23527" y="1879936"/>
                  <a:pt x="11856" y="1660296"/>
                  <a:pt x="0" y="1456192"/>
                </a:cubicBezTo>
                <a:cubicBezTo>
                  <a:pt x="-11856" y="1252088"/>
                  <a:pt x="16084" y="1181114"/>
                  <a:pt x="0" y="1011710"/>
                </a:cubicBezTo>
                <a:cubicBezTo>
                  <a:pt x="-16084" y="842306"/>
                  <a:pt x="-46839" y="392232"/>
                  <a:pt x="0" y="59249"/>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B5446806-D902-868F-1DE3-DC7761C8599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46429" y="6297188"/>
            <a:ext cx="1921699" cy="212693"/>
          </a:xfrm>
          <a:prstGeom prst="rect">
            <a:avLst/>
          </a:prstGeom>
        </p:spPr>
      </p:pic>
      <p:sp>
        <p:nvSpPr>
          <p:cNvPr id="9" name="Rectangle 8">
            <a:extLst>
              <a:ext uri="{FF2B5EF4-FFF2-40B4-BE49-F238E27FC236}">
                <a16:creationId xmlns:a16="http://schemas.microsoft.com/office/drawing/2014/main" id="{3DFDA265-C2F6-61A0-EE9B-765737CC3EBE}"/>
              </a:ext>
            </a:extLst>
          </p:cNvPr>
          <p:cNvSpPr/>
          <p:nvPr/>
        </p:nvSpPr>
        <p:spPr>
          <a:xfrm>
            <a:off x="346429" y="207875"/>
            <a:ext cx="1523174" cy="923330"/>
          </a:xfrm>
          <a:prstGeom prst="rect">
            <a:avLst/>
          </a:prstGeom>
        </p:spPr>
        <p:txBody>
          <a:bodyPr wrap="none">
            <a:spAutoFit/>
          </a:bodyPr>
          <a:lstStyle/>
          <a:p>
            <a:r>
              <a:rPr lang="en" sz="5400" b="1" dirty="0">
                <a:ea typeface="Amatic SC"/>
                <a:cs typeface="Amatic SC"/>
                <a:sym typeface="Amatic SC"/>
              </a:rPr>
              <a:t>PEEL</a:t>
            </a:r>
            <a:endParaRPr lang="en-GB" sz="6000" dirty="0"/>
          </a:p>
        </p:txBody>
      </p:sp>
      <p:sp>
        <p:nvSpPr>
          <p:cNvPr id="16" name="Rectangle 15">
            <a:extLst>
              <a:ext uri="{FF2B5EF4-FFF2-40B4-BE49-F238E27FC236}">
                <a16:creationId xmlns:a16="http://schemas.microsoft.com/office/drawing/2014/main" id="{88F03689-BA3D-B2E4-6158-0146D84562B9}"/>
              </a:ext>
            </a:extLst>
          </p:cNvPr>
          <p:cNvSpPr/>
          <p:nvPr/>
        </p:nvSpPr>
        <p:spPr>
          <a:xfrm>
            <a:off x="2318820" y="344122"/>
            <a:ext cx="6638890" cy="1323439"/>
          </a:xfrm>
          <a:prstGeom prst="rect">
            <a:avLst/>
          </a:prstGeom>
        </p:spPr>
        <p:txBody>
          <a:bodyPr wrap="square">
            <a:spAutoFit/>
          </a:bodyPr>
          <a:lstStyle/>
          <a:p>
            <a:r>
              <a:rPr lang="en-GB" sz="2000" dirty="0">
                <a:ea typeface="Amatic SC"/>
                <a:cs typeface="Amatic SC"/>
                <a:sym typeface="Amatic SC"/>
              </a:rPr>
              <a:t>Evaluate the evidence that suggests the global climate is currently changing. [9 marks] [+ 3 </a:t>
            </a:r>
            <a:r>
              <a:rPr lang="en-GB" sz="2000" dirty="0" err="1">
                <a:ea typeface="Amatic SC"/>
                <a:cs typeface="Amatic SC"/>
                <a:sym typeface="Amatic SC"/>
              </a:rPr>
              <a:t>SPaG</a:t>
            </a:r>
            <a:r>
              <a:rPr lang="en-GB" sz="2000" dirty="0">
                <a:ea typeface="Amatic SC"/>
                <a:cs typeface="Amatic SC"/>
                <a:sym typeface="Amatic SC"/>
              </a:rPr>
              <a:t> marks]</a:t>
            </a:r>
          </a:p>
          <a:p>
            <a:endParaRPr lang="en-GB" sz="2000" dirty="0">
              <a:ea typeface="Amatic SC"/>
              <a:cs typeface="Amatic SC"/>
              <a:sym typeface="Amatic SC"/>
            </a:endParaRPr>
          </a:p>
          <a:p>
            <a:endParaRPr lang="en-GB" sz="2000" dirty="0">
              <a:ea typeface="Amatic SC"/>
              <a:cs typeface="Amatic SC"/>
              <a:sym typeface="Amatic SC"/>
            </a:endParaRPr>
          </a:p>
        </p:txBody>
      </p:sp>
      <p:sp>
        <p:nvSpPr>
          <p:cNvPr id="23" name="Rectangle 22">
            <a:extLst>
              <a:ext uri="{FF2B5EF4-FFF2-40B4-BE49-F238E27FC236}">
                <a16:creationId xmlns:a16="http://schemas.microsoft.com/office/drawing/2014/main" id="{4D66A5AD-578C-794C-B48D-D190F07C4795}"/>
              </a:ext>
            </a:extLst>
          </p:cNvPr>
          <p:cNvSpPr/>
          <p:nvPr/>
        </p:nvSpPr>
        <p:spPr>
          <a:xfrm>
            <a:off x="791633" y="1224084"/>
            <a:ext cx="1409425" cy="769441"/>
          </a:xfrm>
          <a:prstGeom prst="rect">
            <a:avLst/>
          </a:prstGeom>
        </p:spPr>
        <p:txBody>
          <a:bodyPr wrap="none">
            <a:spAutoFit/>
          </a:bodyPr>
          <a:lstStyle/>
          <a:p>
            <a:r>
              <a:rPr lang="en" sz="4400" b="1" dirty="0">
                <a:ea typeface="Amatic SC"/>
                <a:cs typeface="Amatic SC"/>
                <a:sym typeface="Amatic SC"/>
              </a:rPr>
              <a:t>Point</a:t>
            </a:r>
            <a:endParaRPr lang="en-GB" sz="4800" dirty="0"/>
          </a:p>
        </p:txBody>
      </p:sp>
      <p:sp>
        <p:nvSpPr>
          <p:cNvPr id="24" name="Rectangle 23">
            <a:extLst>
              <a:ext uri="{FF2B5EF4-FFF2-40B4-BE49-F238E27FC236}">
                <a16:creationId xmlns:a16="http://schemas.microsoft.com/office/drawing/2014/main" id="{25754226-E1A0-44F6-BE44-95E16F8AE450}"/>
              </a:ext>
            </a:extLst>
          </p:cNvPr>
          <p:cNvSpPr/>
          <p:nvPr/>
        </p:nvSpPr>
        <p:spPr>
          <a:xfrm>
            <a:off x="2531338" y="1224084"/>
            <a:ext cx="2260362" cy="769441"/>
          </a:xfrm>
          <a:prstGeom prst="rect">
            <a:avLst/>
          </a:prstGeom>
        </p:spPr>
        <p:txBody>
          <a:bodyPr wrap="none">
            <a:spAutoFit/>
          </a:bodyPr>
          <a:lstStyle/>
          <a:p>
            <a:r>
              <a:rPr lang="en" sz="4400" b="1" dirty="0">
                <a:ea typeface="Amatic SC"/>
                <a:cs typeface="Amatic SC"/>
                <a:sym typeface="Amatic SC"/>
              </a:rPr>
              <a:t>Evidence</a:t>
            </a:r>
            <a:endParaRPr lang="en-GB" sz="4800" dirty="0"/>
          </a:p>
        </p:txBody>
      </p:sp>
      <p:sp>
        <p:nvSpPr>
          <p:cNvPr id="25" name="Rectangle 24">
            <a:extLst>
              <a:ext uri="{FF2B5EF4-FFF2-40B4-BE49-F238E27FC236}">
                <a16:creationId xmlns:a16="http://schemas.microsoft.com/office/drawing/2014/main" id="{61FC57E4-FBAA-9BA9-9FEE-BA746014909D}"/>
              </a:ext>
            </a:extLst>
          </p:cNvPr>
          <p:cNvSpPr/>
          <p:nvPr/>
        </p:nvSpPr>
        <p:spPr>
          <a:xfrm>
            <a:off x="5121980" y="1224084"/>
            <a:ext cx="1880643" cy="769441"/>
          </a:xfrm>
          <a:prstGeom prst="rect">
            <a:avLst/>
          </a:prstGeom>
        </p:spPr>
        <p:txBody>
          <a:bodyPr wrap="none">
            <a:spAutoFit/>
          </a:bodyPr>
          <a:lstStyle/>
          <a:p>
            <a:r>
              <a:rPr lang="en" sz="4400" b="1" dirty="0">
                <a:ea typeface="Amatic SC"/>
                <a:cs typeface="Amatic SC"/>
                <a:sym typeface="Amatic SC"/>
              </a:rPr>
              <a:t>Explain</a:t>
            </a:r>
            <a:endParaRPr lang="en-GB" sz="4800" dirty="0"/>
          </a:p>
        </p:txBody>
      </p:sp>
      <p:sp>
        <p:nvSpPr>
          <p:cNvPr id="26" name="Rectangle 25">
            <a:extLst>
              <a:ext uri="{FF2B5EF4-FFF2-40B4-BE49-F238E27FC236}">
                <a16:creationId xmlns:a16="http://schemas.microsoft.com/office/drawing/2014/main" id="{FBF07825-FF3E-5116-412F-AF181F38F89C}"/>
              </a:ext>
            </a:extLst>
          </p:cNvPr>
          <p:cNvSpPr/>
          <p:nvPr/>
        </p:nvSpPr>
        <p:spPr>
          <a:xfrm>
            <a:off x="7366690" y="1241219"/>
            <a:ext cx="1135247" cy="769441"/>
          </a:xfrm>
          <a:prstGeom prst="rect">
            <a:avLst/>
          </a:prstGeom>
        </p:spPr>
        <p:txBody>
          <a:bodyPr wrap="none">
            <a:spAutoFit/>
          </a:bodyPr>
          <a:lstStyle/>
          <a:p>
            <a:r>
              <a:rPr lang="en" sz="4400" b="1" dirty="0">
                <a:ea typeface="Amatic SC"/>
                <a:cs typeface="Amatic SC"/>
                <a:sym typeface="Amatic SC"/>
              </a:rPr>
              <a:t>Link</a:t>
            </a:r>
            <a:endParaRPr lang="en-GB" sz="4800" dirty="0"/>
          </a:p>
        </p:txBody>
      </p:sp>
      <p:graphicFrame>
        <p:nvGraphicFramePr>
          <p:cNvPr id="2" name="Table 2">
            <a:extLst>
              <a:ext uri="{FF2B5EF4-FFF2-40B4-BE49-F238E27FC236}">
                <a16:creationId xmlns:a16="http://schemas.microsoft.com/office/drawing/2014/main" id="{0DEC255B-2FE1-D769-2D29-B99468C1564E}"/>
              </a:ext>
            </a:extLst>
          </p:cNvPr>
          <p:cNvGraphicFramePr>
            <a:graphicFrameLocks noGrp="1"/>
          </p:cNvGraphicFramePr>
          <p:nvPr/>
        </p:nvGraphicFramePr>
        <p:xfrm>
          <a:off x="500743" y="2052866"/>
          <a:ext cx="8296828" cy="4018268"/>
        </p:xfrm>
        <a:graphic>
          <a:graphicData uri="http://schemas.openxmlformats.org/drawingml/2006/table">
            <a:tbl>
              <a:tblPr firstRow="1" bandRow="1">
                <a:tableStyleId>{5C22544A-7EE6-4342-B048-85BDC9FD1C3A}</a:tableStyleId>
              </a:tblPr>
              <a:tblGrid>
                <a:gridCol w="2074207">
                  <a:extLst>
                    <a:ext uri="{9D8B030D-6E8A-4147-A177-3AD203B41FA5}">
                      <a16:colId xmlns:a16="http://schemas.microsoft.com/office/drawing/2014/main" val="3610618457"/>
                    </a:ext>
                  </a:extLst>
                </a:gridCol>
                <a:gridCol w="2280079">
                  <a:extLst>
                    <a:ext uri="{9D8B030D-6E8A-4147-A177-3AD203B41FA5}">
                      <a16:colId xmlns:a16="http://schemas.microsoft.com/office/drawing/2014/main" val="4157642860"/>
                    </a:ext>
                  </a:extLst>
                </a:gridCol>
                <a:gridCol w="2264228">
                  <a:extLst>
                    <a:ext uri="{9D8B030D-6E8A-4147-A177-3AD203B41FA5}">
                      <a16:colId xmlns:a16="http://schemas.microsoft.com/office/drawing/2014/main" val="817172919"/>
                    </a:ext>
                  </a:extLst>
                </a:gridCol>
                <a:gridCol w="1678314">
                  <a:extLst>
                    <a:ext uri="{9D8B030D-6E8A-4147-A177-3AD203B41FA5}">
                      <a16:colId xmlns:a16="http://schemas.microsoft.com/office/drawing/2014/main" val="304163210"/>
                    </a:ext>
                  </a:extLst>
                </a:gridCol>
              </a:tblGrid>
              <a:tr h="11257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The global climate is currently warming, with a range of evidence to support this, including temperature records.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Temperature records since 1900 indicate global average surface temperatures have increased by 1°C.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It is difficult to know what temperatures were exactly pre-1900, though more organisations record temperatures now than in the past when there were fewer thermometers.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Calibri" panose="020F0502020204030204" pitchFamily="34" charset="0"/>
                          <a:cs typeface="Calibri" panose="020F0502020204030204" pitchFamily="34" charset="0"/>
                        </a:rPr>
                        <a:t>Therefore, some of the evidence could be questionable because there were fewer recording previously. </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0182265"/>
                  </a:ext>
                </a:extLst>
              </a:tr>
              <a:tr h="14147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Even if historical temperatures records are not completely accurate sea level rise is a clear indicator that the global climate is warming. </a:t>
                      </a:r>
                    </a:p>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Ove the last 100 years sea levels have risen by around 20cm. </a:t>
                      </a:r>
                    </a:p>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419677"/>
                  </a:ext>
                </a:extLst>
              </a:tr>
              <a:tr h="14147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cs typeface="Calibri" panose="020F0502020204030204" pitchFamily="34" charset="0"/>
                        </a:rPr>
                        <a:t>Ice melt from glaciers and ice sheets is another example of evidence for the increase in global temperatures. </a:t>
                      </a:r>
                    </a:p>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04812117"/>
                  </a:ext>
                </a:extLst>
              </a:tr>
            </a:tbl>
          </a:graphicData>
        </a:graphic>
      </p:graphicFrame>
    </p:spTree>
    <p:extLst>
      <p:ext uri="{BB962C8B-B14F-4D97-AF65-F5344CB8AC3E}">
        <p14:creationId xmlns:p14="http://schemas.microsoft.com/office/powerpoint/2010/main" val="11703258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4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3"/>
                                        </p:tgtEl>
                                      </p:cBhvr>
                                    </p:animEffect>
                                    <p:animScale>
                                      <p:cBhvr>
                                        <p:cTn id="12" dur="250" autoRev="1" fill="hold"/>
                                        <p:tgtEl>
                                          <p:spTgt spid="2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4"/>
                                        </p:tgtEl>
                                      </p:cBhvr>
                                    </p:animEffect>
                                    <p:animScale>
                                      <p:cBhvr>
                                        <p:cTn id="17" dur="250" autoRev="1" fill="hold"/>
                                        <p:tgtEl>
                                          <p:spTgt spid="24"/>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5"/>
                                        </p:tgtEl>
                                      </p:cBhvr>
                                    </p:animEffect>
                                    <p:animScale>
                                      <p:cBhvr>
                                        <p:cTn id="22" dur="250" autoRev="1" fill="hold"/>
                                        <p:tgtEl>
                                          <p:spTgt spid="25"/>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6"/>
                                        </p:tgtEl>
                                      </p:cBhvr>
                                    </p:animEffect>
                                    <p:animScale>
                                      <p:cBhvr>
                                        <p:cTn id="27"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24" grpId="0"/>
      <p:bldP spid="25" grpId="0"/>
      <p:bldP spid="26"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798</TotalTime>
  <Words>7014</Words>
  <Application>Microsoft Macintosh PowerPoint</Application>
  <PresentationFormat>On-screen Show (4:3)</PresentationFormat>
  <Paragraphs>686</Paragraphs>
  <Slides>44</Slides>
  <Notes>42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Bennett</dc:creator>
  <cp:lastModifiedBy>Anthony Bennett</cp:lastModifiedBy>
  <cp:revision>18</cp:revision>
  <dcterms:created xsi:type="dcterms:W3CDTF">2022-11-14T18:56:52Z</dcterms:created>
  <dcterms:modified xsi:type="dcterms:W3CDTF">2022-11-16T16:14:54Z</dcterms:modified>
</cp:coreProperties>
</file>