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  <p15:guide id="3" pos="4132" userDrawn="1">
          <p15:clr>
            <a:srgbClr val="A4A3A4"/>
          </p15:clr>
        </p15:guide>
        <p15:guide id="4" pos="4232" userDrawn="1">
          <p15:clr>
            <a:srgbClr val="A4A3A4"/>
          </p15:clr>
        </p15:guide>
        <p15:guide id="5" pos="4332" userDrawn="1">
          <p15:clr>
            <a:srgbClr val="A4A3A4"/>
          </p15:clr>
        </p15:guide>
        <p15:guide id="6" orient="horz" pos="3124" userDrawn="1">
          <p15:clr>
            <a:srgbClr val="A4A3A4"/>
          </p15:clr>
        </p15:guide>
        <p15:guide id="7" orient="horz" pos="32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24FF"/>
    <a:srgbClr val="F59603"/>
    <a:srgbClr val="2796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854"/>
    <p:restoredTop sz="94632"/>
  </p:normalViewPr>
  <p:slideViewPr>
    <p:cSldViewPr snapToGrid="0" snapToObjects="1">
      <p:cViewPr>
        <p:scale>
          <a:sx n="122" d="100"/>
          <a:sy n="122" d="100"/>
        </p:scale>
        <p:origin x="864" y="144"/>
      </p:cViewPr>
      <p:guideLst>
        <p:guide orient="horz" pos="3024"/>
        <p:guide pos="4032"/>
        <p:guide pos="4132"/>
        <p:guide pos="4232"/>
        <p:guide pos="4332"/>
        <p:guide orient="horz" pos="3124"/>
        <p:guide orient="horz" pos="32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55D129-CB49-2A45-9A7D-E6DE8495D0D9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599505-540E-1241-9688-A799E3EB97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051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99505-540E-1241-9688-A799E3EB97B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620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450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505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119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269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753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640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345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075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417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117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E1B-F365-104D-9B35-4D0B5F12CEAB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2124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DDE1B-F365-104D-9B35-4D0B5F12CEAB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0329B-9053-E84E-A08F-45FFFD2DB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600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 descr="A picture containing chart&#10;&#10;Description automatically generated">
            <a:extLst>
              <a:ext uri="{FF2B5EF4-FFF2-40B4-BE49-F238E27FC236}">
                <a16:creationId xmlns:a16="http://schemas.microsoft.com/office/drawing/2014/main" id="{08F6F67C-F877-DEAC-7992-0F250C32F3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732" y="710154"/>
            <a:ext cx="4669355" cy="3967426"/>
          </a:xfrm>
          <a:prstGeom prst="rect">
            <a:avLst/>
          </a:prstGeom>
        </p:spPr>
      </p:pic>
      <p:graphicFrame>
        <p:nvGraphicFramePr>
          <p:cNvPr id="35" name="Table 9">
            <a:extLst>
              <a:ext uri="{FF2B5EF4-FFF2-40B4-BE49-F238E27FC236}">
                <a16:creationId xmlns:a16="http://schemas.microsoft.com/office/drawing/2014/main" id="{E3D64739-9120-2244-ABE1-6CF23215A2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384622"/>
              </p:ext>
            </p:extLst>
          </p:nvPr>
        </p:nvGraphicFramePr>
        <p:xfrm>
          <a:off x="416312" y="5543334"/>
          <a:ext cx="8349762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1668">
                  <a:extLst>
                    <a:ext uri="{9D8B030D-6E8A-4147-A177-3AD203B41FA5}">
                      <a16:colId xmlns:a16="http://schemas.microsoft.com/office/drawing/2014/main" val="477475644"/>
                    </a:ext>
                  </a:extLst>
                </a:gridCol>
                <a:gridCol w="815037">
                  <a:extLst>
                    <a:ext uri="{9D8B030D-6E8A-4147-A177-3AD203B41FA5}">
                      <a16:colId xmlns:a16="http://schemas.microsoft.com/office/drawing/2014/main" val="2299603543"/>
                    </a:ext>
                  </a:extLst>
                </a:gridCol>
                <a:gridCol w="643057">
                  <a:extLst>
                    <a:ext uri="{9D8B030D-6E8A-4147-A177-3AD203B41FA5}">
                      <a16:colId xmlns:a16="http://schemas.microsoft.com/office/drawing/2014/main" val="4000133370"/>
                    </a:ext>
                  </a:extLst>
                </a:gridCol>
              </a:tblGrid>
              <a:tr h="119750">
                <a:tc>
                  <a:txBody>
                    <a:bodyPr/>
                    <a:lstStyle/>
                    <a:p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2552320"/>
                  </a:ext>
                </a:extLst>
              </a:tr>
              <a:tr h="11975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Hundreds of thousands of people displaced from the construction of dams and reservoirs.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3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975068"/>
                  </a:ext>
                </a:extLst>
              </a:tr>
              <a:tr h="11975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Food security improving as more water is available for irrigation.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4262157"/>
                  </a:ext>
                </a:extLst>
              </a:tr>
              <a:tr h="11975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The project cost a significant amount of money to taxpayers.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7076266"/>
                  </a:ext>
                </a:extLst>
              </a:tr>
              <a:tr h="11975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Reducing water insecurity in the north and supporting economic development.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7307285"/>
                  </a:ext>
                </a:extLst>
              </a:tr>
              <a:tr h="11975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The region is prone to earthquakes which could cause extensive damage to the scheme.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143461"/>
                  </a:ext>
                </a:extLst>
              </a:tr>
              <a:tr h="11975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Additional water will help China cope with climate change.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768716"/>
                  </a:ext>
                </a:extLst>
              </a:tr>
              <a:tr h="11975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Considerable evaporation from canals and reservoir.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4997104"/>
                  </a:ext>
                </a:extLst>
              </a:tr>
              <a:tr h="11975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Antiquities have been lost.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6471290"/>
                  </a:ext>
                </a:extLst>
              </a:tr>
              <a:tr h="11975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Groundwater withdrawal is reducing.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9490296"/>
                  </a:ext>
                </a:extLst>
              </a:tr>
              <a:tr h="11975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Improved water supply for industry.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805821"/>
                  </a:ext>
                </a:extLst>
              </a:tr>
              <a:tr h="11975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Health benefits from improved water quality.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0789929"/>
                  </a:ext>
                </a:extLst>
              </a:tr>
            </a:tbl>
          </a:graphicData>
        </a:graphic>
      </p:graphicFrame>
      <p:sp>
        <p:nvSpPr>
          <p:cNvPr id="43" name="TextBox 42">
            <a:extLst>
              <a:ext uri="{FF2B5EF4-FFF2-40B4-BE49-F238E27FC236}">
                <a16:creationId xmlns:a16="http://schemas.microsoft.com/office/drawing/2014/main" id="{4A5E1EB9-1258-8045-A084-2DF905F24872}"/>
              </a:ext>
            </a:extLst>
          </p:cNvPr>
          <p:cNvSpPr txBox="1"/>
          <p:nvPr/>
        </p:nvSpPr>
        <p:spPr>
          <a:xfrm>
            <a:off x="5217297" y="799272"/>
            <a:ext cx="3613925" cy="38933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endParaRPr lang="en-GB" sz="1300" b="0" i="0" dirty="0">
              <a:effectLst/>
            </a:endParaRPr>
          </a:p>
          <a:p>
            <a:pPr fontAlgn="base"/>
            <a:r>
              <a:rPr lang="en-GB" sz="1300" b="0" i="0" dirty="0">
                <a:effectLst/>
              </a:rPr>
              <a:t>The South-North Water Transfer Project aims to transfer significant quantities of water from China’s ___________ south to the ______________ north.</a:t>
            </a:r>
          </a:p>
          <a:p>
            <a:pPr fontAlgn="base"/>
            <a:endParaRPr lang="en-GB" sz="1300" dirty="0"/>
          </a:p>
          <a:p>
            <a:pPr fontAlgn="base"/>
            <a:r>
              <a:rPr lang="en-GB" sz="1300" dirty="0"/>
              <a:t>The US$______ billion scheme, designed to move ______ trillion gallons of water over more than ________ kilometres, was launched in __________. The scheme moves water along three distinct routes from the </a:t>
            </a:r>
            <a:r>
              <a:rPr lang="en-GB" sz="1300" dirty="0" err="1"/>
              <a:t>Yangzte</a:t>
            </a:r>
            <a:r>
              <a:rPr lang="en-GB" sz="1300" dirty="0"/>
              <a:t> River basin in the ____________ to the Yellow River basin in the ____________. </a:t>
            </a:r>
          </a:p>
          <a:p>
            <a:pPr fontAlgn="base"/>
            <a:endParaRPr lang="en-GB" sz="1300" dirty="0"/>
          </a:p>
          <a:p>
            <a:pPr fontAlgn="base"/>
            <a:r>
              <a:rPr lang="en-GB" sz="1300" dirty="0"/>
              <a:t>Northern China has long been a centre of ______________, industry and agriculture and with all three growing at pace, the per capita share of the region’s limited water resources has inevitably kept ________________.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33DFF607-5041-B94E-8624-2748670E8D1B}"/>
              </a:ext>
            </a:extLst>
          </p:cNvPr>
          <p:cNvSpPr/>
          <p:nvPr/>
        </p:nvSpPr>
        <p:spPr>
          <a:xfrm>
            <a:off x="265472" y="210150"/>
            <a:ext cx="90875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Recap – Resource Management – Water - SNWTP, China</a:t>
            </a:r>
          </a:p>
        </p:txBody>
      </p: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5713258D-0547-BA42-AC4D-39058DF54F55}"/>
              </a:ext>
            </a:extLst>
          </p:cNvPr>
          <p:cNvCxnSpPr>
            <a:cxnSpLocks/>
          </p:cNvCxnSpPr>
          <p:nvPr/>
        </p:nvCxnSpPr>
        <p:spPr>
          <a:xfrm>
            <a:off x="331775" y="645952"/>
            <a:ext cx="121713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0" name="Picture 149">
            <a:extLst>
              <a:ext uri="{FF2B5EF4-FFF2-40B4-BE49-F238E27FC236}">
                <a16:creationId xmlns:a16="http://schemas.microsoft.com/office/drawing/2014/main" id="{E0C25676-749E-D242-9072-FB0B7D0C74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2690" y="254315"/>
            <a:ext cx="3403723" cy="380027"/>
          </a:xfrm>
          <a:prstGeom prst="rect">
            <a:avLst/>
          </a:prstGeom>
        </p:spPr>
      </p:pic>
      <p:sp>
        <p:nvSpPr>
          <p:cNvPr id="166" name="Rounded Rectangle 165">
            <a:extLst>
              <a:ext uri="{FF2B5EF4-FFF2-40B4-BE49-F238E27FC236}">
                <a16:creationId xmlns:a16="http://schemas.microsoft.com/office/drawing/2014/main" id="{10A4B362-885D-C647-8EFA-A24C723B75C7}"/>
              </a:ext>
            </a:extLst>
          </p:cNvPr>
          <p:cNvSpPr/>
          <p:nvPr/>
        </p:nvSpPr>
        <p:spPr>
          <a:xfrm>
            <a:off x="5242501" y="688106"/>
            <a:ext cx="3588722" cy="4729711"/>
          </a:xfrm>
          <a:prstGeom prst="roundRect">
            <a:avLst>
              <a:gd name="adj" fmla="val 2097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94D7F2BF-66F5-A245-81FE-D78FF8E1609E}"/>
              </a:ext>
            </a:extLst>
          </p:cNvPr>
          <p:cNvSpPr txBox="1"/>
          <p:nvPr/>
        </p:nvSpPr>
        <p:spPr>
          <a:xfrm>
            <a:off x="5211626" y="634052"/>
            <a:ext cx="35720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1400" b="1" dirty="0"/>
              <a:t>Introduction</a:t>
            </a:r>
            <a:endParaRPr lang="en-GB" sz="1400" i="1" dirty="0"/>
          </a:p>
        </p:txBody>
      </p:sp>
      <p:sp>
        <p:nvSpPr>
          <p:cNvPr id="212" name="Rounded Rectangle 211">
            <a:extLst>
              <a:ext uri="{FF2B5EF4-FFF2-40B4-BE49-F238E27FC236}">
                <a16:creationId xmlns:a16="http://schemas.microsoft.com/office/drawing/2014/main" id="{CE0FD361-9281-AE45-B176-C658E53F5C49}"/>
              </a:ext>
            </a:extLst>
          </p:cNvPr>
          <p:cNvSpPr/>
          <p:nvPr/>
        </p:nvSpPr>
        <p:spPr>
          <a:xfrm>
            <a:off x="8873045" y="5662274"/>
            <a:ext cx="3624371" cy="3446616"/>
          </a:xfrm>
          <a:prstGeom prst="roundRect">
            <a:avLst>
              <a:gd name="adj" fmla="val 2097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2" name="Table 51">
            <a:extLst>
              <a:ext uri="{FF2B5EF4-FFF2-40B4-BE49-F238E27FC236}">
                <a16:creationId xmlns:a16="http://schemas.microsoft.com/office/drawing/2014/main" id="{AF0BE3A2-AA81-2A4A-9E09-DB892D08F3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901810"/>
              </p:ext>
            </p:extLst>
          </p:nvPr>
        </p:nvGraphicFramePr>
        <p:xfrm>
          <a:off x="8923184" y="5729755"/>
          <a:ext cx="3516227" cy="792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855">
                  <a:extLst>
                    <a:ext uri="{9D8B030D-6E8A-4147-A177-3AD203B41FA5}">
                      <a16:colId xmlns:a16="http://schemas.microsoft.com/office/drawing/2014/main" val="3427944998"/>
                    </a:ext>
                  </a:extLst>
                </a:gridCol>
                <a:gridCol w="217590">
                  <a:extLst>
                    <a:ext uri="{9D8B030D-6E8A-4147-A177-3AD203B41FA5}">
                      <a16:colId xmlns:a16="http://schemas.microsoft.com/office/drawing/2014/main" val="1350093481"/>
                    </a:ext>
                  </a:extLst>
                </a:gridCol>
                <a:gridCol w="3077782">
                  <a:extLst>
                    <a:ext uri="{9D8B030D-6E8A-4147-A177-3AD203B41FA5}">
                      <a16:colId xmlns:a16="http://schemas.microsoft.com/office/drawing/2014/main" val="291575622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GB" sz="13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True or false? The SNWTP is by far the world’s most expensive water transfer scheme.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18748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300" b="1"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itchFamily="2" charset="2"/>
                        </a:rPr>
                        <a:t></a:t>
                      </a:r>
                      <a:endParaRPr lang="en-GB" sz="1300" b="1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</a:t>
                      </a:r>
                      <a:endParaRPr lang="en-GB" sz="13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98248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itchFamily="2" charset="2"/>
                        </a:rPr>
                        <a:t></a:t>
                      </a:r>
                      <a:endParaRPr lang="en-GB" sz="13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</a:t>
                      </a:r>
                      <a:endParaRPr lang="en-GB" sz="13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False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8378939"/>
                  </a:ext>
                </a:extLst>
              </a:tr>
            </a:tbl>
          </a:graphicData>
        </a:graphic>
      </p:graphicFrame>
      <p:graphicFrame>
        <p:nvGraphicFramePr>
          <p:cNvPr id="53" name="Table 52">
            <a:extLst>
              <a:ext uri="{FF2B5EF4-FFF2-40B4-BE49-F238E27FC236}">
                <a16:creationId xmlns:a16="http://schemas.microsoft.com/office/drawing/2014/main" id="{D54EC735-29E2-A14A-9F08-864A0F2901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747119"/>
              </p:ext>
            </p:extLst>
          </p:nvPr>
        </p:nvGraphicFramePr>
        <p:xfrm>
          <a:off x="8930748" y="6591234"/>
          <a:ext cx="3503411" cy="1386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659">
                  <a:extLst>
                    <a:ext uri="{9D8B030D-6E8A-4147-A177-3AD203B41FA5}">
                      <a16:colId xmlns:a16="http://schemas.microsoft.com/office/drawing/2014/main" val="1849154571"/>
                    </a:ext>
                  </a:extLst>
                </a:gridCol>
                <a:gridCol w="242200">
                  <a:extLst>
                    <a:ext uri="{9D8B030D-6E8A-4147-A177-3AD203B41FA5}">
                      <a16:colId xmlns:a16="http://schemas.microsoft.com/office/drawing/2014/main" val="3399103244"/>
                    </a:ext>
                  </a:extLst>
                </a:gridCol>
                <a:gridCol w="3047552">
                  <a:extLst>
                    <a:ext uri="{9D8B030D-6E8A-4147-A177-3AD203B41FA5}">
                      <a16:colId xmlns:a16="http://schemas.microsoft.com/office/drawing/2014/main" val="49524909"/>
                    </a:ext>
                  </a:extLst>
                </a:gridCol>
              </a:tblGrid>
              <a:tr h="268031"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GB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  <a:effectLst/>
                        </a:rPr>
                        <a:t>Which of the following are the three routes of the SNWTP?</a:t>
                      </a:r>
                      <a:endParaRPr lang="en-GB" sz="13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18011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300">
                          <a:solidFill>
                            <a:schemeClr val="tx1"/>
                          </a:solidFill>
                          <a:effectLst/>
                          <a:sym typeface="Wingdings" pitchFamily="2" charset="2"/>
                        </a:rPr>
                        <a:t></a:t>
                      </a:r>
                      <a:endParaRPr lang="en-GB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</a:t>
                      </a:r>
                      <a:endParaRPr lang="en-GB" sz="13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Northern route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10194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300" b="1" dirty="0">
                          <a:solidFill>
                            <a:schemeClr val="tx1"/>
                          </a:solidFill>
                          <a:effectLst/>
                          <a:sym typeface="Wingdings" pitchFamily="2" charset="2"/>
                        </a:rPr>
                        <a:t></a:t>
                      </a:r>
                      <a:endParaRPr lang="en-GB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</a:t>
                      </a:r>
                      <a:endParaRPr lang="en-GB" sz="13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Eastern route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16917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300">
                          <a:solidFill>
                            <a:schemeClr val="tx1"/>
                          </a:solidFill>
                          <a:effectLst/>
                          <a:sym typeface="Wingdings" pitchFamily="2" charset="2"/>
                        </a:rPr>
                        <a:t></a:t>
                      </a:r>
                      <a:endParaRPr lang="en-GB" sz="13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Southern route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70186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300" b="1" dirty="0">
                          <a:solidFill>
                            <a:schemeClr val="tx1"/>
                          </a:solidFill>
                          <a:effectLst/>
                          <a:sym typeface="Wingdings" pitchFamily="2" charset="2"/>
                        </a:rPr>
                        <a:t></a:t>
                      </a:r>
                      <a:endParaRPr lang="en-GB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Western route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95787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300" b="1" dirty="0">
                          <a:solidFill>
                            <a:schemeClr val="tx1"/>
                          </a:solidFill>
                          <a:effectLst/>
                          <a:sym typeface="Wingdings" pitchFamily="2" charset="2"/>
                        </a:rPr>
                        <a:t></a:t>
                      </a:r>
                      <a:endParaRPr lang="en-GB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Central route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552534"/>
                  </a:ext>
                </a:extLst>
              </a:tr>
            </a:tbl>
          </a:graphicData>
        </a:graphic>
      </p:graphicFrame>
      <p:graphicFrame>
        <p:nvGraphicFramePr>
          <p:cNvPr id="55" name="Table 54">
            <a:extLst>
              <a:ext uri="{FF2B5EF4-FFF2-40B4-BE49-F238E27FC236}">
                <a16:creationId xmlns:a16="http://schemas.microsoft.com/office/drawing/2014/main" id="{0F525381-6296-4145-A8E2-A1B03B019D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735808"/>
              </p:ext>
            </p:extLst>
          </p:nvPr>
        </p:nvGraphicFramePr>
        <p:xfrm>
          <a:off x="8930749" y="8057654"/>
          <a:ext cx="3505322" cy="990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308">
                  <a:extLst>
                    <a:ext uri="{9D8B030D-6E8A-4147-A177-3AD203B41FA5}">
                      <a16:colId xmlns:a16="http://schemas.microsoft.com/office/drawing/2014/main" val="424178418"/>
                    </a:ext>
                  </a:extLst>
                </a:gridCol>
                <a:gridCol w="222235">
                  <a:extLst>
                    <a:ext uri="{9D8B030D-6E8A-4147-A177-3AD203B41FA5}">
                      <a16:colId xmlns:a16="http://schemas.microsoft.com/office/drawing/2014/main" val="2966150386"/>
                    </a:ext>
                  </a:extLst>
                </a:gridCol>
                <a:gridCol w="3074779">
                  <a:extLst>
                    <a:ext uri="{9D8B030D-6E8A-4147-A177-3AD203B41FA5}">
                      <a16:colId xmlns:a16="http://schemas.microsoft.com/office/drawing/2014/main" val="23749077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Which of the following is true?</a:t>
                      </a:r>
                      <a:endParaRPr lang="en-GB" sz="13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27362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itchFamily="2" charset="2"/>
                        </a:rPr>
                        <a:t></a:t>
                      </a:r>
                      <a:endParaRPr lang="en-GB" sz="13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</a:t>
                      </a:r>
                      <a:endParaRPr lang="en-GB" sz="13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China, there is a water surplus in the south and deficit in the north.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07585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300">
                          <a:solidFill>
                            <a:schemeClr val="tx1"/>
                          </a:solidFill>
                          <a:effectLst/>
                          <a:latin typeface="+mn-lt"/>
                          <a:sym typeface="Wingdings" pitchFamily="2" charset="2"/>
                        </a:rPr>
                        <a:t></a:t>
                      </a:r>
                      <a:endParaRPr lang="en-GB" sz="13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</a:t>
                      </a:r>
                      <a:endParaRPr lang="en-GB" sz="13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China, there is a water surplus in the north and a deficit in the south.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1959320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B808385-E697-C94E-AA9C-542188B56F9B}"/>
              </a:ext>
            </a:extLst>
          </p:cNvPr>
          <p:cNvSpPr txBox="1"/>
          <p:nvPr/>
        </p:nvSpPr>
        <p:spPr>
          <a:xfrm>
            <a:off x="312860" y="657396"/>
            <a:ext cx="44242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1200" b="1" dirty="0"/>
              <a:t>Across</a:t>
            </a:r>
          </a:p>
          <a:p>
            <a:pPr fontAlgn="base"/>
            <a:r>
              <a:rPr lang="en-GB" sz="1200" dirty="0"/>
              <a:t>5. What is falling at a rate of 5m per year below Beijing due to over-abstraction?</a:t>
            </a:r>
          </a:p>
          <a:p>
            <a:pPr fontAlgn="base"/>
            <a:r>
              <a:rPr lang="en-GB" sz="1200" dirty="0"/>
              <a:t>7. The South-North water transfer project is designed to reduce water _____________.</a:t>
            </a:r>
          </a:p>
          <a:p>
            <a:pPr fontAlgn="base"/>
            <a:r>
              <a:rPr lang="en-GB" sz="1200" dirty="0"/>
              <a:t>8. The South-North Water Transfer Project moves water from which river basin in the south?</a:t>
            </a:r>
          </a:p>
          <a:p>
            <a:pPr fontAlgn="base"/>
            <a:r>
              <a:rPr lang="en-GB" sz="1200" dirty="0"/>
              <a:t>9. The South-North Water Transfer Project moves water to which river basin in the north?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272CB114-0116-5E4E-A1EB-F99282FE45A8}"/>
              </a:ext>
            </a:extLst>
          </p:cNvPr>
          <p:cNvSpPr/>
          <p:nvPr/>
        </p:nvSpPr>
        <p:spPr>
          <a:xfrm>
            <a:off x="335186" y="688107"/>
            <a:ext cx="4859785" cy="4729713"/>
          </a:xfrm>
          <a:prstGeom prst="roundRect">
            <a:avLst>
              <a:gd name="adj" fmla="val 2097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400184F4-B690-0D40-A57D-5A63CB1AB8A3}"/>
              </a:ext>
            </a:extLst>
          </p:cNvPr>
          <p:cNvSpPr/>
          <p:nvPr/>
        </p:nvSpPr>
        <p:spPr>
          <a:xfrm>
            <a:off x="8878752" y="1410027"/>
            <a:ext cx="3624371" cy="4197123"/>
          </a:xfrm>
          <a:prstGeom prst="roundRect">
            <a:avLst>
              <a:gd name="adj" fmla="val 2097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46450D1-4E8B-2D47-A2DB-861238D5A74B}"/>
              </a:ext>
            </a:extLst>
          </p:cNvPr>
          <p:cNvSpPr txBox="1"/>
          <p:nvPr/>
        </p:nvSpPr>
        <p:spPr>
          <a:xfrm>
            <a:off x="352312" y="5515482"/>
            <a:ext cx="76856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1400" b="1" dirty="0"/>
              <a:t>What are the advantages and disadvantages of the SNWTP? </a:t>
            </a:r>
            <a:endParaRPr lang="en-GB" sz="1400" i="1" dirty="0"/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26C436C1-FDC2-334A-8F35-7AC29A1EBE1D}"/>
              </a:ext>
            </a:extLst>
          </p:cNvPr>
          <p:cNvSpPr/>
          <p:nvPr/>
        </p:nvSpPr>
        <p:spPr>
          <a:xfrm>
            <a:off x="316787" y="5465270"/>
            <a:ext cx="8514436" cy="3643620"/>
          </a:xfrm>
          <a:prstGeom prst="roundRect">
            <a:avLst>
              <a:gd name="adj" fmla="val 2097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FE41B81-ED4A-5243-99B8-DB364C74AAAC}"/>
              </a:ext>
            </a:extLst>
          </p:cNvPr>
          <p:cNvSpPr/>
          <p:nvPr/>
        </p:nvSpPr>
        <p:spPr>
          <a:xfrm>
            <a:off x="8878751" y="1383015"/>
            <a:ext cx="400638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/>
              <a:t>Why has the development occurred?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DCC70D5-001E-344C-BDFC-3BD87F5BA90E}"/>
              </a:ext>
            </a:extLst>
          </p:cNvPr>
          <p:cNvSpPr/>
          <p:nvPr/>
        </p:nvSpPr>
        <p:spPr>
          <a:xfrm>
            <a:off x="5221015" y="4747148"/>
            <a:ext cx="34344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GB" sz="1300" b="1" dirty="0"/>
              <a:t>1000       south        humid         population       arid          62         falling        12       north     2002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A1A1F15-3416-C5DA-29B0-15EA8024CF13}"/>
              </a:ext>
            </a:extLst>
          </p:cNvPr>
          <p:cNvSpPr txBox="1"/>
          <p:nvPr/>
        </p:nvSpPr>
        <p:spPr>
          <a:xfrm>
            <a:off x="2560056" y="2995458"/>
            <a:ext cx="26125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1200" b="1" dirty="0"/>
              <a:t>                         Down</a:t>
            </a:r>
          </a:p>
          <a:p>
            <a:pPr algn="l" fontAlgn="base"/>
            <a:r>
              <a:rPr lang="en-GB" sz="1200" b="1" i="0" dirty="0">
                <a:solidFill>
                  <a:srgbClr val="000000"/>
                </a:solidFill>
                <a:effectLst/>
                <a:latin typeface="inherit"/>
              </a:rPr>
              <a:t>                         1.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inherit"/>
              </a:rPr>
              <a:t> The region is prone to   </a:t>
            </a:r>
            <a:br>
              <a:rPr lang="en-GB" sz="1200" b="0" i="0" dirty="0">
                <a:solidFill>
                  <a:srgbClr val="000000"/>
                </a:solidFill>
                <a:effectLst/>
                <a:latin typeface="inherit"/>
              </a:rPr>
            </a:br>
            <a:r>
              <a:rPr lang="en-GB" sz="1200" b="0" i="0" dirty="0">
                <a:solidFill>
                  <a:srgbClr val="000000"/>
                </a:solidFill>
                <a:effectLst/>
                <a:latin typeface="inherit"/>
              </a:rPr>
              <a:t>                         which natural hazard </a:t>
            </a:r>
            <a:br>
              <a:rPr lang="en-GB" sz="1200" b="0" i="0" dirty="0">
                <a:solidFill>
                  <a:srgbClr val="000000"/>
                </a:solidFill>
                <a:effectLst/>
                <a:latin typeface="inherit"/>
              </a:rPr>
            </a:br>
            <a:r>
              <a:rPr lang="en-GB" sz="1200" b="0" i="0" dirty="0">
                <a:solidFill>
                  <a:srgbClr val="000000"/>
                </a:solidFill>
                <a:effectLst/>
                <a:latin typeface="inherit"/>
              </a:rPr>
              <a:t>                         that could affect the  </a:t>
            </a:r>
            <a:br>
              <a:rPr lang="en-GB" sz="1200" b="0" i="0" dirty="0">
                <a:solidFill>
                  <a:srgbClr val="000000"/>
                </a:solidFill>
                <a:effectLst/>
                <a:latin typeface="inherit"/>
              </a:rPr>
            </a:br>
            <a:r>
              <a:rPr lang="en-GB" sz="1200" b="0" i="0" dirty="0">
                <a:solidFill>
                  <a:srgbClr val="000000"/>
                </a:solidFill>
                <a:effectLst/>
                <a:latin typeface="inherit"/>
              </a:rPr>
              <a:t>                         south-north water     </a:t>
            </a:r>
            <a:br>
              <a:rPr lang="en-GB" sz="1200" b="0" i="0" dirty="0">
                <a:solidFill>
                  <a:srgbClr val="000000"/>
                </a:solidFill>
                <a:effectLst/>
                <a:latin typeface="inherit"/>
              </a:rPr>
            </a:br>
            <a:r>
              <a:rPr lang="en-GB" sz="1200" b="0" i="0" dirty="0">
                <a:solidFill>
                  <a:srgbClr val="000000"/>
                </a:solidFill>
                <a:effectLst/>
                <a:latin typeface="inherit"/>
              </a:rPr>
              <a:t>                         transfer project.</a:t>
            </a:r>
          </a:p>
          <a:p>
            <a:pPr algn="l" fontAlgn="base"/>
            <a:r>
              <a:rPr lang="en-GB" sz="1200" b="1" i="0" dirty="0">
                <a:solidFill>
                  <a:srgbClr val="000000"/>
                </a:solidFill>
                <a:effectLst/>
                <a:latin typeface="inherit"/>
              </a:rPr>
              <a:t>2.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inherit"/>
              </a:rPr>
              <a:t> Water is needed for farms in the north for what?</a:t>
            </a:r>
          </a:p>
        </p:txBody>
      </p:sp>
      <p:graphicFrame>
        <p:nvGraphicFramePr>
          <p:cNvPr id="16" name="Table 9">
            <a:extLst>
              <a:ext uri="{FF2B5EF4-FFF2-40B4-BE49-F238E27FC236}">
                <a16:creationId xmlns:a16="http://schemas.microsoft.com/office/drawing/2014/main" id="{75751860-46A8-CC8F-F85E-C4D498ECD3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062110"/>
              </p:ext>
            </p:extLst>
          </p:nvPr>
        </p:nvGraphicFramePr>
        <p:xfrm>
          <a:off x="8918370" y="1456060"/>
          <a:ext cx="3515789" cy="409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2453">
                  <a:extLst>
                    <a:ext uri="{9D8B030D-6E8A-4147-A177-3AD203B41FA5}">
                      <a16:colId xmlns:a16="http://schemas.microsoft.com/office/drawing/2014/main" val="477475644"/>
                    </a:ext>
                  </a:extLst>
                </a:gridCol>
                <a:gridCol w="275497">
                  <a:extLst>
                    <a:ext uri="{9D8B030D-6E8A-4147-A177-3AD203B41FA5}">
                      <a16:colId xmlns:a16="http://schemas.microsoft.com/office/drawing/2014/main" val="2299603543"/>
                    </a:ext>
                  </a:extLst>
                </a:gridCol>
                <a:gridCol w="247839">
                  <a:extLst>
                    <a:ext uri="{9D8B030D-6E8A-4147-A177-3AD203B41FA5}">
                      <a16:colId xmlns:a16="http://schemas.microsoft.com/office/drawing/2014/main" val="4000133370"/>
                    </a:ext>
                  </a:extLst>
                </a:gridCol>
              </a:tblGrid>
              <a:tr h="119750">
                <a:tc>
                  <a:txBody>
                    <a:bodyPr/>
                    <a:lstStyle/>
                    <a:p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2552320"/>
                  </a:ext>
                </a:extLst>
              </a:tr>
              <a:tr h="11975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There is a significant demand for water for economic growth in the more arid north of China.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975068"/>
                  </a:ext>
                </a:extLst>
              </a:tr>
              <a:tr h="11975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Population density is high, so there is considerable demand for domestic water.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4262157"/>
                  </a:ext>
                </a:extLst>
              </a:tr>
              <a:tr h="11975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Water is needed for irrigating farmland in the south.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7076266"/>
                  </a:ext>
                </a:extLst>
              </a:tr>
              <a:tr h="11975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It is one of the largest water transfer projects in the world.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7307285"/>
                  </a:ext>
                </a:extLst>
              </a:tr>
              <a:tr h="11975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Water is needed for irrigating farmland in the North.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143461"/>
                  </a:ext>
                </a:extLst>
              </a:tr>
              <a:tr h="11975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There is a water deficit in the north of the country.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768716"/>
                  </a:ext>
                </a:extLst>
              </a:tr>
              <a:tr h="119750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The water table below Beijing is falling at a rate of 5m per year due to over-abstraction.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3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0192375"/>
                  </a:ext>
                </a:extLst>
              </a:tr>
            </a:tbl>
          </a:graphicData>
        </a:graphic>
      </p:graphicFrame>
      <p:pic>
        <p:nvPicPr>
          <p:cNvPr id="5" name="Picture 4" descr="Qr code&#10;&#10;Description automatically generated">
            <a:extLst>
              <a:ext uri="{FF2B5EF4-FFF2-40B4-BE49-F238E27FC236}">
                <a16:creationId xmlns:a16="http://schemas.microsoft.com/office/drawing/2014/main" id="{52BE43DB-2ABA-7936-194C-768F935695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30240" y="687931"/>
            <a:ext cx="705888" cy="705888"/>
          </a:xfrm>
          <a:prstGeom prst="rect">
            <a:avLst/>
          </a:prstGeom>
        </p:spPr>
      </p:pic>
      <p:sp>
        <p:nvSpPr>
          <p:cNvPr id="8" name="Left Arrow 7">
            <a:extLst>
              <a:ext uri="{FF2B5EF4-FFF2-40B4-BE49-F238E27FC236}">
                <a16:creationId xmlns:a16="http://schemas.microsoft.com/office/drawing/2014/main" id="{82743860-8279-6A9F-3D18-97C32510BB78}"/>
              </a:ext>
            </a:extLst>
          </p:cNvPr>
          <p:cNvSpPr/>
          <p:nvPr/>
        </p:nvSpPr>
        <p:spPr>
          <a:xfrm>
            <a:off x="9585377" y="860891"/>
            <a:ext cx="741913" cy="332906"/>
          </a:xfrm>
          <a:prstGeom prst="left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40EB54-B7D3-9A17-B1E7-A2CF2B09778E}"/>
              </a:ext>
            </a:extLst>
          </p:cNvPr>
          <p:cNvSpPr txBox="1"/>
          <p:nvPr/>
        </p:nvSpPr>
        <p:spPr>
          <a:xfrm>
            <a:off x="9643133" y="814373"/>
            <a:ext cx="86250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100" b="1" dirty="0">
                <a:solidFill>
                  <a:schemeClr val="bg1"/>
                </a:solidFill>
              </a:rPr>
              <a:t>READ</a:t>
            </a:r>
          </a:p>
        </p:txBody>
      </p:sp>
      <p:sp>
        <p:nvSpPr>
          <p:cNvPr id="12" name="Left Arrow 11">
            <a:extLst>
              <a:ext uri="{FF2B5EF4-FFF2-40B4-BE49-F238E27FC236}">
                <a16:creationId xmlns:a16="http://schemas.microsoft.com/office/drawing/2014/main" id="{E6E4ED2A-47A0-E2B4-39B0-92D0FFF2AD82}"/>
              </a:ext>
            </a:extLst>
          </p:cNvPr>
          <p:cNvSpPr/>
          <p:nvPr/>
        </p:nvSpPr>
        <p:spPr>
          <a:xfrm flipH="1" flipV="1">
            <a:off x="11049145" y="853888"/>
            <a:ext cx="741913" cy="332906"/>
          </a:xfrm>
          <a:prstGeom prst="left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1B1A02A-FB97-C9BB-92DB-2FE9C4783549}"/>
              </a:ext>
            </a:extLst>
          </p:cNvPr>
          <p:cNvSpPr txBox="1"/>
          <p:nvPr/>
        </p:nvSpPr>
        <p:spPr>
          <a:xfrm>
            <a:off x="10946789" y="810929"/>
            <a:ext cx="86250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100" b="1" dirty="0">
                <a:solidFill>
                  <a:schemeClr val="bg1"/>
                </a:solidFill>
              </a:rPr>
              <a:t>QUIZ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4D116A0-89A6-55C0-619B-8F8901FD71CC}"/>
              </a:ext>
            </a:extLst>
          </p:cNvPr>
          <p:cNvSpPr txBox="1"/>
          <p:nvPr/>
        </p:nvSpPr>
        <p:spPr>
          <a:xfrm>
            <a:off x="348500" y="4432002"/>
            <a:ext cx="48408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base"/>
            <a:r>
              <a:rPr lang="en-GB" sz="1200" b="1" i="0" dirty="0">
                <a:solidFill>
                  <a:srgbClr val="000000"/>
                </a:solidFill>
                <a:effectLst/>
                <a:latin typeface="inherit"/>
              </a:rPr>
              <a:t>4.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inherit"/>
              </a:rPr>
              <a:t> There is great demand </a:t>
            </a:r>
            <a:br>
              <a:rPr lang="en-GB" sz="1200" b="0" i="0" dirty="0">
                <a:solidFill>
                  <a:srgbClr val="000000"/>
                </a:solidFill>
                <a:effectLst/>
                <a:latin typeface="inherit"/>
              </a:rPr>
            </a:br>
            <a:r>
              <a:rPr lang="en-GB" sz="1200" b="0" i="0" dirty="0">
                <a:solidFill>
                  <a:srgbClr val="000000"/>
                </a:solidFill>
                <a:effectLst/>
                <a:latin typeface="inherit"/>
              </a:rPr>
              <a:t>for water in the north of China </a:t>
            </a:r>
            <a:br>
              <a:rPr lang="en-GB" sz="1200" b="0" i="0" dirty="0">
                <a:solidFill>
                  <a:srgbClr val="000000"/>
                </a:solidFill>
                <a:effectLst/>
                <a:latin typeface="inherit"/>
              </a:rPr>
            </a:br>
            <a:r>
              <a:rPr lang="en-GB" sz="1200" b="0" i="0" dirty="0">
                <a:solidFill>
                  <a:srgbClr val="000000"/>
                </a:solidFill>
                <a:effectLst/>
                <a:latin typeface="inherit"/>
              </a:rPr>
              <a:t>due to its high population ______________.</a:t>
            </a:r>
          </a:p>
          <a:p>
            <a:pPr algn="l" fontAlgn="base"/>
            <a:r>
              <a:rPr lang="en-GB" sz="1200" b="1" i="0" dirty="0">
                <a:solidFill>
                  <a:srgbClr val="000000"/>
                </a:solidFill>
                <a:effectLst/>
                <a:latin typeface="inherit"/>
              </a:rPr>
              <a:t>6.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inherit"/>
              </a:rPr>
              <a:t> How many routes are used to transfer water from the south to the north of China?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0A44BEC-6855-0730-32C7-94F68204D3F0}"/>
              </a:ext>
            </a:extLst>
          </p:cNvPr>
          <p:cNvSpPr txBox="1"/>
          <p:nvPr/>
        </p:nvSpPr>
        <p:spPr>
          <a:xfrm>
            <a:off x="2559816" y="4479452"/>
            <a:ext cx="25641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base"/>
            <a:r>
              <a:rPr lang="en-GB" sz="1200" b="1" i="0" dirty="0">
                <a:solidFill>
                  <a:srgbClr val="000000"/>
                </a:solidFill>
                <a:effectLst/>
                <a:latin typeface="inherit"/>
              </a:rPr>
              <a:t>3.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inherit"/>
              </a:rPr>
              <a:t> What is the abbreviation for the </a:t>
            </a:r>
          </a:p>
          <a:p>
            <a:pPr algn="l" fontAlgn="base"/>
            <a:r>
              <a:rPr lang="en-GB" sz="1200" b="0" i="0" dirty="0">
                <a:solidFill>
                  <a:srgbClr val="000000"/>
                </a:solidFill>
                <a:effectLst/>
                <a:latin typeface="inherit"/>
              </a:rPr>
              <a:t>South-North Water Transfer Project.</a:t>
            </a:r>
            <a:br>
              <a:rPr lang="en-GB" sz="1200" b="0" i="0" u="none" strike="noStrike" dirty="0">
                <a:solidFill>
                  <a:srgbClr val="000000"/>
                </a:solidFill>
                <a:effectLst/>
                <a:latin typeface="inherit"/>
              </a:rPr>
            </a:br>
            <a:endParaRPr lang="en-GB" sz="1200" b="0" i="0" u="none" strike="noStrike" dirty="0">
              <a:solidFill>
                <a:srgbClr val="000000"/>
              </a:solidFill>
              <a:effectLst/>
              <a:latin typeface="inherit"/>
            </a:endParaRPr>
          </a:p>
        </p:txBody>
      </p:sp>
      <p:pic>
        <p:nvPicPr>
          <p:cNvPr id="23" name="Picture 22" descr="Qr code&#10;&#10;Description automatically generated with medium confidence">
            <a:extLst>
              <a:ext uri="{FF2B5EF4-FFF2-40B4-BE49-F238E27FC236}">
                <a16:creationId xmlns:a16="http://schemas.microsoft.com/office/drawing/2014/main" id="{801DB0E7-2543-4F68-9C7C-D85B41D60B5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62097" y="689655"/>
            <a:ext cx="702107" cy="702107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8C3E1E67-33E8-2FA7-2CFE-33003E57A12D}"/>
              </a:ext>
            </a:extLst>
          </p:cNvPr>
          <p:cNvSpPr txBox="1"/>
          <p:nvPr/>
        </p:nvSpPr>
        <p:spPr>
          <a:xfrm>
            <a:off x="5869120" y="1377631"/>
            <a:ext cx="825359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300" b="1" dirty="0"/>
              <a:t>humid</a:t>
            </a:r>
            <a:endParaRPr lang="en-GB" sz="13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7334229-AF16-C45E-4765-FA4E7DE467CA}"/>
              </a:ext>
            </a:extLst>
          </p:cNvPr>
          <p:cNvSpPr txBox="1"/>
          <p:nvPr/>
        </p:nvSpPr>
        <p:spPr>
          <a:xfrm>
            <a:off x="5575441" y="1568259"/>
            <a:ext cx="825359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300" b="1" dirty="0"/>
              <a:t>arid</a:t>
            </a:r>
            <a:endParaRPr lang="en-GB" sz="13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1B8020E-53AB-84C9-2224-2418B0ED3C82}"/>
              </a:ext>
            </a:extLst>
          </p:cNvPr>
          <p:cNvSpPr txBox="1"/>
          <p:nvPr/>
        </p:nvSpPr>
        <p:spPr>
          <a:xfrm>
            <a:off x="5722101" y="1971982"/>
            <a:ext cx="825359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300" b="1" dirty="0"/>
              <a:t>62</a:t>
            </a:r>
            <a:endParaRPr lang="en-GB" sz="13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8DA4011-8BB5-848B-6C90-A848E3778E77}"/>
              </a:ext>
            </a:extLst>
          </p:cNvPr>
          <p:cNvSpPr txBox="1"/>
          <p:nvPr/>
        </p:nvSpPr>
        <p:spPr>
          <a:xfrm>
            <a:off x="5169768" y="2168207"/>
            <a:ext cx="825359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300" b="1" dirty="0"/>
              <a:t>12</a:t>
            </a:r>
            <a:endParaRPr lang="en-GB" sz="13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5BEDEED-9200-BD6F-C188-14B590B404FF}"/>
              </a:ext>
            </a:extLst>
          </p:cNvPr>
          <p:cNvSpPr txBox="1"/>
          <p:nvPr/>
        </p:nvSpPr>
        <p:spPr>
          <a:xfrm>
            <a:off x="5261217" y="2374713"/>
            <a:ext cx="825359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300" b="1" dirty="0"/>
              <a:t>1000</a:t>
            </a:r>
            <a:endParaRPr lang="en-GB" sz="13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37EADAD-6600-6743-7CA3-B9738665C60E}"/>
              </a:ext>
            </a:extLst>
          </p:cNvPr>
          <p:cNvSpPr txBox="1"/>
          <p:nvPr/>
        </p:nvSpPr>
        <p:spPr>
          <a:xfrm>
            <a:off x="5348329" y="2568945"/>
            <a:ext cx="825359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300" b="1" dirty="0"/>
              <a:t>2002</a:t>
            </a:r>
            <a:endParaRPr lang="en-GB" sz="13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A748F87-6623-9AC7-4EFD-38BA03317481}"/>
              </a:ext>
            </a:extLst>
          </p:cNvPr>
          <p:cNvSpPr txBox="1"/>
          <p:nvPr/>
        </p:nvSpPr>
        <p:spPr>
          <a:xfrm>
            <a:off x="5348329" y="2952423"/>
            <a:ext cx="825359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300" b="1" dirty="0"/>
              <a:t>south</a:t>
            </a:r>
            <a:endParaRPr lang="en-GB" sz="13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5F2CAA5-8151-38BA-9A47-6600122587B2}"/>
              </a:ext>
            </a:extLst>
          </p:cNvPr>
          <p:cNvSpPr txBox="1"/>
          <p:nvPr/>
        </p:nvSpPr>
        <p:spPr>
          <a:xfrm>
            <a:off x="5363766" y="3153119"/>
            <a:ext cx="825359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300" b="1" dirty="0"/>
              <a:t>north</a:t>
            </a:r>
            <a:endParaRPr lang="en-GB" sz="13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3DFDE02-63EE-D9EF-C712-871E6B47233A}"/>
              </a:ext>
            </a:extLst>
          </p:cNvPr>
          <p:cNvSpPr txBox="1"/>
          <p:nvPr/>
        </p:nvSpPr>
        <p:spPr>
          <a:xfrm>
            <a:off x="5363766" y="3746076"/>
            <a:ext cx="1037034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300" b="1" dirty="0"/>
              <a:t>population</a:t>
            </a:r>
            <a:endParaRPr lang="en-GB" sz="13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CC6FA84-653A-E1FB-184F-3FF46C3D44B9}"/>
              </a:ext>
            </a:extLst>
          </p:cNvPr>
          <p:cNvSpPr txBox="1"/>
          <p:nvPr/>
        </p:nvSpPr>
        <p:spPr>
          <a:xfrm>
            <a:off x="6505742" y="4346329"/>
            <a:ext cx="1037034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300" b="1" dirty="0"/>
              <a:t>falling</a:t>
            </a:r>
            <a:endParaRPr lang="en-GB" sz="1300" dirty="0"/>
          </a:p>
        </p:txBody>
      </p:sp>
    </p:spTree>
    <p:extLst>
      <p:ext uri="{BB962C8B-B14F-4D97-AF65-F5344CB8AC3E}">
        <p14:creationId xmlns:p14="http://schemas.microsoft.com/office/powerpoint/2010/main" val="3297529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A370A4D-7A2E-8A4A-BDDD-78A549E0C768}">
  <we:reference id="wa104381063" version="1.0.0.1" store="en-001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10563</TotalTime>
  <Words>639</Words>
  <Application>Microsoft Macintosh PowerPoint</Application>
  <PresentationFormat>A3 Paper (297x420 mm)</PresentationFormat>
  <Paragraphs>109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inherit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Bennett</dc:creator>
  <cp:lastModifiedBy>Anthony Bennett</cp:lastModifiedBy>
  <cp:revision>140</cp:revision>
  <dcterms:created xsi:type="dcterms:W3CDTF">2021-04-25T17:40:29Z</dcterms:created>
  <dcterms:modified xsi:type="dcterms:W3CDTF">2023-01-20T09:53:11Z</dcterms:modified>
</cp:coreProperties>
</file>