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61" r:id="rId3"/>
    <p:sldId id="263" r:id="rId4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522"/>
    <p:restoredTop sz="95884"/>
  </p:normalViewPr>
  <p:slideViewPr>
    <p:cSldViewPr snapToGrid="0">
      <p:cViewPr>
        <p:scale>
          <a:sx n="100" d="100"/>
          <a:sy n="100" d="100"/>
        </p:scale>
        <p:origin x="-20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334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980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16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64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98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498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55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392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85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40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3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F9D14-303D-DA4E-9E81-D1CF38951225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47243-54FF-114C-9B92-D50D5120B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23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ap&#10;&#10;Description automatically generated">
            <a:extLst>
              <a:ext uri="{FF2B5EF4-FFF2-40B4-BE49-F238E27FC236}">
                <a16:creationId xmlns:a16="http://schemas.microsoft.com/office/drawing/2014/main" id="{64EC460C-96E2-DA00-397D-8767F0E1EA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0527" y="4413524"/>
            <a:ext cx="3324978" cy="3324978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8031E15-D6D1-84DE-C24C-F00956E05D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428283"/>
              </p:ext>
            </p:extLst>
          </p:nvPr>
        </p:nvGraphicFramePr>
        <p:xfrm>
          <a:off x="5029421" y="1186298"/>
          <a:ext cx="3551294" cy="794500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1851">
                  <a:extLst>
                    <a:ext uri="{9D8B030D-6E8A-4147-A177-3AD203B41FA5}">
                      <a16:colId xmlns:a16="http://schemas.microsoft.com/office/drawing/2014/main" val="2671532194"/>
                    </a:ext>
                  </a:extLst>
                </a:gridCol>
                <a:gridCol w="2709443">
                  <a:extLst>
                    <a:ext uri="{9D8B030D-6E8A-4147-A177-3AD203B41FA5}">
                      <a16:colId xmlns:a16="http://schemas.microsoft.com/office/drawing/2014/main" val="2122872953"/>
                    </a:ext>
                  </a:extLst>
                </a:gridCol>
              </a:tblGrid>
              <a:tr h="315710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Population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959220"/>
                  </a:ext>
                </a:extLst>
              </a:tr>
              <a:tr h="47879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Cities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73919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3AB3251-B8C4-E78A-A142-708841E9E361}"/>
              </a:ext>
            </a:extLst>
          </p:cNvPr>
          <p:cNvSpPr txBox="1"/>
          <p:nvPr/>
        </p:nvSpPr>
        <p:spPr>
          <a:xfrm>
            <a:off x="319154" y="911160"/>
            <a:ext cx="2804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Keywords</a:t>
            </a:r>
          </a:p>
          <a:p>
            <a:r>
              <a:rPr lang="en-GB" sz="12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D01441-977D-C483-3929-B43772377CF5}"/>
              </a:ext>
            </a:extLst>
          </p:cNvPr>
          <p:cNvSpPr txBox="1"/>
          <p:nvPr/>
        </p:nvSpPr>
        <p:spPr>
          <a:xfrm>
            <a:off x="319154" y="203197"/>
            <a:ext cx="8324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Dreaming Outloud Pro" panose="020F0502020204030204" pitchFamily="34" charset="0"/>
                <a:cs typeface="Dreaming Outloud Pro" panose="020F0502020204030204" pitchFamily="34" charset="0"/>
              </a:rPr>
              <a:t>Urban Issues and Challenges – Urban growth in the UK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7EB68B5-D61C-93A7-48EF-6CE6B9FA4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935024"/>
              </p:ext>
            </p:extLst>
          </p:nvPr>
        </p:nvGraphicFramePr>
        <p:xfrm>
          <a:off x="397128" y="1186299"/>
          <a:ext cx="4500329" cy="570040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62570">
                  <a:extLst>
                    <a:ext uri="{9D8B030D-6E8A-4147-A177-3AD203B41FA5}">
                      <a16:colId xmlns:a16="http://schemas.microsoft.com/office/drawing/2014/main" val="2781779127"/>
                    </a:ext>
                  </a:extLst>
                </a:gridCol>
                <a:gridCol w="3237759">
                  <a:extLst>
                    <a:ext uri="{9D8B030D-6E8A-4147-A177-3AD203B41FA5}">
                      <a16:colId xmlns:a16="http://schemas.microsoft.com/office/drawing/2014/main" val="4155826431"/>
                    </a:ext>
                  </a:extLst>
                </a:gridCol>
              </a:tblGrid>
              <a:tr h="280231">
                <a:tc>
                  <a:txBody>
                    <a:bodyPr/>
                    <a:lstStyle/>
                    <a:p>
                      <a:r>
                        <a:rPr lang="en-GB" sz="1050" dirty="0">
                          <a:solidFill>
                            <a:schemeClr val="tx1"/>
                          </a:solidFill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Term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solidFill>
                            <a:schemeClr val="tx1"/>
                          </a:solidFill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847367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Brownfield site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572261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Dereliction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161263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Economic opportunities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0030106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Greenfield site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457265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Inequalities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905851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Integrated transport systems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679611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Pollution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415003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Rural-urban fringe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8617148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Social deprivation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6675127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Social opportunities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302107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Sustainable urban living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698617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Trade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512596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Traffic congestion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2655782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Urban greening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461959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Urban regeneration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133257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Urban sprawl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569670"/>
                  </a:ext>
                </a:extLst>
              </a:tr>
              <a:tr h="28023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Waste recycling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267620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A7EE70CE-4D01-0B34-B10A-394FAC7C21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5897" y="223027"/>
            <a:ext cx="3482939" cy="38887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DE5B4DE-845F-8BEA-D4E3-363B508A1E76}"/>
              </a:ext>
            </a:extLst>
          </p:cNvPr>
          <p:cNvSpPr txBox="1"/>
          <p:nvPr/>
        </p:nvSpPr>
        <p:spPr>
          <a:xfrm>
            <a:off x="8612713" y="949287"/>
            <a:ext cx="4088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Location and importance of ______________________________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0FC72E-10D9-158C-87F2-4BD256C98B36}"/>
              </a:ext>
            </a:extLst>
          </p:cNvPr>
          <p:cNvSpPr txBox="1"/>
          <p:nvPr/>
        </p:nvSpPr>
        <p:spPr>
          <a:xfrm>
            <a:off x="4943743" y="944991"/>
            <a:ext cx="2804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UK population distribution and cities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AAA9A508-7B21-8EE4-925D-E8747F2BC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751650"/>
              </p:ext>
            </p:extLst>
          </p:nvPr>
        </p:nvGraphicFramePr>
        <p:xfrm>
          <a:off x="8707571" y="1186298"/>
          <a:ext cx="3861265" cy="532028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66225">
                  <a:extLst>
                    <a:ext uri="{9D8B030D-6E8A-4147-A177-3AD203B41FA5}">
                      <a16:colId xmlns:a16="http://schemas.microsoft.com/office/drawing/2014/main" val="2671532194"/>
                    </a:ext>
                  </a:extLst>
                </a:gridCol>
                <a:gridCol w="2895040">
                  <a:extLst>
                    <a:ext uri="{9D8B030D-6E8A-4147-A177-3AD203B41FA5}">
                      <a16:colId xmlns:a16="http://schemas.microsoft.com/office/drawing/2014/main" val="2122872953"/>
                    </a:ext>
                  </a:extLst>
                </a:gridCol>
              </a:tblGrid>
              <a:tr h="98755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Location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959220"/>
                  </a:ext>
                </a:extLst>
              </a:tr>
              <a:tr h="21663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Importance of the city within the UK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739194"/>
                  </a:ext>
                </a:extLst>
              </a:tr>
              <a:tr h="21663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Importance of the city to the wider world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722799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05DDF4D0-740E-3B46-5449-0A4DFE6C472B}"/>
              </a:ext>
            </a:extLst>
          </p:cNvPr>
          <p:cNvSpPr txBox="1"/>
          <p:nvPr/>
        </p:nvSpPr>
        <p:spPr>
          <a:xfrm>
            <a:off x="319154" y="6945540"/>
            <a:ext cx="4735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Impacts of migration on the growth and character of the city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93A1ECAA-C58B-1B33-934D-E2C4B3E438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860641"/>
              </p:ext>
            </p:extLst>
          </p:nvPr>
        </p:nvGraphicFramePr>
        <p:xfrm>
          <a:off x="397128" y="7215947"/>
          <a:ext cx="4500330" cy="192010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48279">
                  <a:extLst>
                    <a:ext uri="{9D8B030D-6E8A-4147-A177-3AD203B41FA5}">
                      <a16:colId xmlns:a16="http://schemas.microsoft.com/office/drawing/2014/main" val="2485182351"/>
                    </a:ext>
                  </a:extLst>
                </a:gridCol>
                <a:gridCol w="3452051">
                  <a:extLst>
                    <a:ext uri="{9D8B030D-6E8A-4147-A177-3AD203B41FA5}">
                      <a16:colId xmlns:a16="http://schemas.microsoft.com/office/drawing/2014/main" val="2758373558"/>
                    </a:ext>
                  </a:extLst>
                </a:gridCol>
              </a:tblGrid>
              <a:tr h="6400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National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migration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997285"/>
                  </a:ext>
                </a:extLst>
              </a:tr>
              <a:tr h="6400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International migration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0256173"/>
                  </a:ext>
                </a:extLst>
              </a:tr>
              <a:tr h="6400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Impact on character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2441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1AD1E35-14C3-5E57-627B-2B041E47FC32}"/>
              </a:ext>
            </a:extLst>
          </p:cNvPr>
          <p:cNvSpPr txBox="1"/>
          <p:nvPr/>
        </p:nvSpPr>
        <p:spPr>
          <a:xfrm>
            <a:off x="319153" y="565386"/>
            <a:ext cx="640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latin typeface="Dreaming Outloud Pro" panose="020F0502020204030204" pitchFamily="34" charset="0"/>
                <a:cs typeface="Dreaming Outloud Pro" panose="020F0502020204030204" pitchFamily="34" charset="0"/>
              </a:rPr>
              <a:t>City studied: _________________________________________</a:t>
            </a:r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3248611-C798-4E1B-841F-CCC34F7E2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454104"/>
              </p:ext>
            </p:extLst>
          </p:nvPr>
        </p:nvGraphicFramePr>
        <p:xfrm>
          <a:off x="8717884" y="6764021"/>
          <a:ext cx="3850951" cy="237202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50951">
                  <a:extLst>
                    <a:ext uri="{9D8B030D-6E8A-4147-A177-3AD203B41FA5}">
                      <a16:colId xmlns:a16="http://schemas.microsoft.com/office/drawing/2014/main" val="2758373558"/>
                    </a:ext>
                  </a:extLst>
                </a:gridCol>
              </a:tblGrid>
              <a:tr h="2372027"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99728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A671DFF-DAC6-DB73-677A-5E5CDD585ACA}"/>
              </a:ext>
            </a:extLst>
          </p:cNvPr>
          <p:cNvSpPr txBox="1"/>
          <p:nvPr/>
        </p:nvSpPr>
        <p:spPr>
          <a:xfrm>
            <a:off x="8626921" y="6511866"/>
            <a:ext cx="4735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Urban change in 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95310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1D01441-977D-C483-3929-B43772377CF5}"/>
              </a:ext>
            </a:extLst>
          </p:cNvPr>
          <p:cNvSpPr txBox="1"/>
          <p:nvPr/>
        </p:nvSpPr>
        <p:spPr>
          <a:xfrm>
            <a:off x="319153" y="203197"/>
            <a:ext cx="9157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Dreaming Outloud Pro" panose="020F0502020204030204" pitchFamily="34" charset="0"/>
                <a:cs typeface="Dreaming Outloud Pro" panose="020F0502020204030204" pitchFamily="34" charset="0"/>
              </a:rPr>
              <a:t>Urban Issues and Challenges – Opportunities and challenges in a LIC/NEE city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EE70CE-4D01-0B34-B10A-394FAC7C2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5897" y="223027"/>
            <a:ext cx="3482939" cy="38887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A9182A08-AF75-8ADA-EB73-5F9035B53E84}"/>
              </a:ext>
            </a:extLst>
          </p:cNvPr>
          <p:cNvSpPr txBox="1"/>
          <p:nvPr/>
        </p:nvSpPr>
        <p:spPr>
          <a:xfrm>
            <a:off x="319153" y="565386"/>
            <a:ext cx="640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latin typeface="Dreaming Outloud Pro" panose="020F0502020204030204" pitchFamily="34" charset="0"/>
                <a:cs typeface="Dreaming Outloud Pro" panose="020F0502020204030204" pitchFamily="34" charset="0"/>
              </a:rPr>
              <a:t>Opportunities created by urban change</a:t>
            </a:r>
            <a:endParaRPr lang="en-GB" dirty="0"/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6D5AEFED-A395-3E52-C92F-A08AB03EA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864342"/>
              </p:ext>
            </p:extLst>
          </p:nvPr>
        </p:nvGraphicFramePr>
        <p:xfrm>
          <a:off x="443584" y="977160"/>
          <a:ext cx="5333761" cy="805865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66561">
                  <a:extLst>
                    <a:ext uri="{9D8B030D-6E8A-4147-A177-3AD203B41FA5}">
                      <a16:colId xmlns:a16="http://schemas.microsoft.com/office/drawing/2014/main" val="2671532194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122872953"/>
                    </a:ext>
                  </a:extLst>
                </a:gridCol>
              </a:tblGrid>
              <a:tr h="126909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Cultural mix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227373"/>
                  </a:ext>
                </a:extLst>
              </a:tr>
              <a:tr h="169738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Recreation and entertainment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959220"/>
                  </a:ext>
                </a:extLst>
              </a:tr>
              <a:tr h="169738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Employment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739194"/>
                  </a:ext>
                </a:extLst>
              </a:tr>
              <a:tr h="169738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Integrated transport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722799"/>
                  </a:ext>
                </a:extLst>
              </a:tr>
              <a:tr h="169738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Urban greening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980381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8F46D84-5CE0-3B7E-332E-B666262B0C96}"/>
              </a:ext>
            </a:extLst>
          </p:cNvPr>
          <p:cNvSpPr txBox="1"/>
          <p:nvPr/>
        </p:nvSpPr>
        <p:spPr>
          <a:xfrm>
            <a:off x="5803609" y="570862"/>
            <a:ext cx="640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latin typeface="Dreaming Outloud Pro" panose="020F0502020204030204" pitchFamily="34" charset="0"/>
                <a:cs typeface="Dreaming Outloud Pro" panose="020F0502020204030204" pitchFamily="34" charset="0"/>
              </a:rPr>
              <a:t>Opportunities created by urban change</a:t>
            </a:r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53EA1F-49AD-0090-EC48-3910C7B0B0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722951"/>
              </p:ext>
            </p:extLst>
          </p:nvPr>
        </p:nvGraphicFramePr>
        <p:xfrm>
          <a:off x="5928040" y="982637"/>
          <a:ext cx="6640796" cy="804770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27921">
                  <a:extLst>
                    <a:ext uri="{9D8B030D-6E8A-4147-A177-3AD203B41FA5}">
                      <a16:colId xmlns:a16="http://schemas.microsoft.com/office/drawing/2014/main" val="2671532194"/>
                    </a:ext>
                  </a:extLst>
                </a:gridCol>
                <a:gridCol w="5312875">
                  <a:extLst>
                    <a:ext uri="{9D8B030D-6E8A-4147-A177-3AD203B41FA5}">
                      <a16:colId xmlns:a16="http://schemas.microsoft.com/office/drawing/2014/main" val="2122872953"/>
                    </a:ext>
                  </a:extLst>
                </a:gridCol>
              </a:tblGrid>
              <a:tr h="68784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Urban deprivation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227373"/>
                  </a:ext>
                </a:extLst>
              </a:tr>
              <a:tr h="9199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Inequality in housing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959220"/>
                  </a:ext>
                </a:extLst>
              </a:tr>
              <a:tr h="9199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Inequality in education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739194"/>
                  </a:ext>
                </a:extLst>
              </a:tr>
              <a:tr h="9199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Inequality in health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722799"/>
                  </a:ext>
                </a:extLst>
              </a:tr>
              <a:tr h="9199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Employment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9803814"/>
                  </a:ext>
                </a:extLst>
              </a:tr>
              <a:tr h="9199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Dereliction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80100"/>
                  </a:ext>
                </a:extLst>
              </a:tr>
              <a:tr h="9199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Building on born and greenfield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892807"/>
                  </a:ext>
                </a:extLst>
              </a:tr>
              <a:tr h="9199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Waste disposal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17755"/>
                  </a:ext>
                </a:extLst>
              </a:tr>
              <a:tr h="9199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Urban sprawl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612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04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1D01441-977D-C483-3929-B43772377CF5}"/>
              </a:ext>
            </a:extLst>
          </p:cNvPr>
          <p:cNvSpPr txBox="1"/>
          <p:nvPr/>
        </p:nvSpPr>
        <p:spPr>
          <a:xfrm>
            <a:off x="319153" y="203197"/>
            <a:ext cx="9157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Dreaming Outloud Pro" panose="020F0502020204030204" pitchFamily="34" charset="0"/>
                <a:cs typeface="Dreaming Outloud Pro" panose="020F0502020204030204" pitchFamily="34" charset="0"/>
              </a:rPr>
              <a:t>Urban Issues and Challenges – Urban sustainability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EE70CE-4D01-0B34-B10A-394FAC7C2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5897" y="223027"/>
            <a:ext cx="3482939" cy="38887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E573121-B23E-2898-00CC-31BCCCB3BD19}"/>
              </a:ext>
            </a:extLst>
          </p:cNvPr>
          <p:cNvSpPr txBox="1"/>
          <p:nvPr/>
        </p:nvSpPr>
        <p:spPr>
          <a:xfrm>
            <a:off x="397128" y="621173"/>
            <a:ext cx="2804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Urban regeneration project</a:t>
            </a:r>
          </a:p>
          <a:p>
            <a:r>
              <a:rPr lang="en-GB" sz="12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2FDCF42-EC6A-C173-56AE-FA8AE589D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129123"/>
              </p:ext>
            </p:extLst>
          </p:nvPr>
        </p:nvGraphicFramePr>
        <p:xfrm>
          <a:off x="499337" y="891311"/>
          <a:ext cx="3551294" cy="66239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01125">
                  <a:extLst>
                    <a:ext uri="{9D8B030D-6E8A-4147-A177-3AD203B41FA5}">
                      <a16:colId xmlns:a16="http://schemas.microsoft.com/office/drawing/2014/main" val="2671532194"/>
                    </a:ext>
                  </a:extLst>
                </a:gridCol>
                <a:gridCol w="2350169">
                  <a:extLst>
                    <a:ext uri="{9D8B030D-6E8A-4147-A177-3AD203B41FA5}">
                      <a16:colId xmlns:a16="http://schemas.microsoft.com/office/drawing/2014/main" val="2122872953"/>
                    </a:ext>
                  </a:extLst>
                </a:gridCol>
              </a:tblGrid>
              <a:tr h="60158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Example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227373"/>
                  </a:ext>
                </a:extLst>
              </a:tr>
              <a:tr h="20074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Why did the area need regeneration?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959220"/>
                  </a:ext>
                </a:extLst>
              </a:tr>
              <a:tr h="20074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What are the main features?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739194"/>
                  </a:ext>
                </a:extLst>
              </a:tr>
              <a:tr h="20074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What was the impact of the regeneration project?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722799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E9B85376-189A-0DC6-A393-4FCF2D85AF6C}"/>
              </a:ext>
            </a:extLst>
          </p:cNvPr>
          <p:cNvSpPr txBox="1"/>
          <p:nvPr/>
        </p:nvSpPr>
        <p:spPr>
          <a:xfrm>
            <a:off x="4053383" y="588907"/>
            <a:ext cx="561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The features of sustainable urban living</a:t>
            </a:r>
          </a:p>
          <a:p>
            <a:r>
              <a:rPr lang="en-GB" sz="12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59DE3DE-0E76-DC35-DB0A-689B6B80E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885321"/>
              </p:ext>
            </p:extLst>
          </p:nvPr>
        </p:nvGraphicFramePr>
        <p:xfrm>
          <a:off x="4178358" y="891310"/>
          <a:ext cx="4078538" cy="662391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79450">
                  <a:extLst>
                    <a:ext uri="{9D8B030D-6E8A-4147-A177-3AD203B41FA5}">
                      <a16:colId xmlns:a16="http://schemas.microsoft.com/office/drawing/2014/main" val="3198162485"/>
                    </a:ext>
                  </a:extLst>
                </a:gridCol>
                <a:gridCol w="2699088">
                  <a:extLst>
                    <a:ext uri="{9D8B030D-6E8A-4147-A177-3AD203B41FA5}">
                      <a16:colId xmlns:a16="http://schemas.microsoft.com/office/drawing/2014/main" val="1554749306"/>
                    </a:ext>
                  </a:extLst>
                </a:gridCol>
              </a:tblGrid>
              <a:tr h="170078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Water conservation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315112"/>
                  </a:ext>
                </a:extLst>
              </a:tr>
              <a:tr h="17007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Energy conservation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458532"/>
                  </a:ext>
                </a:extLst>
              </a:tr>
              <a:tr h="152156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Waste recycling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1012290"/>
                  </a:ext>
                </a:extLst>
              </a:tr>
              <a:tr h="17007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Creating green space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9175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49E4990-59B0-C6D0-E114-BAF4B8658574}"/>
              </a:ext>
            </a:extLst>
          </p:cNvPr>
          <p:cNvSpPr txBox="1"/>
          <p:nvPr/>
        </p:nvSpPr>
        <p:spPr>
          <a:xfrm>
            <a:off x="8256896" y="588907"/>
            <a:ext cx="561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Sustainable urban transport strategies</a:t>
            </a:r>
          </a:p>
          <a:p>
            <a:r>
              <a:rPr lang="en-GB" sz="12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C3A7842-2DB5-744B-C524-AC202A7911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496679"/>
              </p:ext>
            </p:extLst>
          </p:nvPr>
        </p:nvGraphicFramePr>
        <p:xfrm>
          <a:off x="8381871" y="891309"/>
          <a:ext cx="4078538" cy="66239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05017">
                  <a:extLst>
                    <a:ext uri="{9D8B030D-6E8A-4147-A177-3AD203B41FA5}">
                      <a16:colId xmlns:a16="http://schemas.microsoft.com/office/drawing/2014/main" val="3198162485"/>
                    </a:ext>
                  </a:extLst>
                </a:gridCol>
                <a:gridCol w="3073521">
                  <a:extLst>
                    <a:ext uri="{9D8B030D-6E8A-4147-A177-3AD203B41FA5}">
                      <a16:colId xmlns:a16="http://schemas.microsoft.com/office/drawing/2014/main" val="1554749306"/>
                    </a:ext>
                  </a:extLst>
                </a:gridCol>
              </a:tblGrid>
              <a:tr h="170078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Dreaming Outloud Pro" panose="03050502040302030504" pitchFamily="66" charset="77"/>
                          <a:cs typeface="Dreaming Outloud Pro" panose="03050502040302030504" pitchFamily="66" charset="77"/>
                        </a:rPr>
                        <a:t>Issues with traffic congestion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315112"/>
                  </a:ext>
                </a:extLst>
              </a:tr>
              <a:tr h="17007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Strategy 1: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458532"/>
                  </a:ext>
                </a:extLst>
              </a:tr>
              <a:tr h="152156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Strategy 2: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1012290"/>
                  </a:ext>
                </a:extLst>
              </a:tr>
              <a:tr h="17007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reaming Outloud Pro" panose="03050502040302030504" pitchFamily="66" charset="77"/>
                          <a:ea typeface="+mn-ea"/>
                          <a:cs typeface="Dreaming Outloud Pro" panose="03050502040302030504" pitchFamily="66" charset="77"/>
                        </a:rPr>
                        <a:t>Strategy 3: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Dreaming Outloud Pro" panose="03050502040302030504" pitchFamily="66" charset="77"/>
                        <a:cs typeface="Dreaming Outloud Pro" panose="03050502040302030504" pitchFamily="66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91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374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3773</TotalTime>
  <Words>224</Words>
  <Application>Microsoft Macintosh PowerPoint</Application>
  <PresentationFormat>A3 Paper (297x420 mm)</PresentationFormat>
  <Paragraphs>72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Dreaming Outloud Pro</vt:lpstr>
      <vt:lpstr>Office Theme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Anthony Bennett</dc:creator>
  <cp:keywords/>
  <dc:description/>
  <cp:lastModifiedBy>Anthony Bennett</cp:lastModifiedBy>
  <cp:revision>27</cp:revision>
  <dcterms:created xsi:type="dcterms:W3CDTF">2023-01-22T15:38:04Z</dcterms:created>
  <dcterms:modified xsi:type="dcterms:W3CDTF">2023-03-01T13:55:14Z</dcterms:modified>
  <cp:category/>
</cp:coreProperties>
</file>