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11"/>
  </p:notesMasterIdLst>
  <p:sldIdLst>
    <p:sldId id="256" r:id="rId2"/>
    <p:sldId id="295" r:id="rId3"/>
    <p:sldId id="298" r:id="rId4"/>
    <p:sldId id="310" r:id="rId5"/>
    <p:sldId id="311" r:id="rId6"/>
    <p:sldId id="312" r:id="rId7"/>
    <p:sldId id="313" r:id="rId8"/>
    <p:sldId id="302" r:id="rId9"/>
    <p:sldId id="303" r:id="rId10"/>
  </p:sldIdLst>
  <p:sldSz cx="6858000" cy="9906000" type="A4"/>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6"/>
    <p:restoredTop sz="96327"/>
  </p:normalViewPr>
  <p:slideViewPr>
    <p:cSldViewPr snapToGrid="0" snapToObjects="1">
      <p:cViewPr varScale="1">
        <p:scale>
          <a:sx n="86" d="100"/>
          <a:sy n="86" d="100"/>
        </p:scale>
        <p:origin x="2096" y="200"/>
      </p:cViewPr>
      <p:guideLst/>
    </p:cSldViewPr>
  </p:slideViewPr>
  <p:notesTextViewPr>
    <p:cViewPr>
      <p:scale>
        <a:sx n="1" d="1"/>
        <a:sy n="1" d="1"/>
      </p:scale>
      <p:origin x="0" y="0"/>
    </p:cViewPr>
  </p:notesTextViewPr>
  <p:sorterViewPr>
    <p:cViewPr>
      <p:scale>
        <a:sx n="192" d="100"/>
        <a:sy n="1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Cayman Island Imports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Imports (tonnes)</c:v>
                </c:pt>
              </c:strCache>
            </c:strRef>
          </c:tx>
          <c:spPr>
            <a:solidFill>
              <a:schemeClr val="accent1"/>
            </a:solidFill>
            <a:ln>
              <a:noFill/>
            </a:ln>
            <a:effectLst/>
          </c:spPr>
          <c:invertIfNegative val="0"/>
          <c:cat>
            <c:numRef>
              <c:f>Sheet1!$A$2:$A$7</c:f>
              <c:numCache>
                <c:formatCode>General</c:formatCode>
                <c:ptCount val="6"/>
                <c:pt idx="0">
                  <c:v>1977</c:v>
                </c:pt>
                <c:pt idx="1">
                  <c:v>1978</c:v>
                </c:pt>
                <c:pt idx="2">
                  <c:v>1988</c:v>
                </c:pt>
                <c:pt idx="3">
                  <c:v>1998</c:v>
                </c:pt>
                <c:pt idx="4">
                  <c:v>2008</c:v>
                </c:pt>
                <c:pt idx="5">
                  <c:v>2018</c:v>
                </c:pt>
              </c:numCache>
            </c:numRef>
          </c:cat>
          <c:val>
            <c:numRef>
              <c:f>Sheet1!$B$2:$B$7</c:f>
              <c:numCache>
                <c:formatCode>General</c:formatCode>
                <c:ptCount val="6"/>
                <c:pt idx="0">
                  <c:v>25000</c:v>
                </c:pt>
                <c:pt idx="1">
                  <c:v>45000</c:v>
                </c:pt>
                <c:pt idx="3">
                  <c:v>221379</c:v>
                </c:pt>
                <c:pt idx="4">
                  <c:v>313406</c:v>
                </c:pt>
                <c:pt idx="5">
                  <c:v>554844</c:v>
                </c:pt>
              </c:numCache>
            </c:numRef>
          </c:val>
          <c:extLst>
            <c:ext xmlns:c16="http://schemas.microsoft.com/office/drawing/2014/chart" uri="{C3380CC4-5D6E-409C-BE32-E72D297353CC}">
              <c16:uniqueId val="{00000000-7F9C-004A-A171-0B6980C78C86}"/>
            </c:ext>
          </c:extLst>
        </c:ser>
        <c:ser>
          <c:idx val="1"/>
          <c:order val="1"/>
          <c:tx>
            <c:strRef>
              <c:f>Sheet1!$C$1</c:f>
              <c:strCache>
                <c:ptCount val="1"/>
                <c:pt idx="0">
                  <c:v>Column2</c:v>
                </c:pt>
              </c:strCache>
            </c:strRef>
          </c:tx>
          <c:spPr>
            <a:solidFill>
              <a:schemeClr val="accent2"/>
            </a:solidFill>
            <a:ln>
              <a:noFill/>
            </a:ln>
            <a:effectLst/>
          </c:spPr>
          <c:invertIfNegative val="0"/>
          <c:cat>
            <c:numRef>
              <c:f>Sheet1!$A$2:$A$7</c:f>
              <c:numCache>
                <c:formatCode>General</c:formatCode>
                <c:ptCount val="6"/>
                <c:pt idx="0">
                  <c:v>1977</c:v>
                </c:pt>
                <c:pt idx="1">
                  <c:v>1978</c:v>
                </c:pt>
                <c:pt idx="2">
                  <c:v>1988</c:v>
                </c:pt>
                <c:pt idx="3">
                  <c:v>1998</c:v>
                </c:pt>
                <c:pt idx="4">
                  <c:v>2008</c:v>
                </c:pt>
                <c:pt idx="5">
                  <c:v>2018</c:v>
                </c:pt>
              </c:numCache>
            </c:numRef>
          </c:cat>
          <c:val>
            <c:numRef>
              <c:f>Sheet1!$C$2:$C$7</c:f>
              <c:numCache>
                <c:formatCode>General</c:formatCode>
                <c:ptCount val="6"/>
              </c:numCache>
            </c:numRef>
          </c:val>
          <c:extLst>
            <c:ext xmlns:c16="http://schemas.microsoft.com/office/drawing/2014/chart" uri="{C3380CC4-5D6E-409C-BE32-E72D297353CC}">
              <c16:uniqueId val="{00000001-7F9C-004A-A171-0B6980C78C86}"/>
            </c:ext>
          </c:extLst>
        </c:ser>
        <c:ser>
          <c:idx val="2"/>
          <c:order val="2"/>
          <c:tx>
            <c:strRef>
              <c:f>Sheet1!$D$1</c:f>
              <c:strCache>
                <c:ptCount val="1"/>
                <c:pt idx="0">
                  <c:v>Column3</c:v>
                </c:pt>
              </c:strCache>
            </c:strRef>
          </c:tx>
          <c:spPr>
            <a:solidFill>
              <a:schemeClr val="accent3"/>
            </a:solidFill>
            <a:ln>
              <a:noFill/>
            </a:ln>
            <a:effectLst/>
          </c:spPr>
          <c:invertIfNegative val="0"/>
          <c:cat>
            <c:numRef>
              <c:f>Sheet1!$A$2:$A$7</c:f>
              <c:numCache>
                <c:formatCode>General</c:formatCode>
                <c:ptCount val="6"/>
                <c:pt idx="0">
                  <c:v>1977</c:v>
                </c:pt>
                <c:pt idx="1">
                  <c:v>1978</c:v>
                </c:pt>
                <c:pt idx="2">
                  <c:v>1988</c:v>
                </c:pt>
                <c:pt idx="3">
                  <c:v>1998</c:v>
                </c:pt>
                <c:pt idx="4">
                  <c:v>2008</c:v>
                </c:pt>
                <c:pt idx="5">
                  <c:v>2018</c:v>
                </c:pt>
              </c:numCache>
            </c:numRef>
          </c:cat>
          <c:val>
            <c:numRef>
              <c:f>Sheet1!$D$2:$D$7</c:f>
              <c:numCache>
                <c:formatCode>General</c:formatCode>
                <c:ptCount val="6"/>
              </c:numCache>
            </c:numRef>
          </c:val>
          <c:extLst>
            <c:ext xmlns:c16="http://schemas.microsoft.com/office/drawing/2014/chart" uri="{C3380CC4-5D6E-409C-BE32-E72D297353CC}">
              <c16:uniqueId val="{00000002-7F9C-004A-A171-0B6980C78C86}"/>
            </c:ext>
          </c:extLst>
        </c:ser>
        <c:dLbls>
          <c:showLegendKey val="0"/>
          <c:showVal val="0"/>
          <c:showCatName val="0"/>
          <c:showSerName val="0"/>
          <c:showPercent val="0"/>
          <c:showBubbleSize val="0"/>
        </c:dLbls>
        <c:gapWidth val="300"/>
        <c:axId val="2020204640"/>
        <c:axId val="2020206912"/>
      </c:barChart>
      <c:catAx>
        <c:axId val="20202046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0206912"/>
        <c:crosses val="autoZero"/>
        <c:auto val="1"/>
        <c:lblAlgn val="ctr"/>
        <c:lblOffset val="100"/>
        <c:noMultiLvlLbl val="0"/>
      </c:catAx>
      <c:valAx>
        <c:axId val="2020206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Imports (tonnes)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020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90B22-540D-3045-ADE8-9B62CBA80072}" type="datetimeFigureOut">
              <a:rPr lang="en-GB" smtClean="0"/>
              <a:t>26/03/2023</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1BA27-B1CE-C44F-814E-711BD15ADA1D}" type="slidenum">
              <a:rPr lang="en-GB" smtClean="0"/>
              <a:t>‹#›</a:t>
            </a:fld>
            <a:endParaRPr lang="en-GB"/>
          </a:p>
        </p:txBody>
      </p:sp>
    </p:spTree>
    <p:extLst>
      <p:ext uri="{BB962C8B-B14F-4D97-AF65-F5344CB8AC3E}">
        <p14:creationId xmlns:p14="http://schemas.microsoft.com/office/powerpoint/2010/main" val="413298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2DC5720-F512-744E-9963-E94944A13F81}" type="datetime1">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343535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F18968-F78B-6541-BA36-9B826813889C}" type="datetime1">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28856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D4586D-8CB8-CF48-91DA-ECC12CFCC0EE}" type="datetime1">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338961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792" y="654903"/>
            <a:ext cx="4980186" cy="633042"/>
          </a:xfrm>
        </p:spPr>
        <p:txBody>
          <a:bodyPr anchor="t"/>
          <a:lstStyle>
            <a:lvl1pPr>
              <a:defRPr sz="4400" b="1">
                <a:solidFill>
                  <a:srgbClr val="81A032"/>
                </a:solidFill>
              </a:defRPr>
            </a:lvl1pPr>
          </a:lstStyle>
          <a:p>
            <a:r>
              <a:rPr lang="en-GB" dirty="0"/>
              <a:t>Title</a:t>
            </a:r>
            <a:endParaRPr lang="en-US" dirty="0"/>
          </a:p>
        </p:txBody>
      </p:sp>
      <p:sp>
        <p:nvSpPr>
          <p:cNvPr id="3" name="Content Placeholder 2"/>
          <p:cNvSpPr>
            <a:spLocks noGrp="1"/>
          </p:cNvSpPr>
          <p:nvPr>
            <p:ph idx="1"/>
          </p:nvPr>
        </p:nvSpPr>
        <p:spPr>
          <a:xfrm>
            <a:off x="504825" y="1266682"/>
            <a:ext cx="5854700" cy="7815547"/>
          </a:xfrm>
        </p:spPr>
        <p:txBody>
          <a:bodyPr/>
          <a:lstStyle>
            <a:lvl1pPr>
              <a:defRPr sz="1400">
                <a:solidFill>
                  <a:schemeClr val="bg1">
                    <a:lumMod val="50000"/>
                  </a:schemeClr>
                </a:solidFill>
              </a:defRPr>
            </a:lvl1pPr>
            <a:lvl2pPr>
              <a:defRPr sz="12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900">
                <a:solidFill>
                  <a:schemeClr val="bg1">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12"/>
          </p:nvPr>
        </p:nvSpPr>
        <p:spPr>
          <a:xfrm>
            <a:off x="4843463" y="9181397"/>
            <a:ext cx="927750" cy="527403"/>
          </a:xfrm>
        </p:spPr>
        <p:txBody>
          <a:bodyPr/>
          <a:lstStyle/>
          <a:p>
            <a:fld id="{5F3304C8-EA06-0E41-8D40-68D7AC5D2E03}" type="slidenum">
              <a:rPr lang="en-GB" smtClean="0"/>
              <a:t>‹#›</a:t>
            </a:fld>
            <a:endParaRPr lang="en-GB"/>
          </a:p>
        </p:txBody>
      </p:sp>
      <p:pic>
        <p:nvPicPr>
          <p:cNvPr id="7" name="Picture 6">
            <a:extLst>
              <a:ext uri="{FF2B5EF4-FFF2-40B4-BE49-F238E27FC236}">
                <a16:creationId xmlns:a16="http://schemas.microsoft.com/office/drawing/2014/main" id="{8EEBB20F-C8E4-BF4E-932F-541CBBC0A9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6541" y="9320320"/>
            <a:ext cx="2235154" cy="249556"/>
          </a:xfrm>
          <a:prstGeom prst="rect">
            <a:avLst/>
          </a:prstGeom>
        </p:spPr>
      </p:pic>
      <p:sp>
        <p:nvSpPr>
          <p:cNvPr id="10" name="TextBox 9">
            <a:extLst>
              <a:ext uri="{FF2B5EF4-FFF2-40B4-BE49-F238E27FC236}">
                <a16:creationId xmlns:a16="http://schemas.microsoft.com/office/drawing/2014/main" id="{734F4D1A-2CF1-4F4E-A00F-44E2972C3A9A}"/>
              </a:ext>
            </a:extLst>
          </p:cNvPr>
          <p:cNvSpPr txBox="1"/>
          <p:nvPr userDrawn="1"/>
        </p:nvSpPr>
        <p:spPr>
          <a:xfrm>
            <a:off x="350603" y="9308266"/>
            <a:ext cx="1895054" cy="261610"/>
          </a:xfrm>
          <a:prstGeom prst="rect">
            <a:avLst/>
          </a:prstGeom>
          <a:noFill/>
        </p:spPr>
        <p:txBody>
          <a:bodyPr wrap="square" rtlCol="0">
            <a:spAutoFit/>
          </a:bodyPr>
          <a:lstStyle/>
          <a:p>
            <a:r>
              <a:rPr lang="en-GB" sz="1100" dirty="0" err="1">
                <a:solidFill>
                  <a:schemeClr val="bg1">
                    <a:lumMod val="50000"/>
                  </a:schemeClr>
                </a:solidFill>
              </a:rPr>
              <a:t>www.internetgeography.net</a:t>
            </a:r>
            <a:endParaRPr lang="en-GB" sz="1100" dirty="0">
              <a:solidFill>
                <a:schemeClr val="bg1">
                  <a:lumMod val="50000"/>
                </a:schemeClr>
              </a:solidFill>
            </a:endParaRPr>
          </a:p>
        </p:txBody>
      </p:sp>
      <p:sp>
        <p:nvSpPr>
          <p:cNvPr id="11" name="Rounded Rectangle 10">
            <a:extLst>
              <a:ext uri="{FF2B5EF4-FFF2-40B4-BE49-F238E27FC236}">
                <a16:creationId xmlns:a16="http://schemas.microsoft.com/office/drawing/2014/main" id="{317B468E-98CC-2F47-AEAC-1B096F4D31AE}"/>
              </a:ext>
            </a:extLst>
          </p:cNvPr>
          <p:cNvSpPr/>
          <p:nvPr userDrawn="1"/>
        </p:nvSpPr>
        <p:spPr>
          <a:xfrm>
            <a:off x="471487" y="527404"/>
            <a:ext cx="5915024" cy="8653993"/>
          </a:xfrm>
          <a:prstGeom prst="roundRect">
            <a:avLst>
              <a:gd name="adj" fmla="val 1715"/>
            </a:avLst>
          </a:prstGeom>
          <a:noFill/>
          <a:ln w="38100">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266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DF06C0-B61F-E14E-BB7C-8192795818A3}" type="datetime1">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155713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E99A8CF-ED7F-F446-B071-812BE833D619}" type="datetime1">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325379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185C6FE-47FF-124B-B3D7-CCA11F0AF324}" type="datetime1">
              <a:rPr lang="en-GB" smtClean="0"/>
              <a:t>26/03/2023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25832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B32D2B-8F14-9248-80B0-8E3595C53B0E}" type="datetime1">
              <a:rPr lang="en-GB" smtClean="0"/>
              <a:t>26/03/2023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112712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C635-EB57-D64C-9F4E-92C5EF1E336E}" type="datetime1">
              <a:rPr lang="en-GB" smtClean="0"/>
              <a:t>26/03/2023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231066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3801166-60D7-E348-A475-29EE73BAE775}" type="datetime1">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272181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7028A51-63CD-0645-8441-9926F9256E4C}" type="datetime1">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304C8-EA06-0E41-8D40-68D7AC5D2E03}" type="slidenum">
              <a:rPr lang="en-GB" smtClean="0"/>
              <a:t>‹#›</a:t>
            </a:fld>
            <a:endParaRPr lang="en-GB"/>
          </a:p>
        </p:txBody>
      </p:sp>
    </p:spTree>
    <p:extLst>
      <p:ext uri="{BB962C8B-B14F-4D97-AF65-F5344CB8AC3E}">
        <p14:creationId xmlns:p14="http://schemas.microsoft.com/office/powerpoint/2010/main" val="183637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CB27A98-37A7-F24F-A3B7-A76239F25A3B}" type="datetime1">
              <a:rPr lang="en-GB" smtClean="0"/>
              <a:t>26/03/2023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F3304C8-EA06-0E41-8D40-68D7AC5D2E03}" type="slidenum">
              <a:rPr lang="en-GB" smtClean="0"/>
              <a:t>‹#›</a:t>
            </a:fld>
            <a:endParaRPr lang="en-GB"/>
          </a:p>
        </p:txBody>
      </p:sp>
    </p:spTree>
    <p:extLst>
      <p:ext uri="{BB962C8B-B14F-4D97-AF65-F5344CB8AC3E}">
        <p14:creationId xmlns:p14="http://schemas.microsoft.com/office/powerpoint/2010/main" val="289722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chart" Target="../charts/chart1.xml"/><Relationship Id="rId4" Type="http://schemas.openxmlformats.org/officeDocument/2006/relationships/image" Target="../media/image10.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991C-C19F-914E-8552-3F1DE2431603}"/>
              </a:ext>
            </a:extLst>
          </p:cNvPr>
          <p:cNvSpPr>
            <a:spLocks noGrp="1"/>
          </p:cNvSpPr>
          <p:nvPr>
            <p:ph type="ctrTitle"/>
          </p:nvPr>
        </p:nvSpPr>
        <p:spPr>
          <a:xfrm>
            <a:off x="252042" y="7444741"/>
            <a:ext cx="6453120" cy="1637164"/>
          </a:xfrm>
        </p:spPr>
        <p:txBody>
          <a:bodyPr>
            <a:noAutofit/>
          </a:bodyPr>
          <a:lstStyle/>
          <a:p>
            <a:pPr algn="l"/>
            <a:r>
              <a:rPr lang="en-GB" sz="4400" b="1" dirty="0">
                <a:solidFill>
                  <a:srgbClr val="81A032"/>
                </a:solidFill>
              </a:rPr>
              <a:t>Paper 3 Pre-release 2023</a:t>
            </a:r>
          </a:p>
        </p:txBody>
      </p:sp>
      <p:sp>
        <p:nvSpPr>
          <p:cNvPr id="3" name="Subtitle 2">
            <a:extLst>
              <a:ext uri="{FF2B5EF4-FFF2-40B4-BE49-F238E27FC236}">
                <a16:creationId xmlns:a16="http://schemas.microsoft.com/office/drawing/2014/main" id="{DDCB7ABF-9C03-F34A-AD2A-13E94EE1D075}"/>
              </a:ext>
            </a:extLst>
          </p:cNvPr>
          <p:cNvSpPr>
            <a:spLocks noGrp="1"/>
          </p:cNvSpPr>
          <p:nvPr>
            <p:ph type="subTitle" idx="1"/>
          </p:nvPr>
        </p:nvSpPr>
        <p:spPr>
          <a:xfrm>
            <a:off x="277025" y="8886717"/>
            <a:ext cx="5143500" cy="2391656"/>
          </a:xfrm>
        </p:spPr>
        <p:txBody>
          <a:bodyPr>
            <a:normAutofit/>
          </a:bodyPr>
          <a:lstStyle/>
          <a:p>
            <a:pPr algn="l"/>
            <a:r>
              <a:rPr lang="en-GB" sz="3400" dirty="0">
                <a:solidFill>
                  <a:srgbClr val="81A032"/>
                </a:solidFill>
              </a:rPr>
              <a:t>Work Booklet 2</a:t>
            </a:r>
          </a:p>
        </p:txBody>
      </p:sp>
      <p:pic>
        <p:nvPicPr>
          <p:cNvPr id="6" name="Picture 5">
            <a:extLst>
              <a:ext uri="{FF2B5EF4-FFF2-40B4-BE49-F238E27FC236}">
                <a16:creationId xmlns:a16="http://schemas.microsoft.com/office/drawing/2014/main" id="{F5E6E679-55BA-C34F-9FAC-0BE249DF3350}"/>
              </a:ext>
            </a:extLst>
          </p:cNvPr>
          <p:cNvPicPr>
            <a:picLocks noChangeAspect="1"/>
          </p:cNvPicPr>
          <p:nvPr/>
        </p:nvPicPr>
        <p:blipFill>
          <a:blip r:embed="rId2"/>
          <a:stretch>
            <a:fillRect/>
          </a:stretch>
        </p:blipFill>
        <p:spPr>
          <a:xfrm>
            <a:off x="252042" y="152400"/>
            <a:ext cx="6309364" cy="704444"/>
          </a:xfrm>
          <a:prstGeom prst="rect">
            <a:avLst/>
          </a:prstGeom>
        </p:spPr>
      </p:pic>
      <p:sp>
        <p:nvSpPr>
          <p:cNvPr id="5" name="Title 1">
            <a:extLst>
              <a:ext uri="{FF2B5EF4-FFF2-40B4-BE49-F238E27FC236}">
                <a16:creationId xmlns:a16="http://schemas.microsoft.com/office/drawing/2014/main" id="{4768C192-BB37-788E-45E5-090D946A18BB}"/>
              </a:ext>
            </a:extLst>
          </p:cNvPr>
          <p:cNvSpPr txBox="1">
            <a:spLocks/>
          </p:cNvSpPr>
          <p:nvPr/>
        </p:nvSpPr>
        <p:spPr>
          <a:xfrm>
            <a:off x="277025" y="6846027"/>
            <a:ext cx="6453120" cy="163716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4400" b="1" dirty="0">
                <a:solidFill>
                  <a:srgbClr val="81A032"/>
                </a:solidFill>
                <a:latin typeface="+mn-lt"/>
              </a:rPr>
              <a:t>AQA GCSE Geography</a:t>
            </a:r>
          </a:p>
        </p:txBody>
      </p:sp>
      <p:sp>
        <p:nvSpPr>
          <p:cNvPr id="7" name="Oval 6">
            <a:extLst>
              <a:ext uri="{FF2B5EF4-FFF2-40B4-BE49-F238E27FC236}">
                <a16:creationId xmlns:a16="http://schemas.microsoft.com/office/drawing/2014/main" id="{35E85411-EA6F-1E42-B03B-047D652E346E}"/>
              </a:ext>
            </a:extLst>
          </p:cNvPr>
          <p:cNvSpPr/>
          <p:nvPr/>
        </p:nvSpPr>
        <p:spPr>
          <a:xfrm>
            <a:off x="506730" y="1527880"/>
            <a:ext cx="5844540" cy="5844540"/>
          </a:xfrm>
          <a:prstGeom prst="ellipse">
            <a:avLst/>
          </a:prstGeom>
          <a:noFill/>
          <a:ln w="2063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8" name="Graphic 3">
            <a:extLst>
              <a:ext uri="{FF2B5EF4-FFF2-40B4-BE49-F238E27FC236}">
                <a16:creationId xmlns:a16="http://schemas.microsoft.com/office/drawing/2014/main" id="{94C37631-91A3-9546-200C-2B2EDAE1D0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4745" y="1928565"/>
            <a:ext cx="4572000" cy="4572000"/>
          </a:xfrm>
          <a:prstGeom prst="rect">
            <a:avLst/>
          </a:prstGeom>
        </p:spPr>
      </p:pic>
    </p:spTree>
    <p:extLst>
      <p:ext uri="{BB962C8B-B14F-4D97-AF65-F5344CB8AC3E}">
        <p14:creationId xmlns:p14="http://schemas.microsoft.com/office/powerpoint/2010/main" val="367051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2</a:t>
            </a:fld>
            <a:endParaRPr lang="en-GB"/>
          </a:p>
        </p:txBody>
      </p:sp>
      <p:sp>
        <p:nvSpPr>
          <p:cNvPr id="19" name="Rectangle 18">
            <a:extLst>
              <a:ext uri="{FF2B5EF4-FFF2-40B4-BE49-F238E27FC236}">
                <a16:creationId xmlns:a16="http://schemas.microsoft.com/office/drawing/2014/main" id="{5813B356-B431-A23C-8B7C-BA3BD854DD1B}"/>
              </a:ext>
            </a:extLst>
          </p:cNvPr>
          <p:cNvSpPr/>
          <p:nvPr/>
        </p:nvSpPr>
        <p:spPr>
          <a:xfrm>
            <a:off x="536299" y="979856"/>
            <a:ext cx="5121312" cy="830997"/>
          </a:xfrm>
          <a:prstGeom prst="rect">
            <a:avLst/>
          </a:prstGeom>
        </p:spPr>
        <p:txBody>
          <a:bodyPr wrap="square">
            <a:spAutoFit/>
          </a:bodyPr>
          <a:lstStyle/>
          <a:p>
            <a:r>
              <a:rPr lang="en-GB" sz="1600" b="1" dirty="0">
                <a:solidFill>
                  <a:schemeClr val="bg1">
                    <a:lumMod val="50000"/>
                  </a:schemeClr>
                </a:solidFill>
              </a:rPr>
              <a:t>Below are the key terms used in </a:t>
            </a:r>
            <a:r>
              <a:rPr lang="en-GB" sz="1600" b="1">
                <a:solidFill>
                  <a:schemeClr val="bg1">
                    <a:lumMod val="50000"/>
                  </a:schemeClr>
                </a:solidFill>
              </a:rPr>
              <a:t>figure 2. </a:t>
            </a:r>
            <a:r>
              <a:rPr lang="en-GB" sz="1600" b="1" dirty="0">
                <a:solidFill>
                  <a:schemeClr val="bg1">
                    <a:lumMod val="50000"/>
                  </a:schemeClr>
                </a:solidFill>
              </a:rPr>
              <a:t>You need to</a:t>
            </a:r>
            <a:br>
              <a:rPr lang="en-GB" sz="1600" b="1" dirty="0">
                <a:solidFill>
                  <a:schemeClr val="bg1">
                    <a:lumMod val="50000"/>
                  </a:schemeClr>
                </a:solidFill>
              </a:rPr>
            </a:br>
            <a:r>
              <a:rPr lang="en-GB" sz="1600" b="1" dirty="0">
                <a:solidFill>
                  <a:schemeClr val="bg1">
                    <a:lumMod val="50000"/>
                  </a:schemeClr>
                </a:solidFill>
              </a:rPr>
              <a:t> know what each term means and be able to use it in sentence. </a:t>
            </a:r>
          </a:p>
        </p:txBody>
      </p:sp>
      <p:graphicFrame>
        <p:nvGraphicFramePr>
          <p:cNvPr id="22" name="Table 22">
            <a:extLst>
              <a:ext uri="{FF2B5EF4-FFF2-40B4-BE49-F238E27FC236}">
                <a16:creationId xmlns:a16="http://schemas.microsoft.com/office/drawing/2014/main" id="{B0160865-CECC-ECAA-21AA-5AF15FB763B9}"/>
              </a:ext>
            </a:extLst>
          </p:cNvPr>
          <p:cNvGraphicFramePr>
            <a:graphicFrameLocks noGrp="1"/>
          </p:cNvGraphicFramePr>
          <p:nvPr>
            <p:extLst>
              <p:ext uri="{D42A27DB-BD31-4B8C-83A1-F6EECF244321}">
                <p14:modId xmlns:p14="http://schemas.microsoft.com/office/powerpoint/2010/main" val="277628799"/>
              </p:ext>
            </p:extLst>
          </p:nvPr>
        </p:nvGraphicFramePr>
        <p:xfrm>
          <a:off x="579216" y="1750741"/>
          <a:ext cx="5698920" cy="7281750"/>
        </p:xfrm>
        <a:graphic>
          <a:graphicData uri="http://schemas.openxmlformats.org/drawingml/2006/table">
            <a:tbl>
              <a:tblPr firstRow="1" bandRow="1">
                <a:tableStyleId>{5C22544A-7EE6-4342-B048-85BDC9FD1C3A}</a:tableStyleId>
              </a:tblPr>
              <a:tblGrid>
                <a:gridCol w="2849460">
                  <a:extLst>
                    <a:ext uri="{9D8B030D-6E8A-4147-A177-3AD203B41FA5}">
                      <a16:colId xmlns:a16="http://schemas.microsoft.com/office/drawing/2014/main" val="1959015918"/>
                    </a:ext>
                  </a:extLst>
                </a:gridCol>
                <a:gridCol w="2849460">
                  <a:extLst>
                    <a:ext uri="{9D8B030D-6E8A-4147-A177-3AD203B41FA5}">
                      <a16:colId xmlns:a16="http://schemas.microsoft.com/office/drawing/2014/main" val="325644938"/>
                    </a:ext>
                  </a:extLst>
                </a:gridCol>
              </a:tblGrid>
              <a:tr h="728175">
                <a:tc>
                  <a:txBody>
                    <a:bodyPr/>
                    <a:lstStyle/>
                    <a:p>
                      <a:r>
                        <a:rPr lang="en-GB" sz="1200" b="1" dirty="0">
                          <a:solidFill>
                            <a:schemeClr val="bg1">
                              <a:lumMod val="50000"/>
                            </a:schemeClr>
                          </a:solidFill>
                        </a:rPr>
                        <a:t>Architecture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Ashore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9217119"/>
                  </a:ext>
                </a:extLst>
              </a:tr>
              <a:tr h="728175">
                <a:tc>
                  <a:txBody>
                    <a:bodyPr/>
                    <a:lstStyle/>
                    <a:p>
                      <a:r>
                        <a:rPr lang="en-GB" sz="1200" b="1" dirty="0">
                          <a:solidFill>
                            <a:schemeClr val="bg1">
                              <a:lumMod val="50000"/>
                            </a:schemeClr>
                          </a:solidFill>
                        </a:rPr>
                        <a:t>Berthing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Cargo 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4917416"/>
                  </a:ext>
                </a:extLst>
              </a:tr>
              <a:tr h="728175">
                <a:tc>
                  <a:txBody>
                    <a:bodyPr/>
                    <a:lstStyle/>
                    <a:p>
                      <a:r>
                        <a:rPr lang="en-GB" sz="1200" b="1" dirty="0">
                          <a:solidFill>
                            <a:schemeClr val="bg1">
                              <a:lumMod val="50000"/>
                            </a:schemeClr>
                          </a:solidFill>
                        </a:rPr>
                        <a:t>Cayman Islands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Coral reef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2905228"/>
                  </a:ext>
                </a:extLst>
              </a:tr>
              <a:tr h="728175">
                <a:tc>
                  <a:txBody>
                    <a:bodyPr/>
                    <a:lstStyle/>
                    <a:p>
                      <a:r>
                        <a:rPr lang="en-GB" sz="1200" b="1" dirty="0">
                          <a:solidFill>
                            <a:schemeClr val="bg1">
                              <a:lumMod val="50000"/>
                            </a:schemeClr>
                          </a:solidFill>
                        </a:rPr>
                        <a:t>Cruise ship terminal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Cruise traffic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0200103"/>
                  </a:ext>
                </a:extLst>
              </a:tr>
              <a:tr h="728175">
                <a:tc>
                  <a:txBody>
                    <a:bodyPr/>
                    <a:lstStyle/>
                    <a:p>
                      <a:r>
                        <a:rPr lang="en-GB" sz="1200" b="1" dirty="0">
                          <a:solidFill>
                            <a:schemeClr val="bg1">
                              <a:lumMod val="50000"/>
                            </a:schemeClr>
                          </a:solidFill>
                        </a:rPr>
                        <a:t>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Economic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494044"/>
                  </a:ext>
                </a:extLst>
              </a:tr>
              <a:tr h="728175">
                <a:tc>
                  <a:txBody>
                    <a:bodyPr/>
                    <a:lstStyle/>
                    <a:p>
                      <a:r>
                        <a:rPr lang="en-GB" sz="1200" b="1" dirty="0">
                          <a:solidFill>
                            <a:schemeClr val="bg1">
                              <a:lumMod val="50000"/>
                            </a:schemeClr>
                          </a:solidFill>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9930436"/>
                  </a:ext>
                </a:extLst>
              </a:tr>
              <a:tr h="728175">
                <a:tc>
                  <a:txBody>
                    <a:bodyPr/>
                    <a:lstStyle/>
                    <a:p>
                      <a:r>
                        <a:rPr lang="en-GB" sz="1200" b="1" dirty="0">
                          <a:solidFill>
                            <a:schemeClr val="bg1">
                              <a:lumMod val="50000"/>
                            </a:schemeClr>
                          </a:solidFill>
                        </a:rPr>
                        <a:t>Pedestrianised shopping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Pier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4334115"/>
                  </a:ext>
                </a:extLst>
              </a:tr>
              <a:tr h="728175">
                <a:tc>
                  <a:txBody>
                    <a:bodyPr/>
                    <a:lstStyle/>
                    <a:p>
                      <a:r>
                        <a:rPr lang="en-GB" sz="1200" b="1" dirty="0">
                          <a:solidFill>
                            <a:schemeClr val="bg1">
                              <a:lumMod val="50000"/>
                            </a:schemeClr>
                          </a:solidFill>
                        </a:rPr>
                        <a:t>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Reclaimed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529148"/>
                  </a:ext>
                </a:extLst>
              </a:tr>
              <a:tr h="728175">
                <a:tc>
                  <a:txBody>
                    <a:bodyPr/>
                    <a:lstStyle/>
                    <a:p>
                      <a:r>
                        <a:rPr lang="en-GB" sz="1200" b="1" dirty="0">
                          <a:solidFill>
                            <a:schemeClr val="bg1">
                              <a:lumMod val="50000"/>
                            </a:schemeClr>
                          </a:solidFill>
                        </a:rPr>
                        <a:t>Redevelopment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Social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594994"/>
                  </a:ext>
                </a:extLst>
              </a:tr>
              <a:tr h="728175">
                <a:tc>
                  <a:txBody>
                    <a:bodyPr/>
                    <a:lstStyle/>
                    <a:p>
                      <a:r>
                        <a:rPr lang="en-GB" sz="1200" b="1" dirty="0">
                          <a:solidFill>
                            <a:schemeClr val="bg1">
                              <a:lumMod val="50000"/>
                            </a:schemeClr>
                          </a:solidFill>
                        </a:rPr>
                        <a:t>Stay-over visitors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solidFill>
                            <a:schemeClr val="bg1">
                              <a:lumMod val="50000"/>
                            </a:schemeClr>
                          </a:solidFill>
                        </a:rPr>
                        <a:t>Tourism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135460"/>
                  </a:ext>
                </a:extLst>
              </a:tr>
            </a:tbl>
          </a:graphicData>
        </a:graphic>
      </p:graphicFrame>
      <p:sp>
        <p:nvSpPr>
          <p:cNvPr id="12" name="Oval 11">
            <a:extLst>
              <a:ext uri="{FF2B5EF4-FFF2-40B4-BE49-F238E27FC236}">
                <a16:creationId xmlns:a16="http://schemas.microsoft.com/office/drawing/2014/main" id="{B591D250-52BC-2A7D-3176-0945C17A3749}"/>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267B066A-CDB6-C148-B6D3-D62E5DB517E1}"/>
              </a:ext>
            </a:extLst>
          </p:cNvPr>
          <p:cNvSpPr txBox="1">
            <a:spLocks/>
          </p:cNvSpPr>
          <p:nvPr/>
        </p:nvSpPr>
        <p:spPr>
          <a:xfrm>
            <a:off x="1052134" y="606711"/>
            <a:ext cx="5622426" cy="63304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4400" b="1" kern="1200">
                <a:solidFill>
                  <a:srgbClr val="81A032"/>
                </a:solidFill>
                <a:latin typeface="+mj-lt"/>
                <a:ea typeface="+mj-ea"/>
                <a:cs typeface="+mj-cs"/>
              </a:defRPr>
            </a:lvl1pPr>
          </a:lstStyle>
          <a:p>
            <a:r>
              <a:rPr lang="en-GB" sz="2800" dirty="0">
                <a:latin typeface="+mn-lt"/>
              </a:rPr>
              <a:t>Figure 2 – Key Terms</a:t>
            </a:r>
          </a:p>
        </p:txBody>
      </p:sp>
      <p:pic>
        <p:nvPicPr>
          <p:cNvPr id="3" name="Graphic 2">
            <a:extLst>
              <a:ext uri="{FF2B5EF4-FFF2-40B4-BE49-F238E27FC236}">
                <a16:creationId xmlns:a16="http://schemas.microsoft.com/office/drawing/2014/main" id="{A0586D25-32A5-B8C1-5AA4-77018A95EDA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402130" y="287840"/>
            <a:ext cx="584873" cy="584873"/>
          </a:xfrm>
          <a:prstGeom prst="rect">
            <a:avLst/>
          </a:prstGeom>
        </p:spPr>
      </p:pic>
      <p:pic>
        <p:nvPicPr>
          <p:cNvPr id="4" name="Picture 3" descr="Qr code&#10;&#10;Description automatically generated">
            <a:extLst>
              <a:ext uri="{FF2B5EF4-FFF2-40B4-BE49-F238E27FC236}">
                <a16:creationId xmlns:a16="http://schemas.microsoft.com/office/drawing/2014/main" id="{AEF5E7BB-1689-8D57-3809-F9FCA693C4E0}"/>
              </a:ext>
            </a:extLst>
          </p:cNvPr>
          <p:cNvPicPr>
            <a:picLocks noChangeAspect="1"/>
          </p:cNvPicPr>
          <p:nvPr/>
        </p:nvPicPr>
        <p:blipFill>
          <a:blip r:embed="rId4"/>
          <a:stretch>
            <a:fillRect/>
          </a:stretch>
        </p:blipFill>
        <p:spPr>
          <a:xfrm>
            <a:off x="5174569" y="599326"/>
            <a:ext cx="1147132" cy="1147132"/>
          </a:xfrm>
          <a:prstGeom prst="rect">
            <a:avLst/>
          </a:prstGeom>
        </p:spPr>
      </p:pic>
    </p:spTree>
    <p:extLst>
      <p:ext uri="{BB962C8B-B14F-4D97-AF65-F5344CB8AC3E}">
        <p14:creationId xmlns:p14="http://schemas.microsoft.com/office/powerpoint/2010/main" val="294480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1BB-0C23-7646-8BD7-85B46BCE780D}"/>
              </a:ext>
            </a:extLst>
          </p:cNvPr>
          <p:cNvSpPr>
            <a:spLocks noGrp="1"/>
          </p:cNvSpPr>
          <p:nvPr>
            <p:ph type="title"/>
          </p:nvPr>
        </p:nvSpPr>
        <p:spPr>
          <a:xfrm>
            <a:off x="1052134" y="606711"/>
            <a:ext cx="5622426" cy="633042"/>
          </a:xfrm>
        </p:spPr>
        <p:txBody>
          <a:bodyPr>
            <a:noAutofit/>
          </a:bodyPr>
          <a:lstStyle/>
          <a:p>
            <a:r>
              <a:rPr lang="en-GB" sz="2800" dirty="0">
                <a:latin typeface="+mn-lt"/>
              </a:rPr>
              <a:t>Figure 2 Cruise Terminal and Port</a:t>
            </a:r>
          </a:p>
        </p:txBody>
      </p:sp>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3</a:t>
            </a:fld>
            <a:endParaRPr lang="en-GB"/>
          </a:p>
        </p:txBody>
      </p:sp>
      <p:sp>
        <p:nvSpPr>
          <p:cNvPr id="17" name="Oval 16">
            <a:extLst>
              <a:ext uri="{FF2B5EF4-FFF2-40B4-BE49-F238E27FC236}">
                <a16:creationId xmlns:a16="http://schemas.microsoft.com/office/drawing/2014/main" id="{8B652686-159C-845F-71C3-BC1E9467B02B}"/>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423188C9-85FF-630F-C4E8-3DFC5D32173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7161334" y="734682"/>
            <a:ext cx="505558" cy="505558"/>
          </a:xfrm>
          <a:prstGeom prst="rect">
            <a:avLst/>
          </a:prstGeom>
        </p:spPr>
      </p:pic>
      <p:sp>
        <p:nvSpPr>
          <p:cNvPr id="21" name="TextBox 20">
            <a:extLst>
              <a:ext uri="{FF2B5EF4-FFF2-40B4-BE49-F238E27FC236}">
                <a16:creationId xmlns:a16="http://schemas.microsoft.com/office/drawing/2014/main" id="{0E0E55B1-CD5B-8A1D-EBED-D4A522F0325C}"/>
              </a:ext>
            </a:extLst>
          </p:cNvPr>
          <p:cNvSpPr txBox="1"/>
          <p:nvPr/>
        </p:nvSpPr>
        <p:spPr>
          <a:xfrm>
            <a:off x="7644911" y="688043"/>
            <a:ext cx="2190751" cy="584775"/>
          </a:xfrm>
          <a:prstGeom prst="rect">
            <a:avLst/>
          </a:prstGeom>
          <a:noFill/>
        </p:spPr>
        <p:txBody>
          <a:bodyPr wrap="square" rtlCol="0">
            <a:spAutoFit/>
          </a:bodyPr>
          <a:lstStyle/>
          <a:p>
            <a:r>
              <a:rPr lang="en-GB" sz="3200" b="1" dirty="0">
                <a:solidFill>
                  <a:srgbClr val="81A032"/>
                </a:solidFill>
              </a:rPr>
              <a:t>investigate</a:t>
            </a:r>
          </a:p>
        </p:txBody>
      </p:sp>
      <p:sp>
        <p:nvSpPr>
          <p:cNvPr id="24" name="TextBox 23">
            <a:extLst>
              <a:ext uri="{FF2B5EF4-FFF2-40B4-BE49-F238E27FC236}">
                <a16:creationId xmlns:a16="http://schemas.microsoft.com/office/drawing/2014/main" id="{C4C9EED1-F1FB-9FA1-9D53-C0D69EDCCB40}"/>
              </a:ext>
            </a:extLst>
          </p:cNvPr>
          <p:cNvSpPr txBox="1"/>
          <p:nvPr/>
        </p:nvSpPr>
        <p:spPr>
          <a:xfrm>
            <a:off x="7644911" y="1240240"/>
            <a:ext cx="2190751" cy="584775"/>
          </a:xfrm>
          <a:prstGeom prst="rect">
            <a:avLst/>
          </a:prstGeom>
          <a:noFill/>
        </p:spPr>
        <p:txBody>
          <a:bodyPr wrap="square" rtlCol="0">
            <a:spAutoFit/>
          </a:bodyPr>
          <a:lstStyle/>
          <a:p>
            <a:r>
              <a:rPr lang="en-GB" sz="3200" b="1" dirty="0">
                <a:solidFill>
                  <a:srgbClr val="81A032"/>
                </a:solidFill>
              </a:rPr>
              <a:t>apply</a:t>
            </a:r>
          </a:p>
        </p:txBody>
      </p:sp>
      <p:pic>
        <p:nvPicPr>
          <p:cNvPr id="25" name="Graphic 24">
            <a:extLst>
              <a:ext uri="{FF2B5EF4-FFF2-40B4-BE49-F238E27FC236}">
                <a16:creationId xmlns:a16="http://schemas.microsoft.com/office/drawing/2014/main" id="{5D91A0C6-2B02-EE21-EE66-DDAC3167FD8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161334" y="1312426"/>
            <a:ext cx="505558" cy="505558"/>
          </a:xfrm>
          <a:prstGeom prst="rect">
            <a:avLst/>
          </a:prstGeom>
        </p:spPr>
      </p:pic>
      <p:pic>
        <p:nvPicPr>
          <p:cNvPr id="26" name="Graphic 25">
            <a:extLst>
              <a:ext uri="{FF2B5EF4-FFF2-40B4-BE49-F238E27FC236}">
                <a16:creationId xmlns:a16="http://schemas.microsoft.com/office/drawing/2014/main" id="{3F4511A0-5AEC-BF02-2231-86312951D929}"/>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161334" y="1890171"/>
            <a:ext cx="505558" cy="505558"/>
          </a:xfrm>
          <a:prstGeom prst="rect">
            <a:avLst/>
          </a:prstGeom>
        </p:spPr>
      </p:pic>
      <p:sp>
        <p:nvSpPr>
          <p:cNvPr id="27" name="TextBox 26">
            <a:extLst>
              <a:ext uri="{FF2B5EF4-FFF2-40B4-BE49-F238E27FC236}">
                <a16:creationId xmlns:a16="http://schemas.microsoft.com/office/drawing/2014/main" id="{C447FB06-D4F4-2437-A4A8-214B7CFF2FAE}"/>
              </a:ext>
            </a:extLst>
          </p:cNvPr>
          <p:cNvSpPr txBox="1"/>
          <p:nvPr/>
        </p:nvSpPr>
        <p:spPr>
          <a:xfrm>
            <a:off x="7644911" y="1843550"/>
            <a:ext cx="2190751" cy="584775"/>
          </a:xfrm>
          <a:prstGeom prst="rect">
            <a:avLst/>
          </a:prstGeom>
          <a:noFill/>
        </p:spPr>
        <p:txBody>
          <a:bodyPr wrap="square" rtlCol="0">
            <a:spAutoFit/>
          </a:bodyPr>
          <a:lstStyle/>
          <a:p>
            <a:r>
              <a:rPr lang="en-GB" sz="3200" b="1" dirty="0">
                <a:solidFill>
                  <a:srgbClr val="81A032"/>
                </a:solidFill>
              </a:rPr>
              <a:t>skills</a:t>
            </a:r>
          </a:p>
        </p:txBody>
      </p:sp>
      <p:pic>
        <p:nvPicPr>
          <p:cNvPr id="3" name="Graphic 2">
            <a:extLst>
              <a:ext uri="{FF2B5EF4-FFF2-40B4-BE49-F238E27FC236}">
                <a16:creationId xmlns:a16="http://schemas.microsoft.com/office/drawing/2014/main" id="{8839E5AC-8D9B-52B1-5AD5-60B059DB8824}"/>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577358" y="1074825"/>
            <a:ext cx="561861" cy="561861"/>
          </a:xfrm>
          <a:prstGeom prst="rect">
            <a:avLst/>
          </a:prstGeom>
        </p:spPr>
      </p:pic>
      <p:sp>
        <p:nvSpPr>
          <p:cNvPr id="4" name="Rounded Rectangle 3">
            <a:extLst>
              <a:ext uri="{FF2B5EF4-FFF2-40B4-BE49-F238E27FC236}">
                <a16:creationId xmlns:a16="http://schemas.microsoft.com/office/drawing/2014/main" id="{C0725B93-2E09-73D9-5EA1-764050025B6E}"/>
              </a:ext>
            </a:extLst>
          </p:cNvPr>
          <p:cNvSpPr/>
          <p:nvPr/>
        </p:nvSpPr>
        <p:spPr>
          <a:xfrm>
            <a:off x="541997" y="1093683"/>
            <a:ext cx="2817274" cy="1934330"/>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A3D5EA-4E30-438E-6606-801A3E65155B}"/>
              </a:ext>
            </a:extLst>
          </p:cNvPr>
          <p:cNvSpPr txBox="1"/>
          <p:nvPr/>
        </p:nvSpPr>
        <p:spPr>
          <a:xfrm>
            <a:off x="1041649" y="1093683"/>
            <a:ext cx="2468466" cy="523220"/>
          </a:xfrm>
          <a:prstGeom prst="rect">
            <a:avLst/>
          </a:prstGeom>
          <a:noFill/>
        </p:spPr>
        <p:txBody>
          <a:bodyPr wrap="square" rtlCol="0">
            <a:spAutoFit/>
          </a:bodyPr>
          <a:lstStyle/>
          <a:p>
            <a:r>
              <a:rPr lang="en-GB" sz="1400" dirty="0">
                <a:solidFill>
                  <a:srgbClr val="81A032"/>
                </a:solidFill>
              </a:rPr>
              <a:t>Describe the location of the Cayman Islands. </a:t>
            </a:r>
          </a:p>
        </p:txBody>
      </p:sp>
      <p:sp>
        <p:nvSpPr>
          <p:cNvPr id="11" name="Rounded Rectangle 10">
            <a:extLst>
              <a:ext uri="{FF2B5EF4-FFF2-40B4-BE49-F238E27FC236}">
                <a16:creationId xmlns:a16="http://schemas.microsoft.com/office/drawing/2014/main" id="{046A6E2D-2448-02FA-EB40-1793935B34CF}"/>
              </a:ext>
            </a:extLst>
          </p:cNvPr>
          <p:cNvSpPr/>
          <p:nvPr/>
        </p:nvSpPr>
        <p:spPr>
          <a:xfrm>
            <a:off x="541997" y="7106066"/>
            <a:ext cx="2792735" cy="1999833"/>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7BD4DCE-2779-B49B-74C2-5D9BB52861D3}"/>
              </a:ext>
            </a:extLst>
          </p:cNvPr>
          <p:cNvSpPr txBox="1"/>
          <p:nvPr/>
        </p:nvSpPr>
        <p:spPr>
          <a:xfrm>
            <a:off x="1041648" y="7106067"/>
            <a:ext cx="2679452" cy="523220"/>
          </a:xfrm>
          <a:prstGeom prst="rect">
            <a:avLst/>
          </a:prstGeom>
          <a:noFill/>
        </p:spPr>
        <p:txBody>
          <a:bodyPr wrap="square" rtlCol="0">
            <a:spAutoFit/>
          </a:bodyPr>
          <a:lstStyle/>
          <a:p>
            <a:r>
              <a:rPr lang="en-GB" sz="1400" dirty="0">
                <a:solidFill>
                  <a:srgbClr val="81A032"/>
                </a:solidFill>
              </a:rPr>
              <a:t>Calculate the percentage </a:t>
            </a:r>
            <a:br>
              <a:rPr lang="en-GB" sz="1400" dirty="0">
                <a:solidFill>
                  <a:srgbClr val="81A032"/>
                </a:solidFill>
              </a:rPr>
            </a:br>
            <a:r>
              <a:rPr lang="en-GB" sz="1400" dirty="0">
                <a:solidFill>
                  <a:srgbClr val="81A032"/>
                </a:solidFill>
              </a:rPr>
              <a:t>increase in imports for the </a:t>
            </a:r>
          </a:p>
        </p:txBody>
      </p:sp>
      <p:pic>
        <p:nvPicPr>
          <p:cNvPr id="14" name="Graphic 3">
            <a:extLst>
              <a:ext uri="{FF2B5EF4-FFF2-40B4-BE49-F238E27FC236}">
                <a16:creationId xmlns:a16="http://schemas.microsoft.com/office/drawing/2014/main" id="{C788A663-F9A8-0D09-3840-2FBD7F564C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90" y="351465"/>
            <a:ext cx="475954" cy="475954"/>
          </a:xfrm>
          <a:prstGeom prst="rect">
            <a:avLst/>
          </a:prstGeom>
        </p:spPr>
      </p:pic>
      <p:graphicFrame>
        <p:nvGraphicFramePr>
          <p:cNvPr id="23" name="Chart 22">
            <a:extLst>
              <a:ext uri="{FF2B5EF4-FFF2-40B4-BE49-F238E27FC236}">
                <a16:creationId xmlns:a16="http://schemas.microsoft.com/office/drawing/2014/main" id="{46B2D13D-63D4-1911-77E4-5B6AEDE06ED1}"/>
              </a:ext>
            </a:extLst>
          </p:cNvPr>
          <p:cNvGraphicFramePr/>
          <p:nvPr>
            <p:extLst>
              <p:ext uri="{D42A27DB-BD31-4B8C-83A1-F6EECF244321}">
                <p14:modId xmlns:p14="http://schemas.microsoft.com/office/powerpoint/2010/main" val="2759766893"/>
              </p:ext>
            </p:extLst>
          </p:nvPr>
        </p:nvGraphicFramePr>
        <p:xfrm>
          <a:off x="572585" y="3409085"/>
          <a:ext cx="5481817" cy="3796054"/>
        </p:xfrm>
        <a:graphic>
          <a:graphicData uri="http://schemas.openxmlformats.org/drawingml/2006/chart">
            <c:chart xmlns:c="http://schemas.openxmlformats.org/drawingml/2006/chart" xmlns:r="http://schemas.openxmlformats.org/officeDocument/2006/relationships" r:id="rId10"/>
          </a:graphicData>
        </a:graphic>
      </p:graphicFrame>
      <p:sp>
        <p:nvSpPr>
          <p:cNvPr id="36" name="TextBox 35">
            <a:extLst>
              <a:ext uri="{FF2B5EF4-FFF2-40B4-BE49-F238E27FC236}">
                <a16:creationId xmlns:a16="http://schemas.microsoft.com/office/drawing/2014/main" id="{E17060A4-945C-A6D5-D7B3-2530F3EA26F0}"/>
              </a:ext>
            </a:extLst>
          </p:cNvPr>
          <p:cNvSpPr txBox="1"/>
          <p:nvPr/>
        </p:nvSpPr>
        <p:spPr>
          <a:xfrm>
            <a:off x="1041648" y="3085454"/>
            <a:ext cx="5176936" cy="307777"/>
          </a:xfrm>
          <a:prstGeom prst="rect">
            <a:avLst/>
          </a:prstGeom>
          <a:noFill/>
        </p:spPr>
        <p:txBody>
          <a:bodyPr wrap="square" rtlCol="0">
            <a:spAutoFit/>
          </a:bodyPr>
          <a:lstStyle/>
          <a:p>
            <a:r>
              <a:rPr lang="en-GB" sz="1400" dirty="0">
                <a:solidFill>
                  <a:srgbClr val="81A032"/>
                </a:solidFill>
              </a:rPr>
              <a:t>Complete the graph below to show the Cayman Islands imports. </a:t>
            </a:r>
          </a:p>
        </p:txBody>
      </p:sp>
      <p:pic>
        <p:nvPicPr>
          <p:cNvPr id="38" name="Graphic 37">
            <a:extLst>
              <a:ext uri="{FF2B5EF4-FFF2-40B4-BE49-F238E27FC236}">
                <a16:creationId xmlns:a16="http://schemas.microsoft.com/office/drawing/2014/main" id="{78676DFD-9B11-9C7B-9E9F-20D0BAD29F0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81256" y="3146645"/>
            <a:ext cx="505558" cy="505558"/>
          </a:xfrm>
          <a:prstGeom prst="rect">
            <a:avLst/>
          </a:prstGeom>
        </p:spPr>
      </p:pic>
      <p:sp>
        <p:nvSpPr>
          <p:cNvPr id="42" name="Rounded Rectangle 41">
            <a:extLst>
              <a:ext uri="{FF2B5EF4-FFF2-40B4-BE49-F238E27FC236}">
                <a16:creationId xmlns:a16="http://schemas.microsoft.com/office/drawing/2014/main" id="{C7D16C11-610B-5465-6706-691B8A3CDAC8}"/>
              </a:ext>
            </a:extLst>
          </p:cNvPr>
          <p:cNvSpPr/>
          <p:nvPr/>
        </p:nvSpPr>
        <p:spPr>
          <a:xfrm>
            <a:off x="541996" y="3058871"/>
            <a:ext cx="5774009" cy="4012110"/>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Graphic 45">
            <a:extLst>
              <a:ext uri="{FF2B5EF4-FFF2-40B4-BE49-F238E27FC236}">
                <a16:creationId xmlns:a16="http://schemas.microsoft.com/office/drawing/2014/main" id="{F6D02932-95C2-531C-3B4E-67B3F4CEE14D}"/>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81256" y="7108529"/>
            <a:ext cx="505558" cy="505558"/>
          </a:xfrm>
          <a:prstGeom prst="rect">
            <a:avLst/>
          </a:prstGeom>
        </p:spPr>
      </p:pic>
      <p:sp>
        <p:nvSpPr>
          <p:cNvPr id="47" name="TextBox 46">
            <a:extLst>
              <a:ext uri="{FF2B5EF4-FFF2-40B4-BE49-F238E27FC236}">
                <a16:creationId xmlns:a16="http://schemas.microsoft.com/office/drawing/2014/main" id="{5D7A9AB2-2491-C69A-DF64-F80EBBEC9D4B}"/>
              </a:ext>
            </a:extLst>
          </p:cNvPr>
          <p:cNvSpPr txBox="1"/>
          <p:nvPr/>
        </p:nvSpPr>
        <p:spPr>
          <a:xfrm>
            <a:off x="541996" y="7545467"/>
            <a:ext cx="2679452" cy="523220"/>
          </a:xfrm>
          <a:prstGeom prst="rect">
            <a:avLst/>
          </a:prstGeom>
          <a:noFill/>
        </p:spPr>
        <p:txBody>
          <a:bodyPr wrap="square" rtlCol="0">
            <a:spAutoFit/>
          </a:bodyPr>
          <a:lstStyle/>
          <a:p>
            <a:r>
              <a:rPr lang="en-GB" sz="1400" dirty="0">
                <a:solidFill>
                  <a:srgbClr val="81A032"/>
                </a:solidFill>
              </a:rPr>
              <a:t>Cayman Islands between 1998 and 2018. </a:t>
            </a:r>
          </a:p>
        </p:txBody>
      </p:sp>
      <p:sp>
        <p:nvSpPr>
          <p:cNvPr id="48" name="Rounded Rectangle 47">
            <a:extLst>
              <a:ext uri="{FF2B5EF4-FFF2-40B4-BE49-F238E27FC236}">
                <a16:creationId xmlns:a16="http://schemas.microsoft.com/office/drawing/2014/main" id="{95DB8371-10AF-C38E-AF7B-1DC83895DECE}"/>
              </a:ext>
            </a:extLst>
          </p:cNvPr>
          <p:cNvSpPr/>
          <p:nvPr/>
        </p:nvSpPr>
        <p:spPr>
          <a:xfrm>
            <a:off x="3429001" y="7106066"/>
            <a:ext cx="2887004" cy="1999833"/>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50">
            <a:extLst>
              <a:ext uri="{FF2B5EF4-FFF2-40B4-BE49-F238E27FC236}">
                <a16:creationId xmlns:a16="http://schemas.microsoft.com/office/drawing/2014/main" id="{1A4238D1-2073-2C2D-0DF1-E35A9990E69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3468260" y="7108529"/>
            <a:ext cx="505558" cy="505558"/>
          </a:xfrm>
          <a:prstGeom prst="rect">
            <a:avLst/>
          </a:prstGeom>
        </p:spPr>
      </p:pic>
      <p:sp>
        <p:nvSpPr>
          <p:cNvPr id="53" name="TextBox 52">
            <a:extLst>
              <a:ext uri="{FF2B5EF4-FFF2-40B4-BE49-F238E27FC236}">
                <a16:creationId xmlns:a16="http://schemas.microsoft.com/office/drawing/2014/main" id="{32DEAF50-1C50-2772-DE5D-8FF81851C63E}"/>
              </a:ext>
            </a:extLst>
          </p:cNvPr>
          <p:cNvSpPr txBox="1"/>
          <p:nvPr/>
        </p:nvSpPr>
        <p:spPr>
          <a:xfrm>
            <a:off x="3913861" y="7071366"/>
            <a:ext cx="2679452" cy="523220"/>
          </a:xfrm>
          <a:prstGeom prst="rect">
            <a:avLst/>
          </a:prstGeom>
          <a:noFill/>
        </p:spPr>
        <p:txBody>
          <a:bodyPr wrap="square" rtlCol="0">
            <a:spAutoFit/>
          </a:bodyPr>
          <a:lstStyle/>
          <a:p>
            <a:r>
              <a:rPr lang="en-GB" sz="1400" dirty="0">
                <a:solidFill>
                  <a:srgbClr val="81A032"/>
                </a:solidFill>
              </a:rPr>
              <a:t>Calculate the percentage </a:t>
            </a:r>
            <a:br>
              <a:rPr lang="en-GB" sz="1400" dirty="0">
                <a:solidFill>
                  <a:srgbClr val="81A032"/>
                </a:solidFill>
              </a:rPr>
            </a:br>
            <a:r>
              <a:rPr lang="en-GB" sz="1400" dirty="0">
                <a:solidFill>
                  <a:srgbClr val="81A032"/>
                </a:solidFill>
              </a:rPr>
              <a:t>increase in cruise passengers </a:t>
            </a:r>
          </a:p>
        </p:txBody>
      </p:sp>
      <p:sp>
        <p:nvSpPr>
          <p:cNvPr id="54" name="TextBox 53">
            <a:extLst>
              <a:ext uri="{FF2B5EF4-FFF2-40B4-BE49-F238E27FC236}">
                <a16:creationId xmlns:a16="http://schemas.microsoft.com/office/drawing/2014/main" id="{C01EA0E3-E623-F330-01F5-D90DA593225E}"/>
              </a:ext>
            </a:extLst>
          </p:cNvPr>
          <p:cNvSpPr txBox="1"/>
          <p:nvPr/>
        </p:nvSpPr>
        <p:spPr>
          <a:xfrm>
            <a:off x="3414209" y="7510766"/>
            <a:ext cx="2679452" cy="523220"/>
          </a:xfrm>
          <a:prstGeom prst="rect">
            <a:avLst/>
          </a:prstGeom>
          <a:noFill/>
        </p:spPr>
        <p:txBody>
          <a:bodyPr wrap="square" rtlCol="0">
            <a:spAutoFit/>
          </a:bodyPr>
          <a:lstStyle/>
          <a:p>
            <a:r>
              <a:rPr lang="en-GB" sz="1400" dirty="0">
                <a:solidFill>
                  <a:srgbClr val="81A032"/>
                </a:solidFill>
              </a:rPr>
              <a:t>visiting the Cayman Islands between 1998 and 2018. </a:t>
            </a:r>
          </a:p>
        </p:txBody>
      </p:sp>
      <p:pic>
        <p:nvPicPr>
          <p:cNvPr id="55" name="Graphic 54">
            <a:extLst>
              <a:ext uri="{FF2B5EF4-FFF2-40B4-BE49-F238E27FC236}">
                <a16:creationId xmlns:a16="http://schemas.microsoft.com/office/drawing/2014/main" id="{E4F83259-76FB-B478-B14B-868A015B501F}"/>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449570" y="1074825"/>
            <a:ext cx="561861" cy="561861"/>
          </a:xfrm>
          <a:prstGeom prst="rect">
            <a:avLst/>
          </a:prstGeom>
        </p:spPr>
      </p:pic>
      <p:sp>
        <p:nvSpPr>
          <p:cNvPr id="58" name="Rounded Rectangle 57">
            <a:extLst>
              <a:ext uri="{FF2B5EF4-FFF2-40B4-BE49-F238E27FC236}">
                <a16:creationId xmlns:a16="http://schemas.microsoft.com/office/drawing/2014/main" id="{3836B02B-6145-E3A2-1242-E3DA8D0EF94E}"/>
              </a:ext>
            </a:extLst>
          </p:cNvPr>
          <p:cNvSpPr/>
          <p:nvPr/>
        </p:nvSpPr>
        <p:spPr>
          <a:xfrm>
            <a:off x="3414208" y="1093683"/>
            <a:ext cx="2913181" cy="1934330"/>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A53C5F9C-8A0B-F59C-26F5-7681C49881FE}"/>
              </a:ext>
            </a:extLst>
          </p:cNvPr>
          <p:cNvSpPr txBox="1"/>
          <p:nvPr/>
        </p:nvSpPr>
        <p:spPr>
          <a:xfrm>
            <a:off x="3913861" y="1093683"/>
            <a:ext cx="2468466" cy="738664"/>
          </a:xfrm>
          <a:prstGeom prst="rect">
            <a:avLst/>
          </a:prstGeom>
          <a:noFill/>
        </p:spPr>
        <p:txBody>
          <a:bodyPr wrap="square" rtlCol="0">
            <a:spAutoFit/>
          </a:bodyPr>
          <a:lstStyle/>
          <a:p>
            <a:r>
              <a:rPr lang="en-GB" sz="1400" dirty="0">
                <a:solidFill>
                  <a:srgbClr val="81A032"/>
                </a:solidFill>
              </a:rPr>
              <a:t>Identify the issues associated with the current Cayman Islands port. </a:t>
            </a:r>
          </a:p>
        </p:txBody>
      </p:sp>
    </p:spTree>
    <p:extLst>
      <p:ext uri="{BB962C8B-B14F-4D97-AF65-F5344CB8AC3E}">
        <p14:creationId xmlns:p14="http://schemas.microsoft.com/office/powerpoint/2010/main" val="233068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1BB-0C23-7646-8BD7-85B46BCE780D}"/>
              </a:ext>
            </a:extLst>
          </p:cNvPr>
          <p:cNvSpPr>
            <a:spLocks noGrp="1"/>
          </p:cNvSpPr>
          <p:nvPr>
            <p:ph type="title"/>
          </p:nvPr>
        </p:nvSpPr>
        <p:spPr>
          <a:xfrm>
            <a:off x="1052134" y="606711"/>
            <a:ext cx="5622426" cy="633042"/>
          </a:xfrm>
        </p:spPr>
        <p:txBody>
          <a:bodyPr>
            <a:noAutofit/>
          </a:bodyPr>
          <a:lstStyle/>
          <a:p>
            <a:r>
              <a:rPr lang="en-GB" sz="2800" dirty="0">
                <a:latin typeface="+mn-lt"/>
              </a:rPr>
              <a:t>Figure 2 Cruise Terminal and Port</a:t>
            </a:r>
          </a:p>
        </p:txBody>
      </p:sp>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4</a:t>
            </a:fld>
            <a:endParaRPr lang="en-GB"/>
          </a:p>
        </p:txBody>
      </p:sp>
      <p:sp>
        <p:nvSpPr>
          <p:cNvPr id="17" name="Oval 16">
            <a:extLst>
              <a:ext uri="{FF2B5EF4-FFF2-40B4-BE49-F238E27FC236}">
                <a16:creationId xmlns:a16="http://schemas.microsoft.com/office/drawing/2014/main" id="{8B652686-159C-845F-71C3-BC1E9467B02B}"/>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423188C9-85FF-630F-C4E8-3DFC5D32173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638096" y="3015745"/>
            <a:ext cx="505558" cy="505558"/>
          </a:xfrm>
          <a:prstGeom prst="rect">
            <a:avLst/>
          </a:prstGeom>
        </p:spPr>
      </p:pic>
      <p:sp>
        <p:nvSpPr>
          <p:cNvPr id="11" name="Rounded Rectangle 10">
            <a:extLst>
              <a:ext uri="{FF2B5EF4-FFF2-40B4-BE49-F238E27FC236}">
                <a16:creationId xmlns:a16="http://schemas.microsoft.com/office/drawing/2014/main" id="{046A6E2D-2448-02FA-EB40-1793935B34CF}"/>
              </a:ext>
            </a:extLst>
          </p:cNvPr>
          <p:cNvSpPr/>
          <p:nvPr/>
        </p:nvSpPr>
        <p:spPr>
          <a:xfrm>
            <a:off x="538627" y="1067560"/>
            <a:ext cx="5774009" cy="1934330"/>
          </a:xfrm>
          <a:prstGeom prst="roundRect">
            <a:avLst>
              <a:gd name="adj" fmla="val 723"/>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7BD4DCE-2779-B49B-74C2-5D9BB52861D3}"/>
              </a:ext>
            </a:extLst>
          </p:cNvPr>
          <p:cNvSpPr txBox="1"/>
          <p:nvPr/>
        </p:nvSpPr>
        <p:spPr>
          <a:xfrm>
            <a:off x="1038279" y="1067560"/>
            <a:ext cx="5216452" cy="307777"/>
          </a:xfrm>
          <a:prstGeom prst="rect">
            <a:avLst/>
          </a:prstGeom>
          <a:noFill/>
        </p:spPr>
        <p:txBody>
          <a:bodyPr wrap="square" rtlCol="0">
            <a:spAutoFit/>
          </a:bodyPr>
          <a:lstStyle/>
          <a:p>
            <a:r>
              <a:rPr lang="en-GB" sz="1400" dirty="0">
                <a:solidFill>
                  <a:srgbClr val="81A032"/>
                </a:solidFill>
              </a:rPr>
              <a:t>Suggest reasons for the increase in imports in the Cayman Islands. </a:t>
            </a:r>
          </a:p>
        </p:txBody>
      </p:sp>
      <p:pic>
        <p:nvPicPr>
          <p:cNvPr id="15" name="Graphic 14">
            <a:extLst>
              <a:ext uri="{FF2B5EF4-FFF2-40B4-BE49-F238E27FC236}">
                <a16:creationId xmlns:a16="http://schemas.microsoft.com/office/drawing/2014/main" id="{26B99AB2-63AE-BA77-0BD5-60E1899E2B1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68821" y="1111146"/>
            <a:ext cx="505558" cy="505558"/>
          </a:xfrm>
          <a:prstGeom prst="rect">
            <a:avLst/>
          </a:prstGeom>
        </p:spPr>
      </p:pic>
      <p:sp>
        <p:nvSpPr>
          <p:cNvPr id="7" name="Rounded Rectangle 6">
            <a:extLst>
              <a:ext uri="{FF2B5EF4-FFF2-40B4-BE49-F238E27FC236}">
                <a16:creationId xmlns:a16="http://schemas.microsoft.com/office/drawing/2014/main" id="{FD1BF04B-CDC5-E0BD-294C-DF6301938CF2}"/>
              </a:ext>
            </a:extLst>
          </p:cNvPr>
          <p:cNvSpPr/>
          <p:nvPr/>
        </p:nvSpPr>
        <p:spPr>
          <a:xfrm>
            <a:off x="552482" y="3044028"/>
            <a:ext cx="5774009" cy="5210972"/>
          </a:xfrm>
          <a:prstGeom prst="roundRect">
            <a:avLst>
              <a:gd name="adj" fmla="val 757"/>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BCB6886-A45B-AD03-B6FF-A84BB1DC90F2}"/>
              </a:ext>
            </a:extLst>
          </p:cNvPr>
          <p:cNvSpPr txBox="1"/>
          <p:nvPr/>
        </p:nvSpPr>
        <p:spPr>
          <a:xfrm>
            <a:off x="1052134" y="3044028"/>
            <a:ext cx="5216452" cy="523220"/>
          </a:xfrm>
          <a:prstGeom prst="rect">
            <a:avLst/>
          </a:prstGeom>
          <a:noFill/>
        </p:spPr>
        <p:txBody>
          <a:bodyPr wrap="square" rtlCol="0">
            <a:spAutoFit/>
          </a:bodyPr>
          <a:lstStyle/>
          <a:p>
            <a:r>
              <a:rPr lang="en-GB" sz="1400" dirty="0">
                <a:solidFill>
                  <a:srgbClr val="81A032"/>
                </a:solidFill>
              </a:rPr>
              <a:t>Complete the questions below, based on the proposed port development. </a:t>
            </a:r>
          </a:p>
        </p:txBody>
      </p:sp>
      <p:graphicFrame>
        <p:nvGraphicFramePr>
          <p:cNvPr id="16" name="Table 15">
            <a:extLst>
              <a:ext uri="{FF2B5EF4-FFF2-40B4-BE49-F238E27FC236}">
                <a16:creationId xmlns:a16="http://schemas.microsoft.com/office/drawing/2014/main" id="{3362501E-9280-0CAC-9E6C-6D6CEDEBE6D3}"/>
              </a:ext>
            </a:extLst>
          </p:cNvPr>
          <p:cNvGraphicFramePr>
            <a:graphicFrameLocks noGrp="1"/>
          </p:cNvGraphicFramePr>
          <p:nvPr>
            <p:extLst>
              <p:ext uri="{D42A27DB-BD31-4B8C-83A1-F6EECF244321}">
                <p14:modId xmlns:p14="http://schemas.microsoft.com/office/powerpoint/2010/main" val="2978466244"/>
              </p:ext>
            </p:extLst>
          </p:nvPr>
        </p:nvGraphicFramePr>
        <p:xfrm>
          <a:off x="623519" y="3546420"/>
          <a:ext cx="5663144" cy="4644316"/>
        </p:xfrm>
        <a:graphic>
          <a:graphicData uri="http://schemas.openxmlformats.org/drawingml/2006/table">
            <a:tbl>
              <a:tblPr firstRow="1" bandRow="1">
                <a:tableStyleId>{5C22544A-7EE6-4342-B048-85BDC9FD1C3A}</a:tableStyleId>
              </a:tblPr>
              <a:tblGrid>
                <a:gridCol w="2620281">
                  <a:extLst>
                    <a:ext uri="{9D8B030D-6E8A-4147-A177-3AD203B41FA5}">
                      <a16:colId xmlns:a16="http://schemas.microsoft.com/office/drawing/2014/main" val="1504348245"/>
                    </a:ext>
                  </a:extLst>
                </a:gridCol>
                <a:gridCol w="3042863">
                  <a:extLst>
                    <a:ext uri="{9D8B030D-6E8A-4147-A177-3AD203B41FA5}">
                      <a16:colId xmlns:a16="http://schemas.microsoft.com/office/drawing/2014/main" val="1851028085"/>
                    </a:ext>
                  </a:extLst>
                </a:gridCol>
              </a:tblGrid>
              <a:tr h="6274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bg1">
                              <a:lumMod val="50000"/>
                            </a:schemeClr>
                          </a:solidFill>
                        </a:rPr>
                        <a:t>When was the development of a new cruise terminal and port proposed?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39590"/>
                  </a:ext>
                </a:extLst>
              </a:tr>
              <a:tr h="6274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bg1">
                              <a:lumMod val="50000"/>
                            </a:schemeClr>
                          </a:solidFill>
                        </a:rPr>
                        <a:t>Identify the location of the proposed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4213332"/>
                  </a:ext>
                </a:extLst>
              </a:tr>
              <a:tr h="627458">
                <a:tc>
                  <a:txBody>
                    <a:bodyPr/>
                    <a:lstStyle/>
                    <a:p>
                      <a:r>
                        <a:rPr lang="en-GB" sz="1200" b="0" dirty="0">
                          <a:solidFill>
                            <a:schemeClr val="bg1">
                              <a:lumMod val="50000"/>
                            </a:schemeClr>
                          </a:solidFill>
                        </a:rPr>
                        <a:t>How are cruise ship passengers currently transported to shore?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4046571"/>
                  </a:ext>
                </a:extLst>
              </a:tr>
              <a:tr h="1256043">
                <a:tc>
                  <a:txBody>
                    <a:bodyPr/>
                    <a:lstStyle/>
                    <a:p>
                      <a:r>
                        <a:rPr lang="en-GB" sz="1200" b="0" dirty="0">
                          <a:solidFill>
                            <a:schemeClr val="bg1">
                              <a:lumMod val="50000"/>
                            </a:schemeClr>
                          </a:solidFill>
                        </a:rPr>
                        <a:t>Why is the lack of docking facilities for cruise liners and passengers an issue?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638590"/>
                  </a:ext>
                </a:extLst>
              </a:tr>
              <a:tr h="627458">
                <a:tc>
                  <a:txBody>
                    <a:bodyPr/>
                    <a:lstStyle/>
                    <a:p>
                      <a:r>
                        <a:rPr lang="en-GB" sz="1200" b="0" dirty="0">
                          <a:solidFill>
                            <a:schemeClr val="bg1">
                              <a:lumMod val="50000"/>
                            </a:schemeClr>
                          </a:solidFill>
                        </a:rPr>
                        <a:t>Identify the groups against the proposed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5644390"/>
                  </a:ext>
                </a:extLst>
              </a:tr>
              <a:tr h="878441">
                <a:tc>
                  <a:txBody>
                    <a:bodyPr/>
                    <a:lstStyle/>
                    <a:p>
                      <a:r>
                        <a:rPr lang="en-GB" sz="1200" b="0" dirty="0">
                          <a:solidFill>
                            <a:schemeClr val="bg1">
                              <a:lumMod val="50000"/>
                            </a:schemeClr>
                          </a:solidFill>
                        </a:rPr>
                        <a:t>Give reasons why the groups you identified above are against the developments.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4461901"/>
                  </a:ext>
                </a:extLst>
              </a:tr>
            </a:tbl>
          </a:graphicData>
        </a:graphic>
      </p:graphicFrame>
      <p:sp>
        <p:nvSpPr>
          <p:cNvPr id="18" name="Rounded Rectangle 17">
            <a:extLst>
              <a:ext uri="{FF2B5EF4-FFF2-40B4-BE49-F238E27FC236}">
                <a16:creationId xmlns:a16="http://schemas.microsoft.com/office/drawing/2014/main" id="{29AD4B31-76B2-C489-3C51-C2BBA7C920E5}"/>
              </a:ext>
            </a:extLst>
          </p:cNvPr>
          <p:cNvSpPr/>
          <p:nvPr/>
        </p:nvSpPr>
        <p:spPr>
          <a:xfrm>
            <a:off x="552482" y="8316735"/>
            <a:ext cx="5774009" cy="738664"/>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417AD97-E4D1-CB1F-30E6-0EA770E76AB8}"/>
              </a:ext>
            </a:extLst>
          </p:cNvPr>
          <p:cNvSpPr txBox="1"/>
          <p:nvPr/>
        </p:nvSpPr>
        <p:spPr>
          <a:xfrm>
            <a:off x="1052134" y="8316735"/>
            <a:ext cx="5216452" cy="738664"/>
          </a:xfrm>
          <a:prstGeom prst="rect">
            <a:avLst/>
          </a:prstGeom>
          <a:noFill/>
        </p:spPr>
        <p:txBody>
          <a:bodyPr wrap="square" rtlCol="0">
            <a:spAutoFit/>
          </a:bodyPr>
          <a:lstStyle/>
          <a:p>
            <a:r>
              <a:rPr lang="en-GB" sz="1400" dirty="0">
                <a:solidFill>
                  <a:srgbClr val="81A032"/>
                </a:solidFill>
              </a:rPr>
              <a:t>Highlight the diagram at the bottom of page 4 of the pre-release to identify the positive and negative economic and environmental effects of the proposed port development. </a:t>
            </a:r>
          </a:p>
        </p:txBody>
      </p:sp>
      <p:pic>
        <p:nvPicPr>
          <p:cNvPr id="46" name="Graphic 45">
            <a:extLst>
              <a:ext uri="{FF2B5EF4-FFF2-40B4-BE49-F238E27FC236}">
                <a16:creationId xmlns:a16="http://schemas.microsoft.com/office/drawing/2014/main" id="{E80FA573-50E0-BB57-EAEA-A55BD9C806C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82676" y="8360321"/>
            <a:ext cx="505558" cy="505558"/>
          </a:xfrm>
          <a:prstGeom prst="rect">
            <a:avLst/>
          </a:prstGeom>
        </p:spPr>
      </p:pic>
      <p:pic>
        <p:nvPicPr>
          <p:cNvPr id="47" name="Graphic 46">
            <a:extLst>
              <a:ext uri="{FF2B5EF4-FFF2-40B4-BE49-F238E27FC236}">
                <a16:creationId xmlns:a16="http://schemas.microsoft.com/office/drawing/2014/main" id="{6E94ADBA-47D0-FFAB-DF16-A3A869C7975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7161334" y="734682"/>
            <a:ext cx="505558" cy="505558"/>
          </a:xfrm>
          <a:prstGeom prst="rect">
            <a:avLst/>
          </a:prstGeom>
        </p:spPr>
      </p:pic>
      <p:sp>
        <p:nvSpPr>
          <p:cNvPr id="48" name="TextBox 47">
            <a:extLst>
              <a:ext uri="{FF2B5EF4-FFF2-40B4-BE49-F238E27FC236}">
                <a16:creationId xmlns:a16="http://schemas.microsoft.com/office/drawing/2014/main" id="{1EE6EAC6-782B-7620-2510-E72F41205CEC}"/>
              </a:ext>
            </a:extLst>
          </p:cNvPr>
          <p:cNvSpPr txBox="1"/>
          <p:nvPr/>
        </p:nvSpPr>
        <p:spPr>
          <a:xfrm>
            <a:off x="7644911" y="688043"/>
            <a:ext cx="2190751" cy="584775"/>
          </a:xfrm>
          <a:prstGeom prst="rect">
            <a:avLst/>
          </a:prstGeom>
          <a:noFill/>
        </p:spPr>
        <p:txBody>
          <a:bodyPr wrap="square" rtlCol="0">
            <a:spAutoFit/>
          </a:bodyPr>
          <a:lstStyle/>
          <a:p>
            <a:r>
              <a:rPr lang="en-GB" sz="3200" b="1" dirty="0">
                <a:solidFill>
                  <a:srgbClr val="81A032"/>
                </a:solidFill>
              </a:rPr>
              <a:t>investigate</a:t>
            </a:r>
          </a:p>
        </p:txBody>
      </p:sp>
      <p:sp>
        <p:nvSpPr>
          <p:cNvPr id="49" name="TextBox 48">
            <a:extLst>
              <a:ext uri="{FF2B5EF4-FFF2-40B4-BE49-F238E27FC236}">
                <a16:creationId xmlns:a16="http://schemas.microsoft.com/office/drawing/2014/main" id="{611BBC1F-8E4A-D8D1-767D-8BE0257864F2}"/>
              </a:ext>
            </a:extLst>
          </p:cNvPr>
          <p:cNvSpPr txBox="1"/>
          <p:nvPr/>
        </p:nvSpPr>
        <p:spPr>
          <a:xfrm>
            <a:off x="7644911" y="1240240"/>
            <a:ext cx="2190751" cy="584775"/>
          </a:xfrm>
          <a:prstGeom prst="rect">
            <a:avLst/>
          </a:prstGeom>
          <a:noFill/>
        </p:spPr>
        <p:txBody>
          <a:bodyPr wrap="square" rtlCol="0">
            <a:spAutoFit/>
          </a:bodyPr>
          <a:lstStyle/>
          <a:p>
            <a:r>
              <a:rPr lang="en-GB" sz="3200" b="1" dirty="0">
                <a:solidFill>
                  <a:srgbClr val="81A032"/>
                </a:solidFill>
              </a:rPr>
              <a:t>apply</a:t>
            </a:r>
          </a:p>
        </p:txBody>
      </p:sp>
      <p:pic>
        <p:nvPicPr>
          <p:cNvPr id="51" name="Graphic 50">
            <a:extLst>
              <a:ext uri="{FF2B5EF4-FFF2-40B4-BE49-F238E27FC236}">
                <a16:creationId xmlns:a16="http://schemas.microsoft.com/office/drawing/2014/main" id="{12A0EF04-F32C-3280-98E2-D3B093BF961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161334" y="1312426"/>
            <a:ext cx="505558" cy="505558"/>
          </a:xfrm>
          <a:prstGeom prst="rect">
            <a:avLst/>
          </a:prstGeom>
        </p:spPr>
      </p:pic>
      <p:pic>
        <p:nvPicPr>
          <p:cNvPr id="52" name="Graphic 51">
            <a:extLst>
              <a:ext uri="{FF2B5EF4-FFF2-40B4-BE49-F238E27FC236}">
                <a16:creationId xmlns:a16="http://schemas.microsoft.com/office/drawing/2014/main" id="{214E130B-B449-8DCE-2241-A22F5C282BE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161334" y="1890171"/>
            <a:ext cx="505558" cy="505558"/>
          </a:xfrm>
          <a:prstGeom prst="rect">
            <a:avLst/>
          </a:prstGeom>
        </p:spPr>
      </p:pic>
      <p:sp>
        <p:nvSpPr>
          <p:cNvPr id="53" name="TextBox 52">
            <a:extLst>
              <a:ext uri="{FF2B5EF4-FFF2-40B4-BE49-F238E27FC236}">
                <a16:creationId xmlns:a16="http://schemas.microsoft.com/office/drawing/2014/main" id="{8AAFAB0E-FEB4-4DF4-FD9D-20B306421B58}"/>
              </a:ext>
            </a:extLst>
          </p:cNvPr>
          <p:cNvSpPr txBox="1"/>
          <p:nvPr/>
        </p:nvSpPr>
        <p:spPr>
          <a:xfrm>
            <a:off x="7644911" y="1843550"/>
            <a:ext cx="2190751" cy="584775"/>
          </a:xfrm>
          <a:prstGeom prst="rect">
            <a:avLst/>
          </a:prstGeom>
          <a:noFill/>
        </p:spPr>
        <p:txBody>
          <a:bodyPr wrap="square" rtlCol="0">
            <a:spAutoFit/>
          </a:bodyPr>
          <a:lstStyle/>
          <a:p>
            <a:r>
              <a:rPr lang="en-GB" sz="3200" b="1" dirty="0">
                <a:solidFill>
                  <a:srgbClr val="81A032"/>
                </a:solidFill>
              </a:rPr>
              <a:t>skills</a:t>
            </a:r>
          </a:p>
        </p:txBody>
      </p:sp>
      <p:pic>
        <p:nvPicPr>
          <p:cNvPr id="54" name="Graphic 3">
            <a:extLst>
              <a:ext uri="{FF2B5EF4-FFF2-40B4-BE49-F238E27FC236}">
                <a16:creationId xmlns:a16="http://schemas.microsoft.com/office/drawing/2014/main" id="{D1398C27-7695-2D2D-158B-AB6A0CBC4D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90" y="351465"/>
            <a:ext cx="475954" cy="475954"/>
          </a:xfrm>
          <a:prstGeom prst="rect">
            <a:avLst/>
          </a:prstGeom>
        </p:spPr>
      </p:pic>
    </p:spTree>
    <p:extLst>
      <p:ext uri="{BB962C8B-B14F-4D97-AF65-F5344CB8AC3E}">
        <p14:creationId xmlns:p14="http://schemas.microsoft.com/office/powerpoint/2010/main" val="420233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1BB-0C23-7646-8BD7-85B46BCE780D}"/>
              </a:ext>
            </a:extLst>
          </p:cNvPr>
          <p:cNvSpPr>
            <a:spLocks noGrp="1"/>
          </p:cNvSpPr>
          <p:nvPr>
            <p:ph type="title"/>
          </p:nvPr>
        </p:nvSpPr>
        <p:spPr>
          <a:xfrm>
            <a:off x="1052134" y="606711"/>
            <a:ext cx="5622426" cy="633042"/>
          </a:xfrm>
        </p:spPr>
        <p:txBody>
          <a:bodyPr>
            <a:noAutofit/>
          </a:bodyPr>
          <a:lstStyle/>
          <a:p>
            <a:r>
              <a:rPr lang="en-GB" sz="2800" dirty="0">
                <a:latin typeface="+mn-lt"/>
              </a:rPr>
              <a:t>Figure 2 Cruise Terminal and Port</a:t>
            </a:r>
          </a:p>
        </p:txBody>
      </p:sp>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5</a:t>
            </a:fld>
            <a:endParaRPr lang="en-GB"/>
          </a:p>
        </p:txBody>
      </p:sp>
      <p:sp>
        <p:nvSpPr>
          <p:cNvPr id="17" name="Oval 16">
            <a:extLst>
              <a:ext uri="{FF2B5EF4-FFF2-40B4-BE49-F238E27FC236}">
                <a16:creationId xmlns:a16="http://schemas.microsoft.com/office/drawing/2014/main" id="{8B652686-159C-845F-71C3-BC1E9467B02B}"/>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423188C9-85FF-630F-C4E8-3DFC5D32173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6424138" y="2354381"/>
            <a:ext cx="505558" cy="505558"/>
          </a:xfrm>
          <a:prstGeom prst="rect">
            <a:avLst/>
          </a:prstGeom>
        </p:spPr>
      </p:pic>
      <p:sp>
        <p:nvSpPr>
          <p:cNvPr id="11" name="Rounded Rectangle 10">
            <a:extLst>
              <a:ext uri="{FF2B5EF4-FFF2-40B4-BE49-F238E27FC236}">
                <a16:creationId xmlns:a16="http://schemas.microsoft.com/office/drawing/2014/main" id="{046A6E2D-2448-02FA-EB40-1793935B34CF}"/>
              </a:ext>
            </a:extLst>
          </p:cNvPr>
          <p:cNvSpPr/>
          <p:nvPr/>
        </p:nvSpPr>
        <p:spPr>
          <a:xfrm>
            <a:off x="538627" y="1067560"/>
            <a:ext cx="5774009" cy="4342836"/>
          </a:xfrm>
          <a:prstGeom prst="roundRect">
            <a:avLst>
              <a:gd name="adj" fmla="val 723"/>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7BD4DCE-2779-B49B-74C2-5D9BB52861D3}"/>
              </a:ext>
            </a:extLst>
          </p:cNvPr>
          <p:cNvSpPr txBox="1"/>
          <p:nvPr/>
        </p:nvSpPr>
        <p:spPr>
          <a:xfrm>
            <a:off x="1038279" y="1067560"/>
            <a:ext cx="5216452" cy="523220"/>
          </a:xfrm>
          <a:prstGeom prst="rect">
            <a:avLst/>
          </a:prstGeom>
          <a:noFill/>
        </p:spPr>
        <p:txBody>
          <a:bodyPr wrap="square" rtlCol="0">
            <a:spAutoFit/>
          </a:bodyPr>
          <a:lstStyle/>
          <a:p>
            <a:r>
              <a:rPr lang="en-GB" sz="1400" dirty="0">
                <a:solidFill>
                  <a:srgbClr val="81A032"/>
                </a:solidFill>
              </a:rPr>
              <a:t>Complete the table below to show the economic and environmental effects of the proposed port development</a:t>
            </a:r>
          </a:p>
        </p:txBody>
      </p:sp>
      <p:pic>
        <p:nvPicPr>
          <p:cNvPr id="15" name="Graphic 14">
            <a:extLst>
              <a:ext uri="{FF2B5EF4-FFF2-40B4-BE49-F238E27FC236}">
                <a16:creationId xmlns:a16="http://schemas.microsoft.com/office/drawing/2014/main" id="{26B99AB2-63AE-BA77-0BD5-60E1899E2B1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68821" y="1111146"/>
            <a:ext cx="505558" cy="505558"/>
          </a:xfrm>
          <a:prstGeom prst="rect">
            <a:avLst/>
          </a:prstGeom>
        </p:spPr>
      </p:pic>
      <p:sp>
        <p:nvSpPr>
          <p:cNvPr id="7" name="Rounded Rectangle 6">
            <a:extLst>
              <a:ext uri="{FF2B5EF4-FFF2-40B4-BE49-F238E27FC236}">
                <a16:creationId xmlns:a16="http://schemas.microsoft.com/office/drawing/2014/main" id="{FD1BF04B-CDC5-E0BD-294C-DF6301938CF2}"/>
              </a:ext>
            </a:extLst>
          </p:cNvPr>
          <p:cNvSpPr/>
          <p:nvPr/>
        </p:nvSpPr>
        <p:spPr>
          <a:xfrm>
            <a:off x="-6509752" y="2382664"/>
            <a:ext cx="5774009" cy="3973261"/>
          </a:xfrm>
          <a:prstGeom prst="roundRect">
            <a:avLst>
              <a:gd name="adj" fmla="val 757"/>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BCB6886-A45B-AD03-B6FF-A84BB1DC90F2}"/>
              </a:ext>
            </a:extLst>
          </p:cNvPr>
          <p:cNvSpPr txBox="1"/>
          <p:nvPr/>
        </p:nvSpPr>
        <p:spPr>
          <a:xfrm>
            <a:off x="-6010100" y="2382664"/>
            <a:ext cx="5216452" cy="523220"/>
          </a:xfrm>
          <a:prstGeom prst="rect">
            <a:avLst/>
          </a:prstGeom>
          <a:noFill/>
        </p:spPr>
        <p:txBody>
          <a:bodyPr wrap="square" rtlCol="0">
            <a:spAutoFit/>
          </a:bodyPr>
          <a:lstStyle/>
          <a:p>
            <a:r>
              <a:rPr lang="en-GB" sz="1400" dirty="0">
                <a:solidFill>
                  <a:srgbClr val="81A032"/>
                </a:solidFill>
              </a:rPr>
              <a:t>Complete the questions below, based on the proposed port development. </a:t>
            </a:r>
          </a:p>
        </p:txBody>
      </p:sp>
      <p:graphicFrame>
        <p:nvGraphicFramePr>
          <p:cNvPr id="16" name="Table 15">
            <a:extLst>
              <a:ext uri="{FF2B5EF4-FFF2-40B4-BE49-F238E27FC236}">
                <a16:creationId xmlns:a16="http://schemas.microsoft.com/office/drawing/2014/main" id="{3362501E-9280-0CAC-9E6C-6D6CEDEBE6D3}"/>
              </a:ext>
            </a:extLst>
          </p:cNvPr>
          <p:cNvGraphicFramePr>
            <a:graphicFrameLocks noGrp="1"/>
          </p:cNvGraphicFramePr>
          <p:nvPr>
            <p:extLst>
              <p:ext uri="{D42A27DB-BD31-4B8C-83A1-F6EECF244321}">
                <p14:modId xmlns:p14="http://schemas.microsoft.com/office/powerpoint/2010/main" val="3773183708"/>
              </p:ext>
            </p:extLst>
          </p:nvPr>
        </p:nvGraphicFramePr>
        <p:xfrm>
          <a:off x="596532" y="1647340"/>
          <a:ext cx="5663144" cy="3698672"/>
        </p:xfrm>
        <a:graphic>
          <a:graphicData uri="http://schemas.openxmlformats.org/drawingml/2006/table">
            <a:tbl>
              <a:tblPr firstRow="1" bandRow="1">
                <a:tableStyleId>{5C22544A-7EE6-4342-B048-85BDC9FD1C3A}</a:tableStyleId>
              </a:tblPr>
              <a:tblGrid>
                <a:gridCol w="317868">
                  <a:extLst>
                    <a:ext uri="{9D8B030D-6E8A-4147-A177-3AD203B41FA5}">
                      <a16:colId xmlns:a16="http://schemas.microsoft.com/office/drawing/2014/main" val="1504348245"/>
                    </a:ext>
                  </a:extLst>
                </a:gridCol>
                <a:gridCol w="2672638">
                  <a:extLst>
                    <a:ext uri="{9D8B030D-6E8A-4147-A177-3AD203B41FA5}">
                      <a16:colId xmlns:a16="http://schemas.microsoft.com/office/drawing/2014/main" val="1851028085"/>
                    </a:ext>
                  </a:extLst>
                </a:gridCol>
                <a:gridCol w="2672638">
                  <a:extLst>
                    <a:ext uri="{9D8B030D-6E8A-4147-A177-3AD203B41FA5}">
                      <a16:colId xmlns:a16="http://schemas.microsoft.com/office/drawing/2014/main" val="3592587869"/>
                    </a:ext>
                  </a:extLst>
                </a:gridCol>
              </a:tblGrid>
              <a:tr h="2837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chemeClr val="bg1">
                              <a:lumMod val="50000"/>
                            </a:schemeClr>
                          </a:solidFill>
                        </a:rPr>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chemeClr val="bg1">
                              <a:lumMod val="50000"/>
                            </a:schemeClr>
                          </a:solidFill>
                        </a:rPr>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39590"/>
                  </a:ext>
                </a:extLst>
              </a:tr>
              <a:tr h="17074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0" dirty="0">
                          <a:solidFill>
                            <a:schemeClr val="bg1">
                              <a:lumMod val="50000"/>
                            </a:schemeClr>
                          </a:solidFill>
                        </a:rPr>
                        <a:t>Economic </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4213332"/>
                  </a:ext>
                </a:extLst>
              </a:tr>
              <a:tr h="1707444">
                <a:tc>
                  <a:txBody>
                    <a:bodyPr/>
                    <a:lstStyle/>
                    <a:p>
                      <a:pPr algn="ctr"/>
                      <a:r>
                        <a:rPr lang="en-GB" sz="1200" b="0" dirty="0">
                          <a:solidFill>
                            <a:schemeClr val="bg1">
                              <a:lumMod val="50000"/>
                            </a:schemeClr>
                          </a:solidFill>
                        </a:rPr>
                        <a:t>Environmental</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4046571"/>
                  </a:ext>
                </a:extLst>
              </a:tr>
            </a:tbl>
          </a:graphicData>
        </a:graphic>
      </p:graphicFrame>
      <p:sp>
        <p:nvSpPr>
          <p:cNvPr id="18" name="Rounded Rectangle 17">
            <a:extLst>
              <a:ext uri="{FF2B5EF4-FFF2-40B4-BE49-F238E27FC236}">
                <a16:creationId xmlns:a16="http://schemas.microsoft.com/office/drawing/2014/main" id="{29AD4B31-76B2-C489-3C51-C2BBA7C920E5}"/>
              </a:ext>
            </a:extLst>
          </p:cNvPr>
          <p:cNvSpPr/>
          <p:nvPr/>
        </p:nvSpPr>
        <p:spPr>
          <a:xfrm>
            <a:off x="-6509752" y="6398063"/>
            <a:ext cx="5774009" cy="738664"/>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417AD97-E4D1-CB1F-30E6-0EA770E76AB8}"/>
              </a:ext>
            </a:extLst>
          </p:cNvPr>
          <p:cNvSpPr txBox="1"/>
          <p:nvPr/>
        </p:nvSpPr>
        <p:spPr>
          <a:xfrm>
            <a:off x="-6010100" y="6398063"/>
            <a:ext cx="5216452" cy="738664"/>
          </a:xfrm>
          <a:prstGeom prst="rect">
            <a:avLst/>
          </a:prstGeom>
          <a:noFill/>
        </p:spPr>
        <p:txBody>
          <a:bodyPr wrap="square" rtlCol="0">
            <a:spAutoFit/>
          </a:bodyPr>
          <a:lstStyle/>
          <a:p>
            <a:r>
              <a:rPr lang="en-GB" sz="1400" dirty="0">
                <a:solidFill>
                  <a:srgbClr val="81A032"/>
                </a:solidFill>
              </a:rPr>
              <a:t>Highlight the diagram at the bottom of page 4 of the pre-release to identify the positive and negative economic and environmental effects of the proposed port development. </a:t>
            </a:r>
          </a:p>
        </p:txBody>
      </p:sp>
      <p:pic>
        <p:nvPicPr>
          <p:cNvPr id="46" name="Graphic 45">
            <a:extLst>
              <a:ext uri="{FF2B5EF4-FFF2-40B4-BE49-F238E27FC236}">
                <a16:creationId xmlns:a16="http://schemas.microsoft.com/office/drawing/2014/main" id="{E80FA573-50E0-BB57-EAEA-A55BD9C806C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479558" y="6441649"/>
            <a:ext cx="505558" cy="505558"/>
          </a:xfrm>
          <a:prstGeom prst="rect">
            <a:avLst/>
          </a:prstGeom>
        </p:spPr>
      </p:pic>
      <p:pic>
        <p:nvPicPr>
          <p:cNvPr id="47" name="Graphic 46">
            <a:extLst>
              <a:ext uri="{FF2B5EF4-FFF2-40B4-BE49-F238E27FC236}">
                <a16:creationId xmlns:a16="http://schemas.microsoft.com/office/drawing/2014/main" id="{6E94ADBA-47D0-FFAB-DF16-A3A869C7975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7161334" y="734682"/>
            <a:ext cx="505558" cy="505558"/>
          </a:xfrm>
          <a:prstGeom prst="rect">
            <a:avLst/>
          </a:prstGeom>
        </p:spPr>
      </p:pic>
      <p:sp>
        <p:nvSpPr>
          <p:cNvPr id="48" name="TextBox 47">
            <a:extLst>
              <a:ext uri="{FF2B5EF4-FFF2-40B4-BE49-F238E27FC236}">
                <a16:creationId xmlns:a16="http://schemas.microsoft.com/office/drawing/2014/main" id="{1EE6EAC6-782B-7620-2510-E72F41205CEC}"/>
              </a:ext>
            </a:extLst>
          </p:cNvPr>
          <p:cNvSpPr txBox="1"/>
          <p:nvPr/>
        </p:nvSpPr>
        <p:spPr>
          <a:xfrm>
            <a:off x="7644911" y="688043"/>
            <a:ext cx="2190751" cy="584775"/>
          </a:xfrm>
          <a:prstGeom prst="rect">
            <a:avLst/>
          </a:prstGeom>
          <a:noFill/>
        </p:spPr>
        <p:txBody>
          <a:bodyPr wrap="square" rtlCol="0">
            <a:spAutoFit/>
          </a:bodyPr>
          <a:lstStyle/>
          <a:p>
            <a:r>
              <a:rPr lang="en-GB" sz="3200" b="1" dirty="0">
                <a:solidFill>
                  <a:srgbClr val="81A032"/>
                </a:solidFill>
              </a:rPr>
              <a:t>investigate</a:t>
            </a:r>
          </a:p>
        </p:txBody>
      </p:sp>
      <p:sp>
        <p:nvSpPr>
          <p:cNvPr id="49" name="TextBox 48">
            <a:extLst>
              <a:ext uri="{FF2B5EF4-FFF2-40B4-BE49-F238E27FC236}">
                <a16:creationId xmlns:a16="http://schemas.microsoft.com/office/drawing/2014/main" id="{611BBC1F-8E4A-D8D1-767D-8BE0257864F2}"/>
              </a:ext>
            </a:extLst>
          </p:cNvPr>
          <p:cNvSpPr txBox="1"/>
          <p:nvPr/>
        </p:nvSpPr>
        <p:spPr>
          <a:xfrm>
            <a:off x="7644911" y="1240240"/>
            <a:ext cx="2190751" cy="584775"/>
          </a:xfrm>
          <a:prstGeom prst="rect">
            <a:avLst/>
          </a:prstGeom>
          <a:noFill/>
        </p:spPr>
        <p:txBody>
          <a:bodyPr wrap="square" rtlCol="0">
            <a:spAutoFit/>
          </a:bodyPr>
          <a:lstStyle/>
          <a:p>
            <a:r>
              <a:rPr lang="en-GB" sz="3200" b="1" dirty="0">
                <a:solidFill>
                  <a:srgbClr val="81A032"/>
                </a:solidFill>
              </a:rPr>
              <a:t>apply</a:t>
            </a:r>
          </a:p>
        </p:txBody>
      </p:sp>
      <p:pic>
        <p:nvPicPr>
          <p:cNvPr id="51" name="Graphic 50">
            <a:extLst>
              <a:ext uri="{FF2B5EF4-FFF2-40B4-BE49-F238E27FC236}">
                <a16:creationId xmlns:a16="http://schemas.microsoft.com/office/drawing/2014/main" id="{12A0EF04-F32C-3280-98E2-D3B093BF961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161334" y="1312426"/>
            <a:ext cx="505558" cy="505558"/>
          </a:xfrm>
          <a:prstGeom prst="rect">
            <a:avLst/>
          </a:prstGeom>
        </p:spPr>
      </p:pic>
      <p:pic>
        <p:nvPicPr>
          <p:cNvPr id="52" name="Graphic 51">
            <a:extLst>
              <a:ext uri="{FF2B5EF4-FFF2-40B4-BE49-F238E27FC236}">
                <a16:creationId xmlns:a16="http://schemas.microsoft.com/office/drawing/2014/main" id="{214E130B-B449-8DCE-2241-A22F5C282BE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161334" y="1890171"/>
            <a:ext cx="505558" cy="505558"/>
          </a:xfrm>
          <a:prstGeom prst="rect">
            <a:avLst/>
          </a:prstGeom>
        </p:spPr>
      </p:pic>
      <p:sp>
        <p:nvSpPr>
          <p:cNvPr id="53" name="TextBox 52">
            <a:extLst>
              <a:ext uri="{FF2B5EF4-FFF2-40B4-BE49-F238E27FC236}">
                <a16:creationId xmlns:a16="http://schemas.microsoft.com/office/drawing/2014/main" id="{8AAFAB0E-FEB4-4DF4-FD9D-20B306421B58}"/>
              </a:ext>
            </a:extLst>
          </p:cNvPr>
          <p:cNvSpPr txBox="1"/>
          <p:nvPr/>
        </p:nvSpPr>
        <p:spPr>
          <a:xfrm>
            <a:off x="7644911" y="1843550"/>
            <a:ext cx="2190751" cy="584775"/>
          </a:xfrm>
          <a:prstGeom prst="rect">
            <a:avLst/>
          </a:prstGeom>
          <a:noFill/>
        </p:spPr>
        <p:txBody>
          <a:bodyPr wrap="square" rtlCol="0">
            <a:spAutoFit/>
          </a:bodyPr>
          <a:lstStyle/>
          <a:p>
            <a:r>
              <a:rPr lang="en-GB" sz="3200" b="1" dirty="0">
                <a:solidFill>
                  <a:srgbClr val="81A032"/>
                </a:solidFill>
              </a:rPr>
              <a:t>skills</a:t>
            </a:r>
          </a:p>
        </p:txBody>
      </p:sp>
      <p:pic>
        <p:nvPicPr>
          <p:cNvPr id="3" name="Graphic 2">
            <a:extLst>
              <a:ext uri="{FF2B5EF4-FFF2-40B4-BE49-F238E27FC236}">
                <a16:creationId xmlns:a16="http://schemas.microsoft.com/office/drawing/2014/main" id="{3D589F8B-C7D4-CB29-F2E0-A757CC6928F0}"/>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77887" y="5496981"/>
            <a:ext cx="505558" cy="505558"/>
          </a:xfrm>
          <a:prstGeom prst="rect">
            <a:avLst/>
          </a:prstGeom>
        </p:spPr>
      </p:pic>
      <p:sp>
        <p:nvSpPr>
          <p:cNvPr id="4" name="Rounded Rectangle 3">
            <a:extLst>
              <a:ext uri="{FF2B5EF4-FFF2-40B4-BE49-F238E27FC236}">
                <a16:creationId xmlns:a16="http://schemas.microsoft.com/office/drawing/2014/main" id="{6BFE288B-03D1-68A8-9BE1-9E5118CDBBB0}"/>
              </a:ext>
            </a:extLst>
          </p:cNvPr>
          <p:cNvSpPr/>
          <p:nvPr/>
        </p:nvSpPr>
        <p:spPr>
          <a:xfrm>
            <a:off x="538627" y="5440421"/>
            <a:ext cx="5774008" cy="2218728"/>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15A5D6-81E0-EBA9-A3F1-7CA399B9F2D6}"/>
              </a:ext>
            </a:extLst>
          </p:cNvPr>
          <p:cNvSpPr txBox="1"/>
          <p:nvPr/>
        </p:nvSpPr>
        <p:spPr>
          <a:xfrm>
            <a:off x="1038279" y="5496981"/>
            <a:ext cx="5216452" cy="523220"/>
          </a:xfrm>
          <a:prstGeom prst="rect">
            <a:avLst/>
          </a:prstGeom>
          <a:noFill/>
        </p:spPr>
        <p:txBody>
          <a:bodyPr wrap="square" rtlCol="0">
            <a:spAutoFit/>
          </a:bodyPr>
          <a:lstStyle/>
          <a:p>
            <a:r>
              <a:rPr lang="en-GB" sz="1400" dirty="0">
                <a:solidFill>
                  <a:srgbClr val="81A032"/>
                </a:solidFill>
              </a:rPr>
              <a:t>Produce a pie chart to show the source of cruise arrivals in the Caribbean. </a:t>
            </a:r>
          </a:p>
        </p:txBody>
      </p:sp>
      <p:grpSp>
        <p:nvGrpSpPr>
          <p:cNvPr id="9" name="Group 8">
            <a:extLst>
              <a:ext uri="{FF2B5EF4-FFF2-40B4-BE49-F238E27FC236}">
                <a16:creationId xmlns:a16="http://schemas.microsoft.com/office/drawing/2014/main" id="{29EE97FB-C25F-2AD4-E8B4-320C124250FC}"/>
              </a:ext>
            </a:extLst>
          </p:cNvPr>
          <p:cNvGrpSpPr/>
          <p:nvPr/>
        </p:nvGrpSpPr>
        <p:grpSpPr>
          <a:xfrm>
            <a:off x="2687541" y="5807103"/>
            <a:ext cx="1791321" cy="1791321"/>
            <a:chOff x="2001273" y="4369007"/>
            <a:chExt cx="1244906" cy="1244906"/>
          </a:xfrm>
        </p:grpSpPr>
        <p:sp>
          <p:nvSpPr>
            <p:cNvPr id="10" name="Oval 9">
              <a:extLst>
                <a:ext uri="{FF2B5EF4-FFF2-40B4-BE49-F238E27FC236}">
                  <a16:creationId xmlns:a16="http://schemas.microsoft.com/office/drawing/2014/main" id="{CA6BFF66-7D67-DD48-C0F4-1EE0BD7D4725}"/>
                </a:ext>
              </a:extLst>
            </p:cNvPr>
            <p:cNvSpPr/>
            <p:nvPr/>
          </p:nvSpPr>
          <p:spPr>
            <a:xfrm>
              <a:off x="2001273" y="4369007"/>
              <a:ext cx="1244906" cy="1244906"/>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ADE9879C-A741-8760-FBA0-E7C240F162E2}"/>
                </a:ext>
              </a:extLst>
            </p:cNvPr>
            <p:cNvSpPr/>
            <p:nvPr/>
          </p:nvSpPr>
          <p:spPr>
            <a:xfrm>
              <a:off x="2621584" y="4982460"/>
              <a:ext cx="18000" cy="1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EFEF521C-B5B0-7426-6B3F-76A7E643DC2E}"/>
              </a:ext>
            </a:extLst>
          </p:cNvPr>
          <p:cNvSpPr/>
          <p:nvPr/>
        </p:nvSpPr>
        <p:spPr>
          <a:xfrm>
            <a:off x="661840" y="6581010"/>
            <a:ext cx="158750" cy="1587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1E64900-06D4-2504-FFFD-D43CF10A4179}"/>
              </a:ext>
            </a:extLst>
          </p:cNvPr>
          <p:cNvSpPr/>
          <p:nvPr/>
        </p:nvSpPr>
        <p:spPr>
          <a:xfrm>
            <a:off x="661840" y="6303459"/>
            <a:ext cx="158750" cy="1587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3761E873-265F-050B-BBB7-D119534E522E}"/>
              </a:ext>
            </a:extLst>
          </p:cNvPr>
          <p:cNvSpPr txBox="1"/>
          <p:nvPr/>
        </p:nvSpPr>
        <p:spPr>
          <a:xfrm>
            <a:off x="575186" y="6002233"/>
            <a:ext cx="454926" cy="477054"/>
          </a:xfrm>
          <a:prstGeom prst="rect">
            <a:avLst/>
          </a:prstGeom>
          <a:noFill/>
        </p:spPr>
        <p:txBody>
          <a:bodyPr wrap="square" rtlCol="0">
            <a:spAutoFit/>
          </a:bodyPr>
          <a:lstStyle/>
          <a:p>
            <a:r>
              <a:rPr lang="en-GB" sz="1100" b="1" dirty="0">
                <a:solidFill>
                  <a:schemeClr val="tx1">
                    <a:lumMod val="50000"/>
                    <a:lumOff val="50000"/>
                  </a:schemeClr>
                </a:solidFill>
              </a:rPr>
              <a:t>Key</a:t>
            </a:r>
          </a:p>
          <a:p>
            <a:pPr marL="342900" indent="-342900">
              <a:buAutoNum type="arabicPeriod"/>
            </a:pPr>
            <a:endParaRPr lang="en-GB" sz="1400" dirty="0">
              <a:solidFill>
                <a:srgbClr val="81A032"/>
              </a:solidFill>
            </a:endParaRPr>
          </a:p>
        </p:txBody>
      </p:sp>
      <p:sp>
        <p:nvSpPr>
          <p:cNvPr id="23" name="TextBox 22">
            <a:extLst>
              <a:ext uri="{FF2B5EF4-FFF2-40B4-BE49-F238E27FC236}">
                <a16:creationId xmlns:a16="http://schemas.microsoft.com/office/drawing/2014/main" id="{D144CD5F-D993-75F6-5897-C453F2A78F41}"/>
              </a:ext>
            </a:extLst>
          </p:cNvPr>
          <p:cNvSpPr txBox="1"/>
          <p:nvPr/>
        </p:nvSpPr>
        <p:spPr>
          <a:xfrm>
            <a:off x="782232" y="6257989"/>
            <a:ext cx="870009" cy="477054"/>
          </a:xfrm>
          <a:prstGeom prst="rect">
            <a:avLst/>
          </a:prstGeom>
          <a:noFill/>
        </p:spPr>
        <p:txBody>
          <a:bodyPr wrap="square" rtlCol="0">
            <a:spAutoFit/>
          </a:bodyPr>
          <a:lstStyle/>
          <a:p>
            <a:r>
              <a:rPr lang="en-GB" sz="1100" dirty="0">
                <a:solidFill>
                  <a:schemeClr val="tx1">
                    <a:lumMod val="50000"/>
                    <a:lumOff val="50000"/>
                  </a:schemeClr>
                </a:solidFill>
              </a:rPr>
              <a:t>USA</a:t>
            </a:r>
          </a:p>
          <a:p>
            <a:pPr marL="342900" indent="-342900">
              <a:buAutoNum type="arabicPeriod"/>
            </a:pPr>
            <a:endParaRPr lang="en-GB" sz="1400" dirty="0">
              <a:solidFill>
                <a:srgbClr val="81A032"/>
              </a:solidFill>
            </a:endParaRPr>
          </a:p>
        </p:txBody>
      </p:sp>
      <p:sp>
        <p:nvSpPr>
          <p:cNvPr id="24" name="TextBox 23">
            <a:extLst>
              <a:ext uri="{FF2B5EF4-FFF2-40B4-BE49-F238E27FC236}">
                <a16:creationId xmlns:a16="http://schemas.microsoft.com/office/drawing/2014/main" id="{77B939FC-CC2B-4B78-86EF-E1B357E7514F}"/>
              </a:ext>
            </a:extLst>
          </p:cNvPr>
          <p:cNvSpPr txBox="1"/>
          <p:nvPr/>
        </p:nvSpPr>
        <p:spPr>
          <a:xfrm>
            <a:off x="782232" y="6531033"/>
            <a:ext cx="1596908" cy="477054"/>
          </a:xfrm>
          <a:prstGeom prst="rect">
            <a:avLst/>
          </a:prstGeom>
          <a:noFill/>
        </p:spPr>
        <p:txBody>
          <a:bodyPr wrap="square" rtlCol="0">
            <a:spAutoFit/>
          </a:bodyPr>
          <a:lstStyle/>
          <a:p>
            <a:r>
              <a:rPr lang="en-GB" sz="1100" dirty="0">
                <a:solidFill>
                  <a:schemeClr val="tx1">
                    <a:lumMod val="50000"/>
                    <a:lumOff val="50000"/>
                  </a:schemeClr>
                </a:solidFill>
              </a:rPr>
              <a:t>Western Europe</a:t>
            </a:r>
          </a:p>
          <a:p>
            <a:pPr marL="342900" indent="-342900">
              <a:buAutoNum type="arabicPeriod"/>
            </a:pPr>
            <a:endParaRPr lang="en-GB" sz="1400" dirty="0">
              <a:solidFill>
                <a:srgbClr val="81A032"/>
              </a:solidFill>
            </a:endParaRPr>
          </a:p>
        </p:txBody>
      </p:sp>
      <p:sp>
        <p:nvSpPr>
          <p:cNvPr id="26" name="Rectangle 25">
            <a:extLst>
              <a:ext uri="{FF2B5EF4-FFF2-40B4-BE49-F238E27FC236}">
                <a16:creationId xmlns:a16="http://schemas.microsoft.com/office/drawing/2014/main" id="{11AED866-A5A2-5DAC-392B-E74368601A9F}"/>
              </a:ext>
            </a:extLst>
          </p:cNvPr>
          <p:cNvSpPr/>
          <p:nvPr/>
        </p:nvSpPr>
        <p:spPr>
          <a:xfrm>
            <a:off x="661840" y="7112971"/>
            <a:ext cx="158750" cy="1587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0DEA561-255E-0804-4097-3E05734B2D1D}"/>
              </a:ext>
            </a:extLst>
          </p:cNvPr>
          <p:cNvSpPr/>
          <p:nvPr/>
        </p:nvSpPr>
        <p:spPr>
          <a:xfrm>
            <a:off x="661840" y="6845410"/>
            <a:ext cx="158750" cy="1587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D8C8232-CB40-16A6-4205-EB2480B22290}"/>
              </a:ext>
            </a:extLst>
          </p:cNvPr>
          <p:cNvSpPr txBox="1"/>
          <p:nvPr/>
        </p:nvSpPr>
        <p:spPr>
          <a:xfrm>
            <a:off x="782231" y="6789881"/>
            <a:ext cx="870009" cy="477054"/>
          </a:xfrm>
          <a:prstGeom prst="rect">
            <a:avLst/>
          </a:prstGeom>
          <a:noFill/>
        </p:spPr>
        <p:txBody>
          <a:bodyPr wrap="square" rtlCol="0">
            <a:spAutoFit/>
          </a:bodyPr>
          <a:lstStyle/>
          <a:p>
            <a:r>
              <a:rPr lang="en-GB" sz="1100" dirty="0">
                <a:solidFill>
                  <a:schemeClr val="tx1">
                    <a:lumMod val="50000"/>
                    <a:lumOff val="50000"/>
                  </a:schemeClr>
                </a:solidFill>
              </a:rPr>
              <a:t>China</a:t>
            </a:r>
          </a:p>
          <a:p>
            <a:pPr marL="342900" indent="-342900">
              <a:buAutoNum type="arabicPeriod"/>
            </a:pPr>
            <a:endParaRPr lang="en-GB" sz="1400" dirty="0">
              <a:solidFill>
                <a:srgbClr val="81A032"/>
              </a:solidFill>
            </a:endParaRPr>
          </a:p>
        </p:txBody>
      </p:sp>
      <p:sp>
        <p:nvSpPr>
          <p:cNvPr id="29" name="TextBox 28">
            <a:extLst>
              <a:ext uri="{FF2B5EF4-FFF2-40B4-BE49-F238E27FC236}">
                <a16:creationId xmlns:a16="http://schemas.microsoft.com/office/drawing/2014/main" id="{ED607943-5718-ACB8-D76D-38260C1A57AB}"/>
              </a:ext>
            </a:extLst>
          </p:cNvPr>
          <p:cNvSpPr txBox="1"/>
          <p:nvPr/>
        </p:nvSpPr>
        <p:spPr>
          <a:xfrm>
            <a:off x="782232" y="7062228"/>
            <a:ext cx="1596908" cy="477054"/>
          </a:xfrm>
          <a:prstGeom prst="rect">
            <a:avLst/>
          </a:prstGeom>
          <a:noFill/>
        </p:spPr>
        <p:txBody>
          <a:bodyPr wrap="square" rtlCol="0">
            <a:spAutoFit/>
          </a:bodyPr>
          <a:lstStyle/>
          <a:p>
            <a:r>
              <a:rPr lang="en-GB" sz="1100" dirty="0">
                <a:solidFill>
                  <a:schemeClr val="tx1">
                    <a:lumMod val="50000"/>
                    <a:lumOff val="50000"/>
                  </a:schemeClr>
                </a:solidFill>
              </a:rPr>
              <a:t>Australia</a:t>
            </a:r>
          </a:p>
          <a:p>
            <a:pPr marL="342900" indent="-342900">
              <a:buAutoNum type="arabicPeriod"/>
            </a:pPr>
            <a:endParaRPr lang="en-GB" sz="1400" dirty="0">
              <a:solidFill>
                <a:srgbClr val="81A032"/>
              </a:solidFill>
            </a:endParaRPr>
          </a:p>
        </p:txBody>
      </p:sp>
      <p:sp>
        <p:nvSpPr>
          <p:cNvPr id="30" name="Rectangle 29">
            <a:extLst>
              <a:ext uri="{FF2B5EF4-FFF2-40B4-BE49-F238E27FC236}">
                <a16:creationId xmlns:a16="http://schemas.microsoft.com/office/drawing/2014/main" id="{10737CBB-28DC-2DDE-E7FA-E897E6EDF966}"/>
              </a:ext>
            </a:extLst>
          </p:cNvPr>
          <p:cNvSpPr/>
          <p:nvPr/>
        </p:nvSpPr>
        <p:spPr>
          <a:xfrm>
            <a:off x="668748" y="7380532"/>
            <a:ext cx="158750" cy="15875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998AC0AB-1485-B1A9-2A70-5783D3936863}"/>
              </a:ext>
            </a:extLst>
          </p:cNvPr>
          <p:cNvSpPr txBox="1"/>
          <p:nvPr/>
        </p:nvSpPr>
        <p:spPr>
          <a:xfrm>
            <a:off x="782232" y="7329490"/>
            <a:ext cx="1596908" cy="477054"/>
          </a:xfrm>
          <a:prstGeom prst="rect">
            <a:avLst/>
          </a:prstGeom>
          <a:noFill/>
        </p:spPr>
        <p:txBody>
          <a:bodyPr wrap="square" rtlCol="0">
            <a:spAutoFit/>
          </a:bodyPr>
          <a:lstStyle/>
          <a:p>
            <a:r>
              <a:rPr lang="en-GB" sz="1100" dirty="0">
                <a:solidFill>
                  <a:schemeClr val="tx1">
                    <a:lumMod val="50000"/>
                    <a:lumOff val="50000"/>
                  </a:schemeClr>
                </a:solidFill>
              </a:rPr>
              <a:t>Others</a:t>
            </a:r>
          </a:p>
          <a:p>
            <a:pPr marL="342900" indent="-342900">
              <a:buAutoNum type="arabicPeriod"/>
            </a:pPr>
            <a:endParaRPr lang="en-GB" sz="1400" dirty="0">
              <a:solidFill>
                <a:srgbClr val="81A032"/>
              </a:solidFill>
            </a:endParaRPr>
          </a:p>
        </p:txBody>
      </p:sp>
      <p:sp>
        <p:nvSpPr>
          <p:cNvPr id="32" name="TextBox 31">
            <a:extLst>
              <a:ext uri="{FF2B5EF4-FFF2-40B4-BE49-F238E27FC236}">
                <a16:creationId xmlns:a16="http://schemas.microsoft.com/office/drawing/2014/main" id="{368B0DC4-C0D5-D548-273F-9FA7AAE6029B}"/>
              </a:ext>
            </a:extLst>
          </p:cNvPr>
          <p:cNvSpPr txBox="1"/>
          <p:nvPr/>
        </p:nvSpPr>
        <p:spPr>
          <a:xfrm>
            <a:off x="1008085" y="7704712"/>
            <a:ext cx="5216452" cy="307777"/>
          </a:xfrm>
          <a:prstGeom prst="rect">
            <a:avLst/>
          </a:prstGeom>
          <a:noFill/>
        </p:spPr>
        <p:txBody>
          <a:bodyPr wrap="square" rtlCol="0">
            <a:spAutoFit/>
          </a:bodyPr>
          <a:lstStyle/>
          <a:p>
            <a:r>
              <a:rPr lang="en-GB" sz="1400" dirty="0">
                <a:solidFill>
                  <a:srgbClr val="81A032"/>
                </a:solidFill>
              </a:rPr>
              <a:t>Explain the source of cruise arrivals in the Caribbean.</a:t>
            </a:r>
          </a:p>
        </p:txBody>
      </p:sp>
      <p:pic>
        <p:nvPicPr>
          <p:cNvPr id="33" name="Graphic 32">
            <a:extLst>
              <a:ext uri="{FF2B5EF4-FFF2-40B4-BE49-F238E27FC236}">
                <a16:creationId xmlns:a16="http://schemas.microsoft.com/office/drawing/2014/main" id="{873023F2-6218-01C3-E568-8F9F6754FDC0}"/>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38627" y="7748298"/>
            <a:ext cx="505558" cy="505558"/>
          </a:xfrm>
          <a:prstGeom prst="rect">
            <a:avLst/>
          </a:prstGeom>
        </p:spPr>
      </p:pic>
      <p:sp>
        <p:nvSpPr>
          <p:cNvPr id="34" name="Rounded Rectangle 33">
            <a:extLst>
              <a:ext uri="{FF2B5EF4-FFF2-40B4-BE49-F238E27FC236}">
                <a16:creationId xmlns:a16="http://schemas.microsoft.com/office/drawing/2014/main" id="{07D8B0D3-4F18-1BA4-54CF-66A1ADC0E8C2}"/>
              </a:ext>
            </a:extLst>
          </p:cNvPr>
          <p:cNvSpPr/>
          <p:nvPr/>
        </p:nvSpPr>
        <p:spPr>
          <a:xfrm>
            <a:off x="538627" y="7689174"/>
            <a:ext cx="5774008" cy="1421270"/>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
            <a:extLst>
              <a:ext uri="{FF2B5EF4-FFF2-40B4-BE49-F238E27FC236}">
                <a16:creationId xmlns:a16="http://schemas.microsoft.com/office/drawing/2014/main" id="{8AEB52DE-7BA6-A9D0-8BB5-6ED3118A5B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90" y="351465"/>
            <a:ext cx="475954" cy="475954"/>
          </a:xfrm>
          <a:prstGeom prst="rect">
            <a:avLst/>
          </a:prstGeom>
        </p:spPr>
      </p:pic>
    </p:spTree>
    <p:extLst>
      <p:ext uri="{BB962C8B-B14F-4D97-AF65-F5344CB8AC3E}">
        <p14:creationId xmlns:p14="http://schemas.microsoft.com/office/powerpoint/2010/main" val="414829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1BB-0C23-7646-8BD7-85B46BCE780D}"/>
              </a:ext>
            </a:extLst>
          </p:cNvPr>
          <p:cNvSpPr>
            <a:spLocks noGrp="1"/>
          </p:cNvSpPr>
          <p:nvPr>
            <p:ph type="title"/>
          </p:nvPr>
        </p:nvSpPr>
        <p:spPr>
          <a:xfrm>
            <a:off x="1052134" y="606711"/>
            <a:ext cx="5622426" cy="633042"/>
          </a:xfrm>
        </p:spPr>
        <p:txBody>
          <a:bodyPr>
            <a:noAutofit/>
          </a:bodyPr>
          <a:lstStyle/>
          <a:p>
            <a:r>
              <a:rPr lang="en-GB" sz="2800" dirty="0">
                <a:latin typeface="+mn-lt"/>
              </a:rPr>
              <a:t>Figure 2 Cruise Terminal and Port</a:t>
            </a:r>
          </a:p>
        </p:txBody>
      </p:sp>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6</a:t>
            </a:fld>
            <a:endParaRPr lang="en-GB"/>
          </a:p>
        </p:txBody>
      </p:sp>
      <p:sp>
        <p:nvSpPr>
          <p:cNvPr id="17" name="Oval 16">
            <a:extLst>
              <a:ext uri="{FF2B5EF4-FFF2-40B4-BE49-F238E27FC236}">
                <a16:creationId xmlns:a16="http://schemas.microsoft.com/office/drawing/2014/main" id="{8B652686-159C-845F-71C3-BC1E9467B02B}"/>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423188C9-85FF-630F-C4E8-3DFC5D32173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6424138" y="2354381"/>
            <a:ext cx="505558" cy="505558"/>
          </a:xfrm>
          <a:prstGeom prst="rect">
            <a:avLst/>
          </a:prstGeom>
        </p:spPr>
      </p:pic>
      <p:sp>
        <p:nvSpPr>
          <p:cNvPr id="7" name="Rounded Rectangle 6">
            <a:extLst>
              <a:ext uri="{FF2B5EF4-FFF2-40B4-BE49-F238E27FC236}">
                <a16:creationId xmlns:a16="http://schemas.microsoft.com/office/drawing/2014/main" id="{FD1BF04B-CDC5-E0BD-294C-DF6301938CF2}"/>
              </a:ext>
            </a:extLst>
          </p:cNvPr>
          <p:cNvSpPr/>
          <p:nvPr/>
        </p:nvSpPr>
        <p:spPr>
          <a:xfrm>
            <a:off x="-6509752" y="2382664"/>
            <a:ext cx="5774009" cy="3973261"/>
          </a:xfrm>
          <a:prstGeom prst="roundRect">
            <a:avLst>
              <a:gd name="adj" fmla="val 757"/>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BCB6886-A45B-AD03-B6FF-A84BB1DC90F2}"/>
              </a:ext>
            </a:extLst>
          </p:cNvPr>
          <p:cNvSpPr txBox="1"/>
          <p:nvPr/>
        </p:nvSpPr>
        <p:spPr>
          <a:xfrm>
            <a:off x="-6010100" y="2382664"/>
            <a:ext cx="5216452" cy="523220"/>
          </a:xfrm>
          <a:prstGeom prst="rect">
            <a:avLst/>
          </a:prstGeom>
          <a:noFill/>
        </p:spPr>
        <p:txBody>
          <a:bodyPr wrap="square" rtlCol="0">
            <a:spAutoFit/>
          </a:bodyPr>
          <a:lstStyle/>
          <a:p>
            <a:r>
              <a:rPr lang="en-GB" sz="1400" dirty="0">
                <a:solidFill>
                  <a:srgbClr val="81A032"/>
                </a:solidFill>
              </a:rPr>
              <a:t>Complete the questions below, based on the proposed port development. </a:t>
            </a:r>
          </a:p>
        </p:txBody>
      </p:sp>
      <p:sp>
        <p:nvSpPr>
          <p:cNvPr id="18" name="Rounded Rectangle 17">
            <a:extLst>
              <a:ext uri="{FF2B5EF4-FFF2-40B4-BE49-F238E27FC236}">
                <a16:creationId xmlns:a16="http://schemas.microsoft.com/office/drawing/2014/main" id="{29AD4B31-76B2-C489-3C51-C2BBA7C920E5}"/>
              </a:ext>
            </a:extLst>
          </p:cNvPr>
          <p:cNvSpPr/>
          <p:nvPr/>
        </p:nvSpPr>
        <p:spPr>
          <a:xfrm>
            <a:off x="-6509752" y="6398063"/>
            <a:ext cx="5774009" cy="738664"/>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417AD97-E4D1-CB1F-30E6-0EA770E76AB8}"/>
              </a:ext>
            </a:extLst>
          </p:cNvPr>
          <p:cNvSpPr txBox="1"/>
          <p:nvPr/>
        </p:nvSpPr>
        <p:spPr>
          <a:xfrm>
            <a:off x="-6010100" y="6398063"/>
            <a:ext cx="5216452" cy="738664"/>
          </a:xfrm>
          <a:prstGeom prst="rect">
            <a:avLst/>
          </a:prstGeom>
          <a:noFill/>
        </p:spPr>
        <p:txBody>
          <a:bodyPr wrap="square" rtlCol="0">
            <a:spAutoFit/>
          </a:bodyPr>
          <a:lstStyle/>
          <a:p>
            <a:r>
              <a:rPr lang="en-GB" sz="1400" dirty="0">
                <a:solidFill>
                  <a:srgbClr val="81A032"/>
                </a:solidFill>
              </a:rPr>
              <a:t>Highlight the diagram at the bottom of page 4 of the pre-release to identify the positive and negative economic and environmental effects of the proposed port development. </a:t>
            </a:r>
          </a:p>
        </p:txBody>
      </p:sp>
      <p:pic>
        <p:nvPicPr>
          <p:cNvPr id="46" name="Graphic 45">
            <a:extLst>
              <a:ext uri="{FF2B5EF4-FFF2-40B4-BE49-F238E27FC236}">
                <a16:creationId xmlns:a16="http://schemas.microsoft.com/office/drawing/2014/main" id="{E80FA573-50E0-BB57-EAEA-A55BD9C806C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479558" y="6441649"/>
            <a:ext cx="505558" cy="505558"/>
          </a:xfrm>
          <a:prstGeom prst="rect">
            <a:avLst/>
          </a:prstGeom>
        </p:spPr>
      </p:pic>
      <p:pic>
        <p:nvPicPr>
          <p:cNvPr id="47" name="Graphic 46">
            <a:extLst>
              <a:ext uri="{FF2B5EF4-FFF2-40B4-BE49-F238E27FC236}">
                <a16:creationId xmlns:a16="http://schemas.microsoft.com/office/drawing/2014/main" id="{6E94ADBA-47D0-FFAB-DF16-A3A869C7975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7161334" y="734682"/>
            <a:ext cx="505558" cy="505558"/>
          </a:xfrm>
          <a:prstGeom prst="rect">
            <a:avLst/>
          </a:prstGeom>
        </p:spPr>
      </p:pic>
      <p:sp>
        <p:nvSpPr>
          <p:cNvPr id="48" name="TextBox 47">
            <a:extLst>
              <a:ext uri="{FF2B5EF4-FFF2-40B4-BE49-F238E27FC236}">
                <a16:creationId xmlns:a16="http://schemas.microsoft.com/office/drawing/2014/main" id="{1EE6EAC6-782B-7620-2510-E72F41205CEC}"/>
              </a:ext>
            </a:extLst>
          </p:cNvPr>
          <p:cNvSpPr txBox="1"/>
          <p:nvPr/>
        </p:nvSpPr>
        <p:spPr>
          <a:xfrm>
            <a:off x="7644911" y="688043"/>
            <a:ext cx="2190751" cy="584775"/>
          </a:xfrm>
          <a:prstGeom prst="rect">
            <a:avLst/>
          </a:prstGeom>
          <a:noFill/>
        </p:spPr>
        <p:txBody>
          <a:bodyPr wrap="square" rtlCol="0">
            <a:spAutoFit/>
          </a:bodyPr>
          <a:lstStyle/>
          <a:p>
            <a:r>
              <a:rPr lang="en-GB" sz="3200" b="1" dirty="0">
                <a:solidFill>
                  <a:srgbClr val="81A032"/>
                </a:solidFill>
              </a:rPr>
              <a:t>investigate</a:t>
            </a:r>
          </a:p>
        </p:txBody>
      </p:sp>
      <p:sp>
        <p:nvSpPr>
          <p:cNvPr id="49" name="TextBox 48">
            <a:extLst>
              <a:ext uri="{FF2B5EF4-FFF2-40B4-BE49-F238E27FC236}">
                <a16:creationId xmlns:a16="http://schemas.microsoft.com/office/drawing/2014/main" id="{611BBC1F-8E4A-D8D1-767D-8BE0257864F2}"/>
              </a:ext>
            </a:extLst>
          </p:cNvPr>
          <p:cNvSpPr txBox="1"/>
          <p:nvPr/>
        </p:nvSpPr>
        <p:spPr>
          <a:xfrm>
            <a:off x="7644911" y="1240240"/>
            <a:ext cx="2190751" cy="584775"/>
          </a:xfrm>
          <a:prstGeom prst="rect">
            <a:avLst/>
          </a:prstGeom>
          <a:noFill/>
        </p:spPr>
        <p:txBody>
          <a:bodyPr wrap="square" rtlCol="0">
            <a:spAutoFit/>
          </a:bodyPr>
          <a:lstStyle/>
          <a:p>
            <a:r>
              <a:rPr lang="en-GB" sz="3200" b="1" dirty="0">
                <a:solidFill>
                  <a:srgbClr val="81A032"/>
                </a:solidFill>
              </a:rPr>
              <a:t>apply</a:t>
            </a:r>
          </a:p>
        </p:txBody>
      </p:sp>
      <p:pic>
        <p:nvPicPr>
          <p:cNvPr id="51" name="Graphic 50">
            <a:extLst>
              <a:ext uri="{FF2B5EF4-FFF2-40B4-BE49-F238E27FC236}">
                <a16:creationId xmlns:a16="http://schemas.microsoft.com/office/drawing/2014/main" id="{12A0EF04-F32C-3280-98E2-D3B093BF961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161334" y="1312426"/>
            <a:ext cx="505558" cy="505558"/>
          </a:xfrm>
          <a:prstGeom prst="rect">
            <a:avLst/>
          </a:prstGeom>
        </p:spPr>
      </p:pic>
      <p:pic>
        <p:nvPicPr>
          <p:cNvPr id="52" name="Graphic 51">
            <a:extLst>
              <a:ext uri="{FF2B5EF4-FFF2-40B4-BE49-F238E27FC236}">
                <a16:creationId xmlns:a16="http://schemas.microsoft.com/office/drawing/2014/main" id="{214E130B-B449-8DCE-2241-A22F5C282BE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161334" y="1890171"/>
            <a:ext cx="505558" cy="505558"/>
          </a:xfrm>
          <a:prstGeom prst="rect">
            <a:avLst/>
          </a:prstGeom>
        </p:spPr>
      </p:pic>
      <p:sp>
        <p:nvSpPr>
          <p:cNvPr id="53" name="TextBox 52">
            <a:extLst>
              <a:ext uri="{FF2B5EF4-FFF2-40B4-BE49-F238E27FC236}">
                <a16:creationId xmlns:a16="http://schemas.microsoft.com/office/drawing/2014/main" id="{8AAFAB0E-FEB4-4DF4-FD9D-20B306421B58}"/>
              </a:ext>
            </a:extLst>
          </p:cNvPr>
          <p:cNvSpPr txBox="1"/>
          <p:nvPr/>
        </p:nvSpPr>
        <p:spPr>
          <a:xfrm>
            <a:off x="7644911" y="1843550"/>
            <a:ext cx="2190751" cy="584775"/>
          </a:xfrm>
          <a:prstGeom prst="rect">
            <a:avLst/>
          </a:prstGeom>
          <a:noFill/>
        </p:spPr>
        <p:txBody>
          <a:bodyPr wrap="square" rtlCol="0">
            <a:spAutoFit/>
          </a:bodyPr>
          <a:lstStyle/>
          <a:p>
            <a:r>
              <a:rPr lang="en-GB" sz="3200" b="1" dirty="0">
                <a:solidFill>
                  <a:srgbClr val="81A032"/>
                </a:solidFill>
              </a:rPr>
              <a:t>skills</a:t>
            </a:r>
          </a:p>
        </p:txBody>
      </p:sp>
      <p:pic>
        <p:nvPicPr>
          <p:cNvPr id="25" name="Graphic 24">
            <a:extLst>
              <a:ext uri="{FF2B5EF4-FFF2-40B4-BE49-F238E27FC236}">
                <a16:creationId xmlns:a16="http://schemas.microsoft.com/office/drawing/2014/main" id="{0C170F14-C1A2-67C8-FEB3-56B37F7CDCFA}"/>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638096" y="1113343"/>
            <a:ext cx="505558" cy="505558"/>
          </a:xfrm>
          <a:prstGeom prst="rect">
            <a:avLst/>
          </a:prstGeom>
        </p:spPr>
      </p:pic>
      <p:sp>
        <p:nvSpPr>
          <p:cNvPr id="35" name="Rounded Rectangle 34">
            <a:extLst>
              <a:ext uri="{FF2B5EF4-FFF2-40B4-BE49-F238E27FC236}">
                <a16:creationId xmlns:a16="http://schemas.microsoft.com/office/drawing/2014/main" id="{2BAC6554-15F9-889C-E316-A5A60AC43831}"/>
              </a:ext>
            </a:extLst>
          </p:cNvPr>
          <p:cNvSpPr/>
          <p:nvPr/>
        </p:nvSpPr>
        <p:spPr>
          <a:xfrm>
            <a:off x="552482" y="1141626"/>
            <a:ext cx="5774009" cy="3973261"/>
          </a:xfrm>
          <a:prstGeom prst="roundRect">
            <a:avLst>
              <a:gd name="adj" fmla="val 757"/>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8F1FC1D4-A321-738C-A770-D81C28AC4744}"/>
              </a:ext>
            </a:extLst>
          </p:cNvPr>
          <p:cNvSpPr txBox="1"/>
          <p:nvPr/>
        </p:nvSpPr>
        <p:spPr>
          <a:xfrm>
            <a:off x="1052134" y="1141626"/>
            <a:ext cx="5216452" cy="523220"/>
          </a:xfrm>
          <a:prstGeom prst="rect">
            <a:avLst/>
          </a:prstGeom>
          <a:noFill/>
        </p:spPr>
        <p:txBody>
          <a:bodyPr wrap="square" rtlCol="0">
            <a:spAutoFit/>
          </a:bodyPr>
          <a:lstStyle/>
          <a:p>
            <a:r>
              <a:rPr lang="en-GB" sz="1400" dirty="0">
                <a:solidFill>
                  <a:srgbClr val="81A032"/>
                </a:solidFill>
              </a:rPr>
              <a:t>Complete the questions below, based on tourism arrivals in the Caribbean. </a:t>
            </a:r>
          </a:p>
        </p:txBody>
      </p:sp>
      <p:graphicFrame>
        <p:nvGraphicFramePr>
          <p:cNvPr id="37" name="Table 36">
            <a:extLst>
              <a:ext uri="{FF2B5EF4-FFF2-40B4-BE49-F238E27FC236}">
                <a16:creationId xmlns:a16="http://schemas.microsoft.com/office/drawing/2014/main" id="{F908E567-87AB-D77A-7C35-6452C91D3C8C}"/>
              </a:ext>
            </a:extLst>
          </p:cNvPr>
          <p:cNvGraphicFramePr>
            <a:graphicFrameLocks noGrp="1"/>
          </p:cNvGraphicFramePr>
          <p:nvPr>
            <p:extLst>
              <p:ext uri="{D42A27DB-BD31-4B8C-83A1-F6EECF244321}">
                <p14:modId xmlns:p14="http://schemas.microsoft.com/office/powerpoint/2010/main" val="354248694"/>
              </p:ext>
            </p:extLst>
          </p:nvPr>
        </p:nvGraphicFramePr>
        <p:xfrm>
          <a:off x="623519" y="1644016"/>
          <a:ext cx="5663144" cy="3422936"/>
        </p:xfrm>
        <a:graphic>
          <a:graphicData uri="http://schemas.openxmlformats.org/drawingml/2006/table">
            <a:tbl>
              <a:tblPr firstRow="1" bandRow="1">
                <a:tableStyleId>{5C22544A-7EE6-4342-B048-85BDC9FD1C3A}</a:tableStyleId>
              </a:tblPr>
              <a:tblGrid>
                <a:gridCol w="2620281">
                  <a:extLst>
                    <a:ext uri="{9D8B030D-6E8A-4147-A177-3AD203B41FA5}">
                      <a16:colId xmlns:a16="http://schemas.microsoft.com/office/drawing/2014/main" val="1504348245"/>
                    </a:ext>
                  </a:extLst>
                </a:gridCol>
                <a:gridCol w="3042863">
                  <a:extLst>
                    <a:ext uri="{9D8B030D-6E8A-4147-A177-3AD203B41FA5}">
                      <a16:colId xmlns:a16="http://schemas.microsoft.com/office/drawing/2014/main" val="1851028085"/>
                    </a:ext>
                  </a:extLst>
                </a:gridCol>
              </a:tblGrid>
              <a:tr h="8557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bg1">
                              <a:lumMod val="50000"/>
                            </a:schemeClr>
                          </a:solidFill>
                        </a:rPr>
                        <a:t>What has happened to the number of visitors to the Caribbean over the last 30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39590"/>
                  </a:ext>
                </a:extLst>
              </a:tr>
              <a:tr h="8557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chemeClr val="bg1">
                              <a:lumMod val="50000"/>
                            </a:schemeClr>
                          </a:solidFill>
                        </a:rPr>
                        <a:t>What has happened to visitor spending in the Caribbean over the last 30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4213332"/>
                  </a:ext>
                </a:extLst>
              </a:tr>
              <a:tr h="855734">
                <a:tc>
                  <a:txBody>
                    <a:bodyPr/>
                    <a:lstStyle/>
                    <a:p>
                      <a:r>
                        <a:rPr lang="en-GB" sz="1200" b="0" dirty="0">
                          <a:solidFill>
                            <a:schemeClr val="bg1">
                              <a:lumMod val="50000"/>
                            </a:schemeClr>
                          </a:solidFill>
                        </a:rPr>
                        <a:t>Identify an issue associated with calculating tourism arrivals in the Caribbean.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4046571"/>
                  </a:ext>
                </a:extLst>
              </a:tr>
              <a:tr h="855734">
                <a:tc>
                  <a:txBody>
                    <a:bodyPr/>
                    <a:lstStyle/>
                    <a:p>
                      <a:r>
                        <a:rPr lang="en-GB" sz="1200" b="0" dirty="0">
                          <a:solidFill>
                            <a:schemeClr val="bg1">
                              <a:lumMod val="50000"/>
                            </a:schemeClr>
                          </a:solidFill>
                        </a:rPr>
                        <a:t>Identify why long-stay tourists are preferred to cruise passengers.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638590"/>
                  </a:ext>
                </a:extLst>
              </a:tr>
            </a:tbl>
          </a:graphicData>
        </a:graphic>
      </p:graphicFrame>
      <p:pic>
        <p:nvPicPr>
          <p:cNvPr id="38" name="Graphic 37">
            <a:extLst>
              <a:ext uri="{FF2B5EF4-FFF2-40B4-BE49-F238E27FC236}">
                <a16:creationId xmlns:a16="http://schemas.microsoft.com/office/drawing/2014/main" id="{D82ECA34-1D66-4F4C-578B-4666CE9CB02E}"/>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638096" y="5141102"/>
            <a:ext cx="505558" cy="505558"/>
          </a:xfrm>
          <a:prstGeom prst="rect">
            <a:avLst/>
          </a:prstGeom>
        </p:spPr>
      </p:pic>
      <p:sp>
        <p:nvSpPr>
          <p:cNvPr id="39" name="Rounded Rectangle 38">
            <a:extLst>
              <a:ext uri="{FF2B5EF4-FFF2-40B4-BE49-F238E27FC236}">
                <a16:creationId xmlns:a16="http://schemas.microsoft.com/office/drawing/2014/main" id="{B0B7E781-2285-BD2C-6D5C-D65E5C8922DA}"/>
              </a:ext>
            </a:extLst>
          </p:cNvPr>
          <p:cNvSpPr/>
          <p:nvPr/>
        </p:nvSpPr>
        <p:spPr>
          <a:xfrm>
            <a:off x="552482" y="5169385"/>
            <a:ext cx="5774009" cy="3924281"/>
          </a:xfrm>
          <a:prstGeom prst="roundRect">
            <a:avLst>
              <a:gd name="adj" fmla="val 757"/>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1234F8C-173A-B503-4099-976726365664}"/>
              </a:ext>
            </a:extLst>
          </p:cNvPr>
          <p:cNvSpPr txBox="1"/>
          <p:nvPr/>
        </p:nvSpPr>
        <p:spPr>
          <a:xfrm>
            <a:off x="1052134" y="5169385"/>
            <a:ext cx="5216452" cy="523220"/>
          </a:xfrm>
          <a:prstGeom prst="rect">
            <a:avLst/>
          </a:prstGeom>
          <a:noFill/>
        </p:spPr>
        <p:txBody>
          <a:bodyPr wrap="square" rtlCol="0">
            <a:spAutoFit/>
          </a:bodyPr>
          <a:lstStyle/>
          <a:p>
            <a:r>
              <a:rPr lang="en-GB" sz="1400" dirty="0">
                <a:solidFill>
                  <a:srgbClr val="81A032"/>
                </a:solidFill>
              </a:rPr>
              <a:t>Identify the human and natural features that attract tourists to the Cayman Islands. </a:t>
            </a:r>
          </a:p>
        </p:txBody>
      </p:sp>
      <p:graphicFrame>
        <p:nvGraphicFramePr>
          <p:cNvPr id="42" name="Table 41">
            <a:extLst>
              <a:ext uri="{FF2B5EF4-FFF2-40B4-BE49-F238E27FC236}">
                <a16:creationId xmlns:a16="http://schemas.microsoft.com/office/drawing/2014/main" id="{3338C39E-FFCE-A245-C949-2E8FDB5512F7}"/>
              </a:ext>
            </a:extLst>
          </p:cNvPr>
          <p:cNvGraphicFramePr>
            <a:graphicFrameLocks noGrp="1"/>
          </p:cNvGraphicFramePr>
          <p:nvPr>
            <p:extLst>
              <p:ext uri="{D42A27DB-BD31-4B8C-83A1-F6EECF244321}">
                <p14:modId xmlns:p14="http://schemas.microsoft.com/office/powerpoint/2010/main" val="386324706"/>
              </p:ext>
            </p:extLst>
          </p:nvPr>
        </p:nvGraphicFramePr>
        <p:xfrm>
          <a:off x="623519" y="5671775"/>
          <a:ext cx="5663144" cy="3363168"/>
        </p:xfrm>
        <a:graphic>
          <a:graphicData uri="http://schemas.openxmlformats.org/drawingml/2006/table">
            <a:tbl>
              <a:tblPr firstRow="1" bandRow="1">
                <a:tableStyleId>{5C22544A-7EE6-4342-B048-85BDC9FD1C3A}</a:tableStyleId>
              </a:tblPr>
              <a:tblGrid>
                <a:gridCol w="2620281">
                  <a:extLst>
                    <a:ext uri="{9D8B030D-6E8A-4147-A177-3AD203B41FA5}">
                      <a16:colId xmlns:a16="http://schemas.microsoft.com/office/drawing/2014/main" val="1504348245"/>
                    </a:ext>
                  </a:extLst>
                </a:gridCol>
                <a:gridCol w="3042863">
                  <a:extLst>
                    <a:ext uri="{9D8B030D-6E8A-4147-A177-3AD203B41FA5}">
                      <a16:colId xmlns:a16="http://schemas.microsoft.com/office/drawing/2014/main" val="1851028085"/>
                    </a:ext>
                  </a:extLst>
                </a:gridCol>
              </a:tblGrid>
              <a:tr h="15857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b="1" dirty="0">
                          <a:solidFill>
                            <a:schemeClr val="bg1">
                              <a:lumMod val="50000"/>
                            </a:schemeClr>
                          </a:solidFill>
                        </a:rPr>
                        <a:t>Human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1" dirty="0">
                          <a:solidFill>
                            <a:schemeClr val="bg1">
                              <a:lumMod val="50000"/>
                            </a:schemeClr>
                          </a:solidFill>
                        </a:rPr>
                        <a:t>Natural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639590"/>
                  </a:ext>
                </a:extLst>
              </a:tr>
              <a:tr h="30888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b="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4213332"/>
                  </a:ext>
                </a:extLst>
              </a:tr>
            </a:tbl>
          </a:graphicData>
        </a:graphic>
      </p:graphicFrame>
      <p:pic>
        <p:nvPicPr>
          <p:cNvPr id="43" name="Graphic 3">
            <a:extLst>
              <a:ext uri="{FF2B5EF4-FFF2-40B4-BE49-F238E27FC236}">
                <a16:creationId xmlns:a16="http://schemas.microsoft.com/office/drawing/2014/main" id="{4A478F7D-039B-3BED-A790-7B03158D16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90" y="351465"/>
            <a:ext cx="475954" cy="475954"/>
          </a:xfrm>
          <a:prstGeom prst="rect">
            <a:avLst/>
          </a:prstGeom>
        </p:spPr>
      </p:pic>
    </p:spTree>
    <p:extLst>
      <p:ext uri="{BB962C8B-B14F-4D97-AF65-F5344CB8AC3E}">
        <p14:creationId xmlns:p14="http://schemas.microsoft.com/office/powerpoint/2010/main" val="208870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1BB-0C23-7646-8BD7-85B46BCE780D}"/>
              </a:ext>
            </a:extLst>
          </p:cNvPr>
          <p:cNvSpPr>
            <a:spLocks noGrp="1"/>
          </p:cNvSpPr>
          <p:nvPr>
            <p:ph type="title"/>
          </p:nvPr>
        </p:nvSpPr>
        <p:spPr>
          <a:xfrm>
            <a:off x="1052134" y="606711"/>
            <a:ext cx="5622426" cy="633042"/>
          </a:xfrm>
        </p:spPr>
        <p:txBody>
          <a:bodyPr>
            <a:noAutofit/>
          </a:bodyPr>
          <a:lstStyle/>
          <a:p>
            <a:r>
              <a:rPr lang="en-GB" sz="2800" dirty="0">
                <a:latin typeface="+mn-lt"/>
              </a:rPr>
              <a:t>Figure 2 Cruise Terminal and Port</a:t>
            </a:r>
          </a:p>
        </p:txBody>
      </p:sp>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7</a:t>
            </a:fld>
            <a:endParaRPr lang="en-GB"/>
          </a:p>
        </p:txBody>
      </p:sp>
      <p:sp>
        <p:nvSpPr>
          <p:cNvPr id="17" name="Oval 16">
            <a:extLst>
              <a:ext uri="{FF2B5EF4-FFF2-40B4-BE49-F238E27FC236}">
                <a16:creationId xmlns:a16="http://schemas.microsoft.com/office/drawing/2014/main" id="{8B652686-159C-845F-71C3-BC1E9467B02B}"/>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423188C9-85FF-630F-C4E8-3DFC5D321733}"/>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6424138" y="2354381"/>
            <a:ext cx="505558" cy="505558"/>
          </a:xfrm>
          <a:prstGeom prst="rect">
            <a:avLst/>
          </a:prstGeom>
        </p:spPr>
      </p:pic>
      <p:sp>
        <p:nvSpPr>
          <p:cNvPr id="7" name="Rounded Rectangle 6">
            <a:extLst>
              <a:ext uri="{FF2B5EF4-FFF2-40B4-BE49-F238E27FC236}">
                <a16:creationId xmlns:a16="http://schemas.microsoft.com/office/drawing/2014/main" id="{FD1BF04B-CDC5-E0BD-294C-DF6301938CF2}"/>
              </a:ext>
            </a:extLst>
          </p:cNvPr>
          <p:cNvSpPr/>
          <p:nvPr/>
        </p:nvSpPr>
        <p:spPr>
          <a:xfrm>
            <a:off x="-6509752" y="2382664"/>
            <a:ext cx="5774009" cy="3973261"/>
          </a:xfrm>
          <a:prstGeom prst="roundRect">
            <a:avLst>
              <a:gd name="adj" fmla="val 757"/>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BCB6886-A45B-AD03-B6FF-A84BB1DC90F2}"/>
              </a:ext>
            </a:extLst>
          </p:cNvPr>
          <p:cNvSpPr txBox="1"/>
          <p:nvPr/>
        </p:nvSpPr>
        <p:spPr>
          <a:xfrm>
            <a:off x="-6010100" y="2382664"/>
            <a:ext cx="5216452" cy="523220"/>
          </a:xfrm>
          <a:prstGeom prst="rect">
            <a:avLst/>
          </a:prstGeom>
          <a:noFill/>
        </p:spPr>
        <p:txBody>
          <a:bodyPr wrap="square" rtlCol="0">
            <a:spAutoFit/>
          </a:bodyPr>
          <a:lstStyle/>
          <a:p>
            <a:r>
              <a:rPr lang="en-GB" sz="1400" dirty="0">
                <a:solidFill>
                  <a:srgbClr val="81A032"/>
                </a:solidFill>
              </a:rPr>
              <a:t>Complete the questions below, based on the proposed port development. </a:t>
            </a:r>
          </a:p>
        </p:txBody>
      </p:sp>
      <p:sp>
        <p:nvSpPr>
          <p:cNvPr id="18" name="Rounded Rectangle 17">
            <a:extLst>
              <a:ext uri="{FF2B5EF4-FFF2-40B4-BE49-F238E27FC236}">
                <a16:creationId xmlns:a16="http://schemas.microsoft.com/office/drawing/2014/main" id="{29AD4B31-76B2-C489-3C51-C2BBA7C920E5}"/>
              </a:ext>
            </a:extLst>
          </p:cNvPr>
          <p:cNvSpPr/>
          <p:nvPr/>
        </p:nvSpPr>
        <p:spPr>
          <a:xfrm>
            <a:off x="-6509752" y="6398063"/>
            <a:ext cx="5774009" cy="738664"/>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E417AD97-E4D1-CB1F-30E6-0EA770E76AB8}"/>
              </a:ext>
            </a:extLst>
          </p:cNvPr>
          <p:cNvSpPr txBox="1"/>
          <p:nvPr/>
        </p:nvSpPr>
        <p:spPr>
          <a:xfrm>
            <a:off x="-6010100" y="6398063"/>
            <a:ext cx="5216452" cy="738664"/>
          </a:xfrm>
          <a:prstGeom prst="rect">
            <a:avLst/>
          </a:prstGeom>
          <a:noFill/>
        </p:spPr>
        <p:txBody>
          <a:bodyPr wrap="square" rtlCol="0">
            <a:spAutoFit/>
          </a:bodyPr>
          <a:lstStyle/>
          <a:p>
            <a:r>
              <a:rPr lang="en-GB" sz="1400" dirty="0">
                <a:solidFill>
                  <a:srgbClr val="81A032"/>
                </a:solidFill>
              </a:rPr>
              <a:t>Highlight the diagram at the bottom of page 4 of the pre-release to identify the positive and negative economic and environmental effects of the proposed port development. </a:t>
            </a:r>
          </a:p>
        </p:txBody>
      </p:sp>
      <p:pic>
        <p:nvPicPr>
          <p:cNvPr id="46" name="Graphic 45">
            <a:extLst>
              <a:ext uri="{FF2B5EF4-FFF2-40B4-BE49-F238E27FC236}">
                <a16:creationId xmlns:a16="http://schemas.microsoft.com/office/drawing/2014/main" id="{E80FA573-50E0-BB57-EAEA-A55BD9C806C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479558" y="6441649"/>
            <a:ext cx="505558" cy="505558"/>
          </a:xfrm>
          <a:prstGeom prst="rect">
            <a:avLst/>
          </a:prstGeom>
        </p:spPr>
      </p:pic>
      <p:pic>
        <p:nvPicPr>
          <p:cNvPr id="47" name="Graphic 46">
            <a:extLst>
              <a:ext uri="{FF2B5EF4-FFF2-40B4-BE49-F238E27FC236}">
                <a16:creationId xmlns:a16="http://schemas.microsoft.com/office/drawing/2014/main" id="{6E94ADBA-47D0-FFAB-DF16-A3A869C7975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7161334" y="734682"/>
            <a:ext cx="505558" cy="505558"/>
          </a:xfrm>
          <a:prstGeom prst="rect">
            <a:avLst/>
          </a:prstGeom>
        </p:spPr>
      </p:pic>
      <p:sp>
        <p:nvSpPr>
          <p:cNvPr id="48" name="TextBox 47">
            <a:extLst>
              <a:ext uri="{FF2B5EF4-FFF2-40B4-BE49-F238E27FC236}">
                <a16:creationId xmlns:a16="http://schemas.microsoft.com/office/drawing/2014/main" id="{1EE6EAC6-782B-7620-2510-E72F41205CEC}"/>
              </a:ext>
            </a:extLst>
          </p:cNvPr>
          <p:cNvSpPr txBox="1"/>
          <p:nvPr/>
        </p:nvSpPr>
        <p:spPr>
          <a:xfrm>
            <a:off x="7644911" y="688043"/>
            <a:ext cx="2190751" cy="584775"/>
          </a:xfrm>
          <a:prstGeom prst="rect">
            <a:avLst/>
          </a:prstGeom>
          <a:noFill/>
        </p:spPr>
        <p:txBody>
          <a:bodyPr wrap="square" rtlCol="0">
            <a:spAutoFit/>
          </a:bodyPr>
          <a:lstStyle/>
          <a:p>
            <a:r>
              <a:rPr lang="en-GB" sz="3200" b="1" dirty="0">
                <a:solidFill>
                  <a:srgbClr val="81A032"/>
                </a:solidFill>
              </a:rPr>
              <a:t>investigate</a:t>
            </a:r>
          </a:p>
        </p:txBody>
      </p:sp>
      <p:sp>
        <p:nvSpPr>
          <p:cNvPr id="49" name="TextBox 48">
            <a:extLst>
              <a:ext uri="{FF2B5EF4-FFF2-40B4-BE49-F238E27FC236}">
                <a16:creationId xmlns:a16="http://schemas.microsoft.com/office/drawing/2014/main" id="{611BBC1F-8E4A-D8D1-767D-8BE0257864F2}"/>
              </a:ext>
            </a:extLst>
          </p:cNvPr>
          <p:cNvSpPr txBox="1"/>
          <p:nvPr/>
        </p:nvSpPr>
        <p:spPr>
          <a:xfrm>
            <a:off x="7644911" y="1240240"/>
            <a:ext cx="2190751" cy="584775"/>
          </a:xfrm>
          <a:prstGeom prst="rect">
            <a:avLst/>
          </a:prstGeom>
          <a:noFill/>
        </p:spPr>
        <p:txBody>
          <a:bodyPr wrap="square" rtlCol="0">
            <a:spAutoFit/>
          </a:bodyPr>
          <a:lstStyle/>
          <a:p>
            <a:r>
              <a:rPr lang="en-GB" sz="3200" b="1" dirty="0">
                <a:solidFill>
                  <a:srgbClr val="81A032"/>
                </a:solidFill>
              </a:rPr>
              <a:t>apply</a:t>
            </a:r>
          </a:p>
        </p:txBody>
      </p:sp>
      <p:pic>
        <p:nvPicPr>
          <p:cNvPr id="51" name="Graphic 50">
            <a:extLst>
              <a:ext uri="{FF2B5EF4-FFF2-40B4-BE49-F238E27FC236}">
                <a16:creationId xmlns:a16="http://schemas.microsoft.com/office/drawing/2014/main" id="{12A0EF04-F32C-3280-98E2-D3B093BF961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161334" y="1312426"/>
            <a:ext cx="505558" cy="505558"/>
          </a:xfrm>
          <a:prstGeom prst="rect">
            <a:avLst/>
          </a:prstGeom>
        </p:spPr>
      </p:pic>
      <p:pic>
        <p:nvPicPr>
          <p:cNvPr id="52" name="Graphic 51">
            <a:extLst>
              <a:ext uri="{FF2B5EF4-FFF2-40B4-BE49-F238E27FC236}">
                <a16:creationId xmlns:a16="http://schemas.microsoft.com/office/drawing/2014/main" id="{214E130B-B449-8DCE-2241-A22F5C282BE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161334" y="1890171"/>
            <a:ext cx="505558" cy="505558"/>
          </a:xfrm>
          <a:prstGeom prst="rect">
            <a:avLst/>
          </a:prstGeom>
        </p:spPr>
      </p:pic>
      <p:sp>
        <p:nvSpPr>
          <p:cNvPr id="53" name="TextBox 52">
            <a:extLst>
              <a:ext uri="{FF2B5EF4-FFF2-40B4-BE49-F238E27FC236}">
                <a16:creationId xmlns:a16="http://schemas.microsoft.com/office/drawing/2014/main" id="{8AAFAB0E-FEB4-4DF4-FD9D-20B306421B58}"/>
              </a:ext>
            </a:extLst>
          </p:cNvPr>
          <p:cNvSpPr txBox="1"/>
          <p:nvPr/>
        </p:nvSpPr>
        <p:spPr>
          <a:xfrm>
            <a:off x="7644911" y="1843550"/>
            <a:ext cx="2190751" cy="584775"/>
          </a:xfrm>
          <a:prstGeom prst="rect">
            <a:avLst/>
          </a:prstGeom>
          <a:noFill/>
        </p:spPr>
        <p:txBody>
          <a:bodyPr wrap="square" rtlCol="0">
            <a:spAutoFit/>
          </a:bodyPr>
          <a:lstStyle/>
          <a:p>
            <a:r>
              <a:rPr lang="en-GB" sz="3200" b="1" dirty="0">
                <a:solidFill>
                  <a:srgbClr val="81A032"/>
                </a:solidFill>
              </a:rPr>
              <a:t>skills</a:t>
            </a:r>
          </a:p>
        </p:txBody>
      </p:sp>
      <p:pic>
        <p:nvPicPr>
          <p:cNvPr id="3" name="Graphic 2">
            <a:extLst>
              <a:ext uri="{FF2B5EF4-FFF2-40B4-BE49-F238E27FC236}">
                <a16:creationId xmlns:a16="http://schemas.microsoft.com/office/drawing/2014/main" id="{C539AA7E-B394-8D35-8388-307EE2CA0F58}"/>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81256" y="1169888"/>
            <a:ext cx="505558" cy="505558"/>
          </a:xfrm>
          <a:prstGeom prst="rect">
            <a:avLst/>
          </a:prstGeom>
        </p:spPr>
      </p:pic>
      <p:sp>
        <p:nvSpPr>
          <p:cNvPr id="4" name="Rounded Rectangle 3">
            <a:extLst>
              <a:ext uri="{FF2B5EF4-FFF2-40B4-BE49-F238E27FC236}">
                <a16:creationId xmlns:a16="http://schemas.microsoft.com/office/drawing/2014/main" id="{86374D81-53A9-C6D9-1182-48AB39AEACB0}"/>
              </a:ext>
            </a:extLst>
          </p:cNvPr>
          <p:cNvSpPr/>
          <p:nvPr/>
        </p:nvSpPr>
        <p:spPr>
          <a:xfrm>
            <a:off x="541996" y="1113327"/>
            <a:ext cx="5774008" cy="6956881"/>
          </a:xfrm>
          <a:prstGeom prst="roundRect">
            <a:avLst>
              <a:gd name="adj" fmla="val 2036"/>
            </a:avLst>
          </a:prstGeom>
          <a:noFill/>
          <a:ln>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8ECDD02-0CC9-F184-44B3-8A5CA26AF6CF}"/>
              </a:ext>
            </a:extLst>
          </p:cNvPr>
          <p:cNvSpPr txBox="1"/>
          <p:nvPr/>
        </p:nvSpPr>
        <p:spPr>
          <a:xfrm>
            <a:off x="1041648" y="1169888"/>
            <a:ext cx="5216452" cy="523220"/>
          </a:xfrm>
          <a:prstGeom prst="rect">
            <a:avLst/>
          </a:prstGeom>
          <a:noFill/>
        </p:spPr>
        <p:txBody>
          <a:bodyPr wrap="square" rtlCol="0">
            <a:spAutoFit/>
          </a:bodyPr>
          <a:lstStyle/>
          <a:p>
            <a:r>
              <a:rPr lang="en-GB" sz="1400" dirty="0">
                <a:solidFill>
                  <a:srgbClr val="81A032"/>
                </a:solidFill>
              </a:rPr>
              <a:t>Study the climate graph for the Cayman Islands. Complete the table below.  </a:t>
            </a:r>
          </a:p>
        </p:txBody>
      </p:sp>
      <p:graphicFrame>
        <p:nvGraphicFramePr>
          <p:cNvPr id="27" name="Table 60">
            <a:extLst>
              <a:ext uri="{FF2B5EF4-FFF2-40B4-BE49-F238E27FC236}">
                <a16:creationId xmlns:a16="http://schemas.microsoft.com/office/drawing/2014/main" id="{0BC79056-765C-84DF-B0E7-432C8FBAC049}"/>
              </a:ext>
            </a:extLst>
          </p:cNvPr>
          <p:cNvGraphicFramePr>
            <a:graphicFrameLocks noGrp="1"/>
          </p:cNvGraphicFramePr>
          <p:nvPr>
            <p:extLst>
              <p:ext uri="{D42A27DB-BD31-4B8C-83A1-F6EECF244321}">
                <p14:modId xmlns:p14="http://schemas.microsoft.com/office/powerpoint/2010/main" val="2768450446"/>
              </p:ext>
            </p:extLst>
          </p:nvPr>
        </p:nvGraphicFramePr>
        <p:xfrm>
          <a:off x="599901" y="1799815"/>
          <a:ext cx="5658199" cy="3471768"/>
        </p:xfrm>
        <a:graphic>
          <a:graphicData uri="http://schemas.openxmlformats.org/drawingml/2006/table">
            <a:tbl>
              <a:tblPr firstRow="1" bandRow="1">
                <a:tableStyleId>{5C22544A-7EE6-4342-B048-85BDC9FD1C3A}</a:tableStyleId>
              </a:tblPr>
              <a:tblGrid>
                <a:gridCol w="742339">
                  <a:extLst>
                    <a:ext uri="{9D8B030D-6E8A-4147-A177-3AD203B41FA5}">
                      <a16:colId xmlns:a16="http://schemas.microsoft.com/office/drawing/2014/main" val="1639635223"/>
                    </a:ext>
                  </a:extLst>
                </a:gridCol>
                <a:gridCol w="2296880">
                  <a:extLst>
                    <a:ext uri="{9D8B030D-6E8A-4147-A177-3AD203B41FA5}">
                      <a16:colId xmlns:a16="http://schemas.microsoft.com/office/drawing/2014/main" val="3473329145"/>
                    </a:ext>
                  </a:extLst>
                </a:gridCol>
                <a:gridCol w="2618980">
                  <a:extLst>
                    <a:ext uri="{9D8B030D-6E8A-4147-A177-3AD203B41FA5}">
                      <a16:colId xmlns:a16="http://schemas.microsoft.com/office/drawing/2014/main" val="1089641618"/>
                    </a:ext>
                  </a:extLst>
                </a:gridCol>
              </a:tblGrid>
              <a:tr h="196765">
                <a:tc>
                  <a:txBody>
                    <a:bodyPr/>
                    <a:lstStyle/>
                    <a:p>
                      <a:pPr algn="l"/>
                      <a:endParaRPr lang="en-GB" sz="1400" b="0" dirty="0">
                        <a:solidFill>
                          <a:schemeClr val="tx1">
                            <a:lumMod val="50000"/>
                            <a:lumOff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lumMod val="50000"/>
                              <a:lumOff val="50000"/>
                            </a:schemeClr>
                          </a:solidFill>
                        </a:rPr>
                        <a:t>Hours of sunshine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a:solidFill>
                            <a:schemeClr val="tx1">
                              <a:lumMod val="50000"/>
                              <a:lumOff val="50000"/>
                            </a:schemeClr>
                          </a:solidFill>
                        </a:rPr>
                        <a:t>Average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714157"/>
                  </a:ext>
                </a:extLst>
              </a:tr>
              <a:tr h="791742">
                <a:tc>
                  <a:txBody>
                    <a:bodyPr/>
                    <a:lstStyle/>
                    <a:p>
                      <a:pPr algn="l"/>
                      <a:r>
                        <a:rPr lang="en-GB" sz="1400" b="0" dirty="0">
                          <a:solidFill>
                            <a:schemeClr val="tx1">
                              <a:lumMod val="50000"/>
                              <a:lumOff val="50000"/>
                            </a:schemeClr>
                          </a:solidFill>
                        </a:rPr>
                        <a:t>Mean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lumMod val="50000"/>
                            <a:lumOff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chemeClr val="tx1">
                            <a:lumMod val="50000"/>
                            <a:lumOff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756178"/>
                  </a:ext>
                </a:extLst>
              </a:tr>
              <a:tr h="791742">
                <a:tc>
                  <a:txBody>
                    <a:bodyPr/>
                    <a:lstStyle/>
                    <a:p>
                      <a:pPr algn="l"/>
                      <a:r>
                        <a:rPr lang="en-GB" sz="1400" b="0" dirty="0">
                          <a:solidFill>
                            <a:schemeClr val="tx1">
                              <a:lumMod val="50000"/>
                              <a:lumOff val="50000"/>
                            </a:schemeClr>
                          </a:solidFill>
                        </a:rPr>
                        <a:t>Median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58357"/>
                  </a:ext>
                </a:extLst>
              </a:tr>
              <a:tr h="791742">
                <a:tc>
                  <a:txBody>
                    <a:bodyPr/>
                    <a:lstStyle/>
                    <a:p>
                      <a:pPr algn="l"/>
                      <a:r>
                        <a:rPr lang="en-GB" sz="1400" b="0" dirty="0">
                          <a:solidFill>
                            <a:schemeClr val="tx1">
                              <a:lumMod val="50000"/>
                              <a:lumOff val="50000"/>
                            </a:schemeClr>
                          </a:solidFill>
                        </a:rPr>
                        <a:t>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709072"/>
                  </a:ext>
                </a:extLst>
              </a:tr>
              <a:tr h="791742">
                <a:tc>
                  <a:txBody>
                    <a:bodyPr/>
                    <a:lstStyle/>
                    <a:p>
                      <a:pPr algn="l"/>
                      <a:r>
                        <a:rPr lang="en-GB" sz="1400" b="0" dirty="0">
                          <a:solidFill>
                            <a:schemeClr val="tx1">
                              <a:lumMod val="50000"/>
                              <a:lumOff val="50000"/>
                            </a:schemeClr>
                          </a:solidFill>
                        </a:rPr>
                        <a:t>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solidFill>
                          <a:schemeClr val="tx1">
                            <a:lumMod val="50000"/>
                            <a:lumOff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4477180"/>
                  </a:ext>
                </a:extLst>
              </a:tr>
            </a:tbl>
          </a:graphicData>
        </a:graphic>
      </p:graphicFrame>
      <p:pic>
        <p:nvPicPr>
          <p:cNvPr id="28" name="Graphic 3">
            <a:extLst>
              <a:ext uri="{FF2B5EF4-FFF2-40B4-BE49-F238E27FC236}">
                <a16:creationId xmlns:a16="http://schemas.microsoft.com/office/drawing/2014/main" id="{51147073-1FED-062E-1DA8-6A2D291DE1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590" y="351465"/>
            <a:ext cx="475954" cy="475954"/>
          </a:xfrm>
          <a:prstGeom prst="rect">
            <a:avLst/>
          </a:prstGeom>
        </p:spPr>
      </p:pic>
    </p:spTree>
    <p:extLst>
      <p:ext uri="{BB962C8B-B14F-4D97-AF65-F5344CB8AC3E}">
        <p14:creationId xmlns:p14="http://schemas.microsoft.com/office/powerpoint/2010/main" val="103180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1BB-0C23-7646-8BD7-85B46BCE780D}"/>
              </a:ext>
            </a:extLst>
          </p:cNvPr>
          <p:cNvSpPr>
            <a:spLocks noGrp="1"/>
          </p:cNvSpPr>
          <p:nvPr>
            <p:ph type="title"/>
          </p:nvPr>
        </p:nvSpPr>
        <p:spPr>
          <a:xfrm>
            <a:off x="1052134" y="606711"/>
            <a:ext cx="5622426" cy="633042"/>
          </a:xfrm>
        </p:spPr>
        <p:txBody>
          <a:bodyPr>
            <a:noAutofit/>
          </a:bodyPr>
          <a:lstStyle/>
          <a:p>
            <a:r>
              <a:rPr lang="en-GB" sz="2800" dirty="0">
                <a:latin typeface="+mn-lt"/>
              </a:rPr>
              <a:t>Glossary </a:t>
            </a:r>
          </a:p>
        </p:txBody>
      </p:sp>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8</a:t>
            </a:fld>
            <a:endParaRPr lang="en-GB"/>
          </a:p>
        </p:txBody>
      </p:sp>
      <p:sp>
        <p:nvSpPr>
          <p:cNvPr id="17" name="Oval 16">
            <a:extLst>
              <a:ext uri="{FF2B5EF4-FFF2-40B4-BE49-F238E27FC236}">
                <a16:creationId xmlns:a16="http://schemas.microsoft.com/office/drawing/2014/main" id="{8B652686-159C-845F-71C3-BC1E9467B02B}"/>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a:extLst>
              <a:ext uri="{FF2B5EF4-FFF2-40B4-BE49-F238E27FC236}">
                <a16:creationId xmlns:a16="http://schemas.microsoft.com/office/drawing/2014/main" id="{D6EB5979-4A83-D09C-8DD2-AA9ED0E238B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402130" y="287840"/>
            <a:ext cx="584873" cy="584873"/>
          </a:xfrm>
          <a:prstGeom prst="rect">
            <a:avLst/>
          </a:prstGeom>
        </p:spPr>
      </p:pic>
      <p:pic>
        <p:nvPicPr>
          <p:cNvPr id="12" name="Graphic 11">
            <a:extLst>
              <a:ext uri="{FF2B5EF4-FFF2-40B4-BE49-F238E27FC236}">
                <a16:creationId xmlns:a16="http://schemas.microsoft.com/office/drawing/2014/main" id="{423188C9-85FF-630F-C4E8-3DFC5D32173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161334" y="734682"/>
            <a:ext cx="505558" cy="505558"/>
          </a:xfrm>
          <a:prstGeom prst="rect">
            <a:avLst/>
          </a:prstGeom>
        </p:spPr>
      </p:pic>
      <p:sp>
        <p:nvSpPr>
          <p:cNvPr id="21" name="TextBox 20">
            <a:extLst>
              <a:ext uri="{FF2B5EF4-FFF2-40B4-BE49-F238E27FC236}">
                <a16:creationId xmlns:a16="http://schemas.microsoft.com/office/drawing/2014/main" id="{0E0E55B1-CD5B-8A1D-EBED-D4A522F0325C}"/>
              </a:ext>
            </a:extLst>
          </p:cNvPr>
          <p:cNvSpPr txBox="1"/>
          <p:nvPr/>
        </p:nvSpPr>
        <p:spPr>
          <a:xfrm>
            <a:off x="7644911" y="688043"/>
            <a:ext cx="2190751" cy="584775"/>
          </a:xfrm>
          <a:prstGeom prst="rect">
            <a:avLst/>
          </a:prstGeom>
          <a:noFill/>
        </p:spPr>
        <p:txBody>
          <a:bodyPr wrap="square" rtlCol="0">
            <a:spAutoFit/>
          </a:bodyPr>
          <a:lstStyle/>
          <a:p>
            <a:r>
              <a:rPr lang="en-GB" sz="3200" b="1" dirty="0">
                <a:solidFill>
                  <a:srgbClr val="81A032"/>
                </a:solidFill>
              </a:rPr>
              <a:t>investigate</a:t>
            </a:r>
          </a:p>
        </p:txBody>
      </p:sp>
      <p:sp>
        <p:nvSpPr>
          <p:cNvPr id="24" name="TextBox 23">
            <a:extLst>
              <a:ext uri="{FF2B5EF4-FFF2-40B4-BE49-F238E27FC236}">
                <a16:creationId xmlns:a16="http://schemas.microsoft.com/office/drawing/2014/main" id="{C4C9EED1-F1FB-9FA1-9D53-C0D69EDCCB40}"/>
              </a:ext>
            </a:extLst>
          </p:cNvPr>
          <p:cNvSpPr txBox="1"/>
          <p:nvPr/>
        </p:nvSpPr>
        <p:spPr>
          <a:xfrm>
            <a:off x="7644911" y="1240240"/>
            <a:ext cx="2190751" cy="584775"/>
          </a:xfrm>
          <a:prstGeom prst="rect">
            <a:avLst/>
          </a:prstGeom>
          <a:noFill/>
        </p:spPr>
        <p:txBody>
          <a:bodyPr wrap="square" rtlCol="0">
            <a:spAutoFit/>
          </a:bodyPr>
          <a:lstStyle/>
          <a:p>
            <a:r>
              <a:rPr lang="en-GB" sz="3200" b="1" dirty="0">
                <a:solidFill>
                  <a:srgbClr val="81A032"/>
                </a:solidFill>
              </a:rPr>
              <a:t>apply</a:t>
            </a:r>
          </a:p>
        </p:txBody>
      </p:sp>
      <p:pic>
        <p:nvPicPr>
          <p:cNvPr id="25" name="Graphic 24">
            <a:extLst>
              <a:ext uri="{FF2B5EF4-FFF2-40B4-BE49-F238E27FC236}">
                <a16:creationId xmlns:a16="http://schemas.microsoft.com/office/drawing/2014/main" id="{5D91A0C6-2B02-EE21-EE66-DDAC3167FD8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161334" y="1312426"/>
            <a:ext cx="505558" cy="505558"/>
          </a:xfrm>
          <a:prstGeom prst="rect">
            <a:avLst/>
          </a:prstGeom>
        </p:spPr>
      </p:pic>
      <p:pic>
        <p:nvPicPr>
          <p:cNvPr id="26" name="Graphic 25">
            <a:extLst>
              <a:ext uri="{FF2B5EF4-FFF2-40B4-BE49-F238E27FC236}">
                <a16:creationId xmlns:a16="http://schemas.microsoft.com/office/drawing/2014/main" id="{3F4511A0-5AEC-BF02-2231-86312951D92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7161334" y="1890171"/>
            <a:ext cx="505558" cy="505558"/>
          </a:xfrm>
          <a:prstGeom prst="rect">
            <a:avLst/>
          </a:prstGeom>
        </p:spPr>
      </p:pic>
      <p:sp>
        <p:nvSpPr>
          <p:cNvPr id="27" name="TextBox 26">
            <a:extLst>
              <a:ext uri="{FF2B5EF4-FFF2-40B4-BE49-F238E27FC236}">
                <a16:creationId xmlns:a16="http://schemas.microsoft.com/office/drawing/2014/main" id="{C447FB06-D4F4-2437-A4A8-214B7CFF2FAE}"/>
              </a:ext>
            </a:extLst>
          </p:cNvPr>
          <p:cNvSpPr txBox="1"/>
          <p:nvPr/>
        </p:nvSpPr>
        <p:spPr>
          <a:xfrm>
            <a:off x="7644911" y="1843550"/>
            <a:ext cx="2190751" cy="584775"/>
          </a:xfrm>
          <a:prstGeom prst="rect">
            <a:avLst/>
          </a:prstGeom>
          <a:noFill/>
        </p:spPr>
        <p:txBody>
          <a:bodyPr wrap="square" rtlCol="0">
            <a:spAutoFit/>
          </a:bodyPr>
          <a:lstStyle/>
          <a:p>
            <a:r>
              <a:rPr lang="en-GB" sz="3200" b="1" dirty="0">
                <a:solidFill>
                  <a:srgbClr val="81A032"/>
                </a:solidFill>
              </a:rPr>
              <a:t>skills</a:t>
            </a:r>
          </a:p>
        </p:txBody>
      </p:sp>
      <p:sp>
        <p:nvSpPr>
          <p:cNvPr id="3" name="Content Placeholder 2">
            <a:extLst>
              <a:ext uri="{FF2B5EF4-FFF2-40B4-BE49-F238E27FC236}">
                <a16:creationId xmlns:a16="http://schemas.microsoft.com/office/drawing/2014/main" id="{53EFCCF6-DF10-ABE5-5E7F-8D8034B31E45}"/>
              </a:ext>
            </a:extLst>
          </p:cNvPr>
          <p:cNvSpPr>
            <a:spLocks noGrp="1"/>
          </p:cNvSpPr>
          <p:nvPr>
            <p:ph idx="1"/>
          </p:nvPr>
        </p:nvSpPr>
        <p:spPr>
          <a:xfrm>
            <a:off x="504825" y="1040106"/>
            <a:ext cx="5854700" cy="7815547"/>
          </a:xfrm>
        </p:spPr>
        <p:txBody>
          <a:bodyPr>
            <a:noAutofit/>
          </a:bodyPr>
          <a:lstStyle/>
          <a:p>
            <a:pPr marL="0" indent="0">
              <a:lnSpc>
                <a:spcPct val="100000"/>
              </a:lnSpc>
              <a:spcBef>
                <a:spcPts val="600"/>
              </a:spcBef>
              <a:buNone/>
            </a:pPr>
            <a:r>
              <a:rPr lang="en-GB" sz="1100" b="1" dirty="0"/>
              <a:t>Architecture</a:t>
            </a:r>
            <a:br>
              <a:rPr lang="en-GB" sz="1100" b="1" dirty="0"/>
            </a:br>
            <a:r>
              <a:rPr lang="en-GB" sz="1100" dirty="0"/>
              <a:t>The art or practice of designing and constructing buildings.</a:t>
            </a:r>
            <a:br>
              <a:rPr lang="en-GB" sz="1100" dirty="0"/>
            </a:br>
            <a:endParaRPr lang="en-GB" sz="1100" dirty="0"/>
          </a:p>
          <a:p>
            <a:pPr marL="0" indent="0">
              <a:lnSpc>
                <a:spcPct val="100000"/>
              </a:lnSpc>
              <a:spcBef>
                <a:spcPts val="600"/>
              </a:spcBef>
              <a:buNone/>
            </a:pPr>
            <a:r>
              <a:rPr lang="en-GB" sz="1100" b="1" dirty="0"/>
              <a:t>Ashore</a:t>
            </a:r>
            <a:br>
              <a:rPr lang="en-GB" sz="1100" dirty="0"/>
            </a:br>
            <a:r>
              <a:rPr lang="en-GB" sz="1100" dirty="0"/>
              <a:t>To or on the shore or land from the direction of the sea.</a:t>
            </a:r>
          </a:p>
          <a:p>
            <a:pPr marL="0" indent="0">
              <a:lnSpc>
                <a:spcPct val="100000"/>
              </a:lnSpc>
              <a:spcBef>
                <a:spcPts val="600"/>
              </a:spcBef>
              <a:buNone/>
            </a:pPr>
            <a:br>
              <a:rPr lang="en-GB" sz="1100" b="1" dirty="0"/>
            </a:br>
            <a:r>
              <a:rPr lang="en-GB" sz="1100" b="1" dirty="0"/>
              <a:t>Berthing facilities</a:t>
            </a:r>
            <a:br>
              <a:rPr lang="en-GB" sz="1100" b="1" dirty="0"/>
            </a:br>
            <a:r>
              <a:rPr lang="en-GB" sz="1100" dirty="0"/>
              <a:t>A designated location in a port or harbour used for mooring vessels when they are not at sea.</a:t>
            </a:r>
            <a:endParaRPr lang="en-GB" sz="1100" b="1" dirty="0"/>
          </a:p>
          <a:p>
            <a:pPr marL="0" indent="0">
              <a:lnSpc>
                <a:spcPct val="100000"/>
              </a:lnSpc>
              <a:spcBef>
                <a:spcPts val="600"/>
              </a:spcBef>
              <a:buNone/>
            </a:pPr>
            <a:br>
              <a:rPr lang="en-GB" sz="1100" b="1" dirty="0"/>
            </a:br>
            <a:r>
              <a:rPr lang="en-GB" sz="1100" b="1" dirty="0"/>
              <a:t>Cargo port</a:t>
            </a:r>
            <a:br>
              <a:rPr lang="en-GB" sz="1100" b="1" dirty="0"/>
            </a:br>
            <a:r>
              <a:rPr lang="en-GB" sz="1100" dirty="0"/>
              <a:t>A maritime facility comprising one or more loading areas, where ships load and discharge cargo and passengers.</a:t>
            </a:r>
          </a:p>
          <a:p>
            <a:pPr marL="0" indent="0">
              <a:lnSpc>
                <a:spcPct val="100000"/>
              </a:lnSpc>
              <a:spcBef>
                <a:spcPts val="600"/>
              </a:spcBef>
              <a:buNone/>
            </a:pPr>
            <a:br>
              <a:rPr lang="en-GB" sz="1100" b="1" dirty="0"/>
            </a:br>
            <a:r>
              <a:rPr lang="en-GB" sz="1100" b="1" dirty="0"/>
              <a:t>Cayman Islands</a:t>
            </a:r>
            <a:br>
              <a:rPr lang="en-GB" sz="1100" b="1" dirty="0"/>
            </a:br>
            <a:r>
              <a:rPr lang="en-GB" sz="1100" dirty="0"/>
              <a:t>A British overseas territory, formed from </a:t>
            </a:r>
            <a:r>
              <a:rPr lang="en-GB" sz="1100" i="0" u="none" strike="noStrike" dirty="0">
                <a:solidFill>
                  <a:srgbClr val="5F6368"/>
                </a:solidFill>
                <a:effectLst/>
              </a:rPr>
              <a:t>three coral islands in the Caribbean Sea northwest of Jamaica. </a:t>
            </a:r>
            <a:r>
              <a:rPr lang="en-GB" sz="1100" i="0" u="none" strike="noStrike" dirty="0">
                <a:solidFill>
                  <a:srgbClr val="4D5156"/>
                </a:solidFill>
                <a:effectLst/>
              </a:rPr>
              <a:t> </a:t>
            </a:r>
            <a:endParaRPr lang="en-GB" sz="1100" b="1" dirty="0"/>
          </a:p>
          <a:p>
            <a:pPr marL="0" indent="0">
              <a:lnSpc>
                <a:spcPct val="100000"/>
              </a:lnSpc>
              <a:spcBef>
                <a:spcPts val="600"/>
              </a:spcBef>
              <a:buNone/>
            </a:pPr>
            <a:br>
              <a:rPr lang="en-GB" sz="1100" b="1" dirty="0"/>
            </a:br>
            <a:r>
              <a:rPr lang="en-GB" sz="1100" b="1" dirty="0"/>
              <a:t>Coral reef</a:t>
            </a:r>
            <a:br>
              <a:rPr lang="en-GB" sz="1100" b="1" dirty="0"/>
            </a:br>
            <a:r>
              <a:rPr lang="en-GB" sz="1100" dirty="0"/>
              <a:t>An underwater ecosystem characterized by reef-building corals. It is one of the most important ecosystems in the world, and have been called 'the rainforests of the sea' owing to the diverse range of plants and animals that they support. </a:t>
            </a:r>
            <a:endParaRPr lang="en-GB" sz="1100" b="1" dirty="0"/>
          </a:p>
          <a:p>
            <a:pPr marL="0" indent="0">
              <a:lnSpc>
                <a:spcPct val="100000"/>
              </a:lnSpc>
              <a:spcBef>
                <a:spcPts val="600"/>
              </a:spcBef>
              <a:buNone/>
            </a:pPr>
            <a:br>
              <a:rPr lang="en-GB" sz="1100" b="1" dirty="0"/>
            </a:br>
            <a:r>
              <a:rPr lang="en-GB" sz="1100" b="1" dirty="0"/>
              <a:t>Cruise ship terminal</a:t>
            </a:r>
            <a:br>
              <a:rPr lang="en-GB" sz="1100" b="1" dirty="0"/>
            </a:br>
            <a:r>
              <a:rPr lang="en-GB" sz="1100" dirty="0"/>
              <a:t>A structure in a port which services passengers boarding and leaving water vessels such as ferries, cruise ships and ocean liners.</a:t>
            </a:r>
          </a:p>
          <a:p>
            <a:pPr marL="0" indent="0">
              <a:lnSpc>
                <a:spcPct val="100000"/>
              </a:lnSpc>
              <a:spcBef>
                <a:spcPts val="600"/>
              </a:spcBef>
              <a:buNone/>
            </a:pPr>
            <a:br>
              <a:rPr lang="en-GB" sz="1100" b="1" dirty="0"/>
            </a:br>
            <a:r>
              <a:rPr lang="en-GB" sz="1100" b="1" dirty="0"/>
              <a:t>Cruise traffic</a:t>
            </a:r>
            <a:br>
              <a:rPr lang="en-GB" sz="1100" b="1" dirty="0"/>
            </a:br>
            <a:r>
              <a:rPr lang="en-GB" sz="1100" dirty="0"/>
              <a:t>The movement or volume of cruise ships within a particular area or along specific routes.</a:t>
            </a:r>
          </a:p>
          <a:p>
            <a:pPr marL="0" indent="0">
              <a:lnSpc>
                <a:spcPct val="100000"/>
              </a:lnSpc>
              <a:spcBef>
                <a:spcPts val="600"/>
              </a:spcBef>
              <a:buNone/>
            </a:pPr>
            <a:br>
              <a:rPr lang="en-GB" sz="1100" b="1" dirty="0"/>
            </a:br>
            <a:r>
              <a:rPr lang="en-GB" sz="1100" b="1" dirty="0"/>
              <a:t>Culture</a:t>
            </a:r>
            <a:br>
              <a:rPr lang="en-GB" sz="1100" b="1" dirty="0"/>
            </a:br>
            <a:r>
              <a:rPr lang="en-GB" sz="1100" dirty="0"/>
              <a:t>The traditions, way of life and beliefs of a specific group of people.</a:t>
            </a:r>
          </a:p>
          <a:p>
            <a:pPr marL="0" indent="0">
              <a:lnSpc>
                <a:spcPct val="100000"/>
              </a:lnSpc>
              <a:spcBef>
                <a:spcPts val="600"/>
              </a:spcBef>
              <a:buNone/>
            </a:pPr>
            <a:br>
              <a:rPr lang="en-GB" sz="1100" b="1" dirty="0"/>
            </a:br>
            <a:r>
              <a:rPr lang="en-GB" sz="1100" b="1" dirty="0"/>
              <a:t>Economic opportunities</a:t>
            </a:r>
            <a:br>
              <a:rPr lang="en-GB" sz="1100" b="1" dirty="0"/>
            </a:br>
            <a:r>
              <a:rPr lang="en-GB" sz="1100" dirty="0"/>
              <a:t>Economic opportunities refer to the various ways in which a region or area can develop and prosper economically. </a:t>
            </a:r>
          </a:p>
          <a:p>
            <a:pPr marL="0" indent="0">
              <a:lnSpc>
                <a:spcPct val="100000"/>
              </a:lnSpc>
              <a:spcBef>
                <a:spcPts val="600"/>
              </a:spcBef>
              <a:buNone/>
            </a:pPr>
            <a:br>
              <a:rPr lang="en-GB" sz="1100" b="1" dirty="0"/>
            </a:br>
            <a:r>
              <a:rPr lang="en-GB" sz="1100" b="1" dirty="0"/>
              <a:t>Environment</a:t>
            </a:r>
            <a:br>
              <a:rPr lang="en-GB" sz="1100" b="1" dirty="0"/>
            </a:br>
            <a:r>
              <a:rPr lang="en-GB" sz="1100" dirty="0"/>
              <a:t>The natural and human-influenced surroundings in which living organisms, including humans, interact and exist.</a:t>
            </a:r>
          </a:p>
          <a:p>
            <a:pPr marL="0" indent="0">
              <a:lnSpc>
                <a:spcPct val="100000"/>
              </a:lnSpc>
              <a:spcBef>
                <a:spcPts val="600"/>
              </a:spcBef>
              <a:buNone/>
            </a:pPr>
            <a:br>
              <a:rPr lang="en-GB" sz="1100" b="1" dirty="0"/>
            </a:br>
            <a:endParaRPr lang="en-GB" sz="1100" b="1" dirty="0"/>
          </a:p>
          <a:p>
            <a:pPr marL="0" indent="0">
              <a:lnSpc>
                <a:spcPct val="100000"/>
              </a:lnSpc>
              <a:spcBef>
                <a:spcPts val="600"/>
              </a:spcBef>
              <a:buNone/>
            </a:pPr>
            <a:br>
              <a:rPr lang="en-GB" sz="1100" b="1" dirty="0"/>
            </a:br>
            <a:endParaRPr lang="en-GB" sz="1100" b="1" dirty="0"/>
          </a:p>
          <a:p>
            <a:pPr marL="0" indent="0">
              <a:buNone/>
            </a:pPr>
            <a:endParaRPr lang="en-GB" dirty="0"/>
          </a:p>
        </p:txBody>
      </p:sp>
    </p:spTree>
    <p:extLst>
      <p:ext uri="{BB962C8B-B14F-4D97-AF65-F5344CB8AC3E}">
        <p14:creationId xmlns:p14="http://schemas.microsoft.com/office/powerpoint/2010/main" val="91406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A1BB-0C23-7646-8BD7-85B46BCE780D}"/>
              </a:ext>
            </a:extLst>
          </p:cNvPr>
          <p:cNvSpPr>
            <a:spLocks noGrp="1"/>
          </p:cNvSpPr>
          <p:nvPr>
            <p:ph type="title"/>
          </p:nvPr>
        </p:nvSpPr>
        <p:spPr>
          <a:xfrm>
            <a:off x="1052134" y="606711"/>
            <a:ext cx="5622426" cy="633042"/>
          </a:xfrm>
        </p:spPr>
        <p:txBody>
          <a:bodyPr>
            <a:noAutofit/>
          </a:bodyPr>
          <a:lstStyle/>
          <a:p>
            <a:r>
              <a:rPr lang="en-GB" sz="2800" dirty="0">
                <a:latin typeface="+mn-lt"/>
              </a:rPr>
              <a:t>Glossary </a:t>
            </a:r>
          </a:p>
        </p:txBody>
      </p:sp>
      <p:sp>
        <p:nvSpPr>
          <p:cNvPr id="5" name="Slide Number Placeholder 4">
            <a:extLst>
              <a:ext uri="{FF2B5EF4-FFF2-40B4-BE49-F238E27FC236}">
                <a16:creationId xmlns:a16="http://schemas.microsoft.com/office/drawing/2014/main" id="{CC9D281D-E886-1743-91FA-1ED46130738C}"/>
              </a:ext>
            </a:extLst>
          </p:cNvPr>
          <p:cNvSpPr>
            <a:spLocks noGrp="1"/>
          </p:cNvSpPr>
          <p:nvPr>
            <p:ph type="sldNum" sz="quarter" idx="12"/>
          </p:nvPr>
        </p:nvSpPr>
        <p:spPr/>
        <p:txBody>
          <a:bodyPr/>
          <a:lstStyle/>
          <a:p>
            <a:fld id="{5F3304C8-EA06-0E41-8D40-68D7AC5D2E03}" type="slidenum">
              <a:rPr lang="en-GB" smtClean="0"/>
              <a:t>9</a:t>
            </a:fld>
            <a:endParaRPr lang="en-GB"/>
          </a:p>
        </p:txBody>
      </p:sp>
      <p:sp>
        <p:nvSpPr>
          <p:cNvPr id="17" name="Oval 16">
            <a:extLst>
              <a:ext uri="{FF2B5EF4-FFF2-40B4-BE49-F238E27FC236}">
                <a16:creationId xmlns:a16="http://schemas.microsoft.com/office/drawing/2014/main" id="{8B652686-159C-845F-71C3-BC1E9467B02B}"/>
              </a:ext>
            </a:extLst>
          </p:cNvPr>
          <p:cNvSpPr/>
          <p:nvPr/>
        </p:nvSpPr>
        <p:spPr>
          <a:xfrm>
            <a:off x="291646" y="181618"/>
            <a:ext cx="805843" cy="805843"/>
          </a:xfrm>
          <a:prstGeom prst="ellipse">
            <a:avLst/>
          </a:prstGeom>
          <a:solidFill>
            <a:schemeClr val="bg1"/>
          </a:solidFill>
          <a:ln w="38100">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a:extLst>
              <a:ext uri="{FF2B5EF4-FFF2-40B4-BE49-F238E27FC236}">
                <a16:creationId xmlns:a16="http://schemas.microsoft.com/office/drawing/2014/main" id="{D6EB5979-4A83-D09C-8DD2-AA9ED0E238B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402130" y="287840"/>
            <a:ext cx="584873" cy="584873"/>
          </a:xfrm>
          <a:prstGeom prst="rect">
            <a:avLst/>
          </a:prstGeom>
        </p:spPr>
      </p:pic>
      <p:pic>
        <p:nvPicPr>
          <p:cNvPr id="12" name="Graphic 11">
            <a:extLst>
              <a:ext uri="{FF2B5EF4-FFF2-40B4-BE49-F238E27FC236}">
                <a16:creationId xmlns:a16="http://schemas.microsoft.com/office/drawing/2014/main" id="{423188C9-85FF-630F-C4E8-3DFC5D32173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161334" y="734682"/>
            <a:ext cx="505558" cy="505558"/>
          </a:xfrm>
          <a:prstGeom prst="rect">
            <a:avLst/>
          </a:prstGeom>
        </p:spPr>
      </p:pic>
      <p:sp>
        <p:nvSpPr>
          <p:cNvPr id="21" name="TextBox 20">
            <a:extLst>
              <a:ext uri="{FF2B5EF4-FFF2-40B4-BE49-F238E27FC236}">
                <a16:creationId xmlns:a16="http://schemas.microsoft.com/office/drawing/2014/main" id="{0E0E55B1-CD5B-8A1D-EBED-D4A522F0325C}"/>
              </a:ext>
            </a:extLst>
          </p:cNvPr>
          <p:cNvSpPr txBox="1"/>
          <p:nvPr/>
        </p:nvSpPr>
        <p:spPr>
          <a:xfrm>
            <a:off x="7644911" y="688043"/>
            <a:ext cx="2190751" cy="584775"/>
          </a:xfrm>
          <a:prstGeom prst="rect">
            <a:avLst/>
          </a:prstGeom>
          <a:noFill/>
        </p:spPr>
        <p:txBody>
          <a:bodyPr wrap="square" rtlCol="0">
            <a:spAutoFit/>
          </a:bodyPr>
          <a:lstStyle/>
          <a:p>
            <a:r>
              <a:rPr lang="en-GB" sz="3200" b="1" dirty="0">
                <a:solidFill>
                  <a:srgbClr val="81A032"/>
                </a:solidFill>
              </a:rPr>
              <a:t>investigate</a:t>
            </a:r>
          </a:p>
        </p:txBody>
      </p:sp>
      <p:sp>
        <p:nvSpPr>
          <p:cNvPr id="24" name="TextBox 23">
            <a:extLst>
              <a:ext uri="{FF2B5EF4-FFF2-40B4-BE49-F238E27FC236}">
                <a16:creationId xmlns:a16="http://schemas.microsoft.com/office/drawing/2014/main" id="{C4C9EED1-F1FB-9FA1-9D53-C0D69EDCCB40}"/>
              </a:ext>
            </a:extLst>
          </p:cNvPr>
          <p:cNvSpPr txBox="1"/>
          <p:nvPr/>
        </p:nvSpPr>
        <p:spPr>
          <a:xfrm>
            <a:off x="7644911" y="1240240"/>
            <a:ext cx="2190751" cy="584775"/>
          </a:xfrm>
          <a:prstGeom prst="rect">
            <a:avLst/>
          </a:prstGeom>
          <a:noFill/>
        </p:spPr>
        <p:txBody>
          <a:bodyPr wrap="square" rtlCol="0">
            <a:spAutoFit/>
          </a:bodyPr>
          <a:lstStyle/>
          <a:p>
            <a:r>
              <a:rPr lang="en-GB" sz="3200" b="1" dirty="0">
                <a:solidFill>
                  <a:srgbClr val="81A032"/>
                </a:solidFill>
              </a:rPr>
              <a:t>apply</a:t>
            </a:r>
          </a:p>
        </p:txBody>
      </p:sp>
      <p:pic>
        <p:nvPicPr>
          <p:cNvPr id="25" name="Graphic 24">
            <a:extLst>
              <a:ext uri="{FF2B5EF4-FFF2-40B4-BE49-F238E27FC236}">
                <a16:creationId xmlns:a16="http://schemas.microsoft.com/office/drawing/2014/main" id="{5D91A0C6-2B02-EE21-EE66-DDAC3167FD8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161334" y="1312426"/>
            <a:ext cx="505558" cy="505558"/>
          </a:xfrm>
          <a:prstGeom prst="rect">
            <a:avLst/>
          </a:prstGeom>
        </p:spPr>
      </p:pic>
      <p:pic>
        <p:nvPicPr>
          <p:cNvPr id="26" name="Graphic 25">
            <a:extLst>
              <a:ext uri="{FF2B5EF4-FFF2-40B4-BE49-F238E27FC236}">
                <a16:creationId xmlns:a16="http://schemas.microsoft.com/office/drawing/2014/main" id="{3F4511A0-5AEC-BF02-2231-86312951D92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7161334" y="1890171"/>
            <a:ext cx="505558" cy="505558"/>
          </a:xfrm>
          <a:prstGeom prst="rect">
            <a:avLst/>
          </a:prstGeom>
        </p:spPr>
      </p:pic>
      <p:sp>
        <p:nvSpPr>
          <p:cNvPr id="27" name="TextBox 26">
            <a:extLst>
              <a:ext uri="{FF2B5EF4-FFF2-40B4-BE49-F238E27FC236}">
                <a16:creationId xmlns:a16="http://schemas.microsoft.com/office/drawing/2014/main" id="{C447FB06-D4F4-2437-A4A8-214B7CFF2FAE}"/>
              </a:ext>
            </a:extLst>
          </p:cNvPr>
          <p:cNvSpPr txBox="1"/>
          <p:nvPr/>
        </p:nvSpPr>
        <p:spPr>
          <a:xfrm>
            <a:off x="7644911" y="1843550"/>
            <a:ext cx="2190751" cy="584775"/>
          </a:xfrm>
          <a:prstGeom prst="rect">
            <a:avLst/>
          </a:prstGeom>
          <a:noFill/>
        </p:spPr>
        <p:txBody>
          <a:bodyPr wrap="square" rtlCol="0">
            <a:spAutoFit/>
          </a:bodyPr>
          <a:lstStyle/>
          <a:p>
            <a:r>
              <a:rPr lang="en-GB" sz="3200" b="1" dirty="0">
                <a:solidFill>
                  <a:srgbClr val="81A032"/>
                </a:solidFill>
              </a:rPr>
              <a:t>skills</a:t>
            </a:r>
          </a:p>
        </p:txBody>
      </p:sp>
      <p:sp>
        <p:nvSpPr>
          <p:cNvPr id="3" name="Content Placeholder 2">
            <a:extLst>
              <a:ext uri="{FF2B5EF4-FFF2-40B4-BE49-F238E27FC236}">
                <a16:creationId xmlns:a16="http://schemas.microsoft.com/office/drawing/2014/main" id="{53EFCCF6-DF10-ABE5-5E7F-8D8034B31E45}"/>
              </a:ext>
            </a:extLst>
          </p:cNvPr>
          <p:cNvSpPr>
            <a:spLocks noGrp="1"/>
          </p:cNvSpPr>
          <p:nvPr>
            <p:ph idx="1"/>
          </p:nvPr>
        </p:nvSpPr>
        <p:spPr>
          <a:xfrm>
            <a:off x="504825" y="1056290"/>
            <a:ext cx="5854700" cy="7815547"/>
          </a:xfrm>
        </p:spPr>
        <p:txBody>
          <a:bodyPr>
            <a:noAutofit/>
          </a:bodyPr>
          <a:lstStyle/>
          <a:p>
            <a:pPr marL="0" indent="0">
              <a:lnSpc>
                <a:spcPct val="100000"/>
              </a:lnSpc>
              <a:spcBef>
                <a:spcPts val="600"/>
              </a:spcBef>
              <a:buNone/>
            </a:pPr>
            <a:r>
              <a:rPr lang="en-GB" sz="1100" b="1" dirty="0"/>
              <a:t>Nature</a:t>
            </a:r>
            <a:br>
              <a:rPr lang="en-GB" sz="1100" b="1" dirty="0"/>
            </a:br>
            <a:r>
              <a:rPr lang="en-GB" sz="1100" dirty="0"/>
              <a:t>All the plants, animals and things that exist in the universe that are not made by people.</a:t>
            </a:r>
            <a:br>
              <a:rPr lang="en-GB" sz="1100" dirty="0"/>
            </a:br>
            <a:endParaRPr lang="en-GB" sz="1100" dirty="0"/>
          </a:p>
          <a:p>
            <a:pPr marL="0" indent="0">
              <a:lnSpc>
                <a:spcPct val="100000"/>
              </a:lnSpc>
              <a:spcBef>
                <a:spcPts val="600"/>
              </a:spcBef>
              <a:buNone/>
            </a:pPr>
            <a:r>
              <a:rPr lang="en-GB" sz="1100" b="1" dirty="0"/>
              <a:t>Pedestrianised shopping</a:t>
            </a:r>
            <a:br>
              <a:rPr lang="en-GB" sz="1100" b="1" dirty="0"/>
            </a:br>
            <a:r>
              <a:rPr lang="en-GB" sz="1100" dirty="0"/>
              <a:t>An area of a city or town containing shops that is reserved for pedestrian-only use.</a:t>
            </a:r>
            <a:br>
              <a:rPr lang="en-GB" sz="1100" dirty="0"/>
            </a:br>
            <a:endParaRPr lang="en-GB" sz="1100" dirty="0"/>
          </a:p>
          <a:p>
            <a:pPr marL="0" indent="0">
              <a:lnSpc>
                <a:spcPct val="100000"/>
              </a:lnSpc>
              <a:spcBef>
                <a:spcPts val="600"/>
              </a:spcBef>
              <a:buNone/>
            </a:pPr>
            <a:r>
              <a:rPr lang="en-GB" sz="1100" b="1" dirty="0"/>
              <a:t>Pier</a:t>
            </a:r>
            <a:br>
              <a:rPr lang="en-GB" sz="1100" b="1" dirty="0"/>
            </a:br>
            <a:r>
              <a:rPr lang="en-GB" sz="1100" dirty="0"/>
              <a:t>A structure built out into the water for use as a landing place or walk or to protect or form a harbour.</a:t>
            </a:r>
            <a:br>
              <a:rPr lang="en-GB" sz="1100" dirty="0"/>
            </a:br>
            <a:endParaRPr lang="en-GB" sz="1100" dirty="0"/>
          </a:p>
          <a:p>
            <a:pPr marL="0" indent="0">
              <a:lnSpc>
                <a:spcPct val="100000"/>
              </a:lnSpc>
              <a:spcBef>
                <a:spcPts val="600"/>
              </a:spcBef>
              <a:buNone/>
            </a:pPr>
            <a:r>
              <a:rPr lang="en-GB" sz="1100" b="1" dirty="0"/>
              <a:t>Port</a:t>
            </a:r>
            <a:br>
              <a:rPr lang="en-GB" sz="1100" b="1" dirty="0"/>
            </a:br>
            <a:r>
              <a:rPr lang="en-GB" sz="1100" dirty="0"/>
              <a:t>A place where ships may take shelter. It is also used for loading and unloading cargo and passengers. </a:t>
            </a:r>
            <a:br>
              <a:rPr lang="en-GB" sz="1100" dirty="0"/>
            </a:br>
            <a:endParaRPr lang="en-GB" sz="1100" dirty="0"/>
          </a:p>
          <a:p>
            <a:pPr marL="0" indent="0">
              <a:lnSpc>
                <a:spcPct val="100000"/>
              </a:lnSpc>
              <a:spcBef>
                <a:spcPts val="600"/>
              </a:spcBef>
              <a:buNone/>
            </a:pPr>
            <a:r>
              <a:rPr lang="en-GB" sz="1100" b="1" dirty="0"/>
              <a:t>Reclaimed land</a:t>
            </a:r>
            <a:br>
              <a:rPr lang="en-GB" sz="1100" b="1" dirty="0"/>
            </a:br>
            <a:r>
              <a:rPr lang="en-GB" sz="1100" dirty="0"/>
              <a:t>New land created from the sea by filling the area with large amounts of heavy rock and/or cement, then filling with clay and soil until the desired height is reached.</a:t>
            </a:r>
            <a:br>
              <a:rPr lang="en-GB" sz="1100" dirty="0"/>
            </a:br>
            <a:br>
              <a:rPr lang="en-GB" sz="1100" dirty="0"/>
            </a:br>
            <a:r>
              <a:rPr lang="en-GB" sz="1100" b="1" dirty="0"/>
              <a:t>Redevelopment project</a:t>
            </a:r>
            <a:br>
              <a:rPr lang="en-GB" sz="1100" dirty="0"/>
            </a:br>
            <a:r>
              <a:rPr lang="en-GB" sz="1100" dirty="0"/>
              <a:t>Demolition and reconstruction or substantial renovation of existing buildings or infrastructure within an area. </a:t>
            </a:r>
            <a:br>
              <a:rPr lang="en-GB" sz="1100" dirty="0"/>
            </a:br>
            <a:br>
              <a:rPr lang="en-GB" sz="1100" dirty="0"/>
            </a:br>
            <a:r>
              <a:rPr lang="en-GB" sz="1100" b="1" dirty="0"/>
              <a:t>Social opportunities</a:t>
            </a:r>
            <a:br>
              <a:rPr lang="en-GB" sz="1100" b="1" dirty="0"/>
            </a:br>
            <a:r>
              <a:rPr lang="en-GB" sz="1100" dirty="0"/>
              <a:t>Chances for people to improve their quality of life, for instance, access to healthcare and education.</a:t>
            </a:r>
            <a:br>
              <a:rPr lang="en-GB" sz="1100" b="1" dirty="0"/>
            </a:br>
            <a:br>
              <a:rPr lang="en-GB" sz="1100" b="1" dirty="0"/>
            </a:br>
            <a:r>
              <a:rPr lang="en-GB" sz="1100" b="1" dirty="0"/>
              <a:t>Stay-over visitors</a:t>
            </a:r>
            <a:br>
              <a:rPr lang="en-GB" sz="1100" b="1" dirty="0"/>
            </a:br>
            <a:r>
              <a:rPr lang="en-GB" sz="1100" dirty="0"/>
              <a:t>A tourist that stays in a country or island for more than 24 hours.</a:t>
            </a:r>
          </a:p>
          <a:p>
            <a:pPr marL="0" indent="0">
              <a:lnSpc>
                <a:spcPct val="100000"/>
              </a:lnSpc>
              <a:spcBef>
                <a:spcPts val="600"/>
              </a:spcBef>
              <a:buNone/>
            </a:pPr>
            <a:r>
              <a:rPr lang="en-GB" sz="1100" b="1" dirty="0"/>
              <a:t>Tourism </a:t>
            </a:r>
            <a:br>
              <a:rPr lang="en-GB" sz="1100" b="1" dirty="0"/>
            </a:br>
            <a:r>
              <a:rPr lang="en-GB" sz="1100" b="1" dirty="0"/>
              <a:t>T</a:t>
            </a:r>
            <a:r>
              <a:rPr lang="en-GB" sz="1100" dirty="0"/>
              <a:t>he movement of people to countries or places outside their usual environment for personal or business/professional purposes.</a:t>
            </a:r>
            <a:endParaRPr lang="en-GB" sz="1100" b="1" dirty="0"/>
          </a:p>
          <a:p>
            <a:pPr marL="0" indent="0">
              <a:buNone/>
            </a:pPr>
            <a:endParaRPr lang="en-GB" dirty="0"/>
          </a:p>
        </p:txBody>
      </p:sp>
      <p:sp>
        <p:nvSpPr>
          <p:cNvPr id="4" name="Title 1">
            <a:extLst>
              <a:ext uri="{FF2B5EF4-FFF2-40B4-BE49-F238E27FC236}">
                <a16:creationId xmlns:a16="http://schemas.microsoft.com/office/drawing/2014/main" id="{D0521B89-C469-6A84-D18A-7EAC42F86EF9}"/>
              </a:ext>
            </a:extLst>
          </p:cNvPr>
          <p:cNvSpPr txBox="1">
            <a:spLocks/>
          </p:cNvSpPr>
          <p:nvPr/>
        </p:nvSpPr>
        <p:spPr>
          <a:xfrm>
            <a:off x="1052134" y="6489954"/>
            <a:ext cx="5622426" cy="63304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4400" b="1" kern="1200">
                <a:solidFill>
                  <a:srgbClr val="81A032"/>
                </a:solidFill>
                <a:latin typeface="+mj-lt"/>
                <a:ea typeface="+mj-ea"/>
                <a:cs typeface="+mj-cs"/>
              </a:defRPr>
            </a:lvl1pPr>
          </a:lstStyle>
          <a:p>
            <a:r>
              <a:rPr lang="en-GB" sz="2800" dirty="0">
                <a:latin typeface="+mn-lt"/>
              </a:rPr>
              <a:t>Quizzes </a:t>
            </a:r>
          </a:p>
        </p:txBody>
      </p:sp>
      <p:pic>
        <p:nvPicPr>
          <p:cNvPr id="6" name="Picture 5" descr="Qr code&#10;&#10;Description automatically generated">
            <a:extLst>
              <a:ext uri="{FF2B5EF4-FFF2-40B4-BE49-F238E27FC236}">
                <a16:creationId xmlns:a16="http://schemas.microsoft.com/office/drawing/2014/main" id="{EFD17557-E215-1EDC-A12D-26292B56EE39}"/>
              </a:ext>
            </a:extLst>
          </p:cNvPr>
          <p:cNvPicPr>
            <a:picLocks noChangeAspect="1"/>
          </p:cNvPicPr>
          <p:nvPr/>
        </p:nvPicPr>
        <p:blipFill>
          <a:blip r:embed="rId10"/>
          <a:stretch>
            <a:fillRect/>
          </a:stretch>
        </p:blipFill>
        <p:spPr>
          <a:xfrm>
            <a:off x="2364722" y="6916749"/>
            <a:ext cx="1824784" cy="1824784"/>
          </a:xfrm>
          <a:prstGeom prst="rect">
            <a:avLst/>
          </a:prstGeom>
        </p:spPr>
      </p:pic>
      <p:sp>
        <p:nvSpPr>
          <p:cNvPr id="7" name="TextBox 6">
            <a:extLst>
              <a:ext uri="{FF2B5EF4-FFF2-40B4-BE49-F238E27FC236}">
                <a16:creationId xmlns:a16="http://schemas.microsoft.com/office/drawing/2014/main" id="{B2BAC66E-8C72-1671-5180-4987635F0956}"/>
              </a:ext>
            </a:extLst>
          </p:cNvPr>
          <p:cNvSpPr txBox="1"/>
          <p:nvPr/>
        </p:nvSpPr>
        <p:spPr>
          <a:xfrm>
            <a:off x="1181319" y="8687171"/>
            <a:ext cx="4916774" cy="369332"/>
          </a:xfrm>
          <a:prstGeom prst="rect">
            <a:avLst/>
          </a:prstGeom>
          <a:noFill/>
        </p:spPr>
        <p:txBody>
          <a:bodyPr wrap="square">
            <a:spAutoFit/>
          </a:bodyPr>
          <a:lstStyle/>
          <a:p>
            <a:r>
              <a:rPr lang="en-GB" dirty="0"/>
              <a:t>https://</a:t>
            </a:r>
            <a:r>
              <a:rPr lang="en-GB" dirty="0" err="1"/>
              <a:t>tinyurl.com</a:t>
            </a:r>
            <a:r>
              <a:rPr lang="en-GB" dirty="0"/>
              <a:t>/2023prereleaserevision</a:t>
            </a:r>
          </a:p>
        </p:txBody>
      </p:sp>
    </p:spTree>
    <p:extLst>
      <p:ext uri="{BB962C8B-B14F-4D97-AF65-F5344CB8AC3E}">
        <p14:creationId xmlns:p14="http://schemas.microsoft.com/office/powerpoint/2010/main" val="32914725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C805A35-D699-E640-B851-B959EFCECEDE}">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8004</TotalTime>
  <Words>1085</Words>
  <Application>Microsoft Macintosh PowerPoint</Application>
  <PresentationFormat>A4 Paper (210x297 mm)</PresentationFormat>
  <Paragraphs>135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Paper 3 Pre-release 2023</vt:lpstr>
      <vt:lpstr>PowerPoint Presentation</vt:lpstr>
      <vt:lpstr>Figure 2 Cruise Terminal and Port</vt:lpstr>
      <vt:lpstr>Figure 2 Cruise Terminal and Port</vt:lpstr>
      <vt:lpstr>Figure 2 Cruise Terminal and Port</vt:lpstr>
      <vt:lpstr>Figure 2 Cruise Terminal and Port</vt:lpstr>
      <vt:lpstr>Figure 2 Cruise Terminal and Port</vt:lpstr>
      <vt:lpstr>Glossary </vt:lpstr>
      <vt:lpstr>Glossary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Anthony Bennett</cp:lastModifiedBy>
  <cp:revision>86</cp:revision>
  <cp:lastPrinted>2022-01-17T16:11:11Z</cp:lastPrinted>
  <dcterms:created xsi:type="dcterms:W3CDTF">2022-01-06T11:44:08Z</dcterms:created>
  <dcterms:modified xsi:type="dcterms:W3CDTF">2023-03-26T16:14:52Z</dcterms:modified>
</cp:coreProperties>
</file>