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58" r:id="rId3"/>
    <p:sldId id="257" r:id="rId4"/>
    <p:sldId id="274" r:id="rId5"/>
    <p:sldId id="260" r:id="rId6"/>
    <p:sldId id="264" r:id="rId7"/>
    <p:sldId id="259" r:id="rId8"/>
    <p:sldId id="268" r:id="rId9"/>
    <p:sldId id="271" r:id="rId10"/>
    <p:sldId id="272" r:id="rId11"/>
    <p:sldId id="261" r:id="rId12"/>
    <p:sldId id="267" r:id="rId13"/>
    <p:sldId id="262" r:id="rId14"/>
    <p:sldId id="275" r:id="rId15"/>
    <p:sldId id="276" r:id="rId16"/>
    <p:sldId id="273" r:id="rId17"/>
    <p:sldId id="284" r:id="rId18"/>
    <p:sldId id="285" r:id="rId19"/>
    <p:sldId id="286" r:id="rId20"/>
    <p:sldId id="287" r:id="rId21"/>
    <p:sldId id="288" r:id="rId22"/>
    <p:sldId id="289" r:id="rId23"/>
    <p:sldId id="277" r:id="rId24"/>
    <p:sldId id="290" r:id="rId25"/>
    <p:sldId id="263" r:id="rId26"/>
    <p:sldId id="265" r:id="rId27"/>
    <p:sldId id="266" r:id="rId28"/>
    <p:sldId id="283" r:id="rId29"/>
    <p:sldId id="278" r:id="rId30"/>
    <p:sldId id="279" r:id="rId31"/>
    <p:sldId id="280" r:id="rId32"/>
    <p:sldId id="281" r:id="rId33"/>
    <p:sldId id="282" r:id="rId34"/>
    <p:sldId id="29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5EB"/>
    <a:srgbClr val="81A032"/>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12"/>
    <p:restoredTop sz="96778"/>
  </p:normalViewPr>
  <p:slideViewPr>
    <p:cSldViewPr snapToGrid="0">
      <p:cViewPr>
        <p:scale>
          <a:sx n="115" d="100"/>
          <a:sy n="115" d="100"/>
        </p:scale>
        <p:origin x="1776" y="6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3:28.853"/>
    </inkml:context>
    <inkml:brush xml:id="br0">
      <inkml:brushProperty name="width" value="0.07938" units="cm"/>
      <inkml:brushProperty name="height" value="0.07938" units="cm"/>
      <inkml:brushProperty name="color" value="#404040"/>
    </inkml:brush>
  </inkml:definitions>
  <inkml:trace contextRef="#ctx0" brushRef="#br0">20 1 24575,'0'10'0,"0"-1"0,-1-5 0,1 0 0,0-1 0,0 0 0,-1 0 0,1-1 0,0 1 0,0-1 0,0 1 0,-1 0 0,1 0 0,0-1 0,0 2 0,0-1 0,0 2 0,0-2 0,0 0 0,0 0 0,0 1 0,0 0 0,0 0 0,0-1 0,0 1 0,-1-1 0,1 1 0,0-1 0,0 1 0,0-1 0,-1 1 0,1-1 0,0 1 0,-1 1 0,1 1 0,0 2 0,-1-1 0,1 0 0,0-2 0,0-1 0,-1-1 0,1 0 0,0 0 0,-1 1 0,1 0 0,-1 2 0,1-1 0,-1 1 0,0-1 0,1 1 0,-1 1 0,0 0 0,0 2 0,0-2 0,0-1 0,0-2 0,1 0 0,0-1 0,0 1 0,0 0 0,0 0 0,-1 0 0,1 1 0,0 1 0,-1-1 0,1 1 0,0-1 0,0 1 0,0 0 0,1 2 0,-1-1 0,0-1 0,0-1 0,0-2 0,1-1 0,-1 1 0,0-1 0,0 2 0,0-1 0,0 2 0,0 0 0,0 1 0,0 1 0,0-1 0,0 0 0,0 0 0,0-1 0,0 1 0,0 0 0,0-1 0,0 1 0,0-2 0,0-1 0,-1 0 0,1 0 0,0-1 0,0 2 0,0-1 0,0-1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6:06.350"/>
    </inkml:context>
    <inkml:brush xml:id="br0">
      <inkml:brushProperty name="width" value="0.07938" units="cm"/>
      <inkml:brushProperty name="height" value="0.07938" units="cm"/>
      <inkml:brushProperty name="color" value="#404040"/>
    </inkml:brush>
  </inkml:definitions>
  <inkml:trace contextRef="#ctx0" brushRef="#br0">146 35 24575,'-10'-7'0,"1"0"0,-1 1 0,1 1 0,3 1 0,1 1 0,3 2 0,0 0 0,-1 1 0,1 0 0,-2 0 0,1 0 0,1 0 0,-1 1 0,1-1 0,-1 1 0,0-1 0,1 1 0,-1 1 0,2 0 0,-1-1 0,-1 2 0,2-2 0,-2 1 0,2 0 0,-1 0 0,0 0 0,1 0 0,-1 0 0,0 0 0,0 0 0,0 0 0,0-1 0,0 2 0,0-2 0,0 1 0,0 0 0,0-1 0,0 1 0,0 1 0,0-1 0,0 1 0,1-2 0,0 2 0,0-1 0,-1 1 0,1 0 0,0-1 0,0 3 0,1-1 0,-1 1 0,-1 0 0,1 1 0,-1 0 0,1 0 0,0 0 0,0-1 0,1 0 0,-1-2 0,1 0 0,0-1 0,0 0 0,0 1 0,0 0 0,0-1 0,0 1 0,1 1 0,1 1 0,0 0 0,0 0 0,0-1 0,-1-1 0,1 0 0,0 0 0,1 1 0,0 0 0,0 0 0,1-1 0,-1 0 0,0 0 0,0-1 0,-1 0 0,1 0 0,0 0 0,-1 0 0,1-1 0,-1-1 0,1 1 0,0-1 0,0 0 0,1 0 0,0 0 0,0 0 0,1-1 0,-1 1 0,0 0 0,-1-1 0,0 1 0,0-1 0,0 1 0,0 0 0,1-1 0,0 1 0,-1-1 0,1-1 0,0 1 0,0-1 0,0 0 0,-2 1 0,1 0 0,0 0 0,2-1 0,-1 1 0,0-1 0,0 0 0,-1 1 0,1-1 0,-2 1 0,1-1 0,-1 1 0,0-1 0,1-1 0,-1 1 0,1-1 0,0 0 0,0-1 0,1 1 0,-1-1 0,0 1 0,0 0 0,-2 1 0,0 0 0,0-1 0,-1 0 0,0-1 0,0 0 0,0 1 0,-1 0 0,0-1 0,0 1 0,0-1 0,0 2 0,0-1 0,0 0 0,0 0 0,0 0 0,0 0 0,0 1 0,0-1 0,0 1 0,-1-1 0,1 1 0,0-1 0,0 2 0,-1-3 0,1 2 0,-1 0 0,0 0 0,1 0 0,-1 0 0,-1-1 0,0-1 0,-2-1 0,0 0 0,-1-1 0,1 1 0,1 0 0,1 2 0,1 1 0,1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6:06.351"/>
    </inkml:context>
    <inkml:brush xml:id="br0">
      <inkml:brushProperty name="width" value="0.07938" units="cm"/>
      <inkml:brushProperty name="height" value="0.07938" units="cm"/>
      <inkml:brushProperty name="color" value="#404040"/>
    </inkml:brush>
  </inkml:definitions>
  <inkml:trace contextRef="#ctx0" brushRef="#br0">0 0 24575,'6'8'0,"1"0"0,-2-3 0,-1 0 0,1-1 0,-1-1 0,0 0 0,0 1 0,0-2 0,0 1 0,-1-1 0,-1-1 0,1 1 0,-1-1 0,0 0 0,0 0 0,1 1 0,1 0 0,0 0 0,1 0 0,-1 0 0,0 0 0,-1 1 0,1-1 0,0 1 0,0 0 0,0-1 0,-1 0 0,-1 0 0,1 1 0,1 1 0,0 0 0,1 1 0,-1-1 0,0 0 0,-1-1 0,1 0 0,0 1 0,1 0 0,-1 0 0,1 0 0,-1-1 0,-2-1 0,0 0 0,0 0 0,1 0 0,1 1 0,2 1 0,1 1 0,1-1 0,-1 0 0,-1-1 0,-2-1 0,-2-1 0,0 1 0,-1-1 0,2 1 0,0-1 0,-1 0 0,0 1 0,-1 0 0,0 1 0,-1 0 0,0 1 0,0-1 0,0 1 0,0 1 0,0 2 0,0 1 0,0-1 0,0-1 0,-1-3 0,1-2 0,0 3 0,0-3 0,0 3 0,0-1 0,0 0 0,-1 2 0,1-1 0,0 0 0,-1-1 0,1 1 0,0-1 0,0 2 0,0 0 0,0-1 0,0 0 0,0-1 0,0-1 0,0 1 0,0 0 0,1-1 0,-1 2 0,0-2 0,0 3 0,0 0 0,0 0 0,0 1 0,0-1 0,0 0 0,1-1 0,-1-2 0,0 1 0,0 0 0,0 0 0,0 2 0,0-2 0,0 2 0,0 1 0,0 1 0,0 2 0,0 0 0,0-1 0,0-2 0,0-1 0,0 0 0,0 1 0,-1-1 0,1 1 0,0 0 0,0-1 0,-1-1 0,1-2 0,0 1 0,-1 1 0,1-1 0,0 1 0,0-1 0,0-1 0,0 1 0,0-1 0,-1 2 0,1-2 0,0 1 0,0 0 0,0-1 0,0 2 0,0-1 0,0 0 0,0 0 0,0-1 0,1 1 0,-1-1 0,0 1 0,0-1 0,0 1 0,0 0 0,0 0 0,0-1 0,1 1 0,-1-1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6:06.352"/>
    </inkml:context>
    <inkml:brush xml:id="br0">
      <inkml:brushProperty name="width" value="0.07938" units="cm"/>
      <inkml:brushProperty name="height" value="0.07938" units="cm"/>
      <inkml:brushProperty name="color" value="#404040"/>
    </inkml:brush>
  </inkml:definitions>
  <inkml:trace contextRef="#ctx0" brushRef="#br0">151 24 24575,'-10'-5'0,"2"0"0,4 3 0,0 1 0,1-1 0,0 1 0,0 0 0,-1-1 0,1 1 0,-1 0 0,1 1 0,0-1 0,0 1 0,1 0 0,-1 0 0,1-1 0,-1 1 0,0 0 0,0 0 0,-1 0 0,1 0 0,-1 0 0,2 1 0,-1-1 0,1 1 0,-1-1 0,0 1 0,-1 0 0,1 1 0,1-1 0,-1 0 0,1 0 0,0 0 0,-1 1 0,2 0 0,-1 1 0,1 0 0,0 0 0,0 0 0,0 0 0,-1 2 0,-1 2 0,-1 1 0,0 0 0,-1 0 0,2-1 0,0-1 0,1-2 0,0-1 0,1-1 0,1 1 0,-1-1 0,1 1 0,0 1 0,1 0 0,-1 2 0,2 2 0,-1-2 0,1 0 0,-1-1 0,-1-1 0,1 0 0,-1-1 0,0 1 0,1-1 0,-1 2 0,1 0 0,-1 0 0,1 0 0,-1 0 0,1-2 0,0 1 0,0-1 0,0 0 0,0 0 0,0-1 0,0 1 0,1 0 0,1 0 0,-1 0 0,1-1 0,-1-1 0,1 0 0,0 0 0,0 0 0,0-1 0,1 1 0,-1-1 0,0 0 0,-1 1 0,2-1 0,-1 0 0,2 0 0,0 0 0,-2 0 0,1 0 0,-1 0 0,0 0 0,1 0 0,2 0 0,1 0 0,3 0 0,1 0 0,1 0 0,-1 0 0,-1 0 0,-3 0 0,-2 0 0,-2 0 0,-2 0 0,3-1 0,-2 1 0,2-2 0,-2 1 0,0 0 0,1 0 0,-1-1 0,0 1 0,0-1 0,1 0 0,-2 0 0,1-1 0,0 0 0,0-2 0,0 1 0,0-1 0,-1 0 0,0 1 0,-1 0 0,1 0 0,-1 1 0,0 1 0,0-1 0,0 0 0,0 0 0,1-2 0,-1 0 0,1-1 0,-1 0 0,0 1 0,1 0 0,-1 0 0,0 1 0,0 0 0,0 1 0,0-1 0,0 2 0,0 0 0,0-1 0,-1 1 0,0-1 0,1 0 0,-1 0 0,-1-2 0,0-1 0,0-1 0,0 0 0,0 1 0,1 0 0,0 2 0,0 1 0,0 1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3:35.172"/>
    </inkml:context>
    <inkml:brush xml:id="br0">
      <inkml:brushProperty name="width" value="0.07938" units="cm"/>
      <inkml:brushProperty name="height" value="0.07938" units="cm"/>
      <inkml:brushProperty name="color" value="#404040"/>
    </inkml:brush>
  </inkml:definitions>
  <inkml:trace contextRef="#ctx0" brushRef="#br0">77 1 24575,'-13'0'0,"1"1"0,6-1 0,2 0 0,2 0 0,0 0 0,-1 1 0,0 0 0,-1 1 0,1 0 0,0-1 0,-1 1 0,1-1 0,1-1 0,-1 1 0,2 1 0,-1 0 0,1 1 0,0 0 0,0 0 0,1-1 0,0 2 0,0-2 0,0 0 0,-1 1 0,1 0 0,0 0 0,-1 1 0,1-1 0,-1 1 0,1-1 0,0 0 0,0 0 0,0 0 0,0 0 0,0-1 0,0 2 0,0-2 0,0 0 0,0 2 0,1-2 0,0 1 0,0-1 0,0 0 0,1 1 0,-1-2 0,1 2 0,0-1 0,-1 0 0,1 0 0,0 0 0,-1 0 0,2 1 0,0-1 0,-1 0 0,1 0 0,-1 0 0,0-1 0,0 0 0,0 0 0,1 1 0,-1-1 0,0 0 0,1 0 0,0 0 0,0-1 0,-1 1 0,1-1 0,-1 0 0,2 0 0,-2 0 0,1 0 0,0 0 0,-1 0 0,1-1 0,-1 0 0,1 0 0,0 0 0,-1-1 0,1 1 0,-1-1 0,0 1 0,1-1 0,0 0 0,0 0 0,-1 0 0,-1 0 0,1-1 0,-1 1 0,0-1 0,-1-1 0,1 2 0,1-2 0,-1 2 0,-1 0 0,2-2 0,-1 2 0,0-2 0,0 1 0,-1 1 0,1-1 0,-1 0 0,0 0 0,0 1 0,0 0 0,0-2 0,0 2 0,-1-1 0,1 1 0,0-1 0,-1 0 0,1 1 0,-1-1 0,1 0 0,-1 1 0,0-1 0,1 1 0,-2 0 0,0 0 0,0 0 0,0 1 0,-1-1 0,0 0 0,0 0 0,1 1 0,0 0 0,-1 0 0,1 0 0,-1-1 0,1 1 0,0 0 0,-1 0 0,1-1 0,-1 1 0,0 0 0,0-1 0,1 1 0,-1 1 0,1 0 0,-1 1 0,1 0 0,0 0 0,0 2 0,2-1 0,-1 1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4:30.059"/>
    </inkml:context>
    <inkml:brush xml:id="br0">
      <inkml:brushProperty name="width" value="0.07938" units="cm"/>
      <inkml:brushProperty name="height" value="0.07938" units="cm"/>
      <inkml:brushProperty name="color" value="#404040"/>
    </inkml:brush>
  </inkml:definitions>
  <inkml:trace contextRef="#ctx0" brushRef="#br0">204 1 24575,'-6'3'0,"1"-1"0,4-1 0,-1 0 0,-2 1 0,0-1 0,-1 1 0,2-1 0,-1 1 0,1 0 0,0 0 0,0-1 0,1 1 0,0-1 0,-1 0 0,1 0 0,-1 0 0,0 1 0,1 0 0,-1-1 0,1 1 0,-1-2 0,1 1 0,-1 1 0,1-1 0,-1 1 0,1-1 0,1 0 0,-2 1 0,1 0 0,0 0 0,-1 0 0,1-1 0,-1 1 0,1-1 0,0 1 0,-1-1 0,0 1 0,1-1 0,-1 1 0,1-1 0,0 1 0,0-1 0,-1 1 0,1-1 0,-1 1 0,0-1 0,2 0 0,-3 1 0,3-1 0,-2 1 0,1-1 0,-1 1 0,1 1 0,-1-1 0,1 0 0,1 0 0,-1 0 0,-1 0 0,1 0 0,-1 1 0,1-2 0,-1 1 0,2-1 0,-1 2 0,1-1 0,0 0 0,0 2 0,1-1 0,-1 1 0,1 2 0,-1-1 0,1-1 0,0-2 0,-1 1 0,1-1 0,-1 1 0,-1 2 0,0 1 0,0 0 0,-1 1 0,1-1 0,1-1 0,0-1 0,0-2 0,1 0 0,-1 1 0,1 0 0,-1 1 0,0-1 0,1 1 0,0-1 0,-1 1 0,1-1 0,0 0 0,-1-1 0,1 2 0,0 1 0,-1 0 0,1 0 0,0-1 0,-1 0 0,1-2 0,0 1 0,0 0 0,0 1 0,-1 0 0,1 1 0,0-1 0,0 0 0,-1 0 0,1 1 0,-1 1 0,1 0 0,0 0 0,0 0 0,0-1 0,0 0 0,-1-1 0,1-1 0,0-1 0,0 1 0,0 0 0,0 2 0,0 0 0,0 0 0,0-1 0,0-2 0,-1 1 0,1 0 0,0 0 0,0 1 0,0 0 0,0-1 0,-1 0 0,1 1 0,0 1 0,0 0 0,0 1 0,0 0 0,0 0 0,0-1 0,-1 1 0,1-1 0,0-1 0,0 0 0,0-1 0,0-1 0,0 1 0,0 0 0,0-1 0,0 1 0,0 0 0,-1 0 0,1 0 0,0 0 0,0-1 0,0 1 0,0 0 0,0-1 0,0 1 0,0 0 0,0 0 0,1 0 0,-1 0 0,0 1 0,1-1 0,-1 0 0,1 0 0,-1-1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4:34.766"/>
    </inkml:context>
    <inkml:brush xml:id="br0">
      <inkml:brushProperty name="width" value="0.07938" units="cm"/>
      <inkml:brushProperty name="height" value="0.07938" units="cm"/>
      <inkml:brushProperty name="color" value="#404040"/>
    </inkml:brush>
  </inkml:definitions>
  <inkml:trace contextRef="#ctx0" brushRef="#br0">146 35 24575,'-10'-7'0,"1"0"0,-1 1 0,1 1 0,3 1 0,1 1 0,3 2 0,0 0 0,-1 1 0,1 0 0,-2 0 0,1 0 0,1 0 0,-1 1 0,1-1 0,-1 1 0,0-1 0,1 1 0,-1 1 0,2 0 0,-1-1 0,-1 2 0,2-2 0,-2 1 0,2 0 0,-1 0 0,0 0 0,1 0 0,-1 0 0,0 0 0,0 0 0,0 0 0,0-1 0,0 2 0,0-2 0,0 1 0,0 0 0,0-1 0,0 1 0,0 1 0,0-1 0,0 1 0,1-2 0,0 2 0,0-1 0,-1 1 0,1 0 0,0-1 0,0 3 0,1-1 0,-1 1 0,-1 0 0,1 1 0,-1 0 0,1 0 0,0 0 0,0-1 0,1 0 0,-1-2 0,1 0 0,0-1 0,0 0 0,0 1 0,0 0 0,0-1 0,0 1 0,1 1 0,1 1 0,0 0 0,0 0 0,0-1 0,-1-1 0,1 0 0,0 0 0,1 1 0,0 0 0,0 0 0,1-1 0,-1 0 0,0 0 0,0-1 0,-1 0 0,1 0 0,0 0 0,-1 0 0,1-1 0,-1-1 0,1 1 0,0-1 0,0 0 0,1 0 0,0 0 0,0 0 0,1-1 0,-1 1 0,0 0 0,-1-1 0,0 1 0,0-1 0,0 1 0,0 0 0,1-1 0,0 1 0,-1-1 0,1-1 0,0 1 0,0-1 0,0 0 0,-2 1 0,1 0 0,0 0 0,2-1 0,-1 1 0,0-1 0,0 0 0,-1 1 0,1-1 0,-2 1 0,1-1 0,-1 1 0,0-1 0,1-1 0,-1 1 0,1-1 0,0 0 0,0-1 0,1 1 0,-1-1 0,0 1 0,0 0 0,-2 1 0,0 0 0,0-1 0,-1 0 0,0-1 0,0 0 0,0 1 0,-1 0 0,0-1 0,0 1 0,0-1 0,0 2 0,0-1 0,0 0 0,0 0 0,0 0 0,0 0 0,0 1 0,0-1 0,0 1 0,-1-1 0,1 1 0,0-1 0,0 2 0,-1-3 0,1 2 0,-1 0 0,0 0 0,1 0 0,-1 0 0,-1-1 0,0-1 0,-2-1 0,0 0 0,-1-1 0,1 1 0,1 0 0,1 2 0,1 1 0,1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4:41.849"/>
    </inkml:context>
    <inkml:brush xml:id="br0">
      <inkml:brushProperty name="width" value="0.07938" units="cm"/>
      <inkml:brushProperty name="height" value="0.07938" units="cm"/>
      <inkml:brushProperty name="color" value="#404040"/>
    </inkml:brush>
  </inkml:definitions>
  <inkml:trace contextRef="#ctx0" brushRef="#br0">0 0 24575,'6'8'0,"1"0"0,-2-3 0,-1 0 0,1-1 0,-1-1 0,0 0 0,0 1 0,0-2 0,0 1 0,-1-1 0,-1-1 0,1 1 0,-1-1 0,0 0 0,0 0 0,1 1 0,1 0 0,0 0 0,1 0 0,-1 0 0,0 0 0,-1 1 0,1-1 0,0 1 0,0 0 0,0-1 0,-1 0 0,-1 0 0,1 1 0,1 1 0,0 0 0,1 1 0,-1-1 0,0 0 0,-1-1 0,1 0 0,0 1 0,1 0 0,-1 0 0,1 0 0,-1-1 0,-2-1 0,0 0 0,0 0 0,1 0 0,1 1 0,2 1 0,1 1 0,1-1 0,-1 0 0,-1-1 0,-2-1 0,-2-1 0,0 1 0,-1-1 0,2 1 0,0-1 0,-1 0 0,0 1 0,-1 0 0,0 1 0,-1 0 0,0 1 0,0-1 0,0 1 0,0 1 0,0 2 0,0 1 0,0-1 0,0-1 0,-1-3 0,1-2 0,0 3 0,0-3 0,0 3 0,0-1 0,0 0 0,-1 2 0,1-1 0,0 0 0,-1-1 0,1 1 0,0-1 0,0 2 0,0 0 0,0-1 0,0 0 0,0-1 0,0-1 0,0 1 0,0 0 0,1-1 0,-1 2 0,0-2 0,0 3 0,0 0 0,0 0 0,0 1 0,0-1 0,0 0 0,1-1 0,-1-2 0,0 1 0,0 0 0,0 0 0,0 2 0,0-2 0,0 2 0,0 1 0,0 1 0,0 2 0,0 0 0,0-1 0,0-2 0,0-1 0,0 0 0,0 1 0,-1-1 0,1 1 0,0 0 0,0-1 0,-1-1 0,1-2 0,0 1 0,-1 1 0,1-1 0,0 1 0,0-1 0,0-1 0,0 1 0,0-1 0,-1 2 0,1-2 0,0 1 0,0 0 0,0-1 0,0 2 0,0-1 0,0 0 0,0 0 0,0-1 0,1 1 0,-1-1 0,0 1 0,0-1 0,0 1 0,0 0 0,0 0 0,0-1 0,1 1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4:45.943"/>
    </inkml:context>
    <inkml:brush xml:id="br0">
      <inkml:brushProperty name="width" value="0.07938" units="cm"/>
      <inkml:brushProperty name="height" value="0.07938" units="cm"/>
      <inkml:brushProperty name="color" value="#404040"/>
    </inkml:brush>
  </inkml:definitions>
  <inkml:trace contextRef="#ctx0" brushRef="#br0">151 24 24575,'-10'-5'0,"2"0"0,4 3 0,0 1 0,1-1 0,0 1 0,0 0 0,-1-1 0,1 1 0,-1 0 0,1 1 0,0-1 0,0 1 0,1 0 0,-1 0 0,1-1 0,-1 1 0,0 0 0,0 0 0,-1 0 0,1 0 0,-1 0 0,2 1 0,-1-1 0,1 1 0,-1-1 0,0 1 0,-1 0 0,1 1 0,1-1 0,-1 0 0,1 0 0,0 0 0,-1 1 0,2 0 0,-1 1 0,1 0 0,0 0 0,0 0 0,0 0 0,-1 2 0,-1 2 0,-1 1 0,0 0 0,-1 0 0,2-1 0,0-1 0,1-2 0,0-1 0,1-1 0,1 1 0,-1-1 0,1 1 0,0 1 0,1 0 0,-1 2 0,2 2 0,-1-2 0,1 0 0,-1-1 0,-1-1 0,1 0 0,-1-1 0,0 1 0,1-1 0,-1 2 0,1 0 0,-1 0 0,1 0 0,-1 0 0,1-2 0,0 1 0,0-1 0,0 0 0,0 0 0,0-1 0,0 1 0,1 0 0,1 0 0,-1 0 0,1-1 0,-1-1 0,1 0 0,0 0 0,0 0 0,0-1 0,1 1 0,-1-1 0,0 0 0,-1 1 0,2-1 0,-1 0 0,2 0 0,0 0 0,-2 0 0,1 0 0,-1 0 0,0 0 0,1 0 0,2 0 0,1 0 0,3 0 0,1 0 0,1 0 0,-1 0 0,-1 0 0,-3 0 0,-2 0 0,-2 0 0,-2 0 0,3-1 0,-2 1 0,2-2 0,-2 1 0,0 0 0,1 0 0,-1-1 0,0 1 0,0-1 0,1 0 0,-2 0 0,1-1 0,0 0 0,0-2 0,0 1 0,0-1 0,-1 0 0,0 1 0,-1 0 0,1 0 0,-1 1 0,0 1 0,0-1 0,0 0 0,0 0 0,1-2 0,-1 0 0,1-1 0,-1 0 0,0 1 0,1 0 0,-1 0 0,0 1 0,0 0 0,0 1 0,0-1 0,0 2 0,0 0 0,0-1 0,-1 1 0,0-1 0,1 0 0,-1 0 0,-1-2 0,0-1 0,0-1 0,0 0 0,0 1 0,1 0 0,0 2 0,0 1 0,0 1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6:06.347"/>
    </inkml:context>
    <inkml:brush xml:id="br0">
      <inkml:brushProperty name="width" value="0.07938" units="cm"/>
      <inkml:brushProperty name="height" value="0.07938" units="cm"/>
      <inkml:brushProperty name="color" value="#404040"/>
    </inkml:brush>
  </inkml:definitions>
  <inkml:trace contextRef="#ctx0" brushRef="#br0">20 1 24575,'0'10'0,"0"-1"0,-1-5 0,1 0 0,0-1 0,0 0 0,-1 0 0,1-1 0,0 1 0,0-1 0,0 1 0,-1 0 0,1 0 0,0-1 0,0 2 0,0-1 0,0 2 0,0-2 0,0 0 0,0 0 0,0 1 0,0 0 0,0 0 0,0-1 0,0 1 0,-1-1 0,1 1 0,0-1 0,0 1 0,0-1 0,-1 1 0,1-1 0,0 1 0,-1 1 0,1 1 0,0 2 0,-1-1 0,1 0 0,0-2 0,0-1 0,-1-1 0,1 0 0,0 0 0,-1 1 0,1 0 0,-1 2 0,1-1 0,-1 1 0,0-1 0,1 1 0,-1 1 0,0 0 0,0 2 0,0-2 0,0-1 0,0-2 0,1 0 0,0-1 0,0 1 0,0 0 0,0 0 0,-1 0 0,1 1 0,0 1 0,-1-1 0,1 1 0,0-1 0,0 1 0,0 0 0,1 2 0,-1-1 0,0-1 0,0-1 0,0-2 0,1-1 0,-1 1 0,0-1 0,0 2 0,0-1 0,0 2 0,0 0 0,0 1 0,0 1 0,0-1 0,0 0 0,0 0 0,0-1 0,0 1 0,0 0 0,0-1 0,0 1 0,0-2 0,0-1 0,-1 0 0,1 0 0,0-1 0,0 2 0,0-1 0,0-1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6:06.348"/>
    </inkml:context>
    <inkml:brush xml:id="br0">
      <inkml:brushProperty name="width" value="0.07938" units="cm"/>
      <inkml:brushProperty name="height" value="0.07938" units="cm"/>
      <inkml:brushProperty name="color" value="#404040"/>
    </inkml:brush>
  </inkml:definitions>
  <inkml:trace contextRef="#ctx0" brushRef="#br0">77 1 24575,'-13'0'0,"1"1"0,6-1 0,2 0 0,2 0 0,0 0 0,-1 1 0,0 0 0,-1 1 0,1 0 0,0-1 0,-1 1 0,1-1 0,1-1 0,-1 1 0,2 1 0,-1 0 0,1 1 0,0 0 0,0 0 0,1-1 0,0 2 0,0-2 0,0 0 0,-1 1 0,1 0 0,0 0 0,-1 1 0,1-1 0,-1 1 0,1-1 0,0 0 0,0 0 0,0 0 0,0 0 0,0-1 0,0 2 0,0-2 0,0 0 0,0 2 0,1-2 0,0 1 0,0-1 0,0 0 0,1 1 0,-1-2 0,1 2 0,0-1 0,-1 0 0,1 0 0,0 0 0,-1 0 0,2 1 0,0-1 0,-1 0 0,1 0 0,-1 0 0,0-1 0,0 0 0,0 0 0,1 1 0,-1-1 0,0 0 0,1 0 0,0 0 0,0-1 0,-1 1 0,1-1 0,-1 0 0,2 0 0,-2 0 0,1 0 0,0 0 0,-1 0 0,1-1 0,-1 0 0,1 0 0,0 0 0,-1-1 0,1 1 0,-1-1 0,0 1 0,1-1 0,0 0 0,0 0 0,-1 0 0,-1 0 0,1-1 0,-1 1 0,0-1 0,-1-1 0,1 2 0,1-2 0,-1 2 0,-1 0 0,2-2 0,-1 2 0,0-2 0,0 1 0,-1 1 0,1-1 0,-1 0 0,0 0 0,0 1 0,0 0 0,0-2 0,0 2 0,-1-1 0,1 1 0,0-1 0,-1 0 0,1 1 0,-1-1 0,1 0 0,-1 1 0,0-1 0,1 1 0,-2 0 0,0 0 0,0 0 0,0 1 0,-1-1 0,0 0 0,0 0 0,1 1 0,0 0 0,-1 0 0,1 0 0,-1-1 0,1 1 0,0 0 0,-1 0 0,1-1 0,-1 1 0,0 0 0,0-1 0,1 1 0,-1 1 0,1 0 0,-1 1 0,1 0 0,0 0 0,0 2 0,2-1 0,-1 1 0,1-1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1T14:06:06.349"/>
    </inkml:context>
    <inkml:brush xml:id="br0">
      <inkml:brushProperty name="width" value="0.07938" units="cm"/>
      <inkml:brushProperty name="height" value="0.07938" units="cm"/>
      <inkml:brushProperty name="color" value="#404040"/>
    </inkml:brush>
  </inkml:definitions>
  <inkml:trace contextRef="#ctx0" brushRef="#br0">204 1 24575,'-6'3'0,"1"-1"0,4-1 0,-1 0 0,-2 1 0,0-1 0,-1 1 0,2-1 0,-1 1 0,1 0 0,0 0 0,0-1 0,1 1 0,0-1 0,-1 0 0,1 0 0,-1 0 0,0 1 0,1 0 0,-1-1 0,1 1 0,-1-2 0,1 1 0,-1 1 0,1-1 0,-1 1 0,1-1 0,1 0 0,-2 1 0,1 0 0,0 0 0,-1 0 0,1-1 0,-1 1 0,1-1 0,0 1 0,-1-1 0,0 1 0,1-1 0,-1 1 0,1-1 0,0 1 0,0-1 0,-1 1 0,1-1 0,-1 1 0,0-1 0,2 0 0,-3 1 0,3-1 0,-2 1 0,1-1 0,-1 1 0,1 1 0,-1-1 0,1 0 0,1 0 0,-1 0 0,-1 0 0,1 0 0,-1 1 0,1-2 0,-1 1 0,2-1 0,-1 2 0,1-1 0,0 0 0,0 2 0,1-1 0,-1 1 0,1 2 0,-1-1 0,1-1 0,0-2 0,-1 1 0,1-1 0,-1 1 0,-1 2 0,0 1 0,0 0 0,-1 1 0,1-1 0,1-1 0,0-1 0,0-2 0,1 0 0,-1 1 0,1 0 0,-1 1 0,0-1 0,1 1 0,0-1 0,-1 1 0,1-1 0,0 0 0,-1-1 0,1 2 0,0 1 0,-1 0 0,1 0 0,0-1 0,-1 0 0,1-2 0,0 1 0,0 0 0,0 1 0,-1 0 0,1 1 0,0-1 0,0 0 0,-1 0 0,1 1 0,-1 1 0,1 0 0,0 0 0,0 0 0,0-1 0,0 0 0,-1-1 0,1-1 0,0-1 0,0 1 0,0 0 0,0 2 0,0 0 0,0 0 0,0-1 0,0-2 0,-1 1 0,1 0 0,0 0 0,0 1 0,0 0 0,0-1 0,-1 0 0,1 1 0,0 1 0,0 0 0,0 1 0,0 0 0,0 0 0,0-1 0,-1 1 0,1-1 0,0-1 0,0 0 0,0-1 0,0-1 0,0 1 0,0 0 0,0-1 0,0 1 0,0 0 0,-1 0 0,1 0 0,0 0 0,0-1 0,0 1 0,0 0 0,0-1 0,0 1 0,0 0 0,0 0 0,1 0 0,-1 0 0,0 1 0,1-1 0,-1 0 0,1 0 0,-1-1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2825F-0625-D94C-B061-3D27DB56119A}" type="datetimeFigureOut">
              <a:rPr lang="en-GB" smtClean="0"/>
              <a:t>13/07/2023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E3823-154C-7A42-A0FB-56152B437C97}" type="slidenum">
              <a:rPr lang="en-GB" smtClean="0"/>
              <a:t>‹#›</a:t>
            </a:fld>
            <a:endParaRPr lang="en-GB"/>
          </a:p>
        </p:txBody>
      </p:sp>
    </p:spTree>
    <p:extLst>
      <p:ext uri="{BB962C8B-B14F-4D97-AF65-F5344CB8AC3E}">
        <p14:creationId xmlns:p14="http://schemas.microsoft.com/office/powerpoint/2010/main" val="240502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9E3823-154C-7A42-A0FB-56152B437C97}" type="slidenum">
              <a:rPr lang="en-GB" smtClean="0"/>
              <a:t>1</a:t>
            </a:fld>
            <a:endParaRPr lang="en-GB"/>
          </a:p>
        </p:txBody>
      </p:sp>
    </p:spTree>
    <p:extLst>
      <p:ext uri="{BB962C8B-B14F-4D97-AF65-F5344CB8AC3E}">
        <p14:creationId xmlns:p14="http://schemas.microsoft.com/office/powerpoint/2010/main" val="259488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9E3823-154C-7A42-A0FB-56152B437C97}" type="slidenum">
              <a:rPr lang="en-GB" smtClean="0"/>
              <a:t>2</a:t>
            </a:fld>
            <a:endParaRPr lang="en-GB"/>
          </a:p>
        </p:txBody>
      </p:sp>
    </p:spTree>
    <p:extLst>
      <p:ext uri="{BB962C8B-B14F-4D97-AF65-F5344CB8AC3E}">
        <p14:creationId xmlns:p14="http://schemas.microsoft.com/office/powerpoint/2010/main" val="117168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9E3823-154C-7A42-A0FB-56152B437C97}" type="slidenum">
              <a:rPr lang="en-GB" smtClean="0"/>
              <a:t>4</a:t>
            </a:fld>
            <a:endParaRPr lang="en-GB"/>
          </a:p>
        </p:txBody>
      </p:sp>
    </p:spTree>
    <p:extLst>
      <p:ext uri="{BB962C8B-B14F-4D97-AF65-F5344CB8AC3E}">
        <p14:creationId xmlns:p14="http://schemas.microsoft.com/office/powerpoint/2010/main" val="425775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9E3823-154C-7A42-A0FB-56152B437C97}" type="slidenum">
              <a:rPr lang="en-GB" smtClean="0"/>
              <a:t>5</a:t>
            </a:fld>
            <a:endParaRPr lang="en-GB"/>
          </a:p>
        </p:txBody>
      </p:sp>
    </p:spTree>
    <p:extLst>
      <p:ext uri="{BB962C8B-B14F-4D97-AF65-F5344CB8AC3E}">
        <p14:creationId xmlns:p14="http://schemas.microsoft.com/office/powerpoint/2010/main" val="19945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9E3823-154C-7A42-A0FB-56152B437C97}" type="slidenum">
              <a:rPr lang="en-GB" smtClean="0"/>
              <a:t>6</a:t>
            </a:fld>
            <a:endParaRPr lang="en-GB"/>
          </a:p>
        </p:txBody>
      </p:sp>
    </p:spTree>
    <p:extLst>
      <p:ext uri="{BB962C8B-B14F-4D97-AF65-F5344CB8AC3E}">
        <p14:creationId xmlns:p14="http://schemas.microsoft.com/office/powerpoint/2010/main" val="135378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9E3823-154C-7A42-A0FB-56152B437C97}" type="slidenum">
              <a:rPr lang="en-GB" smtClean="0"/>
              <a:t>8</a:t>
            </a:fld>
            <a:endParaRPr lang="en-GB"/>
          </a:p>
        </p:txBody>
      </p:sp>
    </p:spTree>
    <p:extLst>
      <p:ext uri="{BB962C8B-B14F-4D97-AF65-F5344CB8AC3E}">
        <p14:creationId xmlns:p14="http://schemas.microsoft.com/office/powerpoint/2010/main" val="2140584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9E3823-154C-7A42-A0FB-56152B437C97}" type="slidenum">
              <a:rPr lang="en-GB" smtClean="0"/>
              <a:t>33</a:t>
            </a:fld>
            <a:endParaRPr lang="en-GB"/>
          </a:p>
        </p:txBody>
      </p:sp>
    </p:spTree>
    <p:extLst>
      <p:ext uri="{BB962C8B-B14F-4D97-AF65-F5344CB8AC3E}">
        <p14:creationId xmlns:p14="http://schemas.microsoft.com/office/powerpoint/2010/main" val="331521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C335521-1437-3C41-A104-1398DF8412A9}"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175112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335521-1437-3C41-A104-1398DF8412A9}"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294132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335521-1437-3C41-A104-1398DF8412A9}"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398945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C335521-1437-3C41-A104-1398DF8412A9}"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102692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C335521-1437-3C41-A104-1398DF8412A9}"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365600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C335521-1437-3C41-A104-1398DF8412A9}" type="datetimeFigureOut">
              <a:rPr lang="en-GB" smtClean="0"/>
              <a:t>12/07/2023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314370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C335521-1437-3C41-A104-1398DF8412A9}" type="datetimeFigureOut">
              <a:rPr lang="en-GB" smtClean="0"/>
              <a:t>12/07/2023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73824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C335521-1437-3C41-A104-1398DF8412A9}" type="datetimeFigureOut">
              <a:rPr lang="en-GB" smtClean="0"/>
              <a:t>12/07/2023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404072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35521-1437-3C41-A104-1398DF8412A9}" type="datetimeFigureOut">
              <a:rPr lang="en-GB" smtClean="0"/>
              <a:t>12/07/2023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294277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C335521-1437-3C41-A104-1398DF8412A9}" type="datetimeFigureOut">
              <a:rPr lang="en-GB" smtClean="0"/>
              <a:t>12/07/2023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189169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C335521-1437-3C41-A104-1398DF8412A9}" type="datetimeFigureOut">
              <a:rPr lang="en-GB" smtClean="0"/>
              <a:t>12/07/2023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ACCBF3-CF70-8147-8BBD-B71F28C3F70D}" type="slidenum">
              <a:rPr lang="en-GB" smtClean="0"/>
              <a:t>‹#›</a:t>
            </a:fld>
            <a:endParaRPr lang="en-GB"/>
          </a:p>
        </p:txBody>
      </p:sp>
    </p:spTree>
    <p:extLst>
      <p:ext uri="{BB962C8B-B14F-4D97-AF65-F5344CB8AC3E}">
        <p14:creationId xmlns:p14="http://schemas.microsoft.com/office/powerpoint/2010/main" val="124263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35521-1437-3C41-A104-1398DF8412A9}" type="datetimeFigureOut">
              <a:rPr lang="en-GB" smtClean="0"/>
              <a:t>12/07/2023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CCBF3-CF70-8147-8BBD-B71F28C3F70D}" type="slidenum">
              <a:rPr lang="en-GB" smtClean="0"/>
              <a:t>‹#›</a:t>
            </a:fld>
            <a:endParaRPr lang="en-GB"/>
          </a:p>
        </p:txBody>
      </p:sp>
    </p:spTree>
    <p:extLst>
      <p:ext uri="{BB962C8B-B14F-4D97-AF65-F5344CB8AC3E}">
        <p14:creationId xmlns:p14="http://schemas.microsoft.com/office/powerpoint/2010/main" val="2836407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svg"/><Relationship Id="rId7"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5.xml"/><Relationship Id="rId3" Type="http://schemas.openxmlformats.org/officeDocument/2006/relationships/image" Target="../media/image10.png"/><Relationship Id="rId7" Type="http://schemas.openxmlformats.org/officeDocument/2006/relationships/customXml" Target="../ink/ink2.xml"/><Relationship Id="rId12" Type="http://schemas.openxmlformats.org/officeDocument/2006/relationships/image" Target="../media/image28.png"/><Relationship Id="rId2" Type="http://schemas.openxmlformats.org/officeDocument/2006/relationships/image" Target="../media/image26.jpe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5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27.png"/><Relationship Id="rId4" Type="http://schemas.openxmlformats.org/officeDocument/2006/relationships/image" Target="../media/image11.svg"/><Relationship Id="rId9" Type="http://schemas.openxmlformats.org/officeDocument/2006/relationships/customXml" Target="../ink/ink3.xml"/><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11.xml"/><Relationship Id="rId3" Type="http://schemas.openxmlformats.org/officeDocument/2006/relationships/image" Target="../media/image10.png"/><Relationship Id="rId7" Type="http://schemas.openxmlformats.org/officeDocument/2006/relationships/customXml" Target="../ink/ink8.xml"/><Relationship Id="rId12" Type="http://schemas.openxmlformats.org/officeDocument/2006/relationships/image" Target="../media/image28.png"/><Relationship Id="rId2" Type="http://schemas.openxmlformats.org/officeDocument/2006/relationships/image" Target="../media/image27.jpe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50.png"/><Relationship Id="rId11" Type="http://schemas.openxmlformats.org/officeDocument/2006/relationships/customXml" Target="../ink/ink10.xml"/><Relationship Id="rId5" Type="http://schemas.openxmlformats.org/officeDocument/2006/relationships/customXml" Target="../ink/ink7.xml"/><Relationship Id="rId15" Type="http://schemas.openxmlformats.org/officeDocument/2006/relationships/customXml" Target="../ink/ink12.xml"/><Relationship Id="rId10" Type="http://schemas.openxmlformats.org/officeDocument/2006/relationships/image" Target="../media/image27.png"/><Relationship Id="rId4" Type="http://schemas.openxmlformats.org/officeDocument/2006/relationships/image" Target="../media/image11.svg"/><Relationship Id="rId9" Type="http://schemas.openxmlformats.org/officeDocument/2006/relationships/customXml" Target="../ink/ink9.xml"/><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8" Type="http://schemas.openxmlformats.org/officeDocument/2006/relationships/hyperlink" Target="https://www.internetgeography.net/gcse-geography-interactive-revision/gcse-geography-coasts-revision/waves-quiz/" TargetMode="External"/><Relationship Id="rId13"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6.svg"/><Relationship Id="rId12"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hyperlink" Target="https://www.internetgeography.net/gcse-geography-interactive-revision/gcse-geography-coasts-revision/waves-revision-short-answer-questions/" TargetMode="External"/><Relationship Id="rId5" Type="http://schemas.openxmlformats.org/officeDocument/2006/relationships/hyperlink" Target="https://www.internetgeography.net/gcse-geography-interactive-revision/gcse-geography-coasts-revision/coasts-revision-flashcards/" TargetMode="External"/><Relationship Id="rId10" Type="http://schemas.openxmlformats.org/officeDocument/2006/relationships/image" Target="../media/image42.svg"/><Relationship Id="rId4" Type="http://schemas.openxmlformats.org/officeDocument/2006/relationships/image" Target="../media/image44.sv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timeforgeography.co.uk/videos-list/coasts/types-wave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youtube.com/watch?v=OkPbf9MmhfI" TargetMode="External"/><Relationship Id="rId5" Type="http://schemas.openxmlformats.org/officeDocument/2006/relationships/hyperlink" Target="https://www.youtube.com/watch?v=WB7rImD7C4U" TargetMode="External"/><Relationship Id="rId4" Type="http://schemas.openxmlformats.org/officeDocument/2006/relationships/image" Target="../media/image55.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WB7rImD7C4U?feature=oembed" TargetMode="Externa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pic>
        <p:nvPicPr>
          <p:cNvPr id="5" name="Picture 4" descr="Waves crashing waves on rocks&#10;&#10;Description automatically generated">
            <a:extLst>
              <a:ext uri="{FF2B5EF4-FFF2-40B4-BE49-F238E27FC236}">
                <a16:creationId xmlns:a16="http://schemas.microsoft.com/office/drawing/2014/main" id="{9923571E-6FD4-F9D9-7837-FBEF76E17C1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2C378F4-0F17-6FFB-1D62-7A657B3B7067}"/>
              </a:ext>
            </a:extLst>
          </p:cNvPr>
          <p:cNvSpPr txBox="1"/>
          <p:nvPr/>
        </p:nvSpPr>
        <p:spPr>
          <a:xfrm>
            <a:off x="1561672" y="195208"/>
            <a:ext cx="7387119" cy="2123658"/>
          </a:xfrm>
          <a:prstGeom prst="rect">
            <a:avLst/>
          </a:prstGeom>
          <a:noFill/>
        </p:spPr>
        <p:txBody>
          <a:bodyPr wrap="square" rtlCol="0">
            <a:spAutoFit/>
          </a:bodyPr>
          <a:lstStyle/>
          <a:p>
            <a:pPr algn="r"/>
            <a:r>
              <a:rPr lang="en-GB" sz="6600" b="1" dirty="0">
                <a:solidFill>
                  <a:schemeClr val="bg1"/>
                </a:solidFill>
                <a:latin typeface="+mj-lt"/>
                <a:cs typeface="Dreaming Outloud Pro" panose="03050502040302030504" pitchFamily="66" charset="77"/>
              </a:rPr>
              <a:t>What do you know about waves?</a:t>
            </a:r>
          </a:p>
        </p:txBody>
      </p:sp>
      <p:pic>
        <p:nvPicPr>
          <p:cNvPr id="10" name="Graphic 9">
            <a:extLst>
              <a:ext uri="{FF2B5EF4-FFF2-40B4-BE49-F238E27FC236}">
                <a16:creationId xmlns:a16="http://schemas.microsoft.com/office/drawing/2014/main" id="{BC35CA55-1152-92D7-B9BE-39C322D93456}"/>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195209" y="68922"/>
            <a:ext cx="2007741" cy="2007741"/>
          </a:xfrm>
          <a:prstGeom prst="rect">
            <a:avLst/>
          </a:prstGeom>
        </p:spPr>
      </p:pic>
    </p:spTree>
    <p:extLst>
      <p:ext uri="{BB962C8B-B14F-4D97-AF65-F5344CB8AC3E}">
        <p14:creationId xmlns:p14="http://schemas.microsoft.com/office/powerpoint/2010/main" val="2956226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110DFB7-E755-ABA6-3138-0885CF4A5C35}"/>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0BF27E-DE9E-9D36-6F22-5C256D732A8B}"/>
              </a:ext>
            </a:extLst>
          </p:cNvPr>
          <p:cNvSpPr txBox="1"/>
          <p:nvPr/>
        </p:nvSpPr>
        <p:spPr>
          <a:xfrm>
            <a:off x="920897" y="183577"/>
            <a:ext cx="9277564" cy="923330"/>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What affects wave size?</a:t>
            </a:r>
          </a:p>
        </p:txBody>
      </p:sp>
      <p:pic>
        <p:nvPicPr>
          <p:cNvPr id="13" name="Graphic 12">
            <a:extLst>
              <a:ext uri="{FF2B5EF4-FFF2-40B4-BE49-F238E27FC236}">
                <a16:creationId xmlns:a16="http://schemas.microsoft.com/office/drawing/2014/main" id="{240F2580-2850-4F59-4F71-80C148BCD067}"/>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61280" y="122604"/>
            <a:ext cx="923330" cy="923330"/>
          </a:xfrm>
          <a:prstGeom prst="rect">
            <a:avLst/>
          </a:prstGeom>
        </p:spPr>
      </p:pic>
      <p:pic>
        <p:nvPicPr>
          <p:cNvPr id="2" name="Graphic 1">
            <a:extLst>
              <a:ext uri="{FF2B5EF4-FFF2-40B4-BE49-F238E27FC236}">
                <a16:creationId xmlns:a16="http://schemas.microsoft.com/office/drawing/2014/main" id="{0C60F358-F864-5013-BFAD-F412D6F7E945}"/>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444502" y="1572460"/>
            <a:ext cx="923330" cy="923330"/>
          </a:xfrm>
          <a:prstGeom prst="rect">
            <a:avLst/>
          </a:prstGeom>
        </p:spPr>
      </p:pic>
      <p:sp>
        <p:nvSpPr>
          <p:cNvPr id="3" name="TextBox 2">
            <a:extLst>
              <a:ext uri="{FF2B5EF4-FFF2-40B4-BE49-F238E27FC236}">
                <a16:creationId xmlns:a16="http://schemas.microsoft.com/office/drawing/2014/main" id="{2626134D-831B-E8F2-28B4-2A7F56A496BB}"/>
              </a:ext>
            </a:extLst>
          </p:cNvPr>
          <p:cNvSpPr txBox="1"/>
          <p:nvPr/>
        </p:nvSpPr>
        <p:spPr>
          <a:xfrm>
            <a:off x="1490156" y="1431217"/>
            <a:ext cx="7483775" cy="1446550"/>
          </a:xfrm>
          <a:prstGeom prst="rect">
            <a:avLst/>
          </a:prstGeom>
          <a:noFill/>
        </p:spPr>
        <p:txBody>
          <a:bodyPr wrap="square" rtlCol="0">
            <a:spAutoFit/>
          </a:bodyPr>
          <a:lstStyle/>
          <a:p>
            <a:r>
              <a:rPr lang="en-GB" sz="4400" b="1" dirty="0">
                <a:solidFill>
                  <a:schemeClr val="tx1">
                    <a:lumMod val="75000"/>
                    <a:lumOff val="25000"/>
                  </a:schemeClr>
                </a:solidFill>
                <a:cs typeface="Dreaming Outloud Pro" panose="03050502040302030504" pitchFamily="66" charset="77"/>
              </a:rPr>
              <a:t>Fetch </a:t>
            </a:r>
            <a:r>
              <a:rPr lang="en-GB" sz="4400" dirty="0">
                <a:solidFill>
                  <a:schemeClr val="tx1">
                    <a:lumMod val="75000"/>
                    <a:lumOff val="25000"/>
                  </a:schemeClr>
                </a:solidFill>
                <a:cs typeface="Dreaming Outloud Pro" panose="03050502040302030504" pitchFamily="66" charset="77"/>
              </a:rPr>
              <a:t>– the distance a wave has travelled.</a:t>
            </a:r>
          </a:p>
        </p:txBody>
      </p:sp>
      <p:pic>
        <p:nvPicPr>
          <p:cNvPr id="4" name="Graphic 3">
            <a:extLst>
              <a:ext uri="{FF2B5EF4-FFF2-40B4-BE49-F238E27FC236}">
                <a16:creationId xmlns:a16="http://schemas.microsoft.com/office/drawing/2014/main" id="{DFE2782B-948B-0924-FD5E-40F97CCBB445}"/>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415042" y="3438475"/>
            <a:ext cx="952790" cy="952790"/>
          </a:xfrm>
          <a:prstGeom prst="rect">
            <a:avLst/>
          </a:prstGeom>
        </p:spPr>
      </p:pic>
      <p:sp>
        <p:nvSpPr>
          <p:cNvPr id="5" name="TextBox 4">
            <a:extLst>
              <a:ext uri="{FF2B5EF4-FFF2-40B4-BE49-F238E27FC236}">
                <a16:creationId xmlns:a16="http://schemas.microsoft.com/office/drawing/2014/main" id="{33BD8070-7A44-147C-71E2-BD3333880523}"/>
              </a:ext>
            </a:extLst>
          </p:cNvPr>
          <p:cNvSpPr txBox="1"/>
          <p:nvPr/>
        </p:nvSpPr>
        <p:spPr>
          <a:xfrm>
            <a:off x="1490157" y="3327350"/>
            <a:ext cx="7558130" cy="1446550"/>
          </a:xfrm>
          <a:prstGeom prst="rect">
            <a:avLst/>
          </a:prstGeom>
          <a:noFill/>
        </p:spPr>
        <p:txBody>
          <a:bodyPr wrap="square" rtlCol="0">
            <a:spAutoFit/>
          </a:bodyPr>
          <a:lstStyle/>
          <a:p>
            <a:r>
              <a:rPr lang="en-GB" sz="4400" b="1" dirty="0">
                <a:solidFill>
                  <a:schemeClr val="tx1">
                    <a:lumMod val="75000"/>
                    <a:lumOff val="25000"/>
                  </a:schemeClr>
                </a:solidFill>
                <a:cs typeface="Dreaming Outloud Pro" panose="03050502040302030504" pitchFamily="66" charset="77"/>
              </a:rPr>
              <a:t>Wind speed </a:t>
            </a:r>
            <a:r>
              <a:rPr lang="en-GB" sz="4400" dirty="0">
                <a:solidFill>
                  <a:schemeClr val="tx1">
                    <a:lumMod val="75000"/>
                    <a:lumOff val="25000"/>
                  </a:schemeClr>
                </a:solidFill>
                <a:cs typeface="Dreaming Outloud Pro" panose="03050502040302030504" pitchFamily="66" charset="77"/>
              </a:rPr>
              <a:t>– the strength of the wind.</a:t>
            </a:r>
          </a:p>
        </p:txBody>
      </p:sp>
      <p:sp>
        <p:nvSpPr>
          <p:cNvPr id="7" name="TextBox 6">
            <a:extLst>
              <a:ext uri="{FF2B5EF4-FFF2-40B4-BE49-F238E27FC236}">
                <a16:creationId xmlns:a16="http://schemas.microsoft.com/office/drawing/2014/main" id="{82562C0C-C4C5-B156-8897-A3DD0A437C95}"/>
              </a:ext>
            </a:extLst>
          </p:cNvPr>
          <p:cNvSpPr txBox="1"/>
          <p:nvPr/>
        </p:nvSpPr>
        <p:spPr>
          <a:xfrm>
            <a:off x="1490156" y="5243615"/>
            <a:ext cx="7855549" cy="1446550"/>
          </a:xfrm>
          <a:prstGeom prst="rect">
            <a:avLst/>
          </a:prstGeom>
          <a:noFill/>
        </p:spPr>
        <p:txBody>
          <a:bodyPr wrap="square" rtlCol="0">
            <a:spAutoFit/>
          </a:bodyPr>
          <a:lstStyle/>
          <a:p>
            <a:r>
              <a:rPr lang="en-GB" sz="4400" b="1" dirty="0">
                <a:solidFill>
                  <a:schemeClr val="tx1">
                    <a:lumMod val="75000"/>
                    <a:lumOff val="25000"/>
                  </a:schemeClr>
                </a:solidFill>
                <a:cs typeface="Dreaming Outloud Pro" panose="03050502040302030504" pitchFamily="66" charset="77"/>
              </a:rPr>
              <a:t>Wind duration – </a:t>
            </a:r>
            <a:r>
              <a:rPr lang="en-GB" sz="4400" dirty="0">
                <a:solidFill>
                  <a:schemeClr val="tx1">
                    <a:lumMod val="75000"/>
                    <a:lumOff val="25000"/>
                  </a:schemeClr>
                </a:solidFill>
                <a:cs typeface="Dreaming Outloud Pro" panose="03050502040302030504" pitchFamily="66" charset="77"/>
              </a:rPr>
              <a:t>how long the wind has blown over the sea. </a:t>
            </a:r>
          </a:p>
        </p:txBody>
      </p:sp>
      <p:pic>
        <p:nvPicPr>
          <p:cNvPr id="8" name="Graphic 7">
            <a:extLst>
              <a:ext uri="{FF2B5EF4-FFF2-40B4-BE49-F238E27FC236}">
                <a16:creationId xmlns:a16="http://schemas.microsoft.com/office/drawing/2014/main" id="{1BD934DB-1079-11F7-5F60-C61E942E370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433985" y="5427682"/>
            <a:ext cx="914904" cy="914904"/>
          </a:xfrm>
          <a:prstGeom prst="rect">
            <a:avLst/>
          </a:prstGeom>
        </p:spPr>
      </p:pic>
    </p:spTree>
    <p:extLst>
      <p:ext uri="{BB962C8B-B14F-4D97-AF65-F5344CB8AC3E}">
        <p14:creationId xmlns:p14="http://schemas.microsoft.com/office/powerpoint/2010/main" val="22034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pic>
        <p:nvPicPr>
          <p:cNvPr id="3" name="Picture 2" descr="A blue and yellow beach&#10;&#10;Description automatically generated">
            <a:extLst>
              <a:ext uri="{FF2B5EF4-FFF2-40B4-BE49-F238E27FC236}">
                <a16:creationId xmlns:a16="http://schemas.microsoft.com/office/drawing/2014/main" id="{74E276B2-DCFB-BB41-A8CC-5393FB1DCD6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362403" y="1917538"/>
            <a:ext cx="6636650" cy="2359476"/>
          </a:xfrm>
          <a:prstGeom prst="rect">
            <a:avLst/>
          </a:prstGeom>
        </p:spPr>
      </p:pic>
      <p:sp>
        <p:nvSpPr>
          <p:cNvPr id="11" name="TextBox 10">
            <a:extLst>
              <a:ext uri="{FF2B5EF4-FFF2-40B4-BE49-F238E27FC236}">
                <a16:creationId xmlns:a16="http://schemas.microsoft.com/office/drawing/2014/main" id="{A50BF27E-DE9E-9D36-6F22-5C256D732A8B}"/>
              </a:ext>
            </a:extLst>
          </p:cNvPr>
          <p:cNvSpPr txBox="1"/>
          <p:nvPr/>
        </p:nvSpPr>
        <p:spPr>
          <a:xfrm>
            <a:off x="707232" y="163212"/>
            <a:ext cx="9277564" cy="1754326"/>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How do constructive and destructive waves compare?</a:t>
            </a:r>
          </a:p>
        </p:txBody>
      </p:sp>
      <p:pic>
        <p:nvPicPr>
          <p:cNvPr id="13" name="Graphic 12">
            <a:extLst>
              <a:ext uri="{FF2B5EF4-FFF2-40B4-BE49-F238E27FC236}">
                <a16:creationId xmlns:a16="http://schemas.microsoft.com/office/drawing/2014/main" id="{240F2580-2850-4F59-4F71-80C148BCD06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52385" y="102239"/>
            <a:ext cx="923330" cy="923330"/>
          </a:xfrm>
          <a:prstGeom prst="rect">
            <a:avLst/>
          </a:prstGeom>
        </p:spPr>
      </p:pic>
      <p:pic>
        <p:nvPicPr>
          <p:cNvPr id="4" name="Picture 3" descr="A blue waves in a sandy beach&#10;&#10;Description automatically generated">
            <a:extLst>
              <a:ext uri="{FF2B5EF4-FFF2-40B4-BE49-F238E27FC236}">
                <a16:creationId xmlns:a16="http://schemas.microsoft.com/office/drawing/2014/main" id="{C6C6B6EF-F839-9023-8766-A0F99BB0F1D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362403" y="4345802"/>
            <a:ext cx="6636650" cy="2359474"/>
          </a:xfrm>
          <a:prstGeom prst="rect">
            <a:avLst/>
          </a:prstGeom>
        </p:spPr>
      </p:pic>
      <p:sp>
        <p:nvSpPr>
          <p:cNvPr id="5" name="TextBox 4">
            <a:extLst>
              <a:ext uri="{FF2B5EF4-FFF2-40B4-BE49-F238E27FC236}">
                <a16:creationId xmlns:a16="http://schemas.microsoft.com/office/drawing/2014/main" id="{2A59ADD9-2440-9A78-32A4-90EF04C75977}"/>
              </a:ext>
            </a:extLst>
          </p:cNvPr>
          <p:cNvSpPr txBox="1"/>
          <p:nvPr/>
        </p:nvSpPr>
        <p:spPr>
          <a:xfrm>
            <a:off x="6048685" y="3822582"/>
            <a:ext cx="2950368" cy="523220"/>
          </a:xfrm>
          <a:prstGeom prst="rect">
            <a:avLst/>
          </a:prstGeom>
          <a:noFill/>
        </p:spPr>
        <p:txBody>
          <a:bodyPr wrap="square" rtlCol="0">
            <a:spAutoFit/>
          </a:bodyPr>
          <a:lstStyle/>
          <a:p>
            <a:r>
              <a:rPr lang="en-GB" sz="2800" dirty="0">
                <a:solidFill>
                  <a:schemeClr val="tx1">
                    <a:lumMod val="75000"/>
                    <a:lumOff val="25000"/>
                  </a:schemeClr>
                </a:solidFill>
                <a:cs typeface="Dreaming Outloud Pro" panose="03050502040302030504" pitchFamily="66" charset="77"/>
              </a:rPr>
              <a:t>constructive wave</a:t>
            </a:r>
          </a:p>
        </p:txBody>
      </p:sp>
      <p:sp>
        <p:nvSpPr>
          <p:cNvPr id="6" name="TextBox 5">
            <a:extLst>
              <a:ext uri="{FF2B5EF4-FFF2-40B4-BE49-F238E27FC236}">
                <a16:creationId xmlns:a16="http://schemas.microsoft.com/office/drawing/2014/main" id="{1BFC8805-54A6-D80F-72C6-28F64E17ECA5}"/>
              </a:ext>
            </a:extLst>
          </p:cNvPr>
          <p:cNvSpPr txBox="1"/>
          <p:nvPr/>
        </p:nvSpPr>
        <p:spPr>
          <a:xfrm>
            <a:off x="6309580" y="6250844"/>
            <a:ext cx="2950368" cy="523220"/>
          </a:xfrm>
          <a:prstGeom prst="rect">
            <a:avLst/>
          </a:prstGeom>
          <a:noFill/>
        </p:spPr>
        <p:txBody>
          <a:bodyPr wrap="square" rtlCol="0">
            <a:spAutoFit/>
          </a:bodyPr>
          <a:lstStyle/>
          <a:p>
            <a:r>
              <a:rPr lang="en-GB" sz="2800" dirty="0">
                <a:solidFill>
                  <a:schemeClr val="tx1">
                    <a:lumMod val="75000"/>
                    <a:lumOff val="25000"/>
                  </a:schemeClr>
                </a:solidFill>
                <a:cs typeface="Dreaming Outloud Pro" panose="03050502040302030504" pitchFamily="66" charset="77"/>
              </a:rPr>
              <a:t>destructive wave</a:t>
            </a:r>
          </a:p>
        </p:txBody>
      </p:sp>
      <p:sp>
        <p:nvSpPr>
          <p:cNvPr id="7" name="TextBox 6">
            <a:extLst>
              <a:ext uri="{FF2B5EF4-FFF2-40B4-BE49-F238E27FC236}">
                <a16:creationId xmlns:a16="http://schemas.microsoft.com/office/drawing/2014/main" id="{94B05A3E-A475-8B72-EAC0-CD644A642027}"/>
              </a:ext>
            </a:extLst>
          </p:cNvPr>
          <p:cNvSpPr txBox="1"/>
          <p:nvPr/>
        </p:nvSpPr>
        <p:spPr>
          <a:xfrm>
            <a:off x="0" y="1917538"/>
            <a:ext cx="2784520" cy="2215991"/>
          </a:xfrm>
          <a:prstGeom prst="rect">
            <a:avLst/>
          </a:prstGeom>
          <a:noFill/>
        </p:spPr>
        <p:txBody>
          <a:bodyPr wrap="square" rtlCol="0">
            <a:spAutoFit/>
          </a:bodyPr>
          <a:lstStyle/>
          <a:p>
            <a:r>
              <a:rPr lang="en-GB" sz="2300" dirty="0">
                <a:solidFill>
                  <a:schemeClr val="tx1">
                    <a:lumMod val="75000"/>
                    <a:lumOff val="25000"/>
                  </a:schemeClr>
                </a:solidFill>
                <a:cs typeface="Dreaming Outloud Pro" panose="03050502040302030504" pitchFamily="66" charset="77"/>
              </a:rPr>
              <a:t>Consider:</a:t>
            </a:r>
          </a:p>
          <a:p>
            <a:pPr marL="685800" indent="-685800">
              <a:buFont typeface="Arial" panose="020B0604020202020204" pitchFamily="34" charset="0"/>
              <a:buChar char="•"/>
            </a:pPr>
            <a:r>
              <a:rPr lang="en-GB" sz="2300" dirty="0">
                <a:solidFill>
                  <a:schemeClr val="tx1">
                    <a:lumMod val="75000"/>
                    <a:lumOff val="25000"/>
                  </a:schemeClr>
                </a:solidFill>
                <a:cs typeface="Dreaming Outloud Pro" panose="03050502040302030504" pitchFamily="66" charset="77"/>
              </a:rPr>
              <a:t>wave length</a:t>
            </a:r>
          </a:p>
          <a:p>
            <a:pPr marL="685800" indent="-685800">
              <a:buFont typeface="Arial" panose="020B0604020202020204" pitchFamily="34" charset="0"/>
              <a:buChar char="•"/>
            </a:pPr>
            <a:r>
              <a:rPr lang="en-GB" sz="2300" dirty="0">
                <a:solidFill>
                  <a:schemeClr val="tx1">
                    <a:lumMod val="75000"/>
                    <a:lumOff val="25000"/>
                  </a:schemeClr>
                </a:solidFill>
                <a:cs typeface="Dreaming Outloud Pro" panose="03050502040302030504" pitchFamily="66" charset="77"/>
              </a:rPr>
              <a:t>wave height</a:t>
            </a:r>
          </a:p>
          <a:p>
            <a:pPr marL="685800" indent="-685800">
              <a:buFont typeface="Arial" panose="020B0604020202020204" pitchFamily="34" charset="0"/>
              <a:buChar char="•"/>
            </a:pPr>
            <a:r>
              <a:rPr lang="en-GB" sz="2300" dirty="0">
                <a:solidFill>
                  <a:schemeClr val="tx1">
                    <a:lumMod val="75000"/>
                    <a:lumOff val="25000"/>
                  </a:schemeClr>
                </a:solidFill>
                <a:cs typeface="Dreaming Outloud Pro" panose="03050502040302030504" pitchFamily="66" charset="77"/>
              </a:rPr>
              <a:t>frequency</a:t>
            </a:r>
          </a:p>
          <a:p>
            <a:pPr marL="685800" indent="-685800">
              <a:buFont typeface="Arial" panose="020B0604020202020204" pitchFamily="34" charset="0"/>
              <a:buChar char="•"/>
            </a:pPr>
            <a:r>
              <a:rPr lang="en-GB" sz="2300" dirty="0">
                <a:solidFill>
                  <a:schemeClr val="tx1">
                    <a:lumMod val="75000"/>
                    <a:lumOff val="25000"/>
                  </a:schemeClr>
                </a:solidFill>
                <a:cs typeface="Dreaming Outloud Pro" panose="03050502040302030504" pitchFamily="66" charset="77"/>
              </a:rPr>
              <a:t>swash</a:t>
            </a:r>
          </a:p>
          <a:p>
            <a:pPr marL="685800" indent="-685800">
              <a:buFont typeface="Arial" panose="020B0604020202020204" pitchFamily="34" charset="0"/>
              <a:buChar char="•"/>
            </a:pPr>
            <a:r>
              <a:rPr lang="en-GB" sz="2300" dirty="0">
                <a:solidFill>
                  <a:schemeClr val="tx1">
                    <a:lumMod val="75000"/>
                    <a:lumOff val="25000"/>
                  </a:schemeClr>
                </a:solidFill>
                <a:cs typeface="Dreaming Outloud Pro" panose="03050502040302030504" pitchFamily="66" charset="77"/>
              </a:rPr>
              <a:t>backwash</a:t>
            </a:r>
          </a:p>
        </p:txBody>
      </p:sp>
    </p:spTree>
    <p:extLst>
      <p:ext uri="{BB962C8B-B14F-4D97-AF65-F5344CB8AC3E}">
        <p14:creationId xmlns:p14="http://schemas.microsoft.com/office/powerpoint/2010/main" val="124973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pic>
        <p:nvPicPr>
          <p:cNvPr id="3" name="Picture 2" descr="A blue and yellow beach&#10;&#10;Description automatically generated">
            <a:extLst>
              <a:ext uri="{FF2B5EF4-FFF2-40B4-BE49-F238E27FC236}">
                <a16:creationId xmlns:a16="http://schemas.microsoft.com/office/drawing/2014/main" id="{74E276B2-DCFB-BB41-A8CC-5393FB1DCD6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385" y="1"/>
            <a:ext cx="9196385" cy="6858000"/>
          </a:xfrm>
          <a:prstGeom prst="rect">
            <a:avLst/>
          </a:prstGeom>
        </p:spPr>
      </p:pic>
      <p:sp>
        <p:nvSpPr>
          <p:cNvPr id="11" name="TextBox 10">
            <a:extLst>
              <a:ext uri="{FF2B5EF4-FFF2-40B4-BE49-F238E27FC236}">
                <a16:creationId xmlns:a16="http://schemas.microsoft.com/office/drawing/2014/main" id="{A50BF27E-DE9E-9D36-6F22-5C256D732A8B}"/>
              </a:ext>
            </a:extLst>
          </p:cNvPr>
          <p:cNvSpPr txBox="1"/>
          <p:nvPr/>
        </p:nvSpPr>
        <p:spPr>
          <a:xfrm>
            <a:off x="707232" y="163212"/>
            <a:ext cx="8570583" cy="1754326"/>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What are the characteristics of constructive waves?</a:t>
            </a:r>
          </a:p>
        </p:txBody>
      </p:sp>
      <p:pic>
        <p:nvPicPr>
          <p:cNvPr id="13" name="Graphic 12">
            <a:extLst>
              <a:ext uri="{FF2B5EF4-FFF2-40B4-BE49-F238E27FC236}">
                <a16:creationId xmlns:a16="http://schemas.microsoft.com/office/drawing/2014/main" id="{240F2580-2850-4F59-4F71-80C148BCD06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52385" y="102239"/>
            <a:ext cx="923330" cy="923330"/>
          </a:xfrm>
          <a:prstGeom prst="rect">
            <a:avLst/>
          </a:prstGeom>
        </p:spPr>
      </p:pic>
      <p:sp>
        <p:nvSpPr>
          <p:cNvPr id="25" name="TextBox 24">
            <a:extLst>
              <a:ext uri="{FF2B5EF4-FFF2-40B4-BE49-F238E27FC236}">
                <a16:creationId xmlns:a16="http://schemas.microsoft.com/office/drawing/2014/main" id="{A8903137-7F3F-9108-03BC-88075F5E4794}"/>
              </a:ext>
            </a:extLst>
          </p:cNvPr>
          <p:cNvSpPr txBox="1"/>
          <p:nvPr/>
        </p:nvSpPr>
        <p:spPr>
          <a:xfrm>
            <a:off x="66883" y="2977443"/>
            <a:ext cx="1580605"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low wave crest</a:t>
            </a:r>
          </a:p>
        </p:txBody>
      </p:sp>
      <p:cxnSp>
        <p:nvCxnSpPr>
          <p:cNvPr id="26" name="Straight Connector 25">
            <a:extLst>
              <a:ext uri="{FF2B5EF4-FFF2-40B4-BE49-F238E27FC236}">
                <a16:creationId xmlns:a16="http://schemas.microsoft.com/office/drawing/2014/main" id="{9F53EFD9-297B-5E11-EED8-779C916BA19A}"/>
              </a:ext>
            </a:extLst>
          </p:cNvPr>
          <p:cNvCxnSpPr>
            <a:cxnSpLocks/>
          </p:cNvCxnSpPr>
          <p:nvPr/>
        </p:nvCxnSpPr>
        <p:spPr>
          <a:xfrm>
            <a:off x="857185" y="3716529"/>
            <a:ext cx="0" cy="510549"/>
          </a:xfrm>
          <a:prstGeom prst="line">
            <a:avLst/>
          </a:prstGeom>
          <a:ln w="254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B5051D-50CE-FBD2-8ACA-B436ADB6E49D}"/>
              </a:ext>
            </a:extLst>
          </p:cNvPr>
          <p:cNvSpPr txBox="1"/>
          <p:nvPr/>
        </p:nvSpPr>
        <p:spPr>
          <a:xfrm>
            <a:off x="2632102" y="5151554"/>
            <a:ext cx="1871268" cy="461665"/>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wave trough</a:t>
            </a:r>
          </a:p>
        </p:txBody>
      </p:sp>
      <p:cxnSp>
        <p:nvCxnSpPr>
          <p:cNvPr id="28" name="Straight Connector 27">
            <a:extLst>
              <a:ext uri="{FF2B5EF4-FFF2-40B4-BE49-F238E27FC236}">
                <a16:creationId xmlns:a16="http://schemas.microsoft.com/office/drawing/2014/main" id="{613C6F23-ADBB-724B-B3FB-08FF74ADB3EA}"/>
              </a:ext>
            </a:extLst>
          </p:cNvPr>
          <p:cNvCxnSpPr>
            <a:cxnSpLocks/>
          </p:cNvCxnSpPr>
          <p:nvPr/>
        </p:nvCxnSpPr>
        <p:spPr>
          <a:xfrm flipV="1">
            <a:off x="3567736" y="4867237"/>
            <a:ext cx="0" cy="293860"/>
          </a:xfrm>
          <a:prstGeom prst="line">
            <a:avLst/>
          </a:prstGeom>
          <a:ln w="254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3B975D3-17E6-01BC-3664-15724146D7B4}"/>
              </a:ext>
            </a:extLst>
          </p:cNvPr>
          <p:cNvSpPr txBox="1"/>
          <p:nvPr/>
        </p:nvSpPr>
        <p:spPr>
          <a:xfrm>
            <a:off x="1868343" y="3065900"/>
            <a:ext cx="4030248"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long wave length so low-frequency (8-10 per minute)</a:t>
            </a:r>
          </a:p>
        </p:txBody>
      </p:sp>
      <p:cxnSp>
        <p:nvCxnSpPr>
          <p:cNvPr id="30" name="Straight Connector 29">
            <a:extLst>
              <a:ext uri="{FF2B5EF4-FFF2-40B4-BE49-F238E27FC236}">
                <a16:creationId xmlns:a16="http://schemas.microsoft.com/office/drawing/2014/main" id="{15577A58-D1E3-8E9A-CD0E-F2F8A74A3D13}"/>
              </a:ext>
            </a:extLst>
          </p:cNvPr>
          <p:cNvCxnSpPr>
            <a:cxnSpLocks/>
          </p:cNvCxnSpPr>
          <p:nvPr/>
        </p:nvCxnSpPr>
        <p:spPr>
          <a:xfrm flipH="1">
            <a:off x="1008529" y="3971803"/>
            <a:ext cx="5614546" cy="0"/>
          </a:xfrm>
          <a:prstGeom prst="line">
            <a:avLst/>
          </a:prstGeom>
          <a:ln w="254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FCD8F10-5A47-240A-B489-8CFE8B417AAC}"/>
              </a:ext>
            </a:extLst>
          </p:cNvPr>
          <p:cNvSpPr txBox="1"/>
          <p:nvPr/>
        </p:nvSpPr>
        <p:spPr>
          <a:xfrm rot="21202241">
            <a:off x="5365472" y="4979517"/>
            <a:ext cx="1580605" cy="461665"/>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friction</a:t>
            </a:r>
          </a:p>
        </p:txBody>
      </p:sp>
      <p:sp>
        <p:nvSpPr>
          <p:cNvPr id="37" name="TextBox 36">
            <a:extLst>
              <a:ext uri="{FF2B5EF4-FFF2-40B4-BE49-F238E27FC236}">
                <a16:creationId xmlns:a16="http://schemas.microsoft.com/office/drawing/2014/main" id="{0AF61674-7909-6482-0501-270BF5C42239}"/>
              </a:ext>
            </a:extLst>
          </p:cNvPr>
          <p:cNvSpPr txBox="1"/>
          <p:nvPr/>
        </p:nvSpPr>
        <p:spPr>
          <a:xfrm>
            <a:off x="4757449" y="2089252"/>
            <a:ext cx="4419986" cy="1200329"/>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breaking wave gains little height and spills onto the beach (spilling waves)</a:t>
            </a:r>
          </a:p>
        </p:txBody>
      </p:sp>
      <p:cxnSp>
        <p:nvCxnSpPr>
          <p:cNvPr id="38" name="Straight Connector 37">
            <a:extLst>
              <a:ext uri="{FF2B5EF4-FFF2-40B4-BE49-F238E27FC236}">
                <a16:creationId xmlns:a16="http://schemas.microsoft.com/office/drawing/2014/main" id="{C2C58E8F-0C34-B171-9E73-76EEA37F8247}"/>
              </a:ext>
            </a:extLst>
          </p:cNvPr>
          <p:cNvCxnSpPr>
            <a:cxnSpLocks/>
          </p:cNvCxnSpPr>
          <p:nvPr/>
        </p:nvCxnSpPr>
        <p:spPr>
          <a:xfrm>
            <a:off x="7038467" y="3289581"/>
            <a:ext cx="0" cy="634792"/>
          </a:xfrm>
          <a:prstGeom prst="line">
            <a:avLst/>
          </a:prstGeom>
          <a:ln w="254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8D09A82-3F0F-EBE9-CD27-BDC697134249}"/>
              </a:ext>
            </a:extLst>
          </p:cNvPr>
          <p:cNvSpPr txBox="1"/>
          <p:nvPr/>
        </p:nvSpPr>
        <p:spPr>
          <a:xfrm>
            <a:off x="4346090" y="5590211"/>
            <a:ext cx="1871268"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strong</a:t>
            </a:r>
            <a:br>
              <a:rPr lang="en-GB" sz="2400" dirty="0">
                <a:solidFill>
                  <a:schemeClr val="tx1">
                    <a:lumMod val="75000"/>
                    <a:lumOff val="25000"/>
                  </a:schemeClr>
                </a:solidFill>
                <a:cs typeface="Dreaming Outloud Pro" panose="03050502040302030504" pitchFamily="66" charset="77"/>
              </a:rPr>
            </a:br>
            <a:r>
              <a:rPr lang="en-GB" sz="2400" dirty="0">
                <a:solidFill>
                  <a:schemeClr val="tx1">
                    <a:lumMod val="75000"/>
                    <a:lumOff val="25000"/>
                  </a:schemeClr>
                </a:solidFill>
                <a:cs typeface="Dreaming Outloud Pro" panose="03050502040302030504" pitchFamily="66" charset="77"/>
              </a:rPr>
              <a:t>swash</a:t>
            </a:r>
          </a:p>
        </p:txBody>
      </p:sp>
      <p:cxnSp>
        <p:nvCxnSpPr>
          <p:cNvPr id="42" name="Straight Connector 41">
            <a:extLst>
              <a:ext uri="{FF2B5EF4-FFF2-40B4-BE49-F238E27FC236}">
                <a16:creationId xmlns:a16="http://schemas.microsoft.com/office/drawing/2014/main" id="{FD7E01BC-3D6B-2388-27CF-77B314872C59}"/>
              </a:ext>
            </a:extLst>
          </p:cNvPr>
          <p:cNvCxnSpPr>
            <a:cxnSpLocks/>
          </p:cNvCxnSpPr>
          <p:nvPr/>
        </p:nvCxnSpPr>
        <p:spPr>
          <a:xfrm flipV="1">
            <a:off x="5764481" y="5465985"/>
            <a:ext cx="1888529" cy="322035"/>
          </a:xfrm>
          <a:prstGeom prst="line">
            <a:avLst/>
          </a:prstGeom>
          <a:ln w="123825">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F13BE1C-E1E1-FA34-4574-B535EE684766}"/>
              </a:ext>
            </a:extLst>
          </p:cNvPr>
          <p:cNvSpPr txBox="1"/>
          <p:nvPr/>
        </p:nvSpPr>
        <p:spPr>
          <a:xfrm>
            <a:off x="7038467" y="5998750"/>
            <a:ext cx="1871268"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weak backwash</a:t>
            </a:r>
          </a:p>
        </p:txBody>
      </p:sp>
      <p:cxnSp>
        <p:nvCxnSpPr>
          <p:cNvPr id="44" name="Straight Connector 43">
            <a:extLst>
              <a:ext uri="{FF2B5EF4-FFF2-40B4-BE49-F238E27FC236}">
                <a16:creationId xmlns:a16="http://schemas.microsoft.com/office/drawing/2014/main" id="{DC6BEB44-BFFA-83D2-923D-10D826C46BE4}"/>
              </a:ext>
            </a:extLst>
          </p:cNvPr>
          <p:cNvCxnSpPr>
            <a:cxnSpLocks/>
          </p:cNvCxnSpPr>
          <p:nvPr/>
        </p:nvCxnSpPr>
        <p:spPr>
          <a:xfrm flipH="1">
            <a:off x="5666693" y="6226677"/>
            <a:ext cx="1912765" cy="306130"/>
          </a:xfrm>
          <a:prstGeom prst="line">
            <a:avLst/>
          </a:prstGeom>
          <a:ln w="53975">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30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par>
                                <p:cTn id="8" presetID="2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par>
                                <p:cTn id="16" presetID="22" presetClass="entr" presetSubtype="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par>
                                <p:cTn id="24" presetID="22" presetClass="entr" presetSubtype="1"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par>
                                <p:cTn id="37" presetID="22" presetClass="entr" presetSubtype="1"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up)">
                                      <p:cBhvr>
                                        <p:cTn id="44" dur="500"/>
                                        <p:tgtEl>
                                          <p:spTgt spid="41"/>
                                        </p:tgtEl>
                                      </p:cBhvr>
                                    </p:animEffect>
                                  </p:childTnLst>
                                </p:cTn>
                              </p:par>
                              <p:par>
                                <p:cTn id="45" presetID="22" presetClass="entr" presetSubtype="1"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up)">
                                      <p:cBhvr>
                                        <p:cTn id="52" dur="500"/>
                                        <p:tgtEl>
                                          <p:spTgt spid="43"/>
                                        </p:tgtEl>
                                      </p:cBhvr>
                                    </p:animEffect>
                                  </p:childTnLst>
                                </p:cTn>
                              </p:par>
                              <p:par>
                                <p:cTn id="53" presetID="22" presetClass="entr" presetSubtype="1"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6" grpId="0"/>
      <p:bldP spid="37" grpId="0"/>
      <p:bldP spid="41"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pic>
        <p:nvPicPr>
          <p:cNvPr id="3" name="Picture 2" descr="A blue waves in a sandy beach&#10;&#10;Description automatically generated">
            <a:extLst>
              <a:ext uri="{FF2B5EF4-FFF2-40B4-BE49-F238E27FC236}">
                <a16:creationId xmlns:a16="http://schemas.microsoft.com/office/drawing/2014/main" id="{D3C360A8-2BFE-864A-6E9C-B9D5180426E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6857999"/>
          </a:xfrm>
          <a:prstGeom prst="rect">
            <a:avLst/>
          </a:prstGeom>
        </p:spPr>
      </p:pic>
      <p:sp>
        <p:nvSpPr>
          <p:cNvPr id="11" name="TextBox 10">
            <a:extLst>
              <a:ext uri="{FF2B5EF4-FFF2-40B4-BE49-F238E27FC236}">
                <a16:creationId xmlns:a16="http://schemas.microsoft.com/office/drawing/2014/main" id="{A50BF27E-DE9E-9D36-6F22-5C256D732A8B}"/>
              </a:ext>
            </a:extLst>
          </p:cNvPr>
          <p:cNvSpPr txBox="1"/>
          <p:nvPr/>
        </p:nvSpPr>
        <p:spPr>
          <a:xfrm>
            <a:off x="720428" y="189338"/>
            <a:ext cx="8462757" cy="1754326"/>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What are the characteristics of destructive waves?</a:t>
            </a:r>
          </a:p>
        </p:txBody>
      </p:sp>
      <p:pic>
        <p:nvPicPr>
          <p:cNvPr id="13" name="Graphic 12">
            <a:extLst>
              <a:ext uri="{FF2B5EF4-FFF2-40B4-BE49-F238E27FC236}">
                <a16:creationId xmlns:a16="http://schemas.microsoft.com/office/drawing/2014/main" id="{240F2580-2850-4F59-4F71-80C148BCD06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9189" y="128365"/>
            <a:ext cx="923330" cy="923330"/>
          </a:xfrm>
          <a:prstGeom prst="rect">
            <a:avLst/>
          </a:prstGeom>
        </p:spPr>
      </p:pic>
      <p:sp>
        <p:nvSpPr>
          <p:cNvPr id="4" name="TextBox 3">
            <a:extLst>
              <a:ext uri="{FF2B5EF4-FFF2-40B4-BE49-F238E27FC236}">
                <a16:creationId xmlns:a16="http://schemas.microsoft.com/office/drawing/2014/main" id="{2B613A9C-C450-1E28-C07F-DB3F27DBF809}"/>
              </a:ext>
            </a:extLst>
          </p:cNvPr>
          <p:cNvSpPr txBox="1"/>
          <p:nvPr/>
        </p:nvSpPr>
        <p:spPr>
          <a:xfrm>
            <a:off x="-39189" y="2458584"/>
            <a:ext cx="1580605"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high wave crest &gt;1m</a:t>
            </a:r>
          </a:p>
        </p:txBody>
      </p:sp>
      <p:cxnSp>
        <p:nvCxnSpPr>
          <p:cNvPr id="5" name="Straight Connector 4">
            <a:extLst>
              <a:ext uri="{FF2B5EF4-FFF2-40B4-BE49-F238E27FC236}">
                <a16:creationId xmlns:a16="http://schemas.microsoft.com/office/drawing/2014/main" id="{46F108EB-3676-D704-3120-AF712C3B1CC0}"/>
              </a:ext>
            </a:extLst>
          </p:cNvPr>
          <p:cNvCxnSpPr>
            <a:cxnSpLocks/>
          </p:cNvCxnSpPr>
          <p:nvPr/>
        </p:nvCxnSpPr>
        <p:spPr>
          <a:xfrm>
            <a:off x="751113" y="3289581"/>
            <a:ext cx="1013614" cy="169382"/>
          </a:xfrm>
          <a:prstGeom prst="line">
            <a:avLst/>
          </a:prstGeom>
          <a:ln w="254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2B2F448-C4F3-0CE0-2F65-9AC41C7F3569}"/>
              </a:ext>
            </a:extLst>
          </p:cNvPr>
          <p:cNvSpPr txBox="1"/>
          <p:nvPr/>
        </p:nvSpPr>
        <p:spPr>
          <a:xfrm>
            <a:off x="2517611" y="4717344"/>
            <a:ext cx="1871268" cy="461665"/>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wave trough</a:t>
            </a:r>
          </a:p>
        </p:txBody>
      </p:sp>
      <p:cxnSp>
        <p:nvCxnSpPr>
          <p:cNvPr id="7" name="Straight Connector 6">
            <a:extLst>
              <a:ext uri="{FF2B5EF4-FFF2-40B4-BE49-F238E27FC236}">
                <a16:creationId xmlns:a16="http://schemas.microsoft.com/office/drawing/2014/main" id="{DFFC10FF-7FDA-5281-09F2-2334C6060AB0}"/>
              </a:ext>
            </a:extLst>
          </p:cNvPr>
          <p:cNvCxnSpPr>
            <a:cxnSpLocks/>
          </p:cNvCxnSpPr>
          <p:nvPr/>
        </p:nvCxnSpPr>
        <p:spPr>
          <a:xfrm flipV="1">
            <a:off x="3396963" y="4423484"/>
            <a:ext cx="0" cy="293860"/>
          </a:xfrm>
          <a:prstGeom prst="line">
            <a:avLst/>
          </a:prstGeom>
          <a:ln w="254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24E1CB4-BFBE-6A03-38EF-7D62108C1F5F}"/>
              </a:ext>
            </a:extLst>
          </p:cNvPr>
          <p:cNvSpPr txBox="1"/>
          <p:nvPr/>
        </p:nvSpPr>
        <p:spPr>
          <a:xfrm>
            <a:off x="1455890" y="2372055"/>
            <a:ext cx="4030248"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short wave length high frequency (10-14 per minute)</a:t>
            </a:r>
          </a:p>
        </p:txBody>
      </p:sp>
      <p:cxnSp>
        <p:nvCxnSpPr>
          <p:cNvPr id="9" name="Straight Connector 8">
            <a:extLst>
              <a:ext uri="{FF2B5EF4-FFF2-40B4-BE49-F238E27FC236}">
                <a16:creationId xmlns:a16="http://schemas.microsoft.com/office/drawing/2014/main" id="{6EEBE917-3044-E683-1A45-E2A18C2FC272}"/>
              </a:ext>
            </a:extLst>
          </p:cNvPr>
          <p:cNvCxnSpPr>
            <a:cxnSpLocks/>
          </p:cNvCxnSpPr>
          <p:nvPr/>
        </p:nvCxnSpPr>
        <p:spPr>
          <a:xfrm flipH="1">
            <a:off x="1764727" y="3289581"/>
            <a:ext cx="3264473" cy="0"/>
          </a:xfrm>
          <a:prstGeom prst="line">
            <a:avLst/>
          </a:prstGeom>
          <a:ln w="254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AFBABA2-AEED-09D6-DF6D-0E565E2BEC13}"/>
              </a:ext>
            </a:extLst>
          </p:cNvPr>
          <p:cNvSpPr txBox="1"/>
          <p:nvPr/>
        </p:nvSpPr>
        <p:spPr>
          <a:xfrm rot="19432760">
            <a:off x="6194310" y="4979383"/>
            <a:ext cx="1580605" cy="461665"/>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friction</a:t>
            </a:r>
          </a:p>
        </p:txBody>
      </p:sp>
      <p:sp>
        <p:nvSpPr>
          <p:cNvPr id="12" name="TextBox 11">
            <a:extLst>
              <a:ext uri="{FF2B5EF4-FFF2-40B4-BE49-F238E27FC236}">
                <a16:creationId xmlns:a16="http://schemas.microsoft.com/office/drawing/2014/main" id="{2C78DD17-7771-C0CF-02B7-BE14C207816F}"/>
              </a:ext>
            </a:extLst>
          </p:cNvPr>
          <p:cNvSpPr txBox="1"/>
          <p:nvPr/>
        </p:nvSpPr>
        <p:spPr>
          <a:xfrm>
            <a:off x="5400612" y="1732894"/>
            <a:ext cx="3947528" cy="1569660"/>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high breaking wave, plunges </a:t>
            </a:r>
            <a:br>
              <a:rPr lang="en-GB" sz="2400" dirty="0">
                <a:solidFill>
                  <a:schemeClr val="tx1">
                    <a:lumMod val="75000"/>
                    <a:lumOff val="25000"/>
                  </a:schemeClr>
                </a:solidFill>
                <a:cs typeface="Dreaming Outloud Pro" panose="03050502040302030504" pitchFamily="66" charset="77"/>
              </a:rPr>
            </a:br>
            <a:r>
              <a:rPr lang="en-GB" sz="2400" dirty="0">
                <a:solidFill>
                  <a:schemeClr val="tx1">
                    <a:lumMod val="75000"/>
                    <a:lumOff val="25000"/>
                  </a:schemeClr>
                </a:solidFill>
                <a:cs typeface="Dreaming Outloud Pro" panose="03050502040302030504" pitchFamily="66" charset="77"/>
              </a:rPr>
              <a:t>onto steep beach directing energy downwards </a:t>
            </a:r>
            <a:br>
              <a:rPr lang="en-GB" sz="2400" dirty="0">
                <a:solidFill>
                  <a:schemeClr val="tx1">
                    <a:lumMod val="75000"/>
                    <a:lumOff val="25000"/>
                  </a:schemeClr>
                </a:solidFill>
                <a:cs typeface="Dreaming Outloud Pro" panose="03050502040302030504" pitchFamily="66" charset="77"/>
              </a:rPr>
            </a:br>
            <a:r>
              <a:rPr lang="en-GB" sz="2400" dirty="0">
                <a:solidFill>
                  <a:schemeClr val="tx1">
                    <a:lumMod val="75000"/>
                    <a:lumOff val="25000"/>
                  </a:schemeClr>
                </a:solidFill>
                <a:cs typeface="Dreaming Outloud Pro" panose="03050502040302030504" pitchFamily="66" charset="77"/>
              </a:rPr>
              <a:t>(plunging wave)</a:t>
            </a:r>
          </a:p>
        </p:txBody>
      </p:sp>
      <p:cxnSp>
        <p:nvCxnSpPr>
          <p:cNvPr id="14" name="Straight Connector 13">
            <a:extLst>
              <a:ext uri="{FF2B5EF4-FFF2-40B4-BE49-F238E27FC236}">
                <a16:creationId xmlns:a16="http://schemas.microsoft.com/office/drawing/2014/main" id="{EF33281E-E502-9CE8-8D25-BDAFFDE2D2D3}"/>
              </a:ext>
            </a:extLst>
          </p:cNvPr>
          <p:cNvCxnSpPr>
            <a:cxnSpLocks/>
          </p:cNvCxnSpPr>
          <p:nvPr/>
        </p:nvCxnSpPr>
        <p:spPr>
          <a:xfrm>
            <a:off x="7392406" y="3190159"/>
            <a:ext cx="0" cy="268804"/>
          </a:xfrm>
          <a:prstGeom prst="line">
            <a:avLst/>
          </a:prstGeom>
          <a:ln w="254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583D8F-B3D5-491C-C0D2-8B6E2A6AA2C8}"/>
              </a:ext>
            </a:extLst>
          </p:cNvPr>
          <p:cNvSpPr txBox="1"/>
          <p:nvPr/>
        </p:nvSpPr>
        <p:spPr>
          <a:xfrm>
            <a:off x="4212003" y="5743417"/>
            <a:ext cx="1871268"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weak</a:t>
            </a:r>
            <a:br>
              <a:rPr lang="en-GB" sz="2400" dirty="0">
                <a:solidFill>
                  <a:schemeClr val="tx1">
                    <a:lumMod val="75000"/>
                    <a:lumOff val="25000"/>
                  </a:schemeClr>
                </a:solidFill>
                <a:cs typeface="Dreaming Outloud Pro" panose="03050502040302030504" pitchFamily="66" charset="77"/>
              </a:rPr>
            </a:br>
            <a:r>
              <a:rPr lang="en-GB" sz="2400" dirty="0">
                <a:solidFill>
                  <a:schemeClr val="tx1">
                    <a:lumMod val="75000"/>
                    <a:lumOff val="25000"/>
                  </a:schemeClr>
                </a:solidFill>
                <a:cs typeface="Dreaming Outloud Pro" panose="03050502040302030504" pitchFamily="66" charset="77"/>
              </a:rPr>
              <a:t>swash</a:t>
            </a:r>
          </a:p>
        </p:txBody>
      </p:sp>
      <p:cxnSp>
        <p:nvCxnSpPr>
          <p:cNvPr id="16" name="Straight Connector 15">
            <a:extLst>
              <a:ext uri="{FF2B5EF4-FFF2-40B4-BE49-F238E27FC236}">
                <a16:creationId xmlns:a16="http://schemas.microsoft.com/office/drawing/2014/main" id="{C3D21FCA-93E6-66A5-51B7-C99F8BD6DD43}"/>
              </a:ext>
            </a:extLst>
          </p:cNvPr>
          <p:cNvCxnSpPr>
            <a:cxnSpLocks/>
          </p:cNvCxnSpPr>
          <p:nvPr/>
        </p:nvCxnSpPr>
        <p:spPr>
          <a:xfrm flipV="1">
            <a:off x="5741320" y="5801143"/>
            <a:ext cx="1888529" cy="322035"/>
          </a:xfrm>
          <a:prstGeom prst="line">
            <a:avLst/>
          </a:prstGeom>
          <a:ln w="53975">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A34FB36-3E63-01D7-8F2E-04C59EA42E92}"/>
              </a:ext>
            </a:extLst>
          </p:cNvPr>
          <p:cNvSpPr txBox="1"/>
          <p:nvPr/>
        </p:nvSpPr>
        <p:spPr>
          <a:xfrm>
            <a:off x="7213271" y="5978916"/>
            <a:ext cx="1871268"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strong backwash</a:t>
            </a:r>
          </a:p>
        </p:txBody>
      </p:sp>
      <p:cxnSp>
        <p:nvCxnSpPr>
          <p:cNvPr id="18" name="Straight Connector 17">
            <a:extLst>
              <a:ext uri="{FF2B5EF4-FFF2-40B4-BE49-F238E27FC236}">
                <a16:creationId xmlns:a16="http://schemas.microsoft.com/office/drawing/2014/main" id="{D886B137-E2BB-183B-41CB-A3845F8DD8DA}"/>
              </a:ext>
            </a:extLst>
          </p:cNvPr>
          <p:cNvCxnSpPr>
            <a:cxnSpLocks/>
          </p:cNvCxnSpPr>
          <p:nvPr/>
        </p:nvCxnSpPr>
        <p:spPr>
          <a:xfrm flipH="1">
            <a:off x="5666693" y="6226677"/>
            <a:ext cx="1912765" cy="306130"/>
          </a:xfrm>
          <a:prstGeom prst="line">
            <a:avLst/>
          </a:prstGeom>
          <a:ln w="123825">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34B5E45-4FF8-5D75-C383-911D4085B71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7128" y="6514939"/>
            <a:ext cx="1922929" cy="214696"/>
          </a:xfrm>
          <a:prstGeom prst="rect">
            <a:avLst/>
          </a:prstGeom>
        </p:spPr>
      </p:pic>
    </p:spTree>
    <p:extLst>
      <p:ext uri="{BB962C8B-B14F-4D97-AF65-F5344CB8AC3E}">
        <p14:creationId xmlns:p14="http://schemas.microsoft.com/office/powerpoint/2010/main" val="6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par>
                                <p:cTn id="37" presetID="22" presetClass="entr" presetSubtype="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par>
                                <p:cTn id="45" presetID="22" presetClass="entr" presetSubtype="1"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par>
                                <p:cTn id="53" presetID="22" presetClass="entr" presetSubtype="1"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pic>
        <p:nvPicPr>
          <p:cNvPr id="5" name="Picture 4" descr="Waves crashing waves on a pier&#10;&#10;Description automatically generated">
            <a:extLst>
              <a:ext uri="{FF2B5EF4-FFF2-40B4-BE49-F238E27FC236}">
                <a16:creationId xmlns:a16="http://schemas.microsoft.com/office/drawing/2014/main" id="{AFE0C70E-A270-8512-406C-A18371C92F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25034DB0-3EB1-FA9D-E27C-3EF1DA12B14E}"/>
              </a:ext>
            </a:extLst>
          </p:cNvPr>
          <p:cNvSpPr txBox="1"/>
          <p:nvPr/>
        </p:nvSpPr>
        <p:spPr>
          <a:xfrm>
            <a:off x="707232" y="163212"/>
            <a:ext cx="9277564" cy="1754326"/>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What type of wave? </a:t>
            </a:r>
            <a:br>
              <a:rPr lang="en-GB" sz="5400" b="1" dirty="0">
                <a:solidFill>
                  <a:schemeClr val="tx1">
                    <a:lumMod val="75000"/>
                    <a:lumOff val="25000"/>
                  </a:schemeClr>
                </a:solidFill>
                <a:latin typeface="+mj-lt"/>
                <a:cs typeface="Dreaming Outloud Pro" panose="03050502040302030504" pitchFamily="66" charset="77"/>
              </a:rPr>
            </a:br>
            <a:r>
              <a:rPr lang="en-GB" sz="5400" b="1" dirty="0">
                <a:solidFill>
                  <a:schemeClr val="tx1">
                    <a:lumMod val="75000"/>
                    <a:lumOff val="25000"/>
                  </a:schemeClr>
                </a:solidFill>
                <a:latin typeface="+mj-lt"/>
                <a:cs typeface="Dreaming Outloud Pro" panose="03050502040302030504" pitchFamily="66" charset="77"/>
              </a:rPr>
              <a:t>Justify your answer. </a:t>
            </a:r>
          </a:p>
        </p:txBody>
      </p:sp>
      <p:pic>
        <p:nvPicPr>
          <p:cNvPr id="7" name="Graphic 6">
            <a:extLst>
              <a:ext uri="{FF2B5EF4-FFF2-40B4-BE49-F238E27FC236}">
                <a16:creationId xmlns:a16="http://schemas.microsoft.com/office/drawing/2014/main" id="{234CFBDA-23C9-EA26-39C5-95071841F29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52385" y="102239"/>
            <a:ext cx="923330" cy="923330"/>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2DC186E5-C859-CF38-6BA5-1D9F063C0F7D}"/>
                  </a:ext>
                </a:extLst>
              </p14:cNvPr>
              <p14:cNvContentPartPr/>
              <p14:nvPr/>
            </p14:nvContentPartPr>
            <p14:xfrm>
              <a:off x="398570" y="940685"/>
              <a:ext cx="7560" cy="162000"/>
            </p14:xfrm>
          </p:contentPart>
        </mc:Choice>
        <mc:Fallback xmlns="">
          <p:pic>
            <p:nvPicPr>
              <p:cNvPr id="11" name="Ink 10">
                <a:extLst>
                  <a:ext uri="{FF2B5EF4-FFF2-40B4-BE49-F238E27FC236}">
                    <a16:creationId xmlns:a16="http://schemas.microsoft.com/office/drawing/2014/main" id="{2DC186E5-C859-CF38-6BA5-1D9F063C0F7D}"/>
                  </a:ext>
                </a:extLst>
              </p:cNvPr>
              <p:cNvPicPr/>
              <p:nvPr/>
            </p:nvPicPr>
            <p:blipFill>
              <a:blip r:embed="rId6"/>
              <a:stretch>
                <a:fillRect/>
              </a:stretch>
            </p:blipFill>
            <p:spPr>
              <a:xfrm>
                <a:off x="384170" y="926645"/>
                <a:ext cx="35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78868B03-C833-E58D-3DB7-BBE29DC29446}"/>
                  </a:ext>
                </a:extLst>
              </p14:cNvPr>
              <p14:cNvContentPartPr/>
              <p14:nvPr/>
            </p14:nvContentPartPr>
            <p14:xfrm>
              <a:off x="368625" y="1164800"/>
              <a:ext cx="43560" cy="47520"/>
            </p14:xfrm>
          </p:contentPart>
        </mc:Choice>
        <mc:Fallback xmlns="">
          <p:pic>
            <p:nvPicPr>
              <p:cNvPr id="12" name="Ink 11">
                <a:extLst>
                  <a:ext uri="{FF2B5EF4-FFF2-40B4-BE49-F238E27FC236}">
                    <a16:creationId xmlns:a16="http://schemas.microsoft.com/office/drawing/2014/main" id="{78868B03-C833-E58D-3DB7-BBE29DC29446}"/>
                  </a:ext>
                </a:extLst>
              </p:cNvPr>
              <p:cNvPicPr/>
              <p:nvPr/>
            </p:nvPicPr>
            <p:blipFill>
              <a:blip r:embed="rId8"/>
              <a:stretch>
                <a:fillRect/>
              </a:stretch>
            </p:blipFill>
            <p:spPr>
              <a:xfrm>
                <a:off x="354585" y="1150760"/>
                <a:ext cx="71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D888E38B-C97F-5CB9-9013-88B84B7E6746}"/>
                  </a:ext>
                </a:extLst>
              </p14:cNvPr>
              <p14:cNvContentPartPr/>
              <p14:nvPr/>
            </p14:nvContentPartPr>
            <p14:xfrm>
              <a:off x="189770" y="863285"/>
              <a:ext cx="73800" cy="182160"/>
            </p14:xfrm>
          </p:contentPart>
        </mc:Choice>
        <mc:Fallback xmlns="">
          <p:pic>
            <p:nvPicPr>
              <p:cNvPr id="13" name="Ink 12">
                <a:extLst>
                  <a:ext uri="{FF2B5EF4-FFF2-40B4-BE49-F238E27FC236}">
                    <a16:creationId xmlns:a16="http://schemas.microsoft.com/office/drawing/2014/main" id="{D888E38B-C97F-5CB9-9013-88B84B7E6746}"/>
                  </a:ext>
                </a:extLst>
              </p:cNvPr>
              <p:cNvPicPr/>
              <p:nvPr/>
            </p:nvPicPr>
            <p:blipFill>
              <a:blip r:embed="rId10"/>
              <a:stretch>
                <a:fillRect/>
              </a:stretch>
            </p:blipFill>
            <p:spPr>
              <a:xfrm>
                <a:off x="175370" y="849245"/>
                <a:ext cx="101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CBAF1174-B89E-DBE3-12F5-DC1AEBBE6A5D}"/>
                  </a:ext>
                </a:extLst>
              </p14:cNvPr>
              <p14:cNvContentPartPr/>
              <p14:nvPr/>
            </p14:nvContentPartPr>
            <p14:xfrm>
              <a:off x="151610" y="1105205"/>
              <a:ext cx="72000" cy="73440"/>
            </p14:xfrm>
          </p:contentPart>
        </mc:Choice>
        <mc:Fallback xmlns="">
          <p:pic>
            <p:nvPicPr>
              <p:cNvPr id="14" name="Ink 13">
                <a:extLst>
                  <a:ext uri="{FF2B5EF4-FFF2-40B4-BE49-F238E27FC236}">
                    <a16:creationId xmlns:a16="http://schemas.microsoft.com/office/drawing/2014/main" id="{CBAF1174-B89E-DBE3-12F5-DC1AEBBE6A5D}"/>
                  </a:ext>
                </a:extLst>
              </p:cNvPr>
              <p:cNvPicPr/>
              <p:nvPr/>
            </p:nvPicPr>
            <p:blipFill>
              <a:blip r:embed="rId12"/>
              <a:stretch>
                <a:fillRect/>
              </a:stretch>
            </p:blipFill>
            <p:spPr>
              <a:xfrm>
                <a:off x="137570" y="1091165"/>
                <a:ext cx="100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53CF2F5B-46FE-D41E-4F39-AA604E988454}"/>
                  </a:ext>
                </a:extLst>
              </p14:cNvPr>
              <p14:cNvContentPartPr/>
              <p14:nvPr/>
            </p14:nvContentPartPr>
            <p14:xfrm>
              <a:off x="539690" y="840965"/>
              <a:ext cx="83160" cy="191880"/>
            </p14:xfrm>
          </p:contentPart>
        </mc:Choice>
        <mc:Fallback xmlns="">
          <p:pic>
            <p:nvPicPr>
              <p:cNvPr id="15" name="Ink 14">
                <a:extLst>
                  <a:ext uri="{FF2B5EF4-FFF2-40B4-BE49-F238E27FC236}">
                    <a16:creationId xmlns:a16="http://schemas.microsoft.com/office/drawing/2014/main" id="{53CF2F5B-46FE-D41E-4F39-AA604E988454}"/>
                  </a:ext>
                </a:extLst>
              </p:cNvPr>
              <p:cNvPicPr/>
              <p:nvPr/>
            </p:nvPicPr>
            <p:blipFill>
              <a:blip r:embed="rId14"/>
              <a:stretch>
                <a:fillRect/>
              </a:stretch>
            </p:blipFill>
            <p:spPr>
              <a:xfrm>
                <a:off x="525290" y="826565"/>
                <a:ext cx="111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0AE75E5C-2508-9B90-A9D7-D9C943F98C00}"/>
                  </a:ext>
                </a:extLst>
              </p14:cNvPr>
              <p14:cNvContentPartPr/>
              <p14:nvPr/>
            </p14:nvContentPartPr>
            <p14:xfrm>
              <a:off x="578930" y="1109165"/>
              <a:ext cx="77400" cy="77760"/>
            </p14:xfrm>
          </p:contentPart>
        </mc:Choice>
        <mc:Fallback xmlns="">
          <p:pic>
            <p:nvPicPr>
              <p:cNvPr id="16" name="Ink 15">
                <a:extLst>
                  <a:ext uri="{FF2B5EF4-FFF2-40B4-BE49-F238E27FC236}">
                    <a16:creationId xmlns:a16="http://schemas.microsoft.com/office/drawing/2014/main" id="{0AE75E5C-2508-9B90-A9D7-D9C943F98C00}"/>
                  </a:ext>
                </a:extLst>
              </p:cNvPr>
              <p:cNvPicPr/>
              <p:nvPr/>
            </p:nvPicPr>
            <p:blipFill>
              <a:blip r:embed="rId16"/>
              <a:stretch>
                <a:fillRect/>
              </a:stretch>
            </p:blipFill>
            <p:spPr>
              <a:xfrm>
                <a:off x="564530" y="1095125"/>
                <a:ext cx="105840" cy="106200"/>
              </a:xfrm>
              <a:prstGeom prst="rect">
                <a:avLst/>
              </a:prstGeom>
            </p:spPr>
          </p:pic>
        </mc:Fallback>
      </mc:AlternateContent>
    </p:spTree>
    <p:extLst>
      <p:ext uri="{BB962C8B-B14F-4D97-AF65-F5344CB8AC3E}">
        <p14:creationId xmlns:p14="http://schemas.microsoft.com/office/powerpoint/2010/main" val="2587871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pic>
        <p:nvPicPr>
          <p:cNvPr id="5" name="Content Placeholder 4" descr="A beach with buildings and rocks&#10;&#10;Description automatically generated">
            <a:extLst>
              <a:ext uri="{FF2B5EF4-FFF2-40B4-BE49-F238E27FC236}">
                <a16:creationId xmlns:a16="http://schemas.microsoft.com/office/drawing/2014/main" id="{2035074C-711A-5545-1744-49F9020FF774}"/>
              </a:ext>
            </a:extLst>
          </p:cNvPr>
          <p:cNvPicPr>
            <a:picLocks noGrp="1" noChangeAspect="1"/>
          </p:cNvPicPr>
          <p:nvPr>
            <p:ph idx="1"/>
          </p:nvPr>
        </p:nvPicPr>
        <p:blipFill>
          <a:blip r:embed="rId2"/>
          <a:stretch>
            <a:fillRect/>
          </a:stretch>
        </p:blipFill>
        <p:spPr>
          <a:xfrm>
            <a:off x="0" y="0"/>
            <a:ext cx="9144000" cy="6858000"/>
          </a:xfrm>
        </p:spPr>
      </p:pic>
      <p:sp>
        <p:nvSpPr>
          <p:cNvPr id="6" name="TextBox 5">
            <a:extLst>
              <a:ext uri="{FF2B5EF4-FFF2-40B4-BE49-F238E27FC236}">
                <a16:creationId xmlns:a16="http://schemas.microsoft.com/office/drawing/2014/main" id="{1E4EC4F0-0352-8DF5-48AC-04547287CE2A}"/>
              </a:ext>
            </a:extLst>
          </p:cNvPr>
          <p:cNvSpPr txBox="1"/>
          <p:nvPr/>
        </p:nvSpPr>
        <p:spPr>
          <a:xfrm>
            <a:off x="707232" y="163212"/>
            <a:ext cx="9277564" cy="1754326"/>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What type of wave? </a:t>
            </a:r>
            <a:br>
              <a:rPr lang="en-GB" sz="5400" b="1" dirty="0">
                <a:solidFill>
                  <a:schemeClr val="tx1">
                    <a:lumMod val="75000"/>
                    <a:lumOff val="25000"/>
                  </a:schemeClr>
                </a:solidFill>
                <a:latin typeface="+mj-lt"/>
                <a:cs typeface="Dreaming Outloud Pro" panose="03050502040302030504" pitchFamily="66" charset="77"/>
              </a:rPr>
            </a:br>
            <a:r>
              <a:rPr lang="en-GB" sz="5400" b="1" dirty="0">
                <a:solidFill>
                  <a:schemeClr val="tx1">
                    <a:lumMod val="75000"/>
                    <a:lumOff val="25000"/>
                  </a:schemeClr>
                </a:solidFill>
                <a:latin typeface="+mj-lt"/>
                <a:cs typeface="Dreaming Outloud Pro" panose="03050502040302030504" pitchFamily="66" charset="77"/>
              </a:rPr>
              <a:t>Justify your answer. </a:t>
            </a:r>
          </a:p>
        </p:txBody>
      </p:sp>
      <p:grpSp>
        <p:nvGrpSpPr>
          <p:cNvPr id="14" name="Group 13">
            <a:extLst>
              <a:ext uri="{FF2B5EF4-FFF2-40B4-BE49-F238E27FC236}">
                <a16:creationId xmlns:a16="http://schemas.microsoft.com/office/drawing/2014/main" id="{DE7B8E4C-DAC9-4A45-ED5A-E999CD06071A}"/>
              </a:ext>
            </a:extLst>
          </p:cNvPr>
          <p:cNvGrpSpPr/>
          <p:nvPr/>
        </p:nvGrpSpPr>
        <p:grpSpPr>
          <a:xfrm>
            <a:off x="-53788" y="149765"/>
            <a:ext cx="923330" cy="1110081"/>
            <a:chOff x="-52385" y="102239"/>
            <a:chExt cx="923330" cy="1110081"/>
          </a:xfrm>
        </p:grpSpPr>
        <p:pic>
          <p:nvPicPr>
            <p:cNvPr id="7" name="Graphic 6">
              <a:extLst>
                <a:ext uri="{FF2B5EF4-FFF2-40B4-BE49-F238E27FC236}">
                  <a16:creationId xmlns:a16="http://schemas.microsoft.com/office/drawing/2014/main" id="{1E529915-3DDF-C2AA-40FE-BBFDF99BA92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52385" y="102239"/>
              <a:ext cx="923330" cy="923330"/>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F2A32F5-7340-B841-59B4-0B1B130523B4}"/>
                    </a:ext>
                  </a:extLst>
                </p14:cNvPr>
                <p14:cNvContentPartPr/>
                <p14:nvPr/>
              </p14:nvContentPartPr>
              <p14:xfrm>
                <a:off x="398570" y="940685"/>
                <a:ext cx="7560" cy="162000"/>
              </p14:xfrm>
            </p:contentPart>
          </mc:Choice>
          <mc:Fallback xmlns="">
            <p:pic>
              <p:nvPicPr>
                <p:cNvPr id="8" name="Ink 7">
                  <a:extLst>
                    <a:ext uri="{FF2B5EF4-FFF2-40B4-BE49-F238E27FC236}">
                      <a16:creationId xmlns:a16="http://schemas.microsoft.com/office/drawing/2014/main" id="{7F2A32F5-7340-B841-59B4-0B1B130523B4}"/>
                    </a:ext>
                  </a:extLst>
                </p:cNvPr>
                <p:cNvPicPr/>
                <p:nvPr/>
              </p:nvPicPr>
              <p:blipFill>
                <a:blip r:embed="rId6"/>
                <a:stretch>
                  <a:fillRect/>
                </a:stretch>
              </p:blipFill>
              <p:spPr>
                <a:xfrm>
                  <a:off x="384170" y="926645"/>
                  <a:ext cx="35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AB16A95-A6D8-83DF-E811-1C3C7429D20D}"/>
                    </a:ext>
                  </a:extLst>
                </p14:cNvPr>
                <p14:cNvContentPartPr/>
                <p14:nvPr/>
              </p14:nvContentPartPr>
              <p14:xfrm>
                <a:off x="368625" y="1164800"/>
                <a:ext cx="43560" cy="47520"/>
              </p14:xfrm>
            </p:contentPart>
          </mc:Choice>
          <mc:Fallback xmlns="">
            <p:pic>
              <p:nvPicPr>
                <p:cNvPr id="9" name="Ink 8">
                  <a:extLst>
                    <a:ext uri="{FF2B5EF4-FFF2-40B4-BE49-F238E27FC236}">
                      <a16:creationId xmlns:a16="http://schemas.microsoft.com/office/drawing/2014/main" id="{BAB16A95-A6D8-83DF-E811-1C3C7429D20D}"/>
                    </a:ext>
                  </a:extLst>
                </p:cNvPr>
                <p:cNvPicPr/>
                <p:nvPr/>
              </p:nvPicPr>
              <p:blipFill>
                <a:blip r:embed="rId8"/>
                <a:stretch>
                  <a:fillRect/>
                </a:stretch>
              </p:blipFill>
              <p:spPr>
                <a:xfrm>
                  <a:off x="354585" y="1150760"/>
                  <a:ext cx="71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CE2EAAFF-98A7-FC33-BB6B-E8CCD0C77544}"/>
                    </a:ext>
                  </a:extLst>
                </p14:cNvPr>
                <p14:cNvContentPartPr/>
                <p14:nvPr/>
              </p14:nvContentPartPr>
              <p14:xfrm>
                <a:off x="189770" y="863285"/>
                <a:ext cx="73800" cy="182160"/>
              </p14:xfrm>
            </p:contentPart>
          </mc:Choice>
          <mc:Fallback xmlns="">
            <p:pic>
              <p:nvPicPr>
                <p:cNvPr id="10" name="Ink 9">
                  <a:extLst>
                    <a:ext uri="{FF2B5EF4-FFF2-40B4-BE49-F238E27FC236}">
                      <a16:creationId xmlns:a16="http://schemas.microsoft.com/office/drawing/2014/main" id="{CE2EAAFF-98A7-FC33-BB6B-E8CCD0C77544}"/>
                    </a:ext>
                  </a:extLst>
                </p:cNvPr>
                <p:cNvPicPr/>
                <p:nvPr/>
              </p:nvPicPr>
              <p:blipFill>
                <a:blip r:embed="rId10"/>
                <a:stretch>
                  <a:fillRect/>
                </a:stretch>
              </p:blipFill>
              <p:spPr>
                <a:xfrm>
                  <a:off x="175370" y="849245"/>
                  <a:ext cx="101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F31D40C3-44F4-2964-9A89-10439B7AA5B3}"/>
                    </a:ext>
                  </a:extLst>
                </p14:cNvPr>
                <p14:cNvContentPartPr/>
                <p14:nvPr/>
              </p14:nvContentPartPr>
              <p14:xfrm>
                <a:off x="151610" y="1105205"/>
                <a:ext cx="72000" cy="73440"/>
              </p14:xfrm>
            </p:contentPart>
          </mc:Choice>
          <mc:Fallback xmlns="">
            <p:pic>
              <p:nvPicPr>
                <p:cNvPr id="11" name="Ink 10">
                  <a:extLst>
                    <a:ext uri="{FF2B5EF4-FFF2-40B4-BE49-F238E27FC236}">
                      <a16:creationId xmlns:a16="http://schemas.microsoft.com/office/drawing/2014/main" id="{F31D40C3-44F4-2964-9A89-10439B7AA5B3}"/>
                    </a:ext>
                  </a:extLst>
                </p:cNvPr>
                <p:cNvPicPr/>
                <p:nvPr/>
              </p:nvPicPr>
              <p:blipFill>
                <a:blip r:embed="rId12"/>
                <a:stretch>
                  <a:fillRect/>
                </a:stretch>
              </p:blipFill>
              <p:spPr>
                <a:xfrm>
                  <a:off x="137570" y="1091165"/>
                  <a:ext cx="100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BB99A597-BD89-8539-9E99-83856CCD52E2}"/>
                    </a:ext>
                  </a:extLst>
                </p14:cNvPr>
                <p14:cNvContentPartPr/>
                <p14:nvPr/>
              </p14:nvContentPartPr>
              <p14:xfrm>
                <a:off x="539690" y="840965"/>
                <a:ext cx="83160" cy="191880"/>
              </p14:xfrm>
            </p:contentPart>
          </mc:Choice>
          <mc:Fallback xmlns="">
            <p:pic>
              <p:nvPicPr>
                <p:cNvPr id="12" name="Ink 11">
                  <a:extLst>
                    <a:ext uri="{FF2B5EF4-FFF2-40B4-BE49-F238E27FC236}">
                      <a16:creationId xmlns:a16="http://schemas.microsoft.com/office/drawing/2014/main" id="{BB99A597-BD89-8539-9E99-83856CCD52E2}"/>
                    </a:ext>
                  </a:extLst>
                </p:cNvPr>
                <p:cNvPicPr/>
                <p:nvPr/>
              </p:nvPicPr>
              <p:blipFill>
                <a:blip r:embed="rId14"/>
                <a:stretch>
                  <a:fillRect/>
                </a:stretch>
              </p:blipFill>
              <p:spPr>
                <a:xfrm>
                  <a:off x="525290" y="826565"/>
                  <a:ext cx="111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44AC9AD5-3EAE-54D0-8630-215D9BFBD33B}"/>
                    </a:ext>
                  </a:extLst>
                </p14:cNvPr>
                <p14:cNvContentPartPr/>
                <p14:nvPr/>
              </p14:nvContentPartPr>
              <p14:xfrm>
                <a:off x="578930" y="1109165"/>
                <a:ext cx="77400" cy="77760"/>
              </p14:xfrm>
            </p:contentPart>
          </mc:Choice>
          <mc:Fallback xmlns="">
            <p:pic>
              <p:nvPicPr>
                <p:cNvPr id="13" name="Ink 12">
                  <a:extLst>
                    <a:ext uri="{FF2B5EF4-FFF2-40B4-BE49-F238E27FC236}">
                      <a16:creationId xmlns:a16="http://schemas.microsoft.com/office/drawing/2014/main" id="{44AC9AD5-3EAE-54D0-8630-215D9BFBD33B}"/>
                    </a:ext>
                  </a:extLst>
                </p:cNvPr>
                <p:cNvPicPr/>
                <p:nvPr/>
              </p:nvPicPr>
              <p:blipFill>
                <a:blip r:embed="rId16"/>
                <a:stretch>
                  <a:fillRect/>
                </a:stretch>
              </p:blipFill>
              <p:spPr>
                <a:xfrm>
                  <a:off x="564530" y="1095125"/>
                  <a:ext cx="105840" cy="106200"/>
                </a:xfrm>
                <a:prstGeom prst="rect">
                  <a:avLst/>
                </a:prstGeom>
              </p:spPr>
            </p:pic>
          </mc:Fallback>
        </mc:AlternateContent>
      </p:grpSp>
    </p:spTree>
    <p:extLst>
      <p:ext uri="{BB962C8B-B14F-4D97-AF65-F5344CB8AC3E}">
        <p14:creationId xmlns:p14="http://schemas.microsoft.com/office/powerpoint/2010/main" val="52209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5D90C80-34EE-C667-5E3D-5164611EB798}"/>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07C45C-52DE-552A-7A26-7F12F4A98983}"/>
              </a:ext>
            </a:extLst>
          </p:cNvPr>
          <p:cNvSpPr txBox="1"/>
          <p:nvPr/>
        </p:nvSpPr>
        <p:spPr>
          <a:xfrm>
            <a:off x="-33999" y="1585794"/>
            <a:ext cx="9277564" cy="923330"/>
          </a:xfrm>
          <a:prstGeom prst="rect">
            <a:avLst/>
          </a:prstGeom>
          <a:noFill/>
        </p:spPr>
        <p:txBody>
          <a:bodyPr wrap="square" rtlCol="0">
            <a:spAutoFit/>
          </a:bodyPr>
          <a:lstStyle/>
          <a:p>
            <a:pPr algn="ctr"/>
            <a:r>
              <a:rPr lang="en-GB" sz="5400" b="1" dirty="0">
                <a:solidFill>
                  <a:schemeClr val="tx1">
                    <a:lumMod val="75000"/>
                    <a:lumOff val="25000"/>
                  </a:schemeClr>
                </a:solidFill>
                <a:latin typeface="+mj-lt"/>
                <a:cs typeface="Dreaming Outloud Pro" panose="03050502040302030504" pitchFamily="66" charset="77"/>
              </a:rPr>
              <a:t>Additional Resources</a:t>
            </a:r>
          </a:p>
        </p:txBody>
      </p:sp>
      <p:sp>
        <p:nvSpPr>
          <p:cNvPr id="13" name="TextBox 12">
            <a:extLst>
              <a:ext uri="{FF2B5EF4-FFF2-40B4-BE49-F238E27FC236}">
                <a16:creationId xmlns:a16="http://schemas.microsoft.com/office/drawing/2014/main" id="{F4F80578-D50F-BD0C-EE51-40B2A0FCC909}"/>
              </a:ext>
            </a:extLst>
          </p:cNvPr>
          <p:cNvSpPr txBox="1"/>
          <p:nvPr/>
        </p:nvSpPr>
        <p:spPr>
          <a:xfrm>
            <a:off x="1107011" y="3181834"/>
            <a:ext cx="6929978" cy="1569660"/>
          </a:xfrm>
          <a:prstGeom prst="rect">
            <a:avLst/>
          </a:prstGeom>
          <a:noFill/>
        </p:spPr>
        <p:txBody>
          <a:bodyPr wrap="square" rtlCol="0">
            <a:spAutoFit/>
          </a:bodyPr>
          <a:lstStyle/>
          <a:p>
            <a:pPr algn="ctr"/>
            <a:r>
              <a:rPr lang="en-GB" sz="3200" dirty="0">
                <a:solidFill>
                  <a:schemeClr val="tx1">
                    <a:lumMod val="75000"/>
                    <a:lumOff val="25000"/>
                  </a:schemeClr>
                </a:solidFill>
                <a:cs typeface="Dreaming Outloud Pro" panose="03050502040302030504" pitchFamily="66" charset="77"/>
              </a:rPr>
              <a:t>Drag and drop these slides to the place in the presentation where you want to use them, or add your own.  </a:t>
            </a:r>
          </a:p>
        </p:txBody>
      </p:sp>
      <p:pic>
        <p:nvPicPr>
          <p:cNvPr id="14" name="Picture 13">
            <a:extLst>
              <a:ext uri="{FF2B5EF4-FFF2-40B4-BE49-F238E27FC236}">
                <a16:creationId xmlns:a16="http://schemas.microsoft.com/office/drawing/2014/main" id="{2C75A518-BC1E-9FE0-3DDD-B5753793D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535" y="6347534"/>
            <a:ext cx="1922929" cy="214696"/>
          </a:xfrm>
          <a:prstGeom prst="rect">
            <a:avLst/>
          </a:prstGeom>
        </p:spPr>
      </p:pic>
    </p:spTree>
    <p:extLst>
      <p:ext uri="{BB962C8B-B14F-4D97-AF65-F5344CB8AC3E}">
        <p14:creationId xmlns:p14="http://schemas.microsoft.com/office/powerpoint/2010/main" val="533332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5D90C80-34EE-C667-5E3D-5164611EB798}"/>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07C45C-52DE-552A-7A26-7F12F4A98983}"/>
              </a:ext>
            </a:extLst>
          </p:cNvPr>
          <p:cNvSpPr txBox="1"/>
          <p:nvPr/>
        </p:nvSpPr>
        <p:spPr>
          <a:xfrm>
            <a:off x="-66783" y="483135"/>
            <a:ext cx="9277564" cy="923330"/>
          </a:xfrm>
          <a:prstGeom prst="rect">
            <a:avLst/>
          </a:prstGeom>
          <a:noFill/>
        </p:spPr>
        <p:txBody>
          <a:bodyPr wrap="square" rtlCol="0">
            <a:spAutoFit/>
          </a:bodyPr>
          <a:lstStyle/>
          <a:p>
            <a:pPr algn="ctr"/>
            <a:r>
              <a:rPr lang="en-GB" sz="5400" b="1" dirty="0">
                <a:solidFill>
                  <a:schemeClr val="tx1">
                    <a:lumMod val="75000"/>
                    <a:lumOff val="25000"/>
                  </a:schemeClr>
                </a:solidFill>
                <a:latin typeface="+mj-lt"/>
                <a:cs typeface="Dreaming Outloud Pro" panose="03050502040302030504" pitchFamily="66" charset="77"/>
              </a:rPr>
              <a:t>Misconceptions</a:t>
            </a:r>
          </a:p>
        </p:txBody>
      </p:sp>
      <p:sp>
        <p:nvSpPr>
          <p:cNvPr id="13" name="TextBox 12">
            <a:extLst>
              <a:ext uri="{FF2B5EF4-FFF2-40B4-BE49-F238E27FC236}">
                <a16:creationId xmlns:a16="http://schemas.microsoft.com/office/drawing/2014/main" id="{F4F80578-D50F-BD0C-EE51-40B2A0FCC909}"/>
              </a:ext>
            </a:extLst>
          </p:cNvPr>
          <p:cNvSpPr txBox="1"/>
          <p:nvPr/>
        </p:nvSpPr>
        <p:spPr>
          <a:xfrm>
            <a:off x="338515" y="1805133"/>
            <a:ext cx="8466120" cy="584775"/>
          </a:xfrm>
          <a:prstGeom prst="rect">
            <a:avLst/>
          </a:prstGeom>
          <a:noFill/>
        </p:spPr>
        <p:txBody>
          <a:bodyPr wrap="square" rtlCol="0">
            <a:spAutoFit/>
          </a:bodyPr>
          <a:lstStyle/>
          <a:p>
            <a:pPr algn="ctr"/>
            <a:r>
              <a:rPr lang="en-GB" sz="3200" dirty="0">
                <a:solidFill>
                  <a:schemeClr val="tx1">
                    <a:lumMod val="75000"/>
                    <a:lumOff val="25000"/>
                  </a:schemeClr>
                </a:solidFill>
                <a:cs typeface="Dreaming Outloud Pro" panose="03050502040302030504" pitchFamily="66" charset="77"/>
              </a:rPr>
              <a:t>Waves are caused by the tide.</a:t>
            </a:r>
          </a:p>
        </p:txBody>
      </p:sp>
      <p:pic>
        <p:nvPicPr>
          <p:cNvPr id="14" name="Picture 13">
            <a:extLst>
              <a:ext uri="{FF2B5EF4-FFF2-40B4-BE49-F238E27FC236}">
                <a16:creationId xmlns:a16="http://schemas.microsoft.com/office/drawing/2014/main" id="{2C75A518-BC1E-9FE0-3DDD-B5753793D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110" y="6371368"/>
            <a:ext cx="1922929" cy="214696"/>
          </a:xfrm>
          <a:prstGeom prst="rect">
            <a:avLst/>
          </a:prstGeom>
        </p:spPr>
      </p:pic>
      <p:pic>
        <p:nvPicPr>
          <p:cNvPr id="2" name="Graphic 1">
            <a:extLst>
              <a:ext uri="{FF2B5EF4-FFF2-40B4-BE49-F238E27FC236}">
                <a16:creationId xmlns:a16="http://schemas.microsoft.com/office/drawing/2014/main" id="{86778DCC-05BE-C64D-C27D-F8FE0182546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26328" y="357841"/>
            <a:ext cx="1026932" cy="1026932"/>
          </a:xfrm>
          <a:prstGeom prst="rect">
            <a:avLst/>
          </a:prstGeom>
        </p:spPr>
      </p:pic>
      <p:pic>
        <p:nvPicPr>
          <p:cNvPr id="3" name="Graphic 2">
            <a:extLst>
              <a:ext uri="{FF2B5EF4-FFF2-40B4-BE49-F238E27FC236}">
                <a16:creationId xmlns:a16="http://schemas.microsoft.com/office/drawing/2014/main" id="{B2624D6B-10D9-4943-2E80-5BED59274E4C}"/>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167317" y="1783195"/>
            <a:ext cx="628650" cy="628650"/>
          </a:xfrm>
          <a:prstGeom prst="rect">
            <a:avLst/>
          </a:prstGeom>
        </p:spPr>
      </p:pic>
      <p:sp>
        <p:nvSpPr>
          <p:cNvPr id="6" name="TextBox 5">
            <a:extLst>
              <a:ext uri="{FF2B5EF4-FFF2-40B4-BE49-F238E27FC236}">
                <a16:creationId xmlns:a16="http://schemas.microsoft.com/office/drawing/2014/main" id="{6B8B2F4C-0FA4-7AC9-350B-DFEDC4F3A7AA}"/>
              </a:ext>
            </a:extLst>
          </p:cNvPr>
          <p:cNvSpPr txBox="1"/>
          <p:nvPr/>
        </p:nvSpPr>
        <p:spPr>
          <a:xfrm>
            <a:off x="338515" y="2787091"/>
            <a:ext cx="8466120" cy="584775"/>
          </a:xfrm>
          <a:prstGeom prst="rect">
            <a:avLst/>
          </a:prstGeom>
          <a:noFill/>
        </p:spPr>
        <p:txBody>
          <a:bodyPr wrap="square" rtlCol="0">
            <a:spAutoFit/>
          </a:bodyPr>
          <a:lstStyle/>
          <a:p>
            <a:pPr algn="ctr"/>
            <a:r>
              <a:rPr lang="en-GB" sz="3200" dirty="0">
                <a:solidFill>
                  <a:schemeClr val="tx1">
                    <a:lumMod val="75000"/>
                    <a:lumOff val="25000"/>
                  </a:schemeClr>
                </a:solidFill>
                <a:cs typeface="Dreaming Outloud Pro" panose="03050502040302030504" pitchFamily="66" charset="77"/>
              </a:rPr>
              <a:t>Waves are caused by the wind. </a:t>
            </a:r>
          </a:p>
        </p:txBody>
      </p:sp>
      <p:sp>
        <p:nvSpPr>
          <p:cNvPr id="7" name="TextBox 6">
            <a:extLst>
              <a:ext uri="{FF2B5EF4-FFF2-40B4-BE49-F238E27FC236}">
                <a16:creationId xmlns:a16="http://schemas.microsoft.com/office/drawing/2014/main" id="{071863D6-982E-DAC7-8A67-AFFA212B6ED0}"/>
              </a:ext>
            </a:extLst>
          </p:cNvPr>
          <p:cNvSpPr txBox="1"/>
          <p:nvPr/>
        </p:nvSpPr>
        <p:spPr>
          <a:xfrm>
            <a:off x="338515" y="4091227"/>
            <a:ext cx="8466120" cy="1077218"/>
          </a:xfrm>
          <a:prstGeom prst="rect">
            <a:avLst/>
          </a:prstGeom>
          <a:noFill/>
        </p:spPr>
        <p:txBody>
          <a:bodyPr wrap="square" rtlCol="0">
            <a:spAutoFit/>
          </a:bodyPr>
          <a:lstStyle/>
          <a:p>
            <a:pPr algn="ctr"/>
            <a:r>
              <a:rPr lang="en-GB" sz="3200" dirty="0">
                <a:solidFill>
                  <a:schemeClr val="tx1">
                    <a:lumMod val="75000"/>
                    <a:lumOff val="25000"/>
                  </a:schemeClr>
                </a:solidFill>
                <a:cs typeface="Dreaming Outloud Pro" panose="03050502040302030504" pitchFamily="66" charset="77"/>
              </a:rPr>
              <a:t>The tide is the rising and falling of the sea caused by the gravitational pull of the Moon and Sun.</a:t>
            </a:r>
          </a:p>
        </p:txBody>
      </p:sp>
      <p:pic>
        <p:nvPicPr>
          <p:cNvPr id="8" name="Graphic 7">
            <a:extLst>
              <a:ext uri="{FF2B5EF4-FFF2-40B4-BE49-F238E27FC236}">
                <a16:creationId xmlns:a16="http://schemas.microsoft.com/office/drawing/2014/main" id="{932D1CF0-DE29-4B0A-6EB1-B517F9D7161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167317" y="2764579"/>
            <a:ext cx="584775" cy="584775"/>
          </a:xfrm>
          <a:prstGeom prst="rect">
            <a:avLst/>
          </a:prstGeom>
        </p:spPr>
      </p:pic>
    </p:spTree>
    <p:extLst>
      <p:ext uri="{BB962C8B-B14F-4D97-AF65-F5344CB8AC3E}">
        <p14:creationId xmlns:p14="http://schemas.microsoft.com/office/powerpoint/2010/main" val="175587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5D90C80-34EE-C667-5E3D-5164611EB798}"/>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07C45C-52DE-552A-7A26-7F12F4A98983}"/>
              </a:ext>
            </a:extLst>
          </p:cNvPr>
          <p:cNvSpPr txBox="1"/>
          <p:nvPr/>
        </p:nvSpPr>
        <p:spPr>
          <a:xfrm>
            <a:off x="-880822" y="364391"/>
            <a:ext cx="9277564" cy="923330"/>
          </a:xfrm>
          <a:prstGeom prst="rect">
            <a:avLst/>
          </a:prstGeom>
          <a:noFill/>
        </p:spPr>
        <p:txBody>
          <a:bodyPr wrap="square" rtlCol="0">
            <a:spAutoFit/>
          </a:bodyPr>
          <a:lstStyle/>
          <a:p>
            <a:pPr algn="ctr"/>
            <a:r>
              <a:rPr lang="en-GB" sz="5400" b="1" dirty="0">
                <a:solidFill>
                  <a:schemeClr val="tx1">
                    <a:lumMod val="75000"/>
                    <a:lumOff val="25000"/>
                  </a:schemeClr>
                </a:solidFill>
                <a:latin typeface="+mj-lt"/>
                <a:cs typeface="Dreaming Outloud Pro" panose="03050502040302030504" pitchFamily="66" charset="77"/>
              </a:rPr>
              <a:t>Hinge Question</a:t>
            </a:r>
          </a:p>
        </p:txBody>
      </p:sp>
      <p:sp>
        <p:nvSpPr>
          <p:cNvPr id="13" name="TextBox 12">
            <a:extLst>
              <a:ext uri="{FF2B5EF4-FFF2-40B4-BE49-F238E27FC236}">
                <a16:creationId xmlns:a16="http://schemas.microsoft.com/office/drawing/2014/main" id="{F4F80578-D50F-BD0C-EE51-40B2A0FCC909}"/>
              </a:ext>
            </a:extLst>
          </p:cNvPr>
          <p:cNvSpPr txBox="1"/>
          <p:nvPr/>
        </p:nvSpPr>
        <p:spPr>
          <a:xfrm>
            <a:off x="338515" y="1805133"/>
            <a:ext cx="8466120" cy="2554545"/>
          </a:xfrm>
          <a:prstGeom prst="rect">
            <a:avLst/>
          </a:prstGeom>
          <a:noFill/>
        </p:spPr>
        <p:txBody>
          <a:bodyPr wrap="square" rtlCol="0">
            <a:spAutoFit/>
          </a:bodyPr>
          <a:lstStyle/>
          <a:p>
            <a:r>
              <a:rPr lang="en-GB" sz="3200" dirty="0">
                <a:solidFill>
                  <a:schemeClr val="tx1">
                    <a:lumMod val="75000"/>
                    <a:lumOff val="25000"/>
                  </a:schemeClr>
                </a:solidFill>
                <a:cs typeface="Dreaming Outloud Pro" panose="03050502040302030504" pitchFamily="66" charset="77"/>
              </a:rPr>
              <a:t>What causes waves? </a:t>
            </a:r>
          </a:p>
          <a:p>
            <a:endParaRPr lang="en-GB" sz="3200" dirty="0">
              <a:solidFill>
                <a:schemeClr val="tx1">
                  <a:lumMod val="75000"/>
                  <a:lumOff val="25000"/>
                </a:schemeClr>
              </a:solidFill>
              <a:cs typeface="Dreaming Outloud Pro" panose="03050502040302030504" pitchFamily="66" charset="77"/>
            </a:endParaRPr>
          </a:p>
          <a:p>
            <a:pPr marL="514350" indent="-514350">
              <a:buAutoNum type="alphaUcPeriod"/>
            </a:pPr>
            <a:r>
              <a:rPr lang="en-GB" sz="3200" dirty="0">
                <a:solidFill>
                  <a:schemeClr val="tx1">
                    <a:lumMod val="75000"/>
                    <a:lumOff val="25000"/>
                  </a:schemeClr>
                </a:solidFill>
                <a:cs typeface="Dreaming Outloud Pro" panose="03050502040302030504" pitchFamily="66" charset="77"/>
              </a:rPr>
              <a:t>Tides</a:t>
            </a:r>
          </a:p>
          <a:p>
            <a:pPr marL="514350" indent="-514350">
              <a:buAutoNum type="alphaUcPeriod"/>
            </a:pPr>
            <a:r>
              <a:rPr lang="en-GB" sz="3200" dirty="0">
                <a:solidFill>
                  <a:schemeClr val="tx1">
                    <a:lumMod val="75000"/>
                    <a:lumOff val="25000"/>
                  </a:schemeClr>
                </a:solidFill>
                <a:cs typeface="Dreaming Outloud Pro" panose="03050502040302030504" pitchFamily="66" charset="77"/>
              </a:rPr>
              <a:t>The wind</a:t>
            </a:r>
          </a:p>
          <a:p>
            <a:pPr marL="514350" indent="-514350">
              <a:buAutoNum type="alphaUcPeriod"/>
            </a:pPr>
            <a:r>
              <a:rPr lang="en-GB" sz="3200" dirty="0">
                <a:solidFill>
                  <a:schemeClr val="tx1">
                    <a:lumMod val="75000"/>
                    <a:lumOff val="25000"/>
                  </a:schemeClr>
                </a:solidFill>
                <a:cs typeface="Dreaming Outloud Pro" panose="03050502040302030504" pitchFamily="66" charset="77"/>
              </a:rPr>
              <a:t>The Sun and Moon</a:t>
            </a:r>
          </a:p>
        </p:txBody>
      </p:sp>
      <p:pic>
        <p:nvPicPr>
          <p:cNvPr id="14" name="Picture 13">
            <a:extLst>
              <a:ext uri="{FF2B5EF4-FFF2-40B4-BE49-F238E27FC236}">
                <a16:creationId xmlns:a16="http://schemas.microsoft.com/office/drawing/2014/main" id="{2C75A518-BC1E-9FE0-3DDD-B5753793D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110" y="6371368"/>
            <a:ext cx="1922929" cy="214696"/>
          </a:xfrm>
          <a:prstGeom prst="rect">
            <a:avLst/>
          </a:prstGeom>
        </p:spPr>
      </p:pic>
      <p:grpSp>
        <p:nvGrpSpPr>
          <p:cNvPr id="15" name="Group 14">
            <a:extLst>
              <a:ext uri="{FF2B5EF4-FFF2-40B4-BE49-F238E27FC236}">
                <a16:creationId xmlns:a16="http://schemas.microsoft.com/office/drawing/2014/main" id="{651973B8-DDC7-6D87-90B4-7CEDF8A005A4}"/>
              </a:ext>
            </a:extLst>
          </p:cNvPr>
          <p:cNvGrpSpPr/>
          <p:nvPr/>
        </p:nvGrpSpPr>
        <p:grpSpPr>
          <a:xfrm>
            <a:off x="375706" y="207103"/>
            <a:ext cx="1026932" cy="1026932"/>
            <a:chOff x="828417" y="379533"/>
            <a:chExt cx="1026932" cy="1026932"/>
          </a:xfrm>
        </p:grpSpPr>
        <p:pic>
          <p:nvPicPr>
            <p:cNvPr id="9" name="Graphic 8">
              <a:extLst>
                <a:ext uri="{FF2B5EF4-FFF2-40B4-BE49-F238E27FC236}">
                  <a16:creationId xmlns:a16="http://schemas.microsoft.com/office/drawing/2014/main" id="{B7850009-3C07-D0A7-341B-47370B76AE2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28417" y="379533"/>
              <a:ext cx="1026932" cy="1026932"/>
            </a:xfrm>
            <a:prstGeom prst="rect">
              <a:avLst/>
            </a:prstGeom>
          </p:spPr>
        </p:pic>
        <p:sp>
          <p:nvSpPr>
            <p:cNvPr id="10" name="Oval 9">
              <a:extLst>
                <a:ext uri="{FF2B5EF4-FFF2-40B4-BE49-F238E27FC236}">
                  <a16:creationId xmlns:a16="http://schemas.microsoft.com/office/drawing/2014/main" id="{BE2629C2-E461-5B4D-FEE9-45FDBC18D7A0}"/>
                </a:ext>
              </a:extLst>
            </p:cNvPr>
            <p:cNvSpPr/>
            <p:nvPr/>
          </p:nvSpPr>
          <p:spPr>
            <a:xfrm>
              <a:off x="879475" y="536821"/>
              <a:ext cx="150829" cy="150829"/>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15837EEB-68A8-E8B7-FEC6-5B5CC64306C5}"/>
                </a:ext>
              </a:extLst>
            </p:cNvPr>
            <p:cNvPicPr>
              <a:picLocks/>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4349" y="501695"/>
              <a:ext cx="221079" cy="221079"/>
            </a:xfrm>
            <a:prstGeom prst="rect">
              <a:avLst/>
            </a:prstGeom>
          </p:spPr>
        </p:pic>
      </p:grpSp>
    </p:spTree>
    <p:extLst>
      <p:ext uri="{BB962C8B-B14F-4D97-AF65-F5344CB8AC3E}">
        <p14:creationId xmlns:p14="http://schemas.microsoft.com/office/powerpoint/2010/main" val="417568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5D90C80-34EE-C667-5E3D-5164611EB798}"/>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07C45C-52DE-552A-7A26-7F12F4A98983}"/>
              </a:ext>
            </a:extLst>
          </p:cNvPr>
          <p:cNvSpPr txBox="1"/>
          <p:nvPr/>
        </p:nvSpPr>
        <p:spPr>
          <a:xfrm>
            <a:off x="-880822" y="364391"/>
            <a:ext cx="9277564" cy="923330"/>
          </a:xfrm>
          <a:prstGeom prst="rect">
            <a:avLst/>
          </a:prstGeom>
          <a:noFill/>
        </p:spPr>
        <p:txBody>
          <a:bodyPr wrap="square" rtlCol="0">
            <a:spAutoFit/>
          </a:bodyPr>
          <a:lstStyle/>
          <a:p>
            <a:pPr algn="ctr"/>
            <a:r>
              <a:rPr lang="en-GB" sz="5400" b="1" dirty="0">
                <a:solidFill>
                  <a:schemeClr val="tx1">
                    <a:lumMod val="75000"/>
                    <a:lumOff val="25000"/>
                  </a:schemeClr>
                </a:solidFill>
                <a:latin typeface="+mj-lt"/>
                <a:cs typeface="Dreaming Outloud Pro" panose="03050502040302030504" pitchFamily="66" charset="77"/>
              </a:rPr>
              <a:t>Hinge Question</a:t>
            </a:r>
          </a:p>
        </p:txBody>
      </p:sp>
      <p:sp>
        <p:nvSpPr>
          <p:cNvPr id="13" name="TextBox 12">
            <a:extLst>
              <a:ext uri="{FF2B5EF4-FFF2-40B4-BE49-F238E27FC236}">
                <a16:creationId xmlns:a16="http://schemas.microsoft.com/office/drawing/2014/main" id="{F4F80578-D50F-BD0C-EE51-40B2A0FCC909}"/>
              </a:ext>
            </a:extLst>
          </p:cNvPr>
          <p:cNvSpPr txBox="1"/>
          <p:nvPr/>
        </p:nvSpPr>
        <p:spPr>
          <a:xfrm>
            <a:off x="338515" y="1805133"/>
            <a:ext cx="8466120" cy="584775"/>
          </a:xfrm>
          <a:prstGeom prst="rect">
            <a:avLst/>
          </a:prstGeom>
          <a:noFill/>
        </p:spPr>
        <p:txBody>
          <a:bodyPr wrap="square" rtlCol="0">
            <a:spAutoFit/>
          </a:bodyPr>
          <a:lstStyle/>
          <a:p>
            <a:r>
              <a:rPr lang="en-GB" sz="3200" dirty="0">
                <a:solidFill>
                  <a:schemeClr val="tx1">
                    <a:lumMod val="75000"/>
                    <a:lumOff val="25000"/>
                  </a:schemeClr>
                </a:solidFill>
                <a:cs typeface="Dreaming Outloud Pro" panose="03050502040302030504" pitchFamily="66" charset="77"/>
              </a:rPr>
              <a:t>What causes waves? </a:t>
            </a:r>
          </a:p>
        </p:txBody>
      </p:sp>
      <p:pic>
        <p:nvPicPr>
          <p:cNvPr id="14" name="Picture 13">
            <a:extLst>
              <a:ext uri="{FF2B5EF4-FFF2-40B4-BE49-F238E27FC236}">
                <a16:creationId xmlns:a16="http://schemas.microsoft.com/office/drawing/2014/main" id="{2C75A518-BC1E-9FE0-3DDD-B5753793D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110" y="6371368"/>
            <a:ext cx="1922929" cy="214696"/>
          </a:xfrm>
          <a:prstGeom prst="rect">
            <a:avLst/>
          </a:prstGeom>
        </p:spPr>
      </p:pic>
      <p:grpSp>
        <p:nvGrpSpPr>
          <p:cNvPr id="15" name="Group 14">
            <a:extLst>
              <a:ext uri="{FF2B5EF4-FFF2-40B4-BE49-F238E27FC236}">
                <a16:creationId xmlns:a16="http://schemas.microsoft.com/office/drawing/2014/main" id="{651973B8-DDC7-6D87-90B4-7CEDF8A005A4}"/>
              </a:ext>
            </a:extLst>
          </p:cNvPr>
          <p:cNvGrpSpPr/>
          <p:nvPr/>
        </p:nvGrpSpPr>
        <p:grpSpPr>
          <a:xfrm>
            <a:off x="375706" y="207103"/>
            <a:ext cx="1026932" cy="1026932"/>
            <a:chOff x="828417" y="379533"/>
            <a:chExt cx="1026932" cy="1026932"/>
          </a:xfrm>
        </p:grpSpPr>
        <p:pic>
          <p:nvPicPr>
            <p:cNvPr id="9" name="Graphic 8">
              <a:extLst>
                <a:ext uri="{FF2B5EF4-FFF2-40B4-BE49-F238E27FC236}">
                  <a16:creationId xmlns:a16="http://schemas.microsoft.com/office/drawing/2014/main" id="{B7850009-3C07-D0A7-341B-47370B76AE2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28417" y="379533"/>
              <a:ext cx="1026932" cy="1026932"/>
            </a:xfrm>
            <a:prstGeom prst="rect">
              <a:avLst/>
            </a:prstGeom>
          </p:spPr>
        </p:pic>
        <p:sp>
          <p:nvSpPr>
            <p:cNvPr id="10" name="Oval 9">
              <a:extLst>
                <a:ext uri="{FF2B5EF4-FFF2-40B4-BE49-F238E27FC236}">
                  <a16:creationId xmlns:a16="http://schemas.microsoft.com/office/drawing/2014/main" id="{BE2629C2-E461-5B4D-FEE9-45FDBC18D7A0}"/>
                </a:ext>
              </a:extLst>
            </p:cNvPr>
            <p:cNvSpPr/>
            <p:nvPr/>
          </p:nvSpPr>
          <p:spPr>
            <a:xfrm>
              <a:off x="879475" y="536821"/>
              <a:ext cx="150829" cy="150829"/>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15837EEB-68A8-E8B7-FEC6-5B5CC64306C5}"/>
                </a:ext>
              </a:extLst>
            </p:cNvPr>
            <p:cNvPicPr>
              <a:picLocks/>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4349" y="501695"/>
              <a:ext cx="221079" cy="221079"/>
            </a:xfrm>
            <a:prstGeom prst="rect">
              <a:avLst/>
            </a:prstGeom>
          </p:spPr>
        </p:pic>
      </p:grpSp>
      <p:sp>
        <p:nvSpPr>
          <p:cNvPr id="2" name="TextBox 1">
            <a:extLst>
              <a:ext uri="{FF2B5EF4-FFF2-40B4-BE49-F238E27FC236}">
                <a16:creationId xmlns:a16="http://schemas.microsoft.com/office/drawing/2014/main" id="{2259D534-A873-2668-D9A5-9887124EE1E8}"/>
              </a:ext>
            </a:extLst>
          </p:cNvPr>
          <p:cNvSpPr txBox="1"/>
          <p:nvPr/>
        </p:nvSpPr>
        <p:spPr>
          <a:xfrm>
            <a:off x="371723" y="2518999"/>
            <a:ext cx="8466120" cy="2554545"/>
          </a:xfrm>
          <a:prstGeom prst="rect">
            <a:avLst/>
          </a:prstGeom>
          <a:noFill/>
        </p:spPr>
        <p:txBody>
          <a:bodyPr wrap="square" rtlCol="0">
            <a:spAutoFit/>
          </a:bodyPr>
          <a:lstStyle/>
          <a:p>
            <a:r>
              <a:rPr lang="en-GB" sz="3200" dirty="0">
                <a:solidFill>
                  <a:schemeClr val="tx1">
                    <a:lumMod val="75000"/>
                    <a:lumOff val="25000"/>
                  </a:schemeClr>
                </a:solidFill>
                <a:cs typeface="Dreaming Outloud Pro" panose="03050502040302030504" pitchFamily="66" charset="77"/>
              </a:rPr>
              <a:t>Waves are ripples in the sea caused by the transfer of energy from the wind blowing over the surface. </a:t>
            </a:r>
          </a:p>
          <a:p>
            <a:endParaRPr lang="en-GB" sz="3200" dirty="0">
              <a:solidFill>
                <a:schemeClr val="tx1">
                  <a:lumMod val="75000"/>
                  <a:lumOff val="25000"/>
                </a:schemeClr>
              </a:solidFill>
              <a:cs typeface="Dreaming Outloud Pro" panose="03050502040302030504" pitchFamily="66" charset="77"/>
            </a:endParaRPr>
          </a:p>
          <a:p>
            <a:endParaRPr lang="en-GB" sz="3200" dirty="0">
              <a:solidFill>
                <a:schemeClr val="tx1">
                  <a:lumMod val="75000"/>
                  <a:lumOff val="25000"/>
                </a:schemeClr>
              </a:solidFill>
              <a:cs typeface="Dreaming Outloud Pro" panose="03050502040302030504" pitchFamily="66" charset="77"/>
            </a:endParaRPr>
          </a:p>
        </p:txBody>
      </p:sp>
    </p:spTree>
    <p:extLst>
      <p:ext uri="{BB962C8B-B14F-4D97-AF65-F5344CB8AC3E}">
        <p14:creationId xmlns:p14="http://schemas.microsoft.com/office/powerpoint/2010/main" val="358508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09CE006D-0357-C463-EB64-01FEA7C98647}"/>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890E160-D083-7B5A-1248-5FA15EC687EC}"/>
              </a:ext>
            </a:extLst>
          </p:cNvPr>
          <p:cNvSpPr txBox="1"/>
          <p:nvPr/>
        </p:nvSpPr>
        <p:spPr>
          <a:xfrm>
            <a:off x="-1799397" y="2222232"/>
            <a:ext cx="9257014" cy="707886"/>
          </a:xfrm>
          <a:prstGeom prst="rect">
            <a:avLst/>
          </a:prstGeom>
          <a:noFill/>
        </p:spPr>
        <p:txBody>
          <a:bodyPr wrap="square" rtlCol="0">
            <a:spAutoFit/>
          </a:bodyPr>
          <a:lstStyle/>
          <a:p>
            <a:pPr algn="ctr"/>
            <a:r>
              <a:rPr lang="en-GB" sz="4000" dirty="0">
                <a:solidFill>
                  <a:schemeClr val="tx1">
                    <a:lumMod val="75000"/>
                    <a:lumOff val="25000"/>
                  </a:schemeClr>
                </a:solidFill>
                <a:cs typeface="Dreaming Outloud Pro" panose="03050502040302030504" pitchFamily="66" charset="77"/>
              </a:rPr>
              <a:t>Need to know…</a:t>
            </a:r>
          </a:p>
        </p:txBody>
      </p:sp>
      <p:sp>
        <p:nvSpPr>
          <p:cNvPr id="4" name="TextBox 3">
            <a:extLst>
              <a:ext uri="{FF2B5EF4-FFF2-40B4-BE49-F238E27FC236}">
                <a16:creationId xmlns:a16="http://schemas.microsoft.com/office/drawing/2014/main" id="{B472C8E2-644F-B90D-164C-389A92A7A473}"/>
              </a:ext>
            </a:extLst>
          </p:cNvPr>
          <p:cNvSpPr txBox="1"/>
          <p:nvPr/>
        </p:nvSpPr>
        <p:spPr>
          <a:xfrm>
            <a:off x="0" y="143839"/>
            <a:ext cx="9257014" cy="1569660"/>
          </a:xfrm>
          <a:prstGeom prst="rect">
            <a:avLst/>
          </a:prstGeom>
          <a:noFill/>
        </p:spPr>
        <p:txBody>
          <a:bodyPr wrap="square" rtlCol="0">
            <a:spAutoFit/>
          </a:bodyPr>
          <a:lstStyle/>
          <a:p>
            <a:pPr algn="ctr"/>
            <a:r>
              <a:rPr lang="en-GB" sz="4800" b="1" dirty="0">
                <a:solidFill>
                  <a:schemeClr val="tx1">
                    <a:lumMod val="75000"/>
                    <a:lumOff val="25000"/>
                  </a:schemeClr>
                </a:solidFill>
                <a:latin typeface="+mj-lt"/>
                <a:cs typeface="Dreaming Outloud Pro" panose="03050502040302030504" pitchFamily="66" charset="77"/>
              </a:rPr>
              <a:t>How do waves form and what are their </a:t>
            </a:r>
            <a:r>
              <a:rPr lang="en-GB" sz="4800" b="1" dirty="0">
                <a:solidFill>
                  <a:srgbClr val="404040"/>
                </a:solidFill>
                <a:latin typeface="+mj-lt"/>
                <a:cs typeface="Dreaming Outloud Pro" panose="03050502040302030504" pitchFamily="66" charset="77"/>
              </a:rPr>
              <a:t>characteristics</a:t>
            </a:r>
            <a:r>
              <a:rPr lang="en-GB" sz="4800" b="1" dirty="0">
                <a:solidFill>
                  <a:schemeClr val="tx1">
                    <a:lumMod val="75000"/>
                    <a:lumOff val="25000"/>
                  </a:schemeClr>
                </a:solidFill>
                <a:latin typeface="+mj-lt"/>
                <a:cs typeface="Dreaming Outloud Pro" panose="03050502040302030504" pitchFamily="66" charset="77"/>
              </a:rPr>
              <a:t>?</a:t>
            </a:r>
          </a:p>
        </p:txBody>
      </p:sp>
      <p:pic>
        <p:nvPicPr>
          <p:cNvPr id="8" name="Graphic 7">
            <a:extLst>
              <a:ext uri="{FF2B5EF4-FFF2-40B4-BE49-F238E27FC236}">
                <a16:creationId xmlns:a16="http://schemas.microsoft.com/office/drawing/2014/main" id="{7DFC9DD3-5108-B62B-68DA-F0EE2B466EA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88491" y="2143427"/>
            <a:ext cx="678772" cy="678772"/>
          </a:xfrm>
          <a:prstGeom prst="rect">
            <a:avLst/>
          </a:prstGeom>
        </p:spPr>
      </p:pic>
      <p:pic>
        <p:nvPicPr>
          <p:cNvPr id="9" name="Graphic 8">
            <a:extLst>
              <a:ext uri="{FF2B5EF4-FFF2-40B4-BE49-F238E27FC236}">
                <a16:creationId xmlns:a16="http://schemas.microsoft.com/office/drawing/2014/main" id="{5682C1F7-9DF9-390D-5205-E911CF627B26}"/>
              </a:ext>
            </a:extLst>
          </p:cNvPr>
          <p:cNvPicPr>
            <a:picLocks/>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9303" t="13517" r="70556" b="69407"/>
          <a:stretch/>
        </p:blipFill>
        <p:spPr>
          <a:xfrm>
            <a:off x="1443385" y="3081008"/>
            <a:ext cx="403656" cy="342240"/>
          </a:xfrm>
          <a:prstGeom prst="rect">
            <a:avLst/>
          </a:prstGeom>
        </p:spPr>
      </p:pic>
      <p:pic>
        <p:nvPicPr>
          <p:cNvPr id="10" name="Graphic 9">
            <a:extLst>
              <a:ext uri="{FF2B5EF4-FFF2-40B4-BE49-F238E27FC236}">
                <a16:creationId xmlns:a16="http://schemas.microsoft.com/office/drawing/2014/main" id="{491D8983-DB25-553A-6122-1FF83918F023}"/>
              </a:ext>
            </a:extLst>
          </p:cNvPr>
          <p:cNvPicPr>
            <a:picLocks/>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9342" t="30593" r="72408" b="50083"/>
          <a:stretch/>
        </p:blipFill>
        <p:spPr>
          <a:xfrm>
            <a:off x="1462332" y="3928910"/>
            <a:ext cx="365761" cy="387283"/>
          </a:xfrm>
          <a:prstGeom prst="rect">
            <a:avLst/>
          </a:prstGeom>
        </p:spPr>
      </p:pic>
      <p:pic>
        <p:nvPicPr>
          <p:cNvPr id="11" name="Graphic 10">
            <a:extLst>
              <a:ext uri="{FF2B5EF4-FFF2-40B4-BE49-F238E27FC236}">
                <a16:creationId xmlns:a16="http://schemas.microsoft.com/office/drawing/2014/main" id="{2F59AA07-577B-2981-2F37-E023AC8B1019}"/>
              </a:ext>
            </a:extLst>
          </p:cNvPr>
          <p:cNvPicPr>
            <a:picLocks/>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6792" t="50503" r="70556" b="30173"/>
          <a:stretch/>
        </p:blipFill>
        <p:spPr>
          <a:xfrm>
            <a:off x="1393052" y="4821855"/>
            <a:ext cx="453989" cy="387283"/>
          </a:xfrm>
          <a:prstGeom prst="rect">
            <a:avLst/>
          </a:prstGeom>
        </p:spPr>
      </p:pic>
      <p:sp>
        <p:nvSpPr>
          <p:cNvPr id="13" name="TextBox 12">
            <a:extLst>
              <a:ext uri="{FF2B5EF4-FFF2-40B4-BE49-F238E27FC236}">
                <a16:creationId xmlns:a16="http://schemas.microsoft.com/office/drawing/2014/main" id="{CBDB90DE-C5EC-9524-7405-D819A0C9087B}"/>
              </a:ext>
            </a:extLst>
          </p:cNvPr>
          <p:cNvSpPr txBox="1"/>
          <p:nvPr/>
        </p:nvSpPr>
        <p:spPr>
          <a:xfrm>
            <a:off x="1916782" y="2913939"/>
            <a:ext cx="5018709" cy="646331"/>
          </a:xfrm>
          <a:prstGeom prst="rect">
            <a:avLst/>
          </a:prstGeom>
          <a:noFill/>
        </p:spPr>
        <p:txBody>
          <a:bodyPr wrap="square" rtlCol="0">
            <a:spAutoFit/>
          </a:bodyPr>
          <a:lstStyle/>
          <a:p>
            <a:r>
              <a:rPr lang="en-GB" sz="3600" dirty="0">
                <a:solidFill>
                  <a:schemeClr val="tx1">
                    <a:lumMod val="75000"/>
                    <a:lumOff val="25000"/>
                  </a:schemeClr>
                </a:solidFill>
                <a:cs typeface="Dreaming Outloud Pro" panose="03050502040302030504" pitchFamily="66" charset="77"/>
              </a:rPr>
              <a:t>How waves are formed</a:t>
            </a:r>
          </a:p>
        </p:txBody>
      </p:sp>
      <p:sp>
        <p:nvSpPr>
          <p:cNvPr id="14" name="TextBox 13">
            <a:extLst>
              <a:ext uri="{FF2B5EF4-FFF2-40B4-BE49-F238E27FC236}">
                <a16:creationId xmlns:a16="http://schemas.microsoft.com/office/drawing/2014/main" id="{DD917293-C84D-5603-7A42-721FAC32287E}"/>
              </a:ext>
            </a:extLst>
          </p:cNvPr>
          <p:cNvSpPr txBox="1"/>
          <p:nvPr/>
        </p:nvSpPr>
        <p:spPr>
          <a:xfrm>
            <a:off x="1916781" y="3799387"/>
            <a:ext cx="6886256" cy="646331"/>
          </a:xfrm>
          <a:prstGeom prst="rect">
            <a:avLst/>
          </a:prstGeom>
          <a:noFill/>
        </p:spPr>
        <p:txBody>
          <a:bodyPr wrap="square" rtlCol="0">
            <a:spAutoFit/>
          </a:bodyPr>
          <a:lstStyle/>
          <a:p>
            <a:r>
              <a:rPr lang="en-GB" sz="3600" dirty="0">
                <a:solidFill>
                  <a:schemeClr val="tx1">
                    <a:lumMod val="75000"/>
                    <a:lumOff val="25000"/>
                  </a:schemeClr>
                </a:solidFill>
                <a:cs typeface="Dreaming Outloud Pro" panose="03050502040302030504" pitchFamily="66" charset="77"/>
              </a:rPr>
              <a:t>The factors affecting wave size</a:t>
            </a:r>
          </a:p>
        </p:txBody>
      </p:sp>
      <p:sp>
        <p:nvSpPr>
          <p:cNvPr id="15" name="TextBox 14">
            <a:extLst>
              <a:ext uri="{FF2B5EF4-FFF2-40B4-BE49-F238E27FC236}">
                <a16:creationId xmlns:a16="http://schemas.microsoft.com/office/drawing/2014/main" id="{6060FBAE-3530-E5FC-0D2D-FD668DA764D5}"/>
              </a:ext>
            </a:extLst>
          </p:cNvPr>
          <p:cNvSpPr txBox="1"/>
          <p:nvPr/>
        </p:nvSpPr>
        <p:spPr>
          <a:xfrm>
            <a:off x="1916781" y="4723111"/>
            <a:ext cx="6886256" cy="1200329"/>
          </a:xfrm>
          <a:prstGeom prst="rect">
            <a:avLst/>
          </a:prstGeom>
          <a:noFill/>
        </p:spPr>
        <p:txBody>
          <a:bodyPr wrap="square" rtlCol="0">
            <a:spAutoFit/>
          </a:bodyPr>
          <a:lstStyle/>
          <a:p>
            <a:r>
              <a:rPr lang="en-GB" sz="3600" dirty="0">
                <a:solidFill>
                  <a:schemeClr val="tx1">
                    <a:lumMod val="75000"/>
                    <a:lumOff val="25000"/>
                  </a:schemeClr>
                </a:solidFill>
                <a:cs typeface="Dreaming Outloud Pro" panose="03050502040302030504" pitchFamily="66" charset="77"/>
              </a:rPr>
              <a:t>The characteristics of destructive and constructive waves</a:t>
            </a:r>
          </a:p>
        </p:txBody>
      </p:sp>
      <p:pic>
        <p:nvPicPr>
          <p:cNvPr id="17" name="Picture 16">
            <a:extLst>
              <a:ext uri="{FF2B5EF4-FFF2-40B4-BE49-F238E27FC236}">
                <a16:creationId xmlns:a16="http://schemas.microsoft.com/office/drawing/2014/main" id="{20B74418-F977-6AA2-DEA5-7403B9F12E3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81820" y="6374428"/>
            <a:ext cx="1922929" cy="214696"/>
          </a:xfrm>
          <a:prstGeom prst="rect">
            <a:avLst/>
          </a:prstGeom>
        </p:spPr>
      </p:pic>
    </p:spTree>
    <p:extLst>
      <p:ext uri="{BB962C8B-B14F-4D97-AF65-F5344CB8AC3E}">
        <p14:creationId xmlns:p14="http://schemas.microsoft.com/office/powerpoint/2010/main" val="405966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5D90C80-34EE-C667-5E3D-5164611EB798}"/>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07C45C-52DE-552A-7A26-7F12F4A98983}"/>
              </a:ext>
            </a:extLst>
          </p:cNvPr>
          <p:cNvSpPr txBox="1"/>
          <p:nvPr/>
        </p:nvSpPr>
        <p:spPr>
          <a:xfrm>
            <a:off x="-880822" y="364391"/>
            <a:ext cx="9277564" cy="923330"/>
          </a:xfrm>
          <a:prstGeom prst="rect">
            <a:avLst/>
          </a:prstGeom>
          <a:noFill/>
        </p:spPr>
        <p:txBody>
          <a:bodyPr wrap="square" rtlCol="0">
            <a:spAutoFit/>
          </a:bodyPr>
          <a:lstStyle/>
          <a:p>
            <a:pPr algn="ctr"/>
            <a:r>
              <a:rPr lang="en-GB" sz="5400" b="1" dirty="0">
                <a:solidFill>
                  <a:schemeClr val="tx1">
                    <a:lumMod val="75000"/>
                    <a:lumOff val="25000"/>
                  </a:schemeClr>
                </a:solidFill>
                <a:latin typeface="+mj-lt"/>
                <a:cs typeface="Dreaming Outloud Pro" panose="03050502040302030504" pitchFamily="66" charset="77"/>
              </a:rPr>
              <a:t>Hinge Question</a:t>
            </a:r>
          </a:p>
        </p:txBody>
      </p:sp>
      <p:sp>
        <p:nvSpPr>
          <p:cNvPr id="13" name="TextBox 12">
            <a:extLst>
              <a:ext uri="{FF2B5EF4-FFF2-40B4-BE49-F238E27FC236}">
                <a16:creationId xmlns:a16="http://schemas.microsoft.com/office/drawing/2014/main" id="{F4F80578-D50F-BD0C-EE51-40B2A0FCC909}"/>
              </a:ext>
            </a:extLst>
          </p:cNvPr>
          <p:cNvSpPr txBox="1"/>
          <p:nvPr/>
        </p:nvSpPr>
        <p:spPr>
          <a:xfrm>
            <a:off x="371723" y="1322847"/>
            <a:ext cx="8466120" cy="4862870"/>
          </a:xfrm>
          <a:prstGeom prst="rect">
            <a:avLst/>
          </a:prstGeom>
          <a:noFill/>
        </p:spPr>
        <p:txBody>
          <a:bodyPr wrap="square" rtlCol="0">
            <a:spAutoFit/>
          </a:bodyPr>
          <a:lstStyle/>
          <a:p>
            <a:r>
              <a:rPr lang="en-GB" sz="3100" dirty="0">
                <a:solidFill>
                  <a:schemeClr val="tx1">
                    <a:lumMod val="75000"/>
                    <a:lumOff val="25000"/>
                  </a:schemeClr>
                </a:solidFill>
                <a:cs typeface="Dreaming Outloud Pro" panose="03050502040302030504" pitchFamily="66" charset="77"/>
              </a:rPr>
              <a:t>What is the correct sequence in the formation of a wave?</a:t>
            </a:r>
          </a:p>
          <a:p>
            <a:endParaRPr lang="en-GB" sz="3100" dirty="0">
              <a:solidFill>
                <a:schemeClr val="tx1">
                  <a:lumMod val="75000"/>
                  <a:lumOff val="25000"/>
                </a:schemeClr>
              </a:solidFill>
              <a:cs typeface="Dreaming Outloud Pro" panose="03050502040302030504" pitchFamily="66" charset="77"/>
            </a:endParaRPr>
          </a:p>
          <a:p>
            <a:pPr marL="514350" indent="-514350">
              <a:buAutoNum type="alphaUcPeriod"/>
            </a:pPr>
            <a:r>
              <a:rPr lang="en-GB" sz="3100" dirty="0">
                <a:solidFill>
                  <a:schemeClr val="tx1">
                    <a:lumMod val="75000"/>
                    <a:lumOff val="25000"/>
                  </a:schemeClr>
                </a:solidFill>
                <a:cs typeface="Dreaming Outloud Pro" panose="03050502040302030504" pitchFamily="66" charset="77"/>
              </a:rPr>
              <a:t>Fast moving ripples merge with slower ripples. The waves become larger and form sets (straight lines of waves).</a:t>
            </a:r>
          </a:p>
          <a:p>
            <a:pPr marL="514350" indent="-514350">
              <a:buAutoNum type="alphaUcPeriod"/>
            </a:pPr>
            <a:r>
              <a:rPr lang="en-GB" sz="3100" dirty="0">
                <a:solidFill>
                  <a:schemeClr val="tx1">
                    <a:lumMod val="75000"/>
                    <a:lumOff val="25000"/>
                  </a:schemeClr>
                </a:solidFill>
                <a:cs typeface="Dreaming Outloud Pro" panose="03050502040302030504" pitchFamily="66" charset="77"/>
              </a:rPr>
              <a:t>Ripples form on the surface of the ocean due to friction from the wind. </a:t>
            </a:r>
          </a:p>
          <a:p>
            <a:pPr marL="514350" indent="-514350">
              <a:buAutoNum type="alphaUcPeriod"/>
            </a:pPr>
            <a:r>
              <a:rPr lang="en-GB" sz="3100" dirty="0">
                <a:solidFill>
                  <a:schemeClr val="tx1">
                    <a:lumMod val="75000"/>
                    <a:lumOff val="25000"/>
                  </a:schemeClr>
                </a:solidFill>
                <a:cs typeface="Dreaming Outloud Pro" panose="03050502040302030504" pitchFamily="66" charset="77"/>
              </a:rPr>
              <a:t>Waves become larger and more organised the further they travel. </a:t>
            </a:r>
          </a:p>
        </p:txBody>
      </p:sp>
      <p:pic>
        <p:nvPicPr>
          <p:cNvPr id="14" name="Picture 13">
            <a:extLst>
              <a:ext uri="{FF2B5EF4-FFF2-40B4-BE49-F238E27FC236}">
                <a16:creationId xmlns:a16="http://schemas.microsoft.com/office/drawing/2014/main" id="{2C75A518-BC1E-9FE0-3DDD-B5753793D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110" y="6371368"/>
            <a:ext cx="1922929" cy="214696"/>
          </a:xfrm>
          <a:prstGeom prst="rect">
            <a:avLst/>
          </a:prstGeom>
        </p:spPr>
      </p:pic>
      <p:grpSp>
        <p:nvGrpSpPr>
          <p:cNvPr id="15" name="Group 14">
            <a:extLst>
              <a:ext uri="{FF2B5EF4-FFF2-40B4-BE49-F238E27FC236}">
                <a16:creationId xmlns:a16="http://schemas.microsoft.com/office/drawing/2014/main" id="{651973B8-DDC7-6D87-90B4-7CEDF8A005A4}"/>
              </a:ext>
            </a:extLst>
          </p:cNvPr>
          <p:cNvGrpSpPr/>
          <p:nvPr/>
        </p:nvGrpSpPr>
        <p:grpSpPr>
          <a:xfrm>
            <a:off x="375706" y="207103"/>
            <a:ext cx="1026932" cy="1026932"/>
            <a:chOff x="828417" y="379533"/>
            <a:chExt cx="1026932" cy="1026932"/>
          </a:xfrm>
        </p:grpSpPr>
        <p:pic>
          <p:nvPicPr>
            <p:cNvPr id="9" name="Graphic 8">
              <a:extLst>
                <a:ext uri="{FF2B5EF4-FFF2-40B4-BE49-F238E27FC236}">
                  <a16:creationId xmlns:a16="http://schemas.microsoft.com/office/drawing/2014/main" id="{B7850009-3C07-D0A7-341B-47370B76AE2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28417" y="379533"/>
              <a:ext cx="1026932" cy="1026932"/>
            </a:xfrm>
            <a:prstGeom prst="rect">
              <a:avLst/>
            </a:prstGeom>
          </p:spPr>
        </p:pic>
        <p:sp>
          <p:nvSpPr>
            <p:cNvPr id="10" name="Oval 9">
              <a:extLst>
                <a:ext uri="{FF2B5EF4-FFF2-40B4-BE49-F238E27FC236}">
                  <a16:creationId xmlns:a16="http://schemas.microsoft.com/office/drawing/2014/main" id="{BE2629C2-E461-5B4D-FEE9-45FDBC18D7A0}"/>
                </a:ext>
              </a:extLst>
            </p:cNvPr>
            <p:cNvSpPr/>
            <p:nvPr/>
          </p:nvSpPr>
          <p:spPr>
            <a:xfrm>
              <a:off x="879475" y="536821"/>
              <a:ext cx="150829" cy="150829"/>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15837EEB-68A8-E8B7-FEC6-5B5CC64306C5}"/>
                </a:ext>
              </a:extLst>
            </p:cNvPr>
            <p:cNvPicPr>
              <a:picLocks/>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4349" y="501695"/>
              <a:ext cx="221079" cy="221079"/>
            </a:xfrm>
            <a:prstGeom prst="rect">
              <a:avLst/>
            </a:prstGeom>
          </p:spPr>
        </p:pic>
      </p:grpSp>
      <p:sp>
        <p:nvSpPr>
          <p:cNvPr id="2" name="TextBox 1">
            <a:extLst>
              <a:ext uri="{FF2B5EF4-FFF2-40B4-BE49-F238E27FC236}">
                <a16:creationId xmlns:a16="http://schemas.microsoft.com/office/drawing/2014/main" id="{BBD7405C-2229-D110-A421-850178B3FB2F}"/>
              </a:ext>
            </a:extLst>
          </p:cNvPr>
          <p:cNvSpPr txBox="1"/>
          <p:nvPr/>
        </p:nvSpPr>
        <p:spPr>
          <a:xfrm>
            <a:off x="6724201" y="5924222"/>
            <a:ext cx="1922929" cy="569387"/>
          </a:xfrm>
          <a:prstGeom prst="rect">
            <a:avLst/>
          </a:prstGeom>
          <a:noFill/>
        </p:spPr>
        <p:txBody>
          <a:bodyPr wrap="square" rtlCol="0">
            <a:spAutoFit/>
          </a:bodyPr>
          <a:lstStyle/>
          <a:p>
            <a:r>
              <a:rPr lang="en-GB" sz="3100" b="1" dirty="0">
                <a:solidFill>
                  <a:schemeClr val="tx1">
                    <a:lumMod val="75000"/>
                    <a:lumOff val="25000"/>
                  </a:schemeClr>
                </a:solidFill>
                <a:latin typeface="Dreaming Outloud Pro" panose="03050502040302030504" pitchFamily="66" charset="77"/>
                <a:cs typeface="Dreaming Outloud Pro" panose="03050502040302030504" pitchFamily="66" charset="77"/>
              </a:rPr>
              <a:t>B &gt; A &gt; C</a:t>
            </a:r>
          </a:p>
        </p:txBody>
      </p:sp>
    </p:spTree>
    <p:extLst>
      <p:ext uri="{BB962C8B-B14F-4D97-AF65-F5344CB8AC3E}">
        <p14:creationId xmlns:p14="http://schemas.microsoft.com/office/powerpoint/2010/main" val="15534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5D90C80-34EE-C667-5E3D-5164611EB798}"/>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07C45C-52DE-552A-7A26-7F12F4A98983}"/>
              </a:ext>
            </a:extLst>
          </p:cNvPr>
          <p:cNvSpPr txBox="1"/>
          <p:nvPr/>
        </p:nvSpPr>
        <p:spPr>
          <a:xfrm>
            <a:off x="-880822" y="364391"/>
            <a:ext cx="9277564" cy="923330"/>
          </a:xfrm>
          <a:prstGeom prst="rect">
            <a:avLst/>
          </a:prstGeom>
          <a:noFill/>
        </p:spPr>
        <p:txBody>
          <a:bodyPr wrap="square" rtlCol="0">
            <a:spAutoFit/>
          </a:bodyPr>
          <a:lstStyle/>
          <a:p>
            <a:pPr algn="ctr"/>
            <a:r>
              <a:rPr lang="en-GB" sz="5400" b="1" dirty="0">
                <a:solidFill>
                  <a:schemeClr val="tx1">
                    <a:lumMod val="75000"/>
                    <a:lumOff val="25000"/>
                  </a:schemeClr>
                </a:solidFill>
                <a:latin typeface="+mj-lt"/>
                <a:cs typeface="Dreaming Outloud Pro" panose="03050502040302030504" pitchFamily="66" charset="77"/>
              </a:rPr>
              <a:t>Hinge Question</a:t>
            </a:r>
          </a:p>
        </p:txBody>
      </p:sp>
      <p:sp>
        <p:nvSpPr>
          <p:cNvPr id="13" name="TextBox 12">
            <a:extLst>
              <a:ext uri="{FF2B5EF4-FFF2-40B4-BE49-F238E27FC236}">
                <a16:creationId xmlns:a16="http://schemas.microsoft.com/office/drawing/2014/main" id="{F4F80578-D50F-BD0C-EE51-40B2A0FCC909}"/>
              </a:ext>
            </a:extLst>
          </p:cNvPr>
          <p:cNvSpPr txBox="1"/>
          <p:nvPr/>
        </p:nvSpPr>
        <p:spPr>
          <a:xfrm>
            <a:off x="371723" y="1322847"/>
            <a:ext cx="8466120" cy="569387"/>
          </a:xfrm>
          <a:prstGeom prst="rect">
            <a:avLst/>
          </a:prstGeom>
          <a:noFill/>
        </p:spPr>
        <p:txBody>
          <a:bodyPr wrap="square" rtlCol="0">
            <a:spAutoFit/>
          </a:bodyPr>
          <a:lstStyle/>
          <a:p>
            <a:r>
              <a:rPr lang="en-GB" sz="3100" dirty="0">
                <a:solidFill>
                  <a:schemeClr val="tx1">
                    <a:lumMod val="75000"/>
                    <a:lumOff val="25000"/>
                  </a:schemeClr>
                </a:solidFill>
                <a:cs typeface="Dreaming Outloud Pro" panose="03050502040302030504" pitchFamily="66" charset="77"/>
              </a:rPr>
              <a:t>Describe the formation of a wave.</a:t>
            </a:r>
          </a:p>
        </p:txBody>
      </p:sp>
      <p:pic>
        <p:nvPicPr>
          <p:cNvPr id="14" name="Picture 13">
            <a:extLst>
              <a:ext uri="{FF2B5EF4-FFF2-40B4-BE49-F238E27FC236}">
                <a16:creationId xmlns:a16="http://schemas.microsoft.com/office/drawing/2014/main" id="{2C75A518-BC1E-9FE0-3DDD-B5753793D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110" y="6371368"/>
            <a:ext cx="1922929" cy="214696"/>
          </a:xfrm>
          <a:prstGeom prst="rect">
            <a:avLst/>
          </a:prstGeom>
        </p:spPr>
      </p:pic>
      <p:grpSp>
        <p:nvGrpSpPr>
          <p:cNvPr id="15" name="Group 14">
            <a:extLst>
              <a:ext uri="{FF2B5EF4-FFF2-40B4-BE49-F238E27FC236}">
                <a16:creationId xmlns:a16="http://schemas.microsoft.com/office/drawing/2014/main" id="{651973B8-DDC7-6D87-90B4-7CEDF8A005A4}"/>
              </a:ext>
            </a:extLst>
          </p:cNvPr>
          <p:cNvGrpSpPr/>
          <p:nvPr/>
        </p:nvGrpSpPr>
        <p:grpSpPr>
          <a:xfrm>
            <a:off x="375706" y="207103"/>
            <a:ext cx="1026932" cy="1026932"/>
            <a:chOff x="828417" y="379533"/>
            <a:chExt cx="1026932" cy="1026932"/>
          </a:xfrm>
        </p:grpSpPr>
        <p:pic>
          <p:nvPicPr>
            <p:cNvPr id="9" name="Graphic 8">
              <a:extLst>
                <a:ext uri="{FF2B5EF4-FFF2-40B4-BE49-F238E27FC236}">
                  <a16:creationId xmlns:a16="http://schemas.microsoft.com/office/drawing/2014/main" id="{B7850009-3C07-D0A7-341B-47370B76AE2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28417" y="379533"/>
              <a:ext cx="1026932" cy="1026932"/>
            </a:xfrm>
            <a:prstGeom prst="rect">
              <a:avLst/>
            </a:prstGeom>
          </p:spPr>
        </p:pic>
        <p:sp>
          <p:nvSpPr>
            <p:cNvPr id="10" name="Oval 9">
              <a:extLst>
                <a:ext uri="{FF2B5EF4-FFF2-40B4-BE49-F238E27FC236}">
                  <a16:creationId xmlns:a16="http://schemas.microsoft.com/office/drawing/2014/main" id="{BE2629C2-E461-5B4D-FEE9-45FDBC18D7A0}"/>
                </a:ext>
              </a:extLst>
            </p:cNvPr>
            <p:cNvSpPr/>
            <p:nvPr/>
          </p:nvSpPr>
          <p:spPr>
            <a:xfrm>
              <a:off x="879475" y="536821"/>
              <a:ext cx="150829" cy="150829"/>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15837EEB-68A8-E8B7-FEC6-5B5CC64306C5}"/>
                </a:ext>
              </a:extLst>
            </p:cNvPr>
            <p:cNvPicPr>
              <a:picLocks/>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4349" y="501695"/>
              <a:ext cx="221079" cy="221079"/>
            </a:xfrm>
            <a:prstGeom prst="rect">
              <a:avLst/>
            </a:prstGeom>
          </p:spPr>
        </p:pic>
      </p:grpSp>
      <p:sp>
        <p:nvSpPr>
          <p:cNvPr id="3" name="TextBox 2">
            <a:extLst>
              <a:ext uri="{FF2B5EF4-FFF2-40B4-BE49-F238E27FC236}">
                <a16:creationId xmlns:a16="http://schemas.microsoft.com/office/drawing/2014/main" id="{618AF74B-8BC2-9D1C-76D6-7BF24D1E6808}"/>
              </a:ext>
            </a:extLst>
          </p:cNvPr>
          <p:cNvSpPr txBox="1"/>
          <p:nvPr/>
        </p:nvSpPr>
        <p:spPr>
          <a:xfrm>
            <a:off x="382873" y="2523613"/>
            <a:ext cx="8466120" cy="2477601"/>
          </a:xfrm>
          <a:prstGeom prst="rect">
            <a:avLst/>
          </a:prstGeom>
          <a:noFill/>
        </p:spPr>
        <p:txBody>
          <a:bodyPr wrap="square" rtlCol="0">
            <a:spAutoFit/>
          </a:bodyPr>
          <a:lstStyle/>
          <a:p>
            <a:r>
              <a:rPr lang="en-GB" sz="3100" dirty="0">
                <a:solidFill>
                  <a:schemeClr val="tx1">
                    <a:lumMod val="75000"/>
                    <a:lumOff val="25000"/>
                  </a:schemeClr>
                </a:solidFill>
                <a:cs typeface="Dreaming Outloud Pro" panose="03050502040302030504" pitchFamily="66" charset="77"/>
              </a:rPr>
              <a:t>Ripples form on the surface of the ocean due to friction from the wind. Fast moving ripples merge with slower ripples. The waves become larger and form sets (straight lines of waves). Waves become larger and more organised the further they travel. </a:t>
            </a:r>
          </a:p>
        </p:txBody>
      </p:sp>
    </p:spTree>
    <p:extLst>
      <p:ext uri="{BB962C8B-B14F-4D97-AF65-F5344CB8AC3E}">
        <p14:creationId xmlns:p14="http://schemas.microsoft.com/office/powerpoint/2010/main" val="203359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5D90C80-34EE-C667-5E3D-5164611EB798}"/>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D07C45C-52DE-552A-7A26-7F12F4A98983}"/>
              </a:ext>
            </a:extLst>
          </p:cNvPr>
          <p:cNvSpPr txBox="1"/>
          <p:nvPr/>
        </p:nvSpPr>
        <p:spPr>
          <a:xfrm>
            <a:off x="-880822" y="364391"/>
            <a:ext cx="9277564" cy="923330"/>
          </a:xfrm>
          <a:prstGeom prst="rect">
            <a:avLst/>
          </a:prstGeom>
          <a:noFill/>
        </p:spPr>
        <p:txBody>
          <a:bodyPr wrap="square" rtlCol="0">
            <a:spAutoFit/>
          </a:bodyPr>
          <a:lstStyle/>
          <a:p>
            <a:pPr algn="ctr"/>
            <a:r>
              <a:rPr lang="en-GB" sz="5400" b="1" dirty="0">
                <a:solidFill>
                  <a:schemeClr val="tx1">
                    <a:lumMod val="75000"/>
                    <a:lumOff val="25000"/>
                  </a:schemeClr>
                </a:solidFill>
                <a:latin typeface="+mj-lt"/>
                <a:cs typeface="Dreaming Outloud Pro" panose="03050502040302030504" pitchFamily="66" charset="77"/>
              </a:rPr>
              <a:t>Hinge Question</a:t>
            </a:r>
          </a:p>
        </p:txBody>
      </p:sp>
      <p:sp>
        <p:nvSpPr>
          <p:cNvPr id="13" name="TextBox 12">
            <a:extLst>
              <a:ext uri="{FF2B5EF4-FFF2-40B4-BE49-F238E27FC236}">
                <a16:creationId xmlns:a16="http://schemas.microsoft.com/office/drawing/2014/main" id="{F4F80578-D50F-BD0C-EE51-40B2A0FCC909}"/>
              </a:ext>
            </a:extLst>
          </p:cNvPr>
          <p:cNvSpPr txBox="1"/>
          <p:nvPr/>
        </p:nvSpPr>
        <p:spPr>
          <a:xfrm>
            <a:off x="371723" y="1322847"/>
            <a:ext cx="8466120" cy="569387"/>
          </a:xfrm>
          <a:prstGeom prst="rect">
            <a:avLst/>
          </a:prstGeom>
          <a:noFill/>
        </p:spPr>
        <p:txBody>
          <a:bodyPr wrap="square" rtlCol="0">
            <a:spAutoFit/>
          </a:bodyPr>
          <a:lstStyle/>
          <a:p>
            <a:r>
              <a:rPr lang="en-GB" sz="3100" dirty="0">
                <a:solidFill>
                  <a:schemeClr val="tx1">
                    <a:lumMod val="75000"/>
                    <a:lumOff val="25000"/>
                  </a:schemeClr>
                </a:solidFill>
                <a:cs typeface="Dreaming Outloud Pro" panose="03050502040302030504" pitchFamily="66" charset="77"/>
              </a:rPr>
              <a:t>Which type of wave is most likely to cause erosion? </a:t>
            </a:r>
          </a:p>
        </p:txBody>
      </p:sp>
      <p:pic>
        <p:nvPicPr>
          <p:cNvPr id="14" name="Picture 13">
            <a:extLst>
              <a:ext uri="{FF2B5EF4-FFF2-40B4-BE49-F238E27FC236}">
                <a16:creationId xmlns:a16="http://schemas.microsoft.com/office/drawing/2014/main" id="{2C75A518-BC1E-9FE0-3DDD-B5753793D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110" y="6371368"/>
            <a:ext cx="1922929" cy="214696"/>
          </a:xfrm>
          <a:prstGeom prst="rect">
            <a:avLst/>
          </a:prstGeom>
        </p:spPr>
      </p:pic>
      <p:grpSp>
        <p:nvGrpSpPr>
          <p:cNvPr id="15" name="Group 14">
            <a:extLst>
              <a:ext uri="{FF2B5EF4-FFF2-40B4-BE49-F238E27FC236}">
                <a16:creationId xmlns:a16="http://schemas.microsoft.com/office/drawing/2014/main" id="{651973B8-DDC7-6D87-90B4-7CEDF8A005A4}"/>
              </a:ext>
            </a:extLst>
          </p:cNvPr>
          <p:cNvGrpSpPr/>
          <p:nvPr/>
        </p:nvGrpSpPr>
        <p:grpSpPr>
          <a:xfrm>
            <a:off x="375706" y="207103"/>
            <a:ext cx="1026932" cy="1026932"/>
            <a:chOff x="828417" y="379533"/>
            <a:chExt cx="1026932" cy="1026932"/>
          </a:xfrm>
        </p:grpSpPr>
        <p:pic>
          <p:nvPicPr>
            <p:cNvPr id="9" name="Graphic 8">
              <a:extLst>
                <a:ext uri="{FF2B5EF4-FFF2-40B4-BE49-F238E27FC236}">
                  <a16:creationId xmlns:a16="http://schemas.microsoft.com/office/drawing/2014/main" id="{B7850009-3C07-D0A7-341B-47370B76AE2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828417" y="379533"/>
              <a:ext cx="1026932" cy="1026932"/>
            </a:xfrm>
            <a:prstGeom prst="rect">
              <a:avLst/>
            </a:prstGeom>
          </p:spPr>
        </p:pic>
        <p:sp>
          <p:nvSpPr>
            <p:cNvPr id="10" name="Oval 9">
              <a:extLst>
                <a:ext uri="{FF2B5EF4-FFF2-40B4-BE49-F238E27FC236}">
                  <a16:creationId xmlns:a16="http://schemas.microsoft.com/office/drawing/2014/main" id="{BE2629C2-E461-5B4D-FEE9-45FDBC18D7A0}"/>
                </a:ext>
              </a:extLst>
            </p:cNvPr>
            <p:cNvSpPr/>
            <p:nvPr/>
          </p:nvSpPr>
          <p:spPr>
            <a:xfrm>
              <a:off x="879475" y="536821"/>
              <a:ext cx="150829" cy="150829"/>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a:extLst>
                <a:ext uri="{FF2B5EF4-FFF2-40B4-BE49-F238E27FC236}">
                  <a16:creationId xmlns:a16="http://schemas.microsoft.com/office/drawing/2014/main" id="{15837EEB-68A8-E8B7-FEC6-5B5CC64306C5}"/>
                </a:ext>
              </a:extLst>
            </p:cNvPr>
            <p:cNvPicPr>
              <a:picLocks/>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44349" y="501695"/>
              <a:ext cx="221079" cy="221079"/>
            </a:xfrm>
            <a:prstGeom prst="rect">
              <a:avLst/>
            </a:prstGeom>
          </p:spPr>
        </p:pic>
      </p:grpSp>
      <p:sp>
        <p:nvSpPr>
          <p:cNvPr id="3" name="TextBox 2">
            <a:extLst>
              <a:ext uri="{FF2B5EF4-FFF2-40B4-BE49-F238E27FC236}">
                <a16:creationId xmlns:a16="http://schemas.microsoft.com/office/drawing/2014/main" id="{618AF74B-8BC2-9D1C-76D6-7BF24D1E6808}"/>
              </a:ext>
            </a:extLst>
          </p:cNvPr>
          <p:cNvSpPr txBox="1"/>
          <p:nvPr/>
        </p:nvSpPr>
        <p:spPr>
          <a:xfrm>
            <a:off x="382873" y="2523613"/>
            <a:ext cx="8466120" cy="3431709"/>
          </a:xfrm>
          <a:prstGeom prst="rect">
            <a:avLst/>
          </a:prstGeom>
          <a:noFill/>
        </p:spPr>
        <p:txBody>
          <a:bodyPr wrap="square" rtlCol="0">
            <a:spAutoFit/>
          </a:bodyPr>
          <a:lstStyle/>
          <a:p>
            <a:r>
              <a:rPr lang="en-GB" sz="3100" dirty="0">
                <a:solidFill>
                  <a:schemeClr val="tx1">
                    <a:lumMod val="75000"/>
                    <a:lumOff val="25000"/>
                  </a:schemeClr>
                </a:solidFill>
                <a:cs typeface="Dreaming Outloud Pro" panose="03050502040302030504" pitchFamily="66" charset="77"/>
              </a:rPr>
              <a:t>A destructive wave is more likely to cause erosion than a constructive wave. This is because destructive waves plunge onto the beach so their backwash is stronger than their swash, so beach material is removed. Whereas a constructive wave spills onto a beach and has a stronger swash than backwash, meaning beach material builds up. </a:t>
            </a:r>
          </a:p>
        </p:txBody>
      </p:sp>
    </p:spTree>
    <p:extLst>
      <p:ext uri="{BB962C8B-B14F-4D97-AF65-F5344CB8AC3E}">
        <p14:creationId xmlns:p14="http://schemas.microsoft.com/office/powerpoint/2010/main" val="48234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5D90C80-34EE-C667-5E3D-5164611EB798}"/>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5" name="TextBox 4">
            <a:extLst>
              <a:ext uri="{FF2B5EF4-FFF2-40B4-BE49-F238E27FC236}">
                <a16:creationId xmlns:a16="http://schemas.microsoft.com/office/drawing/2014/main" id="{5D07C45C-52DE-552A-7A26-7F12F4A98983}"/>
              </a:ext>
            </a:extLst>
          </p:cNvPr>
          <p:cNvSpPr txBox="1"/>
          <p:nvPr/>
        </p:nvSpPr>
        <p:spPr>
          <a:xfrm>
            <a:off x="2719826" y="602477"/>
            <a:ext cx="4704770" cy="923330"/>
          </a:xfrm>
          <a:prstGeom prst="rect">
            <a:avLst/>
          </a:prstGeom>
          <a:noFill/>
        </p:spPr>
        <p:txBody>
          <a:bodyPr wrap="square" rtlCol="0">
            <a:spAutoFit/>
          </a:bodyPr>
          <a:lstStyle/>
          <a:p>
            <a:pPr algn="ctr"/>
            <a:r>
              <a:rPr lang="en-GB" sz="5400" b="1" dirty="0">
                <a:solidFill>
                  <a:schemeClr val="tx1">
                    <a:lumMod val="75000"/>
                    <a:lumOff val="25000"/>
                  </a:schemeClr>
                </a:solidFill>
                <a:latin typeface="+mj-lt"/>
                <a:cs typeface="Dreaming Outloud Pro" panose="03050502040302030504" pitchFamily="66" charset="77"/>
              </a:rPr>
              <a:t>True or false?</a:t>
            </a:r>
          </a:p>
        </p:txBody>
      </p:sp>
      <p:sp>
        <p:nvSpPr>
          <p:cNvPr id="13" name="TextBox 12">
            <a:extLst>
              <a:ext uri="{FF2B5EF4-FFF2-40B4-BE49-F238E27FC236}">
                <a16:creationId xmlns:a16="http://schemas.microsoft.com/office/drawing/2014/main" id="{F4F80578-D50F-BD0C-EE51-40B2A0FCC909}"/>
              </a:ext>
            </a:extLst>
          </p:cNvPr>
          <p:cNvSpPr txBox="1"/>
          <p:nvPr/>
        </p:nvSpPr>
        <p:spPr>
          <a:xfrm>
            <a:off x="1139794" y="2751171"/>
            <a:ext cx="6929978" cy="1569660"/>
          </a:xfrm>
          <a:prstGeom prst="rect">
            <a:avLst/>
          </a:prstGeom>
          <a:noFill/>
        </p:spPr>
        <p:txBody>
          <a:bodyPr wrap="square" rtlCol="0">
            <a:spAutoFit/>
          </a:bodyPr>
          <a:lstStyle/>
          <a:p>
            <a:pPr algn="ctr"/>
            <a:r>
              <a:rPr lang="en-GB" sz="3200" dirty="0">
                <a:solidFill>
                  <a:schemeClr val="tx1">
                    <a:lumMod val="75000"/>
                    <a:lumOff val="25000"/>
                  </a:schemeClr>
                </a:solidFill>
                <a:cs typeface="Dreaming Outloud Pro" panose="03050502040302030504" pitchFamily="66" charset="77"/>
              </a:rPr>
              <a:t>A wave is a ripple in the sea caused by the transfer of energy from the wind blowing over the surface of the sea. </a:t>
            </a:r>
          </a:p>
        </p:txBody>
      </p:sp>
      <p:pic>
        <p:nvPicPr>
          <p:cNvPr id="14" name="Picture 13">
            <a:extLst>
              <a:ext uri="{FF2B5EF4-FFF2-40B4-BE49-F238E27FC236}">
                <a16:creationId xmlns:a16="http://schemas.microsoft.com/office/drawing/2014/main" id="{2C75A518-BC1E-9FE0-3DDD-B5753793D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535" y="6347534"/>
            <a:ext cx="1922929" cy="214696"/>
          </a:xfrm>
          <a:prstGeom prst="rect">
            <a:avLst/>
          </a:prstGeom>
        </p:spPr>
      </p:pic>
      <p:pic>
        <p:nvPicPr>
          <p:cNvPr id="2" name="Graphic 1">
            <a:extLst>
              <a:ext uri="{FF2B5EF4-FFF2-40B4-BE49-F238E27FC236}">
                <a16:creationId xmlns:a16="http://schemas.microsoft.com/office/drawing/2014/main" id="{6A6FA06D-2F0A-78D4-DDFF-1E32FD01ABB5}"/>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366514" y="673122"/>
            <a:ext cx="706624" cy="706624"/>
          </a:xfrm>
          <a:prstGeom prst="rect">
            <a:avLst/>
          </a:prstGeom>
        </p:spPr>
      </p:pic>
    </p:spTree>
    <p:extLst>
      <p:ext uri="{BB962C8B-B14F-4D97-AF65-F5344CB8AC3E}">
        <p14:creationId xmlns:p14="http://schemas.microsoft.com/office/powerpoint/2010/main" val="39634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5D90C80-34EE-C667-5E3D-5164611EB798}"/>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5" name="TextBox 4">
            <a:extLst>
              <a:ext uri="{FF2B5EF4-FFF2-40B4-BE49-F238E27FC236}">
                <a16:creationId xmlns:a16="http://schemas.microsoft.com/office/drawing/2014/main" id="{5D07C45C-52DE-552A-7A26-7F12F4A98983}"/>
              </a:ext>
            </a:extLst>
          </p:cNvPr>
          <p:cNvSpPr txBox="1"/>
          <p:nvPr/>
        </p:nvSpPr>
        <p:spPr>
          <a:xfrm>
            <a:off x="589943" y="517676"/>
            <a:ext cx="7572750" cy="923330"/>
          </a:xfrm>
          <a:prstGeom prst="rect">
            <a:avLst/>
          </a:prstGeom>
          <a:noFill/>
        </p:spPr>
        <p:txBody>
          <a:bodyPr wrap="square" rtlCol="0">
            <a:spAutoFit/>
          </a:bodyPr>
          <a:lstStyle/>
          <a:p>
            <a:pPr algn="ctr"/>
            <a:r>
              <a:rPr lang="en-GB" sz="5400" b="1" dirty="0">
                <a:solidFill>
                  <a:schemeClr val="tx1">
                    <a:lumMod val="75000"/>
                    <a:lumOff val="25000"/>
                  </a:schemeClr>
                </a:solidFill>
                <a:latin typeface="+mj-lt"/>
                <a:cs typeface="Dreaming Outloud Pro" panose="03050502040302030504" pitchFamily="66" charset="77"/>
              </a:rPr>
              <a:t>Interactive Geography</a:t>
            </a:r>
          </a:p>
        </p:txBody>
      </p:sp>
      <p:pic>
        <p:nvPicPr>
          <p:cNvPr id="14" name="Picture 13">
            <a:extLst>
              <a:ext uri="{FF2B5EF4-FFF2-40B4-BE49-F238E27FC236}">
                <a16:creationId xmlns:a16="http://schemas.microsoft.com/office/drawing/2014/main" id="{2C75A518-BC1E-9FE0-3DDD-B5753793D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535" y="6347534"/>
            <a:ext cx="1922929" cy="214696"/>
          </a:xfrm>
          <a:prstGeom prst="rect">
            <a:avLst/>
          </a:prstGeom>
        </p:spPr>
      </p:pic>
      <p:pic>
        <p:nvPicPr>
          <p:cNvPr id="3" name="Graphic 2">
            <a:extLst>
              <a:ext uri="{FF2B5EF4-FFF2-40B4-BE49-F238E27FC236}">
                <a16:creationId xmlns:a16="http://schemas.microsoft.com/office/drawing/2014/main" id="{3784AC7C-E769-CF1F-358D-2AFAD1B1DA8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57842" y="626029"/>
            <a:ext cx="706624" cy="706624"/>
          </a:xfrm>
          <a:prstGeom prst="rect">
            <a:avLst/>
          </a:prstGeom>
        </p:spPr>
      </p:pic>
      <p:sp>
        <p:nvSpPr>
          <p:cNvPr id="8" name="Rounded Rectangle 7">
            <a:extLst>
              <a:ext uri="{FF2B5EF4-FFF2-40B4-BE49-F238E27FC236}">
                <a16:creationId xmlns:a16="http://schemas.microsoft.com/office/drawing/2014/main" id="{FE475580-84F6-BC4B-6054-7477D08806E6}"/>
              </a:ext>
            </a:extLst>
          </p:cNvPr>
          <p:cNvSpPr/>
          <p:nvPr/>
        </p:nvSpPr>
        <p:spPr>
          <a:xfrm>
            <a:off x="555880" y="2274992"/>
            <a:ext cx="2421606" cy="3412129"/>
          </a:xfrm>
          <a:prstGeom prst="roundRect">
            <a:avLst>
              <a:gd name="adj" fmla="val 6076"/>
            </a:avLst>
          </a:prstGeom>
          <a:noFill/>
          <a:ln w="28575">
            <a:extLst>
              <a:ext uri="{C807C97D-BFC1-408E-A445-0C87EB9F89A2}">
                <ask:lineSketchStyleProps xmlns:ask="http://schemas.microsoft.com/office/drawing/2018/sketchyshapes" sd="1219033472">
                  <a:custGeom>
                    <a:avLst/>
                    <a:gdLst>
                      <a:gd name="connsiteX0" fmla="*/ 0 w 2421606"/>
                      <a:gd name="connsiteY0" fmla="*/ 403609 h 2421606"/>
                      <a:gd name="connsiteX1" fmla="*/ 403609 w 2421606"/>
                      <a:gd name="connsiteY1" fmla="*/ 0 h 2421606"/>
                      <a:gd name="connsiteX2" fmla="*/ 974026 w 2421606"/>
                      <a:gd name="connsiteY2" fmla="*/ 0 h 2421606"/>
                      <a:gd name="connsiteX3" fmla="*/ 1496012 w 2421606"/>
                      <a:gd name="connsiteY3" fmla="*/ 0 h 2421606"/>
                      <a:gd name="connsiteX4" fmla="*/ 2017997 w 2421606"/>
                      <a:gd name="connsiteY4" fmla="*/ 0 h 2421606"/>
                      <a:gd name="connsiteX5" fmla="*/ 2421606 w 2421606"/>
                      <a:gd name="connsiteY5" fmla="*/ 403609 h 2421606"/>
                      <a:gd name="connsiteX6" fmla="*/ 2421606 w 2421606"/>
                      <a:gd name="connsiteY6" fmla="*/ 909451 h 2421606"/>
                      <a:gd name="connsiteX7" fmla="*/ 2421606 w 2421606"/>
                      <a:gd name="connsiteY7" fmla="*/ 1415292 h 2421606"/>
                      <a:gd name="connsiteX8" fmla="*/ 2421606 w 2421606"/>
                      <a:gd name="connsiteY8" fmla="*/ 2017997 h 2421606"/>
                      <a:gd name="connsiteX9" fmla="*/ 2017997 w 2421606"/>
                      <a:gd name="connsiteY9" fmla="*/ 2421606 h 2421606"/>
                      <a:gd name="connsiteX10" fmla="*/ 1479868 w 2421606"/>
                      <a:gd name="connsiteY10" fmla="*/ 2421606 h 2421606"/>
                      <a:gd name="connsiteX11" fmla="*/ 957882 w 2421606"/>
                      <a:gd name="connsiteY11" fmla="*/ 2421606 h 2421606"/>
                      <a:gd name="connsiteX12" fmla="*/ 403609 w 2421606"/>
                      <a:gd name="connsiteY12" fmla="*/ 2421606 h 2421606"/>
                      <a:gd name="connsiteX13" fmla="*/ 0 w 2421606"/>
                      <a:gd name="connsiteY13" fmla="*/ 2017997 h 2421606"/>
                      <a:gd name="connsiteX14" fmla="*/ 0 w 2421606"/>
                      <a:gd name="connsiteY14" fmla="*/ 1479868 h 2421606"/>
                      <a:gd name="connsiteX15" fmla="*/ 0 w 2421606"/>
                      <a:gd name="connsiteY15" fmla="*/ 909451 h 2421606"/>
                      <a:gd name="connsiteX16" fmla="*/ 0 w 2421606"/>
                      <a:gd name="connsiteY16" fmla="*/ 403609 h 242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1606" h="2421606" extrusionOk="0">
                        <a:moveTo>
                          <a:pt x="0" y="403609"/>
                        </a:moveTo>
                        <a:cubicBezTo>
                          <a:pt x="-40119" y="155955"/>
                          <a:pt x="129951" y="19048"/>
                          <a:pt x="403609" y="0"/>
                        </a:cubicBezTo>
                        <a:cubicBezTo>
                          <a:pt x="658852" y="-2932"/>
                          <a:pt x="690436" y="14908"/>
                          <a:pt x="974026" y="0"/>
                        </a:cubicBezTo>
                        <a:cubicBezTo>
                          <a:pt x="1257616" y="-14908"/>
                          <a:pt x="1333413" y="18477"/>
                          <a:pt x="1496012" y="0"/>
                        </a:cubicBezTo>
                        <a:cubicBezTo>
                          <a:pt x="1658611" y="-18477"/>
                          <a:pt x="1798256" y="11634"/>
                          <a:pt x="2017997" y="0"/>
                        </a:cubicBezTo>
                        <a:cubicBezTo>
                          <a:pt x="2229705" y="-36072"/>
                          <a:pt x="2427798" y="157789"/>
                          <a:pt x="2421606" y="403609"/>
                        </a:cubicBezTo>
                        <a:cubicBezTo>
                          <a:pt x="2408349" y="586442"/>
                          <a:pt x="2437994" y="734640"/>
                          <a:pt x="2421606" y="909451"/>
                        </a:cubicBezTo>
                        <a:cubicBezTo>
                          <a:pt x="2405218" y="1084262"/>
                          <a:pt x="2444483" y="1261044"/>
                          <a:pt x="2421606" y="1415292"/>
                        </a:cubicBezTo>
                        <a:cubicBezTo>
                          <a:pt x="2398729" y="1569540"/>
                          <a:pt x="2423575" y="1795545"/>
                          <a:pt x="2421606" y="2017997"/>
                        </a:cubicBezTo>
                        <a:cubicBezTo>
                          <a:pt x="2438511" y="2244969"/>
                          <a:pt x="2209091" y="2416460"/>
                          <a:pt x="2017997" y="2421606"/>
                        </a:cubicBezTo>
                        <a:cubicBezTo>
                          <a:pt x="1820795" y="2437594"/>
                          <a:pt x="1653971" y="2403214"/>
                          <a:pt x="1479868" y="2421606"/>
                        </a:cubicBezTo>
                        <a:cubicBezTo>
                          <a:pt x="1305765" y="2439998"/>
                          <a:pt x="1077806" y="2438942"/>
                          <a:pt x="957882" y="2421606"/>
                        </a:cubicBezTo>
                        <a:cubicBezTo>
                          <a:pt x="837958" y="2404270"/>
                          <a:pt x="516307" y="2404464"/>
                          <a:pt x="403609" y="2421606"/>
                        </a:cubicBezTo>
                        <a:cubicBezTo>
                          <a:pt x="210270" y="2384900"/>
                          <a:pt x="-43527" y="2224078"/>
                          <a:pt x="0" y="2017997"/>
                        </a:cubicBezTo>
                        <a:cubicBezTo>
                          <a:pt x="22206" y="1811497"/>
                          <a:pt x="-3618" y="1628448"/>
                          <a:pt x="0" y="1479868"/>
                        </a:cubicBezTo>
                        <a:cubicBezTo>
                          <a:pt x="3618" y="1331288"/>
                          <a:pt x="-7648" y="1117500"/>
                          <a:pt x="0" y="909451"/>
                        </a:cubicBezTo>
                        <a:cubicBezTo>
                          <a:pt x="7648" y="701402"/>
                          <a:pt x="-17927" y="547997"/>
                          <a:pt x="0" y="40360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4F80578-D50F-BD0C-EE51-40B2A0FCC909}"/>
              </a:ext>
            </a:extLst>
          </p:cNvPr>
          <p:cNvSpPr txBox="1"/>
          <p:nvPr/>
        </p:nvSpPr>
        <p:spPr>
          <a:xfrm>
            <a:off x="489374" y="4383837"/>
            <a:ext cx="2554617" cy="707886"/>
          </a:xfrm>
          <a:prstGeom prst="rect">
            <a:avLst/>
          </a:prstGeom>
          <a:noFill/>
        </p:spPr>
        <p:txBody>
          <a:bodyPr wrap="square" rtlCol="0">
            <a:spAutoFit/>
          </a:bodyPr>
          <a:lstStyle/>
          <a:p>
            <a:pPr algn="ctr"/>
            <a:r>
              <a:rPr lang="en-GB" sz="4000" dirty="0">
                <a:solidFill>
                  <a:schemeClr val="tx1">
                    <a:lumMod val="75000"/>
                    <a:lumOff val="25000"/>
                  </a:schemeClr>
                </a:solidFill>
                <a:cs typeface="Dreaming Outloud Pro" panose="03050502040302030504" pitchFamily="66" charset="77"/>
                <a:hlinkClick r:id="rId5"/>
              </a:rPr>
              <a:t>Flashcards</a:t>
            </a:r>
            <a:endParaRPr lang="en-GB" sz="3200" dirty="0">
              <a:solidFill>
                <a:schemeClr val="tx1">
                  <a:lumMod val="75000"/>
                  <a:lumOff val="25000"/>
                </a:schemeClr>
              </a:solidFill>
              <a:cs typeface="Dreaming Outloud Pro" panose="03050502040302030504" pitchFamily="66" charset="77"/>
            </a:endParaRPr>
          </a:p>
        </p:txBody>
      </p:sp>
      <p:pic>
        <p:nvPicPr>
          <p:cNvPr id="19" name="Graphic 18">
            <a:hlinkClick r:id="rId5"/>
            <a:extLst>
              <a:ext uri="{FF2B5EF4-FFF2-40B4-BE49-F238E27FC236}">
                <a16:creationId xmlns:a16="http://schemas.microsoft.com/office/drawing/2014/main" id="{991055B0-98B0-F3FE-87CE-E86400D91CE3}"/>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47967" y="2304674"/>
            <a:ext cx="2229519" cy="2229519"/>
          </a:xfrm>
          <a:prstGeom prst="rect">
            <a:avLst/>
          </a:prstGeom>
        </p:spPr>
      </p:pic>
      <p:sp>
        <p:nvSpPr>
          <p:cNvPr id="20" name="Rounded Rectangle 19">
            <a:extLst>
              <a:ext uri="{FF2B5EF4-FFF2-40B4-BE49-F238E27FC236}">
                <a16:creationId xmlns:a16="http://schemas.microsoft.com/office/drawing/2014/main" id="{400362E1-3B85-47CE-F126-97595C2FDCAF}"/>
              </a:ext>
            </a:extLst>
          </p:cNvPr>
          <p:cNvSpPr/>
          <p:nvPr/>
        </p:nvSpPr>
        <p:spPr>
          <a:xfrm>
            <a:off x="3450239" y="2271418"/>
            <a:ext cx="2421606" cy="3412129"/>
          </a:xfrm>
          <a:prstGeom prst="roundRect">
            <a:avLst>
              <a:gd name="adj" fmla="val 6076"/>
            </a:avLst>
          </a:prstGeom>
          <a:noFill/>
          <a:ln w="28575">
            <a:extLst>
              <a:ext uri="{C807C97D-BFC1-408E-A445-0C87EB9F89A2}">
                <ask:lineSketchStyleProps xmlns:ask="http://schemas.microsoft.com/office/drawing/2018/sketchyshapes" sd="1219033472">
                  <a:custGeom>
                    <a:avLst/>
                    <a:gdLst>
                      <a:gd name="connsiteX0" fmla="*/ 0 w 2421606"/>
                      <a:gd name="connsiteY0" fmla="*/ 403609 h 2421606"/>
                      <a:gd name="connsiteX1" fmla="*/ 403609 w 2421606"/>
                      <a:gd name="connsiteY1" fmla="*/ 0 h 2421606"/>
                      <a:gd name="connsiteX2" fmla="*/ 974026 w 2421606"/>
                      <a:gd name="connsiteY2" fmla="*/ 0 h 2421606"/>
                      <a:gd name="connsiteX3" fmla="*/ 1496012 w 2421606"/>
                      <a:gd name="connsiteY3" fmla="*/ 0 h 2421606"/>
                      <a:gd name="connsiteX4" fmla="*/ 2017997 w 2421606"/>
                      <a:gd name="connsiteY4" fmla="*/ 0 h 2421606"/>
                      <a:gd name="connsiteX5" fmla="*/ 2421606 w 2421606"/>
                      <a:gd name="connsiteY5" fmla="*/ 403609 h 2421606"/>
                      <a:gd name="connsiteX6" fmla="*/ 2421606 w 2421606"/>
                      <a:gd name="connsiteY6" fmla="*/ 909451 h 2421606"/>
                      <a:gd name="connsiteX7" fmla="*/ 2421606 w 2421606"/>
                      <a:gd name="connsiteY7" fmla="*/ 1415292 h 2421606"/>
                      <a:gd name="connsiteX8" fmla="*/ 2421606 w 2421606"/>
                      <a:gd name="connsiteY8" fmla="*/ 2017997 h 2421606"/>
                      <a:gd name="connsiteX9" fmla="*/ 2017997 w 2421606"/>
                      <a:gd name="connsiteY9" fmla="*/ 2421606 h 2421606"/>
                      <a:gd name="connsiteX10" fmla="*/ 1479868 w 2421606"/>
                      <a:gd name="connsiteY10" fmla="*/ 2421606 h 2421606"/>
                      <a:gd name="connsiteX11" fmla="*/ 957882 w 2421606"/>
                      <a:gd name="connsiteY11" fmla="*/ 2421606 h 2421606"/>
                      <a:gd name="connsiteX12" fmla="*/ 403609 w 2421606"/>
                      <a:gd name="connsiteY12" fmla="*/ 2421606 h 2421606"/>
                      <a:gd name="connsiteX13" fmla="*/ 0 w 2421606"/>
                      <a:gd name="connsiteY13" fmla="*/ 2017997 h 2421606"/>
                      <a:gd name="connsiteX14" fmla="*/ 0 w 2421606"/>
                      <a:gd name="connsiteY14" fmla="*/ 1479868 h 2421606"/>
                      <a:gd name="connsiteX15" fmla="*/ 0 w 2421606"/>
                      <a:gd name="connsiteY15" fmla="*/ 909451 h 2421606"/>
                      <a:gd name="connsiteX16" fmla="*/ 0 w 2421606"/>
                      <a:gd name="connsiteY16" fmla="*/ 403609 h 242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1606" h="2421606" extrusionOk="0">
                        <a:moveTo>
                          <a:pt x="0" y="403609"/>
                        </a:moveTo>
                        <a:cubicBezTo>
                          <a:pt x="-40119" y="155955"/>
                          <a:pt x="129951" y="19048"/>
                          <a:pt x="403609" y="0"/>
                        </a:cubicBezTo>
                        <a:cubicBezTo>
                          <a:pt x="658852" y="-2932"/>
                          <a:pt x="690436" y="14908"/>
                          <a:pt x="974026" y="0"/>
                        </a:cubicBezTo>
                        <a:cubicBezTo>
                          <a:pt x="1257616" y="-14908"/>
                          <a:pt x="1333413" y="18477"/>
                          <a:pt x="1496012" y="0"/>
                        </a:cubicBezTo>
                        <a:cubicBezTo>
                          <a:pt x="1658611" y="-18477"/>
                          <a:pt x="1798256" y="11634"/>
                          <a:pt x="2017997" y="0"/>
                        </a:cubicBezTo>
                        <a:cubicBezTo>
                          <a:pt x="2229705" y="-36072"/>
                          <a:pt x="2427798" y="157789"/>
                          <a:pt x="2421606" y="403609"/>
                        </a:cubicBezTo>
                        <a:cubicBezTo>
                          <a:pt x="2408349" y="586442"/>
                          <a:pt x="2437994" y="734640"/>
                          <a:pt x="2421606" y="909451"/>
                        </a:cubicBezTo>
                        <a:cubicBezTo>
                          <a:pt x="2405218" y="1084262"/>
                          <a:pt x="2444483" y="1261044"/>
                          <a:pt x="2421606" y="1415292"/>
                        </a:cubicBezTo>
                        <a:cubicBezTo>
                          <a:pt x="2398729" y="1569540"/>
                          <a:pt x="2423575" y="1795545"/>
                          <a:pt x="2421606" y="2017997"/>
                        </a:cubicBezTo>
                        <a:cubicBezTo>
                          <a:pt x="2438511" y="2244969"/>
                          <a:pt x="2209091" y="2416460"/>
                          <a:pt x="2017997" y="2421606"/>
                        </a:cubicBezTo>
                        <a:cubicBezTo>
                          <a:pt x="1820795" y="2437594"/>
                          <a:pt x="1653971" y="2403214"/>
                          <a:pt x="1479868" y="2421606"/>
                        </a:cubicBezTo>
                        <a:cubicBezTo>
                          <a:pt x="1305765" y="2439998"/>
                          <a:pt x="1077806" y="2438942"/>
                          <a:pt x="957882" y="2421606"/>
                        </a:cubicBezTo>
                        <a:cubicBezTo>
                          <a:pt x="837958" y="2404270"/>
                          <a:pt x="516307" y="2404464"/>
                          <a:pt x="403609" y="2421606"/>
                        </a:cubicBezTo>
                        <a:cubicBezTo>
                          <a:pt x="210270" y="2384900"/>
                          <a:pt x="-43527" y="2224078"/>
                          <a:pt x="0" y="2017997"/>
                        </a:cubicBezTo>
                        <a:cubicBezTo>
                          <a:pt x="22206" y="1811497"/>
                          <a:pt x="-3618" y="1628448"/>
                          <a:pt x="0" y="1479868"/>
                        </a:cubicBezTo>
                        <a:cubicBezTo>
                          <a:pt x="3618" y="1331288"/>
                          <a:pt x="-7648" y="1117500"/>
                          <a:pt x="0" y="909451"/>
                        </a:cubicBezTo>
                        <a:cubicBezTo>
                          <a:pt x="7648" y="701402"/>
                          <a:pt x="-17927" y="547997"/>
                          <a:pt x="0" y="40360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F5ED256-9348-EEA6-9EA0-D36DB121F007}"/>
              </a:ext>
            </a:extLst>
          </p:cNvPr>
          <p:cNvSpPr txBox="1"/>
          <p:nvPr/>
        </p:nvSpPr>
        <p:spPr>
          <a:xfrm>
            <a:off x="3383733" y="4383837"/>
            <a:ext cx="2554617" cy="1323439"/>
          </a:xfrm>
          <a:prstGeom prst="rect">
            <a:avLst/>
          </a:prstGeom>
          <a:noFill/>
        </p:spPr>
        <p:txBody>
          <a:bodyPr wrap="square" rtlCol="0">
            <a:spAutoFit/>
          </a:bodyPr>
          <a:lstStyle/>
          <a:p>
            <a:pPr algn="ctr"/>
            <a:r>
              <a:rPr lang="en-GB" sz="4000" dirty="0">
                <a:solidFill>
                  <a:schemeClr val="tx1">
                    <a:lumMod val="75000"/>
                    <a:lumOff val="25000"/>
                  </a:schemeClr>
                </a:solidFill>
                <a:cs typeface="Dreaming Outloud Pro" panose="03050502040302030504" pitchFamily="66" charset="77"/>
                <a:hlinkClick r:id="rId8"/>
              </a:rPr>
              <a:t>Multiple Choice</a:t>
            </a:r>
            <a:endParaRPr lang="en-GB" sz="3200" dirty="0">
              <a:solidFill>
                <a:schemeClr val="tx1">
                  <a:lumMod val="75000"/>
                  <a:lumOff val="25000"/>
                </a:schemeClr>
              </a:solidFill>
              <a:cs typeface="Dreaming Outloud Pro" panose="03050502040302030504" pitchFamily="66" charset="77"/>
            </a:endParaRPr>
          </a:p>
        </p:txBody>
      </p:sp>
      <p:pic>
        <p:nvPicPr>
          <p:cNvPr id="11" name="Graphic 10">
            <a:hlinkClick r:id="rId8"/>
            <a:extLst>
              <a:ext uri="{FF2B5EF4-FFF2-40B4-BE49-F238E27FC236}">
                <a16:creationId xmlns:a16="http://schemas.microsoft.com/office/drawing/2014/main" id="{A9CF1B88-4057-F285-A727-9DAED21DBCDD}"/>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3549376" y="2271418"/>
            <a:ext cx="2229519" cy="2229519"/>
          </a:xfrm>
          <a:prstGeom prst="rect">
            <a:avLst/>
          </a:prstGeom>
        </p:spPr>
      </p:pic>
      <p:sp>
        <p:nvSpPr>
          <p:cNvPr id="22" name="Rounded Rectangle 21">
            <a:extLst>
              <a:ext uri="{FF2B5EF4-FFF2-40B4-BE49-F238E27FC236}">
                <a16:creationId xmlns:a16="http://schemas.microsoft.com/office/drawing/2014/main" id="{CDB7D8A7-7017-042F-0010-18BE211EE8E1}"/>
              </a:ext>
            </a:extLst>
          </p:cNvPr>
          <p:cNvSpPr/>
          <p:nvPr/>
        </p:nvSpPr>
        <p:spPr>
          <a:xfrm>
            <a:off x="6278092" y="2276138"/>
            <a:ext cx="2421606" cy="3412129"/>
          </a:xfrm>
          <a:prstGeom prst="roundRect">
            <a:avLst>
              <a:gd name="adj" fmla="val 6076"/>
            </a:avLst>
          </a:prstGeom>
          <a:noFill/>
          <a:ln w="28575">
            <a:extLst>
              <a:ext uri="{C807C97D-BFC1-408E-A445-0C87EB9F89A2}">
                <ask:lineSketchStyleProps xmlns:ask="http://schemas.microsoft.com/office/drawing/2018/sketchyshapes" sd="1219033472">
                  <a:custGeom>
                    <a:avLst/>
                    <a:gdLst>
                      <a:gd name="connsiteX0" fmla="*/ 0 w 2421606"/>
                      <a:gd name="connsiteY0" fmla="*/ 403609 h 2421606"/>
                      <a:gd name="connsiteX1" fmla="*/ 403609 w 2421606"/>
                      <a:gd name="connsiteY1" fmla="*/ 0 h 2421606"/>
                      <a:gd name="connsiteX2" fmla="*/ 974026 w 2421606"/>
                      <a:gd name="connsiteY2" fmla="*/ 0 h 2421606"/>
                      <a:gd name="connsiteX3" fmla="*/ 1496012 w 2421606"/>
                      <a:gd name="connsiteY3" fmla="*/ 0 h 2421606"/>
                      <a:gd name="connsiteX4" fmla="*/ 2017997 w 2421606"/>
                      <a:gd name="connsiteY4" fmla="*/ 0 h 2421606"/>
                      <a:gd name="connsiteX5" fmla="*/ 2421606 w 2421606"/>
                      <a:gd name="connsiteY5" fmla="*/ 403609 h 2421606"/>
                      <a:gd name="connsiteX6" fmla="*/ 2421606 w 2421606"/>
                      <a:gd name="connsiteY6" fmla="*/ 909451 h 2421606"/>
                      <a:gd name="connsiteX7" fmla="*/ 2421606 w 2421606"/>
                      <a:gd name="connsiteY7" fmla="*/ 1415292 h 2421606"/>
                      <a:gd name="connsiteX8" fmla="*/ 2421606 w 2421606"/>
                      <a:gd name="connsiteY8" fmla="*/ 2017997 h 2421606"/>
                      <a:gd name="connsiteX9" fmla="*/ 2017997 w 2421606"/>
                      <a:gd name="connsiteY9" fmla="*/ 2421606 h 2421606"/>
                      <a:gd name="connsiteX10" fmla="*/ 1479868 w 2421606"/>
                      <a:gd name="connsiteY10" fmla="*/ 2421606 h 2421606"/>
                      <a:gd name="connsiteX11" fmla="*/ 957882 w 2421606"/>
                      <a:gd name="connsiteY11" fmla="*/ 2421606 h 2421606"/>
                      <a:gd name="connsiteX12" fmla="*/ 403609 w 2421606"/>
                      <a:gd name="connsiteY12" fmla="*/ 2421606 h 2421606"/>
                      <a:gd name="connsiteX13" fmla="*/ 0 w 2421606"/>
                      <a:gd name="connsiteY13" fmla="*/ 2017997 h 2421606"/>
                      <a:gd name="connsiteX14" fmla="*/ 0 w 2421606"/>
                      <a:gd name="connsiteY14" fmla="*/ 1479868 h 2421606"/>
                      <a:gd name="connsiteX15" fmla="*/ 0 w 2421606"/>
                      <a:gd name="connsiteY15" fmla="*/ 909451 h 2421606"/>
                      <a:gd name="connsiteX16" fmla="*/ 0 w 2421606"/>
                      <a:gd name="connsiteY16" fmla="*/ 403609 h 242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1606" h="2421606" extrusionOk="0">
                        <a:moveTo>
                          <a:pt x="0" y="403609"/>
                        </a:moveTo>
                        <a:cubicBezTo>
                          <a:pt x="-40119" y="155955"/>
                          <a:pt x="129951" y="19048"/>
                          <a:pt x="403609" y="0"/>
                        </a:cubicBezTo>
                        <a:cubicBezTo>
                          <a:pt x="658852" y="-2932"/>
                          <a:pt x="690436" y="14908"/>
                          <a:pt x="974026" y="0"/>
                        </a:cubicBezTo>
                        <a:cubicBezTo>
                          <a:pt x="1257616" y="-14908"/>
                          <a:pt x="1333413" y="18477"/>
                          <a:pt x="1496012" y="0"/>
                        </a:cubicBezTo>
                        <a:cubicBezTo>
                          <a:pt x="1658611" y="-18477"/>
                          <a:pt x="1798256" y="11634"/>
                          <a:pt x="2017997" y="0"/>
                        </a:cubicBezTo>
                        <a:cubicBezTo>
                          <a:pt x="2229705" y="-36072"/>
                          <a:pt x="2427798" y="157789"/>
                          <a:pt x="2421606" y="403609"/>
                        </a:cubicBezTo>
                        <a:cubicBezTo>
                          <a:pt x="2408349" y="586442"/>
                          <a:pt x="2437994" y="734640"/>
                          <a:pt x="2421606" y="909451"/>
                        </a:cubicBezTo>
                        <a:cubicBezTo>
                          <a:pt x="2405218" y="1084262"/>
                          <a:pt x="2444483" y="1261044"/>
                          <a:pt x="2421606" y="1415292"/>
                        </a:cubicBezTo>
                        <a:cubicBezTo>
                          <a:pt x="2398729" y="1569540"/>
                          <a:pt x="2423575" y="1795545"/>
                          <a:pt x="2421606" y="2017997"/>
                        </a:cubicBezTo>
                        <a:cubicBezTo>
                          <a:pt x="2438511" y="2244969"/>
                          <a:pt x="2209091" y="2416460"/>
                          <a:pt x="2017997" y="2421606"/>
                        </a:cubicBezTo>
                        <a:cubicBezTo>
                          <a:pt x="1820795" y="2437594"/>
                          <a:pt x="1653971" y="2403214"/>
                          <a:pt x="1479868" y="2421606"/>
                        </a:cubicBezTo>
                        <a:cubicBezTo>
                          <a:pt x="1305765" y="2439998"/>
                          <a:pt x="1077806" y="2438942"/>
                          <a:pt x="957882" y="2421606"/>
                        </a:cubicBezTo>
                        <a:cubicBezTo>
                          <a:pt x="837958" y="2404270"/>
                          <a:pt x="516307" y="2404464"/>
                          <a:pt x="403609" y="2421606"/>
                        </a:cubicBezTo>
                        <a:cubicBezTo>
                          <a:pt x="210270" y="2384900"/>
                          <a:pt x="-43527" y="2224078"/>
                          <a:pt x="0" y="2017997"/>
                        </a:cubicBezTo>
                        <a:cubicBezTo>
                          <a:pt x="22206" y="1811497"/>
                          <a:pt x="-3618" y="1628448"/>
                          <a:pt x="0" y="1479868"/>
                        </a:cubicBezTo>
                        <a:cubicBezTo>
                          <a:pt x="3618" y="1331288"/>
                          <a:pt x="-7648" y="1117500"/>
                          <a:pt x="0" y="909451"/>
                        </a:cubicBezTo>
                        <a:cubicBezTo>
                          <a:pt x="7648" y="701402"/>
                          <a:pt x="-17927" y="547997"/>
                          <a:pt x="0" y="40360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B04D63B-E0EA-5B34-AF67-7069150AFE20}"/>
              </a:ext>
            </a:extLst>
          </p:cNvPr>
          <p:cNvSpPr txBox="1"/>
          <p:nvPr/>
        </p:nvSpPr>
        <p:spPr>
          <a:xfrm>
            <a:off x="6255585" y="4393404"/>
            <a:ext cx="2554617" cy="1323439"/>
          </a:xfrm>
          <a:prstGeom prst="rect">
            <a:avLst/>
          </a:prstGeom>
          <a:noFill/>
        </p:spPr>
        <p:txBody>
          <a:bodyPr wrap="square" rtlCol="0">
            <a:spAutoFit/>
          </a:bodyPr>
          <a:lstStyle/>
          <a:p>
            <a:pPr algn="ctr"/>
            <a:r>
              <a:rPr lang="en-GB" sz="4000" dirty="0">
                <a:solidFill>
                  <a:schemeClr val="tx1">
                    <a:lumMod val="75000"/>
                    <a:lumOff val="25000"/>
                  </a:schemeClr>
                </a:solidFill>
                <a:cs typeface="Dreaming Outloud Pro" panose="03050502040302030504" pitchFamily="66" charset="77"/>
                <a:hlinkClick r:id="rId11"/>
              </a:rPr>
              <a:t>Short Answer Qs</a:t>
            </a:r>
            <a:endParaRPr lang="en-GB" sz="3200" dirty="0">
              <a:solidFill>
                <a:schemeClr val="tx1">
                  <a:lumMod val="75000"/>
                  <a:lumOff val="25000"/>
                </a:schemeClr>
              </a:solidFill>
              <a:cs typeface="Dreaming Outloud Pro" panose="03050502040302030504" pitchFamily="66" charset="77"/>
            </a:endParaRPr>
          </a:p>
        </p:txBody>
      </p:sp>
      <p:pic>
        <p:nvPicPr>
          <p:cNvPr id="21" name="Graphic 20">
            <a:hlinkClick r:id="rId11"/>
            <a:extLst>
              <a:ext uri="{FF2B5EF4-FFF2-40B4-BE49-F238E27FC236}">
                <a16:creationId xmlns:a16="http://schemas.microsoft.com/office/drawing/2014/main" id="{A846CF32-E6BD-1775-FF9E-772F37D4C0C2}"/>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6630324" y="2568923"/>
            <a:ext cx="1720153" cy="1720153"/>
          </a:xfrm>
          <a:prstGeom prst="rect">
            <a:avLst/>
          </a:prstGeom>
        </p:spPr>
      </p:pic>
    </p:spTree>
    <p:extLst>
      <p:ext uri="{BB962C8B-B14F-4D97-AF65-F5344CB8AC3E}">
        <p14:creationId xmlns:p14="http://schemas.microsoft.com/office/powerpoint/2010/main" val="1444989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1F8224-0FFF-A5C6-C944-0FE4C5EC73F5}"/>
              </a:ext>
            </a:extLst>
          </p:cNvPr>
          <p:cNvCxnSpPr>
            <a:cxnSpLocks/>
          </p:cNvCxnSpPr>
          <p:nvPr/>
        </p:nvCxnSpPr>
        <p:spPr>
          <a:xfrm flipH="1">
            <a:off x="0" y="3428999"/>
            <a:ext cx="9144000" cy="0"/>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EA7848D-65AA-AB47-DBCF-59332EB02C4A}"/>
              </a:ext>
            </a:extLst>
          </p:cNvPr>
          <p:cNvCxnSpPr>
            <a:cxnSpLocks/>
          </p:cNvCxnSpPr>
          <p:nvPr/>
        </p:nvCxnSpPr>
        <p:spPr>
          <a:xfrm>
            <a:off x="4572000" y="0"/>
            <a:ext cx="0" cy="6858000"/>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B61FA39-5227-934A-94A1-247F32E2E5F2}"/>
              </a:ext>
            </a:extLst>
          </p:cNvPr>
          <p:cNvSpPr/>
          <p:nvPr/>
        </p:nvSpPr>
        <p:spPr>
          <a:xfrm>
            <a:off x="3487783" y="2913017"/>
            <a:ext cx="2168434" cy="1031965"/>
          </a:xfrm>
          <a:custGeom>
            <a:avLst/>
            <a:gdLst>
              <a:gd name="connsiteX0" fmla="*/ 0 w 2168434"/>
              <a:gd name="connsiteY0" fmla="*/ 515983 h 1031965"/>
              <a:gd name="connsiteX1" fmla="*/ 1084217 w 2168434"/>
              <a:gd name="connsiteY1" fmla="*/ 0 h 1031965"/>
              <a:gd name="connsiteX2" fmla="*/ 2168434 w 2168434"/>
              <a:gd name="connsiteY2" fmla="*/ 515983 h 1031965"/>
              <a:gd name="connsiteX3" fmla="*/ 1084217 w 2168434"/>
              <a:gd name="connsiteY3" fmla="*/ 1031966 h 1031965"/>
              <a:gd name="connsiteX4" fmla="*/ 0 w 2168434"/>
              <a:gd name="connsiteY4" fmla="*/ 515983 h 103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434" h="1031965" fill="none" extrusionOk="0">
                <a:moveTo>
                  <a:pt x="0" y="515983"/>
                </a:moveTo>
                <a:cubicBezTo>
                  <a:pt x="-97856" y="166548"/>
                  <a:pt x="613424" y="24890"/>
                  <a:pt x="1084217" y="0"/>
                </a:cubicBezTo>
                <a:cubicBezTo>
                  <a:pt x="1686074" y="-12644"/>
                  <a:pt x="2173792" y="226988"/>
                  <a:pt x="2168434" y="515983"/>
                </a:cubicBezTo>
                <a:cubicBezTo>
                  <a:pt x="2054881" y="853381"/>
                  <a:pt x="1598048" y="997295"/>
                  <a:pt x="1084217" y="1031966"/>
                </a:cubicBezTo>
                <a:cubicBezTo>
                  <a:pt x="517241" y="1045962"/>
                  <a:pt x="-34486" y="849820"/>
                  <a:pt x="0" y="515983"/>
                </a:cubicBezTo>
                <a:close/>
              </a:path>
              <a:path w="2168434" h="1031965" stroke="0" extrusionOk="0">
                <a:moveTo>
                  <a:pt x="0" y="515983"/>
                </a:moveTo>
                <a:cubicBezTo>
                  <a:pt x="-19589" y="155563"/>
                  <a:pt x="588976" y="-49386"/>
                  <a:pt x="1084217" y="0"/>
                </a:cubicBezTo>
                <a:cubicBezTo>
                  <a:pt x="1695502" y="30967"/>
                  <a:pt x="2187387" y="241312"/>
                  <a:pt x="2168434" y="515983"/>
                </a:cubicBezTo>
                <a:cubicBezTo>
                  <a:pt x="2145098" y="768316"/>
                  <a:pt x="1758662" y="1044667"/>
                  <a:pt x="1084217" y="1031966"/>
                </a:cubicBezTo>
                <a:cubicBezTo>
                  <a:pt x="488658" y="1069253"/>
                  <a:pt x="-4861" y="795018"/>
                  <a:pt x="0" y="515983"/>
                </a:cubicBezTo>
                <a:close/>
              </a:path>
            </a:pathLst>
          </a:custGeom>
          <a:solidFill>
            <a:srgbClr val="F4F5EB"/>
          </a:solidFill>
          <a:ln w="76200">
            <a:solidFill>
              <a:srgbClr val="404040"/>
            </a:solidFill>
            <a:extLst>
              <a:ext uri="{C807C97D-BFC1-408E-A445-0C87EB9F89A2}">
                <ask:lineSketchStyleProps xmlns:ask="http://schemas.microsoft.com/office/drawing/2018/sketchyshapes" sd="67835726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AB99931-6D71-62C3-2C47-A554E6000DD0}"/>
              </a:ext>
            </a:extLst>
          </p:cNvPr>
          <p:cNvSpPr txBox="1"/>
          <p:nvPr/>
        </p:nvSpPr>
        <p:spPr>
          <a:xfrm>
            <a:off x="3487783" y="2967334"/>
            <a:ext cx="2168434" cy="923330"/>
          </a:xfrm>
          <a:prstGeom prst="rect">
            <a:avLst/>
          </a:prstGeom>
          <a:noFill/>
        </p:spPr>
        <p:txBody>
          <a:bodyPr wrap="square" rtlCol="0">
            <a:spAutoFit/>
          </a:bodyPr>
          <a:lstStyle/>
          <a:p>
            <a:pPr algn="ctr"/>
            <a:r>
              <a:rPr lang="en-GB" sz="5400" b="1" dirty="0">
                <a:solidFill>
                  <a:schemeClr val="tx1">
                    <a:lumMod val="75000"/>
                    <a:lumOff val="25000"/>
                  </a:schemeClr>
                </a:solidFill>
                <a:cs typeface="Dreaming Outloud Pro" panose="03050502040302030504" pitchFamily="66" charset="77"/>
              </a:rPr>
              <a:t>wave</a:t>
            </a:r>
          </a:p>
        </p:txBody>
      </p:sp>
      <p:sp>
        <p:nvSpPr>
          <p:cNvPr id="12" name="TextBox 11">
            <a:extLst>
              <a:ext uri="{FF2B5EF4-FFF2-40B4-BE49-F238E27FC236}">
                <a16:creationId xmlns:a16="http://schemas.microsoft.com/office/drawing/2014/main" id="{E46D9140-E3F7-8068-A045-4FD0429EAE93}"/>
              </a:ext>
            </a:extLst>
          </p:cNvPr>
          <p:cNvSpPr txBox="1"/>
          <p:nvPr/>
        </p:nvSpPr>
        <p:spPr>
          <a:xfrm>
            <a:off x="0" y="100148"/>
            <a:ext cx="2168434"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definition</a:t>
            </a:r>
            <a:endParaRPr lang="en-GB" sz="3600" b="1" dirty="0">
              <a:solidFill>
                <a:schemeClr val="tx1">
                  <a:lumMod val="75000"/>
                  <a:lumOff val="25000"/>
                </a:schemeClr>
              </a:solidFill>
              <a:cs typeface="Dreaming Outloud Pro" panose="03050502040302030504" pitchFamily="66" charset="77"/>
            </a:endParaRPr>
          </a:p>
        </p:txBody>
      </p:sp>
      <p:sp>
        <p:nvSpPr>
          <p:cNvPr id="13" name="TextBox 12">
            <a:extLst>
              <a:ext uri="{FF2B5EF4-FFF2-40B4-BE49-F238E27FC236}">
                <a16:creationId xmlns:a16="http://schemas.microsoft.com/office/drawing/2014/main" id="{D3E5711E-A629-FF38-3AFA-633B19341C8C}"/>
              </a:ext>
            </a:extLst>
          </p:cNvPr>
          <p:cNvSpPr txBox="1"/>
          <p:nvPr/>
        </p:nvSpPr>
        <p:spPr>
          <a:xfrm>
            <a:off x="6975566" y="100148"/>
            <a:ext cx="2168434"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diagram</a:t>
            </a:r>
            <a:endParaRPr lang="en-GB" sz="3600" b="1" dirty="0">
              <a:solidFill>
                <a:schemeClr val="tx1">
                  <a:lumMod val="75000"/>
                  <a:lumOff val="25000"/>
                </a:schemeClr>
              </a:solidFill>
              <a:cs typeface="Dreaming Outloud Pro" panose="03050502040302030504" pitchFamily="66" charset="77"/>
            </a:endParaRPr>
          </a:p>
        </p:txBody>
      </p:sp>
      <p:sp>
        <p:nvSpPr>
          <p:cNvPr id="14" name="TextBox 13">
            <a:extLst>
              <a:ext uri="{FF2B5EF4-FFF2-40B4-BE49-F238E27FC236}">
                <a16:creationId xmlns:a16="http://schemas.microsoft.com/office/drawing/2014/main" id="{98E01BE0-1B36-F39A-7C68-F36BBD7AE627}"/>
              </a:ext>
            </a:extLst>
          </p:cNvPr>
          <p:cNvSpPr txBox="1"/>
          <p:nvPr/>
        </p:nvSpPr>
        <p:spPr>
          <a:xfrm>
            <a:off x="6840583" y="6241444"/>
            <a:ext cx="2168434"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a sentence</a:t>
            </a:r>
            <a:endParaRPr lang="en-GB" sz="3600" b="1" dirty="0">
              <a:solidFill>
                <a:schemeClr val="tx1">
                  <a:lumMod val="75000"/>
                  <a:lumOff val="25000"/>
                </a:schemeClr>
              </a:solidFill>
              <a:cs typeface="Dreaming Outloud Pro" panose="03050502040302030504" pitchFamily="66" charset="77"/>
            </a:endParaRPr>
          </a:p>
        </p:txBody>
      </p:sp>
      <p:sp>
        <p:nvSpPr>
          <p:cNvPr id="15" name="TextBox 14">
            <a:extLst>
              <a:ext uri="{FF2B5EF4-FFF2-40B4-BE49-F238E27FC236}">
                <a16:creationId xmlns:a16="http://schemas.microsoft.com/office/drawing/2014/main" id="{E3A08B17-8254-5A97-9613-934D5E4B2687}"/>
              </a:ext>
            </a:extLst>
          </p:cNvPr>
          <p:cNvSpPr txBox="1"/>
          <p:nvPr/>
        </p:nvSpPr>
        <p:spPr>
          <a:xfrm>
            <a:off x="0" y="6241444"/>
            <a:ext cx="2873829"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characteristics</a:t>
            </a:r>
            <a:endParaRPr lang="en-GB" sz="3600" b="1" dirty="0">
              <a:solidFill>
                <a:schemeClr val="tx1">
                  <a:lumMod val="75000"/>
                  <a:lumOff val="25000"/>
                </a:schemeClr>
              </a:solidFill>
              <a:cs typeface="Dreaming Outloud Pro" panose="03050502040302030504" pitchFamily="66" charset="77"/>
            </a:endParaRPr>
          </a:p>
        </p:txBody>
      </p:sp>
    </p:spTree>
    <p:extLst>
      <p:ext uri="{BB962C8B-B14F-4D97-AF65-F5344CB8AC3E}">
        <p14:creationId xmlns:p14="http://schemas.microsoft.com/office/powerpoint/2010/main" val="2364974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1F8224-0FFF-A5C6-C944-0FE4C5EC73F5}"/>
              </a:ext>
            </a:extLst>
          </p:cNvPr>
          <p:cNvCxnSpPr>
            <a:cxnSpLocks/>
          </p:cNvCxnSpPr>
          <p:nvPr/>
        </p:nvCxnSpPr>
        <p:spPr>
          <a:xfrm flipH="1">
            <a:off x="0" y="3428999"/>
            <a:ext cx="9144000" cy="0"/>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EA7848D-65AA-AB47-DBCF-59332EB02C4A}"/>
              </a:ext>
            </a:extLst>
          </p:cNvPr>
          <p:cNvCxnSpPr>
            <a:cxnSpLocks/>
          </p:cNvCxnSpPr>
          <p:nvPr/>
        </p:nvCxnSpPr>
        <p:spPr>
          <a:xfrm>
            <a:off x="4572000" y="0"/>
            <a:ext cx="0" cy="6858000"/>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B61FA39-5227-934A-94A1-247F32E2E5F2}"/>
              </a:ext>
            </a:extLst>
          </p:cNvPr>
          <p:cNvSpPr/>
          <p:nvPr/>
        </p:nvSpPr>
        <p:spPr>
          <a:xfrm>
            <a:off x="3487783" y="2913017"/>
            <a:ext cx="2168434" cy="1031965"/>
          </a:xfrm>
          <a:custGeom>
            <a:avLst/>
            <a:gdLst>
              <a:gd name="connsiteX0" fmla="*/ 0 w 2168434"/>
              <a:gd name="connsiteY0" fmla="*/ 515983 h 1031965"/>
              <a:gd name="connsiteX1" fmla="*/ 1084217 w 2168434"/>
              <a:gd name="connsiteY1" fmla="*/ 0 h 1031965"/>
              <a:gd name="connsiteX2" fmla="*/ 2168434 w 2168434"/>
              <a:gd name="connsiteY2" fmla="*/ 515983 h 1031965"/>
              <a:gd name="connsiteX3" fmla="*/ 1084217 w 2168434"/>
              <a:gd name="connsiteY3" fmla="*/ 1031966 h 1031965"/>
              <a:gd name="connsiteX4" fmla="*/ 0 w 2168434"/>
              <a:gd name="connsiteY4" fmla="*/ 515983 h 103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434" h="1031965" fill="none" extrusionOk="0">
                <a:moveTo>
                  <a:pt x="0" y="515983"/>
                </a:moveTo>
                <a:cubicBezTo>
                  <a:pt x="-97856" y="166548"/>
                  <a:pt x="613424" y="24890"/>
                  <a:pt x="1084217" y="0"/>
                </a:cubicBezTo>
                <a:cubicBezTo>
                  <a:pt x="1686074" y="-12644"/>
                  <a:pt x="2173792" y="226988"/>
                  <a:pt x="2168434" y="515983"/>
                </a:cubicBezTo>
                <a:cubicBezTo>
                  <a:pt x="2054881" y="853381"/>
                  <a:pt x="1598048" y="997295"/>
                  <a:pt x="1084217" y="1031966"/>
                </a:cubicBezTo>
                <a:cubicBezTo>
                  <a:pt x="517241" y="1045962"/>
                  <a:pt x="-34486" y="849820"/>
                  <a:pt x="0" y="515983"/>
                </a:cubicBezTo>
                <a:close/>
              </a:path>
              <a:path w="2168434" h="1031965" stroke="0" extrusionOk="0">
                <a:moveTo>
                  <a:pt x="0" y="515983"/>
                </a:moveTo>
                <a:cubicBezTo>
                  <a:pt x="-19589" y="155563"/>
                  <a:pt x="588976" y="-49386"/>
                  <a:pt x="1084217" y="0"/>
                </a:cubicBezTo>
                <a:cubicBezTo>
                  <a:pt x="1695502" y="30967"/>
                  <a:pt x="2187387" y="241312"/>
                  <a:pt x="2168434" y="515983"/>
                </a:cubicBezTo>
                <a:cubicBezTo>
                  <a:pt x="2145098" y="768316"/>
                  <a:pt x="1758662" y="1044667"/>
                  <a:pt x="1084217" y="1031966"/>
                </a:cubicBezTo>
                <a:cubicBezTo>
                  <a:pt x="488658" y="1069253"/>
                  <a:pt x="-4861" y="795018"/>
                  <a:pt x="0" y="515983"/>
                </a:cubicBezTo>
                <a:close/>
              </a:path>
            </a:pathLst>
          </a:custGeom>
          <a:solidFill>
            <a:srgbClr val="F4F5EB"/>
          </a:solidFill>
          <a:ln w="76200">
            <a:solidFill>
              <a:srgbClr val="404040"/>
            </a:solidFill>
            <a:extLst>
              <a:ext uri="{C807C97D-BFC1-408E-A445-0C87EB9F89A2}">
                <ask:lineSketchStyleProps xmlns:ask="http://schemas.microsoft.com/office/drawing/2018/sketchyshapes" sd="67835726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AB99931-6D71-62C3-2C47-A554E6000DD0}"/>
              </a:ext>
            </a:extLst>
          </p:cNvPr>
          <p:cNvSpPr txBox="1"/>
          <p:nvPr/>
        </p:nvSpPr>
        <p:spPr>
          <a:xfrm>
            <a:off x="3487783" y="3082096"/>
            <a:ext cx="2168434" cy="830997"/>
          </a:xfrm>
          <a:prstGeom prst="rect">
            <a:avLst/>
          </a:prstGeom>
          <a:noFill/>
        </p:spPr>
        <p:txBody>
          <a:bodyPr wrap="square" rtlCol="0">
            <a:spAutoFit/>
          </a:bodyPr>
          <a:lstStyle/>
          <a:p>
            <a:pPr algn="ctr"/>
            <a:r>
              <a:rPr lang="en-GB" sz="2400" b="1" dirty="0">
                <a:solidFill>
                  <a:schemeClr val="tx1">
                    <a:lumMod val="75000"/>
                    <a:lumOff val="25000"/>
                  </a:schemeClr>
                </a:solidFill>
                <a:cs typeface="Dreaming Outloud Pro" panose="03050502040302030504" pitchFamily="66" charset="77"/>
              </a:rPr>
              <a:t>constructive wave</a:t>
            </a:r>
          </a:p>
        </p:txBody>
      </p:sp>
      <p:sp>
        <p:nvSpPr>
          <p:cNvPr id="12" name="TextBox 11">
            <a:extLst>
              <a:ext uri="{FF2B5EF4-FFF2-40B4-BE49-F238E27FC236}">
                <a16:creationId xmlns:a16="http://schemas.microsoft.com/office/drawing/2014/main" id="{E46D9140-E3F7-8068-A045-4FD0429EAE93}"/>
              </a:ext>
            </a:extLst>
          </p:cNvPr>
          <p:cNvSpPr txBox="1"/>
          <p:nvPr/>
        </p:nvSpPr>
        <p:spPr>
          <a:xfrm>
            <a:off x="0" y="100148"/>
            <a:ext cx="2168434"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definition</a:t>
            </a:r>
            <a:endParaRPr lang="en-GB" sz="3600" b="1" dirty="0">
              <a:solidFill>
                <a:schemeClr val="tx1">
                  <a:lumMod val="75000"/>
                  <a:lumOff val="25000"/>
                </a:schemeClr>
              </a:solidFill>
              <a:cs typeface="Dreaming Outloud Pro" panose="03050502040302030504" pitchFamily="66" charset="77"/>
            </a:endParaRPr>
          </a:p>
        </p:txBody>
      </p:sp>
      <p:sp>
        <p:nvSpPr>
          <p:cNvPr id="13" name="TextBox 12">
            <a:extLst>
              <a:ext uri="{FF2B5EF4-FFF2-40B4-BE49-F238E27FC236}">
                <a16:creationId xmlns:a16="http://schemas.microsoft.com/office/drawing/2014/main" id="{D3E5711E-A629-FF38-3AFA-633B19341C8C}"/>
              </a:ext>
            </a:extLst>
          </p:cNvPr>
          <p:cNvSpPr txBox="1"/>
          <p:nvPr/>
        </p:nvSpPr>
        <p:spPr>
          <a:xfrm>
            <a:off x="6975566" y="100148"/>
            <a:ext cx="2168434"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diagram</a:t>
            </a:r>
            <a:endParaRPr lang="en-GB" sz="3600" b="1" dirty="0">
              <a:solidFill>
                <a:schemeClr val="tx1">
                  <a:lumMod val="75000"/>
                  <a:lumOff val="25000"/>
                </a:schemeClr>
              </a:solidFill>
              <a:cs typeface="Dreaming Outloud Pro" panose="03050502040302030504" pitchFamily="66" charset="77"/>
            </a:endParaRPr>
          </a:p>
        </p:txBody>
      </p:sp>
      <p:sp>
        <p:nvSpPr>
          <p:cNvPr id="14" name="TextBox 13">
            <a:extLst>
              <a:ext uri="{FF2B5EF4-FFF2-40B4-BE49-F238E27FC236}">
                <a16:creationId xmlns:a16="http://schemas.microsoft.com/office/drawing/2014/main" id="{98E01BE0-1B36-F39A-7C68-F36BBD7AE627}"/>
              </a:ext>
            </a:extLst>
          </p:cNvPr>
          <p:cNvSpPr txBox="1"/>
          <p:nvPr/>
        </p:nvSpPr>
        <p:spPr>
          <a:xfrm>
            <a:off x="6840583" y="6241444"/>
            <a:ext cx="2168434"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a sentence</a:t>
            </a:r>
            <a:endParaRPr lang="en-GB" sz="3600" b="1" dirty="0">
              <a:solidFill>
                <a:schemeClr val="tx1">
                  <a:lumMod val="75000"/>
                  <a:lumOff val="25000"/>
                </a:schemeClr>
              </a:solidFill>
              <a:cs typeface="Dreaming Outloud Pro" panose="03050502040302030504" pitchFamily="66" charset="77"/>
            </a:endParaRPr>
          </a:p>
        </p:txBody>
      </p:sp>
      <p:sp>
        <p:nvSpPr>
          <p:cNvPr id="15" name="TextBox 14">
            <a:extLst>
              <a:ext uri="{FF2B5EF4-FFF2-40B4-BE49-F238E27FC236}">
                <a16:creationId xmlns:a16="http://schemas.microsoft.com/office/drawing/2014/main" id="{E3A08B17-8254-5A97-9613-934D5E4B2687}"/>
              </a:ext>
            </a:extLst>
          </p:cNvPr>
          <p:cNvSpPr txBox="1"/>
          <p:nvPr/>
        </p:nvSpPr>
        <p:spPr>
          <a:xfrm>
            <a:off x="0" y="6241444"/>
            <a:ext cx="2873829"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characteristics</a:t>
            </a:r>
            <a:endParaRPr lang="en-GB" sz="3600" b="1" dirty="0">
              <a:solidFill>
                <a:schemeClr val="tx1">
                  <a:lumMod val="75000"/>
                  <a:lumOff val="25000"/>
                </a:schemeClr>
              </a:solidFill>
              <a:cs typeface="Dreaming Outloud Pro" panose="03050502040302030504" pitchFamily="66" charset="77"/>
            </a:endParaRPr>
          </a:p>
        </p:txBody>
      </p:sp>
    </p:spTree>
    <p:extLst>
      <p:ext uri="{BB962C8B-B14F-4D97-AF65-F5344CB8AC3E}">
        <p14:creationId xmlns:p14="http://schemas.microsoft.com/office/powerpoint/2010/main" val="263713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1F8224-0FFF-A5C6-C944-0FE4C5EC73F5}"/>
              </a:ext>
            </a:extLst>
          </p:cNvPr>
          <p:cNvCxnSpPr>
            <a:cxnSpLocks/>
          </p:cNvCxnSpPr>
          <p:nvPr/>
        </p:nvCxnSpPr>
        <p:spPr>
          <a:xfrm flipH="1">
            <a:off x="0" y="3428999"/>
            <a:ext cx="9144000" cy="0"/>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EA7848D-65AA-AB47-DBCF-59332EB02C4A}"/>
              </a:ext>
            </a:extLst>
          </p:cNvPr>
          <p:cNvCxnSpPr>
            <a:cxnSpLocks/>
          </p:cNvCxnSpPr>
          <p:nvPr/>
        </p:nvCxnSpPr>
        <p:spPr>
          <a:xfrm>
            <a:off x="4572000" y="0"/>
            <a:ext cx="0" cy="6858000"/>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5B61FA39-5227-934A-94A1-247F32E2E5F2}"/>
              </a:ext>
            </a:extLst>
          </p:cNvPr>
          <p:cNvSpPr/>
          <p:nvPr/>
        </p:nvSpPr>
        <p:spPr>
          <a:xfrm>
            <a:off x="3487783" y="2913017"/>
            <a:ext cx="2168434" cy="1031965"/>
          </a:xfrm>
          <a:custGeom>
            <a:avLst/>
            <a:gdLst>
              <a:gd name="connsiteX0" fmla="*/ 0 w 2168434"/>
              <a:gd name="connsiteY0" fmla="*/ 515983 h 1031965"/>
              <a:gd name="connsiteX1" fmla="*/ 1084217 w 2168434"/>
              <a:gd name="connsiteY1" fmla="*/ 0 h 1031965"/>
              <a:gd name="connsiteX2" fmla="*/ 2168434 w 2168434"/>
              <a:gd name="connsiteY2" fmla="*/ 515983 h 1031965"/>
              <a:gd name="connsiteX3" fmla="*/ 1084217 w 2168434"/>
              <a:gd name="connsiteY3" fmla="*/ 1031966 h 1031965"/>
              <a:gd name="connsiteX4" fmla="*/ 0 w 2168434"/>
              <a:gd name="connsiteY4" fmla="*/ 515983 h 103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434" h="1031965" fill="none" extrusionOk="0">
                <a:moveTo>
                  <a:pt x="0" y="515983"/>
                </a:moveTo>
                <a:cubicBezTo>
                  <a:pt x="-97856" y="166548"/>
                  <a:pt x="613424" y="24890"/>
                  <a:pt x="1084217" y="0"/>
                </a:cubicBezTo>
                <a:cubicBezTo>
                  <a:pt x="1686074" y="-12644"/>
                  <a:pt x="2173792" y="226988"/>
                  <a:pt x="2168434" y="515983"/>
                </a:cubicBezTo>
                <a:cubicBezTo>
                  <a:pt x="2054881" y="853381"/>
                  <a:pt x="1598048" y="997295"/>
                  <a:pt x="1084217" y="1031966"/>
                </a:cubicBezTo>
                <a:cubicBezTo>
                  <a:pt x="517241" y="1045962"/>
                  <a:pt x="-34486" y="849820"/>
                  <a:pt x="0" y="515983"/>
                </a:cubicBezTo>
                <a:close/>
              </a:path>
              <a:path w="2168434" h="1031965" stroke="0" extrusionOk="0">
                <a:moveTo>
                  <a:pt x="0" y="515983"/>
                </a:moveTo>
                <a:cubicBezTo>
                  <a:pt x="-19589" y="155563"/>
                  <a:pt x="588976" y="-49386"/>
                  <a:pt x="1084217" y="0"/>
                </a:cubicBezTo>
                <a:cubicBezTo>
                  <a:pt x="1695502" y="30967"/>
                  <a:pt x="2187387" y="241312"/>
                  <a:pt x="2168434" y="515983"/>
                </a:cubicBezTo>
                <a:cubicBezTo>
                  <a:pt x="2145098" y="768316"/>
                  <a:pt x="1758662" y="1044667"/>
                  <a:pt x="1084217" y="1031966"/>
                </a:cubicBezTo>
                <a:cubicBezTo>
                  <a:pt x="488658" y="1069253"/>
                  <a:pt x="-4861" y="795018"/>
                  <a:pt x="0" y="515983"/>
                </a:cubicBezTo>
                <a:close/>
              </a:path>
            </a:pathLst>
          </a:custGeom>
          <a:solidFill>
            <a:srgbClr val="F4F5EB"/>
          </a:solidFill>
          <a:ln w="76200">
            <a:solidFill>
              <a:srgbClr val="404040"/>
            </a:solidFill>
            <a:extLst>
              <a:ext uri="{C807C97D-BFC1-408E-A445-0C87EB9F89A2}">
                <ask:lineSketchStyleProps xmlns:ask="http://schemas.microsoft.com/office/drawing/2018/sketchyshapes" sd="678357263">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46D9140-E3F7-8068-A045-4FD0429EAE93}"/>
              </a:ext>
            </a:extLst>
          </p:cNvPr>
          <p:cNvSpPr txBox="1"/>
          <p:nvPr/>
        </p:nvSpPr>
        <p:spPr>
          <a:xfrm>
            <a:off x="0" y="100148"/>
            <a:ext cx="2168434"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definition</a:t>
            </a:r>
            <a:endParaRPr lang="en-GB" sz="3600" b="1" dirty="0">
              <a:solidFill>
                <a:schemeClr val="tx1">
                  <a:lumMod val="75000"/>
                  <a:lumOff val="25000"/>
                </a:schemeClr>
              </a:solidFill>
              <a:cs typeface="Dreaming Outloud Pro" panose="03050502040302030504" pitchFamily="66" charset="77"/>
            </a:endParaRPr>
          </a:p>
        </p:txBody>
      </p:sp>
      <p:sp>
        <p:nvSpPr>
          <p:cNvPr id="13" name="TextBox 12">
            <a:extLst>
              <a:ext uri="{FF2B5EF4-FFF2-40B4-BE49-F238E27FC236}">
                <a16:creationId xmlns:a16="http://schemas.microsoft.com/office/drawing/2014/main" id="{D3E5711E-A629-FF38-3AFA-633B19341C8C}"/>
              </a:ext>
            </a:extLst>
          </p:cNvPr>
          <p:cNvSpPr txBox="1"/>
          <p:nvPr/>
        </p:nvSpPr>
        <p:spPr>
          <a:xfrm>
            <a:off x="6975566" y="100148"/>
            <a:ext cx="2168434"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diagram</a:t>
            </a:r>
            <a:endParaRPr lang="en-GB" sz="3600" b="1" dirty="0">
              <a:solidFill>
                <a:schemeClr val="tx1">
                  <a:lumMod val="75000"/>
                  <a:lumOff val="25000"/>
                </a:schemeClr>
              </a:solidFill>
              <a:cs typeface="Dreaming Outloud Pro" panose="03050502040302030504" pitchFamily="66" charset="77"/>
            </a:endParaRPr>
          </a:p>
        </p:txBody>
      </p:sp>
      <p:sp>
        <p:nvSpPr>
          <p:cNvPr id="14" name="TextBox 13">
            <a:extLst>
              <a:ext uri="{FF2B5EF4-FFF2-40B4-BE49-F238E27FC236}">
                <a16:creationId xmlns:a16="http://schemas.microsoft.com/office/drawing/2014/main" id="{98E01BE0-1B36-F39A-7C68-F36BBD7AE627}"/>
              </a:ext>
            </a:extLst>
          </p:cNvPr>
          <p:cNvSpPr txBox="1"/>
          <p:nvPr/>
        </p:nvSpPr>
        <p:spPr>
          <a:xfrm>
            <a:off x="6840583" y="6241444"/>
            <a:ext cx="2168434"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a sentence</a:t>
            </a:r>
            <a:endParaRPr lang="en-GB" sz="3600" b="1" dirty="0">
              <a:solidFill>
                <a:schemeClr val="tx1">
                  <a:lumMod val="75000"/>
                  <a:lumOff val="25000"/>
                </a:schemeClr>
              </a:solidFill>
              <a:cs typeface="Dreaming Outloud Pro" panose="03050502040302030504" pitchFamily="66" charset="77"/>
            </a:endParaRPr>
          </a:p>
        </p:txBody>
      </p:sp>
      <p:sp>
        <p:nvSpPr>
          <p:cNvPr id="15" name="TextBox 14">
            <a:extLst>
              <a:ext uri="{FF2B5EF4-FFF2-40B4-BE49-F238E27FC236}">
                <a16:creationId xmlns:a16="http://schemas.microsoft.com/office/drawing/2014/main" id="{E3A08B17-8254-5A97-9613-934D5E4B2687}"/>
              </a:ext>
            </a:extLst>
          </p:cNvPr>
          <p:cNvSpPr txBox="1"/>
          <p:nvPr/>
        </p:nvSpPr>
        <p:spPr>
          <a:xfrm>
            <a:off x="0" y="6241444"/>
            <a:ext cx="2873829" cy="584775"/>
          </a:xfrm>
          <a:prstGeom prst="rect">
            <a:avLst/>
          </a:prstGeom>
          <a:noFill/>
        </p:spPr>
        <p:txBody>
          <a:bodyPr wrap="square" rtlCol="0">
            <a:spAutoFit/>
          </a:bodyPr>
          <a:lstStyle/>
          <a:p>
            <a:pPr algn="ctr"/>
            <a:r>
              <a:rPr lang="en-GB" sz="3200" b="1" dirty="0">
                <a:solidFill>
                  <a:schemeClr val="tx1">
                    <a:lumMod val="75000"/>
                    <a:lumOff val="25000"/>
                  </a:schemeClr>
                </a:solidFill>
                <a:cs typeface="Dreaming Outloud Pro" panose="03050502040302030504" pitchFamily="66" charset="77"/>
              </a:rPr>
              <a:t>characteristics</a:t>
            </a:r>
            <a:endParaRPr lang="en-GB" sz="3600" b="1" dirty="0">
              <a:solidFill>
                <a:schemeClr val="tx1">
                  <a:lumMod val="75000"/>
                  <a:lumOff val="25000"/>
                </a:schemeClr>
              </a:solidFill>
              <a:cs typeface="Dreaming Outloud Pro" panose="03050502040302030504" pitchFamily="66" charset="77"/>
            </a:endParaRPr>
          </a:p>
        </p:txBody>
      </p:sp>
      <p:sp>
        <p:nvSpPr>
          <p:cNvPr id="2" name="TextBox 1">
            <a:extLst>
              <a:ext uri="{FF2B5EF4-FFF2-40B4-BE49-F238E27FC236}">
                <a16:creationId xmlns:a16="http://schemas.microsoft.com/office/drawing/2014/main" id="{AE97B0D4-2D09-6EB4-0B2C-50DCDE63A946}"/>
              </a:ext>
            </a:extLst>
          </p:cNvPr>
          <p:cNvSpPr txBox="1"/>
          <p:nvPr/>
        </p:nvSpPr>
        <p:spPr>
          <a:xfrm>
            <a:off x="3487783" y="3082096"/>
            <a:ext cx="2168434" cy="830997"/>
          </a:xfrm>
          <a:prstGeom prst="rect">
            <a:avLst/>
          </a:prstGeom>
          <a:noFill/>
        </p:spPr>
        <p:txBody>
          <a:bodyPr wrap="square" rtlCol="0">
            <a:spAutoFit/>
          </a:bodyPr>
          <a:lstStyle/>
          <a:p>
            <a:pPr algn="ctr"/>
            <a:r>
              <a:rPr lang="en-GB" sz="2400" b="1" dirty="0">
                <a:solidFill>
                  <a:schemeClr val="tx1">
                    <a:lumMod val="75000"/>
                    <a:lumOff val="25000"/>
                  </a:schemeClr>
                </a:solidFill>
                <a:cs typeface="Dreaming Outloud Pro" panose="03050502040302030504" pitchFamily="66" charset="77"/>
              </a:rPr>
              <a:t>destructive wave</a:t>
            </a:r>
          </a:p>
        </p:txBody>
      </p:sp>
    </p:spTree>
    <p:extLst>
      <p:ext uri="{BB962C8B-B14F-4D97-AF65-F5344CB8AC3E}">
        <p14:creationId xmlns:p14="http://schemas.microsoft.com/office/powerpoint/2010/main" val="508056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110DFB7-E755-ABA6-3138-0885CF4A5C35}"/>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0BF27E-DE9E-9D36-6F22-5C256D732A8B}"/>
              </a:ext>
            </a:extLst>
          </p:cNvPr>
          <p:cNvSpPr txBox="1"/>
          <p:nvPr/>
        </p:nvSpPr>
        <p:spPr>
          <a:xfrm>
            <a:off x="920897" y="183577"/>
            <a:ext cx="9277564" cy="923330"/>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Comparing Waves</a:t>
            </a:r>
          </a:p>
        </p:txBody>
      </p:sp>
      <p:pic>
        <p:nvPicPr>
          <p:cNvPr id="2" name="Graphic 1">
            <a:extLst>
              <a:ext uri="{FF2B5EF4-FFF2-40B4-BE49-F238E27FC236}">
                <a16:creationId xmlns:a16="http://schemas.microsoft.com/office/drawing/2014/main" id="{48528CEA-B42F-8DCE-A113-797C7E773115}"/>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290259" y="259895"/>
            <a:ext cx="689171" cy="689171"/>
          </a:xfrm>
          <a:prstGeom prst="rect">
            <a:avLst/>
          </a:prstGeom>
        </p:spPr>
      </p:pic>
      <p:graphicFrame>
        <p:nvGraphicFramePr>
          <p:cNvPr id="4" name="Table 4">
            <a:extLst>
              <a:ext uri="{FF2B5EF4-FFF2-40B4-BE49-F238E27FC236}">
                <a16:creationId xmlns:a16="http://schemas.microsoft.com/office/drawing/2014/main" id="{59D4091C-F770-39DD-D424-DE608A99A9F3}"/>
              </a:ext>
            </a:extLst>
          </p:cNvPr>
          <p:cNvGraphicFramePr>
            <a:graphicFrameLocks noGrp="1"/>
          </p:cNvGraphicFramePr>
          <p:nvPr>
            <p:extLst>
              <p:ext uri="{D42A27DB-BD31-4B8C-83A1-F6EECF244321}">
                <p14:modId xmlns:p14="http://schemas.microsoft.com/office/powerpoint/2010/main" val="3270166286"/>
              </p:ext>
            </p:extLst>
          </p:nvPr>
        </p:nvGraphicFramePr>
        <p:xfrm>
          <a:off x="400430" y="1203959"/>
          <a:ext cx="8408706" cy="5104373"/>
        </p:xfrm>
        <a:graphic>
          <a:graphicData uri="http://schemas.openxmlformats.org/drawingml/2006/table">
            <a:tbl>
              <a:tblPr firstRow="1" bandRow="1">
                <a:tableStyleId>{93296810-A885-4BE3-A3E7-6D5BEEA58F35}</a:tableStyleId>
              </a:tblPr>
              <a:tblGrid>
                <a:gridCol w="1824296">
                  <a:extLst>
                    <a:ext uri="{9D8B030D-6E8A-4147-A177-3AD203B41FA5}">
                      <a16:colId xmlns:a16="http://schemas.microsoft.com/office/drawing/2014/main" val="1981662209"/>
                    </a:ext>
                  </a:extLst>
                </a:gridCol>
                <a:gridCol w="3292205">
                  <a:extLst>
                    <a:ext uri="{9D8B030D-6E8A-4147-A177-3AD203B41FA5}">
                      <a16:colId xmlns:a16="http://schemas.microsoft.com/office/drawing/2014/main" val="2828753642"/>
                    </a:ext>
                  </a:extLst>
                </a:gridCol>
                <a:gridCol w="3292205">
                  <a:extLst>
                    <a:ext uri="{9D8B030D-6E8A-4147-A177-3AD203B41FA5}">
                      <a16:colId xmlns:a16="http://schemas.microsoft.com/office/drawing/2014/main" val="2434020417"/>
                    </a:ext>
                  </a:extLst>
                </a:gridCol>
              </a:tblGrid>
              <a:tr h="396656">
                <a:tc>
                  <a:txBody>
                    <a:bodyPr/>
                    <a:lstStyle/>
                    <a:p>
                      <a:endParaRPr lang="en-GB"/>
                    </a:p>
                  </a:txBody>
                  <a:tcPr>
                    <a:solidFill>
                      <a:srgbClr val="81A032"/>
                    </a:solidFill>
                  </a:tcPr>
                </a:tc>
                <a:tc>
                  <a:txBody>
                    <a:bodyPr/>
                    <a:lstStyle/>
                    <a:p>
                      <a:pPr algn="ctr"/>
                      <a:r>
                        <a:rPr lang="en-GB" dirty="0">
                          <a:solidFill>
                            <a:schemeClr val="bg1"/>
                          </a:solidFill>
                        </a:rPr>
                        <a:t>Constructive</a:t>
                      </a:r>
                    </a:p>
                  </a:txBody>
                  <a:tcPr>
                    <a:solidFill>
                      <a:srgbClr val="81A032"/>
                    </a:solidFill>
                  </a:tcPr>
                </a:tc>
                <a:tc>
                  <a:txBody>
                    <a:bodyPr/>
                    <a:lstStyle/>
                    <a:p>
                      <a:pPr algn="ctr"/>
                      <a:r>
                        <a:rPr lang="en-GB" dirty="0">
                          <a:solidFill>
                            <a:schemeClr val="bg1"/>
                          </a:solidFill>
                        </a:rPr>
                        <a:t>Destructive </a:t>
                      </a:r>
                    </a:p>
                  </a:txBody>
                  <a:tcPr>
                    <a:solidFill>
                      <a:srgbClr val="81A032"/>
                    </a:solidFill>
                  </a:tcPr>
                </a:tc>
                <a:extLst>
                  <a:ext uri="{0D108BD9-81ED-4DB2-BD59-A6C34878D82A}">
                    <a16:rowId xmlns:a16="http://schemas.microsoft.com/office/drawing/2014/main" val="1002465062"/>
                  </a:ext>
                </a:extLst>
              </a:tr>
              <a:tr h="672531">
                <a:tc>
                  <a:txBody>
                    <a:bodyPr/>
                    <a:lstStyle/>
                    <a:p>
                      <a:r>
                        <a:rPr lang="en-GB" dirty="0"/>
                        <a:t>Wave type</a:t>
                      </a:r>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575217515"/>
                  </a:ext>
                </a:extLst>
              </a:tr>
              <a:tr h="672531">
                <a:tc>
                  <a:txBody>
                    <a:bodyPr/>
                    <a:lstStyle/>
                    <a:p>
                      <a:r>
                        <a:rPr lang="en-GB" dirty="0"/>
                        <a:t>Wave height</a:t>
                      </a:r>
                    </a:p>
                  </a:txBody>
                  <a:tcPr anchor="ctr"/>
                </a:tc>
                <a:tc>
                  <a:txBody>
                    <a:bodyPr/>
                    <a:lstStyle/>
                    <a:p>
                      <a:endParaRPr lang="en-GB"/>
                    </a:p>
                  </a:txBody>
                  <a:tcPr/>
                </a:tc>
                <a:tc>
                  <a:txBody>
                    <a:bodyPr/>
                    <a:lstStyle/>
                    <a:p>
                      <a:endParaRPr lang="en-GB" dirty="0"/>
                    </a:p>
                  </a:txBody>
                  <a:tcPr/>
                </a:tc>
                <a:extLst>
                  <a:ext uri="{0D108BD9-81ED-4DB2-BD59-A6C34878D82A}">
                    <a16:rowId xmlns:a16="http://schemas.microsoft.com/office/drawing/2014/main" val="4178765564"/>
                  </a:ext>
                </a:extLst>
              </a:tr>
              <a:tr h="672531">
                <a:tc>
                  <a:txBody>
                    <a:bodyPr/>
                    <a:lstStyle/>
                    <a:p>
                      <a:r>
                        <a:rPr lang="en-GB" dirty="0"/>
                        <a:t>Wave length</a:t>
                      </a:r>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4083389205"/>
                  </a:ext>
                </a:extLst>
              </a:tr>
              <a:tr h="672531">
                <a:tc>
                  <a:txBody>
                    <a:bodyPr/>
                    <a:lstStyle/>
                    <a:p>
                      <a:r>
                        <a:rPr lang="en-GB" dirty="0"/>
                        <a:t>Energy</a:t>
                      </a:r>
                    </a:p>
                  </a:txBody>
                  <a:tcPr anchor="ctr"/>
                </a:tc>
                <a:tc>
                  <a:txBody>
                    <a:bodyPr/>
                    <a:lstStyle/>
                    <a:p>
                      <a:endParaRPr lang="en-GB"/>
                    </a:p>
                  </a:txBody>
                  <a:tcPr/>
                </a:tc>
                <a:tc>
                  <a:txBody>
                    <a:bodyPr/>
                    <a:lstStyle/>
                    <a:p>
                      <a:endParaRPr lang="en-GB" dirty="0"/>
                    </a:p>
                  </a:txBody>
                  <a:tcPr/>
                </a:tc>
                <a:extLst>
                  <a:ext uri="{0D108BD9-81ED-4DB2-BD59-A6C34878D82A}">
                    <a16:rowId xmlns:a16="http://schemas.microsoft.com/office/drawing/2014/main" val="2454789094"/>
                  </a:ext>
                </a:extLst>
              </a:tr>
              <a:tr h="672531">
                <a:tc>
                  <a:txBody>
                    <a:bodyPr/>
                    <a:lstStyle/>
                    <a:p>
                      <a:r>
                        <a:rPr lang="en-GB" dirty="0"/>
                        <a:t>Swash</a:t>
                      </a:r>
                    </a:p>
                  </a:txBody>
                  <a:tcPr anchor="ctr"/>
                </a:tc>
                <a:tc>
                  <a:txBody>
                    <a:bodyPr/>
                    <a:lstStyle/>
                    <a:p>
                      <a:endParaRPr lang="en-GB"/>
                    </a:p>
                  </a:txBody>
                  <a:tcPr/>
                </a:tc>
                <a:tc>
                  <a:txBody>
                    <a:bodyPr/>
                    <a:lstStyle/>
                    <a:p>
                      <a:endParaRPr lang="en-GB" dirty="0"/>
                    </a:p>
                  </a:txBody>
                  <a:tcPr/>
                </a:tc>
                <a:extLst>
                  <a:ext uri="{0D108BD9-81ED-4DB2-BD59-A6C34878D82A}">
                    <a16:rowId xmlns:a16="http://schemas.microsoft.com/office/drawing/2014/main" val="1395767801"/>
                  </a:ext>
                </a:extLst>
              </a:tr>
              <a:tr h="672531">
                <a:tc>
                  <a:txBody>
                    <a:bodyPr/>
                    <a:lstStyle/>
                    <a:p>
                      <a:r>
                        <a:rPr lang="en-GB" dirty="0"/>
                        <a:t>Backwash </a:t>
                      </a:r>
                    </a:p>
                  </a:txBody>
                  <a:tcPr anchor="ctr"/>
                </a:tc>
                <a:tc>
                  <a:txBody>
                    <a:bodyPr/>
                    <a:lstStyle/>
                    <a:p>
                      <a:endParaRPr lang="en-GB" dirty="0"/>
                    </a:p>
                  </a:txBody>
                  <a:tcPr/>
                </a:tc>
                <a:tc>
                  <a:txBody>
                    <a:bodyPr/>
                    <a:lstStyle/>
                    <a:p>
                      <a:endParaRPr lang="en-GB"/>
                    </a:p>
                  </a:txBody>
                  <a:tcPr/>
                </a:tc>
                <a:extLst>
                  <a:ext uri="{0D108BD9-81ED-4DB2-BD59-A6C34878D82A}">
                    <a16:rowId xmlns:a16="http://schemas.microsoft.com/office/drawing/2014/main" val="1299785391"/>
                  </a:ext>
                </a:extLst>
              </a:tr>
              <a:tr h="672531">
                <a:tc>
                  <a:txBody>
                    <a:bodyPr/>
                    <a:lstStyle/>
                    <a:p>
                      <a:r>
                        <a:rPr lang="en-GB" dirty="0"/>
                        <a:t>Impact on beach</a:t>
                      </a:r>
                    </a:p>
                  </a:txBody>
                  <a:tcPr anchor="ctr"/>
                </a:tc>
                <a:tc>
                  <a:txBody>
                    <a:bodyPr/>
                    <a:lstStyle/>
                    <a:p>
                      <a:endParaRPr lang="en-GB"/>
                    </a:p>
                  </a:txBody>
                  <a:tcPr/>
                </a:tc>
                <a:tc>
                  <a:txBody>
                    <a:bodyPr/>
                    <a:lstStyle/>
                    <a:p>
                      <a:endParaRPr lang="en-GB" dirty="0"/>
                    </a:p>
                  </a:txBody>
                  <a:tcPr/>
                </a:tc>
                <a:extLst>
                  <a:ext uri="{0D108BD9-81ED-4DB2-BD59-A6C34878D82A}">
                    <a16:rowId xmlns:a16="http://schemas.microsoft.com/office/drawing/2014/main" val="3470648217"/>
                  </a:ext>
                </a:extLst>
              </a:tr>
            </a:tbl>
          </a:graphicData>
        </a:graphic>
      </p:graphicFrame>
      <p:pic>
        <p:nvPicPr>
          <p:cNvPr id="5" name="Picture 4">
            <a:extLst>
              <a:ext uri="{FF2B5EF4-FFF2-40B4-BE49-F238E27FC236}">
                <a16:creationId xmlns:a16="http://schemas.microsoft.com/office/drawing/2014/main" id="{E0CAB59F-F250-FF6D-EAE3-48A970541F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10534" y="6403898"/>
            <a:ext cx="1922929" cy="214696"/>
          </a:xfrm>
          <a:prstGeom prst="rect">
            <a:avLst/>
          </a:prstGeom>
        </p:spPr>
      </p:pic>
    </p:spTree>
    <p:extLst>
      <p:ext uri="{BB962C8B-B14F-4D97-AF65-F5344CB8AC3E}">
        <p14:creationId xmlns:p14="http://schemas.microsoft.com/office/powerpoint/2010/main" val="2642855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A156921-88E6-4A3A-0877-BEE93CDA9937}"/>
              </a:ext>
            </a:extLst>
          </p:cNvPr>
          <p:cNvSpPr/>
          <p:nvPr/>
        </p:nvSpPr>
        <p:spPr>
          <a:xfrm>
            <a:off x="137285" y="146725"/>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1BC5F89B-6F56-57B7-69B0-3836D5F3B5C1}"/>
              </a:ext>
            </a:extLst>
          </p:cNvPr>
          <p:cNvGrpSpPr/>
          <p:nvPr/>
        </p:nvGrpSpPr>
        <p:grpSpPr>
          <a:xfrm>
            <a:off x="643924" y="1100644"/>
            <a:ext cx="3388493" cy="1596334"/>
            <a:chOff x="457365" y="1524474"/>
            <a:chExt cx="3388493" cy="2334832"/>
          </a:xfrm>
          <a:solidFill>
            <a:srgbClr val="F4F5EB"/>
          </a:solidFill>
        </p:grpSpPr>
        <p:sp>
          <p:nvSpPr>
            <p:cNvPr id="11" name="Rectangle 10">
              <a:extLst>
                <a:ext uri="{FF2B5EF4-FFF2-40B4-BE49-F238E27FC236}">
                  <a16:creationId xmlns:a16="http://schemas.microsoft.com/office/drawing/2014/main" id="{6A40786D-B03C-3620-02B1-C92EE91131C9}"/>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C0F55DB-4DAB-4779-D18E-3C8CF58AB34D}"/>
                </a:ext>
              </a:extLst>
            </p:cNvPr>
            <p:cNvSpPr txBox="1"/>
            <p:nvPr/>
          </p:nvSpPr>
          <p:spPr>
            <a:xfrm>
              <a:off x="457365" y="2297624"/>
              <a:ext cx="3388493" cy="1215434"/>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wave</a:t>
              </a:r>
            </a:p>
          </p:txBody>
        </p:sp>
      </p:grpSp>
      <p:sp>
        <p:nvSpPr>
          <p:cNvPr id="5" name="TextBox 4">
            <a:extLst>
              <a:ext uri="{FF2B5EF4-FFF2-40B4-BE49-F238E27FC236}">
                <a16:creationId xmlns:a16="http://schemas.microsoft.com/office/drawing/2014/main" id="{E0F3A319-DDB0-C362-A73E-43E324064259}"/>
              </a:ext>
            </a:extLst>
          </p:cNvPr>
          <p:cNvSpPr txBox="1"/>
          <p:nvPr/>
        </p:nvSpPr>
        <p:spPr>
          <a:xfrm>
            <a:off x="-66783" y="175469"/>
            <a:ext cx="9277564" cy="830997"/>
          </a:xfrm>
          <a:prstGeom prst="rect">
            <a:avLst/>
          </a:prstGeom>
          <a:noFill/>
        </p:spPr>
        <p:txBody>
          <a:bodyPr wrap="square" rtlCol="0">
            <a:spAutoFit/>
          </a:bodyPr>
          <a:lstStyle/>
          <a:p>
            <a:pPr algn="ctr"/>
            <a:r>
              <a:rPr lang="en-GB" sz="4800" b="1" dirty="0">
                <a:solidFill>
                  <a:schemeClr val="tx1">
                    <a:lumMod val="75000"/>
                    <a:lumOff val="25000"/>
                  </a:schemeClr>
                </a:solidFill>
                <a:latin typeface="+mj-lt"/>
                <a:cs typeface="Dreaming Outloud Pro" panose="03050502040302030504" pitchFamily="66" charset="77"/>
              </a:rPr>
              <a:t>Definitions Flashcards</a:t>
            </a:r>
          </a:p>
        </p:txBody>
      </p:sp>
      <p:grpSp>
        <p:nvGrpSpPr>
          <p:cNvPr id="9" name="Group 8">
            <a:extLst>
              <a:ext uri="{FF2B5EF4-FFF2-40B4-BE49-F238E27FC236}">
                <a16:creationId xmlns:a16="http://schemas.microsoft.com/office/drawing/2014/main" id="{00B6E565-C3BE-F6EF-8F16-52346127D5D9}"/>
              </a:ext>
            </a:extLst>
          </p:cNvPr>
          <p:cNvGrpSpPr/>
          <p:nvPr/>
        </p:nvGrpSpPr>
        <p:grpSpPr>
          <a:xfrm>
            <a:off x="642443" y="1108383"/>
            <a:ext cx="3401941" cy="1596334"/>
            <a:chOff x="443917" y="1524474"/>
            <a:chExt cx="3401941" cy="1596334"/>
          </a:xfrm>
          <a:solidFill>
            <a:srgbClr val="F4F5EB"/>
          </a:solidFill>
        </p:grpSpPr>
        <p:sp>
          <p:nvSpPr>
            <p:cNvPr id="8" name="Rectangle 7">
              <a:extLst>
                <a:ext uri="{FF2B5EF4-FFF2-40B4-BE49-F238E27FC236}">
                  <a16:creationId xmlns:a16="http://schemas.microsoft.com/office/drawing/2014/main" id="{0D143467-95EF-61BC-512E-8434206989A4}"/>
                </a:ext>
              </a:extLst>
            </p:cNvPr>
            <p:cNvSpPr/>
            <p:nvPr/>
          </p:nvSpPr>
          <p:spPr>
            <a:xfrm>
              <a:off x="457365" y="1524474"/>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4D938D1-8E3A-17FE-6874-5F10EE63EBD1}"/>
                </a:ext>
              </a:extLst>
            </p:cNvPr>
            <p:cNvSpPr txBox="1"/>
            <p:nvPr/>
          </p:nvSpPr>
          <p:spPr>
            <a:xfrm>
              <a:off x="443917" y="1686200"/>
              <a:ext cx="3388493" cy="1323439"/>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A ripple in the sea caused by the transfer of energy from the wind blowing over the surface of the sea. </a:t>
              </a:r>
            </a:p>
          </p:txBody>
        </p:sp>
      </p:grpSp>
      <p:grpSp>
        <p:nvGrpSpPr>
          <p:cNvPr id="19" name="Group 18">
            <a:extLst>
              <a:ext uri="{FF2B5EF4-FFF2-40B4-BE49-F238E27FC236}">
                <a16:creationId xmlns:a16="http://schemas.microsoft.com/office/drawing/2014/main" id="{1BA01C55-6802-F411-76A6-8EB368EECD15}"/>
              </a:ext>
            </a:extLst>
          </p:cNvPr>
          <p:cNvGrpSpPr/>
          <p:nvPr/>
        </p:nvGrpSpPr>
        <p:grpSpPr>
          <a:xfrm>
            <a:off x="5111583" y="1085167"/>
            <a:ext cx="3388493" cy="1596334"/>
            <a:chOff x="457365" y="1524474"/>
            <a:chExt cx="3388493" cy="2334832"/>
          </a:xfrm>
        </p:grpSpPr>
        <p:sp>
          <p:nvSpPr>
            <p:cNvPr id="20" name="Rectangle 19">
              <a:extLst>
                <a:ext uri="{FF2B5EF4-FFF2-40B4-BE49-F238E27FC236}">
                  <a16:creationId xmlns:a16="http://schemas.microsoft.com/office/drawing/2014/main" id="{0585F893-0944-9E2B-27E0-9C01A6E7EE9E}"/>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solidFill>
              <a:srgbClr val="F4F5EB"/>
            </a:solid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78DC228A-3EDB-61D3-8401-967A8BBDD4FC}"/>
                </a:ext>
              </a:extLst>
            </p:cNvPr>
            <p:cNvSpPr txBox="1"/>
            <p:nvPr/>
          </p:nvSpPr>
          <p:spPr>
            <a:xfrm>
              <a:off x="457365" y="2297624"/>
              <a:ext cx="3388493" cy="1215434"/>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Wavelength</a:t>
              </a:r>
            </a:p>
          </p:txBody>
        </p:sp>
      </p:grpSp>
      <p:grpSp>
        <p:nvGrpSpPr>
          <p:cNvPr id="22" name="Group 21">
            <a:extLst>
              <a:ext uri="{FF2B5EF4-FFF2-40B4-BE49-F238E27FC236}">
                <a16:creationId xmlns:a16="http://schemas.microsoft.com/office/drawing/2014/main" id="{2B19D18D-0522-2802-9FE1-A667ACBB6E15}"/>
              </a:ext>
            </a:extLst>
          </p:cNvPr>
          <p:cNvGrpSpPr/>
          <p:nvPr/>
        </p:nvGrpSpPr>
        <p:grpSpPr>
          <a:xfrm>
            <a:off x="5095619" y="1075610"/>
            <a:ext cx="3388494" cy="1596334"/>
            <a:chOff x="457364" y="1524474"/>
            <a:chExt cx="3388494" cy="1596334"/>
          </a:xfrm>
        </p:grpSpPr>
        <p:sp>
          <p:nvSpPr>
            <p:cNvPr id="23" name="Rectangle 22">
              <a:extLst>
                <a:ext uri="{FF2B5EF4-FFF2-40B4-BE49-F238E27FC236}">
                  <a16:creationId xmlns:a16="http://schemas.microsoft.com/office/drawing/2014/main" id="{DA3EE7AF-7E2A-72B3-F6B1-CCC453A7EAC0}"/>
                </a:ext>
              </a:extLst>
            </p:cNvPr>
            <p:cNvSpPr/>
            <p:nvPr/>
          </p:nvSpPr>
          <p:spPr>
            <a:xfrm>
              <a:off x="457365" y="1524474"/>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solidFill>
              <a:srgbClr val="F4F5EB"/>
            </a:solid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AA6EA3D-E651-409D-471F-A3C7FBAF4790}"/>
                </a:ext>
              </a:extLst>
            </p:cNvPr>
            <p:cNvSpPr txBox="1"/>
            <p:nvPr/>
          </p:nvSpPr>
          <p:spPr>
            <a:xfrm>
              <a:off x="457364" y="2003376"/>
              <a:ext cx="3388493" cy="707886"/>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The distance between wave crests.  </a:t>
              </a:r>
            </a:p>
          </p:txBody>
        </p:sp>
      </p:grpSp>
      <p:grpSp>
        <p:nvGrpSpPr>
          <p:cNvPr id="25" name="Group 24">
            <a:extLst>
              <a:ext uri="{FF2B5EF4-FFF2-40B4-BE49-F238E27FC236}">
                <a16:creationId xmlns:a16="http://schemas.microsoft.com/office/drawing/2014/main" id="{29D94169-6699-4B0C-33C6-FB24C3B46227}"/>
              </a:ext>
            </a:extLst>
          </p:cNvPr>
          <p:cNvGrpSpPr/>
          <p:nvPr/>
        </p:nvGrpSpPr>
        <p:grpSpPr>
          <a:xfrm>
            <a:off x="630476" y="2876453"/>
            <a:ext cx="3392481" cy="1598117"/>
            <a:chOff x="453377" y="1524474"/>
            <a:chExt cx="3392481" cy="2337440"/>
          </a:xfrm>
          <a:solidFill>
            <a:srgbClr val="F4F5EB"/>
          </a:solidFill>
        </p:grpSpPr>
        <p:sp>
          <p:nvSpPr>
            <p:cNvPr id="26" name="Rectangle 25">
              <a:extLst>
                <a:ext uri="{FF2B5EF4-FFF2-40B4-BE49-F238E27FC236}">
                  <a16:creationId xmlns:a16="http://schemas.microsoft.com/office/drawing/2014/main" id="{DED223AF-4C82-0608-09EB-7BA9B72E731B}"/>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BE4C611-DECA-ED71-9D31-8704875F08B1}"/>
                </a:ext>
              </a:extLst>
            </p:cNvPr>
            <p:cNvSpPr txBox="1"/>
            <p:nvPr/>
          </p:nvSpPr>
          <p:spPr>
            <a:xfrm>
              <a:off x="453377" y="1566096"/>
              <a:ext cx="3388493" cy="2295818"/>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constructive waves</a:t>
              </a:r>
            </a:p>
          </p:txBody>
        </p:sp>
      </p:grpSp>
      <p:grpSp>
        <p:nvGrpSpPr>
          <p:cNvPr id="28" name="Group 27">
            <a:extLst>
              <a:ext uri="{FF2B5EF4-FFF2-40B4-BE49-F238E27FC236}">
                <a16:creationId xmlns:a16="http://schemas.microsoft.com/office/drawing/2014/main" id="{57FA33A6-BD4F-831C-C2D2-F7CF9A64859F}"/>
              </a:ext>
            </a:extLst>
          </p:cNvPr>
          <p:cNvGrpSpPr/>
          <p:nvPr/>
        </p:nvGrpSpPr>
        <p:grpSpPr>
          <a:xfrm>
            <a:off x="650272" y="2868715"/>
            <a:ext cx="3405929" cy="1596334"/>
            <a:chOff x="439929" y="1524474"/>
            <a:chExt cx="3405929" cy="1596334"/>
          </a:xfrm>
          <a:solidFill>
            <a:srgbClr val="F4F5EB"/>
          </a:solidFill>
        </p:grpSpPr>
        <p:sp>
          <p:nvSpPr>
            <p:cNvPr id="29" name="Rectangle 28">
              <a:extLst>
                <a:ext uri="{FF2B5EF4-FFF2-40B4-BE49-F238E27FC236}">
                  <a16:creationId xmlns:a16="http://schemas.microsoft.com/office/drawing/2014/main" id="{7FDB9407-9D71-A65E-1FA9-85E3F6D3482F}"/>
                </a:ext>
              </a:extLst>
            </p:cNvPr>
            <p:cNvSpPr/>
            <p:nvPr/>
          </p:nvSpPr>
          <p:spPr>
            <a:xfrm>
              <a:off x="457365" y="1524474"/>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B7E50F6-57F5-8A2E-0B9E-818092402383}"/>
                </a:ext>
              </a:extLst>
            </p:cNvPr>
            <p:cNvSpPr txBox="1"/>
            <p:nvPr/>
          </p:nvSpPr>
          <p:spPr>
            <a:xfrm>
              <a:off x="439929" y="1876446"/>
              <a:ext cx="3388493" cy="1015663"/>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Low energy, less frequent waves that have a stronger swash than backwash. </a:t>
              </a:r>
            </a:p>
          </p:txBody>
        </p:sp>
      </p:grpSp>
      <p:grpSp>
        <p:nvGrpSpPr>
          <p:cNvPr id="31" name="Group 30">
            <a:extLst>
              <a:ext uri="{FF2B5EF4-FFF2-40B4-BE49-F238E27FC236}">
                <a16:creationId xmlns:a16="http://schemas.microsoft.com/office/drawing/2014/main" id="{D718BA53-2D35-B9A4-5FCB-1A6B657A891F}"/>
              </a:ext>
            </a:extLst>
          </p:cNvPr>
          <p:cNvGrpSpPr/>
          <p:nvPr/>
        </p:nvGrpSpPr>
        <p:grpSpPr>
          <a:xfrm>
            <a:off x="5151929" y="2875561"/>
            <a:ext cx="3392481" cy="1598117"/>
            <a:chOff x="453377" y="1524474"/>
            <a:chExt cx="3392481" cy="2337440"/>
          </a:xfrm>
        </p:grpSpPr>
        <p:sp>
          <p:nvSpPr>
            <p:cNvPr id="32" name="Rectangle 31">
              <a:extLst>
                <a:ext uri="{FF2B5EF4-FFF2-40B4-BE49-F238E27FC236}">
                  <a16:creationId xmlns:a16="http://schemas.microsoft.com/office/drawing/2014/main" id="{F5C4A6F0-C96D-D484-3FAF-BA086AF8D00A}"/>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solidFill>
              <a:srgbClr val="F4F5EB"/>
            </a:solid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2FF9AB7A-B755-5E70-EA34-F4B057F84D7C}"/>
                </a:ext>
              </a:extLst>
            </p:cNvPr>
            <p:cNvSpPr txBox="1"/>
            <p:nvPr/>
          </p:nvSpPr>
          <p:spPr>
            <a:xfrm>
              <a:off x="453377" y="1566096"/>
              <a:ext cx="3388493" cy="2295818"/>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destructive waves</a:t>
              </a:r>
            </a:p>
          </p:txBody>
        </p:sp>
      </p:grpSp>
      <p:grpSp>
        <p:nvGrpSpPr>
          <p:cNvPr id="34" name="Group 33">
            <a:extLst>
              <a:ext uri="{FF2B5EF4-FFF2-40B4-BE49-F238E27FC236}">
                <a16:creationId xmlns:a16="http://schemas.microsoft.com/office/drawing/2014/main" id="{D6542F3C-320A-748F-9A40-B67581B83DE4}"/>
              </a:ext>
            </a:extLst>
          </p:cNvPr>
          <p:cNvGrpSpPr/>
          <p:nvPr/>
        </p:nvGrpSpPr>
        <p:grpSpPr>
          <a:xfrm>
            <a:off x="5119793" y="2851858"/>
            <a:ext cx="3405929" cy="1596334"/>
            <a:chOff x="439929" y="1524474"/>
            <a:chExt cx="3405929" cy="1596334"/>
          </a:xfrm>
        </p:grpSpPr>
        <p:sp>
          <p:nvSpPr>
            <p:cNvPr id="35" name="Rectangle 34">
              <a:extLst>
                <a:ext uri="{FF2B5EF4-FFF2-40B4-BE49-F238E27FC236}">
                  <a16:creationId xmlns:a16="http://schemas.microsoft.com/office/drawing/2014/main" id="{C65BFE7F-42CE-6270-8C04-D48A90CC7BE8}"/>
                </a:ext>
              </a:extLst>
            </p:cNvPr>
            <p:cNvSpPr/>
            <p:nvPr/>
          </p:nvSpPr>
          <p:spPr>
            <a:xfrm>
              <a:off x="457365" y="1524474"/>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solidFill>
              <a:srgbClr val="F4F5EB"/>
            </a:solid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B1BB157D-2BA3-D7B3-0AFF-CAE005239129}"/>
                </a:ext>
              </a:extLst>
            </p:cNvPr>
            <p:cNvSpPr txBox="1"/>
            <p:nvPr/>
          </p:nvSpPr>
          <p:spPr>
            <a:xfrm>
              <a:off x="439929" y="1876446"/>
              <a:ext cx="3388493" cy="1015663"/>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High energy, more frequent waves that have a stronger backwash than swash. </a:t>
              </a:r>
            </a:p>
          </p:txBody>
        </p:sp>
      </p:grpSp>
      <p:grpSp>
        <p:nvGrpSpPr>
          <p:cNvPr id="37" name="Group 36">
            <a:extLst>
              <a:ext uri="{FF2B5EF4-FFF2-40B4-BE49-F238E27FC236}">
                <a16:creationId xmlns:a16="http://schemas.microsoft.com/office/drawing/2014/main" id="{4CEB58B2-79BE-D355-1375-E05327062E26}"/>
              </a:ext>
            </a:extLst>
          </p:cNvPr>
          <p:cNvGrpSpPr/>
          <p:nvPr/>
        </p:nvGrpSpPr>
        <p:grpSpPr>
          <a:xfrm>
            <a:off x="634472" y="4670985"/>
            <a:ext cx="3392476" cy="1596334"/>
            <a:chOff x="453382" y="1524474"/>
            <a:chExt cx="3392476" cy="2334832"/>
          </a:xfrm>
          <a:solidFill>
            <a:srgbClr val="F4F5EB"/>
          </a:solidFill>
        </p:grpSpPr>
        <p:sp>
          <p:nvSpPr>
            <p:cNvPr id="38" name="Rectangle 37">
              <a:extLst>
                <a:ext uri="{FF2B5EF4-FFF2-40B4-BE49-F238E27FC236}">
                  <a16:creationId xmlns:a16="http://schemas.microsoft.com/office/drawing/2014/main" id="{8E91816C-4503-4FCF-F21C-99CAC8F0869A}"/>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5DDC6674-60E5-F822-954D-1A937E8816C6}"/>
                </a:ext>
              </a:extLst>
            </p:cNvPr>
            <p:cNvSpPr txBox="1"/>
            <p:nvPr/>
          </p:nvSpPr>
          <p:spPr>
            <a:xfrm>
              <a:off x="453382" y="2079125"/>
              <a:ext cx="3388493" cy="1215434"/>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friction</a:t>
              </a:r>
            </a:p>
          </p:txBody>
        </p:sp>
      </p:grpSp>
      <p:grpSp>
        <p:nvGrpSpPr>
          <p:cNvPr id="40" name="Group 39">
            <a:extLst>
              <a:ext uri="{FF2B5EF4-FFF2-40B4-BE49-F238E27FC236}">
                <a16:creationId xmlns:a16="http://schemas.microsoft.com/office/drawing/2014/main" id="{32790B31-48F7-1E1F-FAFC-BB5FA988492A}"/>
              </a:ext>
            </a:extLst>
          </p:cNvPr>
          <p:cNvGrpSpPr/>
          <p:nvPr/>
        </p:nvGrpSpPr>
        <p:grpSpPr>
          <a:xfrm>
            <a:off x="642451" y="4663247"/>
            <a:ext cx="3405929" cy="1596334"/>
            <a:chOff x="439929" y="1524474"/>
            <a:chExt cx="3405929" cy="1596334"/>
          </a:xfrm>
          <a:solidFill>
            <a:srgbClr val="F4F5EB"/>
          </a:solidFill>
        </p:grpSpPr>
        <p:sp>
          <p:nvSpPr>
            <p:cNvPr id="41" name="Rectangle 40">
              <a:extLst>
                <a:ext uri="{FF2B5EF4-FFF2-40B4-BE49-F238E27FC236}">
                  <a16:creationId xmlns:a16="http://schemas.microsoft.com/office/drawing/2014/main" id="{98B5A3EF-0D4D-17A0-C741-9A5CE123E951}"/>
                </a:ext>
              </a:extLst>
            </p:cNvPr>
            <p:cNvSpPr/>
            <p:nvPr/>
          </p:nvSpPr>
          <p:spPr>
            <a:xfrm>
              <a:off x="457365" y="1524474"/>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21AAED27-0DE3-A4FC-56B7-0B061AEA7936}"/>
                </a:ext>
              </a:extLst>
            </p:cNvPr>
            <p:cNvSpPr txBox="1"/>
            <p:nvPr/>
          </p:nvSpPr>
          <p:spPr>
            <a:xfrm>
              <a:off x="439929" y="1876446"/>
              <a:ext cx="3388493" cy="1015663"/>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This causes a wave to break when it comes into contact with the beach. </a:t>
              </a:r>
            </a:p>
          </p:txBody>
        </p:sp>
      </p:grpSp>
      <p:grpSp>
        <p:nvGrpSpPr>
          <p:cNvPr id="43" name="Group 42">
            <a:extLst>
              <a:ext uri="{FF2B5EF4-FFF2-40B4-BE49-F238E27FC236}">
                <a16:creationId xmlns:a16="http://schemas.microsoft.com/office/drawing/2014/main" id="{E772D586-CA55-7628-D280-B6B6887F187D}"/>
              </a:ext>
            </a:extLst>
          </p:cNvPr>
          <p:cNvGrpSpPr/>
          <p:nvPr/>
        </p:nvGrpSpPr>
        <p:grpSpPr>
          <a:xfrm>
            <a:off x="5155917" y="4711093"/>
            <a:ext cx="3392476" cy="1596334"/>
            <a:chOff x="453382" y="1524474"/>
            <a:chExt cx="3392476" cy="2334832"/>
          </a:xfrm>
        </p:grpSpPr>
        <p:sp>
          <p:nvSpPr>
            <p:cNvPr id="44" name="Rectangle 43">
              <a:extLst>
                <a:ext uri="{FF2B5EF4-FFF2-40B4-BE49-F238E27FC236}">
                  <a16:creationId xmlns:a16="http://schemas.microsoft.com/office/drawing/2014/main" id="{1D4BFEA7-D077-34A9-0C17-261CDE51578C}"/>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solidFill>
              <a:srgbClr val="F4F5EB"/>
            </a:solid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B8603ADF-18DF-1DE4-B000-84536D53B577}"/>
                </a:ext>
              </a:extLst>
            </p:cNvPr>
            <p:cNvSpPr txBox="1"/>
            <p:nvPr/>
          </p:nvSpPr>
          <p:spPr>
            <a:xfrm>
              <a:off x="453382" y="2079125"/>
              <a:ext cx="3388493" cy="1215434"/>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fetch</a:t>
              </a:r>
            </a:p>
          </p:txBody>
        </p:sp>
      </p:grpSp>
      <p:grpSp>
        <p:nvGrpSpPr>
          <p:cNvPr id="46" name="Group 45">
            <a:extLst>
              <a:ext uri="{FF2B5EF4-FFF2-40B4-BE49-F238E27FC236}">
                <a16:creationId xmlns:a16="http://schemas.microsoft.com/office/drawing/2014/main" id="{35763D33-D5A8-36AF-3FF2-D5275C938D7B}"/>
              </a:ext>
            </a:extLst>
          </p:cNvPr>
          <p:cNvGrpSpPr/>
          <p:nvPr/>
        </p:nvGrpSpPr>
        <p:grpSpPr>
          <a:xfrm>
            <a:off x="5149413" y="4691980"/>
            <a:ext cx="3405929" cy="1596334"/>
            <a:chOff x="439929" y="1524474"/>
            <a:chExt cx="3405929" cy="1596334"/>
          </a:xfrm>
        </p:grpSpPr>
        <p:sp>
          <p:nvSpPr>
            <p:cNvPr id="47" name="Rectangle 46">
              <a:extLst>
                <a:ext uri="{FF2B5EF4-FFF2-40B4-BE49-F238E27FC236}">
                  <a16:creationId xmlns:a16="http://schemas.microsoft.com/office/drawing/2014/main" id="{EBB71CEE-F61E-D983-252B-7820B7A57147}"/>
                </a:ext>
              </a:extLst>
            </p:cNvPr>
            <p:cNvSpPr/>
            <p:nvPr/>
          </p:nvSpPr>
          <p:spPr>
            <a:xfrm>
              <a:off x="457365" y="1524474"/>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solidFill>
              <a:srgbClr val="F4F5EB"/>
            </a:solid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2AF2EB92-27D0-4629-0A93-A917A1B5E1D9}"/>
                </a:ext>
              </a:extLst>
            </p:cNvPr>
            <p:cNvSpPr txBox="1"/>
            <p:nvPr/>
          </p:nvSpPr>
          <p:spPr>
            <a:xfrm>
              <a:off x="439929" y="1876446"/>
              <a:ext cx="3388493" cy="707886"/>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The distance a wave has travelled. </a:t>
              </a:r>
            </a:p>
          </p:txBody>
        </p:sp>
      </p:grpSp>
      <p:sp>
        <p:nvSpPr>
          <p:cNvPr id="49" name="Left Arrow 48">
            <a:hlinkClick r:id="" action="ppaction://hlinkshowjump?jump=previousslide"/>
            <a:extLst>
              <a:ext uri="{FF2B5EF4-FFF2-40B4-BE49-F238E27FC236}">
                <a16:creationId xmlns:a16="http://schemas.microsoft.com/office/drawing/2014/main" id="{9F038216-C59A-9579-F2C8-45D6669D5F4E}"/>
              </a:ext>
            </a:extLst>
          </p:cNvPr>
          <p:cNvSpPr/>
          <p:nvPr/>
        </p:nvSpPr>
        <p:spPr>
          <a:xfrm>
            <a:off x="638455" y="355092"/>
            <a:ext cx="802887" cy="540894"/>
          </a:xfrm>
          <a:custGeom>
            <a:avLst/>
            <a:gdLst>
              <a:gd name="connsiteX0" fmla="*/ 0 w 802887"/>
              <a:gd name="connsiteY0" fmla="*/ 270447 h 540894"/>
              <a:gd name="connsiteX1" fmla="*/ 270447 w 802887"/>
              <a:gd name="connsiteY1" fmla="*/ 0 h 540894"/>
              <a:gd name="connsiteX2" fmla="*/ 270447 w 802887"/>
              <a:gd name="connsiteY2" fmla="*/ 135224 h 540894"/>
              <a:gd name="connsiteX3" fmla="*/ 802887 w 802887"/>
              <a:gd name="connsiteY3" fmla="*/ 135224 h 540894"/>
              <a:gd name="connsiteX4" fmla="*/ 802887 w 802887"/>
              <a:gd name="connsiteY4" fmla="*/ 405671 h 540894"/>
              <a:gd name="connsiteX5" fmla="*/ 270447 w 802887"/>
              <a:gd name="connsiteY5" fmla="*/ 405671 h 540894"/>
              <a:gd name="connsiteX6" fmla="*/ 270447 w 802887"/>
              <a:gd name="connsiteY6" fmla="*/ 540894 h 540894"/>
              <a:gd name="connsiteX7" fmla="*/ 0 w 802887"/>
              <a:gd name="connsiteY7" fmla="*/ 270447 h 5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2887" h="540894" fill="none" extrusionOk="0">
                <a:moveTo>
                  <a:pt x="0" y="270447"/>
                </a:moveTo>
                <a:cubicBezTo>
                  <a:pt x="73243" y="171844"/>
                  <a:pt x="188249" y="91321"/>
                  <a:pt x="270447" y="0"/>
                </a:cubicBezTo>
                <a:cubicBezTo>
                  <a:pt x="275290" y="44503"/>
                  <a:pt x="276884" y="99343"/>
                  <a:pt x="270447" y="135224"/>
                </a:cubicBezTo>
                <a:cubicBezTo>
                  <a:pt x="407904" y="147344"/>
                  <a:pt x="666721" y="158782"/>
                  <a:pt x="802887" y="135224"/>
                </a:cubicBezTo>
                <a:cubicBezTo>
                  <a:pt x="800611" y="234488"/>
                  <a:pt x="802037" y="299065"/>
                  <a:pt x="802887" y="405671"/>
                </a:cubicBezTo>
                <a:cubicBezTo>
                  <a:pt x="654103" y="420659"/>
                  <a:pt x="401878" y="403243"/>
                  <a:pt x="270447" y="405671"/>
                </a:cubicBezTo>
                <a:cubicBezTo>
                  <a:pt x="265325" y="467724"/>
                  <a:pt x="272586" y="485295"/>
                  <a:pt x="270447" y="540894"/>
                </a:cubicBezTo>
                <a:cubicBezTo>
                  <a:pt x="177820" y="445882"/>
                  <a:pt x="85958" y="365502"/>
                  <a:pt x="0" y="270447"/>
                </a:cubicBezTo>
                <a:close/>
              </a:path>
              <a:path w="802887" h="540894" stroke="0" extrusionOk="0">
                <a:moveTo>
                  <a:pt x="0" y="270447"/>
                </a:moveTo>
                <a:cubicBezTo>
                  <a:pt x="95517" y="198868"/>
                  <a:pt x="198792" y="60173"/>
                  <a:pt x="270447" y="0"/>
                </a:cubicBezTo>
                <a:cubicBezTo>
                  <a:pt x="270730" y="41893"/>
                  <a:pt x="269345" y="86026"/>
                  <a:pt x="270447" y="135224"/>
                </a:cubicBezTo>
                <a:cubicBezTo>
                  <a:pt x="437042" y="141576"/>
                  <a:pt x="559828" y="114010"/>
                  <a:pt x="802887" y="135224"/>
                </a:cubicBezTo>
                <a:cubicBezTo>
                  <a:pt x="796342" y="207053"/>
                  <a:pt x="792661" y="281939"/>
                  <a:pt x="802887" y="405671"/>
                </a:cubicBezTo>
                <a:cubicBezTo>
                  <a:pt x="650950" y="428038"/>
                  <a:pt x="527258" y="383427"/>
                  <a:pt x="270447" y="405671"/>
                </a:cubicBezTo>
                <a:cubicBezTo>
                  <a:pt x="275641" y="472921"/>
                  <a:pt x="273371" y="489635"/>
                  <a:pt x="270447" y="540894"/>
                </a:cubicBezTo>
                <a:cubicBezTo>
                  <a:pt x="158544" y="454693"/>
                  <a:pt x="139506" y="394303"/>
                  <a:pt x="0" y="270447"/>
                </a:cubicBezTo>
                <a:close/>
              </a:path>
            </a:pathLst>
          </a:custGeom>
          <a:solidFill>
            <a:srgbClr val="F4F5EB"/>
          </a:solidFill>
          <a:ln w="38100">
            <a:solidFill>
              <a:schemeClr val="tx1">
                <a:lumMod val="75000"/>
                <a:lumOff val="25000"/>
              </a:schemeClr>
            </a:solidFill>
            <a:extLst>
              <a:ext uri="{C807C97D-BFC1-408E-A445-0C87EB9F89A2}">
                <ask:lineSketchStyleProps xmlns:ask="http://schemas.microsoft.com/office/drawing/2018/sketchyshapes" sd="4279005452">
                  <a:prstGeom prst="lef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Left Arrow 49">
            <a:hlinkClick r:id="" action="ppaction://hlinkshowjump?jump=nextslide"/>
            <a:extLst>
              <a:ext uri="{FF2B5EF4-FFF2-40B4-BE49-F238E27FC236}">
                <a16:creationId xmlns:a16="http://schemas.microsoft.com/office/drawing/2014/main" id="{6D3B1053-858D-2297-B7C5-AB3F5CFF1C28}"/>
              </a:ext>
            </a:extLst>
          </p:cNvPr>
          <p:cNvSpPr/>
          <p:nvPr/>
        </p:nvSpPr>
        <p:spPr>
          <a:xfrm rot="10800000">
            <a:off x="7697189" y="355092"/>
            <a:ext cx="802887" cy="540894"/>
          </a:xfrm>
          <a:custGeom>
            <a:avLst/>
            <a:gdLst>
              <a:gd name="connsiteX0" fmla="*/ 0 w 802887"/>
              <a:gd name="connsiteY0" fmla="*/ 270447 h 540894"/>
              <a:gd name="connsiteX1" fmla="*/ 270447 w 802887"/>
              <a:gd name="connsiteY1" fmla="*/ 0 h 540894"/>
              <a:gd name="connsiteX2" fmla="*/ 270447 w 802887"/>
              <a:gd name="connsiteY2" fmla="*/ 135224 h 540894"/>
              <a:gd name="connsiteX3" fmla="*/ 802887 w 802887"/>
              <a:gd name="connsiteY3" fmla="*/ 135224 h 540894"/>
              <a:gd name="connsiteX4" fmla="*/ 802887 w 802887"/>
              <a:gd name="connsiteY4" fmla="*/ 405671 h 540894"/>
              <a:gd name="connsiteX5" fmla="*/ 270447 w 802887"/>
              <a:gd name="connsiteY5" fmla="*/ 405671 h 540894"/>
              <a:gd name="connsiteX6" fmla="*/ 270447 w 802887"/>
              <a:gd name="connsiteY6" fmla="*/ 540894 h 540894"/>
              <a:gd name="connsiteX7" fmla="*/ 0 w 802887"/>
              <a:gd name="connsiteY7" fmla="*/ 270447 h 5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2887" h="540894" fill="none" extrusionOk="0">
                <a:moveTo>
                  <a:pt x="0" y="270447"/>
                </a:moveTo>
                <a:cubicBezTo>
                  <a:pt x="73243" y="171844"/>
                  <a:pt x="188249" y="91321"/>
                  <a:pt x="270447" y="0"/>
                </a:cubicBezTo>
                <a:cubicBezTo>
                  <a:pt x="275290" y="44503"/>
                  <a:pt x="276884" y="99343"/>
                  <a:pt x="270447" y="135224"/>
                </a:cubicBezTo>
                <a:cubicBezTo>
                  <a:pt x="407904" y="147344"/>
                  <a:pt x="666721" y="158782"/>
                  <a:pt x="802887" y="135224"/>
                </a:cubicBezTo>
                <a:cubicBezTo>
                  <a:pt x="800611" y="234488"/>
                  <a:pt x="802037" y="299065"/>
                  <a:pt x="802887" y="405671"/>
                </a:cubicBezTo>
                <a:cubicBezTo>
                  <a:pt x="654103" y="420659"/>
                  <a:pt x="401878" y="403243"/>
                  <a:pt x="270447" y="405671"/>
                </a:cubicBezTo>
                <a:cubicBezTo>
                  <a:pt x="265325" y="467724"/>
                  <a:pt x="272586" y="485295"/>
                  <a:pt x="270447" y="540894"/>
                </a:cubicBezTo>
                <a:cubicBezTo>
                  <a:pt x="177820" y="445882"/>
                  <a:pt x="85958" y="365502"/>
                  <a:pt x="0" y="270447"/>
                </a:cubicBezTo>
                <a:close/>
              </a:path>
              <a:path w="802887" h="540894" stroke="0" extrusionOk="0">
                <a:moveTo>
                  <a:pt x="0" y="270447"/>
                </a:moveTo>
                <a:cubicBezTo>
                  <a:pt x="95517" y="198868"/>
                  <a:pt x="198792" y="60173"/>
                  <a:pt x="270447" y="0"/>
                </a:cubicBezTo>
                <a:cubicBezTo>
                  <a:pt x="270730" y="41893"/>
                  <a:pt x="269345" y="86026"/>
                  <a:pt x="270447" y="135224"/>
                </a:cubicBezTo>
                <a:cubicBezTo>
                  <a:pt x="437042" y="141576"/>
                  <a:pt x="559828" y="114010"/>
                  <a:pt x="802887" y="135224"/>
                </a:cubicBezTo>
                <a:cubicBezTo>
                  <a:pt x="796342" y="207053"/>
                  <a:pt x="792661" y="281939"/>
                  <a:pt x="802887" y="405671"/>
                </a:cubicBezTo>
                <a:cubicBezTo>
                  <a:pt x="650950" y="428038"/>
                  <a:pt x="527258" y="383427"/>
                  <a:pt x="270447" y="405671"/>
                </a:cubicBezTo>
                <a:cubicBezTo>
                  <a:pt x="275641" y="472921"/>
                  <a:pt x="273371" y="489635"/>
                  <a:pt x="270447" y="540894"/>
                </a:cubicBezTo>
                <a:cubicBezTo>
                  <a:pt x="158544" y="454693"/>
                  <a:pt x="139506" y="394303"/>
                  <a:pt x="0" y="270447"/>
                </a:cubicBezTo>
                <a:close/>
              </a:path>
            </a:pathLst>
          </a:custGeom>
          <a:solidFill>
            <a:srgbClr val="F4F5EB"/>
          </a:solidFill>
          <a:ln w="38100">
            <a:solidFill>
              <a:schemeClr val="tx1">
                <a:lumMod val="75000"/>
                <a:lumOff val="25000"/>
              </a:schemeClr>
            </a:solidFill>
            <a:extLst>
              <a:ext uri="{C807C97D-BFC1-408E-A445-0C87EB9F89A2}">
                <ask:lineSketchStyleProps xmlns:ask="http://schemas.microsoft.com/office/drawing/2018/sketchyshapes" sd="4279005452">
                  <a:prstGeom prst="lef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002E81B8-AB3B-409E-1240-5590326841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534" y="6403898"/>
            <a:ext cx="1922929" cy="214696"/>
          </a:xfrm>
          <a:prstGeom prst="rect">
            <a:avLst/>
          </a:prstGeom>
        </p:spPr>
      </p:pic>
    </p:spTree>
    <p:extLst>
      <p:ext uri="{BB962C8B-B14F-4D97-AF65-F5344CB8AC3E}">
        <p14:creationId xmlns:p14="http://schemas.microsoft.com/office/powerpoint/2010/main" val="1853720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strVal val="ppt_h"/>
                                          </p:val>
                                        </p:tav>
                                      </p:tavLst>
                                    </p:anim>
                                    <p:set>
                                      <p:cBhvr>
                                        <p:cTn id="8" dur="1" fill="hold">
                                          <p:stCondLst>
                                            <p:cond delay="499"/>
                                          </p:stCondLst>
                                        </p:cTn>
                                        <p:tgtEl>
                                          <p:spTgt spid="9"/>
                                        </p:tgtEl>
                                        <p:attrNameLst>
                                          <p:attrName>style.visibility</p:attrName>
                                        </p:attrNameLst>
                                      </p:cBhvr>
                                      <p:to>
                                        <p:strVal val="hidden"/>
                                      </p:to>
                                    </p:set>
                                  </p:childTnLst>
                                </p:cTn>
                              </p:par>
                              <p:par>
                                <p:cTn id="9" presetID="17" presetClass="entr" presetSubtype="1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7" presetClass="exit" presetSubtype="10" fill="hold" nodeType="clickEffect">
                                  <p:stCondLst>
                                    <p:cond delay="0"/>
                                  </p:stCondLst>
                                  <p:childTnLst>
                                    <p:anim calcmode="lin" valueType="num">
                                      <p:cBhvr>
                                        <p:cTn id="17" dur="500"/>
                                        <p:tgtEl>
                                          <p:spTgt spid="22"/>
                                        </p:tgtEl>
                                        <p:attrNameLst>
                                          <p:attrName>ppt_w</p:attrName>
                                        </p:attrNameLst>
                                      </p:cBhvr>
                                      <p:tavLst>
                                        <p:tav tm="0">
                                          <p:val>
                                            <p:strVal val="ppt_w"/>
                                          </p:val>
                                        </p:tav>
                                        <p:tav tm="100000">
                                          <p:val>
                                            <p:fltVal val="0"/>
                                          </p:val>
                                        </p:tav>
                                      </p:tavLst>
                                    </p:anim>
                                    <p:anim calcmode="lin" valueType="num">
                                      <p:cBhvr>
                                        <p:cTn id="18" dur="500"/>
                                        <p:tgtEl>
                                          <p:spTgt spid="22"/>
                                        </p:tgtEl>
                                        <p:attrNameLst>
                                          <p:attrName>ppt_h</p:attrName>
                                        </p:attrNameLst>
                                      </p:cBhvr>
                                      <p:tavLst>
                                        <p:tav tm="0">
                                          <p:val>
                                            <p:strVal val="ppt_h"/>
                                          </p:val>
                                        </p:tav>
                                        <p:tav tm="100000">
                                          <p:val>
                                            <p:strVal val="ppt_h"/>
                                          </p:val>
                                        </p:tav>
                                      </p:tavLst>
                                    </p:anim>
                                    <p:set>
                                      <p:cBhvr>
                                        <p:cTn id="19" dur="1" fill="hold">
                                          <p:stCondLst>
                                            <p:cond delay="499"/>
                                          </p:stCondLst>
                                        </p:cTn>
                                        <p:tgtEl>
                                          <p:spTgt spid="22"/>
                                        </p:tgtEl>
                                        <p:attrNameLst>
                                          <p:attrName>style.visibility</p:attrName>
                                        </p:attrNameLst>
                                      </p:cBhvr>
                                      <p:to>
                                        <p:strVal val="hidden"/>
                                      </p:to>
                                    </p:set>
                                  </p:childTnLst>
                                </p:cTn>
                              </p:par>
                              <p:par>
                                <p:cTn id="20" presetID="17" presetClass="entr" presetSubtype="10" fill="hold" nodeType="withEffect">
                                  <p:stCondLst>
                                    <p:cond delay="5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7" presetClass="exit" presetSubtype="10" fill="hold" nodeType="clickEffect">
                                  <p:stCondLst>
                                    <p:cond delay="0"/>
                                  </p:stCondLst>
                                  <p:childTnLst>
                                    <p:anim calcmode="lin" valueType="num">
                                      <p:cBhvr>
                                        <p:cTn id="28" dur="500"/>
                                        <p:tgtEl>
                                          <p:spTgt spid="28"/>
                                        </p:tgtEl>
                                        <p:attrNameLst>
                                          <p:attrName>ppt_w</p:attrName>
                                        </p:attrNameLst>
                                      </p:cBhvr>
                                      <p:tavLst>
                                        <p:tav tm="0">
                                          <p:val>
                                            <p:strVal val="ppt_w"/>
                                          </p:val>
                                        </p:tav>
                                        <p:tav tm="100000">
                                          <p:val>
                                            <p:fltVal val="0"/>
                                          </p:val>
                                        </p:tav>
                                      </p:tavLst>
                                    </p:anim>
                                    <p:anim calcmode="lin" valueType="num">
                                      <p:cBhvr>
                                        <p:cTn id="29" dur="500"/>
                                        <p:tgtEl>
                                          <p:spTgt spid="28"/>
                                        </p:tgtEl>
                                        <p:attrNameLst>
                                          <p:attrName>ppt_h</p:attrName>
                                        </p:attrNameLst>
                                      </p:cBhvr>
                                      <p:tavLst>
                                        <p:tav tm="0">
                                          <p:val>
                                            <p:strVal val="ppt_h"/>
                                          </p:val>
                                        </p:tav>
                                        <p:tav tm="100000">
                                          <p:val>
                                            <p:strVal val="ppt_h"/>
                                          </p:val>
                                        </p:tav>
                                      </p:tavLst>
                                    </p:anim>
                                    <p:set>
                                      <p:cBhvr>
                                        <p:cTn id="30" dur="1" fill="hold">
                                          <p:stCondLst>
                                            <p:cond delay="499"/>
                                          </p:stCondLst>
                                        </p:cTn>
                                        <p:tgtEl>
                                          <p:spTgt spid="28"/>
                                        </p:tgtEl>
                                        <p:attrNameLst>
                                          <p:attrName>style.visibility</p:attrName>
                                        </p:attrNameLst>
                                      </p:cBhvr>
                                      <p:to>
                                        <p:strVal val="hidden"/>
                                      </p:to>
                                    </p:set>
                                  </p:childTnLst>
                                </p:cTn>
                              </p:par>
                              <p:par>
                                <p:cTn id="31" presetID="17" presetClass="entr" presetSubtype="10" fill="hold" nodeType="withEffect">
                                  <p:stCondLst>
                                    <p:cond delay="50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fltVal val="0"/>
                                          </p:val>
                                        </p:tav>
                                        <p:tav tm="100000">
                                          <p:val>
                                            <p:strVal val="#ppt_w"/>
                                          </p:val>
                                        </p:tav>
                                      </p:tavLst>
                                    </p:anim>
                                    <p:anim calcmode="lin" valueType="num">
                                      <p:cBhvr>
                                        <p:cTn id="34" dur="1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4"/>
                    </p:tgtEl>
                  </p:cond>
                </p:stCondLst>
                <p:endSync evt="end" delay="0">
                  <p:rtn val="all"/>
                </p:endSync>
                <p:childTnLst>
                  <p:par>
                    <p:cTn id="36" fill="hold">
                      <p:stCondLst>
                        <p:cond delay="0"/>
                      </p:stCondLst>
                      <p:childTnLst>
                        <p:par>
                          <p:cTn id="37" fill="hold">
                            <p:stCondLst>
                              <p:cond delay="0"/>
                            </p:stCondLst>
                            <p:childTnLst>
                              <p:par>
                                <p:cTn id="38" presetID="17" presetClass="exit" presetSubtype="10" fill="hold" nodeType="clickEffect">
                                  <p:stCondLst>
                                    <p:cond delay="0"/>
                                  </p:stCondLst>
                                  <p:childTnLst>
                                    <p:anim calcmode="lin" valueType="num">
                                      <p:cBhvr>
                                        <p:cTn id="39" dur="500"/>
                                        <p:tgtEl>
                                          <p:spTgt spid="34"/>
                                        </p:tgtEl>
                                        <p:attrNameLst>
                                          <p:attrName>ppt_w</p:attrName>
                                        </p:attrNameLst>
                                      </p:cBhvr>
                                      <p:tavLst>
                                        <p:tav tm="0">
                                          <p:val>
                                            <p:strVal val="ppt_w"/>
                                          </p:val>
                                        </p:tav>
                                        <p:tav tm="100000">
                                          <p:val>
                                            <p:fltVal val="0"/>
                                          </p:val>
                                        </p:tav>
                                      </p:tavLst>
                                    </p:anim>
                                    <p:anim calcmode="lin" valueType="num">
                                      <p:cBhvr>
                                        <p:cTn id="40" dur="500"/>
                                        <p:tgtEl>
                                          <p:spTgt spid="34"/>
                                        </p:tgtEl>
                                        <p:attrNameLst>
                                          <p:attrName>ppt_h</p:attrName>
                                        </p:attrNameLst>
                                      </p:cBhvr>
                                      <p:tavLst>
                                        <p:tav tm="0">
                                          <p:val>
                                            <p:strVal val="ppt_h"/>
                                          </p:val>
                                        </p:tav>
                                        <p:tav tm="100000">
                                          <p:val>
                                            <p:strVal val="ppt_h"/>
                                          </p:val>
                                        </p:tav>
                                      </p:tavLst>
                                    </p:anim>
                                    <p:set>
                                      <p:cBhvr>
                                        <p:cTn id="41" dur="1" fill="hold">
                                          <p:stCondLst>
                                            <p:cond delay="499"/>
                                          </p:stCondLst>
                                        </p:cTn>
                                        <p:tgtEl>
                                          <p:spTgt spid="34"/>
                                        </p:tgtEl>
                                        <p:attrNameLst>
                                          <p:attrName>style.visibility</p:attrName>
                                        </p:attrNameLst>
                                      </p:cBhvr>
                                      <p:to>
                                        <p:strVal val="hidden"/>
                                      </p:to>
                                    </p:set>
                                  </p:childTnLst>
                                </p:cTn>
                              </p:par>
                              <p:par>
                                <p:cTn id="42" presetID="17" presetClass="entr" presetSubtype="10" fill="hold" nodeType="withEffect">
                                  <p:stCondLst>
                                    <p:cond delay="50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000" fill="hold"/>
                                        <p:tgtEl>
                                          <p:spTgt spid="31"/>
                                        </p:tgtEl>
                                        <p:attrNameLst>
                                          <p:attrName>ppt_w</p:attrName>
                                        </p:attrNameLst>
                                      </p:cBhvr>
                                      <p:tavLst>
                                        <p:tav tm="0">
                                          <p:val>
                                            <p:fltVal val="0"/>
                                          </p:val>
                                        </p:tav>
                                        <p:tav tm="100000">
                                          <p:val>
                                            <p:strVal val="#ppt_w"/>
                                          </p:val>
                                        </p:tav>
                                      </p:tavLst>
                                    </p:anim>
                                    <p:anim calcmode="lin" valueType="num">
                                      <p:cBhvr>
                                        <p:cTn id="45" dur="1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40"/>
                    </p:tgtEl>
                  </p:cond>
                </p:stCondLst>
                <p:endSync evt="end" delay="0">
                  <p:rtn val="all"/>
                </p:endSync>
                <p:childTnLst>
                  <p:par>
                    <p:cTn id="47" fill="hold">
                      <p:stCondLst>
                        <p:cond delay="0"/>
                      </p:stCondLst>
                      <p:childTnLst>
                        <p:par>
                          <p:cTn id="48" fill="hold">
                            <p:stCondLst>
                              <p:cond delay="0"/>
                            </p:stCondLst>
                            <p:childTnLst>
                              <p:par>
                                <p:cTn id="49" presetID="17" presetClass="exit" presetSubtype="10" fill="hold" nodeType="clickEffect">
                                  <p:stCondLst>
                                    <p:cond delay="0"/>
                                  </p:stCondLst>
                                  <p:childTnLst>
                                    <p:anim calcmode="lin" valueType="num">
                                      <p:cBhvr>
                                        <p:cTn id="50" dur="500"/>
                                        <p:tgtEl>
                                          <p:spTgt spid="40"/>
                                        </p:tgtEl>
                                        <p:attrNameLst>
                                          <p:attrName>ppt_w</p:attrName>
                                        </p:attrNameLst>
                                      </p:cBhvr>
                                      <p:tavLst>
                                        <p:tav tm="0">
                                          <p:val>
                                            <p:strVal val="ppt_w"/>
                                          </p:val>
                                        </p:tav>
                                        <p:tav tm="100000">
                                          <p:val>
                                            <p:fltVal val="0"/>
                                          </p:val>
                                        </p:tav>
                                      </p:tavLst>
                                    </p:anim>
                                    <p:anim calcmode="lin" valueType="num">
                                      <p:cBhvr>
                                        <p:cTn id="51" dur="500"/>
                                        <p:tgtEl>
                                          <p:spTgt spid="40"/>
                                        </p:tgtEl>
                                        <p:attrNameLst>
                                          <p:attrName>ppt_h</p:attrName>
                                        </p:attrNameLst>
                                      </p:cBhvr>
                                      <p:tavLst>
                                        <p:tav tm="0">
                                          <p:val>
                                            <p:strVal val="ppt_h"/>
                                          </p:val>
                                        </p:tav>
                                        <p:tav tm="100000">
                                          <p:val>
                                            <p:strVal val="ppt_h"/>
                                          </p:val>
                                        </p:tav>
                                      </p:tavLst>
                                    </p:anim>
                                    <p:set>
                                      <p:cBhvr>
                                        <p:cTn id="52" dur="1" fill="hold">
                                          <p:stCondLst>
                                            <p:cond delay="499"/>
                                          </p:stCondLst>
                                        </p:cTn>
                                        <p:tgtEl>
                                          <p:spTgt spid="40"/>
                                        </p:tgtEl>
                                        <p:attrNameLst>
                                          <p:attrName>style.visibility</p:attrName>
                                        </p:attrNameLst>
                                      </p:cBhvr>
                                      <p:to>
                                        <p:strVal val="hidden"/>
                                      </p:to>
                                    </p:set>
                                  </p:childTnLst>
                                </p:cTn>
                              </p:par>
                              <p:par>
                                <p:cTn id="53" presetID="17" presetClass="entr" presetSubtype="10" fill="hold" nodeType="withEffect">
                                  <p:stCondLst>
                                    <p:cond delay="500"/>
                                  </p:stCondLst>
                                  <p:childTnLst>
                                    <p:set>
                                      <p:cBhvr>
                                        <p:cTn id="54" dur="1" fill="hold">
                                          <p:stCondLst>
                                            <p:cond delay="0"/>
                                          </p:stCondLst>
                                        </p:cTn>
                                        <p:tgtEl>
                                          <p:spTgt spid="37"/>
                                        </p:tgtEl>
                                        <p:attrNameLst>
                                          <p:attrName>style.visibility</p:attrName>
                                        </p:attrNameLst>
                                      </p:cBhvr>
                                      <p:to>
                                        <p:strVal val="visible"/>
                                      </p:to>
                                    </p:set>
                                    <p:anim calcmode="lin" valueType="num">
                                      <p:cBhvr>
                                        <p:cTn id="55" dur="1000" fill="hold"/>
                                        <p:tgtEl>
                                          <p:spTgt spid="37"/>
                                        </p:tgtEl>
                                        <p:attrNameLst>
                                          <p:attrName>ppt_w</p:attrName>
                                        </p:attrNameLst>
                                      </p:cBhvr>
                                      <p:tavLst>
                                        <p:tav tm="0">
                                          <p:val>
                                            <p:fltVal val="0"/>
                                          </p:val>
                                        </p:tav>
                                        <p:tav tm="100000">
                                          <p:val>
                                            <p:strVal val="#ppt_w"/>
                                          </p:val>
                                        </p:tav>
                                      </p:tavLst>
                                    </p:anim>
                                    <p:anim calcmode="lin" valueType="num">
                                      <p:cBhvr>
                                        <p:cTn id="56" dur="10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46"/>
                    </p:tgtEl>
                  </p:cond>
                </p:stCondLst>
                <p:endSync evt="end" delay="0">
                  <p:rtn val="all"/>
                </p:endSync>
                <p:childTnLst>
                  <p:par>
                    <p:cTn id="58" fill="hold">
                      <p:stCondLst>
                        <p:cond delay="0"/>
                      </p:stCondLst>
                      <p:childTnLst>
                        <p:par>
                          <p:cTn id="59" fill="hold">
                            <p:stCondLst>
                              <p:cond delay="0"/>
                            </p:stCondLst>
                            <p:childTnLst>
                              <p:par>
                                <p:cTn id="60" presetID="17" presetClass="exit" presetSubtype="10" fill="hold" nodeType="clickEffect">
                                  <p:stCondLst>
                                    <p:cond delay="0"/>
                                  </p:stCondLst>
                                  <p:childTnLst>
                                    <p:anim calcmode="lin" valueType="num">
                                      <p:cBhvr>
                                        <p:cTn id="61" dur="500"/>
                                        <p:tgtEl>
                                          <p:spTgt spid="46"/>
                                        </p:tgtEl>
                                        <p:attrNameLst>
                                          <p:attrName>ppt_w</p:attrName>
                                        </p:attrNameLst>
                                      </p:cBhvr>
                                      <p:tavLst>
                                        <p:tav tm="0">
                                          <p:val>
                                            <p:strVal val="ppt_w"/>
                                          </p:val>
                                        </p:tav>
                                        <p:tav tm="100000">
                                          <p:val>
                                            <p:fltVal val="0"/>
                                          </p:val>
                                        </p:tav>
                                      </p:tavLst>
                                    </p:anim>
                                    <p:anim calcmode="lin" valueType="num">
                                      <p:cBhvr>
                                        <p:cTn id="62" dur="500"/>
                                        <p:tgtEl>
                                          <p:spTgt spid="46"/>
                                        </p:tgtEl>
                                        <p:attrNameLst>
                                          <p:attrName>ppt_h</p:attrName>
                                        </p:attrNameLst>
                                      </p:cBhvr>
                                      <p:tavLst>
                                        <p:tav tm="0">
                                          <p:val>
                                            <p:strVal val="ppt_h"/>
                                          </p:val>
                                        </p:tav>
                                        <p:tav tm="100000">
                                          <p:val>
                                            <p:strVal val="ppt_h"/>
                                          </p:val>
                                        </p:tav>
                                      </p:tavLst>
                                    </p:anim>
                                    <p:set>
                                      <p:cBhvr>
                                        <p:cTn id="63" dur="1" fill="hold">
                                          <p:stCondLst>
                                            <p:cond delay="499"/>
                                          </p:stCondLst>
                                        </p:cTn>
                                        <p:tgtEl>
                                          <p:spTgt spid="46"/>
                                        </p:tgtEl>
                                        <p:attrNameLst>
                                          <p:attrName>style.visibility</p:attrName>
                                        </p:attrNameLst>
                                      </p:cBhvr>
                                      <p:to>
                                        <p:strVal val="hidden"/>
                                      </p:to>
                                    </p:set>
                                  </p:childTnLst>
                                </p:cTn>
                              </p:par>
                              <p:par>
                                <p:cTn id="64" presetID="17" presetClass="entr" presetSubtype="10" fill="hold" nodeType="withEffect">
                                  <p:stCondLst>
                                    <p:cond delay="500"/>
                                  </p:stCondLst>
                                  <p:childTnLst>
                                    <p:set>
                                      <p:cBhvr>
                                        <p:cTn id="65" dur="1" fill="hold">
                                          <p:stCondLst>
                                            <p:cond delay="0"/>
                                          </p:stCondLst>
                                        </p:cTn>
                                        <p:tgtEl>
                                          <p:spTgt spid="43"/>
                                        </p:tgtEl>
                                        <p:attrNameLst>
                                          <p:attrName>style.visibility</p:attrName>
                                        </p:attrNameLst>
                                      </p:cBhvr>
                                      <p:to>
                                        <p:strVal val="visible"/>
                                      </p:to>
                                    </p:set>
                                    <p:anim calcmode="lin" valueType="num">
                                      <p:cBhvr>
                                        <p:cTn id="66" dur="1000" fill="hold"/>
                                        <p:tgtEl>
                                          <p:spTgt spid="43"/>
                                        </p:tgtEl>
                                        <p:attrNameLst>
                                          <p:attrName>ppt_w</p:attrName>
                                        </p:attrNameLst>
                                      </p:cBhvr>
                                      <p:tavLst>
                                        <p:tav tm="0">
                                          <p:val>
                                            <p:fltVal val="0"/>
                                          </p:val>
                                        </p:tav>
                                        <p:tav tm="100000">
                                          <p:val>
                                            <p:strVal val="#ppt_w"/>
                                          </p:val>
                                        </p:tav>
                                      </p:tavLst>
                                    </p:anim>
                                    <p:anim calcmode="lin" valueType="num">
                                      <p:cBhvr>
                                        <p:cTn id="67" dur="1000" fill="hold"/>
                                        <p:tgtEl>
                                          <p:spTgt spid="4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pic>
        <p:nvPicPr>
          <p:cNvPr id="5" name="Picture 4" descr="A person surfing on a large wave&#10;&#10;Description automatically generated">
            <a:extLst>
              <a:ext uri="{FF2B5EF4-FFF2-40B4-BE49-F238E27FC236}">
                <a16:creationId xmlns:a16="http://schemas.microsoft.com/office/drawing/2014/main" id="{C48680B7-C7CB-BC3B-9A0B-A9F4661BF29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3585681"/>
          </a:xfrm>
          <a:prstGeom prst="rect">
            <a:avLst/>
          </a:prstGeom>
        </p:spPr>
      </p:pic>
      <p:sp>
        <p:nvSpPr>
          <p:cNvPr id="11" name="TextBox 10">
            <a:extLst>
              <a:ext uri="{FF2B5EF4-FFF2-40B4-BE49-F238E27FC236}">
                <a16:creationId xmlns:a16="http://schemas.microsoft.com/office/drawing/2014/main" id="{A50BF27E-DE9E-9D36-6F22-5C256D732A8B}"/>
              </a:ext>
            </a:extLst>
          </p:cNvPr>
          <p:cNvSpPr txBox="1"/>
          <p:nvPr/>
        </p:nvSpPr>
        <p:spPr>
          <a:xfrm>
            <a:off x="719192" y="3585681"/>
            <a:ext cx="9277564" cy="923330"/>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What are waves?</a:t>
            </a:r>
          </a:p>
        </p:txBody>
      </p:sp>
      <p:pic>
        <p:nvPicPr>
          <p:cNvPr id="13" name="Graphic 12">
            <a:extLst>
              <a:ext uri="{FF2B5EF4-FFF2-40B4-BE49-F238E27FC236}">
                <a16:creationId xmlns:a16="http://schemas.microsoft.com/office/drawing/2014/main" id="{240F2580-2850-4F59-4F71-80C148BCD06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0425" y="3524708"/>
            <a:ext cx="923330" cy="923330"/>
          </a:xfrm>
          <a:prstGeom prst="rect">
            <a:avLst/>
          </a:prstGeom>
        </p:spPr>
      </p:pic>
      <p:sp>
        <p:nvSpPr>
          <p:cNvPr id="15" name="TextBox 14">
            <a:extLst>
              <a:ext uri="{FF2B5EF4-FFF2-40B4-BE49-F238E27FC236}">
                <a16:creationId xmlns:a16="http://schemas.microsoft.com/office/drawing/2014/main" id="{712955EF-D07F-29D3-E6CF-DB597CD85CB6}"/>
              </a:ext>
            </a:extLst>
          </p:cNvPr>
          <p:cNvSpPr txBox="1"/>
          <p:nvPr/>
        </p:nvSpPr>
        <p:spPr>
          <a:xfrm>
            <a:off x="-1" y="4613292"/>
            <a:ext cx="9000309" cy="1938992"/>
          </a:xfrm>
          <a:prstGeom prst="rect">
            <a:avLst/>
          </a:prstGeom>
          <a:noFill/>
        </p:spPr>
        <p:txBody>
          <a:bodyPr wrap="square" rtlCol="0">
            <a:spAutoFit/>
          </a:bodyPr>
          <a:lstStyle/>
          <a:p>
            <a:r>
              <a:rPr lang="en-GB" sz="4000" dirty="0">
                <a:solidFill>
                  <a:schemeClr val="tx1">
                    <a:lumMod val="75000"/>
                    <a:lumOff val="25000"/>
                  </a:schemeClr>
                </a:solidFill>
                <a:cs typeface="Dreaming Outloud Pro" panose="03050502040302030504" pitchFamily="66" charset="77"/>
              </a:rPr>
              <a:t>Ripples in the sea caused by the transfer of energy from the wind blowing over the surface. </a:t>
            </a:r>
          </a:p>
        </p:txBody>
      </p:sp>
      <p:pic>
        <p:nvPicPr>
          <p:cNvPr id="19" name="Picture 18">
            <a:extLst>
              <a:ext uri="{FF2B5EF4-FFF2-40B4-BE49-F238E27FC236}">
                <a16:creationId xmlns:a16="http://schemas.microsoft.com/office/drawing/2014/main" id="{2EE55AE1-B2C4-4DB5-2E3D-58A818D7FDB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77379" y="6502842"/>
            <a:ext cx="1922929" cy="214696"/>
          </a:xfrm>
          <a:prstGeom prst="rect">
            <a:avLst/>
          </a:prstGeom>
        </p:spPr>
      </p:pic>
    </p:spTree>
    <p:extLst>
      <p:ext uri="{BB962C8B-B14F-4D97-AF65-F5344CB8AC3E}">
        <p14:creationId xmlns:p14="http://schemas.microsoft.com/office/powerpoint/2010/main" val="126865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A156921-88E6-4A3A-0877-BEE93CDA9937}"/>
              </a:ext>
            </a:extLst>
          </p:cNvPr>
          <p:cNvSpPr/>
          <p:nvPr/>
        </p:nvSpPr>
        <p:spPr>
          <a:xfrm>
            <a:off x="137285" y="146725"/>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1BC5F89B-6F56-57B7-69B0-3836D5F3B5C1}"/>
              </a:ext>
            </a:extLst>
          </p:cNvPr>
          <p:cNvGrpSpPr/>
          <p:nvPr/>
        </p:nvGrpSpPr>
        <p:grpSpPr>
          <a:xfrm>
            <a:off x="643924" y="1100644"/>
            <a:ext cx="3388493" cy="1596334"/>
            <a:chOff x="457365" y="1524474"/>
            <a:chExt cx="3388493" cy="2334832"/>
          </a:xfrm>
          <a:solidFill>
            <a:srgbClr val="F4F5EB"/>
          </a:solidFill>
        </p:grpSpPr>
        <p:sp>
          <p:nvSpPr>
            <p:cNvPr id="11" name="Rectangle 10">
              <a:extLst>
                <a:ext uri="{FF2B5EF4-FFF2-40B4-BE49-F238E27FC236}">
                  <a16:creationId xmlns:a16="http://schemas.microsoft.com/office/drawing/2014/main" id="{6A40786D-B03C-3620-02B1-C92EE91131C9}"/>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C0F55DB-4DAB-4779-D18E-3C8CF58AB34D}"/>
                </a:ext>
              </a:extLst>
            </p:cNvPr>
            <p:cNvSpPr txBox="1"/>
            <p:nvPr/>
          </p:nvSpPr>
          <p:spPr>
            <a:xfrm>
              <a:off x="457365" y="1780488"/>
              <a:ext cx="3388493" cy="1935690"/>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A ripple in the sea caused by the transfer of energy from the wind blowing over the surface of the sea.</a:t>
              </a:r>
            </a:p>
          </p:txBody>
        </p:sp>
      </p:grpSp>
      <p:sp>
        <p:nvSpPr>
          <p:cNvPr id="5" name="TextBox 4">
            <a:extLst>
              <a:ext uri="{FF2B5EF4-FFF2-40B4-BE49-F238E27FC236}">
                <a16:creationId xmlns:a16="http://schemas.microsoft.com/office/drawing/2014/main" id="{E0F3A319-DDB0-C362-A73E-43E324064259}"/>
              </a:ext>
            </a:extLst>
          </p:cNvPr>
          <p:cNvSpPr txBox="1"/>
          <p:nvPr/>
        </p:nvSpPr>
        <p:spPr>
          <a:xfrm>
            <a:off x="-66782" y="165247"/>
            <a:ext cx="9277564" cy="923330"/>
          </a:xfrm>
          <a:prstGeom prst="rect">
            <a:avLst/>
          </a:prstGeom>
          <a:noFill/>
        </p:spPr>
        <p:txBody>
          <a:bodyPr wrap="square" rtlCol="0">
            <a:spAutoFit/>
          </a:bodyPr>
          <a:lstStyle/>
          <a:p>
            <a:pPr algn="ctr"/>
            <a:r>
              <a:rPr lang="en-GB" sz="5400" b="1" dirty="0">
                <a:solidFill>
                  <a:schemeClr val="tx1">
                    <a:lumMod val="75000"/>
                    <a:lumOff val="25000"/>
                  </a:schemeClr>
                </a:solidFill>
                <a:latin typeface="+mj-lt"/>
                <a:cs typeface="Dreaming Outloud Pro" panose="03050502040302030504" pitchFamily="66" charset="77"/>
              </a:rPr>
              <a:t>Keyword Flashcards</a:t>
            </a:r>
          </a:p>
        </p:txBody>
      </p:sp>
      <p:pic>
        <p:nvPicPr>
          <p:cNvPr id="7" name="Picture 6">
            <a:extLst>
              <a:ext uri="{FF2B5EF4-FFF2-40B4-BE49-F238E27FC236}">
                <a16:creationId xmlns:a16="http://schemas.microsoft.com/office/drawing/2014/main" id="{70C81A21-BCCA-0496-9F1A-F35496068DE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534" y="6403898"/>
            <a:ext cx="1922929" cy="214696"/>
          </a:xfrm>
          <a:prstGeom prst="rect">
            <a:avLst/>
          </a:prstGeom>
        </p:spPr>
      </p:pic>
      <p:grpSp>
        <p:nvGrpSpPr>
          <p:cNvPr id="9" name="Group 8">
            <a:extLst>
              <a:ext uri="{FF2B5EF4-FFF2-40B4-BE49-F238E27FC236}">
                <a16:creationId xmlns:a16="http://schemas.microsoft.com/office/drawing/2014/main" id="{00B6E565-C3BE-F6EF-8F16-52346127D5D9}"/>
              </a:ext>
            </a:extLst>
          </p:cNvPr>
          <p:cNvGrpSpPr/>
          <p:nvPr/>
        </p:nvGrpSpPr>
        <p:grpSpPr>
          <a:xfrm>
            <a:off x="657371" y="1112711"/>
            <a:ext cx="3388493" cy="1596334"/>
            <a:chOff x="457365" y="1524474"/>
            <a:chExt cx="3388493" cy="1596334"/>
          </a:xfrm>
          <a:solidFill>
            <a:srgbClr val="F4F5EB"/>
          </a:solidFill>
        </p:grpSpPr>
        <p:sp>
          <p:nvSpPr>
            <p:cNvPr id="8" name="Rectangle 7">
              <a:extLst>
                <a:ext uri="{FF2B5EF4-FFF2-40B4-BE49-F238E27FC236}">
                  <a16:creationId xmlns:a16="http://schemas.microsoft.com/office/drawing/2014/main" id="{0D143467-95EF-61BC-512E-8434206989A4}"/>
                </a:ext>
              </a:extLst>
            </p:cNvPr>
            <p:cNvSpPr/>
            <p:nvPr/>
          </p:nvSpPr>
          <p:spPr>
            <a:xfrm>
              <a:off x="457365" y="1524474"/>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4D938D1-8E3A-17FE-6874-5F10EE63EBD1}"/>
                </a:ext>
              </a:extLst>
            </p:cNvPr>
            <p:cNvSpPr txBox="1"/>
            <p:nvPr/>
          </p:nvSpPr>
          <p:spPr>
            <a:xfrm>
              <a:off x="748890" y="1905656"/>
              <a:ext cx="2673832" cy="830997"/>
            </a:xfrm>
            <a:prstGeom prst="rect">
              <a:avLst/>
            </a:prstGeom>
            <a:grp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wave</a:t>
              </a:r>
            </a:p>
          </p:txBody>
        </p:sp>
      </p:grpSp>
      <p:grpSp>
        <p:nvGrpSpPr>
          <p:cNvPr id="19" name="Group 18">
            <a:extLst>
              <a:ext uri="{FF2B5EF4-FFF2-40B4-BE49-F238E27FC236}">
                <a16:creationId xmlns:a16="http://schemas.microsoft.com/office/drawing/2014/main" id="{1BA01C55-6802-F411-76A6-8EB368EECD15}"/>
              </a:ext>
            </a:extLst>
          </p:cNvPr>
          <p:cNvGrpSpPr/>
          <p:nvPr/>
        </p:nvGrpSpPr>
        <p:grpSpPr>
          <a:xfrm>
            <a:off x="5111583" y="1085167"/>
            <a:ext cx="3388493" cy="1596334"/>
            <a:chOff x="457365" y="1524474"/>
            <a:chExt cx="3388493" cy="2334832"/>
          </a:xfrm>
          <a:solidFill>
            <a:srgbClr val="F4F5EB"/>
          </a:solidFill>
        </p:grpSpPr>
        <p:sp>
          <p:nvSpPr>
            <p:cNvPr id="20" name="Rectangle 19">
              <a:extLst>
                <a:ext uri="{FF2B5EF4-FFF2-40B4-BE49-F238E27FC236}">
                  <a16:creationId xmlns:a16="http://schemas.microsoft.com/office/drawing/2014/main" id="{0585F893-0944-9E2B-27E0-9C01A6E7EE9E}"/>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78DC228A-3EDB-61D3-8401-967A8BBDD4FC}"/>
                </a:ext>
              </a:extLst>
            </p:cNvPr>
            <p:cNvSpPr txBox="1"/>
            <p:nvPr/>
          </p:nvSpPr>
          <p:spPr>
            <a:xfrm>
              <a:off x="457365" y="2297624"/>
              <a:ext cx="3388493" cy="1485530"/>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The distance between wave crests.  </a:t>
              </a:r>
            </a:p>
            <a:p>
              <a:pPr algn="ctr"/>
              <a:endParaRPr lang="en-GB" sz="2000" dirty="0">
                <a:solidFill>
                  <a:schemeClr val="tx1">
                    <a:lumMod val="75000"/>
                    <a:lumOff val="25000"/>
                  </a:schemeClr>
                </a:solidFill>
                <a:cs typeface="Dreaming Outloud Pro" panose="03050502040302030504" pitchFamily="66" charset="77"/>
              </a:endParaRPr>
            </a:p>
          </p:txBody>
        </p:sp>
      </p:grpSp>
      <p:grpSp>
        <p:nvGrpSpPr>
          <p:cNvPr id="22" name="Group 21">
            <a:extLst>
              <a:ext uri="{FF2B5EF4-FFF2-40B4-BE49-F238E27FC236}">
                <a16:creationId xmlns:a16="http://schemas.microsoft.com/office/drawing/2014/main" id="{2B19D18D-0522-2802-9FE1-A667ACBB6E15}"/>
              </a:ext>
            </a:extLst>
          </p:cNvPr>
          <p:cNvGrpSpPr/>
          <p:nvPr/>
        </p:nvGrpSpPr>
        <p:grpSpPr>
          <a:xfrm>
            <a:off x="5090072" y="1063755"/>
            <a:ext cx="3388493" cy="1596334"/>
            <a:chOff x="457365" y="1524474"/>
            <a:chExt cx="3388493" cy="1596334"/>
          </a:xfrm>
          <a:solidFill>
            <a:srgbClr val="F4F5EB"/>
          </a:solidFill>
        </p:grpSpPr>
        <p:sp>
          <p:nvSpPr>
            <p:cNvPr id="23" name="Rectangle 22">
              <a:extLst>
                <a:ext uri="{FF2B5EF4-FFF2-40B4-BE49-F238E27FC236}">
                  <a16:creationId xmlns:a16="http://schemas.microsoft.com/office/drawing/2014/main" id="{DA3EE7AF-7E2A-72B3-F6B1-CCC453A7EAC0}"/>
                </a:ext>
              </a:extLst>
            </p:cNvPr>
            <p:cNvSpPr/>
            <p:nvPr/>
          </p:nvSpPr>
          <p:spPr>
            <a:xfrm>
              <a:off x="457365" y="1524474"/>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AA6EA3D-E651-409D-471F-A3C7FBAF4790}"/>
                </a:ext>
              </a:extLst>
            </p:cNvPr>
            <p:cNvSpPr txBox="1"/>
            <p:nvPr/>
          </p:nvSpPr>
          <p:spPr>
            <a:xfrm>
              <a:off x="644907" y="1893648"/>
              <a:ext cx="3111190" cy="830997"/>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wavelength</a:t>
              </a:r>
            </a:p>
          </p:txBody>
        </p:sp>
      </p:grpSp>
      <p:grpSp>
        <p:nvGrpSpPr>
          <p:cNvPr id="25" name="Group 24">
            <a:extLst>
              <a:ext uri="{FF2B5EF4-FFF2-40B4-BE49-F238E27FC236}">
                <a16:creationId xmlns:a16="http://schemas.microsoft.com/office/drawing/2014/main" id="{29D94169-6699-4B0C-33C6-FB24C3B46227}"/>
              </a:ext>
            </a:extLst>
          </p:cNvPr>
          <p:cNvGrpSpPr/>
          <p:nvPr/>
        </p:nvGrpSpPr>
        <p:grpSpPr>
          <a:xfrm>
            <a:off x="599590" y="2876453"/>
            <a:ext cx="3423367" cy="1596334"/>
            <a:chOff x="422491" y="1524474"/>
            <a:chExt cx="3423367" cy="2334832"/>
          </a:xfrm>
          <a:solidFill>
            <a:srgbClr val="F4F5EB"/>
          </a:solidFill>
        </p:grpSpPr>
        <p:sp>
          <p:nvSpPr>
            <p:cNvPr id="26" name="Rectangle 25">
              <a:extLst>
                <a:ext uri="{FF2B5EF4-FFF2-40B4-BE49-F238E27FC236}">
                  <a16:creationId xmlns:a16="http://schemas.microsoft.com/office/drawing/2014/main" id="{DED223AF-4C82-0608-09EB-7BA9B72E731B}"/>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BE4C611-DECA-ED71-9D31-8704875F08B1}"/>
                </a:ext>
              </a:extLst>
            </p:cNvPr>
            <p:cNvSpPr txBox="1"/>
            <p:nvPr/>
          </p:nvSpPr>
          <p:spPr>
            <a:xfrm>
              <a:off x="422491" y="1955680"/>
              <a:ext cx="3388493" cy="1485530"/>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Low energy, less frequent waves that have a stronger swash than backwash. </a:t>
              </a:r>
            </a:p>
          </p:txBody>
        </p:sp>
      </p:grpSp>
      <p:grpSp>
        <p:nvGrpSpPr>
          <p:cNvPr id="28" name="Group 27">
            <a:extLst>
              <a:ext uri="{FF2B5EF4-FFF2-40B4-BE49-F238E27FC236}">
                <a16:creationId xmlns:a16="http://schemas.microsoft.com/office/drawing/2014/main" id="{57FA33A6-BD4F-831C-C2D2-F7CF9A64859F}"/>
              </a:ext>
            </a:extLst>
          </p:cNvPr>
          <p:cNvGrpSpPr/>
          <p:nvPr/>
        </p:nvGrpSpPr>
        <p:grpSpPr>
          <a:xfrm>
            <a:off x="643923" y="2909229"/>
            <a:ext cx="3399098" cy="1656265"/>
            <a:chOff x="-1737536" y="3021199"/>
            <a:chExt cx="3399098" cy="1656265"/>
          </a:xfrm>
          <a:solidFill>
            <a:srgbClr val="F4F5EB"/>
          </a:solidFill>
        </p:grpSpPr>
        <p:sp>
          <p:nvSpPr>
            <p:cNvPr id="29" name="Rectangle 28">
              <a:extLst>
                <a:ext uri="{FF2B5EF4-FFF2-40B4-BE49-F238E27FC236}">
                  <a16:creationId xmlns:a16="http://schemas.microsoft.com/office/drawing/2014/main" id="{7FDB9407-9D71-A65E-1FA9-85E3F6D3482F}"/>
                </a:ext>
              </a:extLst>
            </p:cNvPr>
            <p:cNvSpPr/>
            <p:nvPr/>
          </p:nvSpPr>
          <p:spPr>
            <a:xfrm>
              <a:off x="-1737536" y="3021199"/>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FB7E50F6-57F5-8A2E-0B9E-818092402383}"/>
                </a:ext>
              </a:extLst>
            </p:cNvPr>
            <p:cNvSpPr txBox="1"/>
            <p:nvPr/>
          </p:nvSpPr>
          <p:spPr>
            <a:xfrm>
              <a:off x="-1726931" y="3107804"/>
              <a:ext cx="3388493" cy="1569660"/>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constructive waves</a:t>
              </a:r>
            </a:p>
          </p:txBody>
        </p:sp>
      </p:grpSp>
      <p:grpSp>
        <p:nvGrpSpPr>
          <p:cNvPr id="31" name="Group 30">
            <a:extLst>
              <a:ext uri="{FF2B5EF4-FFF2-40B4-BE49-F238E27FC236}">
                <a16:creationId xmlns:a16="http://schemas.microsoft.com/office/drawing/2014/main" id="{D718BA53-2D35-B9A4-5FCB-1A6B657A891F}"/>
              </a:ext>
            </a:extLst>
          </p:cNvPr>
          <p:cNvGrpSpPr/>
          <p:nvPr/>
        </p:nvGrpSpPr>
        <p:grpSpPr>
          <a:xfrm>
            <a:off x="5151929" y="2875561"/>
            <a:ext cx="3392481" cy="1596334"/>
            <a:chOff x="453377" y="1524474"/>
            <a:chExt cx="3392481" cy="2334832"/>
          </a:xfrm>
          <a:solidFill>
            <a:srgbClr val="F4F5EB"/>
          </a:solidFill>
        </p:grpSpPr>
        <p:sp>
          <p:nvSpPr>
            <p:cNvPr id="32" name="Rectangle 31">
              <a:extLst>
                <a:ext uri="{FF2B5EF4-FFF2-40B4-BE49-F238E27FC236}">
                  <a16:creationId xmlns:a16="http://schemas.microsoft.com/office/drawing/2014/main" id="{F5C4A6F0-C96D-D484-3FAF-BA086AF8D00A}"/>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2FF9AB7A-B755-5E70-EA34-F4B057F84D7C}"/>
                </a:ext>
              </a:extLst>
            </p:cNvPr>
            <p:cNvSpPr txBox="1"/>
            <p:nvPr/>
          </p:nvSpPr>
          <p:spPr>
            <a:xfrm>
              <a:off x="453377" y="1888301"/>
              <a:ext cx="3388493" cy="1485530"/>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High energy, more frequent waves that have a stronger backwash than swash. </a:t>
              </a:r>
            </a:p>
          </p:txBody>
        </p:sp>
      </p:grpSp>
      <p:grpSp>
        <p:nvGrpSpPr>
          <p:cNvPr id="34" name="Group 33">
            <a:extLst>
              <a:ext uri="{FF2B5EF4-FFF2-40B4-BE49-F238E27FC236}">
                <a16:creationId xmlns:a16="http://schemas.microsoft.com/office/drawing/2014/main" id="{D6542F3C-320A-748F-9A40-B67581B83DE4}"/>
              </a:ext>
            </a:extLst>
          </p:cNvPr>
          <p:cNvGrpSpPr/>
          <p:nvPr/>
        </p:nvGrpSpPr>
        <p:grpSpPr>
          <a:xfrm>
            <a:off x="5146095" y="2857840"/>
            <a:ext cx="3388493" cy="1653408"/>
            <a:chOff x="457365" y="1524474"/>
            <a:chExt cx="3388493" cy="1653408"/>
          </a:xfrm>
          <a:solidFill>
            <a:srgbClr val="F4F5EB"/>
          </a:solidFill>
        </p:grpSpPr>
        <p:sp>
          <p:nvSpPr>
            <p:cNvPr id="35" name="Rectangle 34">
              <a:extLst>
                <a:ext uri="{FF2B5EF4-FFF2-40B4-BE49-F238E27FC236}">
                  <a16:creationId xmlns:a16="http://schemas.microsoft.com/office/drawing/2014/main" id="{C65BFE7F-42CE-6270-8C04-D48A90CC7BE8}"/>
                </a:ext>
              </a:extLst>
            </p:cNvPr>
            <p:cNvSpPr/>
            <p:nvPr/>
          </p:nvSpPr>
          <p:spPr>
            <a:xfrm>
              <a:off x="457365" y="1524474"/>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B1BB157D-2BA3-D7B3-0AFF-CAE005239129}"/>
                </a:ext>
              </a:extLst>
            </p:cNvPr>
            <p:cNvSpPr txBox="1"/>
            <p:nvPr/>
          </p:nvSpPr>
          <p:spPr>
            <a:xfrm>
              <a:off x="588884" y="1608222"/>
              <a:ext cx="3111190" cy="1569660"/>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destructive waves</a:t>
              </a:r>
            </a:p>
          </p:txBody>
        </p:sp>
      </p:grpSp>
      <p:grpSp>
        <p:nvGrpSpPr>
          <p:cNvPr id="37" name="Group 36">
            <a:extLst>
              <a:ext uri="{FF2B5EF4-FFF2-40B4-BE49-F238E27FC236}">
                <a16:creationId xmlns:a16="http://schemas.microsoft.com/office/drawing/2014/main" id="{4CEB58B2-79BE-D355-1375-E05327062E26}"/>
              </a:ext>
            </a:extLst>
          </p:cNvPr>
          <p:cNvGrpSpPr/>
          <p:nvPr/>
        </p:nvGrpSpPr>
        <p:grpSpPr>
          <a:xfrm>
            <a:off x="634472" y="4670985"/>
            <a:ext cx="3392476" cy="1596334"/>
            <a:chOff x="453382" y="1524474"/>
            <a:chExt cx="3392476" cy="2334832"/>
          </a:xfrm>
          <a:solidFill>
            <a:srgbClr val="F4F5EB"/>
          </a:solidFill>
        </p:grpSpPr>
        <p:sp>
          <p:nvSpPr>
            <p:cNvPr id="38" name="Rectangle 37">
              <a:extLst>
                <a:ext uri="{FF2B5EF4-FFF2-40B4-BE49-F238E27FC236}">
                  <a16:creationId xmlns:a16="http://schemas.microsoft.com/office/drawing/2014/main" id="{8E91816C-4503-4FCF-F21C-99CAC8F0869A}"/>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5DDC6674-60E5-F822-954D-1A937E8816C6}"/>
                </a:ext>
              </a:extLst>
            </p:cNvPr>
            <p:cNvSpPr txBox="1"/>
            <p:nvPr/>
          </p:nvSpPr>
          <p:spPr>
            <a:xfrm>
              <a:off x="453382" y="2079125"/>
              <a:ext cx="3388493" cy="1485530"/>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This causes a wave to break when it comes into contact with the beach. </a:t>
              </a:r>
            </a:p>
          </p:txBody>
        </p:sp>
      </p:grpSp>
      <p:grpSp>
        <p:nvGrpSpPr>
          <p:cNvPr id="40" name="Group 39">
            <a:extLst>
              <a:ext uri="{FF2B5EF4-FFF2-40B4-BE49-F238E27FC236}">
                <a16:creationId xmlns:a16="http://schemas.microsoft.com/office/drawing/2014/main" id="{32790B31-48F7-1E1F-FAFC-BB5FA988492A}"/>
              </a:ext>
            </a:extLst>
          </p:cNvPr>
          <p:cNvGrpSpPr/>
          <p:nvPr/>
        </p:nvGrpSpPr>
        <p:grpSpPr>
          <a:xfrm>
            <a:off x="643923" y="4678722"/>
            <a:ext cx="3441181" cy="1596334"/>
            <a:chOff x="387241" y="1512107"/>
            <a:chExt cx="3441181" cy="1596334"/>
          </a:xfrm>
          <a:solidFill>
            <a:srgbClr val="F4F5EB"/>
          </a:solidFill>
        </p:grpSpPr>
        <p:sp>
          <p:nvSpPr>
            <p:cNvPr id="41" name="Rectangle 40">
              <a:extLst>
                <a:ext uri="{FF2B5EF4-FFF2-40B4-BE49-F238E27FC236}">
                  <a16:creationId xmlns:a16="http://schemas.microsoft.com/office/drawing/2014/main" id="{98B5A3EF-0D4D-17A0-C741-9A5CE123E951}"/>
                </a:ext>
              </a:extLst>
            </p:cNvPr>
            <p:cNvSpPr/>
            <p:nvPr/>
          </p:nvSpPr>
          <p:spPr>
            <a:xfrm>
              <a:off x="387241" y="1512107"/>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21AAED27-0DE3-A4FC-56B7-0B061AEA7936}"/>
                </a:ext>
              </a:extLst>
            </p:cNvPr>
            <p:cNvSpPr txBox="1"/>
            <p:nvPr/>
          </p:nvSpPr>
          <p:spPr>
            <a:xfrm>
              <a:off x="439929" y="1876446"/>
              <a:ext cx="3388493" cy="830997"/>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friction</a:t>
              </a:r>
            </a:p>
          </p:txBody>
        </p:sp>
      </p:grpSp>
      <p:grpSp>
        <p:nvGrpSpPr>
          <p:cNvPr id="43" name="Group 42">
            <a:extLst>
              <a:ext uri="{FF2B5EF4-FFF2-40B4-BE49-F238E27FC236}">
                <a16:creationId xmlns:a16="http://schemas.microsoft.com/office/drawing/2014/main" id="{E772D586-CA55-7628-D280-B6B6887F187D}"/>
              </a:ext>
            </a:extLst>
          </p:cNvPr>
          <p:cNvGrpSpPr/>
          <p:nvPr/>
        </p:nvGrpSpPr>
        <p:grpSpPr>
          <a:xfrm>
            <a:off x="5155917" y="4711093"/>
            <a:ext cx="3392476" cy="1702656"/>
            <a:chOff x="453382" y="1524474"/>
            <a:chExt cx="3392476" cy="2490341"/>
          </a:xfrm>
          <a:solidFill>
            <a:srgbClr val="F4F5EB"/>
          </a:solidFill>
        </p:grpSpPr>
        <p:sp>
          <p:nvSpPr>
            <p:cNvPr id="44" name="Rectangle 43">
              <a:extLst>
                <a:ext uri="{FF2B5EF4-FFF2-40B4-BE49-F238E27FC236}">
                  <a16:creationId xmlns:a16="http://schemas.microsoft.com/office/drawing/2014/main" id="{1D4BFEA7-D077-34A9-0C17-261CDE51578C}"/>
                </a:ext>
              </a:extLst>
            </p:cNvPr>
            <p:cNvSpPr/>
            <p:nvPr/>
          </p:nvSpPr>
          <p:spPr>
            <a:xfrm>
              <a:off x="457365" y="1524474"/>
              <a:ext cx="3388493" cy="2334832"/>
            </a:xfrm>
            <a:custGeom>
              <a:avLst/>
              <a:gdLst>
                <a:gd name="connsiteX0" fmla="*/ 0 w 3388493"/>
                <a:gd name="connsiteY0" fmla="*/ 0 h 2334832"/>
                <a:gd name="connsiteX1" fmla="*/ 677699 w 3388493"/>
                <a:gd name="connsiteY1" fmla="*/ 0 h 2334832"/>
                <a:gd name="connsiteX2" fmla="*/ 1253742 w 3388493"/>
                <a:gd name="connsiteY2" fmla="*/ 0 h 2334832"/>
                <a:gd name="connsiteX3" fmla="*/ 1999211 w 3388493"/>
                <a:gd name="connsiteY3" fmla="*/ 0 h 2334832"/>
                <a:gd name="connsiteX4" fmla="*/ 2710794 w 3388493"/>
                <a:gd name="connsiteY4" fmla="*/ 0 h 2334832"/>
                <a:gd name="connsiteX5" fmla="*/ 3388493 w 3388493"/>
                <a:gd name="connsiteY5" fmla="*/ 0 h 2334832"/>
                <a:gd name="connsiteX6" fmla="*/ 3388493 w 3388493"/>
                <a:gd name="connsiteY6" fmla="*/ 583708 h 2334832"/>
                <a:gd name="connsiteX7" fmla="*/ 3388493 w 3388493"/>
                <a:gd name="connsiteY7" fmla="*/ 1097371 h 2334832"/>
                <a:gd name="connsiteX8" fmla="*/ 3388493 w 3388493"/>
                <a:gd name="connsiteY8" fmla="*/ 1681079 h 2334832"/>
                <a:gd name="connsiteX9" fmla="*/ 3388493 w 3388493"/>
                <a:gd name="connsiteY9" fmla="*/ 2334832 h 2334832"/>
                <a:gd name="connsiteX10" fmla="*/ 2643025 w 3388493"/>
                <a:gd name="connsiteY10" fmla="*/ 2334832 h 2334832"/>
                <a:gd name="connsiteX11" fmla="*/ 1897556 w 3388493"/>
                <a:gd name="connsiteY11" fmla="*/ 2334832 h 2334832"/>
                <a:gd name="connsiteX12" fmla="*/ 1185973 w 3388493"/>
                <a:gd name="connsiteY12" fmla="*/ 2334832 h 2334832"/>
                <a:gd name="connsiteX13" fmla="*/ 0 w 3388493"/>
                <a:gd name="connsiteY13" fmla="*/ 2334832 h 2334832"/>
                <a:gd name="connsiteX14" fmla="*/ 0 w 3388493"/>
                <a:gd name="connsiteY14" fmla="*/ 1774472 h 2334832"/>
                <a:gd name="connsiteX15" fmla="*/ 0 w 3388493"/>
                <a:gd name="connsiteY15" fmla="*/ 1214113 h 2334832"/>
                <a:gd name="connsiteX16" fmla="*/ 0 w 3388493"/>
                <a:gd name="connsiteY16" fmla="*/ 677101 h 2334832"/>
                <a:gd name="connsiteX17" fmla="*/ 0 w 3388493"/>
                <a:gd name="connsiteY17" fmla="*/ 0 h 233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88493" h="2334832" fill="none" extrusionOk="0">
                  <a:moveTo>
                    <a:pt x="0" y="0"/>
                  </a:moveTo>
                  <a:cubicBezTo>
                    <a:pt x="240641" y="-7991"/>
                    <a:pt x="445673" y="30059"/>
                    <a:pt x="677699" y="0"/>
                  </a:cubicBezTo>
                  <a:cubicBezTo>
                    <a:pt x="909725" y="-30059"/>
                    <a:pt x="970220" y="24890"/>
                    <a:pt x="1253742" y="0"/>
                  </a:cubicBezTo>
                  <a:cubicBezTo>
                    <a:pt x="1537264" y="-24890"/>
                    <a:pt x="1790615" y="-6069"/>
                    <a:pt x="1999211" y="0"/>
                  </a:cubicBezTo>
                  <a:cubicBezTo>
                    <a:pt x="2207807" y="6069"/>
                    <a:pt x="2413955" y="-16362"/>
                    <a:pt x="2710794" y="0"/>
                  </a:cubicBezTo>
                  <a:cubicBezTo>
                    <a:pt x="3007633" y="16362"/>
                    <a:pt x="3147649" y="14795"/>
                    <a:pt x="3388493" y="0"/>
                  </a:cubicBezTo>
                  <a:cubicBezTo>
                    <a:pt x="3414473" y="201930"/>
                    <a:pt x="3382940" y="447126"/>
                    <a:pt x="3388493" y="583708"/>
                  </a:cubicBezTo>
                  <a:cubicBezTo>
                    <a:pt x="3394046" y="720290"/>
                    <a:pt x="3371816" y="842946"/>
                    <a:pt x="3388493" y="1097371"/>
                  </a:cubicBezTo>
                  <a:cubicBezTo>
                    <a:pt x="3405170" y="1351796"/>
                    <a:pt x="3399239" y="1547503"/>
                    <a:pt x="3388493" y="1681079"/>
                  </a:cubicBezTo>
                  <a:cubicBezTo>
                    <a:pt x="3377747" y="1814655"/>
                    <a:pt x="3386749" y="2032273"/>
                    <a:pt x="3388493" y="2334832"/>
                  </a:cubicBezTo>
                  <a:cubicBezTo>
                    <a:pt x="3100330" y="2331912"/>
                    <a:pt x="2965845" y="2311056"/>
                    <a:pt x="2643025" y="2334832"/>
                  </a:cubicBezTo>
                  <a:cubicBezTo>
                    <a:pt x="2320205" y="2358608"/>
                    <a:pt x="2195114" y="2348212"/>
                    <a:pt x="1897556" y="2334832"/>
                  </a:cubicBezTo>
                  <a:cubicBezTo>
                    <a:pt x="1599998" y="2321452"/>
                    <a:pt x="1450098" y="2331688"/>
                    <a:pt x="1185973" y="2334832"/>
                  </a:cubicBezTo>
                  <a:cubicBezTo>
                    <a:pt x="921848" y="2337976"/>
                    <a:pt x="430635" y="2324877"/>
                    <a:pt x="0" y="2334832"/>
                  </a:cubicBezTo>
                  <a:cubicBezTo>
                    <a:pt x="-1979" y="2133376"/>
                    <a:pt x="23698" y="2043902"/>
                    <a:pt x="0" y="1774472"/>
                  </a:cubicBezTo>
                  <a:cubicBezTo>
                    <a:pt x="-23698" y="1505042"/>
                    <a:pt x="1670" y="1474391"/>
                    <a:pt x="0" y="1214113"/>
                  </a:cubicBezTo>
                  <a:cubicBezTo>
                    <a:pt x="-1670" y="953835"/>
                    <a:pt x="37" y="866672"/>
                    <a:pt x="0" y="677101"/>
                  </a:cubicBezTo>
                  <a:cubicBezTo>
                    <a:pt x="-37" y="487530"/>
                    <a:pt x="16883" y="284823"/>
                    <a:pt x="0" y="0"/>
                  </a:cubicBezTo>
                  <a:close/>
                </a:path>
                <a:path w="3388493" h="2334832"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83410" y="158700"/>
                    <a:pt x="3366056" y="494993"/>
                    <a:pt x="3388493" y="630405"/>
                  </a:cubicBezTo>
                  <a:cubicBezTo>
                    <a:pt x="3410930" y="765817"/>
                    <a:pt x="3404761" y="1097226"/>
                    <a:pt x="3388493" y="1260809"/>
                  </a:cubicBezTo>
                  <a:cubicBezTo>
                    <a:pt x="3372225" y="1424392"/>
                    <a:pt x="3373644" y="1600174"/>
                    <a:pt x="3388493" y="1797821"/>
                  </a:cubicBezTo>
                  <a:cubicBezTo>
                    <a:pt x="3403342" y="1995468"/>
                    <a:pt x="3391813" y="2163802"/>
                    <a:pt x="3388493" y="2334832"/>
                  </a:cubicBezTo>
                  <a:cubicBezTo>
                    <a:pt x="3128734" y="2362889"/>
                    <a:pt x="2886395" y="2355755"/>
                    <a:pt x="2744679" y="2334832"/>
                  </a:cubicBezTo>
                  <a:cubicBezTo>
                    <a:pt x="2602963" y="2313909"/>
                    <a:pt x="2178985" y="2318826"/>
                    <a:pt x="2033096" y="2334832"/>
                  </a:cubicBezTo>
                  <a:cubicBezTo>
                    <a:pt x="1887207" y="2350838"/>
                    <a:pt x="1487659" y="2360605"/>
                    <a:pt x="1287627" y="2334832"/>
                  </a:cubicBezTo>
                  <a:cubicBezTo>
                    <a:pt x="1087595" y="2309059"/>
                    <a:pt x="613359" y="2320765"/>
                    <a:pt x="0" y="2334832"/>
                  </a:cubicBezTo>
                  <a:cubicBezTo>
                    <a:pt x="12838" y="2177431"/>
                    <a:pt x="-24348" y="1927648"/>
                    <a:pt x="0" y="1797821"/>
                  </a:cubicBezTo>
                  <a:cubicBezTo>
                    <a:pt x="24348" y="1667994"/>
                    <a:pt x="8040" y="1477763"/>
                    <a:pt x="0" y="1260809"/>
                  </a:cubicBezTo>
                  <a:cubicBezTo>
                    <a:pt x="-8040" y="1043855"/>
                    <a:pt x="-21347" y="891319"/>
                    <a:pt x="0" y="630405"/>
                  </a:cubicBezTo>
                  <a:cubicBezTo>
                    <a:pt x="21347" y="369491"/>
                    <a:pt x="4842" y="198777"/>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B8603ADF-18DF-1DE4-B000-84536D53B577}"/>
                </a:ext>
              </a:extLst>
            </p:cNvPr>
            <p:cNvSpPr txBox="1"/>
            <p:nvPr/>
          </p:nvSpPr>
          <p:spPr>
            <a:xfrm>
              <a:off x="453382" y="2079125"/>
              <a:ext cx="3388493" cy="1935690"/>
            </a:xfrm>
            <a:prstGeom prst="rect">
              <a:avLst/>
            </a:prstGeom>
            <a:noFill/>
          </p:spPr>
          <p:txBody>
            <a:bodyPr wrap="square" rtlCol="0">
              <a:spAutoFit/>
            </a:bodyPr>
            <a:lstStyle/>
            <a:p>
              <a:pPr algn="ctr"/>
              <a:r>
                <a:rPr lang="en-GB" sz="2000" dirty="0">
                  <a:solidFill>
                    <a:schemeClr val="tx1">
                      <a:lumMod val="75000"/>
                      <a:lumOff val="25000"/>
                    </a:schemeClr>
                  </a:solidFill>
                  <a:cs typeface="Dreaming Outloud Pro" panose="03050502040302030504" pitchFamily="66" charset="77"/>
                </a:rPr>
                <a:t>The distance a wave has travelled. </a:t>
              </a:r>
            </a:p>
            <a:p>
              <a:pPr algn="ctr"/>
              <a:endParaRPr lang="en-GB" sz="2000" dirty="0">
                <a:solidFill>
                  <a:schemeClr val="tx1">
                    <a:lumMod val="75000"/>
                    <a:lumOff val="25000"/>
                  </a:schemeClr>
                </a:solidFill>
                <a:cs typeface="Dreaming Outloud Pro" panose="03050502040302030504" pitchFamily="66" charset="77"/>
              </a:endParaRPr>
            </a:p>
            <a:p>
              <a:pPr algn="ctr"/>
              <a:endParaRPr lang="en-GB" sz="2000" dirty="0">
                <a:solidFill>
                  <a:schemeClr val="tx1">
                    <a:lumMod val="75000"/>
                    <a:lumOff val="25000"/>
                  </a:schemeClr>
                </a:solidFill>
                <a:cs typeface="Dreaming Outloud Pro" panose="03050502040302030504" pitchFamily="66" charset="77"/>
              </a:endParaRPr>
            </a:p>
          </p:txBody>
        </p:sp>
      </p:grpSp>
      <p:grpSp>
        <p:nvGrpSpPr>
          <p:cNvPr id="46" name="Group 45">
            <a:extLst>
              <a:ext uri="{FF2B5EF4-FFF2-40B4-BE49-F238E27FC236}">
                <a16:creationId xmlns:a16="http://schemas.microsoft.com/office/drawing/2014/main" id="{35763D33-D5A8-36AF-3FF2-D5275C938D7B}"/>
              </a:ext>
            </a:extLst>
          </p:cNvPr>
          <p:cNvGrpSpPr/>
          <p:nvPr/>
        </p:nvGrpSpPr>
        <p:grpSpPr>
          <a:xfrm>
            <a:off x="5142464" y="4693372"/>
            <a:ext cx="3405929" cy="1596334"/>
            <a:chOff x="439929" y="1524474"/>
            <a:chExt cx="3405929" cy="1596334"/>
          </a:xfrm>
          <a:solidFill>
            <a:srgbClr val="F4F5EB"/>
          </a:solidFill>
        </p:grpSpPr>
        <p:sp>
          <p:nvSpPr>
            <p:cNvPr id="47" name="Rectangle 46">
              <a:extLst>
                <a:ext uri="{FF2B5EF4-FFF2-40B4-BE49-F238E27FC236}">
                  <a16:creationId xmlns:a16="http://schemas.microsoft.com/office/drawing/2014/main" id="{EBB71CEE-F61E-D983-252B-7820B7A57147}"/>
                </a:ext>
              </a:extLst>
            </p:cNvPr>
            <p:cNvSpPr/>
            <p:nvPr/>
          </p:nvSpPr>
          <p:spPr>
            <a:xfrm>
              <a:off x="457365" y="1524474"/>
              <a:ext cx="3388493" cy="1596334"/>
            </a:xfrm>
            <a:custGeom>
              <a:avLst/>
              <a:gdLst>
                <a:gd name="connsiteX0" fmla="*/ 0 w 3388493"/>
                <a:gd name="connsiteY0" fmla="*/ 0 h 1596334"/>
                <a:gd name="connsiteX1" fmla="*/ 745468 w 3388493"/>
                <a:gd name="connsiteY1" fmla="*/ 0 h 1596334"/>
                <a:gd name="connsiteX2" fmla="*/ 1457052 w 3388493"/>
                <a:gd name="connsiteY2" fmla="*/ 0 h 1596334"/>
                <a:gd name="connsiteX3" fmla="*/ 2202520 w 3388493"/>
                <a:gd name="connsiteY3" fmla="*/ 0 h 1596334"/>
                <a:gd name="connsiteX4" fmla="*/ 2778564 w 3388493"/>
                <a:gd name="connsiteY4" fmla="*/ 0 h 1596334"/>
                <a:gd name="connsiteX5" fmla="*/ 3388493 w 3388493"/>
                <a:gd name="connsiteY5" fmla="*/ 0 h 1596334"/>
                <a:gd name="connsiteX6" fmla="*/ 3388493 w 3388493"/>
                <a:gd name="connsiteY6" fmla="*/ 548075 h 1596334"/>
                <a:gd name="connsiteX7" fmla="*/ 3388493 w 3388493"/>
                <a:gd name="connsiteY7" fmla="*/ 1032296 h 1596334"/>
                <a:gd name="connsiteX8" fmla="*/ 3388493 w 3388493"/>
                <a:gd name="connsiteY8" fmla="*/ 1596334 h 1596334"/>
                <a:gd name="connsiteX9" fmla="*/ 2812449 w 3388493"/>
                <a:gd name="connsiteY9" fmla="*/ 1596334 h 1596334"/>
                <a:gd name="connsiteX10" fmla="*/ 2100866 w 3388493"/>
                <a:gd name="connsiteY10" fmla="*/ 1596334 h 1596334"/>
                <a:gd name="connsiteX11" fmla="*/ 1355397 w 3388493"/>
                <a:gd name="connsiteY11" fmla="*/ 1596334 h 1596334"/>
                <a:gd name="connsiteX12" fmla="*/ 711584 w 3388493"/>
                <a:gd name="connsiteY12" fmla="*/ 1596334 h 1596334"/>
                <a:gd name="connsiteX13" fmla="*/ 0 w 3388493"/>
                <a:gd name="connsiteY13" fmla="*/ 1596334 h 1596334"/>
                <a:gd name="connsiteX14" fmla="*/ 0 w 3388493"/>
                <a:gd name="connsiteY14" fmla="*/ 1048259 h 1596334"/>
                <a:gd name="connsiteX15" fmla="*/ 0 w 3388493"/>
                <a:gd name="connsiteY15" fmla="*/ 484221 h 1596334"/>
                <a:gd name="connsiteX16" fmla="*/ 0 w 3388493"/>
                <a:gd name="connsiteY16" fmla="*/ 0 h 15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88493" h="1596334" fill="none" extrusionOk="0">
                  <a:moveTo>
                    <a:pt x="0" y="0"/>
                  </a:moveTo>
                  <a:cubicBezTo>
                    <a:pt x="262252" y="34470"/>
                    <a:pt x="479732" y="9190"/>
                    <a:pt x="745468" y="0"/>
                  </a:cubicBezTo>
                  <a:cubicBezTo>
                    <a:pt x="1011204" y="-9190"/>
                    <a:pt x="1181816" y="15503"/>
                    <a:pt x="1457052" y="0"/>
                  </a:cubicBezTo>
                  <a:cubicBezTo>
                    <a:pt x="1732288" y="-15503"/>
                    <a:pt x="1882207" y="16027"/>
                    <a:pt x="2202520" y="0"/>
                  </a:cubicBezTo>
                  <a:cubicBezTo>
                    <a:pt x="2522833" y="-16027"/>
                    <a:pt x="2492088" y="22081"/>
                    <a:pt x="2778564" y="0"/>
                  </a:cubicBezTo>
                  <a:cubicBezTo>
                    <a:pt x="3065040" y="-22081"/>
                    <a:pt x="3103421" y="28090"/>
                    <a:pt x="3388493" y="0"/>
                  </a:cubicBezTo>
                  <a:cubicBezTo>
                    <a:pt x="3385181" y="176821"/>
                    <a:pt x="3388168" y="400335"/>
                    <a:pt x="3388493" y="548075"/>
                  </a:cubicBezTo>
                  <a:cubicBezTo>
                    <a:pt x="3388818" y="695816"/>
                    <a:pt x="3401980" y="824023"/>
                    <a:pt x="3388493" y="1032296"/>
                  </a:cubicBezTo>
                  <a:cubicBezTo>
                    <a:pt x="3375006" y="1240569"/>
                    <a:pt x="3400201" y="1317089"/>
                    <a:pt x="3388493" y="1596334"/>
                  </a:cubicBezTo>
                  <a:cubicBezTo>
                    <a:pt x="3125688" y="1610923"/>
                    <a:pt x="2943920" y="1620447"/>
                    <a:pt x="2812449" y="1596334"/>
                  </a:cubicBezTo>
                  <a:cubicBezTo>
                    <a:pt x="2680978" y="1572221"/>
                    <a:pt x="2454572" y="1569976"/>
                    <a:pt x="2100866" y="1596334"/>
                  </a:cubicBezTo>
                  <a:cubicBezTo>
                    <a:pt x="1747160" y="1622692"/>
                    <a:pt x="1698950" y="1565699"/>
                    <a:pt x="1355397" y="1596334"/>
                  </a:cubicBezTo>
                  <a:cubicBezTo>
                    <a:pt x="1011844" y="1626969"/>
                    <a:pt x="1004073" y="1617605"/>
                    <a:pt x="711584" y="1596334"/>
                  </a:cubicBezTo>
                  <a:cubicBezTo>
                    <a:pt x="419095" y="1575063"/>
                    <a:pt x="311613" y="1631585"/>
                    <a:pt x="0" y="1596334"/>
                  </a:cubicBezTo>
                  <a:cubicBezTo>
                    <a:pt x="12473" y="1341046"/>
                    <a:pt x="23714" y="1174332"/>
                    <a:pt x="0" y="1048259"/>
                  </a:cubicBezTo>
                  <a:cubicBezTo>
                    <a:pt x="-23714" y="922187"/>
                    <a:pt x="26728" y="612401"/>
                    <a:pt x="0" y="484221"/>
                  </a:cubicBezTo>
                  <a:cubicBezTo>
                    <a:pt x="-26728" y="356041"/>
                    <a:pt x="1254" y="97686"/>
                    <a:pt x="0" y="0"/>
                  </a:cubicBezTo>
                  <a:close/>
                </a:path>
                <a:path w="3388493" h="1596334" stroke="0" extrusionOk="0">
                  <a:moveTo>
                    <a:pt x="0" y="0"/>
                  </a:moveTo>
                  <a:cubicBezTo>
                    <a:pt x="157189" y="-16539"/>
                    <a:pt x="487351" y="-12298"/>
                    <a:pt x="677699" y="0"/>
                  </a:cubicBezTo>
                  <a:cubicBezTo>
                    <a:pt x="868047" y="12298"/>
                    <a:pt x="1166836" y="-18058"/>
                    <a:pt x="1389282" y="0"/>
                  </a:cubicBezTo>
                  <a:cubicBezTo>
                    <a:pt x="1611728" y="18058"/>
                    <a:pt x="1931118" y="-10745"/>
                    <a:pt x="2134751" y="0"/>
                  </a:cubicBezTo>
                  <a:cubicBezTo>
                    <a:pt x="2338384" y="10745"/>
                    <a:pt x="2886721" y="5927"/>
                    <a:pt x="3388493" y="0"/>
                  </a:cubicBezTo>
                  <a:cubicBezTo>
                    <a:pt x="3369633" y="125208"/>
                    <a:pt x="3371124" y="449884"/>
                    <a:pt x="3388493" y="564038"/>
                  </a:cubicBezTo>
                  <a:cubicBezTo>
                    <a:pt x="3405862" y="678192"/>
                    <a:pt x="3413800" y="952396"/>
                    <a:pt x="3388493" y="1128076"/>
                  </a:cubicBezTo>
                  <a:cubicBezTo>
                    <a:pt x="3363186" y="1303756"/>
                    <a:pt x="3366049" y="1363109"/>
                    <a:pt x="3388493" y="1596334"/>
                  </a:cubicBezTo>
                  <a:cubicBezTo>
                    <a:pt x="3194586" y="1595715"/>
                    <a:pt x="2940124" y="1616027"/>
                    <a:pt x="2744679" y="1596334"/>
                  </a:cubicBezTo>
                  <a:cubicBezTo>
                    <a:pt x="2549234" y="1576641"/>
                    <a:pt x="2187670" y="1585431"/>
                    <a:pt x="2033096" y="1596334"/>
                  </a:cubicBezTo>
                  <a:cubicBezTo>
                    <a:pt x="1878522" y="1607237"/>
                    <a:pt x="1470829" y="1581713"/>
                    <a:pt x="1321512" y="1596334"/>
                  </a:cubicBezTo>
                  <a:cubicBezTo>
                    <a:pt x="1172195" y="1610955"/>
                    <a:pt x="595193" y="1554669"/>
                    <a:pt x="0" y="1596334"/>
                  </a:cubicBezTo>
                  <a:cubicBezTo>
                    <a:pt x="-3070" y="1404022"/>
                    <a:pt x="16872" y="1295008"/>
                    <a:pt x="0" y="1048259"/>
                  </a:cubicBezTo>
                  <a:cubicBezTo>
                    <a:pt x="-16872" y="801511"/>
                    <a:pt x="17671" y="679890"/>
                    <a:pt x="0" y="500185"/>
                  </a:cubicBezTo>
                  <a:cubicBezTo>
                    <a:pt x="-17671" y="320480"/>
                    <a:pt x="14934" y="146422"/>
                    <a:pt x="0" y="0"/>
                  </a:cubicBezTo>
                  <a:close/>
                </a:path>
              </a:pathLst>
            </a:custGeom>
            <a:grpFill/>
            <a:ln w="28575">
              <a:extLst>
                <a:ext uri="{C807C97D-BFC1-408E-A445-0C87EB9F89A2}">
                  <ask:lineSketchStyleProps xmlns:ask="http://schemas.microsoft.com/office/drawing/2018/sketchyshapes" sd="363553114">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2AF2EB92-27D0-4629-0A93-A917A1B5E1D9}"/>
                </a:ext>
              </a:extLst>
            </p:cNvPr>
            <p:cNvSpPr txBox="1"/>
            <p:nvPr/>
          </p:nvSpPr>
          <p:spPr>
            <a:xfrm>
              <a:off x="439929" y="1876446"/>
              <a:ext cx="3388493" cy="830997"/>
            </a:xfrm>
            <a:prstGeom prst="rect">
              <a:avLst/>
            </a:prstGeom>
            <a:noFill/>
          </p:spPr>
          <p:txBody>
            <a:bodyPr wrap="square" rtlCol="0">
              <a:spAutoFit/>
            </a:bodyPr>
            <a:lstStyle/>
            <a:p>
              <a:pPr algn="ctr"/>
              <a:r>
                <a:rPr lang="en-GB" sz="4800" dirty="0">
                  <a:solidFill>
                    <a:schemeClr val="tx1">
                      <a:lumMod val="75000"/>
                      <a:lumOff val="25000"/>
                    </a:schemeClr>
                  </a:solidFill>
                  <a:cs typeface="Dreaming Outloud Pro" panose="03050502040302030504" pitchFamily="66" charset="77"/>
                </a:rPr>
                <a:t>fetch</a:t>
              </a:r>
            </a:p>
          </p:txBody>
        </p:sp>
      </p:grpSp>
      <p:sp>
        <p:nvSpPr>
          <p:cNvPr id="49" name="Left Arrow 48">
            <a:hlinkClick r:id="" action="ppaction://hlinkshowjump?jump=previousslide"/>
            <a:extLst>
              <a:ext uri="{FF2B5EF4-FFF2-40B4-BE49-F238E27FC236}">
                <a16:creationId xmlns:a16="http://schemas.microsoft.com/office/drawing/2014/main" id="{9F038216-C59A-9579-F2C8-45D6669D5F4E}"/>
              </a:ext>
            </a:extLst>
          </p:cNvPr>
          <p:cNvSpPr/>
          <p:nvPr/>
        </p:nvSpPr>
        <p:spPr>
          <a:xfrm>
            <a:off x="638455" y="355092"/>
            <a:ext cx="802887" cy="540894"/>
          </a:xfrm>
          <a:custGeom>
            <a:avLst/>
            <a:gdLst>
              <a:gd name="connsiteX0" fmla="*/ 0 w 802887"/>
              <a:gd name="connsiteY0" fmla="*/ 270447 h 540894"/>
              <a:gd name="connsiteX1" fmla="*/ 270447 w 802887"/>
              <a:gd name="connsiteY1" fmla="*/ 0 h 540894"/>
              <a:gd name="connsiteX2" fmla="*/ 270447 w 802887"/>
              <a:gd name="connsiteY2" fmla="*/ 135224 h 540894"/>
              <a:gd name="connsiteX3" fmla="*/ 802887 w 802887"/>
              <a:gd name="connsiteY3" fmla="*/ 135224 h 540894"/>
              <a:gd name="connsiteX4" fmla="*/ 802887 w 802887"/>
              <a:gd name="connsiteY4" fmla="*/ 405671 h 540894"/>
              <a:gd name="connsiteX5" fmla="*/ 270447 w 802887"/>
              <a:gd name="connsiteY5" fmla="*/ 405671 h 540894"/>
              <a:gd name="connsiteX6" fmla="*/ 270447 w 802887"/>
              <a:gd name="connsiteY6" fmla="*/ 540894 h 540894"/>
              <a:gd name="connsiteX7" fmla="*/ 0 w 802887"/>
              <a:gd name="connsiteY7" fmla="*/ 270447 h 5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2887" h="540894" fill="none" extrusionOk="0">
                <a:moveTo>
                  <a:pt x="0" y="270447"/>
                </a:moveTo>
                <a:cubicBezTo>
                  <a:pt x="73243" y="171844"/>
                  <a:pt x="188249" y="91321"/>
                  <a:pt x="270447" y="0"/>
                </a:cubicBezTo>
                <a:cubicBezTo>
                  <a:pt x="275290" y="44503"/>
                  <a:pt x="276884" y="99343"/>
                  <a:pt x="270447" y="135224"/>
                </a:cubicBezTo>
                <a:cubicBezTo>
                  <a:pt x="407904" y="147344"/>
                  <a:pt x="666721" y="158782"/>
                  <a:pt x="802887" y="135224"/>
                </a:cubicBezTo>
                <a:cubicBezTo>
                  <a:pt x="800611" y="234488"/>
                  <a:pt x="802037" y="299065"/>
                  <a:pt x="802887" y="405671"/>
                </a:cubicBezTo>
                <a:cubicBezTo>
                  <a:pt x="654103" y="420659"/>
                  <a:pt x="401878" y="403243"/>
                  <a:pt x="270447" y="405671"/>
                </a:cubicBezTo>
                <a:cubicBezTo>
                  <a:pt x="265325" y="467724"/>
                  <a:pt x="272586" y="485295"/>
                  <a:pt x="270447" y="540894"/>
                </a:cubicBezTo>
                <a:cubicBezTo>
                  <a:pt x="177820" y="445882"/>
                  <a:pt x="85958" y="365502"/>
                  <a:pt x="0" y="270447"/>
                </a:cubicBezTo>
                <a:close/>
              </a:path>
              <a:path w="802887" h="540894" stroke="0" extrusionOk="0">
                <a:moveTo>
                  <a:pt x="0" y="270447"/>
                </a:moveTo>
                <a:cubicBezTo>
                  <a:pt x="95517" y="198868"/>
                  <a:pt x="198792" y="60173"/>
                  <a:pt x="270447" y="0"/>
                </a:cubicBezTo>
                <a:cubicBezTo>
                  <a:pt x="270730" y="41893"/>
                  <a:pt x="269345" y="86026"/>
                  <a:pt x="270447" y="135224"/>
                </a:cubicBezTo>
                <a:cubicBezTo>
                  <a:pt x="437042" y="141576"/>
                  <a:pt x="559828" y="114010"/>
                  <a:pt x="802887" y="135224"/>
                </a:cubicBezTo>
                <a:cubicBezTo>
                  <a:pt x="796342" y="207053"/>
                  <a:pt x="792661" y="281939"/>
                  <a:pt x="802887" y="405671"/>
                </a:cubicBezTo>
                <a:cubicBezTo>
                  <a:pt x="650950" y="428038"/>
                  <a:pt x="527258" y="383427"/>
                  <a:pt x="270447" y="405671"/>
                </a:cubicBezTo>
                <a:cubicBezTo>
                  <a:pt x="275641" y="472921"/>
                  <a:pt x="273371" y="489635"/>
                  <a:pt x="270447" y="540894"/>
                </a:cubicBezTo>
                <a:cubicBezTo>
                  <a:pt x="158544" y="454693"/>
                  <a:pt x="139506" y="394303"/>
                  <a:pt x="0" y="270447"/>
                </a:cubicBezTo>
                <a:close/>
              </a:path>
            </a:pathLst>
          </a:custGeom>
          <a:solidFill>
            <a:srgbClr val="F4F5EB"/>
          </a:solidFill>
          <a:ln w="38100">
            <a:solidFill>
              <a:schemeClr val="tx1">
                <a:lumMod val="75000"/>
                <a:lumOff val="25000"/>
              </a:schemeClr>
            </a:solidFill>
            <a:extLst>
              <a:ext uri="{C807C97D-BFC1-408E-A445-0C87EB9F89A2}">
                <ask:lineSketchStyleProps xmlns:ask="http://schemas.microsoft.com/office/drawing/2018/sketchyshapes" sd="4279005452">
                  <a:prstGeom prst="lef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Left Arrow 49">
            <a:hlinkClick r:id="" action="ppaction://hlinkshowjump?jump=nextslide"/>
            <a:extLst>
              <a:ext uri="{FF2B5EF4-FFF2-40B4-BE49-F238E27FC236}">
                <a16:creationId xmlns:a16="http://schemas.microsoft.com/office/drawing/2014/main" id="{6D3B1053-858D-2297-B7C5-AB3F5CFF1C28}"/>
              </a:ext>
            </a:extLst>
          </p:cNvPr>
          <p:cNvSpPr/>
          <p:nvPr/>
        </p:nvSpPr>
        <p:spPr>
          <a:xfrm rot="10800000">
            <a:off x="7697189" y="355092"/>
            <a:ext cx="802887" cy="540894"/>
          </a:xfrm>
          <a:custGeom>
            <a:avLst/>
            <a:gdLst>
              <a:gd name="connsiteX0" fmla="*/ 0 w 802887"/>
              <a:gd name="connsiteY0" fmla="*/ 270447 h 540894"/>
              <a:gd name="connsiteX1" fmla="*/ 270447 w 802887"/>
              <a:gd name="connsiteY1" fmla="*/ 0 h 540894"/>
              <a:gd name="connsiteX2" fmla="*/ 270447 w 802887"/>
              <a:gd name="connsiteY2" fmla="*/ 135224 h 540894"/>
              <a:gd name="connsiteX3" fmla="*/ 802887 w 802887"/>
              <a:gd name="connsiteY3" fmla="*/ 135224 h 540894"/>
              <a:gd name="connsiteX4" fmla="*/ 802887 w 802887"/>
              <a:gd name="connsiteY4" fmla="*/ 405671 h 540894"/>
              <a:gd name="connsiteX5" fmla="*/ 270447 w 802887"/>
              <a:gd name="connsiteY5" fmla="*/ 405671 h 540894"/>
              <a:gd name="connsiteX6" fmla="*/ 270447 w 802887"/>
              <a:gd name="connsiteY6" fmla="*/ 540894 h 540894"/>
              <a:gd name="connsiteX7" fmla="*/ 0 w 802887"/>
              <a:gd name="connsiteY7" fmla="*/ 270447 h 54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2887" h="540894" fill="none" extrusionOk="0">
                <a:moveTo>
                  <a:pt x="0" y="270447"/>
                </a:moveTo>
                <a:cubicBezTo>
                  <a:pt x="73243" y="171844"/>
                  <a:pt x="188249" y="91321"/>
                  <a:pt x="270447" y="0"/>
                </a:cubicBezTo>
                <a:cubicBezTo>
                  <a:pt x="275290" y="44503"/>
                  <a:pt x="276884" y="99343"/>
                  <a:pt x="270447" y="135224"/>
                </a:cubicBezTo>
                <a:cubicBezTo>
                  <a:pt x="407904" y="147344"/>
                  <a:pt x="666721" y="158782"/>
                  <a:pt x="802887" y="135224"/>
                </a:cubicBezTo>
                <a:cubicBezTo>
                  <a:pt x="800611" y="234488"/>
                  <a:pt x="802037" y="299065"/>
                  <a:pt x="802887" y="405671"/>
                </a:cubicBezTo>
                <a:cubicBezTo>
                  <a:pt x="654103" y="420659"/>
                  <a:pt x="401878" y="403243"/>
                  <a:pt x="270447" y="405671"/>
                </a:cubicBezTo>
                <a:cubicBezTo>
                  <a:pt x="265325" y="467724"/>
                  <a:pt x="272586" y="485295"/>
                  <a:pt x="270447" y="540894"/>
                </a:cubicBezTo>
                <a:cubicBezTo>
                  <a:pt x="177820" y="445882"/>
                  <a:pt x="85958" y="365502"/>
                  <a:pt x="0" y="270447"/>
                </a:cubicBezTo>
                <a:close/>
              </a:path>
              <a:path w="802887" h="540894" stroke="0" extrusionOk="0">
                <a:moveTo>
                  <a:pt x="0" y="270447"/>
                </a:moveTo>
                <a:cubicBezTo>
                  <a:pt x="95517" y="198868"/>
                  <a:pt x="198792" y="60173"/>
                  <a:pt x="270447" y="0"/>
                </a:cubicBezTo>
                <a:cubicBezTo>
                  <a:pt x="270730" y="41893"/>
                  <a:pt x="269345" y="86026"/>
                  <a:pt x="270447" y="135224"/>
                </a:cubicBezTo>
                <a:cubicBezTo>
                  <a:pt x="437042" y="141576"/>
                  <a:pt x="559828" y="114010"/>
                  <a:pt x="802887" y="135224"/>
                </a:cubicBezTo>
                <a:cubicBezTo>
                  <a:pt x="796342" y="207053"/>
                  <a:pt x="792661" y="281939"/>
                  <a:pt x="802887" y="405671"/>
                </a:cubicBezTo>
                <a:cubicBezTo>
                  <a:pt x="650950" y="428038"/>
                  <a:pt x="527258" y="383427"/>
                  <a:pt x="270447" y="405671"/>
                </a:cubicBezTo>
                <a:cubicBezTo>
                  <a:pt x="275641" y="472921"/>
                  <a:pt x="273371" y="489635"/>
                  <a:pt x="270447" y="540894"/>
                </a:cubicBezTo>
                <a:cubicBezTo>
                  <a:pt x="158544" y="454693"/>
                  <a:pt x="139506" y="394303"/>
                  <a:pt x="0" y="270447"/>
                </a:cubicBezTo>
                <a:close/>
              </a:path>
            </a:pathLst>
          </a:custGeom>
          <a:solidFill>
            <a:srgbClr val="F4F5EB"/>
          </a:solidFill>
          <a:ln w="38100">
            <a:solidFill>
              <a:schemeClr val="tx1">
                <a:lumMod val="75000"/>
                <a:lumOff val="25000"/>
              </a:schemeClr>
            </a:solidFill>
            <a:extLst>
              <a:ext uri="{C807C97D-BFC1-408E-A445-0C87EB9F89A2}">
                <ask:lineSketchStyleProps xmlns:ask="http://schemas.microsoft.com/office/drawing/2018/sketchyshapes" sd="4279005452">
                  <a:prstGeom prst="lef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4633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strVal val="ppt_h"/>
                                          </p:val>
                                        </p:tav>
                                      </p:tavLst>
                                    </p:anim>
                                    <p:set>
                                      <p:cBhvr>
                                        <p:cTn id="8" dur="1" fill="hold">
                                          <p:stCondLst>
                                            <p:cond delay="499"/>
                                          </p:stCondLst>
                                        </p:cTn>
                                        <p:tgtEl>
                                          <p:spTgt spid="9"/>
                                        </p:tgtEl>
                                        <p:attrNameLst>
                                          <p:attrName>style.visibility</p:attrName>
                                        </p:attrNameLst>
                                      </p:cBhvr>
                                      <p:to>
                                        <p:strVal val="hidden"/>
                                      </p:to>
                                    </p:set>
                                  </p:childTnLst>
                                </p:cTn>
                              </p:par>
                              <p:par>
                                <p:cTn id="9" presetID="17" presetClass="entr" presetSubtype="10"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22"/>
                    </p:tgtEl>
                  </p:cond>
                </p:stCondLst>
                <p:endSync evt="end" delay="0">
                  <p:rtn val="all"/>
                </p:endSync>
                <p:childTnLst>
                  <p:par>
                    <p:cTn id="14" fill="hold">
                      <p:stCondLst>
                        <p:cond delay="0"/>
                      </p:stCondLst>
                      <p:childTnLst>
                        <p:par>
                          <p:cTn id="15" fill="hold">
                            <p:stCondLst>
                              <p:cond delay="0"/>
                            </p:stCondLst>
                            <p:childTnLst>
                              <p:par>
                                <p:cTn id="16" presetID="17" presetClass="exit" presetSubtype="10" fill="hold" nodeType="clickEffect">
                                  <p:stCondLst>
                                    <p:cond delay="0"/>
                                  </p:stCondLst>
                                  <p:childTnLst>
                                    <p:anim calcmode="lin" valueType="num">
                                      <p:cBhvr>
                                        <p:cTn id="17" dur="500"/>
                                        <p:tgtEl>
                                          <p:spTgt spid="22"/>
                                        </p:tgtEl>
                                        <p:attrNameLst>
                                          <p:attrName>ppt_w</p:attrName>
                                        </p:attrNameLst>
                                      </p:cBhvr>
                                      <p:tavLst>
                                        <p:tav tm="0">
                                          <p:val>
                                            <p:strVal val="ppt_w"/>
                                          </p:val>
                                        </p:tav>
                                        <p:tav tm="100000">
                                          <p:val>
                                            <p:fltVal val="0"/>
                                          </p:val>
                                        </p:tav>
                                      </p:tavLst>
                                    </p:anim>
                                    <p:anim calcmode="lin" valueType="num">
                                      <p:cBhvr>
                                        <p:cTn id="18" dur="500"/>
                                        <p:tgtEl>
                                          <p:spTgt spid="22"/>
                                        </p:tgtEl>
                                        <p:attrNameLst>
                                          <p:attrName>ppt_h</p:attrName>
                                        </p:attrNameLst>
                                      </p:cBhvr>
                                      <p:tavLst>
                                        <p:tav tm="0">
                                          <p:val>
                                            <p:strVal val="ppt_h"/>
                                          </p:val>
                                        </p:tav>
                                        <p:tav tm="100000">
                                          <p:val>
                                            <p:strVal val="ppt_h"/>
                                          </p:val>
                                        </p:tav>
                                      </p:tavLst>
                                    </p:anim>
                                    <p:set>
                                      <p:cBhvr>
                                        <p:cTn id="19" dur="1" fill="hold">
                                          <p:stCondLst>
                                            <p:cond delay="499"/>
                                          </p:stCondLst>
                                        </p:cTn>
                                        <p:tgtEl>
                                          <p:spTgt spid="22"/>
                                        </p:tgtEl>
                                        <p:attrNameLst>
                                          <p:attrName>style.visibility</p:attrName>
                                        </p:attrNameLst>
                                      </p:cBhvr>
                                      <p:to>
                                        <p:strVal val="hidden"/>
                                      </p:to>
                                    </p:set>
                                  </p:childTnLst>
                                </p:cTn>
                              </p:par>
                              <p:par>
                                <p:cTn id="20" presetID="17" presetClass="entr" presetSubtype="10" fill="hold" nodeType="withEffect">
                                  <p:stCondLst>
                                    <p:cond delay="5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7" presetClass="exit" presetSubtype="10" fill="hold" nodeType="clickEffect">
                                  <p:stCondLst>
                                    <p:cond delay="0"/>
                                  </p:stCondLst>
                                  <p:childTnLst>
                                    <p:anim calcmode="lin" valueType="num">
                                      <p:cBhvr>
                                        <p:cTn id="28" dur="500"/>
                                        <p:tgtEl>
                                          <p:spTgt spid="28"/>
                                        </p:tgtEl>
                                        <p:attrNameLst>
                                          <p:attrName>ppt_w</p:attrName>
                                        </p:attrNameLst>
                                      </p:cBhvr>
                                      <p:tavLst>
                                        <p:tav tm="0">
                                          <p:val>
                                            <p:strVal val="ppt_w"/>
                                          </p:val>
                                        </p:tav>
                                        <p:tav tm="100000">
                                          <p:val>
                                            <p:fltVal val="0"/>
                                          </p:val>
                                        </p:tav>
                                      </p:tavLst>
                                    </p:anim>
                                    <p:anim calcmode="lin" valueType="num">
                                      <p:cBhvr>
                                        <p:cTn id="29" dur="500"/>
                                        <p:tgtEl>
                                          <p:spTgt spid="28"/>
                                        </p:tgtEl>
                                        <p:attrNameLst>
                                          <p:attrName>ppt_h</p:attrName>
                                        </p:attrNameLst>
                                      </p:cBhvr>
                                      <p:tavLst>
                                        <p:tav tm="0">
                                          <p:val>
                                            <p:strVal val="ppt_h"/>
                                          </p:val>
                                        </p:tav>
                                        <p:tav tm="100000">
                                          <p:val>
                                            <p:strVal val="ppt_h"/>
                                          </p:val>
                                        </p:tav>
                                      </p:tavLst>
                                    </p:anim>
                                    <p:set>
                                      <p:cBhvr>
                                        <p:cTn id="30" dur="1" fill="hold">
                                          <p:stCondLst>
                                            <p:cond delay="499"/>
                                          </p:stCondLst>
                                        </p:cTn>
                                        <p:tgtEl>
                                          <p:spTgt spid="28"/>
                                        </p:tgtEl>
                                        <p:attrNameLst>
                                          <p:attrName>style.visibility</p:attrName>
                                        </p:attrNameLst>
                                      </p:cBhvr>
                                      <p:to>
                                        <p:strVal val="hidden"/>
                                      </p:to>
                                    </p:set>
                                  </p:childTnLst>
                                </p:cTn>
                              </p:par>
                              <p:par>
                                <p:cTn id="31" presetID="17" presetClass="entr" presetSubtype="10" fill="hold" nodeType="withEffect">
                                  <p:stCondLst>
                                    <p:cond delay="50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fltVal val="0"/>
                                          </p:val>
                                        </p:tav>
                                        <p:tav tm="100000">
                                          <p:val>
                                            <p:strVal val="#ppt_w"/>
                                          </p:val>
                                        </p:tav>
                                      </p:tavLst>
                                    </p:anim>
                                    <p:anim calcmode="lin" valueType="num">
                                      <p:cBhvr>
                                        <p:cTn id="34" dur="1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4"/>
                    </p:tgtEl>
                  </p:cond>
                </p:stCondLst>
                <p:endSync evt="end" delay="0">
                  <p:rtn val="all"/>
                </p:endSync>
                <p:childTnLst>
                  <p:par>
                    <p:cTn id="36" fill="hold">
                      <p:stCondLst>
                        <p:cond delay="0"/>
                      </p:stCondLst>
                      <p:childTnLst>
                        <p:par>
                          <p:cTn id="37" fill="hold">
                            <p:stCondLst>
                              <p:cond delay="0"/>
                            </p:stCondLst>
                            <p:childTnLst>
                              <p:par>
                                <p:cTn id="38" presetID="17" presetClass="exit" presetSubtype="10" fill="hold" nodeType="clickEffect">
                                  <p:stCondLst>
                                    <p:cond delay="0"/>
                                  </p:stCondLst>
                                  <p:childTnLst>
                                    <p:anim calcmode="lin" valueType="num">
                                      <p:cBhvr>
                                        <p:cTn id="39" dur="500"/>
                                        <p:tgtEl>
                                          <p:spTgt spid="34"/>
                                        </p:tgtEl>
                                        <p:attrNameLst>
                                          <p:attrName>ppt_w</p:attrName>
                                        </p:attrNameLst>
                                      </p:cBhvr>
                                      <p:tavLst>
                                        <p:tav tm="0">
                                          <p:val>
                                            <p:strVal val="ppt_w"/>
                                          </p:val>
                                        </p:tav>
                                        <p:tav tm="100000">
                                          <p:val>
                                            <p:fltVal val="0"/>
                                          </p:val>
                                        </p:tav>
                                      </p:tavLst>
                                    </p:anim>
                                    <p:anim calcmode="lin" valueType="num">
                                      <p:cBhvr>
                                        <p:cTn id="40" dur="500"/>
                                        <p:tgtEl>
                                          <p:spTgt spid="34"/>
                                        </p:tgtEl>
                                        <p:attrNameLst>
                                          <p:attrName>ppt_h</p:attrName>
                                        </p:attrNameLst>
                                      </p:cBhvr>
                                      <p:tavLst>
                                        <p:tav tm="0">
                                          <p:val>
                                            <p:strVal val="ppt_h"/>
                                          </p:val>
                                        </p:tav>
                                        <p:tav tm="100000">
                                          <p:val>
                                            <p:strVal val="ppt_h"/>
                                          </p:val>
                                        </p:tav>
                                      </p:tavLst>
                                    </p:anim>
                                    <p:set>
                                      <p:cBhvr>
                                        <p:cTn id="41" dur="1" fill="hold">
                                          <p:stCondLst>
                                            <p:cond delay="499"/>
                                          </p:stCondLst>
                                        </p:cTn>
                                        <p:tgtEl>
                                          <p:spTgt spid="34"/>
                                        </p:tgtEl>
                                        <p:attrNameLst>
                                          <p:attrName>style.visibility</p:attrName>
                                        </p:attrNameLst>
                                      </p:cBhvr>
                                      <p:to>
                                        <p:strVal val="hidden"/>
                                      </p:to>
                                    </p:set>
                                  </p:childTnLst>
                                </p:cTn>
                              </p:par>
                              <p:par>
                                <p:cTn id="42" presetID="17" presetClass="entr" presetSubtype="10" fill="hold" nodeType="withEffect">
                                  <p:stCondLst>
                                    <p:cond delay="50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000" fill="hold"/>
                                        <p:tgtEl>
                                          <p:spTgt spid="31"/>
                                        </p:tgtEl>
                                        <p:attrNameLst>
                                          <p:attrName>ppt_w</p:attrName>
                                        </p:attrNameLst>
                                      </p:cBhvr>
                                      <p:tavLst>
                                        <p:tav tm="0">
                                          <p:val>
                                            <p:fltVal val="0"/>
                                          </p:val>
                                        </p:tav>
                                        <p:tav tm="100000">
                                          <p:val>
                                            <p:strVal val="#ppt_w"/>
                                          </p:val>
                                        </p:tav>
                                      </p:tavLst>
                                    </p:anim>
                                    <p:anim calcmode="lin" valueType="num">
                                      <p:cBhvr>
                                        <p:cTn id="45" dur="1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40"/>
                    </p:tgtEl>
                  </p:cond>
                </p:stCondLst>
                <p:endSync evt="end" delay="0">
                  <p:rtn val="all"/>
                </p:endSync>
                <p:childTnLst>
                  <p:par>
                    <p:cTn id="47" fill="hold">
                      <p:stCondLst>
                        <p:cond delay="0"/>
                      </p:stCondLst>
                      <p:childTnLst>
                        <p:par>
                          <p:cTn id="48" fill="hold">
                            <p:stCondLst>
                              <p:cond delay="0"/>
                            </p:stCondLst>
                            <p:childTnLst>
                              <p:par>
                                <p:cTn id="49" presetID="17" presetClass="exit" presetSubtype="10" fill="hold" nodeType="clickEffect">
                                  <p:stCondLst>
                                    <p:cond delay="0"/>
                                  </p:stCondLst>
                                  <p:childTnLst>
                                    <p:anim calcmode="lin" valueType="num">
                                      <p:cBhvr>
                                        <p:cTn id="50" dur="500"/>
                                        <p:tgtEl>
                                          <p:spTgt spid="40"/>
                                        </p:tgtEl>
                                        <p:attrNameLst>
                                          <p:attrName>ppt_w</p:attrName>
                                        </p:attrNameLst>
                                      </p:cBhvr>
                                      <p:tavLst>
                                        <p:tav tm="0">
                                          <p:val>
                                            <p:strVal val="ppt_w"/>
                                          </p:val>
                                        </p:tav>
                                        <p:tav tm="100000">
                                          <p:val>
                                            <p:fltVal val="0"/>
                                          </p:val>
                                        </p:tav>
                                      </p:tavLst>
                                    </p:anim>
                                    <p:anim calcmode="lin" valueType="num">
                                      <p:cBhvr>
                                        <p:cTn id="51" dur="500"/>
                                        <p:tgtEl>
                                          <p:spTgt spid="40"/>
                                        </p:tgtEl>
                                        <p:attrNameLst>
                                          <p:attrName>ppt_h</p:attrName>
                                        </p:attrNameLst>
                                      </p:cBhvr>
                                      <p:tavLst>
                                        <p:tav tm="0">
                                          <p:val>
                                            <p:strVal val="ppt_h"/>
                                          </p:val>
                                        </p:tav>
                                        <p:tav tm="100000">
                                          <p:val>
                                            <p:strVal val="ppt_h"/>
                                          </p:val>
                                        </p:tav>
                                      </p:tavLst>
                                    </p:anim>
                                    <p:set>
                                      <p:cBhvr>
                                        <p:cTn id="52" dur="1" fill="hold">
                                          <p:stCondLst>
                                            <p:cond delay="499"/>
                                          </p:stCondLst>
                                        </p:cTn>
                                        <p:tgtEl>
                                          <p:spTgt spid="40"/>
                                        </p:tgtEl>
                                        <p:attrNameLst>
                                          <p:attrName>style.visibility</p:attrName>
                                        </p:attrNameLst>
                                      </p:cBhvr>
                                      <p:to>
                                        <p:strVal val="hidden"/>
                                      </p:to>
                                    </p:set>
                                  </p:childTnLst>
                                </p:cTn>
                              </p:par>
                              <p:par>
                                <p:cTn id="53" presetID="17" presetClass="entr" presetSubtype="10" fill="hold" nodeType="withEffect">
                                  <p:stCondLst>
                                    <p:cond delay="500"/>
                                  </p:stCondLst>
                                  <p:childTnLst>
                                    <p:set>
                                      <p:cBhvr>
                                        <p:cTn id="54" dur="1" fill="hold">
                                          <p:stCondLst>
                                            <p:cond delay="0"/>
                                          </p:stCondLst>
                                        </p:cTn>
                                        <p:tgtEl>
                                          <p:spTgt spid="37"/>
                                        </p:tgtEl>
                                        <p:attrNameLst>
                                          <p:attrName>style.visibility</p:attrName>
                                        </p:attrNameLst>
                                      </p:cBhvr>
                                      <p:to>
                                        <p:strVal val="visible"/>
                                      </p:to>
                                    </p:set>
                                    <p:anim calcmode="lin" valueType="num">
                                      <p:cBhvr>
                                        <p:cTn id="55" dur="1000" fill="hold"/>
                                        <p:tgtEl>
                                          <p:spTgt spid="37"/>
                                        </p:tgtEl>
                                        <p:attrNameLst>
                                          <p:attrName>ppt_w</p:attrName>
                                        </p:attrNameLst>
                                      </p:cBhvr>
                                      <p:tavLst>
                                        <p:tav tm="0">
                                          <p:val>
                                            <p:fltVal val="0"/>
                                          </p:val>
                                        </p:tav>
                                        <p:tav tm="100000">
                                          <p:val>
                                            <p:strVal val="#ppt_w"/>
                                          </p:val>
                                        </p:tav>
                                      </p:tavLst>
                                    </p:anim>
                                    <p:anim calcmode="lin" valueType="num">
                                      <p:cBhvr>
                                        <p:cTn id="56" dur="1000" fill="hold"/>
                                        <p:tgtEl>
                                          <p:spTgt spid="3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46"/>
                    </p:tgtEl>
                  </p:cond>
                </p:stCondLst>
                <p:endSync evt="end" delay="0">
                  <p:rtn val="all"/>
                </p:endSync>
                <p:childTnLst>
                  <p:par>
                    <p:cTn id="58" fill="hold">
                      <p:stCondLst>
                        <p:cond delay="0"/>
                      </p:stCondLst>
                      <p:childTnLst>
                        <p:par>
                          <p:cTn id="59" fill="hold">
                            <p:stCondLst>
                              <p:cond delay="0"/>
                            </p:stCondLst>
                            <p:childTnLst>
                              <p:par>
                                <p:cTn id="60" presetID="17" presetClass="exit" presetSubtype="10" fill="hold" nodeType="clickEffect">
                                  <p:stCondLst>
                                    <p:cond delay="0"/>
                                  </p:stCondLst>
                                  <p:childTnLst>
                                    <p:anim calcmode="lin" valueType="num">
                                      <p:cBhvr>
                                        <p:cTn id="61" dur="500"/>
                                        <p:tgtEl>
                                          <p:spTgt spid="46"/>
                                        </p:tgtEl>
                                        <p:attrNameLst>
                                          <p:attrName>ppt_w</p:attrName>
                                        </p:attrNameLst>
                                      </p:cBhvr>
                                      <p:tavLst>
                                        <p:tav tm="0">
                                          <p:val>
                                            <p:strVal val="ppt_w"/>
                                          </p:val>
                                        </p:tav>
                                        <p:tav tm="100000">
                                          <p:val>
                                            <p:fltVal val="0"/>
                                          </p:val>
                                        </p:tav>
                                      </p:tavLst>
                                    </p:anim>
                                    <p:anim calcmode="lin" valueType="num">
                                      <p:cBhvr>
                                        <p:cTn id="62" dur="500"/>
                                        <p:tgtEl>
                                          <p:spTgt spid="46"/>
                                        </p:tgtEl>
                                        <p:attrNameLst>
                                          <p:attrName>ppt_h</p:attrName>
                                        </p:attrNameLst>
                                      </p:cBhvr>
                                      <p:tavLst>
                                        <p:tav tm="0">
                                          <p:val>
                                            <p:strVal val="ppt_h"/>
                                          </p:val>
                                        </p:tav>
                                        <p:tav tm="100000">
                                          <p:val>
                                            <p:strVal val="ppt_h"/>
                                          </p:val>
                                        </p:tav>
                                      </p:tavLst>
                                    </p:anim>
                                    <p:set>
                                      <p:cBhvr>
                                        <p:cTn id="63" dur="1" fill="hold">
                                          <p:stCondLst>
                                            <p:cond delay="499"/>
                                          </p:stCondLst>
                                        </p:cTn>
                                        <p:tgtEl>
                                          <p:spTgt spid="46"/>
                                        </p:tgtEl>
                                        <p:attrNameLst>
                                          <p:attrName>style.visibility</p:attrName>
                                        </p:attrNameLst>
                                      </p:cBhvr>
                                      <p:to>
                                        <p:strVal val="hidden"/>
                                      </p:to>
                                    </p:set>
                                  </p:childTnLst>
                                </p:cTn>
                              </p:par>
                              <p:par>
                                <p:cTn id="64" presetID="17" presetClass="entr" presetSubtype="10" fill="hold" nodeType="withEffect">
                                  <p:stCondLst>
                                    <p:cond delay="500"/>
                                  </p:stCondLst>
                                  <p:childTnLst>
                                    <p:set>
                                      <p:cBhvr>
                                        <p:cTn id="65" dur="1" fill="hold">
                                          <p:stCondLst>
                                            <p:cond delay="0"/>
                                          </p:stCondLst>
                                        </p:cTn>
                                        <p:tgtEl>
                                          <p:spTgt spid="43"/>
                                        </p:tgtEl>
                                        <p:attrNameLst>
                                          <p:attrName>style.visibility</p:attrName>
                                        </p:attrNameLst>
                                      </p:cBhvr>
                                      <p:to>
                                        <p:strVal val="visible"/>
                                      </p:to>
                                    </p:set>
                                    <p:anim calcmode="lin" valueType="num">
                                      <p:cBhvr>
                                        <p:cTn id="66" dur="1000" fill="hold"/>
                                        <p:tgtEl>
                                          <p:spTgt spid="43"/>
                                        </p:tgtEl>
                                        <p:attrNameLst>
                                          <p:attrName>ppt_w</p:attrName>
                                        </p:attrNameLst>
                                      </p:cBhvr>
                                      <p:tavLst>
                                        <p:tav tm="0">
                                          <p:val>
                                            <p:fltVal val="0"/>
                                          </p:val>
                                        </p:tav>
                                        <p:tav tm="100000">
                                          <p:val>
                                            <p:strVal val="#ppt_w"/>
                                          </p:val>
                                        </p:tav>
                                      </p:tavLst>
                                    </p:anim>
                                    <p:anim calcmode="lin" valueType="num">
                                      <p:cBhvr>
                                        <p:cTn id="67" dur="1000" fill="hold"/>
                                        <p:tgtEl>
                                          <p:spTgt spid="4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110DFB7-E755-ABA6-3138-0885CF4A5C35}"/>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0BF27E-DE9E-9D36-6F22-5C256D732A8B}"/>
              </a:ext>
            </a:extLst>
          </p:cNvPr>
          <p:cNvSpPr txBox="1"/>
          <p:nvPr/>
        </p:nvSpPr>
        <p:spPr>
          <a:xfrm>
            <a:off x="920897" y="183577"/>
            <a:ext cx="9277564" cy="923330"/>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Beat the examiner</a:t>
            </a:r>
          </a:p>
        </p:txBody>
      </p:sp>
      <p:sp>
        <p:nvSpPr>
          <p:cNvPr id="3" name="TextBox 2">
            <a:extLst>
              <a:ext uri="{FF2B5EF4-FFF2-40B4-BE49-F238E27FC236}">
                <a16:creationId xmlns:a16="http://schemas.microsoft.com/office/drawing/2014/main" id="{2626134D-831B-E8F2-28B4-2A7F56A496BB}"/>
              </a:ext>
            </a:extLst>
          </p:cNvPr>
          <p:cNvSpPr txBox="1"/>
          <p:nvPr/>
        </p:nvSpPr>
        <p:spPr>
          <a:xfrm>
            <a:off x="920897" y="3684497"/>
            <a:ext cx="7483775" cy="830997"/>
          </a:xfrm>
          <a:prstGeom prst="rect">
            <a:avLst/>
          </a:prstGeom>
          <a:noFill/>
        </p:spPr>
        <p:txBody>
          <a:bodyPr wrap="square" rtlCol="0">
            <a:spAutoFit/>
          </a:bodyPr>
          <a:lstStyle/>
          <a:p>
            <a:r>
              <a:rPr lang="en-GB" sz="2400" dirty="0">
                <a:solidFill>
                  <a:schemeClr val="tx1">
                    <a:lumMod val="75000"/>
                    <a:lumOff val="25000"/>
                  </a:schemeClr>
                </a:solidFill>
                <a:cs typeface="Dreaming Outloud Pro" panose="03050502040302030504" pitchFamily="66" charset="77"/>
              </a:rPr>
              <a:t>Using Figure 1, compare two features of destructive and constructive waves. [2 marks]</a:t>
            </a:r>
          </a:p>
        </p:txBody>
      </p:sp>
      <p:pic>
        <p:nvPicPr>
          <p:cNvPr id="6" name="Graphic 5">
            <a:extLst>
              <a:ext uri="{FF2B5EF4-FFF2-40B4-BE49-F238E27FC236}">
                <a16:creationId xmlns:a16="http://schemas.microsoft.com/office/drawing/2014/main" id="{CF72DB3E-55E0-EB53-BED9-DE5A5452D2D6}"/>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280109" y="284086"/>
            <a:ext cx="640788" cy="640788"/>
          </a:xfrm>
          <a:prstGeom prst="rect">
            <a:avLst/>
          </a:prstGeom>
        </p:spPr>
      </p:pic>
      <p:pic>
        <p:nvPicPr>
          <p:cNvPr id="12" name="Picture 11" descr="A comparison of a cartoon&#10;&#10;Description automatically generated">
            <a:extLst>
              <a:ext uri="{FF2B5EF4-FFF2-40B4-BE49-F238E27FC236}">
                <a16:creationId xmlns:a16="http://schemas.microsoft.com/office/drawing/2014/main" id="{22A40F95-393B-D79C-696F-D69D3631AB64}"/>
              </a:ext>
            </a:extLst>
          </p:cNvPr>
          <p:cNvPicPr>
            <a:picLocks noChangeAspect="1"/>
          </p:cNvPicPr>
          <p:nvPr/>
        </p:nvPicPr>
        <p:blipFill>
          <a:blip r:embed="rId4"/>
          <a:stretch>
            <a:fillRect/>
          </a:stretch>
        </p:blipFill>
        <p:spPr>
          <a:xfrm>
            <a:off x="600503" y="1308165"/>
            <a:ext cx="7772400" cy="2175074"/>
          </a:xfrm>
          <a:prstGeom prst="rect">
            <a:avLst/>
          </a:prstGeom>
        </p:spPr>
      </p:pic>
      <p:sp>
        <p:nvSpPr>
          <p:cNvPr id="14" name="TextBox 13">
            <a:extLst>
              <a:ext uri="{FF2B5EF4-FFF2-40B4-BE49-F238E27FC236}">
                <a16:creationId xmlns:a16="http://schemas.microsoft.com/office/drawing/2014/main" id="{BE98D003-895A-4EC5-1592-6AE7457556BD}"/>
              </a:ext>
            </a:extLst>
          </p:cNvPr>
          <p:cNvSpPr txBox="1"/>
          <p:nvPr/>
        </p:nvSpPr>
        <p:spPr>
          <a:xfrm>
            <a:off x="3847694" y="888389"/>
            <a:ext cx="1278017" cy="400110"/>
          </a:xfrm>
          <a:prstGeom prst="rect">
            <a:avLst/>
          </a:prstGeom>
          <a:noFill/>
        </p:spPr>
        <p:txBody>
          <a:bodyPr wrap="square" rtlCol="0">
            <a:spAutoFit/>
          </a:bodyPr>
          <a:lstStyle/>
          <a:p>
            <a:pPr algn="ctr"/>
            <a:r>
              <a:rPr lang="en-GB" sz="2000" b="1" dirty="0">
                <a:solidFill>
                  <a:schemeClr val="tx1">
                    <a:lumMod val="75000"/>
                    <a:lumOff val="25000"/>
                  </a:schemeClr>
                </a:solidFill>
                <a:cs typeface="Dreaming Outloud Pro" panose="03050502040302030504" pitchFamily="66" charset="77"/>
              </a:rPr>
              <a:t>Figure 1</a:t>
            </a:r>
          </a:p>
        </p:txBody>
      </p:sp>
      <p:sp>
        <p:nvSpPr>
          <p:cNvPr id="15" name="TextBox 14">
            <a:extLst>
              <a:ext uri="{FF2B5EF4-FFF2-40B4-BE49-F238E27FC236}">
                <a16:creationId xmlns:a16="http://schemas.microsoft.com/office/drawing/2014/main" id="{4B9A5DDE-4DF5-07F3-BCB5-EB0B99B259A5}"/>
              </a:ext>
            </a:extLst>
          </p:cNvPr>
          <p:cNvSpPr txBox="1"/>
          <p:nvPr/>
        </p:nvSpPr>
        <p:spPr>
          <a:xfrm>
            <a:off x="600503" y="4724725"/>
            <a:ext cx="7971176" cy="1569660"/>
          </a:xfrm>
          <a:prstGeom prst="rect">
            <a:avLst/>
          </a:prstGeom>
          <a:noFill/>
        </p:spPr>
        <p:txBody>
          <a:bodyPr wrap="square" rtlCol="0">
            <a:spAutoFit/>
          </a:bodyPr>
          <a:lstStyle/>
          <a:p>
            <a:r>
              <a:rPr lang="en-GB" sz="2400" dirty="0">
                <a:solidFill>
                  <a:schemeClr val="tx1">
                    <a:lumMod val="75000"/>
                    <a:lumOff val="25000"/>
                  </a:schemeClr>
                </a:solidFill>
                <a:cs typeface="Dreaming Outloud Pro" panose="03050502040302030504" pitchFamily="66" charset="77"/>
              </a:rPr>
              <a:t>1  _________________________________________________ ___________________________________________________2  _________________________________________________ ___________________________________________________</a:t>
            </a:r>
          </a:p>
        </p:txBody>
      </p:sp>
    </p:spTree>
    <p:extLst>
      <p:ext uri="{BB962C8B-B14F-4D97-AF65-F5344CB8AC3E}">
        <p14:creationId xmlns:p14="http://schemas.microsoft.com/office/powerpoint/2010/main" val="80821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110DFB7-E755-ABA6-3138-0885CF4A5C35}"/>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0BF27E-DE9E-9D36-6F22-5C256D732A8B}"/>
              </a:ext>
            </a:extLst>
          </p:cNvPr>
          <p:cNvSpPr txBox="1"/>
          <p:nvPr/>
        </p:nvSpPr>
        <p:spPr>
          <a:xfrm>
            <a:off x="920897" y="183577"/>
            <a:ext cx="9277564" cy="923330"/>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Beat the examiner</a:t>
            </a:r>
          </a:p>
        </p:txBody>
      </p:sp>
      <p:sp>
        <p:nvSpPr>
          <p:cNvPr id="3" name="TextBox 2">
            <a:extLst>
              <a:ext uri="{FF2B5EF4-FFF2-40B4-BE49-F238E27FC236}">
                <a16:creationId xmlns:a16="http://schemas.microsoft.com/office/drawing/2014/main" id="{2626134D-831B-E8F2-28B4-2A7F56A496BB}"/>
              </a:ext>
            </a:extLst>
          </p:cNvPr>
          <p:cNvSpPr txBox="1"/>
          <p:nvPr/>
        </p:nvSpPr>
        <p:spPr>
          <a:xfrm>
            <a:off x="920897" y="3684497"/>
            <a:ext cx="7483775" cy="830997"/>
          </a:xfrm>
          <a:prstGeom prst="rect">
            <a:avLst/>
          </a:prstGeom>
          <a:noFill/>
        </p:spPr>
        <p:txBody>
          <a:bodyPr wrap="square" rtlCol="0">
            <a:spAutoFit/>
          </a:bodyPr>
          <a:lstStyle/>
          <a:p>
            <a:r>
              <a:rPr lang="en-GB" sz="2400" dirty="0">
                <a:solidFill>
                  <a:schemeClr val="tx1">
                    <a:lumMod val="75000"/>
                    <a:lumOff val="25000"/>
                  </a:schemeClr>
                </a:solidFill>
                <a:cs typeface="Dreaming Outloud Pro" panose="03050502040302030504" pitchFamily="66" charset="77"/>
              </a:rPr>
              <a:t>Using Figure 1, compare two features of destructive and constructive waves. [2 marks]</a:t>
            </a:r>
          </a:p>
        </p:txBody>
      </p:sp>
      <p:pic>
        <p:nvPicPr>
          <p:cNvPr id="6" name="Graphic 5">
            <a:extLst>
              <a:ext uri="{FF2B5EF4-FFF2-40B4-BE49-F238E27FC236}">
                <a16:creationId xmlns:a16="http://schemas.microsoft.com/office/drawing/2014/main" id="{CF72DB3E-55E0-EB53-BED9-DE5A5452D2D6}"/>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280109" y="284086"/>
            <a:ext cx="640788" cy="640788"/>
          </a:xfrm>
          <a:prstGeom prst="rect">
            <a:avLst/>
          </a:prstGeom>
        </p:spPr>
      </p:pic>
      <p:pic>
        <p:nvPicPr>
          <p:cNvPr id="12" name="Picture 11" descr="A comparison of a cartoon&#10;&#10;Description automatically generated">
            <a:extLst>
              <a:ext uri="{FF2B5EF4-FFF2-40B4-BE49-F238E27FC236}">
                <a16:creationId xmlns:a16="http://schemas.microsoft.com/office/drawing/2014/main" id="{22A40F95-393B-D79C-696F-D69D3631AB64}"/>
              </a:ext>
            </a:extLst>
          </p:cNvPr>
          <p:cNvPicPr>
            <a:picLocks noChangeAspect="1"/>
          </p:cNvPicPr>
          <p:nvPr/>
        </p:nvPicPr>
        <p:blipFill>
          <a:blip r:embed="rId4"/>
          <a:stretch>
            <a:fillRect/>
          </a:stretch>
        </p:blipFill>
        <p:spPr>
          <a:xfrm>
            <a:off x="600503" y="1308165"/>
            <a:ext cx="7772400" cy="2175074"/>
          </a:xfrm>
          <a:prstGeom prst="rect">
            <a:avLst/>
          </a:prstGeom>
        </p:spPr>
      </p:pic>
      <p:sp>
        <p:nvSpPr>
          <p:cNvPr id="15" name="TextBox 14">
            <a:extLst>
              <a:ext uri="{FF2B5EF4-FFF2-40B4-BE49-F238E27FC236}">
                <a16:creationId xmlns:a16="http://schemas.microsoft.com/office/drawing/2014/main" id="{4B9A5DDE-4DF5-07F3-BCB5-EB0B99B259A5}"/>
              </a:ext>
            </a:extLst>
          </p:cNvPr>
          <p:cNvSpPr txBox="1"/>
          <p:nvPr/>
        </p:nvSpPr>
        <p:spPr>
          <a:xfrm>
            <a:off x="600503" y="4724725"/>
            <a:ext cx="7971176" cy="1569660"/>
          </a:xfrm>
          <a:prstGeom prst="rect">
            <a:avLst/>
          </a:prstGeom>
          <a:noFill/>
        </p:spPr>
        <p:txBody>
          <a:bodyPr wrap="square" rtlCol="0">
            <a:spAutoFit/>
          </a:bodyPr>
          <a:lstStyle/>
          <a:p>
            <a:r>
              <a:rPr lang="en-GB" sz="2400" dirty="0">
                <a:solidFill>
                  <a:schemeClr val="tx1">
                    <a:lumMod val="75000"/>
                    <a:lumOff val="25000"/>
                  </a:schemeClr>
                </a:solidFill>
                <a:cs typeface="Dreaming Outloud Pro" panose="03050502040302030504" pitchFamily="66" charset="77"/>
              </a:rPr>
              <a:t>1  _________________________________________________ ___________________________________________________2  _________________________________________________ ___________________________________________________</a:t>
            </a:r>
          </a:p>
        </p:txBody>
      </p:sp>
      <p:cxnSp>
        <p:nvCxnSpPr>
          <p:cNvPr id="2" name="Straight Connector 1">
            <a:extLst>
              <a:ext uri="{FF2B5EF4-FFF2-40B4-BE49-F238E27FC236}">
                <a16:creationId xmlns:a16="http://schemas.microsoft.com/office/drawing/2014/main" id="{EC9C250A-796E-9FA9-B363-3D9FFEAB1658}"/>
              </a:ext>
            </a:extLst>
          </p:cNvPr>
          <p:cNvCxnSpPr>
            <a:cxnSpLocks/>
          </p:cNvCxnSpPr>
          <p:nvPr/>
        </p:nvCxnSpPr>
        <p:spPr>
          <a:xfrm>
            <a:off x="2898323" y="4106031"/>
            <a:ext cx="10858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AC7CED3-1A01-0CF5-D18E-FD04F7A233A7}"/>
              </a:ext>
            </a:extLst>
          </p:cNvPr>
          <p:cNvSpPr/>
          <p:nvPr/>
        </p:nvSpPr>
        <p:spPr>
          <a:xfrm>
            <a:off x="920897" y="4165999"/>
            <a:ext cx="2559421" cy="275369"/>
          </a:xfrm>
          <a:prstGeom prst="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277CE9E-044F-6CED-9B08-7B0188E40C7E}"/>
              </a:ext>
            </a:extLst>
          </p:cNvPr>
          <p:cNvSpPr/>
          <p:nvPr/>
        </p:nvSpPr>
        <p:spPr>
          <a:xfrm>
            <a:off x="5984266" y="3785258"/>
            <a:ext cx="1442902" cy="275369"/>
          </a:xfrm>
          <a:prstGeom prst="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863CA5F-8D37-1468-E8FB-C7C7580DE6A4}"/>
              </a:ext>
            </a:extLst>
          </p:cNvPr>
          <p:cNvSpPr/>
          <p:nvPr/>
        </p:nvSpPr>
        <p:spPr>
          <a:xfrm>
            <a:off x="920897" y="3797594"/>
            <a:ext cx="1923904" cy="308437"/>
          </a:xfrm>
          <a:prstGeom prst="rect">
            <a:avLst/>
          </a:prstGeom>
          <a:no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ular Callout 15">
            <a:extLst>
              <a:ext uri="{FF2B5EF4-FFF2-40B4-BE49-F238E27FC236}">
                <a16:creationId xmlns:a16="http://schemas.microsoft.com/office/drawing/2014/main" id="{5A2D8C98-4CFA-42E0-35A8-497C3D0CA1AE}"/>
              </a:ext>
            </a:extLst>
          </p:cNvPr>
          <p:cNvSpPr/>
          <p:nvPr/>
        </p:nvSpPr>
        <p:spPr>
          <a:xfrm>
            <a:off x="2443789" y="3410219"/>
            <a:ext cx="3540478" cy="299909"/>
          </a:xfrm>
          <a:prstGeom prst="wedgeRectCallout">
            <a:avLst>
              <a:gd name="adj1" fmla="val -23289"/>
              <a:gd name="adj2" fmla="val 82086"/>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75BDE9F-1634-3BA9-C562-38A690296D72}"/>
              </a:ext>
            </a:extLst>
          </p:cNvPr>
          <p:cNvSpPr txBox="1"/>
          <p:nvPr/>
        </p:nvSpPr>
        <p:spPr>
          <a:xfrm>
            <a:off x="2427969" y="3438854"/>
            <a:ext cx="1556202" cy="261610"/>
          </a:xfrm>
          <a:prstGeom prst="rect">
            <a:avLst/>
          </a:prstGeom>
          <a:noFill/>
        </p:spPr>
        <p:txBody>
          <a:bodyPr wrap="square" rtlCol="0">
            <a:spAutoFit/>
          </a:bodyPr>
          <a:lstStyle/>
          <a:p>
            <a:r>
              <a:rPr lang="en-GB" sz="1100" dirty="0"/>
              <a:t>similarities/</a:t>
            </a:r>
            <a:r>
              <a:rPr lang="en-GB" sz="1100" b="1" dirty="0"/>
              <a:t>differences:</a:t>
            </a:r>
          </a:p>
        </p:txBody>
      </p:sp>
      <p:sp>
        <p:nvSpPr>
          <p:cNvPr id="18" name="TextBox 17">
            <a:extLst>
              <a:ext uri="{FF2B5EF4-FFF2-40B4-BE49-F238E27FC236}">
                <a16:creationId xmlns:a16="http://schemas.microsoft.com/office/drawing/2014/main" id="{66218515-3B75-1734-298A-6290C9133BC1}"/>
              </a:ext>
            </a:extLst>
          </p:cNvPr>
          <p:cNvSpPr txBox="1"/>
          <p:nvPr/>
        </p:nvSpPr>
        <p:spPr>
          <a:xfrm>
            <a:off x="3807989" y="3440586"/>
            <a:ext cx="2491211" cy="261610"/>
          </a:xfrm>
          <a:prstGeom prst="rect">
            <a:avLst/>
          </a:prstGeom>
          <a:noFill/>
        </p:spPr>
        <p:txBody>
          <a:bodyPr wrap="square" rtlCol="0">
            <a:spAutoFit/>
          </a:bodyPr>
          <a:lstStyle/>
          <a:p>
            <a:r>
              <a:rPr lang="en-GB" sz="1100" dirty="0"/>
              <a:t>however | whereas | in comparison </a:t>
            </a:r>
            <a:endParaRPr lang="en-GB" sz="1100" b="1" dirty="0"/>
          </a:p>
        </p:txBody>
      </p:sp>
      <p:sp>
        <p:nvSpPr>
          <p:cNvPr id="19" name="TextBox 18">
            <a:extLst>
              <a:ext uri="{FF2B5EF4-FFF2-40B4-BE49-F238E27FC236}">
                <a16:creationId xmlns:a16="http://schemas.microsoft.com/office/drawing/2014/main" id="{3C7AA52E-7FF8-F7E8-C903-4B760C9CB630}"/>
              </a:ext>
            </a:extLst>
          </p:cNvPr>
          <p:cNvSpPr txBox="1"/>
          <p:nvPr/>
        </p:nvSpPr>
        <p:spPr>
          <a:xfrm>
            <a:off x="3847694" y="888389"/>
            <a:ext cx="1278017" cy="400110"/>
          </a:xfrm>
          <a:prstGeom prst="rect">
            <a:avLst/>
          </a:prstGeom>
          <a:noFill/>
        </p:spPr>
        <p:txBody>
          <a:bodyPr wrap="square" rtlCol="0">
            <a:spAutoFit/>
          </a:bodyPr>
          <a:lstStyle/>
          <a:p>
            <a:pPr algn="ctr"/>
            <a:r>
              <a:rPr lang="en-GB" sz="2000" b="1" dirty="0">
                <a:solidFill>
                  <a:schemeClr val="tx1">
                    <a:lumMod val="75000"/>
                    <a:lumOff val="25000"/>
                  </a:schemeClr>
                </a:solidFill>
                <a:cs typeface="Dreaming Outloud Pro" panose="03050502040302030504" pitchFamily="66" charset="77"/>
              </a:rPr>
              <a:t>Figure 1</a:t>
            </a:r>
          </a:p>
        </p:txBody>
      </p:sp>
    </p:spTree>
    <p:extLst>
      <p:ext uri="{BB962C8B-B14F-4D97-AF65-F5344CB8AC3E}">
        <p14:creationId xmlns:p14="http://schemas.microsoft.com/office/powerpoint/2010/main" val="3080124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110DFB7-E755-ABA6-3138-0885CF4A5C35}"/>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0BF27E-DE9E-9D36-6F22-5C256D732A8B}"/>
              </a:ext>
            </a:extLst>
          </p:cNvPr>
          <p:cNvSpPr txBox="1"/>
          <p:nvPr/>
        </p:nvSpPr>
        <p:spPr>
          <a:xfrm>
            <a:off x="920897" y="183577"/>
            <a:ext cx="9277564" cy="923330"/>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Beat the examiner</a:t>
            </a:r>
          </a:p>
        </p:txBody>
      </p:sp>
      <p:sp>
        <p:nvSpPr>
          <p:cNvPr id="3" name="TextBox 2">
            <a:extLst>
              <a:ext uri="{FF2B5EF4-FFF2-40B4-BE49-F238E27FC236}">
                <a16:creationId xmlns:a16="http://schemas.microsoft.com/office/drawing/2014/main" id="{2626134D-831B-E8F2-28B4-2A7F56A496BB}"/>
              </a:ext>
            </a:extLst>
          </p:cNvPr>
          <p:cNvSpPr txBox="1"/>
          <p:nvPr/>
        </p:nvSpPr>
        <p:spPr>
          <a:xfrm>
            <a:off x="348792" y="1059348"/>
            <a:ext cx="8512404" cy="5586145"/>
          </a:xfrm>
          <a:prstGeom prst="rect">
            <a:avLst/>
          </a:prstGeom>
          <a:noFill/>
        </p:spPr>
        <p:txBody>
          <a:bodyPr wrap="square" rtlCol="0">
            <a:spAutoFit/>
          </a:bodyPr>
          <a:lstStyle/>
          <a:p>
            <a:r>
              <a:rPr lang="en-GB" sz="2100" dirty="0">
                <a:solidFill>
                  <a:schemeClr val="tx1">
                    <a:lumMod val="75000"/>
                    <a:lumOff val="25000"/>
                  </a:schemeClr>
                </a:solidFill>
                <a:cs typeface="Dreaming Outloud Pro" panose="03050502040302030504" pitchFamily="66" charset="77"/>
              </a:rPr>
              <a:t>Answers should state similarities or differences.   Credit 1 mark for two separate statements on the same feature.</a:t>
            </a:r>
          </a:p>
          <a:p>
            <a:pPr marL="342900" indent="-342900">
              <a:buFont typeface="Arial" panose="020B0604020202020204" pitchFamily="34" charset="0"/>
              <a:buChar char="•"/>
            </a:pPr>
            <a:r>
              <a:rPr lang="en-GB" sz="2100" dirty="0">
                <a:solidFill>
                  <a:schemeClr val="tx1">
                    <a:lumMod val="75000"/>
                    <a:lumOff val="25000"/>
                  </a:schemeClr>
                </a:solidFill>
                <a:cs typeface="Dreaming Outloud Pro" panose="03050502040302030504" pitchFamily="66" charset="77"/>
              </a:rPr>
              <a:t>Constructive waves are spilling whereas destructive waves are plunging (1) </a:t>
            </a:r>
          </a:p>
          <a:p>
            <a:pPr marL="342900" indent="-342900">
              <a:buFont typeface="Arial" panose="020B0604020202020204" pitchFamily="34" charset="0"/>
              <a:buChar char="•"/>
            </a:pPr>
            <a:r>
              <a:rPr lang="en-GB" sz="2100" dirty="0">
                <a:solidFill>
                  <a:schemeClr val="tx1">
                    <a:lumMod val="75000"/>
                    <a:lumOff val="25000"/>
                  </a:schemeClr>
                </a:solidFill>
                <a:cs typeface="Dreaming Outloud Pro" panose="03050502040302030504" pitchFamily="66" charset="77"/>
              </a:rPr>
              <a:t>Destructive wave crests are close together but constructive crests are far apart/destructive waves have a shorter wavelength/Destructive waves are closer together (1)  </a:t>
            </a:r>
          </a:p>
          <a:p>
            <a:pPr marL="342900" indent="-342900">
              <a:buFont typeface="Arial" panose="020B0604020202020204" pitchFamily="34" charset="0"/>
              <a:buChar char="•"/>
            </a:pPr>
            <a:r>
              <a:rPr lang="en-GB" sz="2100" dirty="0">
                <a:solidFill>
                  <a:schemeClr val="tx1">
                    <a:lumMod val="75000"/>
                    <a:lumOff val="25000"/>
                  </a:schemeClr>
                </a:solidFill>
                <a:cs typeface="Dreaming Outloud Pro" panose="03050502040302030504" pitchFamily="66" charset="77"/>
              </a:rPr>
              <a:t>Constructive waves have strong swash whereas destructive waves have strong backwash (1) </a:t>
            </a:r>
          </a:p>
          <a:p>
            <a:pPr marL="342900" indent="-342900">
              <a:buFont typeface="Arial" panose="020B0604020202020204" pitchFamily="34" charset="0"/>
              <a:buChar char="•"/>
            </a:pPr>
            <a:r>
              <a:rPr lang="en-GB" sz="2100" dirty="0">
                <a:solidFill>
                  <a:schemeClr val="tx1">
                    <a:lumMod val="75000"/>
                    <a:lumOff val="25000"/>
                  </a:schemeClr>
                </a:solidFill>
                <a:cs typeface="Dreaming Outloud Pro" panose="03050502040302030504" pitchFamily="66" charset="77"/>
              </a:rPr>
              <a:t>Destructive waves are steeper (1) </a:t>
            </a:r>
          </a:p>
          <a:p>
            <a:pPr marL="342900" indent="-342900">
              <a:buFont typeface="Arial" panose="020B0604020202020204" pitchFamily="34" charset="0"/>
              <a:buChar char="•"/>
            </a:pPr>
            <a:r>
              <a:rPr lang="en-GB" sz="2100" dirty="0">
                <a:solidFill>
                  <a:schemeClr val="tx1">
                    <a:lumMod val="75000"/>
                    <a:lumOff val="25000"/>
                  </a:schemeClr>
                </a:solidFill>
                <a:cs typeface="Dreaming Outloud Pro" panose="03050502040302030504" pitchFamily="66" charset="77"/>
              </a:rPr>
              <a:t>Destructive waves are higher (1) </a:t>
            </a:r>
          </a:p>
          <a:p>
            <a:pPr marL="342900" indent="-342900">
              <a:buFont typeface="Arial" panose="020B0604020202020204" pitchFamily="34" charset="0"/>
              <a:buChar char="•"/>
            </a:pPr>
            <a:r>
              <a:rPr lang="en-GB" sz="2100" dirty="0">
                <a:solidFill>
                  <a:schemeClr val="tx1">
                    <a:lumMod val="75000"/>
                    <a:lumOff val="25000"/>
                  </a:schemeClr>
                </a:solidFill>
                <a:cs typeface="Dreaming Outloud Pro" panose="03050502040302030504" pitchFamily="66" charset="77"/>
              </a:rPr>
              <a:t>Constructive waves have a lower height  (than destructive waves) (1) </a:t>
            </a:r>
          </a:p>
          <a:p>
            <a:pPr marL="342900" indent="-342900">
              <a:buFont typeface="Arial" panose="020B0604020202020204" pitchFamily="34" charset="0"/>
              <a:buChar char="•"/>
            </a:pPr>
            <a:r>
              <a:rPr lang="en-GB" sz="2100" dirty="0">
                <a:solidFill>
                  <a:schemeClr val="tx1">
                    <a:lumMod val="75000"/>
                    <a:lumOff val="25000"/>
                  </a:schemeClr>
                </a:solidFill>
                <a:cs typeface="Dreaming Outloud Pro" panose="03050502040302030504" pitchFamily="66" charset="77"/>
              </a:rPr>
              <a:t>Destructive waves have high energy whereas constructive waves have lower energy (1) </a:t>
            </a:r>
          </a:p>
          <a:p>
            <a:pPr marL="342900" indent="-342900">
              <a:buFont typeface="Arial" panose="020B0604020202020204" pitchFamily="34" charset="0"/>
              <a:buChar char="•"/>
            </a:pPr>
            <a:r>
              <a:rPr lang="en-GB" sz="2100" dirty="0">
                <a:solidFill>
                  <a:schemeClr val="tx1">
                    <a:lumMod val="75000"/>
                    <a:lumOff val="25000"/>
                  </a:schemeClr>
                </a:solidFill>
                <a:cs typeface="Dreaming Outloud Pro" panose="03050502040302030504" pitchFamily="66" charset="77"/>
              </a:rPr>
              <a:t>Constructive waves help to build up the beach whereas destructive waves remove material (1)  </a:t>
            </a:r>
          </a:p>
          <a:p>
            <a:pPr algn="r"/>
            <a:r>
              <a:rPr lang="en-GB" sz="2100" dirty="0">
                <a:solidFill>
                  <a:schemeClr val="tx1">
                    <a:lumMod val="75000"/>
                    <a:lumOff val="25000"/>
                  </a:schemeClr>
                </a:solidFill>
                <a:cs typeface="Dreaming Outloud Pro" panose="03050502040302030504" pitchFamily="66" charset="77"/>
              </a:rPr>
              <a:t>AO4 – 2 marks </a:t>
            </a:r>
          </a:p>
        </p:txBody>
      </p:sp>
      <p:pic>
        <p:nvPicPr>
          <p:cNvPr id="6" name="Graphic 5">
            <a:extLst>
              <a:ext uri="{FF2B5EF4-FFF2-40B4-BE49-F238E27FC236}">
                <a16:creationId xmlns:a16="http://schemas.microsoft.com/office/drawing/2014/main" id="{CF72DB3E-55E0-EB53-BED9-DE5A5452D2D6}"/>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80109" y="284086"/>
            <a:ext cx="640788" cy="640788"/>
          </a:xfrm>
          <a:prstGeom prst="rect">
            <a:avLst/>
          </a:prstGeom>
        </p:spPr>
      </p:pic>
    </p:spTree>
    <p:extLst>
      <p:ext uri="{BB962C8B-B14F-4D97-AF65-F5344CB8AC3E}">
        <p14:creationId xmlns:p14="http://schemas.microsoft.com/office/powerpoint/2010/main" val="2687743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5D90C80-34EE-C667-5E3D-5164611EB798}"/>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5" name="TextBox 4">
            <a:extLst>
              <a:ext uri="{FF2B5EF4-FFF2-40B4-BE49-F238E27FC236}">
                <a16:creationId xmlns:a16="http://schemas.microsoft.com/office/drawing/2014/main" id="{5D07C45C-52DE-552A-7A26-7F12F4A98983}"/>
              </a:ext>
            </a:extLst>
          </p:cNvPr>
          <p:cNvSpPr txBox="1"/>
          <p:nvPr/>
        </p:nvSpPr>
        <p:spPr>
          <a:xfrm>
            <a:off x="1401181" y="517676"/>
            <a:ext cx="7572750" cy="923330"/>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Videos</a:t>
            </a:r>
          </a:p>
        </p:txBody>
      </p:sp>
      <p:pic>
        <p:nvPicPr>
          <p:cNvPr id="14" name="Picture 13">
            <a:extLst>
              <a:ext uri="{FF2B5EF4-FFF2-40B4-BE49-F238E27FC236}">
                <a16:creationId xmlns:a16="http://schemas.microsoft.com/office/drawing/2014/main" id="{2C75A518-BC1E-9FE0-3DDD-B5753793D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10535" y="6347534"/>
            <a:ext cx="1922929" cy="214696"/>
          </a:xfrm>
          <a:prstGeom prst="rect">
            <a:avLst/>
          </a:prstGeom>
        </p:spPr>
      </p:pic>
      <p:pic>
        <p:nvPicPr>
          <p:cNvPr id="2" name="Graphic 1">
            <a:extLst>
              <a:ext uri="{FF2B5EF4-FFF2-40B4-BE49-F238E27FC236}">
                <a16:creationId xmlns:a16="http://schemas.microsoft.com/office/drawing/2014/main" id="{6A817041-E79B-D4FB-D169-7B71187B144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71458" y="502858"/>
            <a:ext cx="938148" cy="938148"/>
          </a:xfrm>
          <a:prstGeom prst="rect">
            <a:avLst/>
          </a:prstGeom>
        </p:spPr>
      </p:pic>
      <p:sp>
        <p:nvSpPr>
          <p:cNvPr id="6" name="TextBox 5">
            <a:extLst>
              <a:ext uri="{FF2B5EF4-FFF2-40B4-BE49-F238E27FC236}">
                <a16:creationId xmlns:a16="http://schemas.microsoft.com/office/drawing/2014/main" id="{54CA67E9-D13D-6671-BA93-63B5F0C34288}"/>
              </a:ext>
            </a:extLst>
          </p:cNvPr>
          <p:cNvSpPr txBox="1"/>
          <p:nvPr/>
        </p:nvSpPr>
        <p:spPr>
          <a:xfrm>
            <a:off x="315797" y="1586503"/>
            <a:ext cx="8512404" cy="1384995"/>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chemeClr val="tx1">
                    <a:lumMod val="75000"/>
                    <a:lumOff val="25000"/>
                  </a:schemeClr>
                </a:solidFill>
                <a:cs typeface="Dreaming Outloud Pro" panose="03050502040302030504" pitchFamily="66" charset="77"/>
                <a:hlinkClick r:id="rId5"/>
              </a:rPr>
              <a:t>How are waves formed?</a:t>
            </a:r>
            <a:r>
              <a:rPr lang="en-GB" sz="2800" dirty="0">
                <a:solidFill>
                  <a:schemeClr val="tx1">
                    <a:lumMod val="75000"/>
                    <a:lumOff val="25000"/>
                  </a:schemeClr>
                </a:solidFill>
                <a:cs typeface="Dreaming Outloud Pro" panose="03050502040302030504" pitchFamily="66" charset="77"/>
              </a:rPr>
              <a:t> – Internet Geography</a:t>
            </a:r>
          </a:p>
          <a:p>
            <a:pPr marL="342900" indent="-342900">
              <a:buFont typeface="Arial" panose="020B0604020202020204" pitchFamily="34" charset="0"/>
              <a:buChar char="•"/>
            </a:pPr>
            <a:r>
              <a:rPr lang="en-GB" sz="2800" dirty="0">
                <a:solidFill>
                  <a:schemeClr val="tx1">
                    <a:lumMod val="75000"/>
                    <a:lumOff val="25000"/>
                  </a:schemeClr>
                </a:solidFill>
                <a:cs typeface="Dreaming Outloud Pro" panose="03050502040302030504" pitchFamily="66" charset="77"/>
                <a:hlinkClick r:id="rId6"/>
              </a:rPr>
              <a:t>The characteristics of waves</a:t>
            </a:r>
            <a:r>
              <a:rPr lang="en-GB" sz="2800" dirty="0">
                <a:solidFill>
                  <a:schemeClr val="tx1">
                    <a:lumMod val="75000"/>
                    <a:lumOff val="25000"/>
                  </a:schemeClr>
                </a:solidFill>
                <a:cs typeface="Dreaming Outloud Pro" panose="03050502040302030504" pitchFamily="66" charset="77"/>
              </a:rPr>
              <a:t> – Geography Hawks</a:t>
            </a:r>
          </a:p>
          <a:p>
            <a:pPr marL="342900" indent="-342900">
              <a:buFont typeface="Arial" panose="020B0604020202020204" pitchFamily="34" charset="0"/>
              <a:buChar char="•"/>
            </a:pPr>
            <a:r>
              <a:rPr lang="en-GB" sz="2800" dirty="0">
                <a:solidFill>
                  <a:schemeClr val="tx1">
                    <a:lumMod val="75000"/>
                    <a:lumOff val="25000"/>
                  </a:schemeClr>
                </a:solidFill>
                <a:cs typeface="Dreaming Outloud Pro" panose="03050502040302030504" pitchFamily="66" charset="77"/>
                <a:hlinkClick r:id="rId7"/>
              </a:rPr>
              <a:t>Types of waves</a:t>
            </a:r>
            <a:r>
              <a:rPr lang="en-GB" sz="2800" dirty="0">
                <a:solidFill>
                  <a:schemeClr val="tx1">
                    <a:lumMod val="75000"/>
                    <a:lumOff val="25000"/>
                  </a:schemeClr>
                </a:solidFill>
                <a:cs typeface="Dreaming Outloud Pro" panose="03050502040302030504" pitchFamily="66" charset="77"/>
              </a:rPr>
              <a:t> – Time for Geography </a:t>
            </a:r>
          </a:p>
        </p:txBody>
      </p:sp>
    </p:spTree>
    <p:extLst>
      <p:ext uri="{BB962C8B-B14F-4D97-AF65-F5344CB8AC3E}">
        <p14:creationId xmlns:p14="http://schemas.microsoft.com/office/powerpoint/2010/main" val="289990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50BF27E-DE9E-9D36-6F22-5C256D732A8B}"/>
              </a:ext>
            </a:extLst>
          </p:cNvPr>
          <p:cNvSpPr txBox="1"/>
          <p:nvPr/>
        </p:nvSpPr>
        <p:spPr>
          <a:xfrm>
            <a:off x="707365" y="60973"/>
            <a:ext cx="9277564" cy="923330"/>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How to waves form?</a:t>
            </a:r>
          </a:p>
        </p:txBody>
      </p:sp>
      <p:pic>
        <p:nvPicPr>
          <p:cNvPr id="13" name="Graphic 12">
            <a:extLst>
              <a:ext uri="{FF2B5EF4-FFF2-40B4-BE49-F238E27FC236}">
                <a16:creationId xmlns:a16="http://schemas.microsoft.com/office/drawing/2014/main" id="{240F2580-2850-4F59-4F71-80C148BCD06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52252" y="0"/>
            <a:ext cx="923330" cy="923330"/>
          </a:xfrm>
          <a:prstGeom prst="rect">
            <a:avLst/>
          </a:prstGeom>
        </p:spPr>
      </p:pic>
      <p:sp>
        <p:nvSpPr>
          <p:cNvPr id="2" name="Rounded Rectangle 1">
            <a:extLst>
              <a:ext uri="{FF2B5EF4-FFF2-40B4-BE49-F238E27FC236}">
                <a16:creationId xmlns:a16="http://schemas.microsoft.com/office/drawing/2014/main" id="{76C98740-CAA3-832F-DECA-3ECCEDC1A743}"/>
              </a:ext>
            </a:extLst>
          </p:cNvPr>
          <p:cNvSpPr/>
          <p:nvPr/>
        </p:nvSpPr>
        <p:spPr>
          <a:xfrm>
            <a:off x="309282" y="1465729"/>
            <a:ext cx="3186953" cy="2245659"/>
          </a:xfrm>
          <a:custGeom>
            <a:avLst/>
            <a:gdLst>
              <a:gd name="connsiteX0" fmla="*/ 0 w 3186953"/>
              <a:gd name="connsiteY0" fmla="*/ 38109 h 2245659"/>
              <a:gd name="connsiteX1" fmla="*/ 38109 w 3186953"/>
              <a:gd name="connsiteY1" fmla="*/ 0 h 2245659"/>
              <a:gd name="connsiteX2" fmla="*/ 566934 w 3186953"/>
              <a:gd name="connsiteY2" fmla="*/ 0 h 2245659"/>
              <a:gd name="connsiteX3" fmla="*/ 1220188 w 3186953"/>
              <a:gd name="connsiteY3" fmla="*/ 0 h 2245659"/>
              <a:gd name="connsiteX4" fmla="*/ 1780121 w 3186953"/>
              <a:gd name="connsiteY4" fmla="*/ 0 h 2245659"/>
              <a:gd name="connsiteX5" fmla="*/ 2308946 w 3186953"/>
              <a:gd name="connsiteY5" fmla="*/ 0 h 2245659"/>
              <a:gd name="connsiteX6" fmla="*/ 3148844 w 3186953"/>
              <a:gd name="connsiteY6" fmla="*/ 0 h 2245659"/>
              <a:gd name="connsiteX7" fmla="*/ 3186953 w 3186953"/>
              <a:gd name="connsiteY7" fmla="*/ 38109 h 2245659"/>
              <a:gd name="connsiteX8" fmla="*/ 3186953 w 3186953"/>
              <a:gd name="connsiteY8" fmla="*/ 515386 h 2245659"/>
              <a:gd name="connsiteX9" fmla="*/ 3186953 w 3186953"/>
              <a:gd name="connsiteY9" fmla="*/ 1036052 h 2245659"/>
              <a:gd name="connsiteX10" fmla="*/ 3186953 w 3186953"/>
              <a:gd name="connsiteY10" fmla="*/ 1556718 h 2245659"/>
              <a:gd name="connsiteX11" fmla="*/ 3186953 w 3186953"/>
              <a:gd name="connsiteY11" fmla="*/ 2207550 h 2245659"/>
              <a:gd name="connsiteX12" fmla="*/ 3148844 w 3186953"/>
              <a:gd name="connsiteY12" fmla="*/ 2245659 h 2245659"/>
              <a:gd name="connsiteX13" fmla="*/ 2464482 w 3186953"/>
              <a:gd name="connsiteY13" fmla="*/ 2245659 h 2245659"/>
              <a:gd name="connsiteX14" fmla="*/ 1811228 w 3186953"/>
              <a:gd name="connsiteY14" fmla="*/ 2245659 h 2245659"/>
              <a:gd name="connsiteX15" fmla="*/ 1282403 w 3186953"/>
              <a:gd name="connsiteY15" fmla="*/ 2245659 h 2245659"/>
              <a:gd name="connsiteX16" fmla="*/ 629149 w 3186953"/>
              <a:gd name="connsiteY16" fmla="*/ 2245659 h 2245659"/>
              <a:gd name="connsiteX17" fmla="*/ 38109 w 3186953"/>
              <a:gd name="connsiteY17" fmla="*/ 2245659 h 2245659"/>
              <a:gd name="connsiteX18" fmla="*/ 0 w 3186953"/>
              <a:gd name="connsiteY18" fmla="*/ 2207550 h 2245659"/>
              <a:gd name="connsiteX19" fmla="*/ 0 w 3186953"/>
              <a:gd name="connsiteY19" fmla="*/ 1621801 h 2245659"/>
              <a:gd name="connsiteX20" fmla="*/ 0 w 3186953"/>
              <a:gd name="connsiteY20" fmla="*/ 1101135 h 2245659"/>
              <a:gd name="connsiteX21" fmla="*/ 0 w 3186953"/>
              <a:gd name="connsiteY21" fmla="*/ 580469 h 2245659"/>
              <a:gd name="connsiteX22" fmla="*/ 0 w 3186953"/>
              <a:gd name="connsiteY22" fmla="*/ 38109 h 224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86953" h="2245659" fill="none" extrusionOk="0">
                <a:moveTo>
                  <a:pt x="0" y="38109"/>
                </a:moveTo>
                <a:cubicBezTo>
                  <a:pt x="-1716" y="19584"/>
                  <a:pt x="20576" y="-1266"/>
                  <a:pt x="38109" y="0"/>
                </a:cubicBezTo>
                <a:cubicBezTo>
                  <a:pt x="212971" y="2498"/>
                  <a:pt x="438049" y="-3170"/>
                  <a:pt x="566934" y="0"/>
                </a:cubicBezTo>
                <a:cubicBezTo>
                  <a:pt x="695819" y="3170"/>
                  <a:pt x="1058183" y="-5482"/>
                  <a:pt x="1220188" y="0"/>
                </a:cubicBezTo>
                <a:cubicBezTo>
                  <a:pt x="1382193" y="5482"/>
                  <a:pt x="1639001" y="-23848"/>
                  <a:pt x="1780121" y="0"/>
                </a:cubicBezTo>
                <a:cubicBezTo>
                  <a:pt x="1921241" y="23848"/>
                  <a:pt x="2101376" y="-13764"/>
                  <a:pt x="2308946" y="0"/>
                </a:cubicBezTo>
                <a:cubicBezTo>
                  <a:pt x="2516516" y="13764"/>
                  <a:pt x="2790608" y="-23334"/>
                  <a:pt x="3148844" y="0"/>
                </a:cubicBezTo>
                <a:cubicBezTo>
                  <a:pt x="3168896" y="-462"/>
                  <a:pt x="3187587" y="16393"/>
                  <a:pt x="3186953" y="38109"/>
                </a:cubicBezTo>
                <a:cubicBezTo>
                  <a:pt x="3185278" y="149824"/>
                  <a:pt x="3167377" y="378324"/>
                  <a:pt x="3186953" y="515386"/>
                </a:cubicBezTo>
                <a:cubicBezTo>
                  <a:pt x="3206529" y="652448"/>
                  <a:pt x="3162136" y="830632"/>
                  <a:pt x="3186953" y="1036052"/>
                </a:cubicBezTo>
                <a:cubicBezTo>
                  <a:pt x="3211770" y="1241472"/>
                  <a:pt x="3196019" y="1397258"/>
                  <a:pt x="3186953" y="1556718"/>
                </a:cubicBezTo>
                <a:cubicBezTo>
                  <a:pt x="3177887" y="1716178"/>
                  <a:pt x="3192188" y="2039585"/>
                  <a:pt x="3186953" y="2207550"/>
                </a:cubicBezTo>
                <a:cubicBezTo>
                  <a:pt x="3183306" y="2230421"/>
                  <a:pt x="3167786" y="2244848"/>
                  <a:pt x="3148844" y="2245659"/>
                </a:cubicBezTo>
                <a:cubicBezTo>
                  <a:pt x="2962181" y="2244850"/>
                  <a:pt x="2794884" y="2274227"/>
                  <a:pt x="2464482" y="2245659"/>
                </a:cubicBezTo>
                <a:cubicBezTo>
                  <a:pt x="2134080" y="2217091"/>
                  <a:pt x="2030732" y="2214710"/>
                  <a:pt x="1811228" y="2245659"/>
                </a:cubicBezTo>
                <a:cubicBezTo>
                  <a:pt x="1591724" y="2276608"/>
                  <a:pt x="1433390" y="2233185"/>
                  <a:pt x="1282403" y="2245659"/>
                </a:cubicBezTo>
                <a:cubicBezTo>
                  <a:pt x="1131416" y="2258133"/>
                  <a:pt x="885363" y="2228284"/>
                  <a:pt x="629149" y="2245659"/>
                </a:cubicBezTo>
                <a:cubicBezTo>
                  <a:pt x="372935" y="2263034"/>
                  <a:pt x="305435" y="2222065"/>
                  <a:pt x="38109" y="2245659"/>
                </a:cubicBezTo>
                <a:cubicBezTo>
                  <a:pt x="15251" y="2247031"/>
                  <a:pt x="-1156" y="2227378"/>
                  <a:pt x="0" y="2207550"/>
                </a:cubicBezTo>
                <a:cubicBezTo>
                  <a:pt x="-19152" y="2063615"/>
                  <a:pt x="-24807" y="1908440"/>
                  <a:pt x="0" y="1621801"/>
                </a:cubicBezTo>
                <a:cubicBezTo>
                  <a:pt x="24807" y="1335162"/>
                  <a:pt x="8282" y="1358757"/>
                  <a:pt x="0" y="1101135"/>
                </a:cubicBezTo>
                <a:cubicBezTo>
                  <a:pt x="-8282" y="843513"/>
                  <a:pt x="23448" y="697117"/>
                  <a:pt x="0" y="580469"/>
                </a:cubicBezTo>
                <a:cubicBezTo>
                  <a:pt x="-23448" y="463821"/>
                  <a:pt x="4179" y="256997"/>
                  <a:pt x="0" y="38109"/>
                </a:cubicBezTo>
                <a:close/>
              </a:path>
              <a:path w="3186953" h="2245659" stroke="0" extrusionOk="0">
                <a:moveTo>
                  <a:pt x="0" y="38109"/>
                </a:moveTo>
                <a:cubicBezTo>
                  <a:pt x="419" y="20398"/>
                  <a:pt x="16806" y="-1416"/>
                  <a:pt x="38109" y="0"/>
                </a:cubicBezTo>
                <a:cubicBezTo>
                  <a:pt x="273663" y="-17104"/>
                  <a:pt x="458342" y="25507"/>
                  <a:pt x="629149" y="0"/>
                </a:cubicBezTo>
                <a:cubicBezTo>
                  <a:pt x="799956" y="-25507"/>
                  <a:pt x="926248" y="18816"/>
                  <a:pt x="1189081" y="0"/>
                </a:cubicBezTo>
                <a:cubicBezTo>
                  <a:pt x="1451914" y="-18816"/>
                  <a:pt x="1502459" y="-17338"/>
                  <a:pt x="1780121" y="0"/>
                </a:cubicBezTo>
                <a:cubicBezTo>
                  <a:pt x="2057783" y="17338"/>
                  <a:pt x="2120031" y="30077"/>
                  <a:pt x="2433375" y="0"/>
                </a:cubicBezTo>
                <a:cubicBezTo>
                  <a:pt x="2746719" y="-30077"/>
                  <a:pt x="2921870" y="35650"/>
                  <a:pt x="3148844" y="0"/>
                </a:cubicBezTo>
                <a:cubicBezTo>
                  <a:pt x="3168971" y="1537"/>
                  <a:pt x="3188030" y="14514"/>
                  <a:pt x="3186953" y="38109"/>
                </a:cubicBezTo>
                <a:cubicBezTo>
                  <a:pt x="3206471" y="260527"/>
                  <a:pt x="3177151" y="295669"/>
                  <a:pt x="3186953" y="515386"/>
                </a:cubicBezTo>
                <a:cubicBezTo>
                  <a:pt x="3196755" y="735103"/>
                  <a:pt x="3213994" y="809513"/>
                  <a:pt x="3186953" y="1101135"/>
                </a:cubicBezTo>
                <a:cubicBezTo>
                  <a:pt x="3159912" y="1392757"/>
                  <a:pt x="3177433" y="1437522"/>
                  <a:pt x="3186953" y="1686884"/>
                </a:cubicBezTo>
                <a:cubicBezTo>
                  <a:pt x="3196473" y="1936246"/>
                  <a:pt x="3200246" y="2099160"/>
                  <a:pt x="3186953" y="2207550"/>
                </a:cubicBezTo>
                <a:cubicBezTo>
                  <a:pt x="3185291" y="2226873"/>
                  <a:pt x="3166390" y="2243943"/>
                  <a:pt x="3148844" y="2245659"/>
                </a:cubicBezTo>
                <a:cubicBezTo>
                  <a:pt x="2969303" y="2227536"/>
                  <a:pt x="2662909" y="2276698"/>
                  <a:pt x="2495590" y="2245659"/>
                </a:cubicBezTo>
                <a:cubicBezTo>
                  <a:pt x="2328271" y="2214620"/>
                  <a:pt x="2101245" y="2237097"/>
                  <a:pt x="1966765" y="2245659"/>
                </a:cubicBezTo>
                <a:cubicBezTo>
                  <a:pt x="1832286" y="2254221"/>
                  <a:pt x="1563368" y="2257423"/>
                  <a:pt x="1313510" y="2245659"/>
                </a:cubicBezTo>
                <a:cubicBezTo>
                  <a:pt x="1063653" y="2233895"/>
                  <a:pt x="877834" y="2255861"/>
                  <a:pt x="629149" y="2245659"/>
                </a:cubicBezTo>
                <a:cubicBezTo>
                  <a:pt x="380464" y="2235457"/>
                  <a:pt x="196557" y="2249938"/>
                  <a:pt x="38109" y="2245659"/>
                </a:cubicBezTo>
                <a:cubicBezTo>
                  <a:pt x="14508" y="2246077"/>
                  <a:pt x="474" y="2227457"/>
                  <a:pt x="0" y="2207550"/>
                </a:cubicBezTo>
                <a:cubicBezTo>
                  <a:pt x="2067" y="1975212"/>
                  <a:pt x="-10533" y="1847251"/>
                  <a:pt x="0" y="1665190"/>
                </a:cubicBezTo>
                <a:cubicBezTo>
                  <a:pt x="10533" y="1483129"/>
                  <a:pt x="21311" y="1293494"/>
                  <a:pt x="0" y="1101135"/>
                </a:cubicBezTo>
                <a:cubicBezTo>
                  <a:pt x="-21311" y="908777"/>
                  <a:pt x="2772" y="848991"/>
                  <a:pt x="0" y="623858"/>
                </a:cubicBezTo>
                <a:cubicBezTo>
                  <a:pt x="-2772" y="398725"/>
                  <a:pt x="7284" y="328867"/>
                  <a:pt x="0" y="38109"/>
                </a:cubicBezTo>
                <a:close/>
              </a:path>
            </a:pathLst>
          </a:custGeom>
          <a:solidFill>
            <a:srgbClr val="F4F5EB"/>
          </a:solidFill>
          <a:ln w="38100">
            <a:solidFill>
              <a:schemeClr val="tx1">
                <a:lumMod val="75000"/>
                <a:lumOff val="25000"/>
              </a:schemeClr>
            </a:solidFill>
            <a:extLst>
              <a:ext uri="{C807C97D-BFC1-408E-A445-0C87EB9F89A2}">
                <ask:lineSketchStyleProps xmlns:ask="http://schemas.microsoft.com/office/drawing/2018/sketchyshapes" sd="2676435539">
                  <a:prstGeom prst="roundRect">
                    <a:avLst>
                      <a:gd name="adj" fmla="val 1697"/>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a:extLst>
              <a:ext uri="{FF2B5EF4-FFF2-40B4-BE49-F238E27FC236}">
                <a16:creationId xmlns:a16="http://schemas.microsoft.com/office/drawing/2014/main" id="{BA97056B-7BCE-5DC1-86E2-3C4A57D67F71}"/>
              </a:ext>
            </a:extLst>
          </p:cNvPr>
          <p:cNvSpPr/>
          <p:nvPr/>
        </p:nvSpPr>
        <p:spPr>
          <a:xfrm>
            <a:off x="2978523" y="4192814"/>
            <a:ext cx="3186953" cy="2245659"/>
          </a:xfrm>
          <a:custGeom>
            <a:avLst/>
            <a:gdLst>
              <a:gd name="connsiteX0" fmla="*/ 0 w 3186953"/>
              <a:gd name="connsiteY0" fmla="*/ 38109 h 2245659"/>
              <a:gd name="connsiteX1" fmla="*/ 38109 w 3186953"/>
              <a:gd name="connsiteY1" fmla="*/ 0 h 2245659"/>
              <a:gd name="connsiteX2" fmla="*/ 566934 w 3186953"/>
              <a:gd name="connsiteY2" fmla="*/ 0 h 2245659"/>
              <a:gd name="connsiteX3" fmla="*/ 1220188 w 3186953"/>
              <a:gd name="connsiteY3" fmla="*/ 0 h 2245659"/>
              <a:gd name="connsiteX4" fmla="*/ 1780121 w 3186953"/>
              <a:gd name="connsiteY4" fmla="*/ 0 h 2245659"/>
              <a:gd name="connsiteX5" fmla="*/ 2308946 w 3186953"/>
              <a:gd name="connsiteY5" fmla="*/ 0 h 2245659"/>
              <a:gd name="connsiteX6" fmla="*/ 3148844 w 3186953"/>
              <a:gd name="connsiteY6" fmla="*/ 0 h 2245659"/>
              <a:gd name="connsiteX7" fmla="*/ 3186953 w 3186953"/>
              <a:gd name="connsiteY7" fmla="*/ 38109 h 2245659"/>
              <a:gd name="connsiteX8" fmla="*/ 3186953 w 3186953"/>
              <a:gd name="connsiteY8" fmla="*/ 515386 h 2245659"/>
              <a:gd name="connsiteX9" fmla="*/ 3186953 w 3186953"/>
              <a:gd name="connsiteY9" fmla="*/ 1036052 h 2245659"/>
              <a:gd name="connsiteX10" fmla="*/ 3186953 w 3186953"/>
              <a:gd name="connsiteY10" fmla="*/ 1556718 h 2245659"/>
              <a:gd name="connsiteX11" fmla="*/ 3186953 w 3186953"/>
              <a:gd name="connsiteY11" fmla="*/ 2207550 h 2245659"/>
              <a:gd name="connsiteX12" fmla="*/ 3148844 w 3186953"/>
              <a:gd name="connsiteY12" fmla="*/ 2245659 h 2245659"/>
              <a:gd name="connsiteX13" fmla="*/ 2464482 w 3186953"/>
              <a:gd name="connsiteY13" fmla="*/ 2245659 h 2245659"/>
              <a:gd name="connsiteX14" fmla="*/ 1811228 w 3186953"/>
              <a:gd name="connsiteY14" fmla="*/ 2245659 h 2245659"/>
              <a:gd name="connsiteX15" fmla="*/ 1282403 w 3186953"/>
              <a:gd name="connsiteY15" fmla="*/ 2245659 h 2245659"/>
              <a:gd name="connsiteX16" fmla="*/ 629149 w 3186953"/>
              <a:gd name="connsiteY16" fmla="*/ 2245659 h 2245659"/>
              <a:gd name="connsiteX17" fmla="*/ 38109 w 3186953"/>
              <a:gd name="connsiteY17" fmla="*/ 2245659 h 2245659"/>
              <a:gd name="connsiteX18" fmla="*/ 0 w 3186953"/>
              <a:gd name="connsiteY18" fmla="*/ 2207550 h 2245659"/>
              <a:gd name="connsiteX19" fmla="*/ 0 w 3186953"/>
              <a:gd name="connsiteY19" fmla="*/ 1621801 h 2245659"/>
              <a:gd name="connsiteX20" fmla="*/ 0 w 3186953"/>
              <a:gd name="connsiteY20" fmla="*/ 1101135 h 2245659"/>
              <a:gd name="connsiteX21" fmla="*/ 0 w 3186953"/>
              <a:gd name="connsiteY21" fmla="*/ 580469 h 2245659"/>
              <a:gd name="connsiteX22" fmla="*/ 0 w 3186953"/>
              <a:gd name="connsiteY22" fmla="*/ 38109 h 224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86953" h="2245659" fill="none" extrusionOk="0">
                <a:moveTo>
                  <a:pt x="0" y="38109"/>
                </a:moveTo>
                <a:cubicBezTo>
                  <a:pt x="-1716" y="19584"/>
                  <a:pt x="20576" y="-1266"/>
                  <a:pt x="38109" y="0"/>
                </a:cubicBezTo>
                <a:cubicBezTo>
                  <a:pt x="212971" y="2498"/>
                  <a:pt x="438049" y="-3170"/>
                  <a:pt x="566934" y="0"/>
                </a:cubicBezTo>
                <a:cubicBezTo>
                  <a:pt x="695819" y="3170"/>
                  <a:pt x="1058183" y="-5482"/>
                  <a:pt x="1220188" y="0"/>
                </a:cubicBezTo>
                <a:cubicBezTo>
                  <a:pt x="1382193" y="5482"/>
                  <a:pt x="1639001" y="-23848"/>
                  <a:pt x="1780121" y="0"/>
                </a:cubicBezTo>
                <a:cubicBezTo>
                  <a:pt x="1921241" y="23848"/>
                  <a:pt x="2101376" y="-13764"/>
                  <a:pt x="2308946" y="0"/>
                </a:cubicBezTo>
                <a:cubicBezTo>
                  <a:pt x="2516516" y="13764"/>
                  <a:pt x="2790608" y="-23334"/>
                  <a:pt x="3148844" y="0"/>
                </a:cubicBezTo>
                <a:cubicBezTo>
                  <a:pt x="3168896" y="-462"/>
                  <a:pt x="3187587" y="16393"/>
                  <a:pt x="3186953" y="38109"/>
                </a:cubicBezTo>
                <a:cubicBezTo>
                  <a:pt x="3185278" y="149824"/>
                  <a:pt x="3167377" y="378324"/>
                  <a:pt x="3186953" y="515386"/>
                </a:cubicBezTo>
                <a:cubicBezTo>
                  <a:pt x="3206529" y="652448"/>
                  <a:pt x="3162136" y="830632"/>
                  <a:pt x="3186953" y="1036052"/>
                </a:cubicBezTo>
                <a:cubicBezTo>
                  <a:pt x="3211770" y="1241472"/>
                  <a:pt x="3196019" y="1397258"/>
                  <a:pt x="3186953" y="1556718"/>
                </a:cubicBezTo>
                <a:cubicBezTo>
                  <a:pt x="3177887" y="1716178"/>
                  <a:pt x="3192188" y="2039585"/>
                  <a:pt x="3186953" y="2207550"/>
                </a:cubicBezTo>
                <a:cubicBezTo>
                  <a:pt x="3183306" y="2230421"/>
                  <a:pt x="3167786" y="2244848"/>
                  <a:pt x="3148844" y="2245659"/>
                </a:cubicBezTo>
                <a:cubicBezTo>
                  <a:pt x="2962181" y="2244850"/>
                  <a:pt x="2794884" y="2274227"/>
                  <a:pt x="2464482" y="2245659"/>
                </a:cubicBezTo>
                <a:cubicBezTo>
                  <a:pt x="2134080" y="2217091"/>
                  <a:pt x="2030732" y="2214710"/>
                  <a:pt x="1811228" y="2245659"/>
                </a:cubicBezTo>
                <a:cubicBezTo>
                  <a:pt x="1591724" y="2276608"/>
                  <a:pt x="1433390" y="2233185"/>
                  <a:pt x="1282403" y="2245659"/>
                </a:cubicBezTo>
                <a:cubicBezTo>
                  <a:pt x="1131416" y="2258133"/>
                  <a:pt x="885363" y="2228284"/>
                  <a:pt x="629149" y="2245659"/>
                </a:cubicBezTo>
                <a:cubicBezTo>
                  <a:pt x="372935" y="2263034"/>
                  <a:pt x="305435" y="2222065"/>
                  <a:pt x="38109" y="2245659"/>
                </a:cubicBezTo>
                <a:cubicBezTo>
                  <a:pt x="15251" y="2247031"/>
                  <a:pt x="-1156" y="2227378"/>
                  <a:pt x="0" y="2207550"/>
                </a:cubicBezTo>
                <a:cubicBezTo>
                  <a:pt x="-19152" y="2063615"/>
                  <a:pt x="-24807" y="1908440"/>
                  <a:pt x="0" y="1621801"/>
                </a:cubicBezTo>
                <a:cubicBezTo>
                  <a:pt x="24807" y="1335162"/>
                  <a:pt x="8282" y="1358757"/>
                  <a:pt x="0" y="1101135"/>
                </a:cubicBezTo>
                <a:cubicBezTo>
                  <a:pt x="-8282" y="843513"/>
                  <a:pt x="23448" y="697117"/>
                  <a:pt x="0" y="580469"/>
                </a:cubicBezTo>
                <a:cubicBezTo>
                  <a:pt x="-23448" y="463821"/>
                  <a:pt x="4179" y="256997"/>
                  <a:pt x="0" y="38109"/>
                </a:cubicBezTo>
                <a:close/>
              </a:path>
              <a:path w="3186953" h="2245659" stroke="0" extrusionOk="0">
                <a:moveTo>
                  <a:pt x="0" y="38109"/>
                </a:moveTo>
                <a:cubicBezTo>
                  <a:pt x="419" y="20398"/>
                  <a:pt x="16806" y="-1416"/>
                  <a:pt x="38109" y="0"/>
                </a:cubicBezTo>
                <a:cubicBezTo>
                  <a:pt x="273663" y="-17104"/>
                  <a:pt x="458342" y="25507"/>
                  <a:pt x="629149" y="0"/>
                </a:cubicBezTo>
                <a:cubicBezTo>
                  <a:pt x="799956" y="-25507"/>
                  <a:pt x="926248" y="18816"/>
                  <a:pt x="1189081" y="0"/>
                </a:cubicBezTo>
                <a:cubicBezTo>
                  <a:pt x="1451914" y="-18816"/>
                  <a:pt x="1502459" y="-17338"/>
                  <a:pt x="1780121" y="0"/>
                </a:cubicBezTo>
                <a:cubicBezTo>
                  <a:pt x="2057783" y="17338"/>
                  <a:pt x="2120031" y="30077"/>
                  <a:pt x="2433375" y="0"/>
                </a:cubicBezTo>
                <a:cubicBezTo>
                  <a:pt x="2746719" y="-30077"/>
                  <a:pt x="2921870" y="35650"/>
                  <a:pt x="3148844" y="0"/>
                </a:cubicBezTo>
                <a:cubicBezTo>
                  <a:pt x="3168971" y="1537"/>
                  <a:pt x="3188030" y="14514"/>
                  <a:pt x="3186953" y="38109"/>
                </a:cubicBezTo>
                <a:cubicBezTo>
                  <a:pt x="3206471" y="260527"/>
                  <a:pt x="3177151" y="295669"/>
                  <a:pt x="3186953" y="515386"/>
                </a:cubicBezTo>
                <a:cubicBezTo>
                  <a:pt x="3196755" y="735103"/>
                  <a:pt x="3213994" y="809513"/>
                  <a:pt x="3186953" y="1101135"/>
                </a:cubicBezTo>
                <a:cubicBezTo>
                  <a:pt x="3159912" y="1392757"/>
                  <a:pt x="3177433" y="1437522"/>
                  <a:pt x="3186953" y="1686884"/>
                </a:cubicBezTo>
                <a:cubicBezTo>
                  <a:pt x="3196473" y="1936246"/>
                  <a:pt x="3200246" y="2099160"/>
                  <a:pt x="3186953" y="2207550"/>
                </a:cubicBezTo>
                <a:cubicBezTo>
                  <a:pt x="3185291" y="2226873"/>
                  <a:pt x="3166390" y="2243943"/>
                  <a:pt x="3148844" y="2245659"/>
                </a:cubicBezTo>
                <a:cubicBezTo>
                  <a:pt x="2969303" y="2227536"/>
                  <a:pt x="2662909" y="2276698"/>
                  <a:pt x="2495590" y="2245659"/>
                </a:cubicBezTo>
                <a:cubicBezTo>
                  <a:pt x="2328271" y="2214620"/>
                  <a:pt x="2101245" y="2237097"/>
                  <a:pt x="1966765" y="2245659"/>
                </a:cubicBezTo>
                <a:cubicBezTo>
                  <a:pt x="1832286" y="2254221"/>
                  <a:pt x="1563368" y="2257423"/>
                  <a:pt x="1313510" y="2245659"/>
                </a:cubicBezTo>
                <a:cubicBezTo>
                  <a:pt x="1063653" y="2233895"/>
                  <a:pt x="877834" y="2255861"/>
                  <a:pt x="629149" y="2245659"/>
                </a:cubicBezTo>
                <a:cubicBezTo>
                  <a:pt x="380464" y="2235457"/>
                  <a:pt x="196557" y="2249938"/>
                  <a:pt x="38109" y="2245659"/>
                </a:cubicBezTo>
                <a:cubicBezTo>
                  <a:pt x="14508" y="2246077"/>
                  <a:pt x="474" y="2227457"/>
                  <a:pt x="0" y="2207550"/>
                </a:cubicBezTo>
                <a:cubicBezTo>
                  <a:pt x="2067" y="1975212"/>
                  <a:pt x="-10533" y="1847251"/>
                  <a:pt x="0" y="1665190"/>
                </a:cubicBezTo>
                <a:cubicBezTo>
                  <a:pt x="10533" y="1483129"/>
                  <a:pt x="21311" y="1293494"/>
                  <a:pt x="0" y="1101135"/>
                </a:cubicBezTo>
                <a:cubicBezTo>
                  <a:pt x="-21311" y="908777"/>
                  <a:pt x="2772" y="848991"/>
                  <a:pt x="0" y="623858"/>
                </a:cubicBezTo>
                <a:cubicBezTo>
                  <a:pt x="-2772" y="398725"/>
                  <a:pt x="7284" y="328867"/>
                  <a:pt x="0" y="38109"/>
                </a:cubicBezTo>
                <a:close/>
              </a:path>
            </a:pathLst>
          </a:custGeom>
          <a:solidFill>
            <a:srgbClr val="F4F5EB"/>
          </a:solidFill>
          <a:ln w="38100">
            <a:solidFill>
              <a:schemeClr val="tx1">
                <a:lumMod val="75000"/>
                <a:lumOff val="25000"/>
              </a:schemeClr>
            </a:solidFill>
            <a:extLst>
              <a:ext uri="{C807C97D-BFC1-408E-A445-0C87EB9F89A2}">
                <ask:lineSketchStyleProps xmlns:ask="http://schemas.microsoft.com/office/drawing/2018/sketchyshapes" sd="2676435539">
                  <a:prstGeom prst="roundRect">
                    <a:avLst>
                      <a:gd name="adj" fmla="val 1697"/>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a:extLst>
              <a:ext uri="{FF2B5EF4-FFF2-40B4-BE49-F238E27FC236}">
                <a16:creationId xmlns:a16="http://schemas.microsoft.com/office/drawing/2014/main" id="{CD3286A6-F09B-E880-02A5-F178CF3282C1}"/>
              </a:ext>
            </a:extLst>
          </p:cNvPr>
          <p:cNvSpPr/>
          <p:nvPr/>
        </p:nvSpPr>
        <p:spPr>
          <a:xfrm>
            <a:off x="5647767" y="1465728"/>
            <a:ext cx="3186953" cy="2245659"/>
          </a:xfrm>
          <a:custGeom>
            <a:avLst/>
            <a:gdLst>
              <a:gd name="connsiteX0" fmla="*/ 0 w 3186953"/>
              <a:gd name="connsiteY0" fmla="*/ 38109 h 2245659"/>
              <a:gd name="connsiteX1" fmla="*/ 38109 w 3186953"/>
              <a:gd name="connsiteY1" fmla="*/ 0 h 2245659"/>
              <a:gd name="connsiteX2" fmla="*/ 566934 w 3186953"/>
              <a:gd name="connsiteY2" fmla="*/ 0 h 2245659"/>
              <a:gd name="connsiteX3" fmla="*/ 1220188 w 3186953"/>
              <a:gd name="connsiteY3" fmla="*/ 0 h 2245659"/>
              <a:gd name="connsiteX4" fmla="*/ 1780121 w 3186953"/>
              <a:gd name="connsiteY4" fmla="*/ 0 h 2245659"/>
              <a:gd name="connsiteX5" fmla="*/ 2308946 w 3186953"/>
              <a:gd name="connsiteY5" fmla="*/ 0 h 2245659"/>
              <a:gd name="connsiteX6" fmla="*/ 3148844 w 3186953"/>
              <a:gd name="connsiteY6" fmla="*/ 0 h 2245659"/>
              <a:gd name="connsiteX7" fmla="*/ 3186953 w 3186953"/>
              <a:gd name="connsiteY7" fmla="*/ 38109 h 2245659"/>
              <a:gd name="connsiteX8" fmla="*/ 3186953 w 3186953"/>
              <a:gd name="connsiteY8" fmla="*/ 515386 h 2245659"/>
              <a:gd name="connsiteX9" fmla="*/ 3186953 w 3186953"/>
              <a:gd name="connsiteY9" fmla="*/ 1036052 h 2245659"/>
              <a:gd name="connsiteX10" fmla="*/ 3186953 w 3186953"/>
              <a:gd name="connsiteY10" fmla="*/ 1556718 h 2245659"/>
              <a:gd name="connsiteX11" fmla="*/ 3186953 w 3186953"/>
              <a:gd name="connsiteY11" fmla="*/ 2207550 h 2245659"/>
              <a:gd name="connsiteX12" fmla="*/ 3148844 w 3186953"/>
              <a:gd name="connsiteY12" fmla="*/ 2245659 h 2245659"/>
              <a:gd name="connsiteX13" fmla="*/ 2464482 w 3186953"/>
              <a:gd name="connsiteY13" fmla="*/ 2245659 h 2245659"/>
              <a:gd name="connsiteX14" fmla="*/ 1811228 w 3186953"/>
              <a:gd name="connsiteY14" fmla="*/ 2245659 h 2245659"/>
              <a:gd name="connsiteX15" fmla="*/ 1282403 w 3186953"/>
              <a:gd name="connsiteY15" fmla="*/ 2245659 h 2245659"/>
              <a:gd name="connsiteX16" fmla="*/ 629149 w 3186953"/>
              <a:gd name="connsiteY16" fmla="*/ 2245659 h 2245659"/>
              <a:gd name="connsiteX17" fmla="*/ 38109 w 3186953"/>
              <a:gd name="connsiteY17" fmla="*/ 2245659 h 2245659"/>
              <a:gd name="connsiteX18" fmla="*/ 0 w 3186953"/>
              <a:gd name="connsiteY18" fmla="*/ 2207550 h 2245659"/>
              <a:gd name="connsiteX19" fmla="*/ 0 w 3186953"/>
              <a:gd name="connsiteY19" fmla="*/ 1621801 h 2245659"/>
              <a:gd name="connsiteX20" fmla="*/ 0 w 3186953"/>
              <a:gd name="connsiteY20" fmla="*/ 1101135 h 2245659"/>
              <a:gd name="connsiteX21" fmla="*/ 0 w 3186953"/>
              <a:gd name="connsiteY21" fmla="*/ 580469 h 2245659"/>
              <a:gd name="connsiteX22" fmla="*/ 0 w 3186953"/>
              <a:gd name="connsiteY22" fmla="*/ 38109 h 224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86953" h="2245659" fill="none" extrusionOk="0">
                <a:moveTo>
                  <a:pt x="0" y="38109"/>
                </a:moveTo>
                <a:cubicBezTo>
                  <a:pt x="-1716" y="19584"/>
                  <a:pt x="20576" y="-1266"/>
                  <a:pt x="38109" y="0"/>
                </a:cubicBezTo>
                <a:cubicBezTo>
                  <a:pt x="212971" y="2498"/>
                  <a:pt x="438049" y="-3170"/>
                  <a:pt x="566934" y="0"/>
                </a:cubicBezTo>
                <a:cubicBezTo>
                  <a:pt x="695819" y="3170"/>
                  <a:pt x="1058183" y="-5482"/>
                  <a:pt x="1220188" y="0"/>
                </a:cubicBezTo>
                <a:cubicBezTo>
                  <a:pt x="1382193" y="5482"/>
                  <a:pt x="1639001" y="-23848"/>
                  <a:pt x="1780121" y="0"/>
                </a:cubicBezTo>
                <a:cubicBezTo>
                  <a:pt x="1921241" y="23848"/>
                  <a:pt x="2101376" y="-13764"/>
                  <a:pt x="2308946" y="0"/>
                </a:cubicBezTo>
                <a:cubicBezTo>
                  <a:pt x="2516516" y="13764"/>
                  <a:pt x="2790608" y="-23334"/>
                  <a:pt x="3148844" y="0"/>
                </a:cubicBezTo>
                <a:cubicBezTo>
                  <a:pt x="3168896" y="-462"/>
                  <a:pt x="3187587" y="16393"/>
                  <a:pt x="3186953" y="38109"/>
                </a:cubicBezTo>
                <a:cubicBezTo>
                  <a:pt x="3185278" y="149824"/>
                  <a:pt x="3167377" y="378324"/>
                  <a:pt x="3186953" y="515386"/>
                </a:cubicBezTo>
                <a:cubicBezTo>
                  <a:pt x="3206529" y="652448"/>
                  <a:pt x="3162136" y="830632"/>
                  <a:pt x="3186953" y="1036052"/>
                </a:cubicBezTo>
                <a:cubicBezTo>
                  <a:pt x="3211770" y="1241472"/>
                  <a:pt x="3196019" y="1397258"/>
                  <a:pt x="3186953" y="1556718"/>
                </a:cubicBezTo>
                <a:cubicBezTo>
                  <a:pt x="3177887" y="1716178"/>
                  <a:pt x="3192188" y="2039585"/>
                  <a:pt x="3186953" y="2207550"/>
                </a:cubicBezTo>
                <a:cubicBezTo>
                  <a:pt x="3183306" y="2230421"/>
                  <a:pt x="3167786" y="2244848"/>
                  <a:pt x="3148844" y="2245659"/>
                </a:cubicBezTo>
                <a:cubicBezTo>
                  <a:pt x="2962181" y="2244850"/>
                  <a:pt x="2794884" y="2274227"/>
                  <a:pt x="2464482" y="2245659"/>
                </a:cubicBezTo>
                <a:cubicBezTo>
                  <a:pt x="2134080" y="2217091"/>
                  <a:pt x="2030732" y="2214710"/>
                  <a:pt x="1811228" y="2245659"/>
                </a:cubicBezTo>
                <a:cubicBezTo>
                  <a:pt x="1591724" y="2276608"/>
                  <a:pt x="1433390" y="2233185"/>
                  <a:pt x="1282403" y="2245659"/>
                </a:cubicBezTo>
                <a:cubicBezTo>
                  <a:pt x="1131416" y="2258133"/>
                  <a:pt x="885363" y="2228284"/>
                  <a:pt x="629149" y="2245659"/>
                </a:cubicBezTo>
                <a:cubicBezTo>
                  <a:pt x="372935" y="2263034"/>
                  <a:pt x="305435" y="2222065"/>
                  <a:pt x="38109" y="2245659"/>
                </a:cubicBezTo>
                <a:cubicBezTo>
                  <a:pt x="15251" y="2247031"/>
                  <a:pt x="-1156" y="2227378"/>
                  <a:pt x="0" y="2207550"/>
                </a:cubicBezTo>
                <a:cubicBezTo>
                  <a:pt x="-19152" y="2063615"/>
                  <a:pt x="-24807" y="1908440"/>
                  <a:pt x="0" y="1621801"/>
                </a:cubicBezTo>
                <a:cubicBezTo>
                  <a:pt x="24807" y="1335162"/>
                  <a:pt x="8282" y="1358757"/>
                  <a:pt x="0" y="1101135"/>
                </a:cubicBezTo>
                <a:cubicBezTo>
                  <a:pt x="-8282" y="843513"/>
                  <a:pt x="23448" y="697117"/>
                  <a:pt x="0" y="580469"/>
                </a:cubicBezTo>
                <a:cubicBezTo>
                  <a:pt x="-23448" y="463821"/>
                  <a:pt x="4179" y="256997"/>
                  <a:pt x="0" y="38109"/>
                </a:cubicBezTo>
                <a:close/>
              </a:path>
              <a:path w="3186953" h="2245659" stroke="0" extrusionOk="0">
                <a:moveTo>
                  <a:pt x="0" y="38109"/>
                </a:moveTo>
                <a:cubicBezTo>
                  <a:pt x="419" y="20398"/>
                  <a:pt x="16806" y="-1416"/>
                  <a:pt x="38109" y="0"/>
                </a:cubicBezTo>
                <a:cubicBezTo>
                  <a:pt x="273663" y="-17104"/>
                  <a:pt x="458342" y="25507"/>
                  <a:pt x="629149" y="0"/>
                </a:cubicBezTo>
                <a:cubicBezTo>
                  <a:pt x="799956" y="-25507"/>
                  <a:pt x="926248" y="18816"/>
                  <a:pt x="1189081" y="0"/>
                </a:cubicBezTo>
                <a:cubicBezTo>
                  <a:pt x="1451914" y="-18816"/>
                  <a:pt x="1502459" y="-17338"/>
                  <a:pt x="1780121" y="0"/>
                </a:cubicBezTo>
                <a:cubicBezTo>
                  <a:pt x="2057783" y="17338"/>
                  <a:pt x="2120031" y="30077"/>
                  <a:pt x="2433375" y="0"/>
                </a:cubicBezTo>
                <a:cubicBezTo>
                  <a:pt x="2746719" y="-30077"/>
                  <a:pt x="2921870" y="35650"/>
                  <a:pt x="3148844" y="0"/>
                </a:cubicBezTo>
                <a:cubicBezTo>
                  <a:pt x="3168971" y="1537"/>
                  <a:pt x="3188030" y="14514"/>
                  <a:pt x="3186953" y="38109"/>
                </a:cubicBezTo>
                <a:cubicBezTo>
                  <a:pt x="3206471" y="260527"/>
                  <a:pt x="3177151" y="295669"/>
                  <a:pt x="3186953" y="515386"/>
                </a:cubicBezTo>
                <a:cubicBezTo>
                  <a:pt x="3196755" y="735103"/>
                  <a:pt x="3213994" y="809513"/>
                  <a:pt x="3186953" y="1101135"/>
                </a:cubicBezTo>
                <a:cubicBezTo>
                  <a:pt x="3159912" y="1392757"/>
                  <a:pt x="3177433" y="1437522"/>
                  <a:pt x="3186953" y="1686884"/>
                </a:cubicBezTo>
                <a:cubicBezTo>
                  <a:pt x="3196473" y="1936246"/>
                  <a:pt x="3200246" y="2099160"/>
                  <a:pt x="3186953" y="2207550"/>
                </a:cubicBezTo>
                <a:cubicBezTo>
                  <a:pt x="3185291" y="2226873"/>
                  <a:pt x="3166390" y="2243943"/>
                  <a:pt x="3148844" y="2245659"/>
                </a:cubicBezTo>
                <a:cubicBezTo>
                  <a:pt x="2969303" y="2227536"/>
                  <a:pt x="2662909" y="2276698"/>
                  <a:pt x="2495590" y="2245659"/>
                </a:cubicBezTo>
                <a:cubicBezTo>
                  <a:pt x="2328271" y="2214620"/>
                  <a:pt x="2101245" y="2237097"/>
                  <a:pt x="1966765" y="2245659"/>
                </a:cubicBezTo>
                <a:cubicBezTo>
                  <a:pt x="1832286" y="2254221"/>
                  <a:pt x="1563368" y="2257423"/>
                  <a:pt x="1313510" y="2245659"/>
                </a:cubicBezTo>
                <a:cubicBezTo>
                  <a:pt x="1063653" y="2233895"/>
                  <a:pt x="877834" y="2255861"/>
                  <a:pt x="629149" y="2245659"/>
                </a:cubicBezTo>
                <a:cubicBezTo>
                  <a:pt x="380464" y="2235457"/>
                  <a:pt x="196557" y="2249938"/>
                  <a:pt x="38109" y="2245659"/>
                </a:cubicBezTo>
                <a:cubicBezTo>
                  <a:pt x="14508" y="2246077"/>
                  <a:pt x="474" y="2227457"/>
                  <a:pt x="0" y="2207550"/>
                </a:cubicBezTo>
                <a:cubicBezTo>
                  <a:pt x="2067" y="1975212"/>
                  <a:pt x="-10533" y="1847251"/>
                  <a:pt x="0" y="1665190"/>
                </a:cubicBezTo>
                <a:cubicBezTo>
                  <a:pt x="10533" y="1483129"/>
                  <a:pt x="21311" y="1293494"/>
                  <a:pt x="0" y="1101135"/>
                </a:cubicBezTo>
                <a:cubicBezTo>
                  <a:pt x="-21311" y="908777"/>
                  <a:pt x="2772" y="848991"/>
                  <a:pt x="0" y="623858"/>
                </a:cubicBezTo>
                <a:cubicBezTo>
                  <a:pt x="-2772" y="398725"/>
                  <a:pt x="7284" y="328867"/>
                  <a:pt x="0" y="38109"/>
                </a:cubicBezTo>
                <a:close/>
              </a:path>
            </a:pathLst>
          </a:custGeom>
          <a:solidFill>
            <a:srgbClr val="F4F5EB"/>
          </a:solidFill>
          <a:ln w="38100">
            <a:solidFill>
              <a:schemeClr val="tx1">
                <a:lumMod val="75000"/>
                <a:lumOff val="25000"/>
              </a:schemeClr>
            </a:solidFill>
            <a:extLst>
              <a:ext uri="{C807C97D-BFC1-408E-A445-0C87EB9F89A2}">
                <ask:lineSketchStyleProps xmlns:ask="http://schemas.microsoft.com/office/drawing/2018/sketchyshapes" sd="2676435539">
                  <a:prstGeom prst="roundRect">
                    <a:avLst>
                      <a:gd name="adj" fmla="val 1697"/>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ent Arrow 4">
            <a:extLst>
              <a:ext uri="{FF2B5EF4-FFF2-40B4-BE49-F238E27FC236}">
                <a16:creationId xmlns:a16="http://schemas.microsoft.com/office/drawing/2014/main" id="{52AF5DC7-2391-0E9E-68AC-1EB9CB7B5250}"/>
              </a:ext>
            </a:extLst>
          </p:cNvPr>
          <p:cNvSpPr/>
          <p:nvPr/>
        </p:nvSpPr>
        <p:spPr>
          <a:xfrm flipV="1">
            <a:off x="1448559" y="3939988"/>
            <a:ext cx="1116782" cy="995083"/>
          </a:xfrm>
          <a:custGeom>
            <a:avLst/>
            <a:gdLst>
              <a:gd name="connsiteX0" fmla="*/ 0 w 1116782"/>
              <a:gd name="connsiteY0" fmla="*/ 995083 h 995083"/>
              <a:gd name="connsiteX1" fmla="*/ 0 w 1116782"/>
              <a:gd name="connsiteY1" fmla="*/ 559734 h 995083"/>
              <a:gd name="connsiteX2" fmla="*/ 435349 w 1116782"/>
              <a:gd name="connsiteY2" fmla="*/ 124385 h 995083"/>
              <a:gd name="connsiteX3" fmla="*/ 868011 w 1116782"/>
              <a:gd name="connsiteY3" fmla="*/ 124385 h 995083"/>
              <a:gd name="connsiteX4" fmla="*/ 868011 w 1116782"/>
              <a:gd name="connsiteY4" fmla="*/ 0 h 995083"/>
              <a:gd name="connsiteX5" fmla="*/ 1116782 w 1116782"/>
              <a:gd name="connsiteY5" fmla="*/ 248771 h 995083"/>
              <a:gd name="connsiteX6" fmla="*/ 868011 w 1116782"/>
              <a:gd name="connsiteY6" fmla="*/ 497542 h 995083"/>
              <a:gd name="connsiteX7" fmla="*/ 868011 w 1116782"/>
              <a:gd name="connsiteY7" fmla="*/ 373156 h 995083"/>
              <a:gd name="connsiteX8" fmla="*/ 435349 w 1116782"/>
              <a:gd name="connsiteY8" fmla="*/ 373156 h 995083"/>
              <a:gd name="connsiteX9" fmla="*/ 248771 w 1116782"/>
              <a:gd name="connsiteY9" fmla="*/ 559734 h 995083"/>
              <a:gd name="connsiteX10" fmla="*/ 248771 w 1116782"/>
              <a:gd name="connsiteY10" fmla="*/ 995083 h 995083"/>
              <a:gd name="connsiteX11" fmla="*/ 0 w 1116782"/>
              <a:gd name="connsiteY11" fmla="*/ 995083 h 99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782" h="995083" fill="none" extrusionOk="0">
                <a:moveTo>
                  <a:pt x="0" y="995083"/>
                </a:moveTo>
                <a:cubicBezTo>
                  <a:pt x="-11201" y="847398"/>
                  <a:pt x="-18404" y="666370"/>
                  <a:pt x="0" y="559734"/>
                </a:cubicBezTo>
                <a:cubicBezTo>
                  <a:pt x="31488" y="335967"/>
                  <a:pt x="225755" y="93201"/>
                  <a:pt x="435349" y="124385"/>
                </a:cubicBezTo>
                <a:cubicBezTo>
                  <a:pt x="564912" y="137344"/>
                  <a:pt x="686322" y="137543"/>
                  <a:pt x="868011" y="124385"/>
                </a:cubicBezTo>
                <a:cubicBezTo>
                  <a:pt x="869679" y="99123"/>
                  <a:pt x="874072" y="34991"/>
                  <a:pt x="868011" y="0"/>
                </a:cubicBezTo>
                <a:cubicBezTo>
                  <a:pt x="940736" y="95976"/>
                  <a:pt x="1011560" y="144281"/>
                  <a:pt x="1116782" y="248771"/>
                </a:cubicBezTo>
                <a:cubicBezTo>
                  <a:pt x="1017159" y="371941"/>
                  <a:pt x="921132" y="434369"/>
                  <a:pt x="868011" y="497542"/>
                </a:cubicBezTo>
                <a:cubicBezTo>
                  <a:pt x="873328" y="444440"/>
                  <a:pt x="870543" y="434346"/>
                  <a:pt x="868011" y="373156"/>
                </a:cubicBezTo>
                <a:cubicBezTo>
                  <a:pt x="705428" y="360914"/>
                  <a:pt x="622360" y="393047"/>
                  <a:pt x="435349" y="373156"/>
                </a:cubicBezTo>
                <a:cubicBezTo>
                  <a:pt x="345592" y="389796"/>
                  <a:pt x="243941" y="458875"/>
                  <a:pt x="248771" y="559734"/>
                </a:cubicBezTo>
                <a:cubicBezTo>
                  <a:pt x="256240" y="683231"/>
                  <a:pt x="230047" y="834049"/>
                  <a:pt x="248771" y="995083"/>
                </a:cubicBezTo>
                <a:cubicBezTo>
                  <a:pt x="176473" y="998773"/>
                  <a:pt x="73564" y="989965"/>
                  <a:pt x="0" y="995083"/>
                </a:cubicBezTo>
                <a:close/>
              </a:path>
              <a:path w="1116782" h="995083" stroke="0" extrusionOk="0">
                <a:moveTo>
                  <a:pt x="0" y="995083"/>
                </a:moveTo>
                <a:cubicBezTo>
                  <a:pt x="-16057" y="779033"/>
                  <a:pt x="-19516" y="695605"/>
                  <a:pt x="0" y="559734"/>
                </a:cubicBezTo>
                <a:cubicBezTo>
                  <a:pt x="-5508" y="316091"/>
                  <a:pt x="220329" y="164177"/>
                  <a:pt x="435349" y="124385"/>
                </a:cubicBezTo>
                <a:cubicBezTo>
                  <a:pt x="551598" y="133994"/>
                  <a:pt x="693734" y="111076"/>
                  <a:pt x="868011" y="124385"/>
                </a:cubicBezTo>
                <a:cubicBezTo>
                  <a:pt x="865740" y="95128"/>
                  <a:pt x="866031" y="25662"/>
                  <a:pt x="868011" y="0"/>
                </a:cubicBezTo>
                <a:cubicBezTo>
                  <a:pt x="983915" y="92010"/>
                  <a:pt x="1022173" y="174589"/>
                  <a:pt x="1116782" y="248771"/>
                </a:cubicBezTo>
                <a:cubicBezTo>
                  <a:pt x="1068427" y="321959"/>
                  <a:pt x="927394" y="451444"/>
                  <a:pt x="868011" y="497542"/>
                </a:cubicBezTo>
                <a:cubicBezTo>
                  <a:pt x="862903" y="448882"/>
                  <a:pt x="863716" y="422642"/>
                  <a:pt x="868011" y="373156"/>
                </a:cubicBezTo>
                <a:cubicBezTo>
                  <a:pt x="741771" y="379095"/>
                  <a:pt x="575417" y="384854"/>
                  <a:pt x="435349" y="373156"/>
                </a:cubicBezTo>
                <a:cubicBezTo>
                  <a:pt x="343431" y="377668"/>
                  <a:pt x="241341" y="450256"/>
                  <a:pt x="248771" y="559734"/>
                </a:cubicBezTo>
                <a:cubicBezTo>
                  <a:pt x="237173" y="777356"/>
                  <a:pt x="227050" y="787499"/>
                  <a:pt x="248771" y="995083"/>
                </a:cubicBezTo>
                <a:cubicBezTo>
                  <a:pt x="168045" y="983946"/>
                  <a:pt x="101535" y="1002498"/>
                  <a:pt x="0" y="995083"/>
                </a:cubicBezTo>
                <a:close/>
              </a:path>
            </a:pathLst>
          </a:custGeom>
          <a:solidFill>
            <a:srgbClr val="F4F5EB"/>
          </a:solidFill>
          <a:ln w="38100">
            <a:solidFill>
              <a:schemeClr val="tx1">
                <a:lumMod val="75000"/>
                <a:lumOff val="25000"/>
              </a:schemeClr>
            </a:solidFill>
            <a:extLst>
              <a:ext uri="{C807C97D-BFC1-408E-A445-0C87EB9F89A2}">
                <ask:lineSketchStyleProps xmlns:ask="http://schemas.microsoft.com/office/drawing/2018/sketchyshapes" sd="3820719209">
                  <a:prstGeom prst="ben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Bent Arrow 5">
            <a:extLst>
              <a:ext uri="{FF2B5EF4-FFF2-40B4-BE49-F238E27FC236}">
                <a16:creationId xmlns:a16="http://schemas.microsoft.com/office/drawing/2014/main" id="{ED964909-5E38-49BE-991C-6CBAEE547557}"/>
              </a:ext>
            </a:extLst>
          </p:cNvPr>
          <p:cNvSpPr/>
          <p:nvPr/>
        </p:nvSpPr>
        <p:spPr>
          <a:xfrm rot="16200000" flipV="1">
            <a:off x="6517808" y="3939987"/>
            <a:ext cx="1116782" cy="995083"/>
          </a:xfrm>
          <a:custGeom>
            <a:avLst/>
            <a:gdLst>
              <a:gd name="connsiteX0" fmla="*/ 0 w 1116782"/>
              <a:gd name="connsiteY0" fmla="*/ 995083 h 995083"/>
              <a:gd name="connsiteX1" fmla="*/ 0 w 1116782"/>
              <a:gd name="connsiteY1" fmla="*/ 559734 h 995083"/>
              <a:gd name="connsiteX2" fmla="*/ 435349 w 1116782"/>
              <a:gd name="connsiteY2" fmla="*/ 124385 h 995083"/>
              <a:gd name="connsiteX3" fmla="*/ 868011 w 1116782"/>
              <a:gd name="connsiteY3" fmla="*/ 124385 h 995083"/>
              <a:gd name="connsiteX4" fmla="*/ 868011 w 1116782"/>
              <a:gd name="connsiteY4" fmla="*/ 0 h 995083"/>
              <a:gd name="connsiteX5" fmla="*/ 1116782 w 1116782"/>
              <a:gd name="connsiteY5" fmla="*/ 248771 h 995083"/>
              <a:gd name="connsiteX6" fmla="*/ 868011 w 1116782"/>
              <a:gd name="connsiteY6" fmla="*/ 497542 h 995083"/>
              <a:gd name="connsiteX7" fmla="*/ 868011 w 1116782"/>
              <a:gd name="connsiteY7" fmla="*/ 373156 h 995083"/>
              <a:gd name="connsiteX8" fmla="*/ 435349 w 1116782"/>
              <a:gd name="connsiteY8" fmla="*/ 373156 h 995083"/>
              <a:gd name="connsiteX9" fmla="*/ 248771 w 1116782"/>
              <a:gd name="connsiteY9" fmla="*/ 559734 h 995083"/>
              <a:gd name="connsiteX10" fmla="*/ 248771 w 1116782"/>
              <a:gd name="connsiteY10" fmla="*/ 995083 h 995083"/>
              <a:gd name="connsiteX11" fmla="*/ 0 w 1116782"/>
              <a:gd name="connsiteY11" fmla="*/ 995083 h 99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782" h="995083" fill="none" extrusionOk="0">
                <a:moveTo>
                  <a:pt x="0" y="995083"/>
                </a:moveTo>
                <a:cubicBezTo>
                  <a:pt x="-11201" y="847398"/>
                  <a:pt x="-18404" y="666370"/>
                  <a:pt x="0" y="559734"/>
                </a:cubicBezTo>
                <a:cubicBezTo>
                  <a:pt x="31488" y="335967"/>
                  <a:pt x="225755" y="93201"/>
                  <a:pt x="435349" y="124385"/>
                </a:cubicBezTo>
                <a:cubicBezTo>
                  <a:pt x="564912" y="137344"/>
                  <a:pt x="686322" y="137543"/>
                  <a:pt x="868011" y="124385"/>
                </a:cubicBezTo>
                <a:cubicBezTo>
                  <a:pt x="869679" y="99123"/>
                  <a:pt x="874072" y="34991"/>
                  <a:pt x="868011" y="0"/>
                </a:cubicBezTo>
                <a:cubicBezTo>
                  <a:pt x="940736" y="95976"/>
                  <a:pt x="1011560" y="144281"/>
                  <a:pt x="1116782" y="248771"/>
                </a:cubicBezTo>
                <a:cubicBezTo>
                  <a:pt x="1017159" y="371941"/>
                  <a:pt x="921132" y="434369"/>
                  <a:pt x="868011" y="497542"/>
                </a:cubicBezTo>
                <a:cubicBezTo>
                  <a:pt x="873328" y="444440"/>
                  <a:pt x="870543" y="434346"/>
                  <a:pt x="868011" y="373156"/>
                </a:cubicBezTo>
                <a:cubicBezTo>
                  <a:pt x="705428" y="360914"/>
                  <a:pt x="622360" y="393047"/>
                  <a:pt x="435349" y="373156"/>
                </a:cubicBezTo>
                <a:cubicBezTo>
                  <a:pt x="345592" y="389796"/>
                  <a:pt x="243941" y="458875"/>
                  <a:pt x="248771" y="559734"/>
                </a:cubicBezTo>
                <a:cubicBezTo>
                  <a:pt x="256240" y="683231"/>
                  <a:pt x="230047" y="834049"/>
                  <a:pt x="248771" y="995083"/>
                </a:cubicBezTo>
                <a:cubicBezTo>
                  <a:pt x="176473" y="998773"/>
                  <a:pt x="73564" y="989965"/>
                  <a:pt x="0" y="995083"/>
                </a:cubicBezTo>
                <a:close/>
              </a:path>
              <a:path w="1116782" h="995083" stroke="0" extrusionOk="0">
                <a:moveTo>
                  <a:pt x="0" y="995083"/>
                </a:moveTo>
                <a:cubicBezTo>
                  <a:pt x="-16057" y="779033"/>
                  <a:pt x="-19516" y="695605"/>
                  <a:pt x="0" y="559734"/>
                </a:cubicBezTo>
                <a:cubicBezTo>
                  <a:pt x="-5508" y="316091"/>
                  <a:pt x="220329" y="164177"/>
                  <a:pt x="435349" y="124385"/>
                </a:cubicBezTo>
                <a:cubicBezTo>
                  <a:pt x="551598" y="133994"/>
                  <a:pt x="693734" y="111076"/>
                  <a:pt x="868011" y="124385"/>
                </a:cubicBezTo>
                <a:cubicBezTo>
                  <a:pt x="865740" y="95128"/>
                  <a:pt x="866031" y="25662"/>
                  <a:pt x="868011" y="0"/>
                </a:cubicBezTo>
                <a:cubicBezTo>
                  <a:pt x="983915" y="92010"/>
                  <a:pt x="1022173" y="174589"/>
                  <a:pt x="1116782" y="248771"/>
                </a:cubicBezTo>
                <a:cubicBezTo>
                  <a:pt x="1068427" y="321959"/>
                  <a:pt x="927394" y="451444"/>
                  <a:pt x="868011" y="497542"/>
                </a:cubicBezTo>
                <a:cubicBezTo>
                  <a:pt x="862903" y="448882"/>
                  <a:pt x="863716" y="422642"/>
                  <a:pt x="868011" y="373156"/>
                </a:cubicBezTo>
                <a:cubicBezTo>
                  <a:pt x="741771" y="379095"/>
                  <a:pt x="575417" y="384854"/>
                  <a:pt x="435349" y="373156"/>
                </a:cubicBezTo>
                <a:cubicBezTo>
                  <a:pt x="343431" y="377668"/>
                  <a:pt x="241341" y="450256"/>
                  <a:pt x="248771" y="559734"/>
                </a:cubicBezTo>
                <a:cubicBezTo>
                  <a:pt x="237173" y="777356"/>
                  <a:pt x="227050" y="787499"/>
                  <a:pt x="248771" y="995083"/>
                </a:cubicBezTo>
                <a:cubicBezTo>
                  <a:pt x="168045" y="983946"/>
                  <a:pt x="101535" y="1002498"/>
                  <a:pt x="0" y="995083"/>
                </a:cubicBezTo>
                <a:close/>
              </a:path>
            </a:pathLst>
          </a:custGeom>
          <a:solidFill>
            <a:srgbClr val="F4F5EB"/>
          </a:solidFill>
          <a:ln w="38100">
            <a:solidFill>
              <a:schemeClr val="tx1">
                <a:lumMod val="75000"/>
                <a:lumOff val="25000"/>
              </a:schemeClr>
            </a:solidFill>
            <a:extLst>
              <a:ext uri="{C807C97D-BFC1-408E-A445-0C87EB9F89A2}">
                <ask:lineSketchStyleProps xmlns:ask="http://schemas.microsoft.com/office/drawing/2018/sketchyshapes" sd="3820719209">
                  <a:prstGeom prst="bentArrow">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DD5D256A-CFDC-A9CF-EC01-790ECD059CFF}"/>
              </a:ext>
            </a:extLst>
          </p:cNvPr>
          <p:cNvSpPr txBox="1"/>
          <p:nvPr/>
        </p:nvSpPr>
        <p:spPr>
          <a:xfrm>
            <a:off x="346695" y="1526702"/>
            <a:ext cx="3028517" cy="1569660"/>
          </a:xfrm>
          <a:prstGeom prst="rect">
            <a:avLst/>
          </a:prstGeom>
          <a:noFill/>
        </p:spPr>
        <p:txBody>
          <a:bodyPr wrap="square" rtlCol="0">
            <a:spAutoFit/>
          </a:bodyPr>
          <a:lstStyle/>
          <a:p>
            <a:r>
              <a:rPr lang="en-GB" sz="2400" dirty="0">
                <a:solidFill>
                  <a:schemeClr val="tx1">
                    <a:lumMod val="75000"/>
                    <a:lumOff val="25000"/>
                  </a:schemeClr>
                </a:solidFill>
                <a:cs typeface="Dreaming Outloud Pro" panose="03050502040302030504" pitchFamily="66" charset="77"/>
              </a:rPr>
              <a:t>1. Ripples form on the surface of the ocean due to friction from the wind. </a:t>
            </a:r>
          </a:p>
        </p:txBody>
      </p:sp>
      <p:sp>
        <p:nvSpPr>
          <p:cNvPr id="8" name="TextBox 7">
            <a:extLst>
              <a:ext uri="{FF2B5EF4-FFF2-40B4-BE49-F238E27FC236}">
                <a16:creationId xmlns:a16="http://schemas.microsoft.com/office/drawing/2014/main" id="{ED9062E0-74C2-AA30-BE89-F4154CAFAD67}"/>
              </a:ext>
            </a:extLst>
          </p:cNvPr>
          <p:cNvSpPr txBox="1"/>
          <p:nvPr/>
        </p:nvSpPr>
        <p:spPr>
          <a:xfrm>
            <a:off x="3057740" y="4199090"/>
            <a:ext cx="3028517" cy="2308324"/>
          </a:xfrm>
          <a:prstGeom prst="rect">
            <a:avLst/>
          </a:prstGeom>
          <a:noFill/>
        </p:spPr>
        <p:txBody>
          <a:bodyPr wrap="square" rtlCol="0">
            <a:spAutoFit/>
          </a:bodyPr>
          <a:lstStyle/>
          <a:p>
            <a:r>
              <a:rPr lang="en-GB" sz="2400" dirty="0">
                <a:solidFill>
                  <a:schemeClr val="tx1">
                    <a:lumMod val="75000"/>
                    <a:lumOff val="25000"/>
                  </a:schemeClr>
                </a:solidFill>
                <a:cs typeface="Dreaming Outloud Pro" panose="03050502040302030504" pitchFamily="66" charset="77"/>
              </a:rPr>
              <a:t>2. Fast moving ripples merge with slower ripples. The waves become larger and form sets (straight lines of waves).</a:t>
            </a:r>
          </a:p>
        </p:txBody>
      </p:sp>
      <p:sp>
        <p:nvSpPr>
          <p:cNvPr id="9" name="TextBox 8">
            <a:extLst>
              <a:ext uri="{FF2B5EF4-FFF2-40B4-BE49-F238E27FC236}">
                <a16:creationId xmlns:a16="http://schemas.microsoft.com/office/drawing/2014/main" id="{80828999-E366-B514-B901-D0A0F56ECC8A}"/>
              </a:ext>
            </a:extLst>
          </p:cNvPr>
          <p:cNvSpPr txBox="1"/>
          <p:nvPr/>
        </p:nvSpPr>
        <p:spPr>
          <a:xfrm>
            <a:off x="5726984" y="1526702"/>
            <a:ext cx="3028517" cy="1569660"/>
          </a:xfrm>
          <a:prstGeom prst="rect">
            <a:avLst/>
          </a:prstGeom>
          <a:noFill/>
        </p:spPr>
        <p:txBody>
          <a:bodyPr wrap="square" rtlCol="0">
            <a:spAutoFit/>
          </a:bodyPr>
          <a:lstStyle/>
          <a:p>
            <a:r>
              <a:rPr lang="en-GB" sz="2400" dirty="0">
                <a:solidFill>
                  <a:schemeClr val="tx1">
                    <a:lumMod val="75000"/>
                    <a:lumOff val="25000"/>
                  </a:schemeClr>
                </a:solidFill>
                <a:cs typeface="Dreaming Outloud Pro" panose="03050502040302030504" pitchFamily="66" charset="77"/>
              </a:rPr>
              <a:t>3. Waves become larger and more organised the further they travel. </a:t>
            </a:r>
          </a:p>
        </p:txBody>
      </p:sp>
    </p:spTree>
    <p:extLst>
      <p:ext uri="{BB962C8B-B14F-4D97-AF65-F5344CB8AC3E}">
        <p14:creationId xmlns:p14="http://schemas.microsoft.com/office/powerpoint/2010/main" val="43985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50BF27E-DE9E-9D36-6F22-5C256D732A8B}"/>
              </a:ext>
            </a:extLst>
          </p:cNvPr>
          <p:cNvSpPr txBox="1"/>
          <p:nvPr/>
        </p:nvSpPr>
        <p:spPr>
          <a:xfrm>
            <a:off x="707365" y="60973"/>
            <a:ext cx="8275091" cy="1754326"/>
          </a:xfrm>
          <a:prstGeom prst="rect">
            <a:avLst/>
          </a:prstGeom>
          <a:noFill/>
        </p:spPr>
        <p:txBody>
          <a:bodyPr wrap="square" rtlCol="0">
            <a:spAutoFit/>
          </a:bodyPr>
          <a:lstStyle/>
          <a:p>
            <a:r>
              <a:rPr lang="en-GB" sz="5400" dirty="0">
                <a:solidFill>
                  <a:schemeClr val="tx1">
                    <a:lumMod val="75000"/>
                    <a:lumOff val="25000"/>
                  </a:schemeClr>
                </a:solidFill>
                <a:latin typeface="+mj-lt"/>
                <a:cs typeface="Dreaming Outloud Pro" panose="03050502040302030504" pitchFamily="66" charset="77"/>
              </a:rPr>
              <a:t>What are the characteristics of waves?</a:t>
            </a:r>
          </a:p>
        </p:txBody>
      </p:sp>
      <p:pic>
        <p:nvPicPr>
          <p:cNvPr id="13" name="Graphic 12">
            <a:extLst>
              <a:ext uri="{FF2B5EF4-FFF2-40B4-BE49-F238E27FC236}">
                <a16:creationId xmlns:a16="http://schemas.microsoft.com/office/drawing/2014/main" id="{240F2580-2850-4F59-4F71-80C148BCD067}"/>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2252" y="0"/>
            <a:ext cx="923330" cy="923330"/>
          </a:xfrm>
          <a:prstGeom prst="rect">
            <a:avLst/>
          </a:prstGeom>
        </p:spPr>
      </p:pic>
      <p:pic>
        <p:nvPicPr>
          <p:cNvPr id="50" name="Online Media 49" descr="How are waves formed?">
            <a:hlinkClick r:id="" action="ppaction://media"/>
            <a:extLst>
              <a:ext uri="{FF2B5EF4-FFF2-40B4-BE49-F238E27FC236}">
                <a16:creationId xmlns:a16="http://schemas.microsoft.com/office/drawing/2014/main" id="{257B7F73-D7D8-D29A-3218-21E08EC4D46A}"/>
              </a:ext>
            </a:extLst>
          </p:cNvPr>
          <p:cNvPicPr>
            <a:picLocks noRot="1" noChangeAspect="1"/>
          </p:cNvPicPr>
          <p:nvPr>
            <a:videoFile r:link="rId1"/>
          </p:nvPr>
        </p:nvPicPr>
        <p:blipFill>
          <a:blip r:embed="rId6"/>
          <a:stretch>
            <a:fillRect/>
          </a:stretch>
        </p:blipFill>
        <p:spPr>
          <a:xfrm>
            <a:off x="161543" y="1813211"/>
            <a:ext cx="8820913" cy="4983816"/>
          </a:xfrm>
          <a:prstGeom prst="rect">
            <a:avLst/>
          </a:prstGeom>
        </p:spPr>
      </p:pic>
    </p:spTree>
    <p:extLst>
      <p:ext uri="{BB962C8B-B14F-4D97-AF65-F5344CB8AC3E}">
        <p14:creationId xmlns:p14="http://schemas.microsoft.com/office/powerpoint/2010/main" val="9395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0"/>
                </p:tgtEl>
              </p:cMediaNode>
            </p:video>
            <p:seq concurrent="1" nextAc="seek">
              <p:cTn id="8" restart="whenNotActive" fill="hold" evtFilter="cancelBubble" nodeType="interactiveSeq">
                <p:stCondLst>
                  <p:cond evt="onClick" delay="0">
                    <p:tgtEl>
                      <p:spTgt spid="5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0"/>
                                        </p:tgtEl>
                                      </p:cBhvr>
                                    </p:cmd>
                                  </p:childTnLst>
                                </p:cTn>
                              </p:par>
                            </p:childTnLst>
                          </p:cTn>
                        </p:par>
                      </p:childTnLst>
                    </p:cTn>
                  </p:par>
                </p:childTnLst>
              </p:cTn>
              <p:nextCondLst>
                <p:cond evt="onClick" delay="0">
                  <p:tgtEl>
                    <p:spTgt spid="5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pic>
        <p:nvPicPr>
          <p:cNvPr id="3" name="Picture 2" descr="A blue wave on a sandy beach&#10;&#10;Description automatically generated">
            <a:extLst>
              <a:ext uri="{FF2B5EF4-FFF2-40B4-BE49-F238E27FC236}">
                <a16:creationId xmlns:a16="http://schemas.microsoft.com/office/drawing/2014/main" id="{2D8E0619-FBA0-E2DA-6067-2B6DF9962C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564" y="-30269"/>
            <a:ext cx="9277564" cy="6918538"/>
          </a:xfrm>
          <a:prstGeom prst="rect">
            <a:avLst/>
          </a:prstGeom>
        </p:spPr>
      </p:pic>
      <p:sp>
        <p:nvSpPr>
          <p:cNvPr id="11" name="TextBox 10">
            <a:extLst>
              <a:ext uri="{FF2B5EF4-FFF2-40B4-BE49-F238E27FC236}">
                <a16:creationId xmlns:a16="http://schemas.microsoft.com/office/drawing/2014/main" id="{A50BF27E-DE9E-9D36-6F22-5C256D732A8B}"/>
              </a:ext>
            </a:extLst>
          </p:cNvPr>
          <p:cNvSpPr txBox="1"/>
          <p:nvPr/>
        </p:nvSpPr>
        <p:spPr>
          <a:xfrm>
            <a:off x="707365" y="60973"/>
            <a:ext cx="8517938" cy="1754326"/>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What are the characteristics of waves?</a:t>
            </a:r>
          </a:p>
        </p:txBody>
      </p:sp>
      <p:pic>
        <p:nvPicPr>
          <p:cNvPr id="13" name="Graphic 12">
            <a:extLst>
              <a:ext uri="{FF2B5EF4-FFF2-40B4-BE49-F238E27FC236}">
                <a16:creationId xmlns:a16="http://schemas.microsoft.com/office/drawing/2014/main" id="{240F2580-2850-4F59-4F71-80C148BCD067}"/>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2252" y="0"/>
            <a:ext cx="923330" cy="923330"/>
          </a:xfrm>
          <a:prstGeom prst="rect">
            <a:avLst/>
          </a:prstGeom>
        </p:spPr>
      </p:pic>
      <p:sp>
        <p:nvSpPr>
          <p:cNvPr id="8" name="TextBox 7">
            <a:extLst>
              <a:ext uri="{FF2B5EF4-FFF2-40B4-BE49-F238E27FC236}">
                <a16:creationId xmlns:a16="http://schemas.microsoft.com/office/drawing/2014/main" id="{A6883B11-6790-2F69-3B59-88075DB62DAF}"/>
              </a:ext>
            </a:extLst>
          </p:cNvPr>
          <p:cNvSpPr txBox="1"/>
          <p:nvPr/>
        </p:nvSpPr>
        <p:spPr>
          <a:xfrm>
            <a:off x="1166567" y="1815299"/>
            <a:ext cx="1580605" cy="461665"/>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wave crest</a:t>
            </a:r>
          </a:p>
        </p:txBody>
      </p:sp>
      <p:cxnSp>
        <p:nvCxnSpPr>
          <p:cNvPr id="18" name="Straight Connector 17">
            <a:extLst>
              <a:ext uri="{FF2B5EF4-FFF2-40B4-BE49-F238E27FC236}">
                <a16:creationId xmlns:a16="http://schemas.microsoft.com/office/drawing/2014/main" id="{E84A92BE-81CB-C620-7492-B8D9B592D073}"/>
              </a:ext>
            </a:extLst>
          </p:cNvPr>
          <p:cNvCxnSpPr/>
          <p:nvPr/>
        </p:nvCxnSpPr>
        <p:spPr>
          <a:xfrm>
            <a:off x="1956870" y="2164420"/>
            <a:ext cx="0" cy="643848"/>
          </a:xfrm>
          <a:prstGeom prst="line">
            <a:avLst/>
          </a:prstGeom>
          <a:ln w="254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08FA405-D496-4CB3-4919-CC7FAA5DB6B7}"/>
              </a:ext>
            </a:extLst>
          </p:cNvPr>
          <p:cNvSpPr txBox="1"/>
          <p:nvPr/>
        </p:nvSpPr>
        <p:spPr>
          <a:xfrm>
            <a:off x="2311556" y="3860637"/>
            <a:ext cx="1871268" cy="461665"/>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wave trough</a:t>
            </a:r>
          </a:p>
        </p:txBody>
      </p:sp>
      <p:cxnSp>
        <p:nvCxnSpPr>
          <p:cNvPr id="21" name="Straight Connector 20">
            <a:extLst>
              <a:ext uri="{FF2B5EF4-FFF2-40B4-BE49-F238E27FC236}">
                <a16:creationId xmlns:a16="http://schemas.microsoft.com/office/drawing/2014/main" id="{B697713C-ED18-4E6B-C4F1-D59627B86D6C}"/>
              </a:ext>
            </a:extLst>
          </p:cNvPr>
          <p:cNvCxnSpPr>
            <a:cxnSpLocks/>
          </p:cNvCxnSpPr>
          <p:nvPr/>
        </p:nvCxnSpPr>
        <p:spPr>
          <a:xfrm flipV="1">
            <a:off x="3247190" y="3576320"/>
            <a:ext cx="0" cy="293860"/>
          </a:xfrm>
          <a:prstGeom prst="line">
            <a:avLst/>
          </a:prstGeom>
          <a:ln w="254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045E5F-2C4D-E0D3-D143-3C1C1BA4C219}"/>
              </a:ext>
            </a:extLst>
          </p:cNvPr>
          <p:cNvSpPr txBox="1"/>
          <p:nvPr/>
        </p:nvSpPr>
        <p:spPr>
          <a:xfrm>
            <a:off x="2311556" y="2695110"/>
            <a:ext cx="1871268" cy="461665"/>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wave length</a:t>
            </a:r>
          </a:p>
        </p:txBody>
      </p:sp>
      <p:cxnSp>
        <p:nvCxnSpPr>
          <p:cNvPr id="24" name="Straight Connector 23">
            <a:extLst>
              <a:ext uri="{FF2B5EF4-FFF2-40B4-BE49-F238E27FC236}">
                <a16:creationId xmlns:a16="http://schemas.microsoft.com/office/drawing/2014/main" id="{DB4F35E6-697D-CE3A-1B8E-4E0C0BA7C4F6}"/>
              </a:ext>
            </a:extLst>
          </p:cNvPr>
          <p:cNvCxnSpPr>
            <a:cxnSpLocks/>
          </p:cNvCxnSpPr>
          <p:nvPr/>
        </p:nvCxnSpPr>
        <p:spPr>
          <a:xfrm flipH="1">
            <a:off x="2091393" y="2696508"/>
            <a:ext cx="2413825" cy="0"/>
          </a:xfrm>
          <a:prstGeom prst="line">
            <a:avLst/>
          </a:prstGeom>
          <a:ln w="254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488718E-90F1-6DDB-6ACF-E93647E405E9}"/>
              </a:ext>
            </a:extLst>
          </p:cNvPr>
          <p:cNvGrpSpPr/>
          <p:nvPr/>
        </p:nvGrpSpPr>
        <p:grpSpPr>
          <a:xfrm>
            <a:off x="1347283" y="2993630"/>
            <a:ext cx="1004766" cy="1064824"/>
            <a:chOff x="1347283" y="2993630"/>
            <a:chExt cx="1004766" cy="1064824"/>
          </a:xfrm>
        </p:grpSpPr>
        <p:sp>
          <p:nvSpPr>
            <p:cNvPr id="29" name="Arc 28">
              <a:extLst>
                <a:ext uri="{FF2B5EF4-FFF2-40B4-BE49-F238E27FC236}">
                  <a16:creationId xmlns:a16="http://schemas.microsoft.com/office/drawing/2014/main" id="{9BD3F23E-99AE-E32A-4007-AA838FC10450}"/>
                </a:ext>
              </a:extLst>
            </p:cNvPr>
            <p:cNvSpPr/>
            <p:nvPr/>
          </p:nvSpPr>
          <p:spPr>
            <a:xfrm>
              <a:off x="1347283" y="3105369"/>
              <a:ext cx="964273" cy="909156"/>
            </a:xfrm>
            <a:prstGeom prst="arc">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8CB6742A-1F93-84C8-6C44-42E597B65672}"/>
                </a:ext>
              </a:extLst>
            </p:cNvPr>
            <p:cNvSpPr/>
            <p:nvPr/>
          </p:nvSpPr>
          <p:spPr>
            <a:xfrm rot="7213047">
              <a:off x="1408858" y="3021189"/>
              <a:ext cx="964273" cy="909156"/>
            </a:xfrm>
            <a:prstGeom prst="arc">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a:extLst>
                <a:ext uri="{FF2B5EF4-FFF2-40B4-BE49-F238E27FC236}">
                  <a16:creationId xmlns:a16="http://schemas.microsoft.com/office/drawing/2014/main" id="{AC5BC3AD-D494-64AC-4C0B-E11E391E11FF}"/>
                </a:ext>
              </a:extLst>
            </p:cNvPr>
            <p:cNvSpPr/>
            <p:nvPr/>
          </p:nvSpPr>
          <p:spPr>
            <a:xfrm rot="14499278">
              <a:off x="1415334" y="3121740"/>
              <a:ext cx="964273" cy="909156"/>
            </a:xfrm>
            <a:prstGeom prst="arc">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5" name="TextBox 34">
            <a:extLst>
              <a:ext uri="{FF2B5EF4-FFF2-40B4-BE49-F238E27FC236}">
                <a16:creationId xmlns:a16="http://schemas.microsoft.com/office/drawing/2014/main" id="{22BA4966-0948-0B4A-AE9E-5552FB498B23}"/>
              </a:ext>
            </a:extLst>
          </p:cNvPr>
          <p:cNvSpPr txBox="1"/>
          <p:nvPr/>
        </p:nvSpPr>
        <p:spPr>
          <a:xfrm>
            <a:off x="108828" y="3667637"/>
            <a:ext cx="1580605"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circular orbit</a:t>
            </a:r>
          </a:p>
        </p:txBody>
      </p:sp>
      <p:sp>
        <p:nvSpPr>
          <p:cNvPr id="36" name="TextBox 35">
            <a:extLst>
              <a:ext uri="{FF2B5EF4-FFF2-40B4-BE49-F238E27FC236}">
                <a16:creationId xmlns:a16="http://schemas.microsoft.com/office/drawing/2014/main" id="{9685D0BB-A590-D69D-868A-5C50EBC575FE}"/>
              </a:ext>
            </a:extLst>
          </p:cNvPr>
          <p:cNvSpPr txBox="1"/>
          <p:nvPr/>
        </p:nvSpPr>
        <p:spPr>
          <a:xfrm rot="21202241">
            <a:off x="5044926" y="3688600"/>
            <a:ext cx="1580605" cy="461665"/>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friction</a:t>
            </a:r>
          </a:p>
        </p:txBody>
      </p:sp>
      <p:sp>
        <p:nvSpPr>
          <p:cNvPr id="37" name="TextBox 36">
            <a:extLst>
              <a:ext uri="{FF2B5EF4-FFF2-40B4-BE49-F238E27FC236}">
                <a16:creationId xmlns:a16="http://schemas.microsoft.com/office/drawing/2014/main" id="{10E16567-F13A-3956-C951-19C0ABBC2936}"/>
              </a:ext>
            </a:extLst>
          </p:cNvPr>
          <p:cNvSpPr txBox="1"/>
          <p:nvPr/>
        </p:nvSpPr>
        <p:spPr>
          <a:xfrm>
            <a:off x="5159253" y="1401109"/>
            <a:ext cx="2475154"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breaking wave gains height</a:t>
            </a:r>
          </a:p>
        </p:txBody>
      </p:sp>
      <p:cxnSp>
        <p:nvCxnSpPr>
          <p:cNvPr id="38" name="Straight Connector 37">
            <a:extLst>
              <a:ext uri="{FF2B5EF4-FFF2-40B4-BE49-F238E27FC236}">
                <a16:creationId xmlns:a16="http://schemas.microsoft.com/office/drawing/2014/main" id="{745A3949-D043-EF8A-54E6-1764431932A8}"/>
              </a:ext>
            </a:extLst>
          </p:cNvPr>
          <p:cNvCxnSpPr/>
          <p:nvPr/>
        </p:nvCxnSpPr>
        <p:spPr>
          <a:xfrm>
            <a:off x="6396830" y="2164420"/>
            <a:ext cx="0" cy="643848"/>
          </a:xfrm>
          <a:prstGeom prst="line">
            <a:avLst/>
          </a:prstGeom>
          <a:ln w="254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DD92D3-95D0-643A-43F2-96F7D1C1E6DF}"/>
              </a:ext>
            </a:extLst>
          </p:cNvPr>
          <p:cNvSpPr txBox="1"/>
          <p:nvPr/>
        </p:nvSpPr>
        <p:spPr>
          <a:xfrm>
            <a:off x="4471642" y="2162695"/>
            <a:ext cx="1723675" cy="830997"/>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base of wave slows</a:t>
            </a:r>
          </a:p>
        </p:txBody>
      </p:sp>
      <p:cxnSp>
        <p:nvCxnSpPr>
          <p:cNvPr id="40" name="Straight Connector 39">
            <a:extLst>
              <a:ext uri="{FF2B5EF4-FFF2-40B4-BE49-F238E27FC236}">
                <a16:creationId xmlns:a16="http://schemas.microsoft.com/office/drawing/2014/main" id="{250EDA6F-1C49-F7B7-3207-3A4DAC5DA621}"/>
              </a:ext>
            </a:extLst>
          </p:cNvPr>
          <p:cNvCxnSpPr>
            <a:cxnSpLocks/>
          </p:cNvCxnSpPr>
          <p:nvPr/>
        </p:nvCxnSpPr>
        <p:spPr>
          <a:xfrm>
            <a:off x="5346147" y="2936161"/>
            <a:ext cx="624533" cy="731476"/>
          </a:xfrm>
          <a:prstGeom prst="line">
            <a:avLst/>
          </a:prstGeom>
          <a:ln w="254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004C74F-9B21-933E-F786-E60D976FC1F2}"/>
              </a:ext>
            </a:extLst>
          </p:cNvPr>
          <p:cNvSpPr txBox="1"/>
          <p:nvPr/>
        </p:nvSpPr>
        <p:spPr>
          <a:xfrm>
            <a:off x="4025544" y="4299294"/>
            <a:ext cx="1871268" cy="461665"/>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swash</a:t>
            </a:r>
          </a:p>
        </p:txBody>
      </p:sp>
      <p:cxnSp>
        <p:nvCxnSpPr>
          <p:cNvPr id="43" name="Straight Connector 42">
            <a:extLst>
              <a:ext uri="{FF2B5EF4-FFF2-40B4-BE49-F238E27FC236}">
                <a16:creationId xmlns:a16="http://schemas.microsoft.com/office/drawing/2014/main" id="{97A83868-A9FD-BEBE-0F97-75429C5E2E40}"/>
              </a:ext>
            </a:extLst>
          </p:cNvPr>
          <p:cNvCxnSpPr>
            <a:cxnSpLocks/>
          </p:cNvCxnSpPr>
          <p:nvPr/>
        </p:nvCxnSpPr>
        <p:spPr>
          <a:xfrm flipV="1">
            <a:off x="5443935" y="4175068"/>
            <a:ext cx="1888529" cy="322035"/>
          </a:xfrm>
          <a:prstGeom prst="line">
            <a:avLst/>
          </a:prstGeom>
          <a:ln w="53975">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D3FFD14-0CA0-2B79-627C-B5941675D11E}"/>
              </a:ext>
            </a:extLst>
          </p:cNvPr>
          <p:cNvSpPr txBox="1"/>
          <p:nvPr/>
        </p:nvSpPr>
        <p:spPr>
          <a:xfrm>
            <a:off x="6952186" y="4625895"/>
            <a:ext cx="1871268" cy="461665"/>
          </a:xfrm>
          <a:prstGeom prst="rect">
            <a:avLst/>
          </a:prstGeom>
          <a:noFill/>
        </p:spPr>
        <p:txBody>
          <a:bodyPr wrap="square" rtlCol="0">
            <a:spAutoFit/>
          </a:bodyPr>
          <a:lstStyle/>
          <a:p>
            <a:pPr algn="ctr"/>
            <a:r>
              <a:rPr lang="en-GB" sz="2400" dirty="0">
                <a:solidFill>
                  <a:schemeClr val="tx1">
                    <a:lumMod val="75000"/>
                    <a:lumOff val="25000"/>
                  </a:schemeClr>
                </a:solidFill>
                <a:cs typeface="Dreaming Outloud Pro" panose="03050502040302030504" pitchFamily="66" charset="77"/>
              </a:rPr>
              <a:t>backwash</a:t>
            </a:r>
          </a:p>
        </p:txBody>
      </p:sp>
      <p:cxnSp>
        <p:nvCxnSpPr>
          <p:cNvPr id="47" name="Straight Connector 46">
            <a:extLst>
              <a:ext uri="{FF2B5EF4-FFF2-40B4-BE49-F238E27FC236}">
                <a16:creationId xmlns:a16="http://schemas.microsoft.com/office/drawing/2014/main" id="{AB8478B9-77E5-968E-3B74-18AF8747CD92}"/>
              </a:ext>
            </a:extLst>
          </p:cNvPr>
          <p:cNvCxnSpPr>
            <a:cxnSpLocks/>
          </p:cNvCxnSpPr>
          <p:nvPr/>
        </p:nvCxnSpPr>
        <p:spPr>
          <a:xfrm flipH="1">
            <a:off x="5159253" y="4889637"/>
            <a:ext cx="1912765" cy="306130"/>
          </a:xfrm>
          <a:prstGeom prst="line">
            <a:avLst/>
          </a:prstGeom>
          <a:ln w="53975">
            <a:solidFill>
              <a:schemeClr val="tx1">
                <a:lumMod val="75000"/>
                <a:lumOff val="25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2BB8788-8F84-7780-C82E-807C866949B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72018" y="6568965"/>
            <a:ext cx="1922929" cy="214696"/>
          </a:xfrm>
          <a:prstGeom prst="rect">
            <a:avLst/>
          </a:prstGeom>
        </p:spPr>
      </p:pic>
    </p:spTree>
    <p:extLst>
      <p:ext uri="{BB962C8B-B14F-4D97-AF65-F5344CB8AC3E}">
        <p14:creationId xmlns:p14="http://schemas.microsoft.com/office/powerpoint/2010/main" val="330981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22"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5000" fill="hold"/>
                                        <p:tgtEl>
                                          <p:spTgt spid="33"/>
                                        </p:tgtEl>
                                        <p:attrNameLst>
                                          <p:attrName>r</p:attrName>
                                        </p:attrNameLst>
                                      </p:cBhvr>
                                    </p:animRot>
                                  </p:childTnLst>
                                </p:cTn>
                              </p:par>
                              <p:par>
                                <p:cTn id="31" presetID="22" presetClass="entr" presetSubtype="1"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par>
                                <p:cTn id="44" presetID="22" presetClass="entr" presetSubtype="1"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up)">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par>
                                <p:cTn id="52" presetID="22" presetClass="entr" presetSubtype="1"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par>
                                <p:cTn id="60" presetID="22" presetClass="entr" presetSubtype="1"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par>
                                <p:cTn id="68" presetID="22" presetClass="entr" presetSubtype="1" fill="hold"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3" grpId="0"/>
      <p:bldP spid="35" grpId="0"/>
      <p:bldP spid="36" grpId="0"/>
      <p:bldP spid="37" grpId="0"/>
      <p:bldP spid="39" grpId="0"/>
      <p:bldP spid="42"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pic>
        <p:nvPicPr>
          <p:cNvPr id="5" name="Picture 4" descr="A person surfing on a large wave&#10;&#10;Description automatically generated">
            <a:extLst>
              <a:ext uri="{FF2B5EF4-FFF2-40B4-BE49-F238E27FC236}">
                <a16:creationId xmlns:a16="http://schemas.microsoft.com/office/drawing/2014/main" id="{C48680B7-C7CB-BC3B-9A0B-A9F4661BF29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9144000" cy="3585681"/>
          </a:xfrm>
          <a:prstGeom prst="rect">
            <a:avLst/>
          </a:prstGeom>
        </p:spPr>
      </p:pic>
      <p:pic>
        <p:nvPicPr>
          <p:cNvPr id="7" name="Picture 6" descr="A sandy beach with trees in the background&#10;&#10;Description automatically generated">
            <a:extLst>
              <a:ext uri="{FF2B5EF4-FFF2-40B4-BE49-F238E27FC236}">
                <a16:creationId xmlns:a16="http://schemas.microsoft.com/office/drawing/2014/main" id="{618B4940-FA31-D821-3526-1E89DCD150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4448709"/>
            <a:ext cx="9144000" cy="2409291"/>
          </a:xfrm>
          <a:prstGeom prst="rect">
            <a:avLst/>
          </a:prstGeom>
        </p:spPr>
      </p:pic>
      <p:sp>
        <p:nvSpPr>
          <p:cNvPr id="11" name="TextBox 10">
            <a:extLst>
              <a:ext uri="{FF2B5EF4-FFF2-40B4-BE49-F238E27FC236}">
                <a16:creationId xmlns:a16="http://schemas.microsoft.com/office/drawing/2014/main" id="{A50BF27E-DE9E-9D36-6F22-5C256D732A8B}"/>
              </a:ext>
            </a:extLst>
          </p:cNvPr>
          <p:cNvSpPr txBox="1"/>
          <p:nvPr/>
        </p:nvSpPr>
        <p:spPr>
          <a:xfrm>
            <a:off x="719192" y="3585681"/>
            <a:ext cx="9277564" cy="923330"/>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What affects wave size?</a:t>
            </a:r>
          </a:p>
        </p:txBody>
      </p:sp>
      <p:pic>
        <p:nvPicPr>
          <p:cNvPr id="13" name="Graphic 12">
            <a:extLst>
              <a:ext uri="{FF2B5EF4-FFF2-40B4-BE49-F238E27FC236}">
                <a16:creationId xmlns:a16="http://schemas.microsoft.com/office/drawing/2014/main" id="{240F2580-2850-4F59-4F71-80C148BCD067}"/>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40425" y="3524708"/>
            <a:ext cx="923330" cy="923330"/>
          </a:xfrm>
          <a:prstGeom prst="rect">
            <a:avLst/>
          </a:prstGeom>
        </p:spPr>
      </p:pic>
    </p:spTree>
    <p:extLst>
      <p:ext uri="{BB962C8B-B14F-4D97-AF65-F5344CB8AC3E}">
        <p14:creationId xmlns:p14="http://schemas.microsoft.com/office/powerpoint/2010/main" val="164840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496A02B5-0B33-3D21-BB75-763182379E36}"/>
              </a:ext>
            </a:extLst>
          </p:cNvPr>
          <p:cNvSpPr/>
          <p:nvPr/>
        </p:nvSpPr>
        <p:spPr>
          <a:xfrm>
            <a:off x="170069" y="149612"/>
            <a:ext cx="8869428" cy="6564549"/>
          </a:xfrm>
          <a:custGeom>
            <a:avLst/>
            <a:gdLst>
              <a:gd name="connsiteX0" fmla="*/ 0 w 8869428"/>
              <a:gd name="connsiteY0" fmla="*/ 253982 h 6564549"/>
              <a:gd name="connsiteX1" fmla="*/ 253982 w 8869428"/>
              <a:gd name="connsiteY1" fmla="*/ 0 h 6564549"/>
              <a:gd name="connsiteX2" fmla="*/ 867156 w 8869428"/>
              <a:gd name="connsiteY2" fmla="*/ 0 h 6564549"/>
              <a:gd name="connsiteX3" fmla="*/ 1313101 w 8869428"/>
              <a:gd name="connsiteY3" fmla="*/ 0 h 6564549"/>
              <a:gd name="connsiteX4" fmla="*/ 2177119 w 8869428"/>
              <a:gd name="connsiteY4" fmla="*/ 0 h 6564549"/>
              <a:gd name="connsiteX5" fmla="*/ 2873907 w 8869428"/>
              <a:gd name="connsiteY5" fmla="*/ 0 h 6564549"/>
              <a:gd name="connsiteX6" fmla="*/ 3737925 w 8869428"/>
              <a:gd name="connsiteY6" fmla="*/ 0 h 6564549"/>
              <a:gd name="connsiteX7" fmla="*/ 4351099 w 8869428"/>
              <a:gd name="connsiteY7" fmla="*/ 0 h 6564549"/>
              <a:gd name="connsiteX8" fmla="*/ 4880659 w 8869428"/>
              <a:gd name="connsiteY8" fmla="*/ 0 h 6564549"/>
              <a:gd name="connsiteX9" fmla="*/ 5577447 w 8869428"/>
              <a:gd name="connsiteY9" fmla="*/ 0 h 6564549"/>
              <a:gd name="connsiteX10" fmla="*/ 6357851 w 8869428"/>
              <a:gd name="connsiteY10" fmla="*/ 0 h 6564549"/>
              <a:gd name="connsiteX11" fmla="*/ 7221869 w 8869428"/>
              <a:gd name="connsiteY11" fmla="*/ 0 h 6564549"/>
              <a:gd name="connsiteX12" fmla="*/ 8002272 w 8869428"/>
              <a:gd name="connsiteY12" fmla="*/ 0 h 6564549"/>
              <a:gd name="connsiteX13" fmla="*/ 8615446 w 8869428"/>
              <a:gd name="connsiteY13" fmla="*/ 0 h 6564549"/>
              <a:gd name="connsiteX14" fmla="*/ 8869428 w 8869428"/>
              <a:gd name="connsiteY14" fmla="*/ 253982 h 6564549"/>
              <a:gd name="connsiteX15" fmla="*/ 8869428 w 8869428"/>
              <a:gd name="connsiteY15" fmla="*/ 926936 h 6564549"/>
              <a:gd name="connsiteX16" fmla="*/ 8869428 w 8869428"/>
              <a:gd name="connsiteY16" fmla="*/ 1539324 h 6564549"/>
              <a:gd name="connsiteX17" fmla="*/ 8869428 w 8869428"/>
              <a:gd name="connsiteY17" fmla="*/ 2091146 h 6564549"/>
              <a:gd name="connsiteX18" fmla="*/ 8869428 w 8869428"/>
              <a:gd name="connsiteY18" fmla="*/ 2582402 h 6564549"/>
              <a:gd name="connsiteX19" fmla="*/ 8869428 w 8869428"/>
              <a:gd name="connsiteY19" fmla="*/ 3134225 h 6564549"/>
              <a:gd name="connsiteX20" fmla="*/ 8869428 w 8869428"/>
              <a:gd name="connsiteY20" fmla="*/ 3686047 h 6564549"/>
              <a:gd name="connsiteX21" fmla="*/ 8869428 w 8869428"/>
              <a:gd name="connsiteY21" fmla="*/ 4359001 h 6564549"/>
              <a:gd name="connsiteX22" fmla="*/ 8869428 w 8869428"/>
              <a:gd name="connsiteY22" fmla="*/ 5031955 h 6564549"/>
              <a:gd name="connsiteX23" fmla="*/ 8869428 w 8869428"/>
              <a:gd name="connsiteY23" fmla="*/ 5644343 h 6564549"/>
              <a:gd name="connsiteX24" fmla="*/ 8869428 w 8869428"/>
              <a:gd name="connsiteY24" fmla="*/ 6310567 h 6564549"/>
              <a:gd name="connsiteX25" fmla="*/ 8615446 w 8869428"/>
              <a:gd name="connsiteY25" fmla="*/ 6564549 h 6564549"/>
              <a:gd name="connsiteX26" fmla="*/ 8169501 w 8869428"/>
              <a:gd name="connsiteY26" fmla="*/ 6564549 h 6564549"/>
              <a:gd name="connsiteX27" fmla="*/ 7389098 w 8869428"/>
              <a:gd name="connsiteY27" fmla="*/ 6564549 h 6564549"/>
              <a:gd name="connsiteX28" fmla="*/ 6525080 w 8869428"/>
              <a:gd name="connsiteY28" fmla="*/ 6564549 h 6564549"/>
              <a:gd name="connsiteX29" fmla="*/ 6079135 w 8869428"/>
              <a:gd name="connsiteY29" fmla="*/ 6564549 h 6564549"/>
              <a:gd name="connsiteX30" fmla="*/ 5215117 w 8869428"/>
              <a:gd name="connsiteY30" fmla="*/ 6564549 h 6564549"/>
              <a:gd name="connsiteX31" fmla="*/ 4351099 w 8869428"/>
              <a:gd name="connsiteY31" fmla="*/ 6564549 h 6564549"/>
              <a:gd name="connsiteX32" fmla="*/ 3905155 w 8869428"/>
              <a:gd name="connsiteY32" fmla="*/ 6564549 h 6564549"/>
              <a:gd name="connsiteX33" fmla="*/ 3208366 w 8869428"/>
              <a:gd name="connsiteY33" fmla="*/ 6564549 h 6564549"/>
              <a:gd name="connsiteX34" fmla="*/ 2595192 w 8869428"/>
              <a:gd name="connsiteY34" fmla="*/ 6564549 h 6564549"/>
              <a:gd name="connsiteX35" fmla="*/ 1982018 w 8869428"/>
              <a:gd name="connsiteY35" fmla="*/ 6564549 h 6564549"/>
              <a:gd name="connsiteX36" fmla="*/ 1368844 w 8869428"/>
              <a:gd name="connsiteY36" fmla="*/ 6564549 h 6564549"/>
              <a:gd name="connsiteX37" fmla="*/ 922899 w 8869428"/>
              <a:gd name="connsiteY37" fmla="*/ 6564549 h 6564549"/>
              <a:gd name="connsiteX38" fmla="*/ 253982 w 8869428"/>
              <a:gd name="connsiteY38" fmla="*/ 6564549 h 6564549"/>
              <a:gd name="connsiteX39" fmla="*/ 0 w 8869428"/>
              <a:gd name="connsiteY39" fmla="*/ 6310567 h 6564549"/>
              <a:gd name="connsiteX40" fmla="*/ 0 w 8869428"/>
              <a:gd name="connsiteY40" fmla="*/ 5819311 h 6564549"/>
              <a:gd name="connsiteX41" fmla="*/ 0 w 8869428"/>
              <a:gd name="connsiteY41" fmla="*/ 5146357 h 6564549"/>
              <a:gd name="connsiteX42" fmla="*/ 0 w 8869428"/>
              <a:gd name="connsiteY42" fmla="*/ 4412837 h 6564549"/>
              <a:gd name="connsiteX43" fmla="*/ 0 w 8869428"/>
              <a:gd name="connsiteY43" fmla="*/ 3800449 h 6564549"/>
              <a:gd name="connsiteX44" fmla="*/ 0 w 8869428"/>
              <a:gd name="connsiteY44" fmla="*/ 3248627 h 6564549"/>
              <a:gd name="connsiteX45" fmla="*/ 0 w 8869428"/>
              <a:gd name="connsiteY45" fmla="*/ 2696805 h 6564549"/>
              <a:gd name="connsiteX46" fmla="*/ 0 w 8869428"/>
              <a:gd name="connsiteY46" fmla="*/ 1963285 h 6564549"/>
              <a:gd name="connsiteX47" fmla="*/ 0 w 8869428"/>
              <a:gd name="connsiteY47" fmla="*/ 1472029 h 6564549"/>
              <a:gd name="connsiteX48" fmla="*/ 0 w 8869428"/>
              <a:gd name="connsiteY48" fmla="*/ 859640 h 6564549"/>
              <a:gd name="connsiteX49" fmla="*/ 0 w 8869428"/>
              <a:gd name="connsiteY49" fmla="*/ 253982 h 656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869428" h="6564549" fill="none" extrusionOk="0">
                <a:moveTo>
                  <a:pt x="0" y="253982"/>
                </a:moveTo>
                <a:cubicBezTo>
                  <a:pt x="8434" y="115158"/>
                  <a:pt x="92057" y="7923"/>
                  <a:pt x="253982" y="0"/>
                </a:cubicBezTo>
                <a:cubicBezTo>
                  <a:pt x="488856" y="19625"/>
                  <a:pt x="592730" y="-19110"/>
                  <a:pt x="867156" y="0"/>
                </a:cubicBezTo>
                <a:cubicBezTo>
                  <a:pt x="1141582" y="19110"/>
                  <a:pt x="1162783" y="18478"/>
                  <a:pt x="1313101" y="0"/>
                </a:cubicBezTo>
                <a:cubicBezTo>
                  <a:pt x="1463419" y="-18478"/>
                  <a:pt x="1827038" y="23862"/>
                  <a:pt x="2177119" y="0"/>
                </a:cubicBezTo>
                <a:cubicBezTo>
                  <a:pt x="2527200" y="-23862"/>
                  <a:pt x="2541555" y="-22490"/>
                  <a:pt x="2873907" y="0"/>
                </a:cubicBezTo>
                <a:cubicBezTo>
                  <a:pt x="3206259" y="22490"/>
                  <a:pt x="3428893" y="4621"/>
                  <a:pt x="3737925" y="0"/>
                </a:cubicBezTo>
                <a:cubicBezTo>
                  <a:pt x="4046957" y="-4621"/>
                  <a:pt x="4192536" y="24763"/>
                  <a:pt x="4351099" y="0"/>
                </a:cubicBezTo>
                <a:cubicBezTo>
                  <a:pt x="4509662" y="-24763"/>
                  <a:pt x="4689703" y="22939"/>
                  <a:pt x="4880659" y="0"/>
                </a:cubicBezTo>
                <a:cubicBezTo>
                  <a:pt x="5071615" y="-22939"/>
                  <a:pt x="5305542" y="15317"/>
                  <a:pt x="5577447" y="0"/>
                </a:cubicBezTo>
                <a:cubicBezTo>
                  <a:pt x="5849352" y="-15317"/>
                  <a:pt x="6194148" y="6498"/>
                  <a:pt x="6357851" y="0"/>
                </a:cubicBezTo>
                <a:cubicBezTo>
                  <a:pt x="6521554" y="-6498"/>
                  <a:pt x="6816378" y="3916"/>
                  <a:pt x="7221869" y="0"/>
                </a:cubicBezTo>
                <a:cubicBezTo>
                  <a:pt x="7627360" y="-3916"/>
                  <a:pt x="7666276" y="-28504"/>
                  <a:pt x="8002272" y="0"/>
                </a:cubicBezTo>
                <a:cubicBezTo>
                  <a:pt x="8338268" y="28504"/>
                  <a:pt x="8450732" y="-13773"/>
                  <a:pt x="8615446" y="0"/>
                </a:cubicBezTo>
                <a:cubicBezTo>
                  <a:pt x="8724154" y="-3015"/>
                  <a:pt x="8862787" y="116621"/>
                  <a:pt x="8869428" y="253982"/>
                </a:cubicBezTo>
                <a:cubicBezTo>
                  <a:pt x="8835884" y="580059"/>
                  <a:pt x="8844206" y="694596"/>
                  <a:pt x="8869428" y="926936"/>
                </a:cubicBezTo>
                <a:cubicBezTo>
                  <a:pt x="8894650" y="1159276"/>
                  <a:pt x="8851058" y="1269140"/>
                  <a:pt x="8869428" y="1539324"/>
                </a:cubicBezTo>
                <a:cubicBezTo>
                  <a:pt x="8887798" y="1809508"/>
                  <a:pt x="8857272" y="1936327"/>
                  <a:pt x="8869428" y="2091146"/>
                </a:cubicBezTo>
                <a:cubicBezTo>
                  <a:pt x="8881584" y="2245965"/>
                  <a:pt x="8881199" y="2379439"/>
                  <a:pt x="8869428" y="2582402"/>
                </a:cubicBezTo>
                <a:cubicBezTo>
                  <a:pt x="8857657" y="2785365"/>
                  <a:pt x="8895296" y="3020919"/>
                  <a:pt x="8869428" y="3134225"/>
                </a:cubicBezTo>
                <a:cubicBezTo>
                  <a:pt x="8843560" y="3247531"/>
                  <a:pt x="8865466" y="3472112"/>
                  <a:pt x="8869428" y="3686047"/>
                </a:cubicBezTo>
                <a:cubicBezTo>
                  <a:pt x="8873390" y="3899982"/>
                  <a:pt x="8836445" y="4041637"/>
                  <a:pt x="8869428" y="4359001"/>
                </a:cubicBezTo>
                <a:cubicBezTo>
                  <a:pt x="8902411" y="4676365"/>
                  <a:pt x="8838012" y="4796284"/>
                  <a:pt x="8869428" y="5031955"/>
                </a:cubicBezTo>
                <a:cubicBezTo>
                  <a:pt x="8900844" y="5267626"/>
                  <a:pt x="8874441" y="5403498"/>
                  <a:pt x="8869428" y="5644343"/>
                </a:cubicBezTo>
                <a:cubicBezTo>
                  <a:pt x="8864415" y="5885188"/>
                  <a:pt x="8836731" y="5985034"/>
                  <a:pt x="8869428" y="6310567"/>
                </a:cubicBezTo>
                <a:cubicBezTo>
                  <a:pt x="8858785" y="6452006"/>
                  <a:pt x="8771375" y="6583633"/>
                  <a:pt x="8615446" y="6564549"/>
                </a:cubicBezTo>
                <a:cubicBezTo>
                  <a:pt x="8497375" y="6578899"/>
                  <a:pt x="8275555" y="6583362"/>
                  <a:pt x="8169501" y="6564549"/>
                </a:cubicBezTo>
                <a:cubicBezTo>
                  <a:pt x="8063448" y="6545736"/>
                  <a:pt x="7579555" y="6562099"/>
                  <a:pt x="7389098" y="6564549"/>
                </a:cubicBezTo>
                <a:cubicBezTo>
                  <a:pt x="7198641" y="6566999"/>
                  <a:pt x="6795256" y="6561120"/>
                  <a:pt x="6525080" y="6564549"/>
                </a:cubicBezTo>
                <a:cubicBezTo>
                  <a:pt x="6254904" y="6567978"/>
                  <a:pt x="6217151" y="6571871"/>
                  <a:pt x="6079135" y="6564549"/>
                </a:cubicBezTo>
                <a:cubicBezTo>
                  <a:pt x="5941119" y="6557227"/>
                  <a:pt x="5404243" y="6579241"/>
                  <a:pt x="5215117" y="6564549"/>
                </a:cubicBezTo>
                <a:cubicBezTo>
                  <a:pt x="5025991" y="6549857"/>
                  <a:pt x="4777373" y="6523153"/>
                  <a:pt x="4351099" y="6564549"/>
                </a:cubicBezTo>
                <a:cubicBezTo>
                  <a:pt x="3924825" y="6605945"/>
                  <a:pt x="4058316" y="6557458"/>
                  <a:pt x="3905155" y="6564549"/>
                </a:cubicBezTo>
                <a:cubicBezTo>
                  <a:pt x="3751994" y="6571640"/>
                  <a:pt x="3434104" y="6590907"/>
                  <a:pt x="3208366" y="6564549"/>
                </a:cubicBezTo>
                <a:cubicBezTo>
                  <a:pt x="2982628" y="6538191"/>
                  <a:pt x="2889501" y="6584770"/>
                  <a:pt x="2595192" y="6564549"/>
                </a:cubicBezTo>
                <a:cubicBezTo>
                  <a:pt x="2300883" y="6544328"/>
                  <a:pt x="2194168" y="6570070"/>
                  <a:pt x="1982018" y="6564549"/>
                </a:cubicBezTo>
                <a:cubicBezTo>
                  <a:pt x="1769868" y="6559028"/>
                  <a:pt x="1567883" y="6569608"/>
                  <a:pt x="1368844" y="6564549"/>
                </a:cubicBezTo>
                <a:cubicBezTo>
                  <a:pt x="1169805" y="6559490"/>
                  <a:pt x="1126327" y="6559752"/>
                  <a:pt x="922899" y="6564549"/>
                </a:cubicBezTo>
                <a:cubicBezTo>
                  <a:pt x="719471" y="6569346"/>
                  <a:pt x="574958" y="6596462"/>
                  <a:pt x="253982" y="6564549"/>
                </a:cubicBezTo>
                <a:cubicBezTo>
                  <a:pt x="109953" y="6583479"/>
                  <a:pt x="-14766" y="6423076"/>
                  <a:pt x="0" y="6310567"/>
                </a:cubicBezTo>
                <a:cubicBezTo>
                  <a:pt x="23771" y="6137734"/>
                  <a:pt x="-23653" y="5994672"/>
                  <a:pt x="0" y="5819311"/>
                </a:cubicBezTo>
                <a:cubicBezTo>
                  <a:pt x="23653" y="5643950"/>
                  <a:pt x="-9886" y="5429501"/>
                  <a:pt x="0" y="5146357"/>
                </a:cubicBezTo>
                <a:cubicBezTo>
                  <a:pt x="9886" y="4863213"/>
                  <a:pt x="14769" y="4679963"/>
                  <a:pt x="0" y="4412837"/>
                </a:cubicBezTo>
                <a:cubicBezTo>
                  <a:pt x="-14769" y="4145711"/>
                  <a:pt x="-10040" y="3987786"/>
                  <a:pt x="0" y="3800449"/>
                </a:cubicBezTo>
                <a:cubicBezTo>
                  <a:pt x="10040" y="3613112"/>
                  <a:pt x="17877" y="3475344"/>
                  <a:pt x="0" y="3248627"/>
                </a:cubicBezTo>
                <a:cubicBezTo>
                  <a:pt x="-17877" y="3021910"/>
                  <a:pt x="25121" y="2809702"/>
                  <a:pt x="0" y="2696805"/>
                </a:cubicBezTo>
                <a:cubicBezTo>
                  <a:pt x="-25121" y="2583908"/>
                  <a:pt x="13614" y="2316199"/>
                  <a:pt x="0" y="1963285"/>
                </a:cubicBezTo>
                <a:cubicBezTo>
                  <a:pt x="-13614" y="1610371"/>
                  <a:pt x="24223" y="1634084"/>
                  <a:pt x="0" y="1472029"/>
                </a:cubicBezTo>
                <a:cubicBezTo>
                  <a:pt x="-24223" y="1309974"/>
                  <a:pt x="2881" y="1062333"/>
                  <a:pt x="0" y="859640"/>
                </a:cubicBezTo>
                <a:cubicBezTo>
                  <a:pt x="-2881" y="656947"/>
                  <a:pt x="-9980" y="397382"/>
                  <a:pt x="0" y="253982"/>
                </a:cubicBezTo>
                <a:close/>
              </a:path>
              <a:path w="8869428" h="6564549" stroke="0" extrusionOk="0">
                <a:moveTo>
                  <a:pt x="0" y="253982"/>
                </a:moveTo>
                <a:cubicBezTo>
                  <a:pt x="-21272" y="100591"/>
                  <a:pt x="92341" y="8021"/>
                  <a:pt x="253982" y="0"/>
                </a:cubicBezTo>
                <a:cubicBezTo>
                  <a:pt x="475511" y="-20741"/>
                  <a:pt x="788090" y="4653"/>
                  <a:pt x="1118000" y="0"/>
                </a:cubicBezTo>
                <a:cubicBezTo>
                  <a:pt x="1447910" y="-4653"/>
                  <a:pt x="1528702" y="-16599"/>
                  <a:pt x="1731174" y="0"/>
                </a:cubicBezTo>
                <a:cubicBezTo>
                  <a:pt x="1933646" y="16599"/>
                  <a:pt x="2041564" y="-26154"/>
                  <a:pt x="2260733" y="0"/>
                </a:cubicBezTo>
                <a:cubicBezTo>
                  <a:pt x="2479902" y="26154"/>
                  <a:pt x="2838746" y="35786"/>
                  <a:pt x="3041137" y="0"/>
                </a:cubicBezTo>
                <a:cubicBezTo>
                  <a:pt x="3243528" y="-35786"/>
                  <a:pt x="3471690" y="-28198"/>
                  <a:pt x="3654311" y="0"/>
                </a:cubicBezTo>
                <a:cubicBezTo>
                  <a:pt x="3836932" y="28198"/>
                  <a:pt x="4110977" y="-38859"/>
                  <a:pt x="4518329" y="0"/>
                </a:cubicBezTo>
                <a:cubicBezTo>
                  <a:pt x="4925681" y="38859"/>
                  <a:pt x="4886064" y="283"/>
                  <a:pt x="5047888" y="0"/>
                </a:cubicBezTo>
                <a:cubicBezTo>
                  <a:pt x="5209712" y="-283"/>
                  <a:pt x="5558584" y="530"/>
                  <a:pt x="5911906" y="0"/>
                </a:cubicBezTo>
                <a:cubicBezTo>
                  <a:pt x="6265228" y="-530"/>
                  <a:pt x="6230041" y="-4508"/>
                  <a:pt x="6357851" y="0"/>
                </a:cubicBezTo>
                <a:cubicBezTo>
                  <a:pt x="6485662" y="4508"/>
                  <a:pt x="6734501" y="33399"/>
                  <a:pt x="7054639" y="0"/>
                </a:cubicBezTo>
                <a:cubicBezTo>
                  <a:pt x="7374777" y="-33399"/>
                  <a:pt x="7518348" y="8489"/>
                  <a:pt x="7751428" y="0"/>
                </a:cubicBezTo>
                <a:cubicBezTo>
                  <a:pt x="7984508" y="-8489"/>
                  <a:pt x="8259933" y="-598"/>
                  <a:pt x="8615446" y="0"/>
                </a:cubicBezTo>
                <a:cubicBezTo>
                  <a:pt x="8764323" y="10543"/>
                  <a:pt x="8873986" y="109722"/>
                  <a:pt x="8869428" y="253982"/>
                </a:cubicBezTo>
                <a:cubicBezTo>
                  <a:pt x="8867740" y="554543"/>
                  <a:pt x="8881476" y="707366"/>
                  <a:pt x="8869428" y="926936"/>
                </a:cubicBezTo>
                <a:cubicBezTo>
                  <a:pt x="8857380" y="1146506"/>
                  <a:pt x="8838729" y="1431566"/>
                  <a:pt x="8869428" y="1599890"/>
                </a:cubicBezTo>
                <a:cubicBezTo>
                  <a:pt x="8900127" y="1768214"/>
                  <a:pt x="8862200" y="2210323"/>
                  <a:pt x="8869428" y="2393975"/>
                </a:cubicBezTo>
                <a:cubicBezTo>
                  <a:pt x="8876656" y="2577627"/>
                  <a:pt x="8853485" y="2901483"/>
                  <a:pt x="8869428" y="3066929"/>
                </a:cubicBezTo>
                <a:cubicBezTo>
                  <a:pt x="8885371" y="3232375"/>
                  <a:pt x="8865938" y="3370048"/>
                  <a:pt x="8869428" y="3558186"/>
                </a:cubicBezTo>
                <a:cubicBezTo>
                  <a:pt x="8872918" y="3746324"/>
                  <a:pt x="8896463" y="3953098"/>
                  <a:pt x="8869428" y="4110008"/>
                </a:cubicBezTo>
                <a:cubicBezTo>
                  <a:pt x="8842393" y="4266918"/>
                  <a:pt x="8835402" y="4707045"/>
                  <a:pt x="8869428" y="4904093"/>
                </a:cubicBezTo>
                <a:cubicBezTo>
                  <a:pt x="8903454" y="5101141"/>
                  <a:pt x="8864473" y="5418967"/>
                  <a:pt x="8869428" y="5577047"/>
                </a:cubicBezTo>
                <a:cubicBezTo>
                  <a:pt x="8874383" y="5735127"/>
                  <a:pt x="8841231" y="6061008"/>
                  <a:pt x="8869428" y="6310567"/>
                </a:cubicBezTo>
                <a:cubicBezTo>
                  <a:pt x="8868264" y="6419448"/>
                  <a:pt x="8759113" y="6565257"/>
                  <a:pt x="8615446" y="6564549"/>
                </a:cubicBezTo>
                <a:cubicBezTo>
                  <a:pt x="8357797" y="6555993"/>
                  <a:pt x="8253308" y="6576576"/>
                  <a:pt x="7918657" y="6564549"/>
                </a:cubicBezTo>
                <a:cubicBezTo>
                  <a:pt x="7584006" y="6552522"/>
                  <a:pt x="7380900" y="6544272"/>
                  <a:pt x="7221869" y="6564549"/>
                </a:cubicBezTo>
                <a:cubicBezTo>
                  <a:pt x="7062838" y="6584826"/>
                  <a:pt x="6945571" y="6554198"/>
                  <a:pt x="6692309" y="6564549"/>
                </a:cubicBezTo>
                <a:cubicBezTo>
                  <a:pt x="6439047" y="6574900"/>
                  <a:pt x="6222979" y="6530806"/>
                  <a:pt x="5911906" y="6564549"/>
                </a:cubicBezTo>
                <a:cubicBezTo>
                  <a:pt x="5600833" y="6598292"/>
                  <a:pt x="5634462" y="6570764"/>
                  <a:pt x="5382347" y="6564549"/>
                </a:cubicBezTo>
                <a:cubicBezTo>
                  <a:pt x="5130232" y="6558334"/>
                  <a:pt x="4979419" y="6541372"/>
                  <a:pt x="4601943" y="6564549"/>
                </a:cubicBezTo>
                <a:cubicBezTo>
                  <a:pt x="4224467" y="6587726"/>
                  <a:pt x="4252607" y="6566287"/>
                  <a:pt x="4155999" y="6564549"/>
                </a:cubicBezTo>
                <a:cubicBezTo>
                  <a:pt x="4059391" y="6562811"/>
                  <a:pt x="3626718" y="6572033"/>
                  <a:pt x="3375595" y="6564549"/>
                </a:cubicBezTo>
                <a:cubicBezTo>
                  <a:pt x="3124472" y="6557065"/>
                  <a:pt x="3003065" y="6579701"/>
                  <a:pt x="2846036" y="6564549"/>
                </a:cubicBezTo>
                <a:cubicBezTo>
                  <a:pt x="2689007" y="6549397"/>
                  <a:pt x="2499339" y="6549644"/>
                  <a:pt x="2400091" y="6564549"/>
                </a:cubicBezTo>
                <a:cubicBezTo>
                  <a:pt x="2300844" y="6579454"/>
                  <a:pt x="2071177" y="6558937"/>
                  <a:pt x="1870532" y="6564549"/>
                </a:cubicBezTo>
                <a:cubicBezTo>
                  <a:pt x="1669887" y="6570161"/>
                  <a:pt x="1449533" y="6597347"/>
                  <a:pt x="1090128" y="6564549"/>
                </a:cubicBezTo>
                <a:cubicBezTo>
                  <a:pt x="730723" y="6531751"/>
                  <a:pt x="512625" y="6569259"/>
                  <a:pt x="253982" y="6564549"/>
                </a:cubicBezTo>
                <a:cubicBezTo>
                  <a:pt x="135281" y="6565235"/>
                  <a:pt x="7895" y="6459017"/>
                  <a:pt x="0" y="6310567"/>
                </a:cubicBezTo>
                <a:cubicBezTo>
                  <a:pt x="24766" y="6135236"/>
                  <a:pt x="22349" y="5828702"/>
                  <a:pt x="0" y="5637613"/>
                </a:cubicBezTo>
                <a:cubicBezTo>
                  <a:pt x="-22349" y="5446524"/>
                  <a:pt x="-30533" y="5278256"/>
                  <a:pt x="0" y="4964659"/>
                </a:cubicBezTo>
                <a:cubicBezTo>
                  <a:pt x="30533" y="4651062"/>
                  <a:pt x="-7973" y="4555300"/>
                  <a:pt x="0" y="4412837"/>
                </a:cubicBezTo>
                <a:cubicBezTo>
                  <a:pt x="7973" y="4270374"/>
                  <a:pt x="26708" y="3987833"/>
                  <a:pt x="0" y="3618751"/>
                </a:cubicBezTo>
                <a:cubicBezTo>
                  <a:pt x="-26708" y="3249669"/>
                  <a:pt x="1407" y="3204657"/>
                  <a:pt x="0" y="2945798"/>
                </a:cubicBezTo>
                <a:cubicBezTo>
                  <a:pt x="-1407" y="2686939"/>
                  <a:pt x="-5571" y="2531557"/>
                  <a:pt x="0" y="2151712"/>
                </a:cubicBezTo>
                <a:cubicBezTo>
                  <a:pt x="5571" y="1771867"/>
                  <a:pt x="1265" y="1635670"/>
                  <a:pt x="0" y="1418192"/>
                </a:cubicBezTo>
                <a:cubicBezTo>
                  <a:pt x="-1265" y="1200714"/>
                  <a:pt x="10301" y="626444"/>
                  <a:pt x="0" y="253982"/>
                </a:cubicBezTo>
                <a:close/>
              </a:path>
            </a:pathLst>
          </a:custGeom>
          <a:solidFill>
            <a:srgbClr val="F4F5EB"/>
          </a:solidFill>
          <a:ln w="76200">
            <a:extLst>
              <a:ext uri="{C807C97D-BFC1-408E-A445-0C87EB9F89A2}">
                <ask:lineSketchStyleProps xmlns:ask="http://schemas.microsoft.com/office/drawing/2018/sketchyshapes" sd="1219033472">
                  <a:prstGeom prst="roundRect">
                    <a:avLst>
                      <a:gd name="adj" fmla="val 3869"/>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0BF27E-DE9E-9D36-6F22-5C256D732A8B}"/>
              </a:ext>
            </a:extLst>
          </p:cNvPr>
          <p:cNvSpPr txBox="1"/>
          <p:nvPr/>
        </p:nvSpPr>
        <p:spPr>
          <a:xfrm>
            <a:off x="920897" y="183577"/>
            <a:ext cx="9277564" cy="923330"/>
          </a:xfrm>
          <a:prstGeom prst="rect">
            <a:avLst/>
          </a:prstGeom>
          <a:noFill/>
        </p:spPr>
        <p:txBody>
          <a:bodyPr wrap="square" rtlCol="0">
            <a:spAutoFit/>
          </a:bodyPr>
          <a:lstStyle/>
          <a:p>
            <a:r>
              <a:rPr lang="en-GB" sz="5400" b="1" dirty="0">
                <a:solidFill>
                  <a:schemeClr val="tx1">
                    <a:lumMod val="75000"/>
                    <a:lumOff val="25000"/>
                  </a:schemeClr>
                </a:solidFill>
                <a:latin typeface="+mj-lt"/>
                <a:cs typeface="Dreaming Outloud Pro" panose="03050502040302030504" pitchFamily="66" charset="77"/>
              </a:rPr>
              <a:t>What affects wave size?</a:t>
            </a:r>
          </a:p>
        </p:txBody>
      </p:sp>
      <p:pic>
        <p:nvPicPr>
          <p:cNvPr id="13" name="Graphic 12">
            <a:extLst>
              <a:ext uri="{FF2B5EF4-FFF2-40B4-BE49-F238E27FC236}">
                <a16:creationId xmlns:a16="http://schemas.microsoft.com/office/drawing/2014/main" id="{240F2580-2850-4F59-4F71-80C148BCD067}"/>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61280" y="122604"/>
            <a:ext cx="923330" cy="923330"/>
          </a:xfrm>
          <a:prstGeom prst="rect">
            <a:avLst/>
          </a:prstGeom>
        </p:spPr>
      </p:pic>
      <p:pic>
        <p:nvPicPr>
          <p:cNvPr id="2" name="Graphic 1">
            <a:extLst>
              <a:ext uri="{FF2B5EF4-FFF2-40B4-BE49-F238E27FC236}">
                <a16:creationId xmlns:a16="http://schemas.microsoft.com/office/drawing/2014/main" id="{0C60F358-F864-5013-BFAD-F412D6F7E945}"/>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42797" y="1296747"/>
            <a:ext cx="923330" cy="923330"/>
          </a:xfrm>
          <a:prstGeom prst="rect">
            <a:avLst/>
          </a:prstGeom>
        </p:spPr>
      </p:pic>
      <p:sp>
        <p:nvSpPr>
          <p:cNvPr id="3" name="TextBox 2">
            <a:extLst>
              <a:ext uri="{FF2B5EF4-FFF2-40B4-BE49-F238E27FC236}">
                <a16:creationId xmlns:a16="http://schemas.microsoft.com/office/drawing/2014/main" id="{2626134D-831B-E8F2-28B4-2A7F56A496BB}"/>
              </a:ext>
            </a:extLst>
          </p:cNvPr>
          <p:cNvSpPr txBox="1"/>
          <p:nvPr/>
        </p:nvSpPr>
        <p:spPr>
          <a:xfrm>
            <a:off x="1288452" y="1296747"/>
            <a:ext cx="7612752" cy="1754326"/>
          </a:xfrm>
          <a:prstGeom prst="rect">
            <a:avLst/>
          </a:prstGeom>
          <a:noFill/>
        </p:spPr>
        <p:txBody>
          <a:bodyPr wrap="square" rtlCol="0">
            <a:spAutoFit/>
          </a:bodyPr>
          <a:lstStyle/>
          <a:p>
            <a:r>
              <a:rPr lang="en-GB" sz="5400" dirty="0">
                <a:solidFill>
                  <a:schemeClr val="tx1">
                    <a:lumMod val="75000"/>
                    <a:lumOff val="25000"/>
                  </a:schemeClr>
                </a:solidFill>
                <a:cs typeface="Dreaming Outloud Pro" panose="03050502040302030504" pitchFamily="66" charset="77"/>
              </a:rPr>
              <a:t>Fetch – the distance a wave has travelled.</a:t>
            </a:r>
          </a:p>
        </p:txBody>
      </p:sp>
      <p:pic>
        <p:nvPicPr>
          <p:cNvPr id="8" name="Picture 7">
            <a:extLst>
              <a:ext uri="{FF2B5EF4-FFF2-40B4-BE49-F238E27FC236}">
                <a16:creationId xmlns:a16="http://schemas.microsoft.com/office/drawing/2014/main" id="{79C64A2A-B492-2BED-162B-465A07D30D8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43318" y="6353812"/>
            <a:ext cx="1922929" cy="214696"/>
          </a:xfrm>
          <a:prstGeom prst="rect">
            <a:avLst/>
          </a:prstGeom>
        </p:spPr>
      </p:pic>
    </p:spTree>
    <p:extLst>
      <p:ext uri="{BB962C8B-B14F-4D97-AF65-F5344CB8AC3E}">
        <p14:creationId xmlns:p14="http://schemas.microsoft.com/office/powerpoint/2010/main" val="75881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5E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AA2F5B-3694-9ACD-B113-C87C589032F8}"/>
              </a:ext>
            </a:extLst>
          </p:cNvPr>
          <p:cNvPicPr>
            <a:picLocks noChangeAspect="1"/>
          </p:cNvPicPr>
          <p:nvPr/>
        </p:nvPicPr>
        <p:blipFill>
          <a:blip r:embed="rId2"/>
          <a:stretch>
            <a:fillRect/>
          </a:stretch>
        </p:blipFill>
        <p:spPr>
          <a:xfrm>
            <a:off x="0" y="-1"/>
            <a:ext cx="9151958" cy="5728447"/>
          </a:xfrm>
          <a:prstGeom prst="rect">
            <a:avLst/>
          </a:prstGeom>
        </p:spPr>
      </p:pic>
      <p:pic>
        <p:nvPicPr>
          <p:cNvPr id="5" name="Graphic 4">
            <a:extLst>
              <a:ext uri="{FF2B5EF4-FFF2-40B4-BE49-F238E27FC236}">
                <a16:creationId xmlns:a16="http://schemas.microsoft.com/office/drawing/2014/main" id="{E39CF045-7060-1A59-B896-365500A1C92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15903" y="5855300"/>
            <a:ext cx="746140" cy="746140"/>
          </a:xfrm>
          <a:prstGeom prst="rect">
            <a:avLst/>
          </a:prstGeom>
        </p:spPr>
      </p:pic>
      <p:sp>
        <p:nvSpPr>
          <p:cNvPr id="6" name="TextBox 5">
            <a:extLst>
              <a:ext uri="{FF2B5EF4-FFF2-40B4-BE49-F238E27FC236}">
                <a16:creationId xmlns:a16="http://schemas.microsoft.com/office/drawing/2014/main" id="{B3341B9E-F27F-82D5-7E9A-229F22146E68}"/>
              </a:ext>
            </a:extLst>
          </p:cNvPr>
          <p:cNvSpPr txBox="1"/>
          <p:nvPr/>
        </p:nvSpPr>
        <p:spPr>
          <a:xfrm>
            <a:off x="1072548" y="5935982"/>
            <a:ext cx="7855549" cy="584775"/>
          </a:xfrm>
          <a:prstGeom prst="rect">
            <a:avLst/>
          </a:prstGeom>
          <a:noFill/>
        </p:spPr>
        <p:txBody>
          <a:bodyPr wrap="square" rtlCol="0">
            <a:spAutoFit/>
          </a:bodyPr>
          <a:lstStyle/>
          <a:p>
            <a:r>
              <a:rPr lang="en-GB" sz="3200" dirty="0">
                <a:solidFill>
                  <a:schemeClr val="tx1">
                    <a:lumMod val="75000"/>
                    <a:lumOff val="25000"/>
                  </a:schemeClr>
                </a:solidFill>
                <a:cs typeface="Dreaming Outloud Pro" panose="03050502040302030504" pitchFamily="66" charset="77"/>
              </a:rPr>
              <a:t>Fetch – the distance a wave has travelled.</a:t>
            </a:r>
          </a:p>
        </p:txBody>
      </p:sp>
    </p:spTree>
    <p:extLst>
      <p:ext uri="{BB962C8B-B14F-4D97-AF65-F5344CB8AC3E}">
        <p14:creationId xmlns:p14="http://schemas.microsoft.com/office/powerpoint/2010/main" val="961677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F76C2B-A0CB-5143-85D0-E31BA224468F}">
  <we:reference id="wa104381063" version="1.0.0.1" store="en-GB"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 2013 - 2022</Template>
  <TotalTime>2705</TotalTime>
  <Words>1124</Words>
  <Application>Microsoft Macintosh PowerPoint</Application>
  <PresentationFormat>On-screen Show (4:3)</PresentationFormat>
  <Paragraphs>175</Paragraphs>
  <Slides>34</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Dreaming Outloud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Anthony Bennett</cp:lastModifiedBy>
  <cp:revision>21</cp:revision>
  <cp:lastPrinted>2023-07-12T12:26:16Z</cp:lastPrinted>
  <dcterms:created xsi:type="dcterms:W3CDTF">2023-07-10T17:05:58Z</dcterms:created>
  <dcterms:modified xsi:type="dcterms:W3CDTF">2023-07-13T08:47:38Z</dcterms:modified>
</cp:coreProperties>
</file>