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99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63"/>
    <p:restoredTop sz="94694"/>
  </p:normalViewPr>
  <p:slideViewPr>
    <p:cSldViewPr snapToGrid="0">
      <p:cViewPr>
        <p:scale>
          <a:sx n="257" d="100"/>
          <a:sy n="257" d="100"/>
        </p:scale>
        <p:origin x="-24" y="144"/>
      </p:cViewPr>
      <p:guideLst/>
    </p:cSldViewPr>
  </p:slideViewPr>
  <p:notesTextViewPr>
    <p:cViewPr>
      <p:scale>
        <a:sx n="1" d="1"/>
        <a:sy n="1" d="1"/>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03ED51-350C-3448-A606-0651DC4CE128}" type="datetimeFigureOut">
              <a:rPr lang="en-GB" smtClean="0"/>
              <a:t>03/09/2023</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877A1F-BFEE-E64B-A77A-C95354EEB52F}" type="slidenum">
              <a:rPr lang="en-GB" smtClean="0"/>
              <a:t>‹#›</a:t>
            </a:fld>
            <a:endParaRPr lang="en-GB"/>
          </a:p>
        </p:txBody>
      </p:sp>
    </p:spTree>
    <p:extLst>
      <p:ext uri="{BB962C8B-B14F-4D97-AF65-F5344CB8AC3E}">
        <p14:creationId xmlns:p14="http://schemas.microsoft.com/office/powerpoint/2010/main" val="2196121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A610330-E898-094A-9354-E8993C8393E2}" type="datetime1">
              <a:rPr lang="en-GB" smtClean="0"/>
              <a:t>03/09/2023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990167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E432C4A-32BA-D044-934D-DC49D5AF7F4F}" type="datetime1">
              <a:rPr lang="en-GB" smtClean="0"/>
              <a:t>03/09/2023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795734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8344181-076B-964F-B8DE-B6E6F17FECAA}" type="datetime1">
              <a:rPr lang="en-GB" smtClean="0"/>
              <a:t>03/09/2023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419466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D451E02-D3EA-A64B-A9C0-6FCD48B1EDC6}" type="datetime1">
              <a:rPr lang="en-GB" smtClean="0"/>
              <a:t>03/09/2023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3605928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FFE940B-C310-6E4F-95C5-EF5A2FFB08A1}" type="datetime1">
              <a:rPr lang="en-GB" smtClean="0"/>
              <a:t>03/09/2023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4021212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60F826F-3586-4045-955E-5CCC00AA1F12}" type="datetime1">
              <a:rPr lang="en-GB" smtClean="0"/>
              <a:t>03/09/2023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1765136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AEDF437E-4D08-8242-A2F6-005BC66B2DA7}" type="datetime1">
              <a:rPr lang="en-GB" smtClean="0"/>
              <a:t>03/09/2023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2922536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125BBA6-A3A5-2D42-A285-B89A10C516FE}" type="datetime1">
              <a:rPr lang="en-GB" smtClean="0"/>
              <a:t>03/09/2023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1507112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72EF68-B425-4046-AA9D-C0C363E1E1AE}" type="datetime1">
              <a:rPr lang="en-GB" smtClean="0"/>
              <a:t>03/09/2023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1250343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7C0B30A9-71C0-1647-B4C5-EA5FA5BD9122}" type="datetime1">
              <a:rPr lang="en-GB" smtClean="0"/>
              <a:t>03/09/2023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710901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FFA807DA-03EB-BC4D-852B-682BB522DB46}" type="datetime1">
              <a:rPr lang="en-GB" smtClean="0"/>
              <a:t>03/09/2023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E4953B0-2019-FA4E-91B7-BEA35807A966}" type="slidenum">
              <a:rPr lang="en-GB" smtClean="0"/>
              <a:t>‹#›</a:t>
            </a:fld>
            <a:endParaRPr lang="en-GB"/>
          </a:p>
        </p:txBody>
      </p:sp>
    </p:spTree>
    <p:extLst>
      <p:ext uri="{BB962C8B-B14F-4D97-AF65-F5344CB8AC3E}">
        <p14:creationId xmlns:p14="http://schemas.microsoft.com/office/powerpoint/2010/main" val="1963485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3EFC2AF-922A-AE4F-A8C2-97027C040813}" type="datetime1">
              <a:rPr lang="en-GB" smtClean="0"/>
              <a:t>03/09/2023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E4953B0-2019-FA4E-91B7-BEA35807A966}" type="slidenum">
              <a:rPr lang="en-GB" smtClean="0"/>
              <a:t>‹#›</a:t>
            </a:fld>
            <a:endParaRPr lang="en-GB"/>
          </a:p>
        </p:txBody>
      </p:sp>
    </p:spTree>
    <p:extLst>
      <p:ext uri="{BB962C8B-B14F-4D97-AF65-F5344CB8AC3E}">
        <p14:creationId xmlns:p14="http://schemas.microsoft.com/office/powerpoint/2010/main" val="341922210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id="{615ECC9F-E110-F074-79B3-E03AFE3C33FB}"/>
              </a:ext>
            </a:extLst>
          </p:cNvPr>
          <p:cNvSpPr/>
          <p:nvPr/>
        </p:nvSpPr>
        <p:spPr>
          <a:xfrm>
            <a:off x="305042" y="321641"/>
            <a:ext cx="6283366" cy="9236174"/>
          </a:xfrm>
          <a:custGeom>
            <a:avLst/>
            <a:gdLst>
              <a:gd name="connsiteX0" fmla="*/ 0 w 6283366"/>
              <a:gd name="connsiteY0" fmla="*/ 57556 h 9236174"/>
              <a:gd name="connsiteX1" fmla="*/ 57556 w 6283366"/>
              <a:gd name="connsiteY1" fmla="*/ 0 h 9236174"/>
              <a:gd name="connsiteX2" fmla="*/ 866283 w 6283366"/>
              <a:gd name="connsiteY2" fmla="*/ 0 h 9236174"/>
              <a:gd name="connsiteX3" fmla="*/ 1489962 w 6283366"/>
              <a:gd name="connsiteY3" fmla="*/ 0 h 9236174"/>
              <a:gd name="connsiteX4" fmla="*/ 2051958 w 6283366"/>
              <a:gd name="connsiteY4" fmla="*/ 0 h 9236174"/>
              <a:gd name="connsiteX5" fmla="*/ 2799002 w 6283366"/>
              <a:gd name="connsiteY5" fmla="*/ 0 h 9236174"/>
              <a:gd name="connsiteX6" fmla="*/ 3422681 w 6283366"/>
              <a:gd name="connsiteY6" fmla="*/ 0 h 9236174"/>
              <a:gd name="connsiteX7" fmla="*/ 4231408 w 6283366"/>
              <a:gd name="connsiteY7" fmla="*/ 0 h 9236174"/>
              <a:gd name="connsiteX8" fmla="*/ 4793404 w 6283366"/>
              <a:gd name="connsiteY8" fmla="*/ 0 h 9236174"/>
              <a:gd name="connsiteX9" fmla="*/ 5602131 w 6283366"/>
              <a:gd name="connsiteY9" fmla="*/ 0 h 9236174"/>
              <a:gd name="connsiteX10" fmla="*/ 6225810 w 6283366"/>
              <a:gd name="connsiteY10" fmla="*/ 0 h 9236174"/>
              <a:gd name="connsiteX11" fmla="*/ 6283366 w 6283366"/>
              <a:gd name="connsiteY11" fmla="*/ 57556 h 9236174"/>
              <a:gd name="connsiteX12" fmla="*/ 6283366 w 6283366"/>
              <a:gd name="connsiteY12" fmla="*/ 800271 h 9236174"/>
              <a:gd name="connsiteX13" fmla="*/ 6283366 w 6283366"/>
              <a:gd name="connsiteY13" fmla="*/ 1634197 h 9236174"/>
              <a:gd name="connsiteX14" fmla="*/ 6283366 w 6283366"/>
              <a:gd name="connsiteY14" fmla="*/ 2468122 h 9236174"/>
              <a:gd name="connsiteX15" fmla="*/ 6283366 w 6283366"/>
              <a:gd name="connsiteY15" fmla="*/ 2937206 h 9236174"/>
              <a:gd name="connsiteX16" fmla="*/ 6283366 w 6283366"/>
              <a:gd name="connsiteY16" fmla="*/ 3588710 h 9236174"/>
              <a:gd name="connsiteX17" fmla="*/ 6283366 w 6283366"/>
              <a:gd name="connsiteY17" fmla="*/ 4422636 h 9236174"/>
              <a:gd name="connsiteX18" fmla="*/ 6283366 w 6283366"/>
              <a:gd name="connsiteY18" fmla="*/ 5074140 h 9236174"/>
              <a:gd name="connsiteX19" fmla="*/ 6283366 w 6283366"/>
              <a:gd name="connsiteY19" fmla="*/ 5452013 h 9236174"/>
              <a:gd name="connsiteX20" fmla="*/ 6283366 w 6283366"/>
              <a:gd name="connsiteY20" fmla="*/ 5921096 h 9236174"/>
              <a:gd name="connsiteX21" fmla="*/ 6283366 w 6283366"/>
              <a:gd name="connsiteY21" fmla="*/ 6755022 h 9236174"/>
              <a:gd name="connsiteX22" fmla="*/ 6283366 w 6283366"/>
              <a:gd name="connsiteY22" fmla="*/ 7406526 h 9236174"/>
              <a:gd name="connsiteX23" fmla="*/ 6283366 w 6283366"/>
              <a:gd name="connsiteY23" fmla="*/ 7875609 h 9236174"/>
              <a:gd name="connsiteX24" fmla="*/ 6283366 w 6283366"/>
              <a:gd name="connsiteY24" fmla="*/ 8527114 h 9236174"/>
              <a:gd name="connsiteX25" fmla="*/ 6283366 w 6283366"/>
              <a:gd name="connsiteY25" fmla="*/ 9178618 h 9236174"/>
              <a:gd name="connsiteX26" fmla="*/ 6225810 w 6283366"/>
              <a:gd name="connsiteY26" fmla="*/ 9236174 h 9236174"/>
              <a:gd name="connsiteX27" fmla="*/ 5417083 w 6283366"/>
              <a:gd name="connsiteY27" fmla="*/ 9236174 h 9236174"/>
              <a:gd name="connsiteX28" fmla="*/ 4670039 w 6283366"/>
              <a:gd name="connsiteY28" fmla="*/ 9236174 h 9236174"/>
              <a:gd name="connsiteX29" fmla="*/ 4108043 w 6283366"/>
              <a:gd name="connsiteY29" fmla="*/ 9236174 h 9236174"/>
              <a:gd name="connsiteX30" fmla="*/ 3360999 w 6283366"/>
              <a:gd name="connsiteY30" fmla="*/ 9236174 h 9236174"/>
              <a:gd name="connsiteX31" fmla="*/ 2860685 w 6283366"/>
              <a:gd name="connsiteY31" fmla="*/ 9236174 h 9236174"/>
              <a:gd name="connsiteX32" fmla="*/ 2113641 w 6283366"/>
              <a:gd name="connsiteY32" fmla="*/ 9236174 h 9236174"/>
              <a:gd name="connsiteX33" fmla="*/ 1551644 w 6283366"/>
              <a:gd name="connsiteY33" fmla="*/ 9236174 h 9236174"/>
              <a:gd name="connsiteX34" fmla="*/ 1051330 w 6283366"/>
              <a:gd name="connsiteY34" fmla="*/ 9236174 h 9236174"/>
              <a:gd name="connsiteX35" fmla="*/ 57556 w 6283366"/>
              <a:gd name="connsiteY35" fmla="*/ 9236174 h 9236174"/>
              <a:gd name="connsiteX36" fmla="*/ 0 w 6283366"/>
              <a:gd name="connsiteY36" fmla="*/ 9178618 h 9236174"/>
              <a:gd name="connsiteX37" fmla="*/ 0 w 6283366"/>
              <a:gd name="connsiteY37" fmla="*/ 8435903 h 9236174"/>
              <a:gd name="connsiteX38" fmla="*/ 0 w 6283366"/>
              <a:gd name="connsiteY38" fmla="*/ 7966820 h 9236174"/>
              <a:gd name="connsiteX39" fmla="*/ 0 w 6283366"/>
              <a:gd name="connsiteY39" fmla="*/ 7406526 h 9236174"/>
              <a:gd name="connsiteX40" fmla="*/ 0 w 6283366"/>
              <a:gd name="connsiteY40" fmla="*/ 6755022 h 9236174"/>
              <a:gd name="connsiteX41" fmla="*/ 0 w 6283366"/>
              <a:gd name="connsiteY41" fmla="*/ 6285938 h 9236174"/>
              <a:gd name="connsiteX42" fmla="*/ 0 w 6283366"/>
              <a:gd name="connsiteY42" fmla="*/ 5452013 h 9236174"/>
              <a:gd name="connsiteX43" fmla="*/ 0 w 6283366"/>
              <a:gd name="connsiteY43" fmla="*/ 4800508 h 9236174"/>
              <a:gd name="connsiteX44" fmla="*/ 0 w 6283366"/>
              <a:gd name="connsiteY44" fmla="*/ 3966583 h 9236174"/>
              <a:gd name="connsiteX45" fmla="*/ 0 w 6283366"/>
              <a:gd name="connsiteY45" fmla="*/ 3223868 h 9236174"/>
              <a:gd name="connsiteX46" fmla="*/ 0 w 6283366"/>
              <a:gd name="connsiteY46" fmla="*/ 2663574 h 9236174"/>
              <a:gd name="connsiteX47" fmla="*/ 0 w 6283366"/>
              <a:gd name="connsiteY47" fmla="*/ 1920859 h 9236174"/>
              <a:gd name="connsiteX48" fmla="*/ 0 w 6283366"/>
              <a:gd name="connsiteY48" fmla="*/ 1451775 h 9236174"/>
              <a:gd name="connsiteX49" fmla="*/ 0 w 6283366"/>
              <a:gd name="connsiteY49" fmla="*/ 800271 h 9236174"/>
              <a:gd name="connsiteX50" fmla="*/ 0 w 6283366"/>
              <a:gd name="connsiteY50" fmla="*/ 57556 h 92361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6283366" h="9236174" extrusionOk="0">
                <a:moveTo>
                  <a:pt x="0" y="57556"/>
                </a:moveTo>
                <a:cubicBezTo>
                  <a:pt x="-2835" y="24020"/>
                  <a:pt x="19267" y="2440"/>
                  <a:pt x="57556" y="0"/>
                </a:cubicBezTo>
                <a:cubicBezTo>
                  <a:pt x="287102" y="-37487"/>
                  <a:pt x="678008" y="-7992"/>
                  <a:pt x="866283" y="0"/>
                </a:cubicBezTo>
                <a:cubicBezTo>
                  <a:pt x="1054558" y="7992"/>
                  <a:pt x="1310867" y="30081"/>
                  <a:pt x="1489962" y="0"/>
                </a:cubicBezTo>
                <a:cubicBezTo>
                  <a:pt x="1669057" y="-30081"/>
                  <a:pt x="1838986" y="-28027"/>
                  <a:pt x="2051958" y="0"/>
                </a:cubicBezTo>
                <a:cubicBezTo>
                  <a:pt x="2264930" y="28027"/>
                  <a:pt x="2492058" y="-2773"/>
                  <a:pt x="2799002" y="0"/>
                </a:cubicBezTo>
                <a:cubicBezTo>
                  <a:pt x="3105946" y="2773"/>
                  <a:pt x="3225896" y="-3914"/>
                  <a:pt x="3422681" y="0"/>
                </a:cubicBezTo>
                <a:cubicBezTo>
                  <a:pt x="3619466" y="3914"/>
                  <a:pt x="4031043" y="-12252"/>
                  <a:pt x="4231408" y="0"/>
                </a:cubicBezTo>
                <a:cubicBezTo>
                  <a:pt x="4431773" y="12252"/>
                  <a:pt x="4530081" y="-20806"/>
                  <a:pt x="4793404" y="0"/>
                </a:cubicBezTo>
                <a:cubicBezTo>
                  <a:pt x="5056727" y="20806"/>
                  <a:pt x="5309374" y="-19179"/>
                  <a:pt x="5602131" y="0"/>
                </a:cubicBezTo>
                <a:cubicBezTo>
                  <a:pt x="5894888" y="19179"/>
                  <a:pt x="5964111" y="1409"/>
                  <a:pt x="6225810" y="0"/>
                </a:cubicBezTo>
                <a:cubicBezTo>
                  <a:pt x="6255916" y="-96"/>
                  <a:pt x="6284739" y="22004"/>
                  <a:pt x="6283366" y="57556"/>
                </a:cubicBezTo>
                <a:cubicBezTo>
                  <a:pt x="6291719" y="288019"/>
                  <a:pt x="6266692" y="606464"/>
                  <a:pt x="6283366" y="800271"/>
                </a:cubicBezTo>
                <a:cubicBezTo>
                  <a:pt x="6300040" y="994079"/>
                  <a:pt x="6243184" y="1447824"/>
                  <a:pt x="6283366" y="1634197"/>
                </a:cubicBezTo>
                <a:cubicBezTo>
                  <a:pt x="6323548" y="1820570"/>
                  <a:pt x="6285601" y="2300051"/>
                  <a:pt x="6283366" y="2468122"/>
                </a:cubicBezTo>
                <a:cubicBezTo>
                  <a:pt x="6281131" y="2636194"/>
                  <a:pt x="6283542" y="2841733"/>
                  <a:pt x="6283366" y="2937206"/>
                </a:cubicBezTo>
                <a:cubicBezTo>
                  <a:pt x="6283190" y="3032679"/>
                  <a:pt x="6277802" y="3271215"/>
                  <a:pt x="6283366" y="3588710"/>
                </a:cubicBezTo>
                <a:cubicBezTo>
                  <a:pt x="6288930" y="3906205"/>
                  <a:pt x="6323115" y="4181041"/>
                  <a:pt x="6283366" y="4422636"/>
                </a:cubicBezTo>
                <a:cubicBezTo>
                  <a:pt x="6243617" y="4664231"/>
                  <a:pt x="6260474" y="4780938"/>
                  <a:pt x="6283366" y="5074140"/>
                </a:cubicBezTo>
                <a:cubicBezTo>
                  <a:pt x="6306258" y="5367342"/>
                  <a:pt x="6287898" y="5312975"/>
                  <a:pt x="6283366" y="5452013"/>
                </a:cubicBezTo>
                <a:cubicBezTo>
                  <a:pt x="6278834" y="5591051"/>
                  <a:pt x="6277165" y="5742290"/>
                  <a:pt x="6283366" y="5921096"/>
                </a:cubicBezTo>
                <a:cubicBezTo>
                  <a:pt x="6289567" y="6099902"/>
                  <a:pt x="6292194" y="6554087"/>
                  <a:pt x="6283366" y="6755022"/>
                </a:cubicBezTo>
                <a:cubicBezTo>
                  <a:pt x="6274538" y="6955957"/>
                  <a:pt x="6289669" y="7139745"/>
                  <a:pt x="6283366" y="7406526"/>
                </a:cubicBezTo>
                <a:cubicBezTo>
                  <a:pt x="6277063" y="7673307"/>
                  <a:pt x="6283407" y="7682184"/>
                  <a:pt x="6283366" y="7875609"/>
                </a:cubicBezTo>
                <a:cubicBezTo>
                  <a:pt x="6283325" y="8069034"/>
                  <a:pt x="6279209" y="8295341"/>
                  <a:pt x="6283366" y="8527114"/>
                </a:cubicBezTo>
                <a:cubicBezTo>
                  <a:pt x="6287523" y="8758888"/>
                  <a:pt x="6283340" y="9033315"/>
                  <a:pt x="6283366" y="9178618"/>
                </a:cubicBezTo>
                <a:cubicBezTo>
                  <a:pt x="6285470" y="9203933"/>
                  <a:pt x="6261900" y="9240826"/>
                  <a:pt x="6225810" y="9236174"/>
                </a:cubicBezTo>
                <a:cubicBezTo>
                  <a:pt x="5981099" y="9257423"/>
                  <a:pt x="5776649" y="9271431"/>
                  <a:pt x="5417083" y="9236174"/>
                </a:cubicBezTo>
                <a:cubicBezTo>
                  <a:pt x="5057517" y="9200917"/>
                  <a:pt x="4984974" y="9216434"/>
                  <a:pt x="4670039" y="9236174"/>
                </a:cubicBezTo>
                <a:cubicBezTo>
                  <a:pt x="4355104" y="9255914"/>
                  <a:pt x="4265058" y="9235372"/>
                  <a:pt x="4108043" y="9236174"/>
                </a:cubicBezTo>
                <a:cubicBezTo>
                  <a:pt x="3951028" y="9236976"/>
                  <a:pt x="3569582" y="9235928"/>
                  <a:pt x="3360999" y="9236174"/>
                </a:cubicBezTo>
                <a:cubicBezTo>
                  <a:pt x="3152416" y="9236420"/>
                  <a:pt x="2997099" y="9229568"/>
                  <a:pt x="2860685" y="9236174"/>
                </a:cubicBezTo>
                <a:cubicBezTo>
                  <a:pt x="2724271" y="9242780"/>
                  <a:pt x="2305022" y="9256786"/>
                  <a:pt x="2113641" y="9236174"/>
                </a:cubicBezTo>
                <a:cubicBezTo>
                  <a:pt x="1922260" y="9215562"/>
                  <a:pt x="1750093" y="9224935"/>
                  <a:pt x="1551644" y="9236174"/>
                </a:cubicBezTo>
                <a:cubicBezTo>
                  <a:pt x="1353195" y="9247413"/>
                  <a:pt x="1296586" y="9253054"/>
                  <a:pt x="1051330" y="9236174"/>
                </a:cubicBezTo>
                <a:cubicBezTo>
                  <a:pt x="806074" y="9219294"/>
                  <a:pt x="299863" y="9187586"/>
                  <a:pt x="57556" y="9236174"/>
                </a:cubicBezTo>
                <a:cubicBezTo>
                  <a:pt x="24242" y="9241888"/>
                  <a:pt x="2793" y="9211206"/>
                  <a:pt x="0" y="9178618"/>
                </a:cubicBezTo>
                <a:cubicBezTo>
                  <a:pt x="10749" y="8901427"/>
                  <a:pt x="-13727" y="8739914"/>
                  <a:pt x="0" y="8435903"/>
                </a:cubicBezTo>
                <a:cubicBezTo>
                  <a:pt x="13727" y="8131893"/>
                  <a:pt x="-20559" y="8098587"/>
                  <a:pt x="0" y="7966820"/>
                </a:cubicBezTo>
                <a:cubicBezTo>
                  <a:pt x="20559" y="7835053"/>
                  <a:pt x="-1394" y="7674422"/>
                  <a:pt x="0" y="7406526"/>
                </a:cubicBezTo>
                <a:cubicBezTo>
                  <a:pt x="1394" y="7138630"/>
                  <a:pt x="-30641" y="6957074"/>
                  <a:pt x="0" y="6755022"/>
                </a:cubicBezTo>
                <a:cubicBezTo>
                  <a:pt x="30641" y="6552970"/>
                  <a:pt x="18895" y="6487765"/>
                  <a:pt x="0" y="6285938"/>
                </a:cubicBezTo>
                <a:cubicBezTo>
                  <a:pt x="-18895" y="6084111"/>
                  <a:pt x="-10548" y="5770141"/>
                  <a:pt x="0" y="5452013"/>
                </a:cubicBezTo>
                <a:cubicBezTo>
                  <a:pt x="10548" y="5133885"/>
                  <a:pt x="15874" y="5016848"/>
                  <a:pt x="0" y="4800508"/>
                </a:cubicBezTo>
                <a:cubicBezTo>
                  <a:pt x="-15874" y="4584169"/>
                  <a:pt x="-31958" y="4265370"/>
                  <a:pt x="0" y="3966583"/>
                </a:cubicBezTo>
                <a:cubicBezTo>
                  <a:pt x="31958" y="3667796"/>
                  <a:pt x="22285" y="3510462"/>
                  <a:pt x="0" y="3223868"/>
                </a:cubicBezTo>
                <a:cubicBezTo>
                  <a:pt x="-22285" y="2937274"/>
                  <a:pt x="3656" y="2897948"/>
                  <a:pt x="0" y="2663574"/>
                </a:cubicBezTo>
                <a:cubicBezTo>
                  <a:pt x="-3656" y="2429200"/>
                  <a:pt x="-25691" y="2187582"/>
                  <a:pt x="0" y="1920859"/>
                </a:cubicBezTo>
                <a:cubicBezTo>
                  <a:pt x="25691" y="1654137"/>
                  <a:pt x="5610" y="1581011"/>
                  <a:pt x="0" y="1451775"/>
                </a:cubicBezTo>
                <a:cubicBezTo>
                  <a:pt x="-5610" y="1322539"/>
                  <a:pt x="29533" y="1036315"/>
                  <a:pt x="0" y="800271"/>
                </a:cubicBezTo>
                <a:cubicBezTo>
                  <a:pt x="-29533" y="564227"/>
                  <a:pt x="2919" y="307621"/>
                  <a:pt x="0" y="57556"/>
                </a:cubicBezTo>
                <a:close/>
              </a:path>
            </a:pathLst>
          </a:custGeom>
          <a:no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a:p>
        </p:txBody>
      </p:sp>
      <p:pic>
        <p:nvPicPr>
          <p:cNvPr id="114" name="Picture 113" descr="A qr code with a few black squares&#10;&#10;Description automatically generated">
            <a:extLst>
              <a:ext uri="{FF2B5EF4-FFF2-40B4-BE49-F238E27FC236}">
                <a16:creationId xmlns:a16="http://schemas.microsoft.com/office/drawing/2014/main" id="{CD2D6268-3E77-13AA-723E-CC6CDF92FEB6}"/>
              </a:ext>
            </a:extLst>
          </p:cNvPr>
          <p:cNvPicPr>
            <a:picLocks noChangeAspect="1"/>
          </p:cNvPicPr>
          <p:nvPr/>
        </p:nvPicPr>
        <p:blipFill>
          <a:blip r:embed="rId2"/>
          <a:stretch>
            <a:fillRect/>
          </a:stretch>
        </p:blipFill>
        <p:spPr>
          <a:xfrm>
            <a:off x="20328043" y="252999"/>
            <a:ext cx="842988" cy="842988"/>
          </a:xfrm>
          <a:prstGeom prst="rect">
            <a:avLst/>
          </a:prstGeom>
        </p:spPr>
      </p:pic>
      <p:sp>
        <p:nvSpPr>
          <p:cNvPr id="111" name="Google Shape;56;p13">
            <a:extLst>
              <a:ext uri="{FF2B5EF4-FFF2-40B4-BE49-F238E27FC236}">
                <a16:creationId xmlns:a16="http://schemas.microsoft.com/office/drawing/2014/main" id="{D70F24E0-DF98-54DA-6232-E3B913C058AD}"/>
              </a:ext>
            </a:extLst>
          </p:cNvPr>
          <p:cNvSpPr txBox="1"/>
          <p:nvPr/>
        </p:nvSpPr>
        <p:spPr>
          <a:xfrm>
            <a:off x="78425" y="535471"/>
            <a:ext cx="6826973" cy="1685667"/>
          </a:xfrm>
          <a:prstGeom prst="rect">
            <a:avLst/>
          </a:prstGeom>
          <a:noFill/>
          <a:ln>
            <a:noFill/>
          </a:ln>
        </p:spPr>
        <p:txBody>
          <a:bodyPr spcFirstLastPara="1" wrap="square" lIns="132058" tIns="132058" rIns="132058" bIns="132058" anchor="t" anchorCtr="0">
            <a:noAutofit/>
          </a:bodyPr>
          <a:lstStyle/>
          <a:p>
            <a:pPr algn="ctr"/>
            <a:r>
              <a:rPr lang="en" sz="5400" b="1" dirty="0">
                <a:solidFill>
                  <a:schemeClr val="accent6">
                    <a:lumMod val="50000"/>
                  </a:schemeClr>
                </a:solidFill>
                <a:latin typeface="Amatic SC"/>
                <a:ea typeface="Amatic SC"/>
                <a:cs typeface="Amatic SC"/>
                <a:sym typeface="Amatic SC"/>
              </a:rPr>
              <a:t>Skills Plus – Baseline 1 Review</a:t>
            </a:r>
            <a:endParaRPr sz="2400" b="1" dirty="0">
              <a:latin typeface="Amatic SC"/>
              <a:ea typeface="Amatic SC"/>
              <a:cs typeface="Amatic SC"/>
              <a:sym typeface="Amatic SC"/>
            </a:endParaRPr>
          </a:p>
        </p:txBody>
      </p:sp>
      <p:pic>
        <p:nvPicPr>
          <p:cNvPr id="112" name="Picture 111">
            <a:extLst>
              <a:ext uri="{FF2B5EF4-FFF2-40B4-BE49-F238E27FC236}">
                <a16:creationId xmlns:a16="http://schemas.microsoft.com/office/drawing/2014/main" id="{4429E3E7-C1D4-AA70-081E-93B5BAE03F7D}"/>
              </a:ext>
            </a:extLst>
          </p:cNvPr>
          <p:cNvPicPr>
            <a:picLocks noChangeAspect="1"/>
          </p:cNvPicPr>
          <p:nvPr/>
        </p:nvPicPr>
        <p:blipFill>
          <a:blip r:embed="rId3"/>
          <a:stretch>
            <a:fillRect/>
          </a:stretch>
        </p:blipFill>
        <p:spPr>
          <a:xfrm>
            <a:off x="452050" y="430362"/>
            <a:ext cx="2205755" cy="244131"/>
          </a:xfrm>
          <a:prstGeom prst="rect">
            <a:avLst/>
          </a:prstGeom>
        </p:spPr>
      </p:pic>
      <p:sp>
        <p:nvSpPr>
          <p:cNvPr id="168" name="TextBox 167">
            <a:extLst>
              <a:ext uri="{FF2B5EF4-FFF2-40B4-BE49-F238E27FC236}">
                <a16:creationId xmlns:a16="http://schemas.microsoft.com/office/drawing/2014/main" id="{3722BF85-0894-AC84-6531-0FF402D3F28F}"/>
              </a:ext>
            </a:extLst>
          </p:cNvPr>
          <p:cNvSpPr txBox="1"/>
          <p:nvPr/>
        </p:nvSpPr>
        <p:spPr>
          <a:xfrm>
            <a:off x="14377062" y="722519"/>
            <a:ext cx="7043929" cy="892360"/>
          </a:xfrm>
          <a:prstGeom prst="rect">
            <a:avLst/>
          </a:prstGeom>
          <a:noFill/>
        </p:spPr>
        <p:txBody>
          <a:bodyPr wrap="square" rtlCol="0">
            <a:spAutoFit/>
          </a:bodyPr>
          <a:lstStyle/>
          <a:p>
            <a:r>
              <a:rPr lang="en-GB" sz="1733" dirty="0"/>
              <a:t>2. Identify the type of graph shown in Figure 1.</a:t>
            </a:r>
          </a:p>
          <a:p>
            <a:endParaRPr lang="en-GB" sz="1733" dirty="0"/>
          </a:p>
          <a:p>
            <a:r>
              <a:rPr lang="en-GB" sz="1733" dirty="0"/>
              <a:t> </a:t>
            </a:r>
          </a:p>
        </p:txBody>
      </p:sp>
      <p:sp>
        <p:nvSpPr>
          <p:cNvPr id="170" name="TextBox 169">
            <a:extLst>
              <a:ext uri="{FF2B5EF4-FFF2-40B4-BE49-F238E27FC236}">
                <a16:creationId xmlns:a16="http://schemas.microsoft.com/office/drawing/2014/main" id="{8588FF8C-5C67-03F0-19ED-51627C523E1F}"/>
              </a:ext>
            </a:extLst>
          </p:cNvPr>
          <p:cNvSpPr txBox="1"/>
          <p:nvPr/>
        </p:nvSpPr>
        <p:spPr>
          <a:xfrm>
            <a:off x="14377062" y="4220550"/>
            <a:ext cx="7043929" cy="625684"/>
          </a:xfrm>
          <a:prstGeom prst="rect">
            <a:avLst/>
          </a:prstGeom>
          <a:noFill/>
        </p:spPr>
        <p:txBody>
          <a:bodyPr wrap="square" rtlCol="0">
            <a:spAutoFit/>
          </a:bodyPr>
          <a:lstStyle/>
          <a:p>
            <a:r>
              <a:rPr lang="en-GB" sz="1733" dirty="0"/>
              <a:t>4. Add a line of best fit to Figure 1. </a:t>
            </a:r>
          </a:p>
          <a:p>
            <a:r>
              <a:rPr lang="en-GB" sz="1733" dirty="0"/>
              <a:t> </a:t>
            </a:r>
          </a:p>
        </p:txBody>
      </p:sp>
      <p:sp>
        <p:nvSpPr>
          <p:cNvPr id="176" name="TextBox 175">
            <a:extLst>
              <a:ext uri="{FF2B5EF4-FFF2-40B4-BE49-F238E27FC236}">
                <a16:creationId xmlns:a16="http://schemas.microsoft.com/office/drawing/2014/main" id="{F018C6A3-4BD9-C9AF-A745-F108236069A9}"/>
              </a:ext>
            </a:extLst>
          </p:cNvPr>
          <p:cNvSpPr txBox="1"/>
          <p:nvPr/>
        </p:nvSpPr>
        <p:spPr>
          <a:xfrm>
            <a:off x="14377062" y="6788926"/>
            <a:ext cx="7043929" cy="625684"/>
          </a:xfrm>
          <a:prstGeom prst="rect">
            <a:avLst/>
          </a:prstGeom>
          <a:noFill/>
        </p:spPr>
        <p:txBody>
          <a:bodyPr wrap="square" rtlCol="0">
            <a:spAutoFit/>
          </a:bodyPr>
          <a:lstStyle/>
          <a:p>
            <a:r>
              <a:rPr lang="en-GB" sz="1733" dirty="0"/>
              <a:t>6. Suggest one reason for the trend shown on Figure 1. </a:t>
            </a:r>
          </a:p>
          <a:p>
            <a:r>
              <a:rPr lang="en-GB" sz="1733" dirty="0"/>
              <a:t> </a:t>
            </a:r>
          </a:p>
        </p:txBody>
      </p:sp>
      <p:cxnSp>
        <p:nvCxnSpPr>
          <p:cNvPr id="120" name="Straight Connector 119">
            <a:extLst>
              <a:ext uri="{FF2B5EF4-FFF2-40B4-BE49-F238E27FC236}">
                <a16:creationId xmlns:a16="http://schemas.microsoft.com/office/drawing/2014/main" id="{60BBB69D-5410-3C1D-3D7D-0B7D3D5FE5A6}"/>
              </a:ext>
            </a:extLst>
          </p:cNvPr>
          <p:cNvCxnSpPr/>
          <p:nvPr/>
        </p:nvCxnSpPr>
        <p:spPr>
          <a:xfrm>
            <a:off x="14759529" y="1515083"/>
            <a:ext cx="616270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1" name="TextBox 120">
            <a:extLst>
              <a:ext uri="{FF2B5EF4-FFF2-40B4-BE49-F238E27FC236}">
                <a16:creationId xmlns:a16="http://schemas.microsoft.com/office/drawing/2014/main" id="{35BD274B-9971-2719-E3F2-B46B9ECB84F0}"/>
              </a:ext>
            </a:extLst>
          </p:cNvPr>
          <p:cNvSpPr txBox="1"/>
          <p:nvPr/>
        </p:nvSpPr>
        <p:spPr>
          <a:xfrm>
            <a:off x="14377062" y="1759586"/>
            <a:ext cx="7043929" cy="1159035"/>
          </a:xfrm>
          <a:prstGeom prst="rect">
            <a:avLst/>
          </a:prstGeom>
          <a:noFill/>
        </p:spPr>
        <p:txBody>
          <a:bodyPr wrap="square" rtlCol="0">
            <a:spAutoFit/>
          </a:bodyPr>
          <a:lstStyle/>
          <a:p>
            <a:r>
              <a:rPr lang="en-GB" sz="1733" dirty="0"/>
              <a:t>3. Give one reason why the graph in Figure 1 is an appropriate way to </a:t>
            </a:r>
            <a:br>
              <a:rPr lang="en-GB" sz="1733" dirty="0"/>
            </a:br>
            <a:r>
              <a:rPr lang="en-GB" sz="1733" dirty="0"/>
              <a:t>    present the data.</a:t>
            </a:r>
          </a:p>
          <a:p>
            <a:endParaRPr lang="en-GB" sz="1733" dirty="0"/>
          </a:p>
          <a:p>
            <a:r>
              <a:rPr lang="en-GB" sz="1733" dirty="0"/>
              <a:t> </a:t>
            </a:r>
          </a:p>
        </p:txBody>
      </p:sp>
      <p:cxnSp>
        <p:nvCxnSpPr>
          <p:cNvPr id="122" name="Straight Connector 121">
            <a:extLst>
              <a:ext uri="{FF2B5EF4-FFF2-40B4-BE49-F238E27FC236}">
                <a16:creationId xmlns:a16="http://schemas.microsoft.com/office/drawing/2014/main" id="{3731CA48-575B-D9AB-4994-8A12381F96C7}"/>
              </a:ext>
            </a:extLst>
          </p:cNvPr>
          <p:cNvCxnSpPr/>
          <p:nvPr/>
        </p:nvCxnSpPr>
        <p:spPr>
          <a:xfrm>
            <a:off x="14759529" y="2867518"/>
            <a:ext cx="616270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683F6780-BB8D-FAD5-0107-749B739243BF}"/>
              </a:ext>
            </a:extLst>
          </p:cNvPr>
          <p:cNvCxnSpPr/>
          <p:nvPr/>
        </p:nvCxnSpPr>
        <p:spPr>
          <a:xfrm>
            <a:off x="14759529" y="3425044"/>
            <a:ext cx="616270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8ED24B7F-608B-35E5-150A-521B76B9DC1C}"/>
              </a:ext>
            </a:extLst>
          </p:cNvPr>
          <p:cNvCxnSpPr/>
          <p:nvPr/>
        </p:nvCxnSpPr>
        <p:spPr>
          <a:xfrm>
            <a:off x="14759529" y="3975451"/>
            <a:ext cx="616270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6" name="TextBox 125">
            <a:extLst>
              <a:ext uri="{FF2B5EF4-FFF2-40B4-BE49-F238E27FC236}">
                <a16:creationId xmlns:a16="http://schemas.microsoft.com/office/drawing/2014/main" id="{958CBEE7-8328-623A-60A2-FD78B7DD2E19}"/>
              </a:ext>
            </a:extLst>
          </p:cNvPr>
          <p:cNvSpPr txBox="1"/>
          <p:nvPr/>
        </p:nvSpPr>
        <p:spPr>
          <a:xfrm>
            <a:off x="14377062" y="4991463"/>
            <a:ext cx="7043929" cy="1959062"/>
          </a:xfrm>
          <a:prstGeom prst="rect">
            <a:avLst/>
          </a:prstGeom>
          <a:noFill/>
        </p:spPr>
        <p:txBody>
          <a:bodyPr wrap="square" rtlCol="0">
            <a:spAutoFit/>
          </a:bodyPr>
          <a:lstStyle/>
          <a:p>
            <a:r>
              <a:rPr lang="en-GB" sz="1733" dirty="0"/>
              <a:t>5. Identify the relationship between distance from the source and </a:t>
            </a:r>
            <a:br>
              <a:rPr lang="en-GB" sz="1733" dirty="0"/>
            </a:br>
            <a:r>
              <a:rPr lang="en-GB" sz="1733" dirty="0"/>
              <a:t>    discharge.</a:t>
            </a:r>
          </a:p>
          <a:p>
            <a:endParaRPr lang="en-GB" sz="1733" dirty="0"/>
          </a:p>
          <a:p>
            <a:r>
              <a:rPr lang="en-GB" sz="1733" dirty="0"/>
              <a:t>       There is a positive relationship</a:t>
            </a:r>
          </a:p>
          <a:p>
            <a:r>
              <a:rPr lang="en-GB" sz="1733" dirty="0"/>
              <a:t>       There is a negative relationship</a:t>
            </a:r>
          </a:p>
          <a:p>
            <a:r>
              <a:rPr lang="en-GB" sz="1733" dirty="0"/>
              <a:t>       There is no relationship</a:t>
            </a:r>
          </a:p>
          <a:p>
            <a:r>
              <a:rPr lang="en-GB" sz="1733" dirty="0"/>
              <a:t> </a:t>
            </a:r>
          </a:p>
        </p:txBody>
      </p:sp>
      <p:cxnSp>
        <p:nvCxnSpPr>
          <p:cNvPr id="137" name="Straight Connector 136">
            <a:extLst>
              <a:ext uri="{FF2B5EF4-FFF2-40B4-BE49-F238E27FC236}">
                <a16:creationId xmlns:a16="http://schemas.microsoft.com/office/drawing/2014/main" id="{D103E1FC-205C-ACF6-AFB7-245850B887E5}"/>
              </a:ext>
            </a:extLst>
          </p:cNvPr>
          <p:cNvCxnSpPr/>
          <p:nvPr/>
        </p:nvCxnSpPr>
        <p:spPr>
          <a:xfrm>
            <a:off x="14759528" y="7570688"/>
            <a:ext cx="616270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E93823D1-5733-98FC-8174-1573AF78B9B8}"/>
              </a:ext>
            </a:extLst>
          </p:cNvPr>
          <p:cNvCxnSpPr/>
          <p:nvPr/>
        </p:nvCxnSpPr>
        <p:spPr>
          <a:xfrm>
            <a:off x="14759528" y="8128215"/>
            <a:ext cx="616270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01CCE5EF-D5AB-5281-D147-7D5C5334411F}"/>
              </a:ext>
            </a:extLst>
          </p:cNvPr>
          <p:cNvCxnSpPr/>
          <p:nvPr/>
        </p:nvCxnSpPr>
        <p:spPr>
          <a:xfrm>
            <a:off x="14759528" y="8678622"/>
            <a:ext cx="616270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7C545068-D4A7-3DA5-2F38-8ECAB0B9B2D6}"/>
              </a:ext>
            </a:extLst>
          </p:cNvPr>
          <p:cNvCxnSpPr/>
          <p:nvPr/>
        </p:nvCxnSpPr>
        <p:spPr>
          <a:xfrm>
            <a:off x="14774098" y="9203934"/>
            <a:ext cx="616270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C907E1D-EDFE-B01B-4E45-3FD83D8B35AA}"/>
              </a:ext>
            </a:extLst>
          </p:cNvPr>
          <p:cNvSpPr txBox="1"/>
          <p:nvPr/>
        </p:nvSpPr>
        <p:spPr>
          <a:xfrm>
            <a:off x="393895" y="1400577"/>
            <a:ext cx="6194513" cy="830997"/>
          </a:xfrm>
          <a:prstGeom prst="rect">
            <a:avLst/>
          </a:prstGeom>
          <a:noFill/>
        </p:spPr>
        <p:txBody>
          <a:bodyPr wrap="square" rtlCol="0">
            <a:spAutoFit/>
          </a:bodyPr>
          <a:lstStyle/>
          <a:p>
            <a:r>
              <a:rPr lang="en-GB" sz="1200" dirty="0"/>
              <a:t>Now that you have completed your first geographical skills baseline assessment you now need to review your areas for development to give you the opportunity to improve. Complete the grid below to identify your priorities for improvement. Each correct answer is worth 1 mark. </a:t>
            </a:r>
          </a:p>
          <a:p>
            <a:endParaRPr lang="en-GB" sz="1200" dirty="0"/>
          </a:p>
        </p:txBody>
      </p:sp>
      <p:graphicFrame>
        <p:nvGraphicFramePr>
          <p:cNvPr id="4" name="Table 3">
            <a:extLst>
              <a:ext uri="{FF2B5EF4-FFF2-40B4-BE49-F238E27FC236}">
                <a16:creationId xmlns:a16="http://schemas.microsoft.com/office/drawing/2014/main" id="{4954F3CD-FD9B-D926-4244-44A057D0695C}"/>
              </a:ext>
            </a:extLst>
          </p:cNvPr>
          <p:cNvGraphicFramePr>
            <a:graphicFrameLocks noGrp="1"/>
          </p:cNvGraphicFramePr>
          <p:nvPr>
            <p:extLst>
              <p:ext uri="{D42A27DB-BD31-4B8C-83A1-F6EECF244321}">
                <p14:modId xmlns:p14="http://schemas.microsoft.com/office/powerpoint/2010/main" val="3037539200"/>
              </p:ext>
            </p:extLst>
          </p:nvPr>
        </p:nvGraphicFramePr>
        <p:xfrm>
          <a:off x="452050" y="2731556"/>
          <a:ext cx="6053007" cy="6685280"/>
        </p:xfrm>
        <a:graphic>
          <a:graphicData uri="http://schemas.openxmlformats.org/drawingml/2006/table">
            <a:tbl>
              <a:tblPr firstRow="1" bandRow="1">
                <a:tableStyleId>{5C22544A-7EE6-4342-B048-85BDC9FD1C3A}</a:tableStyleId>
              </a:tblPr>
              <a:tblGrid>
                <a:gridCol w="294868">
                  <a:extLst>
                    <a:ext uri="{9D8B030D-6E8A-4147-A177-3AD203B41FA5}">
                      <a16:colId xmlns:a16="http://schemas.microsoft.com/office/drawing/2014/main" val="780770025"/>
                    </a:ext>
                  </a:extLst>
                </a:gridCol>
                <a:gridCol w="917619">
                  <a:extLst>
                    <a:ext uri="{9D8B030D-6E8A-4147-A177-3AD203B41FA5}">
                      <a16:colId xmlns:a16="http://schemas.microsoft.com/office/drawing/2014/main" val="4211366345"/>
                    </a:ext>
                  </a:extLst>
                </a:gridCol>
                <a:gridCol w="914400">
                  <a:extLst>
                    <a:ext uri="{9D8B030D-6E8A-4147-A177-3AD203B41FA5}">
                      <a16:colId xmlns:a16="http://schemas.microsoft.com/office/drawing/2014/main" val="1317514304"/>
                    </a:ext>
                  </a:extLst>
                </a:gridCol>
                <a:gridCol w="711808">
                  <a:extLst>
                    <a:ext uri="{9D8B030D-6E8A-4147-A177-3AD203B41FA5}">
                      <a16:colId xmlns:a16="http://schemas.microsoft.com/office/drawing/2014/main" val="3593499514"/>
                    </a:ext>
                  </a:extLst>
                </a:gridCol>
                <a:gridCol w="643537">
                  <a:extLst>
                    <a:ext uri="{9D8B030D-6E8A-4147-A177-3AD203B41FA5}">
                      <a16:colId xmlns:a16="http://schemas.microsoft.com/office/drawing/2014/main" val="2072146313"/>
                    </a:ext>
                  </a:extLst>
                </a:gridCol>
                <a:gridCol w="643537">
                  <a:extLst>
                    <a:ext uri="{9D8B030D-6E8A-4147-A177-3AD203B41FA5}">
                      <a16:colId xmlns:a16="http://schemas.microsoft.com/office/drawing/2014/main" val="410987875"/>
                    </a:ext>
                  </a:extLst>
                </a:gridCol>
                <a:gridCol w="643537">
                  <a:extLst>
                    <a:ext uri="{9D8B030D-6E8A-4147-A177-3AD203B41FA5}">
                      <a16:colId xmlns:a16="http://schemas.microsoft.com/office/drawing/2014/main" val="4069406249"/>
                    </a:ext>
                  </a:extLst>
                </a:gridCol>
                <a:gridCol w="1283701">
                  <a:extLst>
                    <a:ext uri="{9D8B030D-6E8A-4147-A177-3AD203B41FA5}">
                      <a16:colId xmlns:a16="http://schemas.microsoft.com/office/drawing/2014/main" val="3874931577"/>
                    </a:ext>
                  </a:extLst>
                </a:gridCol>
              </a:tblGrid>
              <a:tr h="226552">
                <a:tc>
                  <a:txBody>
                    <a:bodyPr/>
                    <a:lstStyle/>
                    <a:p>
                      <a:pPr algn="l"/>
                      <a:endParaRPr lang="en-GB" sz="1000" dirty="0">
                        <a:solidFill>
                          <a:schemeClr val="tx1"/>
                        </a:solidFill>
                      </a:endParaRPr>
                    </a:p>
                  </a:txBody>
                  <a:tcPr marL="132080" marR="132080" marT="66040" marB="660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lang="en-GB" sz="1000" dirty="0">
                        <a:solidFill>
                          <a:schemeClr val="tx1"/>
                        </a:solidFill>
                      </a:endParaRPr>
                    </a:p>
                  </a:txBody>
                  <a:tcPr marL="132080" marR="132080" marT="66040" marB="660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lang="en-GB" sz="1000" dirty="0">
                        <a:solidFill>
                          <a:schemeClr val="tx1"/>
                        </a:solidFill>
                      </a:endParaRPr>
                    </a:p>
                  </a:txBody>
                  <a:tcPr marL="132080" marR="132080" marT="66040" marB="660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lang="en-GB" sz="1000" dirty="0">
                        <a:solidFill>
                          <a:schemeClr val="tx1"/>
                        </a:solidFill>
                      </a:endParaRPr>
                    </a:p>
                  </a:txBody>
                  <a:tcPr marL="132080" marR="132080" marT="66040" marB="6604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en-GB" sz="1000" dirty="0">
                          <a:solidFill>
                            <a:schemeClr val="tx1"/>
                          </a:solidFill>
                        </a:rPr>
                        <a:t>RAG Rating </a:t>
                      </a: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a:endParaRPr lang="en-GB" sz="1200" dirty="0">
                        <a:solidFill>
                          <a:schemeClr val="tx1"/>
                        </a:solidFill>
                      </a:endParaRP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a:endParaRPr lang="en-GB" sz="1200" dirty="0">
                        <a:solidFill>
                          <a:schemeClr val="tx1"/>
                        </a:solidFill>
                      </a:endParaRP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5006528"/>
                  </a:ext>
                </a:extLst>
              </a:tr>
              <a:tr h="226552">
                <a:tc>
                  <a:txBody>
                    <a:bodyPr/>
                    <a:lstStyle/>
                    <a:p>
                      <a:pPr algn="l"/>
                      <a:endParaRPr lang="en-GB" sz="1000" b="1" dirty="0">
                        <a:solidFill>
                          <a:schemeClr val="tx1"/>
                        </a:solidFill>
                      </a:endParaRP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GB" sz="1000" b="1" dirty="0">
                          <a:solidFill>
                            <a:schemeClr val="tx1"/>
                          </a:solidFill>
                        </a:rPr>
                        <a:t>Skills</a:t>
                      </a: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1" dirty="0">
                          <a:solidFill>
                            <a:schemeClr val="tx1"/>
                          </a:solidFill>
                        </a:rPr>
                        <a:t>Question(s)</a:t>
                      </a: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1" dirty="0">
                          <a:solidFill>
                            <a:schemeClr val="tx1"/>
                          </a:solidFill>
                        </a:rPr>
                        <a:t>Mark(s)</a:t>
                      </a: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1" dirty="0">
                          <a:solidFill>
                            <a:schemeClr val="tx1"/>
                          </a:solidFill>
                        </a:rPr>
                        <a:t>Red</a:t>
                      </a: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1" dirty="0">
                          <a:solidFill>
                            <a:schemeClr val="tx1"/>
                          </a:solidFill>
                        </a:rPr>
                        <a:t>Amber</a:t>
                      </a: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1" dirty="0">
                          <a:solidFill>
                            <a:schemeClr val="tx1"/>
                          </a:solidFill>
                        </a:rPr>
                        <a:t>Green</a:t>
                      </a: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1" dirty="0">
                          <a:solidFill>
                            <a:schemeClr val="tx1"/>
                          </a:solidFill>
                        </a:rPr>
                        <a:t>Online Support</a:t>
                      </a: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26775341"/>
                  </a:ext>
                </a:extLst>
              </a:tr>
              <a:tr h="436880">
                <a:tc rowSpan="3">
                  <a:txBody>
                    <a:bodyPr/>
                    <a:lstStyle/>
                    <a:p>
                      <a:pPr algn="ctr"/>
                      <a:r>
                        <a:rPr lang="en-GB" sz="1000" dirty="0">
                          <a:solidFill>
                            <a:schemeClr val="tx1"/>
                          </a:solidFill>
                        </a:rPr>
                        <a:t>Atlas Skills</a:t>
                      </a:r>
                    </a:p>
                  </a:txBody>
                  <a:tcPr marL="132080" marR="132080" marT="66040" marB="6604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GB" sz="1000" dirty="0">
                          <a:solidFill>
                            <a:schemeClr val="tx1"/>
                          </a:solidFill>
                        </a:rPr>
                        <a:t>Continents</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1 - 7</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GB" sz="1000" dirty="0">
                          <a:solidFill>
                            <a:schemeClr val="tx1"/>
                          </a:solidFill>
                        </a:rPr>
                        <a:t>/7</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8871290"/>
                  </a:ext>
                </a:extLst>
              </a:tr>
              <a:tr h="436880">
                <a:tc vMerge="1">
                  <a:txBody>
                    <a:bodyPr/>
                    <a:lstStyle/>
                    <a:p>
                      <a:pPr algn="l"/>
                      <a:endParaRPr lang="en-GB" sz="1000" dirty="0">
                        <a:solidFill>
                          <a:schemeClr val="tx1"/>
                        </a:solidFill>
                      </a:endParaRP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GB" sz="1000" dirty="0">
                          <a:solidFill>
                            <a:schemeClr val="tx1"/>
                          </a:solidFill>
                        </a:rPr>
                        <a:t>Oceans</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8 - 12</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GB" sz="1000" dirty="0">
                          <a:solidFill>
                            <a:schemeClr val="tx1"/>
                          </a:solidFill>
                        </a:rPr>
                        <a:t>/5</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30086628"/>
                  </a:ext>
                </a:extLst>
              </a:tr>
              <a:tr h="436880">
                <a:tc vMerge="1">
                  <a:txBody>
                    <a:bodyPr/>
                    <a:lstStyle/>
                    <a:p>
                      <a:pPr algn="l"/>
                      <a:endParaRPr lang="en-GB" sz="1000" dirty="0">
                        <a:solidFill>
                          <a:schemeClr val="tx1"/>
                        </a:solidFill>
                      </a:endParaRP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GB" sz="1000" dirty="0">
                          <a:solidFill>
                            <a:schemeClr val="tx1"/>
                          </a:solidFill>
                        </a:rPr>
                        <a:t>Longitude &amp; latitude</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13 - 20</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GB" sz="1000" dirty="0">
                          <a:solidFill>
                            <a:schemeClr val="tx1"/>
                          </a:solidFill>
                        </a:rPr>
                        <a:t>/8</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55778465"/>
                  </a:ext>
                </a:extLst>
              </a:tr>
              <a:tr h="436880">
                <a:tc rowSpan="2">
                  <a:txBody>
                    <a:bodyPr/>
                    <a:lstStyle/>
                    <a:p>
                      <a:pPr algn="ctr"/>
                      <a:r>
                        <a:rPr lang="en-GB" sz="1000" dirty="0">
                          <a:solidFill>
                            <a:schemeClr val="tx1"/>
                          </a:solidFill>
                        </a:rPr>
                        <a:t>OS Maps</a:t>
                      </a:r>
                    </a:p>
                  </a:txBody>
                  <a:tcPr marL="132080" marR="132080" marT="66040" marB="6604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GB" sz="1000" dirty="0">
                          <a:solidFill>
                            <a:schemeClr val="tx1"/>
                          </a:solidFill>
                        </a:rPr>
                        <a:t>4 fig grid references</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21 - 25</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GB" sz="1000" dirty="0">
                          <a:solidFill>
                            <a:schemeClr val="tx1"/>
                          </a:solidFill>
                        </a:rPr>
                        <a:t>/5</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8779723"/>
                  </a:ext>
                </a:extLst>
              </a:tr>
              <a:tr h="436880">
                <a:tc vMerge="1">
                  <a:txBody>
                    <a:bodyPr/>
                    <a:lstStyle/>
                    <a:p>
                      <a:pPr algn="l"/>
                      <a:endParaRPr lang="en-GB" sz="1000" dirty="0">
                        <a:solidFill>
                          <a:schemeClr val="tx1"/>
                        </a:solidFill>
                      </a:endParaRP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GB" sz="1000" dirty="0">
                          <a:solidFill>
                            <a:schemeClr val="tx1"/>
                          </a:solidFill>
                        </a:rPr>
                        <a:t>6 fig grid reference</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26 - 29</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GB" sz="1000" dirty="0">
                          <a:solidFill>
                            <a:schemeClr val="tx1"/>
                          </a:solidFill>
                        </a:rPr>
                        <a:t>/4</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6656868"/>
                  </a:ext>
                </a:extLst>
              </a:tr>
              <a:tr h="436880">
                <a:tc rowSpan="4">
                  <a:txBody>
                    <a:bodyPr/>
                    <a:lstStyle/>
                    <a:p>
                      <a:pPr algn="ctr"/>
                      <a:r>
                        <a:rPr lang="en-GB" sz="1000" dirty="0">
                          <a:solidFill>
                            <a:schemeClr val="tx1"/>
                          </a:solidFill>
                        </a:rPr>
                        <a:t>Data Presentation</a:t>
                      </a:r>
                    </a:p>
                  </a:txBody>
                  <a:tcPr marL="132080" marR="132080" marT="66040" marB="6604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GB" sz="1000" dirty="0">
                          <a:solidFill>
                            <a:schemeClr val="tx1"/>
                          </a:solidFill>
                        </a:rPr>
                        <a:t>Graph types</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30 - 34</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GB" sz="1000" dirty="0">
                          <a:solidFill>
                            <a:schemeClr val="tx1"/>
                          </a:solidFill>
                        </a:rPr>
                        <a:t>/5</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4">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64070858"/>
                  </a:ext>
                </a:extLst>
              </a:tr>
              <a:tr h="436880">
                <a:tc vMerge="1">
                  <a:txBody>
                    <a:bodyPr/>
                    <a:lstStyle/>
                    <a:p>
                      <a:pPr algn="l"/>
                      <a:endParaRPr lang="en-GB" sz="1000" dirty="0">
                        <a:solidFill>
                          <a:schemeClr val="tx1"/>
                        </a:solidFill>
                      </a:endParaRP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GB" sz="1000" dirty="0">
                          <a:solidFill>
                            <a:schemeClr val="tx1"/>
                          </a:solidFill>
                        </a:rPr>
                        <a:t>Line graph</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35</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GB" sz="1000" dirty="0">
                          <a:solidFill>
                            <a:schemeClr val="tx1"/>
                          </a:solidFill>
                        </a:rPr>
                        <a:t>/1</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73765583"/>
                  </a:ext>
                </a:extLst>
              </a:tr>
              <a:tr h="436880">
                <a:tc vMerge="1">
                  <a:txBody>
                    <a:bodyPr/>
                    <a:lstStyle/>
                    <a:p>
                      <a:pPr algn="l"/>
                      <a:endParaRPr lang="en-GB" sz="1000" dirty="0">
                        <a:solidFill>
                          <a:schemeClr val="tx1"/>
                        </a:solidFill>
                      </a:endParaRP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GB" sz="1000" dirty="0">
                          <a:solidFill>
                            <a:schemeClr val="tx1"/>
                          </a:solidFill>
                        </a:rPr>
                        <a:t>Pie chart</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36</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GB" sz="1000" dirty="0">
                          <a:solidFill>
                            <a:schemeClr val="tx1"/>
                          </a:solidFill>
                        </a:rPr>
                        <a:t>/1</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3186936"/>
                  </a:ext>
                </a:extLst>
              </a:tr>
              <a:tr h="436880">
                <a:tc vMerge="1">
                  <a:txBody>
                    <a:bodyPr/>
                    <a:lstStyle/>
                    <a:p>
                      <a:pPr algn="l"/>
                      <a:endParaRPr lang="en-GB" sz="1000" dirty="0">
                        <a:solidFill>
                          <a:schemeClr val="tx1"/>
                        </a:solidFill>
                      </a:endParaRP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GB" sz="1000" dirty="0">
                          <a:solidFill>
                            <a:schemeClr val="tx1"/>
                          </a:solidFill>
                        </a:rPr>
                        <a:t>Divided bar chart</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37</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GB" sz="1000" dirty="0">
                          <a:solidFill>
                            <a:schemeClr val="tx1"/>
                          </a:solidFill>
                        </a:rPr>
                        <a:t>/1</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6234215"/>
                  </a:ext>
                </a:extLst>
              </a:tr>
              <a:tr h="436880">
                <a:tc rowSpan="5">
                  <a:txBody>
                    <a:bodyPr/>
                    <a:lstStyle/>
                    <a:p>
                      <a:pPr algn="ctr"/>
                      <a:r>
                        <a:rPr lang="en-GB" sz="1000" dirty="0">
                          <a:solidFill>
                            <a:schemeClr val="tx1"/>
                          </a:solidFill>
                        </a:rPr>
                        <a:t>Statistical Skills</a:t>
                      </a:r>
                    </a:p>
                  </a:txBody>
                  <a:tcPr marL="132080" marR="132080" marT="66040" marB="6604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GB" sz="1000" dirty="0">
                          <a:solidFill>
                            <a:schemeClr val="tx1"/>
                          </a:solidFill>
                        </a:rPr>
                        <a:t>Mean</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38</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/1</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5">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2067294"/>
                  </a:ext>
                </a:extLst>
              </a:tr>
              <a:tr h="436880">
                <a:tc vMerge="1">
                  <a:txBody>
                    <a:bodyPr/>
                    <a:lstStyle/>
                    <a:p>
                      <a:pPr algn="l"/>
                      <a:endParaRPr lang="en-GB" sz="1000" dirty="0">
                        <a:solidFill>
                          <a:schemeClr val="tx1"/>
                        </a:solidFill>
                      </a:endParaRP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GB" sz="1000" dirty="0">
                          <a:solidFill>
                            <a:schemeClr val="tx1"/>
                          </a:solidFill>
                        </a:rPr>
                        <a:t>Median</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39</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/1</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2334146"/>
                  </a:ext>
                </a:extLst>
              </a:tr>
              <a:tr h="436880">
                <a:tc vMerge="1">
                  <a:txBody>
                    <a:bodyPr/>
                    <a:lstStyle/>
                    <a:p>
                      <a:pPr algn="l"/>
                      <a:endParaRPr lang="en-GB" sz="1000" dirty="0">
                        <a:solidFill>
                          <a:schemeClr val="tx1"/>
                        </a:solidFill>
                      </a:endParaRP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GB" sz="1000" dirty="0">
                          <a:solidFill>
                            <a:schemeClr val="tx1"/>
                          </a:solidFill>
                        </a:rPr>
                        <a:t>Range</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40</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/1</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72161472"/>
                  </a:ext>
                </a:extLst>
              </a:tr>
              <a:tr h="436880">
                <a:tc vMerge="1">
                  <a:txBody>
                    <a:bodyPr/>
                    <a:lstStyle/>
                    <a:p>
                      <a:pPr algn="l"/>
                      <a:endParaRPr lang="en-GB" sz="1000" dirty="0">
                        <a:solidFill>
                          <a:schemeClr val="tx1"/>
                        </a:solidFill>
                      </a:endParaRP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GB" sz="1000" dirty="0">
                          <a:solidFill>
                            <a:schemeClr val="tx1"/>
                          </a:solidFill>
                        </a:rPr>
                        <a:t>Mode</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41</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/1</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5273529"/>
                  </a:ext>
                </a:extLst>
              </a:tr>
              <a:tr h="436880">
                <a:tc vMerge="1">
                  <a:txBody>
                    <a:bodyPr/>
                    <a:lstStyle/>
                    <a:p>
                      <a:pPr algn="l"/>
                      <a:endParaRPr lang="en-GB" sz="1000" dirty="0">
                        <a:solidFill>
                          <a:schemeClr val="tx1"/>
                        </a:solidFill>
                      </a:endParaRPr>
                    </a:p>
                  </a:txBody>
                  <a:tcPr marL="132080" marR="132080" marT="66040" marB="660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GB" sz="1000" dirty="0">
                          <a:solidFill>
                            <a:schemeClr val="tx1"/>
                          </a:solidFill>
                        </a:rPr>
                        <a:t>Percentage increase</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a:solidFill>
                            <a:schemeClr val="tx1"/>
                          </a:solidFill>
                        </a:rPr>
                        <a:t>42</a:t>
                      </a: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/1</a:t>
                      </a: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GB" sz="1000" dirty="0">
                        <a:solidFill>
                          <a:schemeClr val="tx1"/>
                        </a:solidFill>
                      </a:endParaRPr>
                    </a:p>
                  </a:txBody>
                  <a:tcPr marL="132080" marR="132080" marT="66040" marB="660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23185895"/>
                  </a:ext>
                </a:extLst>
              </a:tr>
            </a:tbl>
          </a:graphicData>
        </a:graphic>
      </p:graphicFrame>
      <p:sp>
        <p:nvSpPr>
          <p:cNvPr id="20" name="TextBox 19">
            <a:extLst>
              <a:ext uri="{FF2B5EF4-FFF2-40B4-BE49-F238E27FC236}">
                <a16:creationId xmlns:a16="http://schemas.microsoft.com/office/drawing/2014/main" id="{FD854B85-2154-58B7-546B-EE57D9A59DCA}"/>
              </a:ext>
            </a:extLst>
          </p:cNvPr>
          <p:cNvSpPr txBox="1"/>
          <p:nvPr/>
        </p:nvSpPr>
        <p:spPr>
          <a:xfrm>
            <a:off x="393895" y="2066067"/>
            <a:ext cx="2360191" cy="830997"/>
          </a:xfrm>
          <a:prstGeom prst="rect">
            <a:avLst/>
          </a:prstGeom>
          <a:noFill/>
        </p:spPr>
        <p:txBody>
          <a:bodyPr wrap="square" rtlCol="0">
            <a:spAutoFit/>
          </a:bodyPr>
          <a:lstStyle/>
          <a:p>
            <a:r>
              <a:rPr lang="en-GB" sz="1200" dirty="0"/>
              <a:t>Red, amber, green (RAG) rating: </a:t>
            </a:r>
          </a:p>
          <a:p>
            <a:r>
              <a:rPr lang="en-GB" sz="1200" dirty="0"/>
              <a:t>Red = All incorrect</a:t>
            </a:r>
          </a:p>
          <a:p>
            <a:r>
              <a:rPr lang="en-GB" sz="1200" dirty="0"/>
              <a:t>Amber = Some correct </a:t>
            </a:r>
          </a:p>
          <a:p>
            <a:r>
              <a:rPr lang="en-GB" sz="1200" dirty="0"/>
              <a:t>Green = All correct</a:t>
            </a:r>
          </a:p>
        </p:txBody>
      </p:sp>
      <p:pic>
        <p:nvPicPr>
          <p:cNvPr id="25" name="Picture 24" descr="A qr code with a few black squares&#10;&#10;Description automatically generated">
            <a:extLst>
              <a:ext uri="{FF2B5EF4-FFF2-40B4-BE49-F238E27FC236}">
                <a16:creationId xmlns:a16="http://schemas.microsoft.com/office/drawing/2014/main" id="{DD8EE83F-12C3-86DD-A9F3-BD40B7CE3C74}"/>
              </a:ext>
            </a:extLst>
          </p:cNvPr>
          <p:cNvPicPr>
            <a:picLocks noChangeAspect="1"/>
          </p:cNvPicPr>
          <p:nvPr/>
        </p:nvPicPr>
        <p:blipFill>
          <a:blip r:embed="rId4"/>
          <a:stretch>
            <a:fillRect/>
          </a:stretch>
        </p:blipFill>
        <p:spPr>
          <a:xfrm>
            <a:off x="5612297" y="3561234"/>
            <a:ext cx="542067" cy="542067"/>
          </a:xfrm>
          <a:prstGeom prst="rect">
            <a:avLst/>
          </a:prstGeom>
        </p:spPr>
      </p:pic>
      <p:pic>
        <p:nvPicPr>
          <p:cNvPr id="27" name="Picture 26" descr="A qr code with black squares&#10;&#10;Description automatically generated">
            <a:extLst>
              <a:ext uri="{FF2B5EF4-FFF2-40B4-BE49-F238E27FC236}">
                <a16:creationId xmlns:a16="http://schemas.microsoft.com/office/drawing/2014/main" id="{D43A97E9-B5BF-CAAA-66D4-A149100D433E}"/>
              </a:ext>
            </a:extLst>
          </p:cNvPr>
          <p:cNvPicPr>
            <a:picLocks noChangeAspect="1"/>
          </p:cNvPicPr>
          <p:nvPr/>
        </p:nvPicPr>
        <p:blipFill>
          <a:blip r:embed="rId5"/>
          <a:stretch>
            <a:fillRect/>
          </a:stretch>
        </p:blipFill>
        <p:spPr>
          <a:xfrm>
            <a:off x="5612298" y="4705266"/>
            <a:ext cx="542067" cy="542067"/>
          </a:xfrm>
          <a:prstGeom prst="rect">
            <a:avLst/>
          </a:prstGeom>
        </p:spPr>
      </p:pic>
      <p:pic>
        <p:nvPicPr>
          <p:cNvPr id="29" name="Picture 28" descr="A qr code on a white background&#10;&#10;Description automatically generated">
            <a:extLst>
              <a:ext uri="{FF2B5EF4-FFF2-40B4-BE49-F238E27FC236}">
                <a16:creationId xmlns:a16="http://schemas.microsoft.com/office/drawing/2014/main" id="{31A9EAED-DC44-0587-C693-D4E5040F136E}"/>
              </a:ext>
            </a:extLst>
          </p:cNvPr>
          <p:cNvPicPr>
            <a:picLocks noChangeAspect="1"/>
          </p:cNvPicPr>
          <p:nvPr/>
        </p:nvPicPr>
        <p:blipFill>
          <a:blip r:embed="rId6"/>
          <a:stretch>
            <a:fillRect/>
          </a:stretch>
        </p:blipFill>
        <p:spPr>
          <a:xfrm>
            <a:off x="5593380" y="5957794"/>
            <a:ext cx="542067" cy="542067"/>
          </a:xfrm>
          <a:prstGeom prst="rect">
            <a:avLst/>
          </a:prstGeom>
        </p:spPr>
      </p:pic>
      <p:pic>
        <p:nvPicPr>
          <p:cNvPr id="31" name="Picture 30" descr="A qr code with a few black squares&#10;&#10;Description automatically generated">
            <a:extLst>
              <a:ext uri="{FF2B5EF4-FFF2-40B4-BE49-F238E27FC236}">
                <a16:creationId xmlns:a16="http://schemas.microsoft.com/office/drawing/2014/main" id="{8815798C-A3F2-6974-34F1-54204BF7814C}"/>
              </a:ext>
            </a:extLst>
          </p:cNvPr>
          <p:cNvPicPr>
            <a:picLocks noChangeAspect="1"/>
          </p:cNvPicPr>
          <p:nvPr/>
        </p:nvPicPr>
        <p:blipFill>
          <a:blip r:embed="rId7"/>
          <a:stretch>
            <a:fillRect/>
          </a:stretch>
        </p:blipFill>
        <p:spPr>
          <a:xfrm>
            <a:off x="5612296" y="7857181"/>
            <a:ext cx="542068" cy="542068"/>
          </a:xfrm>
          <a:prstGeom prst="rect">
            <a:avLst/>
          </a:prstGeom>
        </p:spPr>
      </p:pic>
      <p:sp>
        <p:nvSpPr>
          <p:cNvPr id="33" name="TextBox 32">
            <a:extLst>
              <a:ext uri="{FF2B5EF4-FFF2-40B4-BE49-F238E27FC236}">
                <a16:creationId xmlns:a16="http://schemas.microsoft.com/office/drawing/2014/main" id="{7E65BF94-946C-3192-9F21-2C8EE97BB236}"/>
              </a:ext>
            </a:extLst>
          </p:cNvPr>
          <p:cNvSpPr txBox="1"/>
          <p:nvPr/>
        </p:nvSpPr>
        <p:spPr>
          <a:xfrm>
            <a:off x="5211231" y="4057260"/>
            <a:ext cx="1335502" cy="261610"/>
          </a:xfrm>
          <a:prstGeom prst="rect">
            <a:avLst/>
          </a:prstGeom>
          <a:noFill/>
        </p:spPr>
        <p:txBody>
          <a:bodyPr wrap="square">
            <a:spAutoFit/>
          </a:bodyPr>
          <a:lstStyle/>
          <a:p>
            <a:pPr algn="ctr"/>
            <a:r>
              <a:rPr lang="en-GB" sz="1050" dirty="0"/>
              <a:t>tinyurl.com/SPB1AS</a:t>
            </a:r>
          </a:p>
        </p:txBody>
      </p:sp>
      <p:sp>
        <p:nvSpPr>
          <p:cNvPr id="34" name="TextBox 33">
            <a:extLst>
              <a:ext uri="{FF2B5EF4-FFF2-40B4-BE49-F238E27FC236}">
                <a16:creationId xmlns:a16="http://schemas.microsoft.com/office/drawing/2014/main" id="{68674E7A-D3BD-7953-AD35-50EBFD5E039E}"/>
              </a:ext>
            </a:extLst>
          </p:cNvPr>
          <p:cNvSpPr txBox="1"/>
          <p:nvPr/>
        </p:nvSpPr>
        <p:spPr>
          <a:xfrm>
            <a:off x="5211231" y="5206362"/>
            <a:ext cx="1335502" cy="261610"/>
          </a:xfrm>
          <a:prstGeom prst="rect">
            <a:avLst/>
          </a:prstGeom>
          <a:noFill/>
        </p:spPr>
        <p:txBody>
          <a:bodyPr wrap="square">
            <a:spAutoFit/>
          </a:bodyPr>
          <a:lstStyle/>
          <a:p>
            <a:pPr algn="ctr"/>
            <a:r>
              <a:rPr lang="en-GB" sz="1050" dirty="0"/>
              <a:t>tinyurl.com/SPB1OS</a:t>
            </a:r>
          </a:p>
        </p:txBody>
      </p:sp>
      <p:sp>
        <p:nvSpPr>
          <p:cNvPr id="35" name="TextBox 34">
            <a:extLst>
              <a:ext uri="{FF2B5EF4-FFF2-40B4-BE49-F238E27FC236}">
                <a16:creationId xmlns:a16="http://schemas.microsoft.com/office/drawing/2014/main" id="{644E7FAC-B836-D31D-30FA-E72AFF64E382}"/>
              </a:ext>
            </a:extLst>
          </p:cNvPr>
          <p:cNvSpPr txBox="1"/>
          <p:nvPr/>
        </p:nvSpPr>
        <p:spPr>
          <a:xfrm>
            <a:off x="5192312" y="6467209"/>
            <a:ext cx="1335502" cy="261610"/>
          </a:xfrm>
          <a:prstGeom prst="rect">
            <a:avLst/>
          </a:prstGeom>
          <a:noFill/>
        </p:spPr>
        <p:txBody>
          <a:bodyPr wrap="square">
            <a:spAutoFit/>
          </a:bodyPr>
          <a:lstStyle/>
          <a:p>
            <a:pPr algn="ctr"/>
            <a:r>
              <a:rPr lang="en-GB" sz="1050" dirty="0"/>
              <a:t>tinyurl.com/SPB1DP</a:t>
            </a:r>
          </a:p>
        </p:txBody>
      </p:sp>
      <p:sp>
        <p:nvSpPr>
          <p:cNvPr id="36" name="TextBox 35">
            <a:extLst>
              <a:ext uri="{FF2B5EF4-FFF2-40B4-BE49-F238E27FC236}">
                <a16:creationId xmlns:a16="http://schemas.microsoft.com/office/drawing/2014/main" id="{A10C6C9B-C49B-75ED-BC30-E329D1010EB5}"/>
              </a:ext>
            </a:extLst>
          </p:cNvPr>
          <p:cNvSpPr txBox="1"/>
          <p:nvPr/>
        </p:nvSpPr>
        <p:spPr>
          <a:xfrm>
            <a:off x="5211231" y="8369414"/>
            <a:ext cx="1335502" cy="261610"/>
          </a:xfrm>
          <a:prstGeom prst="rect">
            <a:avLst/>
          </a:prstGeom>
          <a:noFill/>
        </p:spPr>
        <p:txBody>
          <a:bodyPr wrap="square">
            <a:spAutoFit/>
          </a:bodyPr>
          <a:lstStyle/>
          <a:p>
            <a:pPr algn="ctr"/>
            <a:r>
              <a:rPr lang="en-GB" sz="1050" dirty="0"/>
              <a:t>tinyurl.com/SPB1SS</a:t>
            </a:r>
          </a:p>
        </p:txBody>
      </p:sp>
    </p:spTree>
    <p:extLst>
      <p:ext uri="{BB962C8B-B14F-4D97-AF65-F5344CB8AC3E}">
        <p14:creationId xmlns:p14="http://schemas.microsoft.com/office/powerpoint/2010/main" val="243792431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3897</TotalTime>
  <Words>297</Words>
  <Application>Microsoft Macintosh PowerPoint</Application>
  <PresentationFormat>A4 Paper (210x297 mm)</PresentationFormat>
  <Paragraphs>80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Amatic SC</vt: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Bennett - Internet Geography</dc:creator>
  <cp:lastModifiedBy>Anthony Bennett - Internet Geography</cp:lastModifiedBy>
  <cp:revision>26</cp:revision>
  <cp:lastPrinted>2023-09-03T13:42:22Z</cp:lastPrinted>
  <dcterms:created xsi:type="dcterms:W3CDTF">2023-08-28T14:55:29Z</dcterms:created>
  <dcterms:modified xsi:type="dcterms:W3CDTF">2023-09-03T15:54:45Z</dcterms:modified>
</cp:coreProperties>
</file>