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35BDF3"/>
    <a:srgbClr val="EB9073"/>
    <a:srgbClr val="80A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/>
    <p:restoredTop sz="96327"/>
  </p:normalViewPr>
  <p:slideViewPr>
    <p:cSldViewPr snapToGrid="0">
      <p:cViewPr>
        <p:scale>
          <a:sx n="117" d="100"/>
          <a:sy n="117" d="100"/>
        </p:scale>
        <p:origin x="32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8F328-0A10-634E-BEBE-78EAE791A38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067DA-77EA-C64A-98EC-DC3C13848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4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67DA-77EA-C64A-98EC-DC3C138488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8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5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7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3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0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2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5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6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1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8D9B-9405-664E-B347-B52785426438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4A49-1AAC-904F-A234-FF74F2CEF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7612D80D-2267-6ECF-8F9D-86649A787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546" y="1603265"/>
            <a:ext cx="1433591" cy="231319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20D62EA-64A9-1E6B-E644-D3AA3172E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359" y="1552185"/>
            <a:ext cx="1433591" cy="2347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626D18-4486-6A06-0A93-582DAECFC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262" y="440177"/>
            <a:ext cx="1880491" cy="2099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4384B9-3DA5-AA23-2AA7-FAD816FE7E24}"/>
              </a:ext>
            </a:extLst>
          </p:cNvPr>
          <p:cNvSpPr txBox="1"/>
          <p:nvPr/>
        </p:nvSpPr>
        <p:spPr>
          <a:xfrm>
            <a:off x="272174" y="248726"/>
            <a:ext cx="617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"/>
              </a:spcAft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River Features on an OS Map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A qr code with a few numbers&#10;&#10;Description automatically generated">
            <a:extLst>
              <a:ext uri="{FF2B5EF4-FFF2-40B4-BE49-F238E27FC236}">
                <a16:creationId xmlns:a16="http://schemas.microsoft.com/office/drawing/2014/main" id="{2F1852AC-BB44-166B-438B-DF7B227E8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3008" y="310362"/>
            <a:ext cx="646810" cy="64681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EC8698A-3B5B-ABDC-6E3B-0A259B09C2C5}"/>
              </a:ext>
            </a:extLst>
          </p:cNvPr>
          <p:cNvSpPr/>
          <p:nvPr/>
        </p:nvSpPr>
        <p:spPr>
          <a:xfrm>
            <a:off x="398615" y="826592"/>
            <a:ext cx="418551" cy="418551"/>
          </a:xfrm>
          <a:prstGeom prst="ellipse">
            <a:avLst/>
          </a:prstGeom>
          <a:solidFill>
            <a:srgbClr val="80A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3DE3FA-82B5-F2EB-63F5-995AD792D7EA}"/>
              </a:ext>
            </a:extLst>
          </p:cNvPr>
          <p:cNvSpPr txBox="1"/>
          <p:nvPr/>
        </p:nvSpPr>
        <p:spPr>
          <a:xfrm>
            <a:off x="782471" y="733492"/>
            <a:ext cx="338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"/>
              </a:spcAft>
            </a:pPr>
            <a:r>
              <a:rPr lang="en-GB" sz="2000" b="1" dirty="0">
                <a:solidFill>
                  <a:srgbClr val="80A133"/>
                </a:solidFill>
              </a:rPr>
              <a:t>Identifying River Features</a:t>
            </a:r>
            <a:endParaRPr lang="en-GB" sz="1050" dirty="0">
              <a:solidFill>
                <a:srgbClr val="80A133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A2A27BE-F9E4-5A00-4EA3-EB9ED1398C56}"/>
              </a:ext>
            </a:extLst>
          </p:cNvPr>
          <p:cNvSpPr txBox="1"/>
          <p:nvPr/>
        </p:nvSpPr>
        <p:spPr>
          <a:xfrm rot="16200000">
            <a:off x="-577510" y="2565603"/>
            <a:ext cx="1970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 panose="02000503000000020004" pitchFamily="2" charset="0"/>
              </a:rPr>
              <a:t>Upper Course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E1BF102-02EC-71B1-BAF6-12C80EA6F8D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453" y="890743"/>
            <a:ext cx="278874" cy="2788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A813C1F-4E9C-CAC8-38A5-44951B871480}"/>
              </a:ext>
            </a:extLst>
          </p:cNvPr>
          <p:cNvSpPr/>
          <p:nvPr/>
        </p:nvSpPr>
        <p:spPr>
          <a:xfrm>
            <a:off x="5218708" y="856570"/>
            <a:ext cx="418551" cy="418551"/>
          </a:xfrm>
          <a:prstGeom prst="ellipse">
            <a:avLst/>
          </a:prstGeom>
          <a:solidFill>
            <a:srgbClr val="80A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643D0-2CB9-DE3A-4F30-B923E7B8687B}"/>
              </a:ext>
            </a:extLst>
          </p:cNvPr>
          <p:cNvSpPr txBox="1"/>
          <p:nvPr/>
        </p:nvSpPr>
        <p:spPr>
          <a:xfrm>
            <a:off x="5602564" y="763470"/>
            <a:ext cx="338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"/>
              </a:spcAft>
            </a:pPr>
            <a:r>
              <a:rPr lang="en-GB" sz="2000" b="1" dirty="0">
                <a:solidFill>
                  <a:srgbClr val="80A133"/>
                </a:solidFill>
              </a:rPr>
              <a:t>Cross Sections</a:t>
            </a:r>
            <a:endParaRPr lang="en-GB" sz="1050" dirty="0">
              <a:solidFill>
                <a:srgbClr val="80A133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C727A-0F1C-B77B-A182-845EC275F87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8546" y="920721"/>
            <a:ext cx="278874" cy="2788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040F80-AE0B-B651-7103-AC778958597F}"/>
              </a:ext>
            </a:extLst>
          </p:cNvPr>
          <p:cNvSpPr txBox="1"/>
          <p:nvPr/>
        </p:nvSpPr>
        <p:spPr>
          <a:xfrm rot="16200000">
            <a:off x="-550211" y="5005507"/>
            <a:ext cx="19709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 panose="02000503000000020004" pitchFamily="2" charset="0"/>
              </a:rPr>
              <a:t>Middle Course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69C69-7D46-FDD4-60B9-F692FB4CD0EE}"/>
              </a:ext>
            </a:extLst>
          </p:cNvPr>
          <p:cNvSpPr txBox="1"/>
          <p:nvPr/>
        </p:nvSpPr>
        <p:spPr>
          <a:xfrm rot="16200000">
            <a:off x="2177485" y="5093731"/>
            <a:ext cx="181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 panose="02000503000000020004" pitchFamily="2" charset="0"/>
              </a:rPr>
              <a:t>Lower Course</a:t>
            </a:r>
            <a:endParaRPr lang="en-GB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14" descr="A map of a forest&#10;&#10;Description automatically generated">
            <a:extLst>
              <a:ext uri="{FF2B5EF4-FFF2-40B4-BE49-F238E27FC236}">
                <a16:creationId xmlns:a16="http://schemas.microsoft.com/office/drawing/2014/main" id="{F1EBA995-AE26-5C8E-6682-249D40E40A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4496"/>
          <a:stretch/>
        </p:blipFill>
        <p:spPr>
          <a:xfrm>
            <a:off x="525052" y="1658457"/>
            <a:ext cx="4303437" cy="19709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D0AAFC-4847-EAC7-D335-12A646C7916C}"/>
              </a:ext>
            </a:extLst>
          </p:cNvPr>
          <p:cNvSpPr txBox="1"/>
          <p:nvPr/>
        </p:nvSpPr>
        <p:spPr>
          <a:xfrm>
            <a:off x="561719" y="3688203"/>
            <a:ext cx="13162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effectLst/>
                <a:latin typeface="Helvetica Neue" panose="02000503000000020004" pitchFamily="2" charset="0"/>
              </a:rPr>
              <a:t>Source</a:t>
            </a:r>
            <a:endParaRPr lang="en-GB" sz="105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75FB13-1885-7482-0DBF-CB032EBFD2E9}"/>
              </a:ext>
            </a:extLst>
          </p:cNvPr>
          <p:cNvCxnSpPr>
            <a:cxnSpLocks/>
          </p:cNvCxnSpPr>
          <p:nvPr/>
        </p:nvCxnSpPr>
        <p:spPr>
          <a:xfrm flipV="1">
            <a:off x="594890" y="2340890"/>
            <a:ext cx="0" cy="15158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DDE8E6-BF5D-3412-65BF-0A66E39E41D2}"/>
              </a:ext>
            </a:extLst>
          </p:cNvPr>
          <p:cNvSpPr txBox="1"/>
          <p:nvPr/>
        </p:nvSpPr>
        <p:spPr>
          <a:xfrm>
            <a:off x="914235" y="1240172"/>
            <a:ext cx="391425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latin typeface="Helvetica Neue" panose="02000503000000020004" pitchFamily="2" charset="0"/>
              </a:rPr>
              <a:t>V-shaped valley</a:t>
            </a:r>
          </a:p>
          <a:p>
            <a:r>
              <a:rPr lang="en-GB" sz="700" dirty="0"/>
              <a:t> V-shaped contours, point upstream (towards the source). Their proximity shows a steep valley.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2F1574-5408-8EB3-245B-74C6BE8CE219}"/>
              </a:ext>
            </a:extLst>
          </p:cNvPr>
          <p:cNvCxnSpPr>
            <a:cxnSpLocks/>
          </p:cNvCxnSpPr>
          <p:nvPr/>
        </p:nvCxnSpPr>
        <p:spPr>
          <a:xfrm flipH="1">
            <a:off x="915583" y="1302964"/>
            <a:ext cx="16338" cy="102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BBFC6C9-365C-8D15-4C8C-61A91F5E5898}"/>
              </a:ext>
            </a:extLst>
          </p:cNvPr>
          <p:cNvSpPr txBox="1"/>
          <p:nvPr/>
        </p:nvSpPr>
        <p:spPr>
          <a:xfrm>
            <a:off x="4127056" y="3672095"/>
            <a:ext cx="13162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effectLst/>
                <a:latin typeface="Helvetica Neue" panose="02000503000000020004" pitchFamily="2" charset="0"/>
              </a:rPr>
              <a:t>Confluence</a:t>
            </a:r>
            <a:endParaRPr lang="en-GB" sz="1050" b="1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73D8BCB-7904-DDEF-91F5-9C76A7D84116}"/>
              </a:ext>
            </a:extLst>
          </p:cNvPr>
          <p:cNvCxnSpPr>
            <a:cxnSpLocks/>
          </p:cNvCxnSpPr>
          <p:nvPr/>
        </p:nvCxnSpPr>
        <p:spPr>
          <a:xfrm flipV="1">
            <a:off x="4176428" y="2533355"/>
            <a:ext cx="0" cy="13190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3324807-3289-D6AB-3E41-66B9067AD06B}"/>
              </a:ext>
            </a:extLst>
          </p:cNvPr>
          <p:cNvCxnSpPr>
            <a:cxnSpLocks/>
          </p:cNvCxnSpPr>
          <p:nvPr/>
        </p:nvCxnSpPr>
        <p:spPr>
          <a:xfrm flipV="1">
            <a:off x="3101818" y="3205891"/>
            <a:ext cx="0" cy="6464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5F937CB-2D4F-5609-CCAC-6FF72CDA5474}"/>
              </a:ext>
            </a:extLst>
          </p:cNvPr>
          <p:cNvSpPr txBox="1"/>
          <p:nvPr/>
        </p:nvSpPr>
        <p:spPr>
          <a:xfrm>
            <a:off x="5637258" y="1055987"/>
            <a:ext cx="40187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 panose="02000503000000020004" pitchFamily="2" charset="0"/>
              </a:rPr>
              <a:t>A cross section shows changes in relief along a chosen line. It is a graph which shows distance along the x-axis (horizontal) and height on the y-axis (vertical).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7DEC3CC-2C92-8042-E3D7-CD0819DAD567}"/>
              </a:ext>
            </a:extLst>
          </p:cNvPr>
          <p:cNvSpPr txBox="1"/>
          <p:nvPr/>
        </p:nvSpPr>
        <p:spPr>
          <a:xfrm>
            <a:off x="8025624" y="1603076"/>
            <a:ext cx="16828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Creating a cross section</a:t>
            </a:r>
          </a:p>
          <a:p>
            <a:pPr marL="228600" indent="-228600">
              <a:buAutoNum type="arabicPeriod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Place the edge of a piece of paper along the line A-B</a:t>
            </a:r>
          </a:p>
          <a:p>
            <a:pPr marL="228600" indent="-228600">
              <a:buAutoNum type="arabicPeriod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Mark the heights of the contour lines where the paper crosses them. Include any spot heights that the line crosses. </a:t>
            </a:r>
          </a:p>
          <a:p>
            <a:pPr marL="228600" indent="-228600">
              <a:buAutoNum type="arabicPeriod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On graph paper, draw the horizontal (x ) axis, the same length as the transect, using a pencil and ruler. Check the maximum height of the contours along the cross-section, then create an appropriate Y-axis scale. Label the Y axis. Use your strip of paper to plot the heights as shown. </a:t>
            </a:r>
          </a:p>
          <a:p>
            <a:pPr marL="228600" indent="-228600">
              <a:buAutoNum type="arabicPeriod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a pencil to draw a smooth line connecting the points you have plotted.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094C5D5C-9F98-983E-17B2-072FBE0D33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616" y="3881274"/>
            <a:ext cx="2778875" cy="271964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CD4573-ADB4-E7A5-B620-69841C9175D9}"/>
              </a:ext>
            </a:extLst>
          </p:cNvPr>
          <p:cNvSpPr/>
          <p:nvPr/>
        </p:nvSpPr>
        <p:spPr>
          <a:xfrm>
            <a:off x="207194" y="250834"/>
            <a:ext cx="9422995" cy="6356331"/>
          </a:xfrm>
          <a:custGeom>
            <a:avLst/>
            <a:gdLst>
              <a:gd name="connsiteX0" fmla="*/ 0 w 9422995"/>
              <a:gd name="connsiteY0" fmla="*/ 58224 h 6356331"/>
              <a:gd name="connsiteX1" fmla="*/ 58224 w 9422995"/>
              <a:gd name="connsiteY1" fmla="*/ 0 h 6356331"/>
              <a:gd name="connsiteX2" fmla="*/ 909108 w 9422995"/>
              <a:gd name="connsiteY2" fmla="*/ 0 h 6356331"/>
              <a:gd name="connsiteX3" fmla="*/ 1480796 w 9422995"/>
              <a:gd name="connsiteY3" fmla="*/ 0 h 6356331"/>
              <a:gd name="connsiteX4" fmla="*/ 1959419 w 9422995"/>
              <a:gd name="connsiteY4" fmla="*/ 0 h 6356331"/>
              <a:gd name="connsiteX5" fmla="*/ 2717237 w 9422995"/>
              <a:gd name="connsiteY5" fmla="*/ 0 h 6356331"/>
              <a:gd name="connsiteX6" fmla="*/ 3288925 w 9422995"/>
              <a:gd name="connsiteY6" fmla="*/ 0 h 6356331"/>
              <a:gd name="connsiteX7" fmla="*/ 4139810 w 9422995"/>
              <a:gd name="connsiteY7" fmla="*/ 0 h 6356331"/>
              <a:gd name="connsiteX8" fmla="*/ 4618432 w 9422995"/>
              <a:gd name="connsiteY8" fmla="*/ 0 h 6356331"/>
              <a:gd name="connsiteX9" fmla="*/ 5469316 w 9422995"/>
              <a:gd name="connsiteY9" fmla="*/ 0 h 6356331"/>
              <a:gd name="connsiteX10" fmla="*/ 5854873 w 9422995"/>
              <a:gd name="connsiteY10" fmla="*/ 0 h 6356331"/>
              <a:gd name="connsiteX11" fmla="*/ 6519627 w 9422995"/>
              <a:gd name="connsiteY11" fmla="*/ 0 h 6356331"/>
              <a:gd name="connsiteX12" fmla="*/ 7184380 w 9422995"/>
              <a:gd name="connsiteY12" fmla="*/ 0 h 6356331"/>
              <a:gd name="connsiteX13" fmla="*/ 7756068 w 9422995"/>
              <a:gd name="connsiteY13" fmla="*/ 0 h 6356331"/>
              <a:gd name="connsiteX14" fmla="*/ 8606952 w 9422995"/>
              <a:gd name="connsiteY14" fmla="*/ 0 h 6356331"/>
              <a:gd name="connsiteX15" fmla="*/ 9364771 w 9422995"/>
              <a:gd name="connsiteY15" fmla="*/ 0 h 6356331"/>
              <a:gd name="connsiteX16" fmla="*/ 9422995 w 9422995"/>
              <a:gd name="connsiteY16" fmla="*/ 58224 h 6356331"/>
              <a:gd name="connsiteX17" fmla="*/ 9422995 w 9422995"/>
              <a:gd name="connsiteY17" fmla="*/ 813943 h 6356331"/>
              <a:gd name="connsiteX18" fmla="*/ 9422995 w 9422995"/>
              <a:gd name="connsiteY18" fmla="*/ 1507263 h 6356331"/>
              <a:gd name="connsiteX19" fmla="*/ 9422995 w 9422995"/>
              <a:gd name="connsiteY19" fmla="*/ 2013387 h 6356331"/>
              <a:gd name="connsiteX20" fmla="*/ 9422995 w 9422995"/>
              <a:gd name="connsiteY20" fmla="*/ 2581910 h 6356331"/>
              <a:gd name="connsiteX21" fmla="*/ 9422995 w 9422995"/>
              <a:gd name="connsiteY21" fmla="*/ 3400028 h 6356331"/>
              <a:gd name="connsiteX22" fmla="*/ 9422995 w 9422995"/>
              <a:gd name="connsiteY22" fmla="*/ 4093348 h 6356331"/>
              <a:gd name="connsiteX23" fmla="*/ 9422995 w 9422995"/>
              <a:gd name="connsiteY23" fmla="*/ 4661871 h 6356331"/>
              <a:gd name="connsiteX24" fmla="*/ 9422995 w 9422995"/>
              <a:gd name="connsiteY24" fmla="*/ 5355191 h 6356331"/>
              <a:gd name="connsiteX25" fmla="*/ 9422995 w 9422995"/>
              <a:gd name="connsiteY25" fmla="*/ 6298107 h 6356331"/>
              <a:gd name="connsiteX26" fmla="*/ 9364771 w 9422995"/>
              <a:gd name="connsiteY26" fmla="*/ 6356331 h 6356331"/>
              <a:gd name="connsiteX27" fmla="*/ 8513887 w 9422995"/>
              <a:gd name="connsiteY27" fmla="*/ 6356331 h 6356331"/>
              <a:gd name="connsiteX28" fmla="*/ 7756068 w 9422995"/>
              <a:gd name="connsiteY28" fmla="*/ 6356331 h 6356331"/>
              <a:gd name="connsiteX29" fmla="*/ 7277445 w 9422995"/>
              <a:gd name="connsiteY29" fmla="*/ 6356331 h 6356331"/>
              <a:gd name="connsiteX30" fmla="*/ 6519627 w 9422995"/>
              <a:gd name="connsiteY30" fmla="*/ 6356331 h 6356331"/>
              <a:gd name="connsiteX31" fmla="*/ 6134070 w 9422995"/>
              <a:gd name="connsiteY31" fmla="*/ 6356331 h 6356331"/>
              <a:gd name="connsiteX32" fmla="*/ 5376251 w 9422995"/>
              <a:gd name="connsiteY32" fmla="*/ 6356331 h 6356331"/>
              <a:gd name="connsiteX33" fmla="*/ 4897628 w 9422995"/>
              <a:gd name="connsiteY33" fmla="*/ 6356331 h 6356331"/>
              <a:gd name="connsiteX34" fmla="*/ 4512071 w 9422995"/>
              <a:gd name="connsiteY34" fmla="*/ 6356331 h 6356331"/>
              <a:gd name="connsiteX35" fmla="*/ 4033449 w 9422995"/>
              <a:gd name="connsiteY35" fmla="*/ 6356331 h 6356331"/>
              <a:gd name="connsiteX36" fmla="*/ 3275630 w 9422995"/>
              <a:gd name="connsiteY36" fmla="*/ 6356331 h 6356331"/>
              <a:gd name="connsiteX37" fmla="*/ 2797008 w 9422995"/>
              <a:gd name="connsiteY37" fmla="*/ 6356331 h 6356331"/>
              <a:gd name="connsiteX38" fmla="*/ 2411451 w 9422995"/>
              <a:gd name="connsiteY38" fmla="*/ 6356331 h 6356331"/>
              <a:gd name="connsiteX39" fmla="*/ 1932828 w 9422995"/>
              <a:gd name="connsiteY39" fmla="*/ 6356331 h 6356331"/>
              <a:gd name="connsiteX40" fmla="*/ 1361141 w 9422995"/>
              <a:gd name="connsiteY40" fmla="*/ 6356331 h 6356331"/>
              <a:gd name="connsiteX41" fmla="*/ 696387 w 9422995"/>
              <a:gd name="connsiteY41" fmla="*/ 6356331 h 6356331"/>
              <a:gd name="connsiteX42" fmla="*/ 58224 w 9422995"/>
              <a:gd name="connsiteY42" fmla="*/ 6356331 h 6356331"/>
              <a:gd name="connsiteX43" fmla="*/ 0 w 9422995"/>
              <a:gd name="connsiteY43" fmla="*/ 6298107 h 6356331"/>
              <a:gd name="connsiteX44" fmla="*/ 0 w 9422995"/>
              <a:gd name="connsiteY44" fmla="*/ 5604787 h 6356331"/>
              <a:gd name="connsiteX45" fmla="*/ 0 w 9422995"/>
              <a:gd name="connsiteY45" fmla="*/ 4849068 h 6356331"/>
              <a:gd name="connsiteX46" fmla="*/ 0 w 9422995"/>
              <a:gd name="connsiteY46" fmla="*/ 4218146 h 6356331"/>
              <a:gd name="connsiteX47" fmla="*/ 0 w 9422995"/>
              <a:gd name="connsiteY47" fmla="*/ 3462427 h 6356331"/>
              <a:gd name="connsiteX48" fmla="*/ 0 w 9422995"/>
              <a:gd name="connsiteY48" fmla="*/ 2893904 h 6356331"/>
              <a:gd name="connsiteX49" fmla="*/ 0 w 9422995"/>
              <a:gd name="connsiteY49" fmla="*/ 2200584 h 6356331"/>
              <a:gd name="connsiteX50" fmla="*/ 0 w 9422995"/>
              <a:gd name="connsiteY50" fmla="*/ 1694460 h 6356331"/>
              <a:gd name="connsiteX51" fmla="*/ 0 w 9422995"/>
              <a:gd name="connsiteY51" fmla="*/ 876342 h 6356331"/>
              <a:gd name="connsiteX52" fmla="*/ 0 w 9422995"/>
              <a:gd name="connsiteY52" fmla="*/ 58224 h 635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422995" h="6356331" extrusionOk="0">
                <a:moveTo>
                  <a:pt x="0" y="58224"/>
                </a:moveTo>
                <a:cubicBezTo>
                  <a:pt x="-3904" y="23660"/>
                  <a:pt x="20471" y="2101"/>
                  <a:pt x="58224" y="0"/>
                </a:cubicBezTo>
                <a:cubicBezTo>
                  <a:pt x="473670" y="-34432"/>
                  <a:pt x="598294" y="16255"/>
                  <a:pt x="909108" y="0"/>
                </a:cubicBezTo>
                <a:cubicBezTo>
                  <a:pt x="1219922" y="-16255"/>
                  <a:pt x="1337897" y="-19705"/>
                  <a:pt x="1480796" y="0"/>
                </a:cubicBezTo>
                <a:cubicBezTo>
                  <a:pt x="1623695" y="19705"/>
                  <a:pt x="1784416" y="1934"/>
                  <a:pt x="1959419" y="0"/>
                </a:cubicBezTo>
                <a:cubicBezTo>
                  <a:pt x="2134422" y="-1934"/>
                  <a:pt x="2378336" y="19930"/>
                  <a:pt x="2717237" y="0"/>
                </a:cubicBezTo>
                <a:cubicBezTo>
                  <a:pt x="3056138" y="-19930"/>
                  <a:pt x="3098461" y="-19519"/>
                  <a:pt x="3288925" y="0"/>
                </a:cubicBezTo>
                <a:cubicBezTo>
                  <a:pt x="3479389" y="19519"/>
                  <a:pt x="3950571" y="17946"/>
                  <a:pt x="4139810" y="0"/>
                </a:cubicBezTo>
                <a:cubicBezTo>
                  <a:pt x="4329049" y="-17946"/>
                  <a:pt x="4468164" y="-16447"/>
                  <a:pt x="4618432" y="0"/>
                </a:cubicBezTo>
                <a:cubicBezTo>
                  <a:pt x="4768700" y="16447"/>
                  <a:pt x="5128592" y="12586"/>
                  <a:pt x="5469316" y="0"/>
                </a:cubicBezTo>
                <a:cubicBezTo>
                  <a:pt x="5810040" y="-12586"/>
                  <a:pt x="5691356" y="2640"/>
                  <a:pt x="5854873" y="0"/>
                </a:cubicBezTo>
                <a:cubicBezTo>
                  <a:pt x="6018390" y="-2640"/>
                  <a:pt x="6246001" y="-1355"/>
                  <a:pt x="6519627" y="0"/>
                </a:cubicBezTo>
                <a:cubicBezTo>
                  <a:pt x="6793253" y="1355"/>
                  <a:pt x="6952538" y="-10603"/>
                  <a:pt x="7184380" y="0"/>
                </a:cubicBezTo>
                <a:cubicBezTo>
                  <a:pt x="7416222" y="10603"/>
                  <a:pt x="7562193" y="19998"/>
                  <a:pt x="7756068" y="0"/>
                </a:cubicBezTo>
                <a:cubicBezTo>
                  <a:pt x="7949943" y="-19998"/>
                  <a:pt x="8249405" y="24420"/>
                  <a:pt x="8606952" y="0"/>
                </a:cubicBezTo>
                <a:cubicBezTo>
                  <a:pt x="8964499" y="-24420"/>
                  <a:pt x="9179910" y="14695"/>
                  <a:pt x="9364771" y="0"/>
                </a:cubicBezTo>
                <a:cubicBezTo>
                  <a:pt x="9391767" y="847"/>
                  <a:pt x="9418893" y="23238"/>
                  <a:pt x="9422995" y="58224"/>
                </a:cubicBezTo>
                <a:cubicBezTo>
                  <a:pt x="9460513" y="271265"/>
                  <a:pt x="9418940" y="636524"/>
                  <a:pt x="9422995" y="813943"/>
                </a:cubicBezTo>
                <a:cubicBezTo>
                  <a:pt x="9427050" y="991362"/>
                  <a:pt x="9443763" y="1328803"/>
                  <a:pt x="9422995" y="1507263"/>
                </a:cubicBezTo>
                <a:cubicBezTo>
                  <a:pt x="9402227" y="1685723"/>
                  <a:pt x="9408988" y="1848850"/>
                  <a:pt x="9422995" y="2013387"/>
                </a:cubicBezTo>
                <a:cubicBezTo>
                  <a:pt x="9437002" y="2177924"/>
                  <a:pt x="9440226" y="2362838"/>
                  <a:pt x="9422995" y="2581910"/>
                </a:cubicBezTo>
                <a:cubicBezTo>
                  <a:pt x="9405764" y="2800982"/>
                  <a:pt x="9424839" y="3047744"/>
                  <a:pt x="9422995" y="3400028"/>
                </a:cubicBezTo>
                <a:cubicBezTo>
                  <a:pt x="9421151" y="3752312"/>
                  <a:pt x="9415422" y="3872956"/>
                  <a:pt x="9422995" y="4093348"/>
                </a:cubicBezTo>
                <a:cubicBezTo>
                  <a:pt x="9430568" y="4313740"/>
                  <a:pt x="9442899" y="4499111"/>
                  <a:pt x="9422995" y="4661871"/>
                </a:cubicBezTo>
                <a:cubicBezTo>
                  <a:pt x="9403091" y="4824631"/>
                  <a:pt x="9416311" y="5026698"/>
                  <a:pt x="9422995" y="5355191"/>
                </a:cubicBezTo>
                <a:cubicBezTo>
                  <a:pt x="9429679" y="5683684"/>
                  <a:pt x="9408127" y="6038172"/>
                  <a:pt x="9422995" y="6298107"/>
                </a:cubicBezTo>
                <a:cubicBezTo>
                  <a:pt x="9424396" y="6325955"/>
                  <a:pt x="9398852" y="6358412"/>
                  <a:pt x="9364771" y="6356331"/>
                </a:cubicBezTo>
                <a:cubicBezTo>
                  <a:pt x="9107845" y="6356035"/>
                  <a:pt x="8781176" y="6337921"/>
                  <a:pt x="8513887" y="6356331"/>
                </a:cubicBezTo>
                <a:cubicBezTo>
                  <a:pt x="8246598" y="6374741"/>
                  <a:pt x="8130446" y="6388749"/>
                  <a:pt x="7756068" y="6356331"/>
                </a:cubicBezTo>
                <a:cubicBezTo>
                  <a:pt x="7381690" y="6323913"/>
                  <a:pt x="7444265" y="6356785"/>
                  <a:pt x="7277445" y="6356331"/>
                </a:cubicBezTo>
                <a:cubicBezTo>
                  <a:pt x="7110625" y="6355877"/>
                  <a:pt x="6772068" y="6370615"/>
                  <a:pt x="6519627" y="6356331"/>
                </a:cubicBezTo>
                <a:cubicBezTo>
                  <a:pt x="6267186" y="6342047"/>
                  <a:pt x="6228733" y="6343823"/>
                  <a:pt x="6134070" y="6356331"/>
                </a:cubicBezTo>
                <a:cubicBezTo>
                  <a:pt x="6039407" y="6368839"/>
                  <a:pt x="5640091" y="6341269"/>
                  <a:pt x="5376251" y="6356331"/>
                </a:cubicBezTo>
                <a:cubicBezTo>
                  <a:pt x="5112411" y="6371393"/>
                  <a:pt x="5081711" y="6339179"/>
                  <a:pt x="4897628" y="6356331"/>
                </a:cubicBezTo>
                <a:cubicBezTo>
                  <a:pt x="4713545" y="6373483"/>
                  <a:pt x="4622060" y="6353495"/>
                  <a:pt x="4512071" y="6356331"/>
                </a:cubicBezTo>
                <a:cubicBezTo>
                  <a:pt x="4402082" y="6359167"/>
                  <a:pt x="4135709" y="6350736"/>
                  <a:pt x="4033449" y="6356331"/>
                </a:cubicBezTo>
                <a:cubicBezTo>
                  <a:pt x="3931189" y="6361926"/>
                  <a:pt x="3649052" y="6387782"/>
                  <a:pt x="3275630" y="6356331"/>
                </a:cubicBezTo>
                <a:cubicBezTo>
                  <a:pt x="2902208" y="6324880"/>
                  <a:pt x="2913076" y="6370607"/>
                  <a:pt x="2797008" y="6356331"/>
                </a:cubicBezTo>
                <a:cubicBezTo>
                  <a:pt x="2680940" y="6342055"/>
                  <a:pt x="2518094" y="6368192"/>
                  <a:pt x="2411451" y="6356331"/>
                </a:cubicBezTo>
                <a:cubicBezTo>
                  <a:pt x="2304808" y="6344470"/>
                  <a:pt x="2138801" y="6365240"/>
                  <a:pt x="1932828" y="6356331"/>
                </a:cubicBezTo>
                <a:cubicBezTo>
                  <a:pt x="1726855" y="6347422"/>
                  <a:pt x="1573585" y="6353098"/>
                  <a:pt x="1361141" y="6356331"/>
                </a:cubicBezTo>
                <a:cubicBezTo>
                  <a:pt x="1148697" y="6359564"/>
                  <a:pt x="894229" y="6377121"/>
                  <a:pt x="696387" y="6356331"/>
                </a:cubicBezTo>
                <a:cubicBezTo>
                  <a:pt x="498545" y="6335541"/>
                  <a:pt x="368225" y="6361322"/>
                  <a:pt x="58224" y="6356331"/>
                </a:cubicBezTo>
                <a:cubicBezTo>
                  <a:pt x="26624" y="6357760"/>
                  <a:pt x="3252" y="6331776"/>
                  <a:pt x="0" y="6298107"/>
                </a:cubicBezTo>
                <a:cubicBezTo>
                  <a:pt x="28691" y="6057889"/>
                  <a:pt x="-879" y="5752714"/>
                  <a:pt x="0" y="5604787"/>
                </a:cubicBezTo>
                <a:cubicBezTo>
                  <a:pt x="879" y="5456860"/>
                  <a:pt x="-27542" y="5039427"/>
                  <a:pt x="0" y="4849068"/>
                </a:cubicBezTo>
                <a:cubicBezTo>
                  <a:pt x="27542" y="4658709"/>
                  <a:pt x="-25802" y="4441202"/>
                  <a:pt x="0" y="4218146"/>
                </a:cubicBezTo>
                <a:cubicBezTo>
                  <a:pt x="25802" y="3995090"/>
                  <a:pt x="9991" y="3758911"/>
                  <a:pt x="0" y="3462427"/>
                </a:cubicBezTo>
                <a:cubicBezTo>
                  <a:pt x="-9991" y="3165943"/>
                  <a:pt x="2851" y="3019782"/>
                  <a:pt x="0" y="2893904"/>
                </a:cubicBezTo>
                <a:cubicBezTo>
                  <a:pt x="-2851" y="2768026"/>
                  <a:pt x="34209" y="2353895"/>
                  <a:pt x="0" y="2200584"/>
                </a:cubicBezTo>
                <a:cubicBezTo>
                  <a:pt x="-34209" y="2047273"/>
                  <a:pt x="10108" y="1830016"/>
                  <a:pt x="0" y="1694460"/>
                </a:cubicBezTo>
                <a:cubicBezTo>
                  <a:pt x="-10108" y="1558904"/>
                  <a:pt x="-37986" y="1187378"/>
                  <a:pt x="0" y="876342"/>
                </a:cubicBezTo>
                <a:cubicBezTo>
                  <a:pt x="37986" y="565306"/>
                  <a:pt x="-3722" y="224855"/>
                  <a:pt x="0" y="58224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pic>
        <p:nvPicPr>
          <p:cNvPr id="107" name="Picture 106" descr="A map of a river&#10;&#10;Description automatically generated">
            <a:extLst>
              <a:ext uri="{FF2B5EF4-FFF2-40B4-BE49-F238E27FC236}">
                <a16:creationId xmlns:a16="http://schemas.microsoft.com/office/drawing/2014/main" id="{D1CDD97C-D972-9731-A6CB-E860BC68A1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904" y="4595127"/>
            <a:ext cx="1882543" cy="1493912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B4685B8D-B943-86D0-D9D6-EB4FFE293C17}"/>
              </a:ext>
            </a:extLst>
          </p:cNvPr>
          <p:cNvSpPr txBox="1"/>
          <p:nvPr/>
        </p:nvSpPr>
        <p:spPr>
          <a:xfrm>
            <a:off x="1697266" y="6130346"/>
            <a:ext cx="131622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effectLst/>
                <a:latin typeface="Helvetica Neue" panose="02000503000000020004" pitchFamily="2" charset="0"/>
              </a:rPr>
              <a:t>Levée</a:t>
            </a:r>
          </a:p>
          <a:p>
            <a:r>
              <a:rPr lang="en-GB" sz="700" dirty="0">
                <a:latin typeface="Helvetica Neue" panose="02000503000000020004" pitchFamily="2" charset="0"/>
              </a:rPr>
              <a:t>Black line on riverbank.</a:t>
            </a:r>
            <a:endParaRPr lang="en-GB" sz="700" dirty="0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B9EC072-DD04-57BE-8C0C-F2DAEB6C5C64}"/>
              </a:ext>
            </a:extLst>
          </p:cNvPr>
          <p:cNvCxnSpPr>
            <a:cxnSpLocks/>
          </p:cNvCxnSpPr>
          <p:nvPr/>
        </p:nvCxnSpPr>
        <p:spPr>
          <a:xfrm flipV="1">
            <a:off x="1765778" y="5874224"/>
            <a:ext cx="0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13BF2F6E-FB60-A1A7-F70F-76F717680C4D}"/>
              </a:ext>
            </a:extLst>
          </p:cNvPr>
          <p:cNvSpPr txBox="1"/>
          <p:nvPr/>
        </p:nvSpPr>
        <p:spPr>
          <a:xfrm>
            <a:off x="877263" y="6128157"/>
            <a:ext cx="13162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effectLst/>
                <a:latin typeface="Helvetica Neue" panose="02000503000000020004" pitchFamily="2" charset="0"/>
              </a:rPr>
              <a:t>Meanders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6D81191-8940-3534-D6E8-1AD8968E5E7E}"/>
              </a:ext>
            </a:extLst>
          </p:cNvPr>
          <p:cNvCxnSpPr>
            <a:cxnSpLocks/>
          </p:cNvCxnSpPr>
          <p:nvPr/>
        </p:nvCxnSpPr>
        <p:spPr>
          <a:xfrm>
            <a:off x="2009643" y="4232876"/>
            <a:ext cx="0" cy="1358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7D9CF4F-B34B-EB3E-530E-A3FE0281D970}"/>
              </a:ext>
            </a:extLst>
          </p:cNvPr>
          <p:cNvCxnSpPr>
            <a:cxnSpLocks/>
          </p:cNvCxnSpPr>
          <p:nvPr/>
        </p:nvCxnSpPr>
        <p:spPr>
          <a:xfrm flipV="1">
            <a:off x="943453" y="5207474"/>
            <a:ext cx="0" cy="10974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3607E5DF-0CAF-6EDE-AB06-3A2D7ED1D3B6}"/>
              </a:ext>
            </a:extLst>
          </p:cNvPr>
          <p:cNvSpPr txBox="1"/>
          <p:nvPr/>
        </p:nvSpPr>
        <p:spPr>
          <a:xfrm>
            <a:off x="1948822" y="4154217"/>
            <a:ext cx="1074825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effectLst/>
                <a:latin typeface="Helvetica Neue" panose="02000503000000020004" pitchFamily="2" charset="0"/>
              </a:rPr>
              <a:t>Flood plain</a:t>
            </a:r>
          </a:p>
          <a:p>
            <a:r>
              <a:rPr lang="en-GB" sz="700" i="0" dirty="0">
                <a:effectLst/>
                <a:latin typeface="Helvetica Neue" panose="02000503000000020004" pitchFamily="2" charset="0"/>
              </a:rPr>
              <a:t>Lack of contours indicates its formation</a:t>
            </a:r>
          </a:p>
        </p:txBody>
      </p:sp>
      <p:pic>
        <p:nvPicPr>
          <p:cNvPr id="145" name="Picture 144" descr="A map of a city&#10;&#10;Description automatically generated">
            <a:extLst>
              <a:ext uri="{FF2B5EF4-FFF2-40B4-BE49-F238E27FC236}">
                <a16:creationId xmlns:a16="http://schemas.microsoft.com/office/drawing/2014/main" id="{2E0B4B4A-E08D-8FD1-F50F-3B4FDD648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8201" y="4599228"/>
            <a:ext cx="1589567" cy="1499761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E45CF778-4BF5-AECD-C64F-6764DC7C1B38}"/>
              </a:ext>
            </a:extLst>
          </p:cNvPr>
          <p:cNvSpPr txBox="1"/>
          <p:nvPr/>
        </p:nvSpPr>
        <p:spPr>
          <a:xfrm>
            <a:off x="2595415" y="6094720"/>
            <a:ext cx="131622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b="1" i="0" dirty="0">
                <a:effectLst/>
                <a:latin typeface="Helvetica Neue" panose="02000503000000020004" pitchFamily="2" charset="0"/>
              </a:rPr>
              <a:t>Meander</a:t>
            </a:r>
          </a:p>
          <a:p>
            <a:pPr algn="r"/>
            <a:r>
              <a:rPr lang="en-GB" sz="700" dirty="0">
                <a:latin typeface="Helvetica Neue" panose="02000503000000020004" pitchFamily="2" charset="0"/>
              </a:rPr>
              <a:t>Large, looping meander</a:t>
            </a:r>
            <a:endParaRPr lang="en-GB" sz="700" dirty="0"/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F0A0757-9F21-7E77-43DB-965EBA7C24DB}"/>
              </a:ext>
            </a:extLst>
          </p:cNvPr>
          <p:cNvCxnSpPr>
            <a:cxnSpLocks/>
          </p:cNvCxnSpPr>
          <p:nvPr/>
        </p:nvCxnSpPr>
        <p:spPr>
          <a:xfrm flipV="1">
            <a:off x="3848446" y="5937930"/>
            <a:ext cx="0" cy="443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16D2D87-1ECD-FA4E-0FEB-BDB42BBE27A4}"/>
              </a:ext>
            </a:extLst>
          </p:cNvPr>
          <p:cNvCxnSpPr>
            <a:cxnSpLocks/>
          </p:cNvCxnSpPr>
          <p:nvPr/>
        </p:nvCxnSpPr>
        <p:spPr>
          <a:xfrm>
            <a:off x="3848446" y="4244784"/>
            <a:ext cx="0" cy="6282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288D7495-6F00-CAA1-7EE1-F8419C7E6540}"/>
              </a:ext>
            </a:extLst>
          </p:cNvPr>
          <p:cNvSpPr txBox="1"/>
          <p:nvPr/>
        </p:nvSpPr>
        <p:spPr>
          <a:xfrm>
            <a:off x="3788124" y="4166125"/>
            <a:ext cx="1427114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effectLst/>
                <a:latin typeface="Helvetica Neue" panose="02000503000000020004" pitchFamily="2" charset="0"/>
              </a:rPr>
              <a:t>Flood plain</a:t>
            </a:r>
          </a:p>
          <a:p>
            <a:r>
              <a:rPr lang="en-GB" sz="700" i="0" dirty="0">
                <a:effectLst/>
                <a:latin typeface="Helvetica Neue" panose="02000503000000020004" pitchFamily="2" charset="0"/>
              </a:rPr>
              <a:t>Extensive areas of flat land indicate wide flood plain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1D82A1A-7002-FDF6-3FE7-F32540E5A3D8}"/>
              </a:ext>
            </a:extLst>
          </p:cNvPr>
          <p:cNvSpPr txBox="1"/>
          <p:nvPr/>
        </p:nvSpPr>
        <p:spPr>
          <a:xfrm>
            <a:off x="4234982" y="6096228"/>
            <a:ext cx="131622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effectLst/>
                <a:latin typeface="Helvetica Neue" panose="02000503000000020004" pitchFamily="2" charset="0"/>
              </a:rPr>
              <a:t>Mouth</a:t>
            </a:r>
          </a:p>
          <a:p>
            <a:r>
              <a:rPr lang="en-GB" sz="700" dirty="0">
                <a:latin typeface="Helvetica Neue" panose="02000503000000020004" pitchFamily="2" charset="0"/>
              </a:rPr>
              <a:t>River enters the sea</a:t>
            </a:r>
            <a:endParaRPr lang="en-GB" sz="700" dirty="0"/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89B64202-0ED9-1CE4-B21B-8248B1B97BFD}"/>
              </a:ext>
            </a:extLst>
          </p:cNvPr>
          <p:cNvCxnSpPr>
            <a:cxnSpLocks/>
          </p:cNvCxnSpPr>
          <p:nvPr/>
        </p:nvCxnSpPr>
        <p:spPr>
          <a:xfrm flipV="1">
            <a:off x="4287141" y="4929809"/>
            <a:ext cx="0" cy="14517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E733EB9B-78CB-977B-E9F0-695D4E61F39E}"/>
              </a:ext>
            </a:extLst>
          </p:cNvPr>
          <p:cNvCxnSpPr>
            <a:cxnSpLocks/>
          </p:cNvCxnSpPr>
          <p:nvPr/>
        </p:nvCxnSpPr>
        <p:spPr>
          <a:xfrm>
            <a:off x="754720" y="4240336"/>
            <a:ext cx="0" cy="7952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332D2B76-6DB0-470A-0EBA-BBC4DE170488}"/>
              </a:ext>
            </a:extLst>
          </p:cNvPr>
          <p:cNvSpPr txBox="1"/>
          <p:nvPr/>
        </p:nvSpPr>
        <p:spPr>
          <a:xfrm>
            <a:off x="694398" y="4168027"/>
            <a:ext cx="1344093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effectLst/>
                <a:latin typeface="Helvetica Neue" panose="02000503000000020004" pitchFamily="2" charset="0"/>
              </a:rPr>
              <a:t>Lateral erosion</a:t>
            </a:r>
          </a:p>
          <a:p>
            <a:r>
              <a:rPr lang="en-GB" sz="700" i="0" dirty="0">
                <a:effectLst/>
                <a:latin typeface="Helvetica Neue" panose="02000503000000020004" pitchFamily="2" charset="0"/>
              </a:rPr>
              <a:t>Contour close to meander shows erosion of valley sides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9C4C6A71-2D98-2176-B60D-5DF4EFDB68EC}"/>
              </a:ext>
            </a:extLst>
          </p:cNvPr>
          <p:cNvSpPr txBox="1"/>
          <p:nvPr/>
        </p:nvSpPr>
        <p:spPr>
          <a:xfrm>
            <a:off x="3039434" y="3671242"/>
            <a:ext cx="13162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effectLst/>
                <a:latin typeface="Helvetica Neue" panose="02000503000000020004" pitchFamily="2" charset="0"/>
              </a:rPr>
              <a:t>Tributary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34587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A4F2D73-8B30-6E43-8222-45598DFA4481}">
  <we:reference id="wa104381063" version="1.0.0.1" store="en-GB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2694</TotalTime>
  <Words>234</Words>
  <Application>Microsoft Macintosh PowerPoint</Application>
  <PresentationFormat>A4 Paper (210x297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Bennett - Internet Geography</dc:creator>
  <cp:lastModifiedBy>Anthony Bennett - Internet Geography</cp:lastModifiedBy>
  <cp:revision>23</cp:revision>
  <cp:lastPrinted>2023-09-11T13:32:07Z</cp:lastPrinted>
  <dcterms:created xsi:type="dcterms:W3CDTF">2023-09-06T08:35:07Z</dcterms:created>
  <dcterms:modified xsi:type="dcterms:W3CDTF">2023-09-12T10:07:31Z</dcterms:modified>
</cp:coreProperties>
</file>