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63" r:id="rId3"/>
    <p:sldId id="265" r:id="rId4"/>
    <p:sldId id="261" r:id="rId5"/>
    <p:sldId id="266" r:id="rId6"/>
    <p:sldId id="267" r:id="rId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A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23"/>
    <p:restoredTop sz="86421"/>
  </p:normalViewPr>
  <p:slideViewPr>
    <p:cSldViewPr snapToGrid="0">
      <p:cViewPr>
        <p:scale>
          <a:sx n="270" d="100"/>
          <a:sy n="270" d="100"/>
        </p:scale>
        <p:origin x="144" y="-13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9C974F-1601-9544-BED8-5FC4033BA621}" type="datetimeFigureOut">
              <a:rPr lang="en-GB" smtClean="0"/>
              <a:t>16/11/2023</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7C98D-1617-B247-88B5-2CB2A2BFC2D1}" type="slidenum">
              <a:rPr lang="en-GB" smtClean="0"/>
              <a:t>‹#›</a:t>
            </a:fld>
            <a:endParaRPr lang="en-GB"/>
          </a:p>
        </p:txBody>
      </p:sp>
    </p:spTree>
    <p:extLst>
      <p:ext uri="{BB962C8B-B14F-4D97-AF65-F5344CB8AC3E}">
        <p14:creationId xmlns:p14="http://schemas.microsoft.com/office/powerpoint/2010/main" val="2399649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97C98D-1617-B247-88B5-2CB2A2BFC2D1}" type="slidenum">
              <a:rPr lang="en-GB" smtClean="0"/>
              <a:t>1</a:t>
            </a:fld>
            <a:endParaRPr lang="en-GB"/>
          </a:p>
        </p:txBody>
      </p:sp>
    </p:spTree>
    <p:extLst>
      <p:ext uri="{BB962C8B-B14F-4D97-AF65-F5344CB8AC3E}">
        <p14:creationId xmlns:p14="http://schemas.microsoft.com/office/powerpoint/2010/main" val="120661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97C98D-1617-B247-88B5-2CB2A2BFC2D1}" type="slidenum">
              <a:rPr lang="en-GB" smtClean="0"/>
              <a:t>2</a:t>
            </a:fld>
            <a:endParaRPr lang="en-GB"/>
          </a:p>
        </p:txBody>
      </p:sp>
    </p:spTree>
    <p:extLst>
      <p:ext uri="{BB962C8B-B14F-4D97-AF65-F5344CB8AC3E}">
        <p14:creationId xmlns:p14="http://schemas.microsoft.com/office/powerpoint/2010/main" val="847850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97C98D-1617-B247-88B5-2CB2A2BFC2D1}" type="slidenum">
              <a:rPr lang="en-GB" smtClean="0"/>
              <a:t>3</a:t>
            </a:fld>
            <a:endParaRPr lang="en-GB"/>
          </a:p>
        </p:txBody>
      </p:sp>
    </p:spTree>
    <p:extLst>
      <p:ext uri="{BB962C8B-B14F-4D97-AF65-F5344CB8AC3E}">
        <p14:creationId xmlns:p14="http://schemas.microsoft.com/office/powerpoint/2010/main" val="2990126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97C98D-1617-B247-88B5-2CB2A2BFC2D1}" type="slidenum">
              <a:rPr lang="en-GB" smtClean="0"/>
              <a:t>4</a:t>
            </a:fld>
            <a:endParaRPr lang="en-GB"/>
          </a:p>
        </p:txBody>
      </p:sp>
    </p:spTree>
    <p:extLst>
      <p:ext uri="{BB962C8B-B14F-4D97-AF65-F5344CB8AC3E}">
        <p14:creationId xmlns:p14="http://schemas.microsoft.com/office/powerpoint/2010/main" val="1764413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97C98D-1617-B247-88B5-2CB2A2BFC2D1}" type="slidenum">
              <a:rPr lang="en-GB" smtClean="0"/>
              <a:t>5</a:t>
            </a:fld>
            <a:endParaRPr lang="en-GB"/>
          </a:p>
        </p:txBody>
      </p:sp>
    </p:spTree>
    <p:extLst>
      <p:ext uri="{BB962C8B-B14F-4D97-AF65-F5344CB8AC3E}">
        <p14:creationId xmlns:p14="http://schemas.microsoft.com/office/powerpoint/2010/main" val="199918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97C98D-1617-B247-88B5-2CB2A2BFC2D1}" type="slidenum">
              <a:rPr lang="en-GB" smtClean="0"/>
              <a:t>6</a:t>
            </a:fld>
            <a:endParaRPr lang="en-GB"/>
          </a:p>
        </p:txBody>
      </p:sp>
    </p:spTree>
    <p:extLst>
      <p:ext uri="{BB962C8B-B14F-4D97-AF65-F5344CB8AC3E}">
        <p14:creationId xmlns:p14="http://schemas.microsoft.com/office/powerpoint/2010/main" val="247936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AAC1279-6258-114B-B97E-A5CB2F48CC4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2929883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AAC1279-6258-114B-B97E-A5CB2F48CC4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59355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AAC1279-6258-114B-B97E-A5CB2F48CC4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36445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AAC1279-6258-114B-B97E-A5CB2F48CC4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230675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AAC1279-6258-114B-B97E-A5CB2F48CC4A}" type="datetimeFigureOut">
              <a:rPr lang="en-GB" smtClean="0"/>
              <a:t>16/11/2023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921767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AAC1279-6258-114B-B97E-A5CB2F48CC4A}"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66994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AAC1279-6258-114B-B97E-A5CB2F48CC4A}" type="datetimeFigureOut">
              <a:rPr lang="en-GB" smtClean="0"/>
              <a:t>16/11/2023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2181361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AAC1279-6258-114B-B97E-A5CB2F48CC4A}" type="datetimeFigureOut">
              <a:rPr lang="en-GB" smtClean="0"/>
              <a:t>16/11/2023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183847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AC1279-6258-114B-B97E-A5CB2F48CC4A}" type="datetimeFigureOut">
              <a:rPr lang="en-GB" smtClean="0"/>
              <a:t>16/11/2023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1066438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AAC1279-6258-114B-B97E-A5CB2F48CC4A}"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56465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AAC1279-6258-114B-B97E-A5CB2F48CC4A}" type="datetimeFigureOut">
              <a:rPr lang="en-GB" smtClean="0"/>
              <a:t>16/11/2023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E4953B0-2019-FA4E-91B7-BEA35807A966}" type="slidenum">
              <a:rPr lang="en-GB" smtClean="0"/>
              <a:t>‹#›</a:t>
            </a:fld>
            <a:endParaRPr lang="en-GB"/>
          </a:p>
        </p:txBody>
      </p:sp>
    </p:spTree>
    <p:extLst>
      <p:ext uri="{BB962C8B-B14F-4D97-AF65-F5344CB8AC3E}">
        <p14:creationId xmlns:p14="http://schemas.microsoft.com/office/powerpoint/2010/main" val="864232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C1279-6258-114B-B97E-A5CB2F48CC4A}" type="datetimeFigureOut">
              <a:rPr lang="en-GB" smtClean="0"/>
              <a:t>16/11/2023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953B0-2019-FA4E-91B7-BEA35807A966}" type="slidenum">
              <a:rPr lang="en-GB" smtClean="0"/>
              <a:t>‹#›</a:t>
            </a:fld>
            <a:endParaRPr lang="en-GB"/>
          </a:p>
        </p:txBody>
      </p:sp>
    </p:spTree>
    <p:extLst>
      <p:ext uri="{BB962C8B-B14F-4D97-AF65-F5344CB8AC3E}">
        <p14:creationId xmlns:p14="http://schemas.microsoft.com/office/powerpoint/2010/main" val="223921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5ECC9F-E110-F074-79B3-E03AFE3C33FB}"/>
              </a:ext>
            </a:extLst>
          </p:cNvPr>
          <p:cNvSpPr/>
          <p:nvPr/>
        </p:nvSpPr>
        <p:spPr>
          <a:xfrm>
            <a:off x="185620" y="234177"/>
            <a:ext cx="9512562" cy="6394274"/>
          </a:xfrm>
          <a:custGeom>
            <a:avLst/>
            <a:gdLst>
              <a:gd name="connsiteX0" fmla="*/ 0 w 9512562"/>
              <a:gd name="connsiteY0" fmla="*/ 58572 h 6394274"/>
              <a:gd name="connsiteX1" fmla="*/ 58572 w 9512562"/>
              <a:gd name="connsiteY1" fmla="*/ 0 h 6394274"/>
              <a:gd name="connsiteX2" fmla="*/ 917582 w 9512562"/>
              <a:gd name="connsiteY2" fmla="*/ 0 h 6394274"/>
              <a:gd name="connsiteX3" fmla="*/ 1494729 w 9512562"/>
              <a:gd name="connsiteY3" fmla="*/ 0 h 6394274"/>
              <a:gd name="connsiteX4" fmla="*/ 1977922 w 9512562"/>
              <a:gd name="connsiteY4" fmla="*/ 0 h 6394274"/>
              <a:gd name="connsiteX5" fmla="*/ 2742977 w 9512562"/>
              <a:gd name="connsiteY5" fmla="*/ 0 h 6394274"/>
              <a:gd name="connsiteX6" fmla="*/ 3320124 w 9512562"/>
              <a:gd name="connsiteY6" fmla="*/ 0 h 6394274"/>
              <a:gd name="connsiteX7" fmla="*/ 4179134 w 9512562"/>
              <a:gd name="connsiteY7" fmla="*/ 0 h 6394274"/>
              <a:gd name="connsiteX8" fmla="*/ 4662327 w 9512562"/>
              <a:gd name="connsiteY8" fmla="*/ 0 h 6394274"/>
              <a:gd name="connsiteX9" fmla="*/ 5521336 w 9512562"/>
              <a:gd name="connsiteY9" fmla="*/ 0 h 6394274"/>
              <a:gd name="connsiteX10" fmla="*/ 5910575 w 9512562"/>
              <a:gd name="connsiteY10" fmla="*/ 0 h 6394274"/>
              <a:gd name="connsiteX11" fmla="*/ 6581676 w 9512562"/>
              <a:gd name="connsiteY11" fmla="*/ 0 h 6394274"/>
              <a:gd name="connsiteX12" fmla="*/ 7252778 w 9512562"/>
              <a:gd name="connsiteY12" fmla="*/ 0 h 6394274"/>
              <a:gd name="connsiteX13" fmla="*/ 7829925 w 9512562"/>
              <a:gd name="connsiteY13" fmla="*/ 0 h 6394274"/>
              <a:gd name="connsiteX14" fmla="*/ 8688935 w 9512562"/>
              <a:gd name="connsiteY14" fmla="*/ 0 h 6394274"/>
              <a:gd name="connsiteX15" fmla="*/ 9453990 w 9512562"/>
              <a:gd name="connsiteY15" fmla="*/ 0 h 6394274"/>
              <a:gd name="connsiteX16" fmla="*/ 9512562 w 9512562"/>
              <a:gd name="connsiteY16" fmla="*/ 58572 h 6394274"/>
              <a:gd name="connsiteX17" fmla="*/ 9512562 w 9512562"/>
              <a:gd name="connsiteY17" fmla="*/ 818802 h 6394274"/>
              <a:gd name="connsiteX18" fmla="*/ 9512562 w 9512562"/>
              <a:gd name="connsiteY18" fmla="*/ 1516261 h 6394274"/>
              <a:gd name="connsiteX19" fmla="*/ 9512562 w 9512562"/>
              <a:gd name="connsiteY19" fmla="*/ 2025406 h 6394274"/>
              <a:gd name="connsiteX20" fmla="*/ 9512562 w 9512562"/>
              <a:gd name="connsiteY20" fmla="*/ 2597322 h 6394274"/>
              <a:gd name="connsiteX21" fmla="*/ 9512562 w 9512562"/>
              <a:gd name="connsiteY21" fmla="*/ 3420324 h 6394274"/>
              <a:gd name="connsiteX22" fmla="*/ 9512562 w 9512562"/>
              <a:gd name="connsiteY22" fmla="*/ 4117783 h 6394274"/>
              <a:gd name="connsiteX23" fmla="*/ 9512562 w 9512562"/>
              <a:gd name="connsiteY23" fmla="*/ 4689699 h 6394274"/>
              <a:gd name="connsiteX24" fmla="*/ 9512562 w 9512562"/>
              <a:gd name="connsiteY24" fmla="*/ 5387158 h 6394274"/>
              <a:gd name="connsiteX25" fmla="*/ 9512562 w 9512562"/>
              <a:gd name="connsiteY25" fmla="*/ 6335702 h 6394274"/>
              <a:gd name="connsiteX26" fmla="*/ 9453990 w 9512562"/>
              <a:gd name="connsiteY26" fmla="*/ 6394274 h 6394274"/>
              <a:gd name="connsiteX27" fmla="*/ 8594980 w 9512562"/>
              <a:gd name="connsiteY27" fmla="*/ 6394274 h 6394274"/>
              <a:gd name="connsiteX28" fmla="*/ 7829925 w 9512562"/>
              <a:gd name="connsiteY28" fmla="*/ 6394274 h 6394274"/>
              <a:gd name="connsiteX29" fmla="*/ 7346732 w 9512562"/>
              <a:gd name="connsiteY29" fmla="*/ 6394274 h 6394274"/>
              <a:gd name="connsiteX30" fmla="*/ 6581676 w 9512562"/>
              <a:gd name="connsiteY30" fmla="*/ 6394274 h 6394274"/>
              <a:gd name="connsiteX31" fmla="*/ 6192438 w 9512562"/>
              <a:gd name="connsiteY31" fmla="*/ 6394274 h 6394274"/>
              <a:gd name="connsiteX32" fmla="*/ 5427382 w 9512562"/>
              <a:gd name="connsiteY32" fmla="*/ 6394274 h 6394274"/>
              <a:gd name="connsiteX33" fmla="*/ 4944189 w 9512562"/>
              <a:gd name="connsiteY33" fmla="*/ 6394274 h 6394274"/>
              <a:gd name="connsiteX34" fmla="*/ 4554951 w 9512562"/>
              <a:gd name="connsiteY34" fmla="*/ 6394274 h 6394274"/>
              <a:gd name="connsiteX35" fmla="*/ 4071758 w 9512562"/>
              <a:gd name="connsiteY35" fmla="*/ 6394274 h 6394274"/>
              <a:gd name="connsiteX36" fmla="*/ 3306702 w 9512562"/>
              <a:gd name="connsiteY36" fmla="*/ 6394274 h 6394274"/>
              <a:gd name="connsiteX37" fmla="*/ 2823509 w 9512562"/>
              <a:gd name="connsiteY37" fmla="*/ 6394274 h 6394274"/>
              <a:gd name="connsiteX38" fmla="*/ 2434271 w 9512562"/>
              <a:gd name="connsiteY38" fmla="*/ 6394274 h 6394274"/>
              <a:gd name="connsiteX39" fmla="*/ 1951078 w 9512562"/>
              <a:gd name="connsiteY39" fmla="*/ 6394274 h 6394274"/>
              <a:gd name="connsiteX40" fmla="*/ 1373931 w 9512562"/>
              <a:gd name="connsiteY40" fmla="*/ 6394274 h 6394274"/>
              <a:gd name="connsiteX41" fmla="*/ 702829 w 9512562"/>
              <a:gd name="connsiteY41" fmla="*/ 6394274 h 6394274"/>
              <a:gd name="connsiteX42" fmla="*/ 58572 w 9512562"/>
              <a:gd name="connsiteY42" fmla="*/ 6394274 h 6394274"/>
              <a:gd name="connsiteX43" fmla="*/ 0 w 9512562"/>
              <a:gd name="connsiteY43" fmla="*/ 6335702 h 6394274"/>
              <a:gd name="connsiteX44" fmla="*/ 0 w 9512562"/>
              <a:gd name="connsiteY44" fmla="*/ 5638243 h 6394274"/>
              <a:gd name="connsiteX45" fmla="*/ 0 w 9512562"/>
              <a:gd name="connsiteY45" fmla="*/ 4878013 h 6394274"/>
              <a:gd name="connsiteX46" fmla="*/ 0 w 9512562"/>
              <a:gd name="connsiteY46" fmla="*/ 4243325 h 6394274"/>
              <a:gd name="connsiteX47" fmla="*/ 0 w 9512562"/>
              <a:gd name="connsiteY47" fmla="*/ 3483095 h 6394274"/>
              <a:gd name="connsiteX48" fmla="*/ 0 w 9512562"/>
              <a:gd name="connsiteY48" fmla="*/ 2911179 h 6394274"/>
              <a:gd name="connsiteX49" fmla="*/ 0 w 9512562"/>
              <a:gd name="connsiteY49" fmla="*/ 2213720 h 6394274"/>
              <a:gd name="connsiteX50" fmla="*/ 0 w 9512562"/>
              <a:gd name="connsiteY50" fmla="*/ 1704575 h 6394274"/>
              <a:gd name="connsiteX51" fmla="*/ 0 w 9512562"/>
              <a:gd name="connsiteY51" fmla="*/ 881573 h 6394274"/>
              <a:gd name="connsiteX52" fmla="*/ 0 w 9512562"/>
              <a:gd name="connsiteY52" fmla="*/ 58572 h 639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12562" h="6394274" extrusionOk="0">
                <a:moveTo>
                  <a:pt x="0" y="58572"/>
                </a:moveTo>
                <a:cubicBezTo>
                  <a:pt x="-3685" y="23951"/>
                  <a:pt x="24651" y="590"/>
                  <a:pt x="58572" y="0"/>
                </a:cubicBezTo>
                <a:cubicBezTo>
                  <a:pt x="299176" y="-22470"/>
                  <a:pt x="682822" y="-10842"/>
                  <a:pt x="917582" y="0"/>
                </a:cubicBezTo>
                <a:cubicBezTo>
                  <a:pt x="1152342" y="10842"/>
                  <a:pt x="1310601" y="-18490"/>
                  <a:pt x="1494729" y="0"/>
                </a:cubicBezTo>
                <a:cubicBezTo>
                  <a:pt x="1678857" y="18490"/>
                  <a:pt x="1844139" y="-15642"/>
                  <a:pt x="1977922" y="0"/>
                </a:cubicBezTo>
                <a:cubicBezTo>
                  <a:pt x="2111705" y="15642"/>
                  <a:pt x="2568388" y="28883"/>
                  <a:pt x="2742977" y="0"/>
                </a:cubicBezTo>
                <a:cubicBezTo>
                  <a:pt x="2917567" y="-28883"/>
                  <a:pt x="3049391" y="26225"/>
                  <a:pt x="3320124" y="0"/>
                </a:cubicBezTo>
                <a:cubicBezTo>
                  <a:pt x="3590857" y="-26225"/>
                  <a:pt x="3968496" y="-12058"/>
                  <a:pt x="4179134" y="0"/>
                </a:cubicBezTo>
                <a:cubicBezTo>
                  <a:pt x="4389772" y="12058"/>
                  <a:pt x="4444524" y="-12252"/>
                  <a:pt x="4662327" y="0"/>
                </a:cubicBezTo>
                <a:cubicBezTo>
                  <a:pt x="4880130" y="12252"/>
                  <a:pt x="5304427" y="-21745"/>
                  <a:pt x="5521336" y="0"/>
                </a:cubicBezTo>
                <a:cubicBezTo>
                  <a:pt x="5738245" y="21745"/>
                  <a:pt x="5779181" y="7639"/>
                  <a:pt x="5910575" y="0"/>
                </a:cubicBezTo>
                <a:cubicBezTo>
                  <a:pt x="6041969" y="-7639"/>
                  <a:pt x="6388463" y="-1356"/>
                  <a:pt x="6581676" y="0"/>
                </a:cubicBezTo>
                <a:cubicBezTo>
                  <a:pt x="6774889" y="1356"/>
                  <a:pt x="7071033" y="-23961"/>
                  <a:pt x="7252778" y="0"/>
                </a:cubicBezTo>
                <a:cubicBezTo>
                  <a:pt x="7434523" y="23961"/>
                  <a:pt x="7613110" y="7442"/>
                  <a:pt x="7829925" y="0"/>
                </a:cubicBezTo>
                <a:cubicBezTo>
                  <a:pt x="8046740" y="-7442"/>
                  <a:pt x="8468695" y="-14971"/>
                  <a:pt x="8688935" y="0"/>
                </a:cubicBezTo>
                <a:cubicBezTo>
                  <a:pt x="8909175" y="14971"/>
                  <a:pt x="9144549" y="-12811"/>
                  <a:pt x="9453990" y="0"/>
                </a:cubicBezTo>
                <a:cubicBezTo>
                  <a:pt x="9481475" y="799"/>
                  <a:pt x="9510362" y="24706"/>
                  <a:pt x="9512562" y="58572"/>
                </a:cubicBezTo>
                <a:cubicBezTo>
                  <a:pt x="9548082" y="285961"/>
                  <a:pt x="9515274" y="452187"/>
                  <a:pt x="9512562" y="818802"/>
                </a:cubicBezTo>
                <a:cubicBezTo>
                  <a:pt x="9509851" y="1185417"/>
                  <a:pt x="9494692" y="1313679"/>
                  <a:pt x="9512562" y="1516261"/>
                </a:cubicBezTo>
                <a:cubicBezTo>
                  <a:pt x="9530432" y="1718843"/>
                  <a:pt x="9536278" y="1911141"/>
                  <a:pt x="9512562" y="2025406"/>
                </a:cubicBezTo>
                <a:cubicBezTo>
                  <a:pt x="9488846" y="2139672"/>
                  <a:pt x="9521889" y="2434327"/>
                  <a:pt x="9512562" y="2597322"/>
                </a:cubicBezTo>
                <a:cubicBezTo>
                  <a:pt x="9503235" y="2760317"/>
                  <a:pt x="9476517" y="3191249"/>
                  <a:pt x="9512562" y="3420324"/>
                </a:cubicBezTo>
                <a:cubicBezTo>
                  <a:pt x="9548607" y="3649399"/>
                  <a:pt x="9538798" y="3954388"/>
                  <a:pt x="9512562" y="4117783"/>
                </a:cubicBezTo>
                <a:cubicBezTo>
                  <a:pt x="9486326" y="4281178"/>
                  <a:pt x="9537820" y="4480403"/>
                  <a:pt x="9512562" y="4689699"/>
                </a:cubicBezTo>
                <a:cubicBezTo>
                  <a:pt x="9487304" y="4898995"/>
                  <a:pt x="9523748" y="5199052"/>
                  <a:pt x="9512562" y="5387158"/>
                </a:cubicBezTo>
                <a:cubicBezTo>
                  <a:pt x="9501376" y="5575264"/>
                  <a:pt x="9467936" y="6055632"/>
                  <a:pt x="9512562" y="6335702"/>
                </a:cubicBezTo>
                <a:cubicBezTo>
                  <a:pt x="9514909" y="6360830"/>
                  <a:pt x="9490742" y="6399036"/>
                  <a:pt x="9453990" y="6394274"/>
                </a:cubicBezTo>
                <a:cubicBezTo>
                  <a:pt x="9070804" y="6427831"/>
                  <a:pt x="8828185" y="6420036"/>
                  <a:pt x="8594980" y="6394274"/>
                </a:cubicBezTo>
                <a:cubicBezTo>
                  <a:pt x="8361775" y="6368513"/>
                  <a:pt x="8090006" y="6403087"/>
                  <a:pt x="7829925" y="6394274"/>
                </a:cubicBezTo>
                <a:cubicBezTo>
                  <a:pt x="7569844" y="6385461"/>
                  <a:pt x="7531316" y="6416916"/>
                  <a:pt x="7346732" y="6394274"/>
                </a:cubicBezTo>
                <a:cubicBezTo>
                  <a:pt x="7162148" y="6371632"/>
                  <a:pt x="6812102" y="6420881"/>
                  <a:pt x="6581676" y="6394274"/>
                </a:cubicBezTo>
                <a:cubicBezTo>
                  <a:pt x="6351250" y="6367667"/>
                  <a:pt x="6288588" y="6401665"/>
                  <a:pt x="6192438" y="6394274"/>
                </a:cubicBezTo>
                <a:cubicBezTo>
                  <a:pt x="6096288" y="6386883"/>
                  <a:pt x="5778538" y="6422939"/>
                  <a:pt x="5427382" y="6394274"/>
                </a:cubicBezTo>
                <a:cubicBezTo>
                  <a:pt x="5076226" y="6365609"/>
                  <a:pt x="5120293" y="6388901"/>
                  <a:pt x="4944189" y="6394274"/>
                </a:cubicBezTo>
                <a:cubicBezTo>
                  <a:pt x="4768085" y="6399647"/>
                  <a:pt x="4680441" y="6378017"/>
                  <a:pt x="4554951" y="6394274"/>
                </a:cubicBezTo>
                <a:cubicBezTo>
                  <a:pt x="4429461" y="6410531"/>
                  <a:pt x="4297271" y="6373088"/>
                  <a:pt x="4071758" y="6394274"/>
                </a:cubicBezTo>
                <a:cubicBezTo>
                  <a:pt x="3846245" y="6415460"/>
                  <a:pt x="3551599" y="6376726"/>
                  <a:pt x="3306702" y="6394274"/>
                </a:cubicBezTo>
                <a:cubicBezTo>
                  <a:pt x="3061805" y="6411822"/>
                  <a:pt x="3028850" y="6385024"/>
                  <a:pt x="2823509" y="6394274"/>
                </a:cubicBezTo>
                <a:cubicBezTo>
                  <a:pt x="2618168" y="6403524"/>
                  <a:pt x="2608670" y="6400876"/>
                  <a:pt x="2434271" y="6394274"/>
                </a:cubicBezTo>
                <a:cubicBezTo>
                  <a:pt x="2259872" y="6387672"/>
                  <a:pt x="2190517" y="6372013"/>
                  <a:pt x="1951078" y="6394274"/>
                </a:cubicBezTo>
                <a:cubicBezTo>
                  <a:pt x="1711639" y="6416535"/>
                  <a:pt x="1561982" y="6392955"/>
                  <a:pt x="1373931" y="6394274"/>
                </a:cubicBezTo>
                <a:cubicBezTo>
                  <a:pt x="1185880" y="6395593"/>
                  <a:pt x="987573" y="6412901"/>
                  <a:pt x="702829" y="6394274"/>
                </a:cubicBezTo>
                <a:cubicBezTo>
                  <a:pt x="418085" y="6375647"/>
                  <a:pt x="208811" y="6383337"/>
                  <a:pt x="58572" y="6394274"/>
                </a:cubicBezTo>
                <a:cubicBezTo>
                  <a:pt x="29007" y="6401427"/>
                  <a:pt x="6444" y="6371048"/>
                  <a:pt x="0" y="6335702"/>
                </a:cubicBezTo>
                <a:cubicBezTo>
                  <a:pt x="-5517" y="6081092"/>
                  <a:pt x="-31884" y="5942672"/>
                  <a:pt x="0" y="5638243"/>
                </a:cubicBezTo>
                <a:cubicBezTo>
                  <a:pt x="31884" y="5333814"/>
                  <a:pt x="-36977" y="5192283"/>
                  <a:pt x="0" y="4878013"/>
                </a:cubicBezTo>
                <a:cubicBezTo>
                  <a:pt x="36977" y="4563743"/>
                  <a:pt x="-23615" y="4394678"/>
                  <a:pt x="0" y="4243325"/>
                </a:cubicBezTo>
                <a:cubicBezTo>
                  <a:pt x="23615" y="4091972"/>
                  <a:pt x="-3333" y="3710912"/>
                  <a:pt x="0" y="3483095"/>
                </a:cubicBezTo>
                <a:cubicBezTo>
                  <a:pt x="3333" y="3255278"/>
                  <a:pt x="-13403" y="3098419"/>
                  <a:pt x="0" y="2911179"/>
                </a:cubicBezTo>
                <a:cubicBezTo>
                  <a:pt x="13403" y="2723939"/>
                  <a:pt x="-25279" y="2458936"/>
                  <a:pt x="0" y="2213720"/>
                </a:cubicBezTo>
                <a:cubicBezTo>
                  <a:pt x="25279" y="1968504"/>
                  <a:pt x="14323" y="1842326"/>
                  <a:pt x="0" y="1704575"/>
                </a:cubicBezTo>
                <a:cubicBezTo>
                  <a:pt x="-14323" y="1566824"/>
                  <a:pt x="28155" y="1190409"/>
                  <a:pt x="0" y="881573"/>
                </a:cubicBezTo>
                <a:cubicBezTo>
                  <a:pt x="-28155" y="572737"/>
                  <a:pt x="18935" y="447603"/>
                  <a:pt x="0" y="58572"/>
                </a:cubicBezTo>
                <a:close/>
              </a:path>
            </a:pathLst>
          </a:custGeom>
          <a:no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Google Shape;56;p13">
            <a:extLst>
              <a:ext uri="{FF2B5EF4-FFF2-40B4-BE49-F238E27FC236}">
                <a16:creationId xmlns:a16="http://schemas.microsoft.com/office/drawing/2014/main" id="{D70F24E0-DF98-54DA-6232-E3B913C058AD}"/>
              </a:ext>
            </a:extLst>
          </p:cNvPr>
          <p:cNvSpPr txBox="1"/>
          <p:nvPr/>
        </p:nvSpPr>
        <p:spPr>
          <a:xfrm>
            <a:off x="261429" y="409378"/>
            <a:ext cx="4978635" cy="11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Learning Review - 4</a:t>
            </a:r>
          </a:p>
          <a:p>
            <a:pPr marL="0" lvl="0" indent="0" rtl="0">
              <a:spcBef>
                <a:spcPts val="0"/>
              </a:spcBef>
              <a:spcAft>
                <a:spcPts val="0"/>
              </a:spcAft>
              <a:buNone/>
            </a:pPr>
            <a:r>
              <a:rPr lang="en-GB" sz="2000" b="1" dirty="0">
                <a:solidFill>
                  <a:schemeClr val="accent6">
                    <a:lumMod val="50000"/>
                  </a:schemeClr>
                </a:solidFill>
                <a:latin typeface="Amatic SC"/>
                <a:ea typeface="Amatic SC"/>
                <a:cs typeface="Amatic SC"/>
                <a:sym typeface="Amatic SC"/>
              </a:rPr>
              <a:t>The physical characteristics of a tropical rainforest</a:t>
            </a:r>
            <a:endParaRPr sz="1050" b="1" dirty="0">
              <a:latin typeface="Amatic SC"/>
              <a:ea typeface="Amatic SC"/>
              <a:cs typeface="Amatic SC"/>
              <a:sym typeface="Amatic SC"/>
            </a:endParaRPr>
          </a:p>
        </p:txBody>
      </p:sp>
      <p:sp>
        <p:nvSpPr>
          <p:cNvPr id="151" name="TextBox 150">
            <a:extLst>
              <a:ext uri="{FF2B5EF4-FFF2-40B4-BE49-F238E27FC236}">
                <a16:creationId xmlns:a16="http://schemas.microsoft.com/office/drawing/2014/main" id="{F3EA8732-8BD7-3B0B-BF60-9E8BC5991719}"/>
              </a:ext>
            </a:extLst>
          </p:cNvPr>
          <p:cNvSpPr txBox="1"/>
          <p:nvPr/>
        </p:nvSpPr>
        <p:spPr>
          <a:xfrm>
            <a:off x="348223" y="1479264"/>
            <a:ext cx="4523257" cy="461665"/>
          </a:xfrm>
          <a:prstGeom prst="rect">
            <a:avLst/>
          </a:prstGeom>
          <a:noFill/>
        </p:spPr>
        <p:txBody>
          <a:bodyPr wrap="square" rtlCol="0">
            <a:spAutoFit/>
          </a:bodyPr>
          <a:lstStyle/>
          <a:p>
            <a:r>
              <a:rPr lang="en-GB" sz="1200" dirty="0"/>
              <a:t>Study Figure 1, a diagram showing the structure of the tropical rainforest. </a:t>
            </a:r>
          </a:p>
        </p:txBody>
      </p:sp>
      <p:sp>
        <p:nvSpPr>
          <p:cNvPr id="182" name="TextBox 181">
            <a:extLst>
              <a:ext uri="{FF2B5EF4-FFF2-40B4-BE49-F238E27FC236}">
                <a16:creationId xmlns:a16="http://schemas.microsoft.com/office/drawing/2014/main" id="{B9E748E0-3F72-07B7-CB41-2311ADA04140}"/>
              </a:ext>
            </a:extLst>
          </p:cNvPr>
          <p:cNvSpPr txBox="1"/>
          <p:nvPr/>
        </p:nvSpPr>
        <p:spPr>
          <a:xfrm>
            <a:off x="5064997" y="296920"/>
            <a:ext cx="4523257" cy="461665"/>
          </a:xfrm>
          <a:prstGeom prst="rect">
            <a:avLst/>
          </a:prstGeom>
          <a:noFill/>
        </p:spPr>
        <p:txBody>
          <a:bodyPr wrap="square" rtlCol="0">
            <a:spAutoFit/>
          </a:bodyPr>
          <a:lstStyle/>
          <a:p>
            <a:r>
              <a:rPr lang="en-GB" sz="1200" dirty="0"/>
              <a:t>2. Using Figure 1, describe one characteristic of the base of</a:t>
            </a:r>
            <a:br>
              <a:rPr lang="en-GB" sz="1200" dirty="0"/>
            </a:br>
            <a:r>
              <a:rPr lang="en-GB" sz="1200" dirty="0"/>
              <a:t>     taller trees. </a:t>
            </a:r>
          </a:p>
        </p:txBody>
      </p:sp>
      <p:pic>
        <p:nvPicPr>
          <p:cNvPr id="2" name="Picture 1">
            <a:extLst>
              <a:ext uri="{FF2B5EF4-FFF2-40B4-BE49-F238E27FC236}">
                <a16:creationId xmlns:a16="http://schemas.microsoft.com/office/drawing/2014/main" id="{947024CF-8CD6-FF6C-1063-7DDE031656B0}"/>
              </a:ext>
            </a:extLst>
          </p:cNvPr>
          <p:cNvPicPr>
            <a:picLocks noChangeAspect="1"/>
          </p:cNvPicPr>
          <p:nvPr/>
        </p:nvPicPr>
        <p:blipFill>
          <a:blip r:embed="rId3"/>
          <a:stretch>
            <a:fillRect/>
          </a:stretch>
        </p:blipFill>
        <p:spPr>
          <a:xfrm>
            <a:off x="360452" y="347096"/>
            <a:ext cx="1527061" cy="169014"/>
          </a:xfrm>
          <a:prstGeom prst="rect">
            <a:avLst/>
          </a:prstGeom>
        </p:spPr>
      </p:pic>
      <p:sp>
        <p:nvSpPr>
          <p:cNvPr id="5" name="Google Shape;56;p13">
            <a:extLst>
              <a:ext uri="{FF2B5EF4-FFF2-40B4-BE49-F238E27FC236}">
                <a16:creationId xmlns:a16="http://schemas.microsoft.com/office/drawing/2014/main" id="{D88F2E42-8ECA-CBA0-D3EE-B98D6CA169F1}"/>
              </a:ext>
            </a:extLst>
          </p:cNvPr>
          <p:cNvSpPr txBox="1"/>
          <p:nvPr/>
        </p:nvSpPr>
        <p:spPr>
          <a:xfrm>
            <a:off x="8896381" y="196160"/>
            <a:ext cx="1009619" cy="83099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LW4</a:t>
            </a:r>
            <a:endParaRPr b="1" dirty="0">
              <a:latin typeface="Amatic SC"/>
              <a:ea typeface="Amatic SC"/>
              <a:cs typeface="Amatic SC"/>
              <a:sym typeface="Amatic SC"/>
            </a:endParaRPr>
          </a:p>
        </p:txBody>
      </p:sp>
      <p:sp>
        <p:nvSpPr>
          <p:cNvPr id="36" name="TextBox 35">
            <a:extLst>
              <a:ext uri="{FF2B5EF4-FFF2-40B4-BE49-F238E27FC236}">
                <a16:creationId xmlns:a16="http://schemas.microsoft.com/office/drawing/2014/main" id="{E1B043EC-6E2D-5654-D3EA-C6353F17462C}"/>
              </a:ext>
            </a:extLst>
          </p:cNvPr>
          <p:cNvSpPr txBox="1"/>
          <p:nvPr/>
        </p:nvSpPr>
        <p:spPr>
          <a:xfrm>
            <a:off x="11001682" y="1524448"/>
            <a:ext cx="4523257" cy="276999"/>
          </a:xfrm>
          <a:prstGeom prst="rect">
            <a:avLst/>
          </a:prstGeom>
          <a:noFill/>
        </p:spPr>
        <p:txBody>
          <a:bodyPr wrap="square" rtlCol="0">
            <a:spAutoFit/>
          </a:bodyPr>
          <a:lstStyle/>
          <a:p>
            <a:r>
              <a:rPr lang="en-GB" sz="1200" dirty="0"/>
              <a:t>3. Outline one reason for the distribution of tropical rainforest. </a:t>
            </a:r>
          </a:p>
        </p:txBody>
      </p:sp>
      <p:cxnSp>
        <p:nvCxnSpPr>
          <p:cNvPr id="37" name="Straight Connector 36">
            <a:extLst>
              <a:ext uri="{FF2B5EF4-FFF2-40B4-BE49-F238E27FC236}">
                <a16:creationId xmlns:a16="http://schemas.microsoft.com/office/drawing/2014/main" id="{D1358928-9C8F-D99D-579C-E87EDA9E0C6A}"/>
              </a:ext>
            </a:extLst>
          </p:cNvPr>
          <p:cNvCxnSpPr/>
          <p:nvPr/>
        </p:nvCxnSpPr>
        <p:spPr>
          <a:xfrm>
            <a:off x="11188354" y="211745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317F5C-04B5-E975-1D1D-6E7D70CF56C9}"/>
              </a:ext>
            </a:extLst>
          </p:cNvPr>
          <p:cNvCxnSpPr/>
          <p:nvPr/>
        </p:nvCxnSpPr>
        <p:spPr>
          <a:xfrm>
            <a:off x="11188354" y="250343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7EB196B-2410-9AB1-5730-7C6FA884AAC2}"/>
              </a:ext>
            </a:extLst>
          </p:cNvPr>
          <p:cNvSpPr/>
          <p:nvPr/>
        </p:nvSpPr>
        <p:spPr>
          <a:xfrm>
            <a:off x="14913621" y="33756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sp>
        <p:nvSpPr>
          <p:cNvPr id="14" name="Rectangle 13">
            <a:extLst>
              <a:ext uri="{FF2B5EF4-FFF2-40B4-BE49-F238E27FC236}">
                <a16:creationId xmlns:a16="http://schemas.microsoft.com/office/drawing/2014/main" id="{09A1B672-85F4-FCCF-F745-CD8743551A7A}"/>
              </a:ext>
            </a:extLst>
          </p:cNvPr>
          <p:cNvSpPr/>
          <p:nvPr/>
        </p:nvSpPr>
        <p:spPr>
          <a:xfrm>
            <a:off x="9014241" y="153178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15" name="TextBox 14">
            <a:extLst>
              <a:ext uri="{FF2B5EF4-FFF2-40B4-BE49-F238E27FC236}">
                <a16:creationId xmlns:a16="http://schemas.microsoft.com/office/drawing/2014/main" id="{D892D51D-AE34-05DE-24E4-D570B6E0865C}"/>
              </a:ext>
            </a:extLst>
          </p:cNvPr>
          <p:cNvSpPr txBox="1"/>
          <p:nvPr/>
        </p:nvSpPr>
        <p:spPr>
          <a:xfrm>
            <a:off x="199592" y="1815190"/>
            <a:ext cx="4523257" cy="276999"/>
          </a:xfrm>
          <a:prstGeom prst="rect">
            <a:avLst/>
          </a:prstGeom>
          <a:noFill/>
        </p:spPr>
        <p:txBody>
          <a:bodyPr wrap="square" rtlCol="0">
            <a:spAutoFit/>
          </a:bodyPr>
          <a:lstStyle/>
          <a:p>
            <a:pPr algn="ctr"/>
            <a:r>
              <a:rPr lang="en-GB" sz="1200" b="1" dirty="0"/>
              <a:t>Figure 1</a:t>
            </a:r>
          </a:p>
        </p:txBody>
      </p:sp>
      <p:cxnSp>
        <p:nvCxnSpPr>
          <p:cNvPr id="29" name="Straight Connector 28">
            <a:extLst>
              <a:ext uri="{FF2B5EF4-FFF2-40B4-BE49-F238E27FC236}">
                <a16:creationId xmlns:a16="http://schemas.microsoft.com/office/drawing/2014/main" id="{D34BB2F1-5CB9-AEF7-C460-B22DC8620E42}"/>
              </a:ext>
            </a:extLst>
          </p:cNvPr>
          <p:cNvCxnSpPr/>
          <p:nvPr/>
        </p:nvCxnSpPr>
        <p:spPr>
          <a:xfrm>
            <a:off x="11188353" y="291071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5B4459-D778-1D83-15C9-9000269AB0D9}"/>
              </a:ext>
            </a:extLst>
          </p:cNvPr>
          <p:cNvCxnSpPr/>
          <p:nvPr/>
        </p:nvCxnSpPr>
        <p:spPr>
          <a:xfrm>
            <a:off x="11188353" y="329669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F59ECE7-F5F6-FEC6-6397-97941D322952}"/>
              </a:ext>
            </a:extLst>
          </p:cNvPr>
          <p:cNvSpPr txBox="1"/>
          <p:nvPr/>
        </p:nvSpPr>
        <p:spPr>
          <a:xfrm>
            <a:off x="11056177" y="3816039"/>
            <a:ext cx="4523257" cy="646331"/>
          </a:xfrm>
          <a:prstGeom prst="rect">
            <a:avLst/>
          </a:prstGeom>
          <a:noFill/>
        </p:spPr>
        <p:txBody>
          <a:bodyPr wrap="square" rtlCol="0">
            <a:spAutoFit/>
          </a:bodyPr>
          <a:lstStyle/>
          <a:p>
            <a:r>
              <a:rPr lang="en-GB" sz="1200" dirty="0"/>
              <a:t>4. Name the continent with the largest area of hot desert. </a:t>
            </a:r>
          </a:p>
          <a:p>
            <a:endParaRPr lang="en-GB" sz="1200" dirty="0"/>
          </a:p>
          <a:p>
            <a:r>
              <a:rPr lang="en-GB" sz="1200" dirty="0"/>
              <a:t> </a:t>
            </a:r>
          </a:p>
        </p:txBody>
      </p:sp>
      <p:sp>
        <p:nvSpPr>
          <p:cNvPr id="43" name="Rectangle 42">
            <a:extLst>
              <a:ext uri="{FF2B5EF4-FFF2-40B4-BE49-F238E27FC236}">
                <a16:creationId xmlns:a16="http://schemas.microsoft.com/office/drawing/2014/main" id="{6A7EF412-414C-128F-97BA-89283BDFBC1A}"/>
              </a:ext>
            </a:extLst>
          </p:cNvPr>
          <p:cNvSpPr/>
          <p:nvPr/>
        </p:nvSpPr>
        <p:spPr>
          <a:xfrm>
            <a:off x="14895493" y="45404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45" name="Straight Connector 44">
            <a:extLst>
              <a:ext uri="{FF2B5EF4-FFF2-40B4-BE49-F238E27FC236}">
                <a16:creationId xmlns:a16="http://schemas.microsoft.com/office/drawing/2014/main" id="{E7029472-B78B-3B06-338B-FA22E8F93B11}"/>
              </a:ext>
            </a:extLst>
          </p:cNvPr>
          <p:cNvCxnSpPr/>
          <p:nvPr/>
        </p:nvCxnSpPr>
        <p:spPr>
          <a:xfrm>
            <a:off x="11203018" y="444663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A8B3E4-4F4E-8BD0-2BE3-8B6344525ECB}"/>
              </a:ext>
            </a:extLst>
          </p:cNvPr>
          <p:cNvSpPr txBox="1"/>
          <p:nvPr/>
        </p:nvSpPr>
        <p:spPr>
          <a:xfrm>
            <a:off x="332412" y="4887204"/>
            <a:ext cx="4523257" cy="1754326"/>
          </a:xfrm>
          <a:prstGeom prst="rect">
            <a:avLst/>
          </a:prstGeom>
          <a:noFill/>
        </p:spPr>
        <p:txBody>
          <a:bodyPr wrap="square" rtlCol="0">
            <a:spAutoFit/>
          </a:bodyPr>
          <a:lstStyle/>
          <a:p>
            <a:r>
              <a:rPr lang="en-GB" sz="1200" dirty="0"/>
              <a:t>1. Using Figure 1, which part of the rainforest matches the following </a:t>
            </a:r>
            <a:br>
              <a:rPr lang="en-GB" sz="1200" dirty="0"/>
            </a:br>
            <a:r>
              <a:rPr lang="en-GB" sz="1200" dirty="0"/>
              <a:t>     description? </a:t>
            </a:r>
          </a:p>
          <a:p>
            <a:r>
              <a:rPr lang="en-GB" sz="1200" dirty="0"/>
              <a:t>     An almost continuous layer of branches and leaves between 20 and </a:t>
            </a:r>
            <a:br>
              <a:rPr lang="en-GB" sz="1200" dirty="0"/>
            </a:br>
            <a:r>
              <a:rPr lang="en-GB" sz="1200" dirty="0"/>
              <a:t>     25 metres high. </a:t>
            </a:r>
          </a:p>
          <a:p>
            <a:endParaRPr lang="en-GB" sz="1200" dirty="0"/>
          </a:p>
          <a:p>
            <a:pPr marL="171450" indent="-171450">
              <a:buFont typeface="Wingdings" pitchFamily="2" charset="2"/>
              <a:buChar char="q"/>
            </a:pPr>
            <a:r>
              <a:rPr lang="en-GB" sz="1200" dirty="0"/>
              <a:t>Emergent layer</a:t>
            </a:r>
          </a:p>
          <a:p>
            <a:pPr marL="171450" indent="-171450">
              <a:buFont typeface="Wingdings" pitchFamily="2" charset="2"/>
              <a:buChar char="q"/>
            </a:pPr>
            <a:r>
              <a:rPr lang="en-GB" sz="1200" dirty="0"/>
              <a:t>Canopy </a:t>
            </a:r>
          </a:p>
          <a:p>
            <a:pPr marL="171450" indent="-171450">
              <a:buFont typeface="Wingdings" pitchFamily="2" charset="2"/>
              <a:buChar char="q"/>
            </a:pPr>
            <a:r>
              <a:rPr lang="en-GB" sz="1200" dirty="0"/>
              <a:t>Under canopy</a:t>
            </a:r>
          </a:p>
          <a:p>
            <a:pPr marL="171450" indent="-171450">
              <a:buFont typeface="Wingdings" pitchFamily="2" charset="2"/>
              <a:buChar char="q"/>
            </a:pPr>
            <a:r>
              <a:rPr lang="en-GB" sz="1200" dirty="0"/>
              <a:t>Understorey  </a:t>
            </a:r>
          </a:p>
        </p:txBody>
      </p:sp>
      <p:sp>
        <p:nvSpPr>
          <p:cNvPr id="7" name="Rectangle 6">
            <a:extLst>
              <a:ext uri="{FF2B5EF4-FFF2-40B4-BE49-F238E27FC236}">
                <a16:creationId xmlns:a16="http://schemas.microsoft.com/office/drawing/2014/main" id="{14B66A08-4F76-3D73-85B5-118C373A0629}"/>
              </a:ext>
            </a:extLst>
          </p:cNvPr>
          <p:cNvSpPr/>
          <p:nvPr/>
        </p:nvSpPr>
        <p:spPr>
          <a:xfrm>
            <a:off x="4400231" y="5893680"/>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12" name="Straight Connector 11">
            <a:extLst>
              <a:ext uri="{FF2B5EF4-FFF2-40B4-BE49-F238E27FC236}">
                <a16:creationId xmlns:a16="http://schemas.microsoft.com/office/drawing/2014/main" id="{A7005B41-30EA-8809-581B-D6FCDC8EB19B}"/>
              </a:ext>
            </a:extLst>
          </p:cNvPr>
          <p:cNvCxnSpPr/>
          <p:nvPr/>
        </p:nvCxnSpPr>
        <p:spPr>
          <a:xfrm>
            <a:off x="631371" y="2051857"/>
            <a:ext cx="0" cy="2696057"/>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A00FF97-74AF-D707-C53A-7C97B20C0914}"/>
              </a:ext>
            </a:extLst>
          </p:cNvPr>
          <p:cNvSpPr txBox="1"/>
          <p:nvPr/>
        </p:nvSpPr>
        <p:spPr>
          <a:xfrm>
            <a:off x="261429" y="4580588"/>
            <a:ext cx="539298" cy="276999"/>
          </a:xfrm>
          <a:prstGeom prst="rect">
            <a:avLst/>
          </a:prstGeom>
          <a:noFill/>
        </p:spPr>
        <p:txBody>
          <a:bodyPr wrap="square" rtlCol="0">
            <a:spAutoFit/>
          </a:bodyPr>
          <a:lstStyle/>
          <a:p>
            <a:r>
              <a:rPr lang="en-GB" sz="1200" dirty="0"/>
              <a:t>0 m</a:t>
            </a:r>
          </a:p>
        </p:txBody>
      </p:sp>
      <p:sp>
        <p:nvSpPr>
          <p:cNvPr id="16" name="TextBox 15">
            <a:extLst>
              <a:ext uri="{FF2B5EF4-FFF2-40B4-BE49-F238E27FC236}">
                <a16:creationId xmlns:a16="http://schemas.microsoft.com/office/drawing/2014/main" id="{C23FCE4A-09A1-8261-EA72-9F59B9E5BEC1}"/>
              </a:ext>
            </a:extLst>
          </p:cNvPr>
          <p:cNvSpPr txBox="1"/>
          <p:nvPr/>
        </p:nvSpPr>
        <p:spPr>
          <a:xfrm>
            <a:off x="185620" y="1921799"/>
            <a:ext cx="593793" cy="276999"/>
          </a:xfrm>
          <a:prstGeom prst="rect">
            <a:avLst/>
          </a:prstGeom>
          <a:noFill/>
        </p:spPr>
        <p:txBody>
          <a:bodyPr wrap="square" rtlCol="0">
            <a:spAutoFit/>
          </a:bodyPr>
          <a:lstStyle/>
          <a:p>
            <a:r>
              <a:rPr lang="en-GB" sz="1200" dirty="0"/>
              <a:t>40 m</a:t>
            </a:r>
          </a:p>
        </p:txBody>
      </p:sp>
      <p:sp>
        <p:nvSpPr>
          <p:cNvPr id="17" name="TextBox 16">
            <a:extLst>
              <a:ext uri="{FF2B5EF4-FFF2-40B4-BE49-F238E27FC236}">
                <a16:creationId xmlns:a16="http://schemas.microsoft.com/office/drawing/2014/main" id="{8454F217-84D0-6CDB-0355-32FF3B3F8DBB}"/>
              </a:ext>
            </a:extLst>
          </p:cNvPr>
          <p:cNvSpPr txBox="1"/>
          <p:nvPr/>
        </p:nvSpPr>
        <p:spPr>
          <a:xfrm>
            <a:off x="185619" y="3261385"/>
            <a:ext cx="593793" cy="276999"/>
          </a:xfrm>
          <a:prstGeom prst="rect">
            <a:avLst/>
          </a:prstGeom>
          <a:noFill/>
        </p:spPr>
        <p:txBody>
          <a:bodyPr wrap="square" rtlCol="0">
            <a:spAutoFit/>
          </a:bodyPr>
          <a:lstStyle/>
          <a:p>
            <a:r>
              <a:rPr lang="en-GB" sz="1200" dirty="0"/>
              <a:t>20 m</a:t>
            </a:r>
          </a:p>
        </p:txBody>
      </p:sp>
      <p:sp>
        <p:nvSpPr>
          <p:cNvPr id="18" name="TextBox 17">
            <a:extLst>
              <a:ext uri="{FF2B5EF4-FFF2-40B4-BE49-F238E27FC236}">
                <a16:creationId xmlns:a16="http://schemas.microsoft.com/office/drawing/2014/main" id="{2BA76135-1AE6-6096-6D2C-E5D0DF07D3D9}"/>
              </a:ext>
            </a:extLst>
          </p:cNvPr>
          <p:cNvSpPr txBox="1"/>
          <p:nvPr/>
        </p:nvSpPr>
        <p:spPr>
          <a:xfrm>
            <a:off x="199592" y="3919417"/>
            <a:ext cx="593793" cy="276999"/>
          </a:xfrm>
          <a:prstGeom prst="rect">
            <a:avLst/>
          </a:prstGeom>
          <a:noFill/>
        </p:spPr>
        <p:txBody>
          <a:bodyPr wrap="square" rtlCol="0">
            <a:spAutoFit/>
          </a:bodyPr>
          <a:lstStyle/>
          <a:p>
            <a:r>
              <a:rPr lang="en-GB" sz="1200" dirty="0"/>
              <a:t>10 m</a:t>
            </a:r>
          </a:p>
        </p:txBody>
      </p:sp>
      <p:sp>
        <p:nvSpPr>
          <p:cNvPr id="19" name="TextBox 18">
            <a:extLst>
              <a:ext uri="{FF2B5EF4-FFF2-40B4-BE49-F238E27FC236}">
                <a16:creationId xmlns:a16="http://schemas.microsoft.com/office/drawing/2014/main" id="{635E73B3-569A-7F0B-5C31-EF99C230B3D9}"/>
              </a:ext>
            </a:extLst>
          </p:cNvPr>
          <p:cNvSpPr txBox="1"/>
          <p:nvPr/>
        </p:nvSpPr>
        <p:spPr>
          <a:xfrm>
            <a:off x="185618" y="2591592"/>
            <a:ext cx="593793" cy="276999"/>
          </a:xfrm>
          <a:prstGeom prst="rect">
            <a:avLst/>
          </a:prstGeom>
          <a:noFill/>
        </p:spPr>
        <p:txBody>
          <a:bodyPr wrap="square" rtlCol="0">
            <a:spAutoFit/>
          </a:bodyPr>
          <a:lstStyle/>
          <a:p>
            <a:r>
              <a:rPr lang="en-GB" sz="1200" dirty="0"/>
              <a:t>30 m</a:t>
            </a:r>
          </a:p>
        </p:txBody>
      </p:sp>
      <p:pic>
        <p:nvPicPr>
          <p:cNvPr id="21" name="Picture 20" descr="A group of trees and bushes&#10;&#10;Description automatically generated">
            <a:extLst>
              <a:ext uri="{FF2B5EF4-FFF2-40B4-BE49-F238E27FC236}">
                <a16:creationId xmlns:a16="http://schemas.microsoft.com/office/drawing/2014/main" id="{BCD48CD8-0AC9-7F4C-3357-5D943B3AD2B2}"/>
              </a:ext>
            </a:extLst>
          </p:cNvPr>
          <p:cNvPicPr>
            <a:picLocks noChangeAspect="1"/>
          </p:cNvPicPr>
          <p:nvPr/>
        </p:nvPicPr>
        <p:blipFill>
          <a:blip r:embed="rId4"/>
          <a:stretch>
            <a:fillRect/>
          </a:stretch>
        </p:blipFill>
        <p:spPr>
          <a:xfrm>
            <a:off x="631371" y="2224818"/>
            <a:ext cx="3631191" cy="2526271"/>
          </a:xfrm>
          <a:prstGeom prst="rect">
            <a:avLst/>
          </a:prstGeom>
        </p:spPr>
      </p:pic>
      <p:sp>
        <p:nvSpPr>
          <p:cNvPr id="22" name="TextBox 21">
            <a:extLst>
              <a:ext uri="{FF2B5EF4-FFF2-40B4-BE49-F238E27FC236}">
                <a16:creationId xmlns:a16="http://schemas.microsoft.com/office/drawing/2014/main" id="{99404AD9-D2CA-EB13-B018-923708B1BE2F}"/>
              </a:ext>
            </a:extLst>
          </p:cNvPr>
          <p:cNvSpPr txBox="1"/>
          <p:nvPr/>
        </p:nvSpPr>
        <p:spPr>
          <a:xfrm>
            <a:off x="4196501" y="2392708"/>
            <a:ext cx="1043563" cy="461665"/>
          </a:xfrm>
          <a:prstGeom prst="rect">
            <a:avLst/>
          </a:prstGeom>
          <a:noFill/>
        </p:spPr>
        <p:txBody>
          <a:bodyPr wrap="square" rtlCol="0">
            <a:spAutoFit/>
          </a:bodyPr>
          <a:lstStyle/>
          <a:p>
            <a:r>
              <a:rPr lang="en-GB" sz="1200" dirty="0"/>
              <a:t>Emergent layer</a:t>
            </a:r>
            <a:endParaRPr lang="en-GB" sz="1200" b="1" dirty="0"/>
          </a:p>
        </p:txBody>
      </p:sp>
      <p:sp>
        <p:nvSpPr>
          <p:cNvPr id="23" name="TextBox 22">
            <a:extLst>
              <a:ext uri="{FF2B5EF4-FFF2-40B4-BE49-F238E27FC236}">
                <a16:creationId xmlns:a16="http://schemas.microsoft.com/office/drawing/2014/main" id="{E49079F2-F48C-1CCD-3228-DCDF1061794A}"/>
              </a:ext>
            </a:extLst>
          </p:cNvPr>
          <p:cNvSpPr txBox="1"/>
          <p:nvPr/>
        </p:nvSpPr>
        <p:spPr>
          <a:xfrm>
            <a:off x="4216343" y="3086872"/>
            <a:ext cx="1043563" cy="276999"/>
          </a:xfrm>
          <a:prstGeom prst="rect">
            <a:avLst/>
          </a:prstGeom>
          <a:noFill/>
        </p:spPr>
        <p:txBody>
          <a:bodyPr wrap="square" rtlCol="0">
            <a:spAutoFit/>
          </a:bodyPr>
          <a:lstStyle/>
          <a:p>
            <a:r>
              <a:rPr lang="en-GB" sz="1200" dirty="0"/>
              <a:t>Canopy</a:t>
            </a:r>
            <a:endParaRPr lang="en-GB" sz="1200" b="1" dirty="0"/>
          </a:p>
        </p:txBody>
      </p:sp>
      <p:sp>
        <p:nvSpPr>
          <p:cNvPr id="24" name="TextBox 23">
            <a:extLst>
              <a:ext uri="{FF2B5EF4-FFF2-40B4-BE49-F238E27FC236}">
                <a16:creationId xmlns:a16="http://schemas.microsoft.com/office/drawing/2014/main" id="{6DF3D988-FAC5-12B1-AC61-8296DFA1D4E5}"/>
              </a:ext>
            </a:extLst>
          </p:cNvPr>
          <p:cNvSpPr txBox="1"/>
          <p:nvPr/>
        </p:nvSpPr>
        <p:spPr>
          <a:xfrm>
            <a:off x="4212947" y="3561028"/>
            <a:ext cx="1043563" cy="461665"/>
          </a:xfrm>
          <a:prstGeom prst="rect">
            <a:avLst/>
          </a:prstGeom>
          <a:noFill/>
        </p:spPr>
        <p:txBody>
          <a:bodyPr wrap="square" rtlCol="0">
            <a:spAutoFit/>
          </a:bodyPr>
          <a:lstStyle/>
          <a:p>
            <a:r>
              <a:rPr lang="en-GB" sz="1200" dirty="0"/>
              <a:t>Under</a:t>
            </a:r>
            <a:br>
              <a:rPr lang="en-GB" sz="1200" dirty="0"/>
            </a:br>
            <a:r>
              <a:rPr lang="en-GB" sz="1200" dirty="0"/>
              <a:t>canopy</a:t>
            </a:r>
            <a:endParaRPr lang="en-GB" sz="1200" b="1" dirty="0"/>
          </a:p>
        </p:txBody>
      </p:sp>
      <p:sp>
        <p:nvSpPr>
          <p:cNvPr id="26" name="TextBox 25">
            <a:extLst>
              <a:ext uri="{FF2B5EF4-FFF2-40B4-BE49-F238E27FC236}">
                <a16:creationId xmlns:a16="http://schemas.microsoft.com/office/drawing/2014/main" id="{33DF93B2-3FF9-AEA3-6672-739B185A08F5}"/>
              </a:ext>
            </a:extLst>
          </p:cNvPr>
          <p:cNvSpPr txBox="1"/>
          <p:nvPr/>
        </p:nvSpPr>
        <p:spPr>
          <a:xfrm>
            <a:off x="4212946" y="4111841"/>
            <a:ext cx="1043563" cy="276999"/>
          </a:xfrm>
          <a:prstGeom prst="rect">
            <a:avLst/>
          </a:prstGeom>
          <a:noFill/>
        </p:spPr>
        <p:txBody>
          <a:bodyPr wrap="square" rtlCol="0">
            <a:spAutoFit/>
          </a:bodyPr>
          <a:lstStyle/>
          <a:p>
            <a:r>
              <a:rPr lang="en-GB" sz="1200" dirty="0"/>
              <a:t>Understorey</a:t>
            </a:r>
            <a:endParaRPr lang="en-GB" sz="1200" b="1" dirty="0"/>
          </a:p>
        </p:txBody>
      </p:sp>
      <p:sp>
        <p:nvSpPr>
          <p:cNvPr id="27" name="TextBox 26">
            <a:extLst>
              <a:ext uri="{FF2B5EF4-FFF2-40B4-BE49-F238E27FC236}">
                <a16:creationId xmlns:a16="http://schemas.microsoft.com/office/drawing/2014/main" id="{694E919F-BB80-5196-9322-A37166863EBF}"/>
              </a:ext>
            </a:extLst>
          </p:cNvPr>
          <p:cNvSpPr txBox="1"/>
          <p:nvPr/>
        </p:nvSpPr>
        <p:spPr>
          <a:xfrm>
            <a:off x="4212946" y="4437800"/>
            <a:ext cx="1043563" cy="461665"/>
          </a:xfrm>
          <a:prstGeom prst="rect">
            <a:avLst/>
          </a:prstGeom>
          <a:noFill/>
        </p:spPr>
        <p:txBody>
          <a:bodyPr wrap="square" rtlCol="0">
            <a:spAutoFit/>
          </a:bodyPr>
          <a:lstStyle/>
          <a:p>
            <a:r>
              <a:rPr lang="en-GB" sz="1200" dirty="0"/>
              <a:t>Ground </a:t>
            </a:r>
          </a:p>
          <a:p>
            <a:r>
              <a:rPr lang="en-GB" sz="1200" dirty="0"/>
              <a:t>cover</a:t>
            </a:r>
            <a:endParaRPr lang="en-GB" sz="1200" b="1" dirty="0"/>
          </a:p>
        </p:txBody>
      </p:sp>
      <p:cxnSp>
        <p:nvCxnSpPr>
          <p:cNvPr id="28" name="Straight Connector 27">
            <a:extLst>
              <a:ext uri="{FF2B5EF4-FFF2-40B4-BE49-F238E27FC236}">
                <a16:creationId xmlns:a16="http://schemas.microsoft.com/office/drawing/2014/main" id="{295C5801-3F78-CBAE-FB50-A9029DBD8EED}"/>
              </a:ext>
            </a:extLst>
          </p:cNvPr>
          <p:cNvCxnSpPr/>
          <p:nvPr/>
        </p:nvCxnSpPr>
        <p:spPr>
          <a:xfrm>
            <a:off x="5321765" y="107482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64EEFE-60D9-E7D2-4259-8A7C95D49DB1}"/>
              </a:ext>
            </a:extLst>
          </p:cNvPr>
          <p:cNvCxnSpPr/>
          <p:nvPr/>
        </p:nvCxnSpPr>
        <p:spPr>
          <a:xfrm>
            <a:off x="5321765" y="146080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descr="A graph with blue and orange lines&#10;&#10;Description automatically generated">
            <a:extLst>
              <a:ext uri="{FF2B5EF4-FFF2-40B4-BE49-F238E27FC236}">
                <a16:creationId xmlns:a16="http://schemas.microsoft.com/office/drawing/2014/main" id="{D657DAEA-3800-1999-8424-74DF0071FB0C}"/>
              </a:ext>
            </a:extLst>
          </p:cNvPr>
          <p:cNvPicPr>
            <a:picLocks noChangeAspect="1"/>
          </p:cNvPicPr>
          <p:nvPr/>
        </p:nvPicPr>
        <p:blipFill rotWithShape="1">
          <a:blip r:embed="rId5"/>
          <a:srcRect t="6114"/>
          <a:stretch/>
        </p:blipFill>
        <p:spPr>
          <a:xfrm>
            <a:off x="5106419" y="2069384"/>
            <a:ext cx="4523256" cy="3269099"/>
          </a:xfrm>
          <a:prstGeom prst="rect">
            <a:avLst/>
          </a:prstGeom>
        </p:spPr>
      </p:pic>
      <p:sp>
        <p:nvSpPr>
          <p:cNvPr id="34" name="TextBox 33">
            <a:extLst>
              <a:ext uri="{FF2B5EF4-FFF2-40B4-BE49-F238E27FC236}">
                <a16:creationId xmlns:a16="http://schemas.microsoft.com/office/drawing/2014/main" id="{463BCF1C-3903-3713-95FF-3AD6F8CFB699}"/>
              </a:ext>
            </a:extLst>
          </p:cNvPr>
          <p:cNvSpPr txBox="1"/>
          <p:nvPr/>
        </p:nvSpPr>
        <p:spPr>
          <a:xfrm>
            <a:off x="5373680" y="1831754"/>
            <a:ext cx="4523257" cy="276999"/>
          </a:xfrm>
          <a:prstGeom prst="rect">
            <a:avLst/>
          </a:prstGeom>
          <a:noFill/>
        </p:spPr>
        <p:txBody>
          <a:bodyPr wrap="square" rtlCol="0">
            <a:spAutoFit/>
          </a:bodyPr>
          <a:lstStyle/>
          <a:p>
            <a:r>
              <a:rPr lang="en-GB" sz="1200" dirty="0"/>
              <a:t>Study Figure 2, a climate graph for one global ecosystem.</a:t>
            </a:r>
          </a:p>
        </p:txBody>
      </p:sp>
      <p:sp>
        <p:nvSpPr>
          <p:cNvPr id="48" name="TextBox 47">
            <a:extLst>
              <a:ext uri="{FF2B5EF4-FFF2-40B4-BE49-F238E27FC236}">
                <a16:creationId xmlns:a16="http://schemas.microsoft.com/office/drawing/2014/main" id="{FD072ECE-A1D6-8DD3-30F8-6F4B015F8270}"/>
              </a:ext>
            </a:extLst>
          </p:cNvPr>
          <p:cNvSpPr txBox="1"/>
          <p:nvPr/>
        </p:nvSpPr>
        <p:spPr>
          <a:xfrm>
            <a:off x="5259906" y="5362761"/>
            <a:ext cx="4523257" cy="461665"/>
          </a:xfrm>
          <a:prstGeom prst="rect">
            <a:avLst/>
          </a:prstGeom>
          <a:noFill/>
        </p:spPr>
        <p:txBody>
          <a:bodyPr wrap="square" rtlCol="0">
            <a:spAutoFit/>
          </a:bodyPr>
          <a:lstStyle/>
          <a:p>
            <a:r>
              <a:rPr lang="en-GB" sz="1200" dirty="0"/>
              <a:t>3. Which global ecosystem is most likely to have the temperature and </a:t>
            </a:r>
            <a:br>
              <a:rPr lang="en-GB" sz="1200" dirty="0"/>
            </a:br>
            <a:r>
              <a:rPr lang="en-GB" sz="1200" dirty="0"/>
              <a:t>    precipitation pattern shown in Figure 2.  </a:t>
            </a:r>
          </a:p>
        </p:txBody>
      </p:sp>
      <p:sp>
        <p:nvSpPr>
          <p:cNvPr id="49" name="Rectangle 48">
            <a:extLst>
              <a:ext uri="{FF2B5EF4-FFF2-40B4-BE49-F238E27FC236}">
                <a16:creationId xmlns:a16="http://schemas.microsoft.com/office/drawing/2014/main" id="{E9CD04F6-C9A5-F9C0-8864-20CDACA5F0EA}"/>
              </a:ext>
            </a:extLst>
          </p:cNvPr>
          <p:cNvSpPr/>
          <p:nvPr/>
        </p:nvSpPr>
        <p:spPr>
          <a:xfrm>
            <a:off x="9014241" y="6213805"/>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50" name="TextBox 49">
            <a:extLst>
              <a:ext uri="{FF2B5EF4-FFF2-40B4-BE49-F238E27FC236}">
                <a16:creationId xmlns:a16="http://schemas.microsoft.com/office/drawing/2014/main" id="{273A6841-82CC-61DD-7012-8BCCAFD7B411}"/>
              </a:ext>
            </a:extLst>
          </p:cNvPr>
          <p:cNvSpPr txBox="1"/>
          <p:nvPr/>
        </p:nvSpPr>
        <p:spPr>
          <a:xfrm>
            <a:off x="5250832" y="5613594"/>
            <a:ext cx="4523257" cy="1200329"/>
          </a:xfrm>
          <a:prstGeom prst="rect">
            <a:avLst/>
          </a:prstGeom>
          <a:noFill/>
        </p:spPr>
        <p:txBody>
          <a:bodyPr wrap="square" rtlCol="0">
            <a:spAutoFit/>
          </a:bodyPr>
          <a:lstStyle/>
          <a:p>
            <a:endParaRPr lang="en-GB" sz="1200" dirty="0"/>
          </a:p>
          <a:p>
            <a:pPr marL="171450" indent="-171450">
              <a:buFont typeface="Wingdings" pitchFamily="2" charset="2"/>
              <a:buChar char="q"/>
            </a:pPr>
            <a:r>
              <a:rPr lang="en-GB" sz="1200" dirty="0"/>
              <a:t>Temperate deciduous forest</a:t>
            </a:r>
          </a:p>
          <a:p>
            <a:pPr marL="171450" indent="-171450">
              <a:buFont typeface="Wingdings" pitchFamily="2" charset="2"/>
              <a:buChar char="q"/>
            </a:pPr>
            <a:r>
              <a:rPr lang="en-GB" sz="1200" dirty="0"/>
              <a:t>Hot desert </a:t>
            </a:r>
          </a:p>
          <a:p>
            <a:pPr marL="171450" indent="-171450">
              <a:buFont typeface="Wingdings" pitchFamily="2" charset="2"/>
              <a:buChar char="q"/>
            </a:pPr>
            <a:r>
              <a:rPr lang="en-GB" sz="1200" dirty="0"/>
              <a:t>Tropical rainforest </a:t>
            </a:r>
          </a:p>
          <a:p>
            <a:pPr marL="171450" indent="-171450">
              <a:buFont typeface="Wingdings" pitchFamily="2" charset="2"/>
              <a:buChar char="q"/>
            </a:pPr>
            <a:r>
              <a:rPr lang="en-GB" sz="1200" dirty="0"/>
              <a:t>Savanna</a:t>
            </a:r>
          </a:p>
          <a:p>
            <a:r>
              <a:rPr lang="en-GB" sz="1200" dirty="0"/>
              <a:t> </a:t>
            </a:r>
          </a:p>
        </p:txBody>
      </p:sp>
      <p:sp>
        <p:nvSpPr>
          <p:cNvPr id="51" name="TextBox 50">
            <a:extLst>
              <a:ext uri="{FF2B5EF4-FFF2-40B4-BE49-F238E27FC236}">
                <a16:creationId xmlns:a16="http://schemas.microsoft.com/office/drawing/2014/main" id="{1AD6C1DA-4E9F-01DC-FC67-D38634052C06}"/>
              </a:ext>
            </a:extLst>
          </p:cNvPr>
          <p:cNvSpPr txBox="1"/>
          <p:nvPr/>
        </p:nvSpPr>
        <p:spPr>
          <a:xfrm>
            <a:off x="4959578" y="2131720"/>
            <a:ext cx="4523257" cy="276999"/>
          </a:xfrm>
          <a:prstGeom prst="rect">
            <a:avLst/>
          </a:prstGeom>
          <a:noFill/>
        </p:spPr>
        <p:txBody>
          <a:bodyPr wrap="square" rtlCol="0">
            <a:spAutoFit/>
          </a:bodyPr>
          <a:lstStyle/>
          <a:p>
            <a:pPr algn="ctr"/>
            <a:r>
              <a:rPr lang="en-GB" sz="1200" b="1" dirty="0"/>
              <a:t>Figure 2</a:t>
            </a:r>
          </a:p>
        </p:txBody>
      </p:sp>
    </p:spTree>
    <p:extLst>
      <p:ext uri="{BB962C8B-B14F-4D97-AF65-F5344CB8AC3E}">
        <p14:creationId xmlns:p14="http://schemas.microsoft.com/office/powerpoint/2010/main" val="2437924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5ECC9F-E110-F074-79B3-E03AFE3C33FB}"/>
              </a:ext>
            </a:extLst>
          </p:cNvPr>
          <p:cNvSpPr/>
          <p:nvPr/>
        </p:nvSpPr>
        <p:spPr>
          <a:xfrm>
            <a:off x="185620" y="234177"/>
            <a:ext cx="9512562" cy="6394274"/>
          </a:xfrm>
          <a:custGeom>
            <a:avLst/>
            <a:gdLst>
              <a:gd name="connsiteX0" fmla="*/ 0 w 9512562"/>
              <a:gd name="connsiteY0" fmla="*/ 58572 h 6394274"/>
              <a:gd name="connsiteX1" fmla="*/ 58572 w 9512562"/>
              <a:gd name="connsiteY1" fmla="*/ 0 h 6394274"/>
              <a:gd name="connsiteX2" fmla="*/ 917582 w 9512562"/>
              <a:gd name="connsiteY2" fmla="*/ 0 h 6394274"/>
              <a:gd name="connsiteX3" fmla="*/ 1494729 w 9512562"/>
              <a:gd name="connsiteY3" fmla="*/ 0 h 6394274"/>
              <a:gd name="connsiteX4" fmla="*/ 1977922 w 9512562"/>
              <a:gd name="connsiteY4" fmla="*/ 0 h 6394274"/>
              <a:gd name="connsiteX5" fmla="*/ 2742977 w 9512562"/>
              <a:gd name="connsiteY5" fmla="*/ 0 h 6394274"/>
              <a:gd name="connsiteX6" fmla="*/ 3320124 w 9512562"/>
              <a:gd name="connsiteY6" fmla="*/ 0 h 6394274"/>
              <a:gd name="connsiteX7" fmla="*/ 4179134 w 9512562"/>
              <a:gd name="connsiteY7" fmla="*/ 0 h 6394274"/>
              <a:gd name="connsiteX8" fmla="*/ 4662327 w 9512562"/>
              <a:gd name="connsiteY8" fmla="*/ 0 h 6394274"/>
              <a:gd name="connsiteX9" fmla="*/ 5521336 w 9512562"/>
              <a:gd name="connsiteY9" fmla="*/ 0 h 6394274"/>
              <a:gd name="connsiteX10" fmla="*/ 5910575 w 9512562"/>
              <a:gd name="connsiteY10" fmla="*/ 0 h 6394274"/>
              <a:gd name="connsiteX11" fmla="*/ 6581676 w 9512562"/>
              <a:gd name="connsiteY11" fmla="*/ 0 h 6394274"/>
              <a:gd name="connsiteX12" fmla="*/ 7252778 w 9512562"/>
              <a:gd name="connsiteY12" fmla="*/ 0 h 6394274"/>
              <a:gd name="connsiteX13" fmla="*/ 7829925 w 9512562"/>
              <a:gd name="connsiteY13" fmla="*/ 0 h 6394274"/>
              <a:gd name="connsiteX14" fmla="*/ 8688935 w 9512562"/>
              <a:gd name="connsiteY14" fmla="*/ 0 h 6394274"/>
              <a:gd name="connsiteX15" fmla="*/ 9453990 w 9512562"/>
              <a:gd name="connsiteY15" fmla="*/ 0 h 6394274"/>
              <a:gd name="connsiteX16" fmla="*/ 9512562 w 9512562"/>
              <a:gd name="connsiteY16" fmla="*/ 58572 h 6394274"/>
              <a:gd name="connsiteX17" fmla="*/ 9512562 w 9512562"/>
              <a:gd name="connsiteY17" fmla="*/ 818802 h 6394274"/>
              <a:gd name="connsiteX18" fmla="*/ 9512562 w 9512562"/>
              <a:gd name="connsiteY18" fmla="*/ 1516261 h 6394274"/>
              <a:gd name="connsiteX19" fmla="*/ 9512562 w 9512562"/>
              <a:gd name="connsiteY19" fmla="*/ 2025406 h 6394274"/>
              <a:gd name="connsiteX20" fmla="*/ 9512562 w 9512562"/>
              <a:gd name="connsiteY20" fmla="*/ 2597322 h 6394274"/>
              <a:gd name="connsiteX21" fmla="*/ 9512562 w 9512562"/>
              <a:gd name="connsiteY21" fmla="*/ 3420324 h 6394274"/>
              <a:gd name="connsiteX22" fmla="*/ 9512562 w 9512562"/>
              <a:gd name="connsiteY22" fmla="*/ 4117783 h 6394274"/>
              <a:gd name="connsiteX23" fmla="*/ 9512562 w 9512562"/>
              <a:gd name="connsiteY23" fmla="*/ 4689699 h 6394274"/>
              <a:gd name="connsiteX24" fmla="*/ 9512562 w 9512562"/>
              <a:gd name="connsiteY24" fmla="*/ 5387158 h 6394274"/>
              <a:gd name="connsiteX25" fmla="*/ 9512562 w 9512562"/>
              <a:gd name="connsiteY25" fmla="*/ 6335702 h 6394274"/>
              <a:gd name="connsiteX26" fmla="*/ 9453990 w 9512562"/>
              <a:gd name="connsiteY26" fmla="*/ 6394274 h 6394274"/>
              <a:gd name="connsiteX27" fmla="*/ 8594980 w 9512562"/>
              <a:gd name="connsiteY27" fmla="*/ 6394274 h 6394274"/>
              <a:gd name="connsiteX28" fmla="*/ 7829925 w 9512562"/>
              <a:gd name="connsiteY28" fmla="*/ 6394274 h 6394274"/>
              <a:gd name="connsiteX29" fmla="*/ 7346732 w 9512562"/>
              <a:gd name="connsiteY29" fmla="*/ 6394274 h 6394274"/>
              <a:gd name="connsiteX30" fmla="*/ 6581676 w 9512562"/>
              <a:gd name="connsiteY30" fmla="*/ 6394274 h 6394274"/>
              <a:gd name="connsiteX31" fmla="*/ 6192438 w 9512562"/>
              <a:gd name="connsiteY31" fmla="*/ 6394274 h 6394274"/>
              <a:gd name="connsiteX32" fmla="*/ 5427382 w 9512562"/>
              <a:gd name="connsiteY32" fmla="*/ 6394274 h 6394274"/>
              <a:gd name="connsiteX33" fmla="*/ 4944189 w 9512562"/>
              <a:gd name="connsiteY33" fmla="*/ 6394274 h 6394274"/>
              <a:gd name="connsiteX34" fmla="*/ 4554951 w 9512562"/>
              <a:gd name="connsiteY34" fmla="*/ 6394274 h 6394274"/>
              <a:gd name="connsiteX35" fmla="*/ 4071758 w 9512562"/>
              <a:gd name="connsiteY35" fmla="*/ 6394274 h 6394274"/>
              <a:gd name="connsiteX36" fmla="*/ 3306702 w 9512562"/>
              <a:gd name="connsiteY36" fmla="*/ 6394274 h 6394274"/>
              <a:gd name="connsiteX37" fmla="*/ 2823509 w 9512562"/>
              <a:gd name="connsiteY37" fmla="*/ 6394274 h 6394274"/>
              <a:gd name="connsiteX38" fmla="*/ 2434271 w 9512562"/>
              <a:gd name="connsiteY38" fmla="*/ 6394274 h 6394274"/>
              <a:gd name="connsiteX39" fmla="*/ 1951078 w 9512562"/>
              <a:gd name="connsiteY39" fmla="*/ 6394274 h 6394274"/>
              <a:gd name="connsiteX40" fmla="*/ 1373931 w 9512562"/>
              <a:gd name="connsiteY40" fmla="*/ 6394274 h 6394274"/>
              <a:gd name="connsiteX41" fmla="*/ 702829 w 9512562"/>
              <a:gd name="connsiteY41" fmla="*/ 6394274 h 6394274"/>
              <a:gd name="connsiteX42" fmla="*/ 58572 w 9512562"/>
              <a:gd name="connsiteY42" fmla="*/ 6394274 h 6394274"/>
              <a:gd name="connsiteX43" fmla="*/ 0 w 9512562"/>
              <a:gd name="connsiteY43" fmla="*/ 6335702 h 6394274"/>
              <a:gd name="connsiteX44" fmla="*/ 0 w 9512562"/>
              <a:gd name="connsiteY44" fmla="*/ 5638243 h 6394274"/>
              <a:gd name="connsiteX45" fmla="*/ 0 w 9512562"/>
              <a:gd name="connsiteY45" fmla="*/ 4878013 h 6394274"/>
              <a:gd name="connsiteX46" fmla="*/ 0 w 9512562"/>
              <a:gd name="connsiteY46" fmla="*/ 4243325 h 6394274"/>
              <a:gd name="connsiteX47" fmla="*/ 0 w 9512562"/>
              <a:gd name="connsiteY47" fmla="*/ 3483095 h 6394274"/>
              <a:gd name="connsiteX48" fmla="*/ 0 w 9512562"/>
              <a:gd name="connsiteY48" fmla="*/ 2911179 h 6394274"/>
              <a:gd name="connsiteX49" fmla="*/ 0 w 9512562"/>
              <a:gd name="connsiteY49" fmla="*/ 2213720 h 6394274"/>
              <a:gd name="connsiteX50" fmla="*/ 0 w 9512562"/>
              <a:gd name="connsiteY50" fmla="*/ 1704575 h 6394274"/>
              <a:gd name="connsiteX51" fmla="*/ 0 w 9512562"/>
              <a:gd name="connsiteY51" fmla="*/ 881573 h 6394274"/>
              <a:gd name="connsiteX52" fmla="*/ 0 w 9512562"/>
              <a:gd name="connsiteY52" fmla="*/ 58572 h 639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12562" h="6394274" extrusionOk="0">
                <a:moveTo>
                  <a:pt x="0" y="58572"/>
                </a:moveTo>
                <a:cubicBezTo>
                  <a:pt x="-3685" y="23951"/>
                  <a:pt x="24651" y="590"/>
                  <a:pt x="58572" y="0"/>
                </a:cubicBezTo>
                <a:cubicBezTo>
                  <a:pt x="299176" y="-22470"/>
                  <a:pt x="682822" y="-10842"/>
                  <a:pt x="917582" y="0"/>
                </a:cubicBezTo>
                <a:cubicBezTo>
                  <a:pt x="1152342" y="10842"/>
                  <a:pt x="1310601" y="-18490"/>
                  <a:pt x="1494729" y="0"/>
                </a:cubicBezTo>
                <a:cubicBezTo>
                  <a:pt x="1678857" y="18490"/>
                  <a:pt x="1844139" y="-15642"/>
                  <a:pt x="1977922" y="0"/>
                </a:cubicBezTo>
                <a:cubicBezTo>
                  <a:pt x="2111705" y="15642"/>
                  <a:pt x="2568388" y="28883"/>
                  <a:pt x="2742977" y="0"/>
                </a:cubicBezTo>
                <a:cubicBezTo>
                  <a:pt x="2917567" y="-28883"/>
                  <a:pt x="3049391" y="26225"/>
                  <a:pt x="3320124" y="0"/>
                </a:cubicBezTo>
                <a:cubicBezTo>
                  <a:pt x="3590857" y="-26225"/>
                  <a:pt x="3968496" y="-12058"/>
                  <a:pt x="4179134" y="0"/>
                </a:cubicBezTo>
                <a:cubicBezTo>
                  <a:pt x="4389772" y="12058"/>
                  <a:pt x="4444524" y="-12252"/>
                  <a:pt x="4662327" y="0"/>
                </a:cubicBezTo>
                <a:cubicBezTo>
                  <a:pt x="4880130" y="12252"/>
                  <a:pt x="5304427" y="-21745"/>
                  <a:pt x="5521336" y="0"/>
                </a:cubicBezTo>
                <a:cubicBezTo>
                  <a:pt x="5738245" y="21745"/>
                  <a:pt x="5779181" y="7639"/>
                  <a:pt x="5910575" y="0"/>
                </a:cubicBezTo>
                <a:cubicBezTo>
                  <a:pt x="6041969" y="-7639"/>
                  <a:pt x="6388463" y="-1356"/>
                  <a:pt x="6581676" y="0"/>
                </a:cubicBezTo>
                <a:cubicBezTo>
                  <a:pt x="6774889" y="1356"/>
                  <a:pt x="7071033" y="-23961"/>
                  <a:pt x="7252778" y="0"/>
                </a:cubicBezTo>
                <a:cubicBezTo>
                  <a:pt x="7434523" y="23961"/>
                  <a:pt x="7613110" y="7442"/>
                  <a:pt x="7829925" y="0"/>
                </a:cubicBezTo>
                <a:cubicBezTo>
                  <a:pt x="8046740" y="-7442"/>
                  <a:pt x="8468695" y="-14971"/>
                  <a:pt x="8688935" y="0"/>
                </a:cubicBezTo>
                <a:cubicBezTo>
                  <a:pt x="8909175" y="14971"/>
                  <a:pt x="9144549" y="-12811"/>
                  <a:pt x="9453990" y="0"/>
                </a:cubicBezTo>
                <a:cubicBezTo>
                  <a:pt x="9481475" y="799"/>
                  <a:pt x="9510362" y="24706"/>
                  <a:pt x="9512562" y="58572"/>
                </a:cubicBezTo>
                <a:cubicBezTo>
                  <a:pt x="9548082" y="285961"/>
                  <a:pt x="9515274" y="452187"/>
                  <a:pt x="9512562" y="818802"/>
                </a:cubicBezTo>
                <a:cubicBezTo>
                  <a:pt x="9509851" y="1185417"/>
                  <a:pt x="9494692" y="1313679"/>
                  <a:pt x="9512562" y="1516261"/>
                </a:cubicBezTo>
                <a:cubicBezTo>
                  <a:pt x="9530432" y="1718843"/>
                  <a:pt x="9536278" y="1911141"/>
                  <a:pt x="9512562" y="2025406"/>
                </a:cubicBezTo>
                <a:cubicBezTo>
                  <a:pt x="9488846" y="2139672"/>
                  <a:pt x="9521889" y="2434327"/>
                  <a:pt x="9512562" y="2597322"/>
                </a:cubicBezTo>
                <a:cubicBezTo>
                  <a:pt x="9503235" y="2760317"/>
                  <a:pt x="9476517" y="3191249"/>
                  <a:pt x="9512562" y="3420324"/>
                </a:cubicBezTo>
                <a:cubicBezTo>
                  <a:pt x="9548607" y="3649399"/>
                  <a:pt x="9538798" y="3954388"/>
                  <a:pt x="9512562" y="4117783"/>
                </a:cubicBezTo>
                <a:cubicBezTo>
                  <a:pt x="9486326" y="4281178"/>
                  <a:pt x="9537820" y="4480403"/>
                  <a:pt x="9512562" y="4689699"/>
                </a:cubicBezTo>
                <a:cubicBezTo>
                  <a:pt x="9487304" y="4898995"/>
                  <a:pt x="9523748" y="5199052"/>
                  <a:pt x="9512562" y="5387158"/>
                </a:cubicBezTo>
                <a:cubicBezTo>
                  <a:pt x="9501376" y="5575264"/>
                  <a:pt x="9467936" y="6055632"/>
                  <a:pt x="9512562" y="6335702"/>
                </a:cubicBezTo>
                <a:cubicBezTo>
                  <a:pt x="9514909" y="6360830"/>
                  <a:pt x="9490742" y="6399036"/>
                  <a:pt x="9453990" y="6394274"/>
                </a:cubicBezTo>
                <a:cubicBezTo>
                  <a:pt x="9070804" y="6427831"/>
                  <a:pt x="8828185" y="6420036"/>
                  <a:pt x="8594980" y="6394274"/>
                </a:cubicBezTo>
                <a:cubicBezTo>
                  <a:pt x="8361775" y="6368513"/>
                  <a:pt x="8090006" y="6403087"/>
                  <a:pt x="7829925" y="6394274"/>
                </a:cubicBezTo>
                <a:cubicBezTo>
                  <a:pt x="7569844" y="6385461"/>
                  <a:pt x="7531316" y="6416916"/>
                  <a:pt x="7346732" y="6394274"/>
                </a:cubicBezTo>
                <a:cubicBezTo>
                  <a:pt x="7162148" y="6371632"/>
                  <a:pt x="6812102" y="6420881"/>
                  <a:pt x="6581676" y="6394274"/>
                </a:cubicBezTo>
                <a:cubicBezTo>
                  <a:pt x="6351250" y="6367667"/>
                  <a:pt x="6288588" y="6401665"/>
                  <a:pt x="6192438" y="6394274"/>
                </a:cubicBezTo>
                <a:cubicBezTo>
                  <a:pt x="6096288" y="6386883"/>
                  <a:pt x="5778538" y="6422939"/>
                  <a:pt x="5427382" y="6394274"/>
                </a:cubicBezTo>
                <a:cubicBezTo>
                  <a:pt x="5076226" y="6365609"/>
                  <a:pt x="5120293" y="6388901"/>
                  <a:pt x="4944189" y="6394274"/>
                </a:cubicBezTo>
                <a:cubicBezTo>
                  <a:pt x="4768085" y="6399647"/>
                  <a:pt x="4680441" y="6378017"/>
                  <a:pt x="4554951" y="6394274"/>
                </a:cubicBezTo>
                <a:cubicBezTo>
                  <a:pt x="4429461" y="6410531"/>
                  <a:pt x="4297271" y="6373088"/>
                  <a:pt x="4071758" y="6394274"/>
                </a:cubicBezTo>
                <a:cubicBezTo>
                  <a:pt x="3846245" y="6415460"/>
                  <a:pt x="3551599" y="6376726"/>
                  <a:pt x="3306702" y="6394274"/>
                </a:cubicBezTo>
                <a:cubicBezTo>
                  <a:pt x="3061805" y="6411822"/>
                  <a:pt x="3028850" y="6385024"/>
                  <a:pt x="2823509" y="6394274"/>
                </a:cubicBezTo>
                <a:cubicBezTo>
                  <a:pt x="2618168" y="6403524"/>
                  <a:pt x="2608670" y="6400876"/>
                  <a:pt x="2434271" y="6394274"/>
                </a:cubicBezTo>
                <a:cubicBezTo>
                  <a:pt x="2259872" y="6387672"/>
                  <a:pt x="2190517" y="6372013"/>
                  <a:pt x="1951078" y="6394274"/>
                </a:cubicBezTo>
                <a:cubicBezTo>
                  <a:pt x="1711639" y="6416535"/>
                  <a:pt x="1561982" y="6392955"/>
                  <a:pt x="1373931" y="6394274"/>
                </a:cubicBezTo>
                <a:cubicBezTo>
                  <a:pt x="1185880" y="6395593"/>
                  <a:pt x="987573" y="6412901"/>
                  <a:pt x="702829" y="6394274"/>
                </a:cubicBezTo>
                <a:cubicBezTo>
                  <a:pt x="418085" y="6375647"/>
                  <a:pt x="208811" y="6383337"/>
                  <a:pt x="58572" y="6394274"/>
                </a:cubicBezTo>
                <a:cubicBezTo>
                  <a:pt x="29007" y="6401427"/>
                  <a:pt x="6444" y="6371048"/>
                  <a:pt x="0" y="6335702"/>
                </a:cubicBezTo>
                <a:cubicBezTo>
                  <a:pt x="-5517" y="6081092"/>
                  <a:pt x="-31884" y="5942672"/>
                  <a:pt x="0" y="5638243"/>
                </a:cubicBezTo>
                <a:cubicBezTo>
                  <a:pt x="31884" y="5333814"/>
                  <a:pt x="-36977" y="5192283"/>
                  <a:pt x="0" y="4878013"/>
                </a:cubicBezTo>
                <a:cubicBezTo>
                  <a:pt x="36977" y="4563743"/>
                  <a:pt x="-23615" y="4394678"/>
                  <a:pt x="0" y="4243325"/>
                </a:cubicBezTo>
                <a:cubicBezTo>
                  <a:pt x="23615" y="4091972"/>
                  <a:pt x="-3333" y="3710912"/>
                  <a:pt x="0" y="3483095"/>
                </a:cubicBezTo>
                <a:cubicBezTo>
                  <a:pt x="3333" y="3255278"/>
                  <a:pt x="-13403" y="3098419"/>
                  <a:pt x="0" y="2911179"/>
                </a:cubicBezTo>
                <a:cubicBezTo>
                  <a:pt x="13403" y="2723939"/>
                  <a:pt x="-25279" y="2458936"/>
                  <a:pt x="0" y="2213720"/>
                </a:cubicBezTo>
                <a:cubicBezTo>
                  <a:pt x="25279" y="1968504"/>
                  <a:pt x="14323" y="1842326"/>
                  <a:pt x="0" y="1704575"/>
                </a:cubicBezTo>
                <a:cubicBezTo>
                  <a:pt x="-14323" y="1566824"/>
                  <a:pt x="28155" y="1190409"/>
                  <a:pt x="0" y="881573"/>
                </a:cubicBezTo>
                <a:cubicBezTo>
                  <a:pt x="-28155" y="572737"/>
                  <a:pt x="18935" y="447603"/>
                  <a:pt x="0" y="58572"/>
                </a:cubicBezTo>
                <a:close/>
              </a:path>
            </a:pathLst>
          </a:custGeom>
          <a:no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Google Shape;56;p13">
            <a:extLst>
              <a:ext uri="{FF2B5EF4-FFF2-40B4-BE49-F238E27FC236}">
                <a16:creationId xmlns:a16="http://schemas.microsoft.com/office/drawing/2014/main" id="{D70F24E0-DF98-54DA-6232-E3B913C058AD}"/>
              </a:ext>
            </a:extLst>
          </p:cNvPr>
          <p:cNvSpPr txBox="1"/>
          <p:nvPr/>
        </p:nvSpPr>
        <p:spPr>
          <a:xfrm>
            <a:off x="261429" y="409378"/>
            <a:ext cx="4978635" cy="11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Learning Review - 4</a:t>
            </a:r>
          </a:p>
          <a:p>
            <a:pPr marL="0" lvl="0" indent="0" rtl="0">
              <a:spcBef>
                <a:spcPts val="0"/>
              </a:spcBef>
              <a:spcAft>
                <a:spcPts val="0"/>
              </a:spcAft>
              <a:buNone/>
            </a:pPr>
            <a:r>
              <a:rPr lang="en-GB" sz="2000" b="1" dirty="0">
                <a:solidFill>
                  <a:schemeClr val="accent6">
                    <a:lumMod val="50000"/>
                  </a:schemeClr>
                </a:solidFill>
                <a:latin typeface="Amatic SC"/>
                <a:ea typeface="Amatic SC"/>
                <a:cs typeface="Amatic SC"/>
                <a:sym typeface="Amatic SC"/>
              </a:rPr>
              <a:t>The physical characteristics of a tropical rainforest</a:t>
            </a:r>
            <a:endParaRPr sz="1050" b="1" dirty="0">
              <a:latin typeface="Amatic SC"/>
              <a:ea typeface="Amatic SC"/>
              <a:cs typeface="Amatic SC"/>
              <a:sym typeface="Amatic SC"/>
            </a:endParaRPr>
          </a:p>
        </p:txBody>
      </p:sp>
      <p:sp>
        <p:nvSpPr>
          <p:cNvPr id="151" name="TextBox 150">
            <a:extLst>
              <a:ext uri="{FF2B5EF4-FFF2-40B4-BE49-F238E27FC236}">
                <a16:creationId xmlns:a16="http://schemas.microsoft.com/office/drawing/2014/main" id="{F3EA8732-8BD7-3B0B-BF60-9E8BC5991719}"/>
              </a:ext>
            </a:extLst>
          </p:cNvPr>
          <p:cNvSpPr txBox="1"/>
          <p:nvPr/>
        </p:nvSpPr>
        <p:spPr>
          <a:xfrm>
            <a:off x="348223" y="1479264"/>
            <a:ext cx="4523257" cy="461665"/>
          </a:xfrm>
          <a:prstGeom prst="rect">
            <a:avLst/>
          </a:prstGeom>
          <a:noFill/>
        </p:spPr>
        <p:txBody>
          <a:bodyPr wrap="square" rtlCol="0">
            <a:spAutoFit/>
          </a:bodyPr>
          <a:lstStyle/>
          <a:p>
            <a:r>
              <a:rPr lang="en-GB" sz="1200" dirty="0"/>
              <a:t>4. Calculate the temperature range for the global ecosystem shown in </a:t>
            </a:r>
            <a:br>
              <a:rPr lang="en-GB" sz="1200" dirty="0"/>
            </a:br>
            <a:r>
              <a:rPr lang="en-GB" sz="1200" dirty="0"/>
              <a:t>    Figure 2. </a:t>
            </a:r>
          </a:p>
        </p:txBody>
      </p:sp>
      <p:pic>
        <p:nvPicPr>
          <p:cNvPr id="2" name="Picture 1">
            <a:extLst>
              <a:ext uri="{FF2B5EF4-FFF2-40B4-BE49-F238E27FC236}">
                <a16:creationId xmlns:a16="http://schemas.microsoft.com/office/drawing/2014/main" id="{947024CF-8CD6-FF6C-1063-7DDE031656B0}"/>
              </a:ext>
            </a:extLst>
          </p:cNvPr>
          <p:cNvPicPr>
            <a:picLocks noChangeAspect="1"/>
          </p:cNvPicPr>
          <p:nvPr/>
        </p:nvPicPr>
        <p:blipFill>
          <a:blip r:embed="rId3"/>
          <a:stretch>
            <a:fillRect/>
          </a:stretch>
        </p:blipFill>
        <p:spPr>
          <a:xfrm>
            <a:off x="360452" y="347096"/>
            <a:ext cx="1527061" cy="169014"/>
          </a:xfrm>
          <a:prstGeom prst="rect">
            <a:avLst/>
          </a:prstGeom>
        </p:spPr>
      </p:pic>
      <p:sp>
        <p:nvSpPr>
          <p:cNvPr id="36" name="TextBox 35">
            <a:extLst>
              <a:ext uri="{FF2B5EF4-FFF2-40B4-BE49-F238E27FC236}">
                <a16:creationId xmlns:a16="http://schemas.microsoft.com/office/drawing/2014/main" id="{E1B043EC-6E2D-5654-D3EA-C6353F17462C}"/>
              </a:ext>
            </a:extLst>
          </p:cNvPr>
          <p:cNvSpPr txBox="1"/>
          <p:nvPr/>
        </p:nvSpPr>
        <p:spPr>
          <a:xfrm>
            <a:off x="11001682" y="1524448"/>
            <a:ext cx="4523257" cy="276999"/>
          </a:xfrm>
          <a:prstGeom prst="rect">
            <a:avLst/>
          </a:prstGeom>
          <a:noFill/>
        </p:spPr>
        <p:txBody>
          <a:bodyPr wrap="square" rtlCol="0">
            <a:spAutoFit/>
          </a:bodyPr>
          <a:lstStyle/>
          <a:p>
            <a:r>
              <a:rPr lang="en-GB" sz="1200" dirty="0"/>
              <a:t>3. Outline one reason for the distribution of tropical rainforest. </a:t>
            </a:r>
          </a:p>
        </p:txBody>
      </p:sp>
      <p:cxnSp>
        <p:nvCxnSpPr>
          <p:cNvPr id="37" name="Straight Connector 36">
            <a:extLst>
              <a:ext uri="{FF2B5EF4-FFF2-40B4-BE49-F238E27FC236}">
                <a16:creationId xmlns:a16="http://schemas.microsoft.com/office/drawing/2014/main" id="{D1358928-9C8F-D99D-579C-E87EDA9E0C6A}"/>
              </a:ext>
            </a:extLst>
          </p:cNvPr>
          <p:cNvCxnSpPr/>
          <p:nvPr/>
        </p:nvCxnSpPr>
        <p:spPr>
          <a:xfrm>
            <a:off x="11188354" y="211745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317F5C-04B5-E975-1D1D-6E7D70CF56C9}"/>
              </a:ext>
            </a:extLst>
          </p:cNvPr>
          <p:cNvCxnSpPr/>
          <p:nvPr/>
        </p:nvCxnSpPr>
        <p:spPr>
          <a:xfrm>
            <a:off x="11188354" y="250343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7EB196B-2410-9AB1-5730-7C6FA884AAC2}"/>
              </a:ext>
            </a:extLst>
          </p:cNvPr>
          <p:cNvSpPr/>
          <p:nvPr/>
        </p:nvSpPr>
        <p:spPr>
          <a:xfrm>
            <a:off x="14913621" y="33756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29" name="Straight Connector 28">
            <a:extLst>
              <a:ext uri="{FF2B5EF4-FFF2-40B4-BE49-F238E27FC236}">
                <a16:creationId xmlns:a16="http://schemas.microsoft.com/office/drawing/2014/main" id="{D34BB2F1-5CB9-AEF7-C460-B22DC8620E42}"/>
              </a:ext>
            </a:extLst>
          </p:cNvPr>
          <p:cNvCxnSpPr/>
          <p:nvPr/>
        </p:nvCxnSpPr>
        <p:spPr>
          <a:xfrm>
            <a:off x="11188353" y="291071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5B4459-D778-1D83-15C9-9000269AB0D9}"/>
              </a:ext>
            </a:extLst>
          </p:cNvPr>
          <p:cNvCxnSpPr/>
          <p:nvPr/>
        </p:nvCxnSpPr>
        <p:spPr>
          <a:xfrm>
            <a:off x="11188353" y="329669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F59ECE7-F5F6-FEC6-6397-97941D322952}"/>
              </a:ext>
            </a:extLst>
          </p:cNvPr>
          <p:cNvSpPr txBox="1"/>
          <p:nvPr/>
        </p:nvSpPr>
        <p:spPr>
          <a:xfrm>
            <a:off x="11056177" y="3816039"/>
            <a:ext cx="4523257" cy="646331"/>
          </a:xfrm>
          <a:prstGeom prst="rect">
            <a:avLst/>
          </a:prstGeom>
          <a:noFill/>
        </p:spPr>
        <p:txBody>
          <a:bodyPr wrap="square" rtlCol="0">
            <a:spAutoFit/>
          </a:bodyPr>
          <a:lstStyle/>
          <a:p>
            <a:r>
              <a:rPr lang="en-GB" sz="1200" dirty="0"/>
              <a:t>4. Name the continent with the largest area of hot desert. </a:t>
            </a:r>
          </a:p>
          <a:p>
            <a:endParaRPr lang="en-GB" sz="1200" dirty="0"/>
          </a:p>
          <a:p>
            <a:r>
              <a:rPr lang="en-GB" sz="1200" dirty="0"/>
              <a:t> </a:t>
            </a:r>
          </a:p>
        </p:txBody>
      </p:sp>
      <p:sp>
        <p:nvSpPr>
          <p:cNvPr id="43" name="Rectangle 42">
            <a:extLst>
              <a:ext uri="{FF2B5EF4-FFF2-40B4-BE49-F238E27FC236}">
                <a16:creationId xmlns:a16="http://schemas.microsoft.com/office/drawing/2014/main" id="{6A7EF412-414C-128F-97BA-89283BDFBC1A}"/>
              </a:ext>
            </a:extLst>
          </p:cNvPr>
          <p:cNvSpPr/>
          <p:nvPr/>
        </p:nvSpPr>
        <p:spPr>
          <a:xfrm>
            <a:off x="14895493" y="45404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45" name="Straight Connector 44">
            <a:extLst>
              <a:ext uri="{FF2B5EF4-FFF2-40B4-BE49-F238E27FC236}">
                <a16:creationId xmlns:a16="http://schemas.microsoft.com/office/drawing/2014/main" id="{E7029472-B78B-3B06-338B-FA22E8F93B11}"/>
              </a:ext>
            </a:extLst>
          </p:cNvPr>
          <p:cNvCxnSpPr/>
          <p:nvPr/>
        </p:nvCxnSpPr>
        <p:spPr>
          <a:xfrm>
            <a:off x="11203018" y="444663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A8B3E4-4F4E-8BD0-2BE3-8B6344525ECB}"/>
              </a:ext>
            </a:extLst>
          </p:cNvPr>
          <p:cNvSpPr txBox="1"/>
          <p:nvPr/>
        </p:nvSpPr>
        <p:spPr>
          <a:xfrm>
            <a:off x="332412" y="2144008"/>
            <a:ext cx="4523257" cy="2123658"/>
          </a:xfrm>
          <a:prstGeom prst="rect">
            <a:avLst/>
          </a:prstGeom>
          <a:noFill/>
        </p:spPr>
        <p:txBody>
          <a:bodyPr wrap="square" rtlCol="0">
            <a:spAutoFit/>
          </a:bodyPr>
          <a:lstStyle/>
          <a:p>
            <a:r>
              <a:rPr lang="en-GB" sz="1200" dirty="0"/>
              <a:t>5. Which one of the following statements describes the climate of a </a:t>
            </a:r>
            <a:br>
              <a:rPr lang="en-GB" sz="1200" dirty="0"/>
            </a:br>
            <a:r>
              <a:rPr lang="en-GB" sz="1200" dirty="0"/>
              <a:t>     tropical rainforest? </a:t>
            </a:r>
          </a:p>
          <a:p>
            <a:endParaRPr lang="en-GB" sz="1200" dirty="0"/>
          </a:p>
          <a:p>
            <a:pPr marL="171450" indent="-171450">
              <a:buFont typeface="Wingdings" pitchFamily="2" charset="2"/>
              <a:buChar char="q"/>
            </a:pPr>
            <a:r>
              <a:rPr lang="en-GB" sz="1200" dirty="0"/>
              <a:t>Mild temperatures (10–18 ºC), rainfall all year (approximately 1000 mm)</a:t>
            </a:r>
          </a:p>
          <a:p>
            <a:pPr marL="171450" indent="-171450">
              <a:buFont typeface="Wingdings" pitchFamily="2" charset="2"/>
              <a:buChar char="q"/>
            </a:pPr>
            <a:r>
              <a:rPr lang="en-GB" sz="1200" dirty="0"/>
              <a:t>High temperatures all year (over 30 ºC), very dry (250 mm of rainfall per year) </a:t>
            </a:r>
          </a:p>
          <a:p>
            <a:pPr marL="171450" indent="-171450">
              <a:buFont typeface="Wingdings" pitchFamily="2" charset="2"/>
              <a:buChar char="q"/>
            </a:pPr>
            <a:r>
              <a:rPr lang="en-GB" sz="1200" dirty="0"/>
              <a:t>High temperatures all year (25–27 ºC), rainfall in every month (1800–2000 mm per year)</a:t>
            </a:r>
          </a:p>
          <a:p>
            <a:pPr marL="171450" indent="-171450">
              <a:buFont typeface="Wingdings" pitchFamily="2" charset="2"/>
              <a:buChar char="q"/>
            </a:pPr>
            <a:r>
              <a:rPr lang="en-GB" sz="1200" dirty="0"/>
              <a:t>Wide range of temperatures (15–30 °C), seasonal rainfall (approximately 750 mm)</a:t>
            </a:r>
          </a:p>
        </p:txBody>
      </p:sp>
      <p:sp>
        <p:nvSpPr>
          <p:cNvPr id="7" name="Rectangle 6">
            <a:extLst>
              <a:ext uri="{FF2B5EF4-FFF2-40B4-BE49-F238E27FC236}">
                <a16:creationId xmlns:a16="http://schemas.microsoft.com/office/drawing/2014/main" id="{14B66A08-4F76-3D73-85B5-118C373A0629}"/>
              </a:ext>
            </a:extLst>
          </p:cNvPr>
          <p:cNvSpPr/>
          <p:nvPr/>
        </p:nvSpPr>
        <p:spPr>
          <a:xfrm>
            <a:off x="4206110" y="3837813"/>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6" name="Straight Connector 5">
            <a:extLst>
              <a:ext uri="{FF2B5EF4-FFF2-40B4-BE49-F238E27FC236}">
                <a16:creationId xmlns:a16="http://schemas.microsoft.com/office/drawing/2014/main" id="{9DCE62E3-A70B-5D2A-31FD-FB2957F6DA99}"/>
              </a:ext>
            </a:extLst>
          </p:cNvPr>
          <p:cNvCxnSpPr>
            <a:cxnSpLocks/>
          </p:cNvCxnSpPr>
          <p:nvPr/>
        </p:nvCxnSpPr>
        <p:spPr>
          <a:xfrm>
            <a:off x="559457" y="2113329"/>
            <a:ext cx="33581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50548B-59C2-C624-AA08-20724F51DB13}"/>
              </a:ext>
            </a:extLst>
          </p:cNvPr>
          <p:cNvSpPr txBox="1"/>
          <p:nvPr/>
        </p:nvSpPr>
        <p:spPr>
          <a:xfrm>
            <a:off x="3881979" y="1897470"/>
            <a:ext cx="435959" cy="276999"/>
          </a:xfrm>
          <a:prstGeom prst="rect">
            <a:avLst/>
          </a:prstGeom>
          <a:noFill/>
        </p:spPr>
        <p:txBody>
          <a:bodyPr wrap="square" rtlCol="0">
            <a:spAutoFit/>
          </a:bodyPr>
          <a:lstStyle/>
          <a:p>
            <a:r>
              <a:rPr lang="en-GB" sz="1200" dirty="0"/>
              <a:t>°C</a:t>
            </a:r>
          </a:p>
        </p:txBody>
      </p:sp>
      <p:sp>
        <p:nvSpPr>
          <p:cNvPr id="10" name="Rectangle 9">
            <a:extLst>
              <a:ext uri="{FF2B5EF4-FFF2-40B4-BE49-F238E27FC236}">
                <a16:creationId xmlns:a16="http://schemas.microsoft.com/office/drawing/2014/main" id="{5EDAADC1-F3DD-CCB7-64C6-1FF93CF8431D}"/>
              </a:ext>
            </a:extLst>
          </p:cNvPr>
          <p:cNvSpPr/>
          <p:nvPr/>
        </p:nvSpPr>
        <p:spPr>
          <a:xfrm>
            <a:off x="4209122" y="1806275"/>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11" name="TextBox 10">
            <a:extLst>
              <a:ext uri="{FF2B5EF4-FFF2-40B4-BE49-F238E27FC236}">
                <a16:creationId xmlns:a16="http://schemas.microsoft.com/office/drawing/2014/main" id="{EE886558-C8DD-ECDD-F98A-B8F6886E0CD9}"/>
              </a:ext>
            </a:extLst>
          </p:cNvPr>
          <p:cNvSpPr txBox="1"/>
          <p:nvPr/>
        </p:nvSpPr>
        <p:spPr>
          <a:xfrm>
            <a:off x="340900" y="4263054"/>
            <a:ext cx="4523257" cy="461665"/>
          </a:xfrm>
          <a:prstGeom prst="rect">
            <a:avLst/>
          </a:prstGeom>
          <a:noFill/>
        </p:spPr>
        <p:txBody>
          <a:bodyPr wrap="square" rtlCol="0">
            <a:spAutoFit/>
          </a:bodyPr>
          <a:lstStyle/>
          <a:p>
            <a:r>
              <a:rPr lang="en-GB" sz="1200" dirty="0"/>
              <a:t>6. Suggest one reason for high biodiversity levels in tropical </a:t>
            </a:r>
            <a:br>
              <a:rPr lang="en-GB" sz="1200" dirty="0"/>
            </a:br>
            <a:r>
              <a:rPr lang="en-GB" sz="1200" dirty="0"/>
              <a:t>    rainforests. </a:t>
            </a:r>
            <a:endParaRPr lang="en-GB" sz="1200" dirty="0">
              <a:highlight>
                <a:srgbClr val="FF00FF"/>
              </a:highlight>
            </a:endParaRPr>
          </a:p>
        </p:txBody>
      </p:sp>
      <p:sp>
        <p:nvSpPr>
          <p:cNvPr id="20" name="Google Shape;56;p13">
            <a:extLst>
              <a:ext uri="{FF2B5EF4-FFF2-40B4-BE49-F238E27FC236}">
                <a16:creationId xmlns:a16="http://schemas.microsoft.com/office/drawing/2014/main" id="{1F19BA4F-C185-1CDB-DD1D-935A0AB1738E}"/>
              </a:ext>
            </a:extLst>
          </p:cNvPr>
          <p:cNvSpPr txBox="1"/>
          <p:nvPr/>
        </p:nvSpPr>
        <p:spPr>
          <a:xfrm>
            <a:off x="8896381" y="196160"/>
            <a:ext cx="1009619" cy="83099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LW4</a:t>
            </a:r>
            <a:endParaRPr b="1" dirty="0">
              <a:latin typeface="Amatic SC"/>
              <a:ea typeface="Amatic SC"/>
              <a:cs typeface="Amatic SC"/>
              <a:sym typeface="Amatic SC"/>
            </a:endParaRPr>
          </a:p>
        </p:txBody>
      </p:sp>
      <p:sp>
        <p:nvSpPr>
          <p:cNvPr id="25" name="Rectangle 24">
            <a:extLst>
              <a:ext uri="{FF2B5EF4-FFF2-40B4-BE49-F238E27FC236}">
                <a16:creationId xmlns:a16="http://schemas.microsoft.com/office/drawing/2014/main" id="{38B301FD-D21C-C757-1E4D-58F01371E5A7}"/>
              </a:ext>
            </a:extLst>
          </p:cNvPr>
          <p:cNvSpPr/>
          <p:nvPr/>
        </p:nvSpPr>
        <p:spPr>
          <a:xfrm>
            <a:off x="4257544" y="6196119"/>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31" name="Straight Connector 30">
            <a:extLst>
              <a:ext uri="{FF2B5EF4-FFF2-40B4-BE49-F238E27FC236}">
                <a16:creationId xmlns:a16="http://schemas.microsoft.com/office/drawing/2014/main" id="{4092CABD-3AB0-3B29-2156-4F7E5EEF6774}"/>
              </a:ext>
            </a:extLst>
          </p:cNvPr>
          <p:cNvCxnSpPr/>
          <p:nvPr/>
        </p:nvCxnSpPr>
        <p:spPr>
          <a:xfrm>
            <a:off x="541351" y="497632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D9650C-4FB1-CBF5-E509-6F643A4535DA}"/>
              </a:ext>
            </a:extLst>
          </p:cNvPr>
          <p:cNvCxnSpPr/>
          <p:nvPr/>
        </p:nvCxnSpPr>
        <p:spPr>
          <a:xfrm>
            <a:off x="541351" y="536230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11951D-11AC-06A0-37DE-5FE31A119F18}"/>
              </a:ext>
            </a:extLst>
          </p:cNvPr>
          <p:cNvCxnSpPr/>
          <p:nvPr/>
        </p:nvCxnSpPr>
        <p:spPr>
          <a:xfrm>
            <a:off x="550404" y="574435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3310C08-441E-DE0F-18FB-D46125EE7F21}"/>
              </a:ext>
            </a:extLst>
          </p:cNvPr>
          <p:cNvCxnSpPr/>
          <p:nvPr/>
        </p:nvCxnSpPr>
        <p:spPr>
          <a:xfrm>
            <a:off x="550404" y="613033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AE71741-F277-0167-7979-637AA545B4B9}"/>
              </a:ext>
            </a:extLst>
          </p:cNvPr>
          <p:cNvSpPr/>
          <p:nvPr/>
        </p:nvSpPr>
        <p:spPr>
          <a:xfrm>
            <a:off x="7760012" y="809666"/>
            <a:ext cx="1136369" cy="113636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Biomass</a:t>
            </a:r>
            <a:endParaRPr lang="en-GB" sz="1100" dirty="0">
              <a:solidFill>
                <a:schemeClr val="tx1"/>
              </a:solidFill>
            </a:endParaRPr>
          </a:p>
        </p:txBody>
      </p:sp>
      <p:sp>
        <p:nvSpPr>
          <p:cNvPr id="46" name="Oval 45">
            <a:extLst>
              <a:ext uri="{FF2B5EF4-FFF2-40B4-BE49-F238E27FC236}">
                <a16:creationId xmlns:a16="http://schemas.microsoft.com/office/drawing/2014/main" id="{E1C8134F-8AA2-6281-053E-203A187FABE3}"/>
              </a:ext>
            </a:extLst>
          </p:cNvPr>
          <p:cNvSpPr/>
          <p:nvPr/>
        </p:nvSpPr>
        <p:spPr>
          <a:xfrm>
            <a:off x="8184124" y="2697507"/>
            <a:ext cx="288144" cy="28814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 dirty="0">
              <a:solidFill>
                <a:schemeClr val="tx1"/>
              </a:solidFill>
            </a:endParaRPr>
          </a:p>
        </p:txBody>
      </p:sp>
      <p:sp>
        <p:nvSpPr>
          <p:cNvPr id="47" name="Oval 46">
            <a:extLst>
              <a:ext uri="{FF2B5EF4-FFF2-40B4-BE49-F238E27FC236}">
                <a16:creationId xmlns:a16="http://schemas.microsoft.com/office/drawing/2014/main" id="{78CE1D4F-1D16-AB61-963A-CDDCA24E213D}"/>
              </a:ext>
            </a:extLst>
          </p:cNvPr>
          <p:cNvSpPr/>
          <p:nvPr/>
        </p:nvSpPr>
        <p:spPr>
          <a:xfrm>
            <a:off x="6179513" y="1776125"/>
            <a:ext cx="276999" cy="27699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 dirty="0">
              <a:solidFill>
                <a:schemeClr val="tx1"/>
              </a:solidFill>
            </a:endParaRPr>
          </a:p>
        </p:txBody>
      </p:sp>
      <p:sp>
        <p:nvSpPr>
          <p:cNvPr id="51" name="TextBox 50">
            <a:extLst>
              <a:ext uri="{FF2B5EF4-FFF2-40B4-BE49-F238E27FC236}">
                <a16:creationId xmlns:a16="http://schemas.microsoft.com/office/drawing/2014/main" id="{F3E06D73-CC23-4871-E9F6-BF26C40684C6}"/>
              </a:ext>
            </a:extLst>
          </p:cNvPr>
          <p:cNvSpPr txBox="1"/>
          <p:nvPr/>
        </p:nvSpPr>
        <p:spPr>
          <a:xfrm>
            <a:off x="8072528" y="2703079"/>
            <a:ext cx="521778" cy="276999"/>
          </a:xfrm>
          <a:prstGeom prst="rect">
            <a:avLst/>
          </a:prstGeom>
          <a:noFill/>
        </p:spPr>
        <p:txBody>
          <a:bodyPr wrap="square" rtlCol="0">
            <a:spAutoFit/>
          </a:bodyPr>
          <a:lstStyle/>
          <a:p>
            <a:pPr algn="ctr"/>
            <a:r>
              <a:rPr lang="en-GB" sz="1200" b="1" dirty="0"/>
              <a:t>Soil</a:t>
            </a:r>
            <a:endParaRPr lang="en-GB" sz="1200" b="1" dirty="0">
              <a:highlight>
                <a:srgbClr val="FF00FF"/>
              </a:highlight>
            </a:endParaRPr>
          </a:p>
        </p:txBody>
      </p:sp>
      <p:sp>
        <p:nvSpPr>
          <p:cNvPr id="52" name="TextBox 51">
            <a:extLst>
              <a:ext uri="{FF2B5EF4-FFF2-40B4-BE49-F238E27FC236}">
                <a16:creationId xmlns:a16="http://schemas.microsoft.com/office/drawing/2014/main" id="{02CFE66F-0619-0941-0E5A-2D0187DD7253}"/>
              </a:ext>
            </a:extLst>
          </p:cNvPr>
          <p:cNvSpPr txBox="1"/>
          <p:nvPr/>
        </p:nvSpPr>
        <p:spPr>
          <a:xfrm>
            <a:off x="6068957" y="1536567"/>
            <a:ext cx="521778" cy="276999"/>
          </a:xfrm>
          <a:prstGeom prst="rect">
            <a:avLst/>
          </a:prstGeom>
          <a:noFill/>
        </p:spPr>
        <p:txBody>
          <a:bodyPr wrap="square" rtlCol="0">
            <a:spAutoFit/>
          </a:bodyPr>
          <a:lstStyle/>
          <a:p>
            <a:pPr algn="ctr"/>
            <a:r>
              <a:rPr lang="en-GB" sz="1200" b="1" dirty="0"/>
              <a:t>Litter</a:t>
            </a:r>
            <a:endParaRPr lang="en-GB" sz="1200" b="1" dirty="0">
              <a:highlight>
                <a:srgbClr val="FF00FF"/>
              </a:highlight>
            </a:endParaRPr>
          </a:p>
        </p:txBody>
      </p:sp>
      <p:sp>
        <p:nvSpPr>
          <p:cNvPr id="53" name="Left Arrow 52">
            <a:extLst>
              <a:ext uri="{FF2B5EF4-FFF2-40B4-BE49-F238E27FC236}">
                <a16:creationId xmlns:a16="http://schemas.microsoft.com/office/drawing/2014/main" id="{52887356-26EC-E31D-4939-5D67270A1E1C}"/>
              </a:ext>
            </a:extLst>
          </p:cNvPr>
          <p:cNvSpPr/>
          <p:nvPr/>
        </p:nvSpPr>
        <p:spPr>
          <a:xfrm rot="20777705" flipV="1">
            <a:off x="6621657" y="1643360"/>
            <a:ext cx="1027704" cy="109050"/>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eft Arrow 53">
            <a:extLst>
              <a:ext uri="{FF2B5EF4-FFF2-40B4-BE49-F238E27FC236}">
                <a16:creationId xmlns:a16="http://schemas.microsoft.com/office/drawing/2014/main" id="{6B2F5899-2C39-6B86-C551-7735258B4156}"/>
              </a:ext>
            </a:extLst>
          </p:cNvPr>
          <p:cNvSpPr/>
          <p:nvPr/>
        </p:nvSpPr>
        <p:spPr>
          <a:xfrm rot="12349897" flipV="1">
            <a:off x="6442810" y="2257619"/>
            <a:ext cx="1765196"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eft Arrow 54">
            <a:extLst>
              <a:ext uri="{FF2B5EF4-FFF2-40B4-BE49-F238E27FC236}">
                <a16:creationId xmlns:a16="http://schemas.microsoft.com/office/drawing/2014/main" id="{D2925410-EE8E-3B3B-2BF5-84E3D80A38F7}"/>
              </a:ext>
            </a:extLst>
          </p:cNvPr>
          <p:cNvSpPr/>
          <p:nvPr/>
        </p:nvSpPr>
        <p:spPr>
          <a:xfrm rot="5400000" flipV="1">
            <a:off x="8014993" y="2198037"/>
            <a:ext cx="617419"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Left Arrow 55">
            <a:extLst>
              <a:ext uri="{FF2B5EF4-FFF2-40B4-BE49-F238E27FC236}">
                <a16:creationId xmlns:a16="http://schemas.microsoft.com/office/drawing/2014/main" id="{C5DDBF2E-DCF5-D77C-B1A7-6A5F422CD534}"/>
              </a:ext>
            </a:extLst>
          </p:cNvPr>
          <p:cNvSpPr/>
          <p:nvPr/>
        </p:nvSpPr>
        <p:spPr>
          <a:xfrm rot="5400000" flipV="1">
            <a:off x="8150063" y="3100612"/>
            <a:ext cx="347279"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eft Arrow 56">
            <a:extLst>
              <a:ext uri="{FF2B5EF4-FFF2-40B4-BE49-F238E27FC236}">
                <a16:creationId xmlns:a16="http://schemas.microsoft.com/office/drawing/2014/main" id="{85FB0877-B5D8-2BDB-A53C-46CDA6A0CA3F}"/>
              </a:ext>
            </a:extLst>
          </p:cNvPr>
          <p:cNvSpPr/>
          <p:nvPr/>
        </p:nvSpPr>
        <p:spPr>
          <a:xfrm rot="19218030" flipV="1">
            <a:off x="7850767" y="2941391"/>
            <a:ext cx="347279"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Left Arrow 57">
            <a:extLst>
              <a:ext uri="{FF2B5EF4-FFF2-40B4-BE49-F238E27FC236}">
                <a16:creationId xmlns:a16="http://schemas.microsoft.com/office/drawing/2014/main" id="{EEA297B5-B746-CC57-07B7-9B1A100FE403}"/>
              </a:ext>
            </a:extLst>
          </p:cNvPr>
          <p:cNvSpPr/>
          <p:nvPr/>
        </p:nvSpPr>
        <p:spPr>
          <a:xfrm rot="19218030" flipV="1">
            <a:off x="5525955" y="2155100"/>
            <a:ext cx="717068" cy="173042"/>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Left Arrow 58">
            <a:extLst>
              <a:ext uri="{FF2B5EF4-FFF2-40B4-BE49-F238E27FC236}">
                <a16:creationId xmlns:a16="http://schemas.microsoft.com/office/drawing/2014/main" id="{DC319890-CF3B-5356-8F58-4C585A501659}"/>
              </a:ext>
            </a:extLst>
          </p:cNvPr>
          <p:cNvSpPr/>
          <p:nvPr/>
        </p:nvSpPr>
        <p:spPr>
          <a:xfrm rot="16200000" flipV="1">
            <a:off x="6088030" y="1195133"/>
            <a:ext cx="456639" cy="171335"/>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617CBCBA-8848-CBD4-238F-550349F27F05}"/>
              </a:ext>
            </a:extLst>
          </p:cNvPr>
          <p:cNvSpPr txBox="1"/>
          <p:nvPr/>
        </p:nvSpPr>
        <p:spPr>
          <a:xfrm>
            <a:off x="5278834" y="300544"/>
            <a:ext cx="4523257" cy="461665"/>
          </a:xfrm>
          <a:prstGeom prst="rect">
            <a:avLst/>
          </a:prstGeom>
          <a:noFill/>
        </p:spPr>
        <p:txBody>
          <a:bodyPr wrap="square" rtlCol="0">
            <a:spAutoFit/>
          </a:bodyPr>
          <a:lstStyle/>
          <a:p>
            <a:r>
              <a:rPr lang="en-GB" sz="1200" dirty="0"/>
              <a:t>Study Figure 3, a diagram showing the rainforest </a:t>
            </a:r>
            <a:br>
              <a:rPr lang="en-GB" sz="1200" dirty="0"/>
            </a:br>
            <a:r>
              <a:rPr lang="en-GB" sz="1200" dirty="0"/>
              <a:t>nutrient cycle</a:t>
            </a:r>
          </a:p>
        </p:txBody>
      </p:sp>
      <p:sp>
        <p:nvSpPr>
          <p:cNvPr id="61" name="TextBox 60">
            <a:extLst>
              <a:ext uri="{FF2B5EF4-FFF2-40B4-BE49-F238E27FC236}">
                <a16:creationId xmlns:a16="http://schemas.microsoft.com/office/drawing/2014/main" id="{FAFC3D40-C401-2FA6-0E52-5F48B9303ECC}"/>
              </a:ext>
            </a:extLst>
          </p:cNvPr>
          <p:cNvSpPr txBox="1"/>
          <p:nvPr/>
        </p:nvSpPr>
        <p:spPr>
          <a:xfrm>
            <a:off x="4941901" y="664700"/>
            <a:ext cx="4523257" cy="276999"/>
          </a:xfrm>
          <a:prstGeom prst="rect">
            <a:avLst/>
          </a:prstGeom>
          <a:noFill/>
        </p:spPr>
        <p:txBody>
          <a:bodyPr wrap="square" rtlCol="0">
            <a:spAutoFit/>
          </a:bodyPr>
          <a:lstStyle/>
          <a:p>
            <a:pPr algn="ctr"/>
            <a:r>
              <a:rPr lang="en-GB" sz="1200" b="1" dirty="0"/>
              <a:t>Figure 3</a:t>
            </a:r>
          </a:p>
        </p:txBody>
      </p:sp>
      <p:sp>
        <p:nvSpPr>
          <p:cNvPr id="62" name="TextBox 61">
            <a:extLst>
              <a:ext uri="{FF2B5EF4-FFF2-40B4-BE49-F238E27FC236}">
                <a16:creationId xmlns:a16="http://schemas.microsoft.com/office/drawing/2014/main" id="{B822D297-D132-6B0B-60CD-93D28C090F01}"/>
              </a:ext>
            </a:extLst>
          </p:cNvPr>
          <p:cNvSpPr txBox="1"/>
          <p:nvPr/>
        </p:nvSpPr>
        <p:spPr>
          <a:xfrm>
            <a:off x="4953001" y="3732593"/>
            <a:ext cx="4724186" cy="1384995"/>
          </a:xfrm>
          <a:prstGeom prst="rect">
            <a:avLst/>
          </a:prstGeom>
          <a:noFill/>
        </p:spPr>
        <p:txBody>
          <a:bodyPr wrap="square" rtlCol="0">
            <a:spAutoFit/>
          </a:bodyPr>
          <a:lstStyle/>
          <a:p>
            <a:r>
              <a:rPr lang="en-GB" sz="1200" dirty="0"/>
              <a:t>7. Using Figure 3, what percentage of the biomass is stored in tree </a:t>
            </a:r>
            <a:br>
              <a:rPr lang="en-GB" sz="1200" dirty="0"/>
            </a:br>
            <a:r>
              <a:rPr lang="en-GB" sz="1200" dirty="0"/>
              <a:t>    trunks? </a:t>
            </a:r>
          </a:p>
          <a:p>
            <a:endParaRPr lang="en-GB" sz="1200" dirty="0"/>
          </a:p>
          <a:p>
            <a:pPr marL="171450" indent="-171450">
              <a:buFont typeface="Wingdings" pitchFamily="2" charset="2"/>
              <a:buChar char="q"/>
            </a:pPr>
            <a:r>
              <a:rPr lang="en-GB" sz="1200" dirty="0"/>
              <a:t>30%</a:t>
            </a:r>
          </a:p>
          <a:p>
            <a:pPr marL="171450" indent="-171450">
              <a:buFont typeface="Wingdings" pitchFamily="2" charset="2"/>
              <a:buChar char="q"/>
            </a:pPr>
            <a:r>
              <a:rPr lang="en-GB" sz="1200" dirty="0"/>
              <a:t>40%</a:t>
            </a:r>
          </a:p>
          <a:p>
            <a:pPr marL="171450" indent="-171450">
              <a:buFont typeface="Wingdings" pitchFamily="2" charset="2"/>
              <a:buChar char="q"/>
            </a:pPr>
            <a:r>
              <a:rPr lang="en-GB" sz="1200" dirty="0"/>
              <a:t>50%</a:t>
            </a:r>
          </a:p>
          <a:p>
            <a:pPr marL="171450" indent="-171450">
              <a:buFont typeface="Wingdings" pitchFamily="2" charset="2"/>
              <a:buChar char="q"/>
            </a:pPr>
            <a:r>
              <a:rPr lang="en-GB" sz="1200" dirty="0"/>
              <a:t>60%</a:t>
            </a:r>
          </a:p>
        </p:txBody>
      </p:sp>
      <p:sp>
        <p:nvSpPr>
          <p:cNvPr id="63" name="Rectangle 62">
            <a:extLst>
              <a:ext uri="{FF2B5EF4-FFF2-40B4-BE49-F238E27FC236}">
                <a16:creationId xmlns:a16="http://schemas.microsoft.com/office/drawing/2014/main" id="{8F4C400D-FBC7-AF88-2DFC-539C63062EB9}"/>
              </a:ext>
            </a:extLst>
          </p:cNvPr>
          <p:cNvSpPr/>
          <p:nvPr/>
        </p:nvSpPr>
        <p:spPr>
          <a:xfrm>
            <a:off x="8942075" y="4698772"/>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64" name="Rectangle 63">
            <a:extLst>
              <a:ext uri="{FF2B5EF4-FFF2-40B4-BE49-F238E27FC236}">
                <a16:creationId xmlns:a16="http://schemas.microsoft.com/office/drawing/2014/main" id="{F1542207-4D5F-7384-1151-8501598EBA9C}"/>
              </a:ext>
            </a:extLst>
          </p:cNvPr>
          <p:cNvSpPr/>
          <p:nvPr/>
        </p:nvSpPr>
        <p:spPr>
          <a:xfrm>
            <a:off x="8552028" y="1934981"/>
            <a:ext cx="1055694" cy="14138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AB08D1CC-7EFC-7B3E-6276-A2E292DC06B3}"/>
              </a:ext>
            </a:extLst>
          </p:cNvPr>
          <p:cNvSpPr txBox="1"/>
          <p:nvPr/>
        </p:nvSpPr>
        <p:spPr>
          <a:xfrm>
            <a:off x="5448932" y="2867210"/>
            <a:ext cx="2057122" cy="430887"/>
          </a:xfrm>
          <a:prstGeom prst="rect">
            <a:avLst/>
          </a:prstGeom>
          <a:noFill/>
        </p:spPr>
        <p:txBody>
          <a:bodyPr wrap="square" rtlCol="0">
            <a:spAutoFit/>
          </a:bodyPr>
          <a:lstStyle/>
          <a:p>
            <a:r>
              <a:rPr lang="en-GB" sz="1100" dirty="0"/>
              <a:t>Nutrient store (circle size proportional amount stored)</a:t>
            </a:r>
            <a:endParaRPr lang="en-GB" sz="1050" dirty="0"/>
          </a:p>
        </p:txBody>
      </p:sp>
      <p:sp>
        <p:nvSpPr>
          <p:cNvPr id="67" name="TextBox 66">
            <a:extLst>
              <a:ext uri="{FF2B5EF4-FFF2-40B4-BE49-F238E27FC236}">
                <a16:creationId xmlns:a16="http://schemas.microsoft.com/office/drawing/2014/main" id="{741BA795-7F27-7CE3-B296-6F86D8A37803}"/>
              </a:ext>
            </a:extLst>
          </p:cNvPr>
          <p:cNvSpPr txBox="1"/>
          <p:nvPr/>
        </p:nvSpPr>
        <p:spPr>
          <a:xfrm>
            <a:off x="5089339" y="2685980"/>
            <a:ext cx="624877" cy="276999"/>
          </a:xfrm>
          <a:prstGeom prst="rect">
            <a:avLst/>
          </a:prstGeom>
          <a:noFill/>
        </p:spPr>
        <p:txBody>
          <a:bodyPr wrap="square" rtlCol="0">
            <a:spAutoFit/>
          </a:bodyPr>
          <a:lstStyle/>
          <a:p>
            <a:r>
              <a:rPr lang="en-GB" sz="1200" b="1" dirty="0"/>
              <a:t>Key</a:t>
            </a:r>
          </a:p>
        </p:txBody>
      </p:sp>
      <p:sp>
        <p:nvSpPr>
          <p:cNvPr id="68" name="Oval 67">
            <a:extLst>
              <a:ext uri="{FF2B5EF4-FFF2-40B4-BE49-F238E27FC236}">
                <a16:creationId xmlns:a16="http://schemas.microsoft.com/office/drawing/2014/main" id="{AAB4E140-495C-EE9F-CC21-8988A1031284}"/>
              </a:ext>
            </a:extLst>
          </p:cNvPr>
          <p:cNvSpPr/>
          <p:nvPr/>
        </p:nvSpPr>
        <p:spPr>
          <a:xfrm>
            <a:off x="5184087" y="2938193"/>
            <a:ext cx="276999" cy="27699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 dirty="0">
              <a:solidFill>
                <a:schemeClr val="tx1"/>
              </a:solidFill>
            </a:endParaRPr>
          </a:p>
        </p:txBody>
      </p:sp>
      <p:sp>
        <p:nvSpPr>
          <p:cNvPr id="69" name="Left Arrow 68">
            <a:extLst>
              <a:ext uri="{FF2B5EF4-FFF2-40B4-BE49-F238E27FC236}">
                <a16:creationId xmlns:a16="http://schemas.microsoft.com/office/drawing/2014/main" id="{96E8C3DE-4ADC-A378-AA3B-AD8D91955D91}"/>
              </a:ext>
            </a:extLst>
          </p:cNvPr>
          <p:cNvSpPr/>
          <p:nvPr/>
        </p:nvSpPr>
        <p:spPr>
          <a:xfrm rot="10800000" flipV="1">
            <a:off x="5221902" y="3266727"/>
            <a:ext cx="246241"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766B4C3D-FE05-1A2B-B457-FB48E4841130}"/>
              </a:ext>
            </a:extLst>
          </p:cNvPr>
          <p:cNvSpPr txBox="1"/>
          <p:nvPr/>
        </p:nvSpPr>
        <p:spPr>
          <a:xfrm>
            <a:off x="5457395" y="3227174"/>
            <a:ext cx="2130799" cy="430887"/>
          </a:xfrm>
          <a:prstGeom prst="rect">
            <a:avLst/>
          </a:prstGeom>
          <a:noFill/>
        </p:spPr>
        <p:txBody>
          <a:bodyPr wrap="square" rtlCol="0">
            <a:spAutoFit/>
          </a:bodyPr>
          <a:lstStyle/>
          <a:p>
            <a:r>
              <a:rPr lang="en-GB" sz="1100" dirty="0"/>
              <a:t>Nutrient flow (width proportional to amount of nutrient flow)</a:t>
            </a:r>
            <a:endParaRPr lang="en-GB" sz="1050" dirty="0"/>
          </a:p>
        </p:txBody>
      </p:sp>
      <p:sp>
        <p:nvSpPr>
          <p:cNvPr id="71" name="TextBox 70">
            <a:extLst>
              <a:ext uri="{FF2B5EF4-FFF2-40B4-BE49-F238E27FC236}">
                <a16:creationId xmlns:a16="http://schemas.microsoft.com/office/drawing/2014/main" id="{A2A75AE0-F1CC-2843-48D6-E760A040E71C}"/>
              </a:ext>
            </a:extLst>
          </p:cNvPr>
          <p:cNvSpPr txBox="1"/>
          <p:nvPr/>
        </p:nvSpPr>
        <p:spPr>
          <a:xfrm>
            <a:off x="6740023" y="1203441"/>
            <a:ext cx="1120704" cy="430887"/>
          </a:xfrm>
          <a:prstGeom prst="rect">
            <a:avLst/>
          </a:prstGeom>
          <a:noFill/>
        </p:spPr>
        <p:txBody>
          <a:bodyPr wrap="square" rtlCol="0">
            <a:spAutoFit/>
          </a:bodyPr>
          <a:lstStyle/>
          <a:p>
            <a:r>
              <a:rPr lang="en-GB" sz="1100" dirty="0"/>
              <a:t>Fallout </a:t>
            </a:r>
          </a:p>
          <a:p>
            <a:r>
              <a:rPr lang="en-GB" sz="1100" dirty="0"/>
              <a:t>pathway</a:t>
            </a:r>
          </a:p>
        </p:txBody>
      </p:sp>
      <p:sp>
        <p:nvSpPr>
          <p:cNvPr id="72" name="TextBox 71">
            <a:extLst>
              <a:ext uri="{FF2B5EF4-FFF2-40B4-BE49-F238E27FC236}">
                <a16:creationId xmlns:a16="http://schemas.microsoft.com/office/drawing/2014/main" id="{B0C460BF-9B9B-6266-9C1C-71D7ED2B8264}"/>
              </a:ext>
            </a:extLst>
          </p:cNvPr>
          <p:cNvSpPr txBox="1"/>
          <p:nvPr/>
        </p:nvSpPr>
        <p:spPr>
          <a:xfrm>
            <a:off x="5754670" y="821647"/>
            <a:ext cx="1120704" cy="261610"/>
          </a:xfrm>
          <a:prstGeom prst="rect">
            <a:avLst/>
          </a:prstGeom>
          <a:noFill/>
        </p:spPr>
        <p:txBody>
          <a:bodyPr wrap="square" rtlCol="0">
            <a:spAutoFit/>
          </a:bodyPr>
          <a:lstStyle/>
          <a:p>
            <a:pPr algn="ctr"/>
            <a:r>
              <a:rPr lang="en-GB" sz="1100" dirty="0"/>
              <a:t>Rainfall</a:t>
            </a:r>
          </a:p>
        </p:txBody>
      </p:sp>
      <p:sp>
        <p:nvSpPr>
          <p:cNvPr id="73" name="TextBox 72">
            <a:extLst>
              <a:ext uri="{FF2B5EF4-FFF2-40B4-BE49-F238E27FC236}">
                <a16:creationId xmlns:a16="http://schemas.microsoft.com/office/drawing/2014/main" id="{CBCFC6B2-2997-2DE5-6835-0C3AA498F7B8}"/>
              </a:ext>
            </a:extLst>
          </p:cNvPr>
          <p:cNvSpPr txBox="1"/>
          <p:nvPr/>
        </p:nvSpPr>
        <p:spPr>
          <a:xfrm>
            <a:off x="4811196" y="2352387"/>
            <a:ext cx="1120704" cy="261610"/>
          </a:xfrm>
          <a:prstGeom prst="rect">
            <a:avLst/>
          </a:prstGeom>
          <a:noFill/>
        </p:spPr>
        <p:txBody>
          <a:bodyPr wrap="square" rtlCol="0">
            <a:spAutoFit/>
          </a:bodyPr>
          <a:lstStyle/>
          <a:p>
            <a:pPr algn="ctr"/>
            <a:r>
              <a:rPr lang="en-GB" sz="1100" dirty="0"/>
              <a:t>Runoff</a:t>
            </a:r>
          </a:p>
        </p:txBody>
      </p:sp>
      <p:sp>
        <p:nvSpPr>
          <p:cNvPr id="74" name="TextBox 73">
            <a:extLst>
              <a:ext uri="{FF2B5EF4-FFF2-40B4-BE49-F238E27FC236}">
                <a16:creationId xmlns:a16="http://schemas.microsoft.com/office/drawing/2014/main" id="{624CB09D-B4CE-C6A6-432C-0387F6FA44F8}"/>
              </a:ext>
            </a:extLst>
          </p:cNvPr>
          <p:cNvSpPr txBox="1"/>
          <p:nvPr/>
        </p:nvSpPr>
        <p:spPr>
          <a:xfrm>
            <a:off x="6230682" y="2215164"/>
            <a:ext cx="1120704" cy="430887"/>
          </a:xfrm>
          <a:prstGeom prst="rect">
            <a:avLst/>
          </a:prstGeom>
          <a:noFill/>
        </p:spPr>
        <p:txBody>
          <a:bodyPr wrap="square" rtlCol="0">
            <a:spAutoFit/>
          </a:bodyPr>
          <a:lstStyle/>
          <a:p>
            <a:pPr algn="ctr"/>
            <a:r>
              <a:rPr lang="en-GB" sz="1100" dirty="0"/>
              <a:t>Decay </a:t>
            </a:r>
          </a:p>
          <a:p>
            <a:pPr algn="ctr"/>
            <a:r>
              <a:rPr lang="en-GB" sz="1100" dirty="0"/>
              <a:t>pathway</a:t>
            </a:r>
          </a:p>
        </p:txBody>
      </p:sp>
      <p:sp>
        <p:nvSpPr>
          <p:cNvPr id="75" name="TextBox 74">
            <a:extLst>
              <a:ext uri="{FF2B5EF4-FFF2-40B4-BE49-F238E27FC236}">
                <a16:creationId xmlns:a16="http://schemas.microsoft.com/office/drawing/2014/main" id="{DE9C71E0-DB0D-8425-67D0-7ABD83065AC1}"/>
              </a:ext>
            </a:extLst>
          </p:cNvPr>
          <p:cNvSpPr txBox="1"/>
          <p:nvPr/>
        </p:nvSpPr>
        <p:spPr>
          <a:xfrm>
            <a:off x="7406074" y="2086638"/>
            <a:ext cx="1120704" cy="430887"/>
          </a:xfrm>
          <a:prstGeom prst="rect">
            <a:avLst/>
          </a:prstGeom>
          <a:noFill/>
        </p:spPr>
        <p:txBody>
          <a:bodyPr wrap="square" rtlCol="0">
            <a:spAutoFit/>
          </a:bodyPr>
          <a:lstStyle/>
          <a:p>
            <a:pPr algn="ctr"/>
            <a:r>
              <a:rPr lang="en-GB" sz="1100" dirty="0"/>
              <a:t>Uptake </a:t>
            </a:r>
          </a:p>
          <a:p>
            <a:pPr algn="ctr"/>
            <a:r>
              <a:rPr lang="en-GB" sz="1100" dirty="0"/>
              <a:t>pathway</a:t>
            </a:r>
          </a:p>
        </p:txBody>
      </p:sp>
      <p:sp>
        <p:nvSpPr>
          <p:cNvPr id="76" name="TextBox 75">
            <a:extLst>
              <a:ext uri="{FF2B5EF4-FFF2-40B4-BE49-F238E27FC236}">
                <a16:creationId xmlns:a16="http://schemas.microsoft.com/office/drawing/2014/main" id="{39DB5AF1-A6E4-D34E-7A8E-2E4B2192C653}"/>
              </a:ext>
            </a:extLst>
          </p:cNvPr>
          <p:cNvSpPr txBox="1"/>
          <p:nvPr/>
        </p:nvSpPr>
        <p:spPr>
          <a:xfrm>
            <a:off x="7760012" y="3375061"/>
            <a:ext cx="1120704" cy="261610"/>
          </a:xfrm>
          <a:prstGeom prst="rect">
            <a:avLst/>
          </a:prstGeom>
          <a:noFill/>
        </p:spPr>
        <p:txBody>
          <a:bodyPr wrap="square" rtlCol="0">
            <a:spAutoFit/>
          </a:bodyPr>
          <a:lstStyle/>
          <a:p>
            <a:pPr algn="ctr"/>
            <a:r>
              <a:rPr lang="en-GB" sz="1100" dirty="0"/>
              <a:t>Weathering</a:t>
            </a:r>
          </a:p>
        </p:txBody>
      </p:sp>
      <p:sp>
        <p:nvSpPr>
          <p:cNvPr id="77" name="TextBox 76">
            <a:extLst>
              <a:ext uri="{FF2B5EF4-FFF2-40B4-BE49-F238E27FC236}">
                <a16:creationId xmlns:a16="http://schemas.microsoft.com/office/drawing/2014/main" id="{CFE5C1B5-A552-0E15-79CD-0311C2B9A558}"/>
              </a:ext>
            </a:extLst>
          </p:cNvPr>
          <p:cNvSpPr txBox="1"/>
          <p:nvPr/>
        </p:nvSpPr>
        <p:spPr>
          <a:xfrm>
            <a:off x="7294022" y="3145727"/>
            <a:ext cx="1120704" cy="261610"/>
          </a:xfrm>
          <a:prstGeom prst="rect">
            <a:avLst/>
          </a:prstGeom>
          <a:noFill/>
        </p:spPr>
        <p:txBody>
          <a:bodyPr wrap="square" rtlCol="0">
            <a:spAutoFit/>
          </a:bodyPr>
          <a:lstStyle/>
          <a:p>
            <a:pPr algn="ctr"/>
            <a:r>
              <a:rPr lang="en-GB" sz="1100" dirty="0"/>
              <a:t>Leaching</a:t>
            </a:r>
          </a:p>
        </p:txBody>
      </p:sp>
      <p:sp>
        <p:nvSpPr>
          <p:cNvPr id="79" name="Rectangle 78">
            <a:extLst>
              <a:ext uri="{FF2B5EF4-FFF2-40B4-BE49-F238E27FC236}">
                <a16:creationId xmlns:a16="http://schemas.microsoft.com/office/drawing/2014/main" id="{B4CFA365-89CE-0161-B41F-08973C60E54E}"/>
              </a:ext>
            </a:extLst>
          </p:cNvPr>
          <p:cNvSpPr/>
          <p:nvPr/>
        </p:nvSpPr>
        <p:spPr>
          <a:xfrm>
            <a:off x="5117285" y="2718631"/>
            <a:ext cx="2379499" cy="92850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EC0D21FD-91B7-C773-620E-0EDEDB674161}"/>
              </a:ext>
            </a:extLst>
          </p:cNvPr>
          <p:cNvSpPr txBox="1"/>
          <p:nvPr/>
        </p:nvSpPr>
        <p:spPr>
          <a:xfrm>
            <a:off x="8552028" y="1903526"/>
            <a:ext cx="1089549" cy="1461939"/>
          </a:xfrm>
          <a:prstGeom prst="rect">
            <a:avLst/>
          </a:prstGeom>
          <a:noFill/>
        </p:spPr>
        <p:txBody>
          <a:bodyPr wrap="square" rtlCol="0">
            <a:spAutoFit/>
          </a:bodyPr>
          <a:lstStyle/>
          <a:p>
            <a:pPr algn="ctr"/>
            <a:r>
              <a:rPr lang="en-GB" sz="1200" b="1" dirty="0"/>
              <a:t>Biomass store</a:t>
            </a:r>
          </a:p>
          <a:p>
            <a:pPr algn="ctr"/>
            <a:r>
              <a:rPr lang="en-GB" sz="1100" dirty="0"/>
              <a:t>(tonnes carbon / hectare)</a:t>
            </a:r>
          </a:p>
          <a:p>
            <a:pPr algn="ctr"/>
            <a:endParaRPr lang="en-GB" sz="1100" dirty="0"/>
          </a:p>
          <a:p>
            <a:r>
              <a:rPr lang="en-GB" sz="1100" dirty="0"/>
              <a:t>Trunk           120</a:t>
            </a:r>
          </a:p>
          <a:p>
            <a:r>
              <a:rPr lang="en-GB" sz="1100" dirty="0"/>
              <a:t>Branches.      80</a:t>
            </a:r>
          </a:p>
          <a:p>
            <a:r>
              <a:rPr lang="en-GB" sz="1100" dirty="0"/>
              <a:t>Leaves.          10</a:t>
            </a:r>
          </a:p>
          <a:p>
            <a:r>
              <a:rPr lang="en-GB" sz="1100" dirty="0"/>
              <a:t>Roots             30</a:t>
            </a:r>
          </a:p>
        </p:txBody>
      </p:sp>
      <p:cxnSp>
        <p:nvCxnSpPr>
          <p:cNvPr id="82" name="Straight Arrow Connector 81">
            <a:extLst>
              <a:ext uri="{FF2B5EF4-FFF2-40B4-BE49-F238E27FC236}">
                <a16:creationId xmlns:a16="http://schemas.microsoft.com/office/drawing/2014/main" id="{A20DF65B-8DF6-81D4-1B53-3AC58CB77898}"/>
              </a:ext>
            </a:extLst>
          </p:cNvPr>
          <p:cNvCxnSpPr>
            <a:cxnSpLocks/>
            <a:stCxn id="80" idx="0"/>
          </p:cNvCxnSpPr>
          <p:nvPr/>
        </p:nvCxnSpPr>
        <p:spPr>
          <a:xfrm flipH="1" flipV="1">
            <a:off x="8843106" y="1667823"/>
            <a:ext cx="253697" cy="2357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E0D513F8-6DC9-CA57-9189-347CD4F04BDA}"/>
              </a:ext>
            </a:extLst>
          </p:cNvPr>
          <p:cNvSpPr txBox="1"/>
          <p:nvPr/>
        </p:nvSpPr>
        <p:spPr>
          <a:xfrm>
            <a:off x="4984956" y="5180933"/>
            <a:ext cx="4692230" cy="276999"/>
          </a:xfrm>
          <a:prstGeom prst="rect">
            <a:avLst/>
          </a:prstGeom>
          <a:noFill/>
        </p:spPr>
        <p:txBody>
          <a:bodyPr wrap="square" rtlCol="0">
            <a:spAutoFit/>
          </a:bodyPr>
          <a:lstStyle/>
          <a:p>
            <a:r>
              <a:rPr lang="en-GB" sz="1200" dirty="0"/>
              <a:t>8. Outline one reason why  nutrients are rapidly recycled in rainforests. </a:t>
            </a:r>
          </a:p>
        </p:txBody>
      </p:sp>
      <p:sp>
        <p:nvSpPr>
          <p:cNvPr id="87" name="Rectangle 86">
            <a:extLst>
              <a:ext uri="{FF2B5EF4-FFF2-40B4-BE49-F238E27FC236}">
                <a16:creationId xmlns:a16="http://schemas.microsoft.com/office/drawing/2014/main" id="{26795B70-B492-90F0-860A-685C878938D7}"/>
              </a:ext>
            </a:extLst>
          </p:cNvPr>
          <p:cNvSpPr/>
          <p:nvPr/>
        </p:nvSpPr>
        <p:spPr>
          <a:xfrm>
            <a:off x="8934200" y="6227411"/>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88" name="Straight Connector 87">
            <a:extLst>
              <a:ext uri="{FF2B5EF4-FFF2-40B4-BE49-F238E27FC236}">
                <a16:creationId xmlns:a16="http://schemas.microsoft.com/office/drawing/2014/main" id="{EC6C2D8C-3AFD-6EA9-D75C-DFB5098B956F}"/>
              </a:ext>
            </a:extLst>
          </p:cNvPr>
          <p:cNvCxnSpPr/>
          <p:nvPr/>
        </p:nvCxnSpPr>
        <p:spPr>
          <a:xfrm>
            <a:off x="5241724" y="577045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10A70BD-92F9-E236-02B1-DDCBECB5522F}"/>
              </a:ext>
            </a:extLst>
          </p:cNvPr>
          <p:cNvCxnSpPr/>
          <p:nvPr/>
        </p:nvCxnSpPr>
        <p:spPr>
          <a:xfrm>
            <a:off x="5241724" y="615643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39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5ECC9F-E110-F074-79B3-E03AFE3C33FB}"/>
              </a:ext>
            </a:extLst>
          </p:cNvPr>
          <p:cNvSpPr/>
          <p:nvPr/>
        </p:nvSpPr>
        <p:spPr>
          <a:xfrm>
            <a:off x="185620" y="234177"/>
            <a:ext cx="9512562" cy="6394274"/>
          </a:xfrm>
          <a:custGeom>
            <a:avLst/>
            <a:gdLst>
              <a:gd name="connsiteX0" fmla="*/ 0 w 9512562"/>
              <a:gd name="connsiteY0" fmla="*/ 58572 h 6394274"/>
              <a:gd name="connsiteX1" fmla="*/ 58572 w 9512562"/>
              <a:gd name="connsiteY1" fmla="*/ 0 h 6394274"/>
              <a:gd name="connsiteX2" fmla="*/ 917582 w 9512562"/>
              <a:gd name="connsiteY2" fmla="*/ 0 h 6394274"/>
              <a:gd name="connsiteX3" fmla="*/ 1494729 w 9512562"/>
              <a:gd name="connsiteY3" fmla="*/ 0 h 6394274"/>
              <a:gd name="connsiteX4" fmla="*/ 1977922 w 9512562"/>
              <a:gd name="connsiteY4" fmla="*/ 0 h 6394274"/>
              <a:gd name="connsiteX5" fmla="*/ 2742977 w 9512562"/>
              <a:gd name="connsiteY5" fmla="*/ 0 h 6394274"/>
              <a:gd name="connsiteX6" fmla="*/ 3320124 w 9512562"/>
              <a:gd name="connsiteY6" fmla="*/ 0 h 6394274"/>
              <a:gd name="connsiteX7" fmla="*/ 4179134 w 9512562"/>
              <a:gd name="connsiteY7" fmla="*/ 0 h 6394274"/>
              <a:gd name="connsiteX8" fmla="*/ 4662327 w 9512562"/>
              <a:gd name="connsiteY8" fmla="*/ 0 h 6394274"/>
              <a:gd name="connsiteX9" fmla="*/ 5521336 w 9512562"/>
              <a:gd name="connsiteY9" fmla="*/ 0 h 6394274"/>
              <a:gd name="connsiteX10" fmla="*/ 5910575 w 9512562"/>
              <a:gd name="connsiteY10" fmla="*/ 0 h 6394274"/>
              <a:gd name="connsiteX11" fmla="*/ 6581676 w 9512562"/>
              <a:gd name="connsiteY11" fmla="*/ 0 h 6394274"/>
              <a:gd name="connsiteX12" fmla="*/ 7252778 w 9512562"/>
              <a:gd name="connsiteY12" fmla="*/ 0 h 6394274"/>
              <a:gd name="connsiteX13" fmla="*/ 7829925 w 9512562"/>
              <a:gd name="connsiteY13" fmla="*/ 0 h 6394274"/>
              <a:gd name="connsiteX14" fmla="*/ 8688935 w 9512562"/>
              <a:gd name="connsiteY14" fmla="*/ 0 h 6394274"/>
              <a:gd name="connsiteX15" fmla="*/ 9453990 w 9512562"/>
              <a:gd name="connsiteY15" fmla="*/ 0 h 6394274"/>
              <a:gd name="connsiteX16" fmla="*/ 9512562 w 9512562"/>
              <a:gd name="connsiteY16" fmla="*/ 58572 h 6394274"/>
              <a:gd name="connsiteX17" fmla="*/ 9512562 w 9512562"/>
              <a:gd name="connsiteY17" fmla="*/ 818802 h 6394274"/>
              <a:gd name="connsiteX18" fmla="*/ 9512562 w 9512562"/>
              <a:gd name="connsiteY18" fmla="*/ 1516261 h 6394274"/>
              <a:gd name="connsiteX19" fmla="*/ 9512562 w 9512562"/>
              <a:gd name="connsiteY19" fmla="*/ 2025406 h 6394274"/>
              <a:gd name="connsiteX20" fmla="*/ 9512562 w 9512562"/>
              <a:gd name="connsiteY20" fmla="*/ 2597322 h 6394274"/>
              <a:gd name="connsiteX21" fmla="*/ 9512562 w 9512562"/>
              <a:gd name="connsiteY21" fmla="*/ 3420324 h 6394274"/>
              <a:gd name="connsiteX22" fmla="*/ 9512562 w 9512562"/>
              <a:gd name="connsiteY22" fmla="*/ 4117783 h 6394274"/>
              <a:gd name="connsiteX23" fmla="*/ 9512562 w 9512562"/>
              <a:gd name="connsiteY23" fmla="*/ 4689699 h 6394274"/>
              <a:gd name="connsiteX24" fmla="*/ 9512562 w 9512562"/>
              <a:gd name="connsiteY24" fmla="*/ 5387158 h 6394274"/>
              <a:gd name="connsiteX25" fmla="*/ 9512562 w 9512562"/>
              <a:gd name="connsiteY25" fmla="*/ 6335702 h 6394274"/>
              <a:gd name="connsiteX26" fmla="*/ 9453990 w 9512562"/>
              <a:gd name="connsiteY26" fmla="*/ 6394274 h 6394274"/>
              <a:gd name="connsiteX27" fmla="*/ 8594980 w 9512562"/>
              <a:gd name="connsiteY27" fmla="*/ 6394274 h 6394274"/>
              <a:gd name="connsiteX28" fmla="*/ 7829925 w 9512562"/>
              <a:gd name="connsiteY28" fmla="*/ 6394274 h 6394274"/>
              <a:gd name="connsiteX29" fmla="*/ 7346732 w 9512562"/>
              <a:gd name="connsiteY29" fmla="*/ 6394274 h 6394274"/>
              <a:gd name="connsiteX30" fmla="*/ 6581676 w 9512562"/>
              <a:gd name="connsiteY30" fmla="*/ 6394274 h 6394274"/>
              <a:gd name="connsiteX31" fmla="*/ 6192438 w 9512562"/>
              <a:gd name="connsiteY31" fmla="*/ 6394274 h 6394274"/>
              <a:gd name="connsiteX32" fmla="*/ 5427382 w 9512562"/>
              <a:gd name="connsiteY32" fmla="*/ 6394274 h 6394274"/>
              <a:gd name="connsiteX33" fmla="*/ 4944189 w 9512562"/>
              <a:gd name="connsiteY33" fmla="*/ 6394274 h 6394274"/>
              <a:gd name="connsiteX34" fmla="*/ 4554951 w 9512562"/>
              <a:gd name="connsiteY34" fmla="*/ 6394274 h 6394274"/>
              <a:gd name="connsiteX35" fmla="*/ 4071758 w 9512562"/>
              <a:gd name="connsiteY35" fmla="*/ 6394274 h 6394274"/>
              <a:gd name="connsiteX36" fmla="*/ 3306702 w 9512562"/>
              <a:gd name="connsiteY36" fmla="*/ 6394274 h 6394274"/>
              <a:gd name="connsiteX37" fmla="*/ 2823509 w 9512562"/>
              <a:gd name="connsiteY37" fmla="*/ 6394274 h 6394274"/>
              <a:gd name="connsiteX38" fmla="*/ 2434271 w 9512562"/>
              <a:gd name="connsiteY38" fmla="*/ 6394274 h 6394274"/>
              <a:gd name="connsiteX39" fmla="*/ 1951078 w 9512562"/>
              <a:gd name="connsiteY39" fmla="*/ 6394274 h 6394274"/>
              <a:gd name="connsiteX40" fmla="*/ 1373931 w 9512562"/>
              <a:gd name="connsiteY40" fmla="*/ 6394274 h 6394274"/>
              <a:gd name="connsiteX41" fmla="*/ 702829 w 9512562"/>
              <a:gd name="connsiteY41" fmla="*/ 6394274 h 6394274"/>
              <a:gd name="connsiteX42" fmla="*/ 58572 w 9512562"/>
              <a:gd name="connsiteY42" fmla="*/ 6394274 h 6394274"/>
              <a:gd name="connsiteX43" fmla="*/ 0 w 9512562"/>
              <a:gd name="connsiteY43" fmla="*/ 6335702 h 6394274"/>
              <a:gd name="connsiteX44" fmla="*/ 0 w 9512562"/>
              <a:gd name="connsiteY44" fmla="*/ 5638243 h 6394274"/>
              <a:gd name="connsiteX45" fmla="*/ 0 w 9512562"/>
              <a:gd name="connsiteY45" fmla="*/ 4878013 h 6394274"/>
              <a:gd name="connsiteX46" fmla="*/ 0 w 9512562"/>
              <a:gd name="connsiteY46" fmla="*/ 4243325 h 6394274"/>
              <a:gd name="connsiteX47" fmla="*/ 0 w 9512562"/>
              <a:gd name="connsiteY47" fmla="*/ 3483095 h 6394274"/>
              <a:gd name="connsiteX48" fmla="*/ 0 w 9512562"/>
              <a:gd name="connsiteY48" fmla="*/ 2911179 h 6394274"/>
              <a:gd name="connsiteX49" fmla="*/ 0 w 9512562"/>
              <a:gd name="connsiteY49" fmla="*/ 2213720 h 6394274"/>
              <a:gd name="connsiteX50" fmla="*/ 0 w 9512562"/>
              <a:gd name="connsiteY50" fmla="*/ 1704575 h 6394274"/>
              <a:gd name="connsiteX51" fmla="*/ 0 w 9512562"/>
              <a:gd name="connsiteY51" fmla="*/ 881573 h 6394274"/>
              <a:gd name="connsiteX52" fmla="*/ 0 w 9512562"/>
              <a:gd name="connsiteY52" fmla="*/ 58572 h 639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12562" h="6394274" extrusionOk="0">
                <a:moveTo>
                  <a:pt x="0" y="58572"/>
                </a:moveTo>
                <a:cubicBezTo>
                  <a:pt x="-3685" y="23951"/>
                  <a:pt x="24651" y="590"/>
                  <a:pt x="58572" y="0"/>
                </a:cubicBezTo>
                <a:cubicBezTo>
                  <a:pt x="299176" y="-22470"/>
                  <a:pt x="682822" y="-10842"/>
                  <a:pt x="917582" y="0"/>
                </a:cubicBezTo>
                <a:cubicBezTo>
                  <a:pt x="1152342" y="10842"/>
                  <a:pt x="1310601" y="-18490"/>
                  <a:pt x="1494729" y="0"/>
                </a:cubicBezTo>
                <a:cubicBezTo>
                  <a:pt x="1678857" y="18490"/>
                  <a:pt x="1844139" y="-15642"/>
                  <a:pt x="1977922" y="0"/>
                </a:cubicBezTo>
                <a:cubicBezTo>
                  <a:pt x="2111705" y="15642"/>
                  <a:pt x="2568388" y="28883"/>
                  <a:pt x="2742977" y="0"/>
                </a:cubicBezTo>
                <a:cubicBezTo>
                  <a:pt x="2917567" y="-28883"/>
                  <a:pt x="3049391" y="26225"/>
                  <a:pt x="3320124" y="0"/>
                </a:cubicBezTo>
                <a:cubicBezTo>
                  <a:pt x="3590857" y="-26225"/>
                  <a:pt x="3968496" y="-12058"/>
                  <a:pt x="4179134" y="0"/>
                </a:cubicBezTo>
                <a:cubicBezTo>
                  <a:pt x="4389772" y="12058"/>
                  <a:pt x="4444524" y="-12252"/>
                  <a:pt x="4662327" y="0"/>
                </a:cubicBezTo>
                <a:cubicBezTo>
                  <a:pt x="4880130" y="12252"/>
                  <a:pt x="5304427" y="-21745"/>
                  <a:pt x="5521336" y="0"/>
                </a:cubicBezTo>
                <a:cubicBezTo>
                  <a:pt x="5738245" y="21745"/>
                  <a:pt x="5779181" y="7639"/>
                  <a:pt x="5910575" y="0"/>
                </a:cubicBezTo>
                <a:cubicBezTo>
                  <a:pt x="6041969" y="-7639"/>
                  <a:pt x="6388463" y="-1356"/>
                  <a:pt x="6581676" y="0"/>
                </a:cubicBezTo>
                <a:cubicBezTo>
                  <a:pt x="6774889" y="1356"/>
                  <a:pt x="7071033" y="-23961"/>
                  <a:pt x="7252778" y="0"/>
                </a:cubicBezTo>
                <a:cubicBezTo>
                  <a:pt x="7434523" y="23961"/>
                  <a:pt x="7613110" y="7442"/>
                  <a:pt x="7829925" y="0"/>
                </a:cubicBezTo>
                <a:cubicBezTo>
                  <a:pt x="8046740" y="-7442"/>
                  <a:pt x="8468695" y="-14971"/>
                  <a:pt x="8688935" y="0"/>
                </a:cubicBezTo>
                <a:cubicBezTo>
                  <a:pt x="8909175" y="14971"/>
                  <a:pt x="9144549" y="-12811"/>
                  <a:pt x="9453990" y="0"/>
                </a:cubicBezTo>
                <a:cubicBezTo>
                  <a:pt x="9481475" y="799"/>
                  <a:pt x="9510362" y="24706"/>
                  <a:pt x="9512562" y="58572"/>
                </a:cubicBezTo>
                <a:cubicBezTo>
                  <a:pt x="9548082" y="285961"/>
                  <a:pt x="9515274" y="452187"/>
                  <a:pt x="9512562" y="818802"/>
                </a:cubicBezTo>
                <a:cubicBezTo>
                  <a:pt x="9509851" y="1185417"/>
                  <a:pt x="9494692" y="1313679"/>
                  <a:pt x="9512562" y="1516261"/>
                </a:cubicBezTo>
                <a:cubicBezTo>
                  <a:pt x="9530432" y="1718843"/>
                  <a:pt x="9536278" y="1911141"/>
                  <a:pt x="9512562" y="2025406"/>
                </a:cubicBezTo>
                <a:cubicBezTo>
                  <a:pt x="9488846" y="2139672"/>
                  <a:pt x="9521889" y="2434327"/>
                  <a:pt x="9512562" y="2597322"/>
                </a:cubicBezTo>
                <a:cubicBezTo>
                  <a:pt x="9503235" y="2760317"/>
                  <a:pt x="9476517" y="3191249"/>
                  <a:pt x="9512562" y="3420324"/>
                </a:cubicBezTo>
                <a:cubicBezTo>
                  <a:pt x="9548607" y="3649399"/>
                  <a:pt x="9538798" y="3954388"/>
                  <a:pt x="9512562" y="4117783"/>
                </a:cubicBezTo>
                <a:cubicBezTo>
                  <a:pt x="9486326" y="4281178"/>
                  <a:pt x="9537820" y="4480403"/>
                  <a:pt x="9512562" y="4689699"/>
                </a:cubicBezTo>
                <a:cubicBezTo>
                  <a:pt x="9487304" y="4898995"/>
                  <a:pt x="9523748" y="5199052"/>
                  <a:pt x="9512562" y="5387158"/>
                </a:cubicBezTo>
                <a:cubicBezTo>
                  <a:pt x="9501376" y="5575264"/>
                  <a:pt x="9467936" y="6055632"/>
                  <a:pt x="9512562" y="6335702"/>
                </a:cubicBezTo>
                <a:cubicBezTo>
                  <a:pt x="9514909" y="6360830"/>
                  <a:pt x="9490742" y="6399036"/>
                  <a:pt x="9453990" y="6394274"/>
                </a:cubicBezTo>
                <a:cubicBezTo>
                  <a:pt x="9070804" y="6427831"/>
                  <a:pt x="8828185" y="6420036"/>
                  <a:pt x="8594980" y="6394274"/>
                </a:cubicBezTo>
                <a:cubicBezTo>
                  <a:pt x="8361775" y="6368513"/>
                  <a:pt x="8090006" y="6403087"/>
                  <a:pt x="7829925" y="6394274"/>
                </a:cubicBezTo>
                <a:cubicBezTo>
                  <a:pt x="7569844" y="6385461"/>
                  <a:pt x="7531316" y="6416916"/>
                  <a:pt x="7346732" y="6394274"/>
                </a:cubicBezTo>
                <a:cubicBezTo>
                  <a:pt x="7162148" y="6371632"/>
                  <a:pt x="6812102" y="6420881"/>
                  <a:pt x="6581676" y="6394274"/>
                </a:cubicBezTo>
                <a:cubicBezTo>
                  <a:pt x="6351250" y="6367667"/>
                  <a:pt x="6288588" y="6401665"/>
                  <a:pt x="6192438" y="6394274"/>
                </a:cubicBezTo>
                <a:cubicBezTo>
                  <a:pt x="6096288" y="6386883"/>
                  <a:pt x="5778538" y="6422939"/>
                  <a:pt x="5427382" y="6394274"/>
                </a:cubicBezTo>
                <a:cubicBezTo>
                  <a:pt x="5076226" y="6365609"/>
                  <a:pt x="5120293" y="6388901"/>
                  <a:pt x="4944189" y="6394274"/>
                </a:cubicBezTo>
                <a:cubicBezTo>
                  <a:pt x="4768085" y="6399647"/>
                  <a:pt x="4680441" y="6378017"/>
                  <a:pt x="4554951" y="6394274"/>
                </a:cubicBezTo>
                <a:cubicBezTo>
                  <a:pt x="4429461" y="6410531"/>
                  <a:pt x="4297271" y="6373088"/>
                  <a:pt x="4071758" y="6394274"/>
                </a:cubicBezTo>
                <a:cubicBezTo>
                  <a:pt x="3846245" y="6415460"/>
                  <a:pt x="3551599" y="6376726"/>
                  <a:pt x="3306702" y="6394274"/>
                </a:cubicBezTo>
                <a:cubicBezTo>
                  <a:pt x="3061805" y="6411822"/>
                  <a:pt x="3028850" y="6385024"/>
                  <a:pt x="2823509" y="6394274"/>
                </a:cubicBezTo>
                <a:cubicBezTo>
                  <a:pt x="2618168" y="6403524"/>
                  <a:pt x="2608670" y="6400876"/>
                  <a:pt x="2434271" y="6394274"/>
                </a:cubicBezTo>
                <a:cubicBezTo>
                  <a:pt x="2259872" y="6387672"/>
                  <a:pt x="2190517" y="6372013"/>
                  <a:pt x="1951078" y="6394274"/>
                </a:cubicBezTo>
                <a:cubicBezTo>
                  <a:pt x="1711639" y="6416535"/>
                  <a:pt x="1561982" y="6392955"/>
                  <a:pt x="1373931" y="6394274"/>
                </a:cubicBezTo>
                <a:cubicBezTo>
                  <a:pt x="1185880" y="6395593"/>
                  <a:pt x="987573" y="6412901"/>
                  <a:pt x="702829" y="6394274"/>
                </a:cubicBezTo>
                <a:cubicBezTo>
                  <a:pt x="418085" y="6375647"/>
                  <a:pt x="208811" y="6383337"/>
                  <a:pt x="58572" y="6394274"/>
                </a:cubicBezTo>
                <a:cubicBezTo>
                  <a:pt x="29007" y="6401427"/>
                  <a:pt x="6444" y="6371048"/>
                  <a:pt x="0" y="6335702"/>
                </a:cubicBezTo>
                <a:cubicBezTo>
                  <a:pt x="-5517" y="6081092"/>
                  <a:pt x="-31884" y="5942672"/>
                  <a:pt x="0" y="5638243"/>
                </a:cubicBezTo>
                <a:cubicBezTo>
                  <a:pt x="31884" y="5333814"/>
                  <a:pt x="-36977" y="5192283"/>
                  <a:pt x="0" y="4878013"/>
                </a:cubicBezTo>
                <a:cubicBezTo>
                  <a:pt x="36977" y="4563743"/>
                  <a:pt x="-23615" y="4394678"/>
                  <a:pt x="0" y="4243325"/>
                </a:cubicBezTo>
                <a:cubicBezTo>
                  <a:pt x="23615" y="4091972"/>
                  <a:pt x="-3333" y="3710912"/>
                  <a:pt x="0" y="3483095"/>
                </a:cubicBezTo>
                <a:cubicBezTo>
                  <a:pt x="3333" y="3255278"/>
                  <a:pt x="-13403" y="3098419"/>
                  <a:pt x="0" y="2911179"/>
                </a:cubicBezTo>
                <a:cubicBezTo>
                  <a:pt x="13403" y="2723939"/>
                  <a:pt x="-25279" y="2458936"/>
                  <a:pt x="0" y="2213720"/>
                </a:cubicBezTo>
                <a:cubicBezTo>
                  <a:pt x="25279" y="1968504"/>
                  <a:pt x="14323" y="1842326"/>
                  <a:pt x="0" y="1704575"/>
                </a:cubicBezTo>
                <a:cubicBezTo>
                  <a:pt x="-14323" y="1566824"/>
                  <a:pt x="28155" y="1190409"/>
                  <a:pt x="0" y="881573"/>
                </a:cubicBezTo>
                <a:cubicBezTo>
                  <a:pt x="-28155" y="572737"/>
                  <a:pt x="18935" y="447603"/>
                  <a:pt x="0" y="58572"/>
                </a:cubicBezTo>
                <a:close/>
              </a:path>
            </a:pathLst>
          </a:custGeom>
          <a:no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Google Shape;56;p13">
            <a:extLst>
              <a:ext uri="{FF2B5EF4-FFF2-40B4-BE49-F238E27FC236}">
                <a16:creationId xmlns:a16="http://schemas.microsoft.com/office/drawing/2014/main" id="{D70F24E0-DF98-54DA-6232-E3B913C058AD}"/>
              </a:ext>
            </a:extLst>
          </p:cNvPr>
          <p:cNvSpPr txBox="1"/>
          <p:nvPr/>
        </p:nvSpPr>
        <p:spPr>
          <a:xfrm>
            <a:off x="261429" y="409378"/>
            <a:ext cx="4978635" cy="11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Learning Review - 4</a:t>
            </a:r>
          </a:p>
          <a:p>
            <a:pPr marL="0" lvl="0" indent="0" rtl="0">
              <a:spcBef>
                <a:spcPts val="0"/>
              </a:spcBef>
              <a:spcAft>
                <a:spcPts val="0"/>
              </a:spcAft>
              <a:buNone/>
            </a:pPr>
            <a:r>
              <a:rPr lang="en-GB" sz="2000" b="1" dirty="0">
                <a:solidFill>
                  <a:schemeClr val="accent6">
                    <a:lumMod val="50000"/>
                  </a:schemeClr>
                </a:solidFill>
                <a:latin typeface="Amatic SC"/>
                <a:ea typeface="Amatic SC"/>
                <a:cs typeface="Amatic SC"/>
                <a:sym typeface="Amatic SC"/>
              </a:rPr>
              <a:t>The physical characteristics of a tropical rainforest</a:t>
            </a:r>
            <a:endParaRPr sz="1050" b="1" dirty="0">
              <a:latin typeface="Amatic SC"/>
              <a:ea typeface="Amatic SC"/>
              <a:cs typeface="Amatic SC"/>
              <a:sym typeface="Amatic SC"/>
            </a:endParaRPr>
          </a:p>
        </p:txBody>
      </p:sp>
      <p:sp>
        <p:nvSpPr>
          <p:cNvPr id="151" name="TextBox 150">
            <a:extLst>
              <a:ext uri="{FF2B5EF4-FFF2-40B4-BE49-F238E27FC236}">
                <a16:creationId xmlns:a16="http://schemas.microsoft.com/office/drawing/2014/main" id="{F3EA8732-8BD7-3B0B-BF60-9E8BC5991719}"/>
              </a:ext>
            </a:extLst>
          </p:cNvPr>
          <p:cNvSpPr txBox="1"/>
          <p:nvPr/>
        </p:nvSpPr>
        <p:spPr>
          <a:xfrm>
            <a:off x="348223" y="1422112"/>
            <a:ext cx="4523257" cy="276999"/>
          </a:xfrm>
          <a:prstGeom prst="rect">
            <a:avLst/>
          </a:prstGeom>
          <a:noFill/>
        </p:spPr>
        <p:txBody>
          <a:bodyPr wrap="square" rtlCol="0">
            <a:spAutoFit/>
          </a:bodyPr>
          <a:lstStyle/>
          <a:p>
            <a:r>
              <a:rPr lang="en-GB" sz="1200" dirty="0"/>
              <a:t>9. Suggest why biomass is the largest store in the tropical rainforest. </a:t>
            </a:r>
            <a:endParaRPr lang="en-GB" sz="1200" dirty="0">
              <a:highlight>
                <a:srgbClr val="00FF00"/>
              </a:highlight>
            </a:endParaRPr>
          </a:p>
        </p:txBody>
      </p:sp>
      <p:pic>
        <p:nvPicPr>
          <p:cNvPr id="2" name="Picture 1">
            <a:extLst>
              <a:ext uri="{FF2B5EF4-FFF2-40B4-BE49-F238E27FC236}">
                <a16:creationId xmlns:a16="http://schemas.microsoft.com/office/drawing/2014/main" id="{947024CF-8CD6-FF6C-1063-7DDE031656B0}"/>
              </a:ext>
            </a:extLst>
          </p:cNvPr>
          <p:cNvPicPr>
            <a:picLocks noChangeAspect="1"/>
          </p:cNvPicPr>
          <p:nvPr/>
        </p:nvPicPr>
        <p:blipFill>
          <a:blip r:embed="rId3"/>
          <a:stretch>
            <a:fillRect/>
          </a:stretch>
        </p:blipFill>
        <p:spPr>
          <a:xfrm>
            <a:off x="360452" y="347096"/>
            <a:ext cx="1527061" cy="169014"/>
          </a:xfrm>
          <a:prstGeom prst="rect">
            <a:avLst/>
          </a:prstGeom>
        </p:spPr>
      </p:pic>
      <p:sp>
        <p:nvSpPr>
          <p:cNvPr id="20" name="Google Shape;56;p13">
            <a:extLst>
              <a:ext uri="{FF2B5EF4-FFF2-40B4-BE49-F238E27FC236}">
                <a16:creationId xmlns:a16="http://schemas.microsoft.com/office/drawing/2014/main" id="{1F19BA4F-C185-1CDB-DD1D-935A0AB1738E}"/>
              </a:ext>
            </a:extLst>
          </p:cNvPr>
          <p:cNvSpPr txBox="1"/>
          <p:nvPr/>
        </p:nvSpPr>
        <p:spPr>
          <a:xfrm>
            <a:off x="8896381" y="196160"/>
            <a:ext cx="1009619" cy="83099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LW4</a:t>
            </a:r>
            <a:endParaRPr b="1" dirty="0">
              <a:latin typeface="Amatic SC"/>
              <a:ea typeface="Amatic SC"/>
              <a:cs typeface="Amatic SC"/>
              <a:sym typeface="Amatic SC"/>
            </a:endParaRPr>
          </a:p>
        </p:txBody>
      </p:sp>
      <p:sp>
        <p:nvSpPr>
          <p:cNvPr id="5" name="Rectangle 4">
            <a:extLst>
              <a:ext uri="{FF2B5EF4-FFF2-40B4-BE49-F238E27FC236}">
                <a16:creationId xmlns:a16="http://schemas.microsoft.com/office/drawing/2014/main" id="{A1675645-BE6D-2E0E-A5BD-9BE6176E73AE}"/>
              </a:ext>
            </a:extLst>
          </p:cNvPr>
          <p:cNvSpPr/>
          <p:nvPr/>
        </p:nvSpPr>
        <p:spPr>
          <a:xfrm>
            <a:off x="4257544" y="3163042"/>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8" name="Straight Connector 7">
            <a:extLst>
              <a:ext uri="{FF2B5EF4-FFF2-40B4-BE49-F238E27FC236}">
                <a16:creationId xmlns:a16="http://schemas.microsoft.com/office/drawing/2014/main" id="{BC903CD7-A367-D5B7-CB4C-CCDE5EC4F776}"/>
              </a:ext>
            </a:extLst>
          </p:cNvPr>
          <p:cNvCxnSpPr/>
          <p:nvPr/>
        </p:nvCxnSpPr>
        <p:spPr>
          <a:xfrm>
            <a:off x="541351" y="194324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DA6644-C084-DF2F-1EDA-11AF3F72AFC4}"/>
              </a:ext>
            </a:extLst>
          </p:cNvPr>
          <p:cNvCxnSpPr/>
          <p:nvPr/>
        </p:nvCxnSpPr>
        <p:spPr>
          <a:xfrm>
            <a:off x="541351" y="232922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149845-4E92-553F-90CC-272F7C22AE12}"/>
              </a:ext>
            </a:extLst>
          </p:cNvPr>
          <p:cNvCxnSpPr/>
          <p:nvPr/>
        </p:nvCxnSpPr>
        <p:spPr>
          <a:xfrm>
            <a:off x="550404" y="271128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7E3265-8109-C338-6223-674E8052EF37}"/>
              </a:ext>
            </a:extLst>
          </p:cNvPr>
          <p:cNvCxnSpPr/>
          <p:nvPr/>
        </p:nvCxnSpPr>
        <p:spPr>
          <a:xfrm>
            <a:off x="550404" y="309726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305D39-DCBC-F56A-AE30-50939806ECA9}"/>
              </a:ext>
            </a:extLst>
          </p:cNvPr>
          <p:cNvSpPr txBox="1"/>
          <p:nvPr/>
        </p:nvSpPr>
        <p:spPr>
          <a:xfrm>
            <a:off x="348223" y="3472656"/>
            <a:ext cx="4523257" cy="461665"/>
          </a:xfrm>
          <a:prstGeom prst="rect">
            <a:avLst/>
          </a:prstGeom>
          <a:noFill/>
        </p:spPr>
        <p:txBody>
          <a:bodyPr wrap="square" rtlCol="0">
            <a:spAutoFit/>
          </a:bodyPr>
          <a:lstStyle/>
          <a:p>
            <a:r>
              <a:rPr lang="en-GB" sz="1200" dirty="0"/>
              <a:t>10. Give one reason why tropical rainforests experience high   </a:t>
            </a:r>
            <a:br>
              <a:rPr lang="en-GB" sz="1200" dirty="0"/>
            </a:br>
            <a:r>
              <a:rPr lang="en-GB" sz="1200" dirty="0"/>
              <a:t>       temperatures throughout the year. </a:t>
            </a:r>
            <a:endParaRPr lang="en-GB" sz="1200" dirty="0">
              <a:highlight>
                <a:srgbClr val="00FF00"/>
              </a:highlight>
            </a:endParaRPr>
          </a:p>
        </p:txBody>
      </p:sp>
      <p:cxnSp>
        <p:nvCxnSpPr>
          <p:cNvPr id="16" name="Straight Connector 15">
            <a:extLst>
              <a:ext uri="{FF2B5EF4-FFF2-40B4-BE49-F238E27FC236}">
                <a16:creationId xmlns:a16="http://schemas.microsoft.com/office/drawing/2014/main" id="{EAEE0060-20B7-8DAF-4A8D-6753367EFB1A}"/>
              </a:ext>
            </a:extLst>
          </p:cNvPr>
          <p:cNvCxnSpPr/>
          <p:nvPr/>
        </p:nvCxnSpPr>
        <p:spPr>
          <a:xfrm>
            <a:off x="541351" y="4158748"/>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49A318-B503-57FD-6F8F-AB9222DBAF4A}"/>
              </a:ext>
            </a:extLst>
          </p:cNvPr>
          <p:cNvCxnSpPr/>
          <p:nvPr/>
        </p:nvCxnSpPr>
        <p:spPr>
          <a:xfrm>
            <a:off x="541351" y="4544728"/>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C07100-602B-9AB0-4F8F-10B685434D54}"/>
              </a:ext>
            </a:extLst>
          </p:cNvPr>
          <p:cNvSpPr/>
          <p:nvPr/>
        </p:nvSpPr>
        <p:spPr>
          <a:xfrm>
            <a:off x="4248491" y="462494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19" name="TextBox 18">
            <a:extLst>
              <a:ext uri="{FF2B5EF4-FFF2-40B4-BE49-F238E27FC236}">
                <a16:creationId xmlns:a16="http://schemas.microsoft.com/office/drawing/2014/main" id="{CFD8683C-7F51-46BC-069E-C46CAFE458E6}"/>
              </a:ext>
            </a:extLst>
          </p:cNvPr>
          <p:cNvSpPr txBox="1"/>
          <p:nvPr/>
        </p:nvSpPr>
        <p:spPr>
          <a:xfrm>
            <a:off x="360452" y="4968526"/>
            <a:ext cx="4592548" cy="1569660"/>
          </a:xfrm>
          <a:prstGeom prst="rect">
            <a:avLst/>
          </a:prstGeom>
          <a:noFill/>
        </p:spPr>
        <p:txBody>
          <a:bodyPr wrap="square" rtlCol="0">
            <a:spAutoFit/>
          </a:bodyPr>
          <a:lstStyle/>
          <a:p>
            <a:r>
              <a:rPr lang="en-GB" sz="1200" dirty="0"/>
              <a:t>11. Which of the following statements does not describe rainforest soil. </a:t>
            </a:r>
          </a:p>
          <a:p>
            <a:endParaRPr lang="en-GB" sz="1200" dirty="0"/>
          </a:p>
          <a:p>
            <a:pPr marL="171450" indent="-171450">
              <a:buFont typeface="Wingdings" pitchFamily="2" charset="2"/>
              <a:buChar char="q"/>
            </a:pPr>
            <a:r>
              <a:rPr lang="en-GB" sz="1200" dirty="0"/>
              <a:t>Soils are very high in nutrient content. </a:t>
            </a:r>
          </a:p>
          <a:p>
            <a:pPr marL="171450" indent="-171450">
              <a:buFont typeface="Wingdings" pitchFamily="2" charset="2"/>
              <a:buChar char="q"/>
            </a:pPr>
            <a:r>
              <a:rPr lang="en-GB" sz="1200" dirty="0"/>
              <a:t>Soils are very low in nutrient content. </a:t>
            </a:r>
          </a:p>
          <a:p>
            <a:pPr marL="171450" indent="-171450">
              <a:buFont typeface="Wingdings" pitchFamily="2" charset="2"/>
              <a:buChar char="q"/>
            </a:pPr>
            <a:r>
              <a:rPr lang="en-GB" sz="1200" dirty="0"/>
              <a:t>Soils are typically red in colour due to them being rich in iron. </a:t>
            </a:r>
          </a:p>
          <a:p>
            <a:pPr marL="171450" indent="-171450">
              <a:buFont typeface="Wingdings" pitchFamily="2" charset="2"/>
              <a:buChar char="q"/>
            </a:pPr>
            <a:r>
              <a:rPr lang="en-GB" sz="1200" dirty="0"/>
              <a:t>Nutrients are rapidly washed (leached) out of the soil by heavy rainfall. </a:t>
            </a:r>
          </a:p>
          <a:p>
            <a:pPr marL="171450" indent="-171450">
              <a:buFont typeface="Wingdings" pitchFamily="2" charset="2"/>
              <a:buChar char="q"/>
            </a:pPr>
            <a:endParaRPr lang="en-GB" sz="1200" dirty="0"/>
          </a:p>
        </p:txBody>
      </p:sp>
      <p:sp>
        <p:nvSpPr>
          <p:cNvPr id="23" name="Rectangle 22">
            <a:extLst>
              <a:ext uri="{FF2B5EF4-FFF2-40B4-BE49-F238E27FC236}">
                <a16:creationId xmlns:a16="http://schemas.microsoft.com/office/drawing/2014/main" id="{D6BA98BA-1A1A-6BFC-E43A-A4AC1969CB22}"/>
              </a:ext>
            </a:extLst>
          </p:cNvPr>
          <p:cNvSpPr/>
          <p:nvPr/>
        </p:nvSpPr>
        <p:spPr>
          <a:xfrm>
            <a:off x="4257544" y="6144655"/>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24" name="TextBox 23">
            <a:extLst>
              <a:ext uri="{FF2B5EF4-FFF2-40B4-BE49-F238E27FC236}">
                <a16:creationId xmlns:a16="http://schemas.microsoft.com/office/drawing/2014/main" id="{19D69922-0B9B-B872-6AAE-708F8026E9E3}"/>
              </a:ext>
            </a:extLst>
          </p:cNvPr>
          <p:cNvSpPr txBox="1"/>
          <p:nvPr/>
        </p:nvSpPr>
        <p:spPr>
          <a:xfrm>
            <a:off x="5035458" y="879280"/>
            <a:ext cx="4523257" cy="276999"/>
          </a:xfrm>
          <a:prstGeom prst="rect">
            <a:avLst/>
          </a:prstGeom>
          <a:noFill/>
        </p:spPr>
        <p:txBody>
          <a:bodyPr wrap="square" rtlCol="0">
            <a:spAutoFit/>
          </a:bodyPr>
          <a:lstStyle/>
          <a:p>
            <a:r>
              <a:rPr lang="en-GB" sz="1200" dirty="0"/>
              <a:t>12. Suggest one reason for the low nutrient content in rainforest soils. </a:t>
            </a:r>
            <a:endParaRPr lang="en-GB" sz="1200" dirty="0">
              <a:highlight>
                <a:srgbClr val="FF00FF"/>
              </a:highlight>
            </a:endParaRPr>
          </a:p>
        </p:txBody>
      </p:sp>
      <p:sp>
        <p:nvSpPr>
          <p:cNvPr id="26" name="Rectangle 25">
            <a:extLst>
              <a:ext uri="{FF2B5EF4-FFF2-40B4-BE49-F238E27FC236}">
                <a16:creationId xmlns:a16="http://schemas.microsoft.com/office/drawing/2014/main" id="{163F766D-3659-5080-5F42-840023CD6602}"/>
              </a:ext>
            </a:extLst>
          </p:cNvPr>
          <p:cNvSpPr/>
          <p:nvPr/>
        </p:nvSpPr>
        <p:spPr>
          <a:xfrm>
            <a:off x="8952102" y="2740905"/>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27" name="Straight Connector 26">
            <a:extLst>
              <a:ext uri="{FF2B5EF4-FFF2-40B4-BE49-F238E27FC236}">
                <a16:creationId xmlns:a16="http://schemas.microsoft.com/office/drawing/2014/main" id="{66B8E0B7-6629-A290-6070-35A63C037C46}"/>
              </a:ext>
            </a:extLst>
          </p:cNvPr>
          <p:cNvCxnSpPr/>
          <p:nvPr/>
        </p:nvCxnSpPr>
        <p:spPr>
          <a:xfrm>
            <a:off x="5235909" y="1521108"/>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EF3C379-B0A9-1C2D-F773-07F96A4C85CF}"/>
              </a:ext>
            </a:extLst>
          </p:cNvPr>
          <p:cNvCxnSpPr/>
          <p:nvPr/>
        </p:nvCxnSpPr>
        <p:spPr>
          <a:xfrm>
            <a:off x="5235909" y="1907088"/>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3C0013-31F7-71ED-1EE3-7FEFFFE769B3}"/>
              </a:ext>
            </a:extLst>
          </p:cNvPr>
          <p:cNvCxnSpPr/>
          <p:nvPr/>
        </p:nvCxnSpPr>
        <p:spPr>
          <a:xfrm>
            <a:off x="5244962" y="228914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EDDADD3-2824-9588-A608-9FB48ADF521F}"/>
              </a:ext>
            </a:extLst>
          </p:cNvPr>
          <p:cNvCxnSpPr/>
          <p:nvPr/>
        </p:nvCxnSpPr>
        <p:spPr>
          <a:xfrm>
            <a:off x="5244962" y="267512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024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92D6FEE-7E42-312B-1209-72D48BE186FB}"/>
              </a:ext>
            </a:extLst>
          </p:cNvPr>
          <p:cNvSpPr txBox="1"/>
          <p:nvPr/>
        </p:nvSpPr>
        <p:spPr>
          <a:xfrm>
            <a:off x="5259906" y="5362761"/>
            <a:ext cx="4523257" cy="461665"/>
          </a:xfrm>
          <a:prstGeom prst="rect">
            <a:avLst/>
          </a:prstGeom>
          <a:noFill/>
        </p:spPr>
        <p:txBody>
          <a:bodyPr wrap="square" rtlCol="0">
            <a:spAutoFit/>
          </a:bodyPr>
          <a:lstStyle/>
          <a:p>
            <a:r>
              <a:rPr lang="en-GB" sz="1200" dirty="0"/>
              <a:t>3. Which global ecosystem is most likely to have the temperature and </a:t>
            </a:r>
            <a:br>
              <a:rPr lang="en-GB" sz="1200" dirty="0"/>
            </a:br>
            <a:r>
              <a:rPr lang="en-GB" sz="1200" dirty="0"/>
              <a:t>    precipitation pattern shown in Figure 2.  </a:t>
            </a:r>
          </a:p>
        </p:txBody>
      </p:sp>
      <p:sp>
        <p:nvSpPr>
          <p:cNvPr id="11" name="Rectangle 10">
            <a:extLst>
              <a:ext uri="{FF2B5EF4-FFF2-40B4-BE49-F238E27FC236}">
                <a16:creationId xmlns:a16="http://schemas.microsoft.com/office/drawing/2014/main" id="{19DB207A-1775-AB0C-EFC6-3E0F17FAA641}"/>
              </a:ext>
            </a:extLst>
          </p:cNvPr>
          <p:cNvSpPr/>
          <p:nvPr/>
        </p:nvSpPr>
        <p:spPr>
          <a:xfrm>
            <a:off x="9014241" y="6213805"/>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20" name="TextBox 19">
            <a:extLst>
              <a:ext uri="{FF2B5EF4-FFF2-40B4-BE49-F238E27FC236}">
                <a16:creationId xmlns:a16="http://schemas.microsoft.com/office/drawing/2014/main" id="{0BD8557B-6A5B-E7DE-DD27-A90CC1001B4E}"/>
              </a:ext>
            </a:extLst>
          </p:cNvPr>
          <p:cNvSpPr txBox="1"/>
          <p:nvPr/>
        </p:nvSpPr>
        <p:spPr>
          <a:xfrm>
            <a:off x="5250832" y="5613594"/>
            <a:ext cx="4523257" cy="1200329"/>
          </a:xfrm>
          <a:prstGeom prst="rect">
            <a:avLst/>
          </a:prstGeom>
          <a:noFill/>
        </p:spPr>
        <p:txBody>
          <a:bodyPr wrap="square" rtlCol="0">
            <a:spAutoFit/>
          </a:bodyPr>
          <a:lstStyle/>
          <a:p>
            <a:endParaRPr lang="en-GB" sz="1200" dirty="0"/>
          </a:p>
          <a:p>
            <a:pPr marL="171450" indent="-171450">
              <a:buFont typeface="Wingdings" pitchFamily="2" charset="2"/>
              <a:buChar char="q"/>
            </a:pPr>
            <a:r>
              <a:rPr lang="en-GB" sz="1200" dirty="0"/>
              <a:t>Temperate deciduous forest</a:t>
            </a:r>
          </a:p>
          <a:p>
            <a:pPr marL="171450" indent="-171450">
              <a:buFont typeface="Wingdings" pitchFamily="2" charset="2"/>
              <a:buChar char="q"/>
            </a:pPr>
            <a:r>
              <a:rPr lang="en-GB" sz="1200" dirty="0"/>
              <a:t>Hot desert </a:t>
            </a:r>
          </a:p>
          <a:p>
            <a:pPr marL="171450" indent="-171450">
              <a:buFont typeface="Wingdings" pitchFamily="2" charset="2"/>
              <a:buChar char="q"/>
            </a:pPr>
            <a:r>
              <a:rPr lang="en-GB" sz="1200" dirty="0"/>
              <a:t>Tropical rainforest </a:t>
            </a:r>
          </a:p>
          <a:p>
            <a:pPr marL="171450" indent="-171450">
              <a:buFont typeface="Wingdings" pitchFamily="2" charset="2"/>
              <a:buChar char="q"/>
            </a:pPr>
            <a:r>
              <a:rPr lang="en-GB" sz="1200" dirty="0"/>
              <a:t>Savanna</a:t>
            </a:r>
          </a:p>
          <a:p>
            <a:r>
              <a:rPr lang="en-GB" sz="1200" dirty="0"/>
              <a:t> </a:t>
            </a:r>
          </a:p>
        </p:txBody>
      </p:sp>
      <p:sp>
        <p:nvSpPr>
          <p:cNvPr id="3" name="Rounded Rectangle 2">
            <a:extLst>
              <a:ext uri="{FF2B5EF4-FFF2-40B4-BE49-F238E27FC236}">
                <a16:creationId xmlns:a16="http://schemas.microsoft.com/office/drawing/2014/main" id="{615ECC9F-E110-F074-79B3-E03AFE3C33FB}"/>
              </a:ext>
            </a:extLst>
          </p:cNvPr>
          <p:cNvSpPr/>
          <p:nvPr/>
        </p:nvSpPr>
        <p:spPr>
          <a:xfrm>
            <a:off x="185620" y="234177"/>
            <a:ext cx="9512562" cy="6394274"/>
          </a:xfrm>
          <a:custGeom>
            <a:avLst/>
            <a:gdLst>
              <a:gd name="connsiteX0" fmla="*/ 0 w 9512562"/>
              <a:gd name="connsiteY0" fmla="*/ 58572 h 6394274"/>
              <a:gd name="connsiteX1" fmla="*/ 58572 w 9512562"/>
              <a:gd name="connsiteY1" fmla="*/ 0 h 6394274"/>
              <a:gd name="connsiteX2" fmla="*/ 917582 w 9512562"/>
              <a:gd name="connsiteY2" fmla="*/ 0 h 6394274"/>
              <a:gd name="connsiteX3" fmla="*/ 1494729 w 9512562"/>
              <a:gd name="connsiteY3" fmla="*/ 0 h 6394274"/>
              <a:gd name="connsiteX4" fmla="*/ 1977922 w 9512562"/>
              <a:gd name="connsiteY4" fmla="*/ 0 h 6394274"/>
              <a:gd name="connsiteX5" fmla="*/ 2742977 w 9512562"/>
              <a:gd name="connsiteY5" fmla="*/ 0 h 6394274"/>
              <a:gd name="connsiteX6" fmla="*/ 3320124 w 9512562"/>
              <a:gd name="connsiteY6" fmla="*/ 0 h 6394274"/>
              <a:gd name="connsiteX7" fmla="*/ 4179134 w 9512562"/>
              <a:gd name="connsiteY7" fmla="*/ 0 h 6394274"/>
              <a:gd name="connsiteX8" fmla="*/ 4662327 w 9512562"/>
              <a:gd name="connsiteY8" fmla="*/ 0 h 6394274"/>
              <a:gd name="connsiteX9" fmla="*/ 5521336 w 9512562"/>
              <a:gd name="connsiteY9" fmla="*/ 0 h 6394274"/>
              <a:gd name="connsiteX10" fmla="*/ 5910575 w 9512562"/>
              <a:gd name="connsiteY10" fmla="*/ 0 h 6394274"/>
              <a:gd name="connsiteX11" fmla="*/ 6581676 w 9512562"/>
              <a:gd name="connsiteY11" fmla="*/ 0 h 6394274"/>
              <a:gd name="connsiteX12" fmla="*/ 7252778 w 9512562"/>
              <a:gd name="connsiteY12" fmla="*/ 0 h 6394274"/>
              <a:gd name="connsiteX13" fmla="*/ 7829925 w 9512562"/>
              <a:gd name="connsiteY13" fmla="*/ 0 h 6394274"/>
              <a:gd name="connsiteX14" fmla="*/ 8688935 w 9512562"/>
              <a:gd name="connsiteY14" fmla="*/ 0 h 6394274"/>
              <a:gd name="connsiteX15" fmla="*/ 9453990 w 9512562"/>
              <a:gd name="connsiteY15" fmla="*/ 0 h 6394274"/>
              <a:gd name="connsiteX16" fmla="*/ 9512562 w 9512562"/>
              <a:gd name="connsiteY16" fmla="*/ 58572 h 6394274"/>
              <a:gd name="connsiteX17" fmla="*/ 9512562 w 9512562"/>
              <a:gd name="connsiteY17" fmla="*/ 818802 h 6394274"/>
              <a:gd name="connsiteX18" fmla="*/ 9512562 w 9512562"/>
              <a:gd name="connsiteY18" fmla="*/ 1516261 h 6394274"/>
              <a:gd name="connsiteX19" fmla="*/ 9512562 w 9512562"/>
              <a:gd name="connsiteY19" fmla="*/ 2025406 h 6394274"/>
              <a:gd name="connsiteX20" fmla="*/ 9512562 w 9512562"/>
              <a:gd name="connsiteY20" fmla="*/ 2597322 h 6394274"/>
              <a:gd name="connsiteX21" fmla="*/ 9512562 w 9512562"/>
              <a:gd name="connsiteY21" fmla="*/ 3420324 h 6394274"/>
              <a:gd name="connsiteX22" fmla="*/ 9512562 w 9512562"/>
              <a:gd name="connsiteY22" fmla="*/ 4117783 h 6394274"/>
              <a:gd name="connsiteX23" fmla="*/ 9512562 w 9512562"/>
              <a:gd name="connsiteY23" fmla="*/ 4689699 h 6394274"/>
              <a:gd name="connsiteX24" fmla="*/ 9512562 w 9512562"/>
              <a:gd name="connsiteY24" fmla="*/ 5387158 h 6394274"/>
              <a:gd name="connsiteX25" fmla="*/ 9512562 w 9512562"/>
              <a:gd name="connsiteY25" fmla="*/ 6335702 h 6394274"/>
              <a:gd name="connsiteX26" fmla="*/ 9453990 w 9512562"/>
              <a:gd name="connsiteY26" fmla="*/ 6394274 h 6394274"/>
              <a:gd name="connsiteX27" fmla="*/ 8594980 w 9512562"/>
              <a:gd name="connsiteY27" fmla="*/ 6394274 h 6394274"/>
              <a:gd name="connsiteX28" fmla="*/ 7829925 w 9512562"/>
              <a:gd name="connsiteY28" fmla="*/ 6394274 h 6394274"/>
              <a:gd name="connsiteX29" fmla="*/ 7346732 w 9512562"/>
              <a:gd name="connsiteY29" fmla="*/ 6394274 h 6394274"/>
              <a:gd name="connsiteX30" fmla="*/ 6581676 w 9512562"/>
              <a:gd name="connsiteY30" fmla="*/ 6394274 h 6394274"/>
              <a:gd name="connsiteX31" fmla="*/ 6192438 w 9512562"/>
              <a:gd name="connsiteY31" fmla="*/ 6394274 h 6394274"/>
              <a:gd name="connsiteX32" fmla="*/ 5427382 w 9512562"/>
              <a:gd name="connsiteY32" fmla="*/ 6394274 h 6394274"/>
              <a:gd name="connsiteX33" fmla="*/ 4944189 w 9512562"/>
              <a:gd name="connsiteY33" fmla="*/ 6394274 h 6394274"/>
              <a:gd name="connsiteX34" fmla="*/ 4554951 w 9512562"/>
              <a:gd name="connsiteY34" fmla="*/ 6394274 h 6394274"/>
              <a:gd name="connsiteX35" fmla="*/ 4071758 w 9512562"/>
              <a:gd name="connsiteY35" fmla="*/ 6394274 h 6394274"/>
              <a:gd name="connsiteX36" fmla="*/ 3306702 w 9512562"/>
              <a:gd name="connsiteY36" fmla="*/ 6394274 h 6394274"/>
              <a:gd name="connsiteX37" fmla="*/ 2823509 w 9512562"/>
              <a:gd name="connsiteY37" fmla="*/ 6394274 h 6394274"/>
              <a:gd name="connsiteX38" fmla="*/ 2434271 w 9512562"/>
              <a:gd name="connsiteY38" fmla="*/ 6394274 h 6394274"/>
              <a:gd name="connsiteX39" fmla="*/ 1951078 w 9512562"/>
              <a:gd name="connsiteY39" fmla="*/ 6394274 h 6394274"/>
              <a:gd name="connsiteX40" fmla="*/ 1373931 w 9512562"/>
              <a:gd name="connsiteY40" fmla="*/ 6394274 h 6394274"/>
              <a:gd name="connsiteX41" fmla="*/ 702829 w 9512562"/>
              <a:gd name="connsiteY41" fmla="*/ 6394274 h 6394274"/>
              <a:gd name="connsiteX42" fmla="*/ 58572 w 9512562"/>
              <a:gd name="connsiteY42" fmla="*/ 6394274 h 6394274"/>
              <a:gd name="connsiteX43" fmla="*/ 0 w 9512562"/>
              <a:gd name="connsiteY43" fmla="*/ 6335702 h 6394274"/>
              <a:gd name="connsiteX44" fmla="*/ 0 w 9512562"/>
              <a:gd name="connsiteY44" fmla="*/ 5638243 h 6394274"/>
              <a:gd name="connsiteX45" fmla="*/ 0 w 9512562"/>
              <a:gd name="connsiteY45" fmla="*/ 4878013 h 6394274"/>
              <a:gd name="connsiteX46" fmla="*/ 0 w 9512562"/>
              <a:gd name="connsiteY46" fmla="*/ 4243325 h 6394274"/>
              <a:gd name="connsiteX47" fmla="*/ 0 w 9512562"/>
              <a:gd name="connsiteY47" fmla="*/ 3483095 h 6394274"/>
              <a:gd name="connsiteX48" fmla="*/ 0 w 9512562"/>
              <a:gd name="connsiteY48" fmla="*/ 2911179 h 6394274"/>
              <a:gd name="connsiteX49" fmla="*/ 0 w 9512562"/>
              <a:gd name="connsiteY49" fmla="*/ 2213720 h 6394274"/>
              <a:gd name="connsiteX50" fmla="*/ 0 w 9512562"/>
              <a:gd name="connsiteY50" fmla="*/ 1704575 h 6394274"/>
              <a:gd name="connsiteX51" fmla="*/ 0 w 9512562"/>
              <a:gd name="connsiteY51" fmla="*/ 881573 h 6394274"/>
              <a:gd name="connsiteX52" fmla="*/ 0 w 9512562"/>
              <a:gd name="connsiteY52" fmla="*/ 58572 h 639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12562" h="6394274" extrusionOk="0">
                <a:moveTo>
                  <a:pt x="0" y="58572"/>
                </a:moveTo>
                <a:cubicBezTo>
                  <a:pt x="-3685" y="23951"/>
                  <a:pt x="24651" y="590"/>
                  <a:pt x="58572" y="0"/>
                </a:cubicBezTo>
                <a:cubicBezTo>
                  <a:pt x="299176" y="-22470"/>
                  <a:pt x="682822" y="-10842"/>
                  <a:pt x="917582" y="0"/>
                </a:cubicBezTo>
                <a:cubicBezTo>
                  <a:pt x="1152342" y="10842"/>
                  <a:pt x="1310601" y="-18490"/>
                  <a:pt x="1494729" y="0"/>
                </a:cubicBezTo>
                <a:cubicBezTo>
                  <a:pt x="1678857" y="18490"/>
                  <a:pt x="1844139" y="-15642"/>
                  <a:pt x="1977922" y="0"/>
                </a:cubicBezTo>
                <a:cubicBezTo>
                  <a:pt x="2111705" y="15642"/>
                  <a:pt x="2568388" y="28883"/>
                  <a:pt x="2742977" y="0"/>
                </a:cubicBezTo>
                <a:cubicBezTo>
                  <a:pt x="2917567" y="-28883"/>
                  <a:pt x="3049391" y="26225"/>
                  <a:pt x="3320124" y="0"/>
                </a:cubicBezTo>
                <a:cubicBezTo>
                  <a:pt x="3590857" y="-26225"/>
                  <a:pt x="3968496" y="-12058"/>
                  <a:pt x="4179134" y="0"/>
                </a:cubicBezTo>
                <a:cubicBezTo>
                  <a:pt x="4389772" y="12058"/>
                  <a:pt x="4444524" y="-12252"/>
                  <a:pt x="4662327" y="0"/>
                </a:cubicBezTo>
                <a:cubicBezTo>
                  <a:pt x="4880130" y="12252"/>
                  <a:pt x="5304427" y="-21745"/>
                  <a:pt x="5521336" y="0"/>
                </a:cubicBezTo>
                <a:cubicBezTo>
                  <a:pt x="5738245" y="21745"/>
                  <a:pt x="5779181" y="7639"/>
                  <a:pt x="5910575" y="0"/>
                </a:cubicBezTo>
                <a:cubicBezTo>
                  <a:pt x="6041969" y="-7639"/>
                  <a:pt x="6388463" y="-1356"/>
                  <a:pt x="6581676" y="0"/>
                </a:cubicBezTo>
                <a:cubicBezTo>
                  <a:pt x="6774889" y="1356"/>
                  <a:pt x="7071033" y="-23961"/>
                  <a:pt x="7252778" y="0"/>
                </a:cubicBezTo>
                <a:cubicBezTo>
                  <a:pt x="7434523" y="23961"/>
                  <a:pt x="7613110" y="7442"/>
                  <a:pt x="7829925" y="0"/>
                </a:cubicBezTo>
                <a:cubicBezTo>
                  <a:pt x="8046740" y="-7442"/>
                  <a:pt x="8468695" y="-14971"/>
                  <a:pt x="8688935" y="0"/>
                </a:cubicBezTo>
                <a:cubicBezTo>
                  <a:pt x="8909175" y="14971"/>
                  <a:pt x="9144549" y="-12811"/>
                  <a:pt x="9453990" y="0"/>
                </a:cubicBezTo>
                <a:cubicBezTo>
                  <a:pt x="9481475" y="799"/>
                  <a:pt x="9510362" y="24706"/>
                  <a:pt x="9512562" y="58572"/>
                </a:cubicBezTo>
                <a:cubicBezTo>
                  <a:pt x="9548082" y="285961"/>
                  <a:pt x="9515274" y="452187"/>
                  <a:pt x="9512562" y="818802"/>
                </a:cubicBezTo>
                <a:cubicBezTo>
                  <a:pt x="9509851" y="1185417"/>
                  <a:pt x="9494692" y="1313679"/>
                  <a:pt x="9512562" y="1516261"/>
                </a:cubicBezTo>
                <a:cubicBezTo>
                  <a:pt x="9530432" y="1718843"/>
                  <a:pt x="9536278" y="1911141"/>
                  <a:pt x="9512562" y="2025406"/>
                </a:cubicBezTo>
                <a:cubicBezTo>
                  <a:pt x="9488846" y="2139672"/>
                  <a:pt x="9521889" y="2434327"/>
                  <a:pt x="9512562" y="2597322"/>
                </a:cubicBezTo>
                <a:cubicBezTo>
                  <a:pt x="9503235" y="2760317"/>
                  <a:pt x="9476517" y="3191249"/>
                  <a:pt x="9512562" y="3420324"/>
                </a:cubicBezTo>
                <a:cubicBezTo>
                  <a:pt x="9548607" y="3649399"/>
                  <a:pt x="9538798" y="3954388"/>
                  <a:pt x="9512562" y="4117783"/>
                </a:cubicBezTo>
                <a:cubicBezTo>
                  <a:pt x="9486326" y="4281178"/>
                  <a:pt x="9537820" y="4480403"/>
                  <a:pt x="9512562" y="4689699"/>
                </a:cubicBezTo>
                <a:cubicBezTo>
                  <a:pt x="9487304" y="4898995"/>
                  <a:pt x="9523748" y="5199052"/>
                  <a:pt x="9512562" y="5387158"/>
                </a:cubicBezTo>
                <a:cubicBezTo>
                  <a:pt x="9501376" y="5575264"/>
                  <a:pt x="9467936" y="6055632"/>
                  <a:pt x="9512562" y="6335702"/>
                </a:cubicBezTo>
                <a:cubicBezTo>
                  <a:pt x="9514909" y="6360830"/>
                  <a:pt x="9490742" y="6399036"/>
                  <a:pt x="9453990" y="6394274"/>
                </a:cubicBezTo>
                <a:cubicBezTo>
                  <a:pt x="9070804" y="6427831"/>
                  <a:pt x="8828185" y="6420036"/>
                  <a:pt x="8594980" y="6394274"/>
                </a:cubicBezTo>
                <a:cubicBezTo>
                  <a:pt x="8361775" y="6368513"/>
                  <a:pt x="8090006" y="6403087"/>
                  <a:pt x="7829925" y="6394274"/>
                </a:cubicBezTo>
                <a:cubicBezTo>
                  <a:pt x="7569844" y="6385461"/>
                  <a:pt x="7531316" y="6416916"/>
                  <a:pt x="7346732" y="6394274"/>
                </a:cubicBezTo>
                <a:cubicBezTo>
                  <a:pt x="7162148" y="6371632"/>
                  <a:pt x="6812102" y="6420881"/>
                  <a:pt x="6581676" y="6394274"/>
                </a:cubicBezTo>
                <a:cubicBezTo>
                  <a:pt x="6351250" y="6367667"/>
                  <a:pt x="6288588" y="6401665"/>
                  <a:pt x="6192438" y="6394274"/>
                </a:cubicBezTo>
                <a:cubicBezTo>
                  <a:pt x="6096288" y="6386883"/>
                  <a:pt x="5778538" y="6422939"/>
                  <a:pt x="5427382" y="6394274"/>
                </a:cubicBezTo>
                <a:cubicBezTo>
                  <a:pt x="5076226" y="6365609"/>
                  <a:pt x="5120293" y="6388901"/>
                  <a:pt x="4944189" y="6394274"/>
                </a:cubicBezTo>
                <a:cubicBezTo>
                  <a:pt x="4768085" y="6399647"/>
                  <a:pt x="4680441" y="6378017"/>
                  <a:pt x="4554951" y="6394274"/>
                </a:cubicBezTo>
                <a:cubicBezTo>
                  <a:pt x="4429461" y="6410531"/>
                  <a:pt x="4297271" y="6373088"/>
                  <a:pt x="4071758" y="6394274"/>
                </a:cubicBezTo>
                <a:cubicBezTo>
                  <a:pt x="3846245" y="6415460"/>
                  <a:pt x="3551599" y="6376726"/>
                  <a:pt x="3306702" y="6394274"/>
                </a:cubicBezTo>
                <a:cubicBezTo>
                  <a:pt x="3061805" y="6411822"/>
                  <a:pt x="3028850" y="6385024"/>
                  <a:pt x="2823509" y="6394274"/>
                </a:cubicBezTo>
                <a:cubicBezTo>
                  <a:pt x="2618168" y="6403524"/>
                  <a:pt x="2608670" y="6400876"/>
                  <a:pt x="2434271" y="6394274"/>
                </a:cubicBezTo>
                <a:cubicBezTo>
                  <a:pt x="2259872" y="6387672"/>
                  <a:pt x="2190517" y="6372013"/>
                  <a:pt x="1951078" y="6394274"/>
                </a:cubicBezTo>
                <a:cubicBezTo>
                  <a:pt x="1711639" y="6416535"/>
                  <a:pt x="1561982" y="6392955"/>
                  <a:pt x="1373931" y="6394274"/>
                </a:cubicBezTo>
                <a:cubicBezTo>
                  <a:pt x="1185880" y="6395593"/>
                  <a:pt x="987573" y="6412901"/>
                  <a:pt x="702829" y="6394274"/>
                </a:cubicBezTo>
                <a:cubicBezTo>
                  <a:pt x="418085" y="6375647"/>
                  <a:pt x="208811" y="6383337"/>
                  <a:pt x="58572" y="6394274"/>
                </a:cubicBezTo>
                <a:cubicBezTo>
                  <a:pt x="29007" y="6401427"/>
                  <a:pt x="6444" y="6371048"/>
                  <a:pt x="0" y="6335702"/>
                </a:cubicBezTo>
                <a:cubicBezTo>
                  <a:pt x="-5517" y="6081092"/>
                  <a:pt x="-31884" y="5942672"/>
                  <a:pt x="0" y="5638243"/>
                </a:cubicBezTo>
                <a:cubicBezTo>
                  <a:pt x="31884" y="5333814"/>
                  <a:pt x="-36977" y="5192283"/>
                  <a:pt x="0" y="4878013"/>
                </a:cubicBezTo>
                <a:cubicBezTo>
                  <a:pt x="36977" y="4563743"/>
                  <a:pt x="-23615" y="4394678"/>
                  <a:pt x="0" y="4243325"/>
                </a:cubicBezTo>
                <a:cubicBezTo>
                  <a:pt x="23615" y="4091972"/>
                  <a:pt x="-3333" y="3710912"/>
                  <a:pt x="0" y="3483095"/>
                </a:cubicBezTo>
                <a:cubicBezTo>
                  <a:pt x="3333" y="3255278"/>
                  <a:pt x="-13403" y="3098419"/>
                  <a:pt x="0" y="2911179"/>
                </a:cubicBezTo>
                <a:cubicBezTo>
                  <a:pt x="13403" y="2723939"/>
                  <a:pt x="-25279" y="2458936"/>
                  <a:pt x="0" y="2213720"/>
                </a:cubicBezTo>
                <a:cubicBezTo>
                  <a:pt x="25279" y="1968504"/>
                  <a:pt x="14323" y="1842326"/>
                  <a:pt x="0" y="1704575"/>
                </a:cubicBezTo>
                <a:cubicBezTo>
                  <a:pt x="-14323" y="1566824"/>
                  <a:pt x="28155" y="1190409"/>
                  <a:pt x="0" y="881573"/>
                </a:cubicBezTo>
                <a:cubicBezTo>
                  <a:pt x="-28155" y="572737"/>
                  <a:pt x="18935" y="447603"/>
                  <a:pt x="0" y="58572"/>
                </a:cubicBezTo>
                <a:close/>
              </a:path>
            </a:pathLst>
          </a:custGeom>
          <a:no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Google Shape;56;p13">
            <a:extLst>
              <a:ext uri="{FF2B5EF4-FFF2-40B4-BE49-F238E27FC236}">
                <a16:creationId xmlns:a16="http://schemas.microsoft.com/office/drawing/2014/main" id="{D70F24E0-DF98-54DA-6232-E3B913C058AD}"/>
              </a:ext>
            </a:extLst>
          </p:cNvPr>
          <p:cNvSpPr txBox="1"/>
          <p:nvPr/>
        </p:nvSpPr>
        <p:spPr>
          <a:xfrm>
            <a:off x="261429" y="409378"/>
            <a:ext cx="4978635" cy="11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Learning Review - 4</a:t>
            </a:r>
          </a:p>
          <a:p>
            <a:pPr marL="0" lvl="0" indent="0" rtl="0">
              <a:spcBef>
                <a:spcPts val="0"/>
              </a:spcBef>
              <a:spcAft>
                <a:spcPts val="0"/>
              </a:spcAft>
              <a:buNone/>
            </a:pPr>
            <a:r>
              <a:rPr lang="en-GB" sz="2000" b="1" dirty="0">
                <a:solidFill>
                  <a:schemeClr val="accent6">
                    <a:lumMod val="50000"/>
                  </a:schemeClr>
                </a:solidFill>
                <a:latin typeface="Amatic SC"/>
                <a:ea typeface="Amatic SC"/>
                <a:cs typeface="Amatic SC"/>
                <a:sym typeface="Amatic SC"/>
              </a:rPr>
              <a:t>The physical characteristics of a tropical rainforest</a:t>
            </a:r>
            <a:endParaRPr sz="1050" b="1" dirty="0">
              <a:latin typeface="Amatic SC"/>
              <a:ea typeface="Amatic SC"/>
              <a:cs typeface="Amatic SC"/>
              <a:sym typeface="Amatic SC"/>
            </a:endParaRPr>
          </a:p>
        </p:txBody>
      </p:sp>
      <p:sp>
        <p:nvSpPr>
          <p:cNvPr id="151" name="TextBox 150">
            <a:extLst>
              <a:ext uri="{FF2B5EF4-FFF2-40B4-BE49-F238E27FC236}">
                <a16:creationId xmlns:a16="http://schemas.microsoft.com/office/drawing/2014/main" id="{F3EA8732-8BD7-3B0B-BF60-9E8BC5991719}"/>
              </a:ext>
            </a:extLst>
          </p:cNvPr>
          <p:cNvSpPr txBox="1"/>
          <p:nvPr/>
        </p:nvSpPr>
        <p:spPr>
          <a:xfrm>
            <a:off x="348223" y="1479264"/>
            <a:ext cx="4523257" cy="461665"/>
          </a:xfrm>
          <a:prstGeom prst="rect">
            <a:avLst/>
          </a:prstGeom>
          <a:noFill/>
        </p:spPr>
        <p:txBody>
          <a:bodyPr wrap="square" rtlCol="0">
            <a:spAutoFit/>
          </a:bodyPr>
          <a:lstStyle/>
          <a:p>
            <a:r>
              <a:rPr lang="en-GB" sz="1200" dirty="0"/>
              <a:t>Study Figure 1, a diagram showing the structure of the tropical rainforest. </a:t>
            </a:r>
          </a:p>
        </p:txBody>
      </p:sp>
      <p:sp>
        <p:nvSpPr>
          <p:cNvPr id="182" name="TextBox 181">
            <a:extLst>
              <a:ext uri="{FF2B5EF4-FFF2-40B4-BE49-F238E27FC236}">
                <a16:creationId xmlns:a16="http://schemas.microsoft.com/office/drawing/2014/main" id="{B9E748E0-3F72-07B7-CB41-2311ADA04140}"/>
              </a:ext>
            </a:extLst>
          </p:cNvPr>
          <p:cNvSpPr txBox="1"/>
          <p:nvPr/>
        </p:nvSpPr>
        <p:spPr>
          <a:xfrm>
            <a:off x="5064997" y="296920"/>
            <a:ext cx="4523257" cy="461665"/>
          </a:xfrm>
          <a:prstGeom prst="rect">
            <a:avLst/>
          </a:prstGeom>
          <a:noFill/>
        </p:spPr>
        <p:txBody>
          <a:bodyPr wrap="square" rtlCol="0">
            <a:spAutoFit/>
          </a:bodyPr>
          <a:lstStyle/>
          <a:p>
            <a:r>
              <a:rPr lang="en-GB" sz="1200" dirty="0"/>
              <a:t>2. Using Figure 1, describe one characteristic of the base of</a:t>
            </a:r>
            <a:br>
              <a:rPr lang="en-GB" sz="1200" dirty="0"/>
            </a:br>
            <a:r>
              <a:rPr lang="en-GB" sz="1200" dirty="0"/>
              <a:t>     taller trees. </a:t>
            </a:r>
          </a:p>
        </p:txBody>
      </p:sp>
      <p:pic>
        <p:nvPicPr>
          <p:cNvPr id="2" name="Picture 1">
            <a:extLst>
              <a:ext uri="{FF2B5EF4-FFF2-40B4-BE49-F238E27FC236}">
                <a16:creationId xmlns:a16="http://schemas.microsoft.com/office/drawing/2014/main" id="{947024CF-8CD6-FF6C-1063-7DDE031656B0}"/>
              </a:ext>
            </a:extLst>
          </p:cNvPr>
          <p:cNvPicPr>
            <a:picLocks noChangeAspect="1"/>
          </p:cNvPicPr>
          <p:nvPr/>
        </p:nvPicPr>
        <p:blipFill>
          <a:blip r:embed="rId3"/>
          <a:stretch>
            <a:fillRect/>
          </a:stretch>
        </p:blipFill>
        <p:spPr>
          <a:xfrm>
            <a:off x="360452" y="347096"/>
            <a:ext cx="1527061" cy="169014"/>
          </a:xfrm>
          <a:prstGeom prst="rect">
            <a:avLst/>
          </a:prstGeom>
        </p:spPr>
      </p:pic>
      <p:sp>
        <p:nvSpPr>
          <p:cNvPr id="5" name="Google Shape;56;p13">
            <a:extLst>
              <a:ext uri="{FF2B5EF4-FFF2-40B4-BE49-F238E27FC236}">
                <a16:creationId xmlns:a16="http://schemas.microsoft.com/office/drawing/2014/main" id="{D88F2E42-8ECA-CBA0-D3EE-B98D6CA169F1}"/>
              </a:ext>
            </a:extLst>
          </p:cNvPr>
          <p:cNvSpPr txBox="1"/>
          <p:nvPr/>
        </p:nvSpPr>
        <p:spPr>
          <a:xfrm>
            <a:off x="8896381" y="196160"/>
            <a:ext cx="1009619" cy="83099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LW4</a:t>
            </a:r>
            <a:endParaRPr b="1" dirty="0">
              <a:latin typeface="Amatic SC"/>
              <a:ea typeface="Amatic SC"/>
              <a:cs typeface="Amatic SC"/>
              <a:sym typeface="Amatic SC"/>
            </a:endParaRPr>
          </a:p>
        </p:txBody>
      </p:sp>
      <p:sp>
        <p:nvSpPr>
          <p:cNvPr id="36" name="TextBox 35">
            <a:extLst>
              <a:ext uri="{FF2B5EF4-FFF2-40B4-BE49-F238E27FC236}">
                <a16:creationId xmlns:a16="http://schemas.microsoft.com/office/drawing/2014/main" id="{E1B043EC-6E2D-5654-D3EA-C6353F17462C}"/>
              </a:ext>
            </a:extLst>
          </p:cNvPr>
          <p:cNvSpPr txBox="1"/>
          <p:nvPr/>
        </p:nvSpPr>
        <p:spPr>
          <a:xfrm>
            <a:off x="11001682" y="1524448"/>
            <a:ext cx="4523257" cy="276999"/>
          </a:xfrm>
          <a:prstGeom prst="rect">
            <a:avLst/>
          </a:prstGeom>
          <a:noFill/>
        </p:spPr>
        <p:txBody>
          <a:bodyPr wrap="square" rtlCol="0">
            <a:spAutoFit/>
          </a:bodyPr>
          <a:lstStyle/>
          <a:p>
            <a:r>
              <a:rPr lang="en-GB" sz="1200" dirty="0"/>
              <a:t>3. Outline one reason for the distribution of tropical rainforest. </a:t>
            </a:r>
          </a:p>
        </p:txBody>
      </p:sp>
      <p:cxnSp>
        <p:nvCxnSpPr>
          <p:cNvPr id="37" name="Straight Connector 36">
            <a:extLst>
              <a:ext uri="{FF2B5EF4-FFF2-40B4-BE49-F238E27FC236}">
                <a16:creationId xmlns:a16="http://schemas.microsoft.com/office/drawing/2014/main" id="{D1358928-9C8F-D99D-579C-E87EDA9E0C6A}"/>
              </a:ext>
            </a:extLst>
          </p:cNvPr>
          <p:cNvCxnSpPr/>
          <p:nvPr/>
        </p:nvCxnSpPr>
        <p:spPr>
          <a:xfrm>
            <a:off x="11188354" y="211745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317F5C-04B5-E975-1D1D-6E7D70CF56C9}"/>
              </a:ext>
            </a:extLst>
          </p:cNvPr>
          <p:cNvCxnSpPr/>
          <p:nvPr/>
        </p:nvCxnSpPr>
        <p:spPr>
          <a:xfrm>
            <a:off x="11188354" y="250343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7EB196B-2410-9AB1-5730-7C6FA884AAC2}"/>
              </a:ext>
            </a:extLst>
          </p:cNvPr>
          <p:cNvSpPr/>
          <p:nvPr/>
        </p:nvSpPr>
        <p:spPr>
          <a:xfrm>
            <a:off x="14913621" y="33756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sp>
        <p:nvSpPr>
          <p:cNvPr id="14" name="Rectangle 13">
            <a:extLst>
              <a:ext uri="{FF2B5EF4-FFF2-40B4-BE49-F238E27FC236}">
                <a16:creationId xmlns:a16="http://schemas.microsoft.com/office/drawing/2014/main" id="{09A1B672-85F4-FCCF-F745-CD8743551A7A}"/>
              </a:ext>
            </a:extLst>
          </p:cNvPr>
          <p:cNvSpPr/>
          <p:nvPr/>
        </p:nvSpPr>
        <p:spPr>
          <a:xfrm>
            <a:off x="9014241" y="153178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15" name="TextBox 14">
            <a:extLst>
              <a:ext uri="{FF2B5EF4-FFF2-40B4-BE49-F238E27FC236}">
                <a16:creationId xmlns:a16="http://schemas.microsoft.com/office/drawing/2014/main" id="{D892D51D-AE34-05DE-24E4-D570B6E0865C}"/>
              </a:ext>
            </a:extLst>
          </p:cNvPr>
          <p:cNvSpPr txBox="1"/>
          <p:nvPr/>
        </p:nvSpPr>
        <p:spPr>
          <a:xfrm>
            <a:off x="418644" y="1824242"/>
            <a:ext cx="4523257" cy="276999"/>
          </a:xfrm>
          <a:prstGeom prst="rect">
            <a:avLst/>
          </a:prstGeom>
          <a:noFill/>
        </p:spPr>
        <p:txBody>
          <a:bodyPr wrap="square" rtlCol="0">
            <a:spAutoFit/>
          </a:bodyPr>
          <a:lstStyle/>
          <a:p>
            <a:pPr algn="ctr"/>
            <a:r>
              <a:rPr lang="en-GB" sz="1200" b="1" dirty="0"/>
              <a:t>Figure 1</a:t>
            </a:r>
          </a:p>
        </p:txBody>
      </p:sp>
      <p:cxnSp>
        <p:nvCxnSpPr>
          <p:cNvPr id="29" name="Straight Connector 28">
            <a:extLst>
              <a:ext uri="{FF2B5EF4-FFF2-40B4-BE49-F238E27FC236}">
                <a16:creationId xmlns:a16="http://schemas.microsoft.com/office/drawing/2014/main" id="{D34BB2F1-5CB9-AEF7-C460-B22DC8620E42}"/>
              </a:ext>
            </a:extLst>
          </p:cNvPr>
          <p:cNvCxnSpPr/>
          <p:nvPr/>
        </p:nvCxnSpPr>
        <p:spPr>
          <a:xfrm>
            <a:off x="11188353" y="291071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5B4459-D778-1D83-15C9-9000269AB0D9}"/>
              </a:ext>
            </a:extLst>
          </p:cNvPr>
          <p:cNvCxnSpPr/>
          <p:nvPr/>
        </p:nvCxnSpPr>
        <p:spPr>
          <a:xfrm>
            <a:off x="11188353" y="329669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F59ECE7-F5F6-FEC6-6397-97941D322952}"/>
              </a:ext>
            </a:extLst>
          </p:cNvPr>
          <p:cNvSpPr txBox="1"/>
          <p:nvPr/>
        </p:nvSpPr>
        <p:spPr>
          <a:xfrm>
            <a:off x="11056177" y="3816039"/>
            <a:ext cx="4523257" cy="646331"/>
          </a:xfrm>
          <a:prstGeom prst="rect">
            <a:avLst/>
          </a:prstGeom>
          <a:noFill/>
        </p:spPr>
        <p:txBody>
          <a:bodyPr wrap="square" rtlCol="0">
            <a:spAutoFit/>
          </a:bodyPr>
          <a:lstStyle/>
          <a:p>
            <a:r>
              <a:rPr lang="en-GB" sz="1200" dirty="0"/>
              <a:t>4. Name the continent with the largest area of hot desert. </a:t>
            </a:r>
          </a:p>
          <a:p>
            <a:endParaRPr lang="en-GB" sz="1200" dirty="0"/>
          </a:p>
          <a:p>
            <a:r>
              <a:rPr lang="en-GB" sz="1200" dirty="0"/>
              <a:t> </a:t>
            </a:r>
          </a:p>
        </p:txBody>
      </p:sp>
      <p:sp>
        <p:nvSpPr>
          <p:cNvPr id="43" name="Rectangle 42">
            <a:extLst>
              <a:ext uri="{FF2B5EF4-FFF2-40B4-BE49-F238E27FC236}">
                <a16:creationId xmlns:a16="http://schemas.microsoft.com/office/drawing/2014/main" id="{6A7EF412-414C-128F-97BA-89283BDFBC1A}"/>
              </a:ext>
            </a:extLst>
          </p:cNvPr>
          <p:cNvSpPr/>
          <p:nvPr/>
        </p:nvSpPr>
        <p:spPr>
          <a:xfrm>
            <a:off x="14895493" y="45404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45" name="Straight Connector 44">
            <a:extLst>
              <a:ext uri="{FF2B5EF4-FFF2-40B4-BE49-F238E27FC236}">
                <a16:creationId xmlns:a16="http://schemas.microsoft.com/office/drawing/2014/main" id="{E7029472-B78B-3B06-338B-FA22E8F93B11}"/>
              </a:ext>
            </a:extLst>
          </p:cNvPr>
          <p:cNvCxnSpPr/>
          <p:nvPr/>
        </p:nvCxnSpPr>
        <p:spPr>
          <a:xfrm>
            <a:off x="11203018" y="444663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A8B3E4-4F4E-8BD0-2BE3-8B6344525ECB}"/>
              </a:ext>
            </a:extLst>
          </p:cNvPr>
          <p:cNvSpPr txBox="1"/>
          <p:nvPr/>
        </p:nvSpPr>
        <p:spPr>
          <a:xfrm>
            <a:off x="332412" y="4887204"/>
            <a:ext cx="4523257" cy="1938992"/>
          </a:xfrm>
          <a:prstGeom prst="rect">
            <a:avLst/>
          </a:prstGeom>
          <a:noFill/>
        </p:spPr>
        <p:txBody>
          <a:bodyPr wrap="square" rtlCol="0">
            <a:spAutoFit/>
          </a:bodyPr>
          <a:lstStyle/>
          <a:p>
            <a:r>
              <a:rPr lang="en-GB" sz="1200" dirty="0"/>
              <a:t>1. Using Figure 1, which part of the rainforest matches the following </a:t>
            </a:r>
            <a:br>
              <a:rPr lang="en-GB" sz="1200" dirty="0"/>
            </a:br>
            <a:r>
              <a:rPr lang="en-GB" sz="1200" dirty="0"/>
              <a:t>     description? </a:t>
            </a:r>
          </a:p>
          <a:p>
            <a:r>
              <a:rPr lang="en-GB" sz="1200" dirty="0"/>
              <a:t>     An almost continuous layer of branches and leaves between 20 and </a:t>
            </a:r>
            <a:br>
              <a:rPr lang="en-GB" sz="1200" dirty="0"/>
            </a:br>
            <a:r>
              <a:rPr lang="en-GB" sz="1200" dirty="0"/>
              <a:t>     25 metres high. </a:t>
            </a:r>
          </a:p>
          <a:p>
            <a:endParaRPr lang="en-GB" sz="1200" dirty="0"/>
          </a:p>
          <a:p>
            <a:pPr marL="171450" indent="-171450">
              <a:buFont typeface="Wingdings" pitchFamily="2" charset="2"/>
              <a:buChar char="q"/>
            </a:pPr>
            <a:r>
              <a:rPr lang="en-GB" sz="1200" dirty="0"/>
              <a:t>Emergent layer</a:t>
            </a:r>
          </a:p>
          <a:p>
            <a:pPr marL="171450" indent="-171450">
              <a:buFont typeface="Wingdings" pitchFamily="2" charset="2"/>
              <a:buChar char="q"/>
            </a:pPr>
            <a:r>
              <a:rPr lang="en-GB" sz="1200" dirty="0"/>
              <a:t>Canopy </a:t>
            </a:r>
          </a:p>
          <a:p>
            <a:pPr marL="171450" indent="-171450">
              <a:buFont typeface="Wingdings" pitchFamily="2" charset="2"/>
              <a:buChar char="q"/>
            </a:pPr>
            <a:r>
              <a:rPr lang="en-GB" sz="1200" dirty="0"/>
              <a:t>Under canopy</a:t>
            </a:r>
          </a:p>
          <a:p>
            <a:pPr marL="171450" indent="-171450">
              <a:buFont typeface="Wingdings" pitchFamily="2" charset="2"/>
              <a:buChar char="q"/>
            </a:pPr>
            <a:r>
              <a:rPr lang="en-GB" sz="1200" dirty="0"/>
              <a:t>Understorey </a:t>
            </a:r>
          </a:p>
          <a:p>
            <a:r>
              <a:rPr lang="en-GB" sz="1200" dirty="0"/>
              <a:t> </a:t>
            </a:r>
          </a:p>
        </p:txBody>
      </p:sp>
      <p:sp>
        <p:nvSpPr>
          <p:cNvPr id="7" name="Rectangle 6">
            <a:extLst>
              <a:ext uri="{FF2B5EF4-FFF2-40B4-BE49-F238E27FC236}">
                <a16:creationId xmlns:a16="http://schemas.microsoft.com/office/drawing/2014/main" id="{14B66A08-4F76-3D73-85B5-118C373A0629}"/>
              </a:ext>
            </a:extLst>
          </p:cNvPr>
          <p:cNvSpPr/>
          <p:nvPr/>
        </p:nvSpPr>
        <p:spPr>
          <a:xfrm>
            <a:off x="4400231" y="5893680"/>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12" name="Straight Connector 11">
            <a:extLst>
              <a:ext uri="{FF2B5EF4-FFF2-40B4-BE49-F238E27FC236}">
                <a16:creationId xmlns:a16="http://schemas.microsoft.com/office/drawing/2014/main" id="{A7005B41-30EA-8809-581B-D6FCDC8EB19B}"/>
              </a:ext>
            </a:extLst>
          </p:cNvPr>
          <p:cNvCxnSpPr/>
          <p:nvPr/>
        </p:nvCxnSpPr>
        <p:spPr>
          <a:xfrm>
            <a:off x="631371" y="2051857"/>
            <a:ext cx="0" cy="2696057"/>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2A00FF97-74AF-D707-C53A-7C97B20C0914}"/>
              </a:ext>
            </a:extLst>
          </p:cNvPr>
          <p:cNvSpPr txBox="1"/>
          <p:nvPr/>
        </p:nvSpPr>
        <p:spPr>
          <a:xfrm>
            <a:off x="261429" y="4580588"/>
            <a:ext cx="539298" cy="276999"/>
          </a:xfrm>
          <a:prstGeom prst="rect">
            <a:avLst/>
          </a:prstGeom>
          <a:noFill/>
        </p:spPr>
        <p:txBody>
          <a:bodyPr wrap="square" rtlCol="0">
            <a:spAutoFit/>
          </a:bodyPr>
          <a:lstStyle/>
          <a:p>
            <a:r>
              <a:rPr lang="en-GB" sz="1200" dirty="0"/>
              <a:t>0 m</a:t>
            </a:r>
          </a:p>
        </p:txBody>
      </p:sp>
      <p:sp>
        <p:nvSpPr>
          <p:cNvPr id="16" name="TextBox 15">
            <a:extLst>
              <a:ext uri="{FF2B5EF4-FFF2-40B4-BE49-F238E27FC236}">
                <a16:creationId xmlns:a16="http://schemas.microsoft.com/office/drawing/2014/main" id="{C23FCE4A-09A1-8261-EA72-9F59B9E5BEC1}"/>
              </a:ext>
            </a:extLst>
          </p:cNvPr>
          <p:cNvSpPr txBox="1"/>
          <p:nvPr/>
        </p:nvSpPr>
        <p:spPr>
          <a:xfrm>
            <a:off x="185620" y="1921799"/>
            <a:ext cx="593793" cy="276999"/>
          </a:xfrm>
          <a:prstGeom prst="rect">
            <a:avLst/>
          </a:prstGeom>
          <a:noFill/>
        </p:spPr>
        <p:txBody>
          <a:bodyPr wrap="square" rtlCol="0">
            <a:spAutoFit/>
          </a:bodyPr>
          <a:lstStyle/>
          <a:p>
            <a:r>
              <a:rPr lang="en-GB" sz="1200" dirty="0"/>
              <a:t>40 m</a:t>
            </a:r>
          </a:p>
        </p:txBody>
      </p:sp>
      <p:sp>
        <p:nvSpPr>
          <p:cNvPr id="17" name="TextBox 16">
            <a:extLst>
              <a:ext uri="{FF2B5EF4-FFF2-40B4-BE49-F238E27FC236}">
                <a16:creationId xmlns:a16="http://schemas.microsoft.com/office/drawing/2014/main" id="{8454F217-84D0-6CDB-0355-32FF3B3F8DBB}"/>
              </a:ext>
            </a:extLst>
          </p:cNvPr>
          <p:cNvSpPr txBox="1"/>
          <p:nvPr/>
        </p:nvSpPr>
        <p:spPr>
          <a:xfrm>
            <a:off x="185619" y="3261385"/>
            <a:ext cx="593793" cy="276999"/>
          </a:xfrm>
          <a:prstGeom prst="rect">
            <a:avLst/>
          </a:prstGeom>
          <a:noFill/>
        </p:spPr>
        <p:txBody>
          <a:bodyPr wrap="square" rtlCol="0">
            <a:spAutoFit/>
          </a:bodyPr>
          <a:lstStyle/>
          <a:p>
            <a:r>
              <a:rPr lang="en-GB" sz="1200" dirty="0"/>
              <a:t>20 m</a:t>
            </a:r>
          </a:p>
        </p:txBody>
      </p:sp>
      <p:sp>
        <p:nvSpPr>
          <p:cNvPr id="18" name="TextBox 17">
            <a:extLst>
              <a:ext uri="{FF2B5EF4-FFF2-40B4-BE49-F238E27FC236}">
                <a16:creationId xmlns:a16="http://schemas.microsoft.com/office/drawing/2014/main" id="{2BA76135-1AE6-6096-6D2C-E5D0DF07D3D9}"/>
              </a:ext>
            </a:extLst>
          </p:cNvPr>
          <p:cNvSpPr txBox="1"/>
          <p:nvPr/>
        </p:nvSpPr>
        <p:spPr>
          <a:xfrm>
            <a:off x="199592" y="3919417"/>
            <a:ext cx="593793" cy="276999"/>
          </a:xfrm>
          <a:prstGeom prst="rect">
            <a:avLst/>
          </a:prstGeom>
          <a:noFill/>
        </p:spPr>
        <p:txBody>
          <a:bodyPr wrap="square" rtlCol="0">
            <a:spAutoFit/>
          </a:bodyPr>
          <a:lstStyle/>
          <a:p>
            <a:r>
              <a:rPr lang="en-GB" sz="1200" dirty="0"/>
              <a:t>10 m</a:t>
            </a:r>
          </a:p>
        </p:txBody>
      </p:sp>
      <p:sp>
        <p:nvSpPr>
          <p:cNvPr id="19" name="TextBox 18">
            <a:extLst>
              <a:ext uri="{FF2B5EF4-FFF2-40B4-BE49-F238E27FC236}">
                <a16:creationId xmlns:a16="http://schemas.microsoft.com/office/drawing/2014/main" id="{635E73B3-569A-7F0B-5C31-EF99C230B3D9}"/>
              </a:ext>
            </a:extLst>
          </p:cNvPr>
          <p:cNvSpPr txBox="1"/>
          <p:nvPr/>
        </p:nvSpPr>
        <p:spPr>
          <a:xfrm>
            <a:off x="185618" y="2591592"/>
            <a:ext cx="593793" cy="276999"/>
          </a:xfrm>
          <a:prstGeom prst="rect">
            <a:avLst/>
          </a:prstGeom>
          <a:noFill/>
        </p:spPr>
        <p:txBody>
          <a:bodyPr wrap="square" rtlCol="0">
            <a:spAutoFit/>
          </a:bodyPr>
          <a:lstStyle/>
          <a:p>
            <a:r>
              <a:rPr lang="en-GB" sz="1200" dirty="0"/>
              <a:t>30 m</a:t>
            </a:r>
          </a:p>
        </p:txBody>
      </p:sp>
      <p:pic>
        <p:nvPicPr>
          <p:cNvPr id="21" name="Picture 20" descr="A group of trees and bushes&#10;&#10;Description automatically generated">
            <a:extLst>
              <a:ext uri="{FF2B5EF4-FFF2-40B4-BE49-F238E27FC236}">
                <a16:creationId xmlns:a16="http://schemas.microsoft.com/office/drawing/2014/main" id="{BCD48CD8-0AC9-7F4C-3357-5D943B3AD2B2}"/>
              </a:ext>
            </a:extLst>
          </p:cNvPr>
          <p:cNvPicPr>
            <a:picLocks noChangeAspect="1"/>
          </p:cNvPicPr>
          <p:nvPr/>
        </p:nvPicPr>
        <p:blipFill>
          <a:blip r:embed="rId4"/>
          <a:stretch>
            <a:fillRect/>
          </a:stretch>
        </p:blipFill>
        <p:spPr>
          <a:xfrm>
            <a:off x="631371" y="2224818"/>
            <a:ext cx="3631191" cy="2526271"/>
          </a:xfrm>
          <a:prstGeom prst="rect">
            <a:avLst/>
          </a:prstGeom>
        </p:spPr>
      </p:pic>
      <p:sp>
        <p:nvSpPr>
          <p:cNvPr id="22" name="TextBox 21">
            <a:extLst>
              <a:ext uri="{FF2B5EF4-FFF2-40B4-BE49-F238E27FC236}">
                <a16:creationId xmlns:a16="http://schemas.microsoft.com/office/drawing/2014/main" id="{99404AD9-D2CA-EB13-B018-923708B1BE2F}"/>
              </a:ext>
            </a:extLst>
          </p:cNvPr>
          <p:cNvSpPr txBox="1"/>
          <p:nvPr/>
        </p:nvSpPr>
        <p:spPr>
          <a:xfrm>
            <a:off x="4196501" y="2392708"/>
            <a:ext cx="1043563" cy="461665"/>
          </a:xfrm>
          <a:prstGeom prst="rect">
            <a:avLst/>
          </a:prstGeom>
          <a:noFill/>
        </p:spPr>
        <p:txBody>
          <a:bodyPr wrap="square" rtlCol="0">
            <a:spAutoFit/>
          </a:bodyPr>
          <a:lstStyle/>
          <a:p>
            <a:r>
              <a:rPr lang="en-GB" sz="1200" dirty="0"/>
              <a:t>Emergent layer</a:t>
            </a:r>
            <a:endParaRPr lang="en-GB" sz="1200" b="1" dirty="0"/>
          </a:p>
        </p:txBody>
      </p:sp>
      <p:sp>
        <p:nvSpPr>
          <p:cNvPr id="23" name="TextBox 22">
            <a:extLst>
              <a:ext uri="{FF2B5EF4-FFF2-40B4-BE49-F238E27FC236}">
                <a16:creationId xmlns:a16="http://schemas.microsoft.com/office/drawing/2014/main" id="{E49079F2-F48C-1CCD-3228-DCDF1061794A}"/>
              </a:ext>
            </a:extLst>
          </p:cNvPr>
          <p:cNvSpPr txBox="1"/>
          <p:nvPr/>
        </p:nvSpPr>
        <p:spPr>
          <a:xfrm>
            <a:off x="4216343" y="3086872"/>
            <a:ext cx="1043563" cy="276999"/>
          </a:xfrm>
          <a:prstGeom prst="rect">
            <a:avLst/>
          </a:prstGeom>
          <a:noFill/>
        </p:spPr>
        <p:txBody>
          <a:bodyPr wrap="square" rtlCol="0">
            <a:spAutoFit/>
          </a:bodyPr>
          <a:lstStyle/>
          <a:p>
            <a:r>
              <a:rPr lang="en-GB" sz="1200" dirty="0"/>
              <a:t>Canopy</a:t>
            </a:r>
            <a:endParaRPr lang="en-GB" sz="1200" b="1" dirty="0"/>
          </a:p>
        </p:txBody>
      </p:sp>
      <p:sp>
        <p:nvSpPr>
          <p:cNvPr id="24" name="TextBox 23">
            <a:extLst>
              <a:ext uri="{FF2B5EF4-FFF2-40B4-BE49-F238E27FC236}">
                <a16:creationId xmlns:a16="http://schemas.microsoft.com/office/drawing/2014/main" id="{6DF3D988-FAC5-12B1-AC61-8296DFA1D4E5}"/>
              </a:ext>
            </a:extLst>
          </p:cNvPr>
          <p:cNvSpPr txBox="1"/>
          <p:nvPr/>
        </p:nvSpPr>
        <p:spPr>
          <a:xfrm>
            <a:off x="4212947" y="3561028"/>
            <a:ext cx="1043563" cy="461665"/>
          </a:xfrm>
          <a:prstGeom prst="rect">
            <a:avLst/>
          </a:prstGeom>
          <a:noFill/>
        </p:spPr>
        <p:txBody>
          <a:bodyPr wrap="square" rtlCol="0">
            <a:spAutoFit/>
          </a:bodyPr>
          <a:lstStyle/>
          <a:p>
            <a:r>
              <a:rPr lang="en-GB" sz="1200" dirty="0"/>
              <a:t>Under</a:t>
            </a:r>
            <a:br>
              <a:rPr lang="en-GB" sz="1200" dirty="0"/>
            </a:br>
            <a:r>
              <a:rPr lang="en-GB" sz="1200" dirty="0"/>
              <a:t>canopy</a:t>
            </a:r>
            <a:endParaRPr lang="en-GB" sz="1200" b="1" dirty="0"/>
          </a:p>
        </p:txBody>
      </p:sp>
      <p:sp>
        <p:nvSpPr>
          <p:cNvPr id="26" name="TextBox 25">
            <a:extLst>
              <a:ext uri="{FF2B5EF4-FFF2-40B4-BE49-F238E27FC236}">
                <a16:creationId xmlns:a16="http://schemas.microsoft.com/office/drawing/2014/main" id="{33DF93B2-3FF9-AEA3-6672-739B185A08F5}"/>
              </a:ext>
            </a:extLst>
          </p:cNvPr>
          <p:cNvSpPr txBox="1"/>
          <p:nvPr/>
        </p:nvSpPr>
        <p:spPr>
          <a:xfrm>
            <a:off x="4212946" y="4111841"/>
            <a:ext cx="1043563" cy="276999"/>
          </a:xfrm>
          <a:prstGeom prst="rect">
            <a:avLst/>
          </a:prstGeom>
          <a:noFill/>
        </p:spPr>
        <p:txBody>
          <a:bodyPr wrap="square" rtlCol="0">
            <a:spAutoFit/>
          </a:bodyPr>
          <a:lstStyle/>
          <a:p>
            <a:r>
              <a:rPr lang="en-GB" sz="1200" dirty="0"/>
              <a:t>Understorey</a:t>
            </a:r>
            <a:endParaRPr lang="en-GB" sz="1200" b="1" dirty="0"/>
          </a:p>
        </p:txBody>
      </p:sp>
      <p:sp>
        <p:nvSpPr>
          <p:cNvPr id="27" name="TextBox 26">
            <a:extLst>
              <a:ext uri="{FF2B5EF4-FFF2-40B4-BE49-F238E27FC236}">
                <a16:creationId xmlns:a16="http://schemas.microsoft.com/office/drawing/2014/main" id="{694E919F-BB80-5196-9322-A37166863EBF}"/>
              </a:ext>
            </a:extLst>
          </p:cNvPr>
          <p:cNvSpPr txBox="1"/>
          <p:nvPr/>
        </p:nvSpPr>
        <p:spPr>
          <a:xfrm>
            <a:off x="4212946" y="4437800"/>
            <a:ext cx="1043563" cy="461665"/>
          </a:xfrm>
          <a:prstGeom prst="rect">
            <a:avLst/>
          </a:prstGeom>
          <a:noFill/>
        </p:spPr>
        <p:txBody>
          <a:bodyPr wrap="square" rtlCol="0">
            <a:spAutoFit/>
          </a:bodyPr>
          <a:lstStyle/>
          <a:p>
            <a:r>
              <a:rPr lang="en-GB" sz="1200" dirty="0"/>
              <a:t>Ground </a:t>
            </a:r>
          </a:p>
          <a:p>
            <a:r>
              <a:rPr lang="en-GB" sz="1200" dirty="0"/>
              <a:t>cover</a:t>
            </a:r>
            <a:endParaRPr lang="en-GB" sz="1200" b="1" dirty="0"/>
          </a:p>
        </p:txBody>
      </p:sp>
      <p:cxnSp>
        <p:nvCxnSpPr>
          <p:cNvPr id="28" name="Straight Connector 27">
            <a:extLst>
              <a:ext uri="{FF2B5EF4-FFF2-40B4-BE49-F238E27FC236}">
                <a16:creationId xmlns:a16="http://schemas.microsoft.com/office/drawing/2014/main" id="{295C5801-3F78-CBAE-FB50-A9029DBD8EED}"/>
              </a:ext>
            </a:extLst>
          </p:cNvPr>
          <p:cNvCxnSpPr/>
          <p:nvPr/>
        </p:nvCxnSpPr>
        <p:spPr>
          <a:xfrm>
            <a:off x="5321765" y="107482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64EEFE-60D9-E7D2-4259-8A7C95D49DB1}"/>
              </a:ext>
            </a:extLst>
          </p:cNvPr>
          <p:cNvCxnSpPr/>
          <p:nvPr/>
        </p:nvCxnSpPr>
        <p:spPr>
          <a:xfrm>
            <a:off x="5321765" y="146080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descr="A graph with blue and orange lines&#10;&#10;Description automatically generated">
            <a:extLst>
              <a:ext uri="{FF2B5EF4-FFF2-40B4-BE49-F238E27FC236}">
                <a16:creationId xmlns:a16="http://schemas.microsoft.com/office/drawing/2014/main" id="{D657DAEA-3800-1999-8424-74DF0071FB0C}"/>
              </a:ext>
            </a:extLst>
          </p:cNvPr>
          <p:cNvPicPr>
            <a:picLocks noChangeAspect="1"/>
          </p:cNvPicPr>
          <p:nvPr/>
        </p:nvPicPr>
        <p:blipFill rotWithShape="1">
          <a:blip r:embed="rId5"/>
          <a:srcRect t="6114"/>
          <a:stretch/>
        </p:blipFill>
        <p:spPr>
          <a:xfrm>
            <a:off x="5106419" y="2069384"/>
            <a:ext cx="4523256" cy="3269099"/>
          </a:xfrm>
          <a:prstGeom prst="rect">
            <a:avLst/>
          </a:prstGeom>
        </p:spPr>
      </p:pic>
      <p:sp>
        <p:nvSpPr>
          <p:cNvPr id="34" name="TextBox 33">
            <a:extLst>
              <a:ext uri="{FF2B5EF4-FFF2-40B4-BE49-F238E27FC236}">
                <a16:creationId xmlns:a16="http://schemas.microsoft.com/office/drawing/2014/main" id="{463BCF1C-3903-3713-95FF-3AD6F8CFB699}"/>
              </a:ext>
            </a:extLst>
          </p:cNvPr>
          <p:cNvSpPr txBox="1"/>
          <p:nvPr/>
        </p:nvSpPr>
        <p:spPr>
          <a:xfrm>
            <a:off x="5373680" y="1831754"/>
            <a:ext cx="4523257" cy="276999"/>
          </a:xfrm>
          <a:prstGeom prst="rect">
            <a:avLst/>
          </a:prstGeom>
          <a:noFill/>
        </p:spPr>
        <p:txBody>
          <a:bodyPr wrap="square" rtlCol="0">
            <a:spAutoFit/>
          </a:bodyPr>
          <a:lstStyle/>
          <a:p>
            <a:r>
              <a:rPr lang="en-GB" sz="1200" dirty="0"/>
              <a:t>Study Figure 2, a climate graph for one global ecosystem.</a:t>
            </a:r>
          </a:p>
        </p:txBody>
      </p:sp>
      <p:sp>
        <p:nvSpPr>
          <p:cNvPr id="6" name="TextBox 5">
            <a:extLst>
              <a:ext uri="{FF2B5EF4-FFF2-40B4-BE49-F238E27FC236}">
                <a16:creationId xmlns:a16="http://schemas.microsoft.com/office/drawing/2014/main" id="{E722BABA-FF84-C259-5474-659DA6503C35}"/>
              </a:ext>
            </a:extLst>
          </p:cNvPr>
          <p:cNvSpPr txBox="1"/>
          <p:nvPr/>
        </p:nvSpPr>
        <p:spPr>
          <a:xfrm>
            <a:off x="5315873" y="762114"/>
            <a:ext cx="3648269" cy="646331"/>
          </a:xfrm>
          <a:prstGeom prst="rect">
            <a:avLst/>
          </a:prstGeom>
          <a:solidFill>
            <a:schemeClr val="bg2"/>
          </a:solidFill>
        </p:spPr>
        <p:txBody>
          <a:bodyPr wrap="square" rtlCol="0">
            <a:spAutoFit/>
          </a:bodyPr>
          <a:lstStyle/>
          <a:p>
            <a:r>
              <a:rPr lang="en-GB" sz="1200" dirty="0"/>
              <a:t>Buttressed roots (1) </a:t>
            </a:r>
          </a:p>
          <a:p>
            <a:r>
              <a:rPr lang="en-GB" sz="1200" dirty="0"/>
              <a:t>The base is wider than the rest of the trunk (1)</a:t>
            </a:r>
          </a:p>
          <a:p>
            <a:r>
              <a:rPr lang="en-GB" sz="1200" dirty="0"/>
              <a:t>Wide base (1)</a:t>
            </a:r>
          </a:p>
        </p:txBody>
      </p:sp>
      <p:sp>
        <p:nvSpPr>
          <p:cNvPr id="8" name="TextBox 7">
            <a:extLst>
              <a:ext uri="{FF2B5EF4-FFF2-40B4-BE49-F238E27FC236}">
                <a16:creationId xmlns:a16="http://schemas.microsoft.com/office/drawing/2014/main" id="{D130549B-8FA9-7DF7-1E2D-C02F16E1A4C7}"/>
              </a:ext>
            </a:extLst>
          </p:cNvPr>
          <p:cNvSpPr txBox="1"/>
          <p:nvPr/>
        </p:nvSpPr>
        <p:spPr>
          <a:xfrm>
            <a:off x="360452" y="5933178"/>
            <a:ext cx="930934" cy="307777"/>
          </a:xfrm>
          <a:prstGeom prst="rect">
            <a:avLst/>
          </a:prstGeom>
          <a:noFill/>
        </p:spPr>
        <p:txBody>
          <a:bodyPr wrap="square" rtlCol="0">
            <a:spAutoFit/>
          </a:bodyPr>
          <a:lstStyle/>
          <a:p>
            <a:r>
              <a:rPr lang="en-GB" sz="1400" b="1" dirty="0">
                <a:solidFill>
                  <a:schemeClr val="accent6"/>
                </a:solidFill>
              </a:rPr>
              <a:t>√</a:t>
            </a:r>
          </a:p>
        </p:txBody>
      </p:sp>
      <p:sp>
        <p:nvSpPr>
          <p:cNvPr id="9" name="TextBox 8">
            <a:extLst>
              <a:ext uri="{FF2B5EF4-FFF2-40B4-BE49-F238E27FC236}">
                <a16:creationId xmlns:a16="http://schemas.microsoft.com/office/drawing/2014/main" id="{9CA4B4D4-7C69-3E5B-0148-AE330AECBE81}"/>
              </a:ext>
            </a:extLst>
          </p:cNvPr>
          <p:cNvSpPr txBox="1"/>
          <p:nvPr/>
        </p:nvSpPr>
        <p:spPr>
          <a:xfrm>
            <a:off x="5274615" y="6141967"/>
            <a:ext cx="930934" cy="307777"/>
          </a:xfrm>
          <a:prstGeom prst="rect">
            <a:avLst/>
          </a:prstGeom>
          <a:noFill/>
        </p:spPr>
        <p:txBody>
          <a:bodyPr wrap="square" rtlCol="0">
            <a:spAutoFit/>
          </a:bodyPr>
          <a:lstStyle/>
          <a:p>
            <a:r>
              <a:rPr lang="en-GB" sz="1400" b="1" dirty="0">
                <a:solidFill>
                  <a:schemeClr val="accent6"/>
                </a:solidFill>
              </a:rPr>
              <a:t>√</a:t>
            </a:r>
          </a:p>
        </p:txBody>
      </p:sp>
    </p:spTree>
    <p:extLst>
      <p:ext uri="{BB962C8B-B14F-4D97-AF65-F5344CB8AC3E}">
        <p14:creationId xmlns:p14="http://schemas.microsoft.com/office/powerpoint/2010/main" val="3231776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5ECC9F-E110-F074-79B3-E03AFE3C33FB}"/>
              </a:ext>
            </a:extLst>
          </p:cNvPr>
          <p:cNvSpPr/>
          <p:nvPr/>
        </p:nvSpPr>
        <p:spPr>
          <a:xfrm>
            <a:off x="185620" y="234177"/>
            <a:ext cx="9512562" cy="6394274"/>
          </a:xfrm>
          <a:custGeom>
            <a:avLst/>
            <a:gdLst>
              <a:gd name="connsiteX0" fmla="*/ 0 w 9512562"/>
              <a:gd name="connsiteY0" fmla="*/ 58572 h 6394274"/>
              <a:gd name="connsiteX1" fmla="*/ 58572 w 9512562"/>
              <a:gd name="connsiteY1" fmla="*/ 0 h 6394274"/>
              <a:gd name="connsiteX2" fmla="*/ 917582 w 9512562"/>
              <a:gd name="connsiteY2" fmla="*/ 0 h 6394274"/>
              <a:gd name="connsiteX3" fmla="*/ 1494729 w 9512562"/>
              <a:gd name="connsiteY3" fmla="*/ 0 h 6394274"/>
              <a:gd name="connsiteX4" fmla="*/ 1977922 w 9512562"/>
              <a:gd name="connsiteY4" fmla="*/ 0 h 6394274"/>
              <a:gd name="connsiteX5" fmla="*/ 2742977 w 9512562"/>
              <a:gd name="connsiteY5" fmla="*/ 0 h 6394274"/>
              <a:gd name="connsiteX6" fmla="*/ 3320124 w 9512562"/>
              <a:gd name="connsiteY6" fmla="*/ 0 h 6394274"/>
              <a:gd name="connsiteX7" fmla="*/ 4179134 w 9512562"/>
              <a:gd name="connsiteY7" fmla="*/ 0 h 6394274"/>
              <a:gd name="connsiteX8" fmla="*/ 4662327 w 9512562"/>
              <a:gd name="connsiteY8" fmla="*/ 0 h 6394274"/>
              <a:gd name="connsiteX9" fmla="*/ 5521336 w 9512562"/>
              <a:gd name="connsiteY9" fmla="*/ 0 h 6394274"/>
              <a:gd name="connsiteX10" fmla="*/ 5910575 w 9512562"/>
              <a:gd name="connsiteY10" fmla="*/ 0 h 6394274"/>
              <a:gd name="connsiteX11" fmla="*/ 6581676 w 9512562"/>
              <a:gd name="connsiteY11" fmla="*/ 0 h 6394274"/>
              <a:gd name="connsiteX12" fmla="*/ 7252778 w 9512562"/>
              <a:gd name="connsiteY12" fmla="*/ 0 h 6394274"/>
              <a:gd name="connsiteX13" fmla="*/ 7829925 w 9512562"/>
              <a:gd name="connsiteY13" fmla="*/ 0 h 6394274"/>
              <a:gd name="connsiteX14" fmla="*/ 8688935 w 9512562"/>
              <a:gd name="connsiteY14" fmla="*/ 0 h 6394274"/>
              <a:gd name="connsiteX15" fmla="*/ 9453990 w 9512562"/>
              <a:gd name="connsiteY15" fmla="*/ 0 h 6394274"/>
              <a:gd name="connsiteX16" fmla="*/ 9512562 w 9512562"/>
              <a:gd name="connsiteY16" fmla="*/ 58572 h 6394274"/>
              <a:gd name="connsiteX17" fmla="*/ 9512562 w 9512562"/>
              <a:gd name="connsiteY17" fmla="*/ 818802 h 6394274"/>
              <a:gd name="connsiteX18" fmla="*/ 9512562 w 9512562"/>
              <a:gd name="connsiteY18" fmla="*/ 1516261 h 6394274"/>
              <a:gd name="connsiteX19" fmla="*/ 9512562 w 9512562"/>
              <a:gd name="connsiteY19" fmla="*/ 2025406 h 6394274"/>
              <a:gd name="connsiteX20" fmla="*/ 9512562 w 9512562"/>
              <a:gd name="connsiteY20" fmla="*/ 2597322 h 6394274"/>
              <a:gd name="connsiteX21" fmla="*/ 9512562 w 9512562"/>
              <a:gd name="connsiteY21" fmla="*/ 3420324 h 6394274"/>
              <a:gd name="connsiteX22" fmla="*/ 9512562 w 9512562"/>
              <a:gd name="connsiteY22" fmla="*/ 4117783 h 6394274"/>
              <a:gd name="connsiteX23" fmla="*/ 9512562 w 9512562"/>
              <a:gd name="connsiteY23" fmla="*/ 4689699 h 6394274"/>
              <a:gd name="connsiteX24" fmla="*/ 9512562 w 9512562"/>
              <a:gd name="connsiteY24" fmla="*/ 5387158 h 6394274"/>
              <a:gd name="connsiteX25" fmla="*/ 9512562 w 9512562"/>
              <a:gd name="connsiteY25" fmla="*/ 6335702 h 6394274"/>
              <a:gd name="connsiteX26" fmla="*/ 9453990 w 9512562"/>
              <a:gd name="connsiteY26" fmla="*/ 6394274 h 6394274"/>
              <a:gd name="connsiteX27" fmla="*/ 8594980 w 9512562"/>
              <a:gd name="connsiteY27" fmla="*/ 6394274 h 6394274"/>
              <a:gd name="connsiteX28" fmla="*/ 7829925 w 9512562"/>
              <a:gd name="connsiteY28" fmla="*/ 6394274 h 6394274"/>
              <a:gd name="connsiteX29" fmla="*/ 7346732 w 9512562"/>
              <a:gd name="connsiteY29" fmla="*/ 6394274 h 6394274"/>
              <a:gd name="connsiteX30" fmla="*/ 6581676 w 9512562"/>
              <a:gd name="connsiteY30" fmla="*/ 6394274 h 6394274"/>
              <a:gd name="connsiteX31" fmla="*/ 6192438 w 9512562"/>
              <a:gd name="connsiteY31" fmla="*/ 6394274 h 6394274"/>
              <a:gd name="connsiteX32" fmla="*/ 5427382 w 9512562"/>
              <a:gd name="connsiteY32" fmla="*/ 6394274 h 6394274"/>
              <a:gd name="connsiteX33" fmla="*/ 4944189 w 9512562"/>
              <a:gd name="connsiteY33" fmla="*/ 6394274 h 6394274"/>
              <a:gd name="connsiteX34" fmla="*/ 4554951 w 9512562"/>
              <a:gd name="connsiteY34" fmla="*/ 6394274 h 6394274"/>
              <a:gd name="connsiteX35" fmla="*/ 4071758 w 9512562"/>
              <a:gd name="connsiteY35" fmla="*/ 6394274 h 6394274"/>
              <a:gd name="connsiteX36" fmla="*/ 3306702 w 9512562"/>
              <a:gd name="connsiteY36" fmla="*/ 6394274 h 6394274"/>
              <a:gd name="connsiteX37" fmla="*/ 2823509 w 9512562"/>
              <a:gd name="connsiteY37" fmla="*/ 6394274 h 6394274"/>
              <a:gd name="connsiteX38" fmla="*/ 2434271 w 9512562"/>
              <a:gd name="connsiteY38" fmla="*/ 6394274 h 6394274"/>
              <a:gd name="connsiteX39" fmla="*/ 1951078 w 9512562"/>
              <a:gd name="connsiteY39" fmla="*/ 6394274 h 6394274"/>
              <a:gd name="connsiteX40" fmla="*/ 1373931 w 9512562"/>
              <a:gd name="connsiteY40" fmla="*/ 6394274 h 6394274"/>
              <a:gd name="connsiteX41" fmla="*/ 702829 w 9512562"/>
              <a:gd name="connsiteY41" fmla="*/ 6394274 h 6394274"/>
              <a:gd name="connsiteX42" fmla="*/ 58572 w 9512562"/>
              <a:gd name="connsiteY42" fmla="*/ 6394274 h 6394274"/>
              <a:gd name="connsiteX43" fmla="*/ 0 w 9512562"/>
              <a:gd name="connsiteY43" fmla="*/ 6335702 h 6394274"/>
              <a:gd name="connsiteX44" fmla="*/ 0 w 9512562"/>
              <a:gd name="connsiteY44" fmla="*/ 5638243 h 6394274"/>
              <a:gd name="connsiteX45" fmla="*/ 0 w 9512562"/>
              <a:gd name="connsiteY45" fmla="*/ 4878013 h 6394274"/>
              <a:gd name="connsiteX46" fmla="*/ 0 w 9512562"/>
              <a:gd name="connsiteY46" fmla="*/ 4243325 h 6394274"/>
              <a:gd name="connsiteX47" fmla="*/ 0 w 9512562"/>
              <a:gd name="connsiteY47" fmla="*/ 3483095 h 6394274"/>
              <a:gd name="connsiteX48" fmla="*/ 0 w 9512562"/>
              <a:gd name="connsiteY48" fmla="*/ 2911179 h 6394274"/>
              <a:gd name="connsiteX49" fmla="*/ 0 w 9512562"/>
              <a:gd name="connsiteY49" fmla="*/ 2213720 h 6394274"/>
              <a:gd name="connsiteX50" fmla="*/ 0 w 9512562"/>
              <a:gd name="connsiteY50" fmla="*/ 1704575 h 6394274"/>
              <a:gd name="connsiteX51" fmla="*/ 0 w 9512562"/>
              <a:gd name="connsiteY51" fmla="*/ 881573 h 6394274"/>
              <a:gd name="connsiteX52" fmla="*/ 0 w 9512562"/>
              <a:gd name="connsiteY52" fmla="*/ 58572 h 639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12562" h="6394274" extrusionOk="0">
                <a:moveTo>
                  <a:pt x="0" y="58572"/>
                </a:moveTo>
                <a:cubicBezTo>
                  <a:pt x="-3685" y="23951"/>
                  <a:pt x="24651" y="590"/>
                  <a:pt x="58572" y="0"/>
                </a:cubicBezTo>
                <a:cubicBezTo>
                  <a:pt x="299176" y="-22470"/>
                  <a:pt x="682822" y="-10842"/>
                  <a:pt x="917582" y="0"/>
                </a:cubicBezTo>
                <a:cubicBezTo>
                  <a:pt x="1152342" y="10842"/>
                  <a:pt x="1310601" y="-18490"/>
                  <a:pt x="1494729" y="0"/>
                </a:cubicBezTo>
                <a:cubicBezTo>
                  <a:pt x="1678857" y="18490"/>
                  <a:pt x="1844139" y="-15642"/>
                  <a:pt x="1977922" y="0"/>
                </a:cubicBezTo>
                <a:cubicBezTo>
                  <a:pt x="2111705" y="15642"/>
                  <a:pt x="2568388" y="28883"/>
                  <a:pt x="2742977" y="0"/>
                </a:cubicBezTo>
                <a:cubicBezTo>
                  <a:pt x="2917567" y="-28883"/>
                  <a:pt x="3049391" y="26225"/>
                  <a:pt x="3320124" y="0"/>
                </a:cubicBezTo>
                <a:cubicBezTo>
                  <a:pt x="3590857" y="-26225"/>
                  <a:pt x="3968496" y="-12058"/>
                  <a:pt x="4179134" y="0"/>
                </a:cubicBezTo>
                <a:cubicBezTo>
                  <a:pt x="4389772" y="12058"/>
                  <a:pt x="4444524" y="-12252"/>
                  <a:pt x="4662327" y="0"/>
                </a:cubicBezTo>
                <a:cubicBezTo>
                  <a:pt x="4880130" y="12252"/>
                  <a:pt x="5304427" y="-21745"/>
                  <a:pt x="5521336" y="0"/>
                </a:cubicBezTo>
                <a:cubicBezTo>
                  <a:pt x="5738245" y="21745"/>
                  <a:pt x="5779181" y="7639"/>
                  <a:pt x="5910575" y="0"/>
                </a:cubicBezTo>
                <a:cubicBezTo>
                  <a:pt x="6041969" y="-7639"/>
                  <a:pt x="6388463" y="-1356"/>
                  <a:pt x="6581676" y="0"/>
                </a:cubicBezTo>
                <a:cubicBezTo>
                  <a:pt x="6774889" y="1356"/>
                  <a:pt x="7071033" y="-23961"/>
                  <a:pt x="7252778" y="0"/>
                </a:cubicBezTo>
                <a:cubicBezTo>
                  <a:pt x="7434523" y="23961"/>
                  <a:pt x="7613110" y="7442"/>
                  <a:pt x="7829925" y="0"/>
                </a:cubicBezTo>
                <a:cubicBezTo>
                  <a:pt x="8046740" y="-7442"/>
                  <a:pt x="8468695" y="-14971"/>
                  <a:pt x="8688935" y="0"/>
                </a:cubicBezTo>
                <a:cubicBezTo>
                  <a:pt x="8909175" y="14971"/>
                  <a:pt x="9144549" y="-12811"/>
                  <a:pt x="9453990" y="0"/>
                </a:cubicBezTo>
                <a:cubicBezTo>
                  <a:pt x="9481475" y="799"/>
                  <a:pt x="9510362" y="24706"/>
                  <a:pt x="9512562" y="58572"/>
                </a:cubicBezTo>
                <a:cubicBezTo>
                  <a:pt x="9548082" y="285961"/>
                  <a:pt x="9515274" y="452187"/>
                  <a:pt x="9512562" y="818802"/>
                </a:cubicBezTo>
                <a:cubicBezTo>
                  <a:pt x="9509851" y="1185417"/>
                  <a:pt x="9494692" y="1313679"/>
                  <a:pt x="9512562" y="1516261"/>
                </a:cubicBezTo>
                <a:cubicBezTo>
                  <a:pt x="9530432" y="1718843"/>
                  <a:pt x="9536278" y="1911141"/>
                  <a:pt x="9512562" y="2025406"/>
                </a:cubicBezTo>
                <a:cubicBezTo>
                  <a:pt x="9488846" y="2139672"/>
                  <a:pt x="9521889" y="2434327"/>
                  <a:pt x="9512562" y="2597322"/>
                </a:cubicBezTo>
                <a:cubicBezTo>
                  <a:pt x="9503235" y="2760317"/>
                  <a:pt x="9476517" y="3191249"/>
                  <a:pt x="9512562" y="3420324"/>
                </a:cubicBezTo>
                <a:cubicBezTo>
                  <a:pt x="9548607" y="3649399"/>
                  <a:pt x="9538798" y="3954388"/>
                  <a:pt x="9512562" y="4117783"/>
                </a:cubicBezTo>
                <a:cubicBezTo>
                  <a:pt x="9486326" y="4281178"/>
                  <a:pt x="9537820" y="4480403"/>
                  <a:pt x="9512562" y="4689699"/>
                </a:cubicBezTo>
                <a:cubicBezTo>
                  <a:pt x="9487304" y="4898995"/>
                  <a:pt x="9523748" y="5199052"/>
                  <a:pt x="9512562" y="5387158"/>
                </a:cubicBezTo>
                <a:cubicBezTo>
                  <a:pt x="9501376" y="5575264"/>
                  <a:pt x="9467936" y="6055632"/>
                  <a:pt x="9512562" y="6335702"/>
                </a:cubicBezTo>
                <a:cubicBezTo>
                  <a:pt x="9514909" y="6360830"/>
                  <a:pt x="9490742" y="6399036"/>
                  <a:pt x="9453990" y="6394274"/>
                </a:cubicBezTo>
                <a:cubicBezTo>
                  <a:pt x="9070804" y="6427831"/>
                  <a:pt x="8828185" y="6420036"/>
                  <a:pt x="8594980" y="6394274"/>
                </a:cubicBezTo>
                <a:cubicBezTo>
                  <a:pt x="8361775" y="6368513"/>
                  <a:pt x="8090006" y="6403087"/>
                  <a:pt x="7829925" y="6394274"/>
                </a:cubicBezTo>
                <a:cubicBezTo>
                  <a:pt x="7569844" y="6385461"/>
                  <a:pt x="7531316" y="6416916"/>
                  <a:pt x="7346732" y="6394274"/>
                </a:cubicBezTo>
                <a:cubicBezTo>
                  <a:pt x="7162148" y="6371632"/>
                  <a:pt x="6812102" y="6420881"/>
                  <a:pt x="6581676" y="6394274"/>
                </a:cubicBezTo>
                <a:cubicBezTo>
                  <a:pt x="6351250" y="6367667"/>
                  <a:pt x="6288588" y="6401665"/>
                  <a:pt x="6192438" y="6394274"/>
                </a:cubicBezTo>
                <a:cubicBezTo>
                  <a:pt x="6096288" y="6386883"/>
                  <a:pt x="5778538" y="6422939"/>
                  <a:pt x="5427382" y="6394274"/>
                </a:cubicBezTo>
                <a:cubicBezTo>
                  <a:pt x="5076226" y="6365609"/>
                  <a:pt x="5120293" y="6388901"/>
                  <a:pt x="4944189" y="6394274"/>
                </a:cubicBezTo>
                <a:cubicBezTo>
                  <a:pt x="4768085" y="6399647"/>
                  <a:pt x="4680441" y="6378017"/>
                  <a:pt x="4554951" y="6394274"/>
                </a:cubicBezTo>
                <a:cubicBezTo>
                  <a:pt x="4429461" y="6410531"/>
                  <a:pt x="4297271" y="6373088"/>
                  <a:pt x="4071758" y="6394274"/>
                </a:cubicBezTo>
                <a:cubicBezTo>
                  <a:pt x="3846245" y="6415460"/>
                  <a:pt x="3551599" y="6376726"/>
                  <a:pt x="3306702" y="6394274"/>
                </a:cubicBezTo>
                <a:cubicBezTo>
                  <a:pt x="3061805" y="6411822"/>
                  <a:pt x="3028850" y="6385024"/>
                  <a:pt x="2823509" y="6394274"/>
                </a:cubicBezTo>
                <a:cubicBezTo>
                  <a:pt x="2618168" y="6403524"/>
                  <a:pt x="2608670" y="6400876"/>
                  <a:pt x="2434271" y="6394274"/>
                </a:cubicBezTo>
                <a:cubicBezTo>
                  <a:pt x="2259872" y="6387672"/>
                  <a:pt x="2190517" y="6372013"/>
                  <a:pt x="1951078" y="6394274"/>
                </a:cubicBezTo>
                <a:cubicBezTo>
                  <a:pt x="1711639" y="6416535"/>
                  <a:pt x="1561982" y="6392955"/>
                  <a:pt x="1373931" y="6394274"/>
                </a:cubicBezTo>
                <a:cubicBezTo>
                  <a:pt x="1185880" y="6395593"/>
                  <a:pt x="987573" y="6412901"/>
                  <a:pt x="702829" y="6394274"/>
                </a:cubicBezTo>
                <a:cubicBezTo>
                  <a:pt x="418085" y="6375647"/>
                  <a:pt x="208811" y="6383337"/>
                  <a:pt x="58572" y="6394274"/>
                </a:cubicBezTo>
                <a:cubicBezTo>
                  <a:pt x="29007" y="6401427"/>
                  <a:pt x="6444" y="6371048"/>
                  <a:pt x="0" y="6335702"/>
                </a:cubicBezTo>
                <a:cubicBezTo>
                  <a:pt x="-5517" y="6081092"/>
                  <a:pt x="-31884" y="5942672"/>
                  <a:pt x="0" y="5638243"/>
                </a:cubicBezTo>
                <a:cubicBezTo>
                  <a:pt x="31884" y="5333814"/>
                  <a:pt x="-36977" y="5192283"/>
                  <a:pt x="0" y="4878013"/>
                </a:cubicBezTo>
                <a:cubicBezTo>
                  <a:pt x="36977" y="4563743"/>
                  <a:pt x="-23615" y="4394678"/>
                  <a:pt x="0" y="4243325"/>
                </a:cubicBezTo>
                <a:cubicBezTo>
                  <a:pt x="23615" y="4091972"/>
                  <a:pt x="-3333" y="3710912"/>
                  <a:pt x="0" y="3483095"/>
                </a:cubicBezTo>
                <a:cubicBezTo>
                  <a:pt x="3333" y="3255278"/>
                  <a:pt x="-13403" y="3098419"/>
                  <a:pt x="0" y="2911179"/>
                </a:cubicBezTo>
                <a:cubicBezTo>
                  <a:pt x="13403" y="2723939"/>
                  <a:pt x="-25279" y="2458936"/>
                  <a:pt x="0" y="2213720"/>
                </a:cubicBezTo>
                <a:cubicBezTo>
                  <a:pt x="25279" y="1968504"/>
                  <a:pt x="14323" y="1842326"/>
                  <a:pt x="0" y="1704575"/>
                </a:cubicBezTo>
                <a:cubicBezTo>
                  <a:pt x="-14323" y="1566824"/>
                  <a:pt x="28155" y="1190409"/>
                  <a:pt x="0" y="881573"/>
                </a:cubicBezTo>
                <a:cubicBezTo>
                  <a:pt x="-28155" y="572737"/>
                  <a:pt x="18935" y="447603"/>
                  <a:pt x="0" y="58572"/>
                </a:cubicBezTo>
                <a:close/>
              </a:path>
            </a:pathLst>
          </a:custGeom>
          <a:no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Google Shape;56;p13">
            <a:extLst>
              <a:ext uri="{FF2B5EF4-FFF2-40B4-BE49-F238E27FC236}">
                <a16:creationId xmlns:a16="http://schemas.microsoft.com/office/drawing/2014/main" id="{D70F24E0-DF98-54DA-6232-E3B913C058AD}"/>
              </a:ext>
            </a:extLst>
          </p:cNvPr>
          <p:cNvSpPr txBox="1"/>
          <p:nvPr/>
        </p:nvSpPr>
        <p:spPr>
          <a:xfrm>
            <a:off x="261429" y="409378"/>
            <a:ext cx="4978635" cy="11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Learning Review - 4</a:t>
            </a:r>
          </a:p>
          <a:p>
            <a:pPr marL="0" lvl="0" indent="0" rtl="0">
              <a:spcBef>
                <a:spcPts val="0"/>
              </a:spcBef>
              <a:spcAft>
                <a:spcPts val="0"/>
              </a:spcAft>
              <a:buNone/>
            </a:pPr>
            <a:r>
              <a:rPr lang="en-GB" sz="2000" b="1" dirty="0">
                <a:solidFill>
                  <a:schemeClr val="accent6">
                    <a:lumMod val="50000"/>
                  </a:schemeClr>
                </a:solidFill>
                <a:latin typeface="Amatic SC"/>
                <a:ea typeface="Amatic SC"/>
                <a:cs typeface="Amatic SC"/>
                <a:sym typeface="Amatic SC"/>
              </a:rPr>
              <a:t>The physical characteristics of a tropical rainforest</a:t>
            </a:r>
            <a:endParaRPr sz="1050" b="1" dirty="0">
              <a:latin typeface="Amatic SC"/>
              <a:ea typeface="Amatic SC"/>
              <a:cs typeface="Amatic SC"/>
              <a:sym typeface="Amatic SC"/>
            </a:endParaRPr>
          </a:p>
        </p:txBody>
      </p:sp>
      <p:sp>
        <p:nvSpPr>
          <p:cNvPr id="151" name="TextBox 150">
            <a:extLst>
              <a:ext uri="{FF2B5EF4-FFF2-40B4-BE49-F238E27FC236}">
                <a16:creationId xmlns:a16="http://schemas.microsoft.com/office/drawing/2014/main" id="{F3EA8732-8BD7-3B0B-BF60-9E8BC5991719}"/>
              </a:ext>
            </a:extLst>
          </p:cNvPr>
          <p:cNvSpPr txBox="1"/>
          <p:nvPr/>
        </p:nvSpPr>
        <p:spPr>
          <a:xfrm>
            <a:off x="348223" y="1479264"/>
            <a:ext cx="4523257" cy="461665"/>
          </a:xfrm>
          <a:prstGeom prst="rect">
            <a:avLst/>
          </a:prstGeom>
          <a:noFill/>
        </p:spPr>
        <p:txBody>
          <a:bodyPr wrap="square" rtlCol="0">
            <a:spAutoFit/>
          </a:bodyPr>
          <a:lstStyle/>
          <a:p>
            <a:r>
              <a:rPr lang="en-GB" sz="1200" dirty="0"/>
              <a:t>4. Calculate the temperature range for the global ecosystem shown in </a:t>
            </a:r>
            <a:br>
              <a:rPr lang="en-GB" sz="1200" dirty="0"/>
            </a:br>
            <a:r>
              <a:rPr lang="en-GB" sz="1200" dirty="0"/>
              <a:t>    Figure 2. </a:t>
            </a:r>
          </a:p>
        </p:txBody>
      </p:sp>
      <p:pic>
        <p:nvPicPr>
          <p:cNvPr id="2" name="Picture 1">
            <a:extLst>
              <a:ext uri="{FF2B5EF4-FFF2-40B4-BE49-F238E27FC236}">
                <a16:creationId xmlns:a16="http://schemas.microsoft.com/office/drawing/2014/main" id="{947024CF-8CD6-FF6C-1063-7DDE031656B0}"/>
              </a:ext>
            </a:extLst>
          </p:cNvPr>
          <p:cNvPicPr>
            <a:picLocks noChangeAspect="1"/>
          </p:cNvPicPr>
          <p:nvPr/>
        </p:nvPicPr>
        <p:blipFill>
          <a:blip r:embed="rId3"/>
          <a:stretch>
            <a:fillRect/>
          </a:stretch>
        </p:blipFill>
        <p:spPr>
          <a:xfrm>
            <a:off x="360452" y="347096"/>
            <a:ext cx="1527061" cy="169014"/>
          </a:xfrm>
          <a:prstGeom prst="rect">
            <a:avLst/>
          </a:prstGeom>
        </p:spPr>
      </p:pic>
      <p:sp>
        <p:nvSpPr>
          <p:cNvPr id="36" name="TextBox 35">
            <a:extLst>
              <a:ext uri="{FF2B5EF4-FFF2-40B4-BE49-F238E27FC236}">
                <a16:creationId xmlns:a16="http://schemas.microsoft.com/office/drawing/2014/main" id="{E1B043EC-6E2D-5654-D3EA-C6353F17462C}"/>
              </a:ext>
            </a:extLst>
          </p:cNvPr>
          <p:cNvSpPr txBox="1"/>
          <p:nvPr/>
        </p:nvSpPr>
        <p:spPr>
          <a:xfrm>
            <a:off x="11001682" y="1524448"/>
            <a:ext cx="4523257" cy="276999"/>
          </a:xfrm>
          <a:prstGeom prst="rect">
            <a:avLst/>
          </a:prstGeom>
          <a:noFill/>
        </p:spPr>
        <p:txBody>
          <a:bodyPr wrap="square" rtlCol="0">
            <a:spAutoFit/>
          </a:bodyPr>
          <a:lstStyle/>
          <a:p>
            <a:r>
              <a:rPr lang="en-GB" sz="1200" dirty="0"/>
              <a:t>3. Outline one reason for the distribution of tropical rainforest. </a:t>
            </a:r>
          </a:p>
        </p:txBody>
      </p:sp>
      <p:cxnSp>
        <p:nvCxnSpPr>
          <p:cNvPr id="37" name="Straight Connector 36">
            <a:extLst>
              <a:ext uri="{FF2B5EF4-FFF2-40B4-BE49-F238E27FC236}">
                <a16:creationId xmlns:a16="http://schemas.microsoft.com/office/drawing/2014/main" id="{D1358928-9C8F-D99D-579C-E87EDA9E0C6A}"/>
              </a:ext>
            </a:extLst>
          </p:cNvPr>
          <p:cNvCxnSpPr/>
          <p:nvPr/>
        </p:nvCxnSpPr>
        <p:spPr>
          <a:xfrm>
            <a:off x="11188354" y="211745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4317F5C-04B5-E975-1D1D-6E7D70CF56C9}"/>
              </a:ext>
            </a:extLst>
          </p:cNvPr>
          <p:cNvCxnSpPr/>
          <p:nvPr/>
        </p:nvCxnSpPr>
        <p:spPr>
          <a:xfrm>
            <a:off x="11188354" y="2503431"/>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17EB196B-2410-9AB1-5730-7C6FA884AAC2}"/>
              </a:ext>
            </a:extLst>
          </p:cNvPr>
          <p:cNvSpPr/>
          <p:nvPr/>
        </p:nvSpPr>
        <p:spPr>
          <a:xfrm>
            <a:off x="14913621" y="33756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29" name="Straight Connector 28">
            <a:extLst>
              <a:ext uri="{FF2B5EF4-FFF2-40B4-BE49-F238E27FC236}">
                <a16:creationId xmlns:a16="http://schemas.microsoft.com/office/drawing/2014/main" id="{D34BB2F1-5CB9-AEF7-C460-B22DC8620E42}"/>
              </a:ext>
            </a:extLst>
          </p:cNvPr>
          <p:cNvCxnSpPr/>
          <p:nvPr/>
        </p:nvCxnSpPr>
        <p:spPr>
          <a:xfrm>
            <a:off x="11188353" y="291071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5B4459-D778-1D83-15C9-9000269AB0D9}"/>
              </a:ext>
            </a:extLst>
          </p:cNvPr>
          <p:cNvCxnSpPr/>
          <p:nvPr/>
        </p:nvCxnSpPr>
        <p:spPr>
          <a:xfrm>
            <a:off x="11188353" y="3296693"/>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F59ECE7-F5F6-FEC6-6397-97941D322952}"/>
              </a:ext>
            </a:extLst>
          </p:cNvPr>
          <p:cNvSpPr txBox="1"/>
          <p:nvPr/>
        </p:nvSpPr>
        <p:spPr>
          <a:xfrm>
            <a:off x="11056177" y="3816039"/>
            <a:ext cx="4523257" cy="646331"/>
          </a:xfrm>
          <a:prstGeom prst="rect">
            <a:avLst/>
          </a:prstGeom>
          <a:noFill/>
        </p:spPr>
        <p:txBody>
          <a:bodyPr wrap="square" rtlCol="0">
            <a:spAutoFit/>
          </a:bodyPr>
          <a:lstStyle/>
          <a:p>
            <a:r>
              <a:rPr lang="en-GB" sz="1200" dirty="0"/>
              <a:t>4. Name the continent with the largest area of hot desert. </a:t>
            </a:r>
          </a:p>
          <a:p>
            <a:endParaRPr lang="en-GB" sz="1200" dirty="0"/>
          </a:p>
          <a:p>
            <a:r>
              <a:rPr lang="en-GB" sz="1200" dirty="0"/>
              <a:t> </a:t>
            </a:r>
          </a:p>
        </p:txBody>
      </p:sp>
      <p:sp>
        <p:nvSpPr>
          <p:cNvPr id="43" name="Rectangle 42">
            <a:extLst>
              <a:ext uri="{FF2B5EF4-FFF2-40B4-BE49-F238E27FC236}">
                <a16:creationId xmlns:a16="http://schemas.microsoft.com/office/drawing/2014/main" id="{6A7EF412-414C-128F-97BA-89283BDFBC1A}"/>
              </a:ext>
            </a:extLst>
          </p:cNvPr>
          <p:cNvSpPr/>
          <p:nvPr/>
        </p:nvSpPr>
        <p:spPr>
          <a:xfrm>
            <a:off x="14895493" y="4540438"/>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45" name="Straight Connector 44">
            <a:extLst>
              <a:ext uri="{FF2B5EF4-FFF2-40B4-BE49-F238E27FC236}">
                <a16:creationId xmlns:a16="http://schemas.microsoft.com/office/drawing/2014/main" id="{E7029472-B78B-3B06-338B-FA22E8F93B11}"/>
              </a:ext>
            </a:extLst>
          </p:cNvPr>
          <p:cNvCxnSpPr/>
          <p:nvPr/>
        </p:nvCxnSpPr>
        <p:spPr>
          <a:xfrm>
            <a:off x="11203018" y="444663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3A8B3E4-4F4E-8BD0-2BE3-8B6344525ECB}"/>
              </a:ext>
            </a:extLst>
          </p:cNvPr>
          <p:cNvSpPr txBox="1"/>
          <p:nvPr/>
        </p:nvSpPr>
        <p:spPr>
          <a:xfrm>
            <a:off x="332412" y="2144008"/>
            <a:ext cx="4523257" cy="2123658"/>
          </a:xfrm>
          <a:prstGeom prst="rect">
            <a:avLst/>
          </a:prstGeom>
          <a:noFill/>
        </p:spPr>
        <p:txBody>
          <a:bodyPr wrap="square" rtlCol="0">
            <a:spAutoFit/>
          </a:bodyPr>
          <a:lstStyle/>
          <a:p>
            <a:r>
              <a:rPr lang="en-GB" sz="1200" dirty="0"/>
              <a:t>5. Which one of the following statements describes the climate of a </a:t>
            </a:r>
            <a:br>
              <a:rPr lang="en-GB" sz="1200" dirty="0"/>
            </a:br>
            <a:r>
              <a:rPr lang="en-GB" sz="1200" dirty="0"/>
              <a:t>     tropical rainforest? </a:t>
            </a:r>
          </a:p>
          <a:p>
            <a:endParaRPr lang="en-GB" sz="1200" dirty="0"/>
          </a:p>
          <a:p>
            <a:pPr marL="171450" indent="-171450">
              <a:buFont typeface="Wingdings" pitchFamily="2" charset="2"/>
              <a:buChar char="q"/>
            </a:pPr>
            <a:r>
              <a:rPr lang="en-GB" sz="1200" dirty="0"/>
              <a:t>Mild temperatures (10–18 ºC), rainfall all year (approximately 1000 mm)</a:t>
            </a:r>
          </a:p>
          <a:p>
            <a:pPr marL="171450" indent="-171450">
              <a:buFont typeface="Wingdings" pitchFamily="2" charset="2"/>
              <a:buChar char="q"/>
            </a:pPr>
            <a:r>
              <a:rPr lang="en-GB" sz="1200" dirty="0"/>
              <a:t>High temperatures all year (over 30 ºC), very dry (250 mm of rainfall per year) </a:t>
            </a:r>
          </a:p>
          <a:p>
            <a:pPr marL="171450" indent="-171450">
              <a:buFont typeface="Wingdings" pitchFamily="2" charset="2"/>
              <a:buChar char="q"/>
            </a:pPr>
            <a:r>
              <a:rPr lang="en-GB" sz="1200" dirty="0"/>
              <a:t>High temperatures all year (25–27 ºC), rainfall in every month (1800–2000 mm per year)</a:t>
            </a:r>
          </a:p>
          <a:p>
            <a:pPr marL="171450" indent="-171450">
              <a:buFont typeface="Wingdings" pitchFamily="2" charset="2"/>
              <a:buChar char="q"/>
            </a:pPr>
            <a:r>
              <a:rPr lang="en-GB" sz="1200" dirty="0"/>
              <a:t>Wide range of temperatures (15–30 °C), seasonal rainfall (approximately 750 mm)</a:t>
            </a:r>
          </a:p>
        </p:txBody>
      </p:sp>
      <p:sp>
        <p:nvSpPr>
          <p:cNvPr id="7" name="Rectangle 6">
            <a:extLst>
              <a:ext uri="{FF2B5EF4-FFF2-40B4-BE49-F238E27FC236}">
                <a16:creationId xmlns:a16="http://schemas.microsoft.com/office/drawing/2014/main" id="{14B66A08-4F76-3D73-85B5-118C373A0629}"/>
              </a:ext>
            </a:extLst>
          </p:cNvPr>
          <p:cNvSpPr/>
          <p:nvPr/>
        </p:nvSpPr>
        <p:spPr>
          <a:xfrm>
            <a:off x="4206110" y="3837813"/>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6" name="Straight Connector 5">
            <a:extLst>
              <a:ext uri="{FF2B5EF4-FFF2-40B4-BE49-F238E27FC236}">
                <a16:creationId xmlns:a16="http://schemas.microsoft.com/office/drawing/2014/main" id="{9DCE62E3-A70B-5D2A-31FD-FB2957F6DA99}"/>
              </a:ext>
            </a:extLst>
          </p:cNvPr>
          <p:cNvCxnSpPr>
            <a:cxnSpLocks/>
          </p:cNvCxnSpPr>
          <p:nvPr/>
        </p:nvCxnSpPr>
        <p:spPr>
          <a:xfrm>
            <a:off x="559457" y="2113329"/>
            <a:ext cx="335812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50548B-59C2-C624-AA08-20724F51DB13}"/>
              </a:ext>
            </a:extLst>
          </p:cNvPr>
          <p:cNvSpPr txBox="1"/>
          <p:nvPr/>
        </p:nvSpPr>
        <p:spPr>
          <a:xfrm>
            <a:off x="3881979" y="1897470"/>
            <a:ext cx="435959" cy="276999"/>
          </a:xfrm>
          <a:prstGeom prst="rect">
            <a:avLst/>
          </a:prstGeom>
          <a:noFill/>
        </p:spPr>
        <p:txBody>
          <a:bodyPr wrap="square" rtlCol="0">
            <a:spAutoFit/>
          </a:bodyPr>
          <a:lstStyle/>
          <a:p>
            <a:r>
              <a:rPr lang="en-GB" sz="1200" dirty="0"/>
              <a:t>°C</a:t>
            </a:r>
          </a:p>
        </p:txBody>
      </p:sp>
      <p:sp>
        <p:nvSpPr>
          <p:cNvPr id="10" name="Rectangle 9">
            <a:extLst>
              <a:ext uri="{FF2B5EF4-FFF2-40B4-BE49-F238E27FC236}">
                <a16:creationId xmlns:a16="http://schemas.microsoft.com/office/drawing/2014/main" id="{5EDAADC1-F3DD-CCB7-64C6-1FF93CF8431D}"/>
              </a:ext>
            </a:extLst>
          </p:cNvPr>
          <p:cNvSpPr/>
          <p:nvPr/>
        </p:nvSpPr>
        <p:spPr>
          <a:xfrm>
            <a:off x="4209122" y="1806275"/>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11" name="TextBox 10">
            <a:extLst>
              <a:ext uri="{FF2B5EF4-FFF2-40B4-BE49-F238E27FC236}">
                <a16:creationId xmlns:a16="http://schemas.microsoft.com/office/drawing/2014/main" id="{EE886558-C8DD-ECDD-F98A-B8F6886E0CD9}"/>
              </a:ext>
            </a:extLst>
          </p:cNvPr>
          <p:cNvSpPr txBox="1"/>
          <p:nvPr/>
        </p:nvSpPr>
        <p:spPr>
          <a:xfrm>
            <a:off x="340900" y="4263054"/>
            <a:ext cx="4523257" cy="461665"/>
          </a:xfrm>
          <a:prstGeom prst="rect">
            <a:avLst/>
          </a:prstGeom>
          <a:noFill/>
        </p:spPr>
        <p:txBody>
          <a:bodyPr wrap="square" rtlCol="0">
            <a:spAutoFit/>
          </a:bodyPr>
          <a:lstStyle/>
          <a:p>
            <a:r>
              <a:rPr lang="en-GB" sz="1200" dirty="0"/>
              <a:t>6. Suggest one reason for high biodiversity levels in tropical </a:t>
            </a:r>
            <a:br>
              <a:rPr lang="en-GB" sz="1200" dirty="0"/>
            </a:br>
            <a:r>
              <a:rPr lang="en-GB" sz="1200" dirty="0"/>
              <a:t>    rainforests.</a:t>
            </a:r>
            <a:endParaRPr lang="en-GB" sz="1200" dirty="0">
              <a:highlight>
                <a:srgbClr val="FF00FF"/>
              </a:highlight>
            </a:endParaRPr>
          </a:p>
        </p:txBody>
      </p:sp>
      <p:sp>
        <p:nvSpPr>
          <p:cNvPr id="20" name="Google Shape;56;p13">
            <a:extLst>
              <a:ext uri="{FF2B5EF4-FFF2-40B4-BE49-F238E27FC236}">
                <a16:creationId xmlns:a16="http://schemas.microsoft.com/office/drawing/2014/main" id="{1F19BA4F-C185-1CDB-DD1D-935A0AB1738E}"/>
              </a:ext>
            </a:extLst>
          </p:cNvPr>
          <p:cNvSpPr txBox="1"/>
          <p:nvPr/>
        </p:nvSpPr>
        <p:spPr>
          <a:xfrm>
            <a:off x="8896381" y="196160"/>
            <a:ext cx="1009619" cy="83099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LW4</a:t>
            </a:r>
            <a:endParaRPr b="1" dirty="0">
              <a:latin typeface="Amatic SC"/>
              <a:ea typeface="Amatic SC"/>
              <a:cs typeface="Amatic SC"/>
              <a:sym typeface="Amatic SC"/>
            </a:endParaRPr>
          </a:p>
        </p:txBody>
      </p:sp>
      <p:sp>
        <p:nvSpPr>
          <p:cNvPr id="25" name="Rectangle 24">
            <a:extLst>
              <a:ext uri="{FF2B5EF4-FFF2-40B4-BE49-F238E27FC236}">
                <a16:creationId xmlns:a16="http://schemas.microsoft.com/office/drawing/2014/main" id="{38B301FD-D21C-C757-1E4D-58F01371E5A7}"/>
              </a:ext>
            </a:extLst>
          </p:cNvPr>
          <p:cNvSpPr/>
          <p:nvPr/>
        </p:nvSpPr>
        <p:spPr>
          <a:xfrm>
            <a:off x="4257544" y="6196119"/>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31" name="Straight Connector 30">
            <a:extLst>
              <a:ext uri="{FF2B5EF4-FFF2-40B4-BE49-F238E27FC236}">
                <a16:creationId xmlns:a16="http://schemas.microsoft.com/office/drawing/2014/main" id="{4092CABD-3AB0-3B29-2156-4F7E5EEF6774}"/>
              </a:ext>
            </a:extLst>
          </p:cNvPr>
          <p:cNvCxnSpPr/>
          <p:nvPr/>
        </p:nvCxnSpPr>
        <p:spPr>
          <a:xfrm>
            <a:off x="541351" y="497632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D9650C-4FB1-CBF5-E509-6F643A4535DA}"/>
              </a:ext>
            </a:extLst>
          </p:cNvPr>
          <p:cNvCxnSpPr/>
          <p:nvPr/>
        </p:nvCxnSpPr>
        <p:spPr>
          <a:xfrm>
            <a:off x="541351" y="536230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811951D-11AC-06A0-37DE-5FE31A119F18}"/>
              </a:ext>
            </a:extLst>
          </p:cNvPr>
          <p:cNvCxnSpPr/>
          <p:nvPr/>
        </p:nvCxnSpPr>
        <p:spPr>
          <a:xfrm>
            <a:off x="550404" y="574435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3310C08-441E-DE0F-18FB-D46125EE7F21}"/>
              </a:ext>
            </a:extLst>
          </p:cNvPr>
          <p:cNvCxnSpPr/>
          <p:nvPr/>
        </p:nvCxnSpPr>
        <p:spPr>
          <a:xfrm>
            <a:off x="550404" y="6130339"/>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3AE71741-F277-0167-7979-637AA545B4B9}"/>
              </a:ext>
            </a:extLst>
          </p:cNvPr>
          <p:cNvSpPr/>
          <p:nvPr/>
        </p:nvSpPr>
        <p:spPr>
          <a:xfrm>
            <a:off x="7760012" y="809666"/>
            <a:ext cx="1136369" cy="113636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Biomass</a:t>
            </a:r>
            <a:endParaRPr lang="en-GB" sz="1100" dirty="0">
              <a:solidFill>
                <a:schemeClr val="tx1"/>
              </a:solidFill>
            </a:endParaRPr>
          </a:p>
        </p:txBody>
      </p:sp>
      <p:sp>
        <p:nvSpPr>
          <p:cNvPr id="46" name="Oval 45">
            <a:extLst>
              <a:ext uri="{FF2B5EF4-FFF2-40B4-BE49-F238E27FC236}">
                <a16:creationId xmlns:a16="http://schemas.microsoft.com/office/drawing/2014/main" id="{E1C8134F-8AA2-6281-053E-203A187FABE3}"/>
              </a:ext>
            </a:extLst>
          </p:cNvPr>
          <p:cNvSpPr/>
          <p:nvPr/>
        </p:nvSpPr>
        <p:spPr>
          <a:xfrm>
            <a:off x="8184124" y="2697507"/>
            <a:ext cx="288144" cy="288144"/>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 dirty="0">
              <a:solidFill>
                <a:schemeClr val="tx1"/>
              </a:solidFill>
            </a:endParaRPr>
          </a:p>
        </p:txBody>
      </p:sp>
      <p:sp>
        <p:nvSpPr>
          <p:cNvPr id="47" name="Oval 46">
            <a:extLst>
              <a:ext uri="{FF2B5EF4-FFF2-40B4-BE49-F238E27FC236}">
                <a16:creationId xmlns:a16="http://schemas.microsoft.com/office/drawing/2014/main" id="{78CE1D4F-1D16-AB61-963A-CDDCA24E213D}"/>
              </a:ext>
            </a:extLst>
          </p:cNvPr>
          <p:cNvSpPr/>
          <p:nvPr/>
        </p:nvSpPr>
        <p:spPr>
          <a:xfrm>
            <a:off x="6179513" y="1776125"/>
            <a:ext cx="276999" cy="27699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 dirty="0">
              <a:solidFill>
                <a:schemeClr val="tx1"/>
              </a:solidFill>
            </a:endParaRPr>
          </a:p>
        </p:txBody>
      </p:sp>
      <p:sp>
        <p:nvSpPr>
          <p:cNvPr id="51" name="TextBox 50">
            <a:extLst>
              <a:ext uri="{FF2B5EF4-FFF2-40B4-BE49-F238E27FC236}">
                <a16:creationId xmlns:a16="http://schemas.microsoft.com/office/drawing/2014/main" id="{F3E06D73-CC23-4871-E9F6-BF26C40684C6}"/>
              </a:ext>
            </a:extLst>
          </p:cNvPr>
          <p:cNvSpPr txBox="1"/>
          <p:nvPr/>
        </p:nvSpPr>
        <p:spPr>
          <a:xfrm>
            <a:off x="8072528" y="2703079"/>
            <a:ext cx="521778" cy="276999"/>
          </a:xfrm>
          <a:prstGeom prst="rect">
            <a:avLst/>
          </a:prstGeom>
          <a:noFill/>
        </p:spPr>
        <p:txBody>
          <a:bodyPr wrap="square" rtlCol="0">
            <a:spAutoFit/>
          </a:bodyPr>
          <a:lstStyle/>
          <a:p>
            <a:pPr algn="ctr"/>
            <a:r>
              <a:rPr lang="en-GB" sz="1200" b="1" dirty="0"/>
              <a:t>Soil</a:t>
            </a:r>
            <a:endParaRPr lang="en-GB" sz="1200" b="1" dirty="0">
              <a:highlight>
                <a:srgbClr val="FF00FF"/>
              </a:highlight>
            </a:endParaRPr>
          </a:p>
        </p:txBody>
      </p:sp>
      <p:sp>
        <p:nvSpPr>
          <p:cNvPr id="52" name="TextBox 51">
            <a:extLst>
              <a:ext uri="{FF2B5EF4-FFF2-40B4-BE49-F238E27FC236}">
                <a16:creationId xmlns:a16="http://schemas.microsoft.com/office/drawing/2014/main" id="{02CFE66F-0619-0941-0E5A-2D0187DD7253}"/>
              </a:ext>
            </a:extLst>
          </p:cNvPr>
          <p:cNvSpPr txBox="1"/>
          <p:nvPr/>
        </p:nvSpPr>
        <p:spPr>
          <a:xfrm>
            <a:off x="6068957" y="1536567"/>
            <a:ext cx="521778" cy="276999"/>
          </a:xfrm>
          <a:prstGeom prst="rect">
            <a:avLst/>
          </a:prstGeom>
          <a:noFill/>
        </p:spPr>
        <p:txBody>
          <a:bodyPr wrap="square" rtlCol="0">
            <a:spAutoFit/>
          </a:bodyPr>
          <a:lstStyle/>
          <a:p>
            <a:pPr algn="ctr"/>
            <a:r>
              <a:rPr lang="en-GB" sz="1200" b="1" dirty="0"/>
              <a:t>Litter</a:t>
            </a:r>
            <a:endParaRPr lang="en-GB" sz="1200" b="1" dirty="0">
              <a:highlight>
                <a:srgbClr val="FF00FF"/>
              </a:highlight>
            </a:endParaRPr>
          </a:p>
        </p:txBody>
      </p:sp>
      <p:sp>
        <p:nvSpPr>
          <p:cNvPr id="53" name="Left Arrow 52">
            <a:extLst>
              <a:ext uri="{FF2B5EF4-FFF2-40B4-BE49-F238E27FC236}">
                <a16:creationId xmlns:a16="http://schemas.microsoft.com/office/drawing/2014/main" id="{52887356-26EC-E31D-4939-5D67270A1E1C}"/>
              </a:ext>
            </a:extLst>
          </p:cNvPr>
          <p:cNvSpPr/>
          <p:nvPr/>
        </p:nvSpPr>
        <p:spPr>
          <a:xfrm rot="20777705" flipV="1">
            <a:off x="6621657" y="1643360"/>
            <a:ext cx="1027704" cy="109050"/>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eft Arrow 53">
            <a:extLst>
              <a:ext uri="{FF2B5EF4-FFF2-40B4-BE49-F238E27FC236}">
                <a16:creationId xmlns:a16="http://schemas.microsoft.com/office/drawing/2014/main" id="{6B2F5899-2C39-6B86-C551-7735258B4156}"/>
              </a:ext>
            </a:extLst>
          </p:cNvPr>
          <p:cNvSpPr/>
          <p:nvPr/>
        </p:nvSpPr>
        <p:spPr>
          <a:xfrm rot="12349897" flipV="1">
            <a:off x="6442810" y="2257619"/>
            <a:ext cx="1765196"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Left Arrow 54">
            <a:extLst>
              <a:ext uri="{FF2B5EF4-FFF2-40B4-BE49-F238E27FC236}">
                <a16:creationId xmlns:a16="http://schemas.microsoft.com/office/drawing/2014/main" id="{D2925410-EE8E-3B3B-2BF5-84E3D80A38F7}"/>
              </a:ext>
            </a:extLst>
          </p:cNvPr>
          <p:cNvSpPr/>
          <p:nvPr/>
        </p:nvSpPr>
        <p:spPr>
          <a:xfrm rot="5400000" flipV="1">
            <a:off x="8014993" y="2198037"/>
            <a:ext cx="617419"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Left Arrow 55">
            <a:extLst>
              <a:ext uri="{FF2B5EF4-FFF2-40B4-BE49-F238E27FC236}">
                <a16:creationId xmlns:a16="http://schemas.microsoft.com/office/drawing/2014/main" id="{C5DDBF2E-DCF5-D77C-B1A7-6A5F422CD534}"/>
              </a:ext>
            </a:extLst>
          </p:cNvPr>
          <p:cNvSpPr/>
          <p:nvPr/>
        </p:nvSpPr>
        <p:spPr>
          <a:xfrm rot="5400000" flipV="1">
            <a:off x="8150063" y="3100612"/>
            <a:ext cx="347279"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Left Arrow 56">
            <a:extLst>
              <a:ext uri="{FF2B5EF4-FFF2-40B4-BE49-F238E27FC236}">
                <a16:creationId xmlns:a16="http://schemas.microsoft.com/office/drawing/2014/main" id="{85FB0877-B5D8-2BDB-A53C-46CDA6A0CA3F}"/>
              </a:ext>
            </a:extLst>
          </p:cNvPr>
          <p:cNvSpPr/>
          <p:nvPr/>
        </p:nvSpPr>
        <p:spPr>
          <a:xfrm rot="19218030" flipV="1">
            <a:off x="7850767" y="2941391"/>
            <a:ext cx="347279"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Left Arrow 57">
            <a:extLst>
              <a:ext uri="{FF2B5EF4-FFF2-40B4-BE49-F238E27FC236}">
                <a16:creationId xmlns:a16="http://schemas.microsoft.com/office/drawing/2014/main" id="{EEA297B5-B746-CC57-07B7-9B1A100FE403}"/>
              </a:ext>
            </a:extLst>
          </p:cNvPr>
          <p:cNvSpPr/>
          <p:nvPr/>
        </p:nvSpPr>
        <p:spPr>
          <a:xfrm rot="19218030" flipV="1">
            <a:off x="5525955" y="2155100"/>
            <a:ext cx="717068" cy="173042"/>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Left Arrow 58">
            <a:extLst>
              <a:ext uri="{FF2B5EF4-FFF2-40B4-BE49-F238E27FC236}">
                <a16:creationId xmlns:a16="http://schemas.microsoft.com/office/drawing/2014/main" id="{DC319890-CF3B-5356-8F58-4C585A501659}"/>
              </a:ext>
            </a:extLst>
          </p:cNvPr>
          <p:cNvSpPr/>
          <p:nvPr/>
        </p:nvSpPr>
        <p:spPr>
          <a:xfrm rot="16200000" flipV="1">
            <a:off x="6088030" y="1195133"/>
            <a:ext cx="456639" cy="171335"/>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617CBCBA-8848-CBD4-238F-550349F27F05}"/>
              </a:ext>
            </a:extLst>
          </p:cNvPr>
          <p:cNvSpPr txBox="1"/>
          <p:nvPr/>
        </p:nvSpPr>
        <p:spPr>
          <a:xfrm>
            <a:off x="5278834" y="300544"/>
            <a:ext cx="4523257" cy="461665"/>
          </a:xfrm>
          <a:prstGeom prst="rect">
            <a:avLst/>
          </a:prstGeom>
          <a:noFill/>
        </p:spPr>
        <p:txBody>
          <a:bodyPr wrap="square" rtlCol="0">
            <a:spAutoFit/>
          </a:bodyPr>
          <a:lstStyle/>
          <a:p>
            <a:r>
              <a:rPr lang="en-GB" sz="1200" dirty="0"/>
              <a:t>Study Figure 3, a diagram showing the structure of the </a:t>
            </a:r>
            <a:br>
              <a:rPr lang="en-GB" sz="1200" dirty="0"/>
            </a:br>
            <a:r>
              <a:rPr lang="en-GB" sz="1200" dirty="0"/>
              <a:t>tropical rainforest. </a:t>
            </a:r>
          </a:p>
        </p:txBody>
      </p:sp>
      <p:sp>
        <p:nvSpPr>
          <p:cNvPr id="61" name="TextBox 60">
            <a:extLst>
              <a:ext uri="{FF2B5EF4-FFF2-40B4-BE49-F238E27FC236}">
                <a16:creationId xmlns:a16="http://schemas.microsoft.com/office/drawing/2014/main" id="{FAFC3D40-C401-2FA6-0E52-5F48B9303ECC}"/>
              </a:ext>
            </a:extLst>
          </p:cNvPr>
          <p:cNvSpPr txBox="1"/>
          <p:nvPr/>
        </p:nvSpPr>
        <p:spPr>
          <a:xfrm>
            <a:off x="4941901" y="664700"/>
            <a:ext cx="4523257" cy="276999"/>
          </a:xfrm>
          <a:prstGeom prst="rect">
            <a:avLst/>
          </a:prstGeom>
          <a:noFill/>
        </p:spPr>
        <p:txBody>
          <a:bodyPr wrap="square" rtlCol="0">
            <a:spAutoFit/>
          </a:bodyPr>
          <a:lstStyle/>
          <a:p>
            <a:pPr algn="ctr"/>
            <a:r>
              <a:rPr lang="en-GB" sz="1200" b="1" dirty="0"/>
              <a:t>Figure 3</a:t>
            </a:r>
          </a:p>
        </p:txBody>
      </p:sp>
      <p:sp>
        <p:nvSpPr>
          <p:cNvPr id="62" name="TextBox 61">
            <a:extLst>
              <a:ext uri="{FF2B5EF4-FFF2-40B4-BE49-F238E27FC236}">
                <a16:creationId xmlns:a16="http://schemas.microsoft.com/office/drawing/2014/main" id="{B822D297-D132-6B0B-60CD-93D28C090F01}"/>
              </a:ext>
            </a:extLst>
          </p:cNvPr>
          <p:cNvSpPr txBox="1"/>
          <p:nvPr/>
        </p:nvSpPr>
        <p:spPr>
          <a:xfrm>
            <a:off x="4953001" y="3732593"/>
            <a:ext cx="4724186" cy="1384995"/>
          </a:xfrm>
          <a:prstGeom prst="rect">
            <a:avLst/>
          </a:prstGeom>
          <a:noFill/>
        </p:spPr>
        <p:txBody>
          <a:bodyPr wrap="square" rtlCol="0">
            <a:spAutoFit/>
          </a:bodyPr>
          <a:lstStyle/>
          <a:p>
            <a:r>
              <a:rPr lang="en-GB" sz="1200" dirty="0"/>
              <a:t>7. Using Figure 3, what percentage of the biomass is stored in tree </a:t>
            </a:r>
            <a:br>
              <a:rPr lang="en-GB" sz="1200" dirty="0"/>
            </a:br>
            <a:r>
              <a:rPr lang="en-GB" sz="1200" dirty="0"/>
              <a:t>    trunks? </a:t>
            </a:r>
          </a:p>
          <a:p>
            <a:endParaRPr lang="en-GB" sz="1200" dirty="0"/>
          </a:p>
          <a:p>
            <a:pPr marL="171450" indent="-171450">
              <a:buFont typeface="Wingdings" pitchFamily="2" charset="2"/>
              <a:buChar char="q"/>
            </a:pPr>
            <a:r>
              <a:rPr lang="en-GB" sz="1200" dirty="0"/>
              <a:t>30%</a:t>
            </a:r>
          </a:p>
          <a:p>
            <a:pPr marL="171450" indent="-171450">
              <a:buFont typeface="Wingdings" pitchFamily="2" charset="2"/>
              <a:buChar char="q"/>
            </a:pPr>
            <a:r>
              <a:rPr lang="en-GB" sz="1200" dirty="0"/>
              <a:t>40%</a:t>
            </a:r>
          </a:p>
          <a:p>
            <a:pPr marL="171450" indent="-171450">
              <a:buFont typeface="Wingdings" pitchFamily="2" charset="2"/>
              <a:buChar char="q"/>
            </a:pPr>
            <a:r>
              <a:rPr lang="en-GB" sz="1200" dirty="0"/>
              <a:t>50%</a:t>
            </a:r>
          </a:p>
          <a:p>
            <a:pPr marL="171450" indent="-171450">
              <a:buFont typeface="Wingdings" pitchFamily="2" charset="2"/>
              <a:buChar char="q"/>
            </a:pPr>
            <a:r>
              <a:rPr lang="en-GB" sz="1200" dirty="0"/>
              <a:t>60%</a:t>
            </a:r>
          </a:p>
        </p:txBody>
      </p:sp>
      <p:sp>
        <p:nvSpPr>
          <p:cNvPr id="63" name="Rectangle 62">
            <a:extLst>
              <a:ext uri="{FF2B5EF4-FFF2-40B4-BE49-F238E27FC236}">
                <a16:creationId xmlns:a16="http://schemas.microsoft.com/office/drawing/2014/main" id="{8F4C400D-FBC7-AF88-2DFC-539C63062EB9}"/>
              </a:ext>
            </a:extLst>
          </p:cNvPr>
          <p:cNvSpPr/>
          <p:nvPr/>
        </p:nvSpPr>
        <p:spPr>
          <a:xfrm>
            <a:off x="8942075" y="4698772"/>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64" name="Rectangle 63">
            <a:extLst>
              <a:ext uri="{FF2B5EF4-FFF2-40B4-BE49-F238E27FC236}">
                <a16:creationId xmlns:a16="http://schemas.microsoft.com/office/drawing/2014/main" id="{F1542207-4D5F-7384-1151-8501598EBA9C}"/>
              </a:ext>
            </a:extLst>
          </p:cNvPr>
          <p:cNvSpPr/>
          <p:nvPr/>
        </p:nvSpPr>
        <p:spPr>
          <a:xfrm>
            <a:off x="8552028" y="1934981"/>
            <a:ext cx="1055694" cy="14138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a:extLst>
              <a:ext uri="{FF2B5EF4-FFF2-40B4-BE49-F238E27FC236}">
                <a16:creationId xmlns:a16="http://schemas.microsoft.com/office/drawing/2014/main" id="{AB08D1CC-7EFC-7B3E-6276-A2E292DC06B3}"/>
              </a:ext>
            </a:extLst>
          </p:cNvPr>
          <p:cNvSpPr txBox="1"/>
          <p:nvPr/>
        </p:nvSpPr>
        <p:spPr>
          <a:xfrm>
            <a:off x="5448932" y="2867210"/>
            <a:ext cx="2057122" cy="430887"/>
          </a:xfrm>
          <a:prstGeom prst="rect">
            <a:avLst/>
          </a:prstGeom>
          <a:noFill/>
        </p:spPr>
        <p:txBody>
          <a:bodyPr wrap="square" rtlCol="0">
            <a:spAutoFit/>
          </a:bodyPr>
          <a:lstStyle/>
          <a:p>
            <a:r>
              <a:rPr lang="en-GB" sz="1100" dirty="0"/>
              <a:t>Nutrient store (circle size proportional amount stored)</a:t>
            </a:r>
            <a:endParaRPr lang="en-GB" sz="1050" dirty="0"/>
          </a:p>
        </p:txBody>
      </p:sp>
      <p:sp>
        <p:nvSpPr>
          <p:cNvPr id="67" name="TextBox 66">
            <a:extLst>
              <a:ext uri="{FF2B5EF4-FFF2-40B4-BE49-F238E27FC236}">
                <a16:creationId xmlns:a16="http://schemas.microsoft.com/office/drawing/2014/main" id="{741BA795-7F27-7CE3-B296-6F86D8A37803}"/>
              </a:ext>
            </a:extLst>
          </p:cNvPr>
          <p:cNvSpPr txBox="1"/>
          <p:nvPr/>
        </p:nvSpPr>
        <p:spPr>
          <a:xfrm>
            <a:off x="5089339" y="2685980"/>
            <a:ext cx="624877" cy="276999"/>
          </a:xfrm>
          <a:prstGeom prst="rect">
            <a:avLst/>
          </a:prstGeom>
          <a:noFill/>
        </p:spPr>
        <p:txBody>
          <a:bodyPr wrap="square" rtlCol="0">
            <a:spAutoFit/>
          </a:bodyPr>
          <a:lstStyle/>
          <a:p>
            <a:r>
              <a:rPr lang="en-GB" sz="1200" b="1" dirty="0"/>
              <a:t>Key</a:t>
            </a:r>
          </a:p>
        </p:txBody>
      </p:sp>
      <p:sp>
        <p:nvSpPr>
          <p:cNvPr id="68" name="Oval 67">
            <a:extLst>
              <a:ext uri="{FF2B5EF4-FFF2-40B4-BE49-F238E27FC236}">
                <a16:creationId xmlns:a16="http://schemas.microsoft.com/office/drawing/2014/main" id="{AAB4E140-495C-EE9F-CC21-8988A1031284}"/>
              </a:ext>
            </a:extLst>
          </p:cNvPr>
          <p:cNvSpPr/>
          <p:nvPr/>
        </p:nvSpPr>
        <p:spPr>
          <a:xfrm>
            <a:off x="5184087" y="2938193"/>
            <a:ext cx="276999" cy="276999"/>
          </a:xfrm>
          <a:prstGeom prst="ellips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00" dirty="0">
              <a:solidFill>
                <a:schemeClr val="tx1"/>
              </a:solidFill>
            </a:endParaRPr>
          </a:p>
        </p:txBody>
      </p:sp>
      <p:sp>
        <p:nvSpPr>
          <p:cNvPr id="69" name="Left Arrow 68">
            <a:extLst>
              <a:ext uri="{FF2B5EF4-FFF2-40B4-BE49-F238E27FC236}">
                <a16:creationId xmlns:a16="http://schemas.microsoft.com/office/drawing/2014/main" id="{96E8C3DE-4ADC-A378-AA3B-AD8D91955D91}"/>
              </a:ext>
            </a:extLst>
          </p:cNvPr>
          <p:cNvSpPr/>
          <p:nvPr/>
        </p:nvSpPr>
        <p:spPr>
          <a:xfrm rot="10800000" flipV="1">
            <a:off x="5221902" y="3266727"/>
            <a:ext cx="246241" cy="258796"/>
          </a:xfrm>
          <a:prstGeom prst="leftArrow">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766B4C3D-FE05-1A2B-B457-FB48E4841130}"/>
              </a:ext>
            </a:extLst>
          </p:cNvPr>
          <p:cNvSpPr txBox="1"/>
          <p:nvPr/>
        </p:nvSpPr>
        <p:spPr>
          <a:xfrm>
            <a:off x="5457395" y="3227174"/>
            <a:ext cx="2130799" cy="430887"/>
          </a:xfrm>
          <a:prstGeom prst="rect">
            <a:avLst/>
          </a:prstGeom>
          <a:noFill/>
        </p:spPr>
        <p:txBody>
          <a:bodyPr wrap="square" rtlCol="0">
            <a:spAutoFit/>
          </a:bodyPr>
          <a:lstStyle/>
          <a:p>
            <a:r>
              <a:rPr lang="en-GB" sz="1100" dirty="0"/>
              <a:t>Nutrient flow (width proportional to amount of nutrient flow)</a:t>
            </a:r>
            <a:endParaRPr lang="en-GB" sz="1050" dirty="0"/>
          </a:p>
        </p:txBody>
      </p:sp>
      <p:sp>
        <p:nvSpPr>
          <p:cNvPr id="71" name="TextBox 70">
            <a:extLst>
              <a:ext uri="{FF2B5EF4-FFF2-40B4-BE49-F238E27FC236}">
                <a16:creationId xmlns:a16="http://schemas.microsoft.com/office/drawing/2014/main" id="{A2A75AE0-F1CC-2843-48D6-E760A040E71C}"/>
              </a:ext>
            </a:extLst>
          </p:cNvPr>
          <p:cNvSpPr txBox="1"/>
          <p:nvPr/>
        </p:nvSpPr>
        <p:spPr>
          <a:xfrm>
            <a:off x="6740023" y="1203441"/>
            <a:ext cx="1120704" cy="430887"/>
          </a:xfrm>
          <a:prstGeom prst="rect">
            <a:avLst/>
          </a:prstGeom>
          <a:noFill/>
        </p:spPr>
        <p:txBody>
          <a:bodyPr wrap="square" rtlCol="0">
            <a:spAutoFit/>
          </a:bodyPr>
          <a:lstStyle/>
          <a:p>
            <a:r>
              <a:rPr lang="en-GB" sz="1100" dirty="0"/>
              <a:t>Fallout </a:t>
            </a:r>
          </a:p>
          <a:p>
            <a:r>
              <a:rPr lang="en-GB" sz="1100" dirty="0"/>
              <a:t>pathway</a:t>
            </a:r>
          </a:p>
        </p:txBody>
      </p:sp>
      <p:sp>
        <p:nvSpPr>
          <p:cNvPr id="72" name="TextBox 71">
            <a:extLst>
              <a:ext uri="{FF2B5EF4-FFF2-40B4-BE49-F238E27FC236}">
                <a16:creationId xmlns:a16="http://schemas.microsoft.com/office/drawing/2014/main" id="{B0C460BF-9B9B-6266-9C1C-71D7ED2B8264}"/>
              </a:ext>
            </a:extLst>
          </p:cNvPr>
          <p:cNvSpPr txBox="1"/>
          <p:nvPr/>
        </p:nvSpPr>
        <p:spPr>
          <a:xfrm>
            <a:off x="5754670" y="821647"/>
            <a:ext cx="1120704" cy="261610"/>
          </a:xfrm>
          <a:prstGeom prst="rect">
            <a:avLst/>
          </a:prstGeom>
          <a:noFill/>
        </p:spPr>
        <p:txBody>
          <a:bodyPr wrap="square" rtlCol="0">
            <a:spAutoFit/>
          </a:bodyPr>
          <a:lstStyle/>
          <a:p>
            <a:pPr algn="ctr"/>
            <a:r>
              <a:rPr lang="en-GB" sz="1100" dirty="0"/>
              <a:t>Rainfall</a:t>
            </a:r>
          </a:p>
        </p:txBody>
      </p:sp>
      <p:sp>
        <p:nvSpPr>
          <p:cNvPr id="73" name="TextBox 72">
            <a:extLst>
              <a:ext uri="{FF2B5EF4-FFF2-40B4-BE49-F238E27FC236}">
                <a16:creationId xmlns:a16="http://schemas.microsoft.com/office/drawing/2014/main" id="{CBCFC6B2-2997-2DE5-6835-0C3AA498F7B8}"/>
              </a:ext>
            </a:extLst>
          </p:cNvPr>
          <p:cNvSpPr txBox="1"/>
          <p:nvPr/>
        </p:nvSpPr>
        <p:spPr>
          <a:xfrm>
            <a:off x="4811196" y="2352387"/>
            <a:ext cx="1120704" cy="261610"/>
          </a:xfrm>
          <a:prstGeom prst="rect">
            <a:avLst/>
          </a:prstGeom>
          <a:noFill/>
        </p:spPr>
        <p:txBody>
          <a:bodyPr wrap="square" rtlCol="0">
            <a:spAutoFit/>
          </a:bodyPr>
          <a:lstStyle/>
          <a:p>
            <a:pPr algn="ctr"/>
            <a:r>
              <a:rPr lang="en-GB" sz="1100" dirty="0"/>
              <a:t>Runoff</a:t>
            </a:r>
          </a:p>
        </p:txBody>
      </p:sp>
      <p:sp>
        <p:nvSpPr>
          <p:cNvPr id="74" name="TextBox 73">
            <a:extLst>
              <a:ext uri="{FF2B5EF4-FFF2-40B4-BE49-F238E27FC236}">
                <a16:creationId xmlns:a16="http://schemas.microsoft.com/office/drawing/2014/main" id="{624CB09D-B4CE-C6A6-432C-0387F6FA44F8}"/>
              </a:ext>
            </a:extLst>
          </p:cNvPr>
          <p:cNvSpPr txBox="1"/>
          <p:nvPr/>
        </p:nvSpPr>
        <p:spPr>
          <a:xfrm>
            <a:off x="6230682" y="2215164"/>
            <a:ext cx="1120704" cy="430887"/>
          </a:xfrm>
          <a:prstGeom prst="rect">
            <a:avLst/>
          </a:prstGeom>
          <a:noFill/>
        </p:spPr>
        <p:txBody>
          <a:bodyPr wrap="square" rtlCol="0">
            <a:spAutoFit/>
          </a:bodyPr>
          <a:lstStyle/>
          <a:p>
            <a:pPr algn="ctr"/>
            <a:r>
              <a:rPr lang="en-GB" sz="1100" dirty="0"/>
              <a:t>Decay </a:t>
            </a:r>
          </a:p>
          <a:p>
            <a:pPr algn="ctr"/>
            <a:r>
              <a:rPr lang="en-GB" sz="1100" dirty="0"/>
              <a:t>pathway</a:t>
            </a:r>
          </a:p>
        </p:txBody>
      </p:sp>
      <p:sp>
        <p:nvSpPr>
          <p:cNvPr id="75" name="TextBox 74">
            <a:extLst>
              <a:ext uri="{FF2B5EF4-FFF2-40B4-BE49-F238E27FC236}">
                <a16:creationId xmlns:a16="http://schemas.microsoft.com/office/drawing/2014/main" id="{DE9C71E0-DB0D-8425-67D0-7ABD83065AC1}"/>
              </a:ext>
            </a:extLst>
          </p:cNvPr>
          <p:cNvSpPr txBox="1"/>
          <p:nvPr/>
        </p:nvSpPr>
        <p:spPr>
          <a:xfrm>
            <a:off x="7406074" y="2086638"/>
            <a:ext cx="1120704" cy="430887"/>
          </a:xfrm>
          <a:prstGeom prst="rect">
            <a:avLst/>
          </a:prstGeom>
          <a:noFill/>
        </p:spPr>
        <p:txBody>
          <a:bodyPr wrap="square" rtlCol="0">
            <a:spAutoFit/>
          </a:bodyPr>
          <a:lstStyle/>
          <a:p>
            <a:pPr algn="ctr"/>
            <a:r>
              <a:rPr lang="en-GB" sz="1100" dirty="0"/>
              <a:t>Uptake </a:t>
            </a:r>
          </a:p>
          <a:p>
            <a:pPr algn="ctr"/>
            <a:r>
              <a:rPr lang="en-GB" sz="1100" dirty="0"/>
              <a:t>pathway</a:t>
            </a:r>
          </a:p>
        </p:txBody>
      </p:sp>
      <p:sp>
        <p:nvSpPr>
          <p:cNvPr id="76" name="TextBox 75">
            <a:extLst>
              <a:ext uri="{FF2B5EF4-FFF2-40B4-BE49-F238E27FC236}">
                <a16:creationId xmlns:a16="http://schemas.microsoft.com/office/drawing/2014/main" id="{39DB5AF1-A6E4-D34E-7A8E-2E4B2192C653}"/>
              </a:ext>
            </a:extLst>
          </p:cNvPr>
          <p:cNvSpPr txBox="1"/>
          <p:nvPr/>
        </p:nvSpPr>
        <p:spPr>
          <a:xfrm>
            <a:off x="7760012" y="3375061"/>
            <a:ext cx="1120704" cy="261610"/>
          </a:xfrm>
          <a:prstGeom prst="rect">
            <a:avLst/>
          </a:prstGeom>
          <a:noFill/>
        </p:spPr>
        <p:txBody>
          <a:bodyPr wrap="square" rtlCol="0">
            <a:spAutoFit/>
          </a:bodyPr>
          <a:lstStyle/>
          <a:p>
            <a:pPr algn="ctr"/>
            <a:r>
              <a:rPr lang="en-GB" sz="1100" dirty="0"/>
              <a:t>Weathering</a:t>
            </a:r>
          </a:p>
        </p:txBody>
      </p:sp>
      <p:sp>
        <p:nvSpPr>
          <p:cNvPr id="77" name="TextBox 76">
            <a:extLst>
              <a:ext uri="{FF2B5EF4-FFF2-40B4-BE49-F238E27FC236}">
                <a16:creationId xmlns:a16="http://schemas.microsoft.com/office/drawing/2014/main" id="{CFE5C1B5-A552-0E15-79CD-0311C2B9A558}"/>
              </a:ext>
            </a:extLst>
          </p:cNvPr>
          <p:cNvSpPr txBox="1"/>
          <p:nvPr/>
        </p:nvSpPr>
        <p:spPr>
          <a:xfrm>
            <a:off x="7294022" y="3145727"/>
            <a:ext cx="1120704" cy="261610"/>
          </a:xfrm>
          <a:prstGeom prst="rect">
            <a:avLst/>
          </a:prstGeom>
          <a:noFill/>
        </p:spPr>
        <p:txBody>
          <a:bodyPr wrap="square" rtlCol="0">
            <a:spAutoFit/>
          </a:bodyPr>
          <a:lstStyle/>
          <a:p>
            <a:pPr algn="ctr"/>
            <a:r>
              <a:rPr lang="en-GB" sz="1100" dirty="0"/>
              <a:t>Leaching</a:t>
            </a:r>
          </a:p>
        </p:txBody>
      </p:sp>
      <p:sp>
        <p:nvSpPr>
          <p:cNvPr id="79" name="Rectangle 78">
            <a:extLst>
              <a:ext uri="{FF2B5EF4-FFF2-40B4-BE49-F238E27FC236}">
                <a16:creationId xmlns:a16="http://schemas.microsoft.com/office/drawing/2014/main" id="{B4CFA365-89CE-0161-B41F-08973C60E54E}"/>
              </a:ext>
            </a:extLst>
          </p:cNvPr>
          <p:cNvSpPr/>
          <p:nvPr/>
        </p:nvSpPr>
        <p:spPr>
          <a:xfrm>
            <a:off x="5117285" y="2718631"/>
            <a:ext cx="2379499" cy="92850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a:extLst>
              <a:ext uri="{FF2B5EF4-FFF2-40B4-BE49-F238E27FC236}">
                <a16:creationId xmlns:a16="http://schemas.microsoft.com/office/drawing/2014/main" id="{EC0D21FD-91B7-C773-620E-0EDEDB674161}"/>
              </a:ext>
            </a:extLst>
          </p:cNvPr>
          <p:cNvSpPr txBox="1"/>
          <p:nvPr/>
        </p:nvSpPr>
        <p:spPr>
          <a:xfrm>
            <a:off x="8552028" y="1903526"/>
            <a:ext cx="1089549" cy="1461939"/>
          </a:xfrm>
          <a:prstGeom prst="rect">
            <a:avLst/>
          </a:prstGeom>
          <a:noFill/>
        </p:spPr>
        <p:txBody>
          <a:bodyPr wrap="square" rtlCol="0">
            <a:spAutoFit/>
          </a:bodyPr>
          <a:lstStyle/>
          <a:p>
            <a:pPr algn="ctr"/>
            <a:r>
              <a:rPr lang="en-GB" sz="1200" b="1" dirty="0"/>
              <a:t>Biomass store</a:t>
            </a:r>
          </a:p>
          <a:p>
            <a:pPr algn="ctr"/>
            <a:r>
              <a:rPr lang="en-GB" sz="1100" dirty="0"/>
              <a:t>(tonnes carbon / hectare)</a:t>
            </a:r>
          </a:p>
          <a:p>
            <a:pPr algn="ctr"/>
            <a:endParaRPr lang="en-GB" sz="1100" dirty="0"/>
          </a:p>
          <a:p>
            <a:r>
              <a:rPr lang="en-GB" sz="1100" dirty="0"/>
              <a:t>Trunk           120</a:t>
            </a:r>
          </a:p>
          <a:p>
            <a:r>
              <a:rPr lang="en-GB" sz="1100" dirty="0"/>
              <a:t>Branches.      80</a:t>
            </a:r>
          </a:p>
          <a:p>
            <a:r>
              <a:rPr lang="en-GB" sz="1100" dirty="0"/>
              <a:t>Leaves.          10</a:t>
            </a:r>
          </a:p>
          <a:p>
            <a:r>
              <a:rPr lang="en-GB" sz="1100" dirty="0"/>
              <a:t>Roots             30</a:t>
            </a:r>
          </a:p>
        </p:txBody>
      </p:sp>
      <p:cxnSp>
        <p:nvCxnSpPr>
          <p:cNvPr id="82" name="Straight Arrow Connector 81">
            <a:extLst>
              <a:ext uri="{FF2B5EF4-FFF2-40B4-BE49-F238E27FC236}">
                <a16:creationId xmlns:a16="http://schemas.microsoft.com/office/drawing/2014/main" id="{A20DF65B-8DF6-81D4-1B53-3AC58CB77898}"/>
              </a:ext>
            </a:extLst>
          </p:cNvPr>
          <p:cNvCxnSpPr>
            <a:cxnSpLocks/>
            <a:stCxn id="80" idx="0"/>
          </p:cNvCxnSpPr>
          <p:nvPr/>
        </p:nvCxnSpPr>
        <p:spPr>
          <a:xfrm flipH="1" flipV="1">
            <a:off x="8843106" y="1667823"/>
            <a:ext cx="253697" cy="2357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Box 85">
            <a:extLst>
              <a:ext uri="{FF2B5EF4-FFF2-40B4-BE49-F238E27FC236}">
                <a16:creationId xmlns:a16="http://schemas.microsoft.com/office/drawing/2014/main" id="{E0D513F8-6DC9-CA57-9189-347CD4F04BDA}"/>
              </a:ext>
            </a:extLst>
          </p:cNvPr>
          <p:cNvSpPr txBox="1"/>
          <p:nvPr/>
        </p:nvSpPr>
        <p:spPr>
          <a:xfrm>
            <a:off x="4984956" y="5180933"/>
            <a:ext cx="4692230" cy="276999"/>
          </a:xfrm>
          <a:prstGeom prst="rect">
            <a:avLst/>
          </a:prstGeom>
          <a:noFill/>
        </p:spPr>
        <p:txBody>
          <a:bodyPr wrap="square" rtlCol="0">
            <a:spAutoFit/>
          </a:bodyPr>
          <a:lstStyle/>
          <a:p>
            <a:r>
              <a:rPr lang="en-GB" sz="1200" dirty="0"/>
              <a:t>8. Outline one reason why nutrients are rapidly recycled in rainforests. </a:t>
            </a:r>
          </a:p>
        </p:txBody>
      </p:sp>
      <p:sp>
        <p:nvSpPr>
          <p:cNvPr id="87" name="Rectangle 86">
            <a:extLst>
              <a:ext uri="{FF2B5EF4-FFF2-40B4-BE49-F238E27FC236}">
                <a16:creationId xmlns:a16="http://schemas.microsoft.com/office/drawing/2014/main" id="{26795B70-B492-90F0-860A-685C878938D7}"/>
              </a:ext>
            </a:extLst>
          </p:cNvPr>
          <p:cNvSpPr/>
          <p:nvPr/>
        </p:nvSpPr>
        <p:spPr>
          <a:xfrm>
            <a:off x="8934200" y="6227411"/>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cxnSp>
        <p:nvCxnSpPr>
          <p:cNvPr id="88" name="Straight Connector 87">
            <a:extLst>
              <a:ext uri="{FF2B5EF4-FFF2-40B4-BE49-F238E27FC236}">
                <a16:creationId xmlns:a16="http://schemas.microsoft.com/office/drawing/2014/main" id="{EC6C2D8C-3AFD-6EA9-D75C-DFB5098B956F}"/>
              </a:ext>
            </a:extLst>
          </p:cNvPr>
          <p:cNvCxnSpPr/>
          <p:nvPr/>
        </p:nvCxnSpPr>
        <p:spPr>
          <a:xfrm>
            <a:off x="5241724" y="577045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10A70BD-92F9-E236-02B1-DDCBECB5522F}"/>
              </a:ext>
            </a:extLst>
          </p:cNvPr>
          <p:cNvCxnSpPr/>
          <p:nvPr/>
        </p:nvCxnSpPr>
        <p:spPr>
          <a:xfrm>
            <a:off x="5241724" y="615643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5E55B6F-1498-ED33-BC60-B30A785635F2}"/>
              </a:ext>
            </a:extLst>
          </p:cNvPr>
          <p:cNvSpPr txBox="1"/>
          <p:nvPr/>
        </p:nvSpPr>
        <p:spPr>
          <a:xfrm>
            <a:off x="2087912" y="1874225"/>
            <a:ext cx="890954" cy="276999"/>
          </a:xfrm>
          <a:prstGeom prst="rect">
            <a:avLst/>
          </a:prstGeom>
          <a:noFill/>
        </p:spPr>
        <p:txBody>
          <a:bodyPr wrap="square" rtlCol="0">
            <a:spAutoFit/>
          </a:bodyPr>
          <a:lstStyle/>
          <a:p>
            <a:r>
              <a:rPr lang="en-GB" sz="1200" dirty="0"/>
              <a:t>3</a:t>
            </a:r>
          </a:p>
        </p:txBody>
      </p:sp>
      <p:sp>
        <p:nvSpPr>
          <p:cNvPr id="8" name="TextBox 7">
            <a:extLst>
              <a:ext uri="{FF2B5EF4-FFF2-40B4-BE49-F238E27FC236}">
                <a16:creationId xmlns:a16="http://schemas.microsoft.com/office/drawing/2014/main" id="{3A4C4555-5BDE-B5CA-D45B-309F9A8A6694}"/>
              </a:ext>
            </a:extLst>
          </p:cNvPr>
          <p:cNvSpPr txBox="1"/>
          <p:nvPr/>
        </p:nvSpPr>
        <p:spPr>
          <a:xfrm>
            <a:off x="348223" y="3371635"/>
            <a:ext cx="930934" cy="307777"/>
          </a:xfrm>
          <a:prstGeom prst="rect">
            <a:avLst/>
          </a:prstGeom>
          <a:noFill/>
        </p:spPr>
        <p:txBody>
          <a:bodyPr wrap="square" rtlCol="0">
            <a:spAutoFit/>
          </a:bodyPr>
          <a:lstStyle/>
          <a:p>
            <a:r>
              <a:rPr lang="en-GB" sz="1400" b="1" dirty="0">
                <a:solidFill>
                  <a:schemeClr val="accent6"/>
                </a:solidFill>
              </a:rPr>
              <a:t>√</a:t>
            </a:r>
          </a:p>
        </p:txBody>
      </p:sp>
      <p:sp>
        <p:nvSpPr>
          <p:cNvPr id="12" name="TextBox 11">
            <a:extLst>
              <a:ext uri="{FF2B5EF4-FFF2-40B4-BE49-F238E27FC236}">
                <a16:creationId xmlns:a16="http://schemas.microsoft.com/office/drawing/2014/main" id="{B89FB022-B016-1117-7B87-9FDDCF7EA337}"/>
              </a:ext>
            </a:extLst>
          </p:cNvPr>
          <p:cNvSpPr txBox="1"/>
          <p:nvPr/>
        </p:nvSpPr>
        <p:spPr>
          <a:xfrm>
            <a:off x="269317" y="4727476"/>
            <a:ext cx="3936793" cy="1938992"/>
          </a:xfrm>
          <a:prstGeom prst="rect">
            <a:avLst/>
          </a:prstGeom>
          <a:solidFill>
            <a:schemeClr val="bg2"/>
          </a:solidFill>
        </p:spPr>
        <p:txBody>
          <a:bodyPr wrap="square" rtlCol="0">
            <a:spAutoFit/>
          </a:bodyPr>
          <a:lstStyle/>
          <a:p>
            <a:r>
              <a:rPr lang="en-GB" sz="1200" dirty="0"/>
              <a:t>1 mark for point, further mark for development (d)</a:t>
            </a:r>
          </a:p>
          <a:p>
            <a:endParaRPr lang="en-GB" sz="1200" dirty="0"/>
          </a:p>
          <a:p>
            <a:r>
              <a:rPr lang="en-GB" sz="1200" dirty="0"/>
              <a:t>Area X receives very high rainfall (1) which allows many plants to grow (d) (1).</a:t>
            </a:r>
          </a:p>
          <a:p>
            <a:r>
              <a:rPr lang="en-GB" sz="1200" dirty="0"/>
              <a:t>Area X experiences high temperatures and high rainfall (1) which means that plants grow rapidly (d) (1).</a:t>
            </a:r>
          </a:p>
          <a:p>
            <a:r>
              <a:rPr lang="en-GB" sz="1200" dirty="0"/>
              <a:t>Area X receives some rain in every month (1) which means that plants grow throughout the year (d) (1).</a:t>
            </a:r>
          </a:p>
          <a:p>
            <a:r>
              <a:rPr lang="en-GB" sz="1200" dirty="0"/>
              <a:t>There is a hot wet climate (1) which leads to the growth of many plants in a tropical rainforest (d) (1).</a:t>
            </a:r>
          </a:p>
        </p:txBody>
      </p:sp>
      <p:sp>
        <p:nvSpPr>
          <p:cNvPr id="13" name="TextBox 12">
            <a:extLst>
              <a:ext uri="{FF2B5EF4-FFF2-40B4-BE49-F238E27FC236}">
                <a16:creationId xmlns:a16="http://schemas.microsoft.com/office/drawing/2014/main" id="{AD00A6D2-9B1B-096D-A15F-CA2B00B4BAA4}"/>
              </a:ext>
            </a:extLst>
          </p:cNvPr>
          <p:cNvSpPr txBox="1"/>
          <p:nvPr/>
        </p:nvSpPr>
        <p:spPr>
          <a:xfrm>
            <a:off x="4983465" y="4579936"/>
            <a:ext cx="930934" cy="307777"/>
          </a:xfrm>
          <a:prstGeom prst="rect">
            <a:avLst/>
          </a:prstGeom>
          <a:noFill/>
        </p:spPr>
        <p:txBody>
          <a:bodyPr wrap="square" rtlCol="0">
            <a:spAutoFit/>
          </a:bodyPr>
          <a:lstStyle/>
          <a:p>
            <a:r>
              <a:rPr lang="en-GB" sz="1400" b="1" dirty="0">
                <a:solidFill>
                  <a:schemeClr val="accent6"/>
                </a:solidFill>
              </a:rPr>
              <a:t>√</a:t>
            </a:r>
          </a:p>
        </p:txBody>
      </p:sp>
      <p:sp>
        <p:nvSpPr>
          <p:cNvPr id="14" name="TextBox 13">
            <a:extLst>
              <a:ext uri="{FF2B5EF4-FFF2-40B4-BE49-F238E27FC236}">
                <a16:creationId xmlns:a16="http://schemas.microsoft.com/office/drawing/2014/main" id="{2441CD37-3ADE-92D0-6483-0C54F0C6CF21}"/>
              </a:ext>
            </a:extLst>
          </p:cNvPr>
          <p:cNvSpPr txBox="1"/>
          <p:nvPr/>
        </p:nvSpPr>
        <p:spPr>
          <a:xfrm>
            <a:off x="4964301" y="5438278"/>
            <a:ext cx="4894942" cy="1384995"/>
          </a:xfrm>
          <a:prstGeom prst="rect">
            <a:avLst/>
          </a:prstGeom>
          <a:solidFill>
            <a:schemeClr val="bg2"/>
          </a:solidFill>
        </p:spPr>
        <p:txBody>
          <a:bodyPr wrap="square" rtlCol="0">
            <a:spAutoFit/>
          </a:bodyPr>
          <a:lstStyle/>
          <a:p>
            <a:r>
              <a:rPr lang="en-GB" sz="1200" dirty="0"/>
              <a:t>The hot, damp conditions allow for the rapid decomposition of dead plant material. (1)</a:t>
            </a:r>
          </a:p>
          <a:p>
            <a:r>
              <a:rPr lang="en-GB" sz="1200" dirty="0"/>
              <a:t>The high temperatures and high rainfall cause rapid cycling of nutrients. (1)</a:t>
            </a:r>
          </a:p>
          <a:p>
            <a:r>
              <a:rPr lang="en-GB" sz="1200" dirty="0"/>
              <a:t>Tall, dense and fast growth of vegetation. (1)</a:t>
            </a:r>
          </a:p>
          <a:p>
            <a:r>
              <a:rPr lang="en-GB" sz="1200" dirty="0"/>
              <a:t>High rainfall (1) | High temperatures (1) Warm conditions (1)</a:t>
            </a:r>
            <a:br>
              <a:rPr lang="en-GB" sz="1200" dirty="0"/>
            </a:br>
            <a:r>
              <a:rPr lang="en-GB" sz="1200" dirty="0"/>
              <a:t>Moist conditions (1) High humidity (1)</a:t>
            </a:r>
          </a:p>
          <a:p>
            <a:r>
              <a:rPr lang="en-GB" sz="1200" dirty="0"/>
              <a:t>There are large numbers of decomposers (on the forest floor)(1)</a:t>
            </a:r>
          </a:p>
        </p:txBody>
      </p:sp>
    </p:spTree>
    <p:extLst>
      <p:ext uri="{BB962C8B-B14F-4D97-AF65-F5344CB8AC3E}">
        <p14:creationId xmlns:p14="http://schemas.microsoft.com/office/powerpoint/2010/main" val="556625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15ECC9F-E110-F074-79B3-E03AFE3C33FB}"/>
              </a:ext>
            </a:extLst>
          </p:cNvPr>
          <p:cNvSpPr/>
          <p:nvPr/>
        </p:nvSpPr>
        <p:spPr>
          <a:xfrm>
            <a:off x="185620" y="234177"/>
            <a:ext cx="9512562" cy="6394274"/>
          </a:xfrm>
          <a:custGeom>
            <a:avLst/>
            <a:gdLst>
              <a:gd name="connsiteX0" fmla="*/ 0 w 9512562"/>
              <a:gd name="connsiteY0" fmla="*/ 58572 h 6394274"/>
              <a:gd name="connsiteX1" fmla="*/ 58572 w 9512562"/>
              <a:gd name="connsiteY1" fmla="*/ 0 h 6394274"/>
              <a:gd name="connsiteX2" fmla="*/ 917582 w 9512562"/>
              <a:gd name="connsiteY2" fmla="*/ 0 h 6394274"/>
              <a:gd name="connsiteX3" fmla="*/ 1494729 w 9512562"/>
              <a:gd name="connsiteY3" fmla="*/ 0 h 6394274"/>
              <a:gd name="connsiteX4" fmla="*/ 1977922 w 9512562"/>
              <a:gd name="connsiteY4" fmla="*/ 0 h 6394274"/>
              <a:gd name="connsiteX5" fmla="*/ 2742977 w 9512562"/>
              <a:gd name="connsiteY5" fmla="*/ 0 h 6394274"/>
              <a:gd name="connsiteX6" fmla="*/ 3320124 w 9512562"/>
              <a:gd name="connsiteY6" fmla="*/ 0 h 6394274"/>
              <a:gd name="connsiteX7" fmla="*/ 4179134 w 9512562"/>
              <a:gd name="connsiteY7" fmla="*/ 0 h 6394274"/>
              <a:gd name="connsiteX8" fmla="*/ 4662327 w 9512562"/>
              <a:gd name="connsiteY8" fmla="*/ 0 h 6394274"/>
              <a:gd name="connsiteX9" fmla="*/ 5521336 w 9512562"/>
              <a:gd name="connsiteY9" fmla="*/ 0 h 6394274"/>
              <a:gd name="connsiteX10" fmla="*/ 5910575 w 9512562"/>
              <a:gd name="connsiteY10" fmla="*/ 0 h 6394274"/>
              <a:gd name="connsiteX11" fmla="*/ 6581676 w 9512562"/>
              <a:gd name="connsiteY11" fmla="*/ 0 h 6394274"/>
              <a:gd name="connsiteX12" fmla="*/ 7252778 w 9512562"/>
              <a:gd name="connsiteY12" fmla="*/ 0 h 6394274"/>
              <a:gd name="connsiteX13" fmla="*/ 7829925 w 9512562"/>
              <a:gd name="connsiteY13" fmla="*/ 0 h 6394274"/>
              <a:gd name="connsiteX14" fmla="*/ 8688935 w 9512562"/>
              <a:gd name="connsiteY14" fmla="*/ 0 h 6394274"/>
              <a:gd name="connsiteX15" fmla="*/ 9453990 w 9512562"/>
              <a:gd name="connsiteY15" fmla="*/ 0 h 6394274"/>
              <a:gd name="connsiteX16" fmla="*/ 9512562 w 9512562"/>
              <a:gd name="connsiteY16" fmla="*/ 58572 h 6394274"/>
              <a:gd name="connsiteX17" fmla="*/ 9512562 w 9512562"/>
              <a:gd name="connsiteY17" fmla="*/ 818802 h 6394274"/>
              <a:gd name="connsiteX18" fmla="*/ 9512562 w 9512562"/>
              <a:gd name="connsiteY18" fmla="*/ 1516261 h 6394274"/>
              <a:gd name="connsiteX19" fmla="*/ 9512562 w 9512562"/>
              <a:gd name="connsiteY19" fmla="*/ 2025406 h 6394274"/>
              <a:gd name="connsiteX20" fmla="*/ 9512562 w 9512562"/>
              <a:gd name="connsiteY20" fmla="*/ 2597322 h 6394274"/>
              <a:gd name="connsiteX21" fmla="*/ 9512562 w 9512562"/>
              <a:gd name="connsiteY21" fmla="*/ 3420324 h 6394274"/>
              <a:gd name="connsiteX22" fmla="*/ 9512562 w 9512562"/>
              <a:gd name="connsiteY22" fmla="*/ 4117783 h 6394274"/>
              <a:gd name="connsiteX23" fmla="*/ 9512562 w 9512562"/>
              <a:gd name="connsiteY23" fmla="*/ 4689699 h 6394274"/>
              <a:gd name="connsiteX24" fmla="*/ 9512562 w 9512562"/>
              <a:gd name="connsiteY24" fmla="*/ 5387158 h 6394274"/>
              <a:gd name="connsiteX25" fmla="*/ 9512562 w 9512562"/>
              <a:gd name="connsiteY25" fmla="*/ 6335702 h 6394274"/>
              <a:gd name="connsiteX26" fmla="*/ 9453990 w 9512562"/>
              <a:gd name="connsiteY26" fmla="*/ 6394274 h 6394274"/>
              <a:gd name="connsiteX27" fmla="*/ 8594980 w 9512562"/>
              <a:gd name="connsiteY27" fmla="*/ 6394274 h 6394274"/>
              <a:gd name="connsiteX28" fmla="*/ 7829925 w 9512562"/>
              <a:gd name="connsiteY28" fmla="*/ 6394274 h 6394274"/>
              <a:gd name="connsiteX29" fmla="*/ 7346732 w 9512562"/>
              <a:gd name="connsiteY29" fmla="*/ 6394274 h 6394274"/>
              <a:gd name="connsiteX30" fmla="*/ 6581676 w 9512562"/>
              <a:gd name="connsiteY30" fmla="*/ 6394274 h 6394274"/>
              <a:gd name="connsiteX31" fmla="*/ 6192438 w 9512562"/>
              <a:gd name="connsiteY31" fmla="*/ 6394274 h 6394274"/>
              <a:gd name="connsiteX32" fmla="*/ 5427382 w 9512562"/>
              <a:gd name="connsiteY32" fmla="*/ 6394274 h 6394274"/>
              <a:gd name="connsiteX33" fmla="*/ 4944189 w 9512562"/>
              <a:gd name="connsiteY33" fmla="*/ 6394274 h 6394274"/>
              <a:gd name="connsiteX34" fmla="*/ 4554951 w 9512562"/>
              <a:gd name="connsiteY34" fmla="*/ 6394274 h 6394274"/>
              <a:gd name="connsiteX35" fmla="*/ 4071758 w 9512562"/>
              <a:gd name="connsiteY35" fmla="*/ 6394274 h 6394274"/>
              <a:gd name="connsiteX36" fmla="*/ 3306702 w 9512562"/>
              <a:gd name="connsiteY36" fmla="*/ 6394274 h 6394274"/>
              <a:gd name="connsiteX37" fmla="*/ 2823509 w 9512562"/>
              <a:gd name="connsiteY37" fmla="*/ 6394274 h 6394274"/>
              <a:gd name="connsiteX38" fmla="*/ 2434271 w 9512562"/>
              <a:gd name="connsiteY38" fmla="*/ 6394274 h 6394274"/>
              <a:gd name="connsiteX39" fmla="*/ 1951078 w 9512562"/>
              <a:gd name="connsiteY39" fmla="*/ 6394274 h 6394274"/>
              <a:gd name="connsiteX40" fmla="*/ 1373931 w 9512562"/>
              <a:gd name="connsiteY40" fmla="*/ 6394274 h 6394274"/>
              <a:gd name="connsiteX41" fmla="*/ 702829 w 9512562"/>
              <a:gd name="connsiteY41" fmla="*/ 6394274 h 6394274"/>
              <a:gd name="connsiteX42" fmla="*/ 58572 w 9512562"/>
              <a:gd name="connsiteY42" fmla="*/ 6394274 h 6394274"/>
              <a:gd name="connsiteX43" fmla="*/ 0 w 9512562"/>
              <a:gd name="connsiteY43" fmla="*/ 6335702 h 6394274"/>
              <a:gd name="connsiteX44" fmla="*/ 0 w 9512562"/>
              <a:gd name="connsiteY44" fmla="*/ 5638243 h 6394274"/>
              <a:gd name="connsiteX45" fmla="*/ 0 w 9512562"/>
              <a:gd name="connsiteY45" fmla="*/ 4878013 h 6394274"/>
              <a:gd name="connsiteX46" fmla="*/ 0 w 9512562"/>
              <a:gd name="connsiteY46" fmla="*/ 4243325 h 6394274"/>
              <a:gd name="connsiteX47" fmla="*/ 0 w 9512562"/>
              <a:gd name="connsiteY47" fmla="*/ 3483095 h 6394274"/>
              <a:gd name="connsiteX48" fmla="*/ 0 w 9512562"/>
              <a:gd name="connsiteY48" fmla="*/ 2911179 h 6394274"/>
              <a:gd name="connsiteX49" fmla="*/ 0 w 9512562"/>
              <a:gd name="connsiteY49" fmla="*/ 2213720 h 6394274"/>
              <a:gd name="connsiteX50" fmla="*/ 0 w 9512562"/>
              <a:gd name="connsiteY50" fmla="*/ 1704575 h 6394274"/>
              <a:gd name="connsiteX51" fmla="*/ 0 w 9512562"/>
              <a:gd name="connsiteY51" fmla="*/ 881573 h 6394274"/>
              <a:gd name="connsiteX52" fmla="*/ 0 w 9512562"/>
              <a:gd name="connsiteY52" fmla="*/ 58572 h 6394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512562" h="6394274" extrusionOk="0">
                <a:moveTo>
                  <a:pt x="0" y="58572"/>
                </a:moveTo>
                <a:cubicBezTo>
                  <a:pt x="-3685" y="23951"/>
                  <a:pt x="24651" y="590"/>
                  <a:pt x="58572" y="0"/>
                </a:cubicBezTo>
                <a:cubicBezTo>
                  <a:pt x="299176" y="-22470"/>
                  <a:pt x="682822" y="-10842"/>
                  <a:pt x="917582" y="0"/>
                </a:cubicBezTo>
                <a:cubicBezTo>
                  <a:pt x="1152342" y="10842"/>
                  <a:pt x="1310601" y="-18490"/>
                  <a:pt x="1494729" y="0"/>
                </a:cubicBezTo>
                <a:cubicBezTo>
                  <a:pt x="1678857" y="18490"/>
                  <a:pt x="1844139" y="-15642"/>
                  <a:pt x="1977922" y="0"/>
                </a:cubicBezTo>
                <a:cubicBezTo>
                  <a:pt x="2111705" y="15642"/>
                  <a:pt x="2568388" y="28883"/>
                  <a:pt x="2742977" y="0"/>
                </a:cubicBezTo>
                <a:cubicBezTo>
                  <a:pt x="2917567" y="-28883"/>
                  <a:pt x="3049391" y="26225"/>
                  <a:pt x="3320124" y="0"/>
                </a:cubicBezTo>
                <a:cubicBezTo>
                  <a:pt x="3590857" y="-26225"/>
                  <a:pt x="3968496" y="-12058"/>
                  <a:pt x="4179134" y="0"/>
                </a:cubicBezTo>
                <a:cubicBezTo>
                  <a:pt x="4389772" y="12058"/>
                  <a:pt x="4444524" y="-12252"/>
                  <a:pt x="4662327" y="0"/>
                </a:cubicBezTo>
                <a:cubicBezTo>
                  <a:pt x="4880130" y="12252"/>
                  <a:pt x="5304427" y="-21745"/>
                  <a:pt x="5521336" y="0"/>
                </a:cubicBezTo>
                <a:cubicBezTo>
                  <a:pt x="5738245" y="21745"/>
                  <a:pt x="5779181" y="7639"/>
                  <a:pt x="5910575" y="0"/>
                </a:cubicBezTo>
                <a:cubicBezTo>
                  <a:pt x="6041969" y="-7639"/>
                  <a:pt x="6388463" y="-1356"/>
                  <a:pt x="6581676" y="0"/>
                </a:cubicBezTo>
                <a:cubicBezTo>
                  <a:pt x="6774889" y="1356"/>
                  <a:pt x="7071033" y="-23961"/>
                  <a:pt x="7252778" y="0"/>
                </a:cubicBezTo>
                <a:cubicBezTo>
                  <a:pt x="7434523" y="23961"/>
                  <a:pt x="7613110" y="7442"/>
                  <a:pt x="7829925" y="0"/>
                </a:cubicBezTo>
                <a:cubicBezTo>
                  <a:pt x="8046740" y="-7442"/>
                  <a:pt x="8468695" y="-14971"/>
                  <a:pt x="8688935" y="0"/>
                </a:cubicBezTo>
                <a:cubicBezTo>
                  <a:pt x="8909175" y="14971"/>
                  <a:pt x="9144549" y="-12811"/>
                  <a:pt x="9453990" y="0"/>
                </a:cubicBezTo>
                <a:cubicBezTo>
                  <a:pt x="9481475" y="799"/>
                  <a:pt x="9510362" y="24706"/>
                  <a:pt x="9512562" y="58572"/>
                </a:cubicBezTo>
                <a:cubicBezTo>
                  <a:pt x="9548082" y="285961"/>
                  <a:pt x="9515274" y="452187"/>
                  <a:pt x="9512562" y="818802"/>
                </a:cubicBezTo>
                <a:cubicBezTo>
                  <a:pt x="9509851" y="1185417"/>
                  <a:pt x="9494692" y="1313679"/>
                  <a:pt x="9512562" y="1516261"/>
                </a:cubicBezTo>
                <a:cubicBezTo>
                  <a:pt x="9530432" y="1718843"/>
                  <a:pt x="9536278" y="1911141"/>
                  <a:pt x="9512562" y="2025406"/>
                </a:cubicBezTo>
                <a:cubicBezTo>
                  <a:pt x="9488846" y="2139672"/>
                  <a:pt x="9521889" y="2434327"/>
                  <a:pt x="9512562" y="2597322"/>
                </a:cubicBezTo>
                <a:cubicBezTo>
                  <a:pt x="9503235" y="2760317"/>
                  <a:pt x="9476517" y="3191249"/>
                  <a:pt x="9512562" y="3420324"/>
                </a:cubicBezTo>
                <a:cubicBezTo>
                  <a:pt x="9548607" y="3649399"/>
                  <a:pt x="9538798" y="3954388"/>
                  <a:pt x="9512562" y="4117783"/>
                </a:cubicBezTo>
                <a:cubicBezTo>
                  <a:pt x="9486326" y="4281178"/>
                  <a:pt x="9537820" y="4480403"/>
                  <a:pt x="9512562" y="4689699"/>
                </a:cubicBezTo>
                <a:cubicBezTo>
                  <a:pt x="9487304" y="4898995"/>
                  <a:pt x="9523748" y="5199052"/>
                  <a:pt x="9512562" y="5387158"/>
                </a:cubicBezTo>
                <a:cubicBezTo>
                  <a:pt x="9501376" y="5575264"/>
                  <a:pt x="9467936" y="6055632"/>
                  <a:pt x="9512562" y="6335702"/>
                </a:cubicBezTo>
                <a:cubicBezTo>
                  <a:pt x="9514909" y="6360830"/>
                  <a:pt x="9490742" y="6399036"/>
                  <a:pt x="9453990" y="6394274"/>
                </a:cubicBezTo>
                <a:cubicBezTo>
                  <a:pt x="9070804" y="6427831"/>
                  <a:pt x="8828185" y="6420036"/>
                  <a:pt x="8594980" y="6394274"/>
                </a:cubicBezTo>
                <a:cubicBezTo>
                  <a:pt x="8361775" y="6368513"/>
                  <a:pt x="8090006" y="6403087"/>
                  <a:pt x="7829925" y="6394274"/>
                </a:cubicBezTo>
                <a:cubicBezTo>
                  <a:pt x="7569844" y="6385461"/>
                  <a:pt x="7531316" y="6416916"/>
                  <a:pt x="7346732" y="6394274"/>
                </a:cubicBezTo>
                <a:cubicBezTo>
                  <a:pt x="7162148" y="6371632"/>
                  <a:pt x="6812102" y="6420881"/>
                  <a:pt x="6581676" y="6394274"/>
                </a:cubicBezTo>
                <a:cubicBezTo>
                  <a:pt x="6351250" y="6367667"/>
                  <a:pt x="6288588" y="6401665"/>
                  <a:pt x="6192438" y="6394274"/>
                </a:cubicBezTo>
                <a:cubicBezTo>
                  <a:pt x="6096288" y="6386883"/>
                  <a:pt x="5778538" y="6422939"/>
                  <a:pt x="5427382" y="6394274"/>
                </a:cubicBezTo>
                <a:cubicBezTo>
                  <a:pt x="5076226" y="6365609"/>
                  <a:pt x="5120293" y="6388901"/>
                  <a:pt x="4944189" y="6394274"/>
                </a:cubicBezTo>
                <a:cubicBezTo>
                  <a:pt x="4768085" y="6399647"/>
                  <a:pt x="4680441" y="6378017"/>
                  <a:pt x="4554951" y="6394274"/>
                </a:cubicBezTo>
                <a:cubicBezTo>
                  <a:pt x="4429461" y="6410531"/>
                  <a:pt x="4297271" y="6373088"/>
                  <a:pt x="4071758" y="6394274"/>
                </a:cubicBezTo>
                <a:cubicBezTo>
                  <a:pt x="3846245" y="6415460"/>
                  <a:pt x="3551599" y="6376726"/>
                  <a:pt x="3306702" y="6394274"/>
                </a:cubicBezTo>
                <a:cubicBezTo>
                  <a:pt x="3061805" y="6411822"/>
                  <a:pt x="3028850" y="6385024"/>
                  <a:pt x="2823509" y="6394274"/>
                </a:cubicBezTo>
                <a:cubicBezTo>
                  <a:pt x="2618168" y="6403524"/>
                  <a:pt x="2608670" y="6400876"/>
                  <a:pt x="2434271" y="6394274"/>
                </a:cubicBezTo>
                <a:cubicBezTo>
                  <a:pt x="2259872" y="6387672"/>
                  <a:pt x="2190517" y="6372013"/>
                  <a:pt x="1951078" y="6394274"/>
                </a:cubicBezTo>
                <a:cubicBezTo>
                  <a:pt x="1711639" y="6416535"/>
                  <a:pt x="1561982" y="6392955"/>
                  <a:pt x="1373931" y="6394274"/>
                </a:cubicBezTo>
                <a:cubicBezTo>
                  <a:pt x="1185880" y="6395593"/>
                  <a:pt x="987573" y="6412901"/>
                  <a:pt x="702829" y="6394274"/>
                </a:cubicBezTo>
                <a:cubicBezTo>
                  <a:pt x="418085" y="6375647"/>
                  <a:pt x="208811" y="6383337"/>
                  <a:pt x="58572" y="6394274"/>
                </a:cubicBezTo>
                <a:cubicBezTo>
                  <a:pt x="29007" y="6401427"/>
                  <a:pt x="6444" y="6371048"/>
                  <a:pt x="0" y="6335702"/>
                </a:cubicBezTo>
                <a:cubicBezTo>
                  <a:pt x="-5517" y="6081092"/>
                  <a:pt x="-31884" y="5942672"/>
                  <a:pt x="0" y="5638243"/>
                </a:cubicBezTo>
                <a:cubicBezTo>
                  <a:pt x="31884" y="5333814"/>
                  <a:pt x="-36977" y="5192283"/>
                  <a:pt x="0" y="4878013"/>
                </a:cubicBezTo>
                <a:cubicBezTo>
                  <a:pt x="36977" y="4563743"/>
                  <a:pt x="-23615" y="4394678"/>
                  <a:pt x="0" y="4243325"/>
                </a:cubicBezTo>
                <a:cubicBezTo>
                  <a:pt x="23615" y="4091972"/>
                  <a:pt x="-3333" y="3710912"/>
                  <a:pt x="0" y="3483095"/>
                </a:cubicBezTo>
                <a:cubicBezTo>
                  <a:pt x="3333" y="3255278"/>
                  <a:pt x="-13403" y="3098419"/>
                  <a:pt x="0" y="2911179"/>
                </a:cubicBezTo>
                <a:cubicBezTo>
                  <a:pt x="13403" y="2723939"/>
                  <a:pt x="-25279" y="2458936"/>
                  <a:pt x="0" y="2213720"/>
                </a:cubicBezTo>
                <a:cubicBezTo>
                  <a:pt x="25279" y="1968504"/>
                  <a:pt x="14323" y="1842326"/>
                  <a:pt x="0" y="1704575"/>
                </a:cubicBezTo>
                <a:cubicBezTo>
                  <a:pt x="-14323" y="1566824"/>
                  <a:pt x="28155" y="1190409"/>
                  <a:pt x="0" y="881573"/>
                </a:cubicBezTo>
                <a:cubicBezTo>
                  <a:pt x="-28155" y="572737"/>
                  <a:pt x="18935" y="447603"/>
                  <a:pt x="0" y="58572"/>
                </a:cubicBezTo>
                <a:close/>
              </a:path>
            </a:pathLst>
          </a:custGeom>
          <a:noFill/>
          <a:ln>
            <a:solidFill>
              <a:schemeClr val="tx1"/>
            </a:solidFill>
            <a:extLst>
              <a:ext uri="{C807C97D-BFC1-408E-A445-0C87EB9F89A2}">
                <ask:lineSketchStyleProps xmlns:ask="http://schemas.microsoft.com/office/drawing/2018/sketchyshapes" sd="1219033472">
                  <a:prstGeom prst="roundRect">
                    <a:avLst>
                      <a:gd name="adj" fmla="val 91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Google Shape;56;p13">
            <a:extLst>
              <a:ext uri="{FF2B5EF4-FFF2-40B4-BE49-F238E27FC236}">
                <a16:creationId xmlns:a16="http://schemas.microsoft.com/office/drawing/2014/main" id="{D70F24E0-DF98-54DA-6232-E3B913C058AD}"/>
              </a:ext>
            </a:extLst>
          </p:cNvPr>
          <p:cNvSpPr txBox="1"/>
          <p:nvPr/>
        </p:nvSpPr>
        <p:spPr>
          <a:xfrm>
            <a:off x="261429" y="409378"/>
            <a:ext cx="4978635" cy="1167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Learning Review - 4</a:t>
            </a:r>
          </a:p>
          <a:p>
            <a:pPr marL="0" lvl="0" indent="0" rtl="0">
              <a:spcBef>
                <a:spcPts val="0"/>
              </a:spcBef>
              <a:spcAft>
                <a:spcPts val="0"/>
              </a:spcAft>
              <a:buNone/>
            </a:pPr>
            <a:r>
              <a:rPr lang="en-GB" sz="2000" b="1" dirty="0">
                <a:solidFill>
                  <a:schemeClr val="accent6">
                    <a:lumMod val="50000"/>
                  </a:schemeClr>
                </a:solidFill>
                <a:latin typeface="Amatic SC"/>
                <a:ea typeface="Amatic SC"/>
                <a:cs typeface="Amatic SC"/>
                <a:sym typeface="Amatic SC"/>
              </a:rPr>
              <a:t>The physical characteristics of a tropical rainforest</a:t>
            </a:r>
            <a:endParaRPr sz="1050" b="1" dirty="0">
              <a:latin typeface="Amatic SC"/>
              <a:ea typeface="Amatic SC"/>
              <a:cs typeface="Amatic SC"/>
              <a:sym typeface="Amatic SC"/>
            </a:endParaRPr>
          </a:p>
        </p:txBody>
      </p:sp>
      <p:sp>
        <p:nvSpPr>
          <p:cNvPr id="151" name="TextBox 150">
            <a:extLst>
              <a:ext uri="{FF2B5EF4-FFF2-40B4-BE49-F238E27FC236}">
                <a16:creationId xmlns:a16="http://schemas.microsoft.com/office/drawing/2014/main" id="{F3EA8732-8BD7-3B0B-BF60-9E8BC5991719}"/>
              </a:ext>
            </a:extLst>
          </p:cNvPr>
          <p:cNvSpPr txBox="1"/>
          <p:nvPr/>
        </p:nvSpPr>
        <p:spPr>
          <a:xfrm>
            <a:off x="348223" y="1379248"/>
            <a:ext cx="4523257" cy="276999"/>
          </a:xfrm>
          <a:prstGeom prst="rect">
            <a:avLst/>
          </a:prstGeom>
          <a:noFill/>
        </p:spPr>
        <p:txBody>
          <a:bodyPr wrap="square" rtlCol="0">
            <a:spAutoFit/>
          </a:bodyPr>
          <a:lstStyle/>
          <a:p>
            <a:r>
              <a:rPr lang="en-GB" sz="1200" dirty="0"/>
              <a:t>9. Suggest why biomass is the largest store in the tropical rainforest. </a:t>
            </a:r>
            <a:endParaRPr lang="en-GB" sz="1200" dirty="0">
              <a:highlight>
                <a:srgbClr val="00FF00"/>
              </a:highlight>
            </a:endParaRPr>
          </a:p>
        </p:txBody>
      </p:sp>
      <p:pic>
        <p:nvPicPr>
          <p:cNvPr id="2" name="Picture 1">
            <a:extLst>
              <a:ext uri="{FF2B5EF4-FFF2-40B4-BE49-F238E27FC236}">
                <a16:creationId xmlns:a16="http://schemas.microsoft.com/office/drawing/2014/main" id="{947024CF-8CD6-FF6C-1063-7DDE031656B0}"/>
              </a:ext>
            </a:extLst>
          </p:cNvPr>
          <p:cNvPicPr>
            <a:picLocks noChangeAspect="1"/>
          </p:cNvPicPr>
          <p:nvPr/>
        </p:nvPicPr>
        <p:blipFill>
          <a:blip r:embed="rId3"/>
          <a:stretch>
            <a:fillRect/>
          </a:stretch>
        </p:blipFill>
        <p:spPr>
          <a:xfrm>
            <a:off x="360452" y="347096"/>
            <a:ext cx="1527061" cy="169014"/>
          </a:xfrm>
          <a:prstGeom prst="rect">
            <a:avLst/>
          </a:prstGeom>
        </p:spPr>
      </p:pic>
      <p:sp>
        <p:nvSpPr>
          <p:cNvPr id="20" name="Google Shape;56;p13">
            <a:extLst>
              <a:ext uri="{FF2B5EF4-FFF2-40B4-BE49-F238E27FC236}">
                <a16:creationId xmlns:a16="http://schemas.microsoft.com/office/drawing/2014/main" id="{1F19BA4F-C185-1CDB-DD1D-935A0AB1738E}"/>
              </a:ext>
            </a:extLst>
          </p:cNvPr>
          <p:cNvSpPr txBox="1"/>
          <p:nvPr/>
        </p:nvSpPr>
        <p:spPr>
          <a:xfrm>
            <a:off x="8896381" y="196160"/>
            <a:ext cx="1009619" cy="830997"/>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4000" b="1" dirty="0">
                <a:solidFill>
                  <a:schemeClr val="accent6">
                    <a:lumMod val="50000"/>
                  </a:schemeClr>
                </a:solidFill>
                <a:latin typeface="Amatic SC"/>
                <a:ea typeface="Amatic SC"/>
                <a:cs typeface="Amatic SC"/>
                <a:sym typeface="Amatic SC"/>
              </a:rPr>
              <a:t>LW4</a:t>
            </a:r>
            <a:endParaRPr b="1" dirty="0">
              <a:latin typeface="Amatic SC"/>
              <a:ea typeface="Amatic SC"/>
              <a:cs typeface="Amatic SC"/>
              <a:sym typeface="Amatic SC"/>
            </a:endParaRPr>
          </a:p>
        </p:txBody>
      </p:sp>
      <p:sp>
        <p:nvSpPr>
          <p:cNvPr id="5" name="Rectangle 4">
            <a:extLst>
              <a:ext uri="{FF2B5EF4-FFF2-40B4-BE49-F238E27FC236}">
                <a16:creationId xmlns:a16="http://schemas.microsoft.com/office/drawing/2014/main" id="{A1675645-BE6D-2E0E-A5BD-9BE6176E73AE}"/>
              </a:ext>
            </a:extLst>
          </p:cNvPr>
          <p:cNvSpPr/>
          <p:nvPr/>
        </p:nvSpPr>
        <p:spPr>
          <a:xfrm>
            <a:off x="4257544" y="3181447"/>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8" name="Straight Connector 7">
            <a:extLst>
              <a:ext uri="{FF2B5EF4-FFF2-40B4-BE49-F238E27FC236}">
                <a16:creationId xmlns:a16="http://schemas.microsoft.com/office/drawing/2014/main" id="{BC903CD7-A367-D5B7-CB4C-CCDE5EC4F776}"/>
              </a:ext>
            </a:extLst>
          </p:cNvPr>
          <p:cNvCxnSpPr/>
          <p:nvPr/>
        </p:nvCxnSpPr>
        <p:spPr>
          <a:xfrm>
            <a:off x="541351" y="1961650"/>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EDA6644-C084-DF2F-1EDA-11AF3F72AFC4}"/>
              </a:ext>
            </a:extLst>
          </p:cNvPr>
          <p:cNvCxnSpPr/>
          <p:nvPr/>
        </p:nvCxnSpPr>
        <p:spPr>
          <a:xfrm>
            <a:off x="541351" y="2347630"/>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149845-4E92-553F-90CC-272F7C22AE12}"/>
              </a:ext>
            </a:extLst>
          </p:cNvPr>
          <p:cNvCxnSpPr/>
          <p:nvPr/>
        </p:nvCxnSpPr>
        <p:spPr>
          <a:xfrm>
            <a:off x="550404" y="2729687"/>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7E3265-8109-C338-6223-674E8052EF37}"/>
              </a:ext>
            </a:extLst>
          </p:cNvPr>
          <p:cNvCxnSpPr/>
          <p:nvPr/>
        </p:nvCxnSpPr>
        <p:spPr>
          <a:xfrm>
            <a:off x="550404" y="3115667"/>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A305D39-DCBC-F56A-AE30-50939806ECA9}"/>
              </a:ext>
            </a:extLst>
          </p:cNvPr>
          <p:cNvSpPr txBox="1"/>
          <p:nvPr/>
        </p:nvSpPr>
        <p:spPr>
          <a:xfrm>
            <a:off x="360452" y="3490978"/>
            <a:ext cx="4523257" cy="461665"/>
          </a:xfrm>
          <a:prstGeom prst="rect">
            <a:avLst/>
          </a:prstGeom>
          <a:noFill/>
        </p:spPr>
        <p:txBody>
          <a:bodyPr wrap="square" rtlCol="0">
            <a:spAutoFit/>
          </a:bodyPr>
          <a:lstStyle/>
          <a:p>
            <a:r>
              <a:rPr lang="en-GB" sz="1200" dirty="0"/>
              <a:t>10. Give one reason why tropical rainforests experience high </a:t>
            </a:r>
            <a:br>
              <a:rPr lang="en-GB" sz="1200" dirty="0"/>
            </a:br>
            <a:r>
              <a:rPr lang="en-GB" sz="1200" dirty="0"/>
              <a:t>       temperatures throughout the year. </a:t>
            </a:r>
          </a:p>
        </p:txBody>
      </p:sp>
      <p:cxnSp>
        <p:nvCxnSpPr>
          <p:cNvPr id="16" name="Straight Connector 15">
            <a:extLst>
              <a:ext uri="{FF2B5EF4-FFF2-40B4-BE49-F238E27FC236}">
                <a16:creationId xmlns:a16="http://schemas.microsoft.com/office/drawing/2014/main" id="{EAEE0060-20B7-8DAF-4A8D-6753367EFB1A}"/>
              </a:ext>
            </a:extLst>
          </p:cNvPr>
          <p:cNvCxnSpPr/>
          <p:nvPr/>
        </p:nvCxnSpPr>
        <p:spPr>
          <a:xfrm>
            <a:off x="553580" y="4073380"/>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649A318-B503-57FD-6F8F-AB9222DBAF4A}"/>
              </a:ext>
            </a:extLst>
          </p:cNvPr>
          <p:cNvCxnSpPr/>
          <p:nvPr/>
        </p:nvCxnSpPr>
        <p:spPr>
          <a:xfrm>
            <a:off x="553580" y="4459360"/>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C07100-602B-9AB0-4F8F-10B685434D54}"/>
              </a:ext>
            </a:extLst>
          </p:cNvPr>
          <p:cNvSpPr/>
          <p:nvPr/>
        </p:nvSpPr>
        <p:spPr>
          <a:xfrm>
            <a:off x="4260720" y="4539580"/>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4" name="TextBox 3">
            <a:extLst>
              <a:ext uri="{FF2B5EF4-FFF2-40B4-BE49-F238E27FC236}">
                <a16:creationId xmlns:a16="http://schemas.microsoft.com/office/drawing/2014/main" id="{8238D450-581A-7944-CBCC-22AE28F953BB}"/>
              </a:ext>
            </a:extLst>
          </p:cNvPr>
          <p:cNvSpPr txBox="1"/>
          <p:nvPr/>
        </p:nvSpPr>
        <p:spPr>
          <a:xfrm>
            <a:off x="348223" y="1714117"/>
            <a:ext cx="8612306" cy="1754326"/>
          </a:xfrm>
          <a:prstGeom prst="rect">
            <a:avLst/>
          </a:prstGeom>
          <a:solidFill>
            <a:schemeClr val="bg2"/>
          </a:solidFill>
        </p:spPr>
        <p:txBody>
          <a:bodyPr wrap="square" rtlCol="0">
            <a:spAutoFit/>
          </a:bodyPr>
          <a:lstStyle/>
          <a:p>
            <a:r>
              <a:rPr lang="en-GB" sz="1200" dirty="0"/>
              <a:t>1 mark for point, further mark for development (d)</a:t>
            </a:r>
          </a:p>
          <a:p>
            <a:r>
              <a:rPr lang="en-GB" sz="1200" dirty="0"/>
              <a:t>The biomass is larger because there are more nutrients stored in the biomass than in the soil or litter (1) This is because plants take up the nutrients rapidly and nutrients in the soil can be lost through leaching (1) (d)</a:t>
            </a:r>
          </a:p>
          <a:p>
            <a:r>
              <a:rPr lang="en-GB" sz="1200" dirty="0"/>
              <a:t>Biomass is the largest store in tropical rainforests due to the rapid growth rates of plants (1). These regions have year-round warm temperatures and high rainfall, which leads to faster photosynthesis and growth (1)(d).</a:t>
            </a:r>
          </a:p>
          <a:p>
            <a:r>
              <a:rPr lang="en-GB" sz="1200" dirty="0"/>
              <a:t>The biodiversity in tropical rainforests contributes to a large biomass store (1). The wide variety of plant species, including tall trees, shrubs, and undergrowth, means there is more living organic matter at any given time (1)(d).</a:t>
            </a:r>
          </a:p>
          <a:p>
            <a:r>
              <a:rPr lang="en-GB" sz="1200" dirty="0"/>
              <a:t>Tropical rainforests have high primary productivity because of the constant availability of sunlight throughout the year.(1)  This means that plants can convert more sunlight into biomass via photosynthesis, leading to a larger biomass store. (1)(d)</a:t>
            </a:r>
          </a:p>
        </p:txBody>
      </p:sp>
      <p:sp>
        <p:nvSpPr>
          <p:cNvPr id="6" name="TextBox 5">
            <a:extLst>
              <a:ext uri="{FF2B5EF4-FFF2-40B4-BE49-F238E27FC236}">
                <a16:creationId xmlns:a16="http://schemas.microsoft.com/office/drawing/2014/main" id="{C437DA7D-EECE-705C-F549-6FEBE7AF46AF}"/>
              </a:ext>
            </a:extLst>
          </p:cNvPr>
          <p:cNvSpPr txBox="1"/>
          <p:nvPr/>
        </p:nvSpPr>
        <p:spPr>
          <a:xfrm>
            <a:off x="360452" y="3952495"/>
            <a:ext cx="4447386" cy="1015663"/>
          </a:xfrm>
          <a:prstGeom prst="rect">
            <a:avLst/>
          </a:prstGeom>
          <a:solidFill>
            <a:schemeClr val="bg2"/>
          </a:solidFill>
        </p:spPr>
        <p:txBody>
          <a:bodyPr wrap="square" rtlCol="0">
            <a:spAutoFit/>
          </a:bodyPr>
          <a:lstStyle/>
          <a:p>
            <a:r>
              <a:rPr lang="en-GB" sz="1200" dirty="0"/>
              <a:t>The sun’s energy is more concentrated. (1)</a:t>
            </a:r>
          </a:p>
          <a:p>
            <a:r>
              <a:rPr lang="en-GB" sz="1200" dirty="0"/>
              <a:t>Intense sunlight to be consistently distributed over the area all year round close to the equator. (1)</a:t>
            </a:r>
          </a:p>
          <a:p>
            <a:r>
              <a:rPr lang="en-GB" sz="1200" dirty="0"/>
              <a:t>There is little variation in the angle of the sun throughout the seasons. (1) </a:t>
            </a:r>
          </a:p>
        </p:txBody>
      </p:sp>
      <p:sp>
        <p:nvSpPr>
          <p:cNvPr id="7" name="TextBox 6">
            <a:extLst>
              <a:ext uri="{FF2B5EF4-FFF2-40B4-BE49-F238E27FC236}">
                <a16:creationId xmlns:a16="http://schemas.microsoft.com/office/drawing/2014/main" id="{1BEEB90D-A294-E43A-BC4A-6F261B2DDB99}"/>
              </a:ext>
            </a:extLst>
          </p:cNvPr>
          <p:cNvSpPr txBox="1"/>
          <p:nvPr/>
        </p:nvSpPr>
        <p:spPr>
          <a:xfrm>
            <a:off x="360452" y="4968526"/>
            <a:ext cx="4592548" cy="1569660"/>
          </a:xfrm>
          <a:prstGeom prst="rect">
            <a:avLst/>
          </a:prstGeom>
          <a:noFill/>
        </p:spPr>
        <p:txBody>
          <a:bodyPr wrap="square" rtlCol="0">
            <a:spAutoFit/>
          </a:bodyPr>
          <a:lstStyle/>
          <a:p>
            <a:r>
              <a:rPr lang="en-GB" sz="1200" dirty="0"/>
              <a:t>11. Which of the following statements does not describe rainforest soil. </a:t>
            </a:r>
          </a:p>
          <a:p>
            <a:endParaRPr lang="en-GB" sz="1200" dirty="0"/>
          </a:p>
          <a:p>
            <a:pPr marL="171450" indent="-171450">
              <a:buFont typeface="Wingdings" pitchFamily="2" charset="2"/>
              <a:buChar char="q"/>
            </a:pPr>
            <a:r>
              <a:rPr lang="en-GB" sz="1200" dirty="0"/>
              <a:t>Soils are very high in nutrient content. </a:t>
            </a:r>
          </a:p>
          <a:p>
            <a:pPr marL="171450" indent="-171450">
              <a:buFont typeface="Wingdings" pitchFamily="2" charset="2"/>
              <a:buChar char="q"/>
            </a:pPr>
            <a:r>
              <a:rPr lang="en-GB" sz="1200" dirty="0"/>
              <a:t>Soils are very low in nutrient content. </a:t>
            </a:r>
          </a:p>
          <a:p>
            <a:pPr marL="171450" indent="-171450">
              <a:buFont typeface="Wingdings" pitchFamily="2" charset="2"/>
              <a:buChar char="q"/>
            </a:pPr>
            <a:r>
              <a:rPr lang="en-GB" sz="1200" dirty="0"/>
              <a:t>Soils are typically red in colour due to them being rich in iron. </a:t>
            </a:r>
          </a:p>
          <a:p>
            <a:pPr marL="171450" indent="-171450">
              <a:buFont typeface="Wingdings" pitchFamily="2" charset="2"/>
              <a:buChar char="q"/>
            </a:pPr>
            <a:r>
              <a:rPr lang="en-GB" sz="1200" dirty="0"/>
              <a:t>Nutrients are rapidly washed (leached) out of the soil by heavy rainfall. </a:t>
            </a:r>
          </a:p>
          <a:p>
            <a:pPr marL="171450" indent="-171450">
              <a:buFont typeface="Wingdings" pitchFamily="2" charset="2"/>
              <a:buChar char="q"/>
            </a:pPr>
            <a:endParaRPr lang="en-GB" sz="1200" dirty="0"/>
          </a:p>
        </p:txBody>
      </p:sp>
      <p:sp>
        <p:nvSpPr>
          <p:cNvPr id="9" name="Rectangle 8">
            <a:extLst>
              <a:ext uri="{FF2B5EF4-FFF2-40B4-BE49-F238E27FC236}">
                <a16:creationId xmlns:a16="http://schemas.microsoft.com/office/drawing/2014/main" id="{5EB99DC5-AA8A-6A97-6D74-2084E1ECDA88}"/>
              </a:ext>
            </a:extLst>
          </p:cNvPr>
          <p:cNvSpPr/>
          <p:nvPr/>
        </p:nvSpPr>
        <p:spPr>
          <a:xfrm>
            <a:off x="4257544" y="6144655"/>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1</a:t>
            </a:r>
          </a:p>
        </p:txBody>
      </p:sp>
      <p:sp>
        <p:nvSpPr>
          <p:cNvPr id="10" name="TextBox 9">
            <a:extLst>
              <a:ext uri="{FF2B5EF4-FFF2-40B4-BE49-F238E27FC236}">
                <a16:creationId xmlns:a16="http://schemas.microsoft.com/office/drawing/2014/main" id="{A2A31AAF-2F3F-2AF3-752B-3249C42A620C}"/>
              </a:ext>
            </a:extLst>
          </p:cNvPr>
          <p:cNvSpPr txBox="1"/>
          <p:nvPr/>
        </p:nvSpPr>
        <p:spPr>
          <a:xfrm>
            <a:off x="374740" y="5275786"/>
            <a:ext cx="930934" cy="307777"/>
          </a:xfrm>
          <a:prstGeom prst="rect">
            <a:avLst/>
          </a:prstGeom>
          <a:noFill/>
        </p:spPr>
        <p:txBody>
          <a:bodyPr wrap="square" rtlCol="0">
            <a:spAutoFit/>
          </a:bodyPr>
          <a:lstStyle/>
          <a:p>
            <a:r>
              <a:rPr lang="en-GB" sz="1400" b="1" dirty="0">
                <a:solidFill>
                  <a:schemeClr val="accent6"/>
                </a:solidFill>
              </a:rPr>
              <a:t>√</a:t>
            </a:r>
          </a:p>
        </p:txBody>
      </p:sp>
      <p:sp>
        <p:nvSpPr>
          <p:cNvPr id="11" name="TextBox 10">
            <a:extLst>
              <a:ext uri="{FF2B5EF4-FFF2-40B4-BE49-F238E27FC236}">
                <a16:creationId xmlns:a16="http://schemas.microsoft.com/office/drawing/2014/main" id="{28DAEC33-9802-6A91-7754-096A8FED41DB}"/>
              </a:ext>
            </a:extLst>
          </p:cNvPr>
          <p:cNvSpPr txBox="1"/>
          <p:nvPr/>
        </p:nvSpPr>
        <p:spPr>
          <a:xfrm>
            <a:off x="5058541" y="3557127"/>
            <a:ext cx="4523257" cy="276999"/>
          </a:xfrm>
          <a:prstGeom prst="rect">
            <a:avLst/>
          </a:prstGeom>
          <a:noFill/>
        </p:spPr>
        <p:txBody>
          <a:bodyPr wrap="square" rtlCol="0">
            <a:spAutoFit/>
          </a:bodyPr>
          <a:lstStyle/>
          <a:p>
            <a:r>
              <a:rPr lang="en-GB" sz="1200" dirty="0"/>
              <a:t>12. Suggest one reason for the low nutrient content in rainforest soils. </a:t>
            </a:r>
            <a:endParaRPr lang="en-GB" sz="1200" dirty="0">
              <a:highlight>
                <a:srgbClr val="FF00FF"/>
              </a:highlight>
            </a:endParaRPr>
          </a:p>
        </p:txBody>
      </p:sp>
      <p:sp>
        <p:nvSpPr>
          <p:cNvPr id="19" name="Rectangle 18">
            <a:extLst>
              <a:ext uri="{FF2B5EF4-FFF2-40B4-BE49-F238E27FC236}">
                <a16:creationId xmlns:a16="http://schemas.microsoft.com/office/drawing/2014/main" id="{19C8B890-5177-AA5B-59BF-44E10996B23B}"/>
              </a:ext>
            </a:extLst>
          </p:cNvPr>
          <p:cNvSpPr/>
          <p:nvPr/>
        </p:nvSpPr>
        <p:spPr>
          <a:xfrm>
            <a:off x="8975185" y="5418752"/>
            <a:ext cx="559347" cy="34727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sz="1400" dirty="0">
                <a:solidFill>
                  <a:schemeClr val="tx1"/>
                </a:solidFill>
              </a:rPr>
              <a:t>/ 2</a:t>
            </a:r>
          </a:p>
        </p:txBody>
      </p:sp>
      <p:cxnSp>
        <p:nvCxnSpPr>
          <p:cNvPr id="21" name="Straight Connector 20">
            <a:extLst>
              <a:ext uri="{FF2B5EF4-FFF2-40B4-BE49-F238E27FC236}">
                <a16:creationId xmlns:a16="http://schemas.microsoft.com/office/drawing/2014/main" id="{84AE8FE0-552C-C047-EB9F-3F66DBB2EAB8}"/>
              </a:ext>
            </a:extLst>
          </p:cNvPr>
          <p:cNvCxnSpPr/>
          <p:nvPr/>
        </p:nvCxnSpPr>
        <p:spPr>
          <a:xfrm>
            <a:off x="5258992" y="419895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F15A4D-19CB-5231-F779-4740FC67311E}"/>
              </a:ext>
            </a:extLst>
          </p:cNvPr>
          <p:cNvCxnSpPr/>
          <p:nvPr/>
        </p:nvCxnSpPr>
        <p:spPr>
          <a:xfrm>
            <a:off x="5258992" y="4584935"/>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76609B-E0EE-CD23-0140-187B789955CE}"/>
              </a:ext>
            </a:extLst>
          </p:cNvPr>
          <p:cNvCxnSpPr/>
          <p:nvPr/>
        </p:nvCxnSpPr>
        <p:spPr>
          <a:xfrm>
            <a:off x="5268045" y="496699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BB64956-11A0-5E01-30DE-7CC77281B88F}"/>
              </a:ext>
            </a:extLst>
          </p:cNvPr>
          <p:cNvCxnSpPr/>
          <p:nvPr/>
        </p:nvCxnSpPr>
        <p:spPr>
          <a:xfrm>
            <a:off x="5268045" y="5352972"/>
            <a:ext cx="42664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0DD0A0B-87CA-883D-565F-92DCAEE9222B}"/>
              </a:ext>
            </a:extLst>
          </p:cNvPr>
          <p:cNvSpPr txBox="1"/>
          <p:nvPr/>
        </p:nvSpPr>
        <p:spPr>
          <a:xfrm>
            <a:off x="5146128" y="3899905"/>
            <a:ext cx="4447386" cy="2862322"/>
          </a:xfrm>
          <a:prstGeom prst="rect">
            <a:avLst/>
          </a:prstGeom>
          <a:solidFill>
            <a:schemeClr val="bg2"/>
          </a:solidFill>
        </p:spPr>
        <p:txBody>
          <a:bodyPr wrap="square" rtlCol="0">
            <a:spAutoFit/>
          </a:bodyPr>
          <a:lstStyle/>
          <a:p>
            <a:r>
              <a:rPr lang="en-GB" sz="1200" dirty="0"/>
              <a:t>1 mark for point, further mark for development (d)</a:t>
            </a:r>
          </a:p>
          <a:p>
            <a:r>
              <a:rPr lang="en-GB" sz="1200" dirty="0"/>
              <a:t>Rainforest soils are subject to a process called leaching, where heavy rainfall washes away the soluble nutrients from the soil, leaving it nutrient-poor. (1) Intense and frequent rainstorms mean that nutrients do not have time to accumulate and are quickly removed from the soil. (d) (1) </a:t>
            </a:r>
          </a:p>
          <a:p>
            <a:r>
              <a:rPr lang="en-GB" sz="1200" dirty="0"/>
              <a:t>The warm and moist conditions promote rapid decomposition of organic matter. (1) While this initially releases nutrients, the high rate of decomposition means that these nutrients are quickly consumed by the dense vegetation or washed away by rain. (d) (1)</a:t>
            </a:r>
          </a:p>
          <a:p>
            <a:endParaRPr lang="en-GB" sz="1200" dirty="0"/>
          </a:p>
          <a:p>
            <a:r>
              <a:rPr lang="en-GB" sz="1200" dirty="0"/>
              <a:t>The soils in rainforests are often very thin due to the underlying rock being close to the surface. (1) This lack of depth limits the amount of organic material that the soil can hold, reducing its capacity to retain nutrients which are essential for plant growth. (d) (1) </a:t>
            </a:r>
          </a:p>
        </p:txBody>
      </p:sp>
    </p:spTree>
    <p:extLst>
      <p:ext uri="{BB962C8B-B14F-4D97-AF65-F5344CB8AC3E}">
        <p14:creationId xmlns:p14="http://schemas.microsoft.com/office/powerpoint/2010/main" val="39025363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1C3254E-3F73-2744-8FF1-A7D7D1FA67CB}">
  <we:reference id="wa104381063" version="1.0.0.1" store="en-GB" storeType="OMEX"/>
  <we:alternateReferences>
    <we:reference id="wa104381063" version="1.0.0.1" store="WA104381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2013 - 2022 Theme</Template>
  <TotalTime>11266</TotalTime>
  <Words>1818</Words>
  <Application>Microsoft Macintosh PowerPoint</Application>
  <PresentationFormat>A4 Paper (210x297 mm)</PresentationFormat>
  <Paragraphs>265</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Amatic SC</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 - Internet Geography</dc:creator>
  <cp:lastModifiedBy>Anthony Bennett - Internet Geography</cp:lastModifiedBy>
  <cp:revision>47</cp:revision>
  <cp:lastPrinted>2023-08-28T17:09:36Z</cp:lastPrinted>
  <dcterms:created xsi:type="dcterms:W3CDTF">2023-08-28T14:55:29Z</dcterms:created>
  <dcterms:modified xsi:type="dcterms:W3CDTF">2023-11-20T12:03:13Z</dcterms:modified>
</cp:coreProperties>
</file>