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6" r:id="rId2"/>
    <p:sldId id="271" r:id="rId3"/>
    <p:sldId id="269" r:id="rId4"/>
    <p:sldId id="272"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0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6"/>
    <p:restoredTop sz="86395"/>
  </p:normalViewPr>
  <p:slideViewPr>
    <p:cSldViewPr snapToGrid="0">
      <p:cViewPr varScale="1">
        <p:scale>
          <a:sx n="105" d="100"/>
          <a:sy n="105" d="100"/>
        </p:scale>
        <p:origin x="1944"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C974F-1601-9544-BED8-5FC4033BA621}" type="datetimeFigureOut">
              <a:rPr lang="en-GB" smtClean="0"/>
              <a:t>21/11/2023</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97C98D-1617-B247-88B5-2CB2A2BFC2D1}" type="slidenum">
              <a:rPr lang="en-GB" smtClean="0"/>
              <a:t>‹#›</a:t>
            </a:fld>
            <a:endParaRPr lang="en-GB"/>
          </a:p>
        </p:txBody>
      </p:sp>
    </p:spTree>
    <p:extLst>
      <p:ext uri="{BB962C8B-B14F-4D97-AF65-F5344CB8AC3E}">
        <p14:creationId xmlns:p14="http://schemas.microsoft.com/office/powerpoint/2010/main" val="239964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897C98D-1617-B247-88B5-2CB2A2BFC2D1}" type="slidenum">
              <a:rPr lang="en-GB" smtClean="0"/>
              <a:t>1</a:t>
            </a:fld>
            <a:endParaRPr lang="en-GB"/>
          </a:p>
        </p:txBody>
      </p:sp>
    </p:spTree>
    <p:extLst>
      <p:ext uri="{BB962C8B-B14F-4D97-AF65-F5344CB8AC3E}">
        <p14:creationId xmlns:p14="http://schemas.microsoft.com/office/powerpoint/2010/main" val="12066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897C98D-1617-B247-88B5-2CB2A2BFC2D1}" type="slidenum">
              <a:rPr lang="en-GB" smtClean="0"/>
              <a:t>2</a:t>
            </a:fld>
            <a:endParaRPr lang="en-GB"/>
          </a:p>
        </p:txBody>
      </p:sp>
    </p:spTree>
    <p:extLst>
      <p:ext uri="{BB962C8B-B14F-4D97-AF65-F5344CB8AC3E}">
        <p14:creationId xmlns:p14="http://schemas.microsoft.com/office/powerpoint/2010/main" val="2566007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897C98D-1617-B247-88B5-2CB2A2BFC2D1}" type="slidenum">
              <a:rPr lang="en-GB" smtClean="0"/>
              <a:t>3</a:t>
            </a:fld>
            <a:endParaRPr lang="en-GB"/>
          </a:p>
        </p:txBody>
      </p:sp>
    </p:spTree>
    <p:extLst>
      <p:ext uri="{BB962C8B-B14F-4D97-AF65-F5344CB8AC3E}">
        <p14:creationId xmlns:p14="http://schemas.microsoft.com/office/powerpoint/2010/main" val="2795128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897C98D-1617-B247-88B5-2CB2A2BFC2D1}" type="slidenum">
              <a:rPr lang="en-GB" smtClean="0"/>
              <a:t>4</a:t>
            </a:fld>
            <a:endParaRPr lang="en-GB"/>
          </a:p>
        </p:txBody>
      </p:sp>
    </p:spTree>
    <p:extLst>
      <p:ext uri="{BB962C8B-B14F-4D97-AF65-F5344CB8AC3E}">
        <p14:creationId xmlns:p14="http://schemas.microsoft.com/office/powerpoint/2010/main" val="38434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AAC1279-6258-114B-B97E-A5CB2F48CC4A}" type="datetimeFigureOut">
              <a:rPr lang="en-GB" smtClean="0"/>
              <a:t>21/11/2023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292988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AAC1279-6258-114B-B97E-A5CB2F48CC4A}" type="datetimeFigureOut">
              <a:rPr lang="en-GB" smtClean="0"/>
              <a:t>21/11/2023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59355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AAC1279-6258-114B-B97E-A5CB2F48CC4A}" type="datetimeFigureOut">
              <a:rPr lang="en-GB" smtClean="0"/>
              <a:t>21/11/2023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36445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AAC1279-6258-114B-B97E-A5CB2F48CC4A}" type="datetimeFigureOut">
              <a:rPr lang="en-GB" smtClean="0"/>
              <a:t>21/11/2023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2306751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AAC1279-6258-114B-B97E-A5CB2F48CC4A}" type="datetimeFigureOut">
              <a:rPr lang="en-GB" smtClean="0"/>
              <a:t>21/11/2023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921767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AAC1279-6258-114B-B97E-A5CB2F48CC4A}" type="datetimeFigureOut">
              <a:rPr lang="en-GB" smtClean="0"/>
              <a:t>21/11/2023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669949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AAC1279-6258-114B-B97E-A5CB2F48CC4A}" type="datetimeFigureOut">
              <a:rPr lang="en-GB" smtClean="0"/>
              <a:t>21/11/2023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2181361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AAC1279-6258-114B-B97E-A5CB2F48CC4A}" type="datetimeFigureOut">
              <a:rPr lang="en-GB" smtClean="0"/>
              <a:t>21/11/2023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183847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C1279-6258-114B-B97E-A5CB2F48CC4A}" type="datetimeFigureOut">
              <a:rPr lang="en-GB" smtClean="0"/>
              <a:t>21/11/2023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1066438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2AAC1279-6258-114B-B97E-A5CB2F48CC4A}" type="datetimeFigureOut">
              <a:rPr lang="en-GB" smtClean="0"/>
              <a:t>21/11/2023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564657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6"/>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2AAC1279-6258-114B-B97E-A5CB2F48CC4A}" type="datetimeFigureOut">
              <a:rPr lang="en-GB" smtClean="0"/>
              <a:t>21/11/2023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4953B0-2019-FA4E-91B7-BEA35807A966}" type="slidenum">
              <a:rPr lang="en-GB" smtClean="0"/>
              <a:t>‹#›</a:t>
            </a:fld>
            <a:endParaRPr lang="en-GB"/>
          </a:p>
        </p:txBody>
      </p:sp>
    </p:spTree>
    <p:extLst>
      <p:ext uri="{BB962C8B-B14F-4D97-AF65-F5344CB8AC3E}">
        <p14:creationId xmlns:p14="http://schemas.microsoft.com/office/powerpoint/2010/main" val="864232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C1279-6258-114B-B97E-A5CB2F48CC4A}" type="datetimeFigureOut">
              <a:rPr lang="en-GB" smtClean="0"/>
              <a:t>21/11/2023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953B0-2019-FA4E-91B7-BEA35807A966}" type="slidenum">
              <a:rPr lang="en-GB" smtClean="0"/>
              <a:t>‹#›</a:t>
            </a:fld>
            <a:endParaRPr lang="en-GB"/>
          </a:p>
        </p:txBody>
      </p:sp>
    </p:spTree>
    <p:extLst>
      <p:ext uri="{BB962C8B-B14F-4D97-AF65-F5344CB8AC3E}">
        <p14:creationId xmlns:p14="http://schemas.microsoft.com/office/powerpoint/2010/main" val="2239214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615ECC9F-E110-F074-79B3-E03AFE3C33FB}"/>
              </a:ext>
            </a:extLst>
          </p:cNvPr>
          <p:cNvSpPr/>
          <p:nvPr/>
        </p:nvSpPr>
        <p:spPr>
          <a:xfrm>
            <a:off x="185620" y="234177"/>
            <a:ext cx="9512562" cy="6394274"/>
          </a:xfrm>
          <a:custGeom>
            <a:avLst/>
            <a:gdLst>
              <a:gd name="connsiteX0" fmla="*/ 0 w 9512562"/>
              <a:gd name="connsiteY0" fmla="*/ 58572 h 6394274"/>
              <a:gd name="connsiteX1" fmla="*/ 58572 w 9512562"/>
              <a:gd name="connsiteY1" fmla="*/ 0 h 6394274"/>
              <a:gd name="connsiteX2" fmla="*/ 917582 w 9512562"/>
              <a:gd name="connsiteY2" fmla="*/ 0 h 6394274"/>
              <a:gd name="connsiteX3" fmla="*/ 1494729 w 9512562"/>
              <a:gd name="connsiteY3" fmla="*/ 0 h 6394274"/>
              <a:gd name="connsiteX4" fmla="*/ 1977922 w 9512562"/>
              <a:gd name="connsiteY4" fmla="*/ 0 h 6394274"/>
              <a:gd name="connsiteX5" fmla="*/ 2742977 w 9512562"/>
              <a:gd name="connsiteY5" fmla="*/ 0 h 6394274"/>
              <a:gd name="connsiteX6" fmla="*/ 3320124 w 9512562"/>
              <a:gd name="connsiteY6" fmla="*/ 0 h 6394274"/>
              <a:gd name="connsiteX7" fmla="*/ 4179134 w 9512562"/>
              <a:gd name="connsiteY7" fmla="*/ 0 h 6394274"/>
              <a:gd name="connsiteX8" fmla="*/ 4662327 w 9512562"/>
              <a:gd name="connsiteY8" fmla="*/ 0 h 6394274"/>
              <a:gd name="connsiteX9" fmla="*/ 5521336 w 9512562"/>
              <a:gd name="connsiteY9" fmla="*/ 0 h 6394274"/>
              <a:gd name="connsiteX10" fmla="*/ 5910575 w 9512562"/>
              <a:gd name="connsiteY10" fmla="*/ 0 h 6394274"/>
              <a:gd name="connsiteX11" fmla="*/ 6581676 w 9512562"/>
              <a:gd name="connsiteY11" fmla="*/ 0 h 6394274"/>
              <a:gd name="connsiteX12" fmla="*/ 7252778 w 9512562"/>
              <a:gd name="connsiteY12" fmla="*/ 0 h 6394274"/>
              <a:gd name="connsiteX13" fmla="*/ 7829925 w 9512562"/>
              <a:gd name="connsiteY13" fmla="*/ 0 h 6394274"/>
              <a:gd name="connsiteX14" fmla="*/ 8688935 w 9512562"/>
              <a:gd name="connsiteY14" fmla="*/ 0 h 6394274"/>
              <a:gd name="connsiteX15" fmla="*/ 9453990 w 9512562"/>
              <a:gd name="connsiteY15" fmla="*/ 0 h 6394274"/>
              <a:gd name="connsiteX16" fmla="*/ 9512562 w 9512562"/>
              <a:gd name="connsiteY16" fmla="*/ 58572 h 6394274"/>
              <a:gd name="connsiteX17" fmla="*/ 9512562 w 9512562"/>
              <a:gd name="connsiteY17" fmla="*/ 818802 h 6394274"/>
              <a:gd name="connsiteX18" fmla="*/ 9512562 w 9512562"/>
              <a:gd name="connsiteY18" fmla="*/ 1516261 h 6394274"/>
              <a:gd name="connsiteX19" fmla="*/ 9512562 w 9512562"/>
              <a:gd name="connsiteY19" fmla="*/ 2025406 h 6394274"/>
              <a:gd name="connsiteX20" fmla="*/ 9512562 w 9512562"/>
              <a:gd name="connsiteY20" fmla="*/ 2597322 h 6394274"/>
              <a:gd name="connsiteX21" fmla="*/ 9512562 w 9512562"/>
              <a:gd name="connsiteY21" fmla="*/ 3420324 h 6394274"/>
              <a:gd name="connsiteX22" fmla="*/ 9512562 w 9512562"/>
              <a:gd name="connsiteY22" fmla="*/ 4117783 h 6394274"/>
              <a:gd name="connsiteX23" fmla="*/ 9512562 w 9512562"/>
              <a:gd name="connsiteY23" fmla="*/ 4689699 h 6394274"/>
              <a:gd name="connsiteX24" fmla="*/ 9512562 w 9512562"/>
              <a:gd name="connsiteY24" fmla="*/ 5387158 h 6394274"/>
              <a:gd name="connsiteX25" fmla="*/ 9512562 w 9512562"/>
              <a:gd name="connsiteY25" fmla="*/ 6335702 h 6394274"/>
              <a:gd name="connsiteX26" fmla="*/ 9453990 w 9512562"/>
              <a:gd name="connsiteY26" fmla="*/ 6394274 h 6394274"/>
              <a:gd name="connsiteX27" fmla="*/ 8594980 w 9512562"/>
              <a:gd name="connsiteY27" fmla="*/ 6394274 h 6394274"/>
              <a:gd name="connsiteX28" fmla="*/ 7829925 w 9512562"/>
              <a:gd name="connsiteY28" fmla="*/ 6394274 h 6394274"/>
              <a:gd name="connsiteX29" fmla="*/ 7346732 w 9512562"/>
              <a:gd name="connsiteY29" fmla="*/ 6394274 h 6394274"/>
              <a:gd name="connsiteX30" fmla="*/ 6581676 w 9512562"/>
              <a:gd name="connsiteY30" fmla="*/ 6394274 h 6394274"/>
              <a:gd name="connsiteX31" fmla="*/ 6192438 w 9512562"/>
              <a:gd name="connsiteY31" fmla="*/ 6394274 h 6394274"/>
              <a:gd name="connsiteX32" fmla="*/ 5427382 w 9512562"/>
              <a:gd name="connsiteY32" fmla="*/ 6394274 h 6394274"/>
              <a:gd name="connsiteX33" fmla="*/ 4944189 w 9512562"/>
              <a:gd name="connsiteY33" fmla="*/ 6394274 h 6394274"/>
              <a:gd name="connsiteX34" fmla="*/ 4554951 w 9512562"/>
              <a:gd name="connsiteY34" fmla="*/ 6394274 h 6394274"/>
              <a:gd name="connsiteX35" fmla="*/ 4071758 w 9512562"/>
              <a:gd name="connsiteY35" fmla="*/ 6394274 h 6394274"/>
              <a:gd name="connsiteX36" fmla="*/ 3306702 w 9512562"/>
              <a:gd name="connsiteY36" fmla="*/ 6394274 h 6394274"/>
              <a:gd name="connsiteX37" fmla="*/ 2823509 w 9512562"/>
              <a:gd name="connsiteY37" fmla="*/ 6394274 h 6394274"/>
              <a:gd name="connsiteX38" fmla="*/ 2434271 w 9512562"/>
              <a:gd name="connsiteY38" fmla="*/ 6394274 h 6394274"/>
              <a:gd name="connsiteX39" fmla="*/ 1951078 w 9512562"/>
              <a:gd name="connsiteY39" fmla="*/ 6394274 h 6394274"/>
              <a:gd name="connsiteX40" fmla="*/ 1373931 w 9512562"/>
              <a:gd name="connsiteY40" fmla="*/ 6394274 h 6394274"/>
              <a:gd name="connsiteX41" fmla="*/ 702829 w 9512562"/>
              <a:gd name="connsiteY41" fmla="*/ 6394274 h 6394274"/>
              <a:gd name="connsiteX42" fmla="*/ 58572 w 9512562"/>
              <a:gd name="connsiteY42" fmla="*/ 6394274 h 6394274"/>
              <a:gd name="connsiteX43" fmla="*/ 0 w 9512562"/>
              <a:gd name="connsiteY43" fmla="*/ 6335702 h 6394274"/>
              <a:gd name="connsiteX44" fmla="*/ 0 w 9512562"/>
              <a:gd name="connsiteY44" fmla="*/ 5638243 h 6394274"/>
              <a:gd name="connsiteX45" fmla="*/ 0 w 9512562"/>
              <a:gd name="connsiteY45" fmla="*/ 4878013 h 6394274"/>
              <a:gd name="connsiteX46" fmla="*/ 0 w 9512562"/>
              <a:gd name="connsiteY46" fmla="*/ 4243325 h 6394274"/>
              <a:gd name="connsiteX47" fmla="*/ 0 w 9512562"/>
              <a:gd name="connsiteY47" fmla="*/ 3483095 h 6394274"/>
              <a:gd name="connsiteX48" fmla="*/ 0 w 9512562"/>
              <a:gd name="connsiteY48" fmla="*/ 2911179 h 6394274"/>
              <a:gd name="connsiteX49" fmla="*/ 0 w 9512562"/>
              <a:gd name="connsiteY49" fmla="*/ 2213720 h 6394274"/>
              <a:gd name="connsiteX50" fmla="*/ 0 w 9512562"/>
              <a:gd name="connsiteY50" fmla="*/ 1704575 h 6394274"/>
              <a:gd name="connsiteX51" fmla="*/ 0 w 9512562"/>
              <a:gd name="connsiteY51" fmla="*/ 881573 h 6394274"/>
              <a:gd name="connsiteX52" fmla="*/ 0 w 9512562"/>
              <a:gd name="connsiteY52" fmla="*/ 58572 h 6394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9512562" h="6394274" extrusionOk="0">
                <a:moveTo>
                  <a:pt x="0" y="58572"/>
                </a:moveTo>
                <a:cubicBezTo>
                  <a:pt x="-3685" y="23951"/>
                  <a:pt x="24651" y="590"/>
                  <a:pt x="58572" y="0"/>
                </a:cubicBezTo>
                <a:cubicBezTo>
                  <a:pt x="299176" y="-22470"/>
                  <a:pt x="682822" y="-10842"/>
                  <a:pt x="917582" y="0"/>
                </a:cubicBezTo>
                <a:cubicBezTo>
                  <a:pt x="1152342" y="10842"/>
                  <a:pt x="1310601" y="-18490"/>
                  <a:pt x="1494729" y="0"/>
                </a:cubicBezTo>
                <a:cubicBezTo>
                  <a:pt x="1678857" y="18490"/>
                  <a:pt x="1844139" y="-15642"/>
                  <a:pt x="1977922" y="0"/>
                </a:cubicBezTo>
                <a:cubicBezTo>
                  <a:pt x="2111705" y="15642"/>
                  <a:pt x="2568388" y="28883"/>
                  <a:pt x="2742977" y="0"/>
                </a:cubicBezTo>
                <a:cubicBezTo>
                  <a:pt x="2917567" y="-28883"/>
                  <a:pt x="3049391" y="26225"/>
                  <a:pt x="3320124" y="0"/>
                </a:cubicBezTo>
                <a:cubicBezTo>
                  <a:pt x="3590857" y="-26225"/>
                  <a:pt x="3968496" y="-12058"/>
                  <a:pt x="4179134" y="0"/>
                </a:cubicBezTo>
                <a:cubicBezTo>
                  <a:pt x="4389772" y="12058"/>
                  <a:pt x="4444524" y="-12252"/>
                  <a:pt x="4662327" y="0"/>
                </a:cubicBezTo>
                <a:cubicBezTo>
                  <a:pt x="4880130" y="12252"/>
                  <a:pt x="5304427" y="-21745"/>
                  <a:pt x="5521336" y="0"/>
                </a:cubicBezTo>
                <a:cubicBezTo>
                  <a:pt x="5738245" y="21745"/>
                  <a:pt x="5779181" y="7639"/>
                  <a:pt x="5910575" y="0"/>
                </a:cubicBezTo>
                <a:cubicBezTo>
                  <a:pt x="6041969" y="-7639"/>
                  <a:pt x="6388463" y="-1356"/>
                  <a:pt x="6581676" y="0"/>
                </a:cubicBezTo>
                <a:cubicBezTo>
                  <a:pt x="6774889" y="1356"/>
                  <a:pt x="7071033" y="-23961"/>
                  <a:pt x="7252778" y="0"/>
                </a:cubicBezTo>
                <a:cubicBezTo>
                  <a:pt x="7434523" y="23961"/>
                  <a:pt x="7613110" y="7442"/>
                  <a:pt x="7829925" y="0"/>
                </a:cubicBezTo>
                <a:cubicBezTo>
                  <a:pt x="8046740" y="-7442"/>
                  <a:pt x="8468695" y="-14971"/>
                  <a:pt x="8688935" y="0"/>
                </a:cubicBezTo>
                <a:cubicBezTo>
                  <a:pt x="8909175" y="14971"/>
                  <a:pt x="9144549" y="-12811"/>
                  <a:pt x="9453990" y="0"/>
                </a:cubicBezTo>
                <a:cubicBezTo>
                  <a:pt x="9481475" y="799"/>
                  <a:pt x="9510362" y="24706"/>
                  <a:pt x="9512562" y="58572"/>
                </a:cubicBezTo>
                <a:cubicBezTo>
                  <a:pt x="9548082" y="285961"/>
                  <a:pt x="9515274" y="452187"/>
                  <a:pt x="9512562" y="818802"/>
                </a:cubicBezTo>
                <a:cubicBezTo>
                  <a:pt x="9509851" y="1185417"/>
                  <a:pt x="9494692" y="1313679"/>
                  <a:pt x="9512562" y="1516261"/>
                </a:cubicBezTo>
                <a:cubicBezTo>
                  <a:pt x="9530432" y="1718843"/>
                  <a:pt x="9536278" y="1911141"/>
                  <a:pt x="9512562" y="2025406"/>
                </a:cubicBezTo>
                <a:cubicBezTo>
                  <a:pt x="9488846" y="2139672"/>
                  <a:pt x="9521889" y="2434327"/>
                  <a:pt x="9512562" y="2597322"/>
                </a:cubicBezTo>
                <a:cubicBezTo>
                  <a:pt x="9503235" y="2760317"/>
                  <a:pt x="9476517" y="3191249"/>
                  <a:pt x="9512562" y="3420324"/>
                </a:cubicBezTo>
                <a:cubicBezTo>
                  <a:pt x="9548607" y="3649399"/>
                  <a:pt x="9538798" y="3954388"/>
                  <a:pt x="9512562" y="4117783"/>
                </a:cubicBezTo>
                <a:cubicBezTo>
                  <a:pt x="9486326" y="4281178"/>
                  <a:pt x="9537820" y="4480403"/>
                  <a:pt x="9512562" y="4689699"/>
                </a:cubicBezTo>
                <a:cubicBezTo>
                  <a:pt x="9487304" y="4898995"/>
                  <a:pt x="9523748" y="5199052"/>
                  <a:pt x="9512562" y="5387158"/>
                </a:cubicBezTo>
                <a:cubicBezTo>
                  <a:pt x="9501376" y="5575264"/>
                  <a:pt x="9467936" y="6055632"/>
                  <a:pt x="9512562" y="6335702"/>
                </a:cubicBezTo>
                <a:cubicBezTo>
                  <a:pt x="9514909" y="6360830"/>
                  <a:pt x="9490742" y="6399036"/>
                  <a:pt x="9453990" y="6394274"/>
                </a:cubicBezTo>
                <a:cubicBezTo>
                  <a:pt x="9070804" y="6427831"/>
                  <a:pt x="8828185" y="6420036"/>
                  <a:pt x="8594980" y="6394274"/>
                </a:cubicBezTo>
                <a:cubicBezTo>
                  <a:pt x="8361775" y="6368513"/>
                  <a:pt x="8090006" y="6403087"/>
                  <a:pt x="7829925" y="6394274"/>
                </a:cubicBezTo>
                <a:cubicBezTo>
                  <a:pt x="7569844" y="6385461"/>
                  <a:pt x="7531316" y="6416916"/>
                  <a:pt x="7346732" y="6394274"/>
                </a:cubicBezTo>
                <a:cubicBezTo>
                  <a:pt x="7162148" y="6371632"/>
                  <a:pt x="6812102" y="6420881"/>
                  <a:pt x="6581676" y="6394274"/>
                </a:cubicBezTo>
                <a:cubicBezTo>
                  <a:pt x="6351250" y="6367667"/>
                  <a:pt x="6288588" y="6401665"/>
                  <a:pt x="6192438" y="6394274"/>
                </a:cubicBezTo>
                <a:cubicBezTo>
                  <a:pt x="6096288" y="6386883"/>
                  <a:pt x="5778538" y="6422939"/>
                  <a:pt x="5427382" y="6394274"/>
                </a:cubicBezTo>
                <a:cubicBezTo>
                  <a:pt x="5076226" y="6365609"/>
                  <a:pt x="5120293" y="6388901"/>
                  <a:pt x="4944189" y="6394274"/>
                </a:cubicBezTo>
                <a:cubicBezTo>
                  <a:pt x="4768085" y="6399647"/>
                  <a:pt x="4680441" y="6378017"/>
                  <a:pt x="4554951" y="6394274"/>
                </a:cubicBezTo>
                <a:cubicBezTo>
                  <a:pt x="4429461" y="6410531"/>
                  <a:pt x="4297271" y="6373088"/>
                  <a:pt x="4071758" y="6394274"/>
                </a:cubicBezTo>
                <a:cubicBezTo>
                  <a:pt x="3846245" y="6415460"/>
                  <a:pt x="3551599" y="6376726"/>
                  <a:pt x="3306702" y="6394274"/>
                </a:cubicBezTo>
                <a:cubicBezTo>
                  <a:pt x="3061805" y="6411822"/>
                  <a:pt x="3028850" y="6385024"/>
                  <a:pt x="2823509" y="6394274"/>
                </a:cubicBezTo>
                <a:cubicBezTo>
                  <a:pt x="2618168" y="6403524"/>
                  <a:pt x="2608670" y="6400876"/>
                  <a:pt x="2434271" y="6394274"/>
                </a:cubicBezTo>
                <a:cubicBezTo>
                  <a:pt x="2259872" y="6387672"/>
                  <a:pt x="2190517" y="6372013"/>
                  <a:pt x="1951078" y="6394274"/>
                </a:cubicBezTo>
                <a:cubicBezTo>
                  <a:pt x="1711639" y="6416535"/>
                  <a:pt x="1561982" y="6392955"/>
                  <a:pt x="1373931" y="6394274"/>
                </a:cubicBezTo>
                <a:cubicBezTo>
                  <a:pt x="1185880" y="6395593"/>
                  <a:pt x="987573" y="6412901"/>
                  <a:pt x="702829" y="6394274"/>
                </a:cubicBezTo>
                <a:cubicBezTo>
                  <a:pt x="418085" y="6375647"/>
                  <a:pt x="208811" y="6383337"/>
                  <a:pt x="58572" y="6394274"/>
                </a:cubicBezTo>
                <a:cubicBezTo>
                  <a:pt x="29007" y="6401427"/>
                  <a:pt x="6444" y="6371048"/>
                  <a:pt x="0" y="6335702"/>
                </a:cubicBezTo>
                <a:cubicBezTo>
                  <a:pt x="-5517" y="6081092"/>
                  <a:pt x="-31884" y="5942672"/>
                  <a:pt x="0" y="5638243"/>
                </a:cubicBezTo>
                <a:cubicBezTo>
                  <a:pt x="31884" y="5333814"/>
                  <a:pt x="-36977" y="5192283"/>
                  <a:pt x="0" y="4878013"/>
                </a:cubicBezTo>
                <a:cubicBezTo>
                  <a:pt x="36977" y="4563743"/>
                  <a:pt x="-23615" y="4394678"/>
                  <a:pt x="0" y="4243325"/>
                </a:cubicBezTo>
                <a:cubicBezTo>
                  <a:pt x="23615" y="4091972"/>
                  <a:pt x="-3333" y="3710912"/>
                  <a:pt x="0" y="3483095"/>
                </a:cubicBezTo>
                <a:cubicBezTo>
                  <a:pt x="3333" y="3255278"/>
                  <a:pt x="-13403" y="3098419"/>
                  <a:pt x="0" y="2911179"/>
                </a:cubicBezTo>
                <a:cubicBezTo>
                  <a:pt x="13403" y="2723939"/>
                  <a:pt x="-25279" y="2458936"/>
                  <a:pt x="0" y="2213720"/>
                </a:cubicBezTo>
                <a:cubicBezTo>
                  <a:pt x="25279" y="1968504"/>
                  <a:pt x="14323" y="1842326"/>
                  <a:pt x="0" y="1704575"/>
                </a:cubicBezTo>
                <a:cubicBezTo>
                  <a:pt x="-14323" y="1566824"/>
                  <a:pt x="28155" y="1190409"/>
                  <a:pt x="0" y="881573"/>
                </a:cubicBezTo>
                <a:cubicBezTo>
                  <a:pt x="-28155" y="572737"/>
                  <a:pt x="18935" y="447603"/>
                  <a:pt x="0" y="58572"/>
                </a:cubicBezTo>
                <a:close/>
              </a:path>
            </a:pathLst>
          </a:custGeom>
          <a:no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Google Shape;56;p13">
            <a:extLst>
              <a:ext uri="{FF2B5EF4-FFF2-40B4-BE49-F238E27FC236}">
                <a16:creationId xmlns:a16="http://schemas.microsoft.com/office/drawing/2014/main" id="{D70F24E0-DF98-54DA-6232-E3B913C058AD}"/>
              </a:ext>
            </a:extLst>
          </p:cNvPr>
          <p:cNvSpPr txBox="1"/>
          <p:nvPr/>
        </p:nvSpPr>
        <p:spPr>
          <a:xfrm>
            <a:off x="261429" y="409378"/>
            <a:ext cx="4691571" cy="1167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Learning Review - 5</a:t>
            </a:r>
          </a:p>
          <a:p>
            <a:pPr marL="0" lvl="0" indent="0" rtl="0">
              <a:spcBef>
                <a:spcPts val="0"/>
              </a:spcBef>
              <a:spcAft>
                <a:spcPts val="0"/>
              </a:spcAft>
              <a:buNone/>
            </a:pPr>
            <a:r>
              <a:rPr lang="en-GB" sz="2000" b="1" dirty="0">
                <a:solidFill>
                  <a:schemeClr val="accent6">
                    <a:lumMod val="50000"/>
                  </a:schemeClr>
                </a:solidFill>
                <a:latin typeface="Amatic SC"/>
                <a:ea typeface="Amatic SC"/>
                <a:cs typeface="Amatic SC"/>
                <a:sym typeface="Amatic SC"/>
              </a:rPr>
              <a:t>Interdependence and Adaptation and biodiversity in the tropical rainforest</a:t>
            </a:r>
            <a:endParaRPr lang="en-GB" sz="1050" b="1" dirty="0">
              <a:latin typeface="Amatic SC"/>
              <a:ea typeface="Amatic SC"/>
              <a:cs typeface="Amatic SC"/>
              <a:sym typeface="Amatic SC"/>
            </a:endParaRPr>
          </a:p>
        </p:txBody>
      </p:sp>
      <p:sp>
        <p:nvSpPr>
          <p:cNvPr id="182" name="TextBox 181">
            <a:extLst>
              <a:ext uri="{FF2B5EF4-FFF2-40B4-BE49-F238E27FC236}">
                <a16:creationId xmlns:a16="http://schemas.microsoft.com/office/drawing/2014/main" id="{B9E748E0-3F72-07B7-CB41-2311ADA04140}"/>
              </a:ext>
            </a:extLst>
          </p:cNvPr>
          <p:cNvSpPr txBox="1"/>
          <p:nvPr/>
        </p:nvSpPr>
        <p:spPr>
          <a:xfrm>
            <a:off x="5064997" y="296920"/>
            <a:ext cx="4523257" cy="461665"/>
          </a:xfrm>
          <a:prstGeom prst="rect">
            <a:avLst/>
          </a:prstGeom>
          <a:noFill/>
        </p:spPr>
        <p:txBody>
          <a:bodyPr wrap="square" rtlCol="0">
            <a:spAutoFit/>
          </a:bodyPr>
          <a:lstStyle/>
          <a:p>
            <a:r>
              <a:rPr lang="en-GB" sz="1200" dirty="0"/>
              <a:t>3. Complete the table below to explain how plants have </a:t>
            </a:r>
            <a:br>
              <a:rPr lang="en-GB" sz="1200" dirty="0"/>
            </a:br>
            <a:r>
              <a:rPr lang="en-GB" sz="1200" dirty="0"/>
              <a:t>    adapted to the physical conditions of the tropical rainforest. </a:t>
            </a:r>
          </a:p>
        </p:txBody>
      </p:sp>
      <p:pic>
        <p:nvPicPr>
          <p:cNvPr id="2" name="Picture 1">
            <a:extLst>
              <a:ext uri="{FF2B5EF4-FFF2-40B4-BE49-F238E27FC236}">
                <a16:creationId xmlns:a16="http://schemas.microsoft.com/office/drawing/2014/main" id="{947024CF-8CD6-FF6C-1063-7DDE031656B0}"/>
              </a:ext>
            </a:extLst>
          </p:cNvPr>
          <p:cNvPicPr>
            <a:picLocks noChangeAspect="1"/>
          </p:cNvPicPr>
          <p:nvPr/>
        </p:nvPicPr>
        <p:blipFill>
          <a:blip r:embed="rId3"/>
          <a:stretch>
            <a:fillRect/>
          </a:stretch>
        </p:blipFill>
        <p:spPr>
          <a:xfrm>
            <a:off x="360452" y="347096"/>
            <a:ext cx="1527061" cy="169014"/>
          </a:xfrm>
          <a:prstGeom prst="rect">
            <a:avLst/>
          </a:prstGeom>
        </p:spPr>
      </p:pic>
      <p:sp>
        <p:nvSpPr>
          <p:cNvPr id="5" name="Google Shape;56;p13">
            <a:extLst>
              <a:ext uri="{FF2B5EF4-FFF2-40B4-BE49-F238E27FC236}">
                <a16:creationId xmlns:a16="http://schemas.microsoft.com/office/drawing/2014/main" id="{D88F2E42-8ECA-CBA0-D3EE-B98D6CA169F1}"/>
              </a:ext>
            </a:extLst>
          </p:cNvPr>
          <p:cNvSpPr txBox="1"/>
          <p:nvPr/>
        </p:nvSpPr>
        <p:spPr>
          <a:xfrm>
            <a:off x="8969533" y="196160"/>
            <a:ext cx="1009619" cy="830997"/>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LW5</a:t>
            </a:r>
            <a:endParaRPr b="1" dirty="0">
              <a:latin typeface="Amatic SC"/>
              <a:ea typeface="Amatic SC"/>
              <a:cs typeface="Amatic SC"/>
              <a:sym typeface="Amatic SC"/>
            </a:endParaRPr>
          </a:p>
        </p:txBody>
      </p:sp>
      <p:sp>
        <p:nvSpPr>
          <p:cNvPr id="4" name="TextBox 3">
            <a:extLst>
              <a:ext uri="{FF2B5EF4-FFF2-40B4-BE49-F238E27FC236}">
                <a16:creationId xmlns:a16="http://schemas.microsoft.com/office/drawing/2014/main" id="{C3A8B3E4-4F4E-8BD0-2BE3-8B6344525ECB}"/>
              </a:ext>
            </a:extLst>
          </p:cNvPr>
          <p:cNvSpPr txBox="1"/>
          <p:nvPr/>
        </p:nvSpPr>
        <p:spPr>
          <a:xfrm>
            <a:off x="332412" y="1790436"/>
            <a:ext cx="4523257" cy="1569660"/>
          </a:xfrm>
          <a:prstGeom prst="rect">
            <a:avLst/>
          </a:prstGeom>
          <a:noFill/>
        </p:spPr>
        <p:txBody>
          <a:bodyPr wrap="square" rtlCol="0">
            <a:spAutoFit/>
          </a:bodyPr>
          <a:lstStyle/>
          <a:p>
            <a:r>
              <a:rPr lang="en-GB" sz="1200" dirty="0"/>
              <a:t>1. Identify the term used to describe the interaction between living </a:t>
            </a:r>
            <a:br>
              <a:rPr lang="en-GB" sz="1200" dirty="0"/>
            </a:br>
            <a:r>
              <a:rPr lang="en-GB" sz="1200" dirty="0"/>
              <a:t>     organisms in an ecosystems in a way that all of them are </a:t>
            </a:r>
            <a:br>
              <a:rPr lang="en-GB" sz="1200" dirty="0"/>
            </a:br>
            <a:r>
              <a:rPr lang="en-GB" sz="1200" dirty="0"/>
              <a:t>     dependent on each other. </a:t>
            </a:r>
          </a:p>
          <a:p>
            <a:endParaRPr lang="en-GB" sz="1200" dirty="0"/>
          </a:p>
          <a:p>
            <a:pPr marL="171450" indent="-171450">
              <a:buFont typeface="Wingdings" pitchFamily="2" charset="2"/>
              <a:buChar char="q"/>
            </a:pPr>
            <a:r>
              <a:rPr lang="en-GB" sz="1200" dirty="0"/>
              <a:t>Biodiversity </a:t>
            </a:r>
          </a:p>
          <a:p>
            <a:pPr marL="171450" indent="-171450">
              <a:buFont typeface="Wingdings" pitchFamily="2" charset="2"/>
              <a:buChar char="q"/>
            </a:pPr>
            <a:r>
              <a:rPr lang="en-GB" sz="1200" dirty="0"/>
              <a:t>Adaptation</a:t>
            </a:r>
          </a:p>
          <a:p>
            <a:pPr marL="171450" indent="-171450">
              <a:buFont typeface="Wingdings" pitchFamily="2" charset="2"/>
              <a:buChar char="q"/>
            </a:pPr>
            <a:r>
              <a:rPr lang="en-GB" sz="1200" dirty="0"/>
              <a:t>Sustainability</a:t>
            </a:r>
          </a:p>
          <a:p>
            <a:pPr marL="171450" indent="-171450">
              <a:buFont typeface="Wingdings" pitchFamily="2" charset="2"/>
              <a:buChar char="q"/>
            </a:pPr>
            <a:r>
              <a:rPr lang="en-GB" sz="1200" dirty="0"/>
              <a:t>Interdependence</a:t>
            </a:r>
          </a:p>
        </p:txBody>
      </p:sp>
      <p:sp>
        <p:nvSpPr>
          <p:cNvPr id="7" name="Rectangle 6">
            <a:extLst>
              <a:ext uri="{FF2B5EF4-FFF2-40B4-BE49-F238E27FC236}">
                <a16:creationId xmlns:a16="http://schemas.microsoft.com/office/drawing/2014/main" id="{14B66A08-4F76-3D73-85B5-118C373A0629}"/>
              </a:ext>
            </a:extLst>
          </p:cNvPr>
          <p:cNvSpPr/>
          <p:nvPr/>
        </p:nvSpPr>
        <p:spPr>
          <a:xfrm>
            <a:off x="4296322" y="3012821"/>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1</a:t>
            </a:r>
          </a:p>
        </p:txBody>
      </p:sp>
      <p:sp>
        <p:nvSpPr>
          <p:cNvPr id="49" name="Rectangle 48">
            <a:extLst>
              <a:ext uri="{FF2B5EF4-FFF2-40B4-BE49-F238E27FC236}">
                <a16:creationId xmlns:a16="http://schemas.microsoft.com/office/drawing/2014/main" id="{E9CD04F6-C9A5-F9C0-8864-20CDACA5F0EA}"/>
              </a:ext>
            </a:extLst>
          </p:cNvPr>
          <p:cNvSpPr/>
          <p:nvPr/>
        </p:nvSpPr>
        <p:spPr>
          <a:xfrm>
            <a:off x="9014241" y="6213805"/>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8</a:t>
            </a:r>
          </a:p>
        </p:txBody>
      </p:sp>
      <p:sp>
        <p:nvSpPr>
          <p:cNvPr id="6" name="TextBox 5">
            <a:extLst>
              <a:ext uri="{FF2B5EF4-FFF2-40B4-BE49-F238E27FC236}">
                <a16:creationId xmlns:a16="http://schemas.microsoft.com/office/drawing/2014/main" id="{39468E6E-3D59-C3B6-68B0-3EEC47353546}"/>
              </a:ext>
            </a:extLst>
          </p:cNvPr>
          <p:cNvSpPr txBox="1"/>
          <p:nvPr/>
        </p:nvSpPr>
        <p:spPr>
          <a:xfrm>
            <a:off x="332412" y="3554130"/>
            <a:ext cx="4523257" cy="276999"/>
          </a:xfrm>
          <a:prstGeom prst="rect">
            <a:avLst/>
          </a:prstGeom>
          <a:noFill/>
        </p:spPr>
        <p:txBody>
          <a:bodyPr wrap="square" rtlCol="0">
            <a:spAutoFit/>
          </a:bodyPr>
          <a:lstStyle/>
          <a:p>
            <a:r>
              <a:rPr lang="en-GB" sz="1200" dirty="0"/>
              <a:t>2. Outline two ways the rainforest ecosystem shows interdependence. </a:t>
            </a:r>
            <a:endParaRPr lang="en-GB" sz="1200" dirty="0">
              <a:highlight>
                <a:srgbClr val="FF00FF"/>
              </a:highlight>
            </a:endParaRPr>
          </a:p>
        </p:txBody>
      </p:sp>
      <p:sp>
        <p:nvSpPr>
          <p:cNvPr id="8" name="Rectangle 7">
            <a:extLst>
              <a:ext uri="{FF2B5EF4-FFF2-40B4-BE49-F238E27FC236}">
                <a16:creationId xmlns:a16="http://schemas.microsoft.com/office/drawing/2014/main" id="{C0A62250-BA49-8BAA-4520-24DE4DE24D70}"/>
              </a:ext>
            </a:extLst>
          </p:cNvPr>
          <p:cNvSpPr/>
          <p:nvPr/>
        </p:nvSpPr>
        <p:spPr>
          <a:xfrm>
            <a:off x="4249056" y="5415755"/>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2</a:t>
            </a:r>
          </a:p>
        </p:txBody>
      </p:sp>
      <p:cxnSp>
        <p:nvCxnSpPr>
          <p:cNvPr id="9" name="Straight Connector 8">
            <a:extLst>
              <a:ext uri="{FF2B5EF4-FFF2-40B4-BE49-F238E27FC236}">
                <a16:creationId xmlns:a16="http://schemas.microsoft.com/office/drawing/2014/main" id="{4C6FBF09-5A0E-9774-6D2E-BE6C9044096D}"/>
              </a:ext>
            </a:extLst>
          </p:cNvPr>
          <p:cNvCxnSpPr/>
          <p:nvPr/>
        </p:nvCxnSpPr>
        <p:spPr>
          <a:xfrm>
            <a:off x="532863" y="4195958"/>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D2E63F4-7DA3-7786-F39B-B977EB3FFD58}"/>
              </a:ext>
            </a:extLst>
          </p:cNvPr>
          <p:cNvCxnSpPr/>
          <p:nvPr/>
        </p:nvCxnSpPr>
        <p:spPr>
          <a:xfrm>
            <a:off x="532863" y="4581938"/>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72C37EB-DA07-E8EC-401C-C3FF60FFEEBE}"/>
              </a:ext>
            </a:extLst>
          </p:cNvPr>
          <p:cNvCxnSpPr/>
          <p:nvPr/>
        </p:nvCxnSpPr>
        <p:spPr>
          <a:xfrm>
            <a:off x="541916" y="4963995"/>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C68933B-B7D1-CC55-D222-CF64B41B858B}"/>
              </a:ext>
            </a:extLst>
          </p:cNvPr>
          <p:cNvCxnSpPr/>
          <p:nvPr/>
        </p:nvCxnSpPr>
        <p:spPr>
          <a:xfrm>
            <a:off x="541916" y="5349975"/>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1" name="Table 30">
            <a:extLst>
              <a:ext uri="{FF2B5EF4-FFF2-40B4-BE49-F238E27FC236}">
                <a16:creationId xmlns:a16="http://schemas.microsoft.com/office/drawing/2014/main" id="{40785C0B-2581-178B-0829-36DF21997197}"/>
              </a:ext>
            </a:extLst>
          </p:cNvPr>
          <p:cNvGraphicFramePr>
            <a:graphicFrameLocks noGrp="1"/>
          </p:cNvGraphicFramePr>
          <p:nvPr>
            <p:extLst>
              <p:ext uri="{D42A27DB-BD31-4B8C-83A1-F6EECF244321}">
                <p14:modId xmlns:p14="http://schemas.microsoft.com/office/powerpoint/2010/main" val="3136693853"/>
              </p:ext>
            </p:extLst>
          </p:nvPr>
        </p:nvGraphicFramePr>
        <p:xfrm>
          <a:off x="5064997" y="923395"/>
          <a:ext cx="4508592" cy="5205952"/>
        </p:xfrm>
        <a:graphic>
          <a:graphicData uri="http://schemas.openxmlformats.org/drawingml/2006/table">
            <a:tbl>
              <a:tblPr firstRow="1" bandRow="1">
                <a:tableStyleId>{5C22544A-7EE6-4342-B048-85BDC9FD1C3A}</a:tableStyleId>
              </a:tblPr>
              <a:tblGrid>
                <a:gridCol w="1701563">
                  <a:extLst>
                    <a:ext uri="{9D8B030D-6E8A-4147-A177-3AD203B41FA5}">
                      <a16:colId xmlns:a16="http://schemas.microsoft.com/office/drawing/2014/main" val="1989394265"/>
                    </a:ext>
                  </a:extLst>
                </a:gridCol>
                <a:gridCol w="2807029">
                  <a:extLst>
                    <a:ext uri="{9D8B030D-6E8A-4147-A177-3AD203B41FA5}">
                      <a16:colId xmlns:a16="http://schemas.microsoft.com/office/drawing/2014/main" val="1537843282"/>
                    </a:ext>
                  </a:extLst>
                </a:gridCol>
              </a:tblGrid>
              <a:tr h="234845">
                <a:tc>
                  <a:txBody>
                    <a:bodyPr/>
                    <a:lstStyle/>
                    <a:p>
                      <a:r>
                        <a:rPr lang="en-GB" sz="1200" dirty="0">
                          <a:solidFill>
                            <a:schemeClr val="tx1"/>
                          </a:solidFill>
                          <a:latin typeface="+mn-lt"/>
                        </a:rPr>
                        <a:t>Adaptation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latin typeface="+mn-lt"/>
                        </a:rPr>
                        <a:t>Explanation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9937931"/>
                  </a:ext>
                </a:extLst>
              </a:tr>
              <a:tr h="1232908">
                <a:tc>
                  <a:txBody>
                    <a:bodyPr/>
                    <a:lstStyle/>
                    <a:p>
                      <a:r>
                        <a:rPr lang="en-GB" sz="1200" dirty="0">
                          <a:solidFill>
                            <a:schemeClr val="tx1"/>
                          </a:solidFill>
                          <a:latin typeface="+mn-lt"/>
                        </a:rPr>
                        <a:t>Most trees have wide buttress roots.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7924448"/>
                  </a:ext>
                </a:extLst>
              </a:tr>
              <a:tr h="1232908">
                <a:tc>
                  <a:txBody>
                    <a:bodyPr/>
                    <a:lstStyle/>
                    <a:p>
                      <a:r>
                        <a:rPr lang="en-GB" sz="1200" dirty="0">
                          <a:solidFill>
                            <a:schemeClr val="tx1"/>
                          </a:solidFill>
                          <a:latin typeface="+mn-lt"/>
                        </a:rPr>
                        <a:t>Epiphytes grow on the surface of other plants such as trees.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3133089"/>
                  </a:ext>
                </a:extLst>
              </a:tr>
              <a:tr h="1232908">
                <a:tc>
                  <a:txBody>
                    <a:bodyPr/>
                    <a:lstStyle/>
                    <a:p>
                      <a:r>
                        <a:rPr lang="en-GB" sz="1200" dirty="0">
                          <a:solidFill>
                            <a:schemeClr val="tx1"/>
                          </a:solidFill>
                          <a:latin typeface="+mn-lt"/>
                        </a:rPr>
                        <a:t>Lianas (vines) climb trees.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1148299"/>
                  </a:ext>
                </a:extLst>
              </a:tr>
              <a:tr h="1232908">
                <a:tc>
                  <a:txBody>
                    <a:bodyPr/>
                    <a:lstStyle/>
                    <a:p>
                      <a:r>
                        <a:rPr lang="en-GB" sz="1200" dirty="0">
                          <a:solidFill>
                            <a:schemeClr val="tx1"/>
                          </a:solidFill>
                          <a:latin typeface="+mn-lt"/>
                        </a:rPr>
                        <a:t>Many plants have thick, waxy leaves with pointed tips.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0945569"/>
                  </a:ext>
                </a:extLst>
              </a:tr>
            </a:tbl>
          </a:graphicData>
        </a:graphic>
      </p:graphicFrame>
    </p:spTree>
    <p:extLst>
      <p:ext uri="{BB962C8B-B14F-4D97-AF65-F5344CB8AC3E}">
        <p14:creationId xmlns:p14="http://schemas.microsoft.com/office/powerpoint/2010/main" val="2437924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615ECC9F-E110-F074-79B3-E03AFE3C33FB}"/>
              </a:ext>
            </a:extLst>
          </p:cNvPr>
          <p:cNvSpPr/>
          <p:nvPr/>
        </p:nvSpPr>
        <p:spPr>
          <a:xfrm>
            <a:off x="185620" y="234177"/>
            <a:ext cx="9512562" cy="6394274"/>
          </a:xfrm>
          <a:custGeom>
            <a:avLst/>
            <a:gdLst>
              <a:gd name="connsiteX0" fmla="*/ 0 w 9512562"/>
              <a:gd name="connsiteY0" fmla="*/ 58572 h 6394274"/>
              <a:gd name="connsiteX1" fmla="*/ 58572 w 9512562"/>
              <a:gd name="connsiteY1" fmla="*/ 0 h 6394274"/>
              <a:gd name="connsiteX2" fmla="*/ 917582 w 9512562"/>
              <a:gd name="connsiteY2" fmla="*/ 0 h 6394274"/>
              <a:gd name="connsiteX3" fmla="*/ 1494729 w 9512562"/>
              <a:gd name="connsiteY3" fmla="*/ 0 h 6394274"/>
              <a:gd name="connsiteX4" fmla="*/ 1977922 w 9512562"/>
              <a:gd name="connsiteY4" fmla="*/ 0 h 6394274"/>
              <a:gd name="connsiteX5" fmla="*/ 2742977 w 9512562"/>
              <a:gd name="connsiteY5" fmla="*/ 0 h 6394274"/>
              <a:gd name="connsiteX6" fmla="*/ 3320124 w 9512562"/>
              <a:gd name="connsiteY6" fmla="*/ 0 h 6394274"/>
              <a:gd name="connsiteX7" fmla="*/ 4179134 w 9512562"/>
              <a:gd name="connsiteY7" fmla="*/ 0 h 6394274"/>
              <a:gd name="connsiteX8" fmla="*/ 4662327 w 9512562"/>
              <a:gd name="connsiteY8" fmla="*/ 0 h 6394274"/>
              <a:gd name="connsiteX9" fmla="*/ 5521336 w 9512562"/>
              <a:gd name="connsiteY9" fmla="*/ 0 h 6394274"/>
              <a:gd name="connsiteX10" fmla="*/ 5910575 w 9512562"/>
              <a:gd name="connsiteY10" fmla="*/ 0 h 6394274"/>
              <a:gd name="connsiteX11" fmla="*/ 6581676 w 9512562"/>
              <a:gd name="connsiteY11" fmla="*/ 0 h 6394274"/>
              <a:gd name="connsiteX12" fmla="*/ 7252778 w 9512562"/>
              <a:gd name="connsiteY12" fmla="*/ 0 h 6394274"/>
              <a:gd name="connsiteX13" fmla="*/ 7829925 w 9512562"/>
              <a:gd name="connsiteY13" fmla="*/ 0 h 6394274"/>
              <a:gd name="connsiteX14" fmla="*/ 8688935 w 9512562"/>
              <a:gd name="connsiteY14" fmla="*/ 0 h 6394274"/>
              <a:gd name="connsiteX15" fmla="*/ 9453990 w 9512562"/>
              <a:gd name="connsiteY15" fmla="*/ 0 h 6394274"/>
              <a:gd name="connsiteX16" fmla="*/ 9512562 w 9512562"/>
              <a:gd name="connsiteY16" fmla="*/ 58572 h 6394274"/>
              <a:gd name="connsiteX17" fmla="*/ 9512562 w 9512562"/>
              <a:gd name="connsiteY17" fmla="*/ 818802 h 6394274"/>
              <a:gd name="connsiteX18" fmla="*/ 9512562 w 9512562"/>
              <a:gd name="connsiteY18" fmla="*/ 1516261 h 6394274"/>
              <a:gd name="connsiteX19" fmla="*/ 9512562 w 9512562"/>
              <a:gd name="connsiteY19" fmla="*/ 2025406 h 6394274"/>
              <a:gd name="connsiteX20" fmla="*/ 9512562 w 9512562"/>
              <a:gd name="connsiteY20" fmla="*/ 2597322 h 6394274"/>
              <a:gd name="connsiteX21" fmla="*/ 9512562 w 9512562"/>
              <a:gd name="connsiteY21" fmla="*/ 3420324 h 6394274"/>
              <a:gd name="connsiteX22" fmla="*/ 9512562 w 9512562"/>
              <a:gd name="connsiteY22" fmla="*/ 4117783 h 6394274"/>
              <a:gd name="connsiteX23" fmla="*/ 9512562 w 9512562"/>
              <a:gd name="connsiteY23" fmla="*/ 4689699 h 6394274"/>
              <a:gd name="connsiteX24" fmla="*/ 9512562 w 9512562"/>
              <a:gd name="connsiteY24" fmla="*/ 5387158 h 6394274"/>
              <a:gd name="connsiteX25" fmla="*/ 9512562 w 9512562"/>
              <a:gd name="connsiteY25" fmla="*/ 6335702 h 6394274"/>
              <a:gd name="connsiteX26" fmla="*/ 9453990 w 9512562"/>
              <a:gd name="connsiteY26" fmla="*/ 6394274 h 6394274"/>
              <a:gd name="connsiteX27" fmla="*/ 8594980 w 9512562"/>
              <a:gd name="connsiteY27" fmla="*/ 6394274 h 6394274"/>
              <a:gd name="connsiteX28" fmla="*/ 7829925 w 9512562"/>
              <a:gd name="connsiteY28" fmla="*/ 6394274 h 6394274"/>
              <a:gd name="connsiteX29" fmla="*/ 7346732 w 9512562"/>
              <a:gd name="connsiteY29" fmla="*/ 6394274 h 6394274"/>
              <a:gd name="connsiteX30" fmla="*/ 6581676 w 9512562"/>
              <a:gd name="connsiteY30" fmla="*/ 6394274 h 6394274"/>
              <a:gd name="connsiteX31" fmla="*/ 6192438 w 9512562"/>
              <a:gd name="connsiteY31" fmla="*/ 6394274 h 6394274"/>
              <a:gd name="connsiteX32" fmla="*/ 5427382 w 9512562"/>
              <a:gd name="connsiteY32" fmla="*/ 6394274 h 6394274"/>
              <a:gd name="connsiteX33" fmla="*/ 4944189 w 9512562"/>
              <a:gd name="connsiteY33" fmla="*/ 6394274 h 6394274"/>
              <a:gd name="connsiteX34" fmla="*/ 4554951 w 9512562"/>
              <a:gd name="connsiteY34" fmla="*/ 6394274 h 6394274"/>
              <a:gd name="connsiteX35" fmla="*/ 4071758 w 9512562"/>
              <a:gd name="connsiteY35" fmla="*/ 6394274 h 6394274"/>
              <a:gd name="connsiteX36" fmla="*/ 3306702 w 9512562"/>
              <a:gd name="connsiteY36" fmla="*/ 6394274 h 6394274"/>
              <a:gd name="connsiteX37" fmla="*/ 2823509 w 9512562"/>
              <a:gd name="connsiteY37" fmla="*/ 6394274 h 6394274"/>
              <a:gd name="connsiteX38" fmla="*/ 2434271 w 9512562"/>
              <a:gd name="connsiteY38" fmla="*/ 6394274 h 6394274"/>
              <a:gd name="connsiteX39" fmla="*/ 1951078 w 9512562"/>
              <a:gd name="connsiteY39" fmla="*/ 6394274 h 6394274"/>
              <a:gd name="connsiteX40" fmla="*/ 1373931 w 9512562"/>
              <a:gd name="connsiteY40" fmla="*/ 6394274 h 6394274"/>
              <a:gd name="connsiteX41" fmla="*/ 702829 w 9512562"/>
              <a:gd name="connsiteY41" fmla="*/ 6394274 h 6394274"/>
              <a:gd name="connsiteX42" fmla="*/ 58572 w 9512562"/>
              <a:gd name="connsiteY42" fmla="*/ 6394274 h 6394274"/>
              <a:gd name="connsiteX43" fmla="*/ 0 w 9512562"/>
              <a:gd name="connsiteY43" fmla="*/ 6335702 h 6394274"/>
              <a:gd name="connsiteX44" fmla="*/ 0 w 9512562"/>
              <a:gd name="connsiteY44" fmla="*/ 5638243 h 6394274"/>
              <a:gd name="connsiteX45" fmla="*/ 0 w 9512562"/>
              <a:gd name="connsiteY45" fmla="*/ 4878013 h 6394274"/>
              <a:gd name="connsiteX46" fmla="*/ 0 w 9512562"/>
              <a:gd name="connsiteY46" fmla="*/ 4243325 h 6394274"/>
              <a:gd name="connsiteX47" fmla="*/ 0 w 9512562"/>
              <a:gd name="connsiteY47" fmla="*/ 3483095 h 6394274"/>
              <a:gd name="connsiteX48" fmla="*/ 0 w 9512562"/>
              <a:gd name="connsiteY48" fmla="*/ 2911179 h 6394274"/>
              <a:gd name="connsiteX49" fmla="*/ 0 w 9512562"/>
              <a:gd name="connsiteY49" fmla="*/ 2213720 h 6394274"/>
              <a:gd name="connsiteX50" fmla="*/ 0 w 9512562"/>
              <a:gd name="connsiteY50" fmla="*/ 1704575 h 6394274"/>
              <a:gd name="connsiteX51" fmla="*/ 0 w 9512562"/>
              <a:gd name="connsiteY51" fmla="*/ 881573 h 6394274"/>
              <a:gd name="connsiteX52" fmla="*/ 0 w 9512562"/>
              <a:gd name="connsiteY52" fmla="*/ 58572 h 6394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9512562" h="6394274" extrusionOk="0">
                <a:moveTo>
                  <a:pt x="0" y="58572"/>
                </a:moveTo>
                <a:cubicBezTo>
                  <a:pt x="-3685" y="23951"/>
                  <a:pt x="24651" y="590"/>
                  <a:pt x="58572" y="0"/>
                </a:cubicBezTo>
                <a:cubicBezTo>
                  <a:pt x="299176" y="-22470"/>
                  <a:pt x="682822" y="-10842"/>
                  <a:pt x="917582" y="0"/>
                </a:cubicBezTo>
                <a:cubicBezTo>
                  <a:pt x="1152342" y="10842"/>
                  <a:pt x="1310601" y="-18490"/>
                  <a:pt x="1494729" y="0"/>
                </a:cubicBezTo>
                <a:cubicBezTo>
                  <a:pt x="1678857" y="18490"/>
                  <a:pt x="1844139" y="-15642"/>
                  <a:pt x="1977922" y="0"/>
                </a:cubicBezTo>
                <a:cubicBezTo>
                  <a:pt x="2111705" y="15642"/>
                  <a:pt x="2568388" y="28883"/>
                  <a:pt x="2742977" y="0"/>
                </a:cubicBezTo>
                <a:cubicBezTo>
                  <a:pt x="2917567" y="-28883"/>
                  <a:pt x="3049391" y="26225"/>
                  <a:pt x="3320124" y="0"/>
                </a:cubicBezTo>
                <a:cubicBezTo>
                  <a:pt x="3590857" y="-26225"/>
                  <a:pt x="3968496" y="-12058"/>
                  <a:pt x="4179134" y="0"/>
                </a:cubicBezTo>
                <a:cubicBezTo>
                  <a:pt x="4389772" y="12058"/>
                  <a:pt x="4444524" y="-12252"/>
                  <a:pt x="4662327" y="0"/>
                </a:cubicBezTo>
                <a:cubicBezTo>
                  <a:pt x="4880130" y="12252"/>
                  <a:pt x="5304427" y="-21745"/>
                  <a:pt x="5521336" y="0"/>
                </a:cubicBezTo>
                <a:cubicBezTo>
                  <a:pt x="5738245" y="21745"/>
                  <a:pt x="5779181" y="7639"/>
                  <a:pt x="5910575" y="0"/>
                </a:cubicBezTo>
                <a:cubicBezTo>
                  <a:pt x="6041969" y="-7639"/>
                  <a:pt x="6388463" y="-1356"/>
                  <a:pt x="6581676" y="0"/>
                </a:cubicBezTo>
                <a:cubicBezTo>
                  <a:pt x="6774889" y="1356"/>
                  <a:pt x="7071033" y="-23961"/>
                  <a:pt x="7252778" y="0"/>
                </a:cubicBezTo>
                <a:cubicBezTo>
                  <a:pt x="7434523" y="23961"/>
                  <a:pt x="7613110" y="7442"/>
                  <a:pt x="7829925" y="0"/>
                </a:cubicBezTo>
                <a:cubicBezTo>
                  <a:pt x="8046740" y="-7442"/>
                  <a:pt x="8468695" y="-14971"/>
                  <a:pt x="8688935" y="0"/>
                </a:cubicBezTo>
                <a:cubicBezTo>
                  <a:pt x="8909175" y="14971"/>
                  <a:pt x="9144549" y="-12811"/>
                  <a:pt x="9453990" y="0"/>
                </a:cubicBezTo>
                <a:cubicBezTo>
                  <a:pt x="9481475" y="799"/>
                  <a:pt x="9510362" y="24706"/>
                  <a:pt x="9512562" y="58572"/>
                </a:cubicBezTo>
                <a:cubicBezTo>
                  <a:pt x="9548082" y="285961"/>
                  <a:pt x="9515274" y="452187"/>
                  <a:pt x="9512562" y="818802"/>
                </a:cubicBezTo>
                <a:cubicBezTo>
                  <a:pt x="9509851" y="1185417"/>
                  <a:pt x="9494692" y="1313679"/>
                  <a:pt x="9512562" y="1516261"/>
                </a:cubicBezTo>
                <a:cubicBezTo>
                  <a:pt x="9530432" y="1718843"/>
                  <a:pt x="9536278" y="1911141"/>
                  <a:pt x="9512562" y="2025406"/>
                </a:cubicBezTo>
                <a:cubicBezTo>
                  <a:pt x="9488846" y="2139672"/>
                  <a:pt x="9521889" y="2434327"/>
                  <a:pt x="9512562" y="2597322"/>
                </a:cubicBezTo>
                <a:cubicBezTo>
                  <a:pt x="9503235" y="2760317"/>
                  <a:pt x="9476517" y="3191249"/>
                  <a:pt x="9512562" y="3420324"/>
                </a:cubicBezTo>
                <a:cubicBezTo>
                  <a:pt x="9548607" y="3649399"/>
                  <a:pt x="9538798" y="3954388"/>
                  <a:pt x="9512562" y="4117783"/>
                </a:cubicBezTo>
                <a:cubicBezTo>
                  <a:pt x="9486326" y="4281178"/>
                  <a:pt x="9537820" y="4480403"/>
                  <a:pt x="9512562" y="4689699"/>
                </a:cubicBezTo>
                <a:cubicBezTo>
                  <a:pt x="9487304" y="4898995"/>
                  <a:pt x="9523748" y="5199052"/>
                  <a:pt x="9512562" y="5387158"/>
                </a:cubicBezTo>
                <a:cubicBezTo>
                  <a:pt x="9501376" y="5575264"/>
                  <a:pt x="9467936" y="6055632"/>
                  <a:pt x="9512562" y="6335702"/>
                </a:cubicBezTo>
                <a:cubicBezTo>
                  <a:pt x="9514909" y="6360830"/>
                  <a:pt x="9490742" y="6399036"/>
                  <a:pt x="9453990" y="6394274"/>
                </a:cubicBezTo>
                <a:cubicBezTo>
                  <a:pt x="9070804" y="6427831"/>
                  <a:pt x="8828185" y="6420036"/>
                  <a:pt x="8594980" y="6394274"/>
                </a:cubicBezTo>
                <a:cubicBezTo>
                  <a:pt x="8361775" y="6368513"/>
                  <a:pt x="8090006" y="6403087"/>
                  <a:pt x="7829925" y="6394274"/>
                </a:cubicBezTo>
                <a:cubicBezTo>
                  <a:pt x="7569844" y="6385461"/>
                  <a:pt x="7531316" y="6416916"/>
                  <a:pt x="7346732" y="6394274"/>
                </a:cubicBezTo>
                <a:cubicBezTo>
                  <a:pt x="7162148" y="6371632"/>
                  <a:pt x="6812102" y="6420881"/>
                  <a:pt x="6581676" y="6394274"/>
                </a:cubicBezTo>
                <a:cubicBezTo>
                  <a:pt x="6351250" y="6367667"/>
                  <a:pt x="6288588" y="6401665"/>
                  <a:pt x="6192438" y="6394274"/>
                </a:cubicBezTo>
                <a:cubicBezTo>
                  <a:pt x="6096288" y="6386883"/>
                  <a:pt x="5778538" y="6422939"/>
                  <a:pt x="5427382" y="6394274"/>
                </a:cubicBezTo>
                <a:cubicBezTo>
                  <a:pt x="5076226" y="6365609"/>
                  <a:pt x="5120293" y="6388901"/>
                  <a:pt x="4944189" y="6394274"/>
                </a:cubicBezTo>
                <a:cubicBezTo>
                  <a:pt x="4768085" y="6399647"/>
                  <a:pt x="4680441" y="6378017"/>
                  <a:pt x="4554951" y="6394274"/>
                </a:cubicBezTo>
                <a:cubicBezTo>
                  <a:pt x="4429461" y="6410531"/>
                  <a:pt x="4297271" y="6373088"/>
                  <a:pt x="4071758" y="6394274"/>
                </a:cubicBezTo>
                <a:cubicBezTo>
                  <a:pt x="3846245" y="6415460"/>
                  <a:pt x="3551599" y="6376726"/>
                  <a:pt x="3306702" y="6394274"/>
                </a:cubicBezTo>
                <a:cubicBezTo>
                  <a:pt x="3061805" y="6411822"/>
                  <a:pt x="3028850" y="6385024"/>
                  <a:pt x="2823509" y="6394274"/>
                </a:cubicBezTo>
                <a:cubicBezTo>
                  <a:pt x="2618168" y="6403524"/>
                  <a:pt x="2608670" y="6400876"/>
                  <a:pt x="2434271" y="6394274"/>
                </a:cubicBezTo>
                <a:cubicBezTo>
                  <a:pt x="2259872" y="6387672"/>
                  <a:pt x="2190517" y="6372013"/>
                  <a:pt x="1951078" y="6394274"/>
                </a:cubicBezTo>
                <a:cubicBezTo>
                  <a:pt x="1711639" y="6416535"/>
                  <a:pt x="1561982" y="6392955"/>
                  <a:pt x="1373931" y="6394274"/>
                </a:cubicBezTo>
                <a:cubicBezTo>
                  <a:pt x="1185880" y="6395593"/>
                  <a:pt x="987573" y="6412901"/>
                  <a:pt x="702829" y="6394274"/>
                </a:cubicBezTo>
                <a:cubicBezTo>
                  <a:pt x="418085" y="6375647"/>
                  <a:pt x="208811" y="6383337"/>
                  <a:pt x="58572" y="6394274"/>
                </a:cubicBezTo>
                <a:cubicBezTo>
                  <a:pt x="29007" y="6401427"/>
                  <a:pt x="6444" y="6371048"/>
                  <a:pt x="0" y="6335702"/>
                </a:cubicBezTo>
                <a:cubicBezTo>
                  <a:pt x="-5517" y="6081092"/>
                  <a:pt x="-31884" y="5942672"/>
                  <a:pt x="0" y="5638243"/>
                </a:cubicBezTo>
                <a:cubicBezTo>
                  <a:pt x="31884" y="5333814"/>
                  <a:pt x="-36977" y="5192283"/>
                  <a:pt x="0" y="4878013"/>
                </a:cubicBezTo>
                <a:cubicBezTo>
                  <a:pt x="36977" y="4563743"/>
                  <a:pt x="-23615" y="4394678"/>
                  <a:pt x="0" y="4243325"/>
                </a:cubicBezTo>
                <a:cubicBezTo>
                  <a:pt x="23615" y="4091972"/>
                  <a:pt x="-3333" y="3710912"/>
                  <a:pt x="0" y="3483095"/>
                </a:cubicBezTo>
                <a:cubicBezTo>
                  <a:pt x="3333" y="3255278"/>
                  <a:pt x="-13403" y="3098419"/>
                  <a:pt x="0" y="2911179"/>
                </a:cubicBezTo>
                <a:cubicBezTo>
                  <a:pt x="13403" y="2723939"/>
                  <a:pt x="-25279" y="2458936"/>
                  <a:pt x="0" y="2213720"/>
                </a:cubicBezTo>
                <a:cubicBezTo>
                  <a:pt x="25279" y="1968504"/>
                  <a:pt x="14323" y="1842326"/>
                  <a:pt x="0" y="1704575"/>
                </a:cubicBezTo>
                <a:cubicBezTo>
                  <a:pt x="-14323" y="1566824"/>
                  <a:pt x="28155" y="1190409"/>
                  <a:pt x="0" y="881573"/>
                </a:cubicBezTo>
                <a:cubicBezTo>
                  <a:pt x="-28155" y="572737"/>
                  <a:pt x="18935" y="447603"/>
                  <a:pt x="0" y="58572"/>
                </a:cubicBezTo>
                <a:close/>
              </a:path>
            </a:pathLst>
          </a:custGeom>
          <a:no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Google Shape;56;p13">
            <a:extLst>
              <a:ext uri="{FF2B5EF4-FFF2-40B4-BE49-F238E27FC236}">
                <a16:creationId xmlns:a16="http://schemas.microsoft.com/office/drawing/2014/main" id="{D70F24E0-DF98-54DA-6232-E3B913C058AD}"/>
              </a:ext>
            </a:extLst>
          </p:cNvPr>
          <p:cNvSpPr txBox="1"/>
          <p:nvPr/>
        </p:nvSpPr>
        <p:spPr>
          <a:xfrm>
            <a:off x="261430" y="409378"/>
            <a:ext cx="4594240" cy="1167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Learning Review - 5</a:t>
            </a:r>
          </a:p>
          <a:p>
            <a:pPr marL="0" lvl="0" indent="0" rtl="0">
              <a:spcBef>
                <a:spcPts val="0"/>
              </a:spcBef>
              <a:spcAft>
                <a:spcPts val="0"/>
              </a:spcAft>
              <a:buNone/>
            </a:pPr>
            <a:r>
              <a:rPr lang="en-GB" sz="2000" b="1" dirty="0">
                <a:solidFill>
                  <a:schemeClr val="accent6">
                    <a:lumMod val="50000"/>
                  </a:schemeClr>
                </a:solidFill>
                <a:latin typeface="Amatic SC"/>
                <a:ea typeface="Amatic SC"/>
                <a:cs typeface="Amatic SC"/>
                <a:sym typeface="Amatic SC"/>
              </a:rPr>
              <a:t>Interdependence, Adaptation and biodiversity in the tropical rainforest</a:t>
            </a:r>
            <a:endParaRPr sz="1050" b="1" dirty="0">
              <a:latin typeface="Amatic SC"/>
              <a:ea typeface="Amatic SC"/>
              <a:cs typeface="Amatic SC"/>
              <a:sym typeface="Amatic SC"/>
            </a:endParaRPr>
          </a:p>
        </p:txBody>
      </p:sp>
      <p:pic>
        <p:nvPicPr>
          <p:cNvPr id="2" name="Picture 1">
            <a:extLst>
              <a:ext uri="{FF2B5EF4-FFF2-40B4-BE49-F238E27FC236}">
                <a16:creationId xmlns:a16="http://schemas.microsoft.com/office/drawing/2014/main" id="{947024CF-8CD6-FF6C-1063-7DDE031656B0}"/>
              </a:ext>
            </a:extLst>
          </p:cNvPr>
          <p:cNvPicPr>
            <a:picLocks noChangeAspect="1"/>
          </p:cNvPicPr>
          <p:nvPr/>
        </p:nvPicPr>
        <p:blipFill>
          <a:blip r:embed="rId3"/>
          <a:stretch>
            <a:fillRect/>
          </a:stretch>
        </p:blipFill>
        <p:spPr>
          <a:xfrm>
            <a:off x="360452" y="347096"/>
            <a:ext cx="1527061" cy="169014"/>
          </a:xfrm>
          <a:prstGeom prst="rect">
            <a:avLst/>
          </a:prstGeom>
        </p:spPr>
      </p:pic>
      <p:sp>
        <p:nvSpPr>
          <p:cNvPr id="5" name="Google Shape;56;p13">
            <a:extLst>
              <a:ext uri="{FF2B5EF4-FFF2-40B4-BE49-F238E27FC236}">
                <a16:creationId xmlns:a16="http://schemas.microsoft.com/office/drawing/2014/main" id="{D88F2E42-8ECA-CBA0-D3EE-B98D6CA169F1}"/>
              </a:ext>
            </a:extLst>
          </p:cNvPr>
          <p:cNvSpPr txBox="1"/>
          <p:nvPr/>
        </p:nvSpPr>
        <p:spPr>
          <a:xfrm>
            <a:off x="8969533" y="196160"/>
            <a:ext cx="1009619" cy="830997"/>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LW5</a:t>
            </a:r>
            <a:endParaRPr b="1" dirty="0">
              <a:latin typeface="Amatic SC"/>
              <a:ea typeface="Amatic SC"/>
              <a:cs typeface="Amatic SC"/>
              <a:sym typeface="Amatic SC"/>
            </a:endParaRPr>
          </a:p>
        </p:txBody>
      </p:sp>
      <p:sp>
        <p:nvSpPr>
          <p:cNvPr id="4" name="TextBox 3">
            <a:extLst>
              <a:ext uri="{FF2B5EF4-FFF2-40B4-BE49-F238E27FC236}">
                <a16:creationId xmlns:a16="http://schemas.microsoft.com/office/drawing/2014/main" id="{C3A8B3E4-4F4E-8BD0-2BE3-8B6344525ECB}"/>
              </a:ext>
            </a:extLst>
          </p:cNvPr>
          <p:cNvSpPr txBox="1"/>
          <p:nvPr/>
        </p:nvSpPr>
        <p:spPr>
          <a:xfrm>
            <a:off x="332412" y="1802628"/>
            <a:ext cx="4523257" cy="830997"/>
          </a:xfrm>
          <a:prstGeom prst="rect">
            <a:avLst/>
          </a:prstGeom>
          <a:noFill/>
        </p:spPr>
        <p:txBody>
          <a:bodyPr wrap="square" rtlCol="0">
            <a:spAutoFit/>
          </a:bodyPr>
          <a:lstStyle/>
          <a:p>
            <a:r>
              <a:rPr lang="en-GB" sz="1200" dirty="0"/>
              <a:t>4. Outline two ways a rainforest animals have adapted to the physical </a:t>
            </a:r>
            <a:br>
              <a:rPr lang="en-GB" sz="1200" dirty="0"/>
            </a:br>
            <a:r>
              <a:rPr lang="en-GB" sz="1200" dirty="0"/>
              <a:t>     conditions of the tropical rainforest. </a:t>
            </a:r>
          </a:p>
          <a:p>
            <a:endParaRPr lang="en-GB" sz="1200" dirty="0"/>
          </a:p>
          <a:p>
            <a:r>
              <a:rPr lang="en-GB" sz="1200" dirty="0"/>
              <a:t>Animal: </a:t>
            </a:r>
          </a:p>
        </p:txBody>
      </p:sp>
      <p:sp>
        <p:nvSpPr>
          <p:cNvPr id="8" name="Rectangle 7">
            <a:extLst>
              <a:ext uri="{FF2B5EF4-FFF2-40B4-BE49-F238E27FC236}">
                <a16:creationId xmlns:a16="http://schemas.microsoft.com/office/drawing/2014/main" id="{C0A62250-BA49-8BAA-4520-24DE4DE24D70}"/>
              </a:ext>
            </a:extLst>
          </p:cNvPr>
          <p:cNvSpPr/>
          <p:nvPr/>
        </p:nvSpPr>
        <p:spPr>
          <a:xfrm>
            <a:off x="4249056" y="5720555"/>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4</a:t>
            </a:r>
          </a:p>
        </p:txBody>
      </p:sp>
      <p:cxnSp>
        <p:nvCxnSpPr>
          <p:cNvPr id="9" name="Straight Connector 8">
            <a:extLst>
              <a:ext uri="{FF2B5EF4-FFF2-40B4-BE49-F238E27FC236}">
                <a16:creationId xmlns:a16="http://schemas.microsoft.com/office/drawing/2014/main" id="{4C6FBF09-5A0E-9774-6D2E-BE6C9044096D}"/>
              </a:ext>
            </a:extLst>
          </p:cNvPr>
          <p:cNvCxnSpPr/>
          <p:nvPr/>
        </p:nvCxnSpPr>
        <p:spPr>
          <a:xfrm>
            <a:off x="532863" y="524447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D2E63F4-7DA3-7786-F39B-B977EB3FFD58}"/>
              </a:ext>
            </a:extLst>
          </p:cNvPr>
          <p:cNvCxnSpPr/>
          <p:nvPr/>
        </p:nvCxnSpPr>
        <p:spPr>
          <a:xfrm>
            <a:off x="532863" y="563045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475769E-9D95-2014-1A8E-9C33B858AFE8}"/>
              </a:ext>
            </a:extLst>
          </p:cNvPr>
          <p:cNvCxnSpPr/>
          <p:nvPr/>
        </p:nvCxnSpPr>
        <p:spPr>
          <a:xfrm>
            <a:off x="532863" y="310911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9FB51D9-DB6F-59CC-14DC-12F2C5D8B01D}"/>
              </a:ext>
            </a:extLst>
          </p:cNvPr>
          <p:cNvCxnSpPr/>
          <p:nvPr/>
        </p:nvCxnSpPr>
        <p:spPr>
          <a:xfrm>
            <a:off x="532863" y="349509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476AC84-F135-F5F0-B40D-612630294365}"/>
              </a:ext>
            </a:extLst>
          </p:cNvPr>
          <p:cNvCxnSpPr/>
          <p:nvPr/>
        </p:nvCxnSpPr>
        <p:spPr>
          <a:xfrm>
            <a:off x="541916" y="387715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1520A39-C943-E71A-5805-D94306A60FEF}"/>
              </a:ext>
            </a:extLst>
          </p:cNvPr>
          <p:cNvCxnSpPr/>
          <p:nvPr/>
        </p:nvCxnSpPr>
        <p:spPr>
          <a:xfrm>
            <a:off x="541916" y="4823962"/>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365ECB8-2F05-7222-D531-37DCBF764781}"/>
              </a:ext>
            </a:extLst>
          </p:cNvPr>
          <p:cNvCxnSpPr>
            <a:cxnSpLocks/>
          </p:cNvCxnSpPr>
          <p:nvPr/>
        </p:nvCxnSpPr>
        <p:spPr>
          <a:xfrm>
            <a:off x="937001" y="2554530"/>
            <a:ext cx="38623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2D5D158-F162-E73D-4B10-BF18D9E81388}"/>
              </a:ext>
            </a:extLst>
          </p:cNvPr>
          <p:cNvSpPr txBox="1"/>
          <p:nvPr/>
        </p:nvSpPr>
        <p:spPr>
          <a:xfrm>
            <a:off x="444846" y="2880643"/>
            <a:ext cx="429241" cy="276999"/>
          </a:xfrm>
          <a:prstGeom prst="rect">
            <a:avLst/>
          </a:prstGeom>
          <a:noFill/>
        </p:spPr>
        <p:txBody>
          <a:bodyPr wrap="square" rtlCol="0">
            <a:spAutoFit/>
          </a:bodyPr>
          <a:lstStyle/>
          <a:p>
            <a:r>
              <a:rPr lang="en-GB" sz="1200" dirty="0"/>
              <a:t>1. </a:t>
            </a:r>
          </a:p>
        </p:txBody>
      </p:sp>
      <p:sp>
        <p:nvSpPr>
          <p:cNvPr id="19" name="TextBox 18">
            <a:extLst>
              <a:ext uri="{FF2B5EF4-FFF2-40B4-BE49-F238E27FC236}">
                <a16:creationId xmlns:a16="http://schemas.microsoft.com/office/drawing/2014/main" id="{E8453AE4-4161-4B3D-DADA-B060BB5ACB2B}"/>
              </a:ext>
            </a:extLst>
          </p:cNvPr>
          <p:cNvSpPr txBox="1"/>
          <p:nvPr/>
        </p:nvSpPr>
        <p:spPr>
          <a:xfrm>
            <a:off x="459473" y="4604379"/>
            <a:ext cx="429241" cy="276999"/>
          </a:xfrm>
          <a:prstGeom prst="rect">
            <a:avLst/>
          </a:prstGeom>
          <a:noFill/>
        </p:spPr>
        <p:txBody>
          <a:bodyPr wrap="square" rtlCol="0">
            <a:spAutoFit/>
          </a:bodyPr>
          <a:lstStyle/>
          <a:p>
            <a:r>
              <a:rPr lang="en-GB" sz="1200" dirty="0"/>
              <a:t>2. </a:t>
            </a:r>
          </a:p>
        </p:txBody>
      </p:sp>
      <p:sp>
        <p:nvSpPr>
          <p:cNvPr id="6" name="TextBox 5">
            <a:extLst>
              <a:ext uri="{FF2B5EF4-FFF2-40B4-BE49-F238E27FC236}">
                <a16:creationId xmlns:a16="http://schemas.microsoft.com/office/drawing/2014/main" id="{A9C1AD6C-A4BC-4020-698F-D1C066D5CA44}"/>
              </a:ext>
            </a:extLst>
          </p:cNvPr>
          <p:cNvSpPr txBox="1"/>
          <p:nvPr/>
        </p:nvSpPr>
        <p:spPr>
          <a:xfrm>
            <a:off x="5203084" y="803822"/>
            <a:ext cx="4523257" cy="1938992"/>
          </a:xfrm>
          <a:prstGeom prst="rect">
            <a:avLst/>
          </a:prstGeom>
          <a:noFill/>
        </p:spPr>
        <p:txBody>
          <a:bodyPr wrap="square" rtlCol="0">
            <a:spAutoFit/>
          </a:bodyPr>
          <a:lstStyle/>
          <a:p>
            <a:r>
              <a:rPr lang="en-GB" sz="1200" dirty="0"/>
              <a:t>5. Which one of the following phrases defines the term biodiversity?</a:t>
            </a:r>
          </a:p>
          <a:p>
            <a:r>
              <a:rPr lang="en-GB" sz="1200" dirty="0"/>
              <a:t>     Shade one circle only.</a:t>
            </a:r>
            <a:br>
              <a:rPr lang="en-GB" sz="1200" dirty="0"/>
            </a:br>
            <a:endParaRPr lang="en-GB" sz="1200" dirty="0"/>
          </a:p>
          <a:p>
            <a:pPr marL="171450" indent="-171450">
              <a:buFont typeface="Wingdings" pitchFamily="2" charset="2"/>
              <a:buChar char="q"/>
            </a:pPr>
            <a:r>
              <a:rPr lang="en-GB" sz="1200" dirty="0"/>
              <a:t>Energy flows between living things when thy eat or are eaten. </a:t>
            </a:r>
          </a:p>
          <a:p>
            <a:pPr marL="171450" indent="-171450">
              <a:buFont typeface="Wingdings" pitchFamily="2" charset="2"/>
              <a:buChar char="q"/>
            </a:pPr>
            <a:r>
              <a:rPr lang="en-GB" sz="1200" dirty="0"/>
              <a:t>A community of plants and animals that interact with each other and their physical environment. </a:t>
            </a:r>
          </a:p>
          <a:p>
            <a:pPr marL="171450" indent="-171450">
              <a:buFont typeface="Wingdings" pitchFamily="2" charset="2"/>
              <a:buChar char="q"/>
            </a:pPr>
            <a:r>
              <a:rPr lang="en-GB" sz="1200" dirty="0"/>
              <a:t>The variety of life in the world or a particular habitat. </a:t>
            </a:r>
          </a:p>
          <a:p>
            <a:pPr marL="171450" indent="-171450">
              <a:buFont typeface="Wingdings" pitchFamily="2" charset="2"/>
              <a:buChar char="q"/>
            </a:pPr>
            <a:r>
              <a:rPr lang="en-GB" sz="1200" dirty="0"/>
              <a:t>Actions and forms of progress that meet the needs of the present without reducing the ability of future generations to meet their needs. </a:t>
            </a:r>
          </a:p>
        </p:txBody>
      </p:sp>
      <p:sp>
        <p:nvSpPr>
          <p:cNvPr id="7" name="Rectangle 6">
            <a:extLst>
              <a:ext uri="{FF2B5EF4-FFF2-40B4-BE49-F238E27FC236}">
                <a16:creationId xmlns:a16="http://schemas.microsoft.com/office/drawing/2014/main" id="{F8846CC6-3408-3BD1-1EDF-CD419B2632C7}"/>
              </a:ext>
            </a:extLst>
          </p:cNvPr>
          <p:cNvSpPr/>
          <p:nvPr/>
        </p:nvSpPr>
        <p:spPr>
          <a:xfrm>
            <a:off x="8999647" y="2729028"/>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1</a:t>
            </a:r>
          </a:p>
        </p:txBody>
      </p:sp>
      <p:sp>
        <p:nvSpPr>
          <p:cNvPr id="11" name="TextBox 10">
            <a:extLst>
              <a:ext uri="{FF2B5EF4-FFF2-40B4-BE49-F238E27FC236}">
                <a16:creationId xmlns:a16="http://schemas.microsoft.com/office/drawing/2014/main" id="{FB0F7E6E-BD30-CE40-B002-06344957C925}"/>
              </a:ext>
            </a:extLst>
          </p:cNvPr>
          <p:cNvSpPr txBox="1"/>
          <p:nvPr/>
        </p:nvSpPr>
        <p:spPr>
          <a:xfrm>
            <a:off x="5203218" y="3137015"/>
            <a:ext cx="4523257" cy="461665"/>
          </a:xfrm>
          <a:prstGeom prst="rect">
            <a:avLst/>
          </a:prstGeom>
          <a:noFill/>
        </p:spPr>
        <p:txBody>
          <a:bodyPr wrap="square" rtlCol="0">
            <a:spAutoFit/>
          </a:bodyPr>
          <a:lstStyle/>
          <a:p>
            <a:r>
              <a:rPr lang="en-GB" sz="1200" dirty="0"/>
              <a:t>6. Suggest one reason for high biodiversity levels in tropical </a:t>
            </a:r>
            <a:br>
              <a:rPr lang="en-GB" sz="1200" dirty="0"/>
            </a:br>
            <a:r>
              <a:rPr lang="en-GB" sz="1200" dirty="0"/>
              <a:t>     rainforests. </a:t>
            </a:r>
          </a:p>
        </p:txBody>
      </p:sp>
      <p:sp>
        <p:nvSpPr>
          <p:cNvPr id="17" name="Rectangle 16">
            <a:extLst>
              <a:ext uri="{FF2B5EF4-FFF2-40B4-BE49-F238E27FC236}">
                <a16:creationId xmlns:a16="http://schemas.microsoft.com/office/drawing/2014/main" id="{43CE2DBB-1155-A057-1AA2-0C40441C0FD6}"/>
              </a:ext>
            </a:extLst>
          </p:cNvPr>
          <p:cNvSpPr/>
          <p:nvPr/>
        </p:nvSpPr>
        <p:spPr>
          <a:xfrm>
            <a:off x="8999647" y="5082750"/>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2</a:t>
            </a:r>
          </a:p>
        </p:txBody>
      </p:sp>
      <p:cxnSp>
        <p:nvCxnSpPr>
          <p:cNvPr id="20" name="Straight Connector 19">
            <a:extLst>
              <a:ext uri="{FF2B5EF4-FFF2-40B4-BE49-F238E27FC236}">
                <a16:creationId xmlns:a16="http://schemas.microsoft.com/office/drawing/2014/main" id="{44354799-DAA1-DD32-A051-097F14022550}"/>
              </a:ext>
            </a:extLst>
          </p:cNvPr>
          <p:cNvCxnSpPr/>
          <p:nvPr/>
        </p:nvCxnSpPr>
        <p:spPr>
          <a:xfrm>
            <a:off x="5356606" y="386295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F38F8B5-DC37-C242-6EAB-A636218BBEB0}"/>
              </a:ext>
            </a:extLst>
          </p:cNvPr>
          <p:cNvCxnSpPr/>
          <p:nvPr/>
        </p:nvCxnSpPr>
        <p:spPr>
          <a:xfrm>
            <a:off x="5356606" y="424893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DBFE601-380E-AC59-8F3A-BD857A0506DB}"/>
              </a:ext>
            </a:extLst>
          </p:cNvPr>
          <p:cNvCxnSpPr/>
          <p:nvPr/>
        </p:nvCxnSpPr>
        <p:spPr>
          <a:xfrm>
            <a:off x="5365659" y="463099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F668C0D-6BD6-0758-F856-A1D0108133B4}"/>
              </a:ext>
            </a:extLst>
          </p:cNvPr>
          <p:cNvCxnSpPr/>
          <p:nvPr/>
        </p:nvCxnSpPr>
        <p:spPr>
          <a:xfrm>
            <a:off x="5365659" y="501697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3E8A124-E195-935B-D968-A27ACB8CD8A9}"/>
              </a:ext>
            </a:extLst>
          </p:cNvPr>
          <p:cNvSpPr txBox="1"/>
          <p:nvPr/>
        </p:nvSpPr>
        <p:spPr>
          <a:xfrm>
            <a:off x="360452" y="3932460"/>
            <a:ext cx="4523257" cy="461665"/>
          </a:xfrm>
          <a:prstGeom prst="rect">
            <a:avLst/>
          </a:prstGeom>
          <a:noFill/>
        </p:spPr>
        <p:txBody>
          <a:bodyPr wrap="square" rtlCol="0">
            <a:spAutoFit/>
          </a:bodyPr>
          <a:lstStyle/>
          <a:p>
            <a:endParaRPr lang="en-GB" sz="1200" dirty="0"/>
          </a:p>
          <a:p>
            <a:r>
              <a:rPr lang="en-GB" sz="1200" dirty="0"/>
              <a:t>Animal: </a:t>
            </a:r>
          </a:p>
        </p:txBody>
      </p:sp>
      <p:cxnSp>
        <p:nvCxnSpPr>
          <p:cNvPr id="26" name="Straight Connector 25">
            <a:extLst>
              <a:ext uri="{FF2B5EF4-FFF2-40B4-BE49-F238E27FC236}">
                <a16:creationId xmlns:a16="http://schemas.microsoft.com/office/drawing/2014/main" id="{979D4632-F4F9-8710-0324-9DC4134BD5D2}"/>
              </a:ext>
            </a:extLst>
          </p:cNvPr>
          <p:cNvCxnSpPr>
            <a:cxnSpLocks/>
          </p:cNvCxnSpPr>
          <p:nvPr/>
        </p:nvCxnSpPr>
        <p:spPr>
          <a:xfrm>
            <a:off x="946054" y="4321279"/>
            <a:ext cx="38623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9180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615ECC9F-E110-F074-79B3-E03AFE3C33FB}"/>
              </a:ext>
            </a:extLst>
          </p:cNvPr>
          <p:cNvSpPr/>
          <p:nvPr/>
        </p:nvSpPr>
        <p:spPr>
          <a:xfrm>
            <a:off x="185620" y="234177"/>
            <a:ext cx="9512562" cy="6394274"/>
          </a:xfrm>
          <a:custGeom>
            <a:avLst/>
            <a:gdLst>
              <a:gd name="connsiteX0" fmla="*/ 0 w 9512562"/>
              <a:gd name="connsiteY0" fmla="*/ 58572 h 6394274"/>
              <a:gd name="connsiteX1" fmla="*/ 58572 w 9512562"/>
              <a:gd name="connsiteY1" fmla="*/ 0 h 6394274"/>
              <a:gd name="connsiteX2" fmla="*/ 917582 w 9512562"/>
              <a:gd name="connsiteY2" fmla="*/ 0 h 6394274"/>
              <a:gd name="connsiteX3" fmla="*/ 1494729 w 9512562"/>
              <a:gd name="connsiteY3" fmla="*/ 0 h 6394274"/>
              <a:gd name="connsiteX4" fmla="*/ 1977922 w 9512562"/>
              <a:gd name="connsiteY4" fmla="*/ 0 h 6394274"/>
              <a:gd name="connsiteX5" fmla="*/ 2742977 w 9512562"/>
              <a:gd name="connsiteY5" fmla="*/ 0 h 6394274"/>
              <a:gd name="connsiteX6" fmla="*/ 3320124 w 9512562"/>
              <a:gd name="connsiteY6" fmla="*/ 0 h 6394274"/>
              <a:gd name="connsiteX7" fmla="*/ 4179134 w 9512562"/>
              <a:gd name="connsiteY7" fmla="*/ 0 h 6394274"/>
              <a:gd name="connsiteX8" fmla="*/ 4662327 w 9512562"/>
              <a:gd name="connsiteY8" fmla="*/ 0 h 6394274"/>
              <a:gd name="connsiteX9" fmla="*/ 5521336 w 9512562"/>
              <a:gd name="connsiteY9" fmla="*/ 0 h 6394274"/>
              <a:gd name="connsiteX10" fmla="*/ 5910575 w 9512562"/>
              <a:gd name="connsiteY10" fmla="*/ 0 h 6394274"/>
              <a:gd name="connsiteX11" fmla="*/ 6581676 w 9512562"/>
              <a:gd name="connsiteY11" fmla="*/ 0 h 6394274"/>
              <a:gd name="connsiteX12" fmla="*/ 7252778 w 9512562"/>
              <a:gd name="connsiteY12" fmla="*/ 0 h 6394274"/>
              <a:gd name="connsiteX13" fmla="*/ 7829925 w 9512562"/>
              <a:gd name="connsiteY13" fmla="*/ 0 h 6394274"/>
              <a:gd name="connsiteX14" fmla="*/ 8688935 w 9512562"/>
              <a:gd name="connsiteY14" fmla="*/ 0 h 6394274"/>
              <a:gd name="connsiteX15" fmla="*/ 9453990 w 9512562"/>
              <a:gd name="connsiteY15" fmla="*/ 0 h 6394274"/>
              <a:gd name="connsiteX16" fmla="*/ 9512562 w 9512562"/>
              <a:gd name="connsiteY16" fmla="*/ 58572 h 6394274"/>
              <a:gd name="connsiteX17" fmla="*/ 9512562 w 9512562"/>
              <a:gd name="connsiteY17" fmla="*/ 818802 h 6394274"/>
              <a:gd name="connsiteX18" fmla="*/ 9512562 w 9512562"/>
              <a:gd name="connsiteY18" fmla="*/ 1516261 h 6394274"/>
              <a:gd name="connsiteX19" fmla="*/ 9512562 w 9512562"/>
              <a:gd name="connsiteY19" fmla="*/ 2025406 h 6394274"/>
              <a:gd name="connsiteX20" fmla="*/ 9512562 w 9512562"/>
              <a:gd name="connsiteY20" fmla="*/ 2597322 h 6394274"/>
              <a:gd name="connsiteX21" fmla="*/ 9512562 w 9512562"/>
              <a:gd name="connsiteY21" fmla="*/ 3420324 h 6394274"/>
              <a:gd name="connsiteX22" fmla="*/ 9512562 w 9512562"/>
              <a:gd name="connsiteY22" fmla="*/ 4117783 h 6394274"/>
              <a:gd name="connsiteX23" fmla="*/ 9512562 w 9512562"/>
              <a:gd name="connsiteY23" fmla="*/ 4689699 h 6394274"/>
              <a:gd name="connsiteX24" fmla="*/ 9512562 w 9512562"/>
              <a:gd name="connsiteY24" fmla="*/ 5387158 h 6394274"/>
              <a:gd name="connsiteX25" fmla="*/ 9512562 w 9512562"/>
              <a:gd name="connsiteY25" fmla="*/ 6335702 h 6394274"/>
              <a:gd name="connsiteX26" fmla="*/ 9453990 w 9512562"/>
              <a:gd name="connsiteY26" fmla="*/ 6394274 h 6394274"/>
              <a:gd name="connsiteX27" fmla="*/ 8594980 w 9512562"/>
              <a:gd name="connsiteY27" fmla="*/ 6394274 h 6394274"/>
              <a:gd name="connsiteX28" fmla="*/ 7829925 w 9512562"/>
              <a:gd name="connsiteY28" fmla="*/ 6394274 h 6394274"/>
              <a:gd name="connsiteX29" fmla="*/ 7346732 w 9512562"/>
              <a:gd name="connsiteY29" fmla="*/ 6394274 h 6394274"/>
              <a:gd name="connsiteX30" fmla="*/ 6581676 w 9512562"/>
              <a:gd name="connsiteY30" fmla="*/ 6394274 h 6394274"/>
              <a:gd name="connsiteX31" fmla="*/ 6192438 w 9512562"/>
              <a:gd name="connsiteY31" fmla="*/ 6394274 h 6394274"/>
              <a:gd name="connsiteX32" fmla="*/ 5427382 w 9512562"/>
              <a:gd name="connsiteY32" fmla="*/ 6394274 h 6394274"/>
              <a:gd name="connsiteX33" fmla="*/ 4944189 w 9512562"/>
              <a:gd name="connsiteY33" fmla="*/ 6394274 h 6394274"/>
              <a:gd name="connsiteX34" fmla="*/ 4554951 w 9512562"/>
              <a:gd name="connsiteY34" fmla="*/ 6394274 h 6394274"/>
              <a:gd name="connsiteX35" fmla="*/ 4071758 w 9512562"/>
              <a:gd name="connsiteY35" fmla="*/ 6394274 h 6394274"/>
              <a:gd name="connsiteX36" fmla="*/ 3306702 w 9512562"/>
              <a:gd name="connsiteY36" fmla="*/ 6394274 h 6394274"/>
              <a:gd name="connsiteX37" fmla="*/ 2823509 w 9512562"/>
              <a:gd name="connsiteY37" fmla="*/ 6394274 h 6394274"/>
              <a:gd name="connsiteX38" fmla="*/ 2434271 w 9512562"/>
              <a:gd name="connsiteY38" fmla="*/ 6394274 h 6394274"/>
              <a:gd name="connsiteX39" fmla="*/ 1951078 w 9512562"/>
              <a:gd name="connsiteY39" fmla="*/ 6394274 h 6394274"/>
              <a:gd name="connsiteX40" fmla="*/ 1373931 w 9512562"/>
              <a:gd name="connsiteY40" fmla="*/ 6394274 h 6394274"/>
              <a:gd name="connsiteX41" fmla="*/ 702829 w 9512562"/>
              <a:gd name="connsiteY41" fmla="*/ 6394274 h 6394274"/>
              <a:gd name="connsiteX42" fmla="*/ 58572 w 9512562"/>
              <a:gd name="connsiteY42" fmla="*/ 6394274 h 6394274"/>
              <a:gd name="connsiteX43" fmla="*/ 0 w 9512562"/>
              <a:gd name="connsiteY43" fmla="*/ 6335702 h 6394274"/>
              <a:gd name="connsiteX44" fmla="*/ 0 w 9512562"/>
              <a:gd name="connsiteY44" fmla="*/ 5638243 h 6394274"/>
              <a:gd name="connsiteX45" fmla="*/ 0 w 9512562"/>
              <a:gd name="connsiteY45" fmla="*/ 4878013 h 6394274"/>
              <a:gd name="connsiteX46" fmla="*/ 0 w 9512562"/>
              <a:gd name="connsiteY46" fmla="*/ 4243325 h 6394274"/>
              <a:gd name="connsiteX47" fmla="*/ 0 w 9512562"/>
              <a:gd name="connsiteY47" fmla="*/ 3483095 h 6394274"/>
              <a:gd name="connsiteX48" fmla="*/ 0 w 9512562"/>
              <a:gd name="connsiteY48" fmla="*/ 2911179 h 6394274"/>
              <a:gd name="connsiteX49" fmla="*/ 0 w 9512562"/>
              <a:gd name="connsiteY49" fmla="*/ 2213720 h 6394274"/>
              <a:gd name="connsiteX50" fmla="*/ 0 w 9512562"/>
              <a:gd name="connsiteY50" fmla="*/ 1704575 h 6394274"/>
              <a:gd name="connsiteX51" fmla="*/ 0 w 9512562"/>
              <a:gd name="connsiteY51" fmla="*/ 881573 h 6394274"/>
              <a:gd name="connsiteX52" fmla="*/ 0 w 9512562"/>
              <a:gd name="connsiteY52" fmla="*/ 58572 h 6394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9512562" h="6394274" extrusionOk="0">
                <a:moveTo>
                  <a:pt x="0" y="58572"/>
                </a:moveTo>
                <a:cubicBezTo>
                  <a:pt x="-3685" y="23951"/>
                  <a:pt x="24651" y="590"/>
                  <a:pt x="58572" y="0"/>
                </a:cubicBezTo>
                <a:cubicBezTo>
                  <a:pt x="299176" y="-22470"/>
                  <a:pt x="682822" y="-10842"/>
                  <a:pt x="917582" y="0"/>
                </a:cubicBezTo>
                <a:cubicBezTo>
                  <a:pt x="1152342" y="10842"/>
                  <a:pt x="1310601" y="-18490"/>
                  <a:pt x="1494729" y="0"/>
                </a:cubicBezTo>
                <a:cubicBezTo>
                  <a:pt x="1678857" y="18490"/>
                  <a:pt x="1844139" y="-15642"/>
                  <a:pt x="1977922" y="0"/>
                </a:cubicBezTo>
                <a:cubicBezTo>
                  <a:pt x="2111705" y="15642"/>
                  <a:pt x="2568388" y="28883"/>
                  <a:pt x="2742977" y="0"/>
                </a:cubicBezTo>
                <a:cubicBezTo>
                  <a:pt x="2917567" y="-28883"/>
                  <a:pt x="3049391" y="26225"/>
                  <a:pt x="3320124" y="0"/>
                </a:cubicBezTo>
                <a:cubicBezTo>
                  <a:pt x="3590857" y="-26225"/>
                  <a:pt x="3968496" y="-12058"/>
                  <a:pt x="4179134" y="0"/>
                </a:cubicBezTo>
                <a:cubicBezTo>
                  <a:pt x="4389772" y="12058"/>
                  <a:pt x="4444524" y="-12252"/>
                  <a:pt x="4662327" y="0"/>
                </a:cubicBezTo>
                <a:cubicBezTo>
                  <a:pt x="4880130" y="12252"/>
                  <a:pt x="5304427" y="-21745"/>
                  <a:pt x="5521336" y="0"/>
                </a:cubicBezTo>
                <a:cubicBezTo>
                  <a:pt x="5738245" y="21745"/>
                  <a:pt x="5779181" y="7639"/>
                  <a:pt x="5910575" y="0"/>
                </a:cubicBezTo>
                <a:cubicBezTo>
                  <a:pt x="6041969" y="-7639"/>
                  <a:pt x="6388463" y="-1356"/>
                  <a:pt x="6581676" y="0"/>
                </a:cubicBezTo>
                <a:cubicBezTo>
                  <a:pt x="6774889" y="1356"/>
                  <a:pt x="7071033" y="-23961"/>
                  <a:pt x="7252778" y="0"/>
                </a:cubicBezTo>
                <a:cubicBezTo>
                  <a:pt x="7434523" y="23961"/>
                  <a:pt x="7613110" y="7442"/>
                  <a:pt x="7829925" y="0"/>
                </a:cubicBezTo>
                <a:cubicBezTo>
                  <a:pt x="8046740" y="-7442"/>
                  <a:pt x="8468695" y="-14971"/>
                  <a:pt x="8688935" y="0"/>
                </a:cubicBezTo>
                <a:cubicBezTo>
                  <a:pt x="8909175" y="14971"/>
                  <a:pt x="9144549" y="-12811"/>
                  <a:pt x="9453990" y="0"/>
                </a:cubicBezTo>
                <a:cubicBezTo>
                  <a:pt x="9481475" y="799"/>
                  <a:pt x="9510362" y="24706"/>
                  <a:pt x="9512562" y="58572"/>
                </a:cubicBezTo>
                <a:cubicBezTo>
                  <a:pt x="9548082" y="285961"/>
                  <a:pt x="9515274" y="452187"/>
                  <a:pt x="9512562" y="818802"/>
                </a:cubicBezTo>
                <a:cubicBezTo>
                  <a:pt x="9509851" y="1185417"/>
                  <a:pt x="9494692" y="1313679"/>
                  <a:pt x="9512562" y="1516261"/>
                </a:cubicBezTo>
                <a:cubicBezTo>
                  <a:pt x="9530432" y="1718843"/>
                  <a:pt x="9536278" y="1911141"/>
                  <a:pt x="9512562" y="2025406"/>
                </a:cubicBezTo>
                <a:cubicBezTo>
                  <a:pt x="9488846" y="2139672"/>
                  <a:pt x="9521889" y="2434327"/>
                  <a:pt x="9512562" y="2597322"/>
                </a:cubicBezTo>
                <a:cubicBezTo>
                  <a:pt x="9503235" y="2760317"/>
                  <a:pt x="9476517" y="3191249"/>
                  <a:pt x="9512562" y="3420324"/>
                </a:cubicBezTo>
                <a:cubicBezTo>
                  <a:pt x="9548607" y="3649399"/>
                  <a:pt x="9538798" y="3954388"/>
                  <a:pt x="9512562" y="4117783"/>
                </a:cubicBezTo>
                <a:cubicBezTo>
                  <a:pt x="9486326" y="4281178"/>
                  <a:pt x="9537820" y="4480403"/>
                  <a:pt x="9512562" y="4689699"/>
                </a:cubicBezTo>
                <a:cubicBezTo>
                  <a:pt x="9487304" y="4898995"/>
                  <a:pt x="9523748" y="5199052"/>
                  <a:pt x="9512562" y="5387158"/>
                </a:cubicBezTo>
                <a:cubicBezTo>
                  <a:pt x="9501376" y="5575264"/>
                  <a:pt x="9467936" y="6055632"/>
                  <a:pt x="9512562" y="6335702"/>
                </a:cubicBezTo>
                <a:cubicBezTo>
                  <a:pt x="9514909" y="6360830"/>
                  <a:pt x="9490742" y="6399036"/>
                  <a:pt x="9453990" y="6394274"/>
                </a:cubicBezTo>
                <a:cubicBezTo>
                  <a:pt x="9070804" y="6427831"/>
                  <a:pt x="8828185" y="6420036"/>
                  <a:pt x="8594980" y="6394274"/>
                </a:cubicBezTo>
                <a:cubicBezTo>
                  <a:pt x="8361775" y="6368513"/>
                  <a:pt x="8090006" y="6403087"/>
                  <a:pt x="7829925" y="6394274"/>
                </a:cubicBezTo>
                <a:cubicBezTo>
                  <a:pt x="7569844" y="6385461"/>
                  <a:pt x="7531316" y="6416916"/>
                  <a:pt x="7346732" y="6394274"/>
                </a:cubicBezTo>
                <a:cubicBezTo>
                  <a:pt x="7162148" y="6371632"/>
                  <a:pt x="6812102" y="6420881"/>
                  <a:pt x="6581676" y="6394274"/>
                </a:cubicBezTo>
                <a:cubicBezTo>
                  <a:pt x="6351250" y="6367667"/>
                  <a:pt x="6288588" y="6401665"/>
                  <a:pt x="6192438" y="6394274"/>
                </a:cubicBezTo>
                <a:cubicBezTo>
                  <a:pt x="6096288" y="6386883"/>
                  <a:pt x="5778538" y="6422939"/>
                  <a:pt x="5427382" y="6394274"/>
                </a:cubicBezTo>
                <a:cubicBezTo>
                  <a:pt x="5076226" y="6365609"/>
                  <a:pt x="5120293" y="6388901"/>
                  <a:pt x="4944189" y="6394274"/>
                </a:cubicBezTo>
                <a:cubicBezTo>
                  <a:pt x="4768085" y="6399647"/>
                  <a:pt x="4680441" y="6378017"/>
                  <a:pt x="4554951" y="6394274"/>
                </a:cubicBezTo>
                <a:cubicBezTo>
                  <a:pt x="4429461" y="6410531"/>
                  <a:pt x="4297271" y="6373088"/>
                  <a:pt x="4071758" y="6394274"/>
                </a:cubicBezTo>
                <a:cubicBezTo>
                  <a:pt x="3846245" y="6415460"/>
                  <a:pt x="3551599" y="6376726"/>
                  <a:pt x="3306702" y="6394274"/>
                </a:cubicBezTo>
                <a:cubicBezTo>
                  <a:pt x="3061805" y="6411822"/>
                  <a:pt x="3028850" y="6385024"/>
                  <a:pt x="2823509" y="6394274"/>
                </a:cubicBezTo>
                <a:cubicBezTo>
                  <a:pt x="2618168" y="6403524"/>
                  <a:pt x="2608670" y="6400876"/>
                  <a:pt x="2434271" y="6394274"/>
                </a:cubicBezTo>
                <a:cubicBezTo>
                  <a:pt x="2259872" y="6387672"/>
                  <a:pt x="2190517" y="6372013"/>
                  <a:pt x="1951078" y="6394274"/>
                </a:cubicBezTo>
                <a:cubicBezTo>
                  <a:pt x="1711639" y="6416535"/>
                  <a:pt x="1561982" y="6392955"/>
                  <a:pt x="1373931" y="6394274"/>
                </a:cubicBezTo>
                <a:cubicBezTo>
                  <a:pt x="1185880" y="6395593"/>
                  <a:pt x="987573" y="6412901"/>
                  <a:pt x="702829" y="6394274"/>
                </a:cubicBezTo>
                <a:cubicBezTo>
                  <a:pt x="418085" y="6375647"/>
                  <a:pt x="208811" y="6383337"/>
                  <a:pt x="58572" y="6394274"/>
                </a:cubicBezTo>
                <a:cubicBezTo>
                  <a:pt x="29007" y="6401427"/>
                  <a:pt x="6444" y="6371048"/>
                  <a:pt x="0" y="6335702"/>
                </a:cubicBezTo>
                <a:cubicBezTo>
                  <a:pt x="-5517" y="6081092"/>
                  <a:pt x="-31884" y="5942672"/>
                  <a:pt x="0" y="5638243"/>
                </a:cubicBezTo>
                <a:cubicBezTo>
                  <a:pt x="31884" y="5333814"/>
                  <a:pt x="-36977" y="5192283"/>
                  <a:pt x="0" y="4878013"/>
                </a:cubicBezTo>
                <a:cubicBezTo>
                  <a:pt x="36977" y="4563743"/>
                  <a:pt x="-23615" y="4394678"/>
                  <a:pt x="0" y="4243325"/>
                </a:cubicBezTo>
                <a:cubicBezTo>
                  <a:pt x="23615" y="4091972"/>
                  <a:pt x="-3333" y="3710912"/>
                  <a:pt x="0" y="3483095"/>
                </a:cubicBezTo>
                <a:cubicBezTo>
                  <a:pt x="3333" y="3255278"/>
                  <a:pt x="-13403" y="3098419"/>
                  <a:pt x="0" y="2911179"/>
                </a:cubicBezTo>
                <a:cubicBezTo>
                  <a:pt x="13403" y="2723939"/>
                  <a:pt x="-25279" y="2458936"/>
                  <a:pt x="0" y="2213720"/>
                </a:cubicBezTo>
                <a:cubicBezTo>
                  <a:pt x="25279" y="1968504"/>
                  <a:pt x="14323" y="1842326"/>
                  <a:pt x="0" y="1704575"/>
                </a:cubicBezTo>
                <a:cubicBezTo>
                  <a:pt x="-14323" y="1566824"/>
                  <a:pt x="28155" y="1190409"/>
                  <a:pt x="0" y="881573"/>
                </a:cubicBezTo>
                <a:cubicBezTo>
                  <a:pt x="-28155" y="572737"/>
                  <a:pt x="18935" y="447603"/>
                  <a:pt x="0" y="58572"/>
                </a:cubicBezTo>
                <a:close/>
              </a:path>
            </a:pathLst>
          </a:custGeom>
          <a:no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947024CF-8CD6-FF6C-1063-7DDE031656B0}"/>
              </a:ext>
            </a:extLst>
          </p:cNvPr>
          <p:cNvPicPr>
            <a:picLocks noChangeAspect="1"/>
          </p:cNvPicPr>
          <p:nvPr/>
        </p:nvPicPr>
        <p:blipFill>
          <a:blip r:embed="rId3"/>
          <a:stretch>
            <a:fillRect/>
          </a:stretch>
        </p:blipFill>
        <p:spPr>
          <a:xfrm>
            <a:off x="360452" y="347096"/>
            <a:ext cx="1527061" cy="169014"/>
          </a:xfrm>
          <a:prstGeom prst="rect">
            <a:avLst/>
          </a:prstGeom>
        </p:spPr>
      </p:pic>
      <p:sp>
        <p:nvSpPr>
          <p:cNvPr id="36" name="TextBox 35">
            <a:extLst>
              <a:ext uri="{FF2B5EF4-FFF2-40B4-BE49-F238E27FC236}">
                <a16:creationId xmlns:a16="http://schemas.microsoft.com/office/drawing/2014/main" id="{E1B043EC-6E2D-5654-D3EA-C6353F17462C}"/>
              </a:ext>
            </a:extLst>
          </p:cNvPr>
          <p:cNvSpPr txBox="1"/>
          <p:nvPr/>
        </p:nvSpPr>
        <p:spPr>
          <a:xfrm>
            <a:off x="11001682" y="1524448"/>
            <a:ext cx="4523257" cy="276999"/>
          </a:xfrm>
          <a:prstGeom prst="rect">
            <a:avLst/>
          </a:prstGeom>
          <a:noFill/>
        </p:spPr>
        <p:txBody>
          <a:bodyPr wrap="square" rtlCol="0">
            <a:spAutoFit/>
          </a:bodyPr>
          <a:lstStyle/>
          <a:p>
            <a:r>
              <a:rPr lang="en-GB" sz="1200" dirty="0"/>
              <a:t>3. Outline one reason for the distribution of tropical rainforest. </a:t>
            </a:r>
          </a:p>
        </p:txBody>
      </p:sp>
      <p:cxnSp>
        <p:nvCxnSpPr>
          <p:cNvPr id="37" name="Straight Connector 36">
            <a:extLst>
              <a:ext uri="{FF2B5EF4-FFF2-40B4-BE49-F238E27FC236}">
                <a16:creationId xmlns:a16="http://schemas.microsoft.com/office/drawing/2014/main" id="{D1358928-9C8F-D99D-579C-E87EDA9E0C6A}"/>
              </a:ext>
            </a:extLst>
          </p:cNvPr>
          <p:cNvCxnSpPr/>
          <p:nvPr/>
        </p:nvCxnSpPr>
        <p:spPr>
          <a:xfrm>
            <a:off x="11188354" y="2117451"/>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4317F5C-04B5-E975-1D1D-6E7D70CF56C9}"/>
              </a:ext>
            </a:extLst>
          </p:cNvPr>
          <p:cNvCxnSpPr/>
          <p:nvPr/>
        </p:nvCxnSpPr>
        <p:spPr>
          <a:xfrm>
            <a:off x="11188354" y="2503431"/>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17EB196B-2410-9AB1-5730-7C6FA884AAC2}"/>
              </a:ext>
            </a:extLst>
          </p:cNvPr>
          <p:cNvSpPr/>
          <p:nvPr/>
        </p:nvSpPr>
        <p:spPr>
          <a:xfrm>
            <a:off x="14913621" y="3375638"/>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2</a:t>
            </a:r>
          </a:p>
        </p:txBody>
      </p:sp>
      <p:cxnSp>
        <p:nvCxnSpPr>
          <p:cNvPr id="29" name="Straight Connector 28">
            <a:extLst>
              <a:ext uri="{FF2B5EF4-FFF2-40B4-BE49-F238E27FC236}">
                <a16:creationId xmlns:a16="http://schemas.microsoft.com/office/drawing/2014/main" id="{D34BB2F1-5CB9-AEF7-C460-B22DC8620E42}"/>
              </a:ext>
            </a:extLst>
          </p:cNvPr>
          <p:cNvCxnSpPr/>
          <p:nvPr/>
        </p:nvCxnSpPr>
        <p:spPr>
          <a:xfrm>
            <a:off x="11188353" y="291071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A5B4459-D778-1D83-15C9-9000269AB0D9}"/>
              </a:ext>
            </a:extLst>
          </p:cNvPr>
          <p:cNvCxnSpPr/>
          <p:nvPr/>
        </p:nvCxnSpPr>
        <p:spPr>
          <a:xfrm>
            <a:off x="11188353" y="329669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CF59ECE7-F5F6-FEC6-6397-97941D322952}"/>
              </a:ext>
            </a:extLst>
          </p:cNvPr>
          <p:cNvSpPr txBox="1"/>
          <p:nvPr/>
        </p:nvSpPr>
        <p:spPr>
          <a:xfrm>
            <a:off x="11056177" y="3816039"/>
            <a:ext cx="4523257" cy="646331"/>
          </a:xfrm>
          <a:prstGeom prst="rect">
            <a:avLst/>
          </a:prstGeom>
          <a:noFill/>
        </p:spPr>
        <p:txBody>
          <a:bodyPr wrap="square" rtlCol="0">
            <a:spAutoFit/>
          </a:bodyPr>
          <a:lstStyle/>
          <a:p>
            <a:r>
              <a:rPr lang="en-GB" sz="1200" dirty="0"/>
              <a:t>4. Name the continent with the largest area of hot desert. </a:t>
            </a:r>
          </a:p>
          <a:p>
            <a:endParaRPr lang="en-GB" sz="1200" dirty="0"/>
          </a:p>
          <a:p>
            <a:r>
              <a:rPr lang="en-GB" sz="1200" dirty="0"/>
              <a:t> </a:t>
            </a:r>
          </a:p>
        </p:txBody>
      </p:sp>
      <p:sp>
        <p:nvSpPr>
          <p:cNvPr id="43" name="Rectangle 42">
            <a:extLst>
              <a:ext uri="{FF2B5EF4-FFF2-40B4-BE49-F238E27FC236}">
                <a16:creationId xmlns:a16="http://schemas.microsoft.com/office/drawing/2014/main" id="{6A7EF412-414C-128F-97BA-89283BDFBC1A}"/>
              </a:ext>
            </a:extLst>
          </p:cNvPr>
          <p:cNvSpPr/>
          <p:nvPr/>
        </p:nvSpPr>
        <p:spPr>
          <a:xfrm>
            <a:off x="14895493" y="4540438"/>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1</a:t>
            </a:r>
          </a:p>
        </p:txBody>
      </p:sp>
      <p:cxnSp>
        <p:nvCxnSpPr>
          <p:cNvPr id="45" name="Straight Connector 44">
            <a:extLst>
              <a:ext uri="{FF2B5EF4-FFF2-40B4-BE49-F238E27FC236}">
                <a16:creationId xmlns:a16="http://schemas.microsoft.com/office/drawing/2014/main" id="{E7029472-B78B-3B06-338B-FA22E8F93B11}"/>
              </a:ext>
            </a:extLst>
          </p:cNvPr>
          <p:cNvCxnSpPr/>
          <p:nvPr/>
        </p:nvCxnSpPr>
        <p:spPr>
          <a:xfrm>
            <a:off x="11203018" y="4446635"/>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3A8B3E4-4F4E-8BD0-2BE3-8B6344525ECB}"/>
              </a:ext>
            </a:extLst>
          </p:cNvPr>
          <p:cNvSpPr txBox="1"/>
          <p:nvPr/>
        </p:nvSpPr>
        <p:spPr>
          <a:xfrm>
            <a:off x="332412" y="1473444"/>
            <a:ext cx="4523257" cy="1569660"/>
          </a:xfrm>
          <a:prstGeom prst="rect">
            <a:avLst/>
          </a:prstGeom>
          <a:noFill/>
        </p:spPr>
        <p:txBody>
          <a:bodyPr wrap="square" rtlCol="0">
            <a:spAutoFit/>
          </a:bodyPr>
          <a:lstStyle/>
          <a:p>
            <a:r>
              <a:rPr lang="en-GB" sz="1200" dirty="0"/>
              <a:t>1. Identify the term used to describe the interaction between living </a:t>
            </a:r>
            <a:br>
              <a:rPr lang="en-GB" sz="1200" dirty="0"/>
            </a:br>
            <a:r>
              <a:rPr lang="en-GB" sz="1200" dirty="0"/>
              <a:t>     organisms in an ecosystems in a way that all of them are </a:t>
            </a:r>
            <a:br>
              <a:rPr lang="en-GB" sz="1200" dirty="0"/>
            </a:br>
            <a:r>
              <a:rPr lang="en-GB" sz="1200" dirty="0"/>
              <a:t>     dependent on each other. </a:t>
            </a:r>
          </a:p>
          <a:p>
            <a:endParaRPr lang="en-GB" sz="1200" dirty="0"/>
          </a:p>
          <a:p>
            <a:pPr marL="171450" indent="-171450">
              <a:buFont typeface="Wingdings" pitchFamily="2" charset="2"/>
              <a:buChar char="q"/>
            </a:pPr>
            <a:r>
              <a:rPr lang="en-GB" sz="1200" dirty="0"/>
              <a:t>Biodiversity </a:t>
            </a:r>
          </a:p>
          <a:p>
            <a:pPr marL="171450" indent="-171450">
              <a:buFont typeface="Wingdings" pitchFamily="2" charset="2"/>
              <a:buChar char="q"/>
            </a:pPr>
            <a:r>
              <a:rPr lang="en-GB" sz="1200" dirty="0"/>
              <a:t>Adaptation</a:t>
            </a:r>
          </a:p>
          <a:p>
            <a:pPr marL="171450" indent="-171450">
              <a:buFont typeface="Wingdings" pitchFamily="2" charset="2"/>
              <a:buChar char="q"/>
            </a:pPr>
            <a:r>
              <a:rPr lang="en-GB" sz="1200" dirty="0"/>
              <a:t>Sustainability</a:t>
            </a:r>
          </a:p>
          <a:p>
            <a:pPr marL="171450" indent="-171450">
              <a:buFont typeface="Wingdings" pitchFamily="2" charset="2"/>
              <a:buChar char="q"/>
            </a:pPr>
            <a:r>
              <a:rPr lang="en-GB" sz="1200" dirty="0"/>
              <a:t>Interdependence</a:t>
            </a:r>
          </a:p>
        </p:txBody>
      </p:sp>
      <p:sp>
        <p:nvSpPr>
          <p:cNvPr id="7" name="Rectangle 6">
            <a:extLst>
              <a:ext uri="{FF2B5EF4-FFF2-40B4-BE49-F238E27FC236}">
                <a16:creationId xmlns:a16="http://schemas.microsoft.com/office/drawing/2014/main" id="{14B66A08-4F76-3D73-85B5-118C373A0629}"/>
              </a:ext>
            </a:extLst>
          </p:cNvPr>
          <p:cNvSpPr/>
          <p:nvPr/>
        </p:nvSpPr>
        <p:spPr>
          <a:xfrm>
            <a:off x="4296322" y="2695829"/>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1</a:t>
            </a:r>
          </a:p>
        </p:txBody>
      </p:sp>
      <p:sp>
        <p:nvSpPr>
          <p:cNvPr id="6" name="TextBox 5">
            <a:extLst>
              <a:ext uri="{FF2B5EF4-FFF2-40B4-BE49-F238E27FC236}">
                <a16:creationId xmlns:a16="http://schemas.microsoft.com/office/drawing/2014/main" id="{39468E6E-3D59-C3B6-68B0-3EEC47353546}"/>
              </a:ext>
            </a:extLst>
          </p:cNvPr>
          <p:cNvSpPr txBox="1"/>
          <p:nvPr/>
        </p:nvSpPr>
        <p:spPr>
          <a:xfrm>
            <a:off x="332412" y="3237138"/>
            <a:ext cx="4523257" cy="276999"/>
          </a:xfrm>
          <a:prstGeom prst="rect">
            <a:avLst/>
          </a:prstGeom>
          <a:noFill/>
        </p:spPr>
        <p:txBody>
          <a:bodyPr wrap="square" rtlCol="0">
            <a:spAutoFit/>
          </a:bodyPr>
          <a:lstStyle/>
          <a:p>
            <a:r>
              <a:rPr lang="en-GB" sz="1200" dirty="0"/>
              <a:t>2. Outline two ways the rainforest ecosystem shows interdependence. </a:t>
            </a:r>
            <a:endParaRPr lang="en-GB" sz="1200" dirty="0">
              <a:highlight>
                <a:srgbClr val="FF00FF"/>
              </a:highlight>
            </a:endParaRPr>
          </a:p>
        </p:txBody>
      </p:sp>
      <p:sp>
        <p:nvSpPr>
          <p:cNvPr id="8" name="Rectangle 7">
            <a:extLst>
              <a:ext uri="{FF2B5EF4-FFF2-40B4-BE49-F238E27FC236}">
                <a16:creationId xmlns:a16="http://schemas.microsoft.com/office/drawing/2014/main" id="{C0A62250-BA49-8BAA-4520-24DE4DE24D70}"/>
              </a:ext>
            </a:extLst>
          </p:cNvPr>
          <p:cNvSpPr/>
          <p:nvPr/>
        </p:nvSpPr>
        <p:spPr>
          <a:xfrm>
            <a:off x="4249056" y="5098763"/>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2</a:t>
            </a:r>
          </a:p>
        </p:txBody>
      </p:sp>
      <p:cxnSp>
        <p:nvCxnSpPr>
          <p:cNvPr id="9" name="Straight Connector 8">
            <a:extLst>
              <a:ext uri="{FF2B5EF4-FFF2-40B4-BE49-F238E27FC236}">
                <a16:creationId xmlns:a16="http://schemas.microsoft.com/office/drawing/2014/main" id="{4C6FBF09-5A0E-9774-6D2E-BE6C9044096D}"/>
              </a:ext>
            </a:extLst>
          </p:cNvPr>
          <p:cNvCxnSpPr/>
          <p:nvPr/>
        </p:nvCxnSpPr>
        <p:spPr>
          <a:xfrm>
            <a:off x="532863" y="3878966"/>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D2E63F4-7DA3-7786-F39B-B977EB3FFD58}"/>
              </a:ext>
            </a:extLst>
          </p:cNvPr>
          <p:cNvCxnSpPr/>
          <p:nvPr/>
        </p:nvCxnSpPr>
        <p:spPr>
          <a:xfrm>
            <a:off x="532863" y="4264946"/>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72C37EB-DA07-E8EC-401C-C3FF60FFEEBE}"/>
              </a:ext>
            </a:extLst>
          </p:cNvPr>
          <p:cNvCxnSpPr/>
          <p:nvPr/>
        </p:nvCxnSpPr>
        <p:spPr>
          <a:xfrm>
            <a:off x="541916" y="464700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C68933B-B7D1-CC55-D222-CF64B41B858B}"/>
              </a:ext>
            </a:extLst>
          </p:cNvPr>
          <p:cNvCxnSpPr/>
          <p:nvPr/>
        </p:nvCxnSpPr>
        <p:spPr>
          <a:xfrm>
            <a:off x="541916" y="503298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4F7673F-85A3-79F4-1F3F-92B61B73A62C}"/>
              </a:ext>
            </a:extLst>
          </p:cNvPr>
          <p:cNvSpPr txBox="1"/>
          <p:nvPr/>
        </p:nvSpPr>
        <p:spPr>
          <a:xfrm>
            <a:off x="348260" y="2709244"/>
            <a:ext cx="930934" cy="307777"/>
          </a:xfrm>
          <a:prstGeom prst="rect">
            <a:avLst/>
          </a:prstGeom>
          <a:noFill/>
        </p:spPr>
        <p:txBody>
          <a:bodyPr wrap="square" rtlCol="0">
            <a:spAutoFit/>
          </a:bodyPr>
          <a:lstStyle/>
          <a:p>
            <a:r>
              <a:rPr lang="en-GB" sz="1400" b="1" dirty="0">
                <a:solidFill>
                  <a:schemeClr val="accent6"/>
                </a:solidFill>
              </a:rPr>
              <a:t>√</a:t>
            </a:r>
          </a:p>
        </p:txBody>
      </p:sp>
      <p:sp>
        <p:nvSpPr>
          <p:cNvPr id="13" name="TextBox 12">
            <a:extLst>
              <a:ext uri="{FF2B5EF4-FFF2-40B4-BE49-F238E27FC236}">
                <a16:creationId xmlns:a16="http://schemas.microsoft.com/office/drawing/2014/main" id="{FEEB5F16-512A-046A-323C-E7E9EC3A1761}"/>
              </a:ext>
            </a:extLst>
          </p:cNvPr>
          <p:cNvSpPr txBox="1"/>
          <p:nvPr/>
        </p:nvSpPr>
        <p:spPr>
          <a:xfrm>
            <a:off x="276325" y="3579916"/>
            <a:ext cx="4720165" cy="2123658"/>
          </a:xfrm>
          <a:prstGeom prst="rect">
            <a:avLst/>
          </a:prstGeom>
          <a:solidFill>
            <a:schemeClr val="bg2"/>
          </a:solidFill>
        </p:spPr>
        <p:txBody>
          <a:bodyPr wrap="square" rtlCol="0">
            <a:spAutoFit/>
          </a:bodyPr>
          <a:lstStyle/>
          <a:p>
            <a:r>
              <a:rPr lang="en-GB" sz="1200" dirty="0"/>
              <a:t>Examples include: </a:t>
            </a:r>
          </a:p>
          <a:p>
            <a:pPr marL="171450" indent="-171450">
              <a:buFont typeface="Arial" panose="020B0604020202020204" pitchFamily="34" charset="0"/>
              <a:buChar char="•"/>
            </a:pPr>
            <a:r>
              <a:rPr lang="en-GB" sz="1200" dirty="0"/>
              <a:t>Plants rely on nutrient cycling from decomposing organic matter for growth, illustrating interdependence in the rainforest ecosystem.</a:t>
            </a:r>
          </a:p>
          <a:p>
            <a:pPr marL="171450" indent="-171450">
              <a:buFont typeface="Arial" panose="020B0604020202020204" pitchFamily="34" charset="0"/>
              <a:buChar char="•"/>
            </a:pPr>
            <a:r>
              <a:rPr lang="en-GB" sz="1200" dirty="0"/>
              <a:t>Pollinators like insects and birds are essential for plant reproduction through pollination, showing mutual dependence between species.</a:t>
            </a:r>
          </a:p>
          <a:p>
            <a:pPr marL="171450" indent="-171450">
              <a:buFont typeface="Arial" panose="020B0604020202020204" pitchFamily="34" charset="0"/>
              <a:buChar char="•"/>
            </a:pPr>
            <a:r>
              <a:rPr lang="en-GB" sz="1200" dirty="0"/>
              <a:t>Trees in the rainforest provide habitat and food for a variety of species, which in turn help to disperse seeds, demonstrating interdependence between flora and fauna.</a:t>
            </a:r>
          </a:p>
          <a:p>
            <a:pPr marL="171450" indent="-171450">
              <a:buFont typeface="Arial" panose="020B0604020202020204" pitchFamily="34" charset="0"/>
              <a:buChar char="•"/>
            </a:pPr>
            <a:r>
              <a:rPr lang="en-GB" sz="1200" dirty="0"/>
              <a:t>The rainforest canopy offers shelter for epiphytes, like orchids, which require the support of larger trees to access sunlight, reflecting the interdependent nature of plant communities.</a:t>
            </a:r>
          </a:p>
        </p:txBody>
      </p:sp>
      <p:sp>
        <p:nvSpPr>
          <p:cNvPr id="15" name="Google Shape;56;p13">
            <a:extLst>
              <a:ext uri="{FF2B5EF4-FFF2-40B4-BE49-F238E27FC236}">
                <a16:creationId xmlns:a16="http://schemas.microsoft.com/office/drawing/2014/main" id="{75A7DF4D-393B-AA28-93B0-C7D2C6B67645}"/>
              </a:ext>
            </a:extLst>
          </p:cNvPr>
          <p:cNvSpPr txBox="1"/>
          <p:nvPr/>
        </p:nvSpPr>
        <p:spPr>
          <a:xfrm>
            <a:off x="261429" y="409378"/>
            <a:ext cx="4978635" cy="1167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Learning Review - 5</a:t>
            </a:r>
          </a:p>
          <a:p>
            <a:pPr marL="0" lvl="0" indent="0" rtl="0">
              <a:spcBef>
                <a:spcPts val="0"/>
              </a:spcBef>
              <a:spcAft>
                <a:spcPts val="0"/>
              </a:spcAft>
              <a:buNone/>
            </a:pPr>
            <a:r>
              <a:rPr lang="en-GB" sz="2000" b="1" dirty="0">
                <a:solidFill>
                  <a:schemeClr val="accent6">
                    <a:lumMod val="50000"/>
                  </a:schemeClr>
                </a:solidFill>
                <a:latin typeface="Amatic SC"/>
                <a:ea typeface="Amatic SC"/>
                <a:cs typeface="Amatic SC"/>
                <a:sym typeface="Amatic SC"/>
              </a:rPr>
              <a:t>Interdependence and Adaptation in the tropical rainforest</a:t>
            </a:r>
            <a:endParaRPr sz="1050" b="1" dirty="0">
              <a:latin typeface="Amatic SC"/>
              <a:ea typeface="Amatic SC"/>
              <a:cs typeface="Amatic SC"/>
              <a:sym typeface="Amatic SC"/>
            </a:endParaRPr>
          </a:p>
        </p:txBody>
      </p:sp>
      <p:sp>
        <p:nvSpPr>
          <p:cNvPr id="17" name="TextBox 16">
            <a:extLst>
              <a:ext uri="{FF2B5EF4-FFF2-40B4-BE49-F238E27FC236}">
                <a16:creationId xmlns:a16="http://schemas.microsoft.com/office/drawing/2014/main" id="{7FBE4979-068C-4707-0D92-50ACF3C05A2F}"/>
              </a:ext>
            </a:extLst>
          </p:cNvPr>
          <p:cNvSpPr txBox="1"/>
          <p:nvPr/>
        </p:nvSpPr>
        <p:spPr>
          <a:xfrm>
            <a:off x="5064997" y="296920"/>
            <a:ext cx="4523257" cy="461665"/>
          </a:xfrm>
          <a:prstGeom prst="rect">
            <a:avLst/>
          </a:prstGeom>
          <a:noFill/>
        </p:spPr>
        <p:txBody>
          <a:bodyPr wrap="square" rtlCol="0">
            <a:spAutoFit/>
          </a:bodyPr>
          <a:lstStyle/>
          <a:p>
            <a:r>
              <a:rPr lang="en-GB" sz="1200" dirty="0"/>
              <a:t>3. Complete the table below to explain how plants have </a:t>
            </a:r>
            <a:br>
              <a:rPr lang="en-GB" sz="1200" dirty="0"/>
            </a:br>
            <a:r>
              <a:rPr lang="en-GB" sz="1200" dirty="0"/>
              <a:t>    adapted to the physical conditions of the tropical rainforest. </a:t>
            </a:r>
          </a:p>
        </p:txBody>
      </p:sp>
      <p:sp>
        <p:nvSpPr>
          <p:cNvPr id="18" name="Google Shape;56;p13">
            <a:extLst>
              <a:ext uri="{FF2B5EF4-FFF2-40B4-BE49-F238E27FC236}">
                <a16:creationId xmlns:a16="http://schemas.microsoft.com/office/drawing/2014/main" id="{D1792F48-3130-E116-FB87-91D03F9E188D}"/>
              </a:ext>
            </a:extLst>
          </p:cNvPr>
          <p:cNvSpPr txBox="1"/>
          <p:nvPr/>
        </p:nvSpPr>
        <p:spPr>
          <a:xfrm>
            <a:off x="8969533" y="196160"/>
            <a:ext cx="1009619" cy="830997"/>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LW5</a:t>
            </a:r>
            <a:endParaRPr b="1" dirty="0">
              <a:latin typeface="Amatic SC"/>
              <a:ea typeface="Amatic SC"/>
              <a:cs typeface="Amatic SC"/>
              <a:sym typeface="Amatic SC"/>
            </a:endParaRPr>
          </a:p>
        </p:txBody>
      </p:sp>
      <p:sp>
        <p:nvSpPr>
          <p:cNvPr id="19" name="Rectangle 18">
            <a:extLst>
              <a:ext uri="{FF2B5EF4-FFF2-40B4-BE49-F238E27FC236}">
                <a16:creationId xmlns:a16="http://schemas.microsoft.com/office/drawing/2014/main" id="{B65FFE17-260A-58FD-9A87-97C8244965EF}"/>
              </a:ext>
            </a:extLst>
          </p:cNvPr>
          <p:cNvSpPr/>
          <p:nvPr/>
        </p:nvSpPr>
        <p:spPr>
          <a:xfrm>
            <a:off x="9014241" y="6213805"/>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8</a:t>
            </a:r>
          </a:p>
        </p:txBody>
      </p:sp>
      <p:graphicFrame>
        <p:nvGraphicFramePr>
          <p:cNvPr id="21" name="Table 20">
            <a:extLst>
              <a:ext uri="{FF2B5EF4-FFF2-40B4-BE49-F238E27FC236}">
                <a16:creationId xmlns:a16="http://schemas.microsoft.com/office/drawing/2014/main" id="{FDB81A92-4904-581E-C723-1BC3383DF269}"/>
              </a:ext>
            </a:extLst>
          </p:cNvPr>
          <p:cNvGraphicFramePr>
            <a:graphicFrameLocks noGrp="1"/>
          </p:cNvGraphicFramePr>
          <p:nvPr>
            <p:extLst>
              <p:ext uri="{D42A27DB-BD31-4B8C-83A1-F6EECF244321}">
                <p14:modId xmlns:p14="http://schemas.microsoft.com/office/powerpoint/2010/main" val="2621463970"/>
              </p:ext>
            </p:extLst>
          </p:nvPr>
        </p:nvGraphicFramePr>
        <p:xfrm>
          <a:off x="5064997" y="923395"/>
          <a:ext cx="4508592" cy="5205952"/>
        </p:xfrm>
        <a:graphic>
          <a:graphicData uri="http://schemas.openxmlformats.org/drawingml/2006/table">
            <a:tbl>
              <a:tblPr firstRow="1" bandRow="1">
                <a:tableStyleId>{5C22544A-7EE6-4342-B048-85BDC9FD1C3A}</a:tableStyleId>
              </a:tblPr>
              <a:tblGrid>
                <a:gridCol w="1701563">
                  <a:extLst>
                    <a:ext uri="{9D8B030D-6E8A-4147-A177-3AD203B41FA5}">
                      <a16:colId xmlns:a16="http://schemas.microsoft.com/office/drawing/2014/main" val="1989394265"/>
                    </a:ext>
                  </a:extLst>
                </a:gridCol>
                <a:gridCol w="2807029">
                  <a:extLst>
                    <a:ext uri="{9D8B030D-6E8A-4147-A177-3AD203B41FA5}">
                      <a16:colId xmlns:a16="http://schemas.microsoft.com/office/drawing/2014/main" val="1537843282"/>
                    </a:ext>
                  </a:extLst>
                </a:gridCol>
              </a:tblGrid>
              <a:tr h="234845">
                <a:tc>
                  <a:txBody>
                    <a:bodyPr/>
                    <a:lstStyle/>
                    <a:p>
                      <a:r>
                        <a:rPr lang="en-GB" sz="1200" dirty="0">
                          <a:solidFill>
                            <a:schemeClr val="tx1"/>
                          </a:solidFill>
                          <a:latin typeface="+mn-lt"/>
                        </a:rPr>
                        <a:t>Adaptation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latin typeface="+mn-lt"/>
                        </a:rPr>
                        <a:t>Explanation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9937931"/>
                  </a:ext>
                </a:extLst>
              </a:tr>
              <a:tr h="1232908">
                <a:tc>
                  <a:txBody>
                    <a:bodyPr/>
                    <a:lstStyle/>
                    <a:p>
                      <a:r>
                        <a:rPr lang="en-GB" sz="1200" dirty="0">
                          <a:solidFill>
                            <a:schemeClr val="tx1"/>
                          </a:solidFill>
                          <a:latin typeface="+mn-lt"/>
                        </a:rPr>
                        <a:t>Most trees have wide buttress roots.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7924448"/>
                  </a:ext>
                </a:extLst>
              </a:tr>
              <a:tr h="1232908">
                <a:tc>
                  <a:txBody>
                    <a:bodyPr/>
                    <a:lstStyle/>
                    <a:p>
                      <a:r>
                        <a:rPr lang="en-GB" sz="1200" dirty="0">
                          <a:solidFill>
                            <a:schemeClr val="tx1"/>
                          </a:solidFill>
                          <a:latin typeface="+mn-lt"/>
                        </a:rPr>
                        <a:t>Epiphytes grow on the surface of other plants such as trees.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3133089"/>
                  </a:ext>
                </a:extLst>
              </a:tr>
              <a:tr h="1232908">
                <a:tc>
                  <a:txBody>
                    <a:bodyPr/>
                    <a:lstStyle/>
                    <a:p>
                      <a:r>
                        <a:rPr lang="en-GB" sz="1200" dirty="0">
                          <a:solidFill>
                            <a:schemeClr val="tx1"/>
                          </a:solidFill>
                          <a:latin typeface="+mn-lt"/>
                        </a:rPr>
                        <a:t>Lianas (vines) climb trees.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1148299"/>
                  </a:ext>
                </a:extLst>
              </a:tr>
              <a:tr h="1232908">
                <a:tc>
                  <a:txBody>
                    <a:bodyPr/>
                    <a:lstStyle/>
                    <a:p>
                      <a:r>
                        <a:rPr lang="en-GB" sz="1200" dirty="0">
                          <a:solidFill>
                            <a:schemeClr val="tx1"/>
                          </a:solidFill>
                          <a:latin typeface="+mn-lt"/>
                        </a:rPr>
                        <a:t>Many plants have thick, waxy leaves with pointed tips.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0945569"/>
                  </a:ext>
                </a:extLst>
              </a:tr>
            </a:tbl>
          </a:graphicData>
        </a:graphic>
      </p:graphicFrame>
      <p:sp>
        <p:nvSpPr>
          <p:cNvPr id="22" name="TextBox 21">
            <a:extLst>
              <a:ext uri="{FF2B5EF4-FFF2-40B4-BE49-F238E27FC236}">
                <a16:creationId xmlns:a16="http://schemas.microsoft.com/office/drawing/2014/main" id="{5FFBF9AF-9E43-8D8F-7922-34914C6D10F4}"/>
              </a:ext>
            </a:extLst>
          </p:cNvPr>
          <p:cNvSpPr txBox="1"/>
          <p:nvPr/>
        </p:nvSpPr>
        <p:spPr>
          <a:xfrm>
            <a:off x="5032981" y="1964287"/>
            <a:ext cx="4720165" cy="3970318"/>
          </a:xfrm>
          <a:prstGeom prst="rect">
            <a:avLst/>
          </a:prstGeom>
          <a:solidFill>
            <a:schemeClr val="bg2"/>
          </a:solidFill>
        </p:spPr>
        <p:txBody>
          <a:bodyPr wrap="square" rtlCol="0">
            <a:spAutoFit/>
          </a:bodyPr>
          <a:lstStyle/>
          <a:p>
            <a:r>
              <a:rPr lang="en-GB" sz="1200" dirty="0"/>
              <a:t>1 mark for each point (1). 1 mark for each development (d)(1).</a:t>
            </a:r>
          </a:p>
          <a:p>
            <a:endParaRPr lang="en-GB" sz="1200" dirty="0"/>
          </a:p>
          <a:p>
            <a:r>
              <a:rPr lang="en-GB" sz="1200" dirty="0"/>
              <a:t>Buttress Roots</a:t>
            </a:r>
          </a:p>
          <a:p>
            <a:pPr marL="171450" indent="-171450">
              <a:buFont typeface="Arial" panose="020B0604020202020204" pitchFamily="34" charset="0"/>
              <a:buChar char="•"/>
            </a:pPr>
            <a:r>
              <a:rPr lang="en-GB" sz="1200" dirty="0"/>
              <a:t>Buttress roots support the trees (20-40m) as they grow very tall (1) due to the competition for sunlight in the canopy (d)(1). </a:t>
            </a:r>
          </a:p>
          <a:p>
            <a:pPr marL="171450" indent="-171450">
              <a:buFont typeface="Arial" panose="020B0604020202020204" pitchFamily="34" charset="0"/>
              <a:buChar char="•"/>
            </a:pPr>
            <a:r>
              <a:rPr lang="en-GB" sz="1200" dirty="0"/>
              <a:t>Buttress roots extend wide and above the ground (1) to rapidly absorb the limited nutrients in the top layer of the soil. </a:t>
            </a:r>
          </a:p>
          <a:p>
            <a:r>
              <a:rPr lang="en-GB" sz="1200" dirty="0"/>
              <a:t>Epiphytes </a:t>
            </a:r>
          </a:p>
          <a:p>
            <a:pPr marL="171450" indent="-171450">
              <a:buFont typeface="Arial" panose="020B0604020202020204" pitchFamily="34" charset="0"/>
              <a:buChar char="•"/>
            </a:pPr>
            <a:r>
              <a:rPr lang="en-GB" sz="1200" dirty="0"/>
              <a:t>Epiphytes grow on the surface of other plants to absorb nutrients and moisture from the hot, humid air (1) they are also more likely to reach sunlight in the canopy by growing on tall trees (d) (1). </a:t>
            </a:r>
          </a:p>
          <a:p>
            <a:r>
              <a:rPr lang="en-GB" sz="1200" dirty="0"/>
              <a:t>Lianas</a:t>
            </a:r>
          </a:p>
          <a:p>
            <a:pPr marL="171450" indent="-171450">
              <a:buFont typeface="Arial" panose="020B0604020202020204" pitchFamily="34" charset="0"/>
              <a:buChar char="•"/>
            </a:pPr>
            <a:r>
              <a:rPr lang="en-GB" sz="1200" dirty="0"/>
              <a:t>Lianas grow up tree trunks to reach sunlight in the canopy (1), without this they would not experience enough sunlight for photosynthesis and would die (d)(1). </a:t>
            </a:r>
          </a:p>
          <a:p>
            <a:r>
              <a:rPr lang="en-GB" sz="1200" dirty="0"/>
              <a:t>Leaves </a:t>
            </a:r>
          </a:p>
          <a:p>
            <a:pPr marL="171450" indent="-171450">
              <a:buFont typeface="Arial" panose="020B0604020202020204" pitchFamily="34" charset="0"/>
              <a:buChar char="•"/>
            </a:pPr>
            <a:r>
              <a:rPr lang="en-GB" sz="1200" dirty="0"/>
              <a:t>Leaves are waxy to allow water to allow heavy rainfall to run-off the leaf (1) without this, water would gather and its weight would damage the leaf (d)(1) without this bacteria and fungi would grow, damaging the leaf (d)(1)</a:t>
            </a:r>
          </a:p>
          <a:p>
            <a:pPr marL="171450" indent="-171450">
              <a:buFont typeface="Arial" panose="020B0604020202020204" pitchFamily="34" charset="0"/>
              <a:buChar char="•"/>
            </a:pPr>
            <a:r>
              <a:rPr lang="en-GB" sz="1200" dirty="0"/>
              <a:t>Drip tips allow heavy rainfall to run-off the leaf (1)…</a:t>
            </a:r>
          </a:p>
        </p:txBody>
      </p:sp>
    </p:spTree>
    <p:extLst>
      <p:ext uri="{BB962C8B-B14F-4D97-AF65-F5344CB8AC3E}">
        <p14:creationId xmlns:p14="http://schemas.microsoft.com/office/powerpoint/2010/main" val="310449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615ECC9F-E110-F074-79B3-E03AFE3C33FB}"/>
              </a:ext>
            </a:extLst>
          </p:cNvPr>
          <p:cNvSpPr/>
          <p:nvPr/>
        </p:nvSpPr>
        <p:spPr>
          <a:xfrm>
            <a:off x="185620" y="234177"/>
            <a:ext cx="9512562" cy="6394274"/>
          </a:xfrm>
          <a:custGeom>
            <a:avLst/>
            <a:gdLst>
              <a:gd name="connsiteX0" fmla="*/ 0 w 9512562"/>
              <a:gd name="connsiteY0" fmla="*/ 58572 h 6394274"/>
              <a:gd name="connsiteX1" fmla="*/ 58572 w 9512562"/>
              <a:gd name="connsiteY1" fmla="*/ 0 h 6394274"/>
              <a:gd name="connsiteX2" fmla="*/ 917582 w 9512562"/>
              <a:gd name="connsiteY2" fmla="*/ 0 h 6394274"/>
              <a:gd name="connsiteX3" fmla="*/ 1494729 w 9512562"/>
              <a:gd name="connsiteY3" fmla="*/ 0 h 6394274"/>
              <a:gd name="connsiteX4" fmla="*/ 1977922 w 9512562"/>
              <a:gd name="connsiteY4" fmla="*/ 0 h 6394274"/>
              <a:gd name="connsiteX5" fmla="*/ 2742977 w 9512562"/>
              <a:gd name="connsiteY5" fmla="*/ 0 h 6394274"/>
              <a:gd name="connsiteX6" fmla="*/ 3320124 w 9512562"/>
              <a:gd name="connsiteY6" fmla="*/ 0 h 6394274"/>
              <a:gd name="connsiteX7" fmla="*/ 4179134 w 9512562"/>
              <a:gd name="connsiteY7" fmla="*/ 0 h 6394274"/>
              <a:gd name="connsiteX8" fmla="*/ 4662327 w 9512562"/>
              <a:gd name="connsiteY8" fmla="*/ 0 h 6394274"/>
              <a:gd name="connsiteX9" fmla="*/ 5521336 w 9512562"/>
              <a:gd name="connsiteY9" fmla="*/ 0 h 6394274"/>
              <a:gd name="connsiteX10" fmla="*/ 5910575 w 9512562"/>
              <a:gd name="connsiteY10" fmla="*/ 0 h 6394274"/>
              <a:gd name="connsiteX11" fmla="*/ 6581676 w 9512562"/>
              <a:gd name="connsiteY11" fmla="*/ 0 h 6394274"/>
              <a:gd name="connsiteX12" fmla="*/ 7252778 w 9512562"/>
              <a:gd name="connsiteY12" fmla="*/ 0 h 6394274"/>
              <a:gd name="connsiteX13" fmla="*/ 7829925 w 9512562"/>
              <a:gd name="connsiteY13" fmla="*/ 0 h 6394274"/>
              <a:gd name="connsiteX14" fmla="*/ 8688935 w 9512562"/>
              <a:gd name="connsiteY14" fmla="*/ 0 h 6394274"/>
              <a:gd name="connsiteX15" fmla="*/ 9453990 w 9512562"/>
              <a:gd name="connsiteY15" fmla="*/ 0 h 6394274"/>
              <a:gd name="connsiteX16" fmla="*/ 9512562 w 9512562"/>
              <a:gd name="connsiteY16" fmla="*/ 58572 h 6394274"/>
              <a:gd name="connsiteX17" fmla="*/ 9512562 w 9512562"/>
              <a:gd name="connsiteY17" fmla="*/ 818802 h 6394274"/>
              <a:gd name="connsiteX18" fmla="*/ 9512562 w 9512562"/>
              <a:gd name="connsiteY18" fmla="*/ 1516261 h 6394274"/>
              <a:gd name="connsiteX19" fmla="*/ 9512562 w 9512562"/>
              <a:gd name="connsiteY19" fmla="*/ 2025406 h 6394274"/>
              <a:gd name="connsiteX20" fmla="*/ 9512562 w 9512562"/>
              <a:gd name="connsiteY20" fmla="*/ 2597322 h 6394274"/>
              <a:gd name="connsiteX21" fmla="*/ 9512562 w 9512562"/>
              <a:gd name="connsiteY21" fmla="*/ 3420324 h 6394274"/>
              <a:gd name="connsiteX22" fmla="*/ 9512562 w 9512562"/>
              <a:gd name="connsiteY22" fmla="*/ 4117783 h 6394274"/>
              <a:gd name="connsiteX23" fmla="*/ 9512562 w 9512562"/>
              <a:gd name="connsiteY23" fmla="*/ 4689699 h 6394274"/>
              <a:gd name="connsiteX24" fmla="*/ 9512562 w 9512562"/>
              <a:gd name="connsiteY24" fmla="*/ 5387158 h 6394274"/>
              <a:gd name="connsiteX25" fmla="*/ 9512562 w 9512562"/>
              <a:gd name="connsiteY25" fmla="*/ 6335702 h 6394274"/>
              <a:gd name="connsiteX26" fmla="*/ 9453990 w 9512562"/>
              <a:gd name="connsiteY26" fmla="*/ 6394274 h 6394274"/>
              <a:gd name="connsiteX27" fmla="*/ 8594980 w 9512562"/>
              <a:gd name="connsiteY27" fmla="*/ 6394274 h 6394274"/>
              <a:gd name="connsiteX28" fmla="*/ 7829925 w 9512562"/>
              <a:gd name="connsiteY28" fmla="*/ 6394274 h 6394274"/>
              <a:gd name="connsiteX29" fmla="*/ 7346732 w 9512562"/>
              <a:gd name="connsiteY29" fmla="*/ 6394274 h 6394274"/>
              <a:gd name="connsiteX30" fmla="*/ 6581676 w 9512562"/>
              <a:gd name="connsiteY30" fmla="*/ 6394274 h 6394274"/>
              <a:gd name="connsiteX31" fmla="*/ 6192438 w 9512562"/>
              <a:gd name="connsiteY31" fmla="*/ 6394274 h 6394274"/>
              <a:gd name="connsiteX32" fmla="*/ 5427382 w 9512562"/>
              <a:gd name="connsiteY32" fmla="*/ 6394274 h 6394274"/>
              <a:gd name="connsiteX33" fmla="*/ 4944189 w 9512562"/>
              <a:gd name="connsiteY33" fmla="*/ 6394274 h 6394274"/>
              <a:gd name="connsiteX34" fmla="*/ 4554951 w 9512562"/>
              <a:gd name="connsiteY34" fmla="*/ 6394274 h 6394274"/>
              <a:gd name="connsiteX35" fmla="*/ 4071758 w 9512562"/>
              <a:gd name="connsiteY35" fmla="*/ 6394274 h 6394274"/>
              <a:gd name="connsiteX36" fmla="*/ 3306702 w 9512562"/>
              <a:gd name="connsiteY36" fmla="*/ 6394274 h 6394274"/>
              <a:gd name="connsiteX37" fmla="*/ 2823509 w 9512562"/>
              <a:gd name="connsiteY37" fmla="*/ 6394274 h 6394274"/>
              <a:gd name="connsiteX38" fmla="*/ 2434271 w 9512562"/>
              <a:gd name="connsiteY38" fmla="*/ 6394274 h 6394274"/>
              <a:gd name="connsiteX39" fmla="*/ 1951078 w 9512562"/>
              <a:gd name="connsiteY39" fmla="*/ 6394274 h 6394274"/>
              <a:gd name="connsiteX40" fmla="*/ 1373931 w 9512562"/>
              <a:gd name="connsiteY40" fmla="*/ 6394274 h 6394274"/>
              <a:gd name="connsiteX41" fmla="*/ 702829 w 9512562"/>
              <a:gd name="connsiteY41" fmla="*/ 6394274 h 6394274"/>
              <a:gd name="connsiteX42" fmla="*/ 58572 w 9512562"/>
              <a:gd name="connsiteY42" fmla="*/ 6394274 h 6394274"/>
              <a:gd name="connsiteX43" fmla="*/ 0 w 9512562"/>
              <a:gd name="connsiteY43" fmla="*/ 6335702 h 6394274"/>
              <a:gd name="connsiteX44" fmla="*/ 0 w 9512562"/>
              <a:gd name="connsiteY44" fmla="*/ 5638243 h 6394274"/>
              <a:gd name="connsiteX45" fmla="*/ 0 w 9512562"/>
              <a:gd name="connsiteY45" fmla="*/ 4878013 h 6394274"/>
              <a:gd name="connsiteX46" fmla="*/ 0 w 9512562"/>
              <a:gd name="connsiteY46" fmla="*/ 4243325 h 6394274"/>
              <a:gd name="connsiteX47" fmla="*/ 0 w 9512562"/>
              <a:gd name="connsiteY47" fmla="*/ 3483095 h 6394274"/>
              <a:gd name="connsiteX48" fmla="*/ 0 w 9512562"/>
              <a:gd name="connsiteY48" fmla="*/ 2911179 h 6394274"/>
              <a:gd name="connsiteX49" fmla="*/ 0 w 9512562"/>
              <a:gd name="connsiteY49" fmla="*/ 2213720 h 6394274"/>
              <a:gd name="connsiteX50" fmla="*/ 0 w 9512562"/>
              <a:gd name="connsiteY50" fmla="*/ 1704575 h 6394274"/>
              <a:gd name="connsiteX51" fmla="*/ 0 w 9512562"/>
              <a:gd name="connsiteY51" fmla="*/ 881573 h 6394274"/>
              <a:gd name="connsiteX52" fmla="*/ 0 w 9512562"/>
              <a:gd name="connsiteY52" fmla="*/ 58572 h 6394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9512562" h="6394274" extrusionOk="0">
                <a:moveTo>
                  <a:pt x="0" y="58572"/>
                </a:moveTo>
                <a:cubicBezTo>
                  <a:pt x="-3685" y="23951"/>
                  <a:pt x="24651" y="590"/>
                  <a:pt x="58572" y="0"/>
                </a:cubicBezTo>
                <a:cubicBezTo>
                  <a:pt x="299176" y="-22470"/>
                  <a:pt x="682822" y="-10842"/>
                  <a:pt x="917582" y="0"/>
                </a:cubicBezTo>
                <a:cubicBezTo>
                  <a:pt x="1152342" y="10842"/>
                  <a:pt x="1310601" y="-18490"/>
                  <a:pt x="1494729" y="0"/>
                </a:cubicBezTo>
                <a:cubicBezTo>
                  <a:pt x="1678857" y="18490"/>
                  <a:pt x="1844139" y="-15642"/>
                  <a:pt x="1977922" y="0"/>
                </a:cubicBezTo>
                <a:cubicBezTo>
                  <a:pt x="2111705" y="15642"/>
                  <a:pt x="2568388" y="28883"/>
                  <a:pt x="2742977" y="0"/>
                </a:cubicBezTo>
                <a:cubicBezTo>
                  <a:pt x="2917567" y="-28883"/>
                  <a:pt x="3049391" y="26225"/>
                  <a:pt x="3320124" y="0"/>
                </a:cubicBezTo>
                <a:cubicBezTo>
                  <a:pt x="3590857" y="-26225"/>
                  <a:pt x="3968496" y="-12058"/>
                  <a:pt x="4179134" y="0"/>
                </a:cubicBezTo>
                <a:cubicBezTo>
                  <a:pt x="4389772" y="12058"/>
                  <a:pt x="4444524" y="-12252"/>
                  <a:pt x="4662327" y="0"/>
                </a:cubicBezTo>
                <a:cubicBezTo>
                  <a:pt x="4880130" y="12252"/>
                  <a:pt x="5304427" y="-21745"/>
                  <a:pt x="5521336" y="0"/>
                </a:cubicBezTo>
                <a:cubicBezTo>
                  <a:pt x="5738245" y="21745"/>
                  <a:pt x="5779181" y="7639"/>
                  <a:pt x="5910575" y="0"/>
                </a:cubicBezTo>
                <a:cubicBezTo>
                  <a:pt x="6041969" y="-7639"/>
                  <a:pt x="6388463" y="-1356"/>
                  <a:pt x="6581676" y="0"/>
                </a:cubicBezTo>
                <a:cubicBezTo>
                  <a:pt x="6774889" y="1356"/>
                  <a:pt x="7071033" y="-23961"/>
                  <a:pt x="7252778" y="0"/>
                </a:cubicBezTo>
                <a:cubicBezTo>
                  <a:pt x="7434523" y="23961"/>
                  <a:pt x="7613110" y="7442"/>
                  <a:pt x="7829925" y="0"/>
                </a:cubicBezTo>
                <a:cubicBezTo>
                  <a:pt x="8046740" y="-7442"/>
                  <a:pt x="8468695" y="-14971"/>
                  <a:pt x="8688935" y="0"/>
                </a:cubicBezTo>
                <a:cubicBezTo>
                  <a:pt x="8909175" y="14971"/>
                  <a:pt x="9144549" y="-12811"/>
                  <a:pt x="9453990" y="0"/>
                </a:cubicBezTo>
                <a:cubicBezTo>
                  <a:pt x="9481475" y="799"/>
                  <a:pt x="9510362" y="24706"/>
                  <a:pt x="9512562" y="58572"/>
                </a:cubicBezTo>
                <a:cubicBezTo>
                  <a:pt x="9548082" y="285961"/>
                  <a:pt x="9515274" y="452187"/>
                  <a:pt x="9512562" y="818802"/>
                </a:cubicBezTo>
                <a:cubicBezTo>
                  <a:pt x="9509851" y="1185417"/>
                  <a:pt x="9494692" y="1313679"/>
                  <a:pt x="9512562" y="1516261"/>
                </a:cubicBezTo>
                <a:cubicBezTo>
                  <a:pt x="9530432" y="1718843"/>
                  <a:pt x="9536278" y="1911141"/>
                  <a:pt x="9512562" y="2025406"/>
                </a:cubicBezTo>
                <a:cubicBezTo>
                  <a:pt x="9488846" y="2139672"/>
                  <a:pt x="9521889" y="2434327"/>
                  <a:pt x="9512562" y="2597322"/>
                </a:cubicBezTo>
                <a:cubicBezTo>
                  <a:pt x="9503235" y="2760317"/>
                  <a:pt x="9476517" y="3191249"/>
                  <a:pt x="9512562" y="3420324"/>
                </a:cubicBezTo>
                <a:cubicBezTo>
                  <a:pt x="9548607" y="3649399"/>
                  <a:pt x="9538798" y="3954388"/>
                  <a:pt x="9512562" y="4117783"/>
                </a:cubicBezTo>
                <a:cubicBezTo>
                  <a:pt x="9486326" y="4281178"/>
                  <a:pt x="9537820" y="4480403"/>
                  <a:pt x="9512562" y="4689699"/>
                </a:cubicBezTo>
                <a:cubicBezTo>
                  <a:pt x="9487304" y="4898995"/>
                  <a:pt x="9523748" y="5199052"/>
                  <a:pt x="9512562" y="5387158"/>
                </a:cubicBezTo>
                <a:cubicBezTo>
                  <a:pt x="9501376" y="5575264"/>
                  <a:pt x="9467936" y="6055632"/>
                  <a:pt x="9512562" y="6335702"/>
                </a:cubicBezTo>
                <a:cubicBezTo>
                  <a:pt x="9514909" y="6360830"/>
                  <a:pt x="9490742" y="6399036"/>
                  <a:pt x="9453990" y="6394274"/>
                </a:cubicBezTo>
                <a:cubicBezTo>
                  <a:pt x="9070804" y="6427831"/>
                  <a:pt x="8828185" y="6420036"/>
                  <a:pt x="8594980" y="6394274"/>
                </a:cubicBezTo>
                <a:cubicBezTo>
                  <a:pt x="8361775" y="6368513"/>
                  <a:pt x="8090006" y="6403087"/>
                  <a:pt x="7829925" y="6394274"/>
                </a:cubicBezTo>
                <a:cubicBezTo>
                  <a:pt x="7569844" y="6385461"/>
                  <a:pt x="7531316" y="6416916"/>
                  <a:pt x="7346732" y="6394274"/>
                </a:cubicBezTo>
                <a:cubicBezTo>
                  <a:pt x="7162148" y="6371632"/>
                  <a:pt x="6812102" y="6420881"/>
                  <a:pt x="6581676" y="6394274"/>
                </a:cubicBezTo>
                <a:cubicBezTo>
                  <a:pt x="6351250" y="6367667"/>
                  <a:pt x="6288588" y="6401665"/>
                  <a:pt x="6192438" y="6394274"/>
                </a:cubicBezTo>
                <a:cubicBezTo>
                  <a:pt x="6096288" y="6386883"/>
                  <a:pt x="5778538" y="6422939"/>
                  <a:pt x="5427382" y="6394274"/>
                </a:cubicBezTo>
                <a:cubicBezTo>
                  <a:pt x="5076226" y="6365609"/>
                  <a:pt x="5120293" y="6388901"/>
                  <a:pt x="4944189" y="6394274"/>
                </a:cubicBezTo>
                <a:cubicBezTo>
                  <a:pt x="4768085" y="6399647"/>
                  <a:pt x="4680441" y="6378017"/>
                  <a:pt x="4554951" y="6394274"/>
                </a:cubicBezTo>
                <a:cubicBezTo>
                  <a:pt x="4429461" y="6410531"/>
                  <a:pt x="4297271" y="6373088"/>
                  <a:pt x="4071758" y="6394274"/>
                </a:cubicBezTo>
                <a:cubicBezTo>
                  <a:pt x="3846245" y="6415460"/>
                  <a:pt x="3551599" y="6376726"/>
                  <a:pt x="3306702" y="6394274"/>
                </a:cubicBezTo>
                <a:cubicBezTo>
                  <a:pt x="3061805" y="6411822"/>
                  <a:pt x="3028850" y="6385024"/>
                  <a:pt x="2823509" y="6394274"/>
                </a:cubicBezTo>
                <a:cubicBezTo>
                  <a:pt x="2618168" y="6403524"/>
                  <a:pt x="2608670" y="6400876"/>
                  <a:pt x="2434271" y="6394274"/>
                </a:cubicBezTo>
                <a:cubicBezTo>
                  <a:pt x="2259872" y="6387672"/>
                  <a:pt x="2190517" y="6372013"/>
                  <a:pt x="1951078" y="6394274"/>
                </a:cubicBezTo>
                <a:cubicBezTo>
                  <a:pt x="1711639" y="6416535"/>
                  <a:pt x="1561982" y="6392955"/>
                  <a:pt x="1373931" y="6394274"/>
                </a:cubicBezTo>
                <a:cubicBezTo>
                  <a:pt x="1185880" y="6395593"/>
                  <a:pt x="987573" y="6412901"/>
                  <a:pt x="702829" y="6394274"/>
                </a:cubicBezTo>
                <a:cubicBezTo>
                  <a:pt x="418085" y="6375647"/>
                  <a:pt x="208811" y="6383337"/>
                  <a:pt x="58572" y="6394274"/>
                </a:cubicBezTo>
                <a:cubicBezTo>
                  <a:pt x="29007" y="6401427"/>
                  <a:pt x="6444" y="6371048"/>
                  <a:pt x="0" y="6335702"/>
                </a:cubicBezTo>
                <a:cubicBezTo>
                  <a:pt x="-5517" y="6081092"/>
                  <a:pt x="-31884" y="5942672"/>
                  <a:pt x="0" y="5638243"/>
                </a:cubicBezTo>
                <a:cubicBezTo>
                  <a:pt x="31884" y="5333814"/>
                  <a:pt x="-36977" y="5192283"/>
                  <a:pt x="0" y="4878013"/>
                </a:cubicBezTo>
                <a:cubicBezTo>
                  <a:pt x="36977" y="4563743"/>
                  <a:pt x="-23615" y="4394678"/>
                  <a:pt x="0" y="4243325"/>
                </a:cubicBezTo>
                <a:cubicBezTo>
                  <a:pt x="23615" y="4091972"/>
                  <a:pt x="-3333" y="3710912"/>
                  <a:pt x="0" y="3483095"/>
                </a:cubicBezTo>
                <a:cubicBezTo>
                  <a:pt x="3333" y="3255278"/>
                  <a:pt x="-13403" y="3098419"/>
                  <a:pt x="0" y="2911179"/>
                </a:cubicBezTo>
                <a:cubicBezTo>
                  <a:pt x="13403" y="2723939"/>
                  <a:pt x="-25279" y="2458936"/>
                  <a:pt x="0" y="2213720"/>
                </a:cubicBezTo>
                <a:cubicBezTo>
                  <a:pt x="25279" y="1968504"/>
                  <a:pt x="14323" y="1842326"/>
                  <a:pt x="0" y="1704575"/>
                </a:cubicBezTo>
                <a:cubicBezTo>
                  <a:pt x="-14323" y="1566824"/>
                  <a:pt x="28155" y="1190409"/>
                  <a:pt x="0" y="881573"/>
                </a:cubicBezTo>
                <a:cubicBezTo>
                  <a:pt x="-28155" y="572737"/>
                  <a:pt x="18935" y="447603"/>
                  <a:pt x="0" y="58572"/>
                </a:cubicBezTo>
                <a:close/>
              </a:path>
            </a:pathLst>
          </a:custGeom>
          <a:no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Google Shape;56;p13">
            <a:extLst>
              <a:ext uri="{FF2B5EF4-FFF2-40B4-BE49-F238E27FC236}">
                <a16:creationId xmlns:a16="http://schemas.microsoft.com/office/drawing/2014/main" id="{D70F24E0-DF98-54DA-6232-E3B913C058AD}"/>
              </a:ext>
            </a:extLst>
          </p:cNvPr>
          <p:cNvSpPr txBox="1"/>
          <p:nvPr/>
        </p:nvSpPr>
        <p:spPr>
          <a:xfrm>
            <a:off x="261430" y="409378"/>
            <a:ext cx="4594240" cy="1167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Learning Review - 5</a:t>
            </a:r>
          </a:p>
          <a:p>
            <a:pPr marL="0" lvl="0" indent="0" rtl="0">
              <a:spcBef>
                <a:spcPts val="0"/>
              </a:spcBef>
              <a:spcAft>
                <a:spcPts val="0"/>
              </a:spcAft>
              <a:buNone/>
            </a:pPr>
            <a:r>
              <a:rPr lang="en-GB" sz="2000" b="1" dirty="0">
                <a:solidFill>
                  <a:schemeClr val="accent6">
                    <a:lumMod val="50000"/>
                  </a:schemeClr>
                </a:solidFill>
                <a:latin typeface="Amatic SC"/>
                <a:ea typeface="Amatic SC"/>
                <a:cs typeface="Amatic SC"/>
                <a:sym typeface="Amatic SC"/>
              </a:rPr>
              <a:t>Interdependence and Adaptation and biodiversity in the tropical rainforest</a:t>
            </a:r>
            <a:endParaRPr sz="1050" b="1" dirty="0">
              <a:latin typeface="Amatic SC"/>
              <a:ea typeface="Amatic SC"/>
              <a:cs typeface="Amatic SC"/>
              <a:sym typeface="Amatic SC"/>
            </a:endParaRPr>
          </a:p>
        </p:txBody>
      </p:sp>
      <p:pic>
        <p:nvPicPr>
          <p:cNvPr id="2" name="Picture 1">
            <a:extLst>
              <a:ext uri="{FF2B5EF4-FFF2-40B4-BE49-F238E27FC236}">
                <a16:creationId xmlns:a16="http://schemas.microsoft.com/office/drawing/2014/main" id="{947024CF-8CD6-FF6C-1063-7DDE031656B0}"/>
              </a:ext>
            </a:extLst>
          </p:cNvPr>
          <p:cNvPicPr>
            <a:picLocks noChangeAspect="1"/>
          </p:cNvPicPr>
          <p:nvPr/>
        </p:nvPicPr>
        <p:blipFill>
          <a:blip r:embed="rId3"/>
          <a:stretch>
            <a:fillRect/>
          </a:stretch>
        </p:blipFill>
        <p:spPr>
          <a:xfrm>
            <a:off x="360452" y="347096"/>
            <a:ext cx="1527061" cy="169014"/>
          </a:xfrm>
          <a:prstGeom prst="rect">
            <a:avLst/>
          </a:prstGeom>
        </p:spPr>
      </p:pic>
      <p:sp>
        <p:nvSpPr>
          <p:cNvPr id="5" name="Google Shape;56;p13">
            <a:extLst>
              <a:ext uri="{FF2B5EF4-FFF2-40B4-BE49-F238E27FC236}">
                <a16:creationId xmlns:a16="http://schemas.microsoft.com/office/drawing/2014/main" id="{D88F2E42-8ECA-CBA0-D3EE-B98D6CA169F1}"/>
              </a:ext>
            </a:extLst>
          </p:cNvPr>
          <p:cNvSpPr txBox="1"/>
          <p:nvPr/>
        </p:nvSpPr>
        <p:spPr>
          <a:xfrm>
            <a:off x="8969533" y="196160"/>
            <a:ext cx="1009619" cy="830997"/>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000" b="1" dirty="0">
                <a:solidFill>
                  <a:schemeClr val="accent6">
                    <a:lumMod val="50000"/>
                  </a:schemeClr>
                </a:solidFill>
                <a:latin typeface="Amatic SC"/>
                <a:ea typeface="Amatic SC"/>
                <a:cs typeface="Amatic SC"/>
                <a:sym typeface="Amatic SC"/>
              </a:rPr>
              <a:t>LW5</a:t>
            </a:r>
            <a:endParaRPr b="1" dirty="0">
              <a:latin typeface="Amatic SC"/>
              <a:ea typeface="Amatic SC"/>
              <a:cs typeface="Amatic SC"/>
              <a:sym typeface="Amatic SC"/>
            </a:endParaRPr>
          </a:p>
        </p:txBody>
      </p:sp>
      <p:sp>
        <p:nvSpPr>
          <p:cNvPr id="4" name="TextBox 3">
            <a:extLst>
              <a:ext uri="{FF2B5EF4-FFF2-40B4-BE49-F238E27FC236}">
                <a16:creationId xmlns:a16="http://schemas.microsoft.com/office/drawing/2014/main" id="{C3A8B3E4-4F4E-8BD0-2BE3-8B6344525ECB}"/>
              </a:ext>
            </a:extLst>
          </p:cNvPr>
          <p:cNvSpPr txBox="1"/>
          <p:nvPr/>
        </p:nvSpPr>
        <p:spPr>
          <a:xfrm>
            <a:off x="332412" y="1802628"/>
            <a:ext cx="4523257" cy="830997"/>
          </a:xfrm>
          <a:prstGeom prst="rect">
            <a:avLst/>
          </a:prstGeom>
          <a:noFill/>
        </p:spPr>
        <p:txBody>
          <a:bodyPr wrap="square" rtlCol="0">
            <a:spAutoFit/>
          </a:bodyPr>
          <a:lstStyle/>
          <a:p>
            <a:r>
              <a:rPr lang="en-GB" sz="1200" dirty="0"/>
              <a:t>4. Outline two ways a rainforest animals have adapted to the physical </a:t>
            </a:r>
            <a:br>
              <a:rPr lang="en-GB" sz="1200" dirty="0"/>
            </a:br>
            <a:r>
              <a:rPr lang="en-GB" sz="1200" dirty="0"/>
              <a:t>     conditions of the tropical rainforest. </a:t>
            </a:r>
          </a:p>
          <a:p>
            <a:endParaRPr lang="en-GB" sz="1200" dirty="0"/>
          </a:p>
          <a:p>
            <a:r>
              <a:rPr lang="en-GB" sz="1200" dirty="0"/>
              <a:t>Animal: </a:t>
            </a:r>
          </a:p>
        </p:txBody>
      </p:sp>
      <p:sp>
        <p:nvSpPr>
          <p:cNvPr id="8" name="Rectangle 7">
            <a:extLst>
              <a:ext uri="{FF2B5EF4-FFF2-40B4-BE49-F238E27FC236}">
                <a16:creationId xmlns:a16="http://schemas.microsoft.com/office/drawing/2014/main" id="{C0A62250-BA49-8BAA-4520-24DE4DE24D70}"/>
              </a:ext>
            </a:extLst>
          </p:cNvPr>
          <p:cNvSpPr/>
          <p:nvPr/>
        </p:nvSpPr>
        <p:spPr>
          <a:xfrm>
            <a:off x="4249056" y="5159723"/>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4</a:t>
            </a:r>
          </a:p>
        </p:txBody>
      </p:sp>
      <p:cxnSp>
        <p:nvCxnSpPr>
          <p:cNvPr id="9" name="Straight Connector 8">
            <a:extLst>
              <a:ext uri="{FF2B5EF4-FFF2-40B4-BE49-F238E27FC236}">
                <a16:creationId xmlns:a16="http://schemas.microsoft.com/office/drawing/2014/main" id="{4C6FBF09-5A0E-9774-6D2E-BE6C9044096D}"/>
              </a:ext>
            </a:extLst>
          </p:cNvPr>
          <p:cNvCxnSpPr/>
          <p:nvPr/>
        </p:nvCxnSpPr>
        <p:spPr>
          <a:xfrm>
            <a:off x="532863" y="4683638"/>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D2E63F4-7DA3-7786-F39B-B977EB3FFD58}"/>
              </a:ext>
            </a:extLst>
          </p:cNvPr>
          <p:cNvCxnSpPr/>
          <p:nvPr/>
        </p:nvCxnSpPr>
        <p:spPr>
          <a:xfrm>
            <a:off x="532863" y="5069618"/>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475769E-9D95-2014-1A8E-9C33B858AFE8}"/>
              </a:ext>
            </a:extLst>
          </p:cNvPr>
          <p:cNvCxnSpPr/>
          <p:nvPr/>
        </p:nvCxnSpPr>
        <p:spPr>
          <a:xfrm>
            <a:off x="532863" y="310911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9FB51D9-DB6F-59CC-14DC-12F2C5D8B01D}"/>
              </a:ext>
            </a:extLst>
          </p:cNvPr>
          <p:cNvCxnSpPr/>
          <p:nvPr/>
        </p:nvCxnSpPr>
        <p:spPr>
          <a:xfrm>
            <a:off x="532863" y="349509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476AC84-F135-F5F0-B40D-612630294365}"/>
              </a:ext>
            </a:extLst>
          </p:cNvPr>
          <p:cNvCxnSpPr/>
          <p:nvPr/>
        </p:nvCxnSpPr>
        <p:spPr>
          <a:xfrm>
            <a:off x="541916" y="387715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1520A39-C943-E71A-5805-D94306A60FEF}"/>
              </a:ext>
            </a:extLst>
          </p:cNvPr>
          <p:cNvCxnSpPr/>
          <p:nvPr/>
        </p:nvCxnSpPr>
        <p:spPr>
          <a:xfrm>
            <a:off x="541916" y="426313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365ECB8-2F05-7222-D531-37DCBF764781}"/>
              </a:ext>
            </a:extLst>
          </p:cNvPr>
          <p:cNvCxnSpPr>
            <a:cxnSpLocks/>
          </p:cNvCxnSpPr>
          <p:nvPr/>
        </p:nvCxnSpPr>
        <p:spPr>
          <a:xfrm>
            <a:off x="937001" y="2554530"/>
            <a:ext cx="38623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2D5D158-F162-E73D-4B10-BF18D9E81388}"/>
              </a:ext>
            </a:extLst>
          </p:cNvPr>
          <p:cNvSpPr txBox="1"/>
          <p:nvPr/>
        </p:nvSpPr>
        <p:spPr>
          <a:xfrm>
            <a:off x="444846" y="2880643"/>
            <a:ext cx="429241" cy="276999"/>
          </a:xfrm>
          <a:prstGeom prst="rect">
            <a:avLst/>
          </a:prstGeom>
          <a:noFill/>
        </p:spPr>
        <p:txBody>
          <a:bodyPr wrap="square" rtlCol="0">
            <a:spAutoFit/>
          </a:bodyPr>
          <a:lstStyle/>
          <a:p>
            <a:r>
              <a:rPr lang="en-GB" sz="1200" dirty="0"/>
              <a:t>1. </a:t>
            </a:r>
          </a:p>
        </p:txBody>
      </p:sp>
      <p:sp>
        <p:nvSpPr>
          <p:cNvPr id="19" name="TextBox 18">
            <a:extLst>
              <a:ext uri="{FF2B5EF4-FFF2-40B4-BE49-F238E27FC236}">
                <a16:creationId xmlns:a16="http://schemas.microsoft.com/office/drawing/2014/main" id="{E8453AE4-4161-4B3D-DADA-B060BB5ACB2B}"/>
              </a:ext>
            </a:extLst>
          </p:cNvPr>
          <p:cNvSpPr txBox="1"/>
          <p:nvPr/>
        </p:nvSpPr>
        <p:spPr>
          <a:xfrm>
            <a:off x="459473" y="4043547"/>
            <a:ext cx="429241" cy="276999"/>
          </a:xfrm>
          <a:prstGeom prst="rect">
            <a:avLst/>
          </a:prstGeom>
          <a:noFill/>
        </p:spPr>
        <p:txBody>
          <a:bodyPr wrap="square" rtlCol="0">
            <a:spAutoFit/>
          </a:bodyPr>
          <a:lstStyle/>
          <a:p>
            <a:r>
              <a:rPr lang="en-GB" sz="1200" dirty="0"/>
              <a:t>2. </a:t>
            </a:r>
          </a:p>
        </p:txBody>
      </p:sp>
      <p:sp>
        <p:nvSpPr>
          <p:cNvPr id="6" name="TextBox 5">
            <a:extLst>
              <a:ext uri="{FF2B5EF4-FFF2-40B4-BE49-F238E27FC236}">
                <a16:creationId xmlns:a16="http://schemas.microsoft.com/office/drawing/2014/main" id="{A9C1AD6C-A4BC-4020-698F-D1C066D5CA44}"/>
              </a:ext>
            </a:extLst>
          </p:cNvPr>
          <p:cNvSpPr txBox="1"/>
          <p:nvPr/>
        </p:nvSpPr>
        <p:spPr>
          <a:xfrm>
            <a:off x="5203084" y="803822"/>
            <a:ext cx="4523257" cy="1938992"/>
          </a:xfrm>
          <a:prstGeom prst="rect">
            <a:avLst/>
          </a:prstGeom>
          <a:noFill/>
        </p:spPr>
        <p:txBody>
          <a:bodyPr wrap="square" rtlCol="0">
            <a:spAutoFit/>
          </a:bodyPr>
          <a:lstStyle/>
          <a:p>
            <a:r>
              <a:rPr lang="en-GB" sz="1200" dirty="0"/>
              <a:t>5. Which one of the following phrases defines the term biodiversity?</a:t>
            </a:r>
          </a:p>
          <a:p>
            <a:r>
              <a:rPr lang="en-GB" sz="1200" dirty="0"/>
              <a:t>     Shade one circle only.</a:t>
            </a:r>
            <a:br>
              <a:rPr lang="en-GB" sz="1200" dirty="0"/>
            </a:br>
            <a:endParaRPr lang="en-GB" sz="1200" dirty="0"/>
          </a:p>
          <a:p>
            <a:pPr marL="171450" indent="-171450">
              <a:buFont typeface="Wingdings" pitchFamily="2" charset="2"/>
              <a:buChar char="q"/>
            </a:pPr>
            <a:r>
              <a:rPr lang="en-GB" sz="1200" dirty="0"/>
              <a:t>Energy flows between living things when thy eat or are eaten. </a:t>
            </a:r>
          </a:p>
          <a:p>
            <a:pPr marL="171450" indent="-171450">
              <a:buFont typeface="Wingdings" pitchFamily="2" charset="2"/>
              <a:buChar char="q"/>
            </a:pPr>
            <a:r>
              <a:rPr lang="en-GB" sz="1200" dirty="0"/>
              <a:t>A community of plants and animals that interact with each other and their physical environment. </a:t>
            </a:r>
          </a:p>
          <a:p>
            <a:pPr marL="171450" indent="-171450">
              <a:buFont typeface="Wingdings" pitchFamily="2" charset="2"/>
              <a:buChar char="q"/>
            </a:pPr>
            <a:r>
              <a:rPr lang="en-GB" sz="1200" dirty="0"/>
              <a:t>The variety of life in the world or a particular habitat. </a:t>
            </a:r>
          </a:p>
          <a:p>
            <a:pPr marL="171450" indent="-171450">
              <a:buFont typeface="Wingdings" pitchFamily="2" charset="2"/>
              <a:buChar char="q"/>
            </a:pPr>
            <a:r>
              <a:rPr lang="en-GB" sz="1200" dirty="0"/>
              <a:t>Actions and forms of progress that meet the needs of the present without reducing the ability of future generations to meet their needs. </a:t>
            </a:r>
          </a:p>
        </p:txBody>
      </p:sp>
      <p:sp>
        <p:nvSpPr>
          <p:cNvPr id="7" name="Rectangle 6">
            <a:extLst>
              <a:ext uri="{FF2B5EF4-FFF2-40B4-BE49-F238E27FC236}">
                <a16:creationId xmlns:a16="http://schemas.microsoft.com/office/drawing/2014/main" id="{F8846CC6-3408-3BD1-1EDF-CD419B2632C7}"/>
              </a:ext>
            </a:extLst>
          </p:cNvPr>
          <p:cNvSpPr/>
          <p:nvPr/>
        </p:nvSpPr>
        <p:spPr>
          <a:xfrm>
            <a:off x="8999647" y="2729028"/>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1</a:t>
            </a:r>
          </a:p>
        </p:txBody>
      </p:sp>
      <p:sp>
        <p:nvSpPr>
          <p:cNvPr id="11" name="TextBox 10">
            <a:extLst>
              <a:ext uri="{FF2B5EF4-FFF2-40B4-BE49-F238E27FC236}">
                <a16:creationId xmlns:a16="http://schemas.microsoft.com/office/drawing/2014/main" id="{FB0F7E6E-BD30-CE40-B002-06344957C925}"/>
              </a:ext>
            </a:extLst>
          </p:cNvPr>
          <p:cNvSpPr txBox="1"/>
          <p:nvPr/>
        </p:nvSpPr>
        <p:spPr>
          <a:xfrm>
            <a:off x="5203218" y="3137015"/>
            <a:ext cx="4523257" cy="461665"/>
          </a:xfrm>
          <a:prstGeom prst="rect">
            <a:avLst/>
          </a:prstGeom>
          <a:noFill/>
        </p:spPr>
        <p:txBody>
          <a:bodyPr wrap="square" rtlCol="0">
            <a:spAutoFit/>
          </a:bodyPr>
          <a:lstStyle/>
          <a:p>
            <a:r>
              <a:rPr lang="en-GB" sz="1200" dirty="0"/>
              <a:t>6. Suggest one reason for high biodiversity levels in tropical </a:t>
            </a:r>
            <a:br>
              <a:rPr lang="en-GB" sz="1200" dirty="0"/>
            </a:br>
            <a:r>
              <a:rPr lang="en-GB" sz="1200" dirty="0"/>
              <a:t>     rainforests. </a:t>
            </a:r>
          </a:p>
        </p:txBody>
      </p:sp>
      <p:sp>
        <p:nvSpPr>
          <p:cNvPr id="17" name="Rectangle 16">
            <a:extLst>
              <a:ext uri="{FF2B5EF4-FFF2-40B4-BE49-F238E27FC236}">
                <a16:creationId xmlns:a16="http://schemas.microsoft.com/office/drawing/2014/main" id="{43CE2DBB-1155-A057-1AA2-0C40441C0FD6}"/>
              </a:ext>
            </a:extLst>
          </p:cNvPr>
          <p:cNvSpPr/>
          <p:nvPr/>
        </p:nvSpPr>
        <p:spPr>
          <a:xfrm>
            <a:off x="8999647" y="5082750"/>
            <a:ext cx="559347" cy="34727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1400" dirty="0">
                <a:solidFill>
                  <a:schemeClr val="tx1"/>
                </a:solidFill>
              </a:rPr>
              <a:t>/ 2</a:t>
            </a:r>
          </a:p>
        </p:txBody>
      </p:sp>
      <p:cxnSp>
        <p:nvCxnSpPr>
          <p:cNvPr id="20" name="Straight Connector 19">
            <a:extLst>
              <a:ext uri="{FF2B5EF4-FFF2-40B4-BE49-F238E27FC236}">
                <a16:creationId xmlns:a16="http://schemas.microsoft.com/office/drawing/2014/main" id="{44354799-DAA1-DD32-A051-097F14022550}"/>
              </a:ext>
            </a:extLst>
          </p:cNvPr>
          <p:cNvCxnSpPr/>
          <p:nvPr/>
        </p:nvCxnSpPr>
        <p:spPr>
          <a:xfrm>
            <a:off x="5356606" y="386295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F38F8B5-DC37-C242-6EAB-A636218BBEB0}"/>
              </a:ext>
            </a:extLst>
          </p:cNvPr>
          <p:cNvCxnSpPr/>
          <p:nvPr/>
        </p:nvCxnSpPr>
        <p:spPr>
          <a:xfrm>
            <a:off x="5356606" y="4248933"/>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DBFE601-380E-AC59-8F3A-BD857A0506DB}"/>
              </a:ext>
            </a:extLst>
          </p:cNvPr>
          <p:cNvCxnSpPr/>
          <p:nvPr/>
        </p:nvCxnSpPr>
        <p:spPr>
          <a:xfrm>
            <a:off x="5365659" y="463099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F668C0D-6BD6-0758-F856-A1D0108133B4}"/>
              </a:ext>
            </a:extLst>
          </p:cNvPr>
          <p:cNvCxnSpPr/>
          <p:nvPr/>
        </p:nvCxnSpPr>
        <p:spPr>
          <a:xfrm>
            <a:off x="5365659" y="5016970"/>
            <a:ext cx="426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BB32CF53-0B6B-0229-4F6E-7682BB9619B5}"/>
              </a:ext>
            </a:extLst>
          </p:cNvPr>
          <p:cNvSpPr txBox="1"/>
          <p:nvPr/>
        </p:nvSpPr>
        <p:spPr>
          <a:xfrm>
            <a:off x="273854" y="2729028"/>
            <a:ext cx="4720165" cy="2862322"/>
          </a:xfrm>
          <a:prstGeom prst="rect">
            <a:avLst/>
          </a:prstGeom>
          <a:solidFill>
            <a:schemeClr val="bg2"/>
          </a:solidFill>
        </p:spPr>
        <p:txBody>
          <a:bodyPr wrap="square" rtlCol="0">
            <a:spAutoFit/>
          </a:bodyPr>
          <a:lstStyle/>
          <a:p>
            <a:r>
              <a:rPr lang="en-GB" sz="1200" dirty="0"/>
              <a:t>Students must indicate the animal being discussed. </a:t>
            </a:r>
          </a:p>
          <a:p>
            <a:endParaRPr lang="en-GB" sz="1200" dirty="0"/>
          </a:p>
          <a:p>
            <a:r>
              <a:rPr lang="en-GB" sz="1200" dirty="0"/>
              <a:t>1 mark for each point (1). 1 mark for each development (d)(1).</a:t>
            </a:r>
          </a:p>
          <a:p>
            <a:endParaRPr lang="en-GB" sz="1200" dirty="0"/>
          </a:p>
          <a:p>
            <a:r>
              <a:rPr lang="en-GB" sz="1200" dirty="0"/>
              <a:t>e.g. Poison dart frogs have bright coloured skin to indicate danger (1) which warns potential rainforest predators against eating it. (d) (1)</a:t>
            </a:r>
          </a:p>
          <a:p>
            <a:endParaRPr lang="en-GB" sz="1200" dirty="0"/>
          </a:p>
          <a:p>
            <a:r>
              <a:rPr lang="en-GB" sz="1200" dirty="0"/>
              <a:t>Two-toed sloths are nocturnal (1) which enables them to avoid predators by sleeping during the day. (d)(1) </a:t>
            </a:r>
          </a:p>
          <a:p>
            <a:endParaRPr lang="en-GB" sz="1200" dirty="0"/>
          </a:p>
          <a:p>
            <a:r>
              <a:rPr lang="en-GB" sz="1200" dirty="0"/>
              <a:t>Sloths have arms longer than their legs (1) which helps them climb tall trees and grasp smooth tree trunks. (d)(1)</a:t>
            </a:r>
          </a:p>
          <a:p>
            <a:endParaRPr lang="en-GB" sz="1200" dirty="0"/>
          </a:p>
          <a:p>
            <a:r>
              <a:rPr lang="en-GB" sz="1200" dirty="0"/>
              <a:t>Spider monkeys have prehensile tails (1) which allows them to grasp tree branches in the canopy where they live and climb more effective. (d)(1)</a:t>
            </a:r>
          </a:p>
        </p:txBody>
      </p:sp>
      <p:sp>
        <p:nvSpPr>
          <p:cNvPr id="25" name="TextBox 24">
            <a:extLst>
              <a:ext uri="{FF2B5EF4-FFF2-40B4-BE49-F238E27FC236}">
                <a16:creationId xmlns:a16="http://schemas.microsoft.com/office/drawing/2014/main" id="{7F06C4F9-3C19-DB6A-A19E-584494947CEA}"/>
              </a:ext>
            </a:extLst>
          </p:cNvPr>
          <p:cNvSpPr txBox="1"/>
          <p:nvPr/>
        </p:nvSpPr>
        <p:spPr>
          <a:xfrm>
            <a:off x="5215275" y="1843716"/>
            <a:ext cx="930934" cy="307777"/>
          </a:xfrm>
          <a:prstGeom prst="rect">
            <a:avLst/>
          </a:prstGeom>
          <a:noFill/>
        </p:spPr>
        <p:txBody>
          <a:bodyPr wrap="square" rtlCol="0">
            <a:spAutoFit/>
          </a:bodyPr>
          <a:lstStyle/>
          <a:p>
            <a:r>
              <a:rPr lang="en-GB" sz="1400" b="1" dirty="0">
                <a:solidFill>
                  <a:schemeClr val="accent6"/>
                </a:solidFill>
              </a:rPr>
              <a:t>√</a:t>
            </a:r>
          </a:p>
        </p:txBody>
      </p:sp>
      <p:sp>
        <p:nvSpPr>
          <p:cNvPr id="26" name="TextBox 25">
            <a:extLst>
              <a:ext uri="{FF2B5EF4-FFF2-40B4-BE49-F238E27FC236}">
                <a16:creationId xmlns:a16="http://schemas.microsoft.com/office/drawing/2014/main" id="{33865E75-5837-1D68-7691-765B30D24F95}"/>
              </a:ext>
            </a:extLst>
          </p:cNvPr>
          <p:cNvSpPr txBox="1"/>
          <p:nvPr/>
        </p:nvSpPr>
        <p:spPr>
          <a:xfrm>
            <a:off x="5104629" y="3662723"/>
            <a:ext cx="4454365" cy="2492990"/>
          </a:xfrm>
          <a:prstGeom prst="rect">
            <a:avLst/>
          </a:prstGeom>
          <a:solidFill>
            <a:schemeClr val="bg2"/>
          </a:solidFill>
        </p:spPr>
        <p:txBody>
          <a:bodyPr wrap="square" rtlCol="0">
            <a:spAutoFit/>
          </a:bodyPr>
          <a:lstStyle/>
          <a:p>
            <a:r>
              <a:rPr lang="en-GB" sz="1200" dirty="0"/>
              <a:t>1 mark for making one point (1). 1 mark for development (d)(1).</a:t>
            </a:r>
          </a:p>
          <a:p>
            <a:endParaRPr lang="en-GB" sz="1200" dirty="0"/>
          </a:p>
          <a:p>
            <a:r>
              <a:rPr lang="en-GB" sz="1200" dirty="0"/>
              <a:t>Rainforests receive very high rainfall (1) which allows many plants to grow (d) (1).</a:t>
            </a:r>
          </a:p>
          <a:p>
            <a:endParaRPr lang="en-GB" sz="1200" dirty="0"/>
          </a:p>
          <a:p>
            <a:r>
              <a:rPr lang="en-GB" sz="1200" dirty="0"/>
              <a:t>Rainforests experiences high temperatures and high rainfall (1) which means that plants grow rapidly (d) (1).</a:t>
            </a:r>
          </a:p>
          <a:p>
            <a:endParaRPr lang="en-GB" sz="1200" dirty="0"/>
          </a:p>
          <a:p>
            <a:r>
              <a:rPr lang="en-GB" sz="1200" dirty="0"/>
              <a:t>Rainforests receive some rain in every month (1) which means that plants grow throughout the year (d) (1).</a:t>
            </a:r>
          </a:p>
          <a:p>
            <a:endParaRPr lang="en-GB" sz="1200" dirty="0"/>
          </a:p>
          <a:p>
            <a:r>
              <a:rPr lang="en-GB" sz="1200" dirty="0"/>
              <a:t>There is a hot wet climate (1) which leads to the growth of many plants in a tropical rainforest (d) (1).</a:t>
            </a:r>
          </a:p>
        </p:txBody>
      </p:sp>
    </p:spTree>
    <p:extLst>
      <p:ext uri="{BB962C8B-B14F-4D97-AF65-F5344CB8AC3E}">
        <p14:creationId xmlns:p14="http://schemas.microsoft.com/office/powerpoint/2010/main" val="33816948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41C3254E-3F73-2744-8FF1-A7D7D1FA67CB}">
  <we:reference id="wa104381063" version="1.0.0.1" store="en-GB" storeType="OMEX"/>
  <we:alternateReferences>
    <we:reference id="wa104381063" version="1.0.0.1" store="WA10438106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11482</TotalTime>
  <Words>1156</Words>
  <Application>Microsoft Macintosh PowerPoint</Application>
  <PresentationFormat>A4 Paper (210x297 mm)</PresentationFormat>
  <Paragraphs>127</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Amatic SC</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 - Internet Geography</dc:creator>
  <cp:lastModifiedBy>Anthony Bennett - Internet Geography</cp:lastModifiedBy>
  <cp:revision>55</cp:revision>
  <cp:lastPrinted>2023-08-28T17:09:36Z</cp:lastPrinted>
  <dcterms:created xsi:type="dcterms:W3CDTF">2023-08-28T14:55:29Z</dcterms:created>
  <dcterms:modified xsi:type="dcterms:W3CDTF">2023-11-21T11:46:30Z</dcterms:modified>
</cp:coreProperties>
</file>