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autoCompressPictures="0">
  <p:sldMasterIdLst>
    <p:sldMasterId id="2147483660" r:id="rId1"/>
  </p:sldMasterIdLst>
  <p:notesMasterIdLst>
    <p:notesMasterId r:id="rId15"/>
  </p:notesMasterIdLst>
  <p:sldIdLst>
    <p:sldId id="256" r:id="rId2"/>
    <p:sldId id="315" r:id="rId3"/>
    <p:sldId id="298" r:id="rId4"/>
    <p:sldId id="321" r:id="rId5"/>
    <p:sldId id="320" r:id="rId6"/>
    <p:sldId id="324" r:id="rId7"/>
    <p:sldId id="305" r:id="rId8"/>
    <p:sldId id="317" r:id="rId9"/>
    <p:sldId id="318" r:id="rId10"/>
    <p:sldId id="313" r:id="rId11"/>
    <p:sldId id="319" r:id="rId12"/>
    <p:sldId id="302" r:id="rId13"/>
    <p:sldId id="303" r:id="rId1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A032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70"/>
    <p:restoredTop sz="96327"/>
  </p:normalViewPr>
  <p:slideViewPr>
    <p:cSldViewPr snapToGrid="0" snapToObjects="1">
      <p:cViewPr varScale="1">
        <p:scale>
          <a:sx n="99" d="100"/>
          <a:sy n="99" d="100"/>
        </p:scale>
        <p:origin x="31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90B22-540D-3045-ADE8-9B62CBA80072}" type="datetimeFigureOut">
              <a:rPr lang="en-GB" smtClean="0"/>
              <a:t>25/03/2024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41BA27-B1CE-C44F-814E-711BD15ADA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984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C5720-F512-744E-9963-E94944A13F81}" type="datetime1">
              <a:rPr lang="en-GB" smtClean="0"/>
              <a:t>25/03/2024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357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8968-F78B-6541-BA36-9B826813889C}" type="datetime1">
              <a:rPr lang="en-GB" smtClean="0"/>
              <a:t>25/03/2024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67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586D-8CB8-CF48-91DA-ECC12CFCC0EE}" type="datetime1">
              <a:rPr lang="en-GB" smtClean="0"/>
              <a:t>25/03/2024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614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0792" y="654903"/>
            <a:ext cx="4980186" cy="633042"/>
          </a:xfrm>
        </p:spPr>
        <p:txBody>
          <a:bodyPr anchor="t"/>
          <a:lstStyle>
            <a:lvl1pPr>
              <a:defRPr sz="4400" b="1">
                <a:solidFill>
                  <a:srgbClr val="81A032"/>
                </a:solidFill>
              </a:defRPr>
            </a:lvl1pPr>
          </a:lstStyle>
          <a:p>
            <a:r>
              <a:rPr lang="en-GB" dirty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5" y="1266682"/>
            <a:ext cx="5854700" cy="7815547"/>
          </a:xfrm>
        </p:spPr>
        <p:txBody>
          <a:bodyPr/>
          <a:lstStyle>
            <a:lvl1pPr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2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5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9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927750" cy="527403"/>
          </a:xfrm>
        </p:spPr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EBB20F-C8E4-BF4E-932F-541CBBC0A9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6541" y="9320320"/>
            <a:ext cx="2235154" cy="24955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34F4D1A-2CF1-4F4E-A00F-44E2972C3A9A}"/>
              </a:ext>
            </a:extLst>
          </p:cNvPr>
          <p:cNvSpPr txBox="1"/>
          <p:nvPr userDrawn="1"/>
        </p:nvSpPr>
        <p:spPr>
          <a:xfrm>
            <a:off x="350603" y="9308266"/>
            <a:ext cx="18950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>
                <a:solidFill>
                  <a:schemeClr val="bg1">
                    <a:lumMod val="50000"/>
                  </a:schemeClr>
                </a:solidFill>
              </a:rPr>
              <a:t>www.internetgeography.net</a:t>
            </a:r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317B468E-98CC-2F47-AEAC-1B096F4D31AE}"/>
              </a:ext>
            </a:extLst>
          </p:cNvPr>
          <p:cNvSpPr/>
          <p:nvPr userDrawn="1"/>
        </p:nvSpPr>
        <p:spPr>
          <a:xfrm>
            <a:off x="471487" y="527404"/>
            <a:ext cx="5915024" cy="8653993"/>
          </a:xfrm>
          <a:prstGeom prst="roundRect">
            <a:avLst>
              <a:gd name="adj" fmla="val 1715"/>
            </a:avLst>
          </a:prstGeom>
          <a:noFill/>
          <a:ln w="38100">
            <a:solidFill>
              <a:srgbClr val="81A03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663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F06C0-B61F-E14E-BB7C-8192795818A3}" type="datetime1">
              <a:rPr lang="en-GB" smtClean="0"/>
              <a:t>25/03/2024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137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9A8CF-ED7F-F446-B071-812BE833D619}" type="datetime1">
              <a:rPr lang="en-GB" smtClean="0"/>
              <a:t>25/03/2024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794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5C6FE-47FF-124B-B3D7-CCA11F0AF324}" type="datetime1">
              <a:rPr lang="en-GB" smtClean="0"/>
              <a:t>25/03/2024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26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32D2B-8F14-9248-80B0-8E3595C53B0E}" type="datetime1">
              <a:rPr lang="en-GB" smtClean="0"/>
              <a:t>25/03/2024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12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C635-EB57-D64C-9F4E-92C5EF1E336E}" type="datetime1">
              <a:rPr lang="en-GB" smtClean="0"/>
              <a:t>25/03/2024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662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01166-60D7-E348-A475-29EE73BAE775}" type="datetime1">
              <a:rPr lang="en-GB" smtClean="0"/>
              <a:t>25/03/2024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813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8A51-63CD-0645-8441-9926F9256E4C}" type="datetime1">
              <a:rPr lang="en-GB" smtClean="0"/>
              <a:t>25/03/2024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376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27A98-37A7-F24F-A3B7-A76239F25A3B}" type="datetime1">
              <a:rPr lang="en-GB" smtClean="0"/>
              <a:t>25/03/2024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304C8-EA06-0E41-8D40-68D7AC5D2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22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7.sv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12" Type="http://schemas.openxmlformats.org/officeDocument/2006/relationships/image" Target="../media/image1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4.svg"/><Relationship Id="rId5" Type="http://schemas.openxmlformats.org/officeDocument/2006/relationships/image" Target="../media/image11.svg"/><Relationship Id="rId10" Type="http://schemas.openxmlformats.org/officeDocument/2006/relationships/image" Target="../media/image3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11.svg"/><Relationship Id="rId3" Type="http://schemas.openxmlformats.org/officeDocument/2006/relationships/image" Target="../media/image9.svg"/><Relationship Id="rId7" Type="http://schemas.openxmlformats.org/officeDocument/2006/relationships/image" Target="../media/image15.svg"/><Relationship Id="rId12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7.svg"/><Relationship Id="rId5" Type="http://schemas.openxmlformats.org/officeDocument/2006/relationships/image" Target="../media/image13.svg"/><Relationship Id="rId10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image" Target="../media/image4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6.svg"/><Relationship Id="rId7" Type="http://schemas.openxmlformats.org/officeDocument/2006/relationships/image" Target="../media/image11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Relationship Id="rId9" Type="http://schemas.openxmlformats.org/officeDocument/2006/relationships/image" Target="../media/image13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6.svg"/><Relationship Id="rId7" Type="http://schemas.openxmlformats.org/officeDocument/2006/relationships/image" Target="../media/image11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10" Type="http://schemas.openxmlformats.org/officeDocument/2006/relationships/image" Target="../media/image7.png"/><Relationship Id="rId4" Type="http://schemas.openxmlformats.org/officeDocument/2006/relationships/image" Target="../media/image8.png"/><Relationship Id="rId9" Type="http://schemas.openxmlformats.org/officeDocument/2006/relationships/image" Target="../media/image1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4.sv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12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4.sv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12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4.svg"/><Relationship Id="rId18" Type="http://schemas.openxmlformats.org/officeDocument/2006/relationships/image" Target="../media/image22.png"/><Relationship Id="rId26" Type="http://schemas.openxmlformats.org/officeDocument/2006/relationships/image" Target="../media/image30.png"/><Relationship Id="rId3" Type="http://schemas.openxmlformats.org/officeDocument/2006/relationships/image" Target="../media/image9.svg"/><Relationship Id="rId21" Type="http://schemas.openxmlformats.org/officeDocument/2006/relationships/image" Target="../media/image25.svg"/><Relationship Id="rId7" Type="http://schemas.openxmlformats.org/officeDocument/2006/relationships/image" Target="../media/image13.svg"/><Relationship Id="rId12" Type="http://schemas.openxmlformats.org/officeDocument/2006/relationships/image" Target="../media/image3.png"/><Relationship Id="rId17" Type="http://schemas.openxmlformats.org/officeDocument/2006/relationships/image" Target="../media/image21.svg"/><Relationship Id="rId25" Type="http://schemas.openxmlformats.org/officeDocument/2006/relationships/image" Target="../media/image29.svg"/><Relationship Id="rId2" Type="http://schemas.openxmlformats.org/officeDocument/2006/relationships/image" Target="../media/image8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24" Type="http://schemas.openxmlformats.org/officeDocument/2006/relationships/image" Target="../media/image28.png"/><Relationship Id="rId5" Type="http://schemas.openxmlformats.org/officeDocument/2006/relationships/image" Target="../media/image11.svg"/><Relationship Id="rId15" Type="http://schemas.openxmlformats.org/officeDocument/2006/relationships/image" Target="../media/image19.svg"/><Relationship Id="rId23" Type="http://schemas.openxmlformats.org/officeDocument/2006/relationships/image" Target="../media/image27.svg"/><Relationship Id="rId10" Type="http://schemas.openxmlformats.org/officeDocument/2006/relationships/image" Target="../media/image16.png"/><Relationship Id="rId19" Type="http://schemas.openxmlformats.org/officeDocument/2006/relationships/image" Target="../media/image23.svg"/><Relationship Id="rId4" Type="http://schemas.openxmlformats.org/officeDocument/2006/relationships/image" Target="../media/image10.png"/><Relationship Id="rId9" Type="http://schemas.openxmlformats.org/officeDocument/2006/relationships/image" Target="../media/image15.svg"/><Relationship Id="rId14" Type="http://schemas.openxmlformats.org/officeDocument/2006/relationships/image" Target="../media/image18.png"/><Relationship Id="rId22" Type="http://schemas.openxmlformats.org/officeDocument/2006/relationships/image" Target="../media/image26.png"/><Relationship Id="rId27" Type="http://schemas.openxmlformats.org/officeDocument/2006/relationships/image" Target="../media/image31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4.svg"/><Relationship Id="rId18" Type="http://schemas.openxmlformats.org/officeDocument/2006/relationships/image" Target="../media/image22.png"/><Relationship Id="rId26" Type="http://schemas.openxmlformats.org/officeDocument/2006/relationships/image" Target="../media/image30.png"/><Relationship Id="rId3" Type="http://schemas.openxmlformats.org/officeDocument/2006/relationships/image" Target="../media/image9.svg"/><Relationship Id="rId21" Type="http://schemas.openxmlformats.org/officeDocument/2006/relationships/image" Target="../media/image25.svg"/><Relationship Id="rId7" Type="http://schemas.openxmlformats.org/officeDocument/2006/relationships/image" Target="../media/image13.svg"/><Relationship Id="rId12" Type="http://schemas.openxmlformats.org/officeDocument/2006/relationships/image" Target="../media/image3.png"/><Relationship Id="rId17" Type="http://schemas.openxmlformats.org/officeDocument/2006/relationships/image" Target="../media/image21.svg"/><Relationship Id="rId25" Type="http://schemas.openxmlformats.org/officeDocument/2006/relationships/image" Target="../media/image29.svg"/><Relationship Id="rId2" Type="http://schemas.openxmlformats.org/officeDocument/2006/relationships/image" Target="../media/image8.png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24" Type="http://schemas.openxmlformats.org/officeDocument/2006/relationships/image" Target="../media/image28.png"/><Relationship Id="rId5" Type="http://schemas.openxmlformats.org/officeDocument/2006/relationships/image" Target="../media/image11.svg"/><Relationship Id="rId15" Type="http://schemas.openxmlformats.org/officeDocument/2006/relationships/image" Target="../media/image19.svg"/><Relationship Id="rId23" Type="http://schemas.openxmlformats.org/officeDocument/2006/relationships/image" Target="../media/image27.svg"/><Relationship Id="rId10" Type="http://schemas.openxmlformats.org/officeDocument/2006/relationships/image" Target="../media/image16.png"/><Relationship Id="rId19" Type="http://schemas.openxmlformats.org/officeDocument/2006/relationships/image" Target="../media/image23.svg"/><Relationship Id="rId4" Type="http://schemas.openxmlformats.org/officeDocument/2006/relationships/image" Target="../media/image10.png"/><Relationship Id="rId9" Type="http://schemas.openxmlformats.org/officeDocument/2006/relationships/image" Target="../media/image15.svg"/><Relationship Id="rId14" Type="http://schemas.openxmlformats.org/officeDocument/2006/relationships/image" Target="../media/image18.png"/><Relationship Id="rId22" Type="http://schemas.openxmlformats.org/officeDocument/2006/relationships/image" Target="../media/image26.png"/><Relationship Id="rId27" Type="http://schemas.openxmlformats.org/officeDocument/2006/relationships/image" Target="../media/image31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4.svg"/><Relationship Id="rId18" Type="http://schemas.openxmlformats.org/officeDocument/2006/relationships/image" Target="../media/image36.sv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12" Type="http://schemas.openxmlformats.org/officeDocument/2006/relationships/image" Target="../media/image3.png"/><Relationship Id="rId17" Type="http://schemas.openxmlformats.org/officeDocument/2006/relationships/image" Target="../media/image35.png"/><Relationship Id="rId2" Type="http://schemas.openxmlformats.org/officeDocument/2006/relationships/image" Target="../media/image8.png"/><Relationship Id="rId16" Type="http://schemas.openxmlformats.org/officeDocument/2006/relationships/image" Target="../media/image34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5" Type="http://schemas.openxmlformats.org/officeDocument/2006/relationships/image" Target="../media/image33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Relationship Id="rId14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4.sv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12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Relationship Id="rId14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4.sv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12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Relationship Id="rId1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8991C-C19F-914E-8552-3F1DE2431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042" y="7444741"/>
            <a:ext cx="6453120" cy="1637164"/>
          </a:xfrm>
        </p:spPr>
        <p:txBody>
          <a:bodyPr>
            <a:noAutofit/>
          </a:bodyPr>
          <a:lstStyle/>
          <a:p>
            <a:pPr algn="l"/>
            <a:r>
              <a:rPr lang="en-GB" sz="4400" b="1" dirty="0">
                <a:solidFill>
                  <a:srgbClr val="81A032"/>
                </a:solidFill>
              </a:rPr>
              <a:t>Paper 3 Pre-release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CB7ABF-9C03-F34A-AD2A-13E94EE1D0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025" y="8886717"/>
            <a:ext cx="5143500" cy="2391656"/>
          </a:xfrm>
        </p:spPr>
        <p:txBody>
          <a:bodyPr>
            <a:normAutofit/>
          </a:bodyPr>
          <a:lstStyle/>
          <a:p>
            <a:pPr algn="l"/>
            <a:r>
              <a:rPr lang="en-GB" sz="3400" dirty="0">
                <a:solidFill>
                  <a:srgbClr val="81A032"/>
                </a:solidFill>
              </a:rPr>
              <a:t>Work Booklet 3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E6E679-55BA-C34F-9FAC-0BE249DF33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42" y="152400"/>
            <a:ext cx="6309364" cy="704444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768C192-BB37-788E-45E5-090D946A18BB}"/>
              </a:ext>
            </a:extLst>
          </p:cNvPr>
          <p:cNvSpPr txBox="1">
            <a:spLocks/>
          </p:cNvSpPr>
          <p:nvPr/>
        </p:nvSpPr>
        <p:spPr>
          <a:xfrm>
            <a:off x="277025" y="6846027"/>
            <a:ext cx="6453120" cy="16371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400" b="1" dirty="0">
                <a:solidFill>
                  <a:srgbClr val="81A032"/>
                </a:solidFill>
                <a:latin typeface="+mn-lt"/>
              </a:rPr>
              <a:t>AQA GCSE Geography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5E85411-EA6F-1E42-B03B-047D652E346E}"/>
              </a:ext>
            </a:extLst>
          </p:cNvPr>
          <p:cNvSpPr/>
          <p:nvPr/>
        </p:nvSpPr>
        <p:spPr>
          <a:xfrm>
            <a:off x="506730" y="1527880"/>
            <a:ext cx="5844540" cy="5844540"/>
          </a:xfrm>
          <a:prstGeom prst="ellipse">
            <a:avLst/>
          </a:prstGeom>
          <a:noFill/>
          <a:ln w="206375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368FF14E-9EA8-BAE8-2C8A-6368D92DE8BA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24000" y="2364991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17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10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BB1E8846-1AE2-7AFF-4BA1-B9EA354DF434}"/>
              </a:ext>
            </a:extLst>
          </p:cNvPr>
          <p:cNvSpPr/>
          <p:nvPr/>
        </p:nvSpPr>
        <p:spPr>
          <a:xfrm>
            <a:off x="541996" y="1074634"/>
            <a:ext cx="5774008" cy="4828625"/>
          </a:xfrm>
          <a:prstGeom prst="roundRect">
            <a:avLst>
              <a:gd name="adj" fmla="val 2036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84359F6-FC4C-3A4C-9842-69018601A74F}"/>
              </a:ext>
            </a:extLst>
          </p:cNvPr>
          <p:cNvSpPr txBox="1"/>
          <p:nvPr/>
        </p:nvSpPr>
        <p:spPr>
          <a:xfrm>
            <a:off x="1041649" y="1102253"/>
            <a:ext cx="5077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Produce a brief summary of the sustainable aspects of the development. </a:t>
            </a:r>
          </a:p>
        </p:txBody>
      </p:sp>
      <p:pic>
        <p:nvPicPr>
          <p:cNvPr id="37" name="Graphic 36">
            <a:extLst>
              <a:ext uri="{FF2B5EF4-FFF2-40B4-BE49-F238E27FC236}">
                <a16:creationId xmlns:a16="http://schemas.microsoft.com/office/drawing/2014/main" id="{0C687666-7807-40C4-DD8D-321FC51E2F9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0B5F9EB-070B-663A-0C13-54F81BD265E5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3C8C50B-6B54-E853-768B-C9EE06A8CA69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AFBDE7F4-F60A-0E38-CB9D-A6F84B1960F7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2866" y="1160078"/>
            <a:ext cx="505558" cy="505558"/>
          </a:xfrm>
          <a:prstGeom prst="rect">
            <a:avLst/>
          </a:prstGeom>
        </p:spPr>
      </p:pic>
      <p:pic>
        <p:nvPicPr>
          <p:cNvPr id="44" name="Graphic 43">
            <a:extLst>
              <a:ext uri="{FF2B5EF4-FFF2-40B4-BE49-F238E27FC236}">
                <a16:creationId xmlns:a16="http://schemas.microsoft.com/office/drawing/2014/main" id="{1393B0A9-3416-5DE4-3FA2-E69987A6E382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10096388-DE92-324A-7E45-FCBDF50FB30D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48" name="Graphic 47">
            <a:extLst>
              <a:ext uri="{FF2B5EF4-FFF2-40B4-BE49-F238E27FC236}">
                <a16:creationId xmlns:a16="http://schemas.microsoft.com/office/drawing/2014/main" id="{5E9E0BC0-E40E-6E98-6603-209609E23B3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9ECD2CA-819F-6364-F103-49E634B93AF8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D54BD36-F6EC-1FED-DD79-BD57CD6BEED8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6" name="Graphic 55">
            <a:extLst>
              <a:ext uri="{FF2B5EF4-FFF2-40B4-BE49-F238E27FC236}">
                <a16:creationId xmlns:a16="http://schemas.microsoft.com/office/drawing/2014/main" id="{594A84C9-5F2F-FC59-7A8E-AF0432575CBB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03D0E6F-968C-9F4F-575F-1693A369A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B4C4882B-A0BB-4AB3-101A-721113C3F65A}"/>
              </a:ext>
            </a:extLst>
          </p:cNvPr>
          <p:cNvSpPr/>
          <p:nvPr/>
        </p:nvSpPr>
        <p:spPr>
          <a:xfrm>
            <a:off x="536287" y="5968455"/>
            <a:ext cx="5774008" cy="3108310"/>
          </a:xfrm>
          <a:prstGeom prst="roundRect">
            <a:avLst>
              <a:gd name="adj" fmla="val 2036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3" name="Graphic 32">
            <a:extLst>
              <a:ext uri="{FF2B5EF4-FFF2-40B4-BE49-F238E27FC236}">
                <a16:creationId xmlns:a16="http://schemas.microsoft.com/office/drawing/2014/main" id="{FD41EE54-E05C-93F5-B9DC-3671B98F4736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C1796393-89C2-1D95-3E67-8AF195DB5DFF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57889" y="1301608"/>
            <a:ext cx="505558" cy="50555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69FD396-41F4-3EEC-7466-EDC2969D87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283952"/>
              </p:ext>
            </p:extLst>
          </p:nvPr>
        </p:nvGraphicFramePr>
        <p:xfrm>
          <a:off x="615520" y="1753147"/>
          <a:ext cx="5597022" cy="40694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5674">
                  <a:extLst>
                    <a:ext uri="{9D8B030D-6E8A-4147-A177-3AD203B41FA5}">
                      <a16:colId xmlns:a16="http://schemas.microsoft.com/office/drawing/2014/main" val="3202361638"/>
                    </a:ext>
                  </a:extLst>
                </a:gridCol>
                <a:gridCol w="1865674">
                  <a:extLst>
                    <a:ext uri="{9D8B030D-6E8A-4147-A177-3AD203B41FA5}">
                      <a16:colId xmlns:a16="http://schemas.microsoft.com/office/drawing/2014/main" val="860307571"/>
                    </a:ext>
                  </a:extLst>
                </a:gridCol>
                <a:gridCol w="1865674">
                  <a:extLst>
                    <a:ext uri="{9D8B030D-6E8A-4147-A177-3AD203B41FA5}">
                      <a16:colId xmlns:a16="http://schemas.microsoft.com/office/drawing/2014/main" val="3459659097"/>
                    </a:ext>
                  </a:extLst>
                </a:gridCol>
              </a:tblGrid>
              <a:tr h="2039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Socially sustainable 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Economically sustainable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Environmentally sustainable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9234690"/>
                  </a:ext>
                </a:extLst>
              </a:tr>
              <a:tr h="38654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4078854"/>
                  </a:ext>
                </a:extLst>
              </a:tr>
            </a:tbl>
          </a:graphicData>
        </a:graphic>
      </p:graphicFrame>
      <p:pic>
        <p:nvPicPr>
          <p:cNvPr id="4" name="Graphic 3">
            <a:extLst>
              <a:ext uri="{FF2B5EF4-FFF2-40B4-BE49-F238E27FC236}">
                <a16:creationId xmlns:a16="http://schemas.microsoft.com/office/drawing/2014/main" id="{BFB7B131-043B-5F29-8E5E-F23D3385F0CC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3922" y="6051072"/>
            <a:ext cx="505558" cy="50555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6278064-4E48-42C8-663A-4E8FDF26F183}"/>
              </a:ext>
            </a:extLst>
          </p:cNvPr>
          <p:cNvSpPr txBox="1"/>
          <p:nvPr/>
        </p:nvSpPr>
        <p:spPr>
          <a:xfrm>
            <a:off x="1052134" y="6058429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To what extent do you agree that the proposal is sustainable?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C883585-8FE7-FD30-C3E4-6FAF3DA1B6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254272"/>
              </p:ext>
            </p:extLst>
          </p:nvPr>
        </p:nvGraphicFramePr>
        <p:xfrm>
          <a:off x="629854" y="6610370"/>
          <a:ext cx="5398878" cy="6756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813">
                  <a:extLst>
                    <a:ext uri="{9D8B030D-6E8A-4147-A177-3AD203B41FA5}">
                      <a16:colId xmlns:a16="http://schemas.microsoft.com/office/drawing/2014/main" val="2896392421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3263464340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3884480356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3402740921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1906596483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2583641525"/>
                    </a:ext>
                  </a:extLst>
                </a:gridCol>
              </a:tblGrid>
              <a:tr h="30272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00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Agree/</a:t>
                      </a:r>
                      <a:br>
                        <a:rPr lang="en-GB" sz="1200" b="1" kern="100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1200" b="1" kern="100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disagree?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Completely 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Strongly 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Slightly 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Strongly disagree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Completely disagree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729395"/>
                  </a:ext>
                </a:extLst>
              </a:tr>
              <a:tr h="290982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✓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08986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2634546-8D8A-72D2-D17B-C85353583EE7}"/>
              </a:ext>
            </a:extLst>
          </p:cNvPr>
          <p:cNvSpPr txBox="1"/>
          <p:nvPr/>
        </p:nvSpPr>
        <p:spPr>
          <a:xfrm>
            <a:off x="536287" y="7269387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Give a brief justification for your choice. </a:t>
            </a:r>
          </a:p>
        </p:txBody>
      </p:sp>
    </p:spTree>
    <p:extLst>
      <p:ext uri="{BB962C8B-B14F-4D97-AF65-F5344CB8AC3E}">
        <p14:creationId xmlns:p14="http://schemas.microsoft.com/office/powerpoint/2010/main" val="891145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11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7" name="Graphic 36">
            <a:extLst>
              <a:ext uri="{FF2B5EF4-FFF2-40B4-BE49-F238E27FC236}">
                <a16:creationId xmlns:a16="http://schemas.microsoft.com/office/drawing/2014/main" id="{0C687666-7807-40C4-DD8D-321FC51E2F9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0B5F9EB-070B-663A-0C13-54F81BD265E5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3C8C50B-6B54-E853-768B-C9EE06A8CA69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44" name="Graphic 43">
            <a:extLst>
              <a:ext uri="{FF2B5EF4-FFF2-40B4-BE49-F238E27FC236}">
                <a16:creationId xmlns:a16="http://schemas.microsoft.com/office/drawing/2014/main" id="{1393B0A9-3416-5DE4-3FA2-E69987A6E382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10096388-DE92-324A-7E45-FCBDF50FB30D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48" name="Graphic 47">
            <a:extLst>
              <a:ext uri="{FF2B5EF4-FFF2-40B4-BE49-F238E27FC236}">
                <a16:creationId xmlns:a16="http://schemas.microsoft.com/office/drawing/2014/main" id="{5E9E0BC0-E40E-6E98-6603-209609E23B3C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9ECD2CA-819F-6364-F103-49E634B93AF8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D54BD36-F6EC-1FED-DD79-BD57CD6BEED8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6" name="Graphic 55">
            <a:extLst>
              <a:ext uri="{FF2B5EF4-FFF2-40B4-BE49-F238E27FC236}">
                <a16:creationId xmlns:a16="http://schemas.microsoft.com/office/drawing/2014/main" id="{594A84C9-5F2F-FC59-7A8E-AF0432575CBB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03D0E6F-968C-9F4F-575F-1693A369A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B4C4882B-A0BB-4AB3-101A-721113C3F65A}"/>
              </a:ext>
            </a:extLst>
          </p:cNvPr>
          <p:cNvSpPr/>
          <p:nvPr/>
        </p:nvSpPr>
        <p:spPr>
          <a:xfrm>
            <a:off x="536287" y="1048107"/>
            <a:ext cx="5774008" cy="8023320"/>
          </a:xfrm>
          <a:prstGeom prst="roundRect">
            <a:avLst>
              <a:gd name="adj" fmla="val 2036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3" name="Graphic 32">
            <a:extLst>
              <a:ext uri="{FF2B5EF4-FFF2-40B4-BE49-F238E27FC236}">
                <a16:creationId xmlns:a16="http://schemas.microsoft.com/office/drawing/2014/main" id="{FD41EE54-E05C-93F5-B9DC-3671B98F4736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C1796393-89C2-1D95-3E67-8AF195DB5DFF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157889" y="1301608"/>
            <a:ext cx="505558" cy="505558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BFB7B131-043B-5F29-8E5E-F23D3385F0CC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63922" y="1072668"/>
            <a:ext cx="505558" cy="50555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6278064-4E48-42C8-663A-4E8FDF26F183}"/>
              </a:ext>
            </a:extLst>
          </p:cNvPr>
          <p:cNvSpPr txBox="1"/>
          <p:nvPr/>
        </p:nvSpPr>
        <p:spPr>
          <a:xfrm>
            <a:off x="1052134" y="1080025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To what extent do you believe the proposal should go ahead?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C883585-8FE7-FD30-C3E4-6FAF3DA1B6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693438"/>
              </p:ext>
            </p:extLst>
          </p:nvPr>
        </p:nvGraphicFramePr>
        <p:xfrm>
          <a:off x="629854" y="1631966"/>
          <a:ext cx="5398878" cy="6756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813">
                  <a:extLst>
                    <a:ext uri="{9D8B030D-6E8A-4147-A177-3AD203B41FA5}">
                      <a16:colId xmlns:a16="http://schemas.microsoft.com/office/drawing/2014/main" val="2896392421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3263464340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3884480356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3402740921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1906596483"/>
                    </a:ext>
                  </a:extLst>
                </a:gridCol>
                <a:gridCol w="899813">
                  <a:extLst>
                    <a:ext uri="{9D8B030D-6E8A-4147-A177-3AD203B41FA5}">
                      <a16:colId xmlns:a16="http://schemas.microsoft.com/office/drawing/2014/main" val="2583641525"/>
                    </a:ext>
                  </a:extLst>
                </a:gridCol>
              </a:tblGrid>
              <a:tr h="30272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00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Agree/</a:t>
                      </a:r>
                      <a:br>
                        <a:rPr lang="en-GB" sz="1200" b="1" kern="100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GB" sz="1200" b="1" kern="100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disagree?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Completely 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Strongly 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Slightly 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Strongly disagree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Completely disagree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729395"/>
                  </a:ext>
                </a:extLst>
              </a:tr>
              <a:tr h="290982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✓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08986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2634546-8D8A-72D2-D17B-C85353583EE7}"/>
              </a:ext>
            </a:extLst>
          </p:cNvPr>
          <p:cNvSpPr txBox="1"/>
          <p:nvPr/>
        </p:nvSpPr>
        <p:spPr>
          <a:xfrm>
            <a:off x="536287" y="2290983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Give a brief justification for your choice. </a:t>
            </a:r>
          </a:p>
        </p:txBody>
      </p:sp>
    </p:spTree>
    <p:extLst>
      <p:ext uri="{BB962C8B-B14F-4D97-AF65-F5344CB8AC3E}">
        <p14:creationId xmlns:p14="http://schemas.microsoft.com/office/powerpoint/2010/main" val="1883629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9A1BB-0C23-7646-8BD7-85B46BCE7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2800" dirty="0">
                <a:latin typeface="+mn-lt"/>
              </a:rPr>
              <a:t>Figure 3 Glossary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12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D6EB5979-4A83-D09C-8DD2-AA9ED0E238B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130" y="287840"/>
            <a:ext cx="584873" cy="584873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423188C9-85FF-630F-C4E8-3DFC5D321733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E0E55B1-CD5B-8A1D-EBED-D4A522F0325C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C9EED1-F1FB-9FA1-9D53-C0D69EDCCB40}"/>
              </a:ext>
            </a:extLst>
          </p:cNvPr>
          <p:cNvSpPr txBox="1"/>
          <p:nvPr/>
        </p:nvSpPr>
        <p:spPr>
          <a:xfrm>
            <a:off x="7644911" y="1240240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5D91A0C6-2B02-EE21-EE66-DDAC3167FD83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3F4511A0-5AEC-BF02-2231-86312951D929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447FB06-D4F4-2437-A4A8-214B7CFF2FAE}"/>
              </a:ext>
            </a:extLst>
          </p:cNvPr>
          <p:cNvSpPr txBox="1"/>
          <p:nvPr/>
        </p:nvSpPr>
        <p:spPr>
          <a:xfrm>
            <a:off x="7644911" y="1843550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FCCF6-DF10-ABE5-5E7F-8D8034B31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040106"/>
            <a:ext cx="5854700" cy="781554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100" b="1" dirty="0"/>
              <a:t>Affordable housing </a:t>
            </a:r>
            <a:br>
              <a:rPr lang="en-GB" sz="1100" b="1" dirty="0"/>
            </a:br>
            <a:r>
              <a:rPr lang="en-GB" sz="1100" dirty="0"/>
              <a:t>Homes that people with lower or average incomes can afford to rent or buy, ensuring everyone has a decent place to live without spending too much money.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Commuter settlement</a:t>
            </a:r>
            <a:br>
              <a:rPr lang="en-GB" sz="1100" b="1" dirty="0"/>
            </a:br>
            <a:r>
              <a:rPr lang="en-GB" sz="1100" dirty="0"/>
              <a:t>Places where people live and travel from to work in a city, usually by train or car.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br>
              <a:rPr lang="en-GB" sz="1100" b="1" dirty="0"/>
            </a:br>
            <a:r>
              <a:rPr lang="en-GB" sz="1100" b="1" dirty="0"/>
              <a:t>Congestion</a:t>
            </a:r>
            <a:br>
              <a:rPr lang="en-GB" sz="1100" b="1" dirty="0"/>
            </a:br>
            <a:r>
              <a:rPr lang="en-GB" sz="1100" dirty="0"/>
              <a:t>Too many cars and vehicles on the roads, causing traffic jams and pollution.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Drainage systems</a:t>
            </a:r>
            <a:br>
              <a:rPr lang="en-GB" sz="1100" b="1" dirty="0"/>
            </a:br>
            <a:r>
              <a:rPr lang="en-GB" sz="1100" dirty="0"/>
              <a:t>Systems of pipes or channels that carry away rainwater from streets and houses to prevent flooding.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Flood plain</a:t>
            </a:r>
            <a:br>
              <a:rPr lang="en-GB" sz="1100" b="1" dirty="0"/>
            </a:br>
            <a:r>
              <a:rPr lang="en-GB" sz="1100" dirty="0"/>
              <a:t>Flat land near rivers that can get flooded when the river water rises.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Habitat</a:t>
            </a:r>
            <a:br>
              <a:rPr lang="en-GB" sz="1100" b="1" dirty="0"/>
            </a:br>
            <a:r>
              <a:rPr lang="en-GB" sz="1100" dirty="0"/>
              <a:t>A natural environment where plants and animals live, which provides them with food, water, shelter, and space.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Heritage buildings</a:t>
            </a:r>
            <a:br>
              <a:rPr lang="en-GB" sz="1100" b="1" dirty="0"/>
            </a:br>
            <a:r>
              <a:rPr lang="en-GB" sz="1100" dirty="0"/>
              <a:t>Old and important buildings are protected because they are a part of history.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Infrastructure</a:t>
            </a:r>
            <a:br>
              <a:rPr lang="en-GB" sz="1100" b="1" dirty="0"/>
            </a:br>
            <a:r>
              <a:rPr lang="en-GB" sz="1100" dirty="0"/>
              <a:t>Basic systems and services a place needs, like roads, bridges, water supply, and electricity.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Renewable energy</a:t>
            </a:r>
            <a:br>
              <a:rPr lang="en-GB" sz="1100" b="1" dirty="0"/>
            </a:br>
            <a:r>
              <a:rPr lang="en-GB" sz="1100" dirty="0"/>
              <a:t>Energy from sources that won't run out, like the sun, wind, and water.</a:t>
            </a:r>
            <a:br>
              <a:rPr lang="en-GB" sz="1100" b="1" dirty="0"/>
            </a:br>
            <a:br>
              <a:rPr lang="en-GB" sz="1100" b="1" dirty="0"/>
            </a:br>
            <a:r>
              <a:rPr lang="en-GB" sz="1100" b="1" dirty="0"/>
              <a:t>Solar farm</a:t>
            </a:r>
            <a:br>
              <a:rPr lang="en-GB" sz="1100" b="1" dirty="0"/>
            </a:br>
            <a:r>
              <a:rPr lang="en-GB" sz="1100" dirty="0"/>
              <a:t>A big area with lots of solar panels that use sunlight to make electricity.</a:t>
            </a:r>
            <a:br>
              <a:rPr lang="en-GB" sz="1100" dirty="0"/>
            </a:br>
            <a:br>
              <a:rPr lang="en-GB" sz="1100" dirty="0"/>
            </a:br>
            <a:r>
              <a:rPr lang="en-GB" sz="1100" b="1" dirty="0"/>
              <a:t>Sustainability</a:t>
            </a:r>
            <a:br>
              <a:rPr lang="en-GB" sz="1100" b="1" dirty="0"/>
            </a:br>
            <a:r>
              <a:rPr lang="en-GB" sz="1100" dirty="0"/>
              <a:t>Keeping the environment and our resources in good condition so future generations can also use them.</a:t>
            </a:r>
            <a:br>
              <a:rPr lang="en-GB" sz="1100" dirty="0"/>
            </a:br>
            <a:br>
              <a:rPr lang="en-GB" sz="1100" dirty="0"/>
            </a:br>
            <a:r>
              <a:rPr lang="en-GB" sz="1100" b="1" dirty="0"/>
              <a:t>Sustainable settlement</a:t>
            </a:r>
            <a:br>
              <a:rPr lang="en-GB" sz="1100" b="1" dirty="0"/>
            </a:br>
            <a:r>
              <a:rPr lang="en-GB" sz="1100" dirty="0"/>
              <a:t>Places where people live are built not to harm the environment, using materials and energy that keep the air and water clean.</a:t>
            </a:r>
            <a:br>
              <a:rPr lang="en-GB" sz="1100" dirty="0"/>
            </a:br>
            <a:br>
              <a:rPr lang="en-GB" sz="1100" dirty="0"/>
            </a:br>
            <a:r>
              <a:rPr lang="en-GB" sz="1100" b="1" dirty="0"/>
              <a:t>Sustainable transport</a:t>
            </a:r>
            <a:br>
              <a:rPr lang="en-GB" sz="1100" b="1" dirty="0"/>
            </a:br>
            <a:r>
              <a:rPr lang="en-GB" sz="1100" dirty="0"/>
              <a:t>Ways of getting around that don't harm the environment, like biking, walking, using buses or trains, or cars that don't need petrol or diesel.</a:t>
            </a:r>
            <a:br>
              <a:rPr lang="en-GB" sz="1100" dirty="0"/>
            </a:br>
            <a:br>
              <a:rPr lang="en-GB" sz="1100" dirty="0"/>
            </a:br>
            <a:endParaRPr lang="en-GB" sz="11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br>
              <a:rPr lang="en-GB" sz="1100" dirty="0"/>
            </a:br>
            <a:br>
              <a:rPr lang="en-GB" sz="1100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4065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9A1BB-0C23-7646-8BD7-85B46BCE7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2800" dirty="0">
                <a:latin typeface="+mn-lt"/>
              </a:rPr>
              <a:t>Glossary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13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D6EB5979-4A83-D09C-8DD2-AA9ED0E238B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130" y="287840"/>
            <a:ext cx="584873" cy="584873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423188C9-85FF-630F-C4E8-3DFC5D321733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E0E55B1-CD5B-8A1D-EBED-D4A522F0325C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C9EED1-F1FB-9FA1-9D53-C0D69EDCCB40}"/>
              </a:ext>
            </a:extLst>
          </p:cNvPr>
          <p:cNvSpPr txBox="1"/>
          <p:nvPr/>
        </p:nvSpPr>
        <p:spPr>
          <a:xfrm>
            <a:off x="7644911" y="1240240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5D91A0C6-2B02-EE21-EE66-DDAC3167FD83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3F4511A0-5AEC-BF02-2231-86312951D929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447FB06-D4F4-2437-A4A8-214B7CFF2FAE}"/>
              </a:ext>
            </a:extLst>
          </p:cNvPr>
          <p:cNvSpPr txBox="1"/>
          <p:nvPr/>
        </p:nvSpPr>
        <p:spPr>
          <a:xfrm>
            <a:off x="7644911" y="1843550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FCCF6-DF10-ABE5-5E7F-8D8034B31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056290"/>
            <a:ext cx="5854700" cy="781554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100" b="1" dirty="0"/>
              <a:t>Unsustainable </a:t>
            </a:r>
            <a:br>
              <a:rPr lang="en-GB" sz="1100" b="1" dirty="0"/>
            </a:br>
            <a:r>
              <a:rPr lang="en-GB" sz="1100" dirty="0"/>
              <a:t>Doing things that can harm the environment or use up resources so they might not be there for people in the future.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100" b="1" dirty="0"/>
              <a:t>Urban sprawl</a:t>
            </a:r>
            <a:br>
              <a:rPr lang="en-GB" sz="1100" b="1"/>
            </a:br>
            <a:r>
              <a:rPr lang="en-GB" sz="1100"/>
              <a:t>The spread of urban areas into surrounding rural areas, leading to the development of new housing, roads, and shopping centres, often at the expense of green space and agricultural land.</a:t>
            </a:r>
            <a:br>
              <a:rPr lang="en-GB" sz="1100" b="1" dirty="0"/>
            </a:br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AC5A6A7-C8BD-210D-151F-066E26E2ACD2}"/>
              </a:ext>
            </a:extLst>
          </p:cNvPr>
          <p:cNvSpPr txBox="1">
            <a:spLocks/>
          </p:cNvSpPr>
          <p:nvPr/>
        </p:nvSpPr>
        <p:spPr>
          <a:xfrm>
            <a:off x="1052134" y="5169747"/>
            <a:ext cx="5622426" cy="6330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81A03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+mn-lt"/>
              </a:rPr>
              <a:t>Quizzes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4AC684-29CA-0BE2-6D82-640E4D71628B}"/>
              </a:ext>
            </a:extLst>
          </p:cNvPr>
          <p:cNvSpPr txBox="1"/>
          <p:nvPr/>
        </p:nvSpPr>
        <p:spPr>
          <a:xfrm>
            <a:off x="1187296" y="8535453"/>
            <a:ext cx="49167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https://</a:t>
            </a:r>
            <a:r>
              <a:rPr lang="en-GB" dirty="0" err="1"/>
              <a:t>tinyurl.com</a:t>
            </a:r>
            <a:r>
              <a:rPr lang="en-GB" dirty="0"/>
              <a:t>/2024AQAprerelease</a:t>
            </a:r>
          </a:p>
        </p:txBody>
      </p:sp>
      <p:pic>
        <p:nvPicPr>
          <p:cNvPr id="9" name="Picture 8" descr="A qr code with black squares&#10;&#10;Description automatically generated">
            <a:extLst>
              <a:ext uri="{FF2B5EF4-FFF2-40B4-BE49-F238E27FC236}">
                <a16:creationId xmlns:a16="http://schemas.microsoft.com/office/drawing/2014/main" id="{23F9335D-424C-AE83-342C-CBED31BFA4D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22920" y="5698504"/>
            <a:ext cx="2612159" cy="261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472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2</a:t>
            </a:fld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813B356-B431-A23C-8B7C-BA3BD854DD1B}"/>
              </a:ext>
            </a:extLst>
          </p:cNvPr>
          <p:cNvSpPr/>
          <p:nvPr/>
        </p:nvSpPr>
        <p:spPr>
          <a:xfrm>
            <a:off x="485943" y="1010794"/>
            <a:ext cx="51213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chemeClr val="bg1">
                    <a:lumMod val="50000"/>
                  </a:schemeClr>
                </a:solidFill>
              </a:rPr>
              <a:t>Below are the key terms used in figure 3. You need to</a:t>
            </a:r>
            <a:br>
              <a:rPr lang="en-GB" sz="1600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GB" sz="1600" b="1" dirty="0">
                <a:solidFill>
                  <a:schemeClr val="bg1">
                    <a:lumMod val="50000"/>
                  </a:schemeClr>
                </a:solidFill>
              </a:rPr>
              <a:t> know what each term means and be able to use it in sentence. </a:t>
            </a:r>
          </a:p>
        </p:txBody>
      </p:sp>
      <p:graphicFrame>
        <p:nvGraphicFramePr>
          <p:cNvPr id="22" name="Table 22">
            <a:extLst>
              <a:ext uri="{FF2B5EF4-FFF2-40B4-BE49-F238E27FC236}">
                <a16:creationId xmlns:a16="http://schemas.microsoft.com/office/drawing/2014/main" id="{B0160865-CECC-ECAA-21AA-5AF15FB763B9}"/>
              </a:ext>
            </a:extLst>
          </p:cNvPr>
          <p:cNvGraphicFramePr>
            <a:graphicFrameLocks noGrp="1"/>
          </p:cNvGraphicFramePr>
          <p:nvPr/>
        </p:nvGraphicFramePr>
        <p:xfrm>
          <a:off x="579216" y="1795710"/>
          <a:ext cx="5698920" cy="7099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9460">
                  <a:extLst>
                    <a:ext uri="{9D8B030D-6E8A-4147-A177-3AD203B41FA5}">
                      <a16:colId xmlns:a16="http://schemas.microsoft.com/office/drawing/2014/main" val="1959015918"/>
                    </a:ext>
                  </a:extLst>
                </a:gridCol>
                <a:gridCol w="2849460">
                  <a:extLst>
                    <a:ext uri="{9D8B030D-6E8A-4147-A177-3AD203B41FA5}">
                      <a16:colId xmlns:a16="http://schemas.microsoft.com/office/drawing/2014/main" val="325644938"/>
                    </a:ext>
                  </a:extLst>
                </a:gridCol>
              </a:tblGrid>
              <a:tr h="8874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Affordable housing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Renewable energy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217119"/>
                  </a:ext>
                </a:extLst>
              </a:tr>
              <a:tr h="8874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Commuter settlement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Solar farm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917416"/>
                  </a:ext>
                </a:extLst>
              </a:tr>
              <a:tr h="8874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Congestion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Sustainability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905228"/>
                  </a:ext>
                </a:extLst>
              </a:tr>
              <a:tr h="8874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Drainage systems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Sustainable settlement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200103"/>
                  </a:ext>
                </a:extLst>
              </a:tr>
              <a:tr h="8874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Flood plain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Sustainable transport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494044"/>
                  </a:ext>
                </a:extLst>
              </a:tr>
              <a:tr h="8874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Habitats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Unsustainable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930436"/>
                  </a:ext>
                </a:extLst>
              </a:tr>
              <a:tr h="8874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Heritage buildings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Urban sprawl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334115"/>
                  </a:ext>
                </a:extLst>
              </a:tr>
              <a:tr h="88743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Infrastructure</a:t>
                      </a:r>
                    </a:p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529148"/>
                  </a:ext>
                </a:extLst>
              </a:tr>
            </a:tbl>
          </a:graphicData>
        </a:graphic>
      </p:graphicFrame>
      <p:sp>
        <p:nvSpPr>
          <p:cNvPr id="23" name="Oval 22">
            <a:extLst>
              <a:ext uri="{FF2B5EF4-FFF2-40B4-BE49-F238E27FC236}">
                <a16:creationId xmlns:a16="http://schemas.microsoft.com/office/drawing/2014/main" id="{C8A1AA65-7B64-EE83-B88A-C223BB55FB5D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id="{47F43C73-90E6-7D3A-4979-CB0AA40B42A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2130" y="287840"/>
            <a:ext cx="584873" cy="584873"/>
          </a:xfrm>
          <a:prstGeom prst="rect">
            <a:avLst/>
          </a:prstGeom>
        </p:spPr>
      </p:pic>
      <p:sp>
        <p:nvSpPr>
          <p:cNvPr id="25" name="Title 1">
            <a:extLst>
              <a:ext uri="{FF2B5EF4-FFF2-40B4-BE49-F238E27FC236}">
                <a16:creationId xmlns:a16="http://schemas.microsoft.com/office/drawing/2014/main" id="{C1DE236F-97AE-5671-94C6-59B390BEA410}"/>
              </a:ext>
            </a:extLst>
          </p:cNvPr>
          <p:cNvSpPr txBox="1">
            <a:spLocks/>
          </p:cNvSpPr>
          <p:nvPr/>
        </p:nvSpPr>
        <p:spPr>
          <a:xfrm>
            <a:off x="1052134" y="606711"/>
            <a:ext cx="5622426" cy="6330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81A03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>
                <a:latin typeface="+mn-lt"/>
              </a:rPr>
              <a:t>Figure 3 – Key Terms</a:t>
            </a:r>
          </a:p>
        </p:txBody>
      </p:sp>
      <p:pic>
        <p:nvPicPr>
          <p:cNvPr id="2" name="Picture 1" descr="A qr code with black squares&#10;&#10;Description automatically generated">
            <a:extLst>
              <a:ext uri="{FF2B5EF4-FFF2-40B4-BE49-F238E27FC236}">
                <a16:creationId xmlns:a16="http://schemas.microsoft.com/office/drawing/2014/main" id="{DD638E7B-8048-7D5C-698F-AA332D9BFC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9826" y="620535"/>
            <a:ext cx="1032080" cy="1032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506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9A1BB-0C23-7646-8BD7-85B46BCE7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3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423188C9-85FF-630F-C4E8-3DFC5D32173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E0E55B1-CD5B-8A1D-EBED-D4A522F0325C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C9EED1-F1FB-9FA1-9D53-C0D69EDCCB40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5D91A0C6-2B02-EE21-EE66-DDAC3167FD83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3F4511A0-5AEC-BF02-2231-86312951D929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447FB06-D4F4-2437-A4A8-214B7CFF2FAE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839E5AC-8D9B-52B1-5AD5-60B059DB882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7358" y="1074825"/>
            <a:ext cx="561861" cy="561861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0725B93-2E09-73D9-5EA1-764050025B6E}"/>
              </a:ext>
            </a:extLst>
          </p:cNvPr>
          <p:cNvSpPr/>
          <p:nvPr/>
        </p:nvSpPr>
        <p:spPr>
          <a:xfrm>
            <a:off x="541996" y="1093683"/>
            <a:ext cx="5774008" cy="7928425"/>
          </a:xfrm>
          <a:prstGeom prst="roundRect">
            <a:avLst>
              <a:gd name="adj" fmla="val 1003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A3D5EA-4E30-438E-6606-801A3E65155B}"/>
              </a:ext>
            </a:extLst>
          </p:cNvPr>
          <p:cNvSpPr txBox="1"/>
          <p:nvPr/>
        </p:nvSpPr>
        <p:spPr>
          <a:xfrm>
            <a:off x="1052134" y="1110175"/>
            <a:ext cx="55496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Using page 6 of the resource booklet, complete the questions below to  familiarise yourself with the key features of the scheme. </a:t>
            </a:r>
          </a:p>
        </p:txBody>
      </p:sp>
      <p:pic>
        <p:nvPicPr>
          <p:cNvPr id="51" name="Graphic 50">
            <a:extLst>
              <a:ext uri="{FF2B5EF4-FFF2-40B4-BE49-F238E27FC236}">
                <a16:creationId xmlns:a16="http://schemas.microsoft.com/office/drawing/2014/main" id="{ACB54C7A-8D03-0F76-31F8-A3E953B408D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C8E08794-6879-8A29-FE9F-8FB1A88EAA8F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DBE0E3A-143B-0C5D-F18D-35356210E73B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4" name="Graphic 53">
            <a:extLst>
              <a:ext uri="{FF2B5EF4-FFF2-40B4-BE49-F238E27FC236}">
                <a16:creationId xmlns:a16="http://schemas.microsoft.com/office/drawing/2014/main" id="{C66599ED-B337-E605-80CB-C0F85B0CCB47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61" name="Graphic 60">
            <a:extLst>
              <a:ext uri="{FF2B5EF4-FFF2-40B4-BE49-F238E27FC236}">
                <a16:creationId xmlns:a16="http://schemas.microsoft.com/office/drawing/2014/main" id="{F710A674-17A4-CE0A-BB75-BC986F3ABA5D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64C64C5-BDBA-6239-2C8C-0053A6F1E09A}"/>
              </a:ext>
            </a:extLst>
          </p:cNvPr>
          <p:cNvSpPr/>
          <p:nvPr/>
        </p:nvSpPr>
        <p:spPr>
          <a:xfrm>
            <a:off x="-2623279" y="2803161"/>
            <a:ext cx="2458387" cy="1723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Use either page 3 and 4 OR page 5 and 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BB28D7-6DDD-59D6-94BB-53D5A009FA57}"/>
              </a:ext>
            </a:extLst>
          </p:cNvPr>
          <p:cNvSpPr txBox="1"/>
          <p:nvPr/>
        </p:nvSpPr>
        <p:spPr>
          <a:xfrm>
            <a:off x="577358" y="1664026"/>
            <a:ext cx="5816162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How is sustainable transport one of the main principles of the proposed village? </a:t>
            </a: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How will energy be generated?</a:t>
            </a: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What is the plan for local ancient woodland and valuable habitats? </a:t>
            </a: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What will be done regarding existing heritage buildings in the proposed areas? </a:t>
            </a: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How will housing be developed to meet the needs of a range of people? </a:t>
            </a: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Outline the economic opportunities that will be developed as part of the scheme. </a:t>
            </a: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Give an overview of the leisure and recreation opportunities included in the scheme. </a:t>
            </a: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How will water supply and drainage be managed? </a:t>
            </a:r>
          </a:p>
          <a:p>
            <a:endParaRPr lang="en-GB" sz="1400" dirty="0">
              <a:solidFill>
                <a:srgbClr val="81A032"/>
              </a:solidFill>
            </a:endParaRPr>
          </a:p>
          <a:p>
            <a:endParaRPr lang="en-GB" sz="1400" dirty="0">
              <a:solidFill>
                <a:srgbClr val="81A0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685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9A1BB-0C23-7646-8BD7-85B46BCE7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4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423188C9-85FF-630F-C4E8-3DFC5D32173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E0E55B1-CD5B-8A1D-EBED-D4A522F0325C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C9EED1-F1FB-9FA1-9D53-C0D69EDCCB40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5D91A0C6-2B02-EE21-EE66-DDAC3167FD83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3F4511A0-5AEC-BF02-2231-86312951D929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447FB06-D4F4-2437-A4A8-214B7CFF2FAE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839E5AC-8D9B-52B1-5AD5-60B059DB882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7358" y="1074825"/>
            <a:ext cx="561861" cy="561861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0725B93-2E09-73D9-5EA1-764050025B6E}"/>
              </a:ext>
            </a:extLst>
          </p:cNvPr>
          <p:cNvSpPr/>
          <p:nvPr/>
        </p:nvSpPr>
        <p:spPr>
          <a:xfrm>
            <a:off x="541996" y="1093683"/>
            <a:ext cx="5774008" cy="6649365"/>
          </a:xfrm>
          <a:prstGeom prst="roundRect">
            <a:avLst>
              <a:gd name="adj" fmla="val 1003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A3D5EA-4E30-438E-6606-801A3E65155B}"/>
              </a:ext>
            </a:extLst>
          </p:cNvPr>
          <p:cNvSpPr txBox="1"/>
          <p:nvPr/>
        </p:nvSpPr>
        <p:spPr>
          <a:xfrm>
            <a:off x="1052134" y="1110175"/>
            <a:ext cx="55496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Using page 7 of the resource booklet, complete the questions below to  familiarise yourself with objections to the scheme. </a:t>
            </a:r>
          </a:p>
        </p:txBody>
      </p:sp>
      <p:pic>
        <p:nvPicPr>
          <p:cNvPr id="51" name="Graphic 50">
            <a:extLst>
              <a:ext uri="{FF2B5EF4-FFF2-40B4-BE49-F238E27FC236}">
                <a16:creationId xmlns:a16="http://schemas.microsoft.com/office/drawing/2014/main" id="{ACB54C7A-8D03-0F76-31F8-A3E953B408D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C8E08794-6879-8A29-FE9F-8FB1A88EAA8F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DBE0E3A-143B-0C5D-F18D-35356210E73B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4" name="Graphic 53">
            <a:extLst>
              <a:ext uri="{FF2B5EF4-FFF2-40B4-BE49-F238E27FC236}">
                <a16:creationId xmlns:a16="http://schemas.microsoft.com/office/drawing/2014/main" id="{C66599ED-B337-E605-80CB-C0F85B0CCB47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61" name="Graphic 60">
            <a:extLst>
              <a:ext uri="{FF2B5EF4-FFF2-40B4-BE49-F238E27FC236}">
                <a16:creationId xmlns:a16="http://schemas.microsoft.com/office/drawing/2014/main" id="{F710A674-17A4-CE0A-BB75-BC986F3ABA5D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ACD2DD22-7559-5220-7E33-83438E6613A6}"/>
              </a:ext>
            </a:extLst>
          </p:cNvPr>
          <p:cNvSpPr txBox="1"/>
          <p:nvPr/>
        </p:nvSpPr>
        <p:spPr>
          <a:xfrm>
            <a:off x="541996" y="9419041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Give a brief justification for your choice.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BB28D7-6DDD-59D6-94BB-53D5A009FA57}"/>
              </a:ext>
            </a:extLst>
          </p:cNvPr>
          <p:cNvSpPr txBox="1"/>
          <p:nvPr/>
        </p:nvSpPr>
        <p:spPr>
          <a:xfrm>
            <a:off x="577358" y="1560994"/>
            <a:ext cx="581616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What are the characteristics of the land proposed for development? How is the land featured in the proposal currently used? </a:t>
            </a: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What issues might occur if the new village were to become a commuter settlement? </a:t>
            </a: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What might be the impact of the development be on existing  places?</a:t>
            </a: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What impacts might the development have on transport infrastructure?</a:t>
            </a: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In the short-term, how might the development cause problems in the local area? </a:t>
            </a: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Why are additional hard surfaces in the area a concern? </a:t>
            </a: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What are the concerns about the existing electricity and sewage infrastructure? </a:t>
            </a:r>
          </a:p>
          <a:p>
            <a:pPr marL="342900" indent="-342900"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What are the concerns about the impact of the development on local services? </a:t>
            </a:r>
          </a:p>
          <a:p>
            <a:pPr marL="342900" indent="-342900">
              <a:buFontTx/>
              <a:buAutoNum type="arabicPeriod"/>
            </a:pPr>
            <a:endParaRPr lang="en-GB" sz="1400" dirty="0">
              <a:solidFill>
                <a:srgbClr val="81A032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en-GB" sz="1400" dirty="0">
                <a:solidFill>
                  <a:srgbClr val="81A032"/>
                </a:solidFill>
              </a:rPr>
              <a:t>What are the concerns relating to housing? 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BBE69335-0455-A929-745A-ED9DAE317D53}"/>
              </a:ext>
            </a:extLst>
          </p:cNvPr>
          <p:cNvSpPr/>
          <p:nvPr/>
        </p:nvSpPr>
        <p:spPr>
          <a:xfrm>
            <a:off x="541996" y="7831960"/>
            <a:ext cx="5774008" cy="1260525"/>
          </a:xfrm>
          <a:prstGeom prst="roundRect">
            <a:avLst>
              <a:gd name="adj" fmla="val 6255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957883E0-0C00-C458-1AEB-07FBB9AB4D98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9631" y="7868493"/>
            <a:ext cx="505558" cy="50555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33A7A35-99B4-1F8E-7DD0-957B4300A5F8}"/>
              </a:ext>
            </a:extLst>
          </p:cNvPr>
          <p:cNvSpPr txBox="1"/>
          <p:nvPr/>
        </p:nvSpPr>
        <p:spPr>
          <a:xfrm>
            <a:off x="1057843" y="7875850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Define social, economic, and environmental sustainability.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5BAE95-665D-A270-804A-891CDD479EB0}"/>
              </a:ext>
            </a:extLst>
          </p:cNvPr>
          <p:cNvSpPr/>
          <p:nvPr/>
        </p:nvSpPr>
        <p:spPr>
          <a:xfrm>
            <a:off x="-2623279" y="2803161"/>
            <a:ext cx="2458387" cy="1723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Use either page 3 and 4 OR page 5 and 6</a:t>
            </a:r>
          </a:p>
        </p:txBody>
      </p:sp>
    </p:spTree>
    <p:extLst>
      <p:ext uri="{BB962C8B-B14F-4D97-AF65-F5344CB8AC3E}">
        <p14:creationId xmlns:p14="http://schemas.microsoft.com/office/powerpoint/2010/main" val="1931099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9A1BB-0C23-7646-8BD7-85B46BCE7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5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423188C9-85FF-630F-C4E8-3DFC5D32173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E0E55B1-CD5B-8A1D-EBED-D4A522F0325C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C9EED1-F1FB-9FA1-9D53-C0D69EDCCB40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5D91A0C6-2B02-EE21-EE66-DDAC3167FD83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3F4511A0-5AEC-BF02-2231-86312951D929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447FB06-D4F4-2437-A4A8-214B7CFF2FAE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839E5AC-8D9B-52B1-5AD5-60B059DB882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7358" y="1074825"/>
            <a:ext cx="561861" cy="561861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0725B93-2E09-73D9-5EA1-764050025B6E}"/>
              </a:ext>
            </a:extLst>
          </p:cNvPr>
          <p:cNvSpPr/>
          <p:nvPr/>
        </p:nvSpPr>
        <p:spPr>
          <a:xfrm>
            <a:off x="541996" y="1093683"/>
            <a:ext cx="5774008" cy="6174523"/>
          </a:xfrm>
          <a:prstGeom prst="roundRect">
            <a:avLst>
              <a:gd name="adj" fmla="val 1003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A3D5EA-4E30-438E-6606-801A3E65155B}"/>
              </a:ext>
            </a:extLst>
          </p:cNvPr>
          <p:cNvSpPr txBox="1"/>
          <p:nvPr/>
        </p:nvSpPr>
        <p:spPr>
          <a:xfrm>
            <a:off x="1052134" y="1110175"/>
            <a:ext cx="4294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Using page 6, identify the key features of the scheme. </a:t>
            </a:r>
          </a:p>
        </p:txBody>
      </p:sp>
      <p:pic>
        <p:nvPicPr>
          <p:cNvPr id="51" name="Graphic 50">
            <a:extLst>
              <a:ext uri="{FF2B5EF4-FFF2-40B4-BE49-F238E27FC236}">
                <a16:creationId xmlns:a16="http://schemas.microsoft.com/office/drawing/2014/main" id="{ACB54C7A-8D03-0F76-31F8-A3E953B408D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C8E08794-6879-8A29-FE9F-8FB1A88EAA8F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DBE0E3A-143B-0C5D-F18D-35356210E73B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4" name="Graphic 53">
            <a:extLst>
              <a:ext uri="{FF2B5EF4-FFF2-40B4-BE49-F238E27FC236}">
                <a16:creationId xmlns:a16="http://schemas.microsoft.com/office/drawing/2014/main" id="{C66599ED-B337-E605-80CB-C0F85B0CCB47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61" name="Graphic 60">
            <a:extLst>
              <a:ext uri="{FF2B5EF4-FFF2-40B4-BE49-F238E27FC236}">
                <a16:creationId xmlns:a16="http://schemas.microsoft.com/office/drawing/2014/main" id="{F710A674-17A4-CE0A-BB75-BC986F3ABA5D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5CAF0DA-39F9-1249-8CFE-6C1463F32DDE}"/>
              </a:ext>
            </a:extLst>
          </p:cNvPr>
          <p:cNvSpPr txBox="1"/>
          <p:nvPr/>
        </p:nvSpPr>
        <p:spPr>
          <a:xfrm>
            <a:off x="864813" y="1558016"/>
            <a:ext cx="10719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Housing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4B46BB93-E9F5-977F-EBAD-3E6F704ED66B}"/>
              </a:ext>
            </a:extLst>
          </p:cNvPr>
          <p:cNvPicPr>
            <a:picLocks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79036" y="1558016"/>
            <a:ext cx="307777" cy="30777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085F72E-548F-97BA-4505-FAC352F84DD2}"/>
              </a:ext>
            </a:extLst>
          </p:cNvPr>
          <p:cNvSpPr txBox="1"/>
          <p:nvPr/>
        </p:nvSpPr>
        <p:spPr>
          <a:xfrm>
            <a:off x="3736777" y="1558016"/>
            <a:ext cx="10719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Transport</a:t>
            </a:r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E844630E-E917-9468-511C-51A3A45EDFE5}"/>
              </a:ext>
            </a:extLst>
          </p:cNvPr>
          <p:cNvPicPr>
            <a:picLocks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3448676" y="1567854"/>
            <a:ext cx="288101" cy="288101"/>
          </a:xfrm>
          <a:prstGeom prst="rect">
            <a:avLst/>
          </a:prstGeom>
        </p:spPr>
      </p:pic>
      <p:pic>
        <p:nvPicPr>
          <p:cNvPr id="28" name="Graphic 27">
            <a:extLst>
              <a:ext uri="{FF2B5EF4-FFF2-40B4-BE49-F238E27FC236}">
                <a16:creationId xmlns:a16="http://schemas.microsoft.com/office/drawing/2014/main" id="{DC105889-A719-8EEC-800B-0095A5E9226F}"/>
              </a:ext>
            </a:extLst>
          </p:cNvPr>
          <p:cNvPicPr>
            <a:picLocks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89465" y="3076044"/>
            <a:ext cx="297348" cy="297348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073FAF06-8D04-E5B9-FC3B-980D386E2D82}"/>
              </a:ext>
            </a:extLst>
          </p:cNvPr>
          <p:cNvSpPr txBox="1"/>
          <p:nvPr/>
        </p:nvSpPr>
        <p:spPr>
          <a:xfrm>
            <a:off x="843362" y="3070829"/>
            <a:ext cx="1655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Infrastructure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C7D656F-17D6-1AA0-1877-B2E648494AC2}"/>
              </a:ext>
            </a:extLst>
          </p:cNvPr>
          <p:cNvSpPr txBox="1"/>
          <p:nvPr/>
        </p:nvSpPr>
        <p:spPr>
          <a:xfrm>
            <a:off x="3702573" y="3065615"/>
            <a:ext cx="1655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Commercial  </a:t>
            </a:r>
          </a:p>
        </p:txBody>
      </p:sp>
      <p:pic>
        <p:nvPicPr>
          <p:cNvPr id="32" name="Graphic 31">
            <a:extLst>
              <a:ext uri="{FF2B5EF4-FFF2-40B4-BE49-F238E27FC236}">
                <a16:creationId xmlns:a16="http://schemas.microsoft.com/office/drawing/2014/main" id="{E7EC4BCF-14AD-AF63-272A-3992295B7F43}"/>
              </a:ext>
            </a:extLst>
          </p:cNvPr>
          <p:cNvPicPr>
            <a:picLocks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3448675" y="3075452"/>
            <a:ext cx="288101" cy="288101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BABD909F-1927-86ED-68F3-135D523DD408}"/>
              </a:ext>
            </a:extLst>
          </p:cNvPr>
          <p:cNvSpPr txBox="1"/>
          <p:nvPr/>
        </p:nvSpPr>
        <p:spPr>
          <a:xfrm>
            <a:off x="838552" y="4659588"/>
            <a:ext cx="19385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Leisure and recreation </a:t>
            </a:r>
          </a:p>
        </p:txBody>
      </p:sp>
      <p:pic>
        <p:nvPicPr>
          <p:cNvPr id="35" name="Graphic 34">
            <a:extLst>
              <a:ext uri="{FF2B5EF4-FFF2-40B4-BE49-F238E27FC236}">
                <a16:creationId xmlns:a16="http://schemas.microsoft.com/office/drawing/2014/main" id="{B4B6AA7F-8BFA-E87E-E7E6-A192FB252462}"/>
              </a:ext>
            </a:extLst>
          </p:cNvPr>
          <p:cNvPicPr>
            <a:picLocks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595075" y="4688874"/>
            <a:ext cx="297348" cy="297348"/>
          </a:xfrm>
          <a:prstGeom prst="rect">
            <a:avLst/>
          </a:prstGeom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7AD26EE7-8D6D-2AAE-D88D-B290D32C9B3D}"/>
              </a:ext>
            </a:extLst>
          </p:cNvPr>
          <p:cNvPicPr>
            <a:picLocks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414471" y="4688874"/>
            <a:ext cx="288102" cy="288102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845F7FCC-B23A-0957-99CD-2AC8DE7F3DBF}"/>
              </a:ext>
            </a:extLst>
          </p:cNvPr>
          <p:cNvSpPr txBox="1"/>
          <p:nvPr/>
        </p:nvSpPr>
        <p:spPr>
          <a:xfrm>
            <a:off x="3652301" y="4686196"/>
            <a:ext cx="1655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Heritage  </a:t>
            </a: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4189EBC3-DC6F-32F7-6E6B-92367AD87AAA}"/>
              </a:ext>
            </a:extLst>
          </p:cNvPr>
          <p:cNvPicPr>
            <a:picLocks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589860" y="6247169"/>
            <a:ext cx="307777" cy="307777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88C08D61-5790-4E3D-0255-012D200A8E15}"/>
              </a:ext>
            </a:extLst>
          </p:cNvPr>
          <p:cNvSpPr txBox="1"/>
          <p:nvPr/>
        </p:nvSpPr>
        <p:spPr>
          <a:xfrm>
            <a:off x="864813" y="6247168"/>
            <a:ext cx="19385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Ecosystems</a:t>
            </a: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248A81EF-6018-D29D-0247-9C09E4375977}"/>
              </a:ext>
            </a:extLst>
          </p:cNvPr>
          <p:cNvSpPr/>
          <p:nvPr/>
        </p:nvSpPr>
        <p:spPr>
          <a:xfrm>
            <a:off x="541996" y="7342562"/>
            <a:ext cx="5774008" cy="1751506"/>
          </a:xfrm>
          <a:prstGeom prst="roundRect">
            <a:avLst>
              <a:gd name="adj" fmla="val 6255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F368D26A-8ED5-23CB-778C-C1C17DC5DEA9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9631" y="7379095"/>
            <a:ext cx="505558" cy="505558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0C1CE18F-B58A-B5ED-D1EF-CE7AD2A93DDD}"/>
              </a:ext>
            </a:extLst>
          </p:cNvPr>
          <p:cNvSpPr txBox="1"/>
          <p:nvPr/>
        </p:nvSpPr>
        <p:spPr>
          <a:xfrm>
            <a:off x="1057843" y="7386452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Define social, economic, and environmental sustainability.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CD2DD22-7559-5220-7E33-83438E6613A6}"/>
              </a:ext>
            </a:extLst>
          </p:cNvPr>
          <p:cNvSpPr txBox="1"/>
          <p:nvPr/>
        </p:nvSpPr>
        <p:spPr>
          <a:xfrm>
            <a:off x="541996" y="9419041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Give a brief justification for your choice.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6CD1DF-2556-C3D7-1756-8CB2F5BF1A9B}"/>
              </a:ext>
            </a:extLst>
          </p:cNvPr>
          <p:cNvSpPr/>
          <p:nvPr/>
        </p:nvSpPr>
        <p:spPr>
          <a:xfrm>
            <a:off x="-2623279" y="2803161"/>
            <a:ext cx="2458387" cy="1723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Use either page 3 and 4 OR page 5 and 6</a:t>
            </a:r>
          </a:p>
        </p:txBody>
      </p:sp>
    </p:spTree>
    <p:extLst>
      <p:ext uri="{BB962C8B-B14F-4D97-AF65-F5344CB8AC3E}">
        <p14:creationId xmlns:p14="http://schemas.microsoft.com/office/powerpoint/2010/main" val="22409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9A1BB-0C23-7646-8BD7-85B46BCE7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6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423188C9-85FF-630F-C4E8-3DFC5D32173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0E0E55B1-CD5B-8A1D-EBED-D4A522F0325C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4C9EED1-F1FB-9FA1-9D53-C0D69EDCCB40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5D91A0C6-2B02-EE21-EE66-DDAC3167FD83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3F4511A0-5AEC-BF02-2231-86312951D929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447FB06-D4F4-2437-A4A8-214B7CFF2FAE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839E5AC-8D9B-52B1-5AD5-60B059DB882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7358" y="1074825"/>
            <a:ext cx="561861" cy="561861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0725B93-2E09-73D9-5EA1-764050025B6E}"/>
              </a:ext>
            </a:extLst>
          </p:cNvPr>
          <p:cNvSpPr/>
          <p:nvPr/>
        </p:nvSpPr>
        <p:spPr>
          <a:xfrm>
            <a:off x="541996" y="1093683"/>
            <a:ext cx="5774008" cy="6174523"/>
          </a:xfrm>
          <a:prstGeom prst="roundRect">
            <a:avLst>
              <a:gd name="adj" fmla="val 1003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A3D5EA-4E30-438E-6606-801A3E65155B}"/>
              </a:ext>
            </a:extLst>
          </p:cNvPr>
          <p:cNvSpPr txBox="1"/>
          <p:nvPr/>
        </p:nvSpPr>
        <p:spPr>
          <a:xfrm>
            <a:off x="1052134" y="1110175"/>
            <a:ext cx="4294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Using page 7, identify the key issues with the scheme. </a:t>
            </a:r>
          </a:p>
        </p:txBody>
      </p:sp>
      <p:pic>
        <p:nvPicPr>
          <p:cNvPr id="51" name="Graphic 50">
            <a:extLst>
              <a:ext uri="{FF2B5EF4-FFF2-40B4-BE49-F238E27FC236}">
                <a16:creationId xmlns:a16="http://schemas.microsoft.com/office/drawing/2014/main" id="{ACB54C7A-8D03-0F76-31F8-A3E953B408D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C8E08794-6879-8A29-FE9F-8FB1A88EAA8F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DBE0E3A-143B-0C5D-F18D-35356210E73B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4" name="Graphic 53">
            <a:extLst>
              <a:ext uri="{FF2B5EF4-FFF2-40B4-BE49-F238E27FC236}">
                <a16:creationId xmlns:a16="http://schemas.microsoft.com/office/drawing/2014/main" id="{C66599ED-B337-E605-80CB-C0F85B0CCB47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61" name="Graphic 60">
            <a:extLst>
              <a:ext uri="{FF2B5EF4-FFF2-40B4-BE49-F238E27FC236}">
                <a16:creationId xmlns:a16="http://schemas.microsoft.com/office/drawing/2014/main" id="{F710A674-17A4-CE0A-BB75-BC986F3ABA5D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5CAF0DA-39F9-1249-8CFE-6C1463F32DDE}"/>
              </a:ext>
            </a:extLst>
          </p:cNvPr>
          <p:cNvSpPr txBox="1"/>
          <p:nvPr/>
        </p:nvSpPr>
        <p:spPr>
          <a:xfrm>
            <a:off x="864813" y="1558016"/>
            <a:ext cx="10719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Housing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4B46BB93-E9F5-977F-EBAD-3E6F704ED66B}"/>
              </a:ext>
            </a:extLst>
          </p:cNvPr>
          <p:cNvPicPr>
            <a:picLocks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79036" y="1558016"/>
            <a:ext cx="307777" cy="30777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085F72E-548F-97BA-4505-FAC352F84DD2}"/>
              </a:ext>
            </a:extLst>
          </p:cNvPr>
          <p:cNvSpPr txBox="1"/>
          <p:nvPr/>
        </p:nvSpPr>
        <p:spPr>
          <a:xfrm>
            <a:off x="3736777" y="1558016"/>
            <a:ext cx="10719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Transport</a:t>
            </a:r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E844630E-E917-9468-511C-51A3A45EDFE5}"/>
              </a:ext>
            </a:extLst>
          </p:cNvPr>
          <p:cNvPicPr>
            <a:picLocks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3448676" y="1567854"/>
            <a:ext cx="288101" cy="288101"/>
          </a:xfrm>
          <a:prstGeom prst="rect">
            <a:avLst/>
          </a:prstGeom>
        </p:spPr>
      </p:pic>
      <p:pic>
        <p:nvPicPr>
          <p:cNvPr id="28" name="Graphic 27">
            <a:extLst>
              <a:ext uri="{FF2B5EF4-FFF2-40B4-BE49-F238E27FC236}">
                <a16:creationId xmlns:a16="http://schemas.microsoft.com/office/drawing/2014/main" id="{DC105889-A719-8EEC-800B-0095A5E9226F}"/>
              </a:ext>
            </a:extLst>
          </p:cNvPr>
          <p:cNvPicPr>
            <a:picLocks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89465" y="3076044"/>
            <a:ext cx="297348" cy="297348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073FAF06-8D04-E5B9-FC3B-980D386E2D82}"/>
              </a:ext>
            </a:extLst>
          </p:cNvPr>
          <p:cNvSpPr txBox="1"/>
          <p:nvPr/>
        </p:nvSpPr>
        <p:spPr>
          <a:xfrm>
            <a:off x="843362" y="3070829"/>
            <a:ext cx="1655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Infrastructure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C7D656F-17D6-1AA0-1877-B2E648494AC2}"/>
              </a:ext>
            </a:extLst>
          </p:cNvPr>
          <p:cNvSpPr txBox="1"/>
          <p:nvPr/>
        </p:nvSpPr>
        <p:spPr>
          <a:xfrm>
            <a:off x="3702573" y="3065615"/>
            <a:ext cx="1655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Commercial  </a:t>
            </a:r>
          </a:p>
        </p:txBody>
      </p:sp>
      <p:pic>
        <p:nvPicPr>
          <p:cNvPr id="32" name="Graphic 31">
            <a:extLst>
              <a:ext uri="{FF2B5EF4-FFF2-40B4-BE49-F238E27FC236}">
                <a16:creationId xmlns:a16="http://schemas.microsoft.com/office/drawing/2014/main" id="{E7EC4BCF-14AD-AF63-272A-3992295B7F43}"/>
              </a:ext>
            </a:extLst>
          </p:cNvPr>
          <p:cNvPicPr>
            <a:picLocks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3448675" y="3075452"/>
            <a:ext cx="288101" cy="288101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BABD909F-1927-86ED-68F3-135D523DD408}"/>
              </a:ext>
            </a:extLst>
          </p:cNvPr>
          <p:cNvSpPr txBox="1"/>
          <p:nvPr/>
        </p:nvSpPr>
        <p:spPr>
          <a:xfrm>
            <a:off x="838552" y="4659588"/>
            <a:ext cx="19385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Leisure and recreation </a:t>
            </a:r>
          </a:p>
        </p:txBody>
      </p:sp>
      <p:pic>
        <p:nvPicPr>
          <p:cNvPr id="35" name="Graphic 34">
            <a:extLst>
              <a:ext uri="{FF2B5EF4-FFF2-40B4-BE49-F238E27FC236}">
                <a16:creationId xmlns:a16="http://schemas.microsoft.com/office/drawing/2014/main" id="{B4B6AA7F-8BFA-E87E-E7E6-A192FB252462}"/>
              </a:ext>
            </a:extLst>
          </p:cNvPr>
          <p:cNvPicPr>
            <a:picLocks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595075" y="4688874"/>
            <a:ext cx="297348" cy="297348"/>
          </a:xfrm>
          <a:prstGeom prst="rect">
            <a:avLst/>
          </a:prstGeom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7AD26EE7-8D6D-2AAE-D88D-B290D32C9B3D}"/>
              </a:ext>
            </a:extLst>
          </p:cNvPr>
          <p:cNvPicPr>
            <a:picLocks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3414471" y="4688874"/>
            <a:ext cx="288102" cy="288102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845F7FCC-B23A-0957-99CD-2AC8DE7F3DBF}"/>
              </a:ext>
            </a:extLst>
          </p:cNvPr>
          <p:cNvSpPr txBox="1"/>
          <p:nvPr/>
        </p:nvSpPr>
        <p:spPr>
          <a:xfrm>
            <a:off x="3652301" y="4686196"/>
            <a:ext cx="16550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Heritage  </a:t>
            </a: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4189EBC3-DC6F-32F7-6E6B-92367AD87AAA}"/>
              </a:ext>
            </a:extLst>
          </p:cNvPr>
          <p:cNvPicPr>
            <a:picLocks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589860" y="6247169"/>
            <a:ext cx="307777" cy="307777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88C08D61-5790-4E3D-0255-012D200A8E15}"/>
              </a:ext>
            </a:extLst>
          </p:cNvPr>
          <p:cNvSpPr txBox="1"/>
          <p:nvPr/>
        </p:nvSpPr>
        <p:spPr>
          <a:xfrm>
            <a:off x="864813" y="6247168"/>
            <a:ext cx="19385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Ecosystems</a:t>
            </a: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248A81EF-6018-D29D-0247-9C09E4375977}"/>
              </a:ext>
            </a:extLst>
          </p:cNvPr>
          <p:cNvSpPr/>
          <p:nvPr/>
        </p:nvSpPr>
        <p:spPr>
          <a:xfrm>
            <a:off x="541996" y="7342562"/>
            <a:ext cx="5774008" cy="1751506"/>
          </a:xfrm>
          <a:prstGeom prst="roundRect">
            <a:avLst>
              <a:gd name="adj" fmla="val 6255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F368D26A-8ED5-23CB-778C-C1C17DC5DEA9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9631" y="7379095"/>
            <a:ext cx="505558" cy="505558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0C1CE18F-B58A-B5ED-D1EF-CE7AD2A93DDD}"/>
              </a:ext>
            </a:extLst>
          </p:cNvPr>
          <p:cNvSpPr txBox="1"/>
          <p:nvPr/>
        </p:nvSpPr>
        <p:spPr>
          <a:xfrm>
            <a:off x="1057843" y="7386452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Define social, economic, and environmental sustainability.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CD2DD22-7559-5220-7E33-83438E6613A6}"/>
              </a:ext>
            </a:extLst>
          </p:cNvPr>
          <p:cNvSpPr txBox="1"/>
          <p:nvPr/>
        </p:nvSpPr>
        <p:spPr>
          <a:xfrm>
            <a:off x="541996" y="9419041"/>
            <a:ext cx="50772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Give a brief justification for your choice.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12A5D7E-4720-95F7-65CE-37C5623943E6}"/>
              </a:ext>
            </a:extLst>
          </p:cNvPr>
          <p:cNvSpPr/>
          <p:nvPr/>
        </p:nvSpPr>
        <p:spPr>
          <a:xfrm>
            <a:off x="-2623279" y="2803161"/>
            <a:ext cx="2458387" cy="1723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Use either page 3 and 4 OR page 5 and 6</a:t>
            </a:r>
          </a:p>
        </p:txBody>
      </p:sp>
    </p:spTree>
    <p:extLst>
      <p:ext uri="{BB962C8B-B14F-4D97-AF65-F5344CB8AC3E}">
        <p14:creationId xmlns:p14="http://schemas.microsoft.com/office/powerpoint/2010/main" val="1734559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7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0725B93-2E09-73D9-5EA1-764050025B6E}"/>
              </a:ext>
            </a:extLst>
          </p:cNvPr>
          <p:cNvSpPr/>
          <p:nvPr/>
        </p:nvSpPr>
        <p:spPr>
          <a:xfrm>
            <a:off x="541996" y="1093681"/>
            <a:ext cx="5781686" cy="7945387"/>
          </a:xfrm>
          <a:prstGeom prst="roundRect">
            <a:avLst>
              <a:gd name="adj" fmla="val 2036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A3D5EA-4E30-438E-6606-801A3E65155B}"/>
              </a:ext>
            </a:extLst>
          </p:cNvPr>
          <p:cNvSpPr txBox="1"/>
          <p:nvPr/>
        </p:nvSpPr>
        <p:spPr>
          <a:xfrm>
            <a:off x="1041648" y="1093683"/>
            <a:ext cx="53798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Based on Figure 3, annotate the diagram below to show the sustainable features of the proposed development. Next, identify the features that are not sustainable. Tip: Read The bullet point list on p7 before doing this. </a:t>
            </a:r>
          </a:p>
        </p:txBody>
      </p:sp>
      <p:pic>
        <p:nvPicPr>
          <p:cNvPr id="37" name="Graphic 36">
            <a:extLst>
              <a:ext uri="{FF2B5EF4-FFF2-40B4-BE49-F238E27FC236}">
                <a16:creationId xmlns:a16="http://schemas.microsoft.com/office/drawing/2014/main" id="{0C687666-7807-40C4-DD8D-321FC51E2F9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0B5F9EB-070B-663A-0C13-54F81BD265E5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3C8C50B-6B54-E853-768B-C9EE06A8CA69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AFBDE7F4-F60A-0E38-CB9D-A6F84B1960F7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44" name="Graphic 43">
            <a:extLst>
              <a:ext uri="{FF2B5EF4-FFF2-40B4-BE49-F238E27FC236}">
                <a16:creationId xmlns:a16="http://schemas.microsoft.com/office/drawing/2014/main" id="{1393B0A9-3416-5DE4-3FA2-E69987A6E382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10096388-DE92-324A-7E45-FCBDF50FB30D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48" name="Graphic 47">
            <a:extLst>
              <a:ext uri="{FF2B5EF4-FFF2-40B4-BE49-F238E27FC236}">
                <a16:creationId xmlns:a16="http://schemas.microsoft.com/office/drawing/2014/main" id="{5E9E0BC0-E40E-6E98-6603-209609E23B3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9ECD2CA-819F-6364-F103-49E634B93AF8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D54BD36-F6EC-1FED-DD79-BD57CD6BEED8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2" name="Graphic 51">
            <a:extLst>
              <a:ext uri="{FF2B5EF4-FFF2-40B4-BE49-F238E27FC236}">
                <a16:creationId xmlns:a16="http://schemas.microsoft.com/office/drawing/2014/main" id="{5EC07ADA-0336-9424-B77C-48A7DB722B68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94A84C9-5F2F-FC59-7A8E-AF0432575CBB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20C794B6-153A-303F-6035-94471479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633042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20EFDDB-0D32-9372-9846-76D54F192CA9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4238" y="1142939"/>
            <a:ext cx="505558" cy="5055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7FE7CA2-F810-138F-1099-BCD2350A529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5169080" y="606711"/>
            <a:ext cx="5041900" cy="368300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FE5336C3-60E5-2054-D7D7-1947B75E8FA1}"/>
              </a:ext>
            </a:extLst>
          </p:cNvPr>
          <p:cNvGrpSpPr/>
          <p:nvPr/>
        </p:nvGrpSpPr>
        <p:grpSpPr>
          <a:xfrm>
            <a:off x="2263795" y="4106831"/>
            <a:ext cx="2398142" cy="2065158"/>
            <a:chOff x="2280681" y="3326282"/>
            <a:chExt cx="2398142" cy="2065158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C536860B-3062-8486-FF81-013582F957E5}"/>
                </a:ext>
              </a:extLst>
            </p:cNvPr>
            <p:cNvSpPr/>
            <p:nvPr/>
          </p:nvSpPr>
          <p:spPr>
            <a:xfrm>
              <a:off x="2704924" y="3326282"/>
              <a:ext cx="1481802" cy="1481802"/>
            </a:xfrm>
            <a:prstGeom prst="ellipse">
              <a:avLst/>
            </a:prstGeom>
            <a:solidFill>
              <a:srgbClr val="81A032">
                <a:alpha val="66844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F79296C-1FC9-D687-F8B5-2D84A930E41B}"/>
                </a:ext>
              </a:extLst>
            </p:cNvPr>
            <p:cNvSpPr/>
            <p:nvPr/>
          </p:nvSpPr>
          <p:spPr>
            <a:xfrm>
              <a:off x="3197021" y="3909638"/>
              <a:ext cx="1481802" cy="1481802"/>
            </a:xfrm>
            <a:prstGeom prst="ellipse">
              <a:avLst/>
            </a:prstGeom>
            <a:solidFill>
              <a:schemeClr val="accent4">
                <a:alpha val="67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C8EBE0A-E536-1065-39D3-E2DF1253E02E}"/>
                </a:ext>
              </a:extLst>
            </p:cNvPr>
            <p:cNvSpPr/>
            <p:nvPr/>
          </p:nvSpPr>
          <p:spPr>
            <a:xfrm>
              <a:off x="2280681" y="3909638"/>
              <a:ext cx="1481802" cy="148180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  <a:alpha val="66992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68E4C523-EB11-B0F9-F3AA-2CF9A2CF15F5}"/>
              </a:ext>
            </a:extLst>
          </p:cNvPr>
          <p:cNvSpPr txBox="1"/>
          <p:nvPr/>
        </p:nvSpPr>
        <p:spPr>
          <a:xfrm>
            <a:off x="3595694" y="5461866"/>
            <a:ext cx="11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social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33259E-84D1-9F7E-260E-E4F9E7A02837}"/>
              </a:ext>
            </a:extLst>
          </p:cNvPr>
          <p:cNvSpPr txBox="1"/>
          <p:nvPr/>
        </p:nvSpPr>
        <p:spPr>
          <a:xfrm>
            <a:off x="2263795" y="5461866"/>
            <a:ext cx="11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economic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89C23E-EAE7-6561-79EE-91207457BEDE}"/>
              </a:ext>
            </a:extLst>
          </p:cNvPr>
          <p:cNvSpPr txBox="1"/>
          <p:nvPr/>
        </p:nvSpPr>
        <p:spPr>
          <a:xfrm>
            <a:off x="2658022" y="4335282"/>
            <a:ext cx="15418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environmental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322EA7C-B433-0B53-23DE-7C3C15D97875}"/>
              </a:ext>
            </a:extLst>
          </p:cNvPr>
          <p:cNvCxnSpPr>
            <a:cxnSpLocks/>
          </p:cNvCxnSpPr>
          <p:nvPr/>
        </p:nvCxnSpPr>
        <p:spPr>
          <a:xfrm flipH="1">
            <a:off x="3441521" y="6124691"/>
            <a:ext cx="33565" cy="276533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85CDFA0-5D3A-6C44-0364-B37E516CDDDE}"/>
              </a:ext>
            </a:extLst>
          </p:cNvPr>
          <p:cNvCxnSpPr>
            <a:cxnSpLocks/>
          </p:cNvCxnSpPr>
          <p:nvPr/>
        </p:nvCxnSpPr>
        <p:spPr>
          <a:xfrm flipH="1">
            <a:off x="4193094" y="3785826"/>
            <a:ext cx="2025491" cy="91270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8832FD0-FB75-31CC-39E1-2D0D32FFB662}"/>
              </a:ext>
            </a:extLst>
          </p:cNvPr>
          <p:cNvCxnSpPr>
            <a:cxnSpLocks/>
          </p:cNvCxnSpPr>
          <p:nvPr/>
        </p:nvCxnSpPr>
        <p:spPr>
          <a:xfrm>
            <a:off x="635443" y="3845301"/>
            <a:ext cx="2038223" cy="88739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Graphic 22">
            <a:extLst>
              <a:ext uri="{FF2B5EF4-FFF2-40B4-BE49-F238E27FC236}">
                <a16:creationId xmlns:a16="http://schemas.microsoft.com/office/drawing/2014/main" id="{E23B85F9-017B-F493-A731-94F0E44818CC}"/>
              </a:ext>
            </a:extLst>
          </p:cNvPr>
          <p:cNvPicPr>
            <a:picLocks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09061" y="1864486"/>
            <a:ext cx="354502" cy="354502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712FDD14-9F1B-914B-1D95-D5426F7571C9}"/>
              </a:ext>
            </a:extLst>
          </p:cNvPr>
          <p:cNvPicPr>
            <a:picLocks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475086" y="1907095"/>
            <a:ext cx="354502" cy="354502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0094DF8A-B222-33DE-B3A5-9AAFF5524B2C}"/>
              </a:ext>
            </a:extLst>
          </p:cNvPr>
          <p:cNvPicPr>
            <a:picLocks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09061" y="4060280"/>
            <a:ext cx="354502" cy="354502"/>
          </a:xfrm>
          <a:prstGeom prst="rect">
            <a:avLst/>
          </a:prstGeom>
        </p:spPr>
      </p:pic>
      <p:pic>
        <p:nvPicPr>
          <p:cNvPr id="30" name="Graphic 29">
            <a:extLst>
              <a:ext uri="{FF2B5EF4-FFF2-40B4-BE49-F238E27FC236}">
                <a16:creationId xmlns:a16="http://schemas.microsoft.com/office/drawing/2014/main" id="{78C90EF3-CC2F-C732-4236-B878CC0F56D4}"/>
              </a:ext>
            </a:extLst>
          </p:cNvPr>
          <p:cNvPicPr>
            <a:picLocks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99840" y="6690339"/>
            <a:ext cx="354502" cy="354502"/>
          </a:xfrm>
          <a:prstGeom prst="rect">
            <a:avLst/>
          </a:prstGeom>
        </p:spPr>
      </p:pic>
      <p:pic>
        <p:nvPicPr>
          <p:cNvPr id="31" name="Graphic 30">
            <a:extLst>
              <a:ext uri="{FF2B5EF4-FFF2-40B4-BE49-F238E27FC236}">
                <a16:creationId xmlns:a16="http://schemas.microsoft.com/office/drawing/2014/main" id="{006F07EF-9EB8-C689-0B94-31839F766130}"/>
              </a:ext>
            </a:extLst>
          </p:cNvPr>
          <p:cNvPicPr>
            <a:picLocks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919704" y="4060280"/>
            <a:ext cx="354502" cy="354502"/>
          </a:xfrm>
          <a:prstGeom prst="rect">
            <a:avLst/>
          </a:prstGeom>
        </p:spPr>
      </p:pic>
      <p:pic>
        <p:nvPicPr>
          <p:cNvPr id="32" name="Graphic 31">
            <a:extLst>
              <a:ext uri="{FF2B5EF4-FFF2-40B4-BE49-F238E27FC236}">
                <a16:creationId xmlns:a16="http://schemas.microsoft.com/office/drawing/2014/main" id="{B769BA77-F9BF-6740-6DAA-2EAADF51DE6E}"/>
              </a:ext>
            </a:extLst>
          </p:cNvPr>
          <p:cNvPicPr>
            <a:picLocks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910483" y="6690339"/>
            <a:ext cx="354502" cy="354502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014ABA08-F1F9-C98C-FCC0-EBB066B73877}"/>
              </a:ext>
            </a:extLst>
          </p:cNvPr>
          <p:cNvSpPr/>
          <p:nvPr/>
        </p:nvSpPr>
        <p:spPr>
          <a:xfrm>
            <a:off x="-2629989" y="4754355"/>
            <a:ext cx="2458387" cy="172386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Review this and the next 3 pages and decide which to use. </a:t>
            </a:r>
          </a:p>
        </p:txBody>
      </p:sp>
    </p:spTree>
    <p:extLst>
      <p:ext uri="{BB962C8B-B14F-4D97-AF65-F5344CB8AC3E}">
        <p14:creationId xmlns:p14="http://schemas.microsoft.com/office/powerpoint/2010/main" val="2828085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8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0725B93-2E09-73D9-5EA1-764050025B6E}"/>
              </a:ext>
            </a:extLst>
          </p:cNvPr>
          <p:cNvSpPr/>
          <p:nvPr/>
        </p:nvSpPr>
        <p:spPr>
          <a:xfrm>
            <a:off x="541996" y="1093681"/>
            <a:ext cx="5781686" cy="7945387"/>
          </a:xfrm>
          <a:prstGeom prst="roundRect">
            <a:avLst>
              <a:gd name="adj" fmla="val 2036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A3D5EA-4E30-438E-6606-801A3E65155B}"/>
              </a:ext>
            </a:extLst>
          </p:cNvPr>
          <p:cNvSpPr txBox="1"/>
          <p:nvPr/>
        </p:nvSpPr>
        <p:spPr>
          <a:xfrm>
            <a:off x="1041648" y="1093683"/>
            <a:ext cx="53798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Below are some of the key features of the development. Categorise each into social (s), economic (</a:t>
            </a:r>
            <a:r>
              <a:rPr lang="en-GB" sz="1400" dirty="0" err="1">
                <a:solidFill>
                  <a:srgbClr val="81A032"/>
                </a:solidFill>
              </a:rPr>
              <a:t>ec</a:t>
            </a:r>
            <a:r>
              <a:rPr lang="en-GB" sz="1400" dirty="0">
                <a:solidFill>
                  <a:srgbClr val="81A032"/>
                </a:solidFill>
              </a:rPr>
              <a:t>) and environmental (env) Some will be a combination. Colour code each to show whether it is sustainable or not. </a:t>
            </a:r>
          </a:p>
        </p:txBody>
      </p:sp>
      <p:pic>
        <p:nvPicPr>
          <p:cNvPr id="37" name="Graphic 36">
            <a:extLst>
              <a:ext uri="{FF2B5EF4-FFF2-40B4-BE49-F238E27FC236}">
                <a16:creationId xmlns:a16="http://schemas.microsoft.com/office/drawing/2014/main" id="{0C687666-7807-40C4-DD8D-321FC51E2F9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0B5F9EB-070B-663A-0C13-54F81BD265E5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3C8C50B-6B54-E853-768B-C9EE06A8CA69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AFBDE7F4-F60A-0E38-CB9D-A6F84B1960F7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44" name="Graphic 43">
            <a:extLst>
              <a:ext uri="{FF2B5EF4-FFF2-40B4-BE49-F238E27FC236}">
                <a16:creationId xmlns:a16="http://schemas.microsoft.com/office/drawing/2014/main" id="{1393B0A9-3416-5DE4-3FA2-E69987A6E382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10096388-DE92-324A-7E45-FCBDF50FB30D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48" name="Graphic 47">
            <a:extLst>
              <a:ext uri="{FF2B5EF4-FFF2-40B4-BE49-F238E27FC236}">
                <a16:creationId xmlns:a16="http://schemas.microsoft.com/office/drawing/2014/main" id="{5E9E0BC0-E40E-6E98-6603-209609E23B3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9ECD2CA-819F-6364-F103-49E634B93AF8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D54BD36-F6EC-1FED-DD79-BD57CD6BEED8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2" name="Graphic 51">
            <a:extLst>
              <a:ext uri="{FF2B5EF4-FFF2-40B4-BE49-F238E27FC236}">
                <a16:creationId xmlns:a16="http://schemas.microsoft.com/office/drawing/2014/main" id="{5EC07ADA-0336-9424-B77C-48A7DB722B68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94A84C9-5F2F-FC59-7A8E-AF0432575CBB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20C794B6-153A-303F-6035-94471479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344641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20EFDDB-0D32-9372-9846-76D54F192CA9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4238" y="1142939"/>
            <a:ext cx="505558" cy="5055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7FE7CA2-F810-138F-1099-BCD2350A529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5169080" y="606711"/>
            <a:ext cx="5041900" cy="3683000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D07BC2A-D125-B938-773F-A39231D464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184400"/>
              </p:ext>
            </p:extLst>
          </p:nvPr>
        </p:nvGraphicFramePr>
        <p:xfrm>
          <a:off x="727225" y="2572503"/>
          <a:ext cx="5379824" cy="59906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3103">
                  <a:extLst>
                    <a:ext uri="{9D8B030D-6E8A-4147-A177-3AD203B41FA5}">
                      <a16:colId xmlns:a16="http://schemas.microsoft.com/office/drawing/2014/main" val="3911212931"/>
                    </a:ext>
                  </a:extLst>
                </a:gridCol>
                <a:gridCol w="1793103">
                  <a:extLst>
                    <a:ext uri="{9D8B030D-6E8A-4147-A177-3AD203B41FA5}">
                      <a16:colId xmlns:a16="http://schemas.microsoft.com/office/drawing/2014/main" val="1136470883"/>
                    </a:ext>
                  </a:extLst>
                </a:gridCol>
                <a:gridCol w="1793618">
                  <a:extLst>
                    <a:ext uri="{9D8B030D-6E8A-4147-A177-3AD203B41FA5}">
                      <a16:colId xmlns:a16="http://schemas.microsoft.com/office/drawing/2014/main" val="1287613264"/>
                    </a:ext>
                  </a:extLst>
                </a:gridCol>
              </a:tblGrid>
              <a:tr h="5325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Create a pedestrian friendly, walkable community with communities connected through cycle routes and footpaths.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Road networks will be improved and a proposed bypass around Five Oak Green to help manage the increase in transport.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Issues with sustainability as infrastructure and facilities will only be provided when a certain number of houses have been built.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6342171"/>
                  </a:ext>
                </a:extLst>
              </a:tr>
              <a:tr h="4921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village green and playing fields will provide recreational space. 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Reduced car use will be promoted with footpaths and cycle ways.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Schools and health centre among other community facilities.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363261"/>
                  </a:ext>
                </a:extLst>
              </a:tr>
              <a:tr h="4253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New housing will be too expensive for local people and will do little to supply affordable housing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The railway station will be accessible within a ten-minute walk from any location within the village. 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Development of new shops will take business away from existing commercial centres and increase traffic in other areas.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4872946"/>
                  </a:ext>
                </a:extLst>
              </a:tr>
              <a:tr h="213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The new railway station will provide rail links to London.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Housing will be mixed to suit different family circumstances.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Valuable habitats and ancient woodland will be protected. 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292723"/>
                  </a:ext>
                </a:extLst>
              </a:tr>
              <a:tr h="4253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A low energy vision is being considered, incorporating district heating and modern waste collection measures. 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New buildings will be designed to fit in with existing heritage buildings which will be protected. 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Local employment opportunities in shops, services and commercial and office space. 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1154313"/>
                  </a:ext>
                </a:extLst>
              </a:tr>
              <a:tr h="5323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The railway station will not be built until 1900 houses have been built so until then there will be increased traffic.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Concerns that the existing electricity and sewage infrastructure will not cope with the scale of the development.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There will be a bus route to nearby towns , electric vehicle charging and a cycle route to Tonbridge to support sustainable transport.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7094080"/>
                  </a:ext>
                </a:extLst>
              </a:tr>
              <a:tr h="4250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Increase in areas of hard surfaces will increase flood risk.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Site will take away hedges, woodland and footpaths used regularly by the local community.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Local services have high demand, and this will put further pressure on them. 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3220722"/>
                  </a:ext>
                </a:extLst>
              </a:tr>
              <a:tr h="4253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The floodplain will not be used for development.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The construction of a new electricity substation. 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Electric will be generated on a neighbouring solar farm and the development will use renewable energy throughout. 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6053592"/>
                  </a:ext>
                </a:extLst>
              </a:tr>
              <a:tr h="6395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The existing infrastructure for water supply will be used. Upgrades will be made to the drainage systems. 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Likely that </a:t>
                      </a:r>
                      <a:r>
                        <a:rPr lang="en-GB" sz="1000" b="0" kern="100" dirty="0" err="1">
                          <a:solidFill>
                            <a:schemeClr val="tx1"/>
                          </a:solidFill>
                          <a:effectLst/>
                        </a:rPr>
                        <a:t>Tudeley</a:t>
                      </a: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</a:rPr>
                        <a:t> village will become a ‘commuter’ settlement with additional parking and traffic problems, particularly adding to congestion on the B2017.</a:t>
                      </a: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Congestion already occurs on the B2017 and the development will add to this. </a:t>
                      </a: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554476"/>
                  </a:ext>
                </a:extLst>
              </a:tr>
            </a:tbl>
          </a:graphicData>
        </a:graphic>
      </p:graphicFrame>
      <p:sp>
        <p:nvSpPr>
          <p:cNvPr id="16" name="Rectangle 15">
            <a:extLst>
              <a:ext uri="{FF2B5EF4-FFF2-40B4-BE49-F238E27FC236}">
                <a16:creationId xmlns:a16="http://schemas.microsoft.com/office/drawing/2014/main" id="{C1CBC3B7-2F72-A7BC-3686-D8A1E7C83684}"/>
              </a:ext>
            </a:extLst>
          </p:cNvPr>
          <p:cNvSpPr/>
          <p:nvPr/>
        </p:nvSpPr>
        <p:spPr>
          <a:xfrm>
            <a:off x="728616" y="2173365"/>
            <a:ext cx="246010" cy="2460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8DBF191-7FAB-CD02-6452-BC925617FDFB}"/>
              </a:ext>
            </a:extLst>
          </p:cNvPr>
          <p:cNvSpPr/>
          <p:nvPr/>
        </p:nvSpPr>
        <p:spPr>
          <a:xfrm>
            <a:off x="2551417" y="2167635"/>
            <a:ext cx="246010" cy="2460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8B6F52-DC0C-AB55-ADA6-14BCC1C1797E}"/>
              </a:ext>
            </a:extLst>
          </p:cNvPr>
          <p:cNvSpPr txBox="1"/>
          <p:nvPr/>
        </p:nvSpPr>
        <p:spPr>
          <a:xfrm>
            <a:off x="952317" y="2136751"/>
            <a:ext cx="10599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Sustainable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54E8018-FFDB-DD38-9AD0-FEE446DF5536}"/>
              </a:ext>
            </a:extLst>
          </p:cNvPr>
          <p:cNvSpPr txBox="1"/>
          <p:nvPr/>
        </p:nvSpPr>
        <p:spPr>
          <a:xfrm>
            <a:off x="2770027" y="2136751"/>
            <a:ext cx="3135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Proposed issues with sustainability</a:t>
            </a:r>
          </a:p>
        </p:txBody>
      </p:sp>
    </p:spTree>
    <p:extLst>
      <p:ext uri="{BB962C8B-B14F-4D97-AF65-F5344CB8AC3E}">
        <p14:creationId xmlns:p14="http://schemas.microsoft.com/office/powerpoint/2010/main" val="45271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9D281D-E886-1743-91FA-1ED46130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304C8-EA06-0E41-8D40-68D7AC5D2E03}" type="slidenum">
              <a:rPr lang="en-GB" smtClean="0"/>
              <a:t>9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B652686-159C-845F-71C3-BC1E9467B02B}"/>
              </a:ext>
            </a:extLst>
          </p:cNvPr>
          <p:cNvSpPr/>
          <p:nvPr/>
        </p:nvSpPr>
        <p:spPr>
          <a:xfrm>
            <a:off x="291646" y="181618"/>
            <a:ext cx="805843" cy="805843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0725B93-2E09-73D9-5EA1-764050025B6E}"/>
              </a:ext>
            </a:extLst>
          </p:cNvPr>
          <p:cNvSpPr/>
          <p:nvPr/>
        </p:nvSpPr>
        <p:spPr>
          <a:xfrm>
            <a:off x="541996" y="1093681"/>
            <a:ext cx="5781686" cy="7945387"/>
          </a:xfrm>
          <a:prstGeom prst="roundRect">
            <a:avLst>
              <a:gd name="adj" fmla="val 2036"/>
            </a:avLst>
          </a:prstGeom>
          <a:noFill/>
          <a:ln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A3D5EA-4E30-438E-6606-801A3E65155B}"/>
              </a:ext>
            </a:extLst>
          </p:cNvPr>
          <p:cNvSpPr txBox="1"/>
          <p:nvPr/>
        </p:nvSpPr>
        <p:spPr>
          <a:xfrm>
            <a:off x="1041648" y="1093683"/>
            <a:ext cx="5379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81A032"/>
                </a:solidFill>
              </a:rPr>
              <a:t>Complete the table below to review the proposal against the characteristics of a sustainable settlement. </a:t>
            </a:r>
          </a:p>
        </p:txBody>
      </p:sp>
      <p:pic>
        <p:nvPicPr>
          <p:cNvPr id="37" name="Graphic 36">
            <a:extLst>
              <a:ext uri="{FF2B5EF4-FFF2-40B4-BE49-F238E27FC236}">
                <a16:creationId xmlns:a16="http://schemas.microsoft.com/office/drawing/2014/main" id="{0C687666-7807-40C4-DD8D-321FC51E2F9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61334" y="734682"/>
            <a:ext cx="505558" cy="505558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0B5F9EB-070B-663A-0C13-54F81BD265E5}"/>
              </a:ext>
            </a:extLst>
          </p:cNvPr>
          <p:cNvSpPr txBox="1"/>
          <p:nvPr/>
        </p:nvSpPr>
        <p:spPr>
          <a:xfrm>
            <a:off x="7644911" y="688043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Investigate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3C8C50B-6B54-E853-768B-C9EE06A8CA69}"/>
              </a:ext>
            </a:extLst>
          </p:cNvPr>
          <p:cNvSpPr txBox="1"/>
          <p:nvPr/>
        </p:nvSpPr>
        <p:spPr>
          <a:xfrm>
            <a:off x="7722427" y="1251182"/>
            <a:ext cx="2190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Apply</a:t>
            </a:r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AFBDE7F4-F60A-0E38-CB9D-A6F84B1960F7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61334" y="1312426"/>
            <a:ext cx="505558" cy="505558"/>
          </a:xfrm>
          <a:prstGeom prst="rect">
            <a:avLst/>
          </a:prstGeom>
        </p:spPr>
      </p:pic>
      <p:pic>
        <p:nvPicPr>
          <p:cNvPr id="44" name="Graphic 43">
            <a:extLst>
              <a:ext uri="{FF2B5EF4-FFF2-40B4-BE49-F238E27FC236}">
                <a16:creationId xmlns:a16="http://schemas.microsoft.com/office/drawing/2014/main" id="{1393B0A9-3416-5DE4-3FA2-E69987A6E382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61334" y="1890171"/>
            <a:ext cx="505558" cy="505558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10096388-DE92-324A-7E45-FCBDF50FB30D}"/>
              </a:ext>
            </a:extLst>
          </p:cNvPr>
          <p:cNvSpPr txBox="1"/>
          <p:nvPr/>
        </p:nvSpPr>
        <p:spPr>
          <a:xfrm>
            <a:off x="7722427" y="1857593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presentation</a:t>
            </a:r>
          </a:p>
        </p:txBody>
      </p:sp>
      <p:pic>
        <p:nvPicPr>
          <p:cNvPr id="48" name="Graphic 47">
            <a:extLst>
              <a:ext uri="{FF2B5EF4-FFF2-40B4-BE49-F238E27FC236}">
                <a16:creationId xmlns:a16="http://schemas.microsoft.com/office/drawing/2014/main" id="{5E9E0BC0-E40E-6E98-6603-209609E23B3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161334" y="2577747"/>
            <a:ext cx="440153" cy="44015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9ECD2CA-819F-6364-F103-49E634B93AF8}"/>
              </a:ext>
            </a:extLst>
          </p:cNvPr>
          <p:cNvSpPr txBox="1"/>
          <p:nvPr/>
        </p:nvSpPr>
        <p:spPr>
          <a:xfrm>
            <a:off x="7722428" y="2527656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Data skills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D54BD36-F6EC-1FED-DD79-BD57CD6BEED8}"/>
              </a:ext>
            </a:extLst>
          </p:cNvPr>
          <p:cNvSpPr txBox="1"/>
          <p:nvPr/>
        </p:nvSpPr>
        <p:spPr>
          <a:xfrm>
            <a:off x="7737279" y="3251737"/>
            <a:ext cx="3848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81A032"/>
                </a:solidFill>
              </a:rPr>
              <a:t>Map skills</a:t>
            </a:r>
          </a:p>
        </p:txBody>
      </p:sp>
      <p:pic>
        <p:nvPicPr>
          <p:cNvPr id="52" name="Graphic 51">
            <a:extLst>
              <a:ext uri="{FF2B5EF4-FFF2-40B4-BE49-F238E27FC236}">
                <a16:creationId xmlns:a16="http://schemas.microsoft.com/office/drawing/2014/main" id="{5EC07ADA-0336-9424-B77C-48A7DB722B68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157889" y="3219159"/>
            <a:ext cx="579390" cy="579390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94A84C9-5F2F-FC59-7A8E-AF0432575CBB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34792" y="273647"/>
            <a:ext cx="519550" cy="51955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20C794B6-153A-303F-6035-94471479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134" y="606711"/>
            <a:ext cx="5622426" cy="344641"/>
          </a:xfrm>
        </p:spPr>
        <p:txBody>
          <a:bodyPr>
            <a:noAutofit/>
          </a:bodyPr>
          <a:lstStyle/>
          <a:p>
            <a:r>
              <a:rPr lang="en-GB" sz="1900" dirty="0">
                <a:latin typeface="+mn-lt"/>
              </a:rPr>
              <a:t>Figure 3 Different Perspectives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20EFDDB-0D32-9372-9846-76D54F192CA9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4238" y="1142939"/>
            <a:ext cx="505558" cy="5055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7FE7CA2-F810-138F-1099-BCD2350A529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5169080" y="606711"/>
            <a:ext cx="5041900" cy="3683000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D07BC2A-D125-B938-773F-A39231D464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805037"/>
              </p:ext>
            </p:extLst>
          </p:nvPr>
        </p:nvGraphicFramePr>
        <p:xfrm>
          <a:off x="593966" y="1697753"/>
          <a:ext cx="5660920" cy="72379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043">
                  <a:extLst>
                    <a:ext uri="{9D8B030D-6E8A-4147-A177-3AD203B41FA5}">
                      <a16:colId xmlns:a16="http://schemas.microsoft.com/office/drawing/2014/main" val="3911212931"/>
                    </a:ext>
                  </a:extLst>
                </a:gridCol>
                <a:gridCol w="1485464">
                  <a:extLst>
                    <a:ext uri="{9D8B030D-6E8A-4147-A177-3AD203B41FA5}">
                      <a16:colId xmlns:a16="http://schemas.microsoft.com/office/drawing/2014/main" val="1136470883"/>
                    </a:ext>
                  </a:extLst>
                </a:gridCol>
                <a:gridCol w="1364765">
                  <a:extLst>
                    <a:ext uri="{9D8B030D-6E8A-4147-A177-3AD203B41FA5}">
                      <a16:colId xmlns:a16="http://schemas.microsoft.com/office/drawing/2014/main" val="1287613264"/>
                    </a:ext>
                  </a:extLst>
                </a:gridCol>
                <a:gridCol w="2548648">
                  <a:extLst>
                    <a:ext uri="{9D8B030D-6E8A-4147-A177-3AD203B41FA5}">
                      <a16:colId xmlns:a16="http://schemas.microsoft.com/office/drawing/2014/main" val="213266340"/>
                    </a:ext>
                  </a:extLst>
                </a:gridCol>
              </a:tblGrid>
              <a:tr h="1942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Characteristic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Included in the plan?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Example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0318096"/>
                  </a:ext>
                </a:extLst>
              </a:tr>
              <a:tr h="369825">
                <a:tc row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</a:rPr>
                        <a:t>Social</a:t>
                      </a:r>
                      <a:endParaRPr lang="en-GB" sz="1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Inclusive community planning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643364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Access to affordable housing 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6342171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Quality public services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1206814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Access to utilities (energy and water)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4872946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Community and recreational amenities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292723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Safety and security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678100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Community connectivity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7909063"/>
                  </a:ext>
                </a:extLst>
              </a:tr>
              <a:tr h="369825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</a:rPr>
                        <a:t>Economic </a:t>
                      </a:r>
                      <a:endParaRPr lang="en-GB" sz="1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Local employment opportunities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1154313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Local economic development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7094080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Sustainable transport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3220722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Resource efficiency (efficient use of water, energy and materials)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9534599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Sustainable waste management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6670462"/>
                  </a:ext>
                </a:extLst>
              </a:tr>
              <a:tr h="369825">
                <a:tc row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Environmental </a:t>
                      </a: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Environmental protection (green spaces and biodiversity)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4318196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Recycling opportunities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9500879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Energy efficiency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2674102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Water conservation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4467409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Pollution reduction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7710532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Sustainable land use planning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561034"/>
                  </a:ext>
                </a:extLst>
              </a:tr>
              <a:tr h="36982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Climate change adaptation and mitigation</a:t>
                      </a:r>
                    </a:p>
                  </a:txBody>
                  <a:tcPr marL="61096" marR="6109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96" marR="610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892280"/>
                  </a:ext>
                </a:extLst>
              </a:tr>
            </a:tbl>
          </a:graphicData>
        </a:graphic>
      </p:graphicFrame>
      <p:sp>
        <p:nvSpPr>
          <p:cNvPr id="8" name="Right Arrow 7">
            <a:extLst>
              <a:ext uri="{FF2B5EF4-FFF2-40B4-BE49-F238E27FC236}">
                <a16:creationId xmlns:a16="http://schemas.microsoft.com/office/drawing/2014/main" id="{A3F1EF74-67D2-C27A-92ED-CBE210520903}"/>
              </a:ext>
            </a:extLst>
          </p:cNvPr>
          <p:cNvSpPr/>
          <p:nvPr/>
        </p:nvSpPr>
        <p:spPr>
          <a:xfrm>
            <a:off x="-4255477" y="4478215"/>
            <a:ext cx="3959821" cy="30480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This table can be simplified to only include the bullet point list on p7 of the booklet </a:t>
            </a:r>
          </a:p>
        </p:txBody>
      </p:sp>
    </p:spTree>
    <p:extLst>
      <p:ext uri="{BB962C8B-B14F-4D97-AF65-F5344CB8AC3E}">
        <p14:creationId xmlns:p14="http://schemas.microsoft.com/office/powerpoint/2010/main" val="3482965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3C805A35-D699-E640-B851-B959EFCECEDE}">
  <we:reference id="wa104381063" version="1.0.0.1" store="en-001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10810</TotalTime>
  <Words>1718</Words>
  <Application>Microsoft Macintosh PowerPoint</Application>
  <PresentationFormat>A4 Paper (210x297 mm)</PresentationFormat>
  <Paragraphs>261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Aptos</vt:lpstr>
      <vt:lpstr>Calibri Light</vt:lpstr>
      <vt:lpstr>Arial</vt:lpstr>
      <vt:lpstr>Office Theme</vt:lpstr>
      <vt:lpstr>Paper 3 Pre-release 2024</vt:lpstr>
      <vt:lpstr>PowerPoint Presentation</vt:lpstr>
      <vt:lpstr>Figure 3 Different Perspectives</vt:lpstr>
      <vt:lpstr>Figure 3 Different Perspectives</vt:lpstr>
      <vt:lpstr>Figure 3 Different Perspectives</vt:lpstr>
      <vt:lpstr>Figure 3 Different Perspectives</vt:lpstr>
      <vt:lpstr>Figure 3 Different Perspectives</vt:lpstr>
      <vt:lpstr>Figure 3 Different Perspectives</vt:lpstr>
      <vt:lpstr>Figure 3 Different Perspectives</vt:lpstr>
      <vt:lpstr>Figure 3 Different Perspectives</vt:lpstr>
      <vt:lpstr>Figure 3 Different Perspectives</vt:lpstr>
      <vt:lpstr>Figure 3 Glossary </vt:lpstr>
      <vt:lpstr>Glossary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Bennett</dc:creator>
  <cp:lastModifiedBy>Anthony Bennett - Internet Geography</cp:lastModifiedBy>
  <cp:revision>116</cp:revision>
  <cp:lastPrinted>2022-01-17T16:11:11Z</cp:lastPrinted>
  <dcterms:created xsi:type="dcterms:W3CDTF">2022-01-06T11:44:08Z</dcterms:created>
  <dcterms:modified xsi:type="dcterms:W3CDTF">2024-03-25T11:06:41Z</dcterms:modified>
</cp:coreProperties>
</file>