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pos="4132" userDrawn="1">
          <p15:clr>
            <a:srgbClr val="A4A3A4"/>
          </p15:clr>
        </p15:guide>
        <p15:guide id="4" pos="4232" userDrawn="1">
          <p15:clr>
            <a:srgbClr val="A4A3A4"/>
          </p15:clr>
        </p15:guide>
        <p15:guide id="5" pos="4332" userDrawn="1">
          <p15:clr>
            <a:srgbClr val="A4A3A4"/>
          </p15:clr>
        </p15:guide>
        <p15:guide id="6" orient="horz" pos="3124" userDrawn="1">
          <p15:clr>
            <a:srgbClr val="A4A3A4"/>
          </p15:clr>
        </p15:guide>
        <p15:guide id="7" orient="horz" pos="32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9"/>
    <p:restoredTop sz="94672"/>
  </p:normalViewPr>
  <p:slideViewPr>
    <p:cSldViewPr snapToGrid="0" snapToObjects="1">
      <p:cViewPr varScale="1">
        <p:scale>
          <a:sx n="92" d="100"/>
          <a:sy n="92" d="100"/>
        </p:scale>
        <p:origin x="1664" y="192"/>
      </p:cViewPr>
      <p:guideLst>
        <p:guide orient="horz" pos="3024"/>
        <p:guide pos="4032"/>
        <p:guide pos="4132"/>
        <p:guide pos="4232"/>
        <p:guide pos="4332"/>
        <p:guide orient="horz" pos="3124"/>
        <p:guide orient="horz" pos="3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5D129-CB49-2A45-9A7D-E6DE8495D0D9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99505-540E-1241-9688-A799E3EB9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99505-540E-1241-9688-A799E3EB97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62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5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5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1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26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75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64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4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07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1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11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12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DDE1B-F365-104D-9B35-4D0B5F12CEAB}" type="datetimeFigureOut">
              <a:rPr lang="en-GB" smtClean="0"/>
              <a:t>10/05/2024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0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rossword puzzle with a black square&#10;&#10;Description automatically generated">
            <a:extLst>
              <a:ext uri="{FF2B5EF4-FFF2-40B4-BE49-F238E27FC236}">
                <a16:creationId xmlns:a16="http://schemas.microsoft.com/office/drawing/2014/main" id="{F5C567A3-ECBB-3C30-A270-95149DCD8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8454" y="689527"/>
            <a:ext cx="2975212" cy="4056481"/>
          </a:xfrm>
          <a:prstGeom prst="rect">
            <a:avLst/>
          </a:prstGeom>
        </p:spPr>
      </p:pic>
      <p:sp>
        <p:nvSpPr>
          <p:cNvPr id="140" name="Rectangle 139">
            <a:extLst>
              <a:ext uri="{FF2B5EF4-FFF2-40B4-BE49-F238E27FC236}">
                <a16:creationId xmlns:a16="http://schemas.microsoft.com/office/drawing/2014/main" id="{33DFF607-5041-B94E-8624-2748670E8D1B}"/>
              </a:ext>
            </a:extLst>
          </p:cNvPr>
          <p:cNvSpPr/>
          <p:nvPr/>
        </p:nvSpPr>
        <p:spPr>
          <a:xfrm>
            <a:off x="97603" y="215511"/>
            <a:ext cx="64001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81A0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Recap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81A0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Paper 3 – Unfamiliar Fieldwork 2</a:t>
            </a: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713258D-0547-BA42-AC4D-39058DF54F55}"/>
              </a:ext>
            </a:extLst>
          </p:cNvPr>
          <p:cNvCxnSpPr>
            <a:cxnSpLocks/>
          </p:cNvCxnSpPr>
          <p:nvPr/>
        </p:nvCxnSpPr>
        <p:spPr>
          <a:xfrm>
            <a:off x="331775" y="645952"/>
            <a:ext cx="121359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0" name="Picture 149">
            <a:extLst>
              <a:ext uri="{FF2B5EF4-FFF2-40B4-BE49-F238E27FC236}">
                <a16:creationId xmlns:a16="http://schemas.microsoft.com/office/drawing/2014/main" id="{E0C25676-749E-D242-9072-FB0B7D0C74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2359" y="209056"/>
            <a:ext cx="3695320" cy="412584"/>
          </a:xfrm>
          <a:prstGeom prst="rect">
            <a:avLst/>
          </a:prstGeom>
        </p:spPr>
      </p:pic>
      <p:sp>
        <p:nvSpPr>
          <p:cNvPr id="208" name="Rounded Rectangle 207">
            <a:extLst>
              <a:ext uri="{FF2B5EF4-FFF2-40B4-BE49-F238E27FC236}">
                <a16:creationId xmlns:a16="http://schemas.microsoft.com/office/drawing/2014/main" id="{50633F53-D8C3-4048-B9AE-A6A969DDEAD7}"/>
              </a:ext>
            </a:extLst>
          </p:cNvPr>
          <p:cNvSpPr/>
          <p:nvPr/>
        </p:nvSpPr>
        <p:spPr>
          <a:xfrm>
            <a:off x="331775" y="4800600"/>
            <a:ext cx="4237062" cy="2600864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Rounded Rectangle 211">
            <a:extLst>
              <a:ext uri="{FF2B5EF4-FFF2-40B4-BE49-F238E27FC236}">
                <a16:creationId xmlns:a16="http://schemas.microsoft.com/office/drawing/2014/main" id="{CE0FD361-9281-AE45-B176-C658E53F5C49}"/>
              </a:ext>
            </a:extLst>
          </p:cNvPr>
          <p:cNvSpPr/>
          <p:nvPr/>
        </p:nvSpPr>
        <p:spPr>
          <a:xfrm>
            <a:off x="8944790" y="4800600"/>
            <a:ext cx="3551538" cy="4423582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E4E1B5C0-B886-DF41-A775-977B000B3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223961"/>
              </p:ext>
            </p:extLst>
          </p:nvPr>
        </p:nvGraphicFramePr>
        <p:xfrm>
          <a:off x="9057970" y="4857376"/>
          <a:ext cx="3351900" cy="76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100">
                  <a:extLst>
                    <a:ext uri="{9D8B030D-6E8A-4147-A177-3AD203B41FA5}">
                      <a16:colId xmlns:a16="http://schemas.microsoft.com/office/drawing/2014/main" val="117474876"/>
                    </a:ext>
                  </a:extLst>
                </a:gridCol>
                <a:gridCol w="180858">
                  <a:extLst>
                    <a:ext uri="{9D8B030D-6E8A-4147-A177-3AD203B41FA5}">
                      <a16:colId xmlns:a16="http://schemas.microsoft.com/office/drawing/2014/main" val="3696127700"/>
                    </a:ext>
                  </a:extLst>
                </a:gridCol>
                <a:gridCol w="2960942">
                  <a:extLst>
                    <a:ext uri="{9D8B030D-6E8A-4147-A177-3AD203B41FA5}">
                      <a16:colId xmlns:a16="http://schemas.microsoft.com/office/drawing/2014/main" val="2108275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True or false? </a:t>
                      </a:r>
                      <a:b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Primary data is collected by other people, whereas secondary data is data collected you collect.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5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True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853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52506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3293D30C-0BA6-394E-B9C5-02C6B85F1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764262"/>
              </p:ext>
            </p:extLst>
          </p:nvPr>
        </p:nvGraphicFramePr>
        <p:xfrm>
          <a:off x="9057968" y="5673038"/>
          <a:ext cx="335190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762">
                  <a:extLst>
                    <a:ext uri="{9D8B030D-6E8A-4147-A177-3AD203B41FA5}">
                      <a16:colId xmlns:a16="http://schemas.microsoft.com/office/drawing/2014/main" val="3489975241"/>
                    </a:ext>
                  </a:extLst>
                </a:gridCol>
                <a:gridCol w="199671">
                  <a:extLst>
                    <a:ext uri="{9D8B030D-6E8A-4147-A177-3AD203B41FA5}">
                      <a16:colId xmlns:a16="http://schemas.microsoft.com/office/drawing/2014/main" val="1055809473"/>
                    </a:ext>
                  </a:extLst>
                </a:gridCol>
                <a:gridCol w="2940467">
                  <a:extLst>
                    <a:ext uri="{9D8B030D-6E8A-4147-A177-3AD203B41FA5}">
                      <a16:colId xmlns:a16="http://schemas.microsoft.com/office/drawing/2014/main" val="1479780139"/>
                    </a:ext>
                  </a:extLst>
                </a:gridCol>
              </a:tblGrid>
              <a:tr h="16884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True or false? </a:t>
                      </a: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Opportunistic sampling is useful when data is scarce, so you take the opportunity to collect data whenever you can, e.g. asking a questionnaire of every tourist you can.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2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True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940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False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35379"/>
                  </a:ext>
                </a:extLst>
              </a:tr>
            </a:tbl>
          </a:graphicData>
        </a:graphic>
      </p:graphicFrame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272CB114-0116-5E4E-A1EB-F99282FE45A8}"/>
              </a:ext>
            </a:extLst>
          </p:cNvPr>
          <p:cNvSpPr/>
          <p:nvPr/>
        </p:nvSpPr>
        <p:spPr>
          <a:xfrm>
            <a:off x="335187" y="701488"/>
            <a:ext cx="7538480" cy="4011873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DFFC22D0-1F18-AE4F-984D-A9D0018837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024226"/>
              </p:ext>
            </p:extLst>
          </p:nvPr>
        </p:nvGraphicFramePr>
        <p:xfrm>
          <a:off x="9057968" y="6645850"/>
          <a:ext cx="3351897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018">
                  <a:extLst>
                    <a:ext uri="{9D8B030D-6E8A-4147-A177-3AD203B41FA5}">
                      <a16:colId xmlns:a16="http://schemas.microsoft.com/office/drawing/2014/main" val="3489975241"/>
                    </a:ext>
                  </a:extLst>
                </a:gridCol>
                <a:gridCol w="201415">
                  <a:extLst>
                    <a:ext uri="{9D8B030D-6E8A-4147-A177-3AD203B41FA5}">
                      <a16:colId xmlns:a16="http://schemas.microsoft.com/office/drawing/2014/main" val="1055809473"/>
                    </a:ext>
                  </a:extLst>
                </a:gridCol>
                <a:gridCol w="2940464">
                  <a:extLst>
                    <a:ext uri="{9D8B030D-6E8A-4147-A177-3AD203B41FA5}">
                      <a16:colId xmlns:a16="http://schemas.microsoft.com/office/drawing/2014/main" val="1479780139"/>
                    </a:ext>
                  </a:extLst>
                </a:gridCol>
              </a:tblGrid>
              <a:tr h="16884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If a student wants to systematically sample locations along the course of a river, however, a lot of sites are on private land, so they had to sample wherever there was a public footpath, which type of sampling does this become?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2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Opportunistic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940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Stratified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35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Random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366280"/>
                  </a:ext>
                </a:extLst>
              </a:tr>
            </a:tbl>
          </a:graphicData>
        </a:graphic>
      </p:graphicFrame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42838883-9D01-3B40-BE8B-566408876B19}"/>
              </a:ext>
            </a:extLst>
          </p:cNvPr>
          <p:cNvSpPr/>
          <p:nvPr/>
        </p:nvSpPr>
        <p:spPr>
          <a:xfrm>
            <a:off x="4640580" y="4800600"/>
            <a:ext cx="4237062" cy="4423582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FF6B187-0086-CF48-9A6F-D527727CAE8E}"/>
              </a:ext>
            </a:extLst>
          </p:cNvPr>
          <p:cNvSpPr txBox="1"/>
          <p:nvPr/>
        </p:nvSpPr>
        <p:spPr>
          <a:xfrm>
            <a:off x="343332" y="4800600"/>
            <a:ext cx="422550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600" b="1" dirty="0"/>
              <a:t>Types of data </a:t>
            </a:r>
          </a:p>
          <a:p>
            <a:pPr fontAlgn="base"/>
            <a:r>
              <a:rPr lang="en-GB" sz="1400" dirty="0"/>
              <a:t>Identify whether the data below is quantitative or qualitative and physical or human.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54C4BAC-9C24-DD44-8258-87499C58EFA2}"/>
              </a:ext>
            </a:extLst>
          </p:cNvPr>
          <p:cNvSpPr txBox="1"/>
          <p:nvPr/>
        </p:nvSpPr>
        <p:spPr>
          <a:xfrm>
            <a:off x="4635985" y="4800600"/>
            <a:ext cx="42255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600" b="1" dirty="0"/>
              <a:t>Sampling Strategies </a:t>
            </a:r>
          </a:p>
          <a:p>
            <a:pPr fontAlgn="base"/>
            <a:r>
              <a:rPr lang="en-GB" sz="1400" dirty="0"/>
              <a:t>Read the fieldwork techniques below. Identify the type of sampling being used.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95F05A-710A-E22A-67F6-97DBA4D2C105}"/>
              </a:ext>
            </a:extLst>
          </p:cNvPr>
          <p:cNvSpPr txBox="1"/>
          <p:nvPr/>
        </p:nvSpPr>
        <p:spPr>
          <a:xfrm>
            <a:off x="324784" y="709809"/>
            <a:ext cx="47794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200" b="1" dirty="0"/>
              <a:t>Across</a:t>
            </a:r>
          </a:p>
          <a:p>
            <a:pPr fontAlgn="base"/>
            <a:r>
              <a:rPr lang="en-GB" sz="1200" dirty="0"/>
              <a:t>2. A method of sampling where every individual or location has an equal chance of being chosen, minimizing bias and ensuring representativeness.</a:t>
            </a:r>
          </a:p>
          <a:p>
            <a:pPr fontAlgn="base"/>
            <a:r>
              <a:rPr lang="en-GB" sz="1200" dirty="0"/>
              <a:t>5. Data that others have collected.</a:t>
            </a:r>
          </a:p>
          <a:p>
            <a:pPr fontAlgn="base"/>
            <a:r>
              <a:rPr lang="en-GB" sz="1200" dirty="0"/>
              <a:t>6. Numerical data that can be measured and quantified, allowing for statistical analysis and mathematical calculations.</a:t>
            </a:r>
          </a:p>
          <a:p>
            <a:pPr fontAlgn="base"/>
            <a:r>
              <a:rPr lang="en-GB" sz="1200" dirty="0"/>
              <a:t>9. A sampling method that involves dividing a population into smaller groups (strata) based on shared attributes, and then randomly sampling from each stratum to ensure all categories are adequately represented.</a:t>
            </a:r>
          </a:p>
          <a:p>
            <a:pPr fontAlgn="base"/>
            <a:r>
              <a:rPr lang="en-GB" sz="1200" b="1" dirty="0"/>
              <a:t>Down</a:t>
            </a:r>
            <a:br>
              <a:rPr lang="en-GB" sz="1200" dirty="0"/>
            </a:br>
            <a:r>
              <a:rPr lang="en-GB" sz="1200" dirty="0"/>
              <a:t>1. A sampling method where elements are selected at regular intervals from an ordered list, ensuring each sample is spaced evenly.</a:t>
            </a:r>
          </a:p>
          <a:p>
            <a:pPr fontAlgn="base"/>
            <a:r>
              <a:rPr lang="en-GB" sz="1200" dirty="0"/>
              <a:t>3. This data can be counted e.g. the number of pedestrians who pass at a certain time. </a:t>
            </a:r>
          </a:p>
          <a:p>
            <a:pPr fontAlgn="base"/>
            <a:r>
              <a:rPr lang="en-GB" sz="1200" dirty="0"/>
              <a:t>4. This data is measured. For example, how quickly a river is flowing or how much noise traffic makes. </a:t>
            </a:r>
          </a:p>
          <a:p>
            <a:pPr fontAlgn="base"/>
            <a:r>
              <a:rPr lang="en-GB" sz="1200" dirty="0"/>
              <a:t>7. Data that describes qualities or characteristics, often collected through interviews, observations, or descriptive surveys, and expressed in words.</a:t>
            </a:r>
          </a:p>
          <a:p>
            <a:pPr fontAlgn="base"/>
            <a:r>
              <a:rPr lang="en-GB" sz="1200" dirty="0"/>
              <a:t>8. Data you gather yourself directly in the field. This might involve conducting surveys, taking measurements, or observing geographical phenomena first-hand during fieldwork.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FA48C51-0ACA-F067-13F2-38CFFE168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500808"/>
              </p:ext>
            </p:extLst>
          </p:nvPr>
        </p:nvGraphicFramePr>
        <p:xfrm>
          <a:off x="4682014" y="5541208"/>
          <a:ext cx="4139932" cy="3581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9003">
                  <a:extLst>
                    <a:ext uri="{9D8B030D-6E8A-4147-A177-3AD203B41FA5}">
                      <a16:colId xmlns:a16="http://schemas.microsoft.com/office/drawing/2014/main" val="117474876"/>
                    </a:ext>
                  </a:extLst>
                </a:gridCol>
                <a:gridCol w="613527">
                  <a:extLst>
                    <a:ext uri="{9D8B030D-6E8A-4147-A177-3AD203B41FA5}">
                      <a16:colId xmlns:a16="http://schemas.microsoft.com/office/drawing/2014/main" val="3696127700"/>
                    </a:ext>
                  </a:extLst>
                </a:gridCol>
                <a:gridCol w="719714">
                  <a:extLst>
                    <a:ext uri="{9D8B030D-6E8A-4147-A177-3AD203B41FA5}">
                      <a16:colId xmlns:a16="http://schemas.microsoft.com/office/drawing/2014/main" val="2108275197"/>
                    </a:ext>
                  </a:extLst>
                </a:gridCol>
                <a:gridCol w="627688">
                  <a:extLst>
                    <a:ext uri="{9D8B030D-6E8A-4147-A177-3AD203B41FA5}">
                      <a16:colId xmlns:a16="http://schemas.microsoft.com/office/drawing/2014/main" val="20428336"/>
                    </a:ext>
                  </a:extLst>
                </a:gridCol>
              </a:tblGrid>
              <a:tr h="15570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Fieldwork Technique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Random</a:t>
                      </a:r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Systematic</a:t>
                      </a:r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Stratified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853666"/>
                  </a:ext>
                </a:extLst>
              </a:tr>
              <a:tr h="46711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Pedestrian counts are completed at points that are equally spaced along a transect of the city centre.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934620"/>
                  </a:ext>
                </a:extLst>
              </a:tr>
              <a:tr h="467113">
                <a:tc>
                  <a:txBody>
                    <a:bodyPr/>
                    <a:lstStyle/>
                    <a:p>
                      <a:pPr algn="l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People are interviewed at places that have been chosen using tables of random numbers to generate grid references.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525069"/>
                  </a:ext>
                </a:extLst>
              </a:tr>
              <a:tr h="622818">
                <a:tc>
                  <a:txBody>
                    <a:bodyPr/>
                    <a:lstStyle/>
                    <a:p>
                      <a:pPr algn="l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Traffic is counted in streets that have been chosen by putting all street names in a bag and removing 3 without looking which is being taken.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50638"/>
                  </a:ext>
                </a:extLst>
              </a:tr>
              <a:tr h="155704">
                <a:tc>
                  <a:txBody>
                    <a:bodyPr/>
                    <a:lstStyle/>
                    <a:p>
                      <a:pPr algn="l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Traffic counts are completed every hour.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697712"/>
                  </a:ext>
                </a:extLst>
              </a:tr>
              <a:tr h="778522">
                <a:tc>
                  <a:txBody>
                    <a:bodyPr/>
                    <a:lstStyle/>
                    <a:p>
                      <a:pPr algn="l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Plant species are wind speeds are recorded in a sand dune. 50% of the sampling points are are on slopes facing the sea and the other 50% are taken on slopes that face away from the sea.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024882"/>
                  </a:ext>
                </a:extLst>
              </a:tr>
              <a:tr h="622818">
                <a:tc>
                  <a:txBody>
                    <a:bodyPr/>
                    <a:lstStyle/>
                    <a:p>
                      <a:pPr algn="l"/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Issuing questionnaires to students in your school by allocating the proportion of questionnaire according to how many students are in each year group.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354609"/>
                  </a:ext>
                </a:extLst>
              </a:tr>
              <a:tr h="311409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Interviewing the 10</a:t>
                      </a:r>
                      <a:r>
                        <a:rPr lang="en-GB" sz="950" b="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</a:t>
                      </a:r>
                      <a:r>
                        <a:rPr lang="en-GB" sz="950" b="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30</a:t>
                      </a:r>
                      <a:r>
                        <a:rPr lang="en-GB" sz="950" b="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95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person that passes you in the street.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5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121074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4A7BAD6-B941-0C0F-37E5-7576C6A3C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33371"/>
              </p:ext>
            </p:extLst>
          </p:nvPr>
        </p:nvGraphicFramePr>
        <p:xfrm>
          <a:off x="9057968" y="7939141"/>
          <a:ext cx="3351897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018">
                  <a:extLst>
                    <a:ext uri="{9D8B030D-6E8A-4147-A177-3AD203B41FA5}">
                      <a16:colId xmlns:a16="http://schemas.microsoft.com/office/drawing/2014/main" val="3489975241"/>
                    </a:ext>
                  </a:extLst>
                </a:gridCol>
                <a:gridCol w="201415">
                  <a:extLst>
                    <a:ext uri="{9D8B030D-6E8A-4147-A177-3AD203B41FA5}">
                      <a16:colId xmlns:a16="http://schemas.microsoft.com/office/drawing/2014/main" val="1055809473"/>
                    </a:ext>
                  </a:extLst>
                </a:gridCol>
                <a:gridCol w="2940464">
                  <a:extLst>
                    <a:ext uri="{9D8B030D-6E8A-4147-A177-3AD203B41FA5}">
                      <a16:colId xmlns:a16="http://schemas.microsoft.com/office/drawing/2014/main" val="1479780139"/>
                    </a:ext>
                  </a:extLst>
                </a:gridCol>
              </a:tblGrid>
              <a:tr h="16884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Which of the following is a disadvantage of random sampling?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2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Can lead to a poor representation of the overall parent population of an area.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940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It is biased, as not all members or points have an </a:t>
                      </a: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equal chance 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of being selected.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35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The proportion of subsets must be known and accurate if it is to work properly. 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366280"/>
                  </a:ext>
                </a:extLst>
              </a:tr>
            </a:tbl>
          </a:graphicData>
        </a:graphic>
      </p:graphicFrame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D1A4E5A-08B2-7AB0-2E14-FF4FCB0DF041}"/>
              </a:ext>
            </a:extLst>
          </p:cNvPr>
          <p:cNvSpPr/>
          <p:nvPr/>
        </p:nvSpPr>
        <p:spPr>
          <a:xfrm>
            <a:off x="7991440" y="684414"/>
            <a:ext cx="4485375" cy="4028946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AE7F5-5421-5672-2052-0B183D80FB2E}"/>
              </a:ext>
            </a:extLst>
          </p:cNvPr>
          <p:cNvSpPr txBox="1"/>
          <p:nvPr/>
        </p:nvSpPr>
        <p:spPr>
          <a:xfrm>
            <a:off x="7986846" y="684414"/>
            <a:ext cx="45094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600" b="1" dirty="0"/>
              <a:t>Primary or Secondary Data? Human or Physical?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DD25679-A419-379A-1A51-9326BFC32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89166"/>
              </p:ext>
            </p:extLst>
          </p:nvPr>
        </p:nvGraphicFramePr>
        <p:xfrm>
          <a:off x="8081688" y="958690"/>
          <a:ext cx="4328177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657">
                  <a:extLst>
                    <a:ext uri="{9D8B030D-6E8A-4147-A177-3AD203B41FA5}">
                      <a16:colId xmlns:a16="http://schemas.microsoft.com/office/drawing/2014/main" val="117474876"/>
                    </a:ext>
                  </a:extLst>
                </a:gridCol>
                <a:gridCol w="547130">
                  <a:extLst>
                    <a:ext uri="{9D8B030D-6E8A-4147-A177-3AD203B41FA5}">
                      <a16:colId xmlns:a16="http://schemas.microsoft.com/office/drawing/2014/main" val="3696127700"/>
                    </a:ext>
                  </a:extLst>
                </a:gridCol>
                <a:gridCol w="547130">
                  <a:extLst>
                    <a:ext uri="{9D8B030D-6E8A-4147-A177-3AD203B41FA5}">
                      <a16:colId xmlns:a16="http://schemas.microsoft.com/office/drawing/2014/main" val="2108275197"/>
                    </a:ext>
                  </a:extLst>
                </a:gridCol>
                <a:gridCol w="547130">
                  <a:extLst>
                    <a:ext uri="{9D8B030D-6E8A-4147-A177-3AD203B41FA5}">
                      <a16:colId xmlns:a16="http://schemas.microsoft.com/office/drawing/2014/main" val="1214336380"/>
                    </a:ext>
                  </a:extLst>
                </a:gridCol>
                <a:gridCol w="547130">
                  <a:extLst>
                    <a:ext uri="{9D8B030D-6E8A-4147-A177-3AD203B41FA5}">
                      <a16:colId xmlns:a16="http://schemas.microsoft.com/office/drawing/2014/main" val="2139631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Sec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853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You record river depth, width, and velocity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934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Weather data from the Met Office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525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You complete an environmental quality survey in an urban area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50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results of an environmental quality survey from Y11 last year in a river valley on the moors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697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Traffic counts you conduct for fieldwork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024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 map showing an upland area in the UK.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354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Photographs you take of an area of redevelopment in your local city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929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Crime statistics for your local town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121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data taken from the Census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4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 OS map showing the upper stages of a river valley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5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House price data for your local area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8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Interviews you conducted in a city centre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311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Historical photographs of an inner city area in your local area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21350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E884A5D-85D0-1D51-8B9A-2175C6896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378620"/>
              </p:ext>
            </p:extLst>
          </p:nvPr>
        </p:nvGraphicFramePr>
        <p:xfrm>
          <a:off x="402745" y="5506743"/>
          <a:ext cx="4122339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7899">
                  <a:extLst>
                    <a:ext uri="{9D8B030D-6E8A-4147-A177-3AD203B41FA5}">
                      <a16:colId xmlns:a16="http://schemas.microsoft.com/office/drawing/2014/main" val="117474876"/>
                    </a:ext>
                  </a:extLst>
                </a:gridCol>
                <a:gridCol w="521110">
                  <a:extLst>
                    <a:ext uri="{9D8B030D-6E8A-4147-A177-3AD203B41FA5}">
                      <a16:colId xmlns:a16="http://schemas.microsoft.com/office/drawing/2014/main" val="3696127700"/>
                    </a:ext>
                  </a:extLst>
                </a:gridCol>
                <a:gridCol w="521110">
                  <a:extLst>
                    <a:ext uri="{9D8B030D-6E8A-4147-A177-3AD203B41FA5}">
                      <a16:colId xmlns:a16="http://schemas.microsoft.com/office/drawing/2014/main" val="2108275197"/>
                    </a:ext>
                  </a:extLst>
                </a:gridCol>
                <a:gridCol w="521110">
                  <a:extLst>
                    <a:ext uri="{9D8B030D-6E8A-4147-A177-3AD203B41FA5}">
                      <a16:colId xmlns:a16="http://schemas.microsoft.com/office/drawing/2014/main" val="1214336380"/>
                    </a:ext>
                  </a:extLst>
                </a:gridCol>
                <a:gridCol w="521110">
                  <a:extLst>
                    <a:ext uri="{9D8B030D-6E8A-4147-A177-3AD203B41FA5}">
                      <a16:colId xmlns:a16="http://schemas.microsoft.com/office/drawing/2014/main" val="2139631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Quan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Qual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853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River depth, width and velocity.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934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Beach pebble size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525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quality survey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50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Rates of cliff erosion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697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Traffic counts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024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Field sketch of coastal landforms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354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Interviews with people about the impact of regeneration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929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Photographs showing before and after images of gentrification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121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Weather data for an urban area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4899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2F54985-5B86-9873-BB3F-FCD67A208DD2}"/>
              </a:ext>
            </a:extLst>
          </p:cNvPr>
          <p:cNvSpPr txBox="1"/>
          <p:nvPr/>
        </p:nvSpPr>
        <p:spPr>
          <a:xfrm>
            <a:off x="299579" y="7481654"/>
            <a:ext cx="42255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600" b="1" dirty="0"/>
              <a:t>Sampling</a:t>
            </a:r>
          </a:p>
          <a:p>
            <a:pPr fontAlgn="base"/>
            <a:r>
              <a:rPr lang="en-GB" sz="1400" dirty="0"/>
              <a:t>Match the types of sampling to their definition.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B04CD06-08E8-59B8-1528-97E4661AEEAB}"/>
              </a:ext>
            </a:extLst>
          </p:cNvPr>
          <p:cNvSpPr/>
          <p:nvPr/>
        </p:nvSpPr>
        <p:spPr>
          <a:xfrm>
            <a:off x="331775" y="7484147"/>
            <a:ext cx="4237062" cy="1740035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A91E21-B8EE-488D-5F2E-74C735B017F6}"/>
              </a:ext>
            </a:extLst>
          </p:cNvPr>
          <p:cNvSpPr txBox="1"/>
          <p:nvPr/>
        </p:nvSpPr>
        <p:spPr>
          <a:xfrm>
            <a:off x="299579" y="8022604"/>
            <a:ext cx="794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dirty="0"/>
              <a:t>Random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A7166E-126D-2262-F2D5-6B26401C96F0}"/>
              </a:ext>
            </a:extLst>
          </p:cNvPr>
          <p:cNvSpPr txBox="1"/>
          <p:nvPr/>
        </p:nvSpPr>
        <p:spPr>
          <a:xfrm>
            <a:off x="299578" y="8417465"/>
            <a:ext cx="13394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dirty="0"/>
              <a:t>Systematic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7C3A8A-1DAF-505D-D552-9F9B54496DB6}"/>
              </a:ext>
            </a:extLst>
          </p:cNvPr>
          <p:cNvSpPr txBox="1"/>
          <p:nvPr/>
        </p:nvSpPr>
        <p:spPr>
          <a:xfrm>
            <a:off x="299578" y="8814635"/>
            <a:ext cx="13394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dirty="0"/>
              <a:t>Stratified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DCD601-E956-376F-1B49-254E4673ADF1}"/>
              </a:ext>
            </a:extLst>
          </p:cNvPr>
          <p:cNvSpPr txBox="1"/>
          <p:nvPr/>
        </p:nvSpPr>
        <p:spPr>
          <a:xfrm>
            <a:off x="2037059" y="7967573"/>
            <a:ext cx="24880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050" dirty="0"/>
              <a:t>Data is chosen at regular intervals, e.g. every 10</a:t>
            </a:r>
            <a:r>
              <a:rPr lang="en-GB" sz="1050" baseline="30000" dirty="0"/>
              <a:t>th</a:t>
            </a:r>
            <a:r>
              <a:rPr lang="en-GB" sz="1050" dirty="0"/>
              <a:t> person is interviewed.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6614C5F-8FC9-0B13-34B5-8BE2EDC3664C}"/>
              </a:ext>
            </a:extLst>
          </p:cNvPr>
          <p:cNvSpPr txBox="1"/>
          <p:nvPr/>
        </p:nvSpPr>
        <p:spPr>
          <a:xfrm>
            <a:off x="2037058" y="8814635"/>
            <a:ext cx="2488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050" dirty="0"/>
              <a:t>Every item has an equal chance of being sampled.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55FE5F-BFFA-80D6-DAE6-0B984EC21BB8}"/>
              </a:ext>
            </a:extLst>
          </p:cNvPr>
          <p:cNvSpPr txBox="1"/>
          <p:nvPr/>
        </p:nvSpPr>
        <p:spPr>
          <a:xfrm>
            <a:off x="2037058" y="8379263"/>
            <a:ext cx="2488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050" dirty="0"/>
              <a:t>Samples are divided into groups, e.g. five people from each age range. </a:t>
            </a:r>
          </a:p>
        </p:txBody>
      </p:sp>
    </p:spTree>
    <p:extLst>
      <p:ext uri="{BB962C8B-B14F-4D97-AF65-F5344CB8AC3E}">
        <p14:creationId xmlns:p14="http://schemas.microsoft.com/office/powerpoint/2010/main" val="32975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A370A4D-7A2E-8A4A-BDDD-78A549E0C768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17670</TotalTime>
  <Words>849</Words>
  <Application>Microsoft Macintosh PowerPoint</Application>
  <PresentationFormat>A3 Paper (297x420 mm)</PresentationFormat>
  <Paragraphs>107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 - Internet Geography</cp:lastModifiedBy>
  <cp:revision>110</cp:revision>
  <dcterms:created xsi:type="dcterms:W3CDTF">2021-04-25T17:40:29Z</dcterms:created>
  <dcterms:modified xsi:type="dcterms:W3CDTF">2024-05-10T10:43:48Z</dcterms:modified>
</cp:coreProperties>
</file>