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60" r:id="rId1"/>
  </p:sldMasterIdLst>
  <p:notesMasterIdLst>
    <p:notesMasterId r:id="rId110"/>
  </p:notesMasterIdLst>
  <p:sldIdLst>
    <p:sldId id="256" r:id="rId2"/>
    <p:sldId id="363" r:id="rId3"/>
    <p:sldId id="364" r:id="rId4"/>
    <p:sldId id="365" r:id="rId5"/>
    <p:sldId id="366" r:id="rId6"/>
    <p:sldId id="257" r:id="rId7"/>
    <p:sldId id="258" r:id="rId8"/>
    <p:sldId id="259" r:id="rId9"/>
    <p:sldId id="260" r:id="rId10"/>
    <p:sldId id="261" r:id="rId11"/>
    <p:sldId id="263" r:id="rId12"/>
    <p:sldId id="264" r:id="rId13"/>
    <p:sldId id="389" r:id="rId14"/>
    <p:sldId id="266" r:id="rId15"/>
    <p:sldId id="273" r:id="rId16"/>
    <p:sldId id="269" r:id="rId17"/>
    <p:sldId id="270" r:id="rId18"/>
    <p:sldId id="274" r:id="rId19"/>
    <p:sldId id="390" r:id="rId20"/>
    <p:sldId id="272" r:id="rId21"/>
    <p:sldId id="267" r:id="rId22"/>
    <p:sldId id="275" r:id="rId23"/>
    <p:sldId id="276" r:id="rId24"/>
    <p:sldId id="277" r:id="rId25"/>
    <p:sldId id="391" r:id="rId26"/>
    <p:sldId id="279" r:id="rId27"/>
    <p:sldId id="280" r:id="rId28"/>
    <p:sldId id="281" r:id="rId29"/>
    <p:sldId id="282" r:id="rId30"/>
    <p:sldId id="392" r:id="rId31"/>
    <p:sldId id="285" r:id="rId32"/>
    <p:sldId id="286" r:id="rId33"/>
    <p:sldId id="287" r:id="rId34"/>
    <p:sldId id="288" r:id="rId35"/>
    <p:sldId id="292" r:id="rId36"/>
    <p:sldId id="393" r:id="rId37"/>
    <p:sldId id="290" r:id="rId38"/>
    <p:sldId id="291" r:id="rId39"/>
    <p:sldId id="293" r:id="rId40"/>
    <p:sldId id="394" r:id="rId41"/>
    <p:sldId id="297" r:id="rId42"/>
    <p:sldId id="298" r:id="rId43"/>
    <p:sldId id="305" r:id="rId44"/>
    <p:sldId id="306" r:id="rId45"/>
    <p:sldId id="342" r:id="rId46"/>
    <p:sldId id="343" r:id="rId47"/>
    <p:sldId id="344" r:id="rId48"/>
    <p:sldId id="345" r:id="rId49"/>
    <p:sldId id="395" r:id="rId50"/>
    <p:sldId id="309" r:id="rId51"/>
    <p:sldId id="346" r:id="rId52"/>
    <p:sldId id="347" r:id="rId53"/>
    <p:sldId id="311" r:id="rId54"/>
    <p:sldId id="312" r:id="rId55"/>
    <p:sldId id="313" r:id="rId56"/>
    <p:sldId id="348" r:id="rId57"/>
    <p:sldId id="396" r:id="rId58"/>
    <p:sldId id="315" r:id="rId59"/>
    <p:sldId id="316" r:id="rId60"/>
    <p:sldId id="317" r:id="rId61"/>
    <p:sldId id="318" r:id="rId62"/>
    <p:sldId id="320" r:id="rId63"/>
    <p:sldId id="321" r:id="rId64"/>
    <p:sldId id="350" r:id="rId65"/>
    <p:sldId id="322" r:id="rId66"/>
    <p:sldId id="351" r:id="rId67"/>
    <p:sldId id="323" r:id="rId68"/>
    <p:sldId id="324" r:id="rId69"/>
    <p:sldId id="397" r:id="rId70"/>
    <p:sldId id="327" r:id="rId71"/>
    <p:sldId id="328" r:id="rId72"/>
    <p:sldId id="352" r:id="rId73"/>
    <p:sldId id="329" r:id="rId74"/>
    <p:sldId id="353" r:id="rId75"/>
    <p:sldId id="398" r:id="rId76"/>
    <p:sldId id="333" r:id="rId77"/>
    <p:sldId id="334" r:id="rId78"/>
    <p:sldId id="354" r:id="rId79"/>
    <p:sldId id="355" r:id="rId80"/>
    <p:sldId id="361" r:id="rId81"/>
    <p:sldId id="362" r:id="rId82"/>
    <p:sldId id="356" r:id="rId83"/>
    <p:sldId id="399" r:id="rId84"/>
    <p:sldId id="359" r:id="rId85"/>
    <p:sldId id="360" r:id="rId86"/>
    <p:sldId id="335" r:id="rId87"/>
    <p:sldId id="336" r:id="rId88"/>
    <p:sldId id="338" r:id="rId89"/>
    <p:sldId id="339" r:id="rId90"/>
    <p:sldId id="340" r:id="rId91"/>
    <p:sldId id="376" r:id="rId92"/>
    <p:sldId id="377" r:id="rId93"/>
    <p:sldId id="385" r:id="rId94"/>
    <p:sldId id="386" r:id="rId95"/>
    <p:sldId id="378" r:id="rId96"/>
    <p:sldId id="379" r:id="rId97"/>
    <p:sldId id="380" r:id="rId98"/>
    <p:sldId id="367" r:id="rId99"/>
    <p:sldId id="262" r:id="rId100"/>
    <p:sldId id="368" r:id="rId101"/>
    <p:sldId id="369" r:id="rId102"/>
    <p:sldId id="375" r:id="rId103"/>
    <p:sldId id="381" r:id="rId104"/>
    <p:sldId id="382" r:id="rId105"/>
    <p:sldId id="387" r:id="rId106"/>
    <p:sldId id="388" r:id="rId107"/>
    <p:sldId id="383" r:id="rId108"/>
    <p:sldId id="384" r:id="rId109"/>
  </p:sldIdLst>
  <p:sldSz cx="6858000" cy="9906000" type="A4"/>
  <p:notesSz cx="6858000" cy="9144000"/>
  <p:embeddedFontLst>
    <p:embeddedFont>
      <p:font typeface="Hand Write" panose="02000600000000000000" pitchFamily="2" charset="0"/>
      <p:regular r:id="rId11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8DFFF"/>
    <a:srgbClr val="4D94D5"/>
    <a:srgbClr val="4F96D9"/>
    <a:srgbClr val="92A000"/>
    <a:srgbClr val="92D050"/>
    <a:srgbClr val="797979"/>
    <a:srgbClr val="0099E2"/>
    <a:srgbClr val="155F82"/>
    <a:srgbClr val="4F95D9"/>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879"/>
    <p:restoredTop sz="94718"/>
  </p:normalViewPr>
  <p:slideViewPr>
    <p:cSldViewPr snapToGrid="0">
      <p:cViewPr>
        <p:scale>
          <a:sx n="120" d="100"/>
          <a:sy n="120" d="100"/>
        </p:scale>
        <p:origin x="2192" y="-1424"/>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notesMaster" Target="notesMasters/notesMaster1.xml"/><Relationship Id="rId115"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font" Target="fonts/font1.fntdata"/></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05T13:37:44.505"/>
    </inkml:context>
    <inkml:brush xml:id="br0">
      <inkml:brushProperty name="width" value="0.2" units="cm"/>
      <inkml:brushProperty name="height" value="0.4" units="cm"/>
      <inkml:brushProperty name="color" value="#A9D8FF"/>
      <inkml:brushProperty name="tip" value="rectangle"/>
      <inkml:brushProperty name="rasterOp" value="maskPen"/>
    </inkml:brush>
  </inkml:definitions>
  <inkml:trace contextRef="#ctx0" brushRef="#br0">1 278,'83'-50,"0"-1,-2 1,-31 24,-51 34,-8 13,2-3,-6 6,4-8,-1-3,1-3,0-3,0-3,-1 1,0-1,-1 1,-2 2,-1 0,0 1,0 0,3-1,3-1,43-25,-11 7,33-18,-23 17,-1 1,-2 5,0 0,-4 1,-5 1,-3-2,-6 2,-3-1,-3 1,3 0,-1 1,2 0,-1 1,0-2,-2 0,1-1,-2-3,-3 0,-2-2,-3 1,-1-1,-11 4,5 1,-7 4,7-3,4-1,-1-8,3 4,0-2,10 52,-3-14,7 38,-6-33,-1-6,-1-9,-1-5,0-4,12-2,-3-1,13-3,-8 0,1-1,-2-1,-3 0,-2-1,0-2,-1-1,-1-1,0 1,1 1,-1 1,-7 22,-1-8,-9 19,2-16,1-2,-1-1,-2-2,-3 1,-2 1,-2 0,-2-1,1 0,2-1,1-1,4-3,1 0,-3 2,3-1,-3 2,4-2,1 1,-2 2,0 0,-3 2,0-3,2-1,1-3,-1-2,-1 0,3-22,3 6,5-17,1 14,0 4,1 2,-1 2,2-1,-2 1,2-2,-22 5,7 3,-15 3,15 3,3-2,-3 3,0 2,-6 4,0 2,-4 1,1-2,5-3,5-3,6-3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3EE5A0-D8DD-4E40-A98F-554D49EC3015}" type="datetimeFigureOut">
              <a:rPr lang="en-GB" smtClean="0"/>
              <a:t>01/08/2024</a:t>
            </a:fld>
            <a:endParaRPr lang="en-GB"/>
          </a:p>
        </p:txBody>
      </p:sp>
      <p:sp>
        <p:nvSpPr>
          <p:cNvPr id="4" name="Slide Image Placeholder 3"/>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441A1E-50E7-D041-915A-5FC65145B738}" type="slidenum">
              <a:rPr lang="en-GB" smtClean="0"/>
              <a:t>‹#›</a:t>
            </a:fld>
            <a:endParaRPr lang="en-GB"/>
          </a:p>
        </p:txBody>
      </p:sp>
    </p:spTree>
    <p:extLst>
      <p:ext uri="{BB962C8B-B14F-4D97-AF65-F5344CB8AC3E}">
        <p14:creationId xmlns:p14="http://schemas.microsoft.com/office/powerpoint/2010/main" val="1279651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5441A1E-50E7-D041-915A-5FC65145B738}" type="slidenum">
              <a:rPr lang="en-GB" smtClean="0"/>
              <a:t>4</a:t>
            </a:fld>
            <a:endParaRPr lang="en-GB"/>
          </a:p>
        </p:txBody>
      </p:sp>
    </p:spTree>
    <p:extLst>
      <p:ext uri="{BB962C8B-B14F-4D97-AF65-F5344CB8AC3E}">
        <p14:creationId xmlns:p14="http://schemas.microsoft.com/office/powerpoint/2010/main" val="3161996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5441A1E-50E7-D041-915A-5FC65145B738}" type="slidenum">
              <a:rPr lang="en-GB" smtClean="0"/>
              <a:t>33</a:t>
            </a:fld>
            <a:endParaRPr lang="en-GB"/>
          </a:p>
        </p:txBody>
      </p:sp>
    </p:spTree>
    <p:extLst>
      <p:ext uri="{BB962C8B-B14F-4D97-AF65-F5344CB8AC3E}">
        <p14:creationId xmlns:p14="http://schemas.microsoft.com/office/powerpoint/2010/main" val="20130751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5441A1E-50E7-D041-915A-5FC65145B738}" type="slidenum">
              <a:rPr lang="en-GB" smtClean="0"/>
              <a:t>35</a:t>
            </a:fld>
            <a:endParaRPr lang="en-GB"/>
          </a:p>
        </p:txBody>
      </p:sp>
    </p:spTree>
    <p:extLst>
      <p:ext uri="{BB962C8B-B14F-4D97-AF65-F5344CB8AC3E}">
        <p14:creationId xmlns:p14="http://schemas.microsoft.com/office/powerpoint/2010/main" val="13970640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5441A1E-50E7-D041-915A-5FC65145B738}" type="slidenum">
              <a:rPr lang="en-GB" smtClean="0"/>
              <a:t>39</a:t>
            </a:fld>
            <a:endParaRPr lang="en-GB"/>
          </a:p>
        </p:txBody>
      </p:sp>
    </p:spTree>
    <p:extLst>
      <p:ext uri="{BB962C8B-B14F-4D97-AF65-F5344CB8AC3E}">
        <p14:creationId xmlns:p14="http://schemas.microsoft.com/office/powerpoint/2010/main" val="3293464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5441A1E-50E7-D041-915A-5FC65145B738}" type="slidenum">
              <a:rPr lang="en-GB" smtClean="0"/>
              <a:t>43</a:t>
            </a:fld>
            <a:endParaRPr lang="en-GB"/>
          </a:p>
        </p:txBody>
      </p:sp>
    </p:spTree>
    <p:extLst>
      <p:ext uri="{BB962C8B-B14F-4D97-AF65-F5344CB8AC3E}">
        <p14:creationId xmlns:p14="http://schemas.microsoft.com/office/powerpoint/2010/main" val="17510333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5441A1E-50E7-D041-915A-5FC65145B738}" type="slidenum">
              <a:rPr lang="en-GB" smtClean="0"/>
              <a:t>45</a:t>
            </a:fld>
            <a:endParaRPr lang="en-GB"/>
          </a:p>
        </p:txBody>
      </p:sp>
    </p:spTree>
    <p:extLst>
      <p:ext uri="{BB962C8B-B14F-4D97-AF65-F5344CB8AC3E}">
        <p14:creationId xmlns:p14="http://schemas.microsoft.com/office/powerpoint/2010/main" val="30158257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5441A1E-50E7-D041-915A-5FC65145B738}" type="slidenum">
              <a:rPr lang="en-GB" smtClean="0"/>
              <a:t>47</a:t>
            </a:fld>
            <a:endParaRPr lang="en-GB"/>
          </a:p>
        </p:txBody>
      </p:sp>
    </p:spTree>
    <p:extLst>
      <p:ext uri="{BB962C8B-B14F-4D97-AF65-F5344CB8AC3E}">
        <p14:creationId xmlns:p14="http://schemas.microsoft.com/office/powerpoint/2010/main" val="18002840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5441A1E-50E7-D041-915A-5FC65145B738}" type="slidenum">
              <a:rPr lang="en-GB" smtClean="0"/>
              <a:t>53</a:t>
            </a:fld>
            <a:endParaRPr lang="en-GB"/>
          </a:p>
        </p:txBody>
      </p:sp>
    </p:spTree>
    <p:extLst>
      <p:ext uri="{BB962C8B-B14F-4D97-AF65-F5344CB8AC3E}">
        <p14:creationId xmlns:p14="http://schemas.microsoft.com/office/powerpoint/2010/main" val="1464938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5441A1E-50E7-D041-915A-5FC65145B738}" type="slidenum">
              <a:rPr lang="en-GB" smtClean="0"/>
              <a:t>55</a:t>
            </a:fld>
            <a:endParaRPr lang="en-GB"/>
          </a:p>
        </p:txBody>
      </p:sp>
    </p:spTree>
    <p:extLst>
      <p:ext uri="{BB962C8B-B14F-4D97-AF65-F5344CB8AC3E}">
        <p14:creationId xmlns:p14="http://schemas.microsoft.com/office/powerpoint/2010/main" val="19916049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5441A1E-50E7-D041-915A-5FC65145B738}" type="slidenum">
              <a:rPr lang="en-GB" smtClean="0"/>
              <a:t>60</a:t>
            </a:fld>
            <a:endParaRPr lang="en-GB"/>
          </a:p>
        </p:txBody>
      </p:sp>
    </p:spTree>
    <p:extLst>
      <p:ext uri="{BB962C8B-B14F-4D97-AF65-F5344CB8AC3E}">
        <p14:creationId xmlns:p14="http://schemas.microsoft.com/office/powerpoint/2010/main" val="7953214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5441A1E-50E7-D041-915A-5FC65145B738}" type="slidenum">
              <a:rPr lang="en-GB" smtClean="0"/>
              <a:t>67</a:t>
            </a:fld>
            <a:endParaRPr lang="en-GB"/>
          </a:p>
        </p:txBody>
      </p:sp>
    </p:spTree>
    <p:extLst>
      <p:ext uri="{BB962C8B-B14F-4D97-AF65-F5344CB8AC3E}">
        <p14:creationId xmlns:p14="http://schemas.microsoft.com/office/powerpoint/2010/main" val="987093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5441A1E-50E7-D041-915A-5FC65145B738}" type="slidenum">
              <a:rPr lang="en-GB" smtClean="0"/>
              <a:t>6</a:t>
            </a:fld>
            <a:endParaRPr lang="en-GB"/>
          </a:p>
        </p:txBody>
      </p:sp>
    </p:spTree>
    <p:extLst>
      <p:ext uri="{BB962C8B-B14F-4D97-AF65-F5344CB8AC3E}">
        <p14:creationId xmlns:p14="http://schemas.microsoft.com/office/powerpoint/2010/main" val="31740615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5441A1E-50E7-D041-915A-5FC65145B738}" type="slidenum">
              <a:rPr lang="en-GB" smtClean="0"/>
              <a:t>73</a:t>
            </a:fld>
            <a:endParaRPr lang="en-GB"/>
          </a:p>
        </p:txBody>
      </p:sp>
    </p:spTree>
    <p:extLst>
      <p:ext uri="{BB962C8B-B14F-4D97-AF65-F5344CB8AC3E}">
        <p14:creationId xmlns:p14="http://schemas.microsoft.com/office/powerpoint/2010/main" val="6080106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5441A1E-50E7-D041-915A-5FC65145B738}" type="slidenum">
              <a:rPr lang="en-GB" smtClean="0"/>
              <a:t>79</a:t>
            </a:fld>
            <a:endParaRPr lang="en-GB"/>
          </a:p>
        </p:txBody>
      </p:sp>
    </p:spTree>
    <p:extLst>
      <p:ext uri="{BB962C8B-B14F-4D97-AF65-F5344CB8AC3E}">
        <p14:creationId xmlns:p14="http://schemas.microsoft.com/office/powerpoint/2010/main" val="41972830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5441A1E-50E7-D041-915A-5FC65145B738}" type="slidenum">
              <a:rPr lang="en-GB" smtClean="0"/>
              <a:t>80</a:t>
            </a:fld>
            <a:endParaRPr lang="en-GB"/>
          </a:p>
        </p:txBody>
      </p:sp>
    </p:spTree>
    <p:extLst>
      <p:ext uri="{BB962C8B-B14F-4D97-AF65-F5344CB8AC3E}">
        <p14:creationId xmlns:p14="http://schemas.microsoft.com/office/powerpoint/2010/main" val="31308888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5441A1E-50E7-D041-915A-5FC65145B738}" type="slidenum">
              <a:rPr lang="en-GB" smtClean="0"/>
              <a:t>81</a:t>
            </a:fld>
            <a:endParaRPr lang="en-GB"/>
          </a:p>
        </p:txBody>
      </p:sp>
    </p:spTree>
    <p:extLst>
      <p:ext uri="{BB962C8B-B14F-4D97-AF65-F5344CB8AC3E}">
        <p14:creationId xmlns:p14="http://schemas.microsoft.com/office/powerpoint/2010/main" val="10607981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5441A1E-50E7-D041-915A-5FC65145B738}" type="slidenum">
              <a:rPr lang="en-GB" smtClean="0"/>
              <a:t>82</a:t>
            </a:fld>
            <a:endParaRPr lang="en-GB"/>
          </a:p>
        </p:txBody>
      </p:sp>
    </p:spTree>
    <p:extLst>
      <p:ext uri="{BB962C8B-B14F-4D97-AF65-F5344CB8AC3E}">
        <p14:creationId xmlns:p14="http://schemas.microsoft.com/office/powerpoint/2010/main" val="13257859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5441A1E-50E7-D041-915A-5FC65145B738}" type="slidenum">
              <a:rPr lang="en-GB" smtClean="0"/>
              <a:t>86</a:t>
            </a:fld>
            <a:endParaRPr lang="en-GB"/>
          </a:p>
        </p:txBody>
      </p:sp>
    </p:spTree>
    <p:extLst>
      <p:ext uri="{BB962C8B-B14F-4D97-AF65-F5344CB8AC3E}">
        <p14:creationId xmlns:p14="http://schemas.microsoft.com/office/powerpoint/2010/main" val="26570366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5441A1E-50E7-D041-915A-5FC65145B738}" type="slidenum">
              <a:rPr lang="en-GB" smtClean="0"/>
              <a:t>91</a:t>
            </a:fld>
            <a:endParaRPr lang="en-GB"/>
          </a:p>
        </p:txBody>
      </p:sp>
    </p:spTree>
    <p:extLst>
      <p:ext uri="{BB962C8B-B14F-4D97-AF65-F5344CB8AC3E}">
        <p14:creationId xmlns:p14="http://schemas.microsoft.com/office/powerpoint/2010/main" val="32538175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5441A1E-50E7-D041-915A-5FC65145B738}" type="slidenum">
              <a:rPr lang="en-GB" smtClean="0"/>
              <a:t>93</a:t>
            </a:fld>
            <a:endParaRPr lang="en-GB"/>
          </a:p>
        </p:txBody>
      </p:sp>
    </p:spTree>
    <p:extLst>
      <p:ext uri="{BB962C8B-B14F-4D97-AF65-F5344CB8AC3E}">
        <p14:creationId xmlns:p14="http://schemas.microsoft.com/office/powerpoint/2010/main" val="3014580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5441A1E-50E7-D041-915A-5FC65145B738}" type="slidenum">
              <a:rPr lang="en-GB" smtClean="0"/>
              <a:t>11</a:t>
            </a:fld>
            <a:endParaRPr lang="en-GB"/>
          </a:p>
        </p:txBody>
      </p:sp>
    </p:spTree>
    <p:extLst>
      <p:ext uri="{BB962C8B-B14F-4D97-AF65-F5344CB8AC3E}">
        <p14:creationId xmlns:p14="http://schemas.microsoft.com/office/powerpoint/2010/main" val="1294704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5441A1E-50E7-D041-915A-5FC65145B738}" type="slidenum">
              <a:rPr lang="en-GB" smtClean="0"/>
              <a:t>16</a:t>
            </a:fld>
            <a:endParaRPr lang="en-GB"/>
          </a:p>
        </p:txBody>
      </p:sp>
    </p:spTree>
    <p:extLst>
      <p:ext uri="{BB962C8B-B14F-4D97-AF65-F5344CB8AC3E}">
        <p14:creationId xmlns:p14="http://schemas.microsoft.com/office/powerpoint/2010/main" val="479488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5441A1E-50E7-D041-915A-5FC65145B738}" type="slidenum">
              <a:rPr lang="en-GB" smtClean="0"/>
              <a:t>18</a:t>
            </a:fld>
            <a:endParaRPr lang="en-GB"/>
          </a:p>
        </p:txBody>
      </p:sp>
    </p:spTree>
    <p:extLst>
      <p:ext uri="{BB962C8B-B14F-4D97-AF65-F5344CB8AC3E}">
        <p14:creationId xmlns:p14="http://schemas.microsoft.com/office/powerpoint/2010/main" val="29515119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5441A1E-50E7-D041-915A-5FC65145B738}" type="slidenum">
              <a:rPr lang="en-GB" smtClean="0"/>
              <a:t>22</a:t>
            </a:fld>
            <a:endParaRPr lang="en-GB"/>
          </a:p>
        </p:txBody>
      </p:sp>
    </p:spTree>
    <p:extLst>
      <p:ext uri="{BB962C8B-B14F-4D97-AF65-F5344CB8AC3E}">
        <p14:creationId xmlns:p14="http://schemas.microsoft.com/office/powerpoint/2010/main" val="2431789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5441A1E-50E7-D041-915A-5FC65145B738}" type="slidenum">
              <a:rPr lang="en-GB" smtClean="0"/>
              <a:t>24</a:t>
            </a:fld>
            <a:endParaRPr lang="en-GB"/>
          </a:p>
        </p:txBody>
      </p:sp>
    </p:spTree>
    <p:extLst>
      <p:ext uri="{BB962C8B-B14F-4D97-AF65-F5344CB8AC3E}">
        <p14:creationId xmlns:p14="http://schemas.microsoft.com/office/powerpoint/2010/main" val="3478793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5441A1E-50E7-D041-915A-5FC65145B738}" type="slidenum">
              <a:rPr lang="en-GB" smtClean="0"/>
              <a:t>28</a:t>
            </a:fld>
            <a:endParaRPr lang="en-GB"/>
          </a:p>
        </p:txBody>
      </p:sp>
    </p:spTree>
    <p:extLst>
      <p:ext uri="{BB962C8B-B14F-4D97-AF65-F5344CB8AC3E}">
        <p14:creationId xmlns:p14="http://schemas.microsoft.com/office/powerpoint/2010/main" val="11534990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5441A1E-50E7-D041-915A-5FC65145B738}" type="slidenum">
              <a:rPr lang="en-GB" smtClean="0"/>
              <a:t>32</a:t>
            </a:fld>
            <a:endParaRPr lang="en-GB"/>
          </a:p>
        </p:txBody>
      </p:sp>
    </p:spTree>
    <p:extLst>
      <p:ext uri="{BB962C8B-B14F-4D97-AF65-F5344CB8AC3E}">
        <p14:creationId xmlns:p14="http://schemas.microsoft.com/office/powerpoint/2010/main" val="38078824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GB"/>
              <a:t>Click to edit Master title style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11F67E32-DDFF-4243-80BA-D75EFFC8958C}" type="datetime1">
              <a:rPr lang="en-GB" smtClean="0"/>
              <a:t>01/08/2024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D511159-41C7-4248-A598-EC20298854EF}" type="slidenum">
              <a:rPr lang="en-GB" smtClean="0"/>
              <a:t>‹#›</a:t>
            </a:fld>
            <a:endParaRPr lang="en-GB"/>
          </a:p>
        </p:txBody>
      </p:sp>
    </p:spTree>
    <p:extLst>
      <p:ext uri="{BB962C8B-B14F-4D97-AF65-F5344CB8AC3E}">
        <p14:creationId xmlns:p14="http://schemas.microsoft.com/office/powerpoint/2010/main" val="28872702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5AC8EA4A-CDDB-A54A-8356-DF11C76E35B7}" type="datetime1">
              <a:rPr lang="en-GB" smtClean="0"/>
              <a:t>01/08/2024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D511159-41C7-4248-A598-EC20298854EF}" type="slidenum">
              <a:rPr lang="en-GB" smtClean="0"/>
              <a:t>‹#›</a:t>
            </a:fld>
            <a:endParaRPr lang="en-GB"/>
          </a:p>
        </p:txBody>
      </p:sp>
    </p:spTree>
    <p:extLst>
      <p:ext uri="{BB962C8B-B14F-4D97-AF65-F5344CB8AC3E}">
        <p14:creationId xmlns:p14="http://schemas.microsoft.com/office/powerpoint/2010/main" val="1737306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5C7570A-265F-4C48-B1A8-D2657DEFBAF2}" type="datetime1">
              <a:rPr lang="en-GB" smtClean="0"/>
              <a:t>01/08/2024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D511159-41C7-4248-A598-EC20298854EF}" type="slidenum">
              <a:rPr lang="en-GB" smtClean="0"/>
              <a:t>‹#›</a:t>
            </a:fld>
            <a:endParaRPr lang="en-GB"/>
          </a:p>
        </p:txBody>
      </p:sp>
    </p:spTree>
    <p:extLst>
      <p:ext uri="{BB962C8B-B14F-4D97-AF65-F5344CB8AC3E}">
        <p14:creationId xmlns:p14="http://schemas.microsoft.com/office/powerpoint/2010/main" val="182764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433712B-FF58-BF42-AAD8-B4E407CC8F19}" type="datetime1">
              <a:rPr lang="en-GB" smtClean="0"/>
              <a:t>01/08/2024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D511159-41C7-4248-A598-EC20298854EF}" type="slidenum">
              <a:rPr lang="en-GB" smtClean="0"/>
              <a:t>‹#›</a:t>
            </a:fld>
            <a:endParaRPr lang="en-GB"/>
          </a:p>
        </p:txBody>
      </p:sp>
    </p:spTree>
    <p:extLst>
      <p:ext uri="{BB962C8B-B14F-4D97-AF65-F5344CB8AC3E}">
        <p14:creationId xmlns:p14="http://schemas.microsoft.com/office/powerpoint/2010/main" val="751403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GB"/>
              <a:t>Click to edit Master title style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D70D978-D776-0D4B-B464-3253E1A92ECD}" type="datetime1">
              <a:rPr lang="en-GB" smtClean="0"/>
              <a:t>01/08/2024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D511159-41C7-4248-A598-EC20298854EF}" type="slidenum">
              <a:rPr lang="en-GB" smtClean="0"/>
              <a:t>‹#›</a:t>
            </a:fld>
            <a:endParaRPr lang="en-GB"/>
          </a:p>
        </p:txBody>
      </p:sp>
    </p:spTree>
    <p:extLst>
      <p:ext uri="{BB962C8B-B14F-4D97-AF65-F5344CB8AC3E}">
        <p14:creationId xmlns:p14="http://schemas.microsoft.com/office/powerpoint/2010/main" val="3463068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3977B645-36B5-3143-A422-F1F2C5E864DE}" type="datetime1">
              <a:rPr lang="en-GB" smtClean="0"/>
              <a:t>01/08/2024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D511159-41C7-4248-A598-EC20298854EF}" type="slidenum">
              <a:rPr lang="en-GB" smtClean="0"/>
              <a:t>‹#›</a:t>
            </a:fld>
            <a:endParaRPr lang="en-GB"/>
          </a:p>
        </p:txBody>
      </p:sp>
    </p:spTree>
    <p:extLst>
      <p:ext uri="{BB962C8B-B14F-4D97-AF65-F5344CB8AC3E}">
        <p14:creationId xmlns:p14="http://schemas.microsoft.com/office/powerpoint/2010/main" val="1269339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GB"/>
              <a:t>Click to edit Master title style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1002FED3-0F5C-EA49-AFA2-12D12216D2D5}" type="datetime1">
              <a:rPr lang="en-GB" smtClean="0"/>
              <a:t>01/08/2024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D511159-41C7-4248-A598-EC20298854EF}" type="slidenum">
              <a:rPr lang="en-GB" smtClean="0"/>
              <a:t>‹#›</a:t>
            </a:fld>
            <a:endParaRPr lang="en-GB"/>
          </a:p>
        </p:txBody>
      </p:sp>
    </p:spTree>
    <p:extLst>
      <p:ext uri="{BB962C8B-B14F-4D97-AF65-F5344CB8AC3E}">
        <p14:creationId xmlns:p14="http://schemas.microsoft.com/office/powerpoint/2010/main" val="4113026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8CC2989D-08AD-1B4D-965F-E0EE4619E3E0}" type="datetime1">
              <a:rPr lang="en-GB" smtClean="0"/>
              <a:t>01/08/2024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D511159-41C7-4248-A598-EC20298854EF}" type="slidenum">
              <a:rPr lang="en-GB" smtClean="0"/>
              <a:t>‹#›</a:t>
            </a:fld>
            <a:endParaRPr lang="en-GB"/>
          </a:p>
        </p:txBody>
      </p:sp>
    </p:spTree>
    <p:extLst>
      <p:ext uri="{BB962C8B-B14F-4D97-AF65-F5344CB8AC3E}">
        <p14:creationId xmlns:p14="http://schemas.microsoft.com/office/powerpoint/2010/main" val="19019805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7056E2-D986-1B4D-88A5-89D7ECF91C30}" type="datetime1">
              <a:rPr lang="en-GB" smtClean="0"/>
              <a:t>01/08/2024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D511159-41C7-4248-A598-EC20298854EF}" type="slidenum">
              <a:rPr lang="en-GB" smtClean="0"/>
              <a:t>‹#›</a:t>
            </a:fld>
            <a:endParaRPr lang="en-GB"/>
          </a:p>
        </p:txBody>
      </p:sp>
    </p:spTree>
    <p:extLst>
      <p:ext uri="{BB962C8B-B14F-4D97-AF65-F5344CB8AC3E}">
        <p14:creationId xmlns:p14="http://schemas.microsoft.com/office/powerpoint/2010/main" val="2518716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GB"/>
              <a:t>Click to edit Master title style</a:t>
            </a:r>
            <a:endParaRPr lang="en-US" dirty="0"/>
          </a:p>
        </p:txBody>
      </p:sp>
      <p:sp>
        <p:nvSpPr>
          <p:cNvPr id="3" name="Content Placeholder 2"/>
          <p:cNvSpPr>
            <a:spLocks noGrp="1"/>
          </p:cNvSpPr>
          <p:nvPr>
            <p:ph idx="1"/>
          </p:nvPr>
        </p:nvSpPr>
        <p:spPr>
          <a:xfrm>
            <a:off x="2915543" y="1426282"/>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614FB7D8-336F-1B44-A0EB-2E23A8270AA3}" type="datetime1">
              <a:rPr lang="en-GB" smtClean="0"/>
              <a:t>01/08/2024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D511159-41C7-4248-A598-EC20298854EF}" type="slidenum">
              <a:rPr lang="en-GB" smtClean="0"/>
              <a:t>‹#›</a:t>
            </a:fld>
            <a:endParaRPr lang="en-GB"/>
          </a:p>
        </p:txBody>
      </p:sp>
    </p:spTree>
    <p:extLst>
      <p:ext uri="{BB962C8B-B14F-4D97-AF65-F5344CB8AC3E}">
        <p14:creationId xmlns:p14="http://schemas.microsoft.com/office/powerpoint/2010/main" val="314538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GB"/>
              <a:t>Click to edit Master title style</a:t>
            </a:r>
            <a:endParaRPr lang="en-US" dirty="0"/>
          </a:p>
        </p:txBody>
      </p:sp>
      <p:sp>
        <p:nvSpPr>
          <p:cNvPr id="3" name="Picture Placeholder 2"/>
          <p:cNvSpPr>
            <a:spLocks noGrp="1" noChangeAspect="1"/>
          </p:cNvSpPr>
          <p:nvPr>
            <p:ph type="pic" idx="1"/>
          </p:nvPr>
        </p:nvSpPr>
        <p:spPr>
          <a:xfrm>
            <a:off x="2915543" y="1426282"/>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1FB2AE45-EE8B-9347-B7CA-5918F62744CB}" type="datetime1">
              <a:rPr lang="en-GB" smtClean="0"/>
              <a:t>01/08/2024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D511159-41C7-4248-A598-EC20298854EF}" type="slidenum">
              <a:rPr lang="en-GB" smtClean="0"/>
              <a:t>‹#›</a:t>
            </a:fld>
            <a:endParaRPr lang="en-GB"/>
          </a:p>
        </p:txBody>
      </p:sp>
    </p:spTree>
    <p:extLst>
      <p:ext uri="{BB962C8B-B14F-4D97-AF65-F5344CB8AC3E}">
        <p14:creationId xmlns:p14="http://schemas.microsoft.com/office/powerpoint/2010/main" val="24010695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471487" y="9181397"/>
            <a:ext cx="1543050" cy="527403"/>
          </a:xfrm>
          <a:prstGeom prst="rect">
            <a:avLst/>
          </a:prstGeom>
        </p:spPr>
        <p:txBody>
          <a:bodyPr vert="horz" lIns="91440" tIns="45720" rIns="91440" bIns="45720" rtlCol="0" anchor="ctr"/>
          <a:lstStyle>
            <a:lvl1pPr algn="l">
              <a:defRPr sz="900">
                <a:solidFill>
                  <a:schemeClr val="tx1">
                    <a:tint val="82000"/>
                  </a:schemeClr>
                </a:solidFill>
              </a:defRPr>
            </a:lvl1pPr>
          </a:lstStyle>
          <a:p>
            <a:fld id="{15C1E77D-601C-464B-83E1-77B7044774D6}" type="datetime1">
              <a:rPr lang="en-GB" smtClean="0"/>
              <a:t>01/08/2024</a:t>
            </a:fld>
            <a:endParaRPr lang="en-GB"/>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82000"/>
                  </a:schemeClr>
                </a:solidFill>
              </a:defRPr>
            </a:lvl1pPr>
          </a:lstStyle>
          <a:p>
            <a:fld id="{BD511159-41C7-4248-A598-EC20298854EF}" type="slidenum">
              <a:rPr lang="en-GB" smtClean="0"/>
              <a:t>‹#›</a:t>
            </a:fld>
            <a:endParaRPr lang="en-GB"/>
          </a:p>
        </p:txBody>
      </p:sp>
    </p:spTree>
    <p:extLst>
      <p:ext uri="{BB962C8B-B14F-4D97-AF65-F5344CB8AC3E}">
        <p14:creationId xmlns:p14="http://schemas.microsoft.com/office/powerpoint/2010/main" val="28132998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100.xml.rels><?xml version="1.0" encoding="UTF-8" standalone="yes"?>
<Relationships xmlns="http://schemas.openxmlformats.org/package/2006/relationships"><Relationship Id="rId3" Type="http://schemas.openxmlformats.org/officeDocument/2006/relationships/image" Target="../media/image136.svg"/><Relationship Id="rId2" Type="http://schemas.openxmlformats.org/officeDocument/2006/relationships/image" Target="../media/image135.png"/><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101.xml.rels><?xml version="1.0" encoding="UTF-8" standalone="yes"?>
<Relationships xmlns="http://schemas.openxmlformats.org/package/2006/relationships"><Relationship Id="rId3" Type="http://schemas.openxmlformats.org/officeDocument/2006/relationships/image" Target="../media/image136.svg"/><Relationship Id="rId2" Type="http://schemas.openxmlformats.org/officeDocument/2006/relationships/image" Target="../media/image135.png"/><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10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38.svg"/><Relationship Id="rId4" Type="http://schemas.openxmlformats.org/officeDocument/2006/relationships/image" Target="../media/image137.png"/></Relationships>
</file>

<file path=ppt/slides/_rels/slide10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38.svg"/><Relationship Id="rId4" Type="http://schemas.openxmlformats.org/officeDocument/2006/relationships/image" Target="../media/image137.png"/></Relationships>
</file>

<file path=ppt/slides/_rels/slide10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38.svg"/><Relationship Id="rId4" Type="http://schemas.openxmlformats.org/officeDocument/2006/relationships/image" Target="../media/image137.png"/></Relationships>
</file>

<file path=ppt/slides/_rels/slide10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38.svg"/><Relationship Id="rId4" Type="http://schemas.openxmlformats.org/officeDocument/2006/relationships/image" Target="../media/image137.png"/></Relationships>
</file>

<file path=ppt/slides/_rels/slide10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38.svg"/><Relationship Id="rId4" Type="http://schemas.openxmlformats.org/officeDocument/2006/relationships/image" Target="../media/image137.png"/></Relationships>
</file>

<file path=ppt/slides/_rels/slide10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38.svg"/><Relationship Id="rId4" Type="http://schemas.openxmlformats.org/officeDocument/2006/relationships/image" Target="../media/image137.png"/></Relationships>
</file>

<file path=ppt/slides/_rels/slide108.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6.svg"/><Relationship Id="rId7" Type="http://schemas.openxmlformats.org/officeDocument/2006/relationships/image" Target="../media/image14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39.png"/><Relationship Id="rId5" Type="http://schemas.openxmlformats.org/officeDocument/2006/relationships/image" Target="../media/image138.svg"/><Relationship Id="rId10" Type="http://schemas.openxmlformats.org/officeDocument/2006/relationships/image" Target="../media/image1140.png"/><Relationship Id="rId4" Type="http://schemas.openxmlformats.org/officeDocument/2006/relationships/image" Target="../media/image137.png"/><Relationship Id="rId9" Type="http://schemas.openxmlformats.org/officeDocument/2006/relationships/customXml" Target="../ink/ink1.xml"/></Relationships>
</file>

<file path=ppt/slides/_rels/slide1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4.sv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svg"/><Relationship Id="rId7" Type="http://schemas.openxmlformats.org/officeDocument/2006/relationships/image" Target="../media/image16.sv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6.svg"/><Relationship Id="rId10" Type="http://schemas.openxmlformats.org/officeDocument/2006/relationships/image" Target="../media/image19.png"/><Relationship Id="rId4" Type="http://schemas.openxmlformats.org/officeDocument/2006/relationships/image" Target="../media/image5.png"/><Relationship Id="rId9" Type="http://schemas.openxmlformats.org/officeDocument/2006/relationships/image" Target="../media/image18.svg"/></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3.svg"/><Relationship Id="rId7" Type="http://schemas.openxmlformats.org/officeDocument/2006/relationships/image" Target="../media/image3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jpeg"/><Relationship Id="rId9" Type="http://schemas.openxmlformats.org/officeDocument/2006/relationships/image" Target="../media/image6.svg"/></Relationships>
</file>

<file path=ppt/slides/_rels/slide15.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6.sv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17.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1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41.jpe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40.jpe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39.svg"/><Relationship Id="rId5" Type="http://schemas.openxmlformats.org/officeDocument/2006/relationships/image" Target="../media/image6.svg"/><Relationship Id="rId10" Type="http://schemas.openxmlformats.org/officeDocument/2006/relationships/image" Target="../media/image38.png"/><Relationship Id="rId4" Type="http://schemas.openxmlformats.org/officeDocument/2006/relationships/image" Target="../media/image5.png"/><Relationship Id="rId9" Type="http://schemas.openxmlformats.org/officeDocument/2006/relationships/image" Target="../media/image20.svg"/></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3.jpeg"/><Relationship Id="rId7" Type="http://schemas.openxmlformats.org/officeDocument/2006/relationships/image" Target="../media/image23.sv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45.jpeg"/><Relationship Id="rId4" Type="http://schemas.openxmlformats.org/officeDocument/2006/relationships/image" Target="../media/image44.jpg"/><Relationship Id="rId9" Type="http://schemas.openxmlformats.org/officeDocument/2006/relationships/image" Target="../media/image6.svg"/></Relationships>
</file>

<file path=ppt/slides/_rels/slide2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6.jpe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7.gif"/><Relationship Id="rId4" Type="http://schemas.openxmlformats.org/officeDocument/2006/relationships/image" Target="../media/image4.sv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50.png"/><Relationship Id="rId4" Type="http://schemas.openxmlformats.org/officeDocument/2006/relationships/image" Target="../media/image4.svg"/></Relationships>
</file>

<file path=ppt/slides/_rels/slide2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svg"/><Relationship Id="rId7" Type="http://schemas.openxmlformats.org/officeDocument/2006/relationships/image" Target="../media/image16.sv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6.svg"/><Relationship Id="rId10" Type="http://schemas.openxmlformats.org/officeDocument/2006/relationships/image" Target="../media/image19.png"/><Relationship Id="rId4" Type="http://schemas.openxmlformats.org/officeDocument/2006/relationships/image" Target="../media/image5.png"/><Relationship Id="rId9" Type="http://schemas.openxmlformats.org/officeDocument/2006/relationships/image" Target="../media/image18.svg"/></Relationships>
</file>

<file path=ppt/slides/_rels/slide26.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52.jpeg"/><Relationship Id="rId7" Type="http://schemas.openxmlformats.org/officeDocument/2006/relationships/image" Target="../media/image5.pn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53.jpeg"/></Relationships>
</file>

<file path=ppt/slides/_rels/slide2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54.jpe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60.svg"/><Relationship Id="rId18" Type="http://schemas.openxmlformats.org/officeDocument/2006/relationships/image" Target="../media/image65.png"/><Relationship Id="rId3" Type="http://schemas.openxmlformats.org/officeDocument/2006/relationships/image" Target="../media/image14.svg"/><Relationship Id="rId21" Type="http://schemas.openxmlformats.org/officeDocument/2006/relationships/image" Target="../media/image68.svg"/><Relationship Id="rId7" Type="http://schemas.openxmlformats.org/officeDocument/2006/relationships/image" Target="../media/image18.svg"/><Relationship Id="rId12" Type="http://schemas.openxmlformats.org/officeDocument/2006/relationships/image" Target="../media/image59.png"/><Relationship Id="rId17" Type="http://schemas.openxmlformats.org/officeDocument/2006/relationships/image" Target="../media/image64.svg"/><Relationship Id="rId2" Type="http://schemas.openxmlformats.org/officeDocument/2006/relationships/image" Target="../media/image13.png"/><Relationship Id="rId16" Type="http://schemas.openxmlformats.org/officeDocument/2006/relationships/image" Target="../media/image63.png"/><Relationship Id="rId20"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58.svg"/><Relationship Id="rId5" Type="http://schemas.openxmlformats.org/officeDocument/2006/relationships/image" Target="../media/image6.svg"/><Relationship Id="rId15" Type="http://schemas.openxmlformats.org/officeDocument/2006/relationships/image" Target="../media/image62.svg"/><Relationship Id="rId10" Type="http://schemas.openxmlformats.org/officeDocument/2006/relationships/image" Target="../media/image57.png"/><Relationship Id="rId19" Type="http://schemas.openxmlformats.org/officeDocument/2006/relationships/image" Target="../media/image66.svg"/><Relationship Id="rId4" Type="http://schemas.openxmlformats.org/officeDocument/2006/relationships/image" Target="../media/image5.png"/><Relationship Id="rId9" Type="http://schemas.openxmlformats.org/officeDocument/2006/relationships/image" Target="../media/image20.svg"/><Relationship Id="rId14" Type="http://schemas.openxmlformats.org/officeDocument/2006/relationships/image" Target="../media/image61.png"/></Relationships>
</file>

<file path=ppt/slides/_rels/slide3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70.png"/><Relationship Id="rId7" Type="http://schemas.openxmlformats.org/officeDocument/2006/relationships/image" Target="../media/image5.png"/><Relationship Id="rId2"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71.jpeg"/></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6.sv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72.png"/><Relationship Id="rId4" Type="http://schemas.openxmlformats.org/officeDocument/2006/relationships/image" Target="../media/image25.sv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sv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75.png"/><Relationship Id="rId4" Type="http://schemas.openxmlformats.org/officeDocument/2006/relationships/image" Target="../media/image4.svg"/></Relationships>
</file>

<file path=ppt/slides/_rels/slide3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svg"/><Relationship Id="rId7" Type="http://schemas.openxmlformats.org/officeDocument/2006/relationships/image" Target="../media/image16.sv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6.svg"/><Relationship Id="rId10" Type="http://schemas.openxmlformats.org/officeDocument/2006/relationships/image" Target="../media/image19.png"/><Relationship Id="rId4" Type="http://schemas.openxmlformats.org/officeDocument/2006/relationships/image" Target="../media/image5.png"/><Relationship Id="rId9" Type="http://schemas.openxmlformats.org/officeDocument/2006/relationships/image" Target="../media/image18.svg"/></Relationships>
</file>

<file path=ppt/slides/_rels/slide37.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6.svg"/><Relationship Id="rId2" Type="http://schemas.openxmlformats.org/officeDocument/2006/relationships/image" Target="../media/image76.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3.svg"/><Relationship Id="rId4" Type="http://schemas.openxmlformats.org/officeDocument/2006/relationships/image" Target="../media/image22.png"/></Relationships>
</file>

<file path=ppt/slides/_rels/slide3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78.png"/><Relationship Id="rId7"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4.sv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6.svg"/></Relationships>
</file>

<file path=ppt/slides/_rels/slide4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svg"/><Relationship Id="rId7" Type="http://schemas.openxmlformats.org/officeDocument/2006/relationships/image" Target="../media/image16.sv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6.svg"/><Relationship Id="rId10" Type="http://schemas.openxmlformats.org/officeDocument/2006/relationships/image" Target="../media/image19.png"/><Relationship Id="rId4" Type="http://schemas.openxmlformats.org/officeDocument/2006/relationships/image" Target="../media/image5.png"/><Relationship Id="rId9" Type="http://schemas.openxmlformats.org/officeDocument/2006/relationships/image" Target="../media/image18.svg"/></Relationships>
</file>

<file path=ppt/slides/_rels/slide4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80.png"/></Relationships>
</file>

<file path=ppt/slides/_rels/slide42.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4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sv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83.png"/><Relationship Id="rId4" Type="http://schemas.openxmlformats.org/officeDocument/2006/relationships/image" Target="../media/image4.svg"/></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4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6.sv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5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23.svg"/></Relationships>
</file>

<file path=ppt/slides/_rels/slide5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25.svg"/><Relationship Id="rId4" Type="http://schemas.openxmlformats.org/officeDocument/2006/relationships/image" Target="../media/image24.png"/></Relationships>
</file>

<file path=ppt/slides/_rels/slide5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sv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89.png"/><Relationship Id="rId4" Type="http://schemas.openxmlformats.org/officeDocument/2006/relationships/image" Target="../media/image4.svg"/></Relationships>
</file>

<file path=ppt/slides/_rels/slide5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sv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92.png"/><Relationship Id="rId4" Type="http://schemas.openxmlformats.org/officeDocument/2006/relationships/image" Target="../media/image4.svg"/></Relationships>
</file>

<file path=ppt/slides/_rels/slide5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0.png"/><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5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0.svg"/><Relationship Id="rId5" Type="http://schemas.openxmlformats.org/officeDocument/2006/relationships/image" Target="../media/image6.svg"/><Relationship Id="rId10" Type="http://schemas.openxmlformats.org/officeDocument/2006/relationships/image" Target="../media/image19.png"/><Relationship Id="rId4" Type="http://schemas.openxmlformats.org/officeDocument/2006/relationships/image" Target="../media/image5.png"/><Relationship Id="rId9" Type="http://schemas.openxmlformats.org/officeDocument/2006/relationships/image" Target="../media/image16.svg"/></Relationships>
</file>

<file path=ppt/slides/_rels/slide58.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6.sv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3.svg"/><Relationship Id="rId4" Type="http://schemas.openxmlformats.org/officeDocument/2006/relationships/image" Target="../media/image22.png"/></Relationships>
</file>

<file path=ppt/slides/_rels/slide5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sv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96.png"/><Relationship Id="rId4" Type="http://schemas.openxmlformats.org/officeDocument/2006/relationships/image" Target="../media/image4.svg"/></Relationships>
</file>

<file path=ppt/slides/_rels/slide6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6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63.xml.rels><?xml version="1.0" encoding="UTF-8" standalone="yes"?>
<Relationships xmlns="http://schemas.openxmlformats.org/package/2006/relationships"><Relationship Id="rId3" Type="http://schemas.openxmlformats.org/officeDocument/2006/relationships/image" Target="../media/image99.jpeg"/><Relationship Id="rId7" Type="http://schemas.openxmlformats.org/officeDocument/2006/relationships/image" Target="../media/image6.svg"/><Relationship Id="rId2" Type="http://schemas.openxmlformats.org/officeDocument/2006/relationships/image" Target="../media/image77.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3.svg"/><Relationship Id="rId4" Type="http://schemas.openxmlformats.org/officeDocument/2006/relationships/image" Target="../media/image22.png"/></Relationships>
</file>

<file path=ppt/slides/_rels/slide64.xml.rels><?xml version="1.0" encoding="UTF-8" standalone="yes"?>
<Relationships xmlns="http://schemas.openxmlformats.org/package/2006/relationships"><Relationship Id="rId3" Type="http://schemas.openxmlformats.org/officeDocument/2006/relationships/image" Target="../media/image101.jpeg"/><Relationship Id="rId7" Type="http://schemas.openxmlformats.org/officeDocument/2006/relationships/image" Target="../media/image6.svg"/><Relationship Id="rId2" Type="http://schemas.openxmlformats.org/officeDocument/2006/relationships/image" Target="../media/image100.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3.svg"/><Relationship Id="rId4" Type="http://schemas.openxmlformats.org/officeDocument/2006/relationships/image" Target="../media/image22.png"/></Relationships>
</file>

<file path=ppt/slides/_rels/slide6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6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67.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image" Target="../media/image3.png"/><Relationship Id="rId7" Type="http://schemas.openxmlformats.org/officeDocument/2006/relationships/image" Target="../media/image104.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03.jpeg"/><Relationship Id="rId5" Type="http://schemas.openxmlformats.org/officeDocument/2006/relationships/image" Target="../media/image102.jpeg"/><Relationship Id="rId10" Type="http://schemas.openxmlformats.org/officeDocument/2006/relationships/image" Target="../media/image6.svg"/><Relationship Id="rId4" Type="http://schemas.openxmlformats.org/officeDocument/2006/relationships/image" Target="../media/image4.svg"/><Relationship Id="rId9" Type="http://schemas.openxmlformats.org/officeDocument/2006/relationships/image" Target="../media/image5.png"/></Relationships>
</file>

<file path=ppt/slides/_rels/slide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6.png"/><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6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108.svg"/><Relationship Id="rId5" Type="http://schemas.openxmlformats.org/officeDocument/2006/relationships/image" Target="../media/image6.svg"/><Relationship Id="rId10" Type="http://schemas.openxmlformats.org/officeDocument/2006/relationships/image" Target="../media/image107.png"/><Relationship Id="rId4" Type="http://schemas.openxmlformats.org/officeDocument/2006/relationships/image" Target="../media/image5.png"/><Relationship Id="rId9" Type="http://schemas.openxmlformats.org/officeDocument/2006/relationships/image" Target="../media/image20.sv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09.jpeg"/></Relationships>
</file>

<file path=ppt/slides/_rels/slide7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10.jpeg"/></Relationships>
</file>

<file path=ppt/slides/_rels/slide7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image" Target="../media/image112.jpeg"/><Relationship Id="rId3" Type="http://schemas.openxmlformats.org/officeDocument/2006/relationships/image" Target="../media/image3.png"/><Relationship Id="rId7" Type="http://schemas.openxmlformats.org/officeDocument/2006/relationships/image" Target="../media/image111.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03.jpeg"/><Relationship Id="rId11" Type="http://schemas.openxmlformats.org/officeDocument/2006/relationships/image" Target="../media/image6.svg"/><Relationship Id="rId5" Type="http://schemas.openxmlformats.org/officeDocument/2006/relationships/image" Target="../media/image102.jpeg"/><Relationship Id="rId10" Type="http://schemas.openxmlformats.org/officeDocument/2006/relationships/image" Target="../media/image5.png"/><Relationship Id="rId4" Type="http://schemas.openxmlformats.org/officeDocument/2006/relationships/image" Target="../media/image4.svg"/><Relationship Id="rId9" Type="http://schemas.openxmlformats.org/officeDocument/2006/relationships/image" Target="../media/image113.jpeg"/></Relationships>
</file>

<file path=ppt/slides/_rels/slide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4.png"/><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7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108.svg"/><Relationship Id="rId5" Type="http://schemas.openxmlformats.org/officeDocument/2006/relationships/image" Target="../media/image6.svg"/><Relationship Id="rId10" Type="http://schemas.openxmlformats.org/officeDocument/2006/relationships/image" Target="../media/image107.png"/><Relationship Id="rId4" Type="http://schemas.openxmlformats.org/officeDocument/2006/relationships/image" Target="../media/image5.png"/><Relationship Id="rId9" Type="http://schemas.openxmlformats.org/officeDocument/2006/relationships/image" Target="../media/image20.svg"/></Relationships>
</file>

<file path=ppt/slides/_rels/slide76.xml.rels><?xml version="1.0" encoding="UTF-8" standalone="yes"?>
<Relationships xmlns="http://schemas.openxmlformats.org/package/2006/relationships"><Relationship Id="rId3" Type="http://schemas.openxmlformats.org/officeDocument/2006/relationships/image" Target="../media/image116.jpg"/><Relationship Id="rId7" Type="http://schemas.openxmlformats.org/officeDocument/2006/relationships/image" Target="../media/image6.svg"/><Relationship Id="rId2" Type="http://schemas.openxmlformats.org/officeDocument/2006/relationships/image" Target="../media/image115.jp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3.svg"/><Relationship Id="rId4" Type="http://schemas.openxmlformats.org/officeDocument/2006/relationships/image" Target="../media/image22.png"/></Relationships>
</file>

<file path=ppt/slides/_rels/slide77.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118.jpe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6.svg"/><Relationship Id="rId4" Type="http://schemas.openxmlformats.org/officeDocument/2006/relationships/image" Target="../media/image5.png"/></Relationships>
</file>

<file path=ppt/slides/_rels/slide7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svg"/><Relationship Id="rId7" Type="http://schemas.openxmlformats.org/officeDocument/2006/relationships/image" Target="../media/image16.sv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6.svg"/><Relationship Id="rId10" Type="http://schemas.openxmlformats.org/officeDocument/2006/relationships/image" Target="../media/image19.png"/><Relationship Id="rId4" Type="http://schemas.openxmlformats.org/officeDocument/2006/relationships/image" Target="../media/image5.png"/><Relationship Id="rId9" Type="http://schemas.openxmlformats.org/officeDocument/2006/relationships/image" Target="../media/image18.svg"/></Relationships>
</file>

<file path=ppt/slides/_rels/slide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19.png"/><Relationship Id="rId4" Type="http://schemas.openxmlformats.org/officeDocument/2006/relationships/image" Target="../media/image6.svg"/></Relationships>
</file>

<file path=ppt/slides/_rels/slide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120.jpeg"/><Relationship Id="rId4" Type="http://schemas.openxmlformats.org/officeDocument/2006/relationships/image" Target="../media/image6.svg"/></Relationships>
</file>

<file path=ppt/slides/_rels/slide8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20.svg"/></Relationships>
</file>

<file path=ppt/slides/_rels/slide8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image" Target="../media/image6.svg"/><Relationship Id="rId4" Type="http://schemas.openxmlformats.org/officeDocument/2006/relationships/image" Target="../media/image5.png"/></Relationships>
</file>

<file path=ppt/slides/_rels/slide8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8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8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89.xml.rels><?xml version="1.0" encoding="UTF-8" standalone="yes"?>
<Relationships xmlns="http://schemas.openxmlformats.org/package/2006/relationships"><Relationship Id="rId3" Type="http://schemas.openxmlformats.org/officeDocument/2006/relationships/image" Target="../media/image124.jpeg"/><Relationship Id="rId7" Type="http://schemas.openxmlformats.org/officeDocument/2006/relationships/image" Target="../media/image6.svg"/><Relationship Id="rId2" Type="http://schemas.openxmlformats.org/officeDocument/2006/relationships/image" Target="../media/image123.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3.sv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23.svg"/></Relationships>
</file>

<file path=ppt/slides/_rels/slide90.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9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25.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9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6.png"/><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93.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3.png"/><Relationship Id="rId7" Type="http://schemas.openxmlformats.org/officeDocument/2006/relationships/image" Target="../media/image127.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 Id="rId9" Type="http://schemas.openxmlformats.org/officeDocument/2006/relationships/image" Target="../media/image129.png"/></Relationships>
</file>

<file path=ppt/slides/_rels/slide9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95.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32.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31.png"/><Relationship Id="rId5" Type="http://schemas.openxmlformats.org/officeDocument/2006/relationships/image" Target="../media/image6.svg"/><Relationship Id="rId4" Type="http://schemas.openxmlformats.org/officeDocument/2006/relationships/image" Target="../media/image5.png"/></Relationships>
</file>

<file path=ppt/slides/_rels/slide9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33.png"/><Relationship Id="rId5" Type="http://schemas.openxmlformats.org/officeDocument/2006/relationships/image" Target="../media/image6.svg"/><Relationship Id="rId4" Type="http://schemas.openxmlformats.org/officeDocument/2006/relationships/image" Target="../media/image5.png"/></Relationships>
</file>

<file path=ppt/slides/_rels/slide9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34.png"/><Relationship Id="rId5" Type="http://schemas.openxmlformats.org/officeDocument/2006/relationships/image" Target="../media/image6.svg"/><Relationship Id="rId4" Type="http://schemas.openxmlformats.org/officeDocument/2006/relationships/image" Target="../media/image5.png"/></Relationships>
</file>

<file path=ppt/slides/_rels/slide9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36.svg"/><Relationship Id="rId2" Type="http://schemas.openxmlformats.org/officeDocument/2006/relationships/image" Target="../media/image135.png"/><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7CD10A-467C-1638-FFFF-93A64E8B510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1196" y="0"/>
            <a:ext cx="7000392" cy="9906000"/>
          </a:xfrm>
          <a:prstGeom prst="rect">
            <a:avLst/>
          </a:prstGeom>
        </p:spPr>
      </p:pic>
      <p:sp>
        <p:nvSpPr>
          <p:cNvPr id="2" name="Title 1">
            <a:extLst>
              <a:ext uri="{FF2B5EF4-FFF2-40B4-BE49-F238E27FC236}">
                <a16:creationId xmlns:a16="http://schemas.microsoft.com/office/drawing/2014/main" id="{791BBB64-20CB-240F-14A0-AB196E9258D2}"/>
              </a:ext>
            </a:extLst>
          </p:cNvPr>
          <p:cNvSpPr>
            <a:spLocks noGrp="1"/>
          </p:cNvSpPr>
          <p:nvPr>
            <p:ph type="ctrTitle"/>
          </p:nvPr>
        </p:nvSpPr>
        <p:spPr>
          <a:xfrm>
            <a:off x="119730" y="0"/>
            <a:ext cx="7469878" cy="2027201"/>
          </a:xfrm>
        </p:spPr>
        <p:txBody>
          <a:bodyPr>
            <a:normAutofit/>
          </a:bodyPr>
          <a:lstStyle/>
          <a:p>
            <a:pPr algn="l"/>
            <a:r>
              <a:rPr lang="en-GB" sz="6000" b="1" dirty="0">
                <a:solidFill>
                  <a:schemeClr val="tx2">
                    <a:lumMod val="50000"/>
                    <a:lumOff val="50000"/>
                  </a:schemeClr>
                </a:solidFill>
              </a:rPr>
              <a:t>Coastal Landscapes </a:t>
            </a:r>
            <a:br>
              <a:rPr lang="en-GB" sz="6000" b="1" dirty="0">
                <a:solidFill>
                  <a:schemeClr val="tx2">
                    <a:lumMod val="50000"/>
                    <a:lumOff val="50000"/>
                  </a:schemeClr>
                </a:solidFill>
              </a:rPr>
            </a:br>
            <a:r>
              <a:rPr lang="en-GB" sz="6000" b="1" dirty="0">
                <a:solidFill>
                  <a:schemeClr val="tx2">
                    <a:lumMod val="50000"/>
                    <a:lumOff val="50000"/>
                  </a:schemeClr>
                </a:solidFill>
              </a:rPr>
              <a:t>in the UK</a:t>
            </a:r>
          </a:p>
        </p:txBody>
      </p:sp>
      <p:pic>
        <p:nvPicPr>
          <p:cNvPr id="5" name="Picture 4" descr="Internet Geography">
            <a:extLst>
              <a:ext uri="{FF2B5EF4-FFF2-40B4-BE49-F238E27FC236}">
                <a16:creationId xmlns:a16="http://schemas.microsoft.com/office/drawing/2014/main" id="{EE3DEAA0-6DEE-68D3-EEAB-4184B127AFAD}"/>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44550" y="9101379"/>
            <a:ext cx="5168900" cy="594995"/>
          </a:xfrm>
          <a:prstGeom prst="rect">
            <a:avLst/>
          </a:prstGeom>
          <a:noFill/>
          <a:ln>
            <a:noFill/>
          </a:ln>
        </p:spPr>
      </p:pic>
    </p:spTree>
    <p:extLst>
      <p:ext uri="{BB962C8B-B14F-4D97-AF65-F5344CB8AC3E}">
        <p14:creationId xmlns:p14="http://schemas.microsoft.com/office/powerpoint/2010/main" val="26272084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3D88D800-273B-D0C6-E837-B926F45D4708}"/>
              </a:ext>
            </a:extLst>
          </p:cNvPr>
          <p:cNvSpPr/>
          <p:nvPr/>
        </p:nvSpPr>
        <p:spPr>
          <a:xfrm>
            <a:off x="394447" y="773199"/>
            <a:ext cx="3034553" cy="616329"/>
          </a:xfrm>
          <a:prstGeom prst="roundRect">
            <a:avLst/>
          </a:prstGeom>
          <a:solidFill>
            <a:srgbClr val="4F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BD9FCC6E-3579-97AB-1CE8-72682F85780C}"/>
              </a:ext>
            </a:extLst>
          </p:cNvPr>
          <p:cNvSpPr txBox="1"/>
          <p:nvPr/>
        </p:nvSpPr>
        <p:spPr>
          <a:xfrm>
            <a:off x="501904" y="892305"/>
            <a:ext cx="2187388" cy="461665"/>
          </a:xfrm>
          <a:prstGeom prst="rect">
            <a:avLst/>
          </a:prstGeom>
          <a:noFill/>
        </p:spPr>
        <p:txBody>
          <a:bodyPr wrap="square" rtlCol="0">
            <a:spAutoFit/>
          </a:bodyPr>
          <a:lstStyle/>
          <a:p>
            <a:r>
              <a:rPr lang="en-GB" sz="2400" b="1" dirty="0">
                <a:solidFill>
                  <a:schemeClr val="bg1"/>
                </a:solidFill>
              </a:rPr>
              <a:t>Waves</a:t>
            </a:r>
          </a:p>
        </p:txBody>
      </p:sp>
      <p:sp>
        <p:nvSpPr>
          <p:cNvPr id="9" name="Rectangle 8">
            <a:extLst>
              <a:ext uri="{FF2B5EF4-FFF2-40B4-BE49-F238E27FC236}">
                <a16:creationId xmlns:a16="http://schemas.microsoft.com/office/drawing/2014/main" id="{9E0E8C76-28E0-8293-66B9-120D4FC99544}"/>
              </a:ext>
            </a:extLst>
          </p:cNvPr>
          <p:cNvSpPr/>
          <p:nvPr/>
        </p:nvSpPr>
        <p:spPr>
          <a:xfrm>
            <a:off x="-160421" y="1459739"/>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90ED1EA0-6811-E62C-8186-0AF57947F6A4}"/>
              </a:ext>
            </a:extLst>
          </p:cNvPr>
          <p:cNvSpPr txBox="1"/>
          <p:nvPr/>
        </p:nvSpPr>
        <p:spPr>
          <a:xfrm>
            <a:off x="197105" y="1459739"/>
            <a:ext cx="5782355" cy="400110"/>
          </a:xfrm>
          <a:prstGeom prst="rect">
            <a:avLst/>
          </a:prstGeom>
          <a:noFill/>
        </p:spPr>
        <p:txBody>
          <a:bodyPr wrap="square" rtlCol="0">
            <a:spAutoFit/>
          </a:bodyPr>
          <a:lstStyle/>
          <a:p>
            <a:r>
              <a:rPr lang="en-GB" sz="2000" dirty="0">
                <a:solidFill>
                  <a:schemeClr val="bg1"/>
                </a:solidFill>
              </a:rPr>
              <a:t>Exam style question(s)</a:t>
            </a:r>
          </a:p>
        </p:txBody>
      </p:sp>
      <p:cxnSp>
        <p:nvCxnSpPr>
          <p:cNvPr id="12" name="Straight Connector 11">
            <a:extLst>
              <a:ext uri="{FF2B5EF4-FFF2-40B4-BE49-F238E27FC236}">
                <a16:creationId xmlns:a16="http://schemas.microsoft.com/office/drawing/2014/main" id="{7D865D67-D27E-99F6-09F3-ADD3A37ABC03}"/>
              </a:ext>
            </a:extLst>
          </p:cNvPr>
          <p:cNvCxnSpPr/>
          <p:nvPr/>
        </p:nvCxnSpPr>
        <p:spPr>
          <a:xfrm>
            <a:off x="346321" y="6235555"/>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BD5E0CCB-1035-F6FC-3B0C-E298DFB12573}"/>
              </a:ext>
            </a:extLst>
          </p:cNvPr>
          <p:cNvCxnSpPr/>
          <p:nvPr/>
        </p:nvCxnSpPr>
        <p:spPr>
          <a:xfrm>
            <a:off x="346321" y="6660671"/>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5F393A9-5ADA-D5EE-0D0E-3E6BF6478735}"/>
              </a:ext>
            </a:extLst>
          </p:cNvPr>
          <p:cNvCxnSpPr/>
          <p:nvPr/>
        </p:nvCxnSpPr>
        <p:spPr>
          <a:xfrm>
            <a:off x="361655" y="7101829"/>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3CD2ED89-2A90-C195-C5BD-D02496E9B067}"/>
              </a:ext>
            </a:extLst>
          </p:cNvPr>
          <p:cNvSpPr txBox="1"/>
          <p:nvPr/>
        </p:nvSpPr>
        <p:spPr>
          <a:xfrm>
            <a:off x="235005" y="4388080"/>
            <a:ext cx="6271414" cy="646331"/>
          </a:xfrm>
          <a:prstGeom prst="rect">
            <a:avLst/>
          </a:prstGeom>
          <a:noFill/>
        </p:spPr>
        <p:txBody>
          <a:bodyPr wrap="square">
            <a:spAutoFit/>
          </a:bodyPr>
          <a:lstStyle/>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2. Outline two factors that affect the characteristics of waves at     </a:t>
            </a:r>
            <a:br>
              <a:rPr lang="en-GB" sz="1800" dirty="0">
                <a:effectLst/>
                <a:latin typeface="Calibri" panose="020F0502020204030204" pitchFamily="34" charset="0"/>
                <a:ea typeface="Times New Roman" panose="02020603050405020304" pitchFamily="18" charset="0"/>
                <a:cs typeface="Times New Roman" panose="02020603050405020304" pitchFamily="18" charset="0"/>
              </a:rPr>
            </a:b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the coast</a:t>
            </a:r>
          </a:p>
        </p:txBody>
      </p:sp>
      <p:cxnSp>
        <p:nvCxnSpPr>
          <p:cNvPr id="18" name="Straight Connector 17">
            <a:extLst>
              <a:ext uri="{FF2B5EF4-FFF2-40B4-BE49-F238E27FC236}">
                <a16:creationId xmlns:a16="http://schemas.microsoft.com/office/drawing/2014/main" id="{5D7F550C-62D2-C351-E6DD-D659582AE0A2}"/>
              </a:ext>
            </a:extLst>
          </p:cNvPr>
          <p:cNvCxnSpPr/>
          <p:nvPr/>
        </p:nvCxnSpPr>
        <p:spPr>
          <a:xfrm>
            <a:off x="346321" y="7526945"/>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C68A1524-F7E1-E766-2812-DB8A3496F2A7}"/>
              </a:ext>
            </a:extLst>
          </p:cNvPr>
          <p:cNvCxnSpPr/>
          <p:nvPr/>
        </p:nvCxnSpPr>
        <p:spPr>
          <a:xfrm>
            <a:off x="361655" y="7968103"/>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4DDECBE8-7C7F-64A1-454E-D57FA8D67A9B}"/>
              </a:ext>
            </a:extLst>
          </p:cNvPr>
          <p:cNvCxnSpPr/>
          <p:nvPr/>
        </p:nvCxnSpPr>
        <p:spPr>
          <a:xfrm>
            <a:off x="336294" y="5371955"/>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5F77AB57-990F-D099-9544-99A4CFAB676A}"/>
              </a:ext>
            </a:extLst>
          </p:cNvPr>
          <p:cNvCxnSpPr/>
          <p:nvPr/>
        </p:nvCxnSpPr>
        <p:spPr>
          <a:xfrm>
            <a:off x="336294" y="5797071"/>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36" name="Rounded Rectangle 35">
            <a:extLst>
              <a:ext uri="{FF2B5EF4-FFF2-40B4-BE49-F238E27FC236}">
                <a16:creationId xmlns:a16="http://schemas.microsoft.com/office/drawing/2014/main" id="{126BCEC3-FDDB-1380-1362-876E4D12934A}"/>
              </a:ext>
            </a:extLst>
          </p:cNvPr>
          <p:cNvSpPr/>
          <p:nvPr/>
        </p:nvSpPr>
        <p:spPr>
          <a:xfrm>
            <a:off x="-487297" y="-18903"/>
            <a:ext cx="6310228" cy="862850"/>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F41759D-1CBE-5146-F934-F373DCF4F501}"/>
              </a:ext>
            </a:extLst>
          </p:cNvPr>
          <p:cNvSpPr txBox="1"/>
          <p:nvPr/>
        </p:nvSpPr>
        <p:spPr>
          <a:xfrm>
            <a:off x="797617" y="31853"/>
            <a:ext cx="4747777" cy="830997"/>
          </a:xfrm>
          <a:prstGeom prst="rect">
            <a:avLst/>
          </a:prstGeom>
          <a:noFill/>
        </p:spPr>
        <p:txBody>
          <a:bodyPr wrap="square" rtlCol="0">
            <a:spAutoFit/>
          </a:bodyPr>
          <a:lstStyle/>
          <a:p>
            <a:r>
              <a:rPr lang="en-GB" sz="4800" dirty="0">
                <a:solidFill>
                  <a:schemeClr val="bg1"/>
                </a:solidFill>
              </a:rPr>
              <a:t>Exam Questions</a:t>
            </a:r>
          </a:p>
        </p:txBody>
      </p:sp>
      <p:pic>
        <p:nvPicPr>
          <p:cNvPr id="2" name="Graphic 1">
            <a:extLst>
              <a:ext uri="{FF2B5EF4-FFF2-40B4-BE49-F238E27FC236}">
                <a16:creationId xmlns:a16="http://schemas.microsoft.com/office/drawing/2014/main" id="{BB1274C8-ED92-B34A-0956-B4AB6DFDE618}"/>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174956" y="90375"/>
            <a:ext cx="633766" cy="633766"/>
          </a:xfrm>
          <a:prstGeom prst="rect">
            <a:avLst/>
          </a:prstGeom>
        </p:spPr>
      </p:pic>
      <p:sp>
        <p:nvSpPr>
          <p:cNvPr id="3" name="TextBox 2">
            <a:extLst>
              <a:ext uri="{FF2B5EF4-FFF2-40B4-BE49-F238E27FC236}">
                <a16:creationId xmlns:a16="http://schemas.microsoft.com/office/drawing/2014/main" id="{62397088-A2D5-29F2-0220-C38E7A591CA3}"/>
              </a:ext>
            </a:extLst>
          </p:cNvPr>
          <p:cNvSpPr txBox="1"/>
          <p:nvPr/>
        </p:nvSpPr>
        <p:spPr>
          <a:xfrm>
            <a:off x="341330" y="8526973"/>
            <a:ext cx="6165088" cy="369332"/>
          </a:xfrm>
          <a:prstGeom prst="rect">
            <a:avLst/>
          </a:prstGeom>
          <a:noFill/>
        </p:spPr>
        <p:txBody>
          <a:bodyPr wrap="square">
            <a:spAutoFit/>
          </a:bodyPr>
          <a:lstStyle/>
          <a:p>
            <a:pPr algn="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[4 marks]</a:t>
            </a:r>
            <a:endParaRPr lang="en-GB" sz="1800" dirty="0">
              <a:effectLst/>
              <a:latin typeface="Times New Roman" panose="02020603050405020304" pitchFamily="18" charset="0"/>
              <a:ea typeface="Times New Roman" panose="02020603050405020304" pitchFamily="18" charset="0"/>
            </a:endParaRPr>
          </a:p>
        </p:txBody>
      </p:sp>
      <p:sp>
        <p:nvSpPr>
          <p:cNvPr id="30" name="TextBox 29">
            <a:extLst>
              <a:ext uri="{FF2B5EF4-FFF2-40B4-BE49-F238E27FC236}">
                <a16:creationId xmlns:a16="http://schemas.microsoft.com/office/drawing/2014/main" id="{5EF1A7B7-2ECC-189C-C0EE-1FBABEBD36FC}"/>
              </a:ext>
            </a:extLst>
          </p:cNvPr>
          <p:cNvSpPr txBox="1"/>
          <p:nvPr/>
        </p:nvSpPr>
        <p:spPr>
          <a:xfrm>
            <a:off x="235005" y="2113469"/>
            <a:ext cx="6271414" cy="1754326"/>
          </a:xfrm>
          <a:prstGeom prst="rect">
            <a:avLst/>
          </a:prstGeom>
          <a:noFill/>
        </p:spPr>
        <p:txBody>
          <a:bodyPr wrap="square">
            <a:spAutoFit/>
          </a:bodyPr>
          <a:lstStyle/>
          <a:p>
            <a:pPr marL="342900" indent="-342900">
              <a:buAutoNum type="arabicPeriod"/>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What term is used to describe the distance a wave travels?</a:t>
            </a:r>
            <a:br>
              <a:rPr lang="en-GB" sz="1800" dirty="0">
                <a:effectLst/>
                <a:latin typeface="Calibri" panose="020F0502020204030204" pitchFamily="34" charset="0"/>
                <a:ea typeface="Times New Roman" panose="02020603050405020304" pitchFamily="18" charset="0"/>
                <a:cs typeface="Times New Roman" panose="02020603050405020304" pitchFamily="18" charset="0"/>
              </a:rPr>
            </a:b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623888" indent="-333375">
              <a:buFont typeface="Wingdings" pitchFamily="2" charset="2"/>
              <a:buChar char="q"/>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Wavelength</a:t>
            </a:r>
            <a:endParaRPr lang="en-GB" dirty="0">
              <a:latin typeface="Calibri" panose="020F0502020204030204" pitchFamily="34" charset="0"/>
              <a:ea typeface="Times New Roman" panose="02020603050405020304" pitchFamily="18" charset="0"/>
              <a:cs typeface="Times New Roman" panose="02020603050405020304" pitchFamily="18" charset="0"/>
            </a:endParaRPr>
          </a:p>
          <a:p>
            <a:pPr marL="623888" indent="-333375">
              <a:buFont typeface="Wingdings" pitchFamily="2" charset="2"/>
              <a:buChar char="q"/>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Swash</a:t>
            </a:r>
          </a:p>
          <a:p>
            <a:pPr marL="623888" indent="-333375">
              <a:buFont typeface="Wingdings" pitchFamily="2" charset="2"/>
              <a:buChar char="q"/>
            </a:pPr>
            <a:r>
              <a:rPr lang="en-GB" dirty="0">
                <a:latin typeface="Calibri" panose="020F0502020204030204" pitchFamily="34" charset="0"/>
                <a:ea typeface="Times New Roman" panose="02020603050405020304" pitchFamily="18" charset="0"/>
                <a:cs typeface="Times New Roman" panose="02020603050405020304" pitchFamily="18" charset="0"/>
              </a:rPr>
              <a:t>Backwash</a:t>
            </a:r>
          </a:p>
          <a:p>
            <a:pPr marL="623888" indent="-333375">
              <a:buFont typeface="Wingdings" pitchFamily="2" charset="2"/>
              <a:buChar char="q"/>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Fetch</a:t>
            </a:r>
          </a:p>
        </p:txBody>
      </p:sp>
      <p:sp>
        <p:nvSpPr>
          <p:cNvPr id="33" name="TextBox 32">
            <a:extLst>
              <a:ext uri="{FF2B5EF4-FFF2-40B4-BE49-F238E27FC236}">
                <a16:creationId xmlns:a16="http://schemas.microsoft.com/office/drawing/2014/main" id="{0C6099E8-8318-895C-4512-C2951C199058}"/>
              </a:ext>
            </a:extLst>
          </p:cNvPr>
          <p:cNvSpPr txBox="1"/>
          <p:nvPr/>
        </p:nvSpPr>
        <p:spPr>
          <a:xfrm>
            <a:off x="219670" y="3750994"/>
            <a:ext cx="6165088" cy="369332"/>
          </a:xfrm>
          <a:prstGeom prst="rect">
            <a:avLst/>
          </a:prstGeom>
          <a:noFill/>
        </p:spPr>
        <p:txBody>
          <a:bodyPr wrap="square">
            <a:spAutoFit/>
          </a:bodyPr>
          <a:lstStyle/>
          <a:p>
            <a:pPr algn="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[1 mark]</a:t>
            </a:r>
            <a:endParaRPr lang="en-GB" sz="1800" dirty="0">
              <a:effectLst/>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46133288-ED50-89C2-1248-ADBE4080F65F}"/>
              </a:ext>
            </a:extLst>
          </p:cNvPr>
          <p:cNvSpPr txBox="1"/>
          <p:nvPr/>
        </p:nvSpPr>
        <p:spPr>
          <a:xfrm>
            <a:off x="235005" y="5080985"/>
            <a:ext cx="6271414" cy="369332"/>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1. </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F6B9ABFF-D0A5-51A9-6B6B-0E88A3659CA5}"/>
              </a:ext>
            </a:extLst>
          </p:cNvPr>
          <p:cNvSpPr txBox="1"/>
          <p:nvPr/>
        </p:nvSpPr>
        <p:spPr>
          <a:xfrm>
            <a:off x="281261" y="6812316"/>
            <a:ext cx="6271414" cy="369332"/>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2. </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7F4F12D1-B618-5DD3-9921-992B45B71ECC}"/>
              </a:ext>
            </a:extLst>
          </p:cNvPr>
          <p:cNvCxnSpPr/>
          <p:nvPr/>
        </p:nvCxnSpPr>
        <p:spPr>
          <a:xfrm>
            <a:off x="376989" y="8409261"/>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2175C4DB-4206-3FB0-7E13-6AF5D6BEBF13}"/>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15" name="Footer Placeholder 30">
            <a:extLst>
              <a:ext uri="{FF2B5EF4-FFF2-40B4-BE49-F238E27FC236}">
                <a16:creationId xmlns:a16="http://schemas.microsoft.com/office/drawing/2014/main" id="{8965F3F9-BE7C-5320-5E0A-5F0DDE5711B5}"/>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10</a:t>
            </a:fld>
            <a:endParaRPr lang="en-GB" sz="1400" dirty="0"/>
          </a:p>
        </p:txBody>
      </p:sp>
      <p:pic>
        <p:nvPicPr>
          <p:cNvPr id="20" name="Graphic 19">
            <a:extLst>
              <a:ext uri="{FF2B5EF4-FFF2-40B4-BE49-F238E27FC236}">
                <a16:creationId xmlns:a16="http://schemas.microsoft.com/office/drawing/2014/main" id="{D5C4FB56-A72E-8430-3CA2-3454F8C327F3}"/>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153385" y="9383990"/>
            <a:ext cx="205675" cy="205675"/>
          </a:xfrm>
          <a:prstGeom prst="rect">
            <a:avLst/>
          </a:prstGeom>
        </p:spPr>
      </p:pic>
    </p:spTree>
    <p:extLst>
      <p:ext uri="{BB962C8B-B14F-4D97-AF65-F5344CB8AC3E}">
        <p14:creationId xmlns:p14="http://schemas.microsoft.com/office/powerpoint/2010/main" val="304669773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3D88D800-273B-D0C6-E837-B926F45D4708}"/>
              </a:ext>
            </a:extLst>
          </p:cNvPr>
          <p:cNvSpPr/>
          <p:nvPr/>
        </p:nvSpPr>
        <p:spPr>
          <a:xfrm>
            <a:off x="394448" y="773199"/>
            <a:ext cx="4611506" cy="616329"/>
          </a:xfrm>
          <a:prstGeom prst="roundRect">
            <a:avLst/>
          </a:prstGeom>
          <a:solidFill>
            <a:srgbClr val="4F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BD9FCC6E-3579-97AB-1CE8-72682F85780C}"/>
              </a:ext>
            </a:extLst>
          </p:cNvPr>
          <p:cNvSpPr txBox="1"/>
          <p:nvPr/>
        </p:nvSpPr>
        <p:spPr>
          <a:xfrm>
            <a:off x="501904" y="892305"/>
            <a:ext cx="5835082" cy="461665"/>
          </a:xfrm>
          <a:prstGeom prst="rect">
            <a:avLst/>
          </a:prstGeom>
          <a:noFill/>
        </p:spPr>
        <p:txBody>
          <a:bodyPr wrap="square" rtlCol="0">
            <a:spAutoFit/>
          </a:bodyPr>
          <a:lstStyle/>
          <a:p>
            <a:r>
              <a:rPr lang="en-GB" sz="2400" b="1" dirty="0">
                <a:solidFill>
                  <a:schemeClr val="bg1"/>
                </a:solidFill>
              </a:rPr>
              <a:t>Coastal Landscapes in the UK</a:t>
            </a:r>
          </a:p>
        </p:txBody>
      </p:sp>
      <p:sp>
        <p:nvSpPr>
          <p:cNvPr id="36" name="Rounded Rectangle 35">
            <a:extLst>
              <a:ext uri="{FF2B5EF4-FFF2-40B4-BE49-F238E27FC236}">
                <a16:creationId xmlns:a16="http://schemas.microsoft.com/office/drawing/2014/main" id="{126BCEC3-FDDB-1380-1362-876E4D12934A}"/>
              </a:ext>
            </a:extLst>
          </p:cNvPr>
          <p:cNvSpPr/>
          <p:nvPr/>
        </p:nvSpPr>
        <p:spPr>
          <a:xfrm>
            <a:off x="-487297" y="-18903"/>
            <a:ext cx="6310228" cy="862850"/>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F41759D-1CBE-5146-F934-F373DCF4F501}"/>
              </a:ext>
            </a:extLst>
          </p:cNvPr>
          <p:cNvSpPr txBox="1"/>
          <p:nvPr/>
        </p:nvSpPr>
        <p:spPr>
          <a:xfrm>
            <a:off x="797617" y="31853"/>
            <a:ext cx="4747777" cy="830997"/>
          </a:xfrm>
          <a:prstGeom prst="rect">
            <a:avLst/>
          </a:prstGeom>
          <a:noFill/>
        </p:spPr>
        <p:txBody>
          <a:bodyPr wrap="square" rtlCol="0">
            <a:spAutoFit/>
          </a:bodyPr>
          <a:lstStyle/>
          <a:p>
            <a:r>
              <a:rPr lang="en-GB" sz="4800" dirty="0">
                <a:solidFill>
                  <a:schemeClr val="bg1"/>
                </a:solidFill>
              </a:rPr>
              <a:t>Glossary</a:t>
            </a:r>
          </a:p>
        </p:txBody>
      </p:sp>
      <p:graphicFrame>
        <p:nvGraphicFramePr>
          <p:cNvPr id="4" name="Table 3">
            <a:extLst>
              <a:ext uri="{FF2B5EF4-FFF2-40B4-BE49-F238E27FC236}">
                <a16:creationId xmlns:a16="http://schemas.microsoft.com/office/drawing/2014/main" id="{9508C0BC-D90B-2619-A614-36BE854EC46C}"/>
              </a:ext>
            </a:extLst>
          </p:cNvPr>
          <p:cNvGraphicFramePr>
            <a:graphicFrameLocks noGrp="1"/>
          </p:cNvGraphicFramePr>
          <p:nvPr>
            <p:extLst>
              <p:ext uri="{D42A27DB-BD31-4B8C-83A1-F6EECF244321}">
                <p14:modId xmlns:p14="http://schemas.microsoft.com/office/powerpoint/2010/main" val="1405312246"/>
              </p:ext>
            </p:extLst>
          </p:nvPr>
        </p:nvGraphicFramePr>
        <p:xfrm>
          <a:off x="246433" y="1604196"/>
          <a:ext cx="6310228" cy="7501366"/>
        </p:xfrm>
        <a:graphic>
          <a:graphicData uri="http://schemas.openxmlformats.org/drawingml/2006/table">
            <a:tbl>
              <a:tblPr firstRow="1" bandRow="1">
                <a:tableStyleId>{1E171933-4619-4E11-9A3F-F7608DF75F80}</a:tableStyleId>
              </a:tblPr>
              <a:tblGrid>
                <a:gridCol w="1651260">
                  <a:extLst>
                    <a:ext uri="{9D8B030D-6E8A-4147-A177-3AD203B41FA5}">
                      <a16:colId xmlns:a16="http://schemas.microsoft.com/office/drawing/2014/main" val="2328552629"/>
                    </a:ext>
                  </a:extLst>
                </a:gridCol>
                <a:gridCol w="4658968">
                  <a:extLst>
                    <a:ext uri="{9D8B030D-6E8A-4147-A177-3AD203B41FA5}">
                      <a16:colId xmlns:a16="http://schemas.microsoft.com/office/drawing/2014/main" val="3048125736"/>
                    </a:ext>
                  </a:extLst>
                </a:gridCol>
              </a:tblGrid>
              <a:tr h="212905">
                <a:tc>
                  <a:txBody>
                    <a:bodyPr/>
                    <a:lstStyle/>
                    <a:p>
                      <a:r>
                        <a:rPr lang="en-GB" sz="1200" b="0" dirty="0">
                          <a:solidFill>
                            <a:schemeClr val="tx1"/>
                          </a:solidFill>
                        </a:rPr>
                        <a:t>Dune regeneration</a:t>
                      </a:r>
                    </a:p>
                  </a:txBody>
                  <a:tcPr>
                    <a:solidFill>
                      <a:schemeClr val="bg1"/>
                    </a:solidFill>
                  </a:tcPr>
                </a:tc>
                <a:tc>
                  <a:txBody>
                    <a:bodyPr/>
                    <a:lstStyle/>
                    <a:p>
                      <a:r>
                        <a:rPr lang="en-GB" sz="1200" b="0" dirty="0">
                          <a:solidFill>
                            <a:schemeClr val="tx1"/>
                          </a:solidFill>
                        </a:rPr>
                        <a:t>The process of restoring or creating sand dunes.</a:t>
                      </a:r>
                    </a:p>
                  </a:txBody>
                  <a:tcPr>
                    <a:solidFill>
                      <a:schemeClr val="bg1"/>
                    </a:solidFill>
                  </a:tcPr>
                </a:tc>
                <a:extLst>
                  <a:ext uri="{0D108BD9-81ED-4DB2-BD59-A6C34878D82A}">
                    <a16:rowId xmlns:a16="http://schemas.microsoft.com/office/drawing/2014/main" val="3530056696"/>
                  </a:ext>
                </a:extLst>
              </a:tr>
              <a:tr h="212905">
                <a:tc>
                  <a:txBody>
                    <a:bodyPr/>
                    <a:lstStyle/>
                    <a:p>
                      <a:r>
                        <a:rPr lang="en-GB" sz="1200" b="0" dirty="0">
                          <a:solidFill>
                            <a:schemeClr val="tx1"/>
                          </a:solidFill>
                        </a:rPr>
                        <a:t>Fetch</a:t>
                      </a:r>
                    </a:p>
                  </a:txBody>
                  <a:tcPr/>
                </a:tc>
                <a:tc>
                  <a:txBody>
                    <a:bodyPr/>
                    <a:lstStyle/>
                    <a:p>
                      <a:r>
                        <a:rPr lang="en-GB" sz="1200" dirty="0"/>
                        <a:t>The distance over which the wind blows across open water.</a:t>
                      </a:r>
                    </a:p>
                  </a:txBody>
                  <a:tcPr/>
                </a:tc>
                <a:extLst>
                  <a:ext uri="{0D108BD9-81ED-4DB2-BD59-A6C34878D82A}">
                    <a16:rowId xmlns:a16="http://schemas.microsoft.com/office/drawing/2014/main" val="2021144287"/>
                  </a:ext>
                </a:extLst>
              </a:tr>
              <a:tr h="212905">
                <a:tc>
                  <a:txBody>
                    <a:bodyPr/>
                    <a:lstStyle/>
                    <a:p>
                      <a:r>
                        <a:rPr lang="en-GB" sz="1200" b="0" dirty="0">
                          <a:solidFill>
                            <a:schemeClr val="tx1"/>
                          </a:solidFill>
                        </a:rPr>
                        <a:t>Freeze-thaw weathering</a:t>
                      </a:r>
                    </a:p>
                  </a:txBody>
                  <a:tcPr/>
                </a:tc>
                <a:tc>
                  <a:txBody>
                    <a:bodyPr/>
                    <a:lstStyle/>
                    <a:p>
                      <a:r>
                        <a:rPr lang="en-GB" sz="1200" dirty="0"/>
                        <a:t>Weathering caused by the freezing and thawing of water in cracks in rock.</a:t>
                      </a:r>
                    </a:p>
                  </a:txBody>
                  <a:tcPr/>
                </a:tc>
                <a:extLst>
                  <a:ext uri="{0D108BD9-81ED-4DB2-BD59-A6C34878D82A}">
                    <a16:rowId xmlns:a16="http://schemas.microsoft.com/office/drawing/2014/main" val="959702924"/>
                  </a:ext>
                </a:extLst>
              </a:tr>
              <a:tr h="212905">
                <a:tc>
                  <a:txBody>
                    <a:bodyPr/>
                    <a:lstStyle/>
                    <a:p>
                      <a:r>
                        <a:rPr lang="en-GB" sz="1200" b="0" dirty="0">
                          <a:solidFill>
                            <a:schemeClr val="tx1"/>
                          </a:solidFill>
                        </a:rPr>
                        <a:t>Gabions</a:t>
                      </a:r>
                    </a:p>
                  </a:txBody>
                  <a:tcPr/>
                </a:tc>
                <a:tc>
                  <a:txBody>
                    <a:bodyPr/>
                    <a:lstStyle/>
                    <a:p>
                      <a:r>
                        <a:rPr lang="en-GB" sz="1200" dirty="0"/>
                        <a:t>Cages filled with rocks used to stabilise the coastline.</a:t>
                      </a:r>
                    </a:p>
                  </a:txBody>
                  <a:tcPr/>
                </a:tc>
                <a:extLst>
                  <a:ext uri="{0D108BD9-81ED-4DB2-BD59-A6C34878D82A}">
                    <a16:rowId xmlns:a16="http://schemas.microsoft.com/office/drawing/2014/main" val="3201585656"/>
                  </a:ext>
                </a:extLst>
              </a:tr>
              <a:tr h="212905">
                <a:tc>
                  <a:txBody>
                    <a:bodyPr/>
                    <a:lstStyle/>
                    <a:p>
                      <a:r>
                        <a:rPr lang="en-GB" sz="1200" b="0" dirty="0">
                          <a:solidFill>
                            <a:schemeClr val="tx1"/>
                          </a:solidFill>
                        </a:rPr>
                        <a:t>Geological structure</a:t>
                      </a:r>
                    </a:p>
                  </a:txBody>
                  <a:tcPr/>
                </a:tc>
                <a:tc>
                  <a:txBody>
                    <a:bodyPr/>
                    <a:lstStyle/>
                    <a:p>
                      <a:r>
                        <a:rPr lang="en-GB" sz="1200" dirty="0"/>
                        <a:t>The arrangement and relationship of rock layers.</a:t>
                      </a:r>
                    </a:p>
                  </a:txBody>
                  <a:tcPr/>
                </a:tc>
                <a:extLst>
                  <a:ext uri="{0D108BD9-81ED-4DB2-BD59-A6C34878D82A}">
                    <a16:rowId xmlns:a16="http://schemas.microsoft.com/office/drawing/2014/main" val="1876107636"/>
                  </a:ext>
                </a:extLst>
              </a:tr>
              <a:tr h="212905">
                <a:tc>
                  <a:txBody>
                    <a:bodyPr/>
                    <a:lstStyle/>
                    <a:p>
                      <a:r>
                        <a:rPr lang="en-GB" sz="1200" b="0" dirty="0">
                          <a:solidFill>
                            <a:schemeClr val="tx1"/>
                          </a:solidFill>
                        </a:rPr>
                        <a:t>Groynes</a:t>
                      </a:r>
                    </a:p>
                  </a:txBody>
                  <a:tcPr/>
                </a:tc>
                <a:tc>
                  <a:txBody>
                    <a:bodyPr/>
                    <a:lstStyle/>
                    <a:p>
                      <a:r>
                        <a:rPr lang="en-GB" sz="1200" dirty="0"/>
                        <a:t>Wooden or stone barriers built at right angles to the beach to reduce longshore drift.</a:t>
                      </a:r>
                    </a:p>
                  </a:txBody>
                  <a:tcPr/>
                </a:tc>
                <a:extLst>
                  <a:ext uri="{0D108BD9-81ED-4DB2-BD59-A6C34878D82A}">
                    <a16:rowId xmlns:a16="http://schemas.microsoft.com/office/drawing/2014/main" val="2895993401"/>
                  </a:ext>
                </a:extLst>
              </a:tr>
              <a:tr h="212905">
                <a:tc>
                  <a:txBody>
                    <a:bodyPr/>
                    <a:lstStyle/>
                    <a:p>
                      <a:r>
                        <a:rPr lang="en-GB" sz="1200" b="0" dirty="0">
                          <a:solidFill>
                            <a:schemeClr val="tx1"/>
                          </a:solidFill>
                        </a:rPr>
                        <a:t>Hard engineering coastal management</a:t>
                      </a:r>
                    </a:p>
                  </a:txBody>
                  <a:tcPr/>
                </a:tc>
                <a:tc>
                  <a:txBody>
                    <a:bodyPr/>
                    <a:lstStyle/>
                    <a:p>
                      <a:r>
                        <a:rPr lang="en-GB" sz="1200" dirty="0"/>
                        <a:t>The use of solid structures to resist coastal erosion.</a:t>
                      </a:r>
                    </a:p>
                  </a:txBody>
                  <a:tcPr/>
                </a:tc>
                <a:extLst>
                  <a:ext uri="{0D108BD9-81ED-4DB2-BD59-A6C34878D82A}">
                    <a16:rowId xmlns:a16="http://schemas.microsoft.com/office/drawing/2014/main" val="1987584646"/>
                  </a:ext>
                </a:extLst>
              </a:tr>
              <a:tr h="212905">
                <a:tc>
                  <a:txBody>
                    <a:bodyPr/>
                    <a:lstStyle/>
                    <a:p>
                      <a:r>
                        <a:rPr lang="en-GB" sz="1200" b="0" dirty="0">
                          <a:solidFill>
                            <a:schemeClr val="tx1"/>
                          </a:solidFill>
                        </a:rPr>
                        <a:t>Headland</a:t>
                      </a:r>
                    </a:p>
                  </a:txBody>
                  <a:tcPr/>
                </a:tc>
                <a:tc>
                  <a:txBody>
                    <a:bodyPr/>
                    <a:lstStyle/>
                    <a:p>
                      <a:r>
                        <a:rPr lang="en-GB" sz="1200" dirty="0"/>
                        <a:t>A narrow piece of land that juts out into the sea.</a:t>
                      </a:r>
                    </a:p>
                  </a:txBody>
                  <a:tcPr/>
                </a:tc>
                <a:extLst>
                  <a:ext uri="{0D108BD9-81ED-4DB2-BD59-A6C34878D82A}">
                    <a16:rowId xmlns:a16="http://schemas.microsoft.com/office/drawing/2014/main" val="2678520082"/>
                  </a:ext>
                </a:extLst>
              </a:tr>
              <a:tr h="212905">
                <a:tc>
                  <a:txBody>
                    <a:bodyPr/>
                    <a:lstStyle/>
                    <a:p>
                      <a:r>
                        <a:rPr lang="en-GB" sz="1200" b="0" dirty="0">
                          <a:solidFill>
                            <a:schemeClr val="tx1"/>
                          </a:solidFill>
                        </a:rPr>
                        <a:t>Hydraulic action</a:t>
                      </a:r>
                    </a:p>
                  </a:txBody>
                  <a:tcPr/>
                </a:tc>
                <a:tc>
                  <a:txBody>
                    <a:bodyPr/>
                    <a:lstStyle/>
                    <a:p>
                      <a:r>
                        <a:rPr lang="en-GB" sz="1200" dirty="0"/>
                        <a:t>Erosion caused by the force of water hitting the coastline.</a:t>
                      </a:r>
                    </a:p>
                  </a:txBody>
                  <a:tcPr/>
                </a:tc>
                <a:extLst>
                  <a:ext uri="{0D108BD9-81ED-4DB2-BD59-A6C34878D82A}">
                    <a16:rowId xmlns:a16="http://schemas.microsoft.com/office/drawing/2014/main" val="3067702783"/>
                  </a:ext>
                </a:extLst>
              </a:tr>
              <a:tr h="212905">
                <a:tc>
                  <a:txBody>
                    <a:bodyPr/>
                    <a:lstStyle/>
                    <a:p>
                      <a:r>
                        <a:rPr lang="en-GB" sz="1200" b="0" dirty="0">
                          <a:solidFill>
                            <a:schemeClr val="tx1"/>
                          </a:solidFill>
                        </a:rPr>
                        <a:t>Hydrolysis</a:t>
                      </a:r>
                    </a:p>
                  </a:txBody>
                  <a:tcPr/>
                </a:tc>
                <a:tc>
                  <a:txBody>
                    <a:bodyPr/>
                    <a:lstStyle/>
                    <a:p>
                      <a:r>
                        <a:rPr lang="en-GB" sz="1200" dirty="0"/>
                        <a:t>The chemical breakdown of minerals by water. </a:t>
                      </a:r>
                    </a:p>
                  </a:txBody>
                  <a:tcPr anchor="ctr"/>
                </a:tc>
                <a:extLst>
                  <a:ext uri="{0D108BD9-81ED-4DB2-BD59-A6C34878D82A}">
                    <a16:rowId xmlns:a16="http://schemas.microsoft.com/office/drawing/2014/main" val="3265302645"/>
                  </a:ext>
                </a:extLst>
              </a:tr>
              <a:tr h="212905">
                <a:tc>
                  <a:txBody>
                    <a:bodyPr/>
                    <a:lstStyle/>
                    <a:p>
                      <a:r>
                        <a:rPr lang="en-GB" sz="1200" b="0" dirty="0">
                          <a:solidFill>
                            <a:schemeClr val="tx1"/>
                          </a:solidFill>
                        </a:rPr>
                        <a:t>Landform of deposition</a:t>
                      </a:r>
                    </a:p>
                  </a:txBody>
                  <a:tcPr/>
                </a:tc>
                <a:tc>
                  <a:txBody>
                    <a:bodyPr/>
                    <a:lstStyle/>
                    <a:p>
                      <a:r>
                        <a:rPr lang="en-GB" sz="1200" dirty="0"/>
                        <a:t>A coastal feature created by the deposition of sediment.</a:t>
                      </a:r>
                    </a:p>
                  </a:txBody>
                  <a:tcPr/>
                </a:tc>
                <a:extLst>
                  <a:ext uri="{0D108BD9-81ED-4DB2-BD59-A6C34878D82A}">
                    <a16:rowId xmlns:a16="http://schemas.microsoft.com/office/drawing/2014/main" val="772369347"/>
                  </a:ext>
                </a:extLst>
              </a:tr>
              <a:tr h="212905">
                <a:tc>
                  <a:txBody>
                    <a:bodyPr/>
                    <a:lstStyle/>
                    <a:p>
                      <a:r>
                        <a:rPr lang="en-GB" sz="1200" b="0" dirty="0">
                          <a:solidFill>
                            <a:schemeClr val="tx1"/>
                          </a:solidFill>
                        </a:rPr>
                        <a:t>Landform of erosion</a:t>
                      </a:r>
                    </a:p>
                  </a:txBody>
                  <a:tcPr/>
                </a:tc>
                <a:tc>
                  <a:txBody>
                    <a:bodyPr/>
                    <a:lstStyle/>
                    <a:p>
                      <a:r>
                        <a:rPr lang="en-GB" sz="1200" dirty="0"/>
                        <a:t>A coastal feature created by the erosion of rock.</a:t>
                      </a:r>
                    </a:p>
                  </a:txBody>
                  <a:tcPr/>
                </a:tc>
                <a:extLst>
                  <a:ext uri="{0D108BD9-81ED-4DB2-BD59-A6C34878D82A}">
                    <a16:rowId xmlns:a16="http://schemas.microsoft.com/office/drawing/2014/main" val="1253435404"/>
                  </a:ext>
                </a:extLst>
              </a:tr>
              <a:tr h="212905">
                <a:tc>
                  <a:txBody>
                    <a:bodyPr/>
                    <a:lstStyle/>
                    <a:p>
                      <a:r>
                        <a:rPr lang="en-GB" sz="1200" b="0" dirty="0">
                          <a:solidFill>
                            <a:schemeClr val="tx1"/>
                          </a:solidFill>
                        </a:rPr>
                        <a:t>Longshore drift</a:t>
                      </a:r>
                    </a:p>
                  </a:txBody>
                  <a:tcPr/>
                </a:tc>
                <a:tc>
                  <a:txBody>
                    <a:bodyPr/>
                    <a:lstStyle/>
                    <a:p>
                      <a:r>
                        <a:rPr lang="en-GB" sz="1200" dirty="0"/>
                        <a:t>The movement of sediment along the coast by wave action.</a:t>
                      </a:r>
                    </a:p>
                  </a:txBody>
                  <a:tcPr/>
                </a:tc>
                <a:extLst>
                  <a:ext uri="{0D108BD9-81ED-4DB2-BD59-A6C34878D82A}">
                    <a16:rowId xmlns:a16="http://schemas.microsoft.com/office/drawing/2014/main" val="878692391"/>
                  </a:ext>
                </a:extLst>
              </a:tr>
              <a:tr h="212905">
                <a:tc>
                  <a:txBody>
                    <a:bodyPr/>
                    <a:lstStyle/>
                    <a:p>
                      <a:r>
                        <a:rPr lang="en-GB" sz="1200" b="0" dirty="0">
                          <a:solidFill>
                            <a:schemeClr val="tx1"/>
                          </a:solidFill>
                        </a:rPr>
                        <a:t>Managed retreat</a:t>
                      </a:r>
                    </a:p>
                  </a:txBody>
                  <a:tcPr/>
                </a:tc>
                <a:tc>
                  <a:txBody>
                    <a:bodyPr/>
                    <a:lstStyle/>
                    <a:p>
                      <a:r>
                        <a:rPr lang="en-GB" sz="1200" dirty="0"/>
                        <a:t>Allowing controlled flooding of low-lying coastal areas.</a:t>
                      </a:r>
                    </a:p>
                  </a:txBody>
                  <a:tcPr/>
                </a:tc>
                <a:extLst>
                  <a:ext uri="{0D108BD9-81ED-4DB2-BD59-A6C34878D82A}">
                    <a16:rowId xmlns:a16="http://schemas.microsoft.com/office/drawing/2014/main" val="2633995062"/>
                  </a:ext>
                </a:extLst>
              </a:tr>
              <a:tr h="212905">
                <a:tc>
                  <a:txBody>
                    <a:bodyPr/>
                    <a:lstStyle/>
                    <a:p>
                      <a:r>
                        <a:rPr lang="en-GB" sz="1200" b="0" dirty="0">
                          <a:solidFill>
                            <a:schemeClr val="tx1"/>
                          </a:solidFill>
                        </a:rPr>
                        <a:t>Mass movement</a:t>
                      </a:r>
                    </a:p>
                  </a:txBody>
                  <a:tcPr/>
                </a:tc>
                <a:tc>
                  <a:txBody>
                    <a:bodyPr/>
                    <a:lstStyle/>
                    <a:p>
                      <a:r>
                        <a:rPr lang="en-GB" sz="1200" dirty="0"/>
                        <a:t>The downslope movement of rock and soil under gravity.</a:t>
                      </a:r>
                    </a:p>
                  </a:txBody>
                  <a:tcPr/>
                </a:tc>
                <a:extLst>
                  <a:ext uri="{0D108BD9-81ED-4DB2-BD59-A6C34878D82A}">
                    <a16:rowId xmlns:a16="http://schemas.microsoft.com/office/drawing/2014/main" val="1381218993"/>
                  </a:ext>
                </a:extLst>
              </a:tr>
              <a:tr h="327546">
                <a:tc>
                  <a:txBody>
                    <a:bodyPr/>
                    <a:lstStyle/>
                    <a:p>
                      <a:r>
                        <a:rPr lang="en-GB" sz="1200" b="0" dirty="0">
                          <a:solidFill>
                            <a:schemeClr val="tx1"/>
                          </a:solidFill>
                        </a:rPr>
                        <a:t>Mechanical weathering</a:t>
                      </a:r>
                    </a:p>
                  </a:txBody>
                  <a:tcPr/>
                </a:tc>
                <a:tc>
                  <a:txBody>
                    <a:bodyPr/>
                    <a:lstStyle/>
                    <a:p>
                      <a:r>
                        <a:rPr lang="en-GB" sz="1200" dirty="0"/>
                        <a:t>The breakdown of rock into smaller pieces without chemical change.</a:t>
                      </a:r>
                    </a:p>
                  </a:txBody>
                  <a:tcPr/>
                </a:tc>
                <a:extLst>
                  <a:ext uri="{0D108BD9-81ED-4DB2-BD59-A6C34878D82A}">
                    <a16:rowId xmlns:a16="http://schemas.microsoft.com/office/drawing/2014/main" val="865969484"/>
                  </a:ext>
                </a:extLst>
              </a:tr>
              <a:tr h="212905">
                <a:tc>
                  <a:txBody>
                    <a:bodyPr/>
                    <a:lstStyle/>
                    <a:p>
                      <a:r>
                        <a:rPr lang="en-GB" sz="1200" b="0" dirty="0">
                          <a:solidFill>
                            <a:schemeClr val="tx1"/>
                          </a:solidFill>
                        </a:rPr>
                        <a:t>Oxidation</a:t>
                      </a:r>
                    </a:p>
                  </a:txBody>
                  <a:tcPr/>
                </a:tc>
                <a:tc>
                  <a:txBody>
                    <a:bodyPr/>
                    <a:lstStyle/>
                    <a:p>
                      <a:r>
                        <a:rPr lang="en-GB" sz="1200" dirty="0"/>
                        <a:t>The reaction of rock minerals with oxygen.</a:t>
                      </a:r>
                    </a:p>
                  </a:txBody>
                  <a:tcPr/>
                </a:tc>
                <a:extLst>
                  <a:ext uri="{0D108BD9-81ED-4DB2-BD59-A6C34878D82A}">
                    <a16:rowId xmlns:a16="http://schemas.microsoft.com/office/drawing/2014/main" val="1931354816"/>
                  </a:ext>
                </a:extLst>
              </a:tr>
              <a:tr h="212905">
                <a:tc>
                  <a:txBody>
                    <a:bodyPr/>
                    <a:lstStyle/>
                    <a:p>
                      <a:r>
                        <a:rPr lang="en-GB" sz="1200" b="0" dirty="0">
                          <a:solidFill>
                            <a:schemeClr val="tx1"/>
                          </a:solidFill>
                        </a:rPr>
                        <a:t>Rock armour</a:t>
                      </a:r>
                    </a:p>
                  </a:txBody>
                  <a:tcPr/>
                </a:tc>
                <a:tc>
                  <a:txBody>
                    <a:bodyPr/>
                    <a:lstStyle/>
                    <a:p>
                      <a:r>
                        <a:rPr lang="en-GB" sz="1200" dirty="0"/>
                        <a:t>Large boulders placed along the coast to absorb wave energy.</a:t>
                      </a:r>
                    </a:p>
                  </a:txBody>
                  <a:tcPr/>
                </a:tc>
                <a:extLst>
                  <a:ext uri="{0D108BD9-81ED-4DB2-BD59-A6C34878D82A}">
                    <a16:rowId xmlns:a16="http://schemas.microsoft.com/office/drawing/2014/main" val="2096047993"/>
                  </a:ext>
                </a:extLst>
              </a:tr>
              <a:tr h="212905">
                <a:tc>
                  <a:txBody>
                    <a:bodyPr/>
                    <a:lstStyle/>
                    <a:p>
                      <a:r>
                        <a:rPr lang="en-GB" sz="1200" b="0" dirty="0">
                          <a:solidFill>
                            <a:schemeClr val="tx1"/>
                          </a:solidFill>
                        </a:rPr>
                        <a:t>Rock type</a:t>
                      </a:r>
                    </a:p>
                  </a:txBody>
                  <a:tcPr/>
                </a:tc>
                <a:tc>
                  <a:txBody>
                    <a:bodyPr/>
                    <a:lstStyle/>
                    <a:p>
                      <a:r>
                        <a:rPr lang="en-GB" sz="1200" dirty="0"/>
                        <a:t>The classification of rocks based on their characteristics.</a:t>
                      </a:r>
                    </a:p>
                  </a:txBody>
                  <a:tcPr/>
                </a:tc>
                <a:extLst>
                  <a:ext uri="{0D108BD9-81ED-4DB2-BD59-A6C34878D82A}">
                    <a16:rowId xmlns:a16="http://schemas.microsoft.com/office/drawing/2014/main" val="881329324"/>
                  </a:ext>
                </a:extLst>
              </a:tr>
              <a:tr h="212905">
                <a:tc>
                  <a:txBody>
                    <a:bodyPr/>
                    <a:lstStyle/>
                    <a:p>
                      <a:r>
                        <a:rPr lang="en-GB" sz="1200" b="0" dirty="0">
                          <a:solidFill>
                            <a:schemeClr val="tx1"/>
                          </a:solidFill>
                        </a:rPr>
                        <a:t>Rockfall</a:t>
                      </a:r>
                    </a:p>
                  </a:txBody>
                  <a:tcPr/>
                </a:tc>
                <a:tc>
                  <a:txBody>
                    <a:bodyPr/>
                    <a:lstStyle/>
                    <a:p>
                      <a:r>
                        <a:rPr lang="en-GB" sz="1200" dirty="0"/>
                        <a:t>The sudden fall of rock from a cliff face.</a:t>
                      </a:r>
                    </a:p>
                  </a:txBody>
                  <a:tcPr/>
                </a:tc>
                <a:extLst>
                  <a:ext uri="{0D108BD9-81ED-4DB2-BD59-A6C34878D82A}">
                    <a16:rowId xmlns:a16="http://schemas.microsoft.com/office/drawing/2014/main" val="381409840"/>
                  </a:ext>
                </a:extLst>
              </a:tr>
              <a:tr h="27596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b="0" dirty="0">
                          <a:solidFill>
                            <a:schemeClr val="tx1"/>
                          </a:solidFill>
                        </a:rPr>
                        <a:t>Sand dune</a:t>
                      </a:r>
                    </a:p>
                  </a:txBody>
                  <a:tcPr/>
                </a:tc>
                <a:tc>
                  <a:txBody>
                    <a:bodyPr/>
                    <a:lstStyle/>
                    <a:p>
                      <a:r>
                        <a:rPr lang="en-GB" sz="1200" dirty="0"/>
                        <a:t>A ridge or mound of sand formed by the wind.</a:t>
                      </a:r>
                    </a:p>
                  </a:txBody>
                  <a:tcPr/>
                </a:tc>
                <a:extLst>
                  <a:ext uri="{0D108BD9-81ED-4DB2-BD59-A6C34878D82A}">
                    <a16:rowId xmlns:a16="http://schemas.microsoft.com/office/drawing/2014/main" val="177416074"/>
                  </a:ext>
                </a:extLst>
              </a:tr>
              <a:tr h="27596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b="0" dirty="0">
                          <a:solidFill>
                            <a:schemeClr val="tx1"/>
                          </a:solidFill>
                        </a:rPr>
                        <a:t>Salt weathering</a:t>
                      </a:r>
                    </a:p>
                  </a:txBody>
                  <a:tcPr/>
                </a:tc>
                <a:tc>
                  <a:txBody>
                    <a:bodyPr/>
                    <a:lstStyle/>
                    <a:p>
                      <a:r>
                        <a:rPr lang="en-GB" sz="1200" dirty="0"/>
                        <a:t>Weathering caused by the growth of salt crystals in rock cracks.</a:t>
                      </a:r>
                    </a:p>
                  </a:txBody>
                  <a:tcPr/>
                </a:tc>
                <a:extLst>
                  <a:ext uri="{0D108BD9-81ED-4DB2-BD59-A6C34878D82A}">
                    <a16:rowId xmlns:a16="http://schemas.microsoft.com/office/drawing/2014/main" val="1885001293"/>
                  </a:ext>
                </a:extLst>
              </a:tr>
              <a:tr h="212905">
                <a:tc>
                  <a:txBody>
                    <a:bodyPr/>
                    <a:lstStyle/>
                    <a:p>
                      <a:r>
                        <a:rPr lang="en-GB" sz="1200" b="0" dirty="0">
                          <a:solidFill>
                            <a:schemeClr val="tx1"/>
                          </a:solidFill>
                        </a:rPr>
                        <a:t>Saltation </a:t>
                      </a:r>
                    </a:p>
                  </a:txBody>
                  <a:tcPr/>
                </a:tc>
                <a:tc>
                  <a:txBody>
                    <a:bodyPr/>
                    <a:lstStyle/>
                    <a:p>
                      <a:r>
                        <a:rPr lang="en-GB" sz="1200" dirty="0"/>
                        <a:t>The bouncing movement of small particles along the seabed.</a:t>
                      </a:r>
                    </a:p>
                  </a:txBody>
                  <a:tcPr/>
                </a:tc>
                <a:extLst>
                  <a:ext uri="{0D108BD9-81ED-4DB2-BD59-A6C34878D82A}">
                    <a16:rowId xmlns:a16="http://schemas.microsoft.com/office/drawing/2014/main" val="1572543777"/>
                  </a:ext>
                </a:extLst>
              </a:tr>
              <a:tr h="212905">
                <a:tc>
                  <a:txBody>
                    <a:bodyPr/>
                    <a:lstStyle/>
                    <a:p>
                      <a:r>
                        <a:rPr lang="en-GB" sz="1200" b="0" dirty="0">
                          <a:solidFill>
                            <a:schemeClr val="tx1"/>
                          </a:solidFill>
                        </a:rPr>
                        <a:t>Sea wall</a:t>
                      </a:r>
                    </a:p>
                  </a:txBody>
                  <a:tcPr/>
                </a:tc>
                <a:tc>
                  <a:txBody>
                    <a:bodyPr/>
                    <a:lstStyle/>
                    <a:p>
                      <a:r>
                        <a:rPr lang="en-GB" sz="1200" dirty="0"/>
                        <a:t>A solid wall built to prevent coastal erosion.</a:t>
                      </a:r>
                    </a:p>
                  </a:txBody>
                  <a:tcPr/>
                </a:tc>
                <a:extLst>
                  <a:ext uri="{0D108BD9-81ED-4DB2-BD59-A6C34878D82A}">
                    <a16:rowId xmlns:a16="http://schemas.microsoft.com/office/drawing/2014/main" val="344238533"/>
                  </a:ext>
                </a:extLst>
              </a:tr>
            </a:tbl>
          </a:graphicData>
        </a:graphic>
      </p:graphicFrame>
      <p:pic>
        <p:nvPicPr>
          <p:cNvPr id="20" name="Graphic 19">
            <a:extLst>
              <a:ext uri="{FF2B5EF4-FFF2-40B4-BE49-F238E27FC236}">
                <a16:creationId xmlns:a16="http://schemas.microsoft.com/office/drawing/2014/main" id="{7DCE9601-717D-9A27-1452-71E2BAA28FFF}"/>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174956" y="105029"/>
            <a:ext cx="633766" cy="633766"/>
          </a:xfrm>
          <a:prstGeom prst="rect">
            <a:avLst/>
          </a:prstGeom>
        </p:spPr>
      </p:pic>
      <p:sp>
        <p:nvSpPr>
          <p:cNvPr id="2" name="TextBox 1">
            <a:extLst>
              <a:ext uri="{FF2B5EF4-FFF2-40B4-BE49-F238E27FC236}">
                <a16:creationId xmlns:a16="http://schemas.microsoft.com/office/drawing/2014/main" id="{FE002545-3012-A11E-1A09-91E001A92947}"/>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3" name="Footer Placeholder 30">
            <a:extLst>
              <a:ext uri="{FF2B5EF4-FFF2-40B4-BE49-F238E27FC236}">
                <a16:creationId xmlns:a16="http://schemas.microsoft.com/office/drawing/2014/main" id="{E5951B62-591D-21AC-9467-E49EC52FF02C}"/>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100</a:t>
            </a:fld>
            <a:endParaRPr lang="en-GB" sz="1400" dirty="0"/>
          </a:p>
        </p:txBody>
      </p:sp>
      <p:pic>
        <p:nvPicPr>
          <p:cNvPr id="6" name="Graphic 5">
            <a:extLst>
              <a:ext uri="{FF2B5EF4-FFF2-40B4-BE49-F238E27FC236}">
                <a16:creationId xmlns:a16="http://schemas.microsoft.com/office/drawing/2014/main" id="{1A9F5439-761B-1BB1-9A11-22BA9D34BAD7}"/>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153385" y="9383990"/>
            <a:ext cx="205675" cy="205675"/>
          </a:xfrm>
          <a:prstGeom prst="rect">
            <a:avLst/>
          </a:prstGeom>
        </p:spPr>
      </p:pic>
    </p:spTree>
    <p:extLst>
      <p:ext uri="{BB962C8B-B14F-4D97-AF65-F5344CB8AC3E}">
        <p14:creationId xmlns:p14="http://schemas.microsoft.com/office/powerpoint/2010/main" val="363949964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3D88D800-273B-D0C6-E837-B926F45D4708}"/>
              </a:ext>
            </a:extLst>
          </p:cNvPr>
          <p:cNvSpPr/>
          <p:nvPr/>
        </p:nvSpPr>
        <p:spPr>
          <a:xfrm>
            <a:off x="394448" y="773199"/>
            <a:ext cx="4611506" cy="616329"/>
          </a:xfrm>
          <a:prstGeom prst="roundRect">
            <a:avLst/>
          </a:prstGeom>
          <a:solidFill>
            <a:srgbClr val="4F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BD9FCC6E-3579-97AB-1CE8-72682F85780C}"/>
              </a:ext>
            </a:extLst>
          </p:cNvPr>
          <p:cNvSpPr txBox="1"/>
          <p:nvPr/>
        </p:nvSpPr>
        <p:spPr>
          <a:xfrm>
            <a:off x="501904" y="892305"/>
            <a:ext cx="5835082" cy="461665"/>
          </a:xfrm>
          <a:prstGeom prst="rect">
            <a:avLst/>
          </a:prstGeom>
          <a:noFill/>
        </p:spPr>
        <p:txBody>
          <a:bodyPr wrap="square" rtlCol="0">
            <a:spAutoFit/>
          </a:bodyPr>
          <a:lstStyle/>
          <a:p>
            <a:r>
              <a:rPr lang="en-GB" sz="2400" b="1" dirty="0">
                <a:solidFill>
                  <a:schemeClr val="bg1"/>
                </a:solidFill>
              </a:rPr>
              <a:t>Coastal Landscapes in the UK</a:t>
            </a:r>
          </a:p>
        </p:txBody>
      </p:sp>
      <p:sp>
        <p:nvSpPr>
          <p:cNvPr id="36" name="Rounded Rectangle 35">
            <a:extLst>
              <a:ext uri="{FF2B5EF4-FFF2-40B4-BE49-F238E27FC236}">
                <a16:creationId xmlns:a16="http://schemas.microsoft.com/office/drawing/2014/main" id="{126BCEC3-FDDB-1380-1362-876E4D12934A}"/>
              </a:ext>
            </a:extLst>
          </p:cNvPr>
          <p:cNvSpPr/>
          <p:nvPr/>
        </p:nvSpPr>
        <p:spPr>
          <a:xfrm>
            <a:off x="-487297" y="-18903"/>
            <a:ext cx="6310228" cy="862850"/>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F41759D-1CBE-5146-F934-F373DCF4F501}"/>
              </a:ext>
            </a:extLst>
          </p:cNvPr>
          <p:cNvSpPr txBox="1"/>
          <p:nvPr/>
        </p:nvSpPr>
        <p:spPr>
          <a:xfrm>
            <a:off x="797617" y="31853"/>
            <a:ext cx="4747777" cy="830997"/>
          </a:xfrm>
          <a:prstGeom prst="rect">
            <a:avLst/>
          </a:prstGeom>
          <a:noFill/>
        </p:spPr>
        <p:txBody>
          <a:bodyPr wrap="square" rtlCol="0">
            <a:spAutoFit/>
          </a:bodyPr>
          <a:lstStyle/>
          <a:p>
            <a:r>
              <a:rPr lang="en-GB" sz="4800" dirty="0">
                <a:solidFill>
                  <a:schemeClr val="bg1"/>
                </a:solidFill>
              </a:rPr>
              <a:t>Glossary</a:t>
            </a:r>
          </a:p>
        </p:txBody>
      </p:sp>
      <p:graphicFrame>
        <p:nvGraphicFramePr>
          <p:cNvPr id="4" name="Table 3">
            <a:extLst>
              <a:ext uri="{FF2B5EF4-FFF2-40B4-BE49-F238E27FC236}">
                <a16:creationId xmlns:a16="http://schemas.microsoft.com/office/drawing/2014/main" id="{9508C0BC-D90B-2619-A614-36BE854EC46C}"/>
              </a:ext>
            </a:extLst>
          </p:cNvPr>
          <p:cNvGraphicFramePr>
            <a:graphicFrameLocks noGrp="1"/>
          </p:cNvGraphicFramePr>
          <p:nvPr>
            <p:extLst>
              <p:ext uri="{D42A27DB-BD31-4B8C-83A1-F6EECF244321}">
                <p14:modId xmlns:p14="http://schemas.microsoft.com/office/powerpoint/2010/main" val="2113396501"/>
              </p:ext>
            </p:extLst>
          </p:nvPr>
        </p:nvGraphicFramePr>
        <p:xfrm>
          <a:off x="246433" y="1604196"/>
          <a:ext cx="6310228" cy="5029200"/>
        </p:xfrm>
        <a:graphic>
          <a:graphicData uri="http://schemas.openxmlformats.org/drawingml/2006/table">
            <a:tbl>
              <a:tblPr firstRow="1" bandRow="1">
                <a:tableStyleId>{1E171933-4619-4E11-9A3F-F7608DF75F80}</a:tableStyleId>
              </a:tblPr>
              <a:tblGrid>
                <a:gridCol w="1651260">
                  <a:extLst>
                    <a:ext uri="{9D8B030D-6E8A-4147-A177-3AD203B41FA5}">
                      <a16:colId xmlns:a16="http://schemas.microsoft.com/office/drawing/2014/main" val="2328552629"/>
                    </a:ext>
                  </a:extLst>
                </a:gridCol>
                <a:gridCol w="4658968">
                  <a:extLst>
                    <a:ext uri="{9D8B030D-6E8A-4147-A177-3AD203B41FA5}">
                      <a16:colId xmlns:a16="http://schemas.microsoft.com/office/drawing/2014/main" val="3048125736"/>
                    </a:ext>
                  </a:extLst>
                </a:gridCol>
              </a:tblGrid>
              <a:tr h="212905">
                <a:tc>
                  <a:txBody>
                    <a:bodyPr/>
                    <a:lstStyle/>
                    <a:p>
                      <a:r>
                        <a:rPr lang="en-GB" sz="1200" b="0" dirty="0">
                          <a:solidFill>
                            <a:schemeClr val="tx1"/>
                          </a:solidFill>
                        </a:rPr>
                        <a:t>Shore management plan</a:t>
                      </a:r>
                    </a:p>
                  </a:txBody>
                  <a:tcPr>
                    <a:solidFill>
                      <a:schemeClr val="bg1"/>
                    </a:solidFill>
                  </a:tcPr>
                </a:tc>
                <a:tc>
                  <a:txBody>
                    <a:bodyPr/>
                    <a:lstStyle/>
                    <a:p>
                      <a:r>
                        <a:rPr lang="en-GB" sz="1200" b="0" dirty="0">
                          <a:solidFill>
                            <a:schemeClr val="tx1"/>
                          </a:solidFill>
                        </a:rPr>
                        <a:t>A plan to manage the coastline sustainably.</a:t>
                      </a:r>
                    </a:p>
                  </a:txBody>
                  <a:tcPr>
                    <a:solidFill>
                      <a:schemeClr val="bg1"/>
                    </a:solidFill>
                  </a:tcPr>
                </a:tc>
                <a:extLst>
                  <a:ext uri="{0D108BD9-81ED-4DB2-BD59-A6C34878D82A}">
                    <a16:rowId xmlns:a16="http://schemas.microsoft.com/office/drawing/2014/main" val="2055344374"/>
                  </a:ext>
                </a:extLst>
              </a:tr>
              <a:tr h="212905">
                <a:tc>
                  <a:txBody>
                    <a:bodyPr/>
                    <a:lstStyle/>
                    <a:p>
                      <a:r>
                        <a:rPr lang="en-GB" sz="1200" b="0" dirty="0">
                          <a:solidFill>
                            <a:schemeClr val="tx1"/>
                          </a:solidFill>
                        </a:rPr>
                        <a:t>Sliding</a:t>
                      </a:r>
                    </a:p>
                  </a:txBody>
                  <a:tcPr/>
                </a:tc>
                <a:tc>
                  <a:txBody>
                    <a:bodyPr/>
                    <a:lstStyle/>
                    <a:p>
                      <a:r>
                        <a:rPr lang="en-GB" sz="1200" dirty="0"/>
                        <a:t>The downward movement of rock or soil along a slope.</a:t>
                      </a:r>
                    </a:p>
                  </a:txBody>
                  <a:tcPr/>
                </a:tc>
                <a:extLst>
                  <a:ext uri="{0D108BD9-81ED-4DB2-BD59-A6C34878D82A}">
                    <a16:rowId xmlns:a16="http://schemas.microsoft.com/office/drawing/2014/main" val="2892969044"/>
                  </a:ext>
                </a:extLst>
              </a:tr>
              <a:tr h="212905">
                <a:tc>
                  <a:txBody>
                    <a:bodyPr/>
                    <a:lstStyle/>
                    <a:p>
                      <a:r>
                        <a:rPr lang="en-GB" sz="1200" b="0" dirty="0">
                          <a:solidFill>
                            <a:schemeClr val="tx1"/>
                          </a:solidFill>
                        </a:rPr>
                        <a:t>Slumping</a:t>
                      </a:r>
                    </a:p>
                  </a:txBody>
                  <a:tcPr/>
                </a:tc>
                <a:tc>
                  <a:txBody>
                    <a:bodyPr/>
                    <a:lstStyle/>
                    <a:p>
                      <a:r>
                        <a:rPr lang="en-GB" sz="1200" dirty="0"/>
                        <a:t>The downward movement of saturated soil and weak rock along a curved surface.</a:t>
                      </a:r>
                    </a:p>
                  </a:txBody>
                  <a:tcPr/>
                </a:tc>
                <a:extLst>
                  <a:ext uri="{0D108BD9-81ED-4DB2-BD59-A6C34878D82A}">
                    <a16:rowId xmlns:a16="http://schemas.microsoft.com/office/drawing/2014/main" val="3453613716"/>
                  </a:ext>
                </a:extLst>
              </a:tr>
              <a:tr h="212905">
                <a:tc>
                  <a:txBody>
                    <a:bodyPr/>
                    <a:lstStyle/>
                    <a:p>
                      <a:r>
                        <a:rPr lang="en-GB" sz="1200" b="0" dirty="0">
                          <a:solidFill>
                            <a:schemeClr val="tx1"/>
                          </a:solidFill>
                        </a:rPr>
                        <a:t>Soft engineering coastal management</a:t>
                      </a:r>
                    </a:p>
                  </a:txBody>
                  <a:tcPr/>
                </a:tc>
                <a:tc>
                  <a:txBody>
                    <a:bodyPr/>
                    <a:lstStyle/>
                    <a:p>
                      <a:r>
                        <a:rPr lang="en-GB" sz="1200" dirty="0"/>
                        <a:t>The use of natural systems to manage coastal erosion.</a:t>
                      </a:r>
                    </a:p>
                  </a:txBody>
                  <a:tcPr/>
                </a:tc>
                <a:extLst>
                  <a:ext uri="{0D108BD9-81ED-4DB2-BD59-A6C34878D82A}">
                    <a16:rowId xmlns:a16="http://schemas.microsoft.com/office/drawing/2014/main" val="2091010348"/>
                  </a:ext>
                </a:extLst>
              </a:tr>
              <a:tr h="212905">
                <a:tc>
                  <a:txBody>
                    <a:bodyPr/>
                    <a:lstStyle/>
                    <a:p>
                      <a:r>
                        <a:rPr lang="en-GB" sz="1200" b="0" dirty="0">
                          <a:solidFill>
                            <a:schemeClr val="tx1"/>
                          </a:solidFill>
                        </a:rPr>
                        <a:t>Solution</a:t>
                      </a:r>
                    </a:p>
                  </a:txBody>
                  <a:tcPr/>
                </a:tc>
                <a:tc>
                  <a:txBody>
                    <a:bodyPr/>
                    <a:lstStyle/>
                    <a:p>
                      <a:r>
                        <a:rPr lang="en-GB" sz="1200" dirty="0"/>
                        <a:t>The transport of dissolved materials by water.</a:t>
                      </a:r>
                    </a:p>
                  </a:txBody>
                  <a:tcPr/>
                </a:tc>
                <a:extLst>
                  <a:ext uri="{0D108BD9-81ED-4DB2-BD59-A6C34878D82A}">
                    <a16:rowId xmlns:a16="http://schemas.microsoft.com/office/drawing/2014/main" val="2910998668"/>
                  </a:ext>
                </a:extLst>
              </a:tr>
              <a:tr h="212905">
                <a:tc>
                  <a:txBody>
                    <a:bodyPr/>
                    <a:lstStyle/>
                    <a:p>
                      <a:r>
                        <a:rPr lang="en-GB" sz="1200" b="0" dirty="0">
                          <a:solidFill>
                            <a:schemeClr val="tx1"/>
                          </a:solidFill>
                        </a:rPr>
                        <a:t>Spit</a:t>
                      </a:r>
                    </a:p>
                  </a:txBody>
                  <a:tcPr/>
                </a:tc>
                <a:tc>
                  <a:txBody>
                    <a:bodyPr/>
                    <a:lstStyle/>
                    <a:p>
                      <a:r>
                        <a:rPr lang="en-GB" sz="1200" dirty="0"/>
                        <a:t>A narrow piece of land that extends into the sea, formed by deposition.</a:t>
                      </a:r>
                    </a:p>
                  </a:txBody>
                  <a:tcPr/>
                </a:tc>
                <a:extLst>
                  <a:ext uri="{0D108BD9-81ED-4DB2-BD59-A6C34878D82A}">
                    <a16:rowId xmlns:a16="http://schemas.microsoft.com/office/drawing/2014/main" val="34012898"/>
                  </a:ext>
                </a:extLst>
              </a:tr>
              <a:tr h="212905">
                <a:tc>
                  <a:txBody>
                    <a:bodyPr/>
                    <a:lstStyle/>
                    <a:p>
                      <a:r>
                        <a:rPr lang="en-GB" sz="1200" b="0" dirty="0">
                          <a:solidFill>
                            <a:schemeClr val="tx1"/>
                          </a:solidFill>
                        </a:rPr>
                        <a:t>Stack</a:t>
                      </a:r>
                    </a:p>
                  </a:txBody>
                  <a:tcPr/>
                </a:tc>
                <a:tc>
                  <a:txBody>
                    <a:bodyPr/>
                    <a:lstStyle/>
                    <a:p>
                      <a:r>
                        <a:rPr lang="en-GB" sz="1200" dirty="0"/>
                        <a:t>A vertical column of rock left standing after the collapse of an arch.</a:t>
                      </a:r>
                    </a:p>
                  </a:txBody>
                  <a:tcPr/>
                </a:tc>
                <a:extLst>
                  <a:ext uri="{0D108BD9-81ED-4DB2-BD59-A6C34878D82A}">
                    <a16:rowId xmlns:a16="http://schemas.microsoft.com/office/drawing/2014/main" val="2486500024"/>
                  </a:ext>
                </a:extLst>
              </a:tr>
              <a:tr h="212905">
                <a:tc>
                  <a:txBody>
                    <a:bodyPr/>
                    <a:lstStyle/>
                    <a:p>
                      <a:r>
                        <a:rPr lang="en-GB" sz="1200" b="0" dirty="0">
                          <a:solidFill>
                            <a:schemeClr val="tx1"/>
                          </a:solidFill>
                        </a:rPr>
                        <a:t>Suspension</a:t>
                      </a:r>
                    </a:p>
                  </a:txBody>
                  <a:tcPr/>
                </a:tc>
                <a:tc>
                  <a:txBody>
                    <a:bodyPr/>
                    <a:lstStyle/>
                    <a:p>
                      <a:r>
                        <a:rPr lang="en-GB" sz="1200" dirty="0"/>
                        <a:t>The suspension of small particles in water or air.</a:t>
                      </a:r>
                    </a:p>
                  </a:txBody>
                  <a:tcPr/>
                </a:tc>
                <a:extLst>
                  <a:ext uri="{0D108BD9-81ED-4DB2-BD59-A6C34878D82A}">
                    <a16:rowId xmlns:a16="http://schemas.microsoft.com/office/drawing/2014/main" val="796496710"/>
                  </a:ext>
                </a:extLst>
              </a:tr>
              <a:tr h="212905">
                <a:tc>
                  <a:txBody>
                    <a:bodyPr/>
                    <a:lstStyle/>
                    <a:p>
                      <a:r>
                        <a:rPr lang="en-GB" sz="1200" b="0" dirty="0">
                          <a:solidFill>
                            <a:schemeClr val="tx1"/>
                          </a:solidFill>
                        </a:rPr>
                        <a:t>Sustainable</a:t>
                      </a:r>
                    </a:p>
                  </a:txBody>
                  <a:tcPr/>
                </a:tc>
                <a:tc>
                  <a:txBody>
                    <a:bodyPr/>
                    <a:lstStyle/>
                    <a:p>
                      <a:r>
                        <a:rPr lang="en-GB" sz="1200" dirty="0"/>
                        <a:t>Meeting present needs without compromising future generations.</a:t>
                      </a:r>
                    </a:p>
                  </a:txBody>
                  <a:tcPr/>
                </a:tc>
                <a:extLst>
                  <a:ext uri="{0D108BD9-81ED-4DB2-BD59-A6C34878D82A}">
                    <a16:rowId xmlns:a16="http://schemas.microsoft.com/office/drawing/2014/main" val="289336966"/>
                  </a:ext>
                </a:extLst>
              </a:tr>
              <a:tr h="212905">
                <a:tc>
                  <a:txBody>
                    <a:bodyPr/>
                    <a:lstStyle/>
                    <a:p>
                      <a:r>
                        <a:rPr lang="en-GB" sz="1200" b="0" dirty="0">
                          <a:solidFill>
                            <a:schemeClr val="tx1"/>
                          </a:solidFill>
                        </a:rPr>
                        <a:t>Swash</a:t>
                      </a:r>
                    </a:p>
                  </a:txBody>
                  <a:tcPr/>
                </a:tc>
                <a:tc>
                  <a:txBody>
                    <a:bodyPr/>
                    <a:lstStyle/>
                    <a:p>
                      <a:r>
                        <a:rPr lang="en-GB" sz="1200" dirty="0"/>
                        <a:t>The movement of water up the beach after a wave breaks.</a:t>
                      </a:r>
                    </a:p>
                  </a:txBody>
                  <a:tcPr/>
                </a:tc>
                <a:extLst>
                  <a:ext uri="{0D108BD9-81ED-4DB2-BD59-A6C34878D82A}">
                    <a16:rowId xmlns:a16="http://schemas.microsoft.com/office/drawing/2014/main" val="98086127"/>
                  </a:ext>
                </a:extLst>
              </a:tr>
              <a:tr h="212905">
                <a:tc>
                  <a:txBody>
                    <a:bodyPr/>
                    <a:lstStyle/>
                    <a:p>
                      <a:r>
                        <a:rPr lang="en-GB" sz="1200" b="0" dirty="0">
                          <a:solidFill>
                            <a:schemeClr val="tx1"/>
                          </a:solidFill>
                        </a:rPr>
                        <a:t>Traction</a:t>
                      </a:r>
                    </a:p>
                  </a:txBody>
                  <a:tcPr/>
                </a:tc>
                <a:tc>
                  <a:txBody>
                    <a:bodyPr/>
                    <a:lstStyle/>
                    <a:p>
                      <a:r>
                        <a:rPr lang="en-GB" sz="1200" dirty="0"/>
                        <a:t>The rolling movement of larger particles along the seabed.</a:t>
                      </a:r>
                    </a:p>
                  </a:txBody>
                  <a:tcPr/>
                </a:tc>
                <a:extLst>
                  <a:ext uri="{0D108BD9-81ED-4DB2-BD59-A6C34878D82A}">
                    <a16:rowId xmlns:a16="http://schemas.microsoft.com/office/drawing/2014/main" val="2215188097"/>
                  </a:ext>
                </a:extLst>
              </a:tr>
              <a:tr h="212905">
                <a:tc>
                  <a:txBody>
                    <a:bodyPr/>
                    <a:lstStyle/>
                    <a:p>
                      <a:r>
                        <a:rPr lang="en-GB" sz="1200" b="0" dirty="0">
                          <a:solidFill>
                            <a:schemeClr val="tx1"/>
                          </a:solidFill>
                        </a:rPr>
                        <a:t>Wave</a:t>
                      </a:r>
                    </a:p>
                  </a:txBody>
                  <a:tcPr/>
                </a:tc>
                <a:tc>
                  <a:txBody>
                    <a:bodyPr/>
                    <a:lstStyle/>
                    <a:p>
                      <a:r>
                        <a:rPr lang="en-GB" sz="1200" dirty="0"/>
                        <a:t>An oscillation of the water surface caused by wind. </a:t>
                      </a:r>
                    </a:p>
                  </a:txBody>
                  <a:tcPr anchor="ctr"/>
                </a:tc>
                <a:extLst>
                  <a:ext uri="{0D108BD9-81ED-4DB2-BD59-A6C34878D82A}">
                    <a16:rowId xmlns:a16="http://schemas.microsoft.com/office/drawing/2014/main" val="2282976356"/>
                  </a:ext>
                </a:extLst>
              </a:tr>
              <a:tr h="212905">
                <a:tc>
                  <a:txBody>
                    <a:bodyPr/>
                    <a:lstStyle/>
                    <a:p>
                      <a:r>
                        <a:rPr lang="en-GB" sz="1200" b="0" dirty="0">
                          <a:solidFill>
                            <a:schemeClr val="tx1"/>
                          </a:solidFill>
                        </a:rPr>
                        <a:t>Wave cut platform</a:t>
                      </a:r>
                    </a:p>
                  </a:txBody>
                  <a:tcPr/>
                </a:tc>
                <a:tc>
                  <a:txBody>
                    <a:bodyPr/>
                    <a:lstStyle/>
                    <a:p>
                      <a:r>
                        <a:rPr lang="en-GB" sz="1200" dirty="0"/>
                        <a:t>A flat, often rocky area found at the base of a cliff.</a:t>
                      </a:r>
                    </a:p>
                  </a:txBody>
                  <a:tcPr/>
                </a:tc>
                <a:extLst>
                  <a:ext uri="{0D108BD9-81ED-4DB2-BD59-A6C34878D82A}">
                    <a16:rowId xmlns:a16="http://schemas.microsoft.com/office/drawing/2014/main" val="3437681712"/>
                  </a:ext>
                </a:extLst>
              </a:tr>
              <a:tr h="212905">
                <a:tc>
                  <a:txBody>
                    <a:bodyPr/>
                    <a:lstStyle/>
                    <a:p>
                      <a:r>
                        <a:rPr lang="en-GB" sz="1200" b="0" dirty="0">
                          <a:solidFill>
                            <a:schemeClr val="tx1"/>
                          </a:solidFill>
                        </a:rPr>
                        <a:t>Wavelength </a:t>
                      </a:r>
                    </a:p>
                  </a:txBody>
                  <a:tcPr/>
                </a:tc>
                <a:tc>
                  <a:txBody>
                    <a:bodyPr/>
                    <a:lstStyle/>
                    <a:p>
                      <a:r>
                        <a:rPr lang="en-GB" sz="1200" dirty="0"/>
                        <a:t>The horizontal distance between successive wave crests.</a:t>
                      </a:r>
                    </a:p>
                  </a:txBody>
                  <a:tcPr/>
                </a:tc>
                <a:extLst>
                  <a:ext uri="{0D108BD9-81ED-4DB2-BD59-A6C34878D82A}">
                    <a16:rowId xmlns:a16="http://schemas.microsoft.com/office/drawing/2014/main" val="1284812441"/>
                  </a:ext>
                </a:extLst>
              </a:tr>
              <a:tr h="212905">
                <a:tc>
                  <a:txBody>
                    <a:bodyPr/>
                    <a:lstStyle/>
                    <a:p>
                      <a:r>
                        <a:rPr lang="en-GB" sz="1200" b="0" dirty="0">
                          <a:solidFill>
                            <a:schemeClr val="tx1"/>
                          </a:solidFill>
                        </a:rPr>
                        <a:t>Weathering</a:t>
                      </a:r>
                    </a:p>
                  </a:txBody>
                  <a:tcPr/>
                </a:tc>
                <a:tc>
                  <a:txBody>
                    <a:bodyPr/>
                    <a:lstStyle/>
                    <a:p>
                      <a:r>
                        <a:rPr lang="en-GB" sz="1200" dirty="0"/>
                        <a:t>The breakdown of rocks by physical, chemical, or biological processes.</a:t>
                      </a:r>
                    </a:p>
                  </a:txBody>
                  <a:tcPr/>
                </a:tc>
                <a:extLst>
                  <a:ext uri="{0D108BD9-81ED-4DB2-BD59-A6C34878D82A}">
                    <a16:rowId xmlns:a16="http://schemas.microsoft.com/office/drawing/2014/main" val="2404870439"/>
                  </a:ext>
                </a:extLst>
              </a:tr>
            </a:tbl>
          </a:graphicData>
        </a:graphic>
      </p:graphicFrame>
      <p:pic>
        <p:nvPicPr>
          <p:cNvPr id="20" name="Graphic 19">
            <a:extLst>
              <a:ext uri="{FF2B5EF4-FFF2-40B4-BE49-F238E27FC236}">
                <a16:creationId xmlns:a16="http://schemas.microsoft.com/office/drawing/2014/main" id="{7DCE9601-717D-9A27-1452-71E2BAA28FFF}"/>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174956" y="105029"/>
            <a:ext cx="633766" cy="633766"/>
          </a:xfrm>
          <a:prstGeom prst="rect">
            <a:avLst/>
          </a:prstGeom>
        </p:spPr>
      </p:pic>
      <p:sp>
        <p:nvSpPr>
          <p:cNvPr id="2" name="TextBox 1">
            <a:extLst>
              <a:ext uri="{FF2B5EF4-FFF2-40B4-BE49-F238E27FC236}">
                <a16:creationId xmlns:a16="http://schemas.microsoft.com/office/drawing/2014/main" id="{FE002545-3012-A11E-1A09-91E001A92947}"/>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3" name="Footer Placeholder 30">
            <a:extLst>
              <a:ext uri="{FF2B5EF4-FFF2-40B4-BE49-F238E27FC236}">
                <a16:creationId xmlns:a16="http://schemas.microsoft.com/office/drawing/2014/main" id="{E5951B62-591D-21AC-9467-E49EC52FF02C}"/>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101</a:t>
            </a:fld>
            <a:endParaRPr lang="en-GB" sz="1400" dirty="0"/>
          </a:p>
        </p:txBody>
      </p:sp>
      <p:pic>
        <p:nvPicPr>
          <p:cNvPr id="6" name="Graphic 5">
            <a:extLst>
              <a:ext uri="{FF2B5EF4-FFF2-40B4-BE49-F238E27FC236}">
                <a16:creationId xmlns:a16="http://schemas.microsoft.com/office/drawing/2014/main" id="{1A9F5439-761B-1BB1-9A11-22BA9D34BAD7}"/>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153385" y="9383990"/>
            <a:ext cx="205675" cy="205675"/>
          </a:xfrm>
          <a:prstGeom prst="rect">
            <a:avLst/>
          </a:prstGeom>
        </p:spPr>
      </p:pic>
    </p:spTree>
    <p:extLst>
      <p:ext uri="{BB962C8B-B14F-4D97-AF65-F5344CB8AC3E}">
        <p14:creationId xmlns:p14="http://schemas.microsoft.com/office/powerpoint/2010/main" val="240330042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ounded Rectangle 35">
            <a:extLst>
              <a:ext uri="{FF2B5EF4-FFF2-40B4-BE49-F238E27FC236}">
                <a16:creationId xmlns:a16="http://schemas.microsoft.com/office/drawing/2014/main" id="{126BCEC3-FDDB-1380-1362-876E4D12934A}"/>
              </a:ext>
            </a:extLst>
          </p:cNvPr>
          <p:cNvSpPr/>
          <p:nvPr/>
        </p:nvSpPr>
        <p:spPr>
          <a:xfrm>
            <a:off x="-487297" y="-18903"/>
            <a:ext cx="6310228" cy="862850"/>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F41759D-1CBE-5146-F934-F373DCF4F501}"/>
              </a:ext>
            </a:extLst>
          </p:cNvPr>
          <p:cNvSpPr txBox="1"/>
          <p:nvPr/>
        </p:nvSpPr>
        <p:spPr>
          <a:xfrm>
            <a:off x="797617" y="31853"/>
            <a:ext cx="4747777" cy="830997"/>
          </a:xfrm>
          <a:prstGeom prst="rect">
            <a:avLst/>
          </a:prstGeom>
          <a:noFill/>
        </p:spPr>
        <p:txBody>
          <a:bodyPr wrap="square" rtlCol="0">
            <a:spAutoFit/>
          </a:bodyPr>
          <a:lstStyle/>
          <a:p>
            <a:r>
              <a:rPr lang="en-GB" sz="4800" dirty="0">
                <a:solidFill>
                  <a:schemeClr val="bg1"/>
                </a:solidFill>
              </a:rPr>
              <a:t>Extra Pages</a:t>
            </a:r>
          </a:p>
        </p:txBody>
      </p:sp>
      <p:sp>
        <p:nvSpPr>
          <p:cNvPr id="2" name="TextBox 1">
            <a:extLst>
              <a:ext uri="{FF2B5EF4-FFF2-40B4-BE49-F238E27FC236}">
                <a16:creationId xmlns:a16="http://schemas.microsoft.com/office/drawing/2014/main" id="{FE002545-3012-A11E-1A09-91E001A92947}"/>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3" name="Footer Placeholder 30">
            <a:extLst>
              <a:ext uri="{FF2B5EF4-FFF2-40B4-BE49-F238E27FC236}">
                <a16:creationId xmlns:a16="http://schemas.microsoft.com/office/drawing/2014/main" id="{E5951B62-591D-21AC-9467-E49EC52FF02C}"/>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102</a:t>
            </a:fld>
            <a:endParaRPr lang="en-GB" sz="1400" dirty="0"/>
          </a:p>
        </p:txBody>
      </p:sp>
      <p:pic>
        <p:nvPicPr>
          <p:cNvPr id="6" name="Graphic 5">
            <a:extLst>
              <a:ext uri="{FF2B5EF4-FFF2-40B4-BE49-F238E27FC236}">
                <a16:creationId xmlns:a16="http://schemas.microsoft.com/office/drawing/2014/main" id="{1A9F5439-761B-1BB1-9A11-22BA9D34BAD7}"/>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153385" y="9383990"/>
            <a:ext cx="205675" cy="205675"/>
          </a:xfrm>
          <a:prstGeom prst="rect">
            <a:avLst/>
          </a:prstGeom>
        </p:spPr>
      </p:pic>
      <p:pic>
        <p:nvPicPr>
          <p:cNvPr id="9" name="Graphic 8">
            <a:extLst>
              <a:ext uri="{FF2B5EF4-FFF2-40B4-BE49-F238E27FC236}">
                <a16:creationId xmlns:a16="http://schemas.microsoft.com/office/drawing/2014/main" id="{5C053388-3EDE-DC98-94B0-DCD9D48C7465}"/>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204343" y="131614"/>
            <a:ext cx="631473" cy="631473"/>
          </a:xfrm>
          <a:prstGeom prst="rect">
            <a:avLst/>
          </a:prstGeom>
        </p:spPr>
      </p:pic>
      <p:cxnSp>
        <p:nvCxnSpPr>
          <p:cNvPr id="10" name="Straight Connector 9">
            <a:extLst>
              <a:ext uri="{FF2B5EF4-FFF2-40B4-BE49-F238E27FC236}">
                <a16:creationId xmlns:a16="http://schemas.microsoft.com/office/drawing/2014/main" id="{45D00722-EA8B-6903-B511-05967B50C546}"/>
              </a:ext>
            </a:extLst>
          </p:cNvPr>
          <p:cNvCxnSpPr/>
          <p:nvPr/>
        </p:nvCxnSpPr>
        <p:spPr>
          <a:xfrm>
            <a:off x="336294" y="4429322"/>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1D0FBA04-B24D-6154-D329-FA2A2F1E328C}"/>
              </a:ext>
            </a:extLst>
          </p:cNvPr>
          <p:cNvCxnSpPr/>
          <p:nvPr/>
        </p:nvCxnSpPr>
        <p:spPr>
          <a:xfrm>
            <a:off x="336294" y="4861122"/>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070C1B1E-9DC2-7DCC-F48F-82D10F48935A}"/>
              </a:ext>
            </a:extLst>
          </p:cNvPr>
          <p:cNvCxnSpPr/>
          <p:nvPr/>
        </p:nvCxnSpPr>
        <p:spPr>
          <a:xfrm>
            <a:off x="334424" y="4862457"/>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C4389833-6F78-BF11-25FE-0EBFD0188622}"/>
              </a:ext>
            </a:extLst>
          </p:cNvPr>
          <p:cNvCxnSpPr/>
          <p:nvPr/>
        </p:nvCxnSpPr>
        <p:spPr>
          <a:xfrm>
            <a:off x="334424" y="5287573"/>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F271E556-44A2-E896-E9C7-5730B1FF334F}"/>
              </a:ext>
            </a:extLst>
          </p:cNvPr>
          <p:cNvCxnSpPr/>
          <p:nvPr/>
        </p:nvCxnSpPr>
        <p:spPr>
          <a:xfrm>
            <a:off x="346320" y="3568848"/>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4C72280D-5C78-A03F-B2E8-96D3E36BFCFF}"/>
              </a:ext>
            </a:extLst>
          </p:cNvPr>
          <p:cNvCxnSpPr/>
          <p:nvPr/>
        </p:nvCxnSpPr>
        <p:spPr>
          <a:xfrm>
            <a:off x="346320" y="4000648"/>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09FC6198-6625-E37C-658C-A819F7CBC9EC}"/>
              </a:ext>
            </a:extLst>
          </p:cNvPr>
          <p:cNvCxnSpPr/>
          <p:nvPr/>
        </p:nvCxnSpPr>
        <p:spPr>
          <a:xfrm>
            <a:off x="359060" y="5712689"/>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814B220A-ACA6-96C6-0964-6089DAE5BD39}"/>
              </a:ext>
            </a:extLst>
          </p:cNvPr>
          <p:cNvCxnSpPr/>
          <p:nvPr/>
        </p:nvCxnSpPr>
        <p:spPr>
          <a:xfrm>
            <a:off x="349034" y="6573163"/>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4F80C68E-310A-9AF6-6B6D-D2B440E3FB4C}"/>
              </a:ext>
            </a:extLst>
          </p:cNvPr>
          <p:cNvCxnSpPr/>
          <p:nvPr/>
        </p:nvCxnSpPr>
        <p:spPr>
          <a:xfrm>
            <a:off x="349034" y="7004963"/>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CB89DFAF-D78D-A3FA-8886-F523BA1E0D70}"/>
              </a:ext>
            </a:extLst>
          </p:cNvPr>
          <p:cNvCxnSpPr/>
          <p:nvPr/>
        </p:nvCxnSpPr>
        <p:spPr>
          <a:xfrm>
            <a:off x="347164" y="7006298"/>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45C60A7E-3E80-3D48-BBE9-668E8B0D4A36}"/>
              </a:ext>
            </a:extLst>
          </p:cNvPr>
          <p:cNvCxnSpPr/>
          <p:nvPr/>
        </p:nvCxnSpPr>
        <p:spPr>
          <a:xfrm>
            <a:off x="347164" y="7431414"/>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DB1406F8-FF39-E9D6-0F19-AD78CB5AE0C0}"/>
              </a:ext>
            </a:extLst>
          </p:cNvPr>
          <p:cNvCxnSpPr/>
          <p:nvPr/>
        </p:nvCxnSpPr>
        <p:spPr>
          <a:xfrm>
            <a:off x="359060" y="6144489"/>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E6E60591-BB53-44CA-E642-1691A83F88D1}"/>
              </a:ext>
            </a:extLst>
          </p:cNvPr>
          <p:cNvCxnSpPr/>
          <p:nvPr/>
        </p:nvCxnSpPr>
        <p:spPr>
          <a:xfrm>
            <a:off x="357286" y="7856530"/>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8D05CA06-6373-ED95-AEA9-A1C6B219B4C1}"/>
              </a:ext>
            </a:extLst>
          </p:cNvPr>
          <p:cNvCxnSpPr/>
          <p:nvPr/>
        </p:nvCxnSpPr>
        <p:spPr>
          <a:xfrm>
            <a:off x="357286" y="7856530"/>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DDC233A3-C1D9-57EA-0253-43B7531D6F5B}"/>
              </a:ext>
            </a:extLst>
          </p:cNvPr>
          <p:cNvCxnSpPr/>
          <p:nvPr/>
        </p:nvCxnSpPr>
        <p:spPr>
          <a:xfrm>
            <a:off x="357286" y="8288330"/>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670A5625-A90A-BACE-BF0D-B856CA948925}"/>
              </a:ext>
            </a:extLst>
          </p:cNvPr>
          <p:cNvCxnSpPr/>
          <p:nvPr/>
        </p:nvCxnSpPr>
        <p:spPr>
          <a:xfrm>
            <a:off x="355416" y="8714781"/>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2521CC6E-D90F-85F5-B896-6EABCB52C9AD}"/>
              </a:ext>
            </a:extLst>
          </p:cNvPr>
          <p:cNvCxnSpPr/>
          <p:nvPr/>
        </p:nvCxnSpPr>
        <p:spPr>
          <a:xfrm>
            <a:off x="324398" y="1849811"/>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7008A481-D8B3-8364-D84C-B32D72076A8A}"/>
              </a:ext>
            </a:extLst>
          </p:cNvPr>
          <p:cNvCxnSpPr/>
          <p:nvPr/>
        </p:nvCxnSpPr>
        <p:spPr>
          <a:xfrm>
            <a:off x="324398" y="2281611"/>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85188D4E-9177-6339-47E9-98E011C3E2B3}"/>
              </a:ext>
            </a:extLst>
          </p:cNvPr>
          <p:cNvCxnSpPr/>
          <p:nvPr/>
        </p:nvCxnSpPr>
        <p:spPr>
          <a:xfrm>
            <a:off x="322528" y="2708062"/>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19CBEE8E-10B8-44C7-17BD-10C5B6A9118D}"/>
              </a:ext>
            </a:extLst>
          </p:cNvPr>
          <p:cNvCxnSpPr/>
          <p:nvPr/>
        </p:nvCxnSpPr>
        <p:spPr>
          <a:xfrm>
            <a:off x="334424" y="1421137"/>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7A2B3638-C1C2-10C8-83C8-1A26938F66F8}"/>
              </a:ext>
            </a:extLst>
          </p:cNvPr>
          <p:cNvCxnSpPr/>
          <p:nvPr/>
        </p:nvCxnSpPr>
        <p:spPr>
          <a:xfrm>
            <a:off x="347164" y="3133178"/>
            <a:ext cx="6038437"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7820872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ounded Rectangle 35">
            <a:extLst>
              <a:ext uri="{FF2B5EF4-FFF2-40B4-BE49-F238E27FC236}">
                <a16:creationId xmlns:a16="http://schemas.microsoft.com/office/drawing/2014/main" id="{126BCEC3-FDDB-1380-1362-876E4D12934A}"/>
              </a:ext>
            </a:extLst>
          </p:cNvPr>
          <p:cNvSpPr/>
          <p:nvPr/>
        </p:nvSpPr>
        <p:spPr>
          <a:xfrm>
            <a:off x="-487297" y="-18903"/>
            <a:ext cx="6310228" cy="862850"/>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F41759D-1CBE-5146-F934-F373DCF4F501}"/>
              </a:ext>
            </a:extLst>
          </p:cNvPr>
          <p:cNvSpPr txBox="1"/>
          <p:nvPr/>
        </p:nvSpPr>
        <p:spPr>
          <a:xfrm>
            <a:off x="797617" y="31853"/>
            <a:ext cx="4747777" cy="830997"/>
          </a:xfrm>
          <a:prstGeom prst="rect">
            <a:avLst/>
          </a:prstGeom>
          <a:noFill/>
        </p:spPr>
        <p:txBody>
          <a:bodyPr wrap="square" rtlCol="0">
            <a:spAutoFit/>
          </a:bodyPr>
          <a:lstStyle/>
          <a:p>
            <a:r>
              <a:rPr lang="en-GB" sz="4800" dirty="0">
                <a:solidFill>
                  <a:schemeClr val="bg1"/>
                </a:solidFill>
              </a:rPr>
              <a:t>Extra Pages</a:t>
            </a:r>
          </a:p>
        </p:txBody>
      </p:sp>
      <p:sp>
        <p:nvSpPr>
          <p:cNvPr id="2" name="TextBox 1">
            <a:extLst>
              <a:ext uri="{FF2B5EF4-FFF2-40B4-BE49-F238E27FC236}">
                <a16:creationId xmlns:a16="http://schemas.microsoft.com/office/drawing/2014/main" id="{FE002545-3012-A11E-1A09-91E001A92947}"/>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3" name="Footer Placeholder 30">
            <a:extLst>
              <a:ext uri="{FF2B5EF4-FFF2-40B4-BE49-F238E27FC236}">
                <a16:creationId xmlns:a16="http://schemas.microsoft.com/office/drawing/2014/main" id="{E5951B62-591D-21AC-9467-E49EC52FF02C}"/>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103</a:t>
            </a:fld>
            <a:endParaRPr lang="en-GB" sz="1400" dirty="0"/>
          </a:p>
        </p:txBody>
      </p:sp>
      <p:pic>
        <p:nvPicPr>
          <p:cNvPr id="6" name="Graphic 5">
            <a:extLst>
              <a:ext uri="{FF2B5EF4-FFF2-40B4-BE49-F238E27FC236}">
                <a16:creationId xmlns:a16="http://schemas.microsoft.com/office/drawing/2014/main" id="{1A9F5439-761B-1BB1-9A11-22BA9D34BAD7}"/>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153385" y="9383990"/>
            <a:ext cx="205675" cy="205675"/>
          </a:xfrm>
          <a:prstGeom prst="rect">
            <a:avLst/>
          </a:prstGeom>
        </p:spPr>
      </p:pic>
      <p:pic>
        <p:nvPicPr>
          <p:cNvPr id="9" name="Graphic 8">
            <a:extLst>
              <a:ext uri="{FF2B5EF4-FFF2-40B4-BE49-F238E27FC236}">
                <a16:creationId xmlns:a16="http://schemas.microsoft.com/office/drawing/2014/main" id="{5C053388-3EDE-DC98-94B0-DCD9D48C7465}"/>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204343" y="131614"/>
            <a:ext cx="631473" cy="631473"/>
          </a:xfrm>
          <a:prstGeom prst="rect">
            <a:avLst/>
          </a:prstGeom>
        </p:spPr>
      </p:pic>
      <p:cxnSp>
        <p:nvCxnSpPr>
          <p:cNvPr id="10" name="Straight Connector 9">
            <a:extLst>
              <a:ext uri="{FF2B5EF4-FFF2-40B4-BE49-F238E27FC236}">
                <a16:creationId xmlns:a16="http://schemas.microsoft.com/office/drawing/2014/main" id="{45D00722-EA8B-6903-B511-05967B50C546}"/>
              </a:ext>
            </a:extLst>
          </p:cNvPr>
          <p:cNvCxnSpPr/>
          <p:nvPr/>
        </p:nvCxnSpPr>
        <p:spPr>
          <a:xfrm>
            <a:off x="336294" y="4429322"/>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1D0FBA04-B24D-6154-D329-FA2A2F1E328C}"/>
              </a:ext>
            </a:extLst>
          </p:cNvPr>
          <p:cNvCxnSpPr/>
          <p:nvPr/>
        </p:nvCxnSpPr>
        <p:spPr>
          <a:xfrm>
            <a:off x="336294" y="4861122"/>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070C1B1E-9DC2-7DCC-F48F-82D10F48935A}"/>
              </a:ext>
            </a:extLst>
          </p:cNvPr>
          <p:cNvCxnSpPr/>
          <p:nvPr/>
        </p:nvCxnSpPr>
        <p:spPr>
          <a:xfrm>
            <a:off x="334424" y="4862457"/>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C4389833-6F78-BF11-25FE-0EBFD0188622}"/>
              </a:ext>
            </a:extLst>
          </p:cNvPr>
          <p:cNvCxnSpPr/>
          <p:nvPr/>
        </p:nvCxnSpPr>
        <p:spPr>
          <a:xfrm>
            <a:off x="334424" y="5287573"/>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F271E556-44A2-E896-E9C7-5730B1FF334F}"/>
              </a:ext>
            </a:extLst>
          </p:cNvPr>
          <p:cNvCxnSpPr/>
          <p:nvPr/>
        </p:nvCxnSpPr>
        <p:spPr>
          <a:xfrm>
            <a:off x="346320" y="3568848"/>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4C72280D-5C78-A03F-B2E8-96D3E36BFCFF}"/>
              </a:ext>
            </a:extLst>
          </p:cNvPr>
          <p:cNvCxnSpPr/>
          <p:nvPr/>
        </p:nvCxnSpPr>
        <p:spPr>
          <a:xfrm>
            <a:off x="346320" y="4000648"/>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09FC6198-6625-E37C-658C-A819F7CBC9EC}"/>
              </a:ext>
            </a:extLst>
          </p:cNvPr>
          <p:cNvCxnSpPr/>
          <p:nvPr/>
        </p:nvCxnSpPr>
        <p:spPr>
          <a:xfrm>
            <a:off x="359060" y="5712689"/>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814B220A-ACA6-96C6-0964-6089DAE5BD39}"/>
              </a:ext>
            </a:extLst>
          </p:cNvPr>
          <p:cNvCxnSpPr/>
          <p:nvPr/>
        </p:nvCxnSpPr>
        <p:spPr>
          <a:xfrm>
            <a:off x="349034" y="6573163"/>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4F80C68E-310A-9AF6-6B6D-D2B440E3FB4C}"/>
              </a:ext>
            </a:extLst>
          </p:cNvPr>
          <p:cNvCxnSpPr/>
          <p:nvPr/>
        </p:nvCxnSpPr>
        <p:spPr>
          <a:xfrm>
            <a:off x="349034" y="7004963"/>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CB89DFAF-D78D-A3FA-8886-F523BA1E0D70}"/>
              </a:ext>
            </a:extLst>
          </p:cNvPr>
          <p:cNvCxnSpPr/>
          <p:nvPr/>
        </p:nvCxnSpPr>
        <p:spPr>
          <a:xfrm>
            <a:off x="347164" y="7006298"/>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45C60A7E-3E80-3D48-BBE9-668E8B0D4A36}"/>
              </a:ext>
            </a:extLst>
          </p:cNvPr>
          <p:cNvCxnSpPr/>
          <p:nvPr/>
        </p:nvCxnSpPr>
        <p:spPr>
          <a:xfrm>
            <a:off x="347164" y="7431414"/>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DB1406F8-FF39-E9D6-0F19-AD78CB5AE0C0}"/>
              </a:ext>
            </a:extLst>
          </p:cNvPr>
          <p:cNvCxnSpPr/>
          <p:nvPr/>
        </p:nvCxnSpPr>
        <p:spPr>
          <a:xfrm>
            <a:off x="359060" y="6144489"/>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E6E60591-BB53-44CA-E642-1691A83F88D1}"/>
              </a:ext>
            </a:extLst>
          </p:cNvPr>
          <p:cNvCxnSpPr/>
          <p:nvPr/>
        </p:nvCxnSpPr>
        <p:spPr>
          <a:xfrm>
            <a:off x="357286" y="7856530"/>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8D05CA06-6373-ED95-AEA9-A1C6B219B4C1}"/>
              </a:ext>
            </a:extLst>
          </p:cNvPr>
          <p:cNvCxnSpPr/>
          <p:nvPr/>
        </p:nvCxnSpPr>
        <p:spPr>
          <a:xfrm>
            <a:off x="357286" y="7856530"/>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DDC233A3-C1D9-57EA-0253-43B7531D6F5B}"/>
              </a:ext>
            </a:extLst>
          </p:cNvPr>
          <p:cNvCxnSpPr/>
          <p:nvPr/>
        </p:nvCxnSpPr>
        <p:spPr>
          <a:xfrm>
            <a:off x="357286" y="8288330"/>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670A5625-A90A-BACE-BF0D-B856CA948925}"/>
              </a:ext>
            </a:extLst>
          </p:cNvPr>
          <p:cNvCxnSpPr/>
          <p:nvPr/>
        </p:nvCxnSpPr>
        <p:spPr>
          <a:xfrm>
            <a:off x="355416" y="8714781"/>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2521CC6E-D90F-85F5-B896-6EABCB52C9AD}"/>
              </a:ext>
            </a:extLst>
          </p:cNvPr>
          <p:cNvCxnSpPr/>
          <p:nvPr/>
        </p:nvCxnSpPr>
        <p:spPr>
          <a:xfrm>
            <a:off x="324398" y="1849811"/>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7008A481-D8B3-8364-D84C-B32D72076A8A}"/>
              </a:ext>
            </a:extLst>
          </p:cNvPr>
          <p:cNvCxnSpPr/>
          <p:nvPr/>
        </p:nvCxnSpPr>
        <p:spPr>
          <a:xfrm>
            <a:off x="324398" y="2281611"/>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85188D4E-9177-6339-47E9-98E011C3E2B3}"/>
              </a:ext>
            </a:extLst>
          </p:cNvPr>
          <p:cNvCxnSpPr/>
          <p:nvPr/>
        </p:nvCxnSpPr>
        <p:spPr>
          <a:xfrm>
            <a:off x="322528" y="2708062"/>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19CBEE8E-10B8-44C7-17BD-10C5B6A9118D}"/>
              </a:ext>
            </a:extLst>
          </p:cNvPr>
          <p:cNvCxnSpPr/>
          <p:nvPr/>
        </p:nvCxnSpPr>
        <p:spPr>
          <a:xfrm>
            <a:off x="334424" y="1421137"/>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7A2B3638-C1C2-10C8-83C8-1A26938F66F8}"/>
              </a:ext>
            </a:extLst>
          </p:cNvPr>
          <p:cNvCxnSpPr/>
          <p:nvPr/>
        </p:nvCxnSpPr>
        <p:spPr>
          <a:xfrm>
            <a:off x="347164" y="3133178"/>
            <a:ext cx="6038437"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1163725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ounded Rectangle 35">
            <a:extLst>
              <a:ext uri="{FF2B5EF4-FFF2-40B4-BE49-F238E27FC236}">
                <a16:creationId xmlns:a16="http://schemas.microsoft.com/office/drawing/2014/main" id="{126BCEC3-FDDB-1380-1362-876E4D12934A}"/>
              </a:ext>
            </a:extLst>
          </p:cNvPr>
          <p:cNvSpPr/>
          <p:nvPr/>
        </p:nvSpPr>
        <p:spPr>
          <a:xfrm>
            <a:off x="-487297" y="-18903"/>
            <a:ext cx="6310228" cy="862850"/>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F41759D-1CBE-5146-F934-F373DCF4F501}"/>
              </a:ext>
            </a:extLst>
          </p:cNvPr>
          <p:cNvSpPr txBox="1"/>
          <p:nvPr/>
        </p:nvSpPr>
        <p:spPr>
          <a:xfrm>
            <a:off x="797617" y="31853"/>
            <a:ext cx="4747777" cy="830997"/>
          </a:xfrm>
          <a:prstGeom prst="rect">
            <a:avLst/>
          </a:prstGeom>
          <a:noFill/>
        </p:spPr>
        <p:txBody>
          <a:bodyPr wrap="square" rtlCol="0">
            <a:spAutoFit/>
          </a:bodyPr>
          <a:lstStyle/>
          <a:p>
            <a:r>
              <a:rPr lang="en-GB" sz="4800" dirty="0">
                <a:solidFill>
                  <a:schemeClr val="bg1"/>
                </a:solidFill>
              </a:rPr>
              <a:t>Extra Pages</a:t>
            </a:r>
          </a:p>
        </p:txBody>
      </p:sp>
      <p:sp>
        <p:nvSpPr>
          <p:cNvPr id="2" name="TextBox 1">
            <a:extLst>
              <a:ext uri="{FF2B5EF4-FFF2-40B4-BE49-F238E27FC236}">
                <a16:creationId xmlns:a16="http://schemas.microsoft.com/office/drawing/2014/main" id="{FE002545-3012-A11E-1A09-91E001A92947}"/>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3" name="Footer Placeholder 30">
            <a:extLst>
              <a:ext uri="{FF2B5EF4-FFF2-40B4-BE49-F238E27FC236}">
                <a16:creationId xmlns:a16="http://schemas.microsoft.com/office/drawing/2014/main" id="{E5951B62-591D-21AC-9467-E49EC52FF02C}"/>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104</a:t>
            </a:fld>
            <a:endParaRPr lang="en-GB" sz="1400" dirty="0"/>
          </a:p>
        </p:txBody>
      </p:sp>
      <p:pic>
        <p:nvPicPr>
          <p:cNvPr id="6" name="Graphic 5">
            <a:extLst>
              <a:ext uri="{FF2B5EF4-FFF2-40B4-BE49-F238E27FC236}">
                <a16:creationId xmlns:a16="http://schemas.microsoft.com/office/drawing/2014/main" id="{1A9F5439-761B-1BB1-9A11-22BA9D34BAD7}"/>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153385" y="9383990"/>
            <a:ext cx="205675" cy="205675"/>
          </a:xfrm>
          <a:prstGeom prst="rect">
            <a:avLst/>
          </a:prstGeom>
        </p:spPr>
      </p:pic>
      <p:pic>
        <p:nvPicPr>
          <p:cNvPr id="9" name="Graphic 8">
            <a:extLst>
              <a:ext uri="{FF2B5EF4-FFF2-40B4-BE49-F238E27FC236}">
                <a16:creationId xmlns:a16="http://schemas.microsoft.com/office/drawing/2014/main" id="{5C053388-3EDE-DC98-94B0-DCD9D48C7465}"/>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204343" y="131614"/>
            <a:ext cx="631473" cy="631473"/>
          </a:xfrm>
          <a:prstGeom prst="rect">
            <a:avLst/>
          </a:prstGeom>
        </p:spPr>
      </p:pic>
      <p:cxnSp>
        <p:nvCxnSpPr>
          <p:cNvPr id="10" name="Straight Connector 9">
            <a:extLst>
              <a:ext uri="{FF2B5EF4-FFF2-40B4-BE49-F238E27FC236}">
                <a16:creationId xmlns:a16="http://schemas.microsoft.com/office/drawing/2014/main" id="{45D00722-EA8B-6903-B511-05967B50C546}"/>
              </a:ext>
            </a:extLst>
          </p:cNvPr>
          <p:cNvCxnSpPr/>
          <p:nvPr/>
        </p:nvCxnSpPr>
        <p:spPr>
          <a:xfrm>
            <a:off x="336294" y="4429322"/>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1D0FBA04-B24D-6154-D329-FA2A2F1E328C}"/>
              </a:ext>
            </a:extLst>
          </p:cNvPr>
          <p:cNvCxnSpPr/>
          <p:nvPr/>
        </p:nvCxnSpPr>
        <p:spPr>
          <a:xfrm>
            <a:off x="336294" y="4861122"/>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070C1B1E-9DC2-7DCC-F48F-82D10F48935A}"/>
              </a:ext>
            </a:extLst>
          </p:cNvPr>
          <p:cNvCxnSpPr/>
          <p:nvPr/>
        </p:nvCxnSpPr>
        <p:spPr>
          <a:xfrm>
            <a:off x="334424" y="4862457"/>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C4389833-6F78-BF11-25FE-0EBFD0188622}"/>
              </a:ext>
            </a:extLst>
          </p:cNvPr>
          <p:cNvCxnSpPr/>
          <p:nvPr/>
        </p:nvCxnSpPr>
        <p:spPr>
          <a:xfrm>
            <a:off x="334424" y="5287573"/>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F271E556-44A2-E896-E9C7-5730B1FF334F}"/>
              </a:ext>
            </a:extLst>
          </p:cNvPr>
          <p:cNvCxnSpPr/>
          <p:nvPr/>
        </p:nvCxnSpPr>
        <p:spPr>
          <a:xfrm>
            <a:off x="346320" y="3568848"/>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4C72280D-5C78-A03F-B2E8-96D3E36BFCFF}"/>
              </a:ext>
            </a:extLst>
          </p:cNvPr>
          <p:cNvCxnSpPr/>
          <p:nvPr/>
        </p:nvCxnSpPr>
        <p:spPr>
          <a:xfrm>
            <a:off x="346320" y="4000648"/>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09FC6198-6625-E37C-658C-A819F7CBC9EC}"/>
              </a:ext>
            </a:extLst>
          </p:cNvPr>
          <p:cNvCxnSpPr/>
          <p:nvPr/>
        </p:nvCxnSpPr>
        <p:spPr>
          <a:xfrm>
            <a:off x="359060" y="5712689"/>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814B220A-ACA6-96C6-0964-6089DAE5BD39}"/>
              </a:ext>
            </a:extLst>
          </p:cNvPr>
          <p:cNvCxnSpPr/>
          <p:nvPr/>
        </p:nvCxnSpPr>
        <p:spPr>
          <a:xfrm>
            <a:off x="349034" y="6573163"/>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4F80C68E-310A-9AF6-6B6D-D2B440E3FB4C}"/>
              </a:ext>
            </a:extLst>
          </p:cNvPr>
          <p:cNvCxnSpPr/>
          <p:nvPr/>
        </p:nvCxnSpPr>
        <p:spPr>
          <a:xfrm>
            <a:off x="349034" y="7004963"/>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CB89DFAF-D78D-A3FA-8886-F523BA1E0D70}"/>
              </a:ext>
            </a:extLst>
          </p:cNvPr>
          <p:cNvCxnSpPr/>
          <p:nvPr/>
        </p:nvCxnSpPr>
        <p:spPr>
          <a:xfrm>
            <a:off x="347164" y="7006298"/>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45C60A7E-3E80-3D48-BBE9-668E8B0D4A36}"/>
              </a:ext>
            </a:extLst>
          </p:cNvPr>
          <p:cNvCxnSpPr/>
          <p:nvPr/>
        </p:nvCxnSpPr>
        <p:spPr>
          <a:xfrm>
            <a:off x="347164" y="7431414"/>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DB1406F8-FF39-E9D6-0F19-AD78CB5AE0C0}"/>
              </a:ext>
            </a:extLst>
          </p:cNvPr>
          <p:cNvCxnSpPr/>
          <p:nvPr/>
        </p:nvCxnSpPr>
        <p:spPr>
          <a:xfrm>
            <a:off x="359060" y="6144489"/>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E6E60591-BB53-44CA-E642-1691A83F88D1}"/>
              </a:ext>
            </a:extLst>
          </p:cNvPr>
          <p:cNvCxnSpPr/>
          <p:nvPr/>
        </p:nvCxnSpPr>
        <p:spPr>
          <a:xfrm>
            <a:off x="357286" y="7856530"/>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8D05CA06-6373-ED95-AEA9-A1C6B219B4C1}"/>
              </a:ext>
            </a:extLst>
          </p:cNvPr>
          <p:cNvCxnSpPr/>
          <p:nvPr/>
        </p:nvCxnSpPr>
        <p:spPr>
          <a:xfrm>
            <a:off x="357286" y="7856530"/>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DDC233A3-C1D9-57EA-0253-43B7531D6F5B}"/>
              </a:ext>
            </a:extLst>
          </p:cNvPr>
          <p:cNvCxnSpPr/>
          <p:nvPr/>
        </p:nvCxnSpPr>
        <p:spPr>
          <a:xfrm>
            <a:off x="357286" y="8288330"/>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670A5625-A90A-BACE-BF0D-B856CA948925}"/>
              </a:ext>
            </a:extLst>
          </p:cNvPr>
          <p:cNvCxnSpPr/>
          <p:nvPr/>
        </p:nvCxnSpPr>
        <p:spPr>
          <a:xfrm>
            <a:off x="355416" y="8714781"/>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2521CC6E-D90F-85F5-B896-6EABCB52C9AD}"/>
              </a:ext>
            </a:extLst>
          </p:cNvPr>
          <p:cNvCxnSpPr/>
          <p:nvPr/>
        </p:nvCxnSpPr>
        <p:spPr>
          <a:xfrm>
            <a:off x="324398" y="1849811"/>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7008A481-D8B3-8364-D84C-B32D72076A8A}"/>
              </a:ext>
            </a:extLst>
          </p:cNvPr>
          <p:cNvCxnSpPr/>
          <p:nvPr/>
        </p:nvCxnSpPr>
        <p:spPr>
          <a:xfrm>
            <a:off x="324398" y="2281611"/>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85188D4E-9177-6339-47E9-98E011C3E2B3}"/>
              </a:ext>
            </a:extLst>
          </p:cNvPr>
          <p:cNvCxnSpPr/>
          <p:nvPr/>
        </p:nvCxnSpPr>
        <p:spPr>
          <a:xfrm>
            <a:off x="322528" y="2708062"/>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19CBEE8E-10B8-44C7-17BD-10C5B6A9118D}"/>
              </a:ext>
            </a:extLst>
          </p:cNvPr>
          <p:cNvCxnSpPr/>
          <p:nvPr/>
        </p:nvCxnSpPr>
        <p:spPr>
          <a:xfrm>
            <a:off x="334424" y="1421137"/>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7A2B3638-C1C2-10C8-83C8-1A26938F66F8}"/>
              </a:ext>
            </a:extLst>
          </p:cNvPr>
          <p:cNvCxnSpPr/>
          <p:nvPr/>
        </p:nvCxnSpPr>
        <p:spPr>
          <a:xfrm>
            <a:off x="347164" y="3133178"/>
            <a:ext cx="6038437"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9102006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ounded Rectangle 35">
            <a:extLst>
              <a:ext uri="{FF2B5EF4-FFF2-40B4-BE49-F238E27FC236}">
                <a16:creationId xmlns:a16="http://schemas.microsoft.com/office/drawing/2014/main" id="{126BCEC3-FDDB-1380-1362-876E4D12934A}"/>
              </a:ext>
            </a:extLst>
          </p:cNvPr>
          <p:cNvSpPr/>
          <p:nvPr/>
        </p:nvSpPr>
        <p:spPr>
          <a:xfrm>
            <a:off x="-487297" y="-18903"/>
            <a:ext cx="6310228" cy="862850"/>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F41759D-1CBE-5146-F934-F373DCF4F501}"/>
              </a:ext>
            </a:extLst>
          </p:cNvPr>
          <p:cNvSpPr txBox="1"/>
          <p:nvPr/>
        </p:nvSpPr>
        <p:spPr>
          <a:xfrm>
            <a:off x="797617" y="31853"/>
            <a:ext cx="4747777" cy="830997"/>
          </a:xfrm>
          <a:prstGeom prst="rect">
            <a:avLst/>
          </a:prstGeom>
          <a:noFill/>
        </p:spPr>
        <p:txBody>
          <a:bodyPr wrap="square" rtlCol="0">
            <a:spAutoFit/>
          </a:bodyPr>
          <a:lstStyle/>
          <a:p>
            <a:r>
              <a:rPr lang="en-GB" sz="4800" dirty="0">
                <a:solidFill>
                  <a:schemeClr val="bg1"/>
                </a:solidFill>
              </a:rPr>
              <a:t>Extra Pages</a:t>
            </a:r>
          </a:p>
        </p:txBody>
      </p:sp>
      <p:sp>
        <p:nvSpPr>
          <p:cNvPr id="2" name="TextBox 1">
            <a:extLst>
              <a:ext uri="{FF2B5EF4-FFF2-40B4-BE49-F238E27FC236}">
                <a16:creationId xmlns:a16="http://schemas.microsoft.com/office/drawing/2014/main" id="{FE002545-3012-A11E-1A09-91E001A92947}"/>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3" name="Footer Placeholder 30">
            <a:extLst>
              <a:ext uri="{FF2B5EF4-FFF2-40B4-BE49-F238E27FC236}">
                <a16:creationId xmlns:a16="http://schemas.microsoft.com/office/drawing/2014/main" id="{E5951B62-591D-21AC-9467-E49EC52FF02C}"/>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105</a:t>
            </a:fld>
            <a:endParaRPr lang="en-GB" sz="1400" dirty="0"/>
          </a:p>
        </p:txBody>
      </p:sp>
      <p:pic>
        <p:nvPicPr>
          <p:cNvPr id="6" name="Graphic 5">
            <a:extLst>
              <a:ext uri="{FF2B5EF4-FFF2-40B4-BE49-F238E27FC236}">
                <a16:creationId xmlns:a16="http://schemas.microsoft.com/office/drawing/2014/main" id="{1A9F5439-761B-1BB1-9A11-22BA9D34BAD7}"/>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153385" y="9383990"/>
            <a:ext cx="205675" cy="205675"/>
          </a:xfrm>
          <a:prstGeom prst="rect">
            <a:avLst/>
          </a:prstGeom>
        </p:spPr>
      </p:pic>
      <p:pic>
        <p:nvPicPr>
          <p:cNvPr id="9" name="Graphic 8">
            <a:extLst>
              <a:ext uri="{FF2B5EF4-FFF2-40B4-BE49-F238E27FC236}">
                <a16:creationId xmlns:a16="http://schemas.microsoft.com/office/drawing/2014/main" id="{5C053388-3EDE-DC98-94B0-DCD9D48C7465}"/>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204343" y="131614"/>
            <a:ext cx="631473" cy="631473"/>
          </a:xfrm>
          <a:prstGeom prst="rect">
            <a:avLst/>
          </a:prstGeom>
        </p:spPr>
      </p:pic>
      <p:cxnSp>
        <p:nvCxnSpPr>
          <p:cNvPr id="10" name="Straight Connector 9">
            <a:extLst>
              <a:ext uri="{FF2B5EF4-FFF2-40B4-BE49-F238E27FC236}">
                <a16:creationId xmlns:a16="http://schemas.microsoft.com/office/drawing/2014/main" id="{45D00722-EA8B-6903-B511-05967B50C546}"/>
              </a:ext>
            </a:extLst>
          </p:cNvPr>
          <p:cNvCxnSpPr/>
          <p:nvPr/>
        </p:nvCxnSpPr>
        <p:spPr>
          <a:xfrm>
            <a:off x="336294" y="4429322"/>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1D0FBA04-B24D-6154-D329-FA2A2F1E328C}"/>
              </a:ext>
            </a:extLst>
          </p:cNvPr>
          <p:cNvCxnSpPr/>
          <p:nvPr/>
        </p:nvCxnSpPr>
        <p:spPr>
          <a:xfrm>
            <a:off x="336294" y="4861122"/>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070C1B1E-9DC2-7DCC-F48F-82D10F48935A}"/>
              </a:ext>
            </a:extLst>
          </p:cNvPr>
          <p:cNvCxnSpPr/>
          <p:nvPr/>
        </p:nvCxnSpPr>
        <p:spPr>
          <a:xfrm>
            <a:off x="334424" y="4862457"/>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C4389833-6F78-BF11-25FE-0EBFD0188622}"/>
              </a:ext>
            </a:extLst>
          </p:cNvPr>
          <p:cNvCxnSpPr/>
          <p:nvPr/>
        </p:nvCxnSpPr>
        <p:spPr>
          <a:xfrm>
            <a:off x="334424" y="5287573"/>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F271E556-44A2-E896-E9C7-5730B1FF334F}"/>
              </a:ext>
            </a:extLst>
          </p:cNvPr>
          <p:cNvCxnSpPr/>
          <p:nvPr/>
        </p:nvCxnSpPr>
        <p:spPr>
          <a:xfrm>
            <a:off x="346320" y="3568848"/>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4C72280D-5C78-A03F-B2E8-96D3E36BFCFF}"/>
              </a:ext>
            </a:extLst>
          </p:cNvPr>
          <p:cNvCxnSpPr/>
          <p:nvPr/>
        </p:nvCxnSpPr>
        <p:spPr>
          <a:xfrm>
            <a:off x="346320" y="4000648"/>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09FC6198-6625-E37C-658C-A819F7CBC9EC}"/>
              </a:ext>
            </a:extLst>
          </p:cNvPr>
          <p:cNvCxnSpPr/>
          <p:nvPr/>
        </p:nvCxnSpPr>
        <p:spPr>
          <a:xfrm>
            <a:off x="359060" y="5712689"/>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814B220A-ACA6-96C6-0964-6089DAE5BD39}"/>
              </a:ext>
            </a:extLst>
          </p:cNvPr>
          <p:cNvCxnSpPr/>
          <p:nvPr/>
        </p:nvCxnSpPr>
        <p:spPr>
          <a:xfrm>
            <a:off x="349034" y="6573163"/>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4F80C68E-310A-9AF6-6B6D-D2B440E3FB4C}"/>
              </a:ext>
            </a:extLst>
          </p:cNvPr>
          <p:cNvCxnSpPr/>
          <p:nvPr/>
        </p:nvCxnSpPr>
        <p:spPr>
          <a:xfrm>
            <a:off x="349034" y="7004963"/>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CB89DFAF-D78D-A3FA-8886-F523BA1E0D70}"/>
              </a:ext>
            </a:extLst>
          </p:cNvPr>
          <p:cNvCxnSpPr/>
          <p:nvPr/>
        </p:nvCxnSpPr>
        <p:spPr>
          <a:xfrm>
            <a:off x="347164" y="7006298"/>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45C60A7E-3E80-3D48-BBE9-668E8B0D4A36}"/>
              </a:ext>
            </a:extLst>
          </p:cNvPr>
          <p:cNvCxnSpPr/>
          <p:nvPr/>
        </p:nvCxnSpPr>
        <p:spPr>
          <a:xfrm>
            <a:off x="347164" y="7431414"/>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DB1406F8-FF39-E9D6-0F19-AD78CB5AE0C0}"/>
              </a:ext>
            </a:extLst>
          </p:cNvPr>
          <p:cNvCxnSpPr/>
          <p:nvPr/>
        </p:nvCxnSpPr>
        <p:spPr>
          <a:xfrm>
            <a:off x="359060" y="6144489"/>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E6E60591-BB53-44CA-E642-1691A83F88D1}"/>
              </a:ext>
            </a:extLst>
          </p:cNvPr>
          <p:cNvCxnSpPr/>
          <p:nvPr/>
        </p:nvCxnSpPr>
        <p:spPr>
          <a:xfrm>
            <a:off x="357286" y="7856530"/>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8D05CA06-6373-ED95-AEA9-A1C6B219B4C1}"/>
              </a:ext>
            </a:extLst>
          </p:cNvPr>
          <p:cNvCxnSpPr/>
          <p:nvPr/>
        </p:nvCxnSpPr>
        <p:spPr>
          <a:xfrm>
            <a:off x="357286" y="7856530"/>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DDC233A3-C1D9-57EA-0253-43B7531D6F5B}"/>
              </a:ext>
            </a:extLst>
          </p:cNvPr>
          <p:cNvCxnSpPr/>
          <p:nvPr/>
        </p:nvCxnSpPr>
        <p:spPr>
          <a:xfrm>
            <a:off x="357286" y="8288330"/>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670A5625-A90A-BACE-BF0D-B856CA948925}"/>
              </a:ext>
            </a:extLst>
          </p:cNvPr>
          <p:cNvCxnSpPr/>
          <p:nvPr/>
        </p:nvCxnSpPr>
        <p:spPr>
          <a:xfrm>
            <a:off x="355416" y="8714781"/>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2521CC6E-D90F-85F5-B896-6EABCB52C9AD}"/>
              </a:ext>
            </a:extLst>
          </p:cNvPr>
          <p:cNvCxnSpPr/>
          <p:nvPr/>
        </p:nvCxnSpPr>
        <p:spPr>
          <a:xfrm>
            <a:off x="324398" y="1849811"/>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7008A481-D8B3-8364-D84C-B32D72076A8A}"/>
              </a:ext>
            </a:extLst>
          </p:cNvPr>
          <p:cNvCxnSpPr/>
          <p:nvPr/>
        </p:nvCxnSpPr>
        <p:spPr>
          <a:xfrm>
            <a:off x="324398" y="2281611"/>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85188D4E-9177-6339-47E9-98E011C3E2B3}"/>
              </a:ext>
            </a:extLst>
          </p:cNvPr>
          <p:cNvCxnSpPr/>
          <p:nvPr/>
        </p:nvCxnSpPr>
        <p:spPr>
          <a:xfrm>
            <a:off x="322528" y="2708062"/>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19CBEE8E-10B8-44C7-17BD-10C5B6A9118D}"/>
              </a:ext>
            </a:extLst>
          </p:cNvPr>
          <p:cNvCxnSpPr/>
          <p:nvPr/>
        </p:nvCxnSpPr>
        <p:spPr>
          <a:xfrm>
            <a:off x="334424" y="1421137"/>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7A2B3638-C1C2-10C8-83C8-1A26938F66F8}"/>
              </a:ext>
            </a:extLst>
          </p:cNvPr>
          <p:cNvCxnSpPr/>
          <p:nvPr/>
        </p:nvCxnSpPr>
        <p:spPr>
          <a:xfrm>
            <a:off x="347164" y="3133178"/>
            <a:ext cx="6038437"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387963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ounded Rectangle 35">
            <a:extLst>
              <a:ext uri="{FF2B5EF4-FFF2-40B4-BE49-F238E27FC236}">
                <a16:creationId xmlns:a16="http://schemas.microsoft.com/office/drawing/2014/main" id="{126BCEC3-FDDB-1380-1362-876E4D12934A}"/>
              </a:ext>
            </a:extLst>
          </p:cNvPr>
          <p:cNvSpPr/>
          <p:nvPr/>
        </p:nvSpPr>
        <p:spPr>
          <a:xfrm>
            <a:off x="-487297" y="-18903"/>
            <a:ext cx="6310228" cy="862850"/>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F41759D-1CBE-5146-F934-F373DCF4F501}"/>
              </a:ext>
            </a:extLst>
          </p:cNvPr>
          <p:cNvSpPr txBox="1"/>
          <p:nvPr/>
        </p:nvSpPr>
        <p:spPr>
          <a:xfrm>
            <a:off x="797617" y="31853"/>
            <a:ext cx="4747777" cy="830997"/>
          </a:xfrm>
          <a:prstGeom prst="rect">
            <a:avLst/>
          </a:prstGeom>
          <a:noFill/>
        </p:spPr>
        <p:txBody>
          <a:bodyPr wrap="square" rtlCol="0">
            <a:spAutoFit/>
          </a:bodyPr>
          <a:lstStyle/>
          <a:p>
            <a:r>
              <a:rPr lang="en-GB" sz="4800" dirty="0">
                <a:solidFill>
                  <a:schemeClr val="bg1"/>
                </a:solidFill>
              </a:rPr>
              <a:t>Extra Pages</a:t>
            </a:r>
          </a:p>
        </p:txBody>
      </p:sp>
      <p:sp>
        <p:nvSpPr>
          <p:cNvPr id="2" name="TextBox 1">
            <a:extLst>
              <a:ext uri="{FF2B5EF4-FFF2-40B4-BE49-F238E27FC236}">
                <a16:creationId xmlns:a16="http://schemas.microsoft.com/office/drawing/2014/main" id="{FE002545-3012-A11E-1A09-91E001A92947}"/>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3" name="Footer Placeholder 30">
            <a:extLst>
              <a:ext uri="{FF2B5EF4-FFF2-40B4-BE49-F238E27FC236}">
                <a16:creationId xmlns:a16="http://schemas.microsoft.com/office/drawing/2014/main" id="{E5951B62-591D-21AC-9467-E49EC52FF02C}"/>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106</a:t>
            </a:fld>
            <a:endParaRPr lang="en-GB" sz="1400" dirty="0"/>
          </a:p>
        </p:txBody>
      </p:sp>
      <p:pic>
        <p:nvPicPr>
          <p:cNvPr id="6" name="Graphic 5">
            <a:extLst>
              <a:ext uri="{FF2B5EF4-FFF2-40B4-BE49-F238E27FC236}">
                <a16:creationId xmlns:a16="http://schemas.microsoft.com/office/drawing/2014/main" id="{1A9F5439-761B-1BB1-9A11-22BA9D34BAD7}"/>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153385" y="9383990"/>
            <a:ext cx="205675" cy="205675"/>
          </a:xfrm>
          <a:prstGeom prst="rect">
            <a:avLst/>
          </a:prstGeom>
        </p:spPr>
      </p:pic>
      <p:pic>
        <p:nvPicPr>
          <p:cNvPr id="9" name="Graphic 8">
            <a:extLst>
              <a:ext uri="{FF2B5EF4-FFF2-40B4-BE49-F238E27FC236}">
                <a16:creationId xmlns:a16="http://schemas.microsoft.com/office/drawing/2014/main" id="{5C053388-3EDE-DC98-94B0-DCD9D48C7465}"/>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204343" y="131614"/>
            <a:ext cx="631473" cy="631473"/>
          </a:xfrm>
          <a:prstGeom prst="rect">
            <a:avLst/>
          </a:prstGeom>
        </p:spPr>
      </p:pic>
      <p:cxnSp>
        <p:nvCxnSpPr>
          <p:cNvPr id="10" name="Straight Connector 9">
            <a:extLst>
              <a:ext uri="{FF2B5EF4-FFF2-40B4-BE49-F238E27FC236}">
                <a16:creationId xmlns:a16="http://schemas.microsoft.com/office/drawing/2014/main" id="{45D00722-EA8B-6903-B511-05967B50C546}"/>
              </a:ext>
            </a:extLst>
          </p:cNvPr>
          <p:cNvCxnSpPr/>
          <p:nvPr/>
        </p:nvCxnSpPr>
        <p:spPr>
          <a:xfrm>
            <a:off x="336294" y="4429322"/>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1D0FBA04-B24D-6154-D329-FA2A2F1E328C}"/>
              </a:ext>
            </a:extLst>
          </p:cNvPr>
          <p:cNvCxnSpPr/>
          <p:nvPr/>
        </p:nvCxnSpPr>
        <p:spPr>
          <a:xfrm>
            <a:off x="336294" y="4861122"/>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070C1B1E-9DC2-7DCC-F48F-82D10F48935A}"/>
              </a:ext>
            </a:extLst>
          </p:cNvPr>
          <p:cNvCxnSpPr/>
          <p:nvPr/>
        </p:nvCxnSpPr>
        <p:spPr>
          <a:xfrm>
            <a:off x="334424" y="4862457"/>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C4389833-6F78-BF11-25FE-0EBFD0188622}"/>
              </a:ext>
            </a:extLst>
          </p:cNvPr>
          <p:cNvCxnSpPr/>
          <p:nvPr/>
        </p:nvCxnSpPr>
        <p:spPr>
          <a:xfrm>
            <a:off x="334424" y="5287573"/>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F271E556-44A2-E896-E9C7-5730B1FF334F}"/>
              </a:ext>
            </a:extLst>
          </p:cNvPr>
          <p:cNvCxnSpPr/>
          <p:nvPr/>
        </p:nvCxnSpPr>
        <p:spPr>
          <a:xfrm>
            <a:off x="346320" y="3568848"/>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4C72280D-5C78-A03F-B2E8-96D3E36BFCFF}"/>
              </a:ext>
            </a:extLst>
          </p:cNvPr>
          <p:cNvCxnSpPr/>
          <p:nvPr/>
        </p:nvCxnSpPr>
        <p:spPr>
          <a:xfrm>
            <a:off x="346320" y="4000648"/>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09FC6198-6625-E37C-658C-A819F7CBC9EC}"/>
              </a:ext>
            </a:extLst>
          </p:cNvPr>
          <p:cNvCxnSpPr/>
          <p:nvPr/>
        </p:nvCxnSpPr>
        <p:spPr>
          <a:xfrm>
            <a:off x="359060" y="5712689"/>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814B220A-ACA6-96C6-0964-6089DAE5BD39}"/>
              </a:ext>
            </a:extLst>
          </p:cNvPr>
          <p:cNvCxnSpPr/>
          <p:nvPr/>
        </p:nvCxnSpPr>
        <p:spPr>
          <a:xfrm>
            <a:off x="349034" y="6573163"/>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4F80C68E-310A-9AF6-6B6D-D2B440E3FB4C}"/>
              </a:ext>
            </a:extLst>
          </p:cNvPr>
          <p:cNvCxnSpPr/>
          <p:nvPr/>
        </p:nvCxnSpPr>
        <p:spPr>
          <a:xfrm>
            <a:off x="349034" y="7004963"/>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CB89DFAF-D78D-A3FA-8886-F523BA1E0D70}"/>
              </a:ext>
            </a:extLst>
          </p:cNvPr>
          <p:cNvCxnSpPr/>
          <p:nvPr/>
        </p:nvCxnSpPr>
        <p:spPr>
          <a:xfrm>
            <a:off x="347164" y="7006298"/>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45C60A7E-3E80-3D48-BBE9-668E8B0D4A36}"/>
              </a:ext>
            </a:extLst>
          </p:cNvPr>
          <p:cNvCxnSpPr/>
          <p:nvPr/>
        </p:nvCxnSpPr>
        <p:spPr>
          <a:xfrm>
            <a:off x="347164" y="7431414"/>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DB1406F8-FF39-E9D6-0F19-AD78CB5AE0C0}"/>
              </a:ext>
            </a:extLst>
          </p:cNvPr>
          <p:cNvCxnSpPr/>
          <p:nvPr/>
        </p:nvCxnSpPr>
        <p:spPr>
          <a:xfrm>
            <a:off x="359060" y="6144489"/>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E6E60591-BB53-44CA-E642-1691A83F88D1}"/>
              </a:ext>
            </a:extLst>
          </p:cNvPr>
          <p:cNvCxnSpPr/>
          <p:nvPr/>
        </p:nvCxnSpPr>
        <p:spPr>
          <a:xfrm>
            <a:off x="357286" y="7856530"/>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8D05CA06-6373-ED95-AEA9-A1C6B219B4C1}"/>
              </a:ext>
            </a:extLst>
          </p:cNvPr>
          <p:cNvCxnSpPr/>
          <p:nvPr/>
        </p:nvCxnSpPr>
        <p:spPr>
          <a:xfrm>
            <a:off x="357286" y="7856530"/>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DDC233A3-C1D9-57EA-0253-43B7531D6F5B}"/>
              </a:ext>
            </a:extLst>
          </p:cNvPr>
          <p:cNvCxnSpPr/>
          <p:nvPr/>
        </p:nvCxnSpPr>
        <p:spPr>
          <a:xfrm>
            <a:off x="357286" y="8288330"/>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670A5625-A90A-BACE-BF0D-B856CA948925}"/>
              </a:ext>
            </a:extLst>
          </p:cNvPr>
          <p:cNvCxnSpPr/>
          <p:nvPr/>
        </p:nvCxnSpPr>
        <p:spPr>
          <a:xfrm>
            <a:off x="355416" y="8714781"/>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2521CC6E-D90F-85F5-B896-6EABCB52C9AD}"/>
              </a:ext>
            </a:extLst>
          </p:cNvPr>
          <p:cNvCxnSpPr/>
          <p:nvPr/>
        </p:nvCxnSpPr>
        <p:spPr>
          <a:xfrm>
            <a:off x="324398" y="1849811"/>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7008A481-D8B3-8364-D84C-B32D72076A8A}"/>
              </a:ext>
            </a:extLst>
          </p:cNvPr>
          <p:cNvCxnSpPr/>
          <p:nvPr/>
        </p:nvCxnSpPr>
        <p:spPr>
          <a:xfrm>
            <a:off x="324398" y="2281611"/>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85188D4E-9177-6339-47E9-98E011C3E2B3}"/>
              </a:ext>
            </a:extLst>
          </p:cNvPr>
          <p:cNvCxnSpPr/>
          <p:nvPr/>
        </p:nvCxnSpPr>
        <p:spPr>
          <a:xfrm>
            <a:off x="322528" y="2708062"/>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19CBEE8E-10B8-44C7-17BD-10C5B6A9118D}"/>
              </a:ext>
            </a:extLst>
          </p:cNvPr>
          <p:cNvCxnSpPr/>
          <p:nvPr/>
        </p:nvCxnSpPr>
        <p:spPr>
          <a:xfrm>
            <a:off x="334424" y="1421137"/>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7A2B3638-C1C2-10C8-83C8-1A26938F66F8}"/>
              </a:ext>
            </a:extLst>
          </p:cNvPr>
          <p:cNvCxnSpPr/>
          <p:nvPr/>
        </p:nvCxnSpPr>
        <p:spPr>
          <a:xfrm>
            <a:off x="347164" y="3133178"/>
            <a:ext cx="6038437"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131133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ounded Rectangle 35">
            <a:extLst>
              <a:ext uri="{FF2B5EF4-FFF2-40B4-BE49-F238E27FC236}">
                <a16:creationId xmlns:a16="http://schemas.microsoft.com/office/drawing/2014/main" id="{126BCEC3-FDDB-1380-1362-876E4D12934A}"/>
              </a:ext>
            </a:extLst>
          </p:cNvPr>
          <p:cNvSpPr/>
          <p:nvPr/>
        </p:nvSpPr>
        <p:spPr>
          <a:xfrm>
            <a:off x="-487297" y="-18903"/>
            <a:ext cx="6310228" cy="862850"/>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F41759D-1CBE-5146-F934-F373DCF4F501}"/>
              </a:ext>
            </a:extLst>
          </p:cNvPr>
          <p:cNvSpPr txBox="1"/>
          <p:nvPr/>
        </p:nvSpPr>
        <p:spPr>
          <a:xfrm>
            <a:off x="797617" y="31853"/>
            <a:ext cx="4747777" cy="830997"/>
          </a:xfrm>
          <a:prstGeom prst="rect">
            <a:avLst/>
          </a:prstGeom>
          <a:noFill/>
        </p:spPr>
        <p:txBody>
          <a:bodyPr wrap="square" rtlCol="0">
            <a:spAutoFit/>
          </a:bodyPr>
          <a:lstStyle/>
          <a:p>
            <a:r>
              <a:rPr lang="en-GB" sz="4800" dirty="0">
                <a:solidFill>
                  <a:schemeClr val="bg1"/>
                </a:solidFill>
              </a:rPr>
              <a:t>Extra Pages</a:t>
            </a:r>
          </a:p>
        </p:txBody>
      </p:sp>
      <p:sp>
        <p:nvSpPr>
          <p:cNvPr id="2" name="TextBox 1">
            <a:extLst>
              <a:ext uri="{FF2B5EF4-FFF2-40B4-BE49-F238E27FC236}">
                <a16:creationId xmlns:a16="http://schemas.microsoft.com/office/drawing/2014/main" id="{FE002545-3012-A11E-1A09-91E001A92947}"/>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3" name="Footer Placeholder 30">
            <a:extLst>
              <a:ext uri="{FF2B5EF4-FFF2-40B4-BE49-F238E27FC236}">
                <a16:creationId xmlns:a16="http://schemas.microsoft.com/office/drawing/2014/main" id="{E5951B62-591D-21AC-9467-E49EC52FF02C}"/>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107</a:t>
            </a:fld>
            <a:endParaRPr lang="en-GB" sz="1400" dirty="0"/>
          </a:p>
        </p:txBody>
      </p:sp>
      <p:pic>
        <p:nvPicPr>
          <p:cNvPr id="6" name="Graphic 5">
            <a:extLst>
              <a:ext uri="{FF2B5EF4-FFF2-40B4-BE49-F238E27FC236}">
                <a16:creationId xmlns:a16="http://schemas.microsoft.com/office/drawing/2014/main" id="{1A9F5439-761B-1BB1-9A11-22BA9D34BAD7}"/>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153385" y="9383990"/>
            <a:ext cx="205675" cy="205675"/>
          </a:xfrm>
          <a:prstGeom prst="rect">
            <a:avLst/>
          </a:prstGeom>
        </p:spPr>
      </p:pic>
      <p:pic>
        <p:nvPicPr>
          <p:cNvPr id="9" name="Graphic 8">
            <a:extLst>
              <a:ext uri="{FF2B5EF4-FFF2-40B4-BE49-F238E27FC236}">
                <a16:creationId xmlns:a16="http://schemas.microsoft.com/office/drawing/2014/main" id="{5C053388-3EDE-DC98-94B0-DCD9D48C7465}"/>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204343" y="131614"/>
            <a:ext cx="631473" cy="631473"/>
          </a:xfrm>
          <a:prstGeom prst="rect">
            <a:avLst/>
          </a:prstGeom>
        </p:spPr>
      </p:pic>
      <p:cxnSp>
        <p:nvCxnSpPr>
          <p:cNvPr id="10" name="Straight Connector 9">
            <a:extLst>
              <a:ext uri="{FF2B5EF4-FFF2-40B4-BE49-F238E27FC236}">
                <a16:creationId xmlns:a16="http://schemas.microsoft.com/office/drawing/2014/main" id="{45D00722-EA8B-6903-B511-05967B50C546}"/>
              </a:ext>
            </a:extLst>
          </p:cNvPr>
          <p:cNvCxnSpPr/>
          <p:nvPr/>
        </p:nvCxnSpPr>
        <p:spPr>
          <a:xfrm>
            <a:off x="336294" y="4429322"/>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1D0FBA04-B24D-6154-D329-FA2A2F1E328C}"/>
              </a:ext>
            </a:extLst>
          </p:cNvPr>
          <p:cNvCxnSpPr/>
          <p:nvPr/>
        </p:nvCxnSpPr>
        <p:spPr>
          <a:xfrm>
            <a:off x="336294" y="4861122"/>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070C1B1E-9DC2-7DCC-F48F-82D10F48935A}"/>
              </a:ext>
            </a:extLst>
          </p:cNvPr>
          <p:cNvCxnSpPr/>
          <p:nvPr/>
        </p:nvCxnSpPr>
        <p:spPr>
          <a:xfrm>
            <a:off x="334424" y="4862457"/>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C4389833-6F78-BF11-25FE-0EBFD0188622}"/>
              </a:ext>
            </a:extLst>
          </p:cNvPr>
          <p:cNvCxnSpPr/>
          <p:nvPr/>
        </p:nvCxnSpPr>
        <p:spPr>
          <a:xfrm>
            <a:off x="334424" y="5287573"/>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F271E556-44A2-E896-E9C7-5730B1FF334F}"/>
              </a:ext>
            </a:extLst>
          </p:cNvPr>
          <p:cNvCxnSpPr/>
          <p:nvPr/>
        </p:nvCxnSpPr>
        <p:spPr>
          <a:xfrm>
            <a:off x="346320" y="3568848"/>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4C72280D-5C78-A03F-B2E8-96D3E36BFCFF}"/>
              </a:ext>
            </a:extLst>
          </p:cNvPr>
          <p:cNvCxnSpPr/>
          <p:nvPr/>
        </p:nvCxnSpPr>
        <p:spPr>
          <a:xfrm>
            <a:off x="346320" y="4000648"/>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09FC6198-6625-E37C-658C-A819F7CBC9EC}"/>
              </a:ext>
            </a:extLst>
          </p:cNvPr>
          <p:cNvCxnSpPr/>
          <p:nvPr/>
        </p:nvCxnSpPr>
        <p:spPr>
          <a:xfrm>
            <a:off x="359060" y="5712689"/>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814B220A-ACA6-96C6-0964-6089DAE5BD39}"/>
              </a:ext>
            </a:extLst>
          </p:cNvPr>
          <p:cNvCxnSpPr/>
          <p:nvPr/>
        </p:nvCxnSpPr>
        <p:spPr>
          <a:xfrm>
            <a:off x="349034" y="6573163"/>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4F80C68E-310A-9AF6-6B6D-D2B440E3FB4C}"/>
              </a:ext>
            </a:extLst>
          </p:cNvPr>
          <p:cNvCxnSpPr/>
          <p:nvPr/>
        </p:nvCxnSpPr>
        <p:spPr>
          <a:xfrm>
            <a:off x="349034" y="7004963"/>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CB89DFAF-D78D-A3FA-8886-F523BA1E0D70}"/>
              </a:ext>
            </a:extLst>
          </p:cNvPr>
          <p:cNvCxnSpPr/>
          <p:nvPr/>
        </p:nvCxnSpPr>
        <p:spPr>
          <a:xfrm>
            <a:off x="347164" y="7006298"/>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45C60A7E-3E80-3D48-BBE9-668E8B0D4A36}"/>
              </a:ext>
            </a:extLst>
          </p:cNvPr>
          <p:cNvCxnSpPr/>
          <p:nvPr/>
        </p:nvCxnSpPr>
        <p:spPr>
          <a:xfrm>
            <a:off x="347164" y="7431414"/>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DB1406F8-FF39-E9D6-0F19-AD78CB5AE0C0}"/>
              </a:ext>
            </a:extLst>
          </p:cNvPr>
          <p:cNvCxnSpPr/>
          <p:nvPr/>
        </p:nvCxnSpPr>
        <p:spPr>
          <a:xfrm>
            <a:off x="359060" y="6144489"/>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E6E60591-BB53-44CA-E642-1691A83F88D1}"/>
              </a:ext>
            </a:extLst>
          </p:cNvPr>
          <p:cNvCxnSpPr/>
          <p:nvPr/>
        </p:nvCxnSpPr>
        <p:spPr>
          <a:xfrm>
            <a:off x="357286" y="7856530"/>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8D05CA06-6373-ED95-AEA9-A1C6B219B4C1}"/>
              </a:ext>
            </a:extLst>
          </p:cNvPr>
          <p:cNvCxnSpPr/>
          <p:nvPr/>
        </p:nvCxnSpPr>
        <p:spPr>
          <a:xfrm>
            <a:off x="357286" y="7856530"/>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DDC233A3-C1D9-57EA-0253-43B7531D6F5B}"/>
              </a:ext>
            </a:extLst>
          </p:cNvPr>
          <p:cNvCxnSpPr/>
          <p:nvPr/>
        </p:nvCxnSpPr>
        <p:spPr>
          <a:xfrm>
            <a:off x="357286" y="8288330"/>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670A5625-A90A-BACE-BF0D-B856CA948925}"/>
              </a:ext>
            </a:extLst>
          </p:cNvPr>
          <p:cNvCxnSpPr/>
          <p:nvPr/>
        </p:nvCxnSpPr>
        <p:spPr>
          <a:xfrm>
            <a:off x="355416" y="8714781"/>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2521CC6E-D90F-85F5-B896-6EABCB52C9AD}"/>
              </a:ext>
            </a:extLst>
          </p:cNvPr>
          <p:cNvCxnSpPr/>
          <p:nvPr/>
        </p:nvCxnSpPr>
        <p:spPr>
          <a:xfrm>
            <a:off x="324398" y="1849811"/>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7008A481-D8B3-8364-D84C-B32D72076A8A}"/>
              </a:ext>
            </a:extLst>
          </p:cNvPr>
          <p:cNvCxnSpPr/>
          <p:nvPr/>
        </p:nvCxnSpPr>
        <p:spPr>
          <a:xfrm>
            <a:off x="324398" y="2281611"/>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85188D4E-9177-6339-47E9-98E011C3E2B3}"/>
              </a:ext>
            </a:extLst>
          </p:cNvPr>
          <p:cNvCxnSpPr/>
          <p:nvPr/>
        </p:nvCxnSpPr>
        <p:spPr>
          <a:xfrm>
            <a:off x="322528" y="2708062"/>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19CBEE8E-10B8-44C7-17BD-10C5B6A9118D}"/>
              </a:ext>
            </a:extLst>
          </p:cNvPr>
          <p:cNvCxnSpPr/>
          <p:nvPr/>
        </p:nvCxnSpPr>
        <p:spPr>
          <a:xfrm>
            <a:off x="334424" y="1421137"/>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7A2B3638-C1C2-10C8-83C8-1A26938F66F8}"/>
              </a:ext>
            </a:extLst>
          </p:cNvPr>
          <p:cNvCxnSpPr/>
          <p:nvPr/>
        </p:nvCxnSpPr>
        <p:spPr>
          <a:xfrm>
            <a:off x="347164" y="3133178"/>
            <a:ext cx="6038437"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2905545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7272E76-9C80-52E0-27A3-F4883711999D}"/>
              </a:ext>
            </a:extLst>
          </p:cNvPr>
          <p:cNvSpPr/>
          <p:nvPr/>
        </p:nvSpPr>
        <p:spPr>
          <a:xfrm>
            <a:off x="-23148" y="763087"/>
            <a:ext cx="6892724" cy="8471469"/>
          </a:xfrm>
          <a:prstGeom prst="rect">
            <a:avLst/>
          </a:prstGeom>
          <a:solidFill>
            <a:srgbClr val="797979"/>
          </a:solidFill>
          <a:ln>
            <a:solidFill>
              <a:srgbClr val="7979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ounded Rectangle 35">
            <a:extLst>
              <a:ext uri="{FF2B5EF4-FFF2-40B4-BE49-F238E27FC236}">
                <a16:creationId xmlns:a16="http://schemas.microsoft.com/office/drawing/2014/main" id="{126BCEC3-FDDB-1380-1362-876E4D12934A}"/>
              </a:ext>
            </a:extLst>
          </p:cNvPr>
          <p:cNvSpPr/>
          <p:nvPr/>
        </p:nvSpPr>
        <p:spPr>
          <a:xfrm>
            <a:off x="-487297" y="-18903"/>
            <a:ext cx="6310228" cy="86285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F41759D-1CBE-5146-F934-F373DCF4F501}"/>
              </a:ext>
            </a:extLst>
          </p:cNvPr>
          <p:cNvSpPr txBox="1"/>
          <p:nvPr/>
        </p:nvSpPr>
        <p:spPr>
          <a:xfrm>
            <a:off x="797617" y="31853"/>
            <a:ext cx="4747777" cy="830997"/>
          </a:xfrm>
          <a:prstGeom prst="rect">
            <a:avLst/>
          </a:prstGeom>
          <a:noFill/>
        </p:spPr>
        <p:txBody>
          <a:bodyPr wrap="square" rtlCol="0">
            <a:spAutoFit/>
          </a:bodyPr>
          <a:lstStyle/>
          <a:p>
            <a:r>
              <a:rPr lang="en-GB" sz="4800" dirty="0">
                <a:solidFill>
                  <a:schemeClr val="bg1"/>
                </a:solidFill>
              </a:rPr>
              <a:t>Revision</a:t>
            </a:r>
          </a:p>
        </p:txBody>
      </p:sp>
      <p:sp>
        <p:nvSpPr>
          <p:cNvPr id="2" name="TextBox 1">
            <a:extLst>
              <a:ext uri="{FF2B5EF4-FFF2-40B4-BE49-F238E27FC236}">
                <a16:creationId xmlns:a16="http://schemas.microsoft.com/office/drawing/2014/main" id="{FE002545-3012-A11E-1A09-91E001A92947}"/>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3" name="Footer Placeholder 30">
            <a:extLst>
              <a:ext uri="{FF2B5EF4-FFF2-40B4-BE49-F238E27FC236}">
                <a16:creationId xmlns:a16="http://schemas.microsoft.com/office/drawing/2014/main" id="{E5951B62-591D-21AC-9467-E49EC52FF02C}"/>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108</a:t>
            </a:fld>
            <a:endParaRPr lang="en-GB" sz="1400" dirty="0"/>
          </a:p>
        </p:txBody>
      </p:sp>
      <p:pic>
        <p:nvPicPr>
          <p:cNvPr id="6" name="Graphic 5">
            <a:extLst>
              <a:ext uri="{FF2B5EF4-FFF2-40B4-BE49-F238E27FC236}">
                <a16:creationId xmlns:a16="http://schemas.microsoft.com/office/drawing/2014/main" id="{1A9F5439-761B-1BB1-9A11-22BA9D34BAD7}"/>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153385" y="9383990"/>
            <a:ext cx="205675" cy="205675"/>
          </a:xfrm>
          <a:prstGeom prst="rect">
            <a:avLst/>
          </a:prstGeom>
        </p:spPr>
      </p:pic>
      <p:pic>
        <p:nvPicPr>
          <p:cNvPr id="9" name="Graphic 8">
            <a:extLst>
              <a:ext uri="{FF2B5EF4-FFF2-40B4-BE49-F238E27FC236}">
                <a16:creationId xmlns:a16="http://schemas.microsoft.com/office/drawing/2014/main" id="{5C053388-3EDE-DC98-94B0-DCD9D48C7465}"/>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204343" y="131614"/>
            <a:ext cx="631473" cy="631473"/>
          </a:xfrm>
          <a:prstGeom prst="rect">
            <a:avLst/>
          </a:prstGeom>
        </p:spPr>
      </p:pic>
      <p:pic>
        <p:nvPicPr>
          <p:cNvPr id="31" name="Picture 30" descr="A piece of paper with a tape&#10;&#10;Description automatically generated">
            <a:extLst>
              <a:ext uri="{FF2B5EF4-FFF2-40B4-BE49-F238E27FC236}">
                <a16:creationId xmlns:a16="http://schemas.microsoft.com/office/drawing/2014/main" id="{78D48388-76D7-3DDE-4DB4-F45D4870162B}"/>
              </a:ext>
            </a:extLst>
          </p:cNvPr>
          <p:cNvPicPr>
            <a:picLocks noChangeAspect="1"/>
          </p:cNvPicPr>
          <p:nvPr/>
        </p:nvPicPr>
        <p:blipFill>
          <a:blip r:embed="rId6"/>
          <a:stretch>
            <a:fillRect/>
          </a:stretch>
        </p:blipFill>
        <p:spPr>
          <a:xfrm>
            <a:off x="153385" y="728815"/>
            <a:ext cx="6653657" cy="8389393"/>
          </a:xfrm>
          <a:prstGeom prst="rect">
            <a:avLst/>
          </a:prstGeom>
        </p:spPr>
      </p:pic>
      <p:pic>
        <p:nvPicPr>
          <p:cNvPr id="8" name="Picture 7" descr="A piece of lined paper with a tape attached to it&#10;&#10;Description automatically generated">
            <a:extLst>
              <a:ext uri="{FF2B5EF4-FFF2-40B4-BE49-F238E27FC236}">
                <a16:creationId xmlns:a16="http://schemas.microsoft.com/office/drawing/2014/main" id="{9E1BF154-F9E4-B8B9-AF25-F6558A19E15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943051" y="7151211"/>
            <a:ext cx="2754775" cy="2005635"/>
          </a:xfrm>
          <a:prstGeom prst="rect">
            <a:avLst/>
          </a:prstGeom>
        </p:spPr>
      </p:pic>
      <p:sp>
        <p:nvSpPr>
          <p:cNvPr id="20" name="TextBox 19">
            <a:extLst>
              <a:ext uri="{FF2B5EF4-FFF2-40B4-BE49-F238E27FC236}">
                <a16:creationId xmlns:a16="http://schemas.microsoft.com/office/drawing/2014/main" id="{4CB07BDE-7B6E-7AA0-091D-98879F32C9EE}"/>
              </a:ext>
            </a:extLst>
          </p:cNvPr>
          <p:cNvSpPr txBox="1"/>
          <p:nvPr/>
        </p:nvSpPr>
        <p:spPr>
          <a:xfrm>
            <a:off x="4213097" y="7875842"/>
            <a:ext cx="2214682" cy="1107996"/>
          </a:xfrm>
          <a:prstGeom prst="rect">
            <a:avLst/>
          </a:prstGeom>
          <a:noFill/>
        </p:spPr>
        <p:txBody>
          <a:bodyPr wrap="square" rtlCol="0">
            <a:spAutoFit/>
          </a:bodyPr>
          <a:lstStyle/>
          <a:p>
            <a:pPr algn="ctr"/>
            <a:r>
              <a:rPr lang="en-GB" sz="2200" dirty="0">
                <a:solidFill>
                  <a:srgbClr val="C00000"/>
                </a:solidFill>
                <a:latin typeface="Hand Write" panose="02000600000000000000" pitchFamily="2" charset="0"/>
                <a:ea typeface="123SKETCH" panose="02000603000000000000" pitchFamily="2" charset="0"/>
              </a:rPr>
              <a:t>DON’T LEAVE UNTIL THE LAST MINUTE!</a:t>
            </a:r>
          </a:p>
        </p:txBody>
      </p:sp>
      <p:pic>
        <p:nvPicPr>
          <p:cNvPr id="35" name="Picture 34" descr="A qr code with a black and white background&#10;&#10;Description automatically generated">
            <a:extLst>
              <a:ext uri="{FF2B5EF4-FFF2-40B4-BE49-F238E27FC236}">
                <a16:creationId xmlns:a16="http://schemas.microsoft.com/office/drawing/2014/main" id="{AC16D268-9D46-A3CB-D90B-135FDB06C47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846172" y="2198037"/>
            <a:ext cx="475043" cy="475043"/>
          </a:xfrm>
          <a:prstGeom prst="rect">
            <a:avLst/>
          </a:prstGeom>
        </p:spPr>
      </p:pic>
      <p:sp>
        <p:nvSpPr>
          <p:cNvPr id="38" name="TextBox 37">
            <a:extLst>
              <a:ext uri="{FF2B5EF4-FFF2-40B4-BE49-F238E27FC236}">
                <a16:creationId xmlns:a16="http://schemas.microsoft.com/office/drawing/2014/main" id="{4660555A-7DA1-4782-3DC3-80BD6BA9AEED}"/>
              </a:ext>
            </a:extLst>
          </p:cNvPr>
          <p:cNvSpPr txBox="1"/>
          <p:nvPr/>
        </p:nvSpPr>
        <p:spPr>
          <a:xfrm>
            <a:off x="1073534" y="2412706"/>
            <a:ext cx="3832766" cy="523220"/>
          </a:xfrm>
          <a:prstGeom prst="rect">
            <a:avLst/>
          </a:prstGeom>
          <a:noFill/>
        </p:spPr>
        <p:txBody>
          <a:bodyPr wrap="square" rtlCol="0">
            <a:spAutoFit/>
          </a:bodyPr>
          <a:lstStyle/>
          <a:p>
            <a:pPr marL="342900" indent="-342900">
              <a:buAutoNum type="arabicPeriod"/>
            </a:pPr>
            <a:r>
              <a:rPr lang="en-GB" sz="2800" dirty="0">
                <a:solidFill>
                  <a:srgbClr val="92A000"/>
                </a:solidFill>
                <a:latin typeface="Hand Write" panose="02000600000000000000" pitchFamily="2" charset="0"/>
              </a:rPr>
              <a:t>PLC</a:t>
            </a:r>
          </a:p>
        </p:txBody>
      </p:sp>
      <p:sp>
        <p:nvSpPr>
          <p:cNvPr id="39" name="TextBox 38">
            <a:extLst>
              <a:ext uri="{FF2B5EF4-FFF2-40B4-BE49-F238E27FC236}">
                <a16:creationId xmlns:a16="http://schemas.microsoft.com/office/drawing/2014/main" id="{D82C882E-0771-D032-7405-4250DDF88B68}"/>
              </a:ext>
            </a:extLst>
          </p:cNvPr>
          <p:cNvSpPr txBox="1"/>
          <p:nvPr/>
        </p:nvSpPr>
        <p:spPr>
          <a:xfrm>
            <a:off x="1073534" y="1392650"/>
            <a:ext cx="4471859" cy="646331"/>
          </a:xfrm>
          <a:prstGeom prst="rect">
            <a:avLst/>
          </a:prstGeom>
          <a:noFill/>
        </p:spPr>
        <p:txBody>
          <a:bodyPr wrap="square" rtlCol="0">
            <a:spAutoFit/>
          </a:bodyPr>
          <a:lstStyle/>
          <a:p>
            <a:r>
              <a:rPr lang="en-GB" sz="3600" dirty="0">
                <a:latin typeface="Hand Write" panose="02000600000000000000" pitchFamily="2" charset="0"/>
              </a:rPr>
              <a:t>5 Steps to </a:t>
            </a:r>
            <a:r>
              <a:rPr lang="en-GB" sz="3600" dirty="0">
                <a:solidFill>
                  <a:srgbClr val="92A000"/>
                </a:solidFill>
                <a:latin typeface="Hand Write" panose="02000600000000000000" pitchFamily="2" charset="0"/>
              </a:rPr>
              <a:t>Successful</a:t>
            </a:r>
          </a:p>
        </p:txBody>
      </p:sp>
      <p:sp>
        <p:nvSpPr>
          <p:cNvPr id="41" name="TextBox 40">
            <a:extLst>
              <a:ext uri="{FF2B5EF4-FFF2-40B4-BE49-F238E27FC236}">
                <a16:creationId xmlns:a16="http://schemas.microsoft.com/office/drawing/2014/main" id="{1EF67F2C-8A42-E2D3-E75C-884ED7466984}"/>
              </a:ext>
            </a:extLst>
          </p:cNvPr>
          <p:cNvSpPr txBox="1"/>
          <p:nvPr/>
        </p:nvSpPr>
        <p:spPr>
          <a:xfrm>
            <a:off x="1058425" y="5694567"/>
            <a:ext cx="3832766" cy="523220"/>
          </a:xfrm>
          <a:prstGeom prst="rect">
            <a:avLst/>
          </a:prstGeom>
          <a:noFill/>
        </p:spPr>
        <p:txBody>
          <a:bodyPr wrap="square" rtlCol="0">
            <a:spAutoFit/>
          </a:bodyPr>
          <a:lstStyle/>
          <a:p>
            <a:r>
              <a:rPr lang="en-GB" sz="2800" dirty="0">
                <a:solidFill>
                  <a:srgbClr val="92A000"/>
                </a:solidFill>
                <a:latin typeface="Hand Write" panose="02000600000000000000" pitchFamily="2" charset="0"/>
              </a:rPr>
              <a:t>4. Revision</a:t>
            </a:r>
          </a:p>
        </p:txBody>
      </p:sp>
      <p:sp>
        <p:nvSpPr>
          <p:cNvPr id="42" name="TextBox 41">
            <a:extLst>
              <a:ext uri="{FF2B5EF4-FFF2-40B4-BE49-F238E27FC236}">
                <a16:creationId xmlns:a16="http://schemas.microsoft.com/office/drawing/2014/main" id="{04D42BCF-6AD8-19EB-FBB8-52BA414B418C}"/>
              </a:ext>
            </a:extLst>
          </p:cNvPr>
          <p:cNvSpPr txBox="1"/>
          <p:nvPr/>
        </p:nvSpPr>
        <p:spPr>
          <a:xfrm>
            <a:off x="1073534" y="4582381"/>
            <a:ext cx="3832766" cy="523220"/>
          </a:xfrm>
          <a:prstGeom prst="rect">
            <a:avLst/>
          </a:prstGeom>
          <a:noFill/>
        </p:spPr>
        <p:txBody>
          <a:bodyPr wrap="square" rtlCol="0">
            <a:spAutoFit/>
          </a:bodyPr>
          <a:lstStyle/>
          <a:p>
            <a:r>
              <a:rPr lang="en-GB" sz="2800" dirty="0">
                <a:solidFill>
                  <a:srgbClr val="92A000"/>
                </a:solidFill>
                <a:latin typeface="Hand Write" panose="02000600000000000000" pitchFamily="2" charset="0"/>
              </a:rPr>
              <a:t>3. Recap</a:t>
            </a:r>
          </a:p>
        </p:txBody>
      </p:sp>
      <p:sp>
        <p:nvSpPr>
          <p:cNvPr id="43" name="TextBox 42">
            <a:extLst>
              <a:ext uri="{FF2B5EF4-FFF2-40B4-BE49-F238E27FC236}">
                <a16:creationId xmlns:a16="http://schemas.microsoft.com/office/drawing/2014/main" id="{C0874387-0DC2-A79A-F6E4-7D2CCE2A6D15}"/>
              </a:ext>
            </a:extLst>
          </p:cNvPr>
          <p:cNvSpPr txBox="1"/>
          <p:nvPr/>
        </p:nvSpPr>
        <p:spPr>
          <a:xfrm>
            <a:off x="1058425" y="3711440"/>
            <a:ext cx="3832766" cy="523220"/>
          </a:xfrm>
          <a:prstGeom prst="rect">
            <a:avLst/>
          </a:prstGeom>
          <a:noFill/>
        </p:spPr>
        <p:txBody>
          <a:bodyPr wrap="square" rtlCol="0">
            <a:spAutoFit/>
          </a:bodyPr>
          <a:lstStyle/>
          <a:p>
            <a:r>
              <a:rPr lang="en-GB" sz="2800" dirty="0">
                <a:solidFill>
                  <a:srgbClr val="92A000"/>
                </a:solidFill>
                <a:latin typeface="Hand Write" panose="02000600000000000000" pitchFamily="2" charset="0"/>
              </a:rPr>
              <a:t>2. Blank Page</a:t>
            </a:r>
          </a:p>
        </p:txBody>
      </p:sp>
      <p:sp>
        <p:nvSpPr>
          <p:cNvPr id="44" name="TextBox 43">
            <a:extLst>
              <a:ext uri="{FF2B5EF4-FFF2-40B4-BE49-F238E27FC236}">
                <a16:creationId xmlns:a16="http://schemas.microsoft.com/office/drawing/2014/main" id="{09AD21B9-BC06-2319-24C0-35D037633247}"/>
              </a:ext>
            </a:extLst>
          </p:cNvPr>
          <p:cNvSpPr txBox="1"/>
          <p:nvPr/>
        </p:nvSpPr>
        <p:spPr>
          <a:xfrm>
            <a:off x="1073534" y="7005872"/>
            <a:ext cx="3832766" cy="523220"/>
          </a:xfrm>
          <a:prstGeom prst="rect">
            <a:avLst/>
          </a:prstGeom>
          <a:noFill/>
        </p:spPr>
        <p:txBody>
          <a:bodyPr wrap="square" rtlCol="0">
            <a:spAutoFit/>
          </a:bodyPr>
          <a:lstStyle/>
          <a:p>
            <a:r>
              <a:rPr lang="en-GB" sz="2800" dirty="0">
                <a:solidFill>
                  <a:srgbClr val="92A000"/>
                </a:solidFill>
                <a:latin typeface="Hand Write" panose="02000600000000000000" pitchFamily="2" charset="0"/>
              </a:rPr>
              <a:t>5. Review</a:t>
            </a:r>
          </a:p>
        </p:txBody>
      </p:sp>
      <p:sp>
        <p:nvSpPr>
          <p:cNvPr id="46" name="TextBox 45">
            <a:extLst>
              <a:ext uri="{FF2B5EF4-FFF2-40B4-BE49-F238E27FC236}">
                <a16:creationId xmlns:a16="http://schemas.microsoft.com/office/drawing/2014/main" id="{E6E4AE41-232A-8915-3BB3-767B38718BA1}"/>
              </a:ext>
            </a:extLst>
          </p:cNvPr>
          <p:cNvSpPr txBox="1"/>
          <p:nvPr/>
        </p:nvSpPr>
        <p:spPr>
          <a:xfrm>
            <a:off x="1029324" y="2827399"/>
            <a:ext cx="4516069" cy="1015663"/>
          </a:xfrm>
          <a:prstGeom prst="rect">
            <a:avLst/>
          </a:prstGeom>
          <a:noFill/>
        </p:spPr>
        <p:txBody>
          <a:bodyPr wrap="square">
            <a:spAutoFit/>
          </a:bodyPr>
          <a:lstStyle/>
          <a:p>
            <a:r>
              <a:rPr lang="en-GB" sz="1200" dirty="0">
                <a:latin typeface="Bradley Hand" pitchFamily="2" charset="77"/>
              </a:rPr>
              <a:t>Use a personal learning checklist (PLC) to revisit the specification, identify your strengths and areas for development, and ensure comprehensive revision. Download free PLCs for AQA GCSE Geography on Internet Geography (scan the QR code or use the link below). </a:t>
            </a:r>
          </a:p>
        </p:txBody>
      </p:sp>
      <p:sp>
        <p:nvSpPr>
          <p:cNvPr id="47" name="TextBox 46">
            <a:extLst>
              <a:ext uri="{FF2B5EF4-FFF2-40B4-BE49-F238E27FC236}">
                <a16:creationId xmlns:a16="http://schemas.microsoft.com/office/drawing/2014/main" id="{3163DAA8-114B-F60D-0578-9DF186368E33}"/>
              </a:ext>
            </a:extLst>
          </p:cNvPr>
          <p:cNvSpPr txBox="1"/>
          <p:nvPr/>
        </p:nvSpPr>
        <p:spPr>
          <a:xfrm>
            <a:off x="1058425" y="1874872"/>
            <a:ext cx="4471859" cy="646331"/>
          </a:xfrm>
          <a:prstGeom prst="rect">
            <a:avLst/>
          </a:prstGeom>
          <a:noFill/>
        </p:spPr>
        <p:txBody>
          <a:bodyPr wrap="square" rtlCol="0">
            <a:spAutoFit/>
          </a:bodyPr>
          <a:lstStyle/>
          <a:p>
            <a:r>
              <a:rPr lang="en-GB" sz="3600" dirty="0">
                <a:latin typeface="Hand Write" panose="02000600000000000000" pitchFamily="2" charset="0"/>
              </a:rPr>
              <a:t>Revision</a:t>
            </a:r>
          </a:p>
        </p:txBody>
      </p:sp>
      <p:sp>
        <p:nvSpPr>
          <p:cNvPr id="48" name="TextBox 47">
            <a:extLst>
              <a:ext uri="{FF2B5EF4-FFF2-40B4-BE49-F238E27FC236}">
                <a16:creationId xmlns:a16="http://schemas.microsoft.com/office/drawing/2014/main" id="{87DB1ADD-22DB-5F29-0ED9-AA3005BE734E}"/>
              </a:ext>
            </a:extLst>
          </p:cNvPr>
          <p:cNvSpPr txBox="1"/>
          <p:nvPr/>
        </p:nvSpPr>
        <p:spPr>
          <a:xfrm>
            <a:off x="1029323" y="4132907"/>
            <a:ext cx="4516069" cy="646331"/>
          </a:xfrm>
          <a:prstGeom prst="rect">
            <a:avLst/>
          </a:prstGeom>
          <a:noFill/>
        </p:spPr>
        <p:txBody>
          <a:bodyPr wrap="square">
            <a:spAutoFit/>
          </a:bodyPr>
          <a:lstStyle/>
          <a:p>
            <a:r>
              <a:rPr lang="en-GB" sz="1200" dirty="0">
                <a:latin typeface="Bradley Hand" pitchFamily="2" charset="77"/>
              </a:rPr>
              <a:t>Write down everything you remember about a revision topic on a blank piece of paper to actively recall and organise your knowledge. </a:t>
            </a:r>
          </a:p>
        </p:txBody>
      </p:sp>
      <p:sp>
        <p:nvSpPr>
          <p:cNvPr id="49" name="TextBox 48">
            <a:extLst>
              <a:ext uri="{FF2B5EF4-FFF2-40B4-BE49-F238E27FC236}">
                <a16:creationId xmlns:a16="http://schemas.microsoft.com/office/drawing/2014/main" id="{4AB37831-0410-E71C-DE3B-253776978586}"/>
              </a:ext>
            </a:extLst>
          </p:cNvPr>
          <p:cNvSpPr txBox="1"/>
          <p:nvPr/>
        </p:nvSpPr>
        <p:spPr>
          <a:xfrm>
            <a:off x="1029323" y="5010412"/>
            <a:ext cx="4516069" cy="646331"/>
          </a:xfrm>
          <a:prstGeom prst="rect">
            <a:avLst/>
          </a:prstGeom>
          <a:noFill/>
        </p:spPr>
        <p:txBody>
          <a:bodyPr wrap="square">
            <a:spAutoFit/>
          </a:bodyPr>
          <a:lstStyle/>
          <a:p>
            <a:r>
              <a:rPr lang="en-GB" sz="1200" dirty="0">
                <a:latin typeface="Bradley Hand" pitchFamily="2" charset="77"/>
              </a:rPr>
              <a:t>Compare your blank page notes with your PLC to identify gaps in your knowledge, then read about or watch videos on the less confident areas.</a:t>
            </a:r>
          </a:p>
        </p:txBody>
      </p:sp>
      <p:sp>
        <p:nvSpPr>
          <p:cNvPr id="50" name="TextBox 49">
            <a:extLst>
              <a:ext uri="{FF2B5EF4-FFF2-40B4-BE49-F238E27FC236}">
                <a16:creationId xmlns:a16="http://schemas.microsoft.com/office/drawing/2014/main" id="{9292DBD9-EA70-1592-CC98-5D022FD3D001}"/>
              </a:ext>
            </a:extLst>
          </p:cNvPr>
          <p:cNvSpPr txBox="1"/>
          <p:nvPr/>
        </p:nvSpPr>
        <p:spPr>
          <a:xfrm>
            <a:off x="1044467" y="6098977"/>
            <a:ext cx="4516069" cy="830997"/>
          </a:xfrm>
          <a:prstGeom prst="rect">
            <a:avLst/>
          </a:prstGeom>
          <a:noFill/>
        </p:spPr>
        <p:txBody>
          <a:bodyPr wrap="square">
            <a:spAutoFit/>
          </a:bodyPr>
          <a:lstStyle/>
          <a:p>
            <a:r>
              <a:rPr lang="en-GB" sz="1200" dirty="0">
                <a:latin typeface="Bradley Hand" pitchFamily="2" charset="77"/>
              </a:rPr>
              <a:t>Create active revision resources such as cards, mind maps, sketch notes, or revision clocks instead of copying or highlighting text. Refer to the Internet Geography guide for the most effective revision techniques.</a:t>
            </a:r>
          </a:p>
        </p:txBody>
      </p:sp>
      <p:sp>
        <p:nvSpPr>
          <p:cNvPr id="51" name="TextBox 50">
            <a:extLst>
              <a:ext uri="{FF2B5EF4-FFF2-40B4-BE49-F238E27FC236}">
                <a16:creationId xmlns:a16="http://schemas.microsoft.com/office/drawing/2014/main" id="{7A957C3F-828D-9343-9CC1-A5C04DC4F608}"/>
              </a:ext>
            </a:extLst>
          </p:cNvPr>
          <p:cNvSpPr txBox="1"/>
          <p:nvPr/>
        </p:nvSpPr>
        <p:spPr>
          <a:xfrm>
            <a:off x="1044467" y="7434159"/>
            <a:ext cx="2898583" cy="830997"/>
          </a:xfrm>
          <a:prstGeom prst="rect">
            <a:avLst/>
          </a:prstGeom>
          <a:noFill/>
        </p:spPr>
        <p:txBody>
          <a:bodyPr wrap="square">
            <a:spAutoFit/>
          </a:bodyPr>
          <a:lstStyle/>
          <a:p>
            <a:r>
              <a:rPr lang="en-GB" sz="1200" dirty="0">
                <a:latin typeface="Bradley Hand" pitchFamily="2" charset="77"/>
              </a:rPr>
              <a:t>Test your knowledge with quizzes and past exam questions, then update your PLC. If gaps remain, continue revising to fill them. </a:t>
            </a:r>
          </a:p>
        </p:txBody>
      </p:sp>
      <p:sp>
        <p:nvSpPr>
          <p:cNvPr id="52" name="TextBox 51">
            <a:extLst>
              <a:ext uri="{FF2B5EF4-FFF2-40B4-BE49-F238E27FC236}">
                <a16:creationId xmlns:a16="http://schemas.microsoft.com/office/drawing/2014/main" id="{41950770-656D-05A2-6701-0D85D8C4E2E6}"/>
              </a:ext>
            </a:extLst>
          </p:cNvPr>
          <p:cNvSpPr txBox="1"/>
          <p:nvPr/>
        </p:nvSpPr>
        <p:spPr>
          <a:xfrm>
            <a:off x="4063180" y="2164738"/>
            <a:ext cx="2387253" cy="461665"/>
          </a:xfrm>
          <a:prstGeom prst="rect">
            <a:avLst/>
          </a:prstGeom>
          <a:noFill/>
        </p:spPr>
        <p:txBody>
          <a:bodyPr wrap="square">
            <a:spAutoFit/>
          </a:bodyPr>
          <a:lstStyle/>
          <a:p>
            <a:r>
              <a:rPr lang="en-GB" sz="1200" dirty="0">
                <a:latin typeface="Bradley Hand" pitchFamily="2" charset="77"/>
              </a:rPr>
              <a:t>Revision guide and</a:t>
            </a:r>
          </a:p>
          <a:p>
            <a:r>
              <a:rPr lang="en-GB" sz="1200" dirty="0">
                <a:latin typeface="Bradley Hand" pitchFamily="2" charset="77"/>
              </a:rPr>
              <a:t>resources</a:t>
            </a:r>
          </a:p>
        </p:txBody>
      </p:sp>
      <mc:AlternateContent xmlns:mc="http://schemas.openxmlformats.org/markup-compatibility/2006" xmlns:p14="http://schemas.microsoft.com/office/powerpoint/2010/main">
        <mc:Choice Requires="p14">
          <p:contentPart p14:bwMode="auto" r:id="rId9">
            <p14:nvContentPartPr>
              <p14:cNvPr id="58" name="Ink 57">
                <a:extLst>
                  <a:ext uri="{FF2B5EF4-FFF2-40B4-BE49-F238E27FC236}">
                    <a16:creationId xmlns:a16="http://schemas.microsoft.com/office/drawing/2014/main" id="{3128DC62-2776-F9F0-3974-9FFE5B1D5DE6}"/>
                  </a:ext>
                </a:extLst>
              </p14:cNvPr>
              <p14:cNvContentPartPr/>
              <p14:nvPr/>
            </p14:nvContentPartPr>
            <p14:xfrm>
              <a:off x="5428305" y="2379357"/>
              <a:ext cx="257040" cy="170280"/>
            </p14:xfrm>
          </p:contentPart>
        </mc:Choice>
        <mc:Fallback xmlns="">
          <p:pic>
            <p:nvPicPr>
              <p:cNvPr id="58" name="Ink 57">
                <a:extLst>
                  <a:ext uri="{FF2B5EF4-FFF2-40B4-BE49-F238E27FC236}">
                    <a16:creationId xmlns:a16="http://schemas.microsoft.com/office/drawing/2014/main" id="{3128DC62-2776-F9F0-3974-9FFE5B1D5DE6}"/>
                  </a:ext>
                </a:extLst>
              </p:cNvPr>
              <p:cNvPicPr/>
              <p:nvPr/>
            </p:nvPicPr>
            <p:blipFill>
              <a:blip r:embed="rId10"/>
              <a:stretch>
                <a:fillRect/>
              </a:stretch>
            </p:blipFill>
            <p:spPr>
              <a:xfrm>
                <a:off x="5392665" y="2307717"/>
                <a:ext cx="328680" cy="313920"/>
              </a:xfrm>
              <a:prstGeom prst="rect">
                <a:avLst/>
              </a:prstGeom>
            </p:spPr>
          </p:pic>
        </mc:Fallback>
      </mc:AlternateContent>
      <p:sp>
        <p:nvSpPr>
          <p:cNvPr id="57" name="Right Arrow 56">
            <a:extLst>
              <a:ext uri="{FF2B5EF4-FFF2-40B4-BE49-F238E27FC236}">
                <a16:creationId xmlns:a16="http://schemas.microsoft.com/office/drawing/2014/main" id="{421842C2-1DBF-6D56-3623-9770AB62614D}"/>
              </a:ext>
            </a:extLst>
          </p:cNvPr>
          <p:cNvSpPr/>
          <p:nvPr/>
        </p:nvSpPr>
        <p:spPr>
          <a:xfrm>
            <a:off x="5383247" y="2262681"/>
            <a:ext cx="356609" cy="386861"/>
          </a:xfrm>
          <a:custGeom>
            <a:avLst/>
            <a:gdLst>
              <a:gd name="connsiteX0" fmla="*/ 0 w 356609"/>
              <a:gd name="connsiteY0" fmla="*/ 96715 h 386861"/>
              <a:gd name="connsiteX1" fmla="*/ 178305 w 356609"/>
              <a:gd name="connsiteY1" fmla="*/ 96715 h 386861"/>
              <a:gd name="connsiteX2" fmla="*/ 178305 w 356609"/>
              <a:gd name="connsiteY2" fmla="*/ 0 h 386861"/>
              <a:gd name="connsiteX3" fmla="*/ 356609 w 356609"/>
              <a:gd name="connsiteY3" fmla="*/ 193431 h 386861"/>
              <a:gd name="connsiteX4" fmla="*/ 178305 w 356609"/>
              <a:gd name="connsiteY4" fmla="*/ 386861 h 386861"/>
              <a:gd name="connsiteX5" fmla="*/ 178305 w 356609"/>
              <a:gd name="connsiteY5" fmla="*/ 290146 h 386861"/>
              <a:gd name="connsiteX6" fmla="*/ 0 w 356609"/>
              <a:gd name="connsiteY6" fmla="*/ 290146 h 386861"/>
              <a:gd name="connsiteX7" fmla="*/ 0 w 356609"/>
              <a:gd name="connsiteY7" fmla="*/ 96715 h 38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609" h="386861" extrusionOk="0">
                <a:moveTo>
                  <a:pt x="0" y="96715"/>
                </a:moveTo>
                <a:cubicBezTo>
                  <a:pt x="43817" y="86498"/>
                  <a:pt x="135671" y="103750"/>
                  <a:pt x="178305" y="96715"/>
                </a:cubicBezTo>
                <a:cubicBezTo>
                  <a:pt x="177278" y="72878"/>
                  <a:pt x="180515" y="29517"/>
                  <a:pt x="178305" y="0"/>
                </a:cubicBezTo>
                <a:cubicBezTo>
                  <a:pt x="270175" y="90464"/>
                  <a:pt x="274412" y="123246"/>
                  <a:pt x="356609" y="193431"/>
                </a:cubicBezTo>
                <a:cubicBezTo>
                  <a:pt x="325202" y="258448"/>
                  <a:pt x="260352" y="296164"/>
                  <a:pt x="178305" y="386861"/>
                </a:cubicBezTo>
                <a:cubicBezTo>
                  <a:pt x="177527" y="363350"/>
                  <a:pt x="179384" y="323084"/>
                  <a:pt x="178305" y="290146"/>
                </a:cubicBezTo>
                <a:cubicBezTo>
                  <a:pt x="136242" y="299760"/>
                  <a:pt x="39464" y="280005"/>
                  <a:pt x="0" y="290146"/>
                </a:cubicBezTo>
                <a:cubicBezTo>
                  <a:pt x="-1549" y="235293"/>
                  <a:pt x="292" y="157902"/>
                  <a:pt x="0" y="96715"/>
                </a:cubicBezTo>
                <a:close/>
              </a:path>
            </a:pathLst>
          </a:custGeom>
          <a:noFill/>
          <a:ln>
            <a:solidFill>
              <a:schemeClr val="tx1"/>
            </a:solidFill>
            <a:extLst>
              <a:ext uri="{C807C97D-BFC1-408E-A445-0C87EB9F89A2}">
                <ask:lineSketchStyleProps xmlns:ask="http://schemas.microsoft.com/office/drawing/2018/sketchyshapes" sd="4049984401">
                  <a:prstGeom prst="rightArrow">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289421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3D88D800-273B-D0C6-E837-B926F45D4708}"/>
              </a:ext>
            </a:extLst>
          </p:cNvPr>
          <p:cNvSpPr/>
          <p:nvPr/>
        </p:nvSpPr>
        <p:spPr>
          <a:xfrm>
            <a:off x="394447" y="773199"/>
            <a:ext cx="3034553" cy="616329"/>
          </a:xfrm>
          <a:prstGeom prst="roundRect">
            <a:avLst/>
          </a:prstGeom>
          <a:solidFill>
            <a:srgbClr val="4F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B1132A0-36CB-3B33-0FA1-0503D625A180}"/>
              </a:ext>
            </a:extLst>
          </p:cNvPr>
          <p:cNvSpPr>
            <a:spLocks noGrp="1"/>
          </p:cNvSpPr>
          <p:nvPr>
            <p:ph type="title"/>
          </p:nvPr>
        </p:nvSpPr>
        <p:spPr>
          <a:xfrm>
            <a:off x="235005" y="297180"/>
            <a:ext cx="5915025" cy="686540"/>
          </a:xfrm>
        </p:spPr>
        <p:txBody>
          <a:bodyPr/>
          <a:lstStyle/>
          <a:p>
            <a:r>
              <a:rPr lang="en-GB" dirty="0"/>
              <a:t>Knowledge</a:t>
            </a:r>
          </a:p>
        </p:txBody>
      </p:sp>
      <p:sp>
        <p:nvSpPr>
          <p:cNvPr id="4" name="Rectangle 3">
            <a:extLst>
              <a:ext uri="{FF2B5EF4-FFF2-40B4-BE49-F238E27FC236}">
                <a16:creationId xmlns:a16="http://schemas.microsoft.com/office/drawing/2014/main" id="{C7FF525D-5A54-27A3-55D1-6E52D9CB6682}"/>
              </a:ext>
            </a:extLst>
          </p:cNvPr>
          <p:cNvSpPr/>
          <p:nvPr/>
        </p:nvSpPr>
        <p:spPr>
          <a:xfrm>
            <a:off x="1" y="0"/>
            <a:ext cx="6858000" cy="862850"/>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F41759D-1CBE-5146-F934-F373DCF4F501}"/>
              </a:ext>
            </a:extLst>
          </p:cNvPr>
          <p:cNvSpPr txBox="1"/>
          <p:nvPr/>
        </p:nvSpPr>
        <p:spPr>
          <a:xfrm>
            <a:off x="797617" y="31853"/>
            <a:ext cx="3247697" cy="830997"/>
          </a:xfrm>
          <a:prstGeom prst="rect">
            <a:avLst/>
          </a:prstGeom>
          <a:noFill/>
        </p:spPr>
        <p:txBody>
          <a:bodyPr wrap="square" rtlCol="0">
            <a:spAutoFit/>
          </a:bodyPr>
          <a:lstStyle/>
          <a:p>
            <a:r>
              <a:rPr lang="en-GB" sz="4800" dirty="0">
                <a:solidFill>
                  <a:schemeClr val="bg1"/>
                </a:solidFill>
              </a:rPr>
              <a:t>Knowledge</a:t>
            </a:r>
          </a:p>
        </p:txBody>
      </p:sp>
      <p:pic>
        <p:nvPicPr>
          <p:cNvPr id="6" name="Graphic 5">
            <a:extLst>
              <a:ext uri="{FF2B5EF4-FFF2-40B4-BE49-F238E27FC236}">
                <a16:creationId xmlns:a16="http://schemas.microsoft.com/office/drawing/2014/main" id="{44004F73-6B78-C85F-89FB-7CF846D13C8A}"/>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91135" y="31853"/>
            <a:ext cx="752804" cy="752804"/>
          </a:xfrm>
          <a:prstGeom prst="rect">
            <a:avLst/>
          </a:prstGeom>
        </p:spPr>
      </p:pic>
      <p:sp>
        <p:nvSpPr>
          <p:cNvPr id="8" name="TextBox 7">
            <a:extLst>
              <a:ext uri="{FF2B5EF4-FFF2-40B4-BE49-F238E27FC236}">
                <a16:creationId xmlns:a16="http://schemas.microsoft.com/office/drawing/2014/main" id="{BD9FCC6E-3579-97AB-1CE8-72682F85780C}"/>
              </a:ext>
            </a:extLst>
          </p:cNvPr>
          <p:cNvSpPr txBox="1"/>
          <p:nvPr/>
        </p:nvSpPr>
        <p:spPr>
          <a:xfrm>
            <a:off x="501904" y="892305"/>
            <a:ext cx="2187388" cy="461665"/>
          </a:xfrm>
          <a:prstGeom prst="rect">
            <a:avLst/>
          </a:prstGeom>
          <a:noFill/>
        </p:spPr>
        <p:txBody>
          <a:bodyPr wrap="square" rtlCol="0">
            <a:spAutoFit/>
          </a:bodyPr>
          <a:lstStyle/>
          <a:p>
            <a:r>
              <a:rPr lang="en-GB" sz="2400" b="1" dirty="0">
                <a:solidFill>
                  <a:schemeClr val="bg1"/>
                </a:solidFill>
              </a:rPr>
              <a:t>Wave Types</a:t>
            </a:r>
          </a:p>
        </p:txBody>
      </p:sp>
      <p:sp>
        <p:nvSpPr>
          <p:cNvPr id="42" name="Rectangle 41">
            <a:extLst>
              <a:ext uri="{FF2B5EF4-FFF2-40B4-BE49-F238E27FC236}">
                <a16:creationId xmlns:a16="http://schemas.microsoft.com/office/drawing/2014/main" id="{BE3091F5-E350-20E7-D8A5-F02220F924DB}"/>
              </a:ext>
            </a:extLst>
          </p:cNvPr>
          <p:cNvSpPr/>
          <p:nvPr/>
        </p:nvSpPr>
        <p:spPr>
          <a:xfrm>
            <a:off x="-160421" y="1459739"/>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2E218BEB-C1CA-EF21-2D6A-05CF663E135C}"/>
              </a:ext>
            </a:extLst>
          </p:cNvPr>
          <p:cNvSpPr txBox="1"/>
          <p:nvPr/>
        </p:nvSpPr>
        <p:spPr>
          <a:xfrm>
            <a:off x="197105" y="1459739"/>
            <a:ext cx="5782355" cy="400110"/>
          </a:xfrm>
          <a:prstGeom prst="rect">
            <a:avLst/>
          </a:prstGeom>
          <a:noFill/>
        </p:spPr>
        <p:txBody>
          <a:bodyPr wrap="square" rtlCol="0">
            <a:spAutoFit/>
          </a:bodyPr>
          <a:lstStyle/>
          <a:p>
            <a:r>
              <a:rPr lang="en-GB" sz="2000" dirty="0">
                <a:solidFill>
                  <a:schemeClr val="bg1"/>
                </a:solidFill>
              </a:rPr>
              <a:t>Constructive Waves</a:t>
            </a:r>
          </a:p>
        </p:txBody>
      </p:sp>
      <p:sp>
        <p:nvSpPr>
          <p:cNvPr id="44" name="TextBox 43">
            <a:extLst>
              <a:ext uri="{FF2B5EF4-FFF2-40B4-BE49-F238E27FC236}">
                <a16:creationId xmlns:a16="http://schemas.microsoft.com/office/drawing/2014/main" id="{E9FE30ED-F4CA-2DBB-9A9B-BE61ABDE767B}"/>
              </a:ext>
            </a:extLst>
          </p:cNvPr>
          <p:cNvSpPr txBox="1"/>
          <p:nvPr/>
        </p:nvSpPr>
        <p:spPr>
          <a:xfrm>
            <a:off x="235004" y="1921330"/>
            <a:ext cx="6149753" cy="646331"/>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Label the main characteristics of constructive waves on the diagram below. </a:t>
            </a:r>
            <a:endParaRPr lang="en-GB" sz="1800" dirty="0">
              <a:effectLst/>
              <a:latin typeface="Times New Roman" panose="02020603050405020304" pitchFamily="18" charset="0"/>
              <a:ea typeface="Times New Roman" panose="02020603050405020304" pitchFamily="18" charset="0"/>
            </a:endParaRPr>
          </a:p>
        </p:txBody>
      </p:sp>
      <p:sp>
        <p:nvSpPr>
          <p:cNvPr id="53" name="Rectangle 52">
            <a:extLst>
              <a:ext uri="{FF2B5EF4-FFF2-40B4-BE49-F238E27FC236}">
                <a16:creationId xmlns:a16="http://schemas.microsoft.com/office/drawing/2014/main" id="{E29D7FD1-6833-D237-B9DD-551F52F6147A}"/>
              </a:ext>
            </a:extLst>
          </p:cNvPr>
          <p:cNvSpPr/>
          <p:nvPr/>
        </p:nvSpPr>
        <p:spPr>
          <a:xfrm>
            <a:off x="-148390" y="5286740"/>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TextBox 53">
            <a:extLst>
              <a:ext uri="{FF2B5EF4-FFF2-40B4-BE49-F238E27FC236}">
                <a16:creationId xmlns:a16="http://schemas.microsoft.com/office/drawing/2014/main" id="{E313048E-F972-D762-F02C-0E1D4613FCCA}"/>
              </a:ext>
            </a:extLst>
          </p:cNvPr>
          <p:cNvSpPr txBox="1"/>
          <p:nvPr/>
        </p:nvSpPr>
        <p:spPr>
          <a:xfrm>
            <a:off x="258543" y="5286740"/>
            <a:ext cx="5782355" cy="400110"/>
          </a:xfrm>
          <a:prstGeom prst="rect">
            <a:avLst/>
          </a:prstGeom>
          <a:noFill/>
        </p:spPr>
        <p:txBody>
          <a:bodyPr wrap="square" rtlCol="0">
            <a:spAutoFit/>
          </a:bodyPr>
          <a:lstStyle/>
          <a:p>
            <a:r>
              <a:rPr lang="en-GB" sz="2000" dirty="0">
                <a:solidFill>
                  <a:schemeClr val="bg1"/>
                </a:solidFill>
              </a:rPr>
              <a:t>Destructive Waves</a:t>
            </a:r>
          </a:p>
        </p:txBody>
      </p:sp>
      <p:sp>
        <p:nvSpPr>
          <p:cNvPr id="55" name="TextBox 54">
            <a:extLst>
              <a:ext uri="{FF2B5EF4-FFF2-40B4-BE49-F238E27FC236}">
                <a16:creationId xmlns:a16="http://schemas.microsoft.com/office/drawing/2014/main" id="{06A4EEF0-B78E-1BE0-69D1-76C6A6E4070C}"/>
              </a:ext>
            </a:extLst>
          </p:cNvPr>
          <p:cNvSpPr txBox="1"/>
          <p:nvPr/>
        </p:nvSpPr>
        <p:spPr>
          <a:xfrm>
            <a:off x="296442" y="5748331"/>
            <a:ext cx="6149753" cy="646331"/>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Label the main characteristics of destructive waves on the diagram below. </a:t>
            </a:r>
            <a:endParaRPr lang="en-GB" sz="1800" dirty="0">
              <a:effectLst/>
              <a:latin typeface="Times New Roman" panose="02020603050405020304" pitchFamily="18" charset="0"/>
              <a:ea typeface="Times New Roman" panose="02020603050405020304" pitchFamily="18" charset="0"/>
            </a:endParaRPr>
          </a:p>
        </p:txBody>
      </p:sp>
      <p:pic>
        <p:nvPicPr>
          <p:cNvPr id="59" name="Picture 58" descr="A blue and yellow beach&#10;&#10;Description automatically generated">
            <a:extLst>
              <a:ext uri="{FF2B5EF4-FFF2-40B4-BE49-F238E27FC236}">
                <a16:creationId xmlns:a16="http://schemas.microsoft.com/office/drawing/2014/main" id="{0DFB78AE-1923-186C-9BEE-C46EFC63815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49230" y="2806698"/>
            <a:ext cx="5321300" cy="2135828"/>
          </a:xfrm>
          <a:prstGeom prst="rect">
            <a:avLst/>
          </a:prstGeom>
        </p:spPr>
      </p:pic>
      <p:pic>
        <p:nvPicPr>
          <p:cNvPr id="62" name="Picture 61" descr="A blue and yellow sand and waves&#10;&#10;Description automatically generated with medium confidence">
            <a:extLst>
              <a:ext uri="{FF2B5EF4-FFF2-40B4-BE49-F238E27FC236}">
                <a16:creationId xmlns:a16="http://schemas.microsoft.com/office/drawing/2014/main" id="{B9A761FF-E3EE-CE31-C326-DC5860D580C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49230" y="6682530"/>
            <a:ext cx="5340511" cy="2145564"/>
          </a:xfrm>
          <a:prstGeom prst="rect">
            <a:avLst/>
          </a:prstGeom>
        </p:spPr>
      </p:pic>
      <p:sp>
        <p:nvSpPr>
          <p:cNvPr id="3" name="TextBox 2">
            <a:extLst>
              <a:ext uri="{FF2B5EF4-FFF2-40B4-BE49-F238E27FC236}">
                <a16:creationId xmlns:a16="http://schemas.microsoft.com/office/drawing/2014/main" id="{151D8365-7CB9-3751-E94D-A2C6A8E60A75}"/>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9" name="Footer Placeholder 30">
            <a:extLst>
              <a:ext uri="{FF2B5EF4-FFF2-40B4-BE49-F238E27FC236}">
                <a16:creationId xmlns:a16="http://schemas.microsoft.com/office/drawing/2014/main" id="{782A0FE6-84EB-310A-C95F-9857F7739F1B}"/>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11</a:t>
            </a:fld>
            <a:endParaRPr lang="en-GB" sz="1400" dirty="0"/>
          </a:p>
        </p:txBody>
      </p:sp>
      <p:pic>
        <p:nvPicPr>
          <p:cNvPr id="10" name="Graphic 9">
            <a:extLst>
              <a:ext uri="{FF2B5EF4-FFF2-40B4-BE49-F238E27FC236}">
                <a16:creationId xmlns:a16="http://schemas.microsoft.com/office/drawing/2014/main" id="{69B93D6E-6ACF-9FED-F267-F02C415186E3}"/>
              </a:ext>
            </a:extLst>
          </p:cNvPr>
          <p:cNvPicPr>
            <a:picLocks/>
          </p:cNvPicPr>
          <p:nvPr/>
        </p:nvPicPr>
        <p:blipFill>
          <a:blip r:embed="rId7">
            <a:extLst>
              <a:ext uri="{96DAC541-7B7A-43D3-8B79-37D633B846F1}">
                <asvg:svgBlip xmlns:asvg="http://schemas.microsoft.com/office/drawing/2016/SVG/main" r:embed="rId8"/>
              </a:ext>
            </a:extLst>
          </a:blip>
          <a:stretch>
            <a:fillRect/>
          </a:stretch>
        </p:blipFill>
        <p:spPr>
          <a:xfrm>
            <a:off x="153385" y="9383990"/>
            <a:ext cx="205675" cy="205675"/>
          </a:xfrm>
          <a:prstGeom prst="rect">
            <a:avLst/>
          </a:prstGeom>
        </p:spPr>
      </p:pic>
    </p:spTree>
    <p:extLst>
      <p:ext uri="{BB962C8B-B14F-4D97-AF65-F5344CB8AC3E}">
        <p14:creationId xmlns:p14="http://schemas.microsoft.com/office/powerpoint/2010/main" val="393355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ounded Rectangle 38">
            <a:extLst>
              <a:ext uri="{FF2B5EF4-FFF2-40B4-BE49-F238E27FC236}">
                <a16:creationId xmlns:a16="http://schemas.microsoft.com/office/drawing/2014/main" id="{52F230C3-C067-1D83-4194-D71DE404E64A}"/>
              </a:ext>
            </a:extLst>
          </p:cNvPr>
          <p:cNvSpPr/>
          <p:nvPr/>
        </p:nvSpPr>
        <p:spPr>
          <a:xfrm>
            <a:off x="-487298" y="-18903"/>
            <a:ext cx="5944201" cy="862850"/>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1D201D54-CC3E-485C-B954-F87BD737AFCB}"/>
              </a:ext>
            </a:extLst>
          </p:cNvPr>
          <p:cNvSpPr/>
          <p:nvPr/>
        </p:nvSpPr>
        <p:spPr>
          <a:xfrm>
            <a:off x="0" y="1659794"/>
            <a:ext cx="6858000" cy="7628585"/>
          </a:xfrm>
          <a:prstGeom prst="rect">
            <a:avLst/>
          </a:prstGeom>
          <a:solidFill>
            <a:srgbClr val="E3F0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E0E8C76-28E0-8293-66B9-120D4FC99544}"/>
              </a:ext>
            </a:extLst>
          </p:cNvPr>
          <p:cNvSpPr/>
          <p:nvPr/>
        </p:nvSpPr>
        <p:spPr>
          <a:xfrm>
            <a:off x="-160421" y="1459739"/>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90ED1EA0-6811-E62C-8186-0AF57947F6A4}"/>
              </a:ext>
            </a:extLst>
          </p:cNvPr>
          <p:cNvSpPr txBox="1"/>
          <p:nvPr/>
        </p:nvSpPr>
        <p:spPr>
          <a:xfrm>
            <a:off x="197105" y="1459739"/>
            <a:ext cx="7154779" cy="400110"/>
          </a:xfrm>
          <a:prstGeom prst="rect">
            <a:avLst/>
          </a:prstGeom>
          <a:noFill/>
        </p:spPr>
        <p:txBody>
          <a:bodyPr wrap="square" rtlCol="0">
            <a:spAutoFit/>
          </a:bodyPr>
          <a:lstStyle/>
          <a:p>
            <a:r>
              <a:rPr lang="en-GB" sz="2000" dirty="0">
                <a:solidFill>
                  <a:schemeClr val="bg1"/>
                </a:solidFill>
              </a:rPr>
              <a:t>Constructive and Destructive Wave Characteristics</a:t>
            </a:r>
          </a:p>
        </p:txBody>
      </p:sp>
      <p:sp>
        <p:nvSpPr>
          <p:cNvPr id="16" name="TextBox 15">
            <a:extLst>
              <a:ext uri="{FF2B5EF4-FFF2-40B4-BE49-F238E27FC236}">
                <a16:creationId xmlns:a16="http://schemas.microsoft.com/office/drawing/2014/main" id="{3CD2ED89-2A90-C195-C5BD-D02496E9B067}"/>
              </a:ext>
            </a:extLst>
          </p:cNvPr>
          <p:cNvSpPr txBox="1"/>
          <p:nvPr/>
        </p:nvSpPr>
        <p:spPr>
          <a:xfrm>
            <a:off x="235004" y="1921330"/>
            <a:ext cx="6149753" cy="646331"/>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Complete the table below to summarise the characteristics of constructive and destructive waves. </a:t>
            </a:r>
            <a:endParaRPr lang="en-GB" sz="1800" dirty="0">
              <a:effectLst/>
              <a:latin typeface="Times New Roman" panose="02020603050405020304" pitchFamily="18" charset="0"/>
              <a:ea typeface="Times New Roman" panose="02020603050405020304" pitchFamily="18" charset="0"/>
            </a:endParaRPr>
          </a:p>
        </p:txBody>
      </p:sp>
      <p:graphicFrame>
        <p:nvGraphicFramePr>
          <p:cNvPr id="4" name="Table 3">
            <a:extLst>
              <a:ext uri="{FF2B5EF4-FFF2-40B4-BE49-F238E27FC236}">
                <a16:creationId xmlns:a16="http://schemas.microsoft.com/office/drawing/2014/main" id="{42E93903-BCD6-0784-3976-C8FA77E2FDA2}"/>
              </a:ext>
            </a:extLst>
          </p:cNvPr>
          <p:cNvGraphicFramePr>
            <a:graphicFrameLocks noGrp="1"/>
          </p:cNvGraphicFramePr>
          <p:nvPr>
            <p:extLst>
              <p:ext uri="{D42A27DB-BD31-4B8C-83A1-F6EECF244321}">
                <p14:modId xmlns:p14="http://schemas.microsoft.com/office/powerpoint/2010/main" val="1009122689"/>
              </p:ext>
            </p:extLst>
          </p:nvPr>
        </p:nvGraphicFramePr>
        <p:xfrm>
          <a:off x="373381" y="2644937"/>
          <a:ext cx="6086414" cy="6216825"/>
        </p:xfrm>
        <a:graphic>
          <a:graphicData uri="http://schemas.openxmlformats.org/drawingml/2006/table">
            <a:tbl>
              <a:tblPr firstRow="1" bandRow="1">
                <a:tableStyleId>{5C22544A-7EE6-4342-B048-85BDC9FD1C3A}</a:tableStyleId>
              </a:tblPr>
              <a:tblGrid>
                <a:gridCol w="1522654">
                  <a:extLst>
                    <a:ext uri="{9D8B030D-6E8A-4147-A177-3AD203B41FA5}">
                      <a16:colId xmlns:a16="http://schemas.microsoft.com/office/drawing/2014/main" val="1575317094"/>
                    </a:ext>
                  </a:extLst>
                </a:gridCol>
                <a:gridCol w="2281880">
                  <a:extLst>
                    <a:ext uri="{9D8B030D-6E8A-4147-A177-3AD203B41FA5}">
                      <a16:colId xmlns:a16="http://schemas.microsoft.com/office/drawing/2014/main" val="2328552629"/>
                    </a:ext>
                  </a:extLst>
                </a:gridCol>
                <a:gridCol w="2281880">
                  <a:extLst>
                    <a:ext uri="{9D8B030D-6E8A-4147-A177-3AD203B41FA5}">
                      <a16:colId xmlns:a16="http://schemas.microsoft.com/office/drawing/2014/main" val="3048125736"/>
                    </a:ext>
                  </a:extLst>
                </a:gridCol>
              </a:tblGrid>
              <a:tr h="199362">
                <a:tc>
                  <a:txBody>
                    <a:bodyPr/>
                    <a:lstStyle/>
                    <a:p>
                      <a:r>
                        <a:rPr lang="en-GB" sz="1400" b="1" dirty="0">
                          <a:solidFill>
                            <a:schemeClr val="tx1"/>
                          </a:solidFill>
                        </a:rPr>
                        <a:t>Characteristics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pPr algn="ctr"/>
                      <a:r>
                        <a:rPr lang="en-GB" sz="1400" b="1" dirty="0">
                          <a:solidFill>
                            <a:schemeClr val="tx1"/>
                          </a:solidFill>
                        </a:rPr>
                        <a:t>Constructive Waves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pPr algn="ctr"/>
                      <a:r>
                        <a:rPr lang="en-GB" sz="1400" b="1" dirty="0">
                          <a:solidFill>
                            <a:schemeClr val="tx1"/>
                          </a:solidFill>
                        </a:rPr>
                        <a:t>Destructive Waves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8DFFF"/>
                    </a:solidFill>
                  </a:tcPr>
                </a:tc>
                <a:extLst>
                  <a:ext uri="{0D108BD9-81ED-4DB2-BD59-A6C34878D82A}">
                    <a16:rowId xmlns:a16="http://schemas.microsoft.com/office/drawing/2014/main" val="3025985328"/>
                  </a:ext>
                </a:extLst>
              </a:tr>
              <a:tr h="844575">
                <a:tc>
                  <a:txBody>
                    <a:bodyPr/>
                    <a:lstStyle/>
                    <a:p>
                      <a:r>
                        <a:rPr lang="en-GB" sz="1400" b="1" dirty="0">
                          <a:solidFill>
                            <a:schemeClr val="tx1"/>
                          </a:solidFill>
                        </a:rPr>
                        <a:t>Wave frequency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r>
                        <a:rPr lang="en-GB" sz="1200" b="1" dirty="0">
                          <a:solidFill>
                            <a:schemeClr val="tx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37543495"/>
                  </a:ext>
                </a:extLst>
              </a:tr>
              <a:tr h="844575">
                <a:tc>
                  <a:txBody>
                    <a:bodyPr/>
                    <a:lstStyle/>
                    <a:p>
                      <a:r>
                        <a:rPr lang="en-GB" sz="1400" b="1" dirty="0">
                          <a:solidFill>
                            <a:schemeClr val="tx1"/>
                          </a:solidFill>
                        </a:rPr>
                        <a:t>Wave height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endParaRPr lang="en-GB" sz="12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76022082"/>
                  </a:ext>
                </a:extLst>
              </a:tr>
              <a:tr h="844575">
                <a:tc>
                  <a:txBody>
                    <a:bodyPr/>
                    <a:lstStyle/>
                    <a:p>
                      <a:r>
                        <a:rPr lang="en-GB" sz="1400" b="1" dirty="0">
                          <a:solidFill>
                            <a:schemeClr val="tx1"/>
                          </a:solidFill>
                        </a:rPr>
                        <a:t>Wavelength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endParaRPr lang="en-GB" sz="12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14360632"/>
                  </a:ext>
                </a:extLst>
              </a:tr>
              <a:tr h="844575">
                <a:tc>
                  <a:txBody>
                    <a:bodyPr/>
                    <a:lstStyle/>
                    <a:p>
                      <a:r>
                        <a:rPr lang="en-GB" sz="1400" b="1" dirty="0">
                          <a:solidFill>
                            <a:schemeClr val="tx1"/>
                          </a:solidFill>
                        </a:rPr>
                        <a:t>Type of wave (plunging or spilling)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endParaRPr lang="en-GB" sz="12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8086127"/>
                  </a:ext>
                </a:extLst>
              </a:tr>
              <a:tr h="844575">
                <a:tc>
                  <a:txBody>
                    <a:bodyPr/>
                    <a:lstStyle/>
                    <a:p>
                      <a:r>
                        <a:rPr lang="en-GB" sz="1400" b="1" dirty="0">
                          <a:solidFill>
                            <a:schemeClr val="tx1"/>
                          </a:solidFill>
                        </a:rPr>
                        <a:t>Strength of swash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endParaRPr lang="en-GB" sz="1200" b="1" dirty="0">
                        <a:solidFill>
                          <a:schemeClr val="tx1"/>
                        </a:solidFill>
                      </a:endParaRPr>
                    </a:p>
                    <a:p>
                      <a:endParaRPr lang="en-GB" sz="12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82976356"/>
                  </a:ext>
                </a:extLst>
              </a:tr>
              <a:tr h="844575">
                <a:tc>
                  <a:txBody>
                    <a:bodyPr/>
                    <a:lstStyle/>
                    <a:p>
                      <a:r>
                        <a:rPr lang="en-GB" sz="1400" b="1" dirty="0">
                          <a:solidFill>
                            <a:schemeClr val="tx1"/>
                          </a:solidFill>
                        </a:rPr>
                        <a:t>Strength of backwash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endParaRPr lang="en-GB" sz="12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50783135"/>
                  </a:ext>
                </a:extLst>
              </a:tr>
              <a:tr h="844575">
                <a:tc>
                  <a:txBody>
                    <a:bodyPr/>
                    <a:lstStyle/>
                    <a:p>
                      <a:r>
                        <a:rPr lang="en-GB" sz="1400" b="1" dirty="0">
                          <a:solidFill>
                            <a:schemeClr val="tx1"/>
                          </a:solidFill>
                        </a:rPr>
                        <a:t>Beach sediment – gain or loss?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endParaRPr lang="en-GB" sz="12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91459733"/>
                  </a:ext>
                </a:extLst>
              </a:tr>
            </a:tbl>
          </a:graphicData>
        </a:graphic>
      </p:graphicFrame>
      <p:pic>
        <p:nvPicPr>
          <p:cNvPr id="7" name="Picture 6" descr="A qr code with a few black squares&#10;&#10;Description automatically generated">
            <a:extLst>
              <a:ext uri="{FF2B5EF4-FFF2-40B4-BE49-F238E27FC236}">
                <a16:creationId xmlns:a16="http://schemas.microsoft.com/office/drawing/2014/main" id="{0D637261-1D72-1363-E713-80B7AEEB6D0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696007" y="99342"/>
            <a:ext cx="669532" cy="669532"/>
          </a:xfrm>
          <a:prstGeom prst="rect">
            <a:avLst/>
          </a:prstGeom>
        </p:spPr>
      </p:pic>
      <p:sp>
        <p:nvSpPr>
          <p:cNvPr id="8" name="TextBox 7">
            <a:extLst>
              <a:ext uri="{FF2B5EF4-FFF2-40B4-BE49-F238E27FC236}">
                <a16:creationId xmlns:a16="http://schemas.microsoft.com/office/drawing/2014/main" id="{3A65C9C6-9709-767D-F3F9-B83D85999B0D}"/>
              </a:ext>
            </a:extLst>
          </p:cNvPr>
          <p:cNvSpPr txBox="1"/>
          <p:nvPr/>
        </p:nvSpPr>
        <p:spPr>
          <a:xfrm rot="16200000">
            <a:off x="2256849" y="377422"/>
            <a:ext cx="758902" cy="215444"/>
          </a:xfrm>
          <a:prstGeom prst="rect">
            <a:avLst/>
          </a:prstGeom>
          <a:noFill/>
        </p:spPr>
        <p:txBody>
          <a:bodyPr wrap="square" rtlCol="0">
            <a:spAutoFit/>
          </a:bodyPr>
          <a:lstStyle/>
          <a:p>
            <a:r>
              <a:rPr lang="en-GB" sz="800" dirty="0">
                <a:solidFill>
                  <a:schemeClr val="bg1"/>
                </a:solidFill>
              </a:rPr>
              <a:t>constructive</a:t>
            </a:r>
            <a:endParaRPr lang="en-GB" sz="200" dirty="0">
              <a:solidFill>
                <a:schemeClr val="bg1"/>
              </a:solidFill>
            </a:endParaRPr>
          </a:p>
        </p:txBody>
      </p:sp>
      <p:sp>
        <p:nvSpPr>
          <p:cNvPr id="11" name="TextBox 10">
            <a:extLst>
              <a:ext uri="{FF2B5EF4-FFF2-40B4-BE49-F238E27FC236}">
                <a16:creationId xmlns:a16="http://schemas.microsoft.com/office/drawing/2014/main" id="{B5430384-D3CA-B89E-6A87-661F4A853CF1}"/>
              </a:ext>
            </a:extLst>
          </p:cNvPr>
          <p:cNvSpPr txBox="1"/>
          <p:nvPr/>
        </p:nvSpPr>
        <p:spPr>
          <a:xfrm rot="16200000">
            <a:off x="3082559" y="315123"/>
            <a:ext cx="883500" cy="215444"/>
          </a:xfrm>
          <a:prstGeom prst="rect">
            <a:avLst/>
          </a:prstGeom>
          <a:noFill/>
        </p:spPr>
        <p:txBody>
          <a:bodyPr wrap="square" rtlCol="0">
            <a:spAutoFit/>
          </a:bodyPr>
          <a:lstStyle/>
          <a:p>
            <a:r>
              <a:rPr lang="en-GB" sz="800" dirty="0">
                <a:solidFill>
                  <a:schemeClr val="bg1"/>
                </a:solidFill>
              </a:rPr>
              <a:t>deconstructive</a:t>
            </a:r>
            <a:endParaRPr lang="en-GB" sz="200" dirty="0">
              <a:solidFill>
                <a:schemeClr val="bg1"/>
              </a:solidFill>
            </a:endParaRPr>
          </a:p>
        </p:txBody>
      </p:sp>
      <p:pic>
        <p:nvPicPr>
          <p:cNvPr id="13" name="Picture 12" descr="A qr code with a few black squares&#10;&#10;Description automatically generated">
            <a:extLst>
              <a:ext uri="{FF2B5EF4-FFF2-40B4-BE49-F238E27FC236}">
                <a16:creationId xmlns:a16="http://schemas.microsoft.com/office/drawing/2014/main" id="{252EECEB-B8EB-2520-97EE-B43CBF36D01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8293" y="99342"/>
            <a:ext cx="669531" cy="669531"/>
          </a:xfrm>
          <a:prstGeom prst="rect">
            <a:avLst/>
          </a:prstGeom>
        </p:spPr>
      </p:pic>
      <p:sp>
        <p:nvSpPr>
          <p:cNvPr id="5" name="TextBox 4">
            <a:extLst>
              <a:ext uri="{FF2B5EF4-FFF2-40B4-BE49-F238E27FC236}">
                <a16:creationId xmlns:a16="http://schemas.microsoft.com/office/drawing/2014/main" id="{A062370F-23D1-B3FB-6A0B-D1478D413314}"/>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6" name="Footer Placeholder 30">
            <a:extLst>
              <a:ext uri="{FF2B5EF4-FFF2-40B4-BE49-F238E27FC236}">
                <a16:creationId xmlns:a16="http://schemas.microsoft.com/office/drawing/2014/main" id="{4C57C655-7201-5EB3-850B-B01A0A89F61A}"/>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12</a:t>
            </a:fld>
            <a:endParaRPr lang="en-GB" sz="1400" dirty="0"/>
          </a:p>
        </p:txBody>
      </p:sp>
      <p:pic>
        <p:nvPicPr>
          <p:cNvPr id="12" name="Graphic 11">
            <a:extLst>
              <a:ext uri="{FF2B5EF4-FFF2-40B4-BE49-F238E27FC236}">
                <a16:creationId xmlns:a16="http://schemas.microsoft.com/office/drawing/2014/main" id="{5F023F67-F2BD-9845-149F-43E2DC750066}"/>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153385" y="9383990"/>
            <a:ext cx="205675" cy="205675"/>
          </a:xfrm>
          <a:prstGeom prst="rect">
            <a:avLst/>
          </a:prstGeom>
        </p:spPr>
      </p:pic>
    </p:spTree>
    <p:extLst>
      <p:ext uri="{BB962C8B-B14F-4D97-AF65-F5344CB8AC3E}">
        <p14:creationId xmlns:p14="http://schemas.microsoft.com/office/powerpoint/2010/main" val="42746346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1D201D54-CC3E-485C-B954-F87BD737AFCB}"/>
              </a:ext>
            </a:extLst>
          </p:cNvPr>
          <p:cNvSpPr/>
          <p:nvPr/>
        </p:nvSpPr>
        <p:spPr>
          <a:xfrm>
            <a:off x="0" y="1659794"/>
            <a:ext cx="6858000" cy="7628585"/>
          </a:xfrm>
          <a:prstGeom prst="rect">
            <a:avLst/>
          </a:prstGeom>
          <a:solidFill>
            <a:srgbClr val="E3F0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a:extLst>
              <a:ext uri="{FF2B5EF4-FFF2-40B4-BE49-F238E27FC236}">
                <a16:creationId xmlns:a16="http://schemas.microsoft.com/office/drawing/2014/main" id="{3D88D800-273B-D0C6-E837-B926F45D4708}"/>
              </a:ext>
            </a:extLst>
          </p:cNvPr>
          <p:cNvSpPr/>
          <p:nvPr/>
        </p:nvSpPr>
        <p:spPr>
          <a:xfrm>
            <a:off x="394447" y="773199"/>
            <a:ext cx="3034553" cy="616329"/>
          </a:xfrm>
          <a:prstGeom prst="roundRect">
            <a:avLst/>
          </a:prstGeom>
          <a:solidFill>
            <a:srgbClr val="4F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BD9FCC6E-3579-97AB-1CE8-72682F85780C}"/>
              </a:ext>
            </a:extLst>
          </p:cNvPr>
          <p:cNvSpPr txBox="1"/>
          <p:nvPr/>
        </p:nvSpPr>
        <p:spPr>
          <a:xfrm>
            <a:off x="501904" y="892305"/>
            <a:ext cx="2187388" cy="461665"/>
          </a:xfrm>
          <a:prstGeom prst="rect">
            <a:avLst/>
          </a:prstGeom>
          <a:noFill/>
        </p:spPr>
        <p:txBody>
          <a:bodyPr wrap="square" rtlCol="0">
            <a:spAutoFit/>
          </a:bodyPr>
          <a:lstStyle/>
          <a:p>
            <a:r>
              <a:rPr lang="en-GB" sz="2400" b="1" dirty="0">
                <a:solidFill>
                  <a:schemeClr val="bg1"/>
                </a:solidFill>
              </a:rPr>
              <a:t>Wave Types</a:t>
            </a:r>
          </a:p>
        </p:txBody>
      </p:sp>
      <p:sp>
        <p:nvSpPr>
          <p:cNvPr id="9" name="Rectangle 8">
            <a:extLst>
              <a:ext uri="{FF2B5EF4-FFF2-40B4-BE49-F238E27FC236}">
                <a16:creationId xmlns:a16="http://schemas.microsoft.com/office/drawing/2014/main" id="{9E0E8C76-28E0-8293-66B9-120D4FC99544}"/>
              </a:ext>
            </a:extLst>
          </p:cNvPr>
          <p:cNvSpPr/>
          <p:nvPr/>
        </p:nvSpPr>
        <p:spPr>
          <a:xfrm>
            <a:off x="-160421" y="1459739"/>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90ED1EA0-6811-E62C-8186-0AF57947F6A4}"/>
              </a:ext>
            </a:extLst>
          </p:cNvPr>
          <p:cNvSpPr txBox="1"/>
          <p:nvPr/>
        </p:nvSpPr>
        <p:spPr>
          <a:xfrm>
            <a:off x="197105" y="1459739"/>
            <a:ext cx="5782355" cy="400110"/>
          </a:xfrm>
          <a:prstGeom prst="rect">
            <a:avLst/>
          </a:prstGeom>
          <a:noFill/>
        </p:spPr>
        <p:txBody>
          <a:bodyPr wrap="square" rtlCol="0">
            <a:spAutoFit/>
          </a:bodyPr>
          <a:lstStyle/>
          <a:p>
            <a:r>
              <a:rPr lang="en-GB" sz="2000" dirty="0">
                <a:solidFill>
                  <a:schemeClr val="bg1"/>
                </a:solidFill>
              </a:rPr>
              <a:t>Constructive and Destructive Waves</a:t>
            </a:r>
          </a:p>
        </p:txBody>
      </p:sp>
      <p:sp>
        <p:nvSpPr>
          <p:cNvPr id="16" name="TextBox 15">
            <a:extLst>
              <a:ext uri="{FF2B5EF4-FFF2-40B4-BE49-F238E27FC236}">
                <a16:creationId xmlns:a16="http://schemas.microsoft.com/office/drawing/2014/main" id="{3CD2ED89-2A90-C195-C5BD-D02496E9B067}"/>
              </a:ext>
            </a:extLst>
          </p:cNvPr>
          <p:cNvSpPr txBox="1"/>
          <p:nvPr/>
        </p:nvSpPr>
        <p:spPr>
          <a:xfrm>
            <a:off x="613717" y="1953444"/>
            <a:ext cx="6462821" cy="307777"/>
          </a:xfrm>
          <a:prstGeom prst="rect">
            <a:avLst/>
          </a:prstGeom>
          <a:noFill/>
        </p:spPr>
        <p:txBody>
          <a:bodyPr wrap="square">
            <a:spAutoFit/>
          </a:bodyPr>
          <a:lstStyle/>
          <a:p>
            <a:r>
              <a:rPr lang="en-GB" sz="1400" b="1" dirty="0">
                <a:effectLst/>
                <a:latin typeface="Calibri" panose="020F0502020204030204" pitchFamily="34" charset="0"/>
                <a:ea typeface="Times New Roman" panose="02020603050405020304" pitchFamily="18" charset="0"/>
                <a:cs typeface="Times New Roman" panose="02020603050405020304" pitchFamily="18" charset="0"/>
              </a:rPr>
              <a:t>True or false? </a:t>
            </a:r>
            <a:endParaRPr lang="en-GB" sz="1400" b="1"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36" name="Rounded Rectangle 35">
            <a:extLst>
              <a:ext uri="{FF2B5EF4-FFF2-40B4-BE49-F238E27FC236}">
                <a16:creationId xmlns:a16="http://schemas.microsoft.com/office/drawing/2014/main" id="{126BCEC3-FDDB-1380-1362-876E4D12934A}"/>
              </a:ext>
            </a:extLst>
          </p:cNvPr>
          <p:cNvSpPr/>
          <p:nvPr/>
        </p:nvSpPr>
        <p:spPr>
          <a:xfrm>
            <a:off x="-487298" y="-18903"/>
            <a:ext cx="5944201" cy="862850"/>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F41759D-1CBE-5146-F934-F373DCF4F501}"/>
              </a:ext>
            </a:extLst>
          </p:cNvPr>
          <p:cNvSpPr txBox="1"/>
          <p:nvPr/>
        </p:nvSpPr>
        <p:spPr>
          <a:xfrm>
            <a:off x="797617" y="31853"/>
            <a:ext cx="3247697" cy="830997"/>
          </a:xfrm>
          <a:prstGeom prst="rect">
            <a:avLst/>
          </a:prstGeom>
          <a:noFill/>
        </p:spPr>
        <p:txBody>
          <a:bodyPr wrap="square" rtlCol="0">
            <a:spAutoFit/>
          </a:bodyPr>
          <a:lstStyle/>
          <a:p>
            <a:r>
              <a:rPr lang="en-GB" sz="4800" dirty="0">
                <a:solidFill>
                  <a:schemeClr val="bg1"/>
                </a:solidFill>
              </a:rPr>
              <a:t>Retrieval</a:t>
            </a:r>
          </a:p>
        </p:txBody>
      </p:sp>
      <p:pic>
        <p:nvPicPr>
          <p:cNvPr id="40" name="Graphic 39">
            <a:extLst>
              <a:ext uri="{FF2B5EF4-FFF2-40B4-BE49-F238E27FC236}">
                <a16:creationId xmlns:a16="http://schemas.microsoft.com/office/drawing/2014/main" id="{F32080A9-2D19-B971-C8C0-689C442F21BC}"/>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101709" y="46405"/>
            <a:ext cx="752804" cy="752804"/>
          </a:xfrm>
          <a:prstGeom prst="rect">
            <a:avLst/>
          </a:prstGeom>
        </p:spPr>
      </p:pic>
      <p:graphicFrame>
        <p:nvGraphicFramePr>
          <p:cNvPr id="44" name="Table 43">
            <a:extLst>
              <a:ext uri="{FF2B5EF4-FFF2-40B4-BE49-F238E27FC236}">
                <a16:creationId xmlns:a16="http://schemas.microsoft.com/office/drawing/2014/main" id="{96CFE5FD-50E7-D86D-CB04-E7D90C116CD8}"/>
              </a:ext>
            </a:extLst>
          </p:cNvPr>
          <p:cNvGraphicFramePr>
            <a:graphicFrameLocks noGrp="1"/>
          </p:cNvGraphicFramePr>
          <p:nvPr>
            <p:extLst>
              <p:ext uri="{D42A27DB-BD31-4B8C-83A1-F6EECF244321}">
                <p14:modId xmlns:p14="http://schemas.microsoft.com/office/powerpoint/2010/main" val="167354660"/>
              </p:ext>
            </p:extLst>
          </p:nvPr>
        </p:nvGraphicFramePr>
        <p:xfrm>
          <a:off x="359060" y="1993383"/>
          <a:ext cx="6061863" cy="2720340"/>
        </p:xfrm>
        <a:graphic>
          <a:graphicData uri="http://schemas.openxmlformats.org/drawingml/2006/table">
            <a:tbl>
              <a:tblPr firstRow="1" bandRow="1">
                <a:tableStyleId>{5C22544A-7EE6-4342-B048-85BDC9FD1C3A}</a:tableStyleId>
              </a:tblPr>
              <a:tblGrid>
                <a:gridCol w="359093">
                  <a:extLst>
                    <a:ext uri="{9D8B030D-6E8A-4147-A177-3AD203B41FA5}">
                      <a16:colId xmlns:a16="http://schemas.microsoft.com/office/drawing/2014/main" val="1575317094"/>
                    </a:ext>
                  </a:extLst>
                </a:gridCol>
                <a:gridCol w="4183380">
                  <a:extLst>
                    <a:ext uri="{9D8B030D-6E8A-4147-A177-3AD203B41FA5}">
                      <a16:colId xmlns:a16="http://schemas.microsoft.com/office/drawing/2014/main" val="2328552629"/>
                    </a:ext>
                  </a:extLst>
                </a:gridCol>
                <a:gridCol w="759695">
                  <a:extLst>
                    <a:ext uri="{9D8B030D-6E8A-4147-A177-3AD203B41FA5}">
                      <a16:colId xmlns:a16="http://schemas.microsoft.com/office/drawing/2014/main" val="257254350"/>
                    </a:ext>
                  </a:extLst>
                </a:gridCol>
                <a:gridCol w="759695">
                  <a:extLst>
                    <a:ext uri="{9D8B030D-6E8A-4147-A177-3AD203B41FA5}">
                      <a16:colId xmlns:a16="http://schemas.microsoft.com/office/drawing/2014/main" val="1381550662"/>
                    </a:ext>
                  </a:extLst>
                </a:gridCol>
              </a:tblGrid>
              <a:tr h="188599">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200"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solidFill>
                            <a:schemeClr val="tx1"/>
                          </a:solidFill>
                        </a:rPr>
                        <a:t>True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solidFill>
                            <a:schemeClr val="tx1"/>
                          </a:solidFill>
                        </a:rPr>
                        <a:t>False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11339463"/>
                  </a:ext>
                </a:extLst>
              </a:tr>
              <a:tr h="188599">
                <a:tc>
                  <a:txBody>
                    <a:bodyPr/>
                    <a:lstStyle/>
                    <a:p>
                      <a:pPr algn="ctr"/>
                      <a:r>
                        <a:rPr lang="en-GB" dirty="0"/>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r>
                        <a:rPr lang="en-GB" sz="1200" b="0" dirty="0">
                          <a:solidFill>
                            <a:schemeClr val="tx1"/>
                          </a:solidFill>
                        </a:rPr>
                        <a:t>There are two types of waves: constructive and destructive waves.</a:t>
                      </a:r>
                    </a:p>
                  </a:txBody>
                  <a:tcP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25985328"/>
                  </a:ext>
                </a:extLst>
              </a:tr>
              <a:tr h="188599">
                <a:tc>
                  <a:txBody>
                    <a:bodyPr/>
                    <a:lstStyle/>
                    <a:p>
                      <a:pPr algn="ctr"/>
                      <a:r>
                        <a:rPr lang="en-GB" dirty="0"/>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r>
                        <a:rPr lang="en-GB" sz="1200" dirty="0"/>
                        <a:t>Constructive waves are responsible for building beaches.</a:t>
                      </a:r>
                      <a:endParaRPr lang="en-GB" sz="1200" b="0" dirty="0">
                        <a:solidFill>
                          <a:schemeClr val="tx1"/>
                        </a:solidFill>
                      </a:endParaRPr>
                    </a:p>
                  </a:txBody>
                  <a:tcP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37543495"/>
                  </a:ext>
                </a:extLst>
              </a:tr>
              <a:tr h="188599">
                <a:tc>
                  <a:txBody>
                    <a:bodyPr/>
                    <a:lstStyle/>
                    <a:p>
                      <a:pPr algn="ctr"/>
                      <a:r>
                        <a:rPr lang="en-GB" dirty="0"/>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r>
                        <a:rPr lang="en-GB" sz="1200" dirty="0"/>
                        <a:t>Constructive waves have a strong swash and a weak backwash.</a:t>
                      </a:r>
                      <a:endParaRPr lang="en-GB" sz="1200" b="0" dirty="0">
                        <a:solidFill>
                          <a:schemeClr val="tx1"/>
                        </a:solidFill>
                      </a:endParaRPr>
                    </a:p>
                  </a:txBody>
                  <a:tcP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76022082"/>
                  </a:ext>
                </a:extLst>
              </a:tr>
              <a:tr h="188599">
                <a:tc>
                  <a:txBody>
                    <a:bodyPr/>
                    <a:lstStyle/>
                    <a:p>
                      <a:pPr algn="ctr"/>
                      <a:r>
                        <a:rPr lang="en-GB" dirty="0"/>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r>
                        <a:rPr lang="en-GB" sz="1200" b="0" dirty="0">
                          <a:solidFill>
                            <a:schemeClr val="tx1"/>
                          </a:solidFill>
                        </a:rPr>
                        <a:t>Destructive waves have a strong swash and weak backwash.</a:t>
                      </a:r>
                    </a:p>
                  </a:txBody>
                  <a:tcP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14360632"/>
                  </a:ext>
                </a:extLst>
              </a:tr>
              <a:tr h="188599">
                <a:tc>
                  <a:txBody>
                    <a:bodyPr/>
                    <a:lstStyle/>
                    <a:p>
                      <a:pPr algn="ctr"/>
                      <a:r>
                        <a:rPr lang="en-GB" dirty="0"/>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r>
                        <a:rPr lang="en-GB" sz="1200" b="0" dirty="0">
                          <a:solidFill>
                            <a:schemeClr val="tx1"/>
                          </a:solidFill>
                        </a:rPr>
                        <a:t>Destructive waves are associated with high energy and storm conditions.</a:t>
                      </a:r>
                    </a:p>
                  </a:txBody>
                  <a:tcP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8086127"/>
                  </a:ext>
                </a:extLst>
              </a:tr>
              <a:tr h="252025">
                <a:tc>
                  <a:txBody>
                    <a:bodyPr/>
                    <a:lstStyle/>
                    <a:p>
                      <a:pPr algn="ctr"/>
                      <a:r>
                        <a:rPr lang="en-GB" dirty="0"/>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r>
                        <a:rPr lang="en-GB" sz="1200" b="0" dirty="0">
                          <a:solidFill>
                            <a:schemeClr val="tx1"/>
                          </a:solidFill>
                        </a:rPr>
                        <a:t>Constructive waves are formed in calm weather conditions with less wind energy.</a:t>
                      </a:r>
                    </a:p>
                  </a:txBody>
                  <a:tcP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82976356"/>
                  </a:ext>
                </a:extLst>
              </a:tr>
            </a:tbl>
          </a:graphicData>
        </a:graphic>
      </p:graphicFrame>
      <p:sp>
        <p:nvSpPr>
          <p:cNvPr id="4" name="TextBox 3">
            <a:extLst>
              <a:ext uri="{FF2B5EF4-FFF2-40B4-BE49-F238E27FC236}">
                <a16:creationId xmlns:a16="http://schemas.microsoft.com/office/drawing/2014/main" id="{430387EB-D797-3F92-AE04-A0B87C0BD424}"/>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6" name="Footer Placeholder 30">
            <a:extLst>
              <a:ext uri="{FF2B5EF4-FFF2-40B4-BE49-F238E27FC236}">
                <a16:creationId xmlns:a16="http://schemas.microsoft.com/office/drawing/2014/main" id="{62FA91C4-7145-B0DB-8E09-322DECBDF90A}"/>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13</a:t>
            </a:fld>
            <a:endParaRPr lang="en-GB" sz="1400" dirty="0"/>
          </a:p>
        </p:txBody>
      </p:sp>
      <p:pic>
        <p:nvPicPr>
          <p:cNvPr id="11" name="Graphic 10">
            <a:extLst>
              <a:ext uri="{FF2B5EF4-FFF2-40B4-BE49-F238E27FC236}">
                <a16:creationId xmlns:a16="http://schemas.microsoft.com/office/drawing/2014/main" id="{AC21430A-A44C-F457-6F40-4D68DE4B149C}"/>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153385" y="9383990"/>
            <a:ext cx="205675" cy="205675"/>
          </a:xfrm>
          <a:prstGeom prst="rect">
            <a:avLst/>
          </a:prstGeom>
        </p:spPr>
      </p:pic>
      <p:sp>
        <p:nvSpPr>
          <p:cNvPr id="2" name="Rectangle 1">
            <a:extLst>
              <a:ext uri="{FF2B5EF4-FFF2-40B4-BE49-F238E27FC236}">
                <a16:creationId xmlns:a16="http://schemas.microsoft.com/office/drawing/2014/main" id="{EBD33821-CAF0-30CF-53F2-32E91CA85064}"/>
              </a:ext>
            </a:extLst>
          </p:cNvPr>
          <p:cNvSpPr/>
          <p:nvPr/>
        </p:nvSpPr>
        <p:spPr>
          <a:xfrm>
            <a:off x="3162637" y="5328814"/>
            <a:ext cx="3265996" cy="1907214"/>
          </a:xfrm>
          <a:prstGeom prst="rect">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84BC8BA8-1F3B-6195-D2C4-547C63592614}"/>
              </a:ext>
            </a:extLst>
          </p:cNvPr>
          <p:cNvSpPr/>
          <p:nvPr/>
        </p:nvSpPr>
        <p:spPr>
          <a:xfrm>
            <a:off x="367723" y="5328813"/>
            <a:ext cx="2794914" cy="1907215"/>
          </a:xfrm>
          <a:prstGeom prst="rect">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Graphic 12">
            <a:extLst>
              <a:ext uri="{FF2B5EF4-FFF2-40B4-BE49-F238E27FC236}">
                <a16:creationId xmlns:a16="http://schemas.microsoft.com/office/drawing/2014/main" id="{B6FFC537-8564-A0F4-F555-FFD707FCBA48}"/>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356828" y="4958960"/>
            <a:ext cx="320825" cy="313025"/>
          </a:xfrm>
          <a:prstGeom prst="rect">
            <a:avLst/>
          </a:prstGeom>
        </p:spPr>
      </p:pic>
      <p:sp>
        <p:nvSpPr>
          <p:cNvPr id="18" name="TextBox 17">
            <a:extLst>
              <a:ext uri="{FF2B5EF4-FFF2-40B4-BE49-F238E27FC236}">
                <a16:creationId xmlns:a16="http://schemas.microsoft.com/office/drawing/2014/main" id="{1264FAD4-D89F-07CF-3532-9FF8FD83A2EA}"/>
              </a:ext>
            </a:extLst>
          </p:cNvPr>
          <p:cNvSpPr txBox="1"/>
          <p:nvPr/>
        </p:nvSpPr>
        <p:spPr>
          <a:xfrm>
            <a:off x="328238" y="5316770"/>
            <a:ext cx="2405032" cy="230832"/>
          </a:xfrm>
          <a:prstGeom prst="rect">
            <a:avLst/>
          </a:prstGeom>
          <a:noFill/>
        </p:spPr>
        <p:txBody>
          <a:bodyPr wrap="square" rtlCol="0">
            <a:spAutoFit/>
          </a:bodyPr>
          <a:lstStyle/>
          <a:p>
            <a:r>
              <a:rPr lang="en-GB" sz="900" dirty="0">
                <a:solidFill>
                  <a:schemeClr val="bg1">
                    <a:lumMod val="75000"/>
                  </a:schemeClr>
                </a:solidFill>
              </a:rPr>
              <a:t>Destructive Wave Diagram</a:t>
            </a:r>
          </a:p>
        </p:txBody>
      </p:sp>
      <p:sp>
        <p:nvSpPr>
          <p:cNvPr id="19" name="TextBox 18">
            <a:extLst>
              <a:ext uri="{FF2B5EF4-FFF2-40B4-BE49-F238E27FC236}">
                <a16:creationId xmlns:a16="http://schemas.microsoft.com/office/drawing/2014/main" id="{187CB54E-7B21-21B1-6360-9E3FF049B14C}"/>
              </a:ext>
            </a:extLst>
          </p:cNvPr>
          <p:cNvSpPr txBox="1"/>
          <p:nvPr/>
        </p:nvSpPr>
        <p:spPr>
          <a:xfrm>
            <a:off x="3123152" y="5309217"/>
            <a:ext cx="2960542" cy="230832"/>
          </a:xfrm>
          <a:prstGeom prst="rect">
            <a:avLst/>
          </a:prstGeom>
          <a:noFill/>
        </p:spPr>
        <p:txBody>
          <a:bodyPr wrap="square" rtlCol="0">
            <a:spAutoFit/>
          </a:bodyPr>
          <a:lstStyle/>
          <a:p>
            <a:r>
              <a:rPr lang="en-GB" sz="900" dirty="0">
                <a:solidFill>
                  <a:schemeClr val="bg1">
                    <a:lumMod val="75000"/>
                  </a:schemeClr>
                </a:solidFill>
              </a:rPr>
              <a:t>Outline the  Characteristics of  Destructive Waves</a:t>
            </a:r>
          </a:p>
        </p:txBody>
      </p:sp>
      <p:pic>
        <p:nvPicPr>
          <p:cNvPr id="21" name="Graphic 20">
            <a:extLst>
              <a:ext uri="{FF2B5EF4-FFF2-40B4-BE49-F238E27FC236}">
                <a16:creationId xmlns:a16="http://schemas.microsoft.com/office/drawing/2014/main" id="{D6719EF1-30F4-E3E5-76A1-B89BC966707D}"/>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367723" y="1950859"/>
            <a:ext cx="320825" cy="320825"/>
          </a:xfrm>
          <a:prstGeom prst="rect">
            <a:avLst/>
          </a:prstGeom>
        </p:spPr>
      </p:pic>
      <p:sp>
        <p:nvSpPr>
          <p:cNvPr id="22" name="TextBox 21">
            <a:extLst>
              <a:ext uri="{FF2B5EF4-FFF2-40B4-BE49-F238E27FC236}">
                <a16:creationId xmlns:a16="http://schemas.microsoft.com/office/drawing/2014/main" id="{9986C655-F75A-CFDC-DEB0-64ECA2BB425D}"/>
              </a:ext>
            </a:extLst>
          </p:cNvPr>
          <p:cNvSpPr txBox="1"/>
          <p:nvPr/>
        </p:nvSpPr>
        <p:spPr>
          <a:xfrm>
            <a:off x="613716" y="4961407"/>
            <a:ext cx="6462821" cy="307777"/>
          </a:xfrm>
          <a:prstGeom prst="rect">
            <a:avLst/>
          </a:prstGeom>
          <a:noFill/>
        </p:spPr>
        <p:txBody>
          <a:bodyPr wrap="square">
            <a:spAutoFit/>
          </a:bodyPr>
          <a:lstStyle/>
          <a:p>
            <a:r>
              <a:rPr lang="en-GB" sz="1400" b="1" dirty="0">
                <a:effectLst/>
                <a:latin typeface="Calibri" panose="020F0502020204030204" pitchFamily="34" charset="0"/>
                <a:ea typeface="Times New Roman" panose="02020603050405020304" pitchFamily="18" charset="0"/>
                <a:cs typeface="Times New Roman" panose="02020603050405020304" pitchFamily="18" charset="0"/>
              </a:rPr>
              <a:t>Sketch and Outline</a:t>
            </a:r>
            <a:endParaRPr lang="en-GB" sz="1400" b="1"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71256AD0-2A34-5E3D-598F-6198CC197AEA}"/>
              </a:ext>
            </a:extLst>
          </p:cNvPr>
          <p:cNvSpPr txBox="1"/>
          <p:nvPr/>
        </p:nvSpPr>
        <p:spPr>
          <a:xfrm>
            <a:off x="528135" y="7288652"/>
            <a:ext cx="6462821" cy="307777"/>
          </a:xfrm>
          <a:prstGeom prst="rect">
            <a:avLst/>
          </a:prstGeom>
          <a:noFill/>
        </p:spPr>
        <p:txBody>
          <a:bodyPr wrap="square">
            <a:spAutoFit/>
          </a:bodyPr>
          <a:lstStyle/>
          <a:p>
            <a:r>
              <a:rPr lang="en-GB" sz="1400" b="1" dirty="0">
                <a:effectLst/>
                <a:latin typeface="Calibri" panose="020F0502020204030204" pitchFamily="34" charset="0"/>
                <a:ea typeface="Times New Roman" panose="02020603050405020304" pitchFamily="18" charset="0"/>
                <a:cs typeface="Times New Roman" panose="02020603050405020304" pitchFamily="18" charset="0"/>
              </a:rPr>
              <a:t>Find and Fix</a:t>
            </a:r>
            <a:endParaRPr lang="en-GB" sz="1400" b="1"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28" name="Graphic 27">
            <a:extLst>
              <a:ext uri="{FF2B5EF4-FFF2-40B4-BE49-F238E27FC236}">
                <a16:creationId xmlns:a16="http://schemas.microsoft.com/office/drawing/2014/main" id="{C1A7D0DA-7542-6D5B-48EF-8291E1BDB177}"/>
              </a:ext>
            </a:extLst>
          </p:cNvPr>
          <p:cNvPicPr>
            <a:picLocks/>
          </p:cNvPicPr>
          <p:nvPr/>
        </p:nvPicPr>
        <p:blipFill>
          <a:blip r:embed="rId10">
            <a:extLst>
              <a:ext uri="{96DAC541-7B7A-43D3-8B79-37D633B846F1}">
                <asvg:svgBlip xmlns:asvg="http://schemas.microsoft.com/office/drawing/2016/SVG/main" r:embed="rId11"/>
              </a:ext>
            </a:extLst>
          </a:blip>
          <a:stretch>
            <a:fillRect/>
          </a:stretch>
        </p:blipFill>
        <p:spPr>
          <a:xfrm>
            <a:off x="356828" y="7321901"/>
            <a:ext cx="241281" cy="241281"/>
          </a:xfrm>
          <a:prstGeom prst="rect">
            <a:avLst/>
          </a:prstGeom>
        </p:spPr>
      </p:pic>
      <p:graphicFrame>
        <p:nvGraphicFramePr>
          <p:cNvPr id="12" name="Table 11">
            <a:extLst>
              <a:ext uri="{FF2B5EF4-FFF2-40B4-BE49-F238E27FC236}">
                <a16:creationId xmlns:a16="http://schemas.microsoft.com/office/drawing/2014/main" id="{15BCF8BB-2E20-642B-9D45-487B1E86BF8B}"/>
              </a:ext>
            </a:extLst>
          </p:cNvPr>
          <p:cNvGraphicFramePr>
            <a:graphicFrameLocks noGrp="1"/>
          </p:cNvGraphicFramePr>
          <p:nvPr>
            <p:extLst>
              <p:ext uri="{D42A27DB-BD31-4B8C-83A1-F6EECF244321}">
                <p14:modId xmlns:p14="http://schemas.microsoft.com/office/powerpoint/2010/main" val="3986185904"/>
              </p:ext>
            </p:extLst>
          </p:nvPr>
        </p:nvGraphicFramePr>
        <p:xfrm>
          <a:off x="367723" y="7680076"/>
          <a:ext cx="6053200" cy="1554480"/>
        </p:xfrm>
        <a:graphic>
          <a:graphicData uri="http://schemas.openxmlformats.org/drawingml/2006/table">
            <a:tbl>
              <a:tblPr firstRow="1" bandRow="1">
                <a:tableStyleId>{5C22544A-7EE6-4342-B048-85BDC9FD1C3A}</a:tableStyleId>
              </a:tblPr>
              <a:tblGrid>
                <a:gridCol w="2339618">
                  <a:extLst>
                    <a:ext uri="{9D8B030D-6E8A-4147-A177-3AD203B41FA5}">
                      <a16:colId xmlns:a16="http://schemas.microsoft.com/office/drawing/2014/main" val="3148410428"/>
                    </a:ext>
                  </a:extLst>
                </a:gridCol>
                <a:gridCol w="3713582">
                  <a:extLst>
                    <a:ext uri="{9D8B030D-6E8A-4147-A177-3AD203B41FA5}">
                      <a16:colId xmlns:a16="http://schemas.microsoft.com/office/drawing/2014/main" val="3417844791"/>
                    </a:ext>
                  </a:extLst>
                </a:gridCol>
              </a:tblGrid>
              <a:tr h="0">
                <a:tc>
                  <a:txBody>
                    <a:bodyPr/>
                    <a:lstStyle/>
                    <a:p>
                      <a:r>
                        <a:rPr lang="en-GB" sz="1200" b="0" dirty="0">
                          <a:solidFill>
                            <a:schemeClr val="tx1"/>
                          </a:solidFill>
                        </a:rPr>
                        <a:t>Destructive waves build beaches.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30769709"/>
                  </a:ext>
                </a:extLst>
              </a:tr>
              <a:tr h="0">
                <a:tc>
                  <a:txBody>
                    <a:bodyPr/>
                    <a:lstStyle/>
                    <a:p>
                      <a:r>
                        <a:rPr lang="en-GB" sz="1200" b="0" dirty="0">
                          <a:solidFill>
                            <a:schemeClr val="tx1"/>
                          </a:solidFill>
                        </a:rPr>
                        <a:t>Constructive waves are associated with high energy and storm conditions.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09465482"/>
                  </a:ext>
                </a:extLst>
              </a:tr>
              <a:tr h="134767">
                <a:tc>
                  <a:txBody>
                    <a:bodyPr/>
                    <a:lstStyle/>
                    <a:p>
                      <a:r>
                        <a:rPr lang="en-GB" sz="1200" b="0" dirty="0">
                          <a:solidFill>
                            <a:schemeClr val="tx1"/>
                          </a:solidFill>
                        </a:rPr>
                        <a:t>Destructive waves have a strong swash and weak backwash.</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38598242"/>
                  </a:ext>
                </a:extLst>
              </a:tr>
            </a:tbl>
          </a:graphicData>
        </a:graphic>
      </p:graphicFrame>
    </p:spTree>
    <p:extLst>
      <p:ext uri="{BB962C8B-B14F-4D97-AF65-F5344CB8AC3E}">
        <p14:creationId xmlns:p14="http://schemas.microsoft.com/office/powerpoint/2010/main" val="313030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3D88D800-273B-D0C6-E837-B926F45D4708}"/>
              </a:ext>
            </a:extLst>
          </p:cNvPr>
          <p:cNvSpPr/>
          <p:nvPr/>
        </p:nvSpPr>
        <p:spPr>
          <a:xfrm>
            <a:off x="394447" y="773199"/>
            <a:ext cx="3034553" cy="616329"/>
          </a:xfrm>
          <a:prstGeom prst="roundRect">
            <a:avLst/>
          </a:prstGeom>
          <a:solidFill>
            <a:srgbClr val="4F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BD9FCC6E-3579-97AB-1CE8-72682F85780C}"/>
              </a:ext>
            </a:extLst>
          </p:cNvPr>
          <p:cNvSpPr txBox="1"/>
          <p:nvPr/>
        </p:nvSpPr>
        <p:spPr>
          <a:xfrm>
            <a:off x="501904" y="892305"/>
            <a:ext cx="2187388" cy="461665"/>
          </a:xfrm>
          <a:prstGeom prst="rect">
            <a:avLst/>
          </a:prstGeom>
          <a:noFill/>
        </p:spPr>
        <p:txBody>
          <a:bodyPr wrap="square" rtlCol="0">
            <a:spAutoFit/>
          </a:bodyPr>
          <a:lstStyle/>
          <a:p>
            <a:r>
              <a:rPr lang="en-GB" sz="2400" b="1" dirty="0">
                <a:solidFill>
                  <a:schemeClr val="bg1"/>
                </a:solidFill>
              </a:rPr>
              <a:t>Wave Types</a:t>
            </a:r>
          </a:p>
        </p:txBody>
      </p:sp>
      <p:sp>
        <p:nvSpPr>
          <p:cNvPr id="9" name="Rectangle 8">
            <a:extLst>
              <a:ext uri="{FF2B5EF4-FFF2-40B4-BE49-F238E27FC236}">
                <a16:creationId xmlns:a16="http://schemas.microsoft.com/office/drawing/2014/main" id="{9E0E8C76-28E0-8293-66B9-120D4FC99544}"/>
              </a:ext>
            </a:extLst>
          </p:cNvPr>
          <p:cNvSpPr/>
          <p:nvPr/>
        </p:nvSpPr>
        <p:spPr>
          <a:xfrm>
            <a:off x="-160421" y="1459739"/>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90ED1EA0-6811-E62C-8186-0AF57947F6A4}"/>
              </a:ext>
            </a:extLst>
          </p:cNvPr>
          <p:cNvSpPr txBox="1"/>
          <p:nvPr/>
        </p:nvSpPr>
        <p:spPr>
          <a:xfrm>
            <a:off x="197105" y="1459739"/>
            <a:ext cx="5782355" cy="400110"/>
          </a:xfrm>
          <a:prstGeom prst="rect">
            <a:avLst/>
          </a:prstGeom>
          <a:noFill/>
        </p:spPr>
        <p:txBody>
          <a:bodyPr wrap="square" rtlCol="0">
            <a:spAutoFit/>
          </a:bodyPr>
          <a:lstStyle/>
          <a:p>
            <a:r>
              <a:rPr lang="en-GB" sz="2000" dirty="0">
                <a:solidFill>
                  <a:schemeClr val="bg1"/>
                </a:solidFill>
              </a:rPr>
              <a:t>Waves and their characteristics</a:t>
            </a:r>
          </a:p>
        </p:txBody>
      </p:sp>
      <p:cxnSp>
        <p:nvCxnSpPr>
          <p:cNvPr id="12" name="Straight Connector 11">
            <a:extLst>
              <a:ext uri="{FF2B5EF4-FFF2-40B4-BE49-F238E27FC236}">
                <a16:creationId xmlns:a16="http://schemas.microsoft.com/office/drawing/2014/main" id="{7D865D67-D27E-99F6-09F3-ADD3A37ABC03}"/>
              </a:ext>
            </a:extLst>
          </p:cNvPr>
          <p:cNvCxnSpPr/>
          <p:nvPr/>
        </p:nvCxnSpPr>
        <p:spPr>
          <a:xfrm>
            <a:off x="346321" y="7468935"/>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BD5E0CCB-1035-F6FC-3B0C-E298DFB12573}"/>
              </a:ext>
            </a:extLst>
          </p:cNvPr>
          <p:cNvCxnSpPr/>
          <p:nvPr/>
        </p:nvCxnSpPr>
        <p:spPr>
          <a:xfrm>
            <a:off x="346321" y="7894051"/>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5F393A9-5ADA-D5EE-0D0E-3E6BF6478735}"/>
              </a:ext>
            </a:extLst>
          </p:cNvPr>
          <p:cNvCxnSpPr/>
          <p:nvPr/>
        </p:nvCxnSpPr>
        <p:spPr>
          <a:xfrm>
            <a:off x="361655" y="8335209"/>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3CD2ED89-2A90-C195-C5BD-D02496E9B067}"/>
              </a:ext>
            </a:extLst>
          </p:cNvPr>
          <p:cNvSpPr txBox="1"/>
          <p:nvPr/>
        </p:nvSpPr>
        <p:spPr>
          <a:xfrm>
            <a:off x="235004" y="1921330"/>
            <a:ext cx="6462821" cy="923330"/>
          </a:xfrm>
          <a:prstGeom prst="rect">
            <a:avLst/>
          </a:prstGeom>
          <a:noFill/>
        </p:spPr>
        <p:txBody>
          <a:bodyPr wrap="square">
            <a:spAutoFit/>
          </a:bodyPr>
          <a:lstStyle/>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Study the photogra</a:t>
            </a:r>
            <a:r>
              <a:rPr lang="en-GB" dirty="0">
                <a:latin typeface="Calibri" panose="020F0502020204030204" pitchFamily="34" charset="0"/>
                <a:ea typeface="Times New Roman" panose="02020603050405020304" pitchFamily="18" charset="0"/>
                <a:cs typeface="Times New Roman" panose="02020603050405020304" pitchFamily="18" charset="0"/>
              </a:rPr>
              <a:t>phs below. Identify the wave types and explain your choice. </a:t>
            </a: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p:txBody>
      </p:sp>
      <p:cxnSp>
        <p:nvCxnSpPr>
          <p:cNvPr id="18" name="Straight Connector 17">
            <a:extLst>
              <a:ext uri="{FF2B5EF4-FFF2-40B4-BE49-F238E27FC236}">
                <a16:creationId xmlns:a16="http://schemas.microsoft.com/office/drawing/2014/main" id="{5D7F550C-62D2-C351-E6DD-D659582AE0A2}"/>
              </a:ext>
            </a:extLst>
          </p:cNvPr>
          <p:cNvCxnSpPr/>
          <p:nvPr/>
        </p:nvCxnSpPr>
        <p:spPr>
          <a:xfrm>
            <a:off x="346321" y="8760325"/>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C68A1524-F7E1-E766-2812-DB8A3496F2A7}"/>
              </a:ext>
            </a:extLst>
          </p:cNvPr>
          <p:cNvCxnSpPr/>
          <p:nvPr/>
        </p:nvCxnSpPr>
        <p:spPr>
          <a:xfrm>
            <a:off x="361655" y="9201483"/>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4DDECBE8-7C7F-64A1-454E-D57FA8D67A9B}"/>
              </a:ext>
            </a:extLst>
          </p:cNvPr>
          <p:cNvCxnSpPr/>
          <p:nvPr/>
        </p:nvCxnSpPr>
        <p:spPr>
          <a:xfrm>
            <a:off x="336294" y="6605335"/>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5F77AB57-990F-D099-9544-99A4CFAB676A}"/>
              </a:ext>
            </a:extLst>
          </p:cNvPr>
          <p:cNvCxnSpPr/>
          <p:nvPr/>
        </p:nvCxnSpPr>
        <p:spPr>
          <a:xfrm>
            <a:off x="336294" y="7030451"/>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36" name="Rounded Rectangle 35">
            <a:extLst>
              <a:ext uri="{FF2B5EF4-FFF2-40B4-BE49-F238E27FC236}">
                <a16:creationId xmlns:a16="http://schemas.microsoft.com/office/drawing/2014/main" id="{126BCEC3-FDDB-1380-1362-876E4D12934A}"/>
              </a:ext>
            </a:extLst>
          </p:cNvPr>
          <p:cNvSpPr/>
          <p:nvPr/>
        </p:nvSpPr>
        <p:spPr>
          <a:xfrm>
            <a:off x="-487298" y="-18903"/>
            <a:ext cx="5944201" cy="862850"/>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F41759D-1CBE-5146-F934-F373DCF4F501}"/>
              </a:ext>
            </a:extLst>
          </p:cNvPr>
          <p:cNvSpPr txBox="1"/>
          <p:nvPr/>
        </p:nvSpPr>
        <p:spPr>
          <a:xfrm>
            <a:off x="797617" y="31853"/>
            <a:ext cx="3247697" cy="830997"/>
          </a:xfrm>
          <a:prstGeom prst="rect">
            <a:avLst/>
          </a:prstGeom>
          <a:noFill/>
        </p:spPr>
        <p:txBody>
          <a:bodyPr wrap="square" rtlCol="0">
            <a:spAutoFit/>
          </a:bodyPr>
          <a:lstStyle/>
          <a:p>
            <a:r>
              <a:rPr lang="en-GB" sz="4800" dirty="0">
                <a:solidFill>
                  <a:schemeClr val="bg1"/>
                </a:solidFill>
              </a:rPr>
              <a:t>Application</a:t>
            </a:r>
          </a:p>
        </p:txBody>
      </p:sp>
      <p:pic>
        <p:nvPicPr>
          <p:cNvPr id="11" name="Graphic 10">
            <a:extLst>
              <a:ext uri="{FF2B5EF4-FFF2-40B4-BE49-F238E27FC236}">
                <a16:creationId xmlns:a16="http://schemas.microsoft.com/office/drawing/2014/main" id="{BDDEBB3D-5D44-CD55-85E1-852767207CA5}"/>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158604" y="98027"/>
            <a:ext cx="639013" cy="639013"/>
          </a:xfrm>
          <a:prstGeom prst="rect">
            <a:avLst/>
          </a:prstGeom>
        </p:spPr>
      </p:pic>
      <p:pic>
        <p:nvPicPr>
          <p:cNvPr id="6" name="Picture 5" descr="Waves crashing waves on a beach&#10;&#10;Description automatically generated">
            <a:extLst>
              <a:ext uri="{FF2B5EF4-FFF2-40B4-BE49-F238E27FC236}">
                <a16:creationId xmlns:a16="http://schemas.microsoft.com/office/drawing/2014/main" id="{A2E787DE-A177-BE27-376D-0439D423DA5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36294" y="2526192"/>
            <a:ext cx="2689292" cy="1791918"/>
          </a:xfrm>
          <a:prstGeom prst="rect">
            <a:avLst/>
          </a:prstGeom>
        </p:spPr>
      </p:pic>
      <p:sp>
        <p:nvSpPr>
          <p:cNvPr id="15" name="Oval 14">
            <a:extLst>
              <a:ext uri="{FF2B5EF4-FFF2-40B4-BE49-F238E27FC236}">
                <a16:creationId xmlns:a16="http://schemas.microsoft.com/office/drawing/2014/main" id="{344AB7AD-E515-B29E-6E1A-276A94C95DEB}"/>
              </a:ext>
            </a:extLst>
          </p:cNvPr>
          <p:cNvSpPr/>
          <p:nvPr/>
        </p:nvSpPr>
        <p:spPr>
          <a:xfrm>
            <a:off x="359060" y="2552187"/>
            <a:ext cx="352609" cy="35396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rgbClr val="4F95D9"/>
                </a:solidFill>
              </a:rPr>
              <a:t>1</a:t>
            </a:r>
          </a:p>
        </p:txBody>
      </p:sp>
      <p:pic>
        <p:nvPicPr>
          <p:cNvPr id="20" name="Picture 19" descr="A rocky beach with waves crashing on the shore&#10;&#10;Description automatically generated">
            <a:extLst>
              <a:ext uri="{FF2B5EF4-FFF2-40B4-BE49-F238E27FC236}">
                <a16:creationId xmlns:a16="http://schemas.microsoft.com/office/drawing/2014/main" id="{9B0D39AD-1F61-B609-1470-89DD4540750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681181" y="2531534"/>
            <a:ext cx="2689292" cy="1786576"/>
          </a:xfrm>
          <a:prstGeom prst="rect">
            <a:avLst/>
          </a:prstGeom>
        </p:spPr>
      </p:pic>
      <p:sp>
        <p:nvSpPr>
          <p:cNvPr id="21" name="Oval 20">
            <a:extLst>
              <a:ext uri="{FF2B5EF4-FFF2-40B4-BE49-F238E27FC236}">
                <a16:creationId xmlns:a16="http://schemas.microsoft.com/office/drawing/2014/main" id="{D26DBAEB-6676-89D5-FA25-9C26C58BC7E3}"/>
              </a:ext>
            </a:extLst>
          </p:cNvPr>
          <p:cNvSpPr/>
          <p:nvPr/>
        </p:nvSpPr>
        <p:spPr>
          <a:xfrm>
            <a:off x="3706361" y="2552186"/>
            <a:ext cx="352609" cy="35396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rgbClr val="4F95D9"/>
                </a:solidFill>
              </a:rPr>
              <a:t>2</a:t>
            </a:r>
          </a:p>
        </p:txBody>
      </p:sp>
      <p:pic>
        <p:nvPicPr>
          <p:cNvPr id="33" name="Picture 32" descr="Waves crashing waves on a pier&#10;&#10;Description automatically generated">
            <a:extLst>
              <a:ext uri="{FF2B5EF4-FFF2-40B4-BE49-F238E27FC236}">
                <a16:creationId xmlns:a16="http://schemas.microsoft.com/office/drawing/2014/main" id="{0DFE3835-15D7-6735-88F1-50F35250F0E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681181" y="4395386"/>
            <a:ext cx="2689292" cy="1808842"/>
          </a:xfrm>
          <a:prstGeom prst="rect">
            <a:avLst/>
          </a:prstGeom>
        </p:spPr>
      </p:pic>
      <p:sp>
        <p:nvSpPr>
          <p:cNvPr id="28" name="Oval 27">
            <a:extLst>
              <a:ext uri="{FF2B5EF4-FFF2-40B4-BE49-F238E27FC236}">
                <a16:creationId xmlns:a16="http://schemas.microsoft.com/office/drawing/2014/main" id="{35706EB5-08C5-19B5-CE7B-A853FB250D21}"/>
              </a:ext>
            </a:extLst>
          </p:cNvPr>
          <p:cNvSpPr/>
          <p:nvPr/>
        </p:nvSpPr>
        <p:spPr>
          <a:xfrm>
            <a:off x="3706361" y="4421380"/>
            <a:ext cx="352609" cy="35396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rgbClr val="4F95D9"/>
                </a:solidFill>
              </a:rPr>
              <a:t>4</a:t>
            </a:r>
          </a:p>
        </p:txBody>
      </p:sp>
      <p:pic>
        <p:nvPicPr>
          <p:cNvPr id="37" name="Picture 36" descr="A beach with waves crashing on the sand&#10;&#10;Description automatically generated">
            <a:extLst>
              <a:ext uri="{FF2B5EF4-FFF2-40B4-BE49-F238E27FC236}">
                <a16:creationId xmlns:a16="http://schemas.microsoft.com/office/drawing/2014/main" id="{B0FA85E3-B40B-764D-60BE-A26AA66D0BAE}"/>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36293" y="4390268"/>
            <a:ext cx="2689292" cy="1811990"/>
          </a:xfrm>
          <a:prstGeom prst="rect">
            <a:avLst/>
          </a:prstGeom>
        </p:spPr>
      </p:pic>
      <p:sp>
        <p:nvSpPr>
          <p:cNvPr id="24" name="Oval 23">
            <a:extLst>
              <a:ext uri="{FF2B5EF4-FFF2-40B4-BE49-F238E27FC236}">
                <a16:creationId xmlns:a16="http://schemas.microsoft.com/office/drawing/2014/main" id="{3DF3BDA9-6EF8-9DFC-1825-E8F96CD172D6}"/>
              </a:ext>
            </a:extLst>
          </p:cNvPr>
          <p:cNvSpPr/>
          <p:nvPr/>
        </p:nvSpPr>
        <p:spPr>
          <a:xfrm>
            <a:off x="359060" y="4421381"/>
            <a:ext cx="352609" cy="35396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rgbClr val="4F95D9"/>
                </a:solidFill>
              </a:rPr>
              <a:t>3</a:t>
            </a:r>
          </a:p>
        </p:txBody>
      </p:sp>
      <p:sp>
        <p:nvSpPr>
          <p:cNvPr id="4" name="TextBox 3">
            <a:extLst>
              <a:ext uri="{FF2B5EF4-FFF2-40B4-BE49-F238E27FC236}">
                <a16:creationId xmlns:a16="http://schemas.microsoft.com/office/drawing/2014/main" id="{25DCC48C-2138-F1B9-2ADB-583B6FB7F2D5}"/>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17" name="Footer Placeholder 30">
            <a:extLst>
              <a:ext uri="{FF2B5EF4-FFF2-40B4-BE49-F238E27FC236}">
                <a16:creationId xmlns:a16="http://schemas.microsoft.com/office/drawing/2014/main" id="{4053D31E-6282-1B98-A11C-7E455C723960}"/>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14</a:t>
            </a:fld>
            <a:endParaRPr lang="en-GB" sz="1400" dirty="0"/>
          </a:p>
        </p:txBody>
      </p:sp>
      <p:pic>
        <p:nvPicPr>
          <p:cNvPr id="23" name="Graphic 22">
            <a:extLst>
              <a:ext uri="{FF2B5EF4-FFF2-40B4-BE49-F238E27FC236}">
                <a16:creationId xmlns:a16="http://schemas.microsoft.com/office/drawing/2014/main" id="{59B58A39-BECA-5218-5B41-0B5B309FE1B0}"/>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153385" y="9383990"/>
            <a:ext cx="205675" cy="205675"/>
          </a:xfrm>
          <a:prstGeom prst="rect">
            <a:avLst/>
          </a:prstGeom>
        </p:spPr>
      </p:pic>
    </p:spTree>
    <p:extLst>
      <p:ext uri="{BB962C8B-B14F-4D97-AF65-F5344CB8AC3E}">
        <p14:creationId xmlns:p14="http://schemas.microsoft.com/office/powerpoint/2010/main" val="14271642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3D88D800-273B-D0C6-E837-B926F45D4708}"/>
              </a:ext>
            </a:extLst>
          </p:cNvPr>
          <p:cNvSpPr/>
          <p:nvPr/>
        </p:nvSpPr>
        <p:spPr>
          <a:xfrm>
            <a:off x="394447" y="773199"/>
            <a:ext cx="3034553" cy="616329"/>
          </a:xfrm>
          <a:prstGeom prst="roundRect">
            <a:avLst/>
          </a:prstGeom>
          <a:solidFill>
            <a:srgbClr val="4F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BD9FCC6E-3579-97AB-1CE8-72682F85780C}"/>
              </a:ext>
            </a:extLst>
          </p:cNvPr>
          <p:cNvSpPr txBox="1"/>
          <p:nvPr/>
        </p:nvSpPr>
        <p:spPr>
          <a:xfrm>
            <a:off x="501904" y="892305"/>
            <a:ext cx="2187388" cy="461665"/>
          </a:xfrm>
          <a:prstGeom prst="rect">
            <a:avLst/>
          </a:prstGeom>
          <a:noFill/>
        </p:spPr>
        <p:txBody>
          <a:bodyPr wrap="square" rtlCol="0">
            <a:spAutoFit/>
          </a:bodyPr>
          <a:lstStyle/>
          <a:p>
            <a:r>
              <a:rPr lang="en-GB" sz="2400" b="1" dirty="0">
                <a:solidFill>
                  <a:schemeClr val="bg1"/>
                </a:solidFill>
              </a:rPr>
              <a:t>Wave Types</a:t>
            </a:r>
          </a:p>
        </p:txBody>
      </p:sp>
      <p:sp>
        <p:nvSpPr>
          <p:cNvPr id="9" name="Rectangle 8">
            <a:extLst>
              <a:ext uri="{FF2B5EF4-FFF2-40B4-BE49-F238E27FC236}">
                <a16:creationId xmlns:a16="http://schemas.microsoft.com/office/drawing/2014/main" id="{9E0E8C76-28E0-8293-66B9-120D4FC99544}"/>
              </a:ext>
            </a:extLst>
          </p:cNvPr>
          <p:cNvSpPr/>
          <p:nvPr/>
        </p:nvSpPr>
        <p:spPr>
          <a:xfrm>
            <a:off x="-160421" y="1459739"/>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90ED1EA0-6811-E62C-8186-0AF57947F6A4}"/>
              </a:ext>
            </a:extLst>
          </p:cNvPr>
          <p:cNvSpPr txBox="1"/>
          <p:nvPr/>
        </p:nvSpPr>
        <p:spPr>
          <a:xfrm>
            <a:off x="197105" y="1459739"/>
            <a:ext cx="5782355" cy="400110"/>
          </a:xfrm>
          <a:prstGeom prst="rect">
            <a:avLst/>
          </a:prstGeom>
          <a:noFill/>
        </p:spPr>
        <p:txBody>
          <a:bodyPr wrap="square" rtlCol="0">
            <a:spAutoFit/>
          </a:bodyPr>
          <a:lstStyle/>
          <a:p>
            <a:r>
              <a:rPr lang="en-GB" sz="2000" dirty="0">
                <a:solidFill>
                  <a:schemeClr val="bg1"/>
                </a:solidFill>
              </a:rPr>
              <a:t>Exam style question(s)</a:t>
            </a:r>
          </a:p>
        </p:txBody>
      </p:sp>
      <p:cxnSp>
        <p:nvCxnSpPr>
          <p:cNvPr id="14" name="Straight Connector 13">
            <a:extLst>
              <a:ext uri="{FF2B5EF4-FFF2-40B4-BE49-F238E27FC236}">
                <a16:creationId xmlns:a16="http://schemas.microsoft.com/office/drawing/2014/main" id="{E5F393A9-5ADA-D5EE-0D0E-3E6BF6478735}"/>
              </a:ext>
            </a:extLst>
          </p:cNvPr>
          <p:cNvCxnSpPr/>
          <p:nvPr/>
        </p:nvCxnSpPr>
        <p:spPr>
          <a:xfrm>
            <a:off x="361655" y="8369152"/>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3CD2ED89-2A90-C195-C5BD-D02496E9B067}"/>
              </a:ext>
            </a:extLst>
          </p:cNvPr>
          <p:cNvSpPr txBox="1"/>
          <p:nvPr/>
        </p:nvSpPr>
        <p:spPr>
          <a:xfrm>
            <a:off x="235005" y="4211618"/>
            <a:ext cx="6271414" cy="369332"/>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Study Figure 1, diagrams of destructive and constructive waves. </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cxnSp>
        <p:nvCxnSpPr>
          <p:cNvPr id="18" name="Straight Connector 17">
            <a:extLst>
              <a:ext uri="{FF2B5EF4-FFF2-40B4-BE49-F238E27FC236}">
                <a16:creationId xmlns:a16="http://schemas.microsoft.com/office/drawing/2014/main" id="{5D7F550C-62D2-C351-E6DD-D659582AE0A2}"/>
              </a:ext>
            </a:extLst>
          </p:cNvPr>
          <p:cNvCxnSpPr/>
          <p:nvPr/>
        </p:nvCxnSpPr>
        <p:spPr>
          <a:xfrm>
            <a:off x="346321" y="8794268"/>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4DDECBE8-7C7F-64A1-454E-D57FA8D67A9B}"/>
              </a:ext>
            </a:extLst>
          </p:cNvPr>
          <p:cNvCxnSpPr/>
          <p:nvPr/>
        </p:nvCxnSpPr>
        <p:spPr>
          <a:xfrm>
            <a:off x="336294" y="7441385"/>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5F77AB57-990F-D099-9544-99A4CFAB676A}"/>
              </a:ext>
            </a:extLst>
          </p:cNvPr>
          <p:cNvCxnSpPr/>
          <p:nvPr/>
        </p:nvCxnSpPr>
        <p:spPr>
          <a:xfrm>
            <a:off x="336294" y="7866501"/>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36" name="Rounded Rectangle 35">
            <a:extLst>
              <a:ext uri="{FF2B5EF4-FFF2-40B4-BE49-F238E27FC236}">
                <a16:creationId xmlns:a16="http://schemas.microsoft.com/office/drawing/2014/main" id="{126BCEC3-FDDB-1380-1362-876E4D12934A}"/>
              </a:ext>
            </a:extLst>
          </p:cNvPr>
          <p:cNvSpPr/>
          <p:nvPr/>
        </p:nvSpPr>
        <p:spPr>
          <a:xfrm>
            <a:off x="-487297" y="-18903"/>
            <a:ext cx="6310228" cy="862850"/>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F41759D-1CBE-5146-F934-F373DCF4F501}"/>
              </a:ext>
            </a:extLst>
          </p:cNvPr>
          <p:cNvSpPr txBox="1"/>
          <p:nvPr/>
        </p:nvSpPr>
        <p:spPr>
          <a:xfrm>
            <a:off x="797617" y="31853"/>
            <a:ext cx="4747777" cy="830997"/>
          </a:xfrm>
          <a:prstGeom prst="rect">
            <a:avLst/>
          </a:prstGeom>
          <a:noFill/>
        </p:spPr>
        <p:txBody>
          <a:bodyPr wrap="square" rtlCol="0">
            <a:spAutoFit/>
          </a:bodyPr>
          <a:lstStyle/>
          <a:p>
            <a:r>
              <a:rPr lang="en-GB" sz="4800" dirty="0">
                <a:solidFill>
                  <a:schemeClr val="bg1"/>
                </a:solidFill>
              </a:rPr>
              <a:t>Exam Questions</a:t>
            </a:r>
          </a:p>
        </p:txBody>
      </p:sp>
      <p:pic>
        <p:nvPicPr>
          <p:cNvPr id="2" name="Graphic 1">
            <a:extLst>
              <a:ext uri="{FF2B5EF4-FFF2-40B4-BE49-F238E27FC236}">
                <a16:creationId xmlns:a16="http://schemas.microsoft.com/office/drawing/2014/main" id="{BB1274C8-ED92-B34A-0956-B4AB6DFDE618}"/>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174956" y="90375"/>
            <a:ext cx="633766" cy="633766"/>
          </a:xfrm>
          <a:prstGeom prst="rect">
            <a:avLst/>
          </a:prstGeom>
        </p:spPr>
      </p:pic>
      <p:sp>
        <p:nvSpPr>
          <p:cNvPr id="3" name="TextBox 2">
            <a:extLst>
              <a:ext uri="{FF2B5EF4-FFF2-40B4-BE49-F238E27FC236}">
                <a16:creationId xmlns:a16="http://schemas.microsoft.com/office/drawing/2014/main" id="{62397088-A2D5-29F2-0220-C38E7A591CA3}"/>
              </a:ext>
            </a:extLst>
          </p:cNvPr>
          <p:cNvSpPr txBox="1"/>
          <p:nvPr/>
        </p:nvSpPr>
        <p:spPr>
          <a:xfrm>
            <a:off x="341330" y="8863855"/>
            <a:ext cx="6165088" cy="369332"/>
          </a:xfrm>
          <a:prstGeom prst="rect">
            <a:avLst/>
          </a:prstGeom>
          <a:noFill/>
        </p:spPr>
        <p:txBody>
          <a:bodyPr wrap="square">
            <a:spAutoFit/>
          </a:bodyPr>
          <a:lstStyle/>
          <a:p>
            <a:pPr algn="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[2 marks]</a:t>
            </a:r>
            <a:endParaRPr lang="en-GB" sz="1800" dirty="0">
              <a:effectLst/>
              <a:latin typeface="Times New Roman" panose="02020603050405020304" pitchFamily="18" charset="0"/>
              <a:ea typeface="Times New Roman" panose="02020603050405020304" pitchFamily="18" charset="0"/>
            </a:endParaRPr>
          </a:p>
        </p:txBody>
      </p:sp>
      <p:sp>
        <p:nvSpPr>
          <p:cNvPr id="30" name="TextBox 29">
            <a:extLst>
              <a:ext uri="{FF2B5EF4-FFF2-40B4-BE49-F238E27FC236}">
                <a16:creationId xmlns:a16="http://schemas.microsoft.com/office/drawing/2014/main" id="{5EF1A7B7-2ECC-189C-C0EE-1FBABEBD36FC}"/>
              </a:ext>
            </a:extLst>
          </p:cNvPr>
          <p:cNvSpPr txBox="1"/>
          <p:nvPr/>
        </p:nvSpPr>
        <p:spPr>
          <a:xfrm>
            <a:off x="235005" y="2113469"/>
            <a:ext cx="6271414" cy="2031325"/>
          </a:xfrm>
          <a:prstGeom prst="rect">
            <a:avLst/>
          </a:prstGeom>
          <a:noFill/>
        </p:spPr>
        <p:txBody>
          <a:bodyPr wrap="square">
            <a:spAutoFit/>
          </a:bodyPr>
          <a:lstStyle/>
          <a:p>
            <a:pPr marL="342900" indent="-342900">
              <a:buAutoNum type="arabicPeriod"/>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Which of the following is a characteristic of a destructive wave?</a:t>
            </a:r>
            <a:br>
              <a:rPr lang="en-GB" sz="1800" dirty="0">
                <a:effectLst/>
                <a:latin typeface="Calibri" panose="020F0502020204030204" pitchFamily="34" charset="0"/>
                <a:ea typeface="Times New Roman" panose="02020603050405020304" pitchFamily="18" charset="0"/>
                <a:cs typeface="Times New Roman" panose="02020603050405020304" pitchFamily="18" charset="0"/>
              </a:rPr>
            </a:b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623888" indent="-333375">
              <a:buFont typeface="Wingdings" pitchFamily="2" charset="2"/>
              <a:buChar char="q"/>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Short wavelength</a:t>
            </a:r>
            <a:endParaRPr lang="en-GB" dirty="0">
              <a:latin typeface="Calibri" panose="020F0502020204030204" pitchFamily="34" charset="0"/>
              <a:ea typeface="Times New Roman" panose="02020603050405020304" pitchFamily="18" charset="0"/>
              <a:cs typeface="Times New Roman" panose="02020603050405020304" pitchFamily="18" charset="0"/>
            </a:endParaRPr>
          </a:p>
          <a:p>
            <a:pPr marL="623888" indent="-333375">
              <a:buFont typeface="Wingdings" pitchFamily="2" charset="2"/>
              <a:buChar char="q"/>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Strong swash</a:t>
            </a:r>
          </a:p>
          <a:p>
            <a:pPr marL="623888" indent="-333375">
              <a:buFont typeface="Wingdings" pitchFamily="2" charset="2"/>
              <a:buChar char="q"/>
            </a:pPr>
            <a:r>
              <a:rPr lang="en-GB" dirty="0">
                <a:latin typeface="Calibri" panose="020F0502020204030204" pitchFamily="34" charset="0"/>
                <a:ea typeface="Times New Roman" panose="02020603050405020304" pitchFamily="18" charset="0"/>
                <a:cs typeface="Times New Roman" panose="02020603050405020304" pitchFamily="18" charset="0"/>
              </a:rPr>
              <a:t>Weak backwash</a:t>
            </a:r>
          </a:p>
          <a:p>
            <a:pPr marL="623888" indent="-333375">
              <a:buFont typeface="Wingdings" pitchFamily="2" charset="2"/>
              <a:buChar char="q"/>
            </a:pPr>
            <a:r>
              <a:rPr lang="en-GB" dirty="0">
                <a:latin typeface="Calibri" panose="020F0502020204030204" pitchFamily="34" charset="0"/>
                <a:ea typeface="Times New Roman" panose="02020603050405020304" pitchFamily="18" charset="0"/>
                <a:cs typeface="Times New Roman" panose="02020603050405020304" pitchFamily="18" charset="0"/>
              </a:rPr>
              <a:t>Low wave height</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0C6099E8-8318-895C-4512-C2951C199058}"/>
              </a:ext>
            </a:extLst>
          </p:cNvPr>
          <p:cNvSpPr txBox="1"/>
          <p:nvPr/>
        </p:nvSpPr>
        <p:spPr>
          <a:xfrm>
            <a:off x="219670" y="3750994"/>
            <a:ext cx="6165088" cy="369332"/>
          </a:xfrm>
          <a:prstGeom prst="rect">
            <a:avLst/>
          </a:prstGeom>
          <a:noFill/>
        </p:spPr>
        <p:txBody>
          <a:bodyPr wrap="square">
            <a:spAutoFit/>
          </a:bodyPr>
          <a:lstStyle/>
          <a:p>
            <a:pPr algn="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[1 mark]</a:t>
            </a:r>
            <a:endParaRPr lang="en-GB" sz="1800" dirty="0">
              <a:effectLst/>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46133288-ED50-89C2-1248-ADBE4080F65F}"/>
              </a:ext>
            </a:extLst>
          </p:cNvPr>
          <p:cNvSpPr txBox="1"/>
          <p:nvPr/>
        </p:nvSpPr>
        <p:spPr>
          <a:xfrm>
            <a:off x="235005" y="7150415"/>
            <a:ext cx="6271414" cy="369332"/>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1. </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F6B9ABFF-D0A5-51A9-6B6B-0E88A3659CA5}"/>
              </a:ext>
            </a:extLst>
          </p:cNvPr>
          <p:cNvSpPr txBox="1"/>
          <p:nvPr/>
        </p:nvSpPr>
        <p:spPr>
          <a:xfrm>
            <a:off x="281261" y="8079639"/>
            <a:ext cx="6271414" cy="369332"/>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2. </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4" name="Picture 3" descr="A blue and yellow beach&#10;&#10;Description automatically generated">
            <a:extLst>
              <a:ext uri="{FF2B5EF4-FFF2-40B4-BE49-F238E27FC236}">
                <a16:creationId xmlns:a16="http://schemas.microsoft.com/office/drawing/2014/main" id="{9CB4E7FB-8A68-98B0-0A0B-5BEB2CD4F77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423874" y="5181112"/>
            <a:ext cx="2732624" cy="1096802"/>
          </a:xfrm>
          <a:prstGeom prst="rect">
            <a:avLst/>
          </a:prstGeom>
        </p:spPr>
      </p:pic>
      <p:pic>
        <p:nvPicPr>
          <p:cNvPr id="15" name="Picture 14" descr="A blue and yellow sand and waves&#10;&#10;Description automatically generated with medium confidence">
            <a:extLst>
              <a:ext uri="{FF2B5EF4-FFF2-40B4-BE49-F238E27FC236}">
                <a16:creationId xmlns:a16="http://schemas.microsoft.com/office/drawing/2014/main" id="{58B9C614-20B7-18EB-C051-19962A674C3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59060" y="5211568"/>
            <a:ext cx="2730044" cy="1096802"/>
          </a:xfrm>
          <a:prstGeom prst="rect">
            <a:avLst/>
          </a:prstGeom>
        </p:spPr>
      </p:pic>
      <p:sp>
        <p:nvSpPr>
          <p:cNvPr id="20" name="TextBox 19">
            <a:extLst>
              <a:ext uri="{FF2B5EF4-FFF2-40B4-BE49-F238E27FC236}">
                <a16:creationId xmlns:a16="http://schemas.microsoft.com/office/drawing/2014/main" id="{58BE2F8C-2D11-7B89-C932-D4E2F4B8432E}"/>
              </a:ext>
            </a:extLst>
          </p:cNvPr>
          <p:cNvSpPr txBox="1"/>
          <p:nvPr/>
        </p:nvSpPr>
        <p:spPr>
          <a:xfrm>
            <a:off x="701502" y="4907593"/>
            <a:ext cx="1879888" cy="369332"/>
          </a:xfrm>
          <a:prstGeom prst="rect">
            <a:avLst/>
          </a:prstGeom>
          <a:noFill/>
        </p:spPr>
        <p:txBody>
          <a:bodyPr wrap="square">
            <a:spAutoFit/>
          </a:bodyPr>
          <a:lstStyle/>
          <a:p>
            <a:pPr algn="ctr"/>
            <a:r>
              <a:rPr lang="en-GB" dirty="0">
                <a:latin typeface="Calibri" panose="020F0502020204030204" pitchFamily="34" charset="0"/>
                <a:ea typeface="Times New Roman" panose="02020603050405020304" pitchFamily="18" charset="0"/>
                <a:cs typeface="Times New Roman" panose="02020603050405020304" pitchFamily="18" charset="0"/>
              </a:rPr>
              <a:t>Destructive wave</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2ECE8C29-D073-9021-9CD2-CEF5E2AB6A7B}"/>
              </a:ext>
            </a:extLst>
          </p:cNvPr>
          <p:cNvSpPr txBox="1"/>
          <p:nvPr/>
        </p:nvSpPr>
        <p:spPr>
          <a:xfrm>
            <a:off x="3647918" y="4884844"/>
            <a:ext cx="2373889" cy="369332"/>
          </a:xfrm>
          <a:prstGeom prst="rect">
            <a:avLst/>
          </a:prstGeom>
          <a:noFill/>
        </p:spPr>
        <p:txBody>
          <a:bodyPr wrap="square">
            <a:spAutoFit/>
          </a:bodyPr>
          <a:lstStyle/>
          <a:p>
            <a:pPr algn="ctr"/>
            <a:r>
              <a:rPr lang="en-GB" dirty="0">
                <a:latin typeface="Calibri" panose="020F0502020204030204" pitchFamily="34" charset="0"/>
                <a:ea typeface="Times New Roman" panose="02020603050405020304" pitchFamily="18" charset="0"/>
                <a:cs typeface="Times New Roman" panose="02020603050405020304" pitchFamily="18" charset="0"/>
              </a:rPr>
              <a:t>Constructive wave</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42A5B6D3-3040-A2A0-338A-095775988B81}"/>
              </a:ext>
            </a:extLst>
          </p:cNvPr>
          <p:cNvSpPr txBox="1"/>
          <p:nvPr/>
        </p:nvSpPr>
        <p:spPr>
          <a:xfrm>
            <a:off x="2362270" y="4658226"/>
            <a:ext cx="1879888" cy="369332"/>
          </a:xfrm>
          <a:prstGeom prst="rect">
            <a:avLst/>
          </a:prstGeom>
          <a:noFill/>
        </p:spPr>
        <p:txBody>
          <a:bodyPr wrap="square">
            <a:spAutoFit/>
          </a:bodyPr>
          <a:lstStyle/>
          <a:p>
            <a:pPr algn="ctr"/>
            <a:r>
              <a:rPr lang="en-GB" b="1" dirty="0">
                <a:latin typeface="Calibri" panose="020F0502020204030204" pitchFamily="34" charset="0"/>
                <a:ea typeface="Times New Roman" panose="02020603050405020304" pitchFamily="18" charset="0"/>
                <a:cs typeface="Times New Roman" panose="02020603050405020304" pitchFamily="18" charset="0"/>
              </a:rPr>
              <a:t>Figure 1</a:t>
            </a:r>
            <a:endParaRPr lang="en-GB" sz="1800" b="1"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E692E4BA-C60E-3942-A727-7C211D152525}"/>
              </a:ext>
            </a:extLst>
          </p:cNvPr>
          <p:cNvSpPr txBox="1"/>
          <p:nvPr/>
        </p:nvSpPr>
        <p:spPr>
          <a:xfrm>
            <a:off x="245166" y="6383376"/>
            <a:ext cx="6271414" cy="646331"/>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2. Using Figure 1, compare two features of destructive and constructive waves. </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03F297FE-7401-94FD-0458-616FE8C17FDC}"/>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13" name="Footer Placeholder 30">
            <a:extLst>
              <a:ext uri="{FF2B5EF4-FFF2-40B4-BE49-F238E27FC236}">
                <a16:creationId xmlns:a16="http://schemas.microsoft.com/office/drawing/2014/main" id="{17606AE9-E7CF-7F0D-B12F-BFE66A3DC9F6}"/>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15</a:t>
            </a:fld>
            <a:endParaRPr lang="en-GB" sz="1400" dirty="0"/>
          </a:p>
        </p:txBody>
      </p:sp>
      <p:pic>
        <p:nvPicPr>
          <p:cNvPr id="17" name="Graphic 16">
            <a:extLst>
              <a:ext uri="{FF2B5EF4-FFF2-40B4-BE49-F238E27FC236}">
                <a16:creationId xmlns:a16="http://schemas.microsoft.com/office/drawing/2014/main" id="{35232487-C569-5B9B-3100-5E8F111541D8}"/>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153385" y="9383990"/>
            <a:ext cx="205675" cy="205675"/>
          </a:xfrm>
          <a:prstGeom prst="rect">
            <a:avLst/>
          </a:prstGeom>
        </p:spPr>
      </p:pic>
    </p:spTree>
    <p:extLst>
      <p:ext uri="{BB962C8B-B14F-4D97-AF65-F5344CB8AC3E}">
        <p14:creationId xmlns:p14="http://schemas.microsoft.com/office/powerpoint/2010/main" val="34637955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3D88D800-273B-D0C6-E837-B926F45D4708}"/>
              </a:ext>
            </a:extLst>
          </p:cNvPr>
          <p:cNvSpPr/>
          <p:nvPr/>
        </p:nvSpPr>
        <p:spPr>
          <a:xfrm>
            <a:off x="394447" y="773199"/>
            <a:ext cx="3034553" cy="616329"/>
          </a:xfrm>
          <a:prstGeom prst="roundRect">
            <a:avLst/>
          </a:prstGeom>
          <a:solidFill>
            <a:srgbClr val="4F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B1132A0-36CB-3B33-0FA1-0503D625A180}"/>
              </a:ext>
            </a:extLst>
          </p:cNvPr>
          <p:cNvSpPr>
            <a:spLocks noGrp="1"/>
          </p:cNvSpPr>
          <p:nvPr>
            <p:ph type="title"/>
          </p:nvPr>
        </p:nvSpPr>
        <p:spPr>
          <a:xfrm>
            <a:off x="235005" y="297180"/>
            <a:ext cx="5915025" cy="686540"/>
          </a:xfrm>
        </p:spPr>
        <p:txBody>
          <a:bodyPr/>
          <a:lstStyle/>
          <a:p>
            <a:r>
              <a:rPr lang="en-GB" dirty="0"/>
              <a:t>Knowledge</a:t>
            </a:r>
          </a:p>
        </p:txBody>
      </p:sp>
      <p:sp>
        <p:nvSpPr>
          <p:cNvPr id="4" name="Rectangle 3">
            <a:extLst>
              <a:ext uri="{FF2B5EF4-FFF2-40B4-BE49-F238E27FC236}">
                <a16:creationId xmlns:a16="http://schemas.microsoft.com/office/drawing/2014/main" id="{C7FF525D-5A54-27A3-55D1-6E52D9CB6682}"/>
              </a:ext>
            </a:extLst>
          </p:cNvPr>
          <p:cNvSpPr/>
          <p:nvPr/>
        </p:nvSpPr>
        <p:spPr>
          <a:xfrm>
            <a:off x="1" y="0"/>
            <a:ext cx="6858000" cy="862850"/>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F41759D-1CBE-5146-F934-F373DCF4F501}"/>
              </a:ext>
            </a:extLst>
          </p:cNvPr>
          <p:cNvSpPr txBox="1"/>
          <p:nvPr/>
        </p:nvSpPr>
        <p:spPr>
          <a:xfrm>
            <a:off x="797617" y="31853"/>
            <a:ext cx="3247697" cy="830997"/>
          </a:xfrm>
          <a:prstGeom prst="rect">
            <a:avLst/>
          </a:prstGeom>
          <a:noFill/>
        </p:spPr>
        <p:txBody>
          <a:bodyPr wrap="square" rtlCol="0">
            <a:spAutoFit/>
          </a:bodyPr>
          <a:lstStyle/>
          <a:p>
            <a:r>
              <a:rPr lang="en-GB" sz="4800" dirty="0">
                <a:solidFill>
                  <a:schemeClr val="bg1"/>
                </a:solidFill>
              </a:rPr>
              <a:t>Knowledge</a:t>
            </a:r>
          </a:p>
        </p:txBody>
      </p:sp>
      <p:pic>
        <p:nvPicPr>
          <p:cNvPr id="6" name="Graphic 5">
            <a:extLst>
              <a:ext uri="{FF2B5EF4-FFF2-40B4-BE49-F238E27FC236}">
                <a16:creationId xmlns:a16="http://schemas.microsoft.com/office/drawing/2014/main" id="{44004F73-6B78-C85F-89FB-7CF846D13C8A}"/>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91135" y="31853"/>
            <a:ext cx="752804" cy="752804"/>
          </a:xfrm>
          <a:prstGeom prst="rect">
            <a:avLst/>
          </a:prstGeom>
        </p:spPr>
      </p:pic>
      <p:sp>
        <p:nvSpPr>
          <p:cNvPr id="8" name="TextBox 7">
            <a:extLst>
              <a:ext uri="{FF2B5EF4-FFF2-40B4-BE49-F238E27FC236}">
                <a16:creationId xmlns:a16="http://schemas.microsoft.com/office/drawing/2014/main" id="{BD9FCC6E-3579-97AB-1CE8-72682F85780C}"/>
              </a:ext>
            </a:extLst>
          </p:cNvPr>
          <p:cNvSpPr txBox="1"/>
          <p:nvPr/>
        </p:nvSpPr>
        <p:spPr>
          <a:xfrm>
            <a:off x="501904" y="892305"/>
            <a:ext cx="2187388" cy="461665"/>
          </a:xfrm>
          <a:prstGeom prst="rect">
            <a:avLst/>
          </a:prstGeom>
          <a:noFill/>
        </p:spPr>
        <p:txBody>
          <a:bodyPr wrap="square" rtlCol="0">
            <a:spAutoFit/>
          </a:bodyPr>
          <a:lstStyle/>
          <a:p>
            <a:r>
              <a:rPr lang="en-GB" sz="2400" b="1" dirty="0">
                <a:solidFill>
                  <a:schemeClr val="bg1"/>
                </a:solidFill>
              </a:rPr>
              <a:t>Weathering</a:t>
            </a:r>
          </a:p>
        </p:txBody>
      </p:sp>
      <p:sp>
        <p:nvSpPr>
          <p:cNvPr id="42" name="Rectangle 41">
            <a:extLst>
              <a:ext uri="{FF2B5EF4-FFF2-40B4-BE49-F238E27FC236}">
                <a16:creationId xmlns:a16="http://schemas.microsoft.com/office/drawing/2014/main" id="{BE3091F5-E350-20E7-D8A5-F02220F924DB}"/>
              </a:ext>
            </a:extLst>
          </p:cNvPr>
          <p:cNvSpPr/>
          <p:nvPr/>
        </p:nvSpPr>
        <p:spPr>
          <a:xfrm>
            <a:off x="-160421" y="1459739"/>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2E218BEB-C1CA-EF21-2D6A-05CF663E135C}"/>
              </a:ext>
            </a:extLst>
          </p:cNvPr>
          <p:cNvSpPr txBox="1"/>
          <p:nvPr/>
        </p:nvSpPr>
        <p:spPr>
          <a:xfrm>
            <a:off x="197105" y="1459739"/>
            <a:ext cx="5782355" cy="400110"/>
          </a:xfrm>
          <a:prstGeom prst="rect">
            <a:avLst/>
          </a:prstGeom>
          <a:noFill/>
        </p:spPr>
        <p:txBody>
          <a:bodyPr wrap="square" rtlCol="0">
            <a:spAutoFit/>
          </a:bodyPr>
          <a:lstStyle/>
          <a:p>
            <a:r>
              <a:rPr lang="en-GB" sz="2000" dirty="0">
                <a:solidFill>
                  <a:schemeClr val="bg1"/>
                </a:solidFill>
              </a:rPr>
              <a:t>What is weathering?</a:t>
            </a:r>
          </a:p>
        </p:txBody>
      </p:sp>
      <p:sp>
        <p:nvSpPr>
          <p:cNvPr id="55" name="TextBox 54">
            <a:extLst>
              <a:ext uri="{FF2B5EF4-FFF2-40B4-BE49-F238E27FC236}">
                <a16:creationId xmlns:a16="http://schemas.microsoft.com/office/drawing/2014/main" id="{06A4EEF0-B78E-1BE0-69D1-76C6A6E4070C}"/>
              </a:ext>
            </a:extLst>
          </p:cNvPr>
          <p:cNvSpPr txBox="1"/>
          <p:nvPr/>
        </p:nvSpPr>
        <p:spPr>
          <a:xfrm>
            <a:off x="290426" y="5748331"/>
            <a:ext cx="6149753" cy="646331"/>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Produce an annotated diagram to to show the processes of freeze-thaw weathering. </a:t>
            </a:r>
            <a:endParaRPr lang="en-GB" sz="1800" dirty="0">
              <a:effectLst/>
              <a:latin typeface="Times New Roman" panose="02020603050405020304" pitchFamily="18" charset="0"/>
              <a:ea typeface="Times New Roman" panose="02020603050405020304" pitchFamily="18" charset="0"/>
            </a:endParaRPr>
          </a:p>
        </p:txBody>
      </p:sp>
      <p:cxnSp>
        <p:nvCxnSpPr>
          <p:cNvPr id="3" name="Straight Connector 2">
            <a:extLst>
              <a:ext uri="{FF2B5EF4-FFF2-40B4-BE49-F238E27FC236}">
                <a16:creationId xmlns:a16="http://schemas.microsoft.com/office/drawing/2014/main" id="{E1318C04-208C-DA48-A730-FD36F94B4923}"/>
              </a:ext>
            </a:extLst>
          </p:cNvPr>
          <p:cNvCxnSpPr/>
          <p:nvPr/>
        </p:nvCxnSpPr>
        <p:spPr>
          <a:xfrm>
            <a:off x="346321" y="3201746"/>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46F9CD29-CD8D-773B-D56F-76E61B86CC36}"/>
              </a:ext>
            </a:extLst>
          </p:cNvPr>
          <p:cNvCxnSpPr/>
          <p:nvPr/>
        </p:nvCxnSpPr>
        <p:spPr>
          <a:xfrm>
            <a:off x="336294" y="2338146"/>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67818A17-7E79-2A20-1837-5DAB116DD169}"/>
              </a:ext>
            </a:extLst>
          </p:cNvPr>
          <p:cNvCxnSpPr/>
          <p:nvPr/>
        </p:nvCxnSpPr>
        <p:spPr>
          <a:xfrm>
            <a:off x="336294" y="2763262"/>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7DE6DFB1-4D3A-A0C0-5B07-6882C8D73CC2}"/>
              </a:ext>
            </a:extLst>
          </p:cNvPr>
          <p:cNvSpPr/>
          <p:nvPr/>
        </p:nvSpPr>
        <p:spPr>
          <a:xfrm>
            <a:off x="-122521" y="3440175"/>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79523FCE-FE86-50AC-7746-D6648CBB8E9A}"/>
              </a:ext>
            </a:extLst>
          </p:cNvPr>
          <p:cNvSpPr txBox="1"/>
          <p:nvPr/>
        </p:nvSpPr>
        <p:spPr>
          <a:xfrm>
            <a:off x="235005" y="3440175"/>
            <a:ext cx="5782355" cy="400110"/>
          </a:xfrm>
          <a:prstGeom prst="rect">
            <a:avLst/>
          </a:prstGeom>
          <a:noFill/>
        </p:spPr>
        <p:txBody>
          <a:bodyPr wrap="square" rtlCol="0">
            <a:spAutoFit/>
          </a:bodyPr>
          <a:lstStyle/>
          <a:p>
            <a:r>
              <a:rPr lang="en-GB" sz="2000" dirty="0">
                <a:solidFill>
                  <a:schemeClr val="bg1"/>
                </a:solidFill>
              </a:rPr>
              <a:t>Mechanical weathering</a:t>
            </a:r>
          </a:p>
        </p:txBody>
      </p:sp>
      <p:cxnSp>
        <p:nvCxnSpPr>
          <p:cNvPr id="13" name="Straight Connector 12">
            <a:extLst>
              <a:ext uri="{FF2B5EF4-FFF2-40B4-BE49-F238E27FC236}">
                <a16:creationId xmlns:a16="http://schemas.microsoft.com/office/drawing/2014/main" id="{54F66F40-6509-28AA-9424-DA38465B424D}"/>
              </a:ext>
            </a:extLst>
          </p:cNvPr>
          <p:cNvCxnSpPr/>
          <p:nvPr/>
        </p:nvCxnSpPr>
        <p:spPr>
          <a:xfrm>
            <a:off x="384221" y="5443439"/>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B80AADAD-1BE4-5993-F8F6-276B3600E916}"/>
              </a:ext>
            </a:extLst>
          </p:cNvPr>
          <p:cNvCxnSpPr/>
          <p:nvPr/>
        </p:nvCxnSpPr>
        <p:spPr>
          <a:xfrm>
            <a:off x="374194" y="4579839"/>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5D756E1C-8B66-5DDC-29FD-CADEC00988B3}"/>
              </a:ext>
            </a:extLst>
          </p:cNvPr>
          <p:cNvCxnSpPr/>
          <p:nvPr/>
        </p:nvCxnSpPr>
        <p:spPr>
          <a:xfrm>
            <a:off x="374194" y="5004955"/>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5B579797-587A-1C52-F5A4-4600B0B3B003}"/>
              </a:ext>
            </a:extLst>
          </p:cNvPr>
          <p:cNvSpPr/>
          <p:nvPr/>
        </p:nvSpPr>
        <p:spPr>
          <a:xfrm>
            <a:off x="384221" y="6394662"/>
            <a:ext cx="6038437" cy="274933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CD3841A4-D529-84A4-7A8D-9142850A8937}"/>
              </a:ext>
            </a:extLst>
          </p:cNvPr>
          <p:cNvSpPr txBox="1"/>
          <p:nvPr/>
        </p:nvSpPr>
        <p:spPr>
          <a:xfrm>
            <a:off x="284646" y="5482318"/>
            <a:ext cx="6149753" cy="369332"/>
          </a:xfrm>
          <a:prstGeom prst="rect">
            <a:avLst/>
          </a:prstGeom>
          <a:noFill/>
        </p:spPr>
        <p:txBody>
          <a:bodyPr wrap="square">
            <a:spAutoFit/>
          </a:bodyPr>
          <a:lstStyle/>
          <a:p>
            <a:r>
              <a:rPr lang="en-GB" b="1" dirty="0">
                <a:latin typeface="Calibri" panose="020F0502020204030204" pitchFamily="34" charset="0"/>
                <a:ea typeface="Times New Roman" panose="02020603050405020304" pitchFamily="18" charset="0"/>
                <a:cs typeface="Times New Roman" panose="02020603050405020304" pitchFamily="18" charset="0"/>
              </a:rPr>
              <a:t>Freeze-thaw weathering </a:t>
            </a:r>
            <a:endParaRPr lang="en-GB" sz="1800" b="1" dirty="0">
              <a:effectLst/>
              <a:latin typeface="Times New Roman" panose="02020603050405020304" pitchFamily="18" charset="0"/>
              <a:ea typeface="Times New Roman" panose="02020603050405020304" pitchFamily="18" charset="0"/>
            </a:endParaRPr>
          </a:p>
        </p:txBody>
      </p:sp>
      <p:sp>
        <p:nvSpPr>
          <p:cNvPr id="20" name="TextBox 19">
            <a:extLst>
              <a:ext uri="{FF2B5EF4-FFF2-40B4-BE49-F238E27FC236}">
                <a16:creationId xmlns:a16="http://schemas.microsoft.com/office/drawing/2014/main" id="{D7D0895B-8925-4362-D055-E0B1D7D18CB6}"/>
              </a:ext>
            </a:extLst>
          </p:cNvPr>
          <p:cNvSpPr txBox="1"/>
          <p:nvPr/>
        </p:nvSpPr>
        <p:spPr>
          <a:xfrm>
            <a:off x="271259" y="3868594"/>
            <a:ext cx="6149753" cy="369332"/>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What is mechanical weathering?</a:t>
            </a:r>
            <a:endParaRPr lang="en-GB" sz="1800" dirty="0">
              <a:effectLst/>
              <a:latin typeface="Times New Roman" panose="02020603050405020304" pitchFamily="18" charset="0"/>
              <a:ea typeface="Times New Roman" panose="02020603050405020304" pitchFamily="18" charset="0"/>
            </a:endParaRPr>
          </a:p>
        </p:txBody>
      </p:sp>
      <p:sp>
        <p:nvSpPr>
          <p:cNvPr id="17" name="TextBox 16">
            <a:extLst>
              <a:ext uri="{FF2B5EF4-FFF2-40B4-BE49-F238E27FC236}">
                <a16:creationId xmlns:a16="http://schemas.microsoft.com/office/drawing/2014/main" id="{25EE866C-E996-FAA8-0B45-53AF12346A41}"/>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18" name="Footer Placeholder 30">
            <a:extLst>
              <a:ext uri="{FF2B5EF4-FFF2-40B4-BE49-F238E27FC236}">
                <a16:creationId xmlns:a16="http://schemas.microsoft.com/office/drawing/2014/main" id="{00F54319-3EE1-BB14-2911-EA76C6E80C60}"/>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16</a:t>
            </a:fld>
            <a:endParaRPr lang="en-GB" sz="1400" dirty="0"/>
          </a:p>
        </p:txBody>
      </p:sp>
      <p:pic>
        <p:nvPicPr>
          <p:cNvPr id="21" name="Graphic 20">
            <a:extLst>
              <a:ext uri="{FF2B5EF4-FFF2-40B4-BE49-F238E27FC236}">
                <a16:creationId xmlns:a16="http://schemas.microsoft.com/office/drawing/2014/main" id="{2E32672C-06F7-19C4-F827-FE5ADBF56070}"/>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153385" y="9383990"/>
            <a:ext cx="205675" cy="205675"/>
          </a:xfrm>
          <a:prstGeom prst="rect">
            <a:avLst/>
          </a:prstGeom>
        </p:spPr>
      </p:pic>
    </p:spTree>
    <p:extLst>
      <p:ext uri="{BB962C8B-B14F-4D97-AF65-F5344CB8AC3E}">
        <p14:creationId xmlns:p14="http://schemas.microsoft.com/office/powerpoint/2010/main" val="15010667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ounded Rectangle 38">
            <a:extLst>
              <a:ext uri="{FF2B5EF4-FFF2-40B4-BE49-F238E27FC236}">
                <a16:creationId xmlns:a16="http://schemas.microsoft.com/office/drawing/2014/main" id="{52F230C3-C067-1D83-4194-D71DE404E64A}"/>
              </a:ext>
            </a:extLst>
          </p:cNvPr>
          <p:cNvSpPr/>
          <p:nvPr/>
        </p:nvSpPr>
        <p:spPr>
          <a:xfrm>
            <a:off x="-487298" y="-18903"/>
            <a:ext cx="5944201" cy="862850"/>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90ED1EA0-6811-E62C-8186-0AF57947F6A4}"/>
              </a:ext>
            </a:extLst>
          </p:cNvPr>
          <p:cNvSpPr txBox="1"/>
          <p:nvPr/>
        </p:nvSpPr>
        <p:spPr>
          <a:xfrm>
            <a:off x="301339" y="1469698"/>
            <a:ext cx="7154779" cy="369332"/>
          </a:xfrm>
          <a:prstGeom prst="rect">
            <a:avLst/>
          </a:prstGeom>
          <a:noFill/>
        </p:spPr>
        <p:txBody>
          <a:bodyPr wrap="square" rtlCol="0">
            <a:spAutoFit/>
          </a:bodyPr>
          <a:lstStyle/>
          <a:p>
            <a:r>
              <a:rPr lang="en-GB" dirty="0">
                <a:latin typeface="Calibri" panose="020F0502020204030204" pitchFamily="34" charset="0"/>
                <a:cs typeface="Calibri" panose="020F0502020204030204" pitchFamily="34" charset="0"/>
              </a:rPr>
              <a:t>Annotate the diagram below to explain biological weathering</a:t>
            </a:r>
          </a:p>
        </p:txBody>
      </p:sp>
      <p:pic>
        <p:nvPicPr>
          <p:cNvPr id="6" name="Picture 5">
            <a:extLst>
              <a:ext uri="{FF2B5EF4-FFF2-40B4-BE49-F238E27FC236}">
                <a16:creationId xmlns:a16="http://schemas.microsoft.com/office/drawing/2014/main" id="{B18B9FB4-838C-BF71-4AE2-7D1619CF019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578292" y="99342"/>
            <a:ext cx="669531" cy="669531"/>
          </a:xfrm>
          <a:prstGeom prst="rect">
            <a:avLst/>
          </a:prstGeom>
        </p:spPr>
      </p:pic>
      <p:pic>
        <p:nvPicPr>
          <p:cNvPr id="14" name="Picture 13" descr="A cartoon of flowers growing from a brick wall&#10;&#10;Description automatically generated">
            <a:extLst>
              <a:ext uri="{FF2B5EF4-FFF2-40B4-BE49-F238E27FC236}">
                <a16:creationId xmlns:a16="http://schemas.microsoft.com/office/drawing/2014/main" id="{FF6D530C-4809-091C-C1DC-E8A0214E0EB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26885"/>
          <a:stretch/>
        </p:blipFill>
        <p:spPr>
          <a:xfrm>
            <a:off x="359060" y="2506054"/>
            <a:ext cx="6396487" cy="3627586"/>
          </a:xfrm>
          <a:prstGeom prst="rect">
            <a:avLst/>
          </a:prstGeom>
        </p:spPr>
      </p:pic>
      <p:cxnSp>
        <p:nvCxnSpPr>
          <p:cNvPr id="18" name="Straight Connector 17">
            <a:extLst>
              <a:ext uri="{FF2B5EF4-FFF2-40B4-BE49-F238E27FC236}">
                <a16:creationId xmlns:a16="http://schemas.microsoft.com/office/drawing/2014/main" id="{34C6803A-6054-91EE-DDDF-4D6B1506E412}"/>
              </a:ext>
            </a:extLst>
          </p:cNvPr>
          <p:cNvCxnSpPr/>
          <p:nvPr/>
        </p:nvCxnSpPr>
        <p:spPr>
          <a:xfrm>
            <a:off x="384221" y="7736697"/>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45B8458B-1F68-7F32-D3DB-4C1739BED1F9}"/>
              </a:ext>
            </a:extLst>
          </p:cNvPr>
          <p:cNvCxnSpPr/>
          <p:nvPr/>
        </p:nvCxnSpPr>
        <p:spPr>
          <a:xfrm>
            <a:off x="374194" y="6873097"/>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1FE60A62-4002-B2FD-30EC-C6AE6768E331}"/>
              </a:ext>
            </a:extLst>
          </p:cNvPr>
          <p:cNvCxnSpPr/>
          <p:nvPr/>
        </p:nvCxnSpPr>
        <p:spPr>
          <a:xfrm>
            <a:off x="374194" y="7298213"/>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905168B2-46AD-8D0B-1EDB-8184D0CFFE78}"/>
              </a:ext>
            </a:extLst>
          </p:cNvPr>
          <p:cNvSpPr txBox="1"/>
          <p:nvPr/>
        </p:nvSpPr>
        <p:spPr>
          <a:xfrm>
            <a:off x="259227" y="6195869"/>
            <a:ext cx="7154779" cy="369332"/>
          </a:xfrm>
          <a:prstGeom prst="rect">
            <a:avLst/>
          </a:prstGeom>
          <a:noFill/>
        </p:spPr>
        <p:txBody>
          <a:bodyPr wrap="square" rtlCol="0">
            <a:spAutoFit/>
          </a:bodyPr>
          <a:lstStyle/>
          <a:p>
            <a:r>
              <a:rPr lang="en-GB" dirty="0">
                <a:latin typeface="Calibri" panose="020F0502020204030204" pitchFamily="34" charset="0"/>
                <a:cs typeface="Calibri" panose="020F0502020204030204" pitchFamily="34" charset="0"/>
              </a:rPr>
              <a:t>Explain the process of salt weathering. </a:t>
            </a:r>
          </a:p>
        </p:txBody>
      </p:sp>
      <p:cxnSp>
        <p:nvCxnSpPr>
          <p:cNvPr id="23" name="Straight Connector 22">
            <a:extLst>
              <a:ext uri="{FF2B5EF4-FFF2-40B4-BE49-F238E27FC236}">
                <a16:creationId xmlns:a16="http://schemas.microsoft.com/office/drawing/2014/main" id="{8FBE4095-7EFD-20EF-29EE-3467E8DB0619}"/>
              </a:ext>
            </a:extLst>
          </p:cNvPr>
          <p:cNvCxnSpPr/>
          <p:nvPr/>
        </p:nvCxnSpPr>
        <p:spPr>
          <a:xfrm>
            <a:off x="394248" y="8601071"/>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DFD044AD-28BC-BEDE-244D-C22276558C15}"/>
              </a:ext>
            </a:extLst>
          </p:cNvPr>
          <p:cNvCxnSpPr/>
          <p:nvPr/>
        </p:nvCxnSpPr>
        <p:spPr>
          <a:xfrm>
            <a:off x="384221" y="8162587"/>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A03B45E7-1521-71D8-C3CC-B319C59BBDF6}"/>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5" name="Footer Placeholder 30">
            <a:extLst>
              <a:ext uri="{FF2B5EF4-FFF2-40B4-BE49-F238E27FC236}">
                <a16:creationId xmlns:a16="http://schemas.microsoft.com/office/drawing/2014/main" id="{45C8FAC7-A713-BCD7-56F5-FA4134B92B4D}"/>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17</a:t>
            </a:fld>
            <a:endParaRPr lang="en-GB" sz="1400" dirty="0"/>
          </a:p>
        </p:txBody>
      </p:sp>
      <p:pic>
        <p:nvPicPr>
          <p:cNvPr id="7" name="Graphic 6">
            <a:extLst>
              <a:ext uri="{FF2B5EF4-FFF2-40B4-BE49-F238E27FC236}">
                <a16:creationId xmlns:a16="http://schemas.microsoft.com/office/drawing/2014/main" id="{5E0F8854-4997-7BF6-728B-4E41479ABC96}"/>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153385" y="9383990"/>
            <a:ext cx="205675" cy="205675"/>
          </a:xfrm>
          <a:prstGeom prst="rect">
            <a:avLst/>
          </a:prstGeom>
        </p:spPr>
      </p:pic>
    </p:spTree>
    <p:extLst>
      <p:ext uri="{BB962C8B-B14F-4D97-AF65-F5344CB8AC3E}">
        <p14:creationId xmlns:p14="http://schemas.microsoft.com/office/powerpoint/2010/main" val="40946826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3D88D800-273B-D0C6-E837-B926F45D4708}"/>
              </a:ext>
            </a:extLst>
          </p:cNvPr>
          <p:cNvSpPr/>
          <p:nvPr/>
        </p:nvSpPr>
        <p:spPr>
          <a:xfrm>
            <a:off x="394447" y="773199"/>
            <a:ext cx="3034553" cy="616329"/>
          </a:xfrm>
          <a:prstGeom prst="roundRect">
            <a:avLst/>
          </a:prstGeom>
          <a:solidFill>
            <a:srgbClr val="4F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BD9FCC6E-3579-97AB-1CE8-72682F85780C}"/>
              </a:ext>
            </a:extLst>
          </p:cNvPr>
          <p:cNvSpPr txBox="1"/>
          <p:nvPr/>
        </p:nvSpPr>
        <p:spPr>
          <a:xfrm>
            <a:off x="501904" y="892305"/>
            <a:ext cx="2187388" cy="461665"/>
          </a:xfrm>
          <a:prstGeom prst="rect">
            <a:avLst/>
          </a:prstGeom>
          <a:noFill/>
        </p:spPr>
        <p:txBody>
          <a:bodyPr wrap="square" rtlCol="0">
            <a:spAutoFit/>
          </a:bodyPr>
          <a:lstStyle/>
          <a:p>
            <a:r>
              <a:rPr lang="en-GB" sz="2400" b="1" dirty="0">
                <a:solidFill>
                  <a:schemeClr val="bg1"/>
                </a:solidFill>
              </a:rPr>
              <a:t>Weathering</a:t>
            </a:r>
          </a:p>
        </p:txBody>
      </p:sp>
      <p:sp>
        <p:nvSpPr>
          <p:cNvPr id="42" name="Rectangle 41">
            <a:extLst>
              <a:ext uri="{FF2B5EF4-FFF2-40B4-BE49-F238E27FC236}">
                <a16:creationId xmlns:a16="http://schemas.microsoft.com/office/drawing/2014/main" id="{BE3091F5-E350-20E7-D8A5-F02220F924DB}"/>
              </a:ext>
            </a:extLst>
          </p:cNvPr>
          <p:cNvSpPr/>
          <p:nvPr/>
        </p:nvSpPr>
        <p:spPr>
          <a:xfrm>
            <a:off x="-160421" y="1459739"/>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2E218BEB-C1CA-EF21-2D6A-05CF663E135C}"/>
              </a:ext>
            </a:extLst>
          </p:cNvPr>
          <p:cNvSpPr txBox="1"/>
          <p:nvPr/>
        </p:nvSpPr>
        <p:spPr>
          <a:xfrm>
            <a:off x="197105" y="1459739"/>
            <a:ext cx="5782355" cy="400110"/>
          </a:xfrm>
          <a:prstGeom prst="rect">
            <a:avLst/>
          </a:prstGeom>
          <a:noFill/>
        </p:spPr>
        <p:txBody>
          <a:bodyPr wrap="square" rtlCol="0">
            <a:spAutoFit/>
          </a:bodyPr>
          <a:lstStyle/>
          <a:p>
            <a:r>
              <a:rPr lang="en-GB" sz="2000" dirty="0">
                <a:solidFill>
                  <a:schemeClr val="bg1"/>
                </a:solidFill>
              </a:rPr>
              <a:t>Chemical weathering</a:t>
            </a:r>
          </a:p>
        </p:txBody>
      </p:sp>
      <p:sp>
        <p:nvSpPr>
          <p:cNvPr id="55" name="TextBox 54">
            <a:extLst>
              <a:ext uri="{FF2B5EF4-FFF2-40B4-BE49-F238E27FC236}">
                <a16:creationId xmlns:a16="http://schemas.microsoft.com/office/drawing/2014/main" id="{06A4EEF0-B78E-1BE0-69D1-76C6A6E4070C}"/>
              </a:ext>
            </a:extLst>
          </p:cNvPr>
          <p:cNvSpPr txBox="1"/>
          <p:nvPr/>
        </p:nvSpPr>
        <p:spPr>
          <a:xfrm>
            <a:off x="290426" y="3993277"/>
            <a:ext cx="6149753" cy="646331"/>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Complete the table below by giving an overview of each type of chemical weathering </a:t>
            </a:r>
            <a:endParaRPr lang="en-GB" sz="1800" dirty="0">
              <a:effectLst/>
              <a:latin typeface="Times New Roman" panose="02020603050405020304" pitchFamily="18" charset="0"/>
              <a:ea typeface="Times New Roman" panose="02020603050405020304" pitchFamily="18" charset="0"/>
            </a:endParaRPr>
          </a:p>
        </p:txBody>
      </p:sp>
      <p:cxnSp>
        <p:nvCxnSpPr>
          <p:cNvPr id="13" name="Straight Connector 12">
            <a:extLst>
              <a:ext uri="{FF2B5EF4-FFF2-40B4-BE49-F238E27FC236}">
                <a16:creationId xmlns:a16="http://schemas.microsoft.com/office/drawing/2014/main" id="{54F66F40-6509-28AA-9424-DA38465B424D}"/>
              </a:ext>
            </a:extLst>
          </p:cNvPr>
          <p:cNvCxnSpPr/>
          <p:nvPr/>
        </p:nvCxnSpPr>
        <p:spPr>
          <a:xfrm>
            <a:off x="384221" y="3502879"/>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B80AADAD-1BE4-5993-F8F6-276B3600E916}"/>
              </a:ext>
            </a:extLst>
          </p:cNvPr>
          <p:cNvCxnSpPr/>
          <p:nvPr/>
        </p:nvCxnSpPr>
        <p:spPr>
          <a:xfrm>
            <a:off x="374194" y="2639279"/>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5D756E1C-8B66-5DDC-29FD-CADEC00988B3}"/>
              </a:ext>
            </a:extLst>
          </p:cNvPr>
          <p:cNvCxnSpPr/>
          <p:nvPr/>
        </p:nvCxnSpPr>
        <p:spPr>
          <a:xfrm>
            <a:off x="374194" y="3064395"/>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CD3841A4-D529-84A4-7A8D-9142850A8937}"/>
              </a:ext>
            </a:extLst>
          </p:cNvPr>
          <p:cNvSpPr txBox="1"/>
          <p:nvPr/>
        </p:nvSpPr>
        <p:spPr>
          <a:xfrm>
            <a:off x="284646" y="3727264"/>
            <a:ext cx="6149753" cy="369332"/>
          </a:xfrm>
          <a:prstGeom prst="rect">
            <a:avLst/>
          </a:prstGeom>
          <a:noFill/>
        </p:spPr>
        <p:txBody>
          <a:bodyPr wrap="square">
            <a:spAutoFit/>
          </a:bodyPr>
          <a:lstStyle/>
          <a:p>
            <a:r>
              <a:rPr lang="en-GB" sz="1800" b="1" dirty="0">
                <a:effectLst/>
                <a:latin typeface="Calibri" panose="020F0502020204030204" pitchFamily="34" charset="0"/>
                <a:ea typeface="Times New Roman" panose="02020603050405020304" pitchFamily="18" charset="0"/>
                <a:cs typeface="Times New Roman" panose="02020603050405020304" pitchFamily="18" charset="0"/>
              </a:rPr>
              <a:t>Types of chemical weathering </a:t>
            </a:r>
            <a:endParaRPr lang="en-GB" sz="1800" b="1" dirty="0">
              <a:effectLst/>
              <a:latin typeface="Times New Roman" panose="02020603050405020304" pitchFamily="18" charset="0"/>
              <a:ea typeface="Times New Roman" panose="02020603050405020304" pitchFamily="18" charset="0"/>
            </a:endParaRPr>
          </a:p>
        </p:txBody>
      </p:sp>
      <p:sp>
        <p:nvSpPr>
          <p:cNvPr id="20" name="TextBox 19">
            <a:extLst>
              <a:ext uri="{FF2B5EF4-FFF2-40B4-BE49-F238E27FC236}">
                <a16:creationId xmlns:a16="http://schemas.microsoft.com/office/drawing/2014/main" id="{D7D0895B-8925-4362-D055-E0B1D7D18CB6}"/>
              </a:ext>
            </a:extLst>
          </p:cNvPr>
          <p:cNvSpPr txBox="1"/>
          <p:nvPr/>
        </p:nvSpPr>
        <p:spPr>
          <a:xfrm>
            <a:off x="271259" y="1928034"/>
            <a:ext cx="6149753" cy="369332"/>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What is chemical weathering?</a:t>
            </a:r>
            <a:endParaRPr lang="en-GB" sz="1800" dirty="0">
              <a:effectLst/>
              <a:latin typeface="Times New Roman" panose="02020603050405020304" pitchFamily="18" charset="0"/>
              <a:ea typeface="Times New Roman" panose="02020603050405020304" pitchFamily="18" charset="0"/>
            </a:endParaRPr>
          </a:p>
        </p:txBody>
      </p:sp>
      <p:graphicFrame>
        <p:nvGraphicFramePr>
          <p:cNvPr id="17" name="Table 16">
            <a:extLst>
              <a:ext uri="{FF2B5EF4-FFF2-40B4-BE49-F238E27FC236}">
                <a16:creationId xmlns:a16="http://schemas.microsoft.com/office/drawing/2014/main" id="{6074BE25-74C3-91B8-78F2-F201E23B562D}"/>
              </a:ext>
            </a:extLst>
          </p:cNvPr>
          <p:cNvGraphicFramePr>
            <a:graphicFrameLocks noGrp="1"/>
          </p:cNvGraphicFramePr>
          <p:nvPr>
            <p:extLst>
              <p:ext uri="{D42A27DB-BD31-4B8C-83A1-F6EECF244321}">
                <p14:modId xmlns:p14="http://schemas.microsoft.com/office/powerpoint/2010/main" val="1299167595"/>
              </p:ext>
            </p:extLst>
          </p:nvPr>
        </p:nvGraphicFramePr>
        <p:xfrm>
          <a:off x="373381" y="4701728"/>
          <a:ext cx="6039250" cy="4383278"/>
        </p:xfrm>
        <a:graphic>
          <a:graphicData uri="http://schemas.openxmlformats.org/drawingml/2006/table">
            <a:tbl>
              <a:tblPr firstRow="1" bandRow="1">
                <a:tableStyleId>{5C22544A-7EE6-4342-B048-85BDC9FD1C3A}</a:tableStyleId>
              </a:tblPr>
              <a:tblGrid>
                <a:gridCol w="1366929">
                  <a:extLst>
                    <a:ext uri="{9D8B030D-6E8A-4147-A177-3AD203B41FA5}">
                      <a16:colId xmlns:a16="http://schemas.microsoft.com/office/drawing/2014/main" val="1575317094"/>
                    </a:ext>
                  </a:extLst>
                </a:gridCol>
                <a:gridCol w="4672321">
                  <a:extLst>
                    <a:ext uri="{9D8B030D-6E8A-4147-A177-3AD203B41FA5}">
                      <a16:colId xmlns:a16="http://schemas.microsoft.com/office/drawing/2014/main" val="2328552629"/>
                    </a:ext>
                  </a:extLst>
                </a:gridCol>
              </a:tblGrid>
              <a:tr h="355328">
                <a:tc>
                  <a:txBody>
                    <a:bodyPr/>
                    <a:lstStyle/>
                    <a:p>
                      <a:r>
                        <a:rPr lang="en-GB" sz="1400" b="1" dirty="0">
                          <a:solidFill>
                            <a:schemeClr val="tx1"/>
                          </a:solidFill>
                        </a:rPr>
                        <a:t>Processes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pPr algn="ctr"/>
                      <a:r>
                        <a:rPr lang="en-GB" sz="1400" b="1" dirty="0">
                          <a:solidFill>
                            <a:schemeClr val="tx1"/>
                          </a:solidFill>
                        </a:rPr>
                        <a:t>Overview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8DFFF"/>
                    </a:solidFill>
                  </a:tcPr>
                </a:tc>
                <a:extLst>
                  <a:ext uri="{0D108BD9-81ED-4DB2-BD59-A6C34878D82A}">
                    <a16:rowId xmlns:a16="http://schemas.microsoft.com/office/drawing/2014/main" val="3025985328"/>
                  </a:ext>
                </a:extLst>
              </a:tr>
              <a:tr h="1342650">
                <a:tc>
                  <a:txBody>
                    <a:bodyPr/>
                    <a:lstStyle/>
                    <a:p>
                      <a:r>
                        <a:rPr lang="en-GB" sz="1400" b="1" dirty="0">
                          <a:solidFill>
                            <a:schemeClr val="tx1"/>
                          </a:solidFill>
                        </a:rPr>
                        <a:t>Carbonation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r>
                        <a:rPr lang="en-GB" sz="1200" b="1" dirty="0">
                          <a:solidFill>
                            <a:schemeClr val="tx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37543495"/>
                  </a:ext>
                </a:extLst>
              </a:tr>
              <a:tr h="1342650">
                <a:tc>
                  <a:txBody>
                    <a:bodyPr/>
                    <a:lstStyle/>
                    <a:p>
                      <a:r>
                        <a:rPr lang="en-GB" sz="1400" b="1" dirty="0">
                          <a:solidFill>
                            <a:schemeClr val="tx1"/>
                          </a:solidFill>
                        </a:rPr>
                        <a:t>Hydrolysis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endParaRPr lang="en-GB" sz="12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76022082"/>
                  </a:ext>
                </a:extLst>
              </a:tr>
              <a:tr h="1342650">
                <a:tc>
                  <a:txBody>
                    <a:bodyPr/>
                    <a:lstStyle/>
                    <a:p>
                      <a:r>
                        <a:rPr lang="en-GB" sz="1400" b="1" dirty="0">
                          <a:solidFill>
                            <a:schemeClr val="tx1"/>
                          </a:solidFill>
                        </a:rPr>
                        <a:t>Oxidation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endParaRPr lang="en-GB" sz="12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14360632"/>
                  </a:ext>
                </a:extLst>
              </a:tr>
            </a:tbl>
          </a:graphicData>
        </a:graphic>
      </p:graphicFrame>
      <p:sp>
        <p:nvSpPr>
          <p:cNvPr id="18" name="Rounded Rectangle 17">
            <a:extLst>
              <a:ext uri="{FF2B5EF4-FFF2-40B4-BE49-F238E27FC236}">
                <a16:creationId xmlns:a16="http://schemas.microsoft.com/office/drawing/2014/main" id="{200946E0-6E33-5E07-4D53-97DF9B7DE49E}"/>
              </a:ext>
            </a:extLst>
          </p:cNvPr>
          <p:cNvSpPr/>
          <p:nvPr/>
        </p:nvSpPr>
        <p:spPr>
          <a:xfrm>
            <a:off x="-487298" y="-18903"/>
            <a:ext cx="5944201" cy="862850"/>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F41759D-1CBE-5146-F934-F373DCF4F501}"/>
              </a:ext>
            </a:extLst>
          </p:cNvPr>
          <p:cNvSpPr txBox="1"/>
          <p:nvPr/>
        </p:nvSpPr>
        <p:spPr>
          <a:xfrm>
            <a:off x="797617" y="31853"/>
            <a:ext cx="3247697" cy="830997"/>
          </a:xfrm>
          <a:prstGeom prst="rect">
            <a:avLst/>
          </a:prstGeom>
          <a:noFill/>
        </p:spPr>
        <p:txBody>
          <a:bodyPr wrap="square" rtlCol="0">
            <a:spAutoFit/>
          </a:bodyPr>
          <a:lstStyle/>
          <a:p>
            <a:r>
              <a:rPr lang="en-GB" sz="4800" dirty="0">
                <a:solidFill>
                  <a:schemeClr val="bg1"/>
                </a:solidFill>
              </a:rPr>
              <a:t>Knowledge</a:t>
            </a:r>
          </a:p>
        </p:txBody>
      </p:sp>
      <p:pic>
        <p:nvPicPr>
          <p:cNvPr id="6" name="Graphic 5">
            <a:extLst>
              <a:ext uri="{FF2B5EF4-FFF2-40B4-BE49-F238E27FC236}">
                <a16:creationId xmlns:a16="http://schemas.microsoft.com/office/drawing/2014/main" id="{44004F73-6B78-C85F-89FB-7CF846D13C8A}"/>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91135" y="31853"/>
            <a:ext cx="752804" cy="752804"/>
          </a:xfrm>
          <a:prstGeom prst="rect">
            <a:avLst/>
          </a:prstGeom>
        </p:spPr>
      </p:pic>
      <p:sp>
        <p:nvSpPr>
          <p:cNvPr id="2" name="TextBox 1">
            <a:extLst>
              <a:ext uri="{FF2B5EF4-FFF2-40B4-BE49-F238E27FC236}">
                <a16:creationId xmlns:a16="http://schemas.microsoft.com/office/drawing/2014/main" id="{BDADA388-6CC0-02CE-C44F-4F63785F5C7E}"/>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3" name="Footer Placeholder 30">
            <a:extLst>
              <a:ext uri="{FF2B5EF4-FFF2-40B4-BE49-F238E27FC236}">
                <a16:creationId xmlns:a16="http://schemas.microsoft.com/office/drawing/2014/main" id="{7C661EB6-70E4-985B-520C-980AB3104914}"/>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18</a:t>
            </a:fld>
            <a:endParaRPr lang="en-GB" sz="1400" dirty="0"/>
          </a:p>
        </p:txBody>
      </p:sp>
      <p:pic>
        <p:nvPicPr>
          <p:cNvPr id="4" name="Graphic 3">
            <a:extLst>
              <a:ext uri="{FF2B5EF4-FFF2-40B4-BE49-F238E27FC236}">
                <a16:creationId xmlns:a16="http://schemas.microsoft.com/office/drawing/2014/main" id="{BBD89009-69AA-87C2-5016-4C4B186F2336}"/>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153385" y="9383990"/>
            <a:ext cx="205675" cy="205675"/>
          </a:xfrm>
          <a:prstGeom prst="rect">
            <a:avLst/>
          </a:prstGeom>
        </p:spPr>
      </p:pic>
    </p:spTree>
    <p:extLst>
      <p:ext uri="{BB962C8B-B14F-4D97-AF65-F5344CB8AC3E}">
        <p14:creationId xmlns:p14="http://schemas.microsoft.com/office/powerpoint/2010/main" val="30049707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1D201D54-CC3E-485C-B954-F87BD737AFCB}"/>
              </a:ext>
            </a:extLst>
          </p:cNvPr>
          <p:cNvSpPr/>
          <p:nvPr/>
        </p:nvSpPr>
        <p:spPr>
          <a:xfrm>
            <a:off x="0" y="1659794"/>
            <a:ext cx="6858000" cy="7628585"/>
          </a:xfrm>
          <a:prstGeom prst="rect">
            <a:avLst/>
          </a:prstGeom>
          <a:solidFill>
            <a:srgbClr val="E3F0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a:extLst>
              <a:ext uri="{FF2B5EF4-FFF2-40B4-BE49-F238E27FC236}">
                <a16:creationId xmlns:a16="http://schemas.microsoft.com/office/drawing/2014/main" id="{3D88D800-273B-D0C6-E837-B926F45D4708}"/>
              </a:ext>
            </a:extLst>
          </p:cNvPr>
          <p:cNvSpPr/>
          <p:nvPr/>
        </p:nvSpPr>
        <p:spPr>
          <a:xfrm>
            <a:off x="394447" y="773199"/>
            <a:ext cx="3034553" cy="616329"/>
          </a:xfrm>
          <a:prstGeom prst="roundRect">
            <a:avLst/>
          </a:prstGeom>
          <a:solidFill>
            <a:srgbClr val="4F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BD9FCC6E-3579-97AB-1CE8-72682F85780C}"/>
              </a:ext>
            </a:extLst>
          </p:cNvPr>
          <p:cNvSpPr txBox="1"/>
          <p:nvPr/>
        </p:nvSpPr>
        <p:spPr>
          <a:xfrm>
            <a:off x="501904" y="892305"/>
            <a:ext cx="2187388" cy="461665"/>
          </a:xfrm>
          <a:prstGeom prst="rect">
            <a:avLst/>
          </a:prstGeom>
          <a:noFill/>
        </p:spPr>
        <p:txBody>
          <a:bodyPr wrap="square" rtlCol="0">
            <a:spAutoFit/>
          </a:bodyPr>
          <a:lstStyle/>
          <a:p>
            <a:r>
              <a:rPr lang="en-GB" sz="2400" b="1" dirty="0">
                <a:solidFill>
                  <a:schemeClr val="bg1"/>
                </a:solidFill>
              </a:rPr>
              <a:t>Weathering</a:t>
            </a:r>
          </a:p>
        </p:txBody>
      </p:sp>
      <p:sp>
        <p:nvSpPr>
          <p:cNvPr id="9" name="Rectangle 8">
            <a:extLst>
              <a:ext uri="{FF2B5EF4-FFF2-40B4-BE49-F238E27FC236}">
                <a16:creationId xmlns:a16="http://schemas.microsoft.com/office/drawing/2014/main" id="{9E0E8C76-28E0-8293-66B9-120D4FC99544}"/>
              </a:ext>
            </a:extLst>
          </p:cNvPr>
          <p:cNvSpPr/>
          <p:nvPr/>
        </p:nvSpPr>
        <p:spPr>
          <a:xfrm>
            <a:off x="-160421" y="1459739"/>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90ED1EA0-6811-E62C-8186-0AF57947F6A4}"/>
              </a:ext>
            </a:extLst>
          </p:cNvPr>
          <p:cNvSpPr txBox="1"/>
          <p:nvPr/>
        </p:nvSpPr>
        <p:spPr>
          <a:xfrm>
            <a:off x="197105" y="1459739"/>
            <a:ext cx="5782355" cy="400110"/>
          </a:xfrm>
          <a:prstGeom prst="rect">
            <a:avLst/>
          </a:prstGeom>
          <a:noFill/>
        </p:spPr>
        <p:txBody>
          <a:bodyPr wrap="square" rtlCol="0">
            <a:spAutoFit/>
          </a:bodyPr>
          <a:lstStyle/>
          <a:p>
            <a:r>
              <a:rPr lang="en-GB" sz="2000" dirty="0">
                <a:solidFill>
                  <a:schemeClr val="bg1"/>
                </a:solidFill>
              </a:rPr>
              <a:t>Processes of weathering</a:t>
            </a:r>
          </a:p>
        </p:txBody>
      </p:sp>
      <p:sp>
        <p:nvSpPr>
          <p:cNvPr id="16" name="TextBox 15">
            <a:extLst>
              <a:ext uri="{FF2B5EF4-FFF2-40B4-BE49-F238E27FC236}">
                <a16:creationId xmlns:a16="http://schemas.microsoft.com/office/drawing/2014/main" id="{3CD2ED89-2A90-C195-C5BD-D02496E9B067}"/>
              </a:ext>
            </a:extLst>
          </p:cNvPr>
          <p:cNvSpPr txBox="1"/>
          <p:nvPr/>
        </p:nvSpPr>
        <p:spPr>
          <a:xfrm>
            <a:off x="613717" y="1953444"/>
            <a:ext cx="6462821" cy="307777"/>
          </a:xfrm>
          <a:prstGeom prst="rect">
            <a:avLst/>
          </a:prstGeom>
          <a:noFill/>
        </p:spPr>
        <p:txBody>
          <a:bodyPr wrap="square">
            <a:spAutoFit/>
          </a:bodyPr>
          <a:lstStyle/>
          <a:p>
            <a:r>
              <a:rPr lang="en-GB" sz="1400" b="1" dirty="0">
                <a:effectLst/>
                <a:latin typeface="Calibri" panose="020F0502020204030204" pitchFamily="34" charset="0"/>
                <a:ea typeface="Times New Roman" panose="02020603050405020304" pitchFamily="18" charset="0"/>
                <a:cs typeface="Times New Roman" panose="02020603050405020304" pitchFamily="18" charset="0"/>
              </a:rPr>
              <a:t>True or false? </a:t>
            </a:r>
            <a:endParaRPr lang="en-GB" sz="1400" b="1"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36" name="Rounded Rectangle 35">
            <a:extLst>
              <a:ext uri="{FF2B5EF4-FFF2-40B4-BE49-F238E27FC236}">
                <a16:creationId xmlns:a16="http://schemas.microsoft.com/office/drawing/2014/main" id="{126BCEC3-FDDB-1380-1362-876E4D12934A}"/>
              </a:ext>
            </a:extLst>
          </p:cNvPr>
          <p:cNvSpPr/>
          <p:nvPr/>
        </p:nvSpPr>
        <p:spPr>
          <a:xfrm>
            <a:off x="-487298" y="-18903"/>
            <a:ext cx="5944201" cy="862850"/>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F41759D-1CBE-5146-F934-F373DCF4F501}"/>
              </a:ext>
            </a:extLst>
          </p:cNvPr>
          <p:cNvSpPr txBox="1"/>
          <p:nvPr/>
        </p:nvSpPr>
        <p:spPr>
          <a:xfrm>
            <a:off x="797617" y="31853"/>
            <a:ext cx="3247697" cy="830997"/>
          </a:xfrm>
          <a:prstGeom prst="rect">
            <a:avLst/>
          </a:prstGeom>
          <a:noFill/>
        </p:spPr>
        <p:txBody>
          <a:bodyPr wrap="square" rtlCol="0">
            <a:spAutoFit/>
          </a:bodyPr>
          <a:lstStyle/>
          <a:p>
            <a:r>
              <a:rPr lang="en-GB" sz="4800" dirty="0">
                <a:solidFill>
                  <a:schemeClr val="bg1"/>
                </a:solidFill>
              </a:rPr>
              <a:t>Retrieval</a:t>
            </a:r>
          </a:p>
        </p:txBody>
      </p:sp>
      <p:pic>
        <p:nvPicPr>
          <p:cNvPr id="40" name="Graphic 39">
            <a:extLst>
              <a:ext uri="{FF2B5EF4-FFF2-40B4-BE49-F238E27FC236}">
                <a16:creationId xmlns:a16="http://schemas.microsoft.com/office/drawing/2014/main" id="{F32080A9-2D19-B971-C8C0-689C442F21BC}"/>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101709" y="46405"/>
            <a:ext cx="752804" cy="752804"/>
          </a:xfrm>
          <a:prstGeom prst="rect">
            <a:avLst/>
          </a:prstGeom>
        </p:spPr>
      </p:pic>
      <p:graphicFrame>
        <p:nvGraphicFramePr>
          <p:cNvPr id="44" name="Table 43">
            <a:extLst>
              <a:ext uri="{FF2B5EF4-FFF2-40B4-BE49-F238E27FC236}">
                <a16:creationId xmlns:a16="http://schemas.microsoft.com/office/drawing/2014/main" id="{96CFE5FD-50E7-D86D-CB04-E7D90C116CD8}"/>
              </a:ext>
            </a:extLst>
          </p:cNvPr>
          <p:cNvGraphicFramePr>
            <a:graphicFrameLocks noGrp="1"/>
          </p:cNvGraphicFramePr>
          <p:nvPr>
            <p:extLst>
              <p:ext uri="{D42A27DB-BD31-4B8C-83A1-F6EECF244321}">
                <p14:modId xmlns:p14="http://schemas.microsoft.com/office/powerpoint/2010/main" val="1526313423"/>
              </p:ext>
            </p:extLst>
          </p:nvPr>
        </p:nvGraphicFramePr>
        <p:xfrm>
          <a:off x="359060" y="1993383"/>
          <a:ext cx="6061863" cy="4229100"/>
        </p:xfrm>
        <a:graphic>
          <a:graphicData uri="http://schemas.openxmlformats.org/drawingml/2006/table">
            <a:tbl>
              <a:tblPr firstRow="1" bandRow="1">
                <a:tableStyleId>{5C22544A-7EE6-4342-B048-85BDC9FD1C3A}</a:tableStyleId>
              </a:tblPr>
              <a:tblGrid>
                <a:gridCol w="359093">
                  <a:extLst>
                    <a:ext uri="{9D8B030D-6E8A-4147-A177-3AD203B41FA5}">
                      <a16:colId xmlns:a16="http://schemas.microsoft.com/office/drawing/2014/main" val="1575317094"/>
                    </a:ext>
                  </a:extLst>
                </a:gridCol>
                <a:gridCol w="4183380">
                  <a:extLst>
                    <a:ext uri="{9D8B030D-6E8A-4147-A177-3AD203B41FA5}">
                      <a16:colId xmlns:a16="http://schemas.microsoft.com/office/drawing/2014/main" val="2328552629"/>
                    </a:ext>
                  </a:extLst>
                </a:gridCol>
                <a:gridCol w="759695">
                  <a:extLst>
                    <a:ext uri="{9D8B030D-6E8A-4147-A177-3AD203B41FA5}">
                      <a16:colId xmlns:a16="http://schemas.microsoft.com/office/drawing/2014/main" val="257254350"/>
                    </a:ext>
                  </a:extLst>
                </a:gridCol>
                <a:gridCol w="759695">
                  <a:extLst>
                    <a:ext uri="{9D8B030D-6E8A-4147-A177-3AD203B41FA5}">
                      <a16:colId xmlns:a16="http://schemas.microsoft.com/office/drawing/2014/main" val="1381550662"/>
                    </a:ext>
                  </a:extLst>
                </a:gridCol>
              </a:tblGrid>
              <a:tr h="188599">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200"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solidFill>
                            <a:schemeClr val="tx1"/>
                          </a:solidFill>
                        </a:rPr>
                        <a:t>True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solidFill>
                            <a:schemeClr val="tx1"/>
                          </a:solidFill>
                        </a:rPr>
                        <a:t>False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11339463"/>
                  </a:ext>
                </a:extLst>
              </a:tr>
              <a:tr h="188599">
                <a:tc>
                  <a:txBody>
                    <a:bodyPr/>
                    <a:lstStyle/>
                    <a:p>
                      <a:pPr algn="ctr"/>
                      <a:r>
                        <a:rPr lang="en-GB" dirty="0"/>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r>
                        <a:rPr lang="en-GB" sz="1200" b="0" dirty="0">
                          <a:solidFill>
                            <a:schemeClr val="tx1"/>
                          </a:solidFill>
                        </a:rPr>
                        <a:t>Weathering is the process by which rocks are broken down into smaller pieces by physical, chemical, or biological means.</a:t>
                      </a:r>
                    </a:p>
                  </a:txBody>
                  <a:tcP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25985328"/>
                  </a:ext>
                </a:extLst>
              </a:tr>
              <a:tr h="188599">
                <a:tc>
                  <a:txBody>
                    <a:bodyPr/>
                    <a:lstStyle/>
                    <a:p>
                      <a:pPr algn="ctr"/>
                      <a:r>
                        <a:rPr lang="en-GB" dirty="0"/>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r>
                        <a:rPr lang="en-GB" sz="1200" dirty="0"/>
                        <a:t>Mechanical weathering involves the chemical alteration of rocks, while chemical weathering involves physical processes.</a:t>
                      </a:r>
                      <a:endParaRPr lang="en-GB" sz="1200" b="0" dirty="0">
                        <a:solidFill>
                          <a:schemeClr val="tx1"/>
                        </a:solidFill>
                      </a:endParaRPr>
                    </a:p>
                  </a:txBody>
                  <a:tcP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37543495"/>
                  </a:ext>
                </a:extLst>
              </a:tr>
              <a:tr h="188599">
                <a:tc>
                  <a:txBody>
                    <a:bodyPr/>
                    <a:lstStyle/>
                    <a:p>
                      <a:pPr algn="ctr"/>
                      <a:r>
                        <a:rPr lang="en-GB" dirty="0"/>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r>
                        <a:rPr lang="en-GB" sz="1200" dirty="0"/>
                        <a:t>Freeze-thaw weathering occurs when water seeps into cracks in rocks, freezes, and expands, causing the rock to break apart.</a:t>
                      </a:r>
                      <a:endParaRPr lang="en-GB" sz="1200" b="0" dirty="0">
                        <a:solidFill>
                          <a:schemeClr val="tx1"/>
                        </a:solidFill>
                      </a:endParaRPr>
                    </a:p>
                  </a:txBody>
                  <a:tcP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76022082"/>
                  </a:ext>
                </a:extLst>
              </a:tr>
              <a:tr h="188599">
                <a:tc>
                  <a:txBody>
                    <a:bodyPr/>
                    <a:lstStyle/>
                    <a:p>
                      <a:pPr algn="ctr"/>
                      <a:r>
                        <a:rPr lang="en-GB" dirty="0"/>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r>
                        <a:rPr lang="en-GB" sz="1200" b="0" dirty="0">
                          <a:solidFill>
                            <a:schemeClr val="tx1"/>
                          </a:solidFill>
                        </a:rPr>
                        <a:t>Biological weathering involves the action of plants and animals breaking down rocks.</a:t>
                      </a:r>
                    </a:p>
                  </a:txBody>
                  <a:tcP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14360632"/>
                  </a:ext>
                </a:extLst>
              </a:tr>
              <a:tr h="188599">
                <a:tc>
                  <a:txBody>
                    <a:bodyPr/>
                    <a:lstStyle/>
                    <a:p>
                      <a:pPr algn="ctr"/>
                      <a:r>
                        <a:rPr lang="en-GB" dirty="0"/>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r>
                        <a:rPr lang="en-GB" sz="1200" b="0" dirty="0">
                          <a:solidFill>
                            <a:schemeClr val="tx1"/>
                          </a:solidFill>
                        </a:rPr>
                        <a:t>Salt weathering occurs when salt crystals grow in the pores of rocks, leading to rock disintegration.</a:t>
                      </a:r>
                    </a:p>
                  </a:txBody>
                  <a:tcP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8086127"/>
                  </a:ext>
                </a:extLst>
              </a:tr>
              <a:tr h="252025">
                <a:tc>
                  <a:txBody>
                    <a:bodyPr/>
                    <a:lstStyle/>
                    <a:p>
                      <a:pPr algn="ctr"/>
                      <a:r>
                        <a:rPr lang="en-GB" dirty="0"/>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r>
                        <a:rPr lang="en-GB" sz="1200" b="0" dirty="0">
                          <a:solidFill>
                            <a:schemeClr val="tx1"/>
                          </a:solidFill>
                        </a:rPr>
                        <a:t>Carbonation is a type of chemical weathering where carbon dioxide dissolved in water reacts with minerals, forming weak acids that dissolve the rock.</a:t>
                      </a:r>
                    </a:p>
                  </a:txBody>
                  <a:tcP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82976356"/>
                  </a:ext>
                </a:extLst>
              </a:tr>
              <a:tr h="252025">
                <a:tc>
                  <a:txBody>
                    <a:bodyPr/>
                    <a:lstStyle/>
                    <a:p>
                      <a:pPr algn="ctr"/>
                      <a:r>
                        <a:rPr lang="en-GB" dirty="0"/>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r>
                        <a:rPr lang="en-GB" sz="1200" b="0" dirty="0">
                          <a:solidFill>
                            <a:schemeClr val="tx1"/>
                          </a:solidFill>
                        </a:rPr>
                        <a:t>Hydrolysis involves the reaction of minerals with oxygen, while oxidation involves the reaction of minerals with water.</a:t>
                      </a:r>
                    </a:p>
                  </a:txBody>
                  <a:tcP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83699699"/>
                  </a:ext>
                </a:extLst>
              </a:tr>
            </a:tbl>
          </a:graphicData>
        </a:graphic>
      </p:graphicFrame>
      <p:sp>
        <p:nvSpPr>
          <p:cNvPr id="4" name="TextBox 3">
            <a:extLst>
              <a:ext uri="{FF2B5EF4-FFF2-40B4-BE49-F238E27FC236}">
                <a16:creationId xmlns:a16="http://schemas.microsoft.com/office/drawing/2014/main" id="{430387EB-D797-3F92-AE04-A0B87C0BD424}"/>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6" name="Footer Placeholder 30">
            <a:extLst>
              <a:ext uri="{FF2B5EF4-FFF2-40B4-BE49-F238E27FC236}">
                <a16:creationId xmlns:a16="http://schemas.microsoft.com/office/drawing/2014/main" id="{62FA91C4-7145-B0DB-8E09-322DECBDF90A}"/>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19</a:t>
            </a:fld>
            <a:endParaRPr lang="en-GB" sz="1400" dirty="0"/>
          </a:p>
        </p:txBody>
      </p:sp>
      <p:pic>
        <p:nvPicPr>
          <p:cNvPr id="11" name="Graphic 10">
            <a:extLst>
              <a:ext uri="{FF2B5EF4-FFF2-40B4-BE49-F238E27FC236}">
                <a16:creationId xmlns:a16="http://schemas.microsoft.com/office/drawing/2014/main" id="{AC21430A-A44C-F457-6F40-4D68DE4B149C}"/>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153385" y="9383990"/>
            <a:ext cx="205675" cy="205675"/>
          </a:xfrm>
          <a:prstGeom prst="rect">
            <a:avLst/>
          </a:prstGeom>
        </p:spPr>
      </p:pic>
      <p:pic>
        <p:nvPicPr>
          <p:cNvPr id="21" name="Graphic 20">
            <a:extLst>
              <a:ext uri="{FF2B5EF4-FFF2-40B4-BE49-F238E27FC236}">
                <a16:creationId xmlns:a16="http://schemas.microsoft.com/office/drawing/2014/main" id="{D6719EF1-30F4-E3E5-76A1-B89BC966707D}"/>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367723" y="1950859"/>
            <a:ext cx="320825" cy="320825"/>
          </a:xfrm>
          <a:prstGeom prst="rect">
            <a:avLst/>
          </a:prstGeom>
        </p:spPr>
      </p:pic>
      <p:sp>
        <p:nvSpPr>
          <p:cNvPr id="24" name="TextBox 23">
            <a:extLst>
              <a:ext uri="{FF2B5EF4-FFF2-40B4-BE49-F238E27FC236}">
                <a16:creationId xmlns:a16="http://schemas.microsoft.com/office/drawing/2014/main" id="{71256AD0-2A34-5E3D-598F-6198CC197AEA}"/>
              </a:ext>
            </a:extLst>
          </p:cNvPr>
          <p:cNvSpPr txBox="1"/>
          <p:nvPr/>
        </p:nvSpPr>
        <p:spPr>
          <a:xfrm>
            <a:off x="528135" y="6284602"/>
            <a:ext cx="6462821" cy="307777"/>
          </a:xfrm>
          <a:prstGeom prst="rect">
            <a:avLst/>
          </a:prstGeom>
          <a:noFill/>
        </p:spPr>
        <p:txBody>
          <a:bodyPr wrap="square">
            <a:spAutoFit/>
          </a:bodyPr>
          <a:lstStyle/>
          <a:p>
            <a:r>
              <a:rPr lang="en-GB" sz="1400" b="1" dirty="0">
                <a:effectLst/>
                <a:latin typeface="Calibri" panose="020F0502020204030204" pitchFamily="34" charset="0"/>
                <a:ea typeface="Times New Roman" panose="02020603050405020304" pitchFamily="18" charset="0"/>
                <a:cs typeface="Times New Roman" panose="02020603050405020304" pitchFamily="18" charset="0"/>
              </a:rPr>
              <a:t>Find and Fix</a:t>
            </a:r>
            <a:endParaRPr lang="en-GB" sz="1400" b="1"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28" name="Graphic 27">
            <a:extLst>
              <a:ext uri="{FF2B5EF4-FFF2-40B4-BE49-F238E27FC236}">
                <a16:creationId xmlns:a16="http://schemas.microsoft.com/office/drawing/2014/main" id="{C1A7D0DA-7542-6D5B-48EF-8291E1BDB177}"/>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356828" y="6317851"/>
            <a:ext cx="241281" cy="241281"/>
          </a:xfrm>
          <a:prstGeom prst="rect">
            <a:avLst/>
          </a:prstGeom>
        </p:spPr>
      </p:pic>
      <p:graphicFrame>
        <p:nvGraphicFramePr>
          <p:cNvPr id="12" name="Table 11">
            <a:extLst>
              <a:ext uri="{FF2B5EF4-FFF2-40B4-BE49-F238E27FC236}">
                <a16:creationId xmlns:a16="http://schemas.microsoft.com/office/drawing/2014/main" id="{15BCF8BB-2E20-642B-9D45-487B1E86BF8B}"/>
              </a:ext>
            </a:extLst>
          </p:cNvPr>
          <p:cNvGraphicFramePr>
            <a:graphicFrameLocks noGrp="1"/>
          </p:cNvGraphicFramePr>
          <p:nvPr>
            <p:extLst>
              <p:ext uri="{D42A27DB-BD31-4B8C-83A1-F6EECF244321}">
                <p14:modId xmlns:p14="http://schemas.microsoft.com/office/powerpoint/2010/main" val="607302887"/>
              </p:ext>
            </p:extLst>
          </p:nvPr>
        </p:nvGraphicFramePr>
        <p:xfrm>
          <a:off x="367723" y="6613271"/>
          <a:ext cx="6053200" cy="1554480"/>
        </p:xfrm>
        <a:graphic>
          <a:graphicData uri="http://schemas.openxmlformats.org/drawingml/2006/table">
            <a:tbl>
              <a:tblPr firstRow="1" bandRow="1">
                <a:tableStyleId>{5C22544A-7EE6-4342-B048-85BDC9FD1C3A}</a:tableStyleId>
              </a:tblPr>
              <a:tblGrid>
                <a:gridCol w="2339618">
                  <a:extLst>
                    <a:ext uri="{9D8B030D-6E8A-4147-A177-3AD203B41FA5}">
                      <a16:colId xmlns:a16="http://schemas.microsoft.com/office/drawing/2014/main" val="3148410428"/>
                    </a:ext>
                  </a:extLst>
                </a:gridCol>
                <a:gridCol w="3713582">
                  <a:extLst>
                    <a:ext uri="{9D8B030D-6E8A-4147-A177-3AD203B41FA5}">
                      <a16:colId xmlns:a16="http://schemas.microsoft.com/office/drawing/2014/main" val="3417844791"/>
                    </a:ext>
                  </a:extLst>
                </a:gridCol>
              </a:tblGrid>
              <a:tr h="0">
                <a:tc>
                  <a:txBody>
                    <a:bodyPr/>
                    <a:lstStyle/>
                    <a:p>
                      <a:r>
                        <a:rPr lang="en-GB" sz="1200" b="0" dirty="0">
                          <a:solidFill>
                            <a:schemeClr val="tx1"/>
                          </a:solidFill>
                        </a:rPr>
                        <a:t>Destructive waves build beaches.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30769709"/>
                  </a:ext>
                </a:extLst>
              </a:tr>
              <a:tr h="0">
                <a:tc>
                  <a:txBody>
                    <a:bodyPr/>
                    <a:lstStyle/>
                    <a:p>
                      <a:r>
                        <a:rPr lang="en-GB" sz="1200" b="0" dirty="0">
                          <a:solidFill>
                            <a:schemeClr val="tx1"/>
                          </a:solidFill>
                        </a:rPr>
                        <a:t>Constructive waves are associated with high energy and storm conditions.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09465482"/>
                  </a:ext>
                </a:extLst>
              </a:tr>
              <a:tr h="134767">
                <a:tc>
                  <a:txBody>
                    <a:bodyPr/>
                    <a:lstStyle/>
                    <a:p>
                      <a:r>
                        <a:rPr lang="en-GB" sz="1200" b="0" dirty="0">
                          <a:solidFill>
                            <a:schemeClr val="tx1"/>
                          </a:solidFill>
                        </a:rPr>
                        <a:t>Destructive waves have a strong swash and weak backwash.</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38598242"/>
                  </a:ext>
                </a:extLst>
              </a:tr>
            </a:tbl>
          </a:graphicData>
        </a:graphic>
      </p:graphicFrame>
      <p:sp>
        <p:nvSpPr>
          <p:cNvPr id="14" name="TextBox 13">
            <a:extLst>
              <a:ext uri="{FF2B5EF4-FFF2-40B4-BE49-F238E27FC236}">
                <a16:creationId xmlns:a16="http://schemas.microsoft.com/office/drawing/2014/main" id="{A20C2572-6E06-F041-8AD8-37714F06097F}"/>
              </a:ext>
            </a:extLst>
          </p:cNvPr>
          <p:cNvSpPr txBox="1"/>
          <p:nvPr/>
        </p:nvSpPr>
        <p:spPr>
          <a:xfrm>
            <a:off x="528135" y="8221890"/>
            <a:ext cx="6462821" cy="307777"/>
          </a:xfrm>
          <a:prstGeom prst="rect">
            <a:avLst/>
          </a:prstGeom>
          <a:noFill/>
        </p:spPr>
        <p:txBody>
          <a:bodyPr wrap="square">
            <a:spAutoFit/>
          </a:bodyPr>
          <a:lstStyle/>
          <a:p>
            <a:r>
              <a:rPr lang="en-GB" sz="1400" b="1" dirty="0">
                <a:effectLst/>
                <a:latin typeface="Calibri" panose="020F0502020204030204" pitchFamily="34" charset="0"/>
                <a:ea typeface="Times New Roman" panose="02020603050405020304" pitchFamily="18" charset="0"/>
                <a:cs typeface="Times New Roman" panose="02020603050405020304" pitchFamily="18" charset="0"/>
              </a:rPr>
              <a:t>Image Interpretation</a:t>
            </a:r>
            <a:endParaRPr lang="en-GB" sz="1400" b="1"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7" name="Graphic 16">
            <a:extLst>
              <a:ext uri="{FF2B5EF4-FFF2-40B4-BE49-F238E27FC236}">
                <a16:creationId xmlns:a16="http://schemas.microsoft.com/office/drawing/2014/main" id="{7187F238-9FD5-8798-5496-73F1F23B3520}"/>
              </a:ext>
            </a:extLst>
          </p:cNvPr>
          <p:cNvPicPr>
            <a:picLocks/>
          </p:cNvPicPr>
          <p:nvPr/>
        </p:nvPicPr>
        <p:blipFill>
          <a:blip r:embed="rId10">
            <a:extLst>
              <a:ext uri="{96DAC541-7B7A-43D3-8B79-37D633B846F1}">
                <asvg:svgBlip xmlns:asvg="http://schemas.microsoft.com/office/drawing/2016/SVG/main" r:embed="rId11"/>
              </a:ext>
            </a:extLst>
          </a:blip>
          <a:stretch>
            <a:fillRect/>
          </a:stretch>
        </p:blipFill>
        <p:spPr>
          <a:xfrm>
            <a:off x="345457" y="8255137"/>
            <a:ext cx="241281" cy="241281"/>
          </a:xfrm>
          <a:prstGeom prst="rect">
            <a:avLst/>
          </a:prstGeom>
        </p:spPr>
      </p:pic>
      <p:pic>
        <p:nvPicPr>
          <p:cNvPr id="20" name="Picture 19">
            <a:extLst>
              <a:ext uri="{FF2B5EF4-FFF2-40B4-BE49-F238E27FC236}">
                <a16:creationId xmlns:a16="http://schemas.microsoft.com/office/drawing/2014/main" id="{C76F2507-8243-9EA8-426C-C49F2A107966}"/>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365423" y="8519871"/>
            <a:ext cx="1072591" cy="714685"/>
          </a:xfrm>
          <a:prstGeom prst="rect">
            <a:avLst/>
          </a:prstGeom>
        </p:spPr>
      </p:pic>
      <p:sp>
        <p:nvSpPr>
          <p:cNvPr id="25" name="TextBox 24">
            <a:extLst>
              <a:ext uri="{FF2B5EF4-FFF2-40B4-BE49-F238E27FC236}">
                <a16:creationId xmlns:a16="http://schemas.microsoft.com/office/drawing/2014/main" id="{0C94F1DC-3983-8077-7130-B54E671105B7}"/>
              </a:ext>
            </a:extLst>
          </p:cNvPr>
          <p:cNvSpPr txBox="1"/>
          <p:nvPr/>
        </p:nvSpPr>
        <p:spPr>
          <a:xfrm>
            <a:off x="1363790" y="8438727"/>
            <a:ext cx="1294210" cy="246221"/>
          </a:xfrm>
          <a:prstGeom prst="rect">
            <a:avLst/>
          </a:prstGeom>
          <a:noFill/>
        </p:spPr>
        <p:txBody>
          <a:bodyPr wrap="square">
            <a:spAutoFit/>
          </a:bodyPr>
          <a:lstStyle/>
          <a:p>
            <a:r>
              <a:rPr lang="en-GB" sz="1000" dirty="0">
                <a:effectLst/>
                <a:latin typeface="Calibri" panose="020F0502020204030204" pitchFamily="34" charset="0"/>
                <a:ea typeface="Times New Roman" panose="02020603050405020304" pitchFamily="18" charset="0"/>
                <a:cs typeface="Times New Roman" panose="02020603050405020304" pitchFamily="18" charset="0"/>
              </a:rPr>
              <a:t>Type of weathering: </a:t>
            </a:r>
            <a:endParaRPr lang="en-GB" sz="100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2738171E-EF36-70DA-E09A-6BDF6D37F278}"/>
              </a:ext>
            </a:extLst>
          </p:cNvPr>
          <p:cNvSpPr txBox="1"/>
          <p:nvPr/>
        </p:nvSpPr>
        <p:spPr>
          <a:xfrm>
            <a:off x="4262358" y="8449916"/>
            <a:ext cx="2684777" cy="400110"/>
          </a:xfrm>
          <a:prstGeom prst="rect">
            <a:avLst/>
          </a:prstGeom>
          <a:noFill/>
        </p:spPr>
        <p:txBody>
          <a:bodyPr wrap="square">
            <a:spAutoFit/>
          </a:bodyPr>
          <a:lstStyle/>
          <a:p>
            <a:r>
              <a:rPr lang="en-GB" sz="1000" dirty="0">
                <a:effectLst/>
                <a:latin typeface="Calibri" panose="020F0502020204030204" pitchFamily="34" charset="0"/>
                <a:ea typeface="Times New Roman" panose="02020603050405020304" pitchFamily="18" charset="0"/>
                <a:cs typeface="Times New Roman" panose="02020603050405020304" pitchFamily="18" charset="0"/>
              </a:rPr>
              <a:t>Identify the types of weathering likely to </a:t>
            </a:r>
            <a:br>
              <a:rPr lang="en-GB" sz="1000" dirty="0">
                <a:effectLst/>
                <a:latin typeface="Calibri" panose="020F0502020204030204" pitchFamily="34" charset="0"/>
                <a:ea typeface="Times New Roman" panose="02020603050405020304" pitchFamily="18" charset="0"/>
                <a:cs typeface="Times New Roman" panose="02020603050405020304" pitchFamily="18" charset="0"/>
              </a:rPr>
            </a:br>
            <a:r>
              <a:rPr lang="en-GB" sz="1000" dirty="0">
                <a:effectLst/>
                <a:latin typeface="Calibri" panose="020F0502020204030204" pitchFamily="34" charset="0"/>
                <a:ea typeface="Times New Roman" panose="02020603050405020304" pitchFamily="18" charset="0"/>
                <a:cs typeface="Times New Roman" panose="02020603050405020304" pitchFamily="18" charset="0"/>
              </a:rPr>
              <a:t>affect this environment: </a:t>
            </a:r>
            <a:endParaRPr lang="en-GB" sz="1000"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30" name="Picture 29">
            <a:extLst>
              <a:ext uri="{FF2B5EF4-FFF2-40B4-BE49-F238E27FC236}">
                <a16:creationId xmlns:a16="http://schemas.microsoft.com/office/drawing/2014/main" id="{E1582149-FF8F-6411-4FA8-F998ACD27EFF}"/>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2783645" y="8519871"/>
            <a:ext cx="1529563" cy="714685"/>
          </a:xfrm>
          <a:prstGeom prst="rect">
            <a:avLst/>
          </a:prstGeom>
        </p:spPr>
      </p:pic>
    </p:spTree>
    <p:extLst>
      <p:ext uri="{BB962C8B-B14F-4D97-AF65-F5344CB8AC3E}">
        <p14:creationId xmlns:p14="http://schemas.microsoft.com/office/powerpoint/2010/main" val="6476120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5188203-65DC-F37B-125A-AA42EC1E9D05}"/>
              </a:ext>
            </a:extLst>
          </p:cNvPr>
          <p:cNvSpPr txBox="1">
            <a:spLocks/>
          </p:cNvSpPr>
          <p:nvPr/>
        </p:nvSpPr>
        <p:spPr>
          <a:xfrm>
            <a:off x="235005" y="297180"/>
            <a:ext cx="5915025" cy="68654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GB"/>
              <a:t>Knowledge</a:t>
            </a:r>
            <a:endParaRPr lang="en-GB" dirty="0"/>
          </a:p>
        </p:txBody>
      </p:sp>
      <p:sp>
        <p:nvSpPr>
          <p:cNvPr id="6" name="Rectangle 5">
            <a:extLst>
              <a:ext uri="{FF2B5EF4-FFF2-40B4-BE49-F238E27FC236}">
                <a16:creationId xmlns:a16="http://schemas.microsoft.com/office/drawing/2014/main" id="{B44AC079-B27D-EB6A-4497-B1045859701A}"/>
              </a:ext>
            </a:extLst>
          </p:cNvPr>
          <p:cNvSpPr/>
          <p:nvPr/>
        </p:nvSpPr>
        <p:spPr>
          <a:xfrm>
            <a:off x="1" y="0"/>
            <a:ext cx="6858000" cy="862850"/>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108B22B4-C649-E7C2-4B10-0767BACE2538}"/>
              </a:ext>
            </a:extLst>
          </p:cNvPr>
          <p:cNvSpPr txBox="1"/>
          <p:nvPr/>
        </p:nvSpPr>
        <p:spPr>
          <a:xfrm>
            <a:off x="797617" y="31853"/>
            <a:ext cx="3247697" cy="830997"/>
          </a:xfrm>
          <a:prstGeom prst="rect">
            <a:avLst/>
          </a:prstGeom>
          <a:noFill/>
        </p:spPr>
        <p:txBody>
          <a:bodyPr wrap="square" rtlCol="0">
            <a:spAutoFit/>
          </a:bodyPr>
          <a:lstStyle/>
          <a:p>
            <a:r>
              <a:rPr lang="en-GB" sz="4800" dirty="0">
                <a:solidFill>
                  <a:schemeClr val="bg1"/>
                </a:solidFill>
              </a:rPr>
              <a:t>Contents</a:t>
            </a:r>
          </a:p>
        </p:txBody>
      </p:sp>
      <p:pic>
        <p:nvPicPr>
          <p:cNvPr id="8" name="Graphic 7">
            <a:extLst>
              <a:ext uri="{FF2B5EF4-FFF2-40B4-BE49-F238E27FC236}">
                <a16:creationId xmlns:a16="http://schemas.microsoft.com/office/drawing/2014/main" id="{C8E57218-BA5F-E283-5DD1-7E0FD3B140D2}"/>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91135" y="31853"/>
            <a:ext cx="752804" cy="752804"/>
          </a:xfrm>
          <a:prstGeom prst="rect">
            <a:avLst/>
          </a:prstGeom>
        </p:spPr>
      </p:pic>
      <p:sp>
        <p:nvSpPr>
          <p:cNvPr id="9" name="TextBox 8">
            <a:extLst>
              <a:ext uri="{FF2B5EF4-FFF2-40B4-BE49-F238E27FC236}">
                <a16:creationId xmlns:a16="http://schemas.microsoft.com/office/drawing/2014/main" id="{840E9225-6C42-44E2-5749-861A606976CD}"/>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10" name="Footer Placeholder 30">
            <a:extLst>
              <a:ext uri="{FF2B5EF4-FFF2-40B4-BE49-F238E27FC236}">
                <a16:creationId xmlns:a16="http://schemas.microsoft.com/office/drawing/2014/main" id="{C5117A94-8F2C-02C1-3E04-ED559150B754}"/>
              </a:ext>
            </a:extLst>
          </p:cNvPr>
          <p:cNvSpPr txBox="1">
            <a:spLocks/>
          </p:cNvSpPr>
          <p:nvPr/>
        </p:nvSpPr>
        <p:spPr>
          <a:xfrm>
            <a:off x="4383251" y="9234556"/>
            <a:ext cx="2314575" cy="527403"/>
          </a:xfrm>
          <a:prstGeom prst="rect">
            <a:avLst/>
          </a:prstGeom>
        </p:spPr>
        <p:txBody>
          <a:bodyPr vert="horz" lIns="91440" tIns="45720" rIns="91440" bIns="45720" rtlCol="0" anchor="ctr"/>
          <a:lstStyle>
            <a:defPPr>
              <a:defRPr lang="en-US"/>
            </a:defPPr>
            <a:lvl1pPr marL="0" algn="ctr" defTabSz="457200" rtl="0" eaLnBrk="1" latinLnBrk="0" hangingPunct="1">
              <a:defRPr sz="9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61037291-43BB-764F-8D70-AAF5D2AA24C7}" type="slidenum">
              <a:rPr lang="en-GB" sz="1400" smtClean="0"/>
              <a:pPr algn="r"/>
              <a:t>2</a:t>
            </a:fld>
            <a:endParaRPr lang="en-GB" sz="1400" dirty="0"/>
          </a:p>
        </p:txBody>
      </p:sp>
      <p:pic>
        <p:nvPicPr>
          <p:cNvPr id="11" name="Graphic 10">
            <a:extLst>
              <a:ext uri="{FF2B5EF4-FFF2-40B4-BE49-F238E27FC236}">
                <a16:creationId xmlns:a16="http://schemas.microsoft.com/office/drawing/2014/main" id="{217D648D-EA63-0F62-C4F6-C9871095AE16}"/>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153385" y="9383990"/>
            <a:ext cx="205675" cy="205675"/>
          </a:xfrm>
          <a:prstGeom prst="rect">
            <a:avLst/>
          </a:prstGeom>
        </p:spPr>
      </p:pic>
      <p:sp>
        <p:nvSpPr>
          <p:cNvPr id="12" name="Rectangle 11">
            <a:extLst>
              <a:ext uri="{FF2B5EF4-FFF2-40B4-BE49-F238E27FC236}">
                <a16:creationId xmlns:a16="http://schemas.microsoft.com/office/drawing/2014/main" id="{F0BC704A-FBC6-2BDC-9FF1-FEFB0A785751}"/>
              </a:ext>
            </a:extLst>
          </p:cNvPr>
          <p:cNvSpPr/>
          <p:nvPr/>
        </p:nvSpPr>
        <p:spPr>
          <a:xfrm>
            <a:off x="0" y="856816"/>
            <a:ext cx="6858000" cy="8431564"/>
          </a:xfrm>
          <a:prstGeom prst="rect">
            <a:avLst/>
          </a:prstGeom>
          <a:solidFill>
            <a:srgbClr val="E3F0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245E0D59-3112-E795-97B2-CC91CCF4525B}"/>
              </a:ext>
            </a:extLst>
          </p:cNvPr>
          <p:cNvSpPr txBox="1"/>
          <p:nvPr/>
        </p:nvSpPr>
        <p:spPr>
          <a:xfrm>
            <a:off x="656110" y="1579002"/>
            <a:ext cx="4457311" cy="6186309"/>
          </a:xfrm>
          <a:prstGeom prst="rect">
            <a:avLst/>
          </a:prstGeom>
          <a:noFill/>
        </p:spPr>
        <p:txBody>
          <a:bodyPr wrap="square" rtlCol="0">
            <a:spAutoFit/>
          </a:bodyPr>
          <a:lstStyle/>
          <a:p>
            <a:r>
              <a:rPr lang="en-GB" dirty="0"/>
              <a:t>Contents……………………………………………..</a:t>
            </a:r>
          </a:p>
          <a:p>
            <a:r>
              <a:rPr lang="en-GB" dirty="0"/>
              <a:t>Guide………………………………………………….</a:t>
            </a:r>
          </a:p>
          <a:p>
            <a:r>
              <a:rPr lang="en-GB" dirty="0"/>
              <a:t>Big picture……………………………………………</a:t>
            </a:r>
          </a:p>
          <a:p>
            <a:r>
              <a:rPr lang="en-GB" dirty="0"/>
              <a:t>Waves……………………………………………..….</a:t>
            </a:r>
          </a:p>
          <a:p>
            <a:r>
              <a:rPr lang="en-GB" dirty="0"/>
              <a:t>Wave types…………………………………………..</a:t>
            </a:r>
          </a:p>
          <a:p>
            <a:r>
              <a:rPr lang="en-GB" dirty="0"/>
              <a:t>Weathering…………………………………………..</a:t>
            </a:r>
          </a:p>
          <a:p>
            <a:r>
              <a:rPr lang="en-GB" dirty="0"/>
              <a:t>Mass movement……………………………………</a:t>
            </a:r>
          </a:p>
          <a:p>
            <a:r>
              <a:rPr lang="en-GB" dirty="0"/>
              <a:t>Coastal erosion……………………………….……</a:t>
            </a:r>
          </a:p>
          <a:p>
            <a:r>
              <a:rPr lang="en-GB" dirty="0"/>
              <a:t>Coastal transportation……………………..……</a:t>
            </a:r>
          </a:p>
          <a:p>
            <a:r>
              <a:rPr lang="en-GB" dirty="0"/>
              <a:t>Coastal deposition………………………………..</a:t>
            </a:r>
          </a:p>
          <a:p>
            <a:r>
              <a:rPr lang="en-GB" dirty="0"/>
              <a:t>Landforms of coastal erosion………………….</a:t>
            </a:r>
          </a:p>
          <a:p>
            <a:r>
              <a:rPr lang="en-GB" dirty="0"/>
              <a:t>Landforms of coastal deposition…………….. </a:t>
            </a:r>
          </a:p>
          <a:p>
            <a:r>
              <a:rPr lang="en-GB" dirty="0"/>
              <a:t>An example of a UK coastline………………….</a:t>
            </a:r>
          </a:p>
          <a:p>
            <a:r>
              <a:rPr lang="en-GB" dirty="0"/>
              <a:t>Hard engineering coastal management…….</a:t>
            </a:r>
            <a:br>
              <a:rPr lang="en-GB" dirty="0"/>
            </a:br>
            <a:r>
              <a:rPr lang="en-GB" dirty="0"/>
              <a:t>Soft engineering coastal management…….. </a:t>
            </a:r>
          </a:p>
          <a:p>
            <a:r>
              <a:rPr lang="en-GB" dirty="0"/>
              <a:t>Managed retreat……………………………………</a:t>
            </a:r>
          </a:p>
          <a:p>
            <a:r>
              <a:rPr lang="en-GB" dirty="0"/>
              <a:t>A UK coastal management scheme………….</a:t>
            </a:r>
          </a:p>
          <a:p>
            <a:r>
              <a:rPr lang="en-GB" dirty="0"/>
              <a:t>Coastal environments and OS maps…….....</a:t>
            </a:r>
          </a:p>
          <a:p>
            <a:r>
              <a:rPr lang="en-GB" dirty="0"/>
              <a:t>Quizzes……………………………………………….</a:t>
            </a:r>
          </a:p>
          <a:p>
            <a:r>
              <a:rPr lang="en-GB" dirty="0"/>
              <a:t>Glossary……………………………………………...</a:t>
            </a:r>
          </a:p>
          <a:p>
            <a:r>
              <a:rPr lang="en-GB" dirty="0"/>
              <a:t>Extra pages…………………………………………..</a:t>
            </a:r>
          </a:p>
          <a:p>
            <a:r>
              <a:rPr lang="en-GB" dirty="0"/>
              <a:t>Revision……………………………………………….</a:t>
            </a:r>
          </a:p>
        </p:txBody>
      </p:sp>
      <p:sp>
        <p:nvSpPr>
          <p:cNvPr id="14" name="TextBox 13">
            <a:extLst>
              <a:ext uri="{FF2B5EF4-FFF2-40B4-BE49-F238E27FC236}">
                <a16:creationId xmlns:a16="http://schemas.microsoft.com/office/drawing/2014/main" id="{B1297E8F-6676-B630-1E01-87EA14CD8472}"/>
              </a:ext>
            </a:extLst>
          </p:cNvPr>
          <p:cNvSpPr txBox="1"/>
          <p:nvPr/>
        </p:nvSpPr>
        <p:spPr>
          <a:xfrm>
            <a:off x="5050449" y="1574992"/>
            <a:ext cx="929245" cy="6463308"/>
          </a:xfrm>
          <a:prstGeom prst="rect">
            <a:avLst/>
          </a:prstGeom>
          <a:noFill/>
        </p:spPr>
        <p:txBody>
          <a:bodyPr wrap="square" rtlCol="0">
            <a:spAutoFit/>
          </a:bodyPr>
          <a:lstStyle/>
          <a:p>
            <a:r>
              <a:rPr lang="en-GB" dirty="0"/>
              <a:t>2</a:t>
            </a:r>
          </a:p>
          <a:p>
            <a:r>
              <a:rPr lang="en-GB" dirty="0"/>
              <a:t>3</a:t>
            </a:r>
          </a:p>
          <a:p>
            <a:r>
              <a:rPr lang="en-GB" dirty="0"/>
              <a:t>4</a:t>
            </a:r>
          </a:p>
          <a:p>
            <a:r>
              <a:rPr lang="en-GB" dirty="0"/>
              <a:t>6</a:t>
            </a:r>
          </a:p>
          <a:p>
            <a:r>
              <a:rPr lang="en-GB" dirty="0"/>
              <a:t>11</a:t>
            </a:r>
          </a:p>
          <a:p>
            <a:r>
              <a:rPr lang="en-GB" dirty="0"/>
              <a:t>16</a:t>
            </a:r>
          </a:p>
          <a:p>
            <a:r>
              <a:rPr lang="en-GB" dirty="0"/>
              <a:t>22</a:t>
            </a:r>
          </a:p>
          <a:p>
            <a:r>
              <a:rPr lang="en-GB" dirty="0"/>
              <a:t>28</a:t>
            </a:r>
          </a:p>
          <a:p>
            <a:r>
              <a:rPr lang="en-GB" dirty="0"/>
              <a:t>33</a:t>
            </a:r>
          </a:p>
          <a:p>
            <a:r>
              <a:rPr lang="en-GB" dirty="0"/>
              <a:t>39</a:t>
            </a:r>
          </a:p>
          <a:p>
            <a:r>
              <a:rPr lang="en-GB" dirty="0"/>
              <a:t>43</a:t>
            </a:r>
          </a:p>
          <a:p>
            <a:r>
              <a:rPr lang="en-GB" dirty="0"/>
              <a:t>53</a:t>
            </a:r>
          </a:p>
          <a:p>
            <a:r>
              <a:rPr lang="en-GB" dirty="0"/>
              <a:t>60</a:t>
            </a:r>
          </a:p>
          <a:p>
            <a:r>
              <a:rPr lang="en-GB" dirty="0"/>
              <a:t>67</a:t>
            </a:r>
          </a:p>
          <a:p>
            <a:r>
              <a:rPr lang="en-GB" dirty="0"/>
              <a:t>73</a:t>
            </a:r>
          </a:p>
          <a:p>
            <a:r>
              <a:rPr lang="en-GB" dirty="0"/>
              <a:t>79</a:t>
            </a:r>
          </a:p>
          <a:p>
            <a:r>
              <a:rPr lang="en-GB" dirty="0"/>
              <a:t>86</a:t>
            </a:r>
          </a:p>
          <a:p>
            <a:r>
              <a:rPr lang="en-GB" dirty="0"/>
              <a:t>91</a:t>
            </a:r>
          </a:p>
          <a:p>
            <a:r>
              <a:rPr lang="en-GB" dirty="0"/>
              <a:t>98</a:t>
            </a:r>
          </a:p>
          <a:p>
            <a:r>
              <a:rPr lang="en-GB" dirty="0"/>
              <a:t>99</a:t>
            </a:r>
          </a:p>
          <a:p>
            <a:r>
              <a:rPr lang="en-GB" dirty="0"/>
              <a:t>102</a:t>
            </a:r>
          </a:p>
          <a:p>
            <a:r>
              <a:rPr lang="en-GB" dirty="0"/>
              <a:t>108</a:t>
            </a:r>
          </a:p>
          <a:p>
            <a:endParaRPr lang="en-GB" dirty="0"/>
          </a:p>
        </p:txBody>
      </p:sp>
    </p:spTree>
    <p:extLst>
      <p:ext uri="{BB962C8B-B14F-4D97-AF65-F5344CB8AC3E}">
        <p14:creationId xmlns:p14="http://schemas.microsoft.com/office/powerpoint/2010/main" val="23521479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A rocky beach with a hole in the rock&#10;&#10;Description automatically generated">
            <a:extLst>
              <a:ext uri="{FF2B5EF4-FFF2-40B4-BE49-F238E27FC236}">
                <a16:creationId xmlns:a16="http://schemas.microsoft.com/office/drawing/2014/main" id="{F1241CB0-7E6F-DE22-8583-A902BECC21E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681180" y="4400661"/>
            <a:ext cx="2689291" cy="1779560"/>
          </a:xfrm>
          <a:prstGeom prst="rect">
            <a:avLst/>
          </a:prstGeom>
        </p:spPr>
      </p:pic>
      <p:pic>
        <p:nvPicPr>
          <p:cNvPr id="34" name="Picture 33" descr="A close-up of a rock&#10;&#10;Description automatically generated">
            <a:extLst>
              <a:ext uri="{FF2B5EF4-FFF2-40B4-BE49-F238E27FC236}">
                <a16:creationId xmlns:a16="http://schemas.microsoft.com/office/drawing/2014/main" id="{24E1614D-77E7-46DC-A75C-FABD3DB187B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6292" y="4392837"/>
            <a:ext cx="2682487" cy="1787383"/>
          </a:xfrm>
          <a:prstGeom prst="rect">
            <a:avLst/>
          </a:prstGeom>
        </p:spPr>
      </p:pic>
      <p:pic>
        <p:nvPicPr>
          <p:cNvPr id="29" name="Picture 28" descr="A tree growing on a rock&#10;&#10;Description automatically generated">
            <a:extLst>
              <a:ext uri="{FF2B5EF4-FFF2-40B4-BE49-F238E27FC236}">
                <a16:creationId xmlns:a16="http://schemas.microsoft.com/office/drawing/2014/main" id="{142D10A1-3E53-410C-3F4A-F81B188A964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681182" y="2526288"/>
            <a:ext cx="2689292" cy="1791918"/>
          </a:xfrm>
          <a:prstGeom prst="rect">
            <a:avLst/>
          </a:prstGeom>
        </p:spPr>
      </p:pic>
      <p:pic>
        <p:nvPicPr>
          <p:cNvPr id="17" name="Picture 16">
            <a:extLst>
              <a:ext uri="{FF2B5EF4-FFF2-40B4-BE49-F238E27FC236}">
                <a16:creationId xmlns:a16="http://schemas.microsoft.com/office/drawing/2014/main" id="{A1CD21BD-6979-63EB-6FC6-79981FC1D83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36294" y="2526192"/>
            <a:ext cx="2689292" cy="1791552"/>
          </a:xfrm>
          <a:prstGeom prst="rect">
            <a:avLst/>
          </a:prstGeom>
        </p:spPr>
      </p:pic>
      <p:sp>
        <p:nvSpPr>
          <p:cNvPr id="7" name="Rounded Rectangle 6">
            <a:extLst>
              <a:ext uri="{FF2B5EF4-FFF2-40B4-BE49-F238E27FC236}">
                <a16:creationId xmlns:a16="http://schemas.microsoft.com/office/drawing/2014/main" id="{3D88D800-273B-D0C6-E837-B926F45D4708}"/>
              </a:ext>
            </a:extLst>
          </p:cNvPr>
          <p:cNvSpPr/>
          <p:nvPr/>
        </p:nvSpPr>
        <p:spPr>
          <a:xfrm>
            <a:off x="394447" y="773199"/>
            <a:ext cx="3034553" cy="616329"/>
          </a:xfrm>
          <a:prstGeom prst="roundRect">
            <a:avLst/>
          </a:prstGeom>
          <a:solidFill>
            <a:srgbClr val="4F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BD9FCC6E-3579-97AB-1CE8-72682F85780C}"/>
              </a:ext>
            </a:extLst>
          </p:cNvPr>
          <p:cNvSpPr txBox="1"/>
          <p:nvPr/>
        </p:nvSpPr>
        <p:spPr>
          <a:xfrm>
            <a:off x="501904" y="892305"/>
            <a:ext cx="2187388" cy="461665"/>
          </a:xfrm>
          <a:prstGeom prst="rect">
            <a:avLst/>
          </a:prstGeom>
          <a:noFill/>
        </p:spPr>
        <p:txBody>
          <a:bodyPr wrap="square" rtlCol="0">
            <a:spAutoFit/>
          </a:bodyPr>
          <a:lstStyle/>
          <a:p>
            <a:r>
              <a:rPr lang="en-GB" sz="2400" b="1" dirty="0">
                <a:solidFill>
                  <a:schemeClr val="bg1"/>
                </a:solidFill>
              </a:rPr>
              <a:t>Weathering</a:t>
            </a:r>
          </a:p>
        </p:txBody>
      </p:sp>
      <p:sp>
        <p:nvSpPr>
          <p:cNvPr id="9" name="Rectangle 8">
            <a:extLst>
              <a:ext uri="{FF2B5EF4-FFF2-40B4-BE49-F238E27FC236}">
                <a16:creationId xmlns:a16="http://schemas.microsoft.com/office/drawing/2014/main" id="{9E0E8C76-28E0-8293-66B9-120D4FC99544}"/>
              </a:ext>
            </a:extLst>
          </p:cNvPr>
          <p:cNvSpPr/>
          <p:nvPr/>
        </p:nvSpPr>
        <p:spPr>
          <a:xfrm>
            <a:off x="-160421" y="1459739"/>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90ED1EA0-6811-E62C-8186-0AF57947F6A4}"/>
              </a:ext>
            </a:extLst>
          </p:cNvPr>
          <p:cNvSpPr txBox="1"/>
          <p:nvPr/>
        </p:nvSpPr>
        <p:spPr>
          <a:xfrm>
            <a:off x="197105" y="1459739"/>
            <a:ext cx="5782355" cy="400110"/>
          </a:xfrm>
          <a:prstGeom prst="rect">
            <a:avLst/>
          </a:prstGeom>
          <a:noFill/>
        </p:spPr>
        <p:txBody>
          <a:bodyPr wrap="square" rtlCol="0">
            <a:spAutoFit/>
          </a:bodyPr>
          <a:lstStyle/>
          <a:p>
            <a:r>
              <a:rPr lang="en-GB" sz="2000" dirty="0">
                <a:solidFill>
                  <a:schemeClr val="bg1"/>
                </a:solidFill>
              </a:rPr>
              <a:t>Types of weathering</a:t>
            </a:r>
          </a:p>
        </p:txBody>
      </p:sp>
      <p:cxnSp>
        <p:nvCxnSpPr>
          <p:cNvPr id="12" name="Straight Connector 11">
            <a:extLst>
              <a:ext uri="{FF2B5EF4-FFF2-40B4-BE49-F238E27FC236}">
                <a16:creationId xmlns:a16="http://schemas.microsoft.com/office/drawing/2014/main" id="{7D865D67-D27E-99F6-09F3-ADD3A37ABC03}"/>
              </a:ext>
            </a:extLst>
          </p:cNvPr>
          <p:cNvCxnSpPr/>
          <p:nvPr/>
        </p:nvCxnSpPr>
        <p:spPr>
          <a:xfrm>
            <a:off x="346321" y="7468935"/>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BD5E0CCB-1035-F6FC-3B0C-E298DFB12573}"/>
              </a:ext>
            </a:extLst>
          </p:cNvPr>
          <p:cNvCxnSpPr/>
          <p:nvPr/>
        </p:nvCxnSpPr>
        <p:spPr>
          <a:xfrm>
            <a:off x="346321" y="7894051"/>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5F393A9-5ADA-D5EE-0D0E-3E6BF6478735}"/>
              </a:ext>
            </a:extLst>
          </p:cNvPr>
          <p:cNvCxnSpPr/>
          <p:nvPr/>
        </p:nvCxnSpPr>
        <p:spPr>
          <a:xfrm>
            <a:off x="361655" y="8335209"/>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3CD2ED89-2A90-C195-C5BD-D02496E9B067}"/>
              </a:ext>
            </a:extLst>
          </p:cNvPr>
          <p:cNvSpPr txBox="1"/>
          <p:nvPr/>
        </p:nvSpPr>
        <p:spPr>
          <a:xfrm>
            <a:off x="235004" y="1921330"/>
            <a:ext cx="6462821" cy="923330"/>
          </a:xfrm>
          <a:prstGeom prst="rect">
            <a:avLst/>
          </a:prstGeom>
          <a:noFill/>
        </p:spPr>
        <p:txBody>
          <a:bodyPr wrap="square">
            <a:spAutoFit/>
          </a:bodyPr>
          <a:lstStyle/>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Study the photogra</a:t>
            </a:r>
            <a:r>
              <a:rPr lang="en-GB" dirty="0">
                <a:latin typeface="Calibri" panose="020F0502020204030204" pitchFamily="34" charset="0"/>
                <a:ea typeface="Times New Roman" panose="02020603050405020304" pitchFamily="18" charset="0"/>
                <a:cs typeface="Times New Roman" panose="02020603050405020304" pitchFamily="18" charset="0"/>
              </a:rPr>
              <a:t>phs below. Identify types of weathering likely to be occurring and give reasons for your answer. </a:t>
            </a: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p:txBody>
      </p:sp>
      <p:cxnSp>
        <p:nvCxnSpPr>
          <p:cNvPr id="18" name="Straight Connector 17">
            <a:extLst>
              <a:ext uri="{FF2B5EF4-FFF2-40B4-BE49-F238E27FC236}">
                <a16:creationId xmlns:a16="http://schemas.microsoft.com/office/drawing/2014/main" id="{5D7F550C-62D2-C351-E6DD-D659582AE0A2}"/>
              </a:ext>
            </a:extLst>
          </p:cNvPr>
          <p:cNvCxnSpPr/>
          <p:nvPr/>
        </p:nvCxnSpPr>
        <p:spPr>
          <a:xfrm>
            <a:off x="346321" y="8760325"/>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C68A1524-F7E1-E766-2812-DB8A3496F2A7}"/>
              </a:ext>
            </a:extLst>
          </p:cNvPr>
          <p:cNvCxnSpPr/>
          <p:nvPr/>
        </p:nvCxnSpPr>
        <p:spPr>
          <a:xfrm>
            <a:off x="361655" y="9201483"/>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4DDECBE8-7C7F-64A1-454E-D57FA8D67A9B}"/>
              </a:ext>
            </a:extLst>
          </p:cNvPr>
          <p:cNvCxnSpPr/>
          <p:nvPr/>
        </p:nvCxnSpPr>
        <p:spPr>
          <a:xfrm>
            <a:off x="336294" y="6605335"/>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5F77AB57-990F-D099-9544-99A4CFAB676A}"/>
              </a:ext>
            </a:extLst>
          </p:cNvPr>
          <p:cNvCxnSpPr/>
          <p:nvPr/>
        </p:nvCxnSpPr>
        <p:spPr>
          <a:xfrm>
            <a:off x="336294" y="7030451"/>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36" name="Rounded Rectangle 35">
            <a:extLst>
              <a:ext uri="{FF2B5EF4-FFF2-40B4-BE49-F238E27FC236}">
                <a16:creationId xmlns:a16="http://schemas.microsoft.com/office/drawing/2014/main" id="{126BCEC3-FDDB-1380-1362-876E4D12934A}"/>
              </a:ext>
            </a:extLst>
          </p:cNvPr>
          <p:cNvSpPr/>
          <p:nvPr/>
        </p:nvSpPr>
        <p:spPr>
          <a:xfrm>
            <a:off x="-487298" y="-18903"/>
            <a:ext cx="5944201" cy="862850"/>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F41759D-1CBE-5146-F934-F373DCF4F501}"/>
              </a:ext>
            </a:extLst>
          </p:cNvPr>
          <p:cNvSpPr txBox="1"/>
          <p:nvPr/>
        </p:nvSpPr>
        <p:spPr>
          <a:xfrm>
            <a:off x="797617" y="31853"/>
            <a:ext cx="3247697" cy="830997"/>
          </a:xfrm>
          <a:prstGeom prst="rect">
            <a:avLst/>
          </a:prstGeom>
          <a:noFill/>
        </p:spPr>
        <p:txBody>
          <a:bodyPr wrap="square" rtlCol="0">
            <a:spAutoFit/>
          </a:bodyPr>
          <a:lstStyle/>
          <a:p>
            <a:r>
              <a:rPr lang="en-GB" sz="4800" dirty="0">
                <a:solidFill>
                  <a:schemeClr val="bg1"/>
                </a:solidFill>
              </a:rPr>
              <a:t>Application</a:t>
            </a:r>
          </a:p>
        </p:txBody>
      </p:sp>
      <p:pic>
        <p:nvPicPr>
          <p:cNvPr id="11" name="Graphic 10">
            <a:extLst>
              <a:ext uri="{FF2B5EF4-FFF2-40B4-BE49-F238E27FC236}">
                <a16:creationId xmlns:a16="http://schemas.microsoft.com/office/drawing/2014/main" id="{BDDEBB3D-5D44-CD55-85E1-852767207CA5}"/>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158604" y="98027"/>
            <a:ext cx="639013" cy="639013"/>
          </a:xfrm>
          <a:prstGeom prst="rect">
            <a:avLst/>
          </a:prstGeom>
        </p:spPr>
      </p:pic>
      <p:sp>
        <p:nvSpPr>
          <p:cNvPr id="15" name="Oval 14">
            <a:extLst>
              <a:ext uri="{FF2B5EF4-FFF2-40B4-BE49-F238E27FC236}">
                <a16:creationId xmlns:a16="http://schemas.microsoft.com/office/drawing/2014/main" id="{344AB7AD-E515-B29E-6E1A-276A94C95DEB}"/>
              </a:ext>
            </a:extLst>
          </p:cNvPr>
          <p:cNvSpPr/>
          <p:nvPr/>
        </p:nvSpPr>
        <p:spPr>
          <a:xfrm>
            <a:off x="359060" y="2552187"/>
            <a:ext cx="352609" cy="35396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rgbClr val="4F95D9"/>
                </a:solidFill>
              </a:rPr>
              <a:t>1</a:t>
            </a:r>
          </a:p>
        </p:txBody>
      </p:sp>
      <p:sp>
        <p:nvSpPr>
          <p:cNvPr id="21" name="Oval 20">
            <a:extLst>
              <a:ext uri="{FF2B5EF4-FFF2-40B4-BE49-F238E27FC236}">
                <a16:creationId xmlns:a16="http://schemas.microsoft.com/office/drawing/2014/main" id="{D26DBAEB-6676-89D5-FA25-9C26C58BC7E3}"/>
              </a:ext>
            </a:extLst>
          </p:cNvPr>
          <p:cNvSpPr/>
          <p:nvPr/>
        </p:nvSpPr>
        <p:spPr>
          <a:xfrm>
            <a:off x="3706361" y="2552186"/>
            <a:ext cx="352609" cy="35396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rgbClr val="4F95D9"/>
                </a:solidFill>
              </a:rPr>
              <a:t>2</a:t>
            </a:r>
          </a:p>
        </p:txBody>
      </p:sp>
      <p:sp>
        <p:nvSpPr>
          <p:cNvPr id="28" name="Oval 27">
            <a:extLst>
              <a:ext uri="{FF2B5EF4-FFF2-40B4-BE49-F238E27FC236}">
                <a16:creationId xmlns:a16="http://schemas.microsoft.com/office/drawing/2014/main" id="{35706EB5-08C5-19B5-CE7B-A853FB250D21}"/>
              </a:ext>
            </a:extLst>
          </p:cNvPr>
          <p:cNvSpPr/>
          <p:nvPr/>
        </p:nvSpPr>
        <p:spPr>
          <a:xfrm>
            <a:off x="3706361" y="4421380"/>
            <a:ext cx="352609" cy="35396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rgbClr val="4F95D9"/>
                </a:solidFill>
              </a:rPr>
              <a:t>4</a:t>
            </a:r>
          </a:p>
        </p:txBody>
      </p:sp>
      <p:sp>
        <p:nvSpPr>
          <p:cNvPr id="24" name="Oval 23">
            <a:extLst>
              <a:ext uri="{FF2B5EF4-FFF2-40B4-BE49-F238E27FC236}">
                <a16:creationId xmlns:a16="http://schemas.microsoft.com/office/drawing/2014/main" id="{3DF3BDA9-6EF8-9DFC-1825-E8F96CD172D6}"/>
              </a:ext>
            </a:extLst>
          </p:cNvPr>
          <p:cNvSpPr/>
          <p:nvPr/>
        </p:nvSpPr>
        <p:spPr>
          <a:xfrm>
            <a:off x="359060" y="4421381"/>
            <a:ext cx="352609" cy="35396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rgbClr val="4F95D9"/>
                </a:solidFill>
              </a:rPr>
              <a:t>3</a:t>
            </a:r>
          </a:p>
        </p:txBody>
      </p:sp>
      <p:sp>
        <p:nvSpPr>
          <p:cNvPr id="4" name="TextBox 3">
            <a:extLst>
              <a:ext uri="{FF2B5EF4-FFF2-40B4-BE49-F238E27FC236}">
                <a16:creationId xmlns:a16="http://schemas.microsoft.com/office/drawing/2014/main" id="{2049E51D-3738-79A0-23F1-9AC00758B594}"/>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6" name="Footer Placeholder 30">
            <a:extLst>
              <a:ext uri="{FF2B5EF4-FFF2-40B4-BE49-F238E27FC236}">
                <a16:creationId xmlns:a16="http://schemas.microsoft.com/office/drawing/2014/main" id="{3A524686-C328-AD0A-8EB8-160206E2FE61}"/>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20</a:t>
            </a:fld>
            <a:endParaRPr lang="en-GB" sz="1400" dirty="0"/>
          </a:p>
        </p:txBody>
      </p:sp>
      <p:pic>
        <p:nvPicPr>
          <p:cNvPr id="20" name="Graphic 19">
            <a:extLst>
              <a:ext uri="{FF2B5EF4-FFF2-40B4-BE49-F238E27FC236}">
                <a16:creationId xmlns:a16="http://schemas.microsoft.com/office/drawing/2014/main" id="{02169701-1B26-2EC7-2D20-7C6CA053124D}"/>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153385" y="9383990"/>
            <a:ext cx="205675" cy="205675"/>
          </a:xfrm>
          <a:prstGeom prst="rect">
            <a:avLst/>
          </a:prstGeom>
        </p:spPr>
      </p:pic>
    </p:spTree>
    <p:extLst>
      <p:ext uri="{BB962C8B-B14F-4D97-AF65-F5344CB8AC3E}">
        <p14:creationId xmlns:p14="http://schemas.microsoft.com/office/powerpoint/2010/main" val="5533581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3D88D800-273B-D0C6-E837-B926F45D4708}"/>
              </a:ext>
            </a:extLst>
          </p:cNvPr>
          <p:cNvSpPr/>
          <p:nvPr/>
        </p:nvSpPr>
        <p:spPr>
          <a:xfrm>
            <a:off x="394447" y="773199"/>
            <a:ext cx="3034553" cy="616329"/>
          </a:xfrm>
          <a:prstGeom prst="roundRect">
            <a:avLst/>
          </a:prstGeom>
          <a:solidFill>
            <a:srgbClr val="4F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BD9FCC6E-3579-97AB-1CE8-72682F85780C}"/>
              </a:ext>
            </a:extLst>
          </p:cNvPr>
          <p:cNvSpPr txBox="1"/>
          <p:nvPr/>
        </p:nvSpPr>
        <p:spPr>
          <a:xfrm>
            <a:off x="501904" y="892305"/>
            <a:ext cx="2187388" cy="461665"/>
          </a:xfrm>
          <a:prstGeom prst="rect">
            <a:avLst/>
          </a:prstGeom>
          <a:noFill/>
        </p:spPr>
        <p:txBody>
          <a:bodyPr wrap="square" rtlCol="0">
            <a:spAutoFit/>
          </a:bodyPr>
          <a:lstStyle/>
          <a:p>
            <a:r>
              <a:rPr lang="en-GB" sz="2400" b="1" dirty="0">
                <a:solidFill>
                  <a:schemeClr val="bg1"/>
                </a:solidFill>
              </a:rPr>
              <a:t>Weathering</a:t>
            </a:r>
          </a:p>
        </p:txBody>
      </p:sp>
      <p:sp>
        <p:nvSpPr>
          <p:cNvPr id="9" name="Rectangle 8">
            <a:extLst>
              <a:ext uri="{FF2B5EF4-FFF2-40B4-BE49-F238E27FC236}">
                <a16:creationId xmlns:a16="http://schemas.microsoft.com/office/drawing/2014/main" id="{9E0E8C76-28E0-8293-66B9-120D4FC99544}"/>
              </a:ext>
            </a:extLst>
          </p:cNvPr>
          <p:cNvSpPr/>
          <p:nvPr/>
        </p:nvSpPr>
        <p:spPr>
          <a:xfrm>
            <a:off x="-160421" y="1459739"/>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90ED1EA0-6811-E62C-8186-0AF57947F6A4}"/>
              </a:ext>
            </a:extLst>
          </p:cNvPr>
          <p:cNvSpPr txBox="1"/>
          <p:nvPr/>
        </p:nvSpPr>
        <p:spPr>
          <a:xfrm>
            <a:off x="197105" y="1459739"/>
            <a:ext cx="5782355" cy="400110"/>
          </a:xfrm>
          <a:prstGeom prst="rect">
            <a:avLst/>
          </a:prstGeom>
          <a:noFill/>
        </p:spPr>
        <p:txBody>
          <a:bodyPr wrap="square" rtlCol="0">
            <a:spAutoFit/>
          </a:bodyPr>
          <a:lstStyle/>
          <a:p>
            <a:r>
              <a:rPr lang="en-GB" sz="2000" dirty="0">
                <a:solidFill>
                  <a:schemeClr val="bg1"/>
                </a:solidFill>
              </a:rPr>
              <a:t>Exam style question(s)</a:t>
            </a:r>
          </a:p>
        </p:txBody>
      </p:sp>
      <p:sp>
        <p:nvSpPr>
          <p:cNvPr id="16" name="TextBox 15">
            <a:extLst>
              <a:ext uri="{FF2B5EF4-FFF2-40B4-BE49-F238E27FC236}">
                <a16:creationId xmlns:a16="http://schemas.microsoft.com/office/drawing/2014/main" id="{3CD2ED89-2A90-C195-C5BD-D02496E9B067}"/>
              </a:ext>
            </a:extLst>
          </p:cNvPr>
          <p:cNvSpPr txBox="1"/>
          <p:nvPr/>
        </p:nvSpPr>
        <p:spPr>
          <a:xfrm>
            <a:off x="235005" y="3605123"/>
            <a:ext cx="6271414" cy="369332"/>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Study Figure 1, cliffs at Flamborough on the Holderness Coast. </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cxnSp>
        <p:nvCxnSpPr>
          <p:cNvPr id="22" name="Straight Connector 21">
            <a:extLst>
              <a:ext uri="{FF2B5EF4-FFF2-40B4-BE49-F238E27FC236}">
                <a16:creationId xmlns:a16="http://schemas.microsoft.com/office/drawing/2014/main" id="{4DDECBE8-7C7F-64A1-454E-D57FA8D67A9B}"/>
              </a:ext>
            </a:extLst>
          </p:cNvPr>
          <p:cNvCxnSpPr/>
          <p:nvPr/>
        </p:nvCxnSpPr>
        <p:spPr>
          <a:xfrm>
            <a:off x="336294" y="7618670"/>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5F77AB57-990F-D099-9544-99A4CFAB676A}"/>
              </a:ext>
            </a:extLst>
          </p:cNvPr>
          <p:cNvCxnSpPr/>
          <p:nvPr/>
        </p:nvCxnSpPr>
        <p:spPr>
          <a:xfrm>
            <a:off x="336294" y="8043786"/>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36" name="Rounded Rectangle 35">
            <a:extLst>
              <a:ext uri="{FF2B5EF4-FFF2-40B4-BE49-F238E27FC236}">
                <a16:creationId xmlns:a16="http://schemas.microsoft.com/office/drawing/2014/main" id="{126BCEC3-FDDB-1380-1362-876E4D12934A}"/>
              </a:ext>
            </a:extLst>
          </p:cNvPr>
          <p:cNvSpPr/>
          <p:nvPr/>
        </p:nvSpPr>
        <p:spPr>
          <a:xfrm>
            <a:off x="-487297" y="-18903"/>
            <a:ext cx="6310228" cy="862850"/>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F41759D-1CBE-5146-F934-F373DCF4F501}"/>
              </a:ext>
            </a:extLst>
          </p:cNvPr>
          <p:cNvSpPr txBox="1"/>
          <p:nvPr/>
        </p:nvSpPr>
        <p:spPr>
          <a:xfrm>
            <a:off x="797617" y="31853"/>
            <a:ext cx="4747777" cy="830997"/>
          </a:xfrm>
          <a:prstGeom prst="rect">
            <a:avLst/>
          </a:prstGeom>
          <a:noFill/>
        </p:spPr>
        <p:txBody>
          <a:bodyPr wrap="square" rtlCol="0">
            <a:spAutoFit/>
          </a:bodyPr>
          <a:lstStyle/>
          <a:p>
            <a:r>
              <a:rPr lang="en-GB" sz="4800" dirty="0">
                <a:solidFill>
                  <a:schemeClr val="bg1"/>
                </a:solidFill>
              </a:rPr>
              <a:t>Exam Questions</a:t>
            </a:r>
          </a:p>
        </p:txBody>
      </p:sp>
      <p:pic>
        <p:nvPicPr>
          <p:cNvPr id="2" name="Graphic 1">
            <a:extLst>
              <a:ext uri="{FF2B5EF4-FFF2-40B4-BE49-F238E27FC236}">
                <a16:creationId xmlns:a16="http://schemas.microsoft.com/office/drawing/2014/main" id="{BB1274C8-ED92-B34A-0956-B4AB6DFDE618}"/>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174956" y="90375"/>
            <a:ext cx="633766" cy="633766"/>
          </a:xfrm>
          <a:prstGeom prst="rect">
            <a:avLst/>
          </a:prstGeom>
        </p:spPr>
      </p:pic>
      <p:sp>
        <p:nvSpPr>
          <p:cNvPr id="30" name="TextBox 29">
            <a:extLst>
              <a:ext uri="{FF2B5EF4-FFF2-40B4-BE49-F238E27FC236}">
                <a16:creationId xmlns:a16="http://schemas.microsoft.com/office/drawing/2014/main" id="{5EF1A7B7-2ECC-189C-C0EE-1FBABEBD36FC}"/>
              </a:ext>
            </a:extLst>
          </p:cNvPr>
          <p:cNvSpPr txBox="1"/>
          <p:nvPr/>
        </p:nvSpPr>
        <p:spPr>
          <a:xfrm>
            <a:off x="235005" y="1880202"/>
            <a:ext cx="6271414" cy="1754326"/>
          </a:xfrm>
          <a:prstGeom prst="rect">
            <a:avLst/>
          </a:prstGeom>
          <a:noFill/>
        </p:spPr>
        <p:txBody>
          <a:bodyPr wrap="square">
            <a:spAutoFit/>
          </a:bodyPr>
          <a:lstStyle/>
          <a:p>
            <a:pPr marL="342900" indent="-342900">
              <a:buAutoNum type="arabicPeriod"/>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Which of the following is an example of chemical weathering?</a:t>
            </a:r>
          </a:p>
          <a:p>
            <a:pPr marL="623888" indent="-333375">
              <a:buFont typeface="Wingdings" pitchFamily="2" charset="2"/>
              <a:buChar char="q"/>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Biolo</a:t>
            </a:r>
            <a:r>
              <a:rPr lang="en-GB" dirty="0">
                <a:latin typeface="Calibri" panose="020F0502020204030204" pitchFamily="34" charset="0"/>
                <a:ea typeface="Times New Roman" panose="02020603050405020304" pitchFamily="18" charset="0"/>
                <a:cs typeface="Times New Roman" panose="02020603050405020304" pitchFamily="18" charset="0"/>
              </a:rPr>
              <a:t>gical weathering</a:t>
            </a:r>
          </a:p>
          <a:p>
            <a:pPr marL="623888" indent="-333375">
              <a:buFont typeface="Wingdings" pitchFamily="2" charset="2"/>
              <a:buChar char="q"/>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Salt weathering</a:t>
            </a:r>
          </a:p>
          <a:p>
            <a:pPr marL="623888" indent="-333375">
              <a:buFont typeface="Wingdings" pitchFamily="2" charset="2"/>
              <a:buChar char="q"/>
            </a:pPr>
            <a:r>
              <a:rPr lang="en-GB" dirty="0">
                <a:latin typeface="Calibri" panose="020F0502020204030204" pitchFamily="34" charset="0"/>
                <a:ea typeface="Times New Roman" panose="02020603050405020304" pitchFamily="18" charset="0"/>
                <a:cs typeface="Times New Roman" panose="02020603050405020304" pitchFamily="18" charset="0"/>
              </a:rPr>
              <a:t>Freeze-thaw weathering </a:t>
            </a:r>
          </a:p>
          <a:p>
            <a:pPr marL="623888" indent="-333375">
              <a:buFont typeface="Wingdings" pitchFamily="2" charset="2"/>
              <a:buChar char="q"/>
            </a:pPr>
            <a:r>
              <a:rPr lang="en-GB" dirty="0">
                <a:latin typeface="Calibri" panose="020F0502020204030204" pitchFamily="34" charset="0"/>
                <a:ea typeface="Times New Roman" panose="02020603050405020304" pitchFamily="18" charset="0"/>
                <a:cs typeface="Times New Roman" panose="02020603050405020304" pitchFamily="18" charset="0"/>
              </a:rPr>
              <a:t>Carbonation weathering</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0C6099E8-8318-895C-4512-C2951C199058}"/>
              </a:ext>
            </a:extLst>
          </p:cNvPr>
          <p:cNvSpPr txBox="1"/>
          <p:nvPr/>
        </p:nvSpPr>
        <p:spPr>
          <a:xfrm>
            <a:off x="4711958" y="3256469"/>
            <a:ext cx="1672799" cy="369332"/>
          </a:xfrm>
          <a:prstGeom prst="rect">
            <a:avLst/>
          </a:prstGeom>
          <a:noFill/>
        </p:spPr>
        <p:txBody>
          <a:bodyPr wrap="square">
            <a:spAutoFit/>
          </a:bodyPr>
          <a:lstStyle/>
          <a:p>
            <a:pPr algn="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[1 mark]</a:t>
            </a:r>
            <a:endParaRPr lang="en-GB" sz="1800" dirty="0">
              <a:effectLst/>
              <a:latin typeface="Times New Roman" panose="02020603050405020304" pitchFamily="18" charset="0"/>
              <a:ea typeface="Times New Roman" panose="02020603050405020304" pitchFamily="18" charset="0"/>
            </a:endParaRPr>
          </a:p>
        </p:txBody>
      </p:sp>
      <p:sp>
        <p:nvSpPr>
          <p:cNvPr id="28" name="TextBox 27">
            <a:extLst>
              <a:ext uri="{FF2B5EF4-FFF2-40B4-BE49-F238E27FC236}">
                <a16:creationId xmlns:a16="http://schemas.microsoft.com/office/drawing/2014/main" id="{E692E4BA-C60E-3942-A727-7C211D152525}"/>
              </a:ext>
            </a:extLst>
          </p:cNvPr>
          <p:cNvSpPr txBox="1"/>
          <p:nvPr/>
        </p:nvSpPr>
        <p:spPr>
          <a:xfrm>
            <a:off x="245165" y="6691287"/>
            <a:ext cx="6271413" cy="646331"/>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2. Outline one type of weathering likely to affect the coastal environment shown in Figure 1. </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3" name="Picture 12" descr="A rock formation in the water&#10;&#10;Description automatically generated">
            <a:extLst>
              <a:ext uri="{FF2B5EF4-FFF2-40B4-BE49-F238E27FC236}">
                <a16:creationId xmlns:a16="http://schemas.microsoft.com/office/drawing/2014/main" id="{EC7CFD8A-953D-2260-C8E0-234BAF66DC0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39001" y="4232371"/>
            <a:ext cx="3278554" cy="2458916"/>
          </a:xfrm>
          <a:prstGeom prst="rect">
            <a:avLst/>
          </a:prstGeom>
        </p:spPr>
      </p:pic>
      <p:sp>
        <p:nvSpPr>
          <p:cNvPr id="25" name="TextBox 24">
            <a:extLst>
              <a:ext uri="{FF2B5EF4-FFF2-40B4-BE49-F238E27FC236}">
                <a16:creationId xmlns:a16="http://schemas.microsoft.com/office/drawing/2014/main" id="{42A5B6D3-3040-A2A0-338A-095775988B81}"/>
              </a:ext>
            </a:extLst>
          </p:cNvPr>
          <p:cNvSpPr txBox="1"/>
          <p:nvPr/>
        </p:nvSpPr>
        <p:spPr>
          <a:xfrm>
            <a:off x="2489056" y="3937957"/>
            <a:ext cx="1879888" cy="307777"/>
          </a:xfrm>
          <a:prstGeom prst="rect">
            <a:avLst/>
          </a:prstGeom>
          <a:noFill/>
        </p:spPr>
        <p:txBody>
          <a:bodyPr wrap="square">
            <a:spAutoFit/>
          </a:bodyPr>
          <a:lstStyle/>
          <a:p>
            <a:pPr algn="ctr"/>
            <a:r>
              <a:rPr lang="en-GB" sz="1400" b="1" dirty="0">
                <a:latin typeface="Calibri" panose="020F0502020204030204" pitchFamily="34" charset="0"/>
                <a:ea typeface="Times New Roman" panose="02020603050405020304" pitchFamily="18" charset="0"/>
                <a:cs typeface="Times New Roman" panose="02020603050405020304" pitchFamily="18" charset="0"/>
              </a:rPr>
              <a:t>Figure 1</a:t>
            </a:r>
            <a:endParaRPr lang="en-GB" sz="1400" b="1" dirty="0">
              <a:effectLst/>
              <a:latin typeface="Calibri" panose="020F0502020204030204" pitchFamily="34" charset="0"/>
              <a:ea typeface="Times New Roman" panose="02020603050405020304" pitchFamily="18" charset="0"/>
              <a:cs typeface="Times New Roman" panose="02020603050405020304" pitchFamily="18" charset="0"/>
            </a:endParaRPr>
          </a:p>
        </p:txBody>
      </p:sp>
      <p:cxnSp>
        <p:nvCxnSpPr>
          <p:cNvPr id="19" name="Straight Connector 18">
            <a:extLst>
              <a:ext uri="{FF2B5EF4-FFF2-40B4-BE49-F238E27FC236}">
                <a16:creationId xmlns:a16="http://schemas.microsoft.com/office/drawing/2014/main" id="{81B88194-C5D9-CF97-15D5-B0988993FD3F}"/>
              </a:ext>
            </a:extLst>
          </p:cNvPr>
          <p:cNvCxnSpPr/>
          <p:nvPr/>
        </p:nvCxnSpPr>
        <p:spPr>
          <a:xfrm>
            <a:off x="336293" y="8468902"/>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0569E373-E619-8A37-21F9-BDBD8BE42AA0}"/>
              </a:ext>
            </a:extLst>
          </p:cNvPr>
          <p:cNvCxnSpPr/>
          <p:nvPr/>
        </p:nvCxnSpPr>
        <p:spPr>
          <a:xfrm>
            <a:off x="359060" y="8894018"/>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0BFCD44B-EAC1-E092-683F-6EB18B02AA8D}"/>
              </a:ext>
            </a:extLst>
          </p:cNvPr>
          <p:cNvSpPr txBox="1"/>
          <p:nvPr/>
        </p:nvSpPr>
        <p:spPr>
          <a:xfrm>
            <a:off x="334424" y="8912476"/>
            <a:ext cx="6165088" cy="369332"/>
          </a:xfrm>
          <a:prstGeom prst="rect">
            <a:avLst/>
          </a:prstGeom>
          <a:noFill/>
        </p:spPr>
        <p:txBody>
          <a:bodyPr wrap="square">
            <a:spAutoFit/>
          </a:bodyPr>
          <a:lstStyle/>
          <a:p>
            <a:pPr algn="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[4 marks]</a:t>
            </a:r>
            <a:endParaRPr lang="en-GB" sz="1800" dirty="0">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id="{B00FC8BE-BC11-D589-D7AF-069D96271B61}"/>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4" name="Footer Placeholder 30">
            <a:extLst>
              <a:ext uri="{FF2B5EF4-FFF2-40B4-BE49-F238E27FC236}">
                <a16:creationId xmlns:a16="http://schemas.microsoft.com/office/drawing/2014/main" id="{AF152222-1B13-5BB3-243F-8B5C0F03480D}"/>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21</a:t>
            </a:fld>
            <a:endParaRPr lang="en-GB" sz="1400" dirty="0"/>
          </a:p>
        </p:txBody>
      </p:sp>
      <p:pic>
        <p:nvPicPr>
          <p:cNvPr id="6" name="Graphic 5">
            <a:extLst>
              <a:ext uri="{FF2B5EF4-FFF2-40B4-BE49-F238E27FC236}">
                <a16:creationId xmlns:a16="http://schemas.microsoft.com/office/drawing/2014/main" id="{C679E60B-2F58-3287-372E-74AC8C1E9E5E}"/>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153385" y="9383990"/>
            <a:ext cx="205675" cy="205675"/>
          </a:xfrm>
          <a:prstGeom prst="rect">
            <a:avLst/>
          </a:prstGeom>
        </p:spPr>
      </p:pic>
    </p:spTree>
    <p:extLst>
      <p:ext uri="{BB962C8B-B14F-4D97-AF65-F5344CB8AC3E}">
        <p14:creationId xmlns:p14="http://schemas.microsoft.com/office/powerpoint/2010/main" val="16366237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3D88D800-273B-D0C6-E837-B926F45D4708}"/>
              </a:ext>
            </a:extLst>
          </p:cNvPr>
          <p:cNvSpPr/>
          <p:nvPr/>
        </p:nvSpPr>
        <p:spPr>
          <a:xfrm>
            <a:off x="394447" y="773199"/>
            <a:ext cx="3034553" cy="616329"/>
          </a:xfrm>
          <a:prstGeom prst="roundRect">
            <a:avLst/>
          </a:prstGeom>
          <a:solidFill>
            <a:srgbClr val="4F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B1132A0-36CB-3B33-0FA1-0503D625A180}"/>
              </a:ext>
            </a:extLst>
          </p:cNvPr>
          <p:cNvSpPr>
            <a:spLocks noGrp="1"/>
          </p:cNvSpPr>
          <p:nvPr>
            <p:ph type="title"/>
          </p:nvPr>
        </p:nvSpPr>
        <p:spPr>
          <a:xfrm>
            <a:off x="235005" y="297180"/>
            <a:ext cx="5915025" cy="686540"/>
          </a:xfrm>
        </p:spPr>
        <p:txBody>
          <a:bodyPr/>
          <a:lstStyle/>
          <a:p>
            <a:r>
              <a:rPr lang="en-GB" dirty="0"/>
              <a:t>Knowledge</a:t>
            </a:r>
          </a:p>
        </p:txBody>
      </p:sp>
      <p:sp>
        <p:nvSpPr>
          <p:cNvPr id="4" name="Rectangle 3">
            <a:extLst>
              <a:ext uri="{FF2B5EF4-FFF2-40B4-BE49-F238E27FC236}">
                <a16:creationId xmlns:a16="http://schemas.microsoft.com/office/drawing/2014/main" id="{C7FF525D-5A54-27A3-55D1-6E52D9CB6682}"/>
              </a:ext>
            </a:extLst>
          </p:cNvPr>
          <p:cNvSpPr/>
          <p:nvPr/>
        </p:nvSpPr>
        <p:spPr>
          <a:xfrm>
            <a:off x="1" y="0"/>
            <a:ext cx="6858000" cy="862850"/>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F41759D-1CBE-5146-F934-F373DCF4F501}"/>
              </a:ext>
            </a:extLst>
          </p:cNvPr>
          <p:cNvSpPr txBox="1"/>
          <p:nvPr/>
        </p:nvSpPr>
        <p:spPr>
          <a:xfrm>
            <a:off x="797617" y="31853"/>
            <a:ext cx="3247697" cy="830997"/>
          </a:xfrm>
          <a:prstGeom prst="rect">
            <a:avLst/>
          </a:prstGeom>
          <a:noFill/>
        </p:spPr>
        <p:txBody>
          <a:bodyPr wrap="square" rtlCol="0">
            <a:spAutoFit/>
          </a:bodyPr>
          <a:lstStyle/>
          <a:p>
            <a:r>
              <a:rPr lang="en-GB" sz="4800" dirty="0">
                <a:solidFill>
                  <a:schemeClr val="bg1"/>
                </a:solidFill>
              </a:rPr>
              <a:t>Knowledge</a:t>
            </a:r>
          </a:p>
        </p:txBody>
      </p:sp>
      <p:pic>
        <p:nvPicPr>
          <p:cNvPr id="6" name="Graphic 5">
            <a:extLst>
              <a:ext uri="{FF2B5EF4-FFF2-40B4-BE49-F238E27FC236}">
                <a16:creationId xmlns:a16="http://schemas.microsoft.com/office/drawing/2014/main" id="{44004F73-6B78-C85F-89FB-7CF846D13C8A}"/>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91135" y="31853"/>
            <a:ext cx="752804" cy="752804"/>
          </a:xfrm>
          <a:prstGeom prst="rect">
            <a:avLst/>
          </a:prstGeom>
        </p:spPr>
      </p:pic>
      <p:sp>
        <p:nvSpPr>
          <p:cNvPr id="8" name="TextBox 7">
            <a:extLst>
              <a:ext uri="{FF2B5EF4-FFF2-40B4-BE49-F238E27FC236}">
                <a16:creationId xmlns:a16="http://schemas.microsoft.com/office/drawing/2014/main" id="{BD9FCC6E-3579-97AB-1CE8-72682F85780C}"/>
              </a:ext>
            </a:extLst>
          </p:cNvPr>
          <p:cNvSpPr txBox="1"/>
          <p:nvPr/>
        </p:nvSpPr>
        <p:spPr>
          <a:xfrm>
            <a:off x="501904" y="892305"/>
            <a:ext cx="2633182" cy="461665"/>
          </a:xfrm>
          <a:prstGeom prst="rect">
            <a:avLst/>
          </a:prstGeom>
          <a:noFill/>
        </p:spPr>
        <p:txBody>
          <a:bodyPr wrap="square" rtlCol="0">
            <a:spAutoFit/>
          </a:bodyPr>
          <a:lstStyle/>
          <a:p>
            <a:r>
              <a:rPr lang="en-GB" sz="2400" b="1" dirty="0">
                <a:solidFill>
                  <a:schemeClr val="bg1"/>
                </a:solidFill>
              </a:rPr>
              <a:t>Mass Movement</a:t>
            </a:r>
          </a:p>
        </p:txBody>
      </p:sp>
      <p:sp>
        <p:nvSpPr>
          <p:cNvPr id="42" name="Rectangle 41">
            <a:extLst>
              <a:ext uri="{FF2B5EF4-FFF2-40B4-BE49-F238E27FC236}">
                <a16:creationId xmlns:a16="http://schemas.microsoft.com/office/drawing/2014/main" id="{BE3091F5-E350-20E7-D8A5-F02220F924DB}"/>
              </a:ext>
            </a:extLst>
          </p:cNvPr>
          <p:cNvSpPr/>
          <p:nvPr/>
        </p:nvSpPr>
        <p:spPr>
          <a:xfrm>
            <a:off x="-160421" y="1459739"/>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2E218BEB-C1CA-EF21-2D6A-05CF663E135C}"/>
              </a:ext>
            </a:extLst>
          </p:cNvPr>
          <p:cNvSpPr txBox="1"/>
          <p:nvPr/>
        </p:nvSpPr>
        <p:spPr>
          <a:xfrm>
            <a:off x="197105" y="1459739"/>
            <a:ext cx="5782355" cy="400110"/>
          </a:xfrm>
          <a:prstGeom prst="rect">
            <a:avLst/>
          </a:prstGeom>
          <a:noFill/>
        </p:spPr>
        <p:txBody>
          <a:bodyPr wrap="square" rtlCol="0">
            <a:spAutoFit/>
          </a:bodyPr>
          <a:lstStyle/>
          <a:p>
            <a:r>
              <a:rPr lang="en-GB" sz="2000" dirty="0">
                <a:solidFill>
                  <a:schemeClr val="bg1"/>
                </a:solidFill>
              </a:rPr>
              <a:t>What is mass movement?</a:t>
            </a:r>
          </a:p>
        </p:txBody>
      </p:sp>
      <p:sp>
        <p:nvSpPr>
          <p:cNvPr id="55" name="TextBox 54">
            <a:extLst>
              <a:ext uri="{FF2B5EF4-FFF2-40B4-BE49-F238E27FC236}">
                <a16:creationId xmlns:a16="http://schemas.microsoft.com/office/drawing/2014/main" id="{06A4EEF0-B78E-1BE0-69D1-76C6A6E4070C}"/>
              </a:ext>
            </a:extLst>
          </p:cNvPr>
          <p:cNvSpPr txBox="1"/>
          <p:nvPr/>
        </p:nvSpPr>
        <p:spPr>
          <a:xfrm>
            <a:off x="290426" y="5459078"/>
            <a:ext cx="6149753" cy="369332"/>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Annotate the diagram below to explain slumping.</a:t>
            </a:r>
            <a:endParaRPr lang="en-GB" sz="1800" dirty="0">
              <a:effectLst/>
              <a:latin typeface="Times New Roman" panose="02020603050405020304" pitchFamily="18" charset="0"/>
              <a:ea typeface="Times New Roman" panose="02020603050405020304" pitchFamily="18" charset="0"/>
            </a:endParaRPr>
          </a:p>
        </p:txBody>
      </p:sp>
      <p:cxnSp>
        <p:nvCxnSpPr>
          <p:cNvPr id="3" name="Straight Connector 2">
            <a:extLst>
              <a:ext uri="{FF2B5EF4-FFF2-40B4-BE49-F238E27FC236}">
                <a16:creationId xmlns:a16="http://schemas.microsoft.com/office/drawing/2014/main" id="{E1318C04-208C-DA48-A730-FD36F94B4923}"/>
              </a:ext>
            </a:extLst>
          </p:cNvPr>
          <p:cNvCxnSpPr/>
          <p:nvPr/>
        </p:nvCxnSpPr>
        <p:spPr>
          <a:xfrm>
            <a:off x="346321" y="3201746"/>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46F9CD29-CD8D-773B-D56F-76E61B86CC36}"/>
              </a:ext>
            </a:extLst>
          </p:cNvPr>
          <p:cNvCxnSpPr/>
          <p:nvPr/>
        </p:nvCxnSpPr>
        <p:spPr>
          <a:xfrm>
            <a:off x="336294" y="2338146"/>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67818A17-7E79-2A20-1837-5DAB116DD169}"/>
              </a:ext>
            </a:extLst>
          </p:cNvPr>
          <p:cNvCxnSpPr/>
          <p:nvPr/>
        </p:nvCxnSpPr>
        <p:spPr>
          <a:xfrm>
            <a:off x="336294" y="2763262"/>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7DE6DFB1-4D3A-A0C0-5B07-6882C8D73CC2}"/>
              </a:ext>
            </a:extLst>
          </p:cNvPr>
          <p:cNvSpPr/>
          <p:nvPr/>
        </p:nvSpPr>
        <p:spPr>
          <a:xfrm>
            <a:off x="-122521" y="3440175"/>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79523FCE-FE86-50AC-7746-D6648CBB8E9A}"/>
              </a:ext>
            </a:extLst>
          </p:cNvPr>
          <p:cNvSpPr txBox="1"/>
          <p:nvPr/>
        </p:nvSpPr>
        <p:spPr>
          <a:xfrm>
            <a:off x="235005" y="3440175"/>
            <a:ext cx="5782355" cy="400110"/>
          </a:xfrm>
          <a:prstGeom prst="rect">
            <a:avLst/>
          </a:prstGeom>
          <a:noFill/>
        </p:spPr>
        <p:txBody>
          <a:bodyPr wrap="square" rtlCol="0">
            <a:spAutoFit/>
          </a:bodyPr>
          <a:lstStyle/>
          <a:p>
            <a:r>
              <a:rPr lang="en-GB" sz="2000" dirty="0">
                <a:solidFill>
                  <a:schemeClr val="bg1"/>
                </a:solidFill>
              </a:rPr>
              <a:t>Slumping</a:t>
            </a:r>
          </a:p>
        </p:txBody>
      </p:sp>
      <p:cxnSp>
        <p:nvCxnSpPr>
          <p:cNvPr id="13" name="Straight Connector 12">
            <a:extLst>
              <a:ext uri="{FF2B5EF4-FFF2-40B4-BE49-F238E27FC236}">
                <a16:creationId xmlns:a16="http://schemas.microsoft.com/office/drawing/2014/main" id="{54F66F40-6509-28AA-9424-DA38465B424D}"/>
              </a:ext>
            </a:extLst>
          </p:cNvPr>
          <p:cNvCxnSpPr/>
          <p:nvPr/>
        </p:nvCxnSpPr>
        <p:spPr>
          <a:xfrm>
            <a:off x="384221" y="5443439"/>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B80AADAD-1BE4-5993-F8F6-276B3600E916}"/>
              </a:ext>
            </a:extLst>
          </p:cNvPr>
          <p:cNvCxnSpPr/>
          <p:nvPr/>
        </p:nvCxnSpPr>
        <p:spPr>
          <a:xfrm>
            <a:off x="374194" y="4579839"/>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5D756E1C-8B66-5DDC-29FD-CADEC00988B3}"/>
              </a:ext>
            </a:extLst>
          </p:cNvPr>
          <p:cNvCxnSpPr/>
          <p:nvPr/>
        </p:nvCxnSpPr>
        <p:spPr>
          <a:xfrm>
            <a:off x="374194" y="5004955"/>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5B579797-587A-1C52-F5A4-4600B0B3B003}"/>
              </a:ext>
            </a:extLst>
          </p:cNvPr>
          <p:cNvSpPr/>
          <p:nvPr/>
        </p:nvSpPr>
        <p:spPr>
          <a:xfrm>
            <a:off x="384221" y="5844048"/>
            <a:ext cx="6038437" cy="329995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D7D0895B-8925-4362-D055-E0B1D7D18CB6}"/>
              </a:ext>
            </a:extLst>
          </p:cNvPr>
          <p:cNvSpPr txBox="1"/>
          <p:nvPr/>
        </p:nvSpPr>
        <p:spPr>
          <a:xfrm>
            <a:off x="271259" y="3868594"/>
            <a:ext cx="6149753" cy="369332"/>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What is slumping?</a:t>
            </a:r>
            <a:endParaRPr lang="en-GB" sz="1800" dirty="0">
              <a:effectLst/>
              <a:latin typeface="Times New Roman" panose="02020603050405020304" pitchFamily="18" charset="0"/>
              <a:ea typeface="Times New Roman" panose="02020603050405020304" pitchFamily="18" charset="0"/>
            </a:endParaRPr>
          </a:p>
        </p:txBody>
      </p:sp>
      <p:pic>
        <p:nvPicPr>
          <p:cNvPr id="18" name="Picture 17" descr="A cartoon of a cliff&#10;&#10;Description automatically generated">
            <a:extLst>
              <a:ext uri="{FF2B5EF4-FFF2-40B4-BE49-F238E27FC236}">
                <a16:creationId xmlns:a16="http://schemas.microsoft.com/office/drawing/2014/main" id="{AA3BC128-B7D5-7473-8FB6-E2A366315AA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102764" y="6609127"/>
            <a:ext cx="2652472" cy="1976352"/>
          </a:xfrm>
          <a:prstGeom prst="rect">
            <a:avLst/>
          </a:prstGeom>
        </p:spPr>
      </p:pic>
      <p:sp>
        <p:nvSpPr>
          <p:cNvPr id="17" name="TextBox 16">
            <a:extLst>
              <a:ext uri="{FF2B5EF4-FFF2-40B4-BE49-F238E27FC236}">
                <a16:creationId xmlns:a16="http://schemas.microsoft.com/office/drawing/2014/main" id="{91BA9966-2A73-B0E2-FEAE-0CD6FF572CC1}"/>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19" name="Footer Placeholder 30">
            <a:extLst>
              <a:ext uri="{FF2B5EF4-FFF2-40B4-BE49-F238E27FC236}">
                <a16:creationId xmlns:a16="http://schemas.microsoft.com/office/drawing/2014/main" id="{7E7F71A7-2143-7D41-2034-F223D7EFAA7C}"/>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22</a:t>
            </a:fld>
            <a:endParaRPr lang="en-GB" sz="1400" dirty="0"/>
          </a:p>
        </p:txBody>
      </p:sp>
      <p:pic>
        <p:nvPicPr>
          <p:cNvPr id="21" name="Graphic 20">
            <a:extLst>
              <a:ext uri="{FF2B5EF4-FFF2-40B4-BE49-F238E27FC236}">
                <a16:creationId xmlns:a16="http://schemas.microsoft.com/office/drawing/2014/main" id="{E9D32AE4-E2CB-9362-87E5-670F81A674A2}"/>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153385" y="9383990"/>
            <a:ext cx="205675" cy="205675"/>
          </a:xfrm>
          <a:prstGeom prst="rect">
            <a:avLst/>
          </a:prstGeom>
        </p:spPr>
      </p:pic>
    </p:spTree>
    <p:extLst>
      <p:ext uri="{BB962C8B-B14F-4D97-AF65-F5344CB8AC3E}">
        <p14:creationId xmlns:p14="http://schemas.microsoft.com/office/powerpoint/2010/main" val="31956541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ounded Rectangle 38">
            <a:extLst>
              <a:ext uri="{FF2B5EF4-FFF2-40B4-BE49-F238E27FC236}">
                <a16:creationId xmlns:a16="http://schemas.microsoft.com/office/drawing/2014/main" id="{52F230C3-C067-1D83-4194-D71DE404E64A}"/>
              </a:ext>
            </a:extLst>
          </p:cNvPr>
          <p:cNvSpPr/>
          <p:nvPr/>
        </p:nvSpPr>
        <p:spPr>
          <a:xfrm>
            <a:off x="-487298" y="-18903"/>
            <a:ext cx="5944201" cy="862850"/>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qr code with a black and white background&#10;&#10;Description automatically generated">
            <a:extLst>
              <a:ext uri="{FF2B5EF4-FFF2-40B4-BE49-F238E27FC236}">
                <a16:creationId xmlns:a16="http://schemas.microsoft.com/office/drawing/2014/main" id="{982E9DC9-09AF-3D9A-6C95-D4BE7306761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578292" y="105712"/>
            <a:ext cx="669532" cy="669532"/>
          </a:xfrm>
          <a:prstGeom prst="rect">
            <a:avLst/>
          </a:prstGeom>
        </p:spPr>
      </p:pic>
      <p:sp>
        <p:nvSpPr>
          <p:cNvPr id="9" name="Rectangle 8">
            <a:extLst>
              <a:ext uri="{FF2B5EF4-FFF2-40B4-BE49-F238E27FC236}">
                <a16:creationId xmlns:a16="http://schemas.microsoft.com/office/drawing/2014/main" id="{2E93D78E-0DFB-30FC-2F3E-A81D38A90B28}"/>
              </a:ext>
            </a:extLst>
          </p:cNvPr>
          <p:cNvSpPr/>
          <p:nvPr/>
        </p:nvSpPr>
        <p:spPr>
          <a:xfrm>
            <a:off x="-160421" y="1459739"/>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A04285CF-FED1-F7CF-50AE-AD05B85CBC08}"/>
              </a:ext>
            </a:extLst>
          </p:cNvPr>
          <p:cNvSpPr txBox="1"/>
          <p:nvPr/>
        </p:nvSpPr>
        <p:spPr>
          <a:xfrm>
            <a:off x="197105" y="1459739"/>
            <a:ext cx="5782355" cy="400110"/>
          </a:xfrm>
          <a:prstGeom prst="rect">
            <a:avLst/>
          </a:prstGeom>
          <a:noFill/>
        </p:spPr>
        <p:txBody>
          <a:bodyPr wrap="square" rtlCol="0">
            <a:spAutoFit/>
          </a:bodyPr>
          <a:lstStyle/>
          <a:p>
            <a:r>
              <a:rPr lang="en-GB" sz="2000" dirty="0">
                <a:solidFill>
                  <a:schemeClr val="bg1"/>
                </a:solidFill>
              </a:rPr>
              <a:t>Sliding</a:t>
            </a:r>
          </a:p>
        </p:txBody>
      </p:sp>
      <p:sp>
        <p:nvSpPr>
          <p:cNvPr id="12" name="TextBox 11">
            <a:extLst>
              <a:ext uri="{FF2B5EF4-FFF2-40B4-BE49-F238E27FC236}">
                <a16:creationId xmlns:a16="http://schemas.microsoft.com/office/drawing/2014/main" id="{D8E151F8-7F7B-C161-DBE2-74CC64502408}"/>
              </a:ext>
            </a:extLst>
          </p:cNvPr>
          <p:cNvSpPr txBox="1"/>
          <p:nvPr/>
        </p:nvSpPr>
        <p:spPr>
          <a:xfrm>
            <a:off x="290426" y="3412568"/>
            <a:ext cx="6149753" cy="369332"/>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Annotate the diagram below to explain sliding.</a:t>
            </a:r>
            <a:endParaRPr lang="en-GB" sz="1800" dirty="0">
              <a:effectLst/>
              <a:latin typeface="Times New Roman" panose="02020603050405020304" pitchFamily="18" charset="0"/>
              <a:ea typeface="Times New Roman" panose="02020603050405020304" pitchFamily="18" charset="0"/>
            </a:endParaRPr>
          </a:p>
        </p:txBody>
      </p:sp>
      <p:cxnSp>
        <p:nvCxnSpPr>
          <p:cNvPr id="24" name="Straight Connector 23">
            <a:extLst>
              <a:ext uri="{FF2B5EF4-FFF2-40B4-BE49-F238E27FC236}">
                <a16:creationId xmlns:a16="http://schemas.microsoft.com/office/drawing/2014/main" id="{2FF0CE1F-9DCB-AA22-B85F-483721DB1DB2}"/>
              </a:ext>
            </a:extLst>
          </p:cNvPr>
          <p:cNvCxnSpPr/>
          <p:nvPr/>
        </p:nvCxnSpPr>
        <p:spPr>
          <a:xfrm>
            <a:off x="384221" y="3396929"/>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F97599F7-BA9B-15FA-EFE5-71351EBEC7B1}"/>
              </a:ext>
            </a:extLst>
          </p:cNvPr>
          <p:cNvCxnSpPr/>
          <p:nvPr/>
        </p:nvCxnSpPr>
        <p:spPr>
          <a:xfrm>
            <a:off x="374194" y="2533329"/>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C008D0A2-0A56-FBC2-37ED-A3795F31A8DB}"/>
              </a:ext>
            </a:extLst>
          </p:cNvPr>
          <p:cNvCxnSpPr/>
          <p:nvPr/>
        </p:nvCxnSpPr>
        <p:spPr>
          <a:xfrm>
            <a:off x="374194" y="2958445"/>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29" name="Rectangle 28">
            <a:extLst>
              <a:ext uri="{FF2B5EF4-FFF2-40B4-BE49-F238E27FC236}">
                <a16:creationId xmlns:a16="http://schemas.microsoft.com/office/drawing/2014/main" id="{C0898C55-D79C-6627-4122-4B4ACC6BE45A}"/>
              </a:ext>
            </a:extLst>
          </p:cNvPr>
          <p:cNvSpPr/>
          <p:nvPr/>
        </p:nvSpPr>
        <p:spPr>
          <a:xfrm>
            <a:off x="384221" y="3797538"/>
            <a:ext cx="6038437" cy="329995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68FAB455-9224-23BE-8D3F-AF13135A5184}"/>
              </a:ext>
            </a:extLst>
          </p:cNvPr>
          <p:cNvSpPr txBox="1"/>
          <p:nvPr/>
        </p:nvSpPr>
        <p:spPr>
          <a:xfrm>
            <a:off x="271259" y="1909168"/>
            <a:ext cx="6149753" cy="369332"/>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What is sliding?</a:t>
            </a:r>
            <a:endParaRPr lang="en-GB" sz="1800" dirty="0">
              <a:effectLst/>
              <a:latin typeface="Times New Roman" panose="02020603050405020304" pitchFamily="18" charset="0"/>
              <a:ea typeface="Times New Roman" panose="02020603050405020304" pitchFamily="18" charset="0"/>
            </a:endParaRPr>
          </a:p>
        </p:txBody>
      </p:sp>
      <p:sp>
        <p:nvSpPr>
          <p:cNvPr id="32" name="Rectangle 31">
            <a:extLst>
              <a:ext uri="{FF2B5EF4-FFF2-40B4-BE49-F238E27FC236}">
                <a16:creationId xmlns:a16="http://schemas.microsoft.com/office/drawing/2014/main" id="{AA6B54F2-AE36-4DDD-438F-39457E016BC9}"/>
              </a:ext>
            </a:extLst>
          </p:cNvPr>
          <p:cNvSpPr/>
          <p:nvPr/>
        </p:nvSpPr>
        <p:spPr>
          <a:xfrm>
            <a:off x="-160421" y="7204072"/>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601C7FB7-B885-9C6A-FCA0-0017826DAD45}"/>
              </a:ext>
            </a:extLst>
          </p:cNvPr>
          <p:cNvSpPr txBox="1"/>
          <p:nvPr/>
        </p:nvSpPr>
        <p:spPr>
          <a:xfrm>
            <a:off x="197105" y="7204072"/>
            <a:ext cx="5782355" cy="400110"/>
          </a:xfrm>
          <a:prstGeom prst="rect">
            <a:avLst/>
          </a:prstGeom>
          <a:noFill/>
        </p:spPr>
        <p:txBody>
          <a:bodyPr wrap="square" rtlCol="0">
            <a:spAutoFit/>
          </a:bodyPr>
          <a:lstStyle/>
          <a:p>
            <a:r>
              <a:rPr lang="en-GB" sz="2000" dirty="0">
                <a:solidFill>
                  <a:schemeClr val="bg1"/>
                </a:solidFill>
              </a:rPr>
              <a:t>Rock falls</a:t>
            </a:r>
          </a:p>
        </p:txBody>
      </p:sp>
      <p:cxnSp>
        <p:nvCxnSpPr>
          <p:cNvPr id="34" name="Straight Connector 33">
            <a:extLst>
              <a:ext uri="{FF2B5EF4-FFF2-40B4-BE49-F238E27FC236}">
                <a16:creationId xmlns:a16="http://schemas.microsoft.com/office/drawing/2014/main" id="{C065B92E-6A37-B8D0-A4EB-4E97117E7BEF}"/>
              </a:ext>
            </a:extLst>
          </p:cNvPr>
          <p:cNvCxnSpPr/>
          <p:nvPr/>
        </p:nvCxnSpPr>
        <p:spPr>
          <a:xfrm>
            <a:off x="384221" y="9228346"/>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39ED12B3-7A72-D334-E6CC-D53D3A2D00D4}"/>
              </a:ext>
            </a:extLst>
          </p:cNvPr>
          <p:cNvCxnSpPr/>
          <p:nvPr/>
        </p:nvCxnSpPr>
        <p:spPr>
          <a:xfrm>
            <a:off x="374194" y="8364746"/>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967B3DC3-2250-22AF-E1CF-A23BAF8B3111}"/>
              </a:ext>
            </a:extLst>
          </p:cNvPr>
          <p:cNvCxnSpPr/>
          <p:nvPr/>
        </p:nvCxnSpPr>
        <p:spPr>
          <a:xfrm>
            <a:off x="374194" y="8789862"/>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C5CEBA05-294F-F2FE-56F4-3E1AFC1A3DED}"/>
              </a:ext>
            </a:extLst>
          </p:cNvPr>
          <p:cNvSpPr txBox="1"/>
          <p:nvPr/>
        </p:nvSpPr>
        <p:spPr>
          <a:xfrm>
            <a:off x="271259" y="7653501"/>
            <a:ext cx="6149753" cy="369332"/>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What is a rock fall?</a:t>
            </a:r>
            <a:endParaRPr lang="en-GB" sz="1800" dirty="0">
              <a:effectLst/>
              <a:latin typeface="Times New Roman" panose="02020603050405020304" pitchFamily="18" charset="0"/>
              <a:ea typeface="Times New Roman" panose="02020603050405020304" pitchFamily="18" charset="0"/>
            </a:endParaRPr>
          </a:p>
        </p:txBody>
      </p:sp>
      <p:pic>
        <p:nvPicPr>
          <p:cNvPr id="40" name="Picture 39" descr="A drawing of a ramp&#10;&#10;Description automatically generated">
            <a:extLst>
              <a:ext uri="{FF2B5EF4-FFF2-40B4-BE49-F238E27FC236}">
                <a16:creationId xmlns:a16="http://schemas.microsoft.com/office/drawing/2014/main" id="{432EC8CB-EC99-2CA8-375F-8ED61BA618AD}"/>
              </a:ext>
            </a:extLst>
          </p:cNvPr>
          <p:cNvPicPr>
            <a:picLocks noChangeAspect="1"/>
          </p:cNvPicPr>
          <p:nvPr/>
        </p:nvPicPr>
        <p:blipFill>
          <a:blip r:embed="rId3"/>
          <a:stretch>
            <a:fillRect/>
          </a:stretch>
        </p:blipFill>
        <p:spPr>
          <a:xfrm>
            <a:off x="2216375" y="4553330"/>
            <a:ext cx="2127250" cy="1911350"/>
          </a:xfrm>
          <a:prstGeom prst="rect">
            <a:avLst/>
          </a:prstGeom>
        </p:spPr>
      </p:pic>
      <p:sp>
        <p:nvSpPr>
          <p:cNvPr id="4" name="TextBox 3">
            <a:extLst>
              <a:ext uri="{FF2B5EF4-FFF2-40B4-BE49-F238E27FC236}">
                <a16:creationId xmlns:a16="http://schemas.microsoft.com/office/drawing/2014/main" id="{9D83E46D-F441-D7D2-BDEF-291F55589AB4}"/>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5" name="Footer Placeholder 30">
            <a:extLst>
              <a:ext uri="{FF2B5EF4-FFF2-40B4-BE49-F238E27FC236}">
                <a16:creationId xmlns:a16="http://schemas.microsoft.com/office/drawing/2014/main" id="{2ECBFFEB-C7D5-D045-58A0-CEF13C336AE5}"/>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23</a:t>
            </a:fld>
            <a:endParaRPr lang="en-GB" sz="1400" dirty="0"/>
          </a:p>
        </p:txBody>
      </p:sp>
      <p:pic>
        <p:nvPicPr>
          <p:cNvPr id="6" name="Graphic 5">
            <a:extLst>
              <a:ext uri="{FF2B5EF4-FFF2-40B4-BE49-F238E27FC236}">
                <a16:creationId xmlns:a16="http://schemas.microsoft.com/office/drawing/2014/main" id="{023660DC-C642-2D31-0C6E-536DC24272E5}"/>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153385" y="9383990"/>
            <a:ext cx="205675" cy="205675"/>
          </a:xfrm>
          <a:prstGeom prst="rect">
            <a:avLst/>
          </a:prstGeom>
        </p:spPr>
      </p:pic>
    </p:spTree>
    <p:extLst>
      <p:ext uri="{BB962C8B-B14F-4D97-AF65-F5344CB8AC3E}">
        <p14:creationId xmlns:p14="http://schemas.microsoft.com/office/powerpoint/2010/main" val="13628336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3D88D800-273B-D0C6-E837-B926F45D4708}"/>
              </a:ext>
            </a:extLst>
          </p:cNvPr>
          <p:cNvSpPr/>
          <p:nvPr/>
        </p:nvSpPr>
        <p:spPr>
          <a:xfrm>
            <a:off x="394447" y="773199"/>
            <a:ext cx="3034553" cy="616329"/>
          </a:xfrm>
          <a:prstGeom prst="roundRect">
            <a:avLst/>
          </a:prstGeom>
          <a:solidFill>
            <a:srgbClr val="4F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BD9FCC6E-3579-97AB-1CE8-72682F85780C}"/>
              </a:ext>
            </a:extLst>
          </p:cNvPr>
          <p:cNvSpPr txBox="1"/>
          <p:nvPr/>
        </p:nvSpPr>
        <p:spPr>
          <a:xfrm>
            <a:off x="501904" y="892305"/>
            <a:ext cx="2927096" cy="461665"/>
          </a:xfrm>
          <a:prstGeom prst="rect">
            <a:avLst/>
          </a:prstGeom>
          <a:noFill/>
        </p:spPr>
        <p:txBody>
          <a:bodyPr wrap="square" rtlCol="0">
            <a:spAutoFit/>
          </a:bodyPr>
          <a:lstStyle/>
          <a:p>
            <a:r>
              <a:rPr lang="en-GB" sz="2400" b="1" dirty="0">
                <a:solidFill>
                  <a:schemeClr val="bg1"/>
                </a:solidFill>
              </a:rPr>
              <a:t>Mass Movement</a:t>
            </a:r>
          </a:p>
        </p:txBody>
      </p:sp>
      <p:sp>
        <p:nvSpPr>
          <p:cNvPr id="18" name="Rounded Rectangle 17">
            <a:extLst>
              <a:ext uri="{FF2B5EF4-FFF2-40B4-BE49-F238E27FC236}">
                <a16:creationId xmlns:a16="http://schemas.microsoft.com/office/drawing/2014/main" id="{200946E0-6E33-5E07-4D53-97DF9B7DE49E}"/>
              </a:ext>
            </a:extLst>
          </p:cNvPr>
          <p:cNvSpPr/>
          <p:nvPr/>
        </p:nvSpPr>
        <p:spPr>
          <a:xfrm>
            <a:off x="-487298" y="-18903"/>
            <a:ext cx="5944201" cy="862850"/>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F41759D-1CBE-5146-F934-F373DCF4F501}"/>
              </a:ext>
            </a:extLst>
          </p:cNvPr>
          <p:cNvSpPr txBox="1"/>
          <p:nvPr/>
        </p:nvSpPr>
        <p:spPr>
          <a:xfrm>
            <a:off x="797617" y="31853"/>
            <a:ext cx="3247697" cy="830997"/>
          </a:xfrm>
          <a:prstGeom prst="rect">
            <a:avLst/>
          </a:prstGeom>
          <a:noFill/>
        </p:spPr>
        <p:txBody>
          <a:bodyPr wrap="square" rtlCol="0">
            <a:spAutoFit/>
          </a:bodyPr>
          <a:lstStyle/>
          <a:p>
            <a:r>
              <a:rPr lang="en-GB" sz="4800" dirty="0">
                <a:solidFill>
                  <a:schemeClr val="bg1"/>
                </a:solidFill>
              </a:rPr>
              <a:t>Knowledge</a:t>
            </a:r>
          </a:p>
        </p:txBody>
      </p:sp>
      <p:pic>
        <p:nvPicPr>
          <p:cNvPr id="6" name="Graphic 5">
            <a:extLst>
              <a:ext uri="{FF2B5EF4-FFF2-40B4-BE49-F238E27FC236}">
                <a16:creationId xmlns:a16="http://schemas.microsoft.com/office/drawing/2014/main" id="{44004F73-6B78-C85F-89FB-7CF846D13C8A}"/>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91135" y="31853"/>
            <a:ext cx="752804" cy="752804"/>
          </a:xfrm>
          <a:prstGeom prst="rect">
            <a:avLst/>
          </a:prstGeom>
        </p:spPr>
      </p:pic>
      <p:sp>
        <p:nvSpPr>
          <p:cNvPr id="2" name="TextBox 1">
            <a:extLst>
              <a:ext uri="{FF2B5EF4-FFF2-40B4-BE49-F238E27FC236}">
                <a16:creationId xmlns:a16="http://schemas.microsoft.com/office/drawing/2014/main" id="{107B7C49-0573-8541-E8E8-40509D31A5A3}"/>
              </a:ext>
            </a:extLst>
          </p:cNvPr>
          <p:cNvSpPr txBox="1"/>
          <p:nvPr/>
        </p:nvSpPr>
        <p:spPr>
          <a:xfrm>
            <a:off x="290426" y="1453139"/>
            <a:ext cx="6149753" cy="369332"/>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Annotate the diagram below to explain rock falls.</a:t>
            </a:r>
            <a:endParaRPr lang="en-GB" sz="1800" dirty="0">
              <a:effectLst/>
              <a:latin typeface="Times New Roman" panose="02020603050405020304" pitchFamily="18" charset="0"/>
              <a:ea typeface="Times New Roman" panose="02020603050405020304" pitchFamily="18" charset="0"/>
            </a:endParaRPr>
          </a:p>
        </p:txBody>
      </p:sp>
      <p:sp>
        <p:nvSpPr>
          <p:cNvPr id="4" name="Rectangle 3">
            <a:extLst>
              <a:ext uri="{FF2B5EF4-FFF2-40B4-BE49-F238E27FC236}">
                <a16:creationId xmlns:a16="http://schemas.microsoft.com/office/drawing/2014/main" id="{D2529070-2D42-64E3-ADDD-EA1D17CAF00A}"/>
              </a:ext>
            </a:extLst>
          </p:cNvPr>
          <p:cNvSpPr/>
          <p:nvPr/>
        </p:nvSpPr>
        <p:spPr>
          <a:xfrm>
            <a:off x="384221" y="1838109"/>
            <a:ext cx="6038437" cy="329995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artoon of a cliff&#10;&#10;Description automatically generated">
            <a:extLst>
              <a:ext uri="{FF2B5EF4-FFF2-40B4-BE49-F238E27FC236}">
                <a16:creationId xmlns:a16="http://schemas.microsoft.com/office/drawing/2014/main" id="{A8EC4B93-ABAF-8BA4-02F3-3C309828F96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195285" y="2544629"/>
            <a:ext cx="2467429" cy="1840117"/>
          </a:xfrm>
          <a:prstGeom prst="rect">
            <a:avLst/>
          </a:prstGeom>
        </p:spPr>
      </p:pic>
      <p:sp>
        <p:nvSpPr>
          <p:cNvPr id="11" name="Rectangle 10">
            <a:extLst>
              <a:ext uri="{FF2B5EF4-FFF2-40B4-BE49-F238E27FC236}">
                <a16:creationId xmlns:a16="http://schemas.microsoft.com/office/drawing/2014/main" id="{07E8613D-7CA3-8CA5-43EF-D9A1DE085542}"/>
              </a:ext>
            </a:extLst>
          </p:cNvPr>
          <p:cNvSpPr/>
          <p:nvPr/>
        </p:nvSpPr>
        <p:spPr>
          <a:xfrm>
            <a:off x="-160421" y="5230135"/>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C9D24CBC-842C-E161-9BEF-D41E7C7E0D73}"/>
              </a:ext>
            </a:extLst>
          </p:cNvPr>
          <p:cNvSpPr txBox="1"/>
          <p:nvPr/>
        </p:nvSpPr>
        <p:spPr>
          <a:xfrm>
            <a:off x="197105" y="5230135"/>
            <a:ext cx="5782355" cy="400110"/>
          </a:xfrm>
          <a:prstGeom prst="rect">
            <a:avLst/>
          </a:prstGeom>
          <a:noFill/>
        </p:spPr>
        <p:txBody>
          <a:bodyPr wrap="square" rtlCol="0">
            <a:spAutoFit/>
          </a:bodyPr>
          <a:lstStyle/>
          <a:p>
            <a:r>
              <a:rPr lang="en-GB" sz="2000" dirty="0">
                <a:solidFill>
                  <a:schemeClr val="bg1"/>
                </a:solidFill>
              </a:rPr>
              <a:t>Mass Movement Sequencing</a:t>
            </a:r>
          </a:p>
        </p:txBody>
      </p:sp>
      <p:sp>
        <p:nvSpPr>
          <p:cNvPr id="23" name="TextBox 22">
            <a:extLst>
              <a:ext uri="{FF2B5EF4-FFF2-40B4-BE49-F238E27FC236}">
                <a16:creationId xmlns:a16="http://schemas.microsoft.com/office/drawing/2014/main" id="{5FDE5137-942E-16CD-CFEA-51BFE8C9B8E4}"/>
              </a:ext>
            </a:extLst>
          </p:cNvPr>
          <p:cNvSpPr txBox="1"/>
          <p:nvPr/>
        </p:nvSpPr>
        <p:spPr>
          <a:xfrm>
            <a:off x="271259" y="5679564"/>
            <a:ext cx="6149753" cy="369332"/>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Outline the sequence of each process of mass movement. </a:t>
            </a:r>
            <a:endParaRPr lang="en-GB" sz="1800" dirty="0">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id="{A7A97C01-3E69-70BC-A49A-FA36F0F93486}"/>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9" name="Footer Placeholder 30">
            <a:extLst>
              <a:ext uri="{FF2B5EF4-FFF2-40B4-BE49-F238E27FC236}">
                <a16:creationId xmlns:a16="http://schemas.microsoft.com/office/drawing/2014/main" id="{0528CC41-6A85-D840-4F0C-7618BEEE260B}"/>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24</a:t>
            </a:fld>
            <a:endParaRPr lang="en-GB" sz="1400" dirty="0"/>
          </a:p>
        </p:txBody>
      </p:sp>
      <p:pic>
        <p:nvPicPr>
          <p:cNvPr id="13" name="Graphic 12">
            <a:extLst>
              <a:ext uri="{FF2B5EF4-FFF2-40B4-BE49-F238E27FC236}">
                <a16:creationId xmlns:a16="http://schemas.microsoft.com/office/drawing/2014/main" id="{3A3FFAAE-AB77-C13E-7C31-66D58F95E8E2}"/>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153385" y="9383990"/>
            <a:ext cx="205675" cy="205675"/>
          </a:xfrm>
          <a:prstGeom prst="rect">
            <a:avLst/>
          </a:prstGeom>
        </p:spPr>
      </p:pic>
    </p:spTree>
    <p:extLst>
      <p:ext uri="{BB962C8B-B14F-4D97-AF65-F5344CB8AC3E}">
        <p14:creationId xmlns:p14="http://schemas.microsoft.com/office/powerpoint/2010/main" val="39280814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1D201D54-CC3E-485C-B954-F87BD737AFCB}"/>
              </a:ext>
            </a:extLst>
          </p:cNvPr>
          <p:cNvSpPr/>
          <p:nvPr/>
        </p:nvSpPr>
        <p:spPr>
          <a:xfrm>
            <a:off x="0" y="1659794"/>
            <a:ext cx="6858000" cy="7628585"/>
          </a:xfrm>
          <a:prstGeom prst="rect">
            <a:avLst/>
          </a:prstGeom>
          <a:solidFill>
            <a:srgbClr val="E3F0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a:extLst>
              <a:ext uri="{FF2B5EF4-FFF2-40B4-BE49-F238E27FC236}">
                <a16:creationId xmlns:a16="http://schemas.microsoft.com/office/drawing/2014/main" id="{3D88D800-273B-D0C6-E837-B926F45D4708}"/>
              </a:ext>
            </a:extLst>
          </p:cNvPr>
          <p:cNvSpPr/>
          <p:nvPr/>
        </p:nvSpPr>
        <p:spPr>
          <a:xfrm>
            <a:off x="394447" y="773199"/>
            <a:ext cx="3034553" cy="616329"/>
          </a:xfrm>
          <a:prstGeom prst="roundRect">
            <a:avLst/>
          </a:prstGeom>
          <a:solidFill>
            <a:srgbClr val="4F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BD9FCC6E-3579-97AB-1CE8-72682F85780C}"/>
              </a:ext>
            </a:extLst>
          </p:cNvPr>
          <p:cNvSpPr txBox="1"/>
          <p:nvPr/>
        </p:nvSpPr>
        <p:spPr>
          <a:xfrm>
            <a:off x="501903" y="892305"/>
            <a:ext cx="2767507" cy="461665"/>
          </a:xfrm>
          <a:prstGeom prst="rect">
            <a:avLst/>
          </a:prstGeom>
          <a:noFill/>
        </p:spPr>
        <p:txBody>
          <a:bodyPr wrap="square" rtlCol="0">
            <a:spAutoFit/>
          </a:bodyPr>
          <a:lstStyle/>
          <a:p>
            <a:r>
              <a:rPr lang="en-GB" sz="2400" b="1" dirty="0">
                <a:solidFill>
                  <a:schemeClr val="bg1"/>
                </a:solidFill>
              </a:rPr>
              <a:t>Mass Movement</a:t>
            </a:r>
          </a:p>
        </p:txBody>
      </p:sp>
      <p:sp>
        <p:nvSpPr>
          <p:cNvPr id="9" name="Rectangle 8">
            <a:extLst>
              <a:ext uri="{FF2B5EF4-FFF2-40B4-BE49-F238E27FC236}">
                <a16:creationId xmlns:a16="http://schemas.microsoft.com/office/drawing/2014/main" id="{9E0E8C76-28E0-8293-66B9-120D4FC99544}"/>
              </a:ext>
            </a:extLst>
          </p:cNvPr>
          <p:cNvSpPr/>
          <p:nvPr/>
        </p:nvSpPr>
        <p:spPr>
          <a:xfrm>
            <a:off x="-160421" y="1459739"/>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90ED1EA0-6811-E62C-8186-0AF57947F6A4}"/>
              </a:ext>
            </a:extLst>
          </p:cNvPr>
          <p:cNvSpPr txBox="1"/>
          <p:nvPr/>
        </p:nvSpPr>
        <p:spPr>
          <a:xfrm>
            <a:off x="197105" y="1459739"/>
            <a:ext cx="5782355" cy="400110"/>
          </a:xfrm>
          <a:prstGeom prst="rect">
            <a:avLst/>
          </a:prstGeom>
          <a:noFill/>
        </p:spPr>
        <p:txBody>
          <a:bodyPr wrap="square" rtlCol="0">
            <a:spAutoFit/>
          </a:bodyPr>
          <a:lstStyle/>
          <a:p>
            <a:r>
              <a:rPr lang="en-GB" sz="2000" dirty="0">
                <a:solidFill>
                  <a:schemeClr val="bg1"/>
                </a:solidFill>
              </a:rPr>
              <a:t>Processes of Mass Movement</a:t>
            </a:r>
          </a:p>
        </p:txBody>
      </p:sp>
      <p:sp>
        <p:nvSpPr>
          <p:cNvPr id="16" name="TextBox 15">
            <a:extLst>
              <a:ext uri="{FF2B5EF4-FFF2-40B4-BE49-F238E27FC236}">
                <a16:creationId xmlns:a16="http://schemas.microsoft.com/office/drawing/2014/main" id="{3CD2ED89-2A90-C195-C5BD-D02496E9B067}"/>
              </a:ext>
            </a:extLst>
          </p:cNvPr>
          <p:cNvSpPr txBox="1"/>
          <p:nvPr/>
        </p:nvSpPr>
        <p:spPr>
          <a:xfrm>
            <a:off x="613717" y="1953444"/>
            <a:ext cx="6462821" cy="307777"/>
          </a:xfrm>
          <a:prstGeom prst="rect">
            <a:avLst/>
          </a:prstGeom>
          <a:noFill/>
        </p:spPr>
        <p:txBody>
          <a:bodyPr wrap="square">
            <a:spAutoFit/>
          </a:bodyPr>
          <a:lstStyle/>
          <a:p>
            <a:r>
              <a:rPr lang="en-GB" sz="1400" b="1" dirty="0">
                <a:effectLst/>
                <a:latin typeface="Calibri" panose="020F0502020204030204" pitchFamily="34" charset="0"/>
                <a:ea typeface="Times New Roman" panose="02020603050405020304" pitchFamily="18" charset="0"/>
                <a:cs typeface="Times New Roman" panose="02020603050405020304" pitchFamily="18" charset="0"/>
              </a:rPr>
              <a:t>True or false? </a:t>
            </a:r>
            <a:endParaRPr lang="en-GB" sz="1400" b="1"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36" name="Rounded Rectangle 35">
            <a:extLst>
              <a:ext uri="{FF2B5EF4-FFF2-40B4-BE49-F238E27FC236}">
                <a16:creationId xmlns:a16="http://schemas.microsoft.com/office/drawing/2014/main" id="{126BCEC3-FDDB-1380-1362-876E4D12934A}"/>
              </a:ext>
            </a:extLst>
          </p:cNvPr>
          <p:cNvSpPr/>
          <p:nvPr/>
        </p:nvSpPr>
        <p:spPr>
          <a:xfrm>
            <a:off x="-487298" y="-18903"/>
            <a:ext cx="5944201" cy="862850"/>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F41759D-1CBE-5146-F934-F373DCF4F501}"/>
              </a:ext>
            </a:extLst>
          </p:cNvPr>
          <p:cNvSpPr txBox="1"/>
          <p:nvPr/>
        </p:nvSpPr>
        <p:spPr>
          <a:xfrm>
            <a:off x="797617" y="31853"/>
            <a:ext cx="3247697" cy="830997"/>
          </a:xfrm>
          <a:prstGeom prst="rect">
            <a:avLst/>
          </a:prstGeom>
          <a:noFill/>
        </p:spPr>
        <p:txBody>
          <a:bodyPr wrap="square" rtlCol="0">
            <a:spAutoFit/>
          </a:bodyPr>
          <a:lstStyle/>
          <a:p>
            <a:r>
              <a:rPr lang="en-GB" sz="4800" dirty="0">
                <a:solidFill>
                  <a:schemeClr val="bg1"/>
                </a:solidFill>
              </a:rPr>
              <a:t>Retrieval</a:t>
            </a:r>
          </a:p>
        </p:txBody>
      </p:sp>
      <p:pic>
        <p:nvPicPr>
          <p:cNvPr id="40" name="Graphic 39">
            <a:extLst>
              <a:ext uri="{FF2B5EF4-FFF2-40B4-BE49-F238E27FC236}">
                <a16:creationId xmlns:a16="http://schemas.microsoft.com/office/drawing/2014/main" id="{F32080A9-2D19-B971-C8C0-689C442F21BC}"/>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101709" y="46405"/>
            <a:ext cx="752804" cy="752804"/>
          </a:xfrm>
          <a:prstGeom prst="rect">
            <a:avLst/>
          </a:prstGeom>
        </p:spPr>
      </p:pic>
      <p:graphicFrame>
        <p:nvGraphicFramePr>
          <p:cNvPr id="44" name="Table 43">
            <a:extLst>
              <a:ext uri="{FF2B5EF4-FFF2-40B4-BE49-F238E27FC236}">
                <a16:creationId xmlns:a16="http://schemas.microsoft.com/office/drawing/2014/main" id="{96CFE5FD-50E7-D86D-CB04-E7D90C116CD8}"/>
              </a:ext>
            </a:extLst>
          </p:cNvPr>
          <p:cNvGraphicFramePr>
            <a:graphicFrameLocks noGrp="1"/>
          </p:cNvGraphicFramePr>
          <p:nvPr>
            <p:extLst>
              <p:ext uri="{D42A27DB-BD31-4B8C-83A1-F6EECF244321}">
                <p14:modId xmlns:p14="http://schemas.microsoft.com/office/powerpoint/2010/main" val="2795938147"/>
              </p:ext>
            </p:extLst>
          </p:nvPr>
        </p:nvGraphicFramePr>
        <p:xfrm>
          <a:off x="359060" y="1993383"/>
          <a:ext cx="6061863" cy="2880360"/>
        </p:xfrm>
        <a:graphic>
          <a:graphicData uri="http://schemas.openxmlformats.org/drawingml/2006/table">
            <a:tbl>
              <a:tblPr firstRow="1" bandRow="1">
                <a:tableStyleId>{5C22544A-7EE6-4342-B048-85BDC9FD1C3A}</a:tableStyleId>
              </a:tblPr>
              <a:tblGrid>
                <a:gridCol w="359093">
                  <a:extLst>
                    <a:ext uri="{9D8B030D-6E8A-4147-A177-3AD203B41FA5}">
                      <a16:colId xmlns:a16="http://schemas.microsoft.com/office/drawing/2014/main" val="1575317094"/>
                    </a:ext>
                  </a:extLst>
                </a:gridCol>
                <a:gridCol w="4183380">
                  <a:extLst>
                    <a:ext uri="{9D8B030D-6E8A-4147-A177-3AD203B41FA5}">
                      <a16:colId xmlns:a16="http://schemas.microsoft.com/office/drawing/2014/main" val="2328552629"/>
                    </a:ext>
                  </a:extLst>
                </a:gridCol>
                <a:gridCol w="759695">
                  <a:extLst>
                    <a:ext uri="{9D8B030D-6E8A-4147-A177-3AD203B41FA5}">
                      <a16:colId xmlns:a16="http://schemas.microsoft.com/office/drawing/2014/main" val="257254350"/>
                    </a:ext>
                  </a:extLst>
                </a:gridCol>
                <a:gridCol w="759695">
                  <a:extLst>
                    <a:ext uri="{9D8B030D-6E8A-4147-A177-3AD203B41FA5}">
                      <a16:colId xmlns:a16="http://schemas.microsoft.com/office/drawing/2014/main" val="1381550662"/>
                    </a:ext>
                  </a:extLst>
                </a:gridCol>
              </a:tblGrid>
              <a:tr h="188599">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200"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solidFill>
                            <a:schemeClr val="tx1"/>
                          </a:solidFill>
                        </a:rPr>
                        <a:t>True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solidFill>
                            <a:schemeClr val="tx1"/>
                          </a:solidFill>
                        </a:rPr>
                        <a:t>False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11339463"/>
                  </a:ext>
                </a:extLst>
              </a:tr>
              <a:tr h="188599">
                <a:tc>
                  <a:txBody>
                    <a:bodyPr/>
                    <a:lstStyle/>
                    <a:p>
                      <a:pPr algn="ctr"/>
                      <a:r>
                        <a:rPr lang="en-GB" dirty="0"/>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r>
                        <a:rPr lang="en-GB" sz="1200" b="0" dirty="0">
                          <a:solidFill>
                            <a:schemeClr val="tx1"/>
                          </a:solidFill>
                        </a:rPr>
                        <a:t>Mass movement is the downhill movement of rock and soil due to gravity.</a:t>
                      </a:r>
                    </a:p>
                  </a:txBody>
                  <a:tcP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25985328"/>
                  </a:ext>
                </a:extLst>
              </a:tr>
              <a:tr h="188599">
                <a:tc>
                  <a:txBody>
                    <a:bodyPr/>
                    <a:lstStyle/>
                    <a:p>
                      <a:pPr algn="ctr"/>
                      <a:r>
                        <a:rPr lang="en-GB" dirty="0"/>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r>
                        <a:rPr lang="en-GB" sz="1200" b="0" dirty="0">
                          <a:solidFill>
                            <a:schemeClr val="tx1"/>
                          </a:solidFill>
                        </a:rPr>
                        <a:t>Slumping involves the downward and outward movement of rock and soil along a curved surface.	</a:t>
                      </a:r>
                    </a:p>
                  </a:txBody>
                  <a:tcP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37543495"/>
                  </a:ext>
                </a:extLst>
              </a:tr>
              <a:tr h="188599">
                <a:tc>
                  <a:txBody>
                    <a:bodyPr/>
                    <a:lstStyle/>
                    <a:p>
                      <a:pPr algn="ctr"/>
                      <a:r>
                        <a:rPr lang="en-GB" dirty="0"/>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r>
                        <a:rPr lang="en-GB" sz="1200" b="0" dirty="0">
                          <a:solidFill>
                            <a:schemeClr val="tx1"/>
                          </a:solidFill>
                        </a:rPr>
                        <a:t>Sliding refers to the rapid movement of rock and soil down a slope along a flat plane.</a:t>
                      </a:r>
                    </a:p>
                  </a:txBody>
                  <a:tcP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76022082"/>
                  </a:ext>
                </a:extLst>
              </a:tr>
              <a:tr h="188599">
                <a:tc>
                  <a:txBody>
                    <a:bodyPr/>
                    <a:lstStyle/>
                    <a:p>
                      <a:pPr algn="ctr"/>
                      <a:r>
                        <a:rPr lang="en-GB" dirty="0"/>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r>
                        <a:rPr lang="en-GB" sz="1200" b="0" dirty="0">
                          <a:solidFill>
                            <a:schemeClr val="tx1"/>
                          </a:solidFill>
                        </a:rPr>
                        <a:t>A rock fall involves the free fall of rock from a steep cliff or slope.</a:t>
                      </a:r>
                    </a:p>
                  </a:txBody>
                  <a:tcP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14360632"/>
                  </a:ext>
                </a:extLst>
              </a:tr>
              <a:tr h="188599">
                <a:tc>
                  <a:txBody>
                    <a:bodyPr/>
                    <a:lstStyle/>
                    <a:p>
                      <a:pPr algn="ctr"/>
                      <a:r>
                        <a:rPr lang="en-GB" dirty="0"/>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r>
                        <a:rPr lang="en-GB" sz="1200" b="0" dirty="0">
                          <a:solidFill>
                            <a:schemeClr val="tx1"/>
                          </a:solidFill>
                        </a:rPr>
                        <a:t>Sliding can only happen on steep slopes.</a:t>
                      </a:r>
                    </a:p>
                  </a:txBody>
                  <a:tcP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8086127"/>
                  </a:ext>
                </a:extLst>
              </a:tr>
              <a:tr h="252025">
                <a:tc>
                  <a:txBody>
                    <a:bodyPr/>
                    <a:lstStyle/>
                    <a:p>
                      <a:pPr algn="ctr"/>
                      <a:r>
                        <a:rPr lang="en-GB" dirty="0"/>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r>
                        <a:rPr lang="en-GB" sz="1200" b="0" dirty="0">
                          <a:solidFill>
                            <a:schemeClr val="tx1"/>
                          </a:solidFill>
                        </a:rPr>
                        <a:t>Rock falls are typically triggered by weathering processes, such as freeze-thaw cycles or root growth.</a:t>
                      </a:r>
                    </a:p>
                  </a:txBody>
                  <a:tcP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82976356"/>
                  </a:ext>
                </a:extLst>
              </a:tr>
            </a:tbl>
          </a:graphicData>
        </a:graphic>
      </p:graphicFrame>
      <p:sp>
        <p:nvSpPr>
          <p:cNvPr id="4" name="TextBox 3">
            <a:extLst>
              <a:ext uri="{FF2B5EF4-FFF2-40B4-BE49-F238E27FC236}">
                <a16:creationId xmlns:a16="http://schemas.microsoft.com/office/drawing/2014/main" id="{430387EB-D797-3F92-AE04-A0B87C0BD424}"/>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6" name="Footer Placeholder 30">
            <a:extLst>
              <a:ext uri="{FF2B5EF4-FFF2-40B4-BE49-F238E27FC236}">
                <a16:creationId xmlns:a16="http://schemas.microsoft.com/office/drawing/2014/main" id="{62FA91C4-7145-B0DB-8E09-322DECBDF90A}"/>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25</a:t>
            </a:fld>
            <a:endParaRPr lang="en-GB" sz="1400" dirty="0"/>
          </a:p>
        </p:txBody>
      </p:sp>
      <p:pic>
        <p:nvPicPr>
          <p:cNvPr id="11" name="Graphic 10">
            <a:extLst>
              <a:ext uri="{FF2B5EF4-FFF2-40B4-BE49-F238E27FC236}">
                <a16:creationId xmlns:a16="http://schemas.microsoft.com/office/drawing/2014/main" id="{AC21430A-A44C-F457-6F40-4D68DE4B149C}"/>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153385" y="9383990"/>
            <a:ext cx="205675" cy="205675"/>
          </a:xfrm>
          <a:prstGeom prst="rect">
            <a:avLst/>
          </a:prstGeom>
        </p:spPr>
      </p:pic>
      <p:sp>
        <p:nvSpPr>
          <p:cNvPr id="2" name="Rectangle 1">
            <a:extLst>
              <a:ext uri="{FF2B5EF4-FFF2-40B4-BE49-F238E27FC236}">
                <a16:creationId xmlns:a16="http://schemas.microsoft.com/office/drawing/2014/main" id="{EBD33821-CAF0-30CF-53F2-32E91CA85064}"/>
              </a:ext>
            </a:extLst>
          </p:cNvPr>
          <p:cNvSpPr/>
          <p:nvPr/>
        </p:nvSpPr>
        <p:spPr>
          <a:xfrm>
            <a:off x="3162637" y="5328814"/>
            <a:ext cx="3265996" cy="1907214"/>
          </a:xfrm>
          <a:prstGeom prst="rect">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84BC8BA8-1F3B-6195-D2C4-547C63592614}"/>
              </a:ext>
            </a:extLst>
          </p:cNvPr>
          <p:cNvSpPr/>
          <p:nvPr/>
        </p:nvSpPr>
        <p:spPr>
          <a:xfrm>
            <a:off x="367723" y="5328813"/>
            <a:ext cx="2794914" cy="1907215"/>
          </a:xfrm>
          <a:prstGeom prst="rect">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Graphic 12">
            <a:extLst>
              <a:ext uri="{FF2B5EF4-FFF2-40B4-BE49-F238E27FC236}">
                <a16:creationId xmlns:a16="http://schemas.microsoft.com/office/drawing/2014/main" id="{B6FFC537-8564-A0F4-F555-FFD707FCBA48}"/>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356828" y="4958960"/>
            <a:ext cx="320825" cy="313025"/>
          </a:xfrm>
          <a:prstGeom prst="rect">
            <a:avLst/>
          </a:prstGeom>
        </p:spPr>
      </p:pic>
      <p:sp>
        <p:nvSpPr>
          <p:cNvPr id="18" name="TextBox 17">
            <a:extLst>
              <a:ext uri="{FF2B5EF4-FFF2-40B4-BE49-F238E27FC236}">
                <a16:creationId xmlns:a16="http://schemas.microsoft.com/office/drawing/2014/main" id="{1264FAD4-D89F-07CF-3532-9FF8FD83A2EA}"/>
              </a:ext>
            </a:extLst>
          </p:cNvPr>
          <p:cNvSpPr txBox="1"/>
          <p:nvPr/>
        </p:nvSpPr>
        <p:spPr>
          <a:xfrm>
            <a:off x="328238" y="5316770"/>
            <a:ext cx="1158559" cy="230832"/>
          </a:xfrm>
          <a:prstGeom prst="rect">
            <a:avLst/>
          </a:prstGeom>
          <a:noFill/>
        </p:spPr>
        <p:txBody>
          <a:bodyPr wrap="square" rtlCol="0">
            <a:spAutoFit/>
          </a:bodyPr>
          <a:lstStyle/>
          <a:p>
            <a:r>
              <a:rPr lang="en-GB" sz="900" dirty="0">
                <a:solidFill>
                  <a:schemeClr val="bg1">
                    <a:lumMod val="75000"/>
                  </a:schemeClr>
                </a:solidFill>
              </a:rPr>
              <a:t>Slumping Diagram</a:t>
            </a:r>
          </a:p>
        </p:txBody>
      </p:sp>
      <p:sp>
        <p:nvSpPr>
          <p:cNvPr id="19" name="TextBox 18">
            <a:extLst>
              <a:ext uri="{FF2B5EF4-FFF2-40B4-BE49-F238E27FC236}">
                <a16:creationId xmlns:a16="http://schemas.microsoft.com/office/drawing/2014/main" id="{187CB54E-7B21-21B1-6360-9E3FF049B14C}"/>
              </a:ext>
            </a:extLst>
          </p:cNvPr>
          <p:cNvSpPr txBox="1"/>
          <p:nvPr/>
        </p:nvSpPr>
        <p:spPr>
          <a:xfrm>
            <a:off x="3123152" y="5309217"/>
            <a:ext cx="2623224" cy="230832"/>
          </a:xfrm>
          <a:prstGeom prst="rect">
            <a:avLst/>
          </a:prstGeom>
          <a:noFill/>
        </p:spPr>
        <p:txBody>
          <a:bodyPr wrap="square" rtlCol="0">
            <a:spAutoFit/>
          </a:bodyPr>
          <a:lstStyle/>
          <a:p>
            <a:r>
              <a:rPr lang="en-GB" sz="900" dirty="0">
                <a:solidFill>
                  <a:schemeClr val="bg1">
                    <a:lumMod val="75000"/>
                  </a:schemeClr>
                </a:solidFill>
              </a:rPr>
              <a:t>Outline the Process of Slumping</a:t>
            </a:r>
          </a:p>
        </p:txBody>
      </p:sp>
      <p:pic>
        <p:nvPicPr>
          <p:cNvPr id="21" name="Graphic 20">
            <a:extLst>
              <a:ext uri="{FF2B5EF4-FFF2-40B4-BE49-F238E27FC236}">
                <a16:creationId xmlns:a16="http://schemas.microsoft.com/office/drawing/2014/main" id="{D6719EF1-30F4-E3E5-76A1-B89BC966707D}"/>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367723" y="1950859"/>
            <a:ext cx="320825" cy="320825"/>
          </a:xfrm>
          <a:prstGeom prst="rect">
            <a:avLst/>
          </a:prstGeom>
        </p:spPr>
      </p:pic>
      <p:sp>
        <p:nvSpPr>
          <p:cNvPr id="22" name="TextBox 21">
            <a:extLst>
              <a:ext uri="{FF2B5EF4-FFF2-40B4-BE49-F238E27FC236}">
                <a16:creationId xmlns:a16="http://schemas.microsoft.com/office/drawing/2014/main" id="{9986C655-F75A-CFDC-DEB0-64ECA2BB425D}"/>
              </a:ext>
            </a:extLst>
          </p:cNvPr>
          <p:cNvSpPr txBox="1"/>
          <p:nvPr/>
        </p:nvSpPr>
        <p:spPr>
          <a:xfrm>
            <a:off x="613716" y="4961407"/>
            <a:ext cx="6462821" cy="307777"/>
          </a:xfrm>
          <a:prstGeom prst="rect">
            <a:avLst/>
          </a:prstGeom>
          <a:noFill/>
        </p:spPr>
        <p:txBody>
          <a:bodyPr wrap="square">
            <a:spAutoFit/>
          </a:bodyPr>
          <a:lstStyle/>
          <a:p>
            <a:r>
              <a:rPr lang="en-GB" sz="1400" b="1" dirty="0">
                <a:effectLst/>
                <a:latin typeface="Calibri" panose="020F0502020204030204" pitchFamily="34" charset="0"/>
                <a:ea typeface="Times New Roman" panose="02020603050405020304" pitchFamily="18" charset="0"/>
                <a:cs typeface="Times New Roman" panose="02020603050405020304" pitchFamily="18" charset="0"/>
              </a:rPr>
              <a:t>Sketch and Outline</a:t>
            </a:r>
            <a:endParaRPr lang="en-GB" sz="1400" b="1"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71256AD0-2A34-5E3D-598F-6198CC197AEA}"/>
              </a:ext>
            </a:extLst>
          </p:cNvPr>
          <p:cNvSpPr txBox="1"/>
          <p:nvPr/>
        </p:nvSpPr>
        <p:spPr>
          <a:xfrm>
            <a:off x="528135" y="7288652"/>
            <a:ext cx="6462821" cy="307777"/>
          </a:xfrm>
          <a:prstGeom prst="rect">
            <a:avLst/>
          </a:prstGeom>
          <a:noFill/>
        </p:spPr>
        <p:txBody>
          <a:bodyPr wrap="square">
            <a:spAutoFit/>
          </a:bodyPr>
          <a:lstStyle/>
          <a:p>
            <a:r>
              <a:rPr lang="en-GB" sz="1400" b="1" dirty="0">
                <a:effectLst/>
                <a:latin typeface="Calibri" panose="020F0502020204030204" pitchFamily="34" charset="0"/>
                <a:ea typeface="Times New Roman" panose="02020603050405020304" pitchFamily="18" charset="0"/>
                <a:cs typeface="Times New Roman" panose="02020603050405020304" pitchFamily="18" charset="0"/>
              </a:rPr>
              <a:t>Find and Fix</a:t>
            </a:r>
            <a:endParaRPr lang="en-GB" sz="1400" b="1"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28" name="Graphic 27">
            <a:extLst>
              <a:ext uri="{FF2B5EF4-FFF2-40B4-BE49-F238E27FC236}">
                <a16:creationId xmlns:a16="http://schemas.microsoft.com/office/drawing/2014/main" id="{C1A7D0DA-7542-6D5B-48EF-8291E1BDB177}"/>
              </a:ext>
            </a:extLst>
          </p:cNvPr>
          <p:cNvPicPr>
            <a:picLocks/>
          </p:cNvPicPr>
          <p:nvPr/>
        </p:nvPicPr>
        <p:blipFill>
          <a:blip r:embed="rId10">
            <a:extLst>
              <a:ext uri="{96DAC541-7B7A-43D3-8B79-37D633B846F1}">
                <asvg:svgBlip xmlns:asvg="http://schemas.microsoft.com/office/drawing/2016/SVG/main" r:embed="rId11"/>
              </a:ext>
            </a:extLst>
          </a:blip>
          <a:stretch>
            <a:fillRect/>
          </a:stretch>
        </p:blipFill>
        <p:spPr>
          <a:xfrm>
            <a:off x="356828" y="7321901"/>
            <a:ext cx="241281" cy="241281"/>
          </a:xfrm>
          <a:prstGeom prst="rect">
            <a:avLst/>
          </a:prstGeom>
        </p:spPr>
      </p:pic>
      <p:graphicFrame>
        <p:nvGraphicFramePr>
          <p:cNvPr id="30" name="Table 29">
            <a:extLst>
              <a:ext uri="{FF2B5EF4-FFF2-40B4-BE49-F238E27FC236}">
                <a16:creationId xmlns:a16="http://schemas.microsoft.com/office/drawing/2014/main" id="{9E218848-04DC-69DB-D429-F434A97A6D66}"/>
              </a:ext>
            </a:extLst>
          </p:cNvPr>
          <p:cNvGraphicFramePr>
            <a:graphicFrameLocks noGrp="1"/>
          </p:cNvGraphicFramePr>
          <p:nvPr>
            <p:extLst>
              <p:ext uri="{D42A27DB-BD31-4B8C-83A1-F6EECF244321}">
                <p14:modId xmlns:p14="http://schemas.microsoft.com/office/powerpoint/2010/main" val="2476833500"/>
              </p:ext>
            </p:extLst>
          </p:nvPr>
        </p:nvGraphicFramePr>
        <p:xfrm>
          <a:off x="367723" y="7609036"/>
          <a:ext cx="6053200" cy="1554480"/>
        </p:xfrm>
        <a:graphic>
          <a:graphicData uri="http://schemas.openxmlformats.org/drawingml/2006/table">
            <a:tbl>
              <a:tblPr firstRow="1" bandRow="1">
                <a:tableStyleId>{5C22544A-7EE6-4342-B048-85BDC9FD1C3A}</a:tableStyleId>
              </a:tblPr>
              <a:tblGrid>
                <a:gridCol w="2339618">
                  <a:extLst>
                    <a:ext uri="{9D8B030D-6E8A-4147-A177-3AD203B41FA5}">
                      <a16:colId xmlns:a16="http://schemas.microsoft.com/office/drawing/2014/main" val="3148410428"/>
                    </a:ext>
                  </a:extLst>
                </a:gridCol>
                <a:gridCol w="3713582">
                  <a:extLst>
                    <a:ext uri="{9D8B030D-6E8A-4147-A177-3AD203B41FA5}">
                      <a16:colId xmlns:a16="http://schemas.microsoft.com/office/drawing/2014/main" val="3417844791"/>
                    </a:ext>
                  </a:extLst>
                </a:gridCol>
              </a:tblGrid>
              <a:tr h="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b="0" dirty="0">
                          <a:solidFill>
                            <a:schemeClr val="tx1"/>
                          </a:solidFill>
                        </a:rPr>
                        <a:t>Slumping always occurs on dry, stable slopes.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30769709"/>
                  </a:ext>
                </a:extLst>
              </a:tr>
              <a:tr h="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b="0" dirty="0">
                          <a:solidFill>
                            <a:schemeClr val="tx1"/>
                          </a:solidFill>
                        </a:rPr>
                        <a:t>Sliding requires water to act as a lubricant for the rock and soil to move.</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09465482"/>
                  </a:ext>
                </a:extLst>
              </a:tr>
              <a:tr h="13476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b="0" dirty="0">
                          <a:solidFill>
                            <a:schemeClr val="tx1"/>
                          </a:solidFill>
                        </a:rPr>
                        <a:t>Rock falls only occur in areas with minimal vegetation.</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38598242"/>
                  </a:ext>
                </a:extLst>
              </a:tr>
            </a:tbl>
          </a:graphicData>
        </a:graphic>
      </p:graphicFrame>
    </p:spTree>
    <p:extLst>
      <p:ext uri="{BB962C8B-B14F-4D97-AF65-F5344CB8AC3E}">
        <p14:creationId xmlns:p14="http://schemas.microsoft.com/office/powerpoint/2010/main" val="31649163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A group of people on a beach&#10;&#10;Description automatically generated">
            <a:extLst>
              <a:ext uri="{FF2B5EF4-FFF2-40B4-BE49-F238E27FC236}">
                <a16:creationId xmlns:a16="http://schemas.microsoft.com/office/drawing/2014/main" id="{6A13A478-2774-4D5A-393A-DFBF0F3B53D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46322" y="4392837"/>
            <a:ext cx="2672458" cy="1786273"/>
          </a:xfrm>
          <a:prstGeom prst="rect">
            <a:avLst/>
          </a:prstGeom>
        </p:spPr>
      </p:pic>
      <p:pic>
        <p:nvPicPr>
          <p:cNvPr id="25" name="Picture 24" descr="A landslide caused by a landslide&#10;&#10;Description automatically generated">
            <a:extLst>
              <a:ext uri="{FF2B5EF4-FFF2-40B4-BE49-F238E27FC236}">
                <a16:creationId xmlns:a16="http://schemas.microsoft.com/office/drawing/2014/main" id="{A7F05F67-E588-D69C-42A4-5D3FCA82EDC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84581" y="2528084"/>
            <a:ext cx="2682487" cy="1788325"/>
          </a:xfrm>
          <a:prstGeom prst="rect">
            <a:avLst/>
          </a:prstGeom>
        </p:spPr>
      </p:pic>
      <p:pic>
        <p:nvPicPr>
          <p:cNvPr id="6" name="Picture 5">
            <a:extLst>
              <a:ext uri="{FF2B5EF4-FFF2-40B4-BE49-F238E27FC236}">
                <a16:creationId xmlns:a16="http://schemas.microsoft.com/office/drawing/2014/main" id="{02408FFA-26B0-5267-DB49-84DE6B768E6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36292" y="2526401"/>
            <a:ext cx="2682750" cy="1787382"/>
          </a:xfrm>
          <a:prstGeom prst="rect">
            <a:avLst/>
          </a:prstGeom>
        </p:spPr>
      </p:pic>
      <p:sp>
        <p:nvSpPr>
          <p:cNvPr id="7" name="Rounded Rectangle 6">
            <a:extLst>
              <a:ext uri="{FF2B5EF4-FFF2-40B4-BE49-F238E27FC236}">
                <a16:creationId xmlns:a16="http://schemas.microsoft.com/office/drawing/2014/main" id="{3D88D800-273B-D0C6-E837-B926F45D4708}"/>
              </a:ext>
            </a:extLst>
          </p:cNvPr>
          <p:cNvSpPr/>
          <p:nvPr/>
        </p:nvSpPr>
        <p:spPr>
          <a:xfrm>
            <a:off x="394447" y="773199"/>
            <a:ext cx="3034553" cy="616329"/>
          </a:xfrm>
          <a:prstGeom prst="roundRect">
            <a:avLst/>
          </a:prstGeom>
          <a:solidFill>
            <a:srgbClr val="4F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BD9FCC6E-3579-97AB-1CE8-72682F85780C}"/>
              </a:ext>
            </a:extLst>
          </p:cNvPr>
          <p:cNvSpPr txBox="1"/>
          <p:nvPr/>
        </p:nvSpPr>
        <p:spPr>
          <a:xfrm>
            <a:off x="501903" y="892305"/>
            <a:ext cx="2727433" cy="461665"/>
          </a:xfrm>
          <a:prstGeom prst="rect">
            <a:avLst/>
          </a:prstGeom>
          <a:noFill/>
        </p:spPr>
        <p:txBody>
          <a:bodyPr wrap="square" rtlCol="0">
            <a:spAutoFit/>
          </a:bodyPr>
          <a:lstStyle/>
          <a:p>
            <a:r>
              <a:rPr lang="en-GB" sz="2400" b="1" dirty="0">
                <a:solidFill>
                  <a:schemeClr val="bg1"/>
                </a:solidFill>
              </a:rPr>
              <a:t>Mass Movement</a:t>
            </a:r>
          </a:p>
        </p:txBody>
      </p:sp>
      <p:sp>
        <p:nvSpPr>
          <p:cNvPr id="9" name="Rectangle 8">
            <a:extLst>
              <a:ext uri="{FF2B5EF4-FFF2-40B4-BE49-F238E27FC236}">
                <a16:creationId xmlns:a16="http://schemas.microsoft.com/office/drawing/2014/main" id="{9E0E8C76-28E0-8293-66B9-120D4FC99544}"/>
              </a:ext>
            </a:extLst>
          </p:cNvPr>
          <p:cNvSpPr/>
          <p:nvPr/>
        </p:nvSpPr>
        <p:spPr>
          <a:xfrm>
            <a:off x="-160421" y="1459739"/>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90ED1EA0-6811-E62C-8186-0AF57947F6A4}"/>
              </a:ext>
            </a:extLst>
          </p:cNvPr>
          <p:cNvSpPr txBox="1"/>
          <p:nvPr/>
        </p:nvSpPr>
        <p:spPr>
          <a:xfrm>
            <a:off x="197105" y="1459739"/>
            <a:ext cx="5782355" cy="400110"/>
          </a:xfrm>
          <a:prstGeom prst="rect">
            <a:avLst/>
          </a:prstGeom>
          <a:noFill/>
        </p:spPr>
        <p:txBody>
          <a:bodyPr wrap="square" rtlCol="0">
            <a:spAutoFit/>
          </a:bodyPr>
          <a:lstStyle/>
          <a:p>
            <a:r>
              <a:rPr lang="en-GB" sz="2000" dirty="0">
                <a:solidFill>
                  <a:schemeClr val="bg1"/>
                </a:solidFill>
              </a:rPr>
              <a:t>Types of mass movement</a:t>
            </a:r>
          </a:p>
        </p:txBody>
      </p:sp>
      <p:cxnSp>
        <p:nvCxnSpPr>
          <p:cNvPr id="12" name="Straight Connector 11">
            <a:extLst>
              <a:ext uri="{FF2B5EF4-FFF2-40B4-BE49-F238E27FC236}">
                <a16:creationId xmlns:a16="http://schemas.microsoft.com/office/drawing/2014/main" id="{7D865D67-D27E-99F6-09F3-ADD3A37ABC03}"/>
              </a:ext>
            </a:extLst>
          </p:cNvPr>
          <p:cNvCxnSpPr/>
          <p:nvPr/>
        </p:nvCxnSpPr>
        <p:spPr>
          <a:xfrm>
            <a:off x="346321" y="7468935"/>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BD5E0CCB-1035-F6FC-3B0C-E298DFB12573}"/>
              </a:ext>
            </a:extLst>
          </p:cNvPr>
          <p:cNvCxnSpPr/>
          <p:nvPr/>
        </p:nvCxnSpPr>
        <p:spPr>
          <a:xfrm>
            <a:off x="346321" y="7894051"/>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5F393A9-5ADA-D5EE-0D0E-3E6BF6478735}"/>
              </a:ext>
            </a:extLst>
          </p:cNvPr>
          <p:cNvCxnSpPr/>
          <p:nvPr/>
        </p:nvCxnSpPr>
        <p:spPr>
          <a:xfrm>
            <a:off x="361655" y="8335209"/>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3CD2ED89-2A90-C195-C5BD-D02496E9B067}"/>
              </a:ext>
            </a:extLst>
          </p:cNvPr>
          <p:cNvSpPr txBox="1"/>
          <p:nvPr/>
        </p:nvSpPr>
        <p:spPr>
          <a:xfrm>
            <a:off x="235004" y="1921330"/>
            <a:ext cx="6462821" cy="923330"/>
          </a:xfrm>
          <a:prstGeom prst="rect">
            <a:avLst/>
          </a:prstGeom>
          <a:noFill/>
        </p:spPr>
        <p:txBody>
          <a:bodyPr wrap="square">
            <a:spAutoFit/>
          </a:bodyPr>
          <a:lstStyle/>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Study the photogra</a:t>
            </a:r>
            <a:r>
              <a:rPr lang="en-GB" dirty="0">
                <a:latin typeface="Calibri" panose="020F0502020204030204" pitchFamily="34" charset="0"/>
                <a:ea typeface="Times New Roman" panose="02020603050405020304" pitchFamily="18" charset="0"/>
                <a:cs typeface="Times New Roman" panose="02020603050405020304" pitchFamily="18" charset="0"/>
              </a:rPr>
              <a:t>phs below. Identify the type of mass movement occurring in each and give reasons for your answer. </a:t>
            </a: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p:txBody>
      </p:sp>
      <p:cxnSp>
        <p:nvCxnSpPr>
          <p:cNvPr id="18" name="Straight Connector 17">
            <a:extLst>
              <a:ext uri="{FF2B5EF4-FFF2-40B4-BE49-F238E27FC236}">
                <a16:creationId xmlns:a16="http://schemas.microsoft.com/office/drawing/2014/main" id="{5D7F550C-62D2-C351-E6DD-D659582AE0A2}"/>
              </a:ext>
            </a:extLst>
          </p:cNvPr>
          <p:cNvCxnSpPr/>
          <p:nvPr/>
        </p:nvCxnSpPr>
        <p:spPr>
          <a:xfrm>
            <a:off x="346321" y="8760325"/>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C68A1524-F7E1-E766-2812-DB8A3496F2A7}"/>
              </a:ext>
            </a:extLst>
          </p:cNvPr>
          <p:cNvCxnSpPr/>
          <p:nvPr/>
        </p:nvCxnSpPr>
        <p:spPr>
          <a:xfrm>
            <a:off x="361655" y="9201483"/>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4DDECBE8-7C7F-64A1-454E-D57FA8D67A9B}"/>
              </a:ext>
            </a:extLst>
          </p:cNvPr>
          <p:cNvCxnSpPr/>
          <p:nvPr/>
        </p:nvCxnSpPr>
        <p:spPr>
          <a:xfrm>
            <a:off x="336294" y="6605335"/>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5F77AB57-990F-D099-9544-99A4CFAB676A}"/>
              </a:ext>
            </a:extLst>
          </p:cNvPr>
          <p:cNvCxnSpPr/>
          <p:nvPr/>
        </p:nvCxnSpPr>
        <p:spPr>
          <a:xfrm>
            <a:off x="336294" y="7030451"/>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36" name="Rounded Rectangle 35">
            <a:extLst>
              <a:ext uri="{FF2B5EF4-FFF2-40B4-BE49-F238E27FC236}">
                <a16:creationId xmlns:a16="http://schemas.microsoft.com/office/drawing/2014/main" id="{126BCEC3-FDDB-1380-1362-876E4D12934A}"/>
              </a:ext>
            </a:extLst>
          </p:cNvPr>
          <p:cNvSpPr/>
          <p:nvPr/>
        </p:nvSpPr>
        <p:spPr>
          <a:xfrm>
            <a:off x="-487298" y="-18903"/>
            <a:ext cx="5944201" cy="862850"/>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F41759D-1CBE-5146-F934-F373DCF4F501}"/>
              </a:ext>
            </a:extLst>
          </p:cNvPr>
          <p:cNvSpPr txBox="1"/>
          <p:nvPr/>
        </p:nvSpPr>
        <p:spPr>
          <a:xfrm>
            <a:off x="797617" y="31853"/>
            <a:ext cx="3247697" cy="830997"/>
          </a:xfrm>
          <a:prstGeom prst="rect">
            <a:avLst/>
          </a:prstGeom>
          <a:noFill/>
        </p:spPr>
        <p:txBody>
          <a:bodyPr wrap="square" rtlCol="0">
            <a:spAutoFit/>
          </a:bodyPr>
          <a:lstStyle/>
          <a:p>
            <a:r>
              <a:rPr lang="en-GB" sz="4800" dirty="0">
                <a:solidFill>
                  <a:schemeClr val="bg1"/>
                </a:solidFill>
              </a:rPr>
              <a:t>Application</a:t>
            </a:r>
          </a:p>
        </p:txBody>
      </p:sp>
      <p:pic>
        <p:nvPicPr>
          <p:cNvPr id="11" name="Graphic 10">
            <a:extLst>
              <a:ext uri="{FF2B5EF4-FFF2-40B4-BE49-F238E27FC236}">
                <a16:creationId xmlns:a16="http://schemas.microsoft.com/office/drawing/2014/main" id="{BDDEBB3D-5D44-CD55-85E1-852767207CA5}"/>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158604" y="98027"/>
            <a:ext cx="639013" cy="639013"/>
          </a:xfrm>
          <a:prstGeom prst="rect">
            <a:avLst/>
          </a:prstGeom>
        </p:spPr>
      </p:pic>
      <p:sp>
        <p:nvSpPr>
          <p:cNvPr id="15" name="Oval 14">
            <a:extLst>
              <a:ext uri="{FF2B5EF4-FFF2-40B4-BE49-F238E27FC236}">
                <a16:creationId xmlns:a16="http://schemas.microsoft.com/office/drawing/2014/main" id="{344AB7AD-E515-B29E-6E1A-276A94C95DEB}"/>
              </a:ext>
            </a:extLst>
          </p:cNvPr>
          <p:cNvSpPr/>
          <p:nvPr/>
        </p:nvSpPr>
        <p:spPr>
          <a:xfrm>
            <a:off x="359060" y="2552187"/>
            <a:ext cx="352609" cy="35396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rgbClr val="4F95D9"/>
                </a:solidFill>
              </a:rPr>
              <a:t>1</a:t>
            </a:r>
          </a:p>
        </p:txBody>
      </p:sp>
      <p:sp>
        <p:nvSpPr>
          <p:cNvPr id="21" name="Oval 20">
            <a:extLst>
              <a:ext uri="{FF2B5EF4-FFF2-40B4-BE49-F238E27FC236}">
                <a16:creationId xmlns:a16="http://schemas.microsoft.com/office/drawing/2014/main" id="{D26DBAEB-6676-89D5-FA25-9C26C58BC7E3}"/>
              </a:ext>
            </a:extLst>
          </p:cNvPr>
          <p:cNvSpPr/>
          <p:nvPr/>
        </p:nvSpPr>
        <p:spPr>
          <a:xfrm>
            <a:off x="3706361" y="2552186"/>
            <a:ext cx="352609" cy="35396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rgbClr val="4F95D9"/>
                </a:solidFill>
              </a:rPr>
              <a:t>2</a:t>
            </a:r>
          </a:p>
        </p:txBody>
      </p:sp>
      <p:sp>
        <p:nvSpPr>
          <p:cNvPr id="24" name="Oval 23">
            <a:extLst>
              <a:ext uri="{FF2B5EF4-FFF2-40B4-BE49-F238E27FC236}">
                <a16:creationId xmlns:a16="http://schemas.microsoft.com/office/drawing/2014/main" id="{3DF3BDA9-6EF8-9DFC-1825-E8F96CD172D6}"/>
              </a:ext>
            </a:extLst>
          </p:cNvPr>
          <p:cNvSpPr/>
          <p:nvPr/>
        </p:nvSpPr>
        <p:spPr>
          <a:xfrm>
            <a:off x="359060" y="4421381"/>
            <a:ext cx="352609" cy="35396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rgbClr val="4F95D9"/>
                </a:solidFill>
              </a:rPr>
              <a:t>3</a:t>
            </a:r>
          </a:p>
        </p:txBody>
      </p:sp>
      <p:sp>
        <p:nvSpPr>
          <p:cNvPr id="4" name="TextBox 3">
            <a:extLst>
              <a:ext uri="{FF2B5EF4-FFF2-40B4-BE49-F238E27FC236}">
                <a16:creationId xmlns:a16="http://schemas.microsoft.com/office/drawing/2014/main" id="{D3E07766-A7BD-DE74-F940-F3B1D04A23EB}"/>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17" name="Footer Placeholder 30">
            <a:extLst>
              <a:ext uri="{FF2B5EF4-FFF2-40B4-BE49-F238E27FC236}">
                <a16:creationId xmlns:a16="http://schemas.microsoft.com/office/drawing/2014/main" id="{7E62A08C-E858-026D-194E-41DB0DDE35D2}"/>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26</a:t>
            </a:fld>
            <a:endParaRPr lang="en-GB" sz="1400" dirty="0"/>
          </a:p>
        </p:txBody>
      </p:sp>
      <p:pic>
        <p:nvPicPr>
          <p:cNvPr id="20" name="Graphic 19">
            <a:extLst>
              <a:ext uri="{FF2B5EF4-FFF2-40B4-BE49-F238E27FC236}">
                <a16:creationId xmlns:a16="http://schemas.microsoft.com/office/drawing/2014/main" id="{5A4B5F36-7C49-DC4B-596C-A66F29B1C88A}"/>
              </a:ext>
            </a:extLst>
          </p:cNvPr>
          <p:cNvPicPr>
            <a:picLocks/>
          </p:cNvPicPr>
          <p:nvPr/>
        </p:nvPicPr>
        <p:blipFill>
          <a:blip r:embed="rId7">
            <a:extLst>
              <a:ext uri="{96DAC541-7B7A-43D3-8B79-37D633B846F1}">
                <asvg:svgBlip xmlns:asvg="http://schemas.microsoft.com/office/drawing/2016/SVG/main" r:embed="rId8"/>
              </a:ext>
            </a:extLst>
          </a:blip>
          <a:stretch>
            <a:fillRect/>
          </a:stretch>
        </p:blipFill>
        <p:spPr>
          <a:xfrm>
            <a:off x="153385" y="9383990"/>
            <a:ext cx="205675" cy="205675"/>
          </a:xfrm>
          <a:prstGeom prst="rect">
            <a:avLst/>
          </a:prstGeom>
        </p:spPr>
      </p:pic>
    </p:spTree>
    <p:extLst>
      <p:ext uri="{BB962C8B-B14F-4D97-AF65-F5344CB8AC3E}">
        <p14:creationId xmlns:p14="http://schemas.microsoft.com/office/powerpoint/2010/main" val="27318695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3D88D800-273B-D0C6-E837-B926F45D4708}"/>
              </a:ext>
            </a:extLst>
          </p:cNvPr>
          <p:cNvSpPr/>
          <p:nvPr/>
        </p:nvSpPr>
        <p:spPr>
          <a:xfrm>
            <a:off x="394447" y="773199"/>
            <a:ext cx="3034553" cy="616329"/>
          </a:xfrm>
          <a:prstGeom prst="roundRect">
            <a:avLst/>
          </a:prstGeom>
          <a:solidFill>
            <a:srgbClr val="4F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BD9FCC6E-3579-97AB-1CE8-72682F85780C}"/>
              </a:ext>
            </a:extLst>
          </p:cNvPr>
          <p:cNvSpPr txBox="1"/>
          <p:nvPr/>
        </p:nvSpPr>
        <p:spPr>
          <a:xfrm>
            <a:off x="501904" y="892305"/>
            <a:ext cx="2927096" cy="461665"/>
          </a:xfrm>
          <a:prstGeom prst="rect">
            <a:avLst/>
          </a:prstGeom>
          <a:noFill/>
        </p:spPr>
        <p:txBody>
          <a:bodyPr wrap="square" rtlCol="0">
            <a:spAutoFit/>
          </a:bodyPr>
          <a:lstStyle/>
          <a:p>
            <a:r>
              <a:rPr lang="en-GB" sz="2400" b="1" dirty="0">
                <a:solidFill>
                  <a:schemeClr val="bg1"/>
                </a:solidFill>
              </a:rPr>
              <a:t>Mass Movement</a:t>
            </a:r>
          </a:p>
        </p:txBody>
      </p:sp>
      <p:sp>
        <p:nvSpPr>
          <p:cNvPr id="9" name="Rectangle 8">
            <a:extLst>
              <a:ext uri="{FF2B5EF4-FFF2-40B4-BE49-F238E27FC236}">
                <a16:creationId xmlns:a16="http://schemas.microsoft.com/office/drawing/2014/main" id="{9E0E8C76-28E0-8293-66B9-120D4FC99544}"/>
              </a:ext>
            </a:extLst>
          </p:cNvPr>
          <p:cNvSpPr/>
          <p:nvPr/>
        </p:nvSpPr>
        <p:spPr>
          <a:xfrm>
            <a:off x="-160421" y="1459739"/>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90ED1EA0-6811-E62C-8186-0AF57947F6A4}"/>
              </a:ext>
            </a:extLst>
          </p:cNvPr>
          <p:cNvSpPr txBox="1"/>
          <p:nvPr/>
        </p:nvSpPr>
        <p:spPr>
          <a:xfrm>
            <a:off x="197105" y="1459739"/>
            <a:ext cx="5782355" cy="400110"/>
          </a:xfrm>
          <a:prstGeom prst="rect">
            <a:avLst/>
          </a:prstGeom>
          <a:noFill/>
        </p:spPr>
        <p:txBody>
          <a:bodyPr wrap="square" rtlCol="0">
            <a:spAutoFit/>
          </a:bodyPr>
          <a:lstStyle/>
          <a:p>
            <a:r>
              <a:rPr lang="en-GB" sz="2000" dirty="0">
                <a:solidFill>
                  <a:schemeClr val="bg1"/>
                </a:solidFill>
              </a:rPr>
              <a:t>Exam style question(s)</a:t>
            </a:r>
          </a:p>
        </p:txBody>
      </p:sp>
      <p:sp>
        <p:nvSpPr>
          <p:cNvPr id="16" name="TextBox 15">
            <a:extLst>
              <a:ext uri="{FF2B5EF4-FFF2-40B4-BE49-F238E27FC236}">
                <a16:creationId xmlns:a16="http://schemas.microsoft.com/office/drawing/2014/main" id="{3CD2ED89-2A90-C195-C5BD-D02496E9B067}"/>
              </a:ext>
            </a:extLst>
          </p:cNvPr>
          <p:cNvSpPr txBox="1"/>
          <p:nvPr/>
        </p:nvSpPr>
        <p:spPr>
          <a:xfrm>
            <a:off x="235005" y="3605123"/>
            <a:ext cx="6271414" cy="369332"/>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Study Figure 1, Hornsea on the Holderness Coast.  </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cxnSp>
        <p:nvCxnSpPr>
          <p:cNvPr id="22" name="Straight Connector 21">
            <a:extLst>
              <a:ext uri="{FF2B5EF4-FFF2-40B4-BE49-F238E27FC236}">
                <a16:creationId xmlns:a16="http://schemas.microsoft.com/office/drawing/2014/main" id="{4DDECBE8-7C7F-64A1-454E-D57FA8D67A9B}"/>
              </a:ext>
            </a:extLst>
          </p:cNvPr>
          <p:cNvCxnSpPr/>
          <p:nvPr/>
        </p:nvCxnSpPr>
        <p:spPr>
          <a:xfrm>
            <a:off x="336294" y="7415470"/>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36" name="Rounded Rectangle 35">
            <a:extLst>
              <a:ext uri="{FF2B5EF4-FFF2-40B4-BE49-F238E27FC236}">
                <a16:creationId xmlns:a16="http://schemas.microsoft.com/office/drawing/2014/main" id="{126BCEC3-FDDB-1380-1362-876E4D12934A}"/>
              </a:ext>
            </a:extLst>
          </p:cNvPr>
          <p:cNvSpPr/>
          <p:nvPr/>
        </p:nvSpPr>
        <p:spPr>
          <a:xfrm>
            <a:off x="-487297" y="-18903"/>
            <a:ext cx="6310228" cy="862850"/>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F41759D-1CBE-5146-F934-F373DCF4F501}"/>
              </a:ext>
            </a:extLst>
          </p:cNvPr>
          <p:cNvSpPr txBox="1"/>
          <p:nvPr/>
        </p:nvSpPr>
        <p:spPr>
          <a:xfrm>
            <a:off x="797617" y="31853"/>
            <a:ext cx="4747777" cy="830997"/>
          </a:xfrm>
          <a:prstGeom prst="rect">
            <a:avLst/>
          </a:prstGeom>
          <a:noFill/>
        </p:spPr>
        <p:txBody>
          <a:bodyPr wrap="square" rtlCol="0">
            <a:spAutoFit/>
          </a:bodyPr>
          <a:lstStyle/>
          <a:p>
            <a:r>
              <a:rPr lang="en-GB" sz="4800" dirty="0">
                <a:solidFill>
                  <a:schemeClr val="bg1"/>
                </a:solidFill>
              </a:rPr>
              <a:t>Exam Questions</a:t>
            </a:r>
          </a:p>
        </p:txBody>
      </p:sp>
      <p:pic>
        <p:nvPicPr>
          <p:cNvPr id="2" name="Graphic 1">
            <a:extLst>
              <a:ext uri="{FF2B5EF4-FFF2-40B4-BE49-F238E27FC236}">
                <a16:creationId xmlns:a16="http://schemas.microsoft.com/office/drawing/2014/main" id="{BB1274C8-ED92-B34A-0956-B4AB6DFDE618}"/>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174956" y="90375"/>
            <a:ext cx="633766" cy="633766"/>
          </a:xfrm>
          <a:prstGeom prst="rect">
            <a:avLst/>
          </a:prstGeom>
        </p:spPr>
      </p:pic>
      <p:sp>
        <p:nvSpPr>
          <p:cNvPr id="30" name="TextBox 29">
            <a:extLst>
              <a:ext uri="{FF2B5EF4-FFF2-40B4-BE49-F238E27FC236}">
                <a16:creationId xmlns:a16="http://schemas.microsoft.com/office/drawing/2014/main" id="{5EF1A7B7-2ECC-189C-C0EE-1FBABEBD36FC}"/>
              </a:ext>
            </a:extLst>
          </p:cNvPr>
          <p:cNvSpPr txBox="1"/>
          <p:nvPr/>
        </p:nvSpPr>
        <p:spPr>
          <a:xfrm>
            <a:off x="235005" y="1880202"/>
            <a:ext cx="6271414" cy="1754326"/>
          </a:xfrm>
          <a:prstGeom prst="rect">
            <a:avLst/>
          </a:prstGeom>
          <a:noFill/>
        </p:spPr>
        <p:txBody>
          <a:bodyPr wrap="square">
            <a:spAutoFit/>
          </a:bodyPr>
          <a:lstStyle/>
          <a:p>
            <a:pPr marL="342900" indent="-342900">
              <a:buAutoNum type="arabicPeriod"/>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Which type of mass movement involves cliff material moving downhill under gravity along a curved slip-plane?</a:t>
            </a:r>
          </a:p>
          <a:p>
            <a:pPr marL="623888" indent="-333375">
              <a:buFont typeface="Wingdings" pitchFamily="2" charset="2"/>
              <a:buChar char="q"/>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Landslide</a:t>
            </a:r>
          </a:p>
          <a:p>
            <a:pPr marL="623888" indent="-333375">
              <a:buFont typeface="Wingdings" pitchFamily="2" charset="2"/>
              <a:buChar char="q"/>
            </a:pPr>
            <a:r>
              <a:rPr lang="en-GB" dirty="0">
                <a:latin typeface="Calibri" panose="020F0502020204030204" pitchFamily="34" charset="0"/>
                <a:ea typeface="Times New Roman" panose="02020603050405020304" pitchFamily="18" charset="0"/>
                <a:cs typeface="Times New Roman" panose="02020603050405020304" pitchFamily="18" charset="0"/>
              </a:rPr>
              <a:t>Mudslide</a:t>
            </a:r>
          </a:p>
          <a:p>
            <a:pPr marL="623888" indent="-333375">
              <a:buFont typeface="Wingdings" pitchFamily="2" charset="2"/>
              <a:buChar char="q"/>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Rockfall</a:t>
            </a:r>
          </a:p>
          <a:p>
            <a:pPr marL="623888" indent="-333375">
              <a:buFont typeface="Wingdings" pitchFamily="2" charset="2"/>
              <a:buChar char="q"/>
            </a:pPr>
            <a:r>
              <a:rPr lang="en-GB" dirty="0">
                <a:latin typeface="Calibri" panose="020F0502020204030204" pitchFamily="34" charset="0"/>
                <a:ea typeface="Times New Roman" panose="02020603050405020304" pitchFamily="18" charset="0"/>
                <a:cs typeface="Times New Roman" panose="02020603050405020304" pitchFamily="18" charset="0"/>
              </a:rPr>
              <a:t>Slumping</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0C6099E8-8318-895C-4512-C2951C199058}"/>
              </a:ext>
            </a:extLst>
          </p:cNvPr>
          <p:cNvSpPr txBox="1"/>
          <p:nvPr/>
        </p:nvSpPr>
        <p:spPr>
          <a:xfrm>
            <a:off x="4711958" y="3256469"/>
            <a:ext cx="1672799" cy="369332"/>
          </a:xfrm>
          <a:prstGeom prst="rect">
            <a:avLst/>
          </a:prstGeom>
          <a:noFill/>
        </p:spPr>
        <p:txBody>
          <a:bodyPr wrap="square">
            <a:spAutoFit/>
          </a:bodyPr>
          <a:lstStyle/>
          <a:p>
            <a:pPr algn="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[1 mark]</a:t>
            </a:r>
            <a:endParaRPr lang="en-GB" sz="1800" dirty="0">
              <a:effectLst/>
              <a:latin typeface="Times New Roman" panose="02020603050405020304" pitchFamily="18" charset="0"/>
              <a:ea typeface="Times New Roman" panose="02020603050405020304" pitchFamily="18" charset="0"/>
            </a:endParaRPr>
          </a:p>
        </p:txBody>
      </p:sp>
      <p:sp>
        <p:nvSpPr>
          <p:cNvPr id="28" name="TextBox 27">
            <a:extLst>
              <a:ext uri="{FF2B5EF4-FFF2-40B4-BE49-F238E27FC236}">
                <a16:creationId xmlns:a16="http://schemas.microsoft.com/office/drawing/2014/main" id="{E692E4BA-C60E-3942-A727-7C211D152525}"/>
              </a:ext>
            </a:extLst>
          </p:cNvPr>
          <p:cNvSpPr txBox="1"/>
          <p:nvPr/>
        </p:nvSpPr>
        <p:spPr>
          <a:xfrm>
            <a:off x="245165" y="6488087"/>
            <a:ext cx="6271413" cy="646331"/>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2. Suggest one type of mass movement that is affecting these </a:t>
            </a:r>
            <a:br>
              <a:rPr lang="en-GB" dirty="0">
                <a:latin typeface="Calibri" panose="020F0502020204030204" pitchFamily="34" charset="0"/>
                <a:ea typeface="Times New Roman" panose="02020603050405020304" pitchFamily="18" charset="0"/>
                <a:cs typeface="Times New Roman" panose="02020603050405020304" pitchFamily="18" charset="0"/>
              </a:rPr>
            </a:br>
            <a:r>
              <a:rPr lang="en-GB" dirty="0">
                <a:latin typeface="Calibri" panose="020F0502020204030204" pitchFamily="34" charset="0"/>
                <a:ea typeface="Times New Roman" panose="02020603050405020304" pitchFamily="18" charset="0"/>
                <a:cs typeface="Times New Roman" panose="02020603050405020304" pitchFamily="18" charset="0"/>
              </a:rPr>
              <a:t>    cliffs. </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42A5B6D3-3040-A2A0-338A-095775988B81}"/>
              </a:ext>
            </a:extLst>
          </p:cNvPr>
          <p:cNvSpPr txBox="1"/>
          <p:nvPr/>
        </p:nvSpPr>
        <p:spPr>
          <a:xfrm>
            <a:off x="2489056" y="3874457"/>
            <a:ext cx="1879888" cy="307777"/>
          </a:xfrm>
          <a:prstGeom prst="rect">
            <a:avLst/>
          </a:prstGeom>
          <a:noFill/>
        </p:spPr>
        <p:txBody>
          <a:bodyPr wrap="square">
            <a:spAutoFit/>
          </a:bodyPr>
          <a:lstStyle/>
          <a:p>
            <a:pPr algn="ctr"/>
            <a:r>
              <a:rPr lang="en-GB" sz="1400" b="1" dirty="0">
                <a:latin typeface="Calibri" panose="020F0502020204030204" pitchFamily="34" charset="0"/>
                <a:ea typeface="Times New Roman" panose="02020603050405020304" pitchFamily="18" charset="0"/>
                <a:cs typeface="Times New Roman" panose="02020603050405020304" pitchFamily="18" charset="0"/>
              </a:rPr>
              <a:t>Figure 1</a:t>
            </a:r>
            <a:endParaRPr lang="en-GB" sz="1400" b="1"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0BFCD44B-EAC1-E092-683F-6EB18B02AA8D}"/>
              </a:ext>
            </a:extLst>
          </p:cNvPr>
          <p:cNvSpPr txBox="1"/>
          <p:nvPr/>
        </p:nvSpPr>
        <p:spPr>
          <a:xfrm>
            <a:off x="334424" y="6728076"/>
            <a:ext cx="6165088" cy="369332"/>
          </a:xfrm>
          <a:prstGeom prst="rect">
            <a:avLst/>
          </a:prstGeom>
          <a:noFill/>
        </p:spPr>
        <p:txBody>
          <a:bodyPr wrap="square">
            <a:spAutoFit/>
          </a:bodyPr>
          <a:lstStyle/>
          <a:p>
            <a:pPr algn="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[1 mark]</a:t>
            </a:r>
            <a:endParaRPr lang="en-GB" sz="1800" dirty="0">
              <a:effectLst/>
              <a:latin typeface="Times New Roman" panose="02020603050405020304" pitchFamily="18" charset="0"/>
              <a:ea typeface="Times New Roman" panose="02020603050405020304" pitchFamily="18" charset="0"/>
            </a:endParaRPr>
          </a:p>
        </p:txBody>
      </p:sp>
      <p:pic>
        <p:nvPicPr>
          <p:cNvPr id="4" name="Picture 3" descr="A cliff with a beach and houses&#10;&#10;Description automatically generated with medium confidence">
            <a:extLst>
              <a:ext uri="{FF2B5EF4-FFF2-40B4-BE49-F238E27FC236}">
                <a16:creationId xmlns:a16="http://schemas.microsoft.com/office/drawing/2014/main" id="{178007D8-CA75-F6DA-7074-B784893D7D4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911723" y="4135341"/>
            <a:ext cx="3127945" cy="2345959"/>
          </a:xfrm>
          <a:prstGeom prst="rect">
            <a:avLst/>
          </a:prstGeom>
        </p:spPr>
      </p:pic>
      <p:cxnSp>
        <p:nvCxnSpPr>
          <p:cNvPr id="6" name="Straight Connector 5">
            <a:extLst>
              <a:ext uri="{FF2B5EF4-FFF2-40B4-BE49-F238E27FC236}">
                <a16:creationId xmlns:a16="http://schemas.microsoft.com/office/drawing/2014/main" id="{D7760DE4-6042-AFB0-2EDD-7B48B8A5B3CE}"/>
              </a:ext>
            </a:extLst>
          </p:cNvPr>
          <p:cNvCxnSpPr/>
          <p:nvPr/>
        </p:nvCxnSpPr>
        <p:spPr>
          <a:xfrm>
            <a:off x="336294" y="8373316"/>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24BD4FE4-304B-3B3D-206F-F6F9DED1EB0E}"/>
              </a:ext>
            </a:extLst>
          </p:cNvPr>
          <p:cNvSpPr txBox="1"/>
          <p:nvPr/>
        </p:nvSpPr>
        <p:spPr>
          <a:xfrm>
            <a:off x="245165" y="7445933"/>
            <a:ext cx="6271413" cy="646331"/>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3. Outline the effect of geology on the type of mass movement </a:t>
            </a:r>
            <a:br>
              <a:rPr lang="en-GB" dirty="0">
                <a:latin typeface="Calibri" panose="020F0502020204030204" pitchFamily="34" charset="0"/>
                <a:ea typeface="Times New Roman" panose="02020603050405020304" pitchFamily="18" charset="0"/>
                <a:cs typeface="Times New Roman" panose="02020603050405020304" pitchFamily="18" charset="0"/>
              </a:rPr>
            </a:br>
            <a:r>
              <a:rPr lang="en-GB" dirty="0">
                <a:latin typeface="Calibri" panose="020F0502020204030204" pitchFamily="34" charset="0"/>
                <a:ea typeface="Times New Roman" panose="02020603050405020304" pitchFamily="18" charset="0"/>
                <a:cs typeface="Times New Roman" panose="02020603050405020304" pitchFamily="18" charset="0"/>
              </a:rPr>
              <a:t>    occurring in the image.  </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2A6C632E-7518-93C4-4B0F-9FD1BB3C4285}"/>
              </a:ext>
            </a:extLst>
          </p:cNvPr>
          <p:cNvSpPr txBox="1"/>
          <p:nvPr/>
        </p:nvSpPr>
        <p:spPr>
          <a:xfrm>
            <a:off x="334424" y="7685922"/>
            <a:ext cx="6165088" cy="369332"/>
          </a:xfrm>
          <a:prstGeom prst="rect">
            <a:avLst/>
          </a:prstGeom>
          <a:noFill/>
        </p:spPr>
        <p:txBody>
          <a:bodyPr wrap="square">
            <a:spAutoFit/>
          </a:bodyPr>
          <a:lstStyle/>
          <a:p>
            <a:pPr algn="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[2 marks]</a:t>
            </a:r>
            <a:endParaRPr lang="en-GB" sz="1800" dirty="0">
              <a:effectLst/>
              <a:latin typeface="Times New Roman" panose="02020603050405020304" pitchFamily="18" charset="0"/>
              <a:ea typeface="Times New Roman" panose="02020603050405020304" pitchFamily="18" charset="0"/>
            </a:endParaRPr>
          </a:p>
        </p:txBody>
      </p:sp>
      <p:cxnSp>
        <p:nvCxnSpPr>
          <p:cNvPr id="14" name="Straight Connector 13">
            <a:extLst>
              <a:ext uri="{FF2B5EF4-FFF2-40B4-BE49-F238E27FC236}">
                <a16:creationId xmlns:a16="http://schemas.microsoft.com/office/drawing/2014/main" id="{D12A4975-AE97-6668-2B95-850CE80B4335}"/>
              </a:ext>
            </a:extLst>
          </p:cNvPr>
          <p:cNvCxnSpPr/>
          <p:nvPr/>
        </p:nvCxnSpPr>
        <p:spPr>
          <a:xfrm>
            <a:off x="336294" y="8805116"/>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4890B649-FC73-5CBD-CB6C-E015AA37338E}"/>
              </a:ext>
            </a:extLst>
          </p:cNvPr>
          <p:cNvCxnSpPr/>
          <p:nvPr/>
        </p:nvCxnSpPr>
        <p:spPr>
          <a:xfrm>
            <a:off x="334424" y="8806451"/>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8168B35A-8E3F-668E-347C-863E8C5306DE}"/>
              </a:ext>
            </a:extLst>
          </p:cNvPr>
          <p:cNvCxnSpPr/>
          <p:nvPr/>
        </p:nvCxnSpPr>
        <p:spPr>
          <a:xfrm>
            <a:off x="334424" y="9231567"/>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A704E065-70B5-F945-A2AD-3C12B7EFBCB6}"/>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13" name="Footer Placeholder 30">
            <a:extLst>
              <a:ext uri="{FF2B5EF4-FFF2-40B4-BE49-F238E27FC236}">
                <a16:creationId xmlns:a16="http://schemas.microsoft.com/office/drawing/2014/main" id="{BFCDD823-6AA3-16E1-38E7-10C5F34C7EF4}"/>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27</a:t>
            </a:fld>
            <a:endParaRPr lang="en-GB" sz="1400" dirty="0"/>
          </a:p>
        </p:txBody>
      </p:sp>
      <p:pic>
        <p:nvPicPr>
          <p:cNvPr id="15" name="Graphic 14">
            <a:extLst>
              <a:ext uri="{FF2B5EF4-FFF2-40B4-BE49-F238E27FC236}">
                <a16:creationId xmlns:a16="http://schemas.microsoft.com/office/drawing/2014/main" id="{8054850E-2A9D-430C-9BF5-1360C09699CD}"/>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153385" y="9383990"/>
            <a:ext cx="205675" cy="205675"/>
          </a:xfrm>
          <a:prstGeom prst="rect">
            <a:avLst/>
          </a:prstGeom>
        </p:spPr>
      </p:pic>
    </p:spTree>
    <p:extLst>
      <p:ext uri="{BB962C8B-B14F-4D97-AF65-F5344CB8AC3E}">
        <p14:creationId xmlns:p14="http://schemas.microsoft.com/office/powerpoint/2010/main" val="7520085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3D88D800-273B-D0C6-E837-B926F45D4708}"/>
              </a:ext>
            </a:extLst>
          </p:cNvPr>
          <p:cNvSpPr/>
          <p:nvPr/>
        </p:nvSpPr>
        <p:spPr>
          <a:xfrm>
            <a:off x="394447" y="773199"/>
            <a:ext cx="3034553" cy="616329"/>
          </a:xfrm>
          <a:prstGeom prst="roundRect">
            <a:avLst/>
          </a:prstGeom>
          <a:solidFill>
            <a:srgbClr val="4F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B1132A0-36CB-3B33-0FA1-0503D625A180}"/>
              </a:ext>
            </a:extLst>
          </p:cNvPr>
          <p:cNvSpPr>
            <a:spLocks noGrp="1"/>
          </p:cNvSpPr>
          <p:nvPr>
            <p:ph type="title"/>
          </p:nvPr>
        </p:nvSpPr>
        <p:spPr>
          <a:xfrm>
            <a:off x="235005" y="297180"/>
            <a:ext cx="5915025" cy="686540"/>
          </a:xfrm>
        </p:spPr>
        <p:txBody>
          <a:bodyPr/>
          <a:lstStyle/>
          <a:p>
            <a:r>
              <a:rPr lang="en-GB" dirty="0"/>
              <a:t>Knowledge</a:t>
            </a:r>
          </a:p>
        </p:txBody>
      </p:sp>
      <p:sp>
        <p:nvSpPr>
          <p:cNvPr id="4" name="Rectangle 3">
            <a:extLst>
              <a:ext uri="{FF2B5EF4-FFF2-40B4-BE49-F238E27FC236}">
                <a16:creationId xmlns:a16="http://schemas.microsoft.com/office/drawing/2014/main" id="{C7FF525D-5A54-27A3-55D1-6E52D9CB6682}"/>
              </a:ext>
            </a:extLst>
          </p:cNvPr>
          <p:cNvSpPr/>
          <p:nvPr/>
        </p:nvSpPr>
        <p:spPr>
          <a:xfrm>
            <a:off x="1" y="0"/>
            <a:ext cx="6858000" cy="862850"/>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F41759D-1CBE-5146-F934-F373DCF4F501}"/>
              </a:ext>
            </a:extLst>
          </p:cNvPr>
          <p:cNvSpPr txBox="1"/>
          <p:nvPr/>
        </p:nvSpPr>
        <p:spPr>
          <a:xfrm>
            <a:off x="797617" y="31853"/>
            <a:ext cx="3247697" cy="830997"/>
          </a:xfrm>
          <a:prstGeom prst="rect">
            <a:avLst/>
          </a:prstGeom>
          <a:noFill/>
        </p:spPr>
        <p:txBody>
          <a:bodyPr wrap="square" rtlCol="0">
            <a:spAutoFit/>
          </a:bodyPr>
          <a:lstStyle/>
          <a:p>
            <a:r>
              <a:rPr lang="en-GB" sz="4800" dirty="0">
                <a:solidFill>
                  <a:schemeClr val="bg1"/>
                </a:solidFill>
              </a:rPr>
              <a:t>Knowledge</a:t>
            </a:r>
          </a:p>
        </p:txBody>
      </p:sp>
      <p:pic>
        <p:nvPicPr>
          <p:cNvPr id="6" name="Graphic 5">
            <a:extLst>
              <a:ext uri="{FF2B5EF4-FFF2-40B4-BE49-F238E27FC236}">
                <a16:creationId xmlns:a16="http://schemas.microsoft.com/office/drawing/2014/main" id="{44004F73-6B78-C85F-89FB-7CF846D13C8A}"/>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91135" y="31853"/>
            <a:ext cx="752804" cy="752804"/>
          </a:xfrm>
          <a:prstGeom prst="rect">
            <a:avLst/>
          </a:prstGeom>
        </p:spPr>
      </p:pic>
      <p:sp>
        <p:nvSpPr>
          <p:cNvPr id="8" name="TextBox 7">
            <a:extLst>
              <a:ext uri="{FF2B5EF4-FFF2-40B4-BE49-F238E27FC236}">
                <a16:creationId xmlns:a16="http://schemas.microsoft.com/office/drawing/2014/main" id="{BD9FCC6E-3579-97AB-1CE8-72682F85780C}"/>
              </a:ext>
            </a:extLst>
          </p:cNvPr>
          <p:cNvSpPr txBox="1"/>
          <p:nvPr/>
        </p:nvSpPr>
        <p:spPr>
          <a:xfrm>
            <a:off x="501903" y="892305"/>
            <a:ext cx="3034553" cy="461665"/>
          </a:xfrm>
          <a:prstGeom prst="rect">
            <a:avLst/>
          </a:prstGeom>
          <a:noFill/>
        </p:spPr>
        <p:txBody>
          <a:bodyPr wrap="square" rtlCol="0">
            <a:spAutoFit/>
          </a:bodyPr>
          <a:lstStyle/>
          <a:p>
            <a:r>
              <a:rPr lang="en-GB" sz="2400" b="1" dirty="0">
                <a:solidFill>
                  <a:schemeClr val="bg1"/>
                </a:solidFill>
              </a:rPr>
              <a:t>Coastal Erosion</a:t>
            </a:r>
          </a:p>
        </p:txBody>
      </p:sp>
      <p:sp>
        <p:nvSpPr>
          <p:cNvPr id="42" name="Rectangle 41">
            <a:extLst>
              <a:ext uri="{FF2B5EF4-FFF2-40B4-BE49-F238E27FC236}">
                <a16:creationId xmlns:a16="http://schemas.microsoft.com/office/drawing/2014/main" id="{BE3091F5-E350-20E7-D8A5-F02220F924DB}"/>
              </a:ext>
            </a:extLst>
          </p:cNvPr>
          <p:cNvSpPr/>
          <p:nvPr/>
        </p:nvSpPr>
        <p:spPr>
          <a:xfrm>
            <a:off x="-160421" y="1459739"/>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2E218BEB-C1CA-EF21-2D6A-05CF663E135C}"/>
              </a:ext>
            </a:extLst>
          </p:cNvPr>
          <p:cNvSpPr txBox="1"/>
          <p:nvPr/>
        </p:nvSpPr>
        <p:spPr>
          <a:xfrm>
            <a:off x="197105" y="1459739"/>
            <a:ext cx="5782355" cy="400110"/>
          </a:xfrm>
          <a:prstGeom prst="rect">
            <a:avLst/>
          </a:prstGeom>
          <a:noFill/>
        </p:spPr>
        <p:txBody>
          <a:bodyPr wrap="square" rtlCol="0">
            <a:spAutoFit/>
          </a:bodyPr>
          <a:lstStyle/>
          <a:p>
            <a:r>
              <a:rPr lang="en-GB" sz="2000" dirty="0">
                <a:solidFill>
                  <a:schemeClr val="bg1"/>
                </a:solidFill>
              </a:rPr>
              <a:t>What is coastal erosion?</a:t>
            </a:r>
          </a:p>
        </p:txBody>
      </p:sp>
      <p:sp>
        <p:nvSpPr>
          <p:cNvPr id="55" name="TextBox 54">
            <a:extLst>
              <a:ext uri="{FF2B5EF4-FFF2-40B4-BE49-F238E27FC236}">
                <a16:creationId xmlns:a16="http://schemas.microsoft.com/office/drawing/2014/main" id="{06A4EEF0-B78E-1BE0-69D1-76C6A6E4070C}"/>
              </a:ext>
            </a:extLst>
          </p:cNvPr>
          <p:cNvSpPr txBox="1"/>
          <p:nvPr/>
        </p:nvSpPr>
        <p:spPr>
          <a:xfrm>
            <a:off x="290426" y="5979778"/>
            <a:ext cx="6149753" cy="369332"/>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What is abrasion?</a:t>
            </a:r>
            <a:endParaRPr lang="en-GB" sz="1800" dirty="0">
              <a:effectLst/>
              <a:latin typeface="Times New Roman" panose="02020603050405020304" pitchFamily="18" charset="0"/>
              <a:ea typeface="Times New Roman" panose="02020603050405020304" pitchFamily="18" charset="0"/>
            </a:endParaRPr>
          </a:p>
        </p:txBody>
      </p:sp>
      <p:cxnSp>
        <p:nvCxnSpPr>
          <p:cNvPr id="3" name="Straight Connector 2">
            <a:extLst>
              <a:ext uri="{FF2B5EF4-FFF2-40B4-BE49-F238E27FC236}">
                <a16:creationId xmlns:a16="http://schemas.microsoft.com/office/drawing/2014/main" id="{E1318C04-208C-DA48-A730-FD36F94B4923}"/>
              </a:ext>
            </a:extLst>
          </p:cNvPr>
          <p:cNvCxnSpPr/>
          <p:nvPr/>
        </p:nvCxnSpPr>
        <p:spPr>
          <a:xfrm>
            <a:off x="346321" y="3150946"/>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46F9CD29-CD8D-773B-D56F-76E61B86CC36}"/>
              </a:ext>
            </a:extLst>
          </p:cNvPr>
          <p:cNvCxnSpPr/>
          <p:nvPr/>
        </p:nvCxnSpPr>
        <p:spPr>
          <a:xfrm>
            <a:off x="336294" y="2287346"/>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67818A17-7E79-2A20-1837-5DAB116DD169}"/>
              </a:ext>
            </a:extLst>
          </p:cNvPr>
          <p:cNvCxnSpPr/>
          <p:nvPr/>
        </p:nvCxnSpPr>
        <p:spPr>
          <a:xfrm>
            <a:off x="336294" y="2712462"/>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7DE6DFB1-4D3A-A0C0-5B07-6882C8D73CC2}"/>
              </a:ext>
            </a:extLst>
          </p:cNvPr>
          <p:cNvSpPr/>
          <p:nvPr/>
        </p:nvSpPr>
        <p:spPr>
          <a:xfrm>
            <a:off x="-122521" y="3224275"/>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79523FCE-FE86-50AC-7746-D6648CBB8E9A}"/>
              </a:ext>
            </a:extLst>
          </p:cNvPr>
          <p:cNvSpPr txBox="1"/>
          <p:nvPr/>
        </p:nvSpPr>
        <p:spPr>
          <a:xfrm>
            <a:off x="235005" y="3224275"/>
            <a:ext cx="5782355" cy="400110"/>
          </a:xfrm>
          <a:prstGeom prst="rect">
            <a:avLst/>
          </a:prstGeom>
          <a:noFill/>
        </p:spPr>
        <p:txBody>
          <a:bodyPr wrap="square" rtlCol="0">
            <a:spAutoFit/>
          </a:bodyPr>
          <a:lstStyle/>
          <a:p>
            <a:r>
              <a:rPr lang="en-GB" sz="2000" dirty="0">
                <a:solidFill>
                  <a:schemeClr val="bg1"/>
                </a:solidFill>
              </a:rPr>
              <a:t>Processes of coastal erosion</a:t>
            </a:r>
          </a:p>
        </p:txBody>
      </p:sp>
      <p:cxnSp>
        <p:nvCxnSpPr>
          <p:cNvPr id="13" name="Straight Connector 12">
            <a:extLst>
              <a:ext uri="{FF2B5EF4-FFF2-40B4-BE49-F238E27FC236}">
                <a16:creationId xmlns:a16="http://schemas.microsoft.com/office/drawing/2014/main" id="{54F66F40-6509-28AA-9424-DA38465B424D}"/>
              </a:ext>
            </a:extLst>
          </p:cNvPr>
          <p:cNvCxnSpPr/>
          <p:nvPr/>
        </p:nvCxnSpPr>
        <p:spPr>
          <a:xfrm>
            <a:off x="384221" y="5138639"/>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B80AADAD-1BE4-5993-F8F6-276B3600E916}"/>
              </a:ext>
            </a:extLst>
          </p:cNvPr>
          <p:cNvCxnSpPr/>
          <p:nvPr/>
        </p:nvCxnSpPr>
        <p:spPr>
          <a:xfrm>
            <a:off x="374194" y="4275039"/>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5D756E1C-8B66-5DDC-29FD-CADEC00988B3}"/>
              </a:ext>
            </a:extLst>
          </p:cNvPr>
          <p:cNvCxnSpPr/>
          <p:nvPr/>
        </p:nvCxnSpPr>
        <p:spPr>
          <a:xfrm>
            <a:off x="374194" y="4700155"/>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D7D0895B-8925-4362-D055-E0B1D7D18CB6}"/>
              </a:ext>
            </a:extLst>
          </p:cNvPr>
          <p:cNvSpPr txBox="1"/>
          <p:nvPr/>
        </p:nvSpPr>
        <p:spPr>
          <a:xfrm>
            <a:off x="271259" y="3601894"/>
            <a:ext cx="6149753" cy="369332"/>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What is hydraulic action?</a:t>
            </a:r>
            <a:endParaRPr lang="en-GB" sz="1800" dirty="0">
              <a:effectLst/>
              <a:latin typeface="Times New Roman" panose="02020603050405020304" pitchFamily="18" charset="0"/>
              <a:ea typeface="Times New Roman" panose="02020603050405020304" pitchFamily="18" charset="0"/>
            </a:endParaRPr>
          </a:p>
        </p:txBody>
      </p:sp>
      <p:cxnSp>
        <p:nvCxnSpPr>
          <p:cNvPr id="21" name="Straight Connector 20">
            <a:extLst>
              <a:ext uri="{FF2B5EF4-FFF2-40B4-BE49-F238E27FC236}">
                <a16:creationId xmlns:a16="http://schemas.microsoft.com/office/drawing/2014/main" id="{2F0B6757-C951-73DC-525F-15F748D3705C}"/>
              </a:ext>
            </a:extLst>
          </p:cNvPr>
          <p:cNvCxnSpPr/>
          <p:nvPr/>
        </p:nvCxnSpPr>
        <p:spPr>
          <a:xfrm>
            <a:off x="394248" y="6002239"/>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18FF947D-BE59-2517-C206-4EF11BF2E588}"/>
              </a:ext>
            </a:extLst>
          </p:cNvPr>
          <p:cNvCxnSpPr/>
          <p:nvPr/>
        </p:nvCxnSpPr>
        <p:spPr>
          <a:xfrm>
            <a:off x="384221" y="5563755"/>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8ECA9DED-E1C5-0756-2FE7-363B28CDB179}"/>
              </a:ext>
            </a:extLst>
          </p:cNvPr>
          <p:cNvCxnSpPr/>
          <p:nvPr/>
        </p:nvCxnSpPr>
        <p:spPr>
          <a:xfrm>
            <a:off x="394248" y="7602439"/>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1750B9BC-918C-142E-A8A1-6D302E0ED58B}"/>
              </a:ext>
            </a:extLst>
          </p:cNvPr>
          <p:cNvCxnSpPr/>
          <p:nvPr/>
        </p:nvCxnSpPr>
        <p:spPr>
          <a:xfrm>
            <a:off x="384221" y="6738839"/>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4D9176ED-3C3C-AE40-16A1-B65CC0CD01E5}"/>
              </a:ext>
            </a:extLst>
          </p:cNvPr>
          <p:cNvCxnSpPr/>
          <p:nvPr/>
        </p:nvCxnSpPr>
        <p:spPr>
          <a:xfrm>
            <a:off x="384221" y="7163955"/>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C2618033-2900-6EE7-142B-4B46614DE537}"/>
              </a:ext>
            </a:extLst>
          </p:cNvPr>
          <p:cNvSpPr txBox="1"/>
          <p:nvPr/>
        </p:nvSpPr>
        <p:spPr>
          <a:xfrm>
            <a:off x="290426" y="7590334"/>
            <a:ext cx="6149753" cy="369332"/>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What is attrition?</a:t>
            </a:r>
            <a:endParaRPr lang="en-GB" sz="1800" dirty="0">
              <a:effectLst/>
              <a:latin typeface="Times New Roman" panose="02020603050405020304" pitchFamily="18" charset="0"/>
              <a:ea typeface="Times New Roman" panose="02020603050405020304" pitchFamily="18" charset="0"/>
            </a:endParaRPr>
          </a:p>
        </p:txBody>
      </p:sp>
      <p:cxnSp>
        <p:nvCxnSpPr>
          <p:cNvPr id="29" name="Straight Connector 28">
            <a:extLst>
              <a:ext uri="{FF2B5EF4-FFF2-40B4-BE49-F238E27FC236}">
                <a16:creationId xmlns:a16="http://schemas.microsoft.com/office/drawing/2014/main" id="{F79782D7-642B-1D5C-5756-1AFF6A608959}"/>
              </a:ext>
            </a:extLst>
          </p:cNvPr>
          <p:cNvCxnSpPr/>
          <p:nvPr/>
        </p:nvCxnSpPr>
        <p:spPr>
          <a:xfrm>
            <a:off x="394248" y="9212995"/>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2448D823-E660-801E-2C1A-5F57036E4164}"/>
              </a:ext>
            </a:extLst>
          </p:cNvPr>
          <p:cNvCxnSpPr/>
          <p:nvPr/>
        </p:nvCxnSpPr>
        <p:spPr>
          <a:xfrm>
            <a:off x="384221" y="8349395"/>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49584878-7E0B-FAFB-4F6E-E238866E02AA}"/>
              </a:ext>
            </a:extLst>
          </p:cNvPr>
          <p:cNvCxnSpPr/>
          <p:nvPr/>
        </p:nvCxnSpPr>
        <p:spPr>
          <a:xfrm>
            <a:off x="384221" y="8774511"/>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6A705522-D142-1055-B03C-643615E0B692}"/>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17" name="Footer Placeholder 30">
            <a:extLst>
              <a:ext uri="{FF2B5EF4-FFF2-40B4-BE49-F238E27FC236}">
                <a16:creationId xmlns:a16="http://schemas.microsoft.com/office/drawing/2014/main" id="{665E8387-FD7F-EA81-AD6B-91F9BA6E6E6C}"/>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28</a:t>
            </a:fld>
            <a:endParaRPr lang="en-GB" sz="1400" dirty="0"/>
          </a:p>
        </p:txBody>
      </p:sp>
      <p:pic>
        <p:nvPicPr>
          <p:cNvPr id="18" name="Graphic 17">
            <a:extLst>
              <a:ext uri="{FF2B5EF4-FFF2-40B4-BE49-F238E27FC236}">
                <a16:creationId xmlns:a16="http://schemas.microsoft.com/office/drawing/2014/main" id="{8BEFFB12-0D52-E7FE-C1C1-D056ABB1B2A2}"/>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153385" y="9383990"/>
            <a:ext cx="205675" cy="205675"/>
          </a:xfrm>
          <a:prstGeom prst="rect">
            <a:avLst/>
          </a:prstGeom>
        </p:spPr>
      </p:pic>
    </p:spTree>
    <p:extLst>
      <p:ext uri="{BB962C8B-B14F-4D97-AF65-F5344CB8AC3E}">
        <p14:creationId xmlns:p14="http://schemas.microsoft.com/office/powerpoint/2010/main" val="19519627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ounded Rectangle 38">
            <a:extLst>
              <a:ext uri="{FF2B5EF4-FFF2-40B4-BE49-F238E27FC236}">
                <a16:creationId xmlns:a16="http://schemas.microsoft.com/office/drawing/2014/main" id="{52F230C3-C067-1D83-4194-D71DE404E64A}"/>
              </a:ext>
            </a:extLst>
          </p:cNvPr>
          <p:cNvSpPr/>
          <p:nvPr/>
        </p:nvSpPr>
        <p:spPr>
          <a:xfrm>
            <a:off x="-487298" y="-18903"/>
            <a:ext cx="5944201" cy="862850"/>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68FAB455-9224-23BE-8D3F-AF13135A5184}"/>
              </a:ext>
            </a:extLst>
          </p:cNvPr>
          <p:cNvSpPr txBox="1"/>
          <p:nvPr/>
        </p:nvSpPr>
        <p:spPr>
          <a:xfrm>
            <a:off x="271259" y="1426568"/>
            <a:ext cx="6149753" cy="646331"/>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Annotate the diagram below to explain the different processes of coastal erosion. </a:t>
            </a:r>
            <a:endParaRPr lang="en-GB" sz="1800" dirty="0">
              <a:effectLst/>
              <a:latin typeface="Times New Roman" panose="02020603050405020304" pitchFamily="18" charset="0"/>
              <a:ea typeface="Times New Roman" panose="02020603050405020304" pitchFamily="18" charset="0"/>
            </a:endParaRPr>
          </a:p>
        </p:txBody>
      </p:sp>
      <p:pic>
        <p:nvPicPr>
          <p:cNvPr id="5" name="Picture 4" descr="A cartoon of a cliff&#10;&#10;Description automatically generated">
            <a:extLst>
              <a:ext uri="{FF2B5EF4-FFF2-40B4-BE49-F238E27FC236}">
                <a16:creationId xmlns:a16="http://schemas.microsoft.com/office/drawing/2014/main" id="{B01D8CDE-6534-5322-7608-FDD2AD4A2493}"/>
              </a:ext>
            </a:extLst>
          </p:cNvPr>
          <p:cNvPicPr>
            <a:picLocks noChangeAspect="1"/>
          </p:cNvPicPr>
          <p:nvPr/>
        </p:nvPicPr>
        <p:blipFill>
          <a:blip r:embed="rId2"/>
          <a:stretch>
            <a:fillRect/>
          </a:stretch>
        </p:blipFill>
        <p:spPr>
          <a:xfrm>
            <a:off x="638077" y="2338423"/>
            <a:ext cx="5581846" cy="6684433"/>
          </a:xfrm>
          <a:prstGeom prst="rect">
            <a:avLst/>
          </a:prstGeom>
        </p:spPr>
      </p:pic>
      <p:pic>
        <p:nvPicPr>
          <p:cNvPr id="13" name="Picture 12" descr="A qr code with a few black squares&#10;&#10;Description automatically generated">
            <a:extLst>
              <a:ext uri="{FF2B5EF4-FFF2-40B4-BE49-F238E27FC236}">
                <a16:creationId xmlns:a16="http://schemas.microsoft.com/office/drawing/2014/main" id="{628A7F93-C645-37CE-D866-758AD582130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8292" y="105712"/>
            <a:ext cx="669532" cy="669532"/>
          </a:xfrm>
          <a:prstGeom prst="rect">
            <a:avLst/>
          </a:prstGeom>
        </p:spPr>
      </p:pic>
      <p:sp>
        <p:nvSpPr>
          <p:cNvPr id="4" name="TextBox 3">
            <a:extLst>
              <a:ext uri="{FF2B5EF4-FFF2-40B4-BE49-F238E27FC236}">
                <a16:creationId xmlns:a16="http://schemas.microsoft.com/office/drawing/2014/main" id="{0F97AA86-CCDE-D28D-CD9A-7D9B388AFAAE}"/>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6" name="Footer Placeholder 30">
            <a:extLst>
              <a:ext uri="{FF2B5EF4-FFF2-40B4-BE49-F238E27FC236}">
                <a16:creationId xmlns:a16="http://schemas.microsoft.com/office/drawing/2014/main" id="{E72158F1-D114-5032-2CB5-266DF2976538}"/>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29</a:t>
            </a:fld>
            <a:endParaRPr lang="en-GB" sz="1400" dirty="0"/>
          </a:p>
        </p:txBody>
      </p:sp>
      <p:pic>
        <p:nvPicPr>
          <p:cNvPr id="7" name="Graphic 6">
            <a:extLst>
              <a:ext uri="{FF2B5EF4-FFF2-40B4-BE49-F238E27FC236}">
                <a16:creationId xmlns:a16="http://schemas.microsoft.com/office/drawing/2014/main" id="{0CDC91E7-4B2C-7928-7024-04DBB5CB3EF4}"/>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153385" y="9383990"/>
            <a:ext cx="205675" cy="205675"/>
          </a:xfrm>
          <a:prstGeom prst="rect">
            <a:avLst/>
          </a:prstGeom>
        </p:spPr>
      </p:pic>
    </p:spTree>
    <p:extLst>
      <p:ext uri="{BB962C8B-B14F-4D97-AF65-F5344CB8AC3E}">
        <p14:creationId xmlns:p14="http://schemas.microsoft.com/office/powerpoint/2010/main" val="3989925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3784D08-3B21-C824-0FAB-CD2D9E12DAF4}"/>
              </a:ext>
            </a:extLst>
          </p:cNvPr>
          <p:cNvSpPr/>
          <p:nvPr/>
        </p:nvSpPr>
        <p:spPr>
          <a:xfrm>
            <a:off x="0" y="2121668"/>
            <a:ext cx="6858000" cy="7166711"/>
          </a:xfrm>
          <a:prstGeom prst="rect">
            <a:avLst/>
          </a:prstGeom>
          <a:solidFill>
            <a:srgbClr val="E3F0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a:extLst>
              <a:ext uri="{FF2B5EF4-FFF2-40B4-BE49-F238E27FC236}">
                <a16:creationId xmlns:a16="http://schemas.microsoft.com/office/drawing/2014/main" id="{0F91E173-D9DD-2FAA-0846-6E0C8295FCD8}"/>
              </a:ext>
            </a:extLst>
          </p:cNvPr>
          <p:cNvSpPr>
            <a:spLocks noGrp="1"/>
          </p:cNvSpPr>
          <p:nvPr>
            <p:ph type="title"/>
          </p:nvPr>
        </p:nvSpPr>
        <p:spPr>
          <a:xfrm>
            <a:off x="235005" y="297180"/>
            <a:ext cx="5915025" cy="686540"/>
          </a:xfrm>
        </p:spPr>
        <p:txBody>
          <a:bodyPr/>
          <a:lstStyle/>
          <a:p>
            <a:r>
              <a:rPr lang="en-GB" dirty="0"/>
              <a:t>Knowledge</a:t>
            </a:r>
          </a:p>
        </p:txBody>
      </p:sp>
      <p:sp>
        <p:nvSpPr>
          <p:cNvPr id="6" name="Rectangle 5">
            <a:extLst>
              <a:ext uri="{FF2B5EF4-FFF2-40B4-BE49-F238E27FC236}">
                <a16:creationId xmlns:a16="http://schemas.microsoft.com/office/drawing/2014/main" id="{0A531947-5C4D-D908-4D55-361DCAED4DBA}"/>
              </a:ext>
            </a:extLst>
          </p:cNvPr>
          <p:cNvSpPr/>
          <p:nvPr/>
        </p:nvSpPr>
        <p:spPr>
          <a:xfrm>
            <a:off x="1" y="0"/>
            <a:ext cx="6858000" cy="862850"/>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5C709953-CD19-A36B-293E-3C2F855A9577}"/>
              </a:ext>
            </a:extLst>
          </p:cNvPr>
          <p:cNvSpPr txBox="1"/>
          <p:nvPr/>
        </p:nvSpPr>
        <p:spPr>
          <a:xfrm>
            <a:off x="797617" y="31853"/>
            <a:ext cx="3247697" cy="830997"/>
          </a:xfrm>
          <a:prstGeom prst="rect">
            <a:avLst/>
          </a:prstGeom>
          <a:noFill/>
        </p:spPr>
        <p:txBody>
          <a:bodyPr wrap="square" rtlCol="0">
            <a:spAutoFit/>
          </a:bodyPr>
          <a:lstStyle/>
          <a:p>
            <a:r>
              <a:rPr lang="en-GB" sz="4800" dirty="0">
                <a:solidFill>
                  <a:schemeClr val="bg1"/>
                </a:solidFill>
              </a:rPr>
              <a:t>Guide</a:t>
            </a:r>
          </a:p>
        </p:txBody>
      </p:sp>
      <p:sp>
        <p:nvSpPr>
          <p:cNvPr id="9" name="TextBox 8">
            <a:extLst>
              <a:ext uri="{FF2B5EF4-FFF2-40B4-BE49-F238E27FC236}">
                <a16:creationId xmlns:a16="http://schemas.microsoft.com/office/drawing/2014/main" id="{3E235DAF-0FE8-B1F1-59C8-97083A76C3CD}"/>
              </a:ext>
            </a:extLst>
          </p:cNvPr>
          <p:cNvSpPr txBox="1"/>
          <p:nvPr/>
        </p:nvSpPr>
        <p:spPr>
          <a:xfrm>
            <a:off x="235005" y="829211"/>
            <a:ext cx="6201397" cy="954107"/>
          </a:xfrm>
          <a:prstGeom prst="rect">
            <a:avLst/>
          </a:prstGeom>
          <a:noFill/>
        </p:spPr>
        <p:txBody>
          <a:bodyPr wrap="square">
            <a:spAutoFit/>
          </a:bodyPr>
          <a:lstStyle/>
          <a:p>
            <a:r>
              <a:rPr lang="en-GB" sz="1400" dirty="0">
                <a:effectLst/>
                <a:latin typeface="Calibri" panose="020F0502020204030204" pitchFamily="34" charset="0"/>
                <a:ea typeface="Times New Roman" panose="02020603050405020304" pitchFamily="18" charset="0"/>
                <a:cs typeface="Times New Roman" panose="02020603050405020304" pitchFamily="18" charset="0"/>
              </a:rPr>
              <a:t>Our school and Internet Geography ha</a:t>
            </a:r>
            <a:r>
              <a:rPr lang="en-GB" sz="1400" dirty="0">
                <a:latin typeface="Calibri" panose="020F0502020204030204" pitchFamily="34" charset="0"/>
                <a:ea typeface="Times New Roman" panose="02020603050405020304" pitchFamily="18" charset="0"/>
                <a:cs typeface="Times New Roman" panose="02020603050405020304" pitchFamily="18" charset="0"/>
              </a:rPr>
              <a:t>ve partnered to bring you this work booklet covering Coastal Landscapes in the UK for AQA GCSE Geography. The booklet has been designed to maximise your learning to help you achieve the best possible grade in GCSE Geography. </a:t>
            </a:r>
            <a:endParaRPr lang="en-GB" sz="1400" dirty="0">
              <a:effectLst/>
              <a:latin typeface="Times New Roman" panose="02020603050405020304" pitchFamily="18" charset="0"/>
              <a:ea typeface="Times New Roman" panose="02020603050405020304" pitchFamily="18" charset="0"/>
            </a:endParaRPr>
          </a:p>
        </p:txBody>
      </p:sp>
      <p:sp>
        <p:nvSpPr>
          <p:cNvPr id="11" name="Rectangle 10">
            <a:extLst>
              <a:ext uri="{FF2B5EF4-FFF2-40B4-BE49-F238E27FC236}">
                <a16:creationId xmlns:a16="http://schemas.microsoft.com/office/drawing/2014/main" id="{FE2C9A19-88D0-83E6-2812-C53801985648}"/>
              </a:ext>
            </a:extLst>
          </p:cNvPr>
          <p:cNvSpPr/>
          <p:nvPr/>
        </p:nvSpPr>
        <p:spPr>
          <a:xfrm>
            <a:off x="-122521" y="1746798"/>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3A838EF9-FAC1-63A6-58A5-D6034D10C0D9}"/>
              </a:ext>
            </a:extLst>
          </p:cNvPr>
          <p:cNvSpPr txBox="1"/>
          <p:nvPr/>
        </p:nvSpPr>
        <p:spPr>
          <a:xfrm>
            <a:off x="235005" y="1746798"/>
            <a:ext cx="5782355" cy="400110"/>
          </a:xfrm>
          <a:prstGeom prst="rect">
            <a:avLst/>
          </a:prstGeom>
          <a:noFill/>
        </p:spPr>
        <p:txBody>
          <a:bodyPr wrap="square" rtlCol="0">
            <a:spAutoFit/>
          </a:bodyPr>
          <a:lstStyle/>
          <a:p>
            <a:r>
              <a:rPr lang="en-GB" sz="2000" dirty="0">
                <a:solidFill>
                  <a:schemeClr val="bg1"/>
                </a:solidFill>
              </a:rPr>
              <a:t>Structure</a:t>
            </a:r>
          </a:p>
        </p:txBody>
      </p:sp>
      <p:sp>
        <p:nvSpPr>
          <p:cNvPr id="13" name="TextBox 12">
            <a:extLst>
              <a:ext uri="{FF2B5EF4-FFF2-40B4-BE49-F238E27FC236}">
                <a16:creationId xmlns:a16="http://schemas.microsoft.com/office/drawing/2014/main" id="{00CA28DC-49D6-A11F-AC2E-842BCE762B01}"/>
              </a:ext>
            </a:extLst>
          </p:cNvPr>
          <p:cNvSpPr txBox="1"/>
          <p:nvPr/>
        </p:nvSpPr>
        <p:spPr>
          <a:xfrm>
            <a:off x="235004" y="2126677"/>
            <a:ext cx="6201397" cy="307777"/>
          </a:xfrm>
          <a:prstGeom prst="rect">
            <a:avLst/>
          </a:prstGeom>
          <a:noFill/>
        </p:spPr>
        <p:txBody>
          <a:bodyPr wrap="square">
            <a:spAutoFit/>
          </a:bodyPr>
          <a:lstStyle/>
          <a:p>
            <a:r>
              <a:rPr lang="en-GB" sz="1400" dirty="0">
                <a:latin typeface="Calibri" panose="020F0502020204030204" pitchFamily="34" charset="0"/>
                <a:ea typeface="Times New Roman" panose="02020603050405020304" pitchFamily="18" charset="0"/>
                <a:cs typeface="Times New Roman" panose="02020603050405020304" pitchFamily="18" charset="0"/>
              </a:rPr>
              <a:t>Each section of the booklet is structured like this: </a:t>
            </a:r>
            <a:endParaRPr lang="en-GB" sz="1400" dirty="0">
              <a:effectLst/>
              <a:latin typeface="Times New Roman" panose="02020603050405020304" pitchFamily="18" charset="0"/>
              <a:ea typeface="Times New Roman" panose="02020603050405020304" pitchFamily="18" charset="0"/>
            </a:endParaRPr>
          </a:p>
        </p:txBody>
      </p:sp>
      <p:sp>
        <p:nvSpPr>
          <p:cNvPr id="16" name="Oval 15">
            <a:extLst>
              <a:ext uri="{FF2B5EF4-FFF2-40B4-BE49-F238E27FC236}">
                <a16:creationId xmlns:a16="http://schemas.microsoft.com/office/drawing/2014/main" id="{41A7AE53-3C07-7B7B-85F8-81D34A272FE2}"/>
              </a:ext>
            </a:extLst>
          </p:cNvPr>
          <p:cNvSpPr/>
          <p:nvPr/>
        </p:nvSpPr>
        <p:spPr>
          <a:xfrm>
            <a:off x="302630" y="2539475"/>
            <a:ext cx="541309" cy="541309"/>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Graphic 14">
            <a:extLst>
              <a:ext uri="{FF2B5EF4-FFF2-40B4-BE49-F238E27FC236}">
                <a16:creationId xmlns:a16="http://schemas.microsoft.com/office/drawing/2014/main" id="{4EB30EB7-96D8-140C-4FFE-C09A38A5028F}"/>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359363" y="2596208"/>
            <a:ext cx="427841" cy="427841"/>
          </a:xfrm>
          <a:prstGeom prst="rect">
            <a:avLst/>
          </a:prstGeom>
        </p:spPr>
      </p:pic>
      <p:sp>
        <p:nvSpPr>
          <p:cNvPr id="17" name="TextBox 16">
            <a:extLst>
              <a:ext uri="{FF2B5EF4-FFF2-40B4-BE49-F238E27FC236}">
                <a16:creationId xmlns:a16="http://schemas.microsoft.com/office/drawing/2014/main" id="{1CCAA82E-2A7C-1D81-8DD9-FDB88313553A}"/>
              </a:ext>
            </a:extLst>
          </p:cNvPr>
          <p:cNvSpPr txBox="1"/>
          <p:nvPr/>
        </p:nvSpPr>
        <p:spPr>
          <a:xfrm>
            <a:off x="797617" y="2442319"/>
            <a:ext cx="1259783" cy="307777"/>
          </a:xfrm>
          <a:prstGeom prst="rect">
            <a:avLst/>
          </a:prstGeom>
          <a:noFill/>
        </p:spPr>
        <p:txBody>
          <a:bodyPr wrap="square">
            <a:spAutoFit/>
          </a:bodyPr>
          <a:lstStyle/>
          <a:p>
            <a:r>
              <a:rPr lang="en-GB" sz="1400" b="1" dirty="0">
                <a:solidFill>
                  <a:schemeClr val="accent1"/>
                </a:solidFill>
                <a:latin typeface="Calibri" panose="020F0502020204030204" pitchFamily="34" charset="0"/>
                <a:ea typeface="Times New Roman" panose="02020603050405020304" pitchFamily="18" charset="0"/>
                <a:cs typeface="Times New Roman" panose="02020603050405020304" pitchFamily="18" charset="0"/>
              </a:rPr>
              <a:t>Knowledge</a:t>
            </a:r>
            <a:endParaRPr lang="en-GB" sz="1400" b="1" dirty="0">
              <a:solidFill>
                <a:schemeClr val="accent1"/>
              </a:solidFill>
              <a:effectLst/>
              <a:latin typeface="Times New Roman" panose="02020603050405020304" pitchFamily="18" charset="0"/>
              <a:ea typeface="Times New Roman" panose="02020603050405020304" pitchFamily="18" charset="0"/>
            </a:endParaRPr>
          </a:p>
        </p:txBody>
      </p:sp>
      <p:sp>
        <p:nvSpPr>
          <p:cNvPr id="18" name="TextBox 17">
            <a:extLst>
              <a:ext uri="{FF2B5EF4-FFF2-40B4-BE49-F238E27FC236}">
                <a16:creationId xmlns:a16="http://schemas.microsoft.com/office/drawing/2014/main" id="{31C38B1E-B3BE-6294-D207-543439CEFD83}"/>
              </a:ext>
            </a:extLst>
          </p:cNvPr>
          <p:cNvSpPr txBox="1"/>
          <p:nvPr/>
        </p:nvSpPr>
        <p:spPr>
          <a:xfrm>
            <a:off x="797617" y="2652940"/>
            <a:ext cx="5891941" cy="523220"/>
          </a:xfrm>
          <a:prstGeom prst="rect">
            <a:avLst/>
          </a:prstGeom>
          <a:noFill/>
        </p:spPr>
        <p:txBody>
          <a:bodyPr wrap="square">
            <a:spAutoFit/>
          </a:bodyPr>
          <a:lstStyle/>
          <a:p>
            <a:r>
              <a:rPr lang="en-GB" sz="1400" dirty="0">
                <a:latin typeface="Calibri" panose="020F0502020204030204" pitchFamily="34" charset="0"/>
                <a:ea typeface="Times New Roman" panose="02020603050405020304" pitchFamily="18" charset="0"/>
                <a:cs typeface="Times New Roman" panose="02020603050405020304" pitchFamily="18" charset="0"/>
              </a:rPr>
              <a:t>Activities to help build your knowledge and understanding of coastal landscapes in the UK. </a:t>
            </a:r>
            <a:endParaRPr lang="en-GB" sz="1400" dirty="0">
              <a:effectLst/>
              <a:latin typeface="Times New Roman" panose="02020603050405020304" pitchFamily="18" charset="0"/>
              <a:ea typeface="Times New Roman" panose="02020603050405020304" pitchFamily="18" charset="0"/>
            </a:endParaRPr>
          </a:p>
        </p:txBody>
      </p:sp>
      <p:sp>
        <p:nvSpPr>
          <p:cNvPr id="19" name="TextBox 18">
            <a:extLst>
              <a:ext uri="{FF2B5EF4-FFF2-40B4-BE49-F238E27FC236}">
                <a16:creationId xmlns:a16="http://schemas.microsoft.com/office/drawing/2014/main" id="{84652F7C-F087-712A-25FB-D2A36057BAEF}"/>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20" name="Footer Placeholder 30">
            <a:extLst>
              <a:ext uri="{FF2B5EF4-FFF2-40B4-BE49-F238E27FC236}">
                <a16:creationId xmlns:a16="http://schemas.microsoft.com/office/drawing/2014/main" id="{AAF92FA9-35AF-B7BC-9E6A-D21795365921}"/>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3</a:t>
            </a:fld>
            <a:endParaRPr lang="en-GB" sz="1400" dirty="0"/>
          </a:p>
        </p:txBody>
      </p:sp>
      <p:pic>
        <p:nvPicPr>
          <p:cNvPr id="21" name="Graphic 20">
            <a:extLst>
              <a:ext uri="{FF2B5EF4-FFF2-40B4-BE49-F238E27FC236}">
                <a16:creationId xmlns:a16="http://schemas.microsoft.com/office/drawing/2014/main" id="{1F532A4A-E977-39F6-A471-A73BEB8F3CE8}"/>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153385" y="9383990"/>
            <a:ext cx="205675" cy="205675"/>
          </a:xfrm>
          <a:prstGeom prst="rect">
            <a:avLst/>
          </a:prstGeom>
        </p:spPr>
      </p:pic>
      <p:sp>
        <p:nvSpPr>
          <p:cNvPr id="23" name="Oval 22">
            <a:extLst>
              <a:ext uri="{FF2B5EF4-FFF2-40B4-BE49-F238E27FC236}">
                <a16:creationId xmlns:a16="http://schemas.microsoft.com/office/drawing/2014/main" id="{5333E222-BD8E-23EF-5158-04F37AFD860D}"/>
              </a:ext>
            </a:extLst>
          </p:cNvPr>
          <p:cNvSpPr/>
          <p:nvPr/>
        </p:nvSpPr>
        <p:spPr>
          <a:xfrm>
            <a:off x="301339" y="3294943"/>
            <a:ext cx="541309" cy="541309"/>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Graphic 23">
            <a:extLst>
              <a:ext uri="{FF2B5EF4-FFF2-40B4-BE49-F238E27FC236}">
                <a16:creationId xmlns:a16="http://schemas.microsoft.com/office/drawing/2014/main" id="{A3F72785-893E-BC4D-304A-395807EEEFD6}"/>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358072" y="3351676"/>
            <a:ext cx="427841" cy="427841"/>
          </a:xfrm>
          <a:prstGeom prst="rect">
            <a:avLst/>
          </a:prstGeom>
        </p:spPr>
      </p:pic>
      <p:sp>
        <p:nvSpPr>
          <p:cNvPr id="25" name="TextBox 24">
            <a:extLst>
              <a:ext uri="{FF2B5EF4-FFF2-40B4-BE49-F238E27FC236}">
                <a16:creationId xmlns:a16="http://schemas.microsoft.com/office/drawing/2014/main" id="{C7DD129E-6A5F-7036-ADD5-B71DA9DE39C8}"/>
              </a:ext>
            </a:extLst>
          </p:cNvPr>
          <p:cNvSpPr txBox="1"/>
          <p:nvPr/>
        </p:nvSpPr>
        <p:spPr>
          <a:xfrm>
            <a:off x="796326" y="3197787"/>
            <a:ext cx="1259783" cy="307777"/>
          </a:xfrm>
          <a:prstGeom prst="rect">
            <a:avLst/>
          </a:prstGeom>
          <a:noFill/>
        </p:spPr>
        <p:txBody>
          <a:bodyPr wrap="square">
            <a:spAutoFit/>
          </a:bodyPr>
          <a:lstStyle/>
          <a:p>
            <a:r>
              <a:rPr lang="en-GB" sz="1400" b="1" dirty="0">
                <a:solidFill>
                  <a:schemeClr val="accent1"/>
                </a:solidFill>
                <a:latin typeface="Calibri" panose="020F0502020204030204" pitchFamily="34" charset="0"/>
                <a:ea typeface="Times New Roman" panose="02020603050405020304" pitchFamily="18" charset="0"/>
                <a:cs typeface="Times New Roman" panose="02020603050405020304" pitchFamily="18" charset="0"/>
              </a:rPr>
              <a:t>Retrieval</a:t>
            </a:r>
            <a:endParaRPr lang="en-GB" sz="1400" b="1" dirty="0">
              <a:solidFill>
                <a:schemeClr val="accent1"/>
              </a:solidFill>
              <a:effectLst/>
              <a:latin typeface="Times New Roman" panose="02020603050405020304" pitchFamily="18" charset="0"/>
              <a:ea typeface="Times New Roman" panose="02020603050405020304" pitchFamily="18" charset="0"/>
            </a:endParaRPr>
          </a:p>
        </p:txBody>
      </p:sp>
      <p:sp>
        <p:nvSpPr>
          <p:cNvPr id="26" name="TextBox 25">
            <a:extLst>
              <a:ext uri="{FF2B5EF4-FFF2-40B4-BE49-F238E27FC236}">
                <a16:creationId xmlns:a16="http://schemas.microsoft.com/office/drawing/2014/main" id="{492059FC-CB2E-22F9-39B8-0FD8FDFA9D60}"/>
              </a:ext>
            </a:extLst>
          </p:cNvPr>
          <p:cNvSpPr txBox="1"/>
          <p:nvPr/>
        </p:nvSpPr>
        <p:spPr>
          <a:xfrm>
            <a:off x="796326" y="3408408"/>
            <a:ext cx="6118407" cy="738664"/>
          </a:xfrm>
          <a:prstGeom prst="rect">
            <a:avLst/>
          </a:prstGeom>
          <a:noFill/>
        </p:spPr>
        <p:txBody>
          <a:bodyPr wrap="square">
            <a:spAutoFit/>
          </a:bodyPr>
          <a:lstStyle/>
          <a:p>
            <a:r>
              <a:rPr lang="en-GB" sz="1400" dirty="0">
                <a:latin typeface="Calibri" panose="020F0502020204030204" pitchFamily="34" charset="0"/>
                <a:ea typeface="Times New Roman" panose="02020603050405020304" pitchFamily="18" charset="0"/>
                <a:cs typeface="Times New Roman" panose="02020603050405020304" pitchFamily="18" charset="0"/>
              </a:rPr>
              <a:t>These activities check your knowledge and understanding of the area you have recently studied. It’s an opportunity to identify areas for development. Answers to retrieval activities can be found using the link at the bottom of each page. </a:t>
            </a:r>
            <a:endParaRPr lang="en-GB" sz="1400" dirty="0">
              <a:effectLst/>
              <a:latin typeface="Times New Roman" panose="02020603050405020304" pitchFamily="18" charset="0"/>
              <a:ea typeface="Times New Roman" panose="02020603050405020304" pitchFamily="18" charset="0"/>
            </a:endParaRPr>
          </a:p>
        </p:txBody>
      </p:sp>
      <p:sp>
        <p:nvSpPr>
          <p:cNvPr id="27" name="Oval 26">
            <a:extLst>
              <a:ext uri="{FF2B5EF4-FFF2-40B4-BE49-F238E27FC236}">
                <a16:creationId xmlns:a16="http://schemas.microsoft.com/office/drawing/2014/main" id="{9212F338-D63D-2CC6-BA5A-FF9606E95024}"/>
              </a:ext>
            </a:extLst>
          </p:cNvPr>
          <p:cNvSpPr/>
          <p:nvPr/>
        </p:nvSpPr>
        <p:spPr>
          <a:xfrm>
            <a:off x="301339" y="4256475"/>
            <a:ext cx="541309" cy="541309"/>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Graphic 27">
            <a:extLst>
              <a:ext uri="{FF2B5EF4-FFF2-40B4-BE49-F238E27FC236}">
                <a16:creationId xmlns:a16="http://schemas.microsoft.com/office/drawing/2014/main" id="{185339C2-596D-655B-107F-F3C41A2E613A}"/>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358072" y="4313208"/>
            <a:ext cx="427841" cy="427841"/>
          </a:xfrm>
          <a:prstGeom prst="rect">
            <a:avLst/>
          </a:prstGeom>
        </p:spPr>
      </p:pic>
      <p:sp>
        <p:nvSpPr>
          <p:cNvPr id="29" name="TextBox 28">
            <a:extLst>
              <a:ext uri="{FF2B5EF4-FFF2-40B4-BE49-F238E27FC236}">
                <a16:creationId xmlns:a16="http://schemas.microsoft.com/office/drawing/2014/main" id="{C7440F6E-33A7-F52A-20A4-3BAFD66A065C}"/>
              </a:ext>
            </a:extLst>
          </p:cNvPr>
          <p:cNvSpPr txBox="1"/>
          <p:nvPr/>
        </p:nvSpPr>
        <p:spPr>
          <a:xfrm>
            <a:off x="796326" y="4159319"/>
            <a:ext cx="1259783" cy="307777"/>
          </a:xfrm>
          <a:prstGeom prst="rect">
            <a:avLst/>
          </a:prstGeom>
          <a:noFill/>
        </p:spPr>
        <p:txBody>
          <a:bodyPr wrap="square">
            <a:spAutoFit/>
          </a:bodyPr>
          <a:lstStyle/>
          <a:p>
            <a:r>
              <a:rPr lang="en-GB" sz="1400" b="1" dirty="0">
                <a:solidFill>
                  <a:schemeClr val="accent1"/>
                </a:solidFill>
                <a:latin typeface="Calibri" panose="020F0502020204030204" pitchFamily="34" charset="0"/>
                <a:ea typeface="Times New Roman" panose="02020603050405020304" pitchFamily="18" charset="0"/>
                <a:cs typeface="Times New Roman" panose="02020603050405020304" pitchFamily="18" charset="0"/>
              </a:rPr>
              <a:t>Application</a:t>
            </a:r>
            <a:endParaRPr lang="en-GB" sz="1400" b="1" dirty="0">
              <a:solidFill>
                <a:schemeClr val="accent1"/>
              </a:solidFill>
              <a:effectLst/>
              <a:latin typeface="Times New Roman" panose="02020603050405020304" pitchFamily="18" charset="0"/>
              <a:ea typeface="Times New Roman" panose="02020603050405020304" pitchFamily="18" charset="0"/>
            </a:endParaRPr>
          </a:p>
        </p:txBody>
      </p:sp>
      <p:sp>
        <p:nvSpPr>
          <p:cNvPr id="30" name="TextBox 29">
            <a:extLst>
              <a:ext uri="{FF2B5EF4-FFF2-40B4-BE49-F238E27FC236}">
                <a16:creationId xmlns:a16="http://schemas.microsoft.com/office/drawing/2014/main" id="{E416D2D1-359B-14FD-CF3F-01E477436095}"/>
              </a:ext>
            </a:extLst>
          </p:cNvPr>
          <p:cNvSpPr txBox="1"/>
          <p:nvPr/>
        </p:nvSpPr>
        <p:spPr>
          <a:xfrm>
            <a:off x="796326" y="4369940"/>
            <a:ext cx="5891941" cy="523220"/>
          </a:xfrm>
          <a:prstGeom prst="rect">
            <a:avLst/>
          </a:prstGeom>
          <a:noFill/>
        </p:spPr>
        <p:txBody>
          <a:bodyPr wrap="square">
            <a:spAutoFit/>
          </a:bodyPr>
          <a:lstStyle/>
          <a:p>
            <a:r>
              <a:rPr lang="en-GB" sz="1400" dirty="0">
                <a:latin typeface="Calibri" panose="020F0502020204030204" pitchFamily="34" charset="0"/>
                <a:ea typeface="Times New Roman" panose="02020603050405020304" pitchFamily="18" charset="0"/>
                <a:cs typeface="Times New Roman" panose="02020603050405020304" pitchFamily="18" charset="0"/>
              </a:rPr>
              <a:t>These activities are an opportunity to apply your knowledge and understanding, a key skill for GCSE Geography exam success. </a:t>
            </a:r>
            <a:endParaRPr lang="en-GB" sz="1400" dirty="0">
              <a:effectLst/>
              <a:latin typeface="Times New Roman" panose="02020603050405020304" pitchFamily="18" charset="0"/>
              <a:ea typeface="Times New Roman" panose="02020603050405020304" pitchFamily="18" charset="0"/>
            </a:endParaRPr>
          </a:p>
        </p:txBody>
      </p:sp>
      <p:sp>
        <p:nvSpPr>
          <p:cNvPr id="31" name="Oval 30">
            <a:extLst>
              <a:ext uri="{FF2B5EF4-FFF2-40B4-BE49-F238E27FC236}">
                <a16:creationId xmlns:a16="http://schemas.microsoft.com/office/drawing/2014/main" id="{7D208468-6A37-F04C-6EC1-80A2224FE92C}"/>
              </a:ext>
            </a:extLst>
          </p:cNvPr>
          <p:cNvSpPr/>
          <p:nvPr/>
        </p:nvSpPr>
        <p:spPr>
          <a:xfrm>
            <a:off x="301339" y="5011943"/>
            <a:ext cx="541309" cy="541309"/>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2" name="Graphic 31">
            <a:extLst>
              <a:ext uri="{FF2B5EF4-FFF2-40B4-BE49-F238E27FC236}">
                <a16:creationId xmlns:a16="http://schemas.microsoft.com/office/drawing/2014/main" id="{F6633347-E435-76E1-67A8-4CFD7D8DB1B7}"/>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358072" y="5068676"/>
            <a:ext cx="427841" cy="427841"/>
          </a:xfrm>
          <a:prstGeom prst="rect">
            <a:avLst/>
          </a:prstGeom>
        </p:spPr>
      </p:pic>
      <p:sp>
        <p:nvSpPr>
          <p:cNvPr id="33" name="TextBox 32">
            <a:extLst>
              <a:ext uri="{FF2B5EF4-FFF2-40B4-BE49-F238E27FC236}">
                <a16:creationId xmlns:a16="http://schemas.microsoft.com/office/drawing/2014/main" id="{B6CA7AA1-1255-9242-9FC9-416C0834A8DE}"/>
              </a:ext>
            </a:extLst>
          </p:cNvPr>
          <p:cNvSpPr txBox="1"/>
          <p:nvPr/>
        </p:nvSpPr>
        <p:spPr>
          <a:xfrm>
            <a:off x="796326" y="4914787"/>
            <a:ext cx="1814527" cy="307777"/>
          </a:xfrm>
          <a:prstGeom prst="rect">
            <a:avLst/>
          </a:prstGeom>
          <a:noFill/>
        </p:spPr>
        <p:txBody>
          <a:bodyPr wrap="square">
            <a:spAutoFit/>
          </a:bodyPr>
          <a:lstStyle/>
          <a:p>
            <a:r>
              <a:rPr lang="en-GB" sz="1400" b="1" dirty="0">
                <a:solidFill>
                  <a:schemeClr val="accent1"/>
                </a:solidFill>
                <a:latin typeface="Calibri" panose="020F0502020204030204" pitchFamily="34" charset="0"/>
                <a:ea typeface="Times New Roman" panose="02020603050405020304" pitchFamily="18" charset="0"/>
                <a:cs typeface="Times New Roman" panose="02020603050405020304" pitchFamily="18" charset="0"/>
              </a:rPr>
              <a:t>Exam Questions</a:t>
            </a:r>
            <a:endParaRPr lang="en-GB" sz="1400" b="1" dirty="0">
              <a:solidFill>
                <a:schemeClr val="accent1"/>
              </a:solidFill>
              <a:effectLst/>
              <a:latin typeface="Times New Roman" panose="02020603050405020304" pitchFamily="18" charset="0"/>
              <a:ea typeface="Times New Roman" panose="02020603050405020304" pitchFamily="18" charset="0"/>
            </a:endParaRPr>
          </a:p>
        </p:txBody>
      </p:sp>
      <p:sp>
        <p:nvSpPr>
          <p:cNvPr id="34" name="TextBox 33">
            <a:extLst>
              <a:ext uri="{FF2B5EF4-FFF2-40B4-BE49-F238E27FC236}">
                <a16:creationId xmlns:a16="http://schemas.microsoft.com/office/drawing/2014/main" id="{6A4D02F3-C0C4-C3C9-EB7B-B56EFD9AA5CF}"/>
              </a:ext>
            </a:extLst>
          </p:cNvPr>
          <p:cNvSpPr txBox="1"/>
          <p:nvPr/>
        </p:nvSpPr>
        <p:spPr>
          <a:xfrm>
            <a:off x="796326" y="5125408"/>
            <a:ext cx="5891941" cy="523220"/>
          </a:xfrm>
          <a:prstGeom prst="rect">
            <a:avLst/>
          </a:prstGeom>
          <a:noFill/>
        </p:spPr>
        <p:txBody>
          <a:bodyPr wrap="square">
            <a:spAutoFit/>
          </a:bodyPr>
          <a:lstStyle/>
          <a:p>
            <a:r>
              <a:rPr lang="en-GB" sz="1400" dirty="0">
                <a:latin typeface="Calibri" panose="020F0502020204030204" pitchFamily="34" charset="0"/>
                <a:ea typeface="Times New Roman" panose="02020603050405020304" pitchFamily="18" charset="0"/>
                <a:cs typeface="Times New Roman" panose="02020603050405020304" pitchFamily="18" charset="0"/>
              </a:rPr>
              <a:t>Practicing exam questions, like those you could face in the exam, is a powerful way to prepare yourself for success.  </a:t>
            </a:r>
            <a:endParaRPr lang="en-GB" sz="1400" dirty="0">
              <a:effectLst/>
              <a:latin typeface="Times New Roman" panose="02020603050405020304" pitchFamily="18" charset="0"/>
              <a:ea typeface="Times New Roman" panose="02020603050405020304" pitchFamily="18" charset="0"/>
            </a:endParaRPr>
          </a:p>
        </p:txBody>
      </p:sp>
      <p:sp>
        <p:nvSpPr>
          <p:cNvPr id="35" name="Rectangle 34">
            <a:extLst>
              <a:ext uri="{FF2B5EF4-FFF2-40B4-BE49-F238E27FC236}">
                <a16:creationId xmlns:a16="http://schemas.microsoft.com/office/drawing/2014/main" id="{AE1B3E1F-2CB4-CDED-80B3-7F5AA2B1773C}"/>
              </a:ext>
            </a:extLst>
          </p:cNvPr>
          <p:cNvSpPr/>
          <p:nvPr/>
        </p:nvSpPr>
        <p:spPr>
          <a:xfrm>
            <a:off x="-122521" y="5699912"/>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Box 35">
            <a:extLst>
              <a:ext uri="{FF2B5EF4-FFF2-40B4-BE49-F238E27FC236}">
                <a16:creationId xmlns:a16="http://schemas.microsoft.com/office/drawing/2014/main" id="{A1E7A398-E1ED-5839-1994-D151FC3699A8}"/>
              </a:ext>
            </a:extLst>
          </p:cNvPr>
          <p:cNvSpPr txBox="1"/>
          <p:nvPr/>
        </p:nvSpPr>
        <p:spPr>
          <a:xfrm>
            <a:off x="235005" y="5699912"/>
            <a:ext cx="5782355" cy="400110"/>
          </a:xfrm>
          <a:prstGeom prst="rect">
            <a:avLst/>
          </a:prstGeom>
          <a:noFill/>
        </p:spPr>
        <p:txBody>
          <a:bodyPr wrap="square" rtlCol="0">
            <a:spAutoFit/>
          </a:bodyPr>
          <a:lstStyle/>
          <a:p>
            <a:r>
              <a:rPr lang="en-GB" sz="2000" dirty="0">
                <a:solidFill>
                  <a:schemeClr val="bg1"/>
                </a:solidFill>
              </a:rPr>
              <a:t>Support</a:t>
            </a:r>
          </a:p>
        </p:txBody>
      </p:sp>
      <p:sp>
        <p:nvSpPr>
          <p:cNvPr id="37" name="TextBox 36">
            <a:extLst>
              <a:ext uri="{FF2B5EF4-FFF2-40B4-BE49-F238E27FC236}">
                <a16:creationId xmlns:a16="http://schemas.microsoft.com/office/drawing/2014/main" id="{21717C38-AF10-E618-0BC2-91BAAD75DFFF}"/>
              </a:ext>
            </a:extLst>
          </p:cNvPr>
          <p:cNvSpPr txBox="1"/>
          <p:nvPr/>
        </p:nvSpPr>
        <p:spPr>
          <a:xfrm>
            <a:off x="235004" y="6066196"/>
            <a:ext cx="6201397" cy="1169551"/>
          </a:xfrm>
          <a:prstGeom prst="rect">
            <a:avLst/>
          </a:prstGeom>
          <a:noFill/>
        </p:spPr>
        <p:txBody>
          <a:bodyPr wrap="square">
            <a:spAutoFit/>
          </a:bodyPr>
          <a:lstStyle/>
          <a:p>
            <a:r>
              <a:rPr lang="en-GB" sz="1400" dirty="0">
                <a:effectLst/>
                <a:latin typeface="Calibri" panose="020F0502020204030204" pitchFamily="34" charset="0"/>
                <a:ea typeface="Times New Roman" panose="02020603050405020304" pitchFamily="18" charset="0"/>
                <a:cs typeface="Times New Roman" panose="02020603050405020304" pitchFamily="18" charset="0"/>
              </a:rPr>
              <a:t>As well as your class resources, such as text books, there are lots of materials on Internet Geography to support you on your GCSE Geography journey. QR codes provide links to online reference notes, videos, and interactive quizzes. The web address at the bottom of each page in this booklet takes you to a dedicated support page on Internet Geography where you will find </a:t>
            </a:r>
            <a:r>
              <a:rPr lang="en-GB" sz="1400" dirty="0">
                <a:latin typeface="Calibri" panose="020F0502020204030204" pitchFamily="34" charset="0"/>
                <a:ea typeface="Times New Roman" panose="02020603050405020304" pitchFamily="18" charset="0"/>
                <a:cs typeface="Times New Roman" panose="02020603050405020304" pitchFamily="18" charset="0"/>
              </a:rPr>
              <a:t>support </a:t>
            </a:r>
            <a:r>
              <a:rPr lang="en-GB" sz="1400" dirty="0">
                <a:effectLst/>
                <a:latin typeface="Calibri" panose="020F0502020204030204" pitchFamily="34" charset="0"/>
                <a:ea typeface="Times New Roman" panose="02020603050405020304" pitchFamily="18" charset="0"/>
                <a:cs typeface="Times New Roman" panose="02020603050405020304" pitchFamily="18" charset="0"/>
              </a:rPr>
              <a:t>resources. </a:t>
            </a:r>
            <a:endParaRPr lang="en-GB" sz="1400" dirty="0">
              <a:effectLst/>
              <a:latin typeface="Times New Roman" panose="02020603050405020304" pitchFamily="18" charset="0"/>
              <a:ea typeface="Times New Roman" panose="02020603050405020304" pitchFamily="18" charset="0"/>
            </a:endParaRPr>
          </a:p>
        </p:txBody>
      </p:sp>
      <p:sp>
        <p:nvSpPr>
          <p:cNvPr id="38" name="Rectangle 37">
            <a:extLst>
              <a:ext uri="{FF2B5EF4-FFF2-40B4-BE49-F238E27FC236}">
                <a16:creationId xmlns:a16="http://schemas.microsoft.com/office/drawing/2014/main" id="{6EC3A1FE-BE7A-2BEF-B4CD-43CBC8E0E4D8}"/>
              </a:ext>
            </a:extLst>
          </p:cNvPr>
          <p:cNvSpPr/>
          <p:nvPr/>
        </p:nvSpPr>
        <p:spPr>
          <a:xfrm>
            <a:off x="-122521" y="7241098"/>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Box 38">
            <a:extLst>
              <a:ext uri="{FF2B5EF4-FFF2-40B4-BE49-F238E27FC236}">
                <a16:creationId xmlns:a16="http://schemas.microsoft.com/office/drawing/2014/main" id="{3865B094-BE38-7F26-A464-BA9C31C7AEB0}"/>
              </a:ext>
            </a:extLst>
          </p:cNvPr>
          <p:cNvSpPr txBox="1"/>
          <p:nvPr/>
        </p:nvSpPr>
        <p:spPr>
          <a:xfrm>
            <a:off x="235005" y="7241098"/>
            <a:ext cx="5782355" cy="400110"/>
          </a:xfrm>
          <a:prstGeom prst="rect">
            <a:avLst/>
          </a:prstGeom>
          <a:noFill/>
        </p:spPr>
        <p:txBody>
          <a:bodyPr wrap="square" rtlCol="0">
            <a:spAutoFit/>
          </a:bodyPr>
          <a:lstStyle/>
          <a:p>
            <a:r>
              <a:rPr lang="en-GB" sz="2000" dirty="0">
                <a:solidFill>
                  <a:schemeClr val="bg1"/>
                </a:solidFill>
              </a:rPr>
              <a:t>The Big Picture – Mind Map</a:t>
            </a:r>
          </a:p>
        </p:txBody>
      </p:sp>
      <p:sp>
        <p:nvSpPr>
          <p:cNvPr id="40" name="TextBox 39">
            <a:extLst>
              <a:ext uri="{FF2B5EF4-FFF2-40B4-BE49-F238E27FC236}">
                <a16:creationId xmlns:a16="http://schemas.microsoft.com/office/drawing/2014/main" id="{02B4859A-EAD8-701B-DDEF-CEC3B1240EA7}"/>
              </a:ext>
            </a:extLst>
          </p:cNvPr>
          <p:cNvSpPr txBox="1"/>
          <p:nvPr/>
        </p:nvSpPr>
        <p:spPr>
          <a:xfrm>
            <a:off x="235004" y="7659077"/>
            <a:ext cx="6201397" cy="738664"/>
          </a:xfrm>
          <a:prstGeom prst="rect">
            <a:avLst/>
          </a:prstGeom>
          <a:noFill/>
        </p:spPr>
        <p:txBody>
          <a:bodyPr wrap="square">
            <a:spAutoFit/>
          </a:bodyPr>
          <a:lstStyle/>
          <a:p>
            <a:r>
              <a:rPr lang="en-GB" sz="1400" dirty="0">
                <a:effectLst/>
                <a:latin typeface="Calibri" panose="020F0502020204030204" pitchFamily="34" charset="0"/>
                <a:ea typeface="Times New Roman" panose="02020603050405020304" pitchFamily="18" charset="0"/>
                <a:cs typeface="Times New Roman" panose="02020603050405020304" pitchFamily="18" charset="0"/>
              </a:rPr>
              <a:t>As you complete each section of this booklet, return to the Big Picture Mind Map and add notes and images. It will become a useful revision resource and will be a really useful reference tool when it comes closer to the exam.  </a:t>
            </a:r>
            <a:endParaRPr lang="en-GB" sz="1400" dirty="0">
              <a:effectLst/>
              <a:latin typeface="Times New Roman" panose="02020603050405020304" pitchFamily="18" charset="0"/>
              <a:ea typeface="Times New Roman" panose="02020603050405020304" pitchFamily="18" charset="0"/>
            </a:endParaRPr>
          </a:p>
        </p:txBody>
      </p:sp>
      <p:sp>
        <p:nvSpPr>
          <p:cNvPr id="41" name="Rectangle 40">
            <a:extLst>
              <a:ext uri="{FF2B5EF4-FFF2-40B4-BE49-F238E27FC236}">
                <a16:creationId xmlns:a16="http://schemas.microsoft.com/office/drawing/2014/main" id="{F8BAE3EA-72AE-0C1F-0A70-96E03FF59F0C}"/>
              </a:ext>
            </a:extLst>
          </p:cNvPr>
          <p:cNvSpPr/>
          <p:nvPr/>
        </p:nvSpPr>
        <p:spPr>
          <a:xfrm>
            <a:off x="-122521" y="8384488"/>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TextBox 41">
            <a:extLst>
              <a:ext uri="{FF2B5EF4-FFF2-40B4-BE49-F238E27FC236}">
                <a16:creationId xmlns:a16="http://schemas.microsoft.com/office/drawing/2014/main" id="{8B2241B7-611B-166E-6445-DA945A427F4E}"/>
              </a:ext>
            </a:extLst>
          </p:cNvPr>
          <p:cNvSpPr txBox="1"/>
          <p:nvPr/>
        </p:nvSpPr>
        <p:spPr>
          <a:xfrm>
            <a:off x="235005" y="8384488"/>
            <a:ext cx="5782355" cy="400110"/>
          </a:xfrm>
          <a:prstGeom prst="rect">
            <a:avLst/>
          </a:prstGeom>
          <a:noFill/>
        </p:spPr>
        <p:txBody>
          <a:bodyPr wrap="square" rtlCol="0">
            <a:spAutoFit/>
          </a:bodyPr>
          <a:lstStyle/>
          <a:p>
            <a:r>
              <a:rPr lang="en-GB" sz="2000" dirty="0">
                <a:solidFill>
                  <a:schemeClr val="bg1"/>
                </a:solidFill>
              </a:rPr>
              <a:t>Quiz</a:t>
            </a:r>
          </a:p>
        </p:txBody>
      </p:sp>
      <p:sp>
        <p:nvSpPr>
          <p:cNvPr id="43" name="TextBox 42">
            <a:extLst>
              <a:ext uri="{FF2B5EF4-FFF2-40B4-BE49-F238E27FC236}">
                <a16:creationId xmlns:a16="http://schemas.microsoft.com/office/drawing/2014/main" id="{7C657F8D-2D42-EF67-4422-41B627DBFFB7}"/>
              </a:ext>
            </a:extLst>
          </p:cNvPr>
          <p:cNvSpPr txBox="1"/>
          <p:nvPr/>
        </p:nvSpPr>
        <p:spPr>
          <a:xfrm>
            <a:off x="235003" y="8796761"/>
            <a:ext cx="6201397" cy="523220"/>
          </a:xfrm>
          <a:prstGeom prst="rect">
            <a:avLst/>
          </a:prstGeom>
          <a:noFill/>
        </p:spPr>
        <p:txBody>
          <a:bodyPr wrap="square">
            <a:spAutoFit/>
          </a:bodyPr>
          <a:lstStyle/>
          <a:p>
            <a:r>
              <a:rPr lang="en-GB" sz="1400" dirty="0">
                <a:effectLst/>
                <a:latin typeface="Calibri" panose="020F0502020204030204" pitchFamily="34" charset="0"/>
                <a:ea typeface="Times New Roman" panose="02020603050405020304" pitchFamily="18" charset="0"/>
                <a:cs typeface="Times New Roman" panose="02020603050405020304" pitchFamily="18" charset="0"/>
              </a:rPr>
              <a:t>When you complete a section in this booklet, have a go at the quiz on Internet Geography. Record your score on page 91.</a:t>
            </a:r>
            <a:endParaRPr lang="en-GB" sz="1400" dirty="0">
              <a:effectLst/>
              <a:latin typeface="Times New Roman" panose="02020603050405020304" pitchFamily="18" charset="0"/>
              <a:ea typeface="Times New Roman" panose="02020603050405020304" pitchFamily="18" charset="0"/>
            </a:endParaRPr>
          </a:p>
        </p:txBody>
      </p:sp>
      <p:pic>
        <p:nvPicPr>
          <p:cNvPr id="44" name="Graphic 43">
            <a:extLst>
              <a:ext uri="{FF2B5EF4-FFF2-40B4-BE49-F238E27FC236}">
                <a16:creationId xmlns:a16="http://schemas.microsoft.com/office/drawing/2014/main" id="{BE916ED9-B67C-4361-2303-759D4E6F2E26}"/>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175510" y="101787"/>
            <a:ext cx="681603" cy="681603"/>
          </a:xfrm>
          <a:prstGeom prst="rect">
            <a:avLst/>
          </a:prstGeom>
        </p:spPr>
      </p:pic>
    </p:spTree>
    <p:extLst>
      <p:ext uri="{BB962C8B-B14F-4D97-AF65-F5344CB8AC3E}">
        <p14:creationId xmlns:p14="http://schemas.microsoft.com/office/powerpoint/2010/main" val="10645136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1D201D54-CC3E-485C-B954-F87BD737AFCB}"/>
              </a:ext>
            </a:extLst>
          </p:cNvPr>
          <p:cNvSpPr/>
          <p:nvPr/>
        </p:nvSpPr>
        <p:spPr>
          <a:xfrm>
            <a:off x="0" y="1597802"/>
            <a:ext cx="6858000" cy="7628585"/>
          </a:xfrm>
          <a:prstGeom prst="rect">
            <a:avLst/>
          </a:prstGeom>
          <a:solidFill>
            <a:srgbClr val="E3F0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a:extLst>
              <a:ext uri="{FF2B5EF4-FFF2-40B4-BE49-F238E27FC236}">
                <a16:creationId xmlns:a16="http://schemas.microsoft.com/office/drawing/2014/main" id="{3D88D800-273B-D0C6-E837-B926F45D4708}"/>
              </a:ext>
            </a:extLst>
          </p:cNvPr>
          <p:cNvSpPr/>
          <p:nvPr/>
        </p:nvSpPr>
        <p:spPr>
          <a:xfrm>
            <a:off x="394447" y="773199"/>
            <a:ext cx="3034553" cy="616329"/>
          </a:xfrm>
          <a:prstGeom prst="roundRect">
            <a:avLst/>
          </a:prstGeom>
          <a:solidFill>
            <a:srgbClr val="4F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BD9FCC6E-3579-97AB-1CE8-72682F85780C}"/>
              </a:ext>
            </a:extLst>
          </p:cNvPr>
          <p:cNvSpPr txBox="1"/>
          <p:nvPr/>
        </p:nvSpPr>
        <p:spPr>
          <a:xfrm>
            <a:off x="501903" y="892305"/>
            <a:ext cx="2767507" cy="461665"/>
          </a:xfrm>
          <a:prstGeom prst="rect">
            <a:avLst/>
          </a:prstGeom>
          <a:noFill/>
        </p:spPr>
        <p:txBody>
          <a:bodyPr wrap="square" rtlCol="0">
            <a:spAutoFit/>
          </a:bodyPr>
          <a:lstStyle/>
          <a:p>
            <a:r>
              <a:rPr lang="en-GB" sz="2400" b="1" dirty="0">
                <a:solidFill>
                  <a:schemeClr val="bg1"/>
                </a:solidFill>
              </a:rPr>
              <a:t>Coastal Erosion</a:t>
            </a:r>
          </a:p>
        </p:txBody>
      </p:sp>
      <p:sp>
        <p:nvSpPr>
          <p:cNvPr id="9" name="Rectangle 8">
            <a:extLst>
              <a:ext uri="{FF2B5EF4-FFF2-40B4-BE49-F238E27FC236}">
                <a16:creationId xmlns:a16="http://schemas.microsoft.com/office/drawing/2014/main" id="{9E0E8C76-28E0-8293-66B9-120D4FC99544}"/>
              </a:ext>
            </a:extLst>
          </p:cNvPr>
          <p:cNvSpPr/>
          <p:nvPr/>
        </p:nvSpPr>
        <p:spPr>
          <a:xfrm>
            <a:off x="-160421" y="1459739"/>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90ED1EA0-6811-E62C-8186-0AF57947F6A4}"/>
              </a:ext>
            </a:extLst>
          </p:cNvPr>
          <p:cNvSpPr txBox="1"/>
          <p:nvPr/>
        </p:nvSpPr>
        <p:spPr>
          <a:xfrm>
            <a:off x="197105" y="1459739"/>
            <a:ext cx="5782355" cy="400110"/>
          </a:xfrm>
          <a:prstGeom prst="rect">
            <a:avLst/>
          </a:prstGeom>
          <a:noFill/>
        </p:spPr>
        <p:txBody>
          <a:bodyPr wrap="square" rtlCol="0">
            <a:spAutoFit/>
          </a:bodyPr>
          <a:lstStyle/>
          <a:p>
            <a:r>
              <a:rPr lang="en-GB" sz="2000" dirty="0">
                <a:solidFill>
                  <a:schemeClr val="bg1"/>
                </a:solidFill>
              </a:rPr>
              <a:t>Processes of Coastal Erosion</a:t>
            </a:r>
          </a:p>
        </p:txBody>
      </p:sp>
      <p:sp>
        <p:nvSpPr>
          <p:cNvPr id="16" name="TextBox 15">
            <a:extLst>
              <a:ext uri="{FF2B5EF4-FFF2-40B4-BE49-F238E27FC236}">
                <a16:creationId xmlns:a16="http://schemas.microsoft.com/office/drawing/2014/main" id="{3CD2ED89-2A90-C195-C5BD-D02496E9B067}"/>
              </a:ext>
            </a:extLst>
          </p:cNvPr>
          <p:cNvSpPr txBox="1"/>
          <p:nvPr/>
        </p:nvSpPr>
        <p:spPr>
          <a:xfrm>
            <a:off x="613717" y="1891452"/>
            <a:ext cx="6462821" cy="307777"/>
          </a:xfrm>
          <a:prstGeom prst="rect">
            <a:avLst/>
          </a:prstGeom>
          <a:noFill/>
        </p:spPr>
        <p:txBody>
          <a:bodyPr wrap="square">
            <a:spAutoFit/>
          </a:bodyPr>
          <a:lstStyle/>
          <a:p>
            <a:r>
              <a:rPr lang="en-GB" sz="1400" b="1" dirty="0">
                <a:effectLst/>
                <a:latin typeface="Calibri" panose="020F0502020204030204" pitchFamily="34" charset="0"/>
                <a:ea typeface="Times New Roman" panose="02020603050405020304" pitchFamily="18" charset="0"/>
                <a:cs typeface="Times New Roman" panose="02020603050405020304" pitchFamily="18" charset="0"/>
              </a:rPr>
              <a:t>True or false? </a:t>
            </a:r>
            <a:endParaRPr lang="en-GB" sz="1400" b="1"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36" name="Rounded Rectangle 35">
            <a:extLst>
              <a:ext uri="{FF2B5EF4-FFF2-40B4-BE49-F238E27FC236}">
                <a16:creationId xmlns:a16="http://schemas.microsoft.com/office/drawing/2014/main" id="{126BCEC3-FDDB-1380-1362-876E4D12934A}"/>
              </a:ext>
            </a:extLst>
          </p:cNvPr>
          <p:cNvSpPr/>
          <p:nvPr/>
        </p:nvSpPr>
        <p:spPr>
          <a:xfrm>
            <a:off x="-487298" y="-18903"/>
            <a:ext cx="5944201" cy="862850"/>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F41759D-1CBE-5146-F934-F373DCF4F501}"/>
              </a:ext>
            </a:extLst>
          </p:cNvPr>
          <p:cNvSpPr txBox="1"/>
          <p:nvPr/>
        </p:nvSpPr>
        <p:spPr>
          <a:xfrm>
            <a:off x="797617" y="31853"/>
            <a:ext cx="3247697" cy="830997"/>
          </a:xfrm>
          <a:prstGeom prst="rect">
            <a:avLst/>
          </a:prstGeom>
          <a:noFill/>
        </p:spPr>
        <p:txBody>
          <a:bodyPr wrap="square" rtlCol="0">
            <a:spAutoFit/>
          </a:bodyPr>
          <a:lstStyle/>
          <a:p>
            <a:r>
              <a:rPr lang="en-GB" sz="4800" dirty="0">
                <a:solidFill>
                  <a:schemeClr val="bg1"/>
                </a:solidFill>
              </a:rPr>
              <a:t>Retrieval</a:t>
            </a:r>
          </a:p>
        </p:txBody>
      </p:sp>
      <p:pic>
        <p:nvPicPr>
          <p:cNvPr id="40" name="Graphic 39">
            <a:extLst>
              <a:ext uri="{FF2B5EF4-FFF2-40B4-BE49-F238E27FC236}">
                <a16:creationId xmlns:a16="http://schemas.microsoft.com/office/drawing/2014/main" id="{F32080A9-2D19-B971-C8C0-689C442F21BC}"/>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101709" y="46405"/>
            <a:ext cx="752804" cy="752804"/>
          </a:xfrm>
          <a:prstGeom prst="rect">
            <a:avLst/>
          </a:prstGeom>
        </p:spPr>
      </p:pic>
      <p:graphicFrame>
        <p:nvGraphicFramePr>
          <p:cNvPr id="44" name="Table 43">
            <a:extLst>
              <a:ext uri="{FF2B5EF4-FFF2-40B4-BE49-F238E27FC236}">
                <a16:creationId xmlns:a16="http://schemas.microsoft.com/office/drawing/2014/main" id="{96CFE5FD-50E7-D86D-CB04-E7D90C116CD8}"/>
              </a:ext>
            </a:extLst>
          </p:cNvPr>
          <p:cNvGraphicFramePr>
            <a:graphicFrameLocks noGrp="1"/>
          </p:cNvGraphicFramePr>
          <p:nvPr>
            <p:extLst>
              <p:ext uri="{D42A27DB-BD31-4B8C-83A1-F6EECF244321}">
                <p14:modId xmlns:p14="http://schemas.microsoft.com/office/powerpoint/2010/main" val="2771720904"/>
              </p:ext>
            </p:extLst>
          </p:nvPr>
        </p:nvGraphicFramePr>
        <p:xfrm>
          <a:off x="359060" y="1931391"/>
          <a:ext cx="6061863" cy="3040380"/>
        </p:xfrm>
        <a:graphic>
          <a:graphicData uri="http://schemas.openxmlformats.org/drawingml/2006/table">
            <a:tbl>
              <a:tblPr firstRow="1" bandRow="1">
                <a:tableStyleId>{5C22544A-7EE6-4342-B048-85BDC9FD1C3A}</a:tableStyleId>
              </a:tblPr>
              <a:tblGrid>
                <a:gridCol w="359093">
                  <a:extLst>
                    <a:ext uri="{9D8B030D-6E8A-4147-A177-3AD203B41FA5}">
                      <a16:colId xmlns:a16="http://schemas.microsoft.com/office/drawing/2014/main" val="1575317094"/>
                    </a:ext>
                  </a:extLst>
                </a:gridCol>
                <a:gridCol w="4183380">
                  <a:extLst>
                    <a:ext uri="{9D8B030D-6E8A-4147-A177-3AD203B41FA5}">
                      <a16:colId xmlns:a16="http://schemas.microsoft.com/office/drawing/2014/main" val="2328552629"/>
                    </a:ext>
                  </a:extLst>
                </a:gridCol>
                <a:gridCol w="759695">
                  <a:extLst>
                    <a:ext uri="{9D8B030D-6E8A-4147-A177-3AD203B41FA5}">
                      <a16:colId xmlns:a16="http://schemas.microsoft.com/office/drawing/2014/main" val="257254350"/>
                    </a:ext>
                  </a:extLst>
                </a:gridCol>
                <a:gridCol w="759695">
                  <a:extLst>
                    <a:ext uri="{9D8B030D-6E8A-4147-A177-3AD203B41FA5}">
                      <a16:colId xmlns:a16="http://schemas.microsoft.com/office/drawing/2014/main" val="1381550662"/>
                    </a:ext>
                  </a:extLst>
                </a:gridCol>
              </a:tblGrid>
              <a:tr h="188599">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200"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solidFill>
                            <a:schemeClr val="tx1"/>
                          </a:solidFill>
                        </a:rPr>
                        <a:t>True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solidFill>
                            <a:schemeClr val="tx1"/>
                          </a:solidFill>
                        </a:rPr>
                        <a:t>False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11339463"/>
                  </a:ext>
                </a:extLst>
              </a:tr>
              <a:tr h="188599">
                <a:tc>
                  <a:txBody>
                    <a:bodyPr/>
                    <a:lstStyle/>
                    <a:p>
                      <a:pPr algn="ctr"/>
                      <a:r>
                        <a:rPr lang="en-GB" dirty="0"/>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r>
                        <a:rPr lang="en-GB" sz="1200" b="0" dirty="0">
                          <a:solidFill>
                            <a:schemeClr val="tx1"/>
                          </a:solidFill>
                        </a:rPr>
                        <a:t>Coastal erosion is the process by which waves, wind, and tides wear away the land along the coast.</a:t>
                      </a:r>
                    </a:p>
                  </a:txBody>
                  <a:tcP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25985328"/>
                  </a:ext>
                </a:extLst>
              </a:tr>
              <a:tr h="188599">
                <a:tc>
                  <a:txBody>
                    <a:bodyPr/>
                    <a:lstStyle/>
                    <a:p>
                      <a:pPr algn="ctr"/>
                      <a:r>
                        <a:rPr lang="en-GB" dirty="0"/>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r>
                        <a:rPr lang="en-GB" sz="1200" b="0" dirty="0">
                          <a:solidFill>
                            <a:schemeClr val="tx1"/>
                          </a:solidFill>
                        </a:rPr>
                        <a:t>Hydraulic action occurs when waves compress air in cracks in the rock, causing the rock to break apart.</a:t>
                      </a:r>
                    </a:p>
                  </a:txBody>
                  <a:tcP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37543495"/>
                  </a:ext>
                </a:extLst>
              </a:tr>
              <a:tr h="188599">
                <a:tc>
                  <a:txBody>
                    <a:bodyPr/>
                    <a:lstStyle/>
                    <a:p>
                      <a:pPr algn="ctr"/>
                      <a:r>
                        <a:rPr lang="en-GB" dirty="0"/>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r>
                        <a:rPr lang="en-GB" sz="1200" b="0" dirty="0">
                          <a:solidFill>
                            <a:schemeClr val="tx1"/>
                          </a:solidFill>
                        </a:rPr>
                        <a:t>Attrition involves the breaking down of rocks and pebbles by the friction of waves hitting the shore.</a:t>
                      </a:r>
                    </a:p>
                  </a:txBody>
                  <a:tcP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76022082"/>
                  </a:ext>
                </a:extLst>
              </a:tr>
              <a:tr h="188599">
                <a:tc>
                  <a:txBody>
                    <a:bodyPr/>
                    <a:lstStyle/>
                    <a:p>
                      <a:pPr algn="ctr"/>
                      <a:r>
                        <a:rPr lang="en-GB" dirty="0"/>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r>
                        <a:rPr lang="en-GB" sz="1200" b="0" dirty="0">
                          <a:solidFill>
                            <a:schemeClr val="tx1"/>
                          </a:solidFill>
                        </a:rPr>
                        <a:t>Abrasion happens when </a:t>
                      </a:r>
                      <a:r>
                        <a:rPr lang="en-GB" sz="1200" b="0">
                          <a:solidFill>
                            <a:schemeClr val="tx1"/>
                          </a:solidFill>
                        </a:rPr>
                        <a:t>waves rub </a:t>
                      </a:r>
                      <a:r>
                        <a:rPr lang="en-GB" sz="1200" b="0" dirty="0">
                          <a:solidFill>
                            <a:schemeClr val="tx1"/>
                          </a:solidFill>
                        </a:rPr>
                        <a:t>sand, pebbles, and larger rocks against the cliff face, wearing it down.</a:t>
                      </a:r>
                    </a:p>
                  </a:txBody>
                  <a:tcP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14360632"/>
                  </a:ext>
                </a:extLst>
              </a:tr>
              <a:tr h="188599">
                <a:tc>
                  <a:txBody>
                    <a:bodyPr/>
                    <a:lstStyle/>
                    <a:p>
                      <a:pPr algn="ctr"/>
                      <a:r>
                        <a:rPr lang="en-GB" dirty="0"/>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r>
                        <a:rPr lang="en-GB" sz="1200" b="0" dirty="0">
                          <a:solidFill>
                            <a:schemeClr val="tx1"/>
                          </a:solidFill>
                        </a:rPr>
                        <a:t>Coastal erosion only occurs during storms and extreme weather conditions.</a:t>
                      </a:r>
                    </a:p>
                  </a:txBody>
                  <a:tcP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8086127"/>
                  </a:ext>
                </a:extLst>
              </a:tr>
              <a:tr h="252025">
                <a:tc>
                  <a:txBody>
                    <a:bodyPr/>
                    <a:lstStyle/>
                    <a:p>
                      <a:pPr algn="ctr"/>
                      <a:r>
                        <a:rPr lang="en-GB" dirty="0"/>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r>
                        <a:rPr lang="en-GB" sz="1200" b="0" dirty="0">
                          <a:solidFill>
                            <a:schemeClr val="tx1"/>
                          </a:solidFill>
                        </a:rPr>
                        <a:t>Hydraulic action is the main form of chemical weathering along coastlines.</a:t>
                      </a:r>
                    </a:p>
                  </a:txBody>
                  <a:tcP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82976356"/>
                  </a:ext>
                </a:extLst>
              </a:tr>
            </a:tbl>
          </a:graphicData>
        </a:graphic>
      </p:graphicFrame>
      <p:sp>
        <p:nvSpPr>
          <p:cNvPr id="4" name="TextBox 3">
            <a:extLst>
              <a:ext uri="{FF2B5EF4-FFF2-40B4-BE49-F238E27FC236}">
                <a16:creationId xmlns:a16="http://schemas.microsoft.com/office/drawing/2014/main" id="{430387EB-D797-3F92-AE04-A0B87C0BD424}"/>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6" name="Footer Placeholder 30">
            <a:extLst>
              <a:ext uri="{FF2B5EF4-FFF2-40B4-BE49-F238E27FC236}">
                <a16:creationId xmlns:a16="http://schemas.microsoft.com/office/drawing/2014/main" id="{62FA91C4-7145-B0DB-8E09-322DECBDF90A}"/>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30</a:t>
            </a:fld>
            <a:endParaRPr lang="en-GB" sz="1400" dirty="0"/>
          </a:p>
        </p:txBody>
      </p:sp>
      <p:pic>
        <p:nvPicPr>
          <p:cNvPr id="11" name="Graphic 10">
            <a:extLst>
              <a:ext uri="{FF2B5EF4-FFF2-40B4-BE49-F238E27FC236}">
                <a16:creationId xmlns:a16="http://schemas.microsoft.com/office/drawing/2014/main" id="{AC21430A-A44C-F457-6F40-4D68DE4B149C}"/>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153385" y="9383990"/>
            <a:ext cx="205675" cy="205675"/>
          </a:xfrm>
          <a:prstGeom prst="rect">
            <a:avLst/>
          </a:prstGeom>
        </p:spPr>
      </p:pic>
      <p:pic>
        <p:nvPicPr>
          <p:cNvPr id="21" name="Graphic 20">
            <a:extLst>
              <a:ext uri="{FF2B5EF4-FFF2-40B4-BE49-F238E27FC236}">
                <a16:creationId xmlns:a16="http://schemas.microsoft.com/office/drawing/2014/main" id="{D6719EF1-30F4-E3E5-76A1-B89BC966707D}"/>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367723" y="1888867"/>
            <a:ext cx="320825" cy="320825"/>
          </a:xfrm>
          <a:prstGeom prst="rect">
            <a:avLst/>
          </a:prstGeom>
        </p:spPr>
      </p:pic>
      <p:sp>
        <p:nvSpPr>
          <p:cNvPr id="22" name="TextBox 21">
            <a:extLst>
              <a:ext uri="{FF2B5EF4-FFF2-40B4-BE49-F238E27FC236}">
                <a16:creationId xmlns:a16="http://schemas.microsoft.com/office/drawing/2014/main" id="{9986C655-F75A-CFDC-DEB0-64ECA2BB425D}"/>
              </a:ext>
            </a:extLst>
          </p:cNvPr>
          <p:cNvSpPr txBox="1"/>
          <p:nvPr/>
        </p:nvSpPr>
        <p:spPr>
          <a:xfrm>
            <a:off x="613716" y="5015066"/>
            <a:ext cx="6462821" cy="307777"/>
          </a:xfrm>
          <a:prstGeom prst="rect">
            <a:avLst/>
          </a:prstGeom>
          <a:noFill/>
        </p:spPr>
        <p:txBody>
          <a:bodyPr wrap="square">
            <a:spAutoFit/>
          </a:bodyPr>
          <a:lstStyle/>
          <a:p>
            <a:r>
              <a:rPr lang="en-GB" sz="1400" b="1" dirty="0">
                <a:effectLst/>
                <a:latin typeface="Calibri" panose="020F0502020204030204" pitchFamily="34" charset="0"/>
                <a:ea typeface="Times New Roman" panose="02020603050405020304" pitchFamily="18" charset="0"/>
                <a:cs typeface="Times New Roman" panose="02020603050405020304" pitchFamily="18" charset="0"/>
              </a:rPr>
              <a:t>Dual Coding</a:t>
            </a:r>
            <a:endParaRPr lang="en-GB" sz="1400" b="1"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71256AD0-2A34-5E3D-598F-6198CC197AEA}"/>
              </a:ext>
            </a:extLst>
          </p:cNvPr>
          <p:cNvSpPr txBox="1"/>
          <p:nvPr/>
        </p:nvSpPr>
        <p:spPr>
          <a:xfrm>
            <a:off x="528135" y="6942141"/>
            <a:ext cx="6462821" cy="307777"/>
          </a:xfrm>
          <a:prstGeom prst="rect">
            <a:avLst/>
          </a:prstGeom>
          <a:noFill/>
        </p:spPr>
        <p:txBody>
          <a:bodyPr wrap="square">
            <a:spAutoFit/>
          </a:bodyPr>
          <a:lstStyle/>
          <a:p>
            <a:r>
              <a:rPr lang="en-GB" sz="1400" b="1" dirty="0">
                <a:effectLst/>
                <a:latin typeface="Calibri" panose="020F0502020204030204" pitchFamily="34" charset="0"/>
                <a:ea typeface="Times New Roman" panose="02020603050405020304" pitchFamily="18" charset="0"/>
                <a:cs typeface="Times New Roman" panose="02020603050405020304" pitchFamily="18" charset="0"/>
              </a:rPr>
              <a:t>Find and Fix</a:t>
            </a:r>
            <a:endParaRPr lang="en-GB" sz="1400" b="1"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28" name="Graphic 27">
            <a:extLst>
              <a:ext uri="{FF2B5EF4-FFF2-40B4-BE49-F238E27FC236}">
                <a16:creationId xmlns:a16="http://schemas.microsoft.com/office/drawing/2014/main" id="{C1A7D0DA-7542-6D5B-48EF-8291E1BDB177}"/>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356828" y="6975390"/>
            <a:ext cx="241281" cy="241281"/>
          </a:xfrm>
          <a:prstGeom prst="rect">
            <a:avLst/>
          </a:prstGeom>
        </p:spPr>
      </p:pic>
      <p:graphicFrame>
        <p:nvGraphicFramePr>
          <p:cNvPr id="30" name="Table 29">
            <a:extLst>
              <a:ext uri="{FF2B5EF4-FFF2-40B4-BE49-F238E27FC236}">
                <a16:creationId xmlns:a16="http://schemas.microsoft.com/office/drawing/2014/main" id="{9E218848-04DC-69DB-D429-F434A97A6D66}"/>
              </a:ext>
            </a:extLst>
          </p:cNvPr>
          <p:cNvGraphicFramePr>
            <a:graphicFrameLocks noGrp="1"/>
          </p:cNvGraphicFramePr>
          <p:nvPr>
            <p:extLst>
              <p:ext uri="{D42A27DB-BD31-4B8C-83A1-F6EECF244321}">
                <p14:modId xmlns:p14="http://schemas.microsoft.com/office/powerpoint/2010/main" val="3914443008"/>
              </p:ext>
            </p:extLst>
          </p:nvPr>
        </p:nvGraphicFramePr>
        <p:xfrm>
          <a:off x="367723" y="7262525"/>
          <a:ext cx="6053200" cy="1920240"/>
        </p:xfrm>
        <a:graphic>
          <a:graphicData uri="http://schemas.openxmlformats.org/drawingml/2006/table">
            <a:tbl>
              <a:tblPr firstRow="1" bandRow="1">
                <a:tableStyleId>{5C22544A-7EE6-4342-B048-85BDC9FD1C3A}</a:tableStyleId>
              </a:tblPr>
              <a:tblGrid>
                <a:gridCol w="2901688">
                  <a:extLst>
                    <a:ext uri="{9D8B030D-6E8A-4147-A177-3AD203B41FA5}">
                      <a16:colId xmlns:a16="http://schemas.microsoft.com/office/drawing/2014/main" val="3148410428"/>
                    </a:ext>
                  </a:extLst>
                </a:gridCol>
                <a:gridCol w="3151512">
                  <a:extLst>
                    <a:ext uri="{9D8B030D-6E8A-4147-A177-3AD203B41FA5}">
                      <a16:colId xmlns:a16="http://schemas.microsoft.com/office/drawing/2014/main" val="3417844791"/>
                    </a:ext>
                  </a:extLst>
                </a:gridCol>
              </a:tblGrid>
              <a:tr h="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b="0" dirty="0">
                          <a:solidFill>
                            <a:schemeClr val="tx1"/>
                          </a:solidFill>
                        </a:rPr>
                        <a:t>Coastal erosion is the process by which the land builds up along the coast due to the action of waves, wind, and tides.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30769709"/>
                  </a:ext>
                </a:extLst>
              </a:tr>
              <a:tr h="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b="0" dirty="0">
                          <a:solidFill>
                            <a:schemeClr val="tx1"/>
                          </a:solidFill>
                        </a:rPr>
                        <a:t>Attrition involves the wearing away of the cliff face by sand, pebbles, and larger rocks thrown against it by waves.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09465482"/>
                  </a:ext>
                </a:extLst>
              </a:tr>
              <a:tr h="13476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b="0" dirty="0">
                          <a:solidFill>
                            <a:schemeClr val="tx1"/>
                          </a:solidFill>
                        </a:rPr>
                        <a:t>Abrasion occurs when air is compressed in cracks in the rock, causing it to break apart.</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38598242"/>
                  </a:ext>
                </a:extLst>
              </a:tr>
            </a:tbl>
          </a:graphicData>
        </a:graphic>
      </p:graphicFrame>
      <p:pic>
        <p:nvPicPr>
          <p:cNvPr id="14" name="Graphic 13">
            <a:extLst>
              <a:ext uri="{FF2B5EF4-FFF2-40B4-BE49-F238E27FC236}">
                <a16:creationId xmlns:a16="http://schemas.microsoft.com/office/drawing/2014/main" id="{31D86E1F-D45E-F5A9-170C-55DBA0A0FB0C}"/>
              </a:ext>
            </a:extLst>
          </p:cNvPr>
          <p:cNvPicPr>
            <a:picLocks/>
          </p:cNvPicPr>
          <p:nvPr/>
        </p:nvPicPr>
        <p:blipFill>
          <a:blip r:embed="rId10">
            <a:extLst>
              <a:ext uri="{96DAC541-7B7A-43D3-8B79-37D633B846F1}">
                <asvg:svgBlip xmlns:asvg="http://schemas.microsoft.com/office/drawing/2016/SVG/main" r:embed="rId11"/>
              </a:ext>
            </a:extLst>
          </a:blip>
          <a:stretch>
            <a:fillRect/>
          </a:stretch>
        </p:blipFill>
        <p:spPr>
          <a:xfrm>
            <a:off x="367723" y="5002459"/>
            <a:ext cx="307777" cy="307777"/>
          </a:xfrm>
          <a:prstGeom prst="rect">
            <a:avLst/>
          </a:prstGeom>
        </p:spPr>
      </p:pic>
      <p:pic>
        <p:nvPicPr>
          <p:cNvPr id="17" name="Graphic 16">
            <a:extLst>
              <a:ext uri="{FF2B5EF4-FFF2-40B4-BE49-F238E27FC236}">
                <a16:creationId xmlns:a16="http://schemas.microsoft.com/office/drawing/2014/main" id="{276BFF66-206E-193B-0605-408300ECD0AE}"/>
              </a:ext>
            </a:extLst>
          </p:cNvPr>
          <p:cNvPicPr>
            <a:picLocks/>
          </p:cNvPicPr>
          <p:nvPr/>
        </p:nvPicPr>
        <p:blipFill>
          <a:blip r:embed="rId12">
            <a:extLst>
              <a:ext uri="{96DAC541-7B7A-43D3-8B79-37D633B846F1}">
                <asvg:svgBlip xmlns:asvg="http://schemas.microsoft.com/office/drawing/2016/SVG/main" r:embed="rId13"/>
              </a:ext>
            </a:extLst>
          </a:blip>
          <a:stretch>
            <a:fillRect/>
          </a:stretch>
        </p:blipFill>
        <p:spPr>
          <a:xfrm>
            <a:off x="411977" y="5401127"/>
            <a:ext cx="527046" cy="527046"/>
          </a:xfrm>
          <a:prstGeom prst="rect">
            <a:avLst/>
          </a:prstGeom>
        </p:spPr>
      </p:pic>
      <p:pic>
        <p:nvPicPr>
          <p:cNvPr id="20" name="Graphic 19">
            <a:extLst>
              <a:ext uri="{FF2B5EF4-FFF2-40B4-BE49-F238E27FC236}">
                <a16:creationId xmlns:a16="http://schemas.microsoft.com/office/drawing/2014/main" id="{147219AF-4703-150A-2CB7-42F944782E8B}"/>
              </a:ext>
            </a:extLst>
          </p:cNvPr>
          <p:cNvPicPr>
            <a:picLocks/>
          </p:cNvPicPr>
          <p:nvPr/>
        </p:nvPicPr>
        <p:blipFill>
          <a:blip r:embed="rId14">
            <a:extLst>
              <a:ext uri="{96DAC541-7B7A-43D3-8B79-37D633B846F1}">
                <asvg:svgBlip xmlns:asvg="http://schemas.microsoft.com/office/drawing/2016/SVG/main" r:embed="rId15"/>
              </a:ext>
            </a:extLst>
          </a:blip>
          <a:stretch>
            <a:fillRect/>
          </a:stretch>
        </p:blipFill>
        <p:spPr>
          <a:xfrm>
            <a:off x="417661" y="5916533"/>
            <a:ext cx="1042723" cy="1042723"/>
          </a:xfrm>
          <a:prstGeom prst="rect">
            <a:avLst/>
          </a:prstGeom>
        </p:spPr>
      </p:pic>
      <p:grpSp>
        <p:nvGrpSpPr>
          <p:cNvPr id="29" name="Group 28">
            <a:extLst>
              <a:ext uri="{FF2B5EF4-FFF2-40B4-BE49-F238E27FC236}">
                <a16:creationId xmlns:a16="http://schemas.microsoft.com/office/drawing/2014/main" id="{1C92063A-FE7C-4BD0-08B5-BB465E871E77}"/>
              </a:ext>
            </a:extLst>
          </p:cNvPr>
          <p:cNvGrpSpPr/>
          <p:nvPr/>
        </p:nvGrpSpPr>
        <p:grpSpPr>
          <a:xfrm>
            <a:off x="3671029" y="5298268"/>
            <a:ext cx="730110" cy="544356"/>
            <a:chOff x="3845126" y="5842786"/>
            <a:chExt cx="730110" cy="544356"/>
          </a:xfrm>
        </p:grpSpPr>
        <p:pic>
          <p:nvPicPr>
            <p:cNvPr id="26" name="Graphic 25">
              <a:extLst>
                <a:ext uri="{FF2B5EF4-FFF2-40B4-BE49-F238E27FC236}">
                  <a16:creationId xmlns:a16="http://schemas.microsoft.com/office/drawing/2014/main" id="{A1AD69DA-8161-4B9A-3AE3-760E645CBDCA}"/>
                </a:ext>
              </a:extLst>
            </p:cNvPr>
            <p:cNvPicPr>
              <a:picLocks/>
            </p:cNvPicPr>
            <p:nvPr/>
          </p:nvPicPr>
          <p:blipFill>
            <a:blip r:embed="rId16">
              <a:extLst>
                <a:ext uri="{96DAC541-7B7A-43D3-8B79-37D633B846F1}">
                  <asvg:svgBlip xmlns:asvg="http://schemas.microsoft.com/office/drawing/2016/SVG/main" r:embed="rId17"/>
                </a:ext>
              </a:extLst>
            </a:blip>
            <a:stretch>
              <a:fillRect/>
            </a:stretch>
          </p:blipFill>
          <p:spPr>
            <a:xfrm>
              <a:off x="3978939" y="5842786"/>
              <a:ext cx="468291" cy="468291"/>
            </a:xfrm>
            <a:prstGeom prst="rect">
              <a:avLst/>
            </a:prstGeom>
          </p:spPr>
        </p:pic>
        <p:pic>
          <p:nvPicPr>
            <p:cNvPr id="23" name="Graphic 22">
              <a:extLst>
                <a:ext uri="{FF2B5EF4-FFF2-40B4-BE49-F238E27FC236}">
                  <a16:creationId xmlns:a16="http://schemas.microsoft.com/office/drawing/2014/main" id="{DABE9274-30C6-A522-5CD4-A681ACD14A91}"/>
                </a:ext>
              </a:extLst>
            </p:cNvPr>
            <p:cNvPicPr>
              <a:picLocks/>
            </p:cNvPicPr>
            <p:nvPr/>
          </p:nvPicPr>
          <p:blipFill>
            <a:blip r:embed="rId18">
              <a:extLst>
                <a:ext uri="{96DAC541-7B7A-43D3-8B79-37D633B846F1}">
                  <asvg:svgBlip xmlns:asvg="http://schemas.microsoft.com/office/drawing/2016/SVG/main" r:embed="rId19"/>
                </a:ext>
              </a:extLst>
            </a:blip>
            <a:stretch>
              <a:fillRect/>
            </a:stretch>
          </p:blipFill>
          <p:spPr>
            <a:xfrm rot="1574166">
              <a:off x="3845126" y="6035806"/>
              <a:ext cx="351336" cy="351336"/>
            </a:xfrm>
            <a:prstGeom prst="rect">
              <a:avLst/>
            </a:prstGeom>
          </p:spPr>
        </p:pic>
        <p:pic>
          <p:nvPicPr>
            <p:cNvPr id="25" name="Graphic 24">
              <a:extLst>
                <a:ext uri="{FF2B5EF4-FFF2-40B4-BE49-F238E27FC236}">
                  <a16:creationId xmlns:a16="http://schemas.microsoft.com/office/drawing/2014/main" id="{99184C29-7E86-CC2E-6BA8-179A07E5F106}"/>
                </a:ext>
              </a:extLst>
            </p:cNvPr>
            <p:cNvPicPr>
              <a:picLocks/>
            </p:cNvPicPr>
            <p:nvPr/>
          </p:nvPicPr>
          <p:blipFill>
            <a:blip r:embed="rId18">
              <a:extLst>
                <a:ext uri="{96DAC541-7B7A-43D3-8B79-37D633B846F1}">
                  <asvg:svgBlip xmlns:asvg="http://schemas.microsoft.com/office/drawing/2016/SVG/main" r:embed="rId19"/>
                </a:ext>
              </a:extLst>
            </a:blip>
            <a:stretch>
              <a:fillRect/>
            </a:stretch>
          </p:blipFill>
          <p:spPr>
            <a:xfrm rot="19856907">
              <a:off x="4223900" y="6032165"/>
              <a:ext cx="351336" cy="351336"/>
            </a:xfrm>
            <a:prstGeom prst="rect">
              <a:avLst/>
            </a:prstGeom>
          </p:spPr>
        </p:pic>
      </p:grpSp>
      <p:pic>
        <p:nvPicPr>
          <p:cNvPr id="31" name="Graphic 30">
            <a:extLst>
              <a:ext uri="{FF2B5EF4-FFF2-40B4-BE49-F238E27FC236}">
                <a16:creationId xmlns:a16="http://schemas.microsoft.com/office/drawing/2014/main" id="{DBAD5B44-3622-3F09-5419-7A5490384126}"/>
              </a:ext>
            </a:extLst>
          </p:cNvPr>
          <p:cNvPicPr>
            <a:picLocks/>
          </p:cNvPicPr>
          <p:nvPr/>
        </p:nvPicPr>
        <p:blipFill>
          <a:blip r:embed="rId20">
            <a:extLst>
              <a:ext uri="{96DAC541-7B7A-43D3-8B79-37D633B846F1}">
                <asvg:svgBlip xmlns:asvg="http://schemas.microsoft.com/office/drawing/2016/SVG/main" r:embed="rId21"/>
              </a:ext>
            </a:extLst>
          </a:blip>
          <a:stretch>
            <a:fillRect/>
          </a:stretch>
        </p:blipFill>
        <p:spPr>
          <a:xfrm>
            <a:off x="3617151" y="5990217"/>
            <a:ext cx="856325" cy="856325"/>
          </a:xfrm>
          <a:prstGeom prst="rect">
            <a:avLst/>
          </a:prstGeom>
        </p:spPr>
      </p:pic>
      <p:sp>
        <p:nvSpPr>
          <p:cNvPr id="34" name="TextBox 33">
            <a:extLst>
              <a:ext uri="{FF2B5EF4-FFF2-40B4-BE49-F238E27FC236}">
                <a16:creationId xmlns:a16="http://schemas.microsoft.com/office/drawing/2014/main" id="{1430FEFC-4B32-378B-DEF4-4965855B8FFF}"/>
              </a:ext>
            </a:extLst>
          </p:cNvPr>
          <p:cNvSpPr txBox="1"/>
          <p:nvPr/>
        </p:nvSpPr>
        <p:spPr>
          <a:xfrm>
            <a:off x="951475" y="5531480"/>
            <a:ext cx="1827367" cy="307777"/>
          </a:xfrm>
          <a:prstGeom prst="rect">
            <a:avLst/>
          </a:prstGeom>
          <a:noFill/>
        </p:spPr>
        <p:txBody>
          <a:bodyPr wrap="square">
            <a:spAutoFit/>
          </a:bodyPr>
          <a:lstStyle/>
          <a:p>
            <a:r>
              <a:rPr lang="en-GB" sz="1400" b="1" dirty="0">
                <a:effectLst/>
                <a:latin typeface="Calibri" panose="020F0502020204030204" pitchFamily="34" charset="0"/>
                <a:ea typeface="Times New Roman" panose="02020603050405020304" pitchFamily="18" charset="0"/>
                <a:cs typeface="Times New Roman" panose="02020603050405020304" pitchFamily="18" charset="0"/>
              </a:rPr>
              <a:t>1. ________________</a:t>
            </a:r>
            <a:endParaRPr lang="en-GB" sz="1400" b="1"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21E94637-50D5-C011-E427-614B2A898BD7}"/>
              </a:ext>
            </a:extLst>
          </p:cNvPr>
          <p:cNvSpPr txBox="1"/>
          <p:nvPr/>
        </p:nvSpPr>
        <p:spPr>
          <a:xfrm>
            <a:off x="1460384" y="6529382"/>
            <a:ext cx="1827367" cy="307777"/>
          </a:xfrm>
          <a:prstGeom prst="rect">
            <a:avLst/>
          </a:prstGeom>
          <a:noFill/>
        </p:spPr>
        <p:txBody>
          <a:bodyPr wrap="square">
            <a:spAutoFit/>
          </a:bodyPr>
          <a:lstStyle/>
          <a:p>
            <a:r>
              <a:rPr lang="en-GB" sz="1400" b="1" dirty="0">
                <a:latin typeface="Calibri" panose="020F0502020204030204" pitchFamily="34" charset="0"/>
                <a:ea typeface="Times New Roman" panose="02020603050405020304" pitchFamily="18" charset="0"/>
                <a:cs typeface="Times New Roman" panose="02020603050405020304" pitchFamily="18" charset="0"/>
              </a:rPr>
              <a:t>2</a:t>
            </a:r>
            <a:r>
              <a:rPr lang="en-GB" sz="1400" b="1" dirty="0">
                <a:effectLst/>
                <a:latin typeface="Calibri" panose="020F0502020204030204" pitchFamily="34" charset="0"/>
                <a:ea typeface="Times New Roman" panose="02020603050405020304" pitchFamily="18" charset="0"/>
                <a:cs typeface="Times New Roman" panose="02020603050405020304" pitchFamily="18" charset="0"/>
              </a:rPr>
              <a:t>. ________________</a:t>
            </a:r>
            <a:endParaRPr lang="en-GB" sz="1400" b="1"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DA4BB4DA-8DC0-F7AE-9415-32B908B4E328}"/>
              </a:ext>
            </a:extLst>
          </p:cNvPr>
          <p:cNvSpPr txBox="1"/>
          <p:nvPr/>
        </p:nvSpPr>
        <p:spPr>
          <a:xfrm>
            <a:off x="4383251" y="6529382"/>
            <a:ext cx="1827367" cy="307777"/>
          </a:xfrm>
          <a:prstGeom prst="rect">
            <a:avLst/>
          </a:prstGeom>
          <a:noFill/>
        </p:spPr>
        <p:txBody>
          <a:bodyPr wrap="square">
            <a:spAutoFit/>
          </a:bodyPr>
          <a:lstStyle/>
          <a:p>
            <a:r>
              <a:rPr lang="en-GB" sz="1400" b="1" dirty="0">
                <a:latin typeface="Calibri" panose="020F0502020204030204" pitchFamily="34" charset="0"/>
                <a:ea typeface="Times New Roman" panose="02020603050405020304" pitchFamily="18" charset="0"/>
                <a:cs typeface="Times New Roman" panose="02020603050405020304" pitchFamily="18" charset="0"/>
              </a:rPr>
              <a:t>4</a:t>
            </a:r>
            <a:r>
              <a:rPr lang="en-GB" sz="1400" b="1" dirty="0">
                <a:effectLst/>
                <a:latin typeface="Calibri" panose="020F0502020204030204" pitchFamily="34" charset="0"/>
                <a:ea typeface="Times New Roman" panose="02020603050405020304" pitchFamily="18" charset="0"/>
                <a:cs typeface="Times New Roman" panose="02020603050405020304" pitchFamily="18" charset="0"/>
              </a:rPr>
              <a:t>. ________________</a:t>
            </a:r>
            <a:endParaRPr lang="en-GB" sz="1400" b="1"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51B3BCB7-EAD3-3DE5-E817-5CB6986D7D4E}"/>
              </a:ext>
            </a:extLst>
          </p:cNvPr>
          <p:cNvSpPr txBox="1"/>
          <p:nvPr/>
        </p:nvSpPr>
        <p:spPr>
          <a:xfrm>
            <a:off x="4418887" y="5530984"/>
            <a:ext cx="1827367" cy="307777"/>
          </a:xfrm>
          <a:prstGeom prst="rect">
            <a:avLst/>
          </a:prstGeom>
          <a:noFill/>
        </p:spPr>
        <p:txBody>
          <a:bodyPr wrap="square">
            <a:spAutoFit/>
          </a:bodyPr>
          <a:lstStyle/>
          <a:p>
            <a:r>
              <a:rPr lang="en-GB" sz="1400" b="1" dirty="0">
                <a:latin typeface="Calibri" panose="020F0502020204030204" pitchFamily="34" charset="0"/>
                <a:ea typeface="Times New Roman" panose="02020603050405020304" pitchFamily="18" charset="0"/>
                <a:cs typeface="Times New Roman" panose="02020603050405020304" pitchFamily="18" charset="0"/>
              </a:rPr>
              <a:t>3</a:t>
            </a:r>
            <a:r>
              <a:rPr lang="en-GB" sz="1400" b="1" dirty="0">
                <a:effectLst/>
                <a:latin typeface="Calibri" panose="020F0502020204030204" pitchFamily="34" charset="0"/>
                <a:ea typeface="Times New Roman" panose="02020603050405020304" pitchFamily="18" charset="0"/>
                <a:cs typeface="Times New Roman" panose="02020603050405020304" pitchFamily="18" charset="0"/>
              </a:rPr>
              <a:t>. ________________</a:t>
            </a:r>
            <a:endParaRPr lang="en-GB" sz="1400" b="1" dirty="0">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8658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A cave with a hole in the rock&#10;&#10;Description automatically generated">
            <a:extLst>
              <a:ext uri="{FF2B5EF4-FFF2-40B4-BE49-F238E27FC236}">
                <a16:creationId xmlns:a16="http://schemas.microsoft.com/office/drawing/2014/main" id="{EDA403AB-208B-BABF-1598-D3AB6538268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10800000">
            <a:off x="350551" y="4406635"/>
            <a:ext cx="2658197" cy="1786273"/>
          </a:xfrm>
          <a:prstGeom prst="rect">
            <a:avLst/>
          </a:prstGeom>
        </p:spPr>
      </p:pic>
      <p:pic>
        <p:nvPicPr>
          <p:cNvPr id="28" name="Picture 27" descr="A close up of a rocky beach&#10;&#10;Description automatically generated">
            <a:extLst>
              <a:ext uri="{FF2B5EF4-FFF2-40B4-BE49-F238E27FC236}">
                <a16:creationId xmlns:a16="http://schemas.microsoft.com/office/drawing/2014/main" id="{4EE69ECD-AF60-5ADD-49E9-DFB9C617EE2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694611" y="2521413"/>
            <a:ext cx="2672458" cy="1801627"/>
          </a:xfrm>
          <a:prstGeom prst="rect">
            <a:avLst/>
          </a:prstGeom>
        </p:spPr>
      </p:pic>
      <p:pic>
        <p:nvPicPr>
          <p:cNvPr id="20" name="Picture 19" descr="A rocky beach with water and rocks&#10;&#10;Description automatically generated">
            <a:extLst>
              <a:ext uri="{FF2B5EF4-FFF2-40B4-BE49-F238E27FC236}">
                <a16:creationId xmlns:a16="http://schemas.microsoft.com/office/drawing/2014/main" id="{BC469507-85B6-C873-9399-C3FE059D669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36292" y="2514784"/>
            <a:ext cx="2672458" cy="1801626"/>
          </a:xfrm>
          <a:prstGeom prst="rect">
            <a:avLst/>
          </a:prstGeom>
        </p:spPr>
      </p:pic>
      <p:sp>
        <p:nvSpPr>
          <p:cNvPr id="7" name="Rounded Rectangle 6">
            <a:extLst>
              <a:ext uri="{FF2B5EF4-FFF2-40B4-BE49-F238E27FC236}">
                <a16:creationId xmlns:a16="http://schemas.microsoft.com/office/drawing/2014/main" id="{3D88D800-273B-D0C6-E837-B926F45D4708}"/>
              </a:ext>
            </a:extLst>
          </p:cNvPr>
          <p:cNvSpPr/>
          <p:nvPr/>
        </p:nvSpPr>
        <p:spPr>
          <a:xfrm>
            <a:off x="394447" y="773199"/>
            <a:ext cx="3034553" cy="616329"/>
          </a:xfrm>
          <a:prstGeom prst="roundRect">
            <a:avLst/>
          </a:prstGeom>
          <a:solidFill>
            <a:srgbClr val="4F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BD9FCC6E-3579-97AB-1CE8-72682F85780C}"/>
              </a:ext>
            </a:extLst>
          </p:cNvPr>
          <p:cNvSpPr txBox="1"/>
          <p:nvPr/>
        </p:nvSpPr>
        <p:spPr>
          <a:xfrm>
            <a:off x="501904" y="892305"/>
            <a:ext cx="2516876" cy="461665"/>
          </a:xfrm>
          <a:prstGeom prst="rect">
            <a:avLst/>
          </a:prstGeom>
          <a:noFill/>
        </p:spPr>
        <p:txBody>
          <a:bodyPr wrap="square" rtlCol="0">
            <a:spAutoFit/>
          </a:bodyPr>
          <a:lstStyle/>
          <a:p>
            <a:r>
              <a:rPr lang="en-GB" sz="2400" b="1" dirty="0">
                <a:solidFill>
                  <a:schemeClr val="bg1"/>
                </a:solidFill>
              </a:rPr>
              <a:t>Coastal Erosion</a:t>
            </a:r>
          </a:p>
        </p:txBody>
      </p:sp>
      <p:sp>
        <p:nvSpPr>
          <p:cNvPr id="9" name="Rectangle 8">
            <a:extLst>
              <a:ext uri="{FF2B5EF4-FFF2-40B4-BE49-F238E27FC236}">
                <a16:creationId xmlns:a16="http://schemas.microsoft.com/office/drawing/2014/main" id="{9E0E8C76-28E0-8293-66B9-120D4FC99544}"/>
              </a:ext>
            </a:extLst>
          </p:cNvPr>
          <p:cNvSpPr/>
          <p:nvPr/>
        </p:nvSpPr>
        <p:spPr>
          <a:xfrm>
            <a:off x="-160421" y="1459739"/>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90ED1EA0-6811-E62C-8186-0AF57947F6A4}"/>
              </a:ext>
            </a:extLst>
          </p:cNvPr>
          <p:cNvSpPr txBox="1"/>
          <p:nvPr/>
        </p:nvSpPr>
        <p:spPr>
          <a:xfrm>
            <a:off x="197105" y="1459739"/>
            <a:ext cx="5782355" cy="400110"/>
          </a:xfrm>
          <a:prstGeom prst="rect">
            <a:avLst/>
          </a:prstGeom>
          <a:noFill/>
        </p:spPr>
        <p:txBody>
          <a:bodyPr wrap="square" rtlCol="0">
            <a:spAutoFit/>
          </a:bodyPr>
          <a:lstStyle/>
          <a:p>
            <a:r>
              <a:rPr lang="en-GB" sz="2000" dirty="0">
                <a:solidFill>
                  <a:schemeClr val="bg1"/>
                </a:solidFill>
              </a:rPr>
              <a:t>Processes of coastal erosion</a:t>
            </a:r>
          </a:p>
        </p:txBody>
      </p:sp>
      <p:cxnSp>
        <p:nvCxnSpPr>
          <p:cNvPr id="12" name="Straight Connector 11">
            <a:extLst>
              <a:ext uri="{FF2B5EF4-FFF2-40B4-BE49-F238E27FC236}">
                <a16:creationId xmlns:a16="http://schemas.microsoft.com/office/drawing/2014/main" id="{7D865D67-D27E-99F6-09F3-ADD3A37ABC03}"/>
              </a:ext>
            </a:extLst>
          </p:cNvPr>
          <p:cNvCxnSpPr/>
          <p:nvPr/>
        </p:nvCxnSpPr>
        <p:spPr>
          <a:xfrm>
            <a:off x="346321" y="7468935"/>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BD5E0CCB-1035-F6FC-3B0C-E298DFB12573}"/>
              </a:ext>
            </a:extLst>
          </p:cNvPr>
          <p:cNvCxnSpPr/>
          <p:nvPr/>
        </p:nvCxnSpPr>
        <p:spPr>
          <a:xfrm>
            <a:off x="346321" y="7894051"/>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5F393A9-5ADA-D5EE-0D0E-3E6BF6478735}"/>
              </a:ext>
            </a:extLst>
          </p:cNvPr>
          <p:cNvCxnSpPr/>
          <p:nvPr/>
        </p:nvCxnSpPr>
        <p:spPr>
          <a:xfrm>
            <a:off x="361655" y="8335209"/>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3CD2ED89-2A90-C195-C5BD-D02496E9B067}"/>
              </a:ext>
            </a:extLst>
          </p:cNvPr>
          <p:cNvSpPr txBox="1"/>
          <p:nvPr/>
        </p:nvSpPr>
        <p:spPr>
          <a:xfrm>
            <a:off x="235004" y="1921330"/>
            <a:ext cx="6462821" cy="923330"/>
          </a:xfrm>
          <a:prstGeom prst="rect">
            <a:avLst/>
          </a:prstGeom>
          <a:noFill/>
        </p:spPr>
        <p:txBody>
          <a:bodyPr wrap="square">
            <a:spAutoFit/>
          </a:bodyPr>
          <a:lstStyle/>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Study the photogra</a:t>
            </a:r>
            <a:r>
              <a:rPr lang="en-GB" dirty="0">
                <a:latin typeface="Calibri" panose="020F0502020204030204" pitchFamily="34" charset="0"/>
                <a:ea typeface="Times New Roman" panose="02020603050405020304" pitchFamily="18" charset="0"/>
                <a:cs typeface="Times New Roman" panose="02020603050405020304" pitchFamily="18" charset="0"/>
              </a:rPr>
              <a:t>phs below. Identify the type(s) of coastal erosion likely to occur in each environment. Justify your choice. </a:t>
            </a: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p:txBody>
      </p:sp>
      <p:cxnSp>
        <p:nvCxnSpPr>
          <p:cNvPr id="18" name="Straight Connector 17">
            <a:extLst>
              <a:ext uri="{FF2B5EF4-FFF2-40B4-BE49-F238E27FC236}">
                <a16:creationId xmlns:a16="http://schemas.microsoft.com/office/drawing/2014/main" id="{5D7F550C-62D2-C351-E6DD-D659582AE0A2}"/>
              </a:ext>
            </a:extLst>
          </p:cNvPr>
          <p:cNvCxnSpPr/>
          <p:nvPr/>
        </p:nvCxnSpPr>
        <p:spPr>
          <a:xfrm>
            <a:off x="346321" y="8760325"/>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C68A1524-F7E1-E766-2812-DB8A3496F2A7}"/>
              </a:ext>
            </a:extLst>
          </p:cNvPr>
          <p:cNvCxnSpPr/>
          <p:nvPr/>
        </p:nvCxnSpPr>
        <p:spPr>
          <a:xfrm>
            <a:off x="361655" y="9201483"/>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4DDECBE8-7C7F-64A1-454E-D57FA8D67A9B}"/>
              </a:ext>
            </a:extLst>
          </p:cNvPr>
          <p:cNvCxnSpPr/>
          <p:nvPr/>
        </p:nvCxnSpPr>
        <p:spPr>
          <a:xfrm>
            <a:off x="336294" y="6605335"/>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5F77AB57-990F-D099-9544-99A4CFAB676A}"/>
              </a:ext>
            </a:extLst>
          </p:cNvPr>
          <p:cNvCxnSpPr/>
          <p:nvPr/>
        </p:nvCxnSpPr>
        <p:spPr>
          <a:xfrm>
            <a:off x="336294" y="7030451"/>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36" name="Rounded Rectangle 35">
            <a:extLst>
              <a:ext uri="{FF2B5EF4-FFF2-40B4-BE49-F238E27FC236}">
                <a16:creationId xmlns:a16="http://schemas.microsoft.com/office/drawing/2014/main" id="{126BCEC3-FDDB-1380-1362-876E4D12934A}"/>
              </a:ext>
            </a:extLst>
          </p:cNvPr>
          <p:cNvSpPr/>
          <p:nvPr/>
        </p:nvSpPr>
        <p:spPr>
          <a:xfrm>
            <a:off x="-487298" y="-18903"/>
            <a:ext cx="5944201" cy="862850"/>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F41759D-1CBE-5146-F934-F373DCF4F501}"/>
              </a:ext>
            </a:extLst>
          </p:cNvPr>
          <p:cNvSpPr txBox="1"/>
          <p:nvPr/>
        </p:nvSpPr>
        <p:spPr>
          <a:xfrm>
            <a:off x="797617" y="31853"/>
            <a:ext cx="3247697" cy="830997"/>
          </a:xfrm>
          <a:prstGeom prst="rect">
            <a:avLst/>
          </a:prstGeom>
          <a:noFill/>
        </p:spPr>
        <p:txBody>
          <a:bodyPr wrap="square" rtlCol="0">
            <a:spAutoFit/>
          </a:bodyPr>
          <a:lstStyle/>
          <a:p>
            <a:r>
              <a:rPr lang="en-GB" sz="4800" dirty="0">
                <a:solidFill>
                  <a:schemeClr val="bg1"/>
                </a:solidFill>
              </a:rPr>
              <a:t>Application</a:t>
            </a:r>
          </a:p>
        </p:txBody>
      </p:sp>
      <p:pic>
        <p:nvPicPr>
          <p:cNvPr id="11" name="Graphic 10">
            <a:extLst>
              <a:ext uri="{FF2B5EF4-FFF2-40B4-BE49-F238E27FC236}">
                <a16:creationId xmlns:a16="http://schemas.microsoft.com/office/drawing/2014/main" id="{BDDEBB3D-5D44-CD55-85E1-852767207CA5}"/>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158604" y="98027"/>
            <a:ext cx="639013" cy="639013"/>
          </a:xfrm>
          <a:prstGeom prst="rect">
            <a:avLst/>
          </a:prstGeom>
        </p:spPr>
      </p:pic>
      <p:sp>
        <p:nvSpPr>
          <p:cNvPr id="15" name="Oval 14">
            <a:extLst>
              <a:ext uri="{FF2B5EF4-FFF2-40B4-BE49-F238E27FC236}">
                <a16:creationId xmlns:a16="http://schemas.microsoft.com/office/drawing/2014/main" id="{344AB7AD-E515-B29E-6E1A-276A94C95DEB}"/>
              </a:ext>
            </a:extLst>
          </p:cNvPr>
          <p:cNvSpPr/>
          <p:nvPr/>
        </p:nvSpPr>
        <p:spPr>
          <a:xfrm>
            <a:off x="359060" y="2552187"/>
            <a:ext cx="352609" cy="35396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rgbClr val="4F95D9"/>
                </a:solidFill>
              </a:rPr>
              <a:t>1</a:t>
            </a:r>
          </a:p>
        </p:txBody>
      </p:sp>
      <p:sp>
        <p:nvSpPr>
          <p:cNvPr id="21" name="Oval 20">
            <a:extLst>
              <a:ext uri="{FF2B5EF4-FFF2-40B4-BE49-F238E27FC236}">
                <a16:creationId xmlns:a16="http://schemas.microsoft.com/office/drawing/2014/main" id="{D26DBAEB-6676-89D5-FA25-9C26C58BC7E3}"/>
              </a:ext>
            </a:extLst>
          </p:cNvPr>
          <p:cNvSpPr/>
          <p:nvPr/>
        </p:nvSpPr>
        <p:spPr>
          <a:xfrm>
            <a:off x="3706361" y="2552186"/>
            <a:ext cx="352609" cy="35396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rgbClr val="4F95D9"/>
                </a:solidFill>
              </a:rPr>
              <a:t>2</a:t>
            </a:r>
          </a:p>
        </p:txBody>
      </p:sp>
      <p:sp>
        <p:nvSpPr>
          <p:cNvPr id="24" name="Oval 23">
            <a:extLst>
              <a:ext uri="{FF2B5EF4-FFF2-40B4-BE49-F238E27FC236}">
                <a16:creationId xmlns:a16="http://schemas.microsoft.com/office/drawing/2014/main" id="{3DF3BDA9-6EF8-9DFC-1825-E8F96CD172D6}"/>
              </a:ext>
            </a:extLst>
          </p:cNvPr>
          <p:cNvSpPr/>
          <p:nvPr/>
        </p:nvSpPr>
        <p:spPr>
          <a:xfrm>
            <a:off x="359060" y="4421381"/>
            <a:ext cx="352609" cy="35396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rgbClr val="4F95D9"/>
                </a:solidFill>
              </a:rPr>
              <a:t>3</a:t>
            </a:r>
          </a:p>
        </p:txBody>
      </p:sp>
      <p:sp>
        <p:nvSpPr>
          <p:cNvPr id="4" name="TextBox 3">
            <a:extLst>
              <a:ext uri="{FF2B5EF4-FFF2-40B4-BE49-F238E27FC236}">
                <a16:creationId xmlns:a16="http://schemas.microsoft.com/office/drawing/2014/main" id="{A3DBCE0C-5E06-FCBD-E975-D84E8B5C02D4}"/>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6" name="Footer Placeholder 30">
            <a:extLst>
              <a:ext uri="{FF2B5EF4-FFF2-40B4-BE49-F238E27FC236}">
                <a16:creationId xmlns:a16="http://schemas.microsoft.com/office/drawing/2014/main" id="{3CB6AB17-F099-9B5A-BFDB-04E93C5A0E1E}"/>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31</a:t>
            </a:fld>
            <a:endParaRPr lang="en-GB" sz="1400" dirty="0"/>
          </a:p>
        </p:txBody>
      </p:sp>
      <p:pic>
        <p:nvPicPr>
          <p:cNvPr id="17" name="Graphic 16">
            <a:extLst>
              <a:ext uri="{FF2B5EF4-FFF2-40B4-BE49-F238E27FC236}">
                <a16:creationId xmlns:a16="http://schemas.microsoft.com/office/drawing/2014/main" id="{E41FEC0B-BA92-89A5-D492-2B01FFD1B79D}"/>
              </a:ext>
            </a:extLst>
          </p:cNvPr>
          <p:cNvPicPr>
            <a:picLocks/>
          </p:cNvPicPr>
          <p:nvPr/>
        </p:nvPicPr>
        <p:blipFill>
          <a:blip r:embed="rId7">
            <a:extLst>
              <a:ext uri="{96DAC541-7B7A-43D3-8B79-37D633B846F1}">
                <asvg:svgBlip xmlns:asvg="http://schemas.microsoft.com/office/drawing/2016/SVG/main" r:embed="rId8"/>
              </a:ext>
            </a:extLst>
          </a:blip>
          <a:stretch>
            <a:fillRect/>
          </a:stretch>
        </p:blipFill>
        <p:spPr>
          <a:xfrm>
            <a:off x="153385" y="9383990"/>
            <a:ext cx="205675" cy="205675"/>
          </a:xfrm>
          <a:prstGeom prst="rect">
            <a:avLst/>
          </a:prstGeom>
        </p:spPr>
      </p:pic>
    </p:spTree>
    <p:extLst>
      <p:ext uri="{BB962C8B-B14F-4D97-AF65-F5344CB8AC3E}">
        <p14:creationId xmlns:p14="http://schemas.microsoft.com/office/powerpoint/2010/main" val="38899267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3D88D800-273B-D0C6-E837-B926F45D4708}"/>
              </a:ext>
            </a:extLst>
          </p:cNvPr>
          <p:cNvSpPr/>
          <p:nvPr/>
        </p:nvSpPr>
        <p:spPr>
          <a:xfrm>
            <a:off x="394447" y="773199"/>
            <a:ext cx="3034553" cy="616329"/>
          </a:xfrm>
          <a:prstGeom prst="roundRect">
            <a:avLst/>
          </a:prstGeom>
          <a:solidFill>
            <a:srgbClr val="4F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BD9FCC6E-3579-97AB-1CE8-72682F85780C}"/>
              </a:ext>
            </a:extLst>
          </p:cNvPr>
          <p:cNvSpPr txBox="1"/>
          <p:nvPr/>
        </p:nvSpPr>
        <p:spPr>
          <a:xfrm>
            <a:off x="501904" y="892305"/>
            <a:ext cx="2927096" cy="461665"/>
          </a:xfrm>
          <a:prstGeom prst="rect">
            <a:avLst/>
          </a:prstGeom>
          <a:noFill/>
        </p:spPr>
        <p:txBody>
          <a:bodyPr wrap="square" rtlCol="0">
            <a:spAutoFit/>
          </a:bodyPr>
          <a:lstStyle/>
          <a:p>
            <a:r>
              <a:rPr lang="en-GB" sz="2400" b="1" dirty="0">
                <a:solidFill>
                  <a:schemeClr val="bg1"/>
                </a:solidFill>
              </a:rPr>
              <a:t>Coastal Erosion</a:t>
            </a:r>
          </a:p>
        </p:txBody>
      </p:sp>
      <p:sp>
        <p:nvSpPr>
          <p:cNvPr id="9" name="Rectangle 8">
            <a:extLst>
              <a:ext uri="{FF2B5EF4-FFF2-40B4-BE49-F238E27FC236}">
                <a16:creationId xmlns:a16="http://schemas.microsoft.com/office/drawing/2014/main" id="{9E0E8C76-28E0-8293-66B9-120D4FC99544}"/>
              </a:ext>
            </a:extLst>
          </p:cNvPr>
          <p:cNvSpPr/>
          <p:nvPr/>
        </p:nvSpPr>
        <p:spPr>
          <a:xfrm>
            <a:off x="-160421" y="1459739"/>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90ED1EA0-6811-E62C-8186-0AF57947F6A4}"/>
              </a:ext>
            </a:extLst>
          </p:cNvPr>
          <p:cNvSpPr txBox="1"/>
          <p:nvPr/>
        </p:nvSpPr>
        <p:spPr>
          <a:xfrm>
            <a:off x="197105" y="1459739"/>
            <a:ext cx="5782355" cy="400110"/>
          </a:xfrm>
          <a:prstGeom prst="rect">
            <a:avLst/>
          </a:prstGeom>
          <a:noFill/>
        </p:spPr>
        <p:txBody>
          <a:bodyPr wrap="square" rtlCol="0">
            <a:spAutoFit/>
          </a:bodyPr>
          <a:lstStyle/>
          <a:p>
            <a:r>
              <a:rPr lang="en-GB" sz="2000" dirty="0">
                <a:solidFill>
                  <a:schemeClr val="bg1"/>
                </a:solidFill>
              </a:rPr>
              <a:t>Exam style question(s)</a:t>
            </a:r>
          </a:p>
        </p:txBody>
      </p:sp>
      <p:sp>
        <p:nvSpPr>
          <p:cNvPr id="16" name="TextBox 15">
            <a:extLst>
              <a:ext uri="{FF2B5EF4-FFF2-40B4-BE49-F238E27FC236}">
                <a16:creationId xmlns:a16="http://schemas.microsoft.com/office/drawing/2014/main" id="{3CD2ED89-2A90-C195-C5BD-D02496E9B067}"/>
              </a:ext>
            </a:extLst>
          </p:cNvPr>
          <p:cNvSpPr txBox="1"/>
          <p:nvPr/>
        </p:nvSpPr>
        <p:spPr>
          <a:xfrm>
            <a:off x="235005" y="3605123"/>
            <a:ext cx="6271414" cy="369332"/>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Study Figure 1, chalk cliffs at Flamborough.  </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6" name="Rounded Rectangle 35">
            <a:extLst>
              <a:ext uri="{FF2B5EF4-FFF2-40B4-BE49-F238E27FC236}">
                <a16:creationId xmlns:a16="http://schemas.microsoft.com/office/drawing/2014/main" id="{126BCEC3-FDDB-1380-1362-876E4D12934A}"/>
              </a:ext>
            </a:extLst>
          </p:cNvPr>
          <p:cNvSpPr/>
          <p:nvPr/>
        </p:nvSpPr>
        <p:spPr>
          <a:xfrm>
            <a:off x="-487297" y="-18903"/>
            <a:ext cx="6310228" cy="862850"/>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F41759D-1CBE-5146-F934-F373DCF4F501}"/>
              </a:ext>
            </a:extLst>
          </p:cNvPr>
          <p:cNvSpPr txBox="1"/>
          <p:nvPr/>
        </p:nvSpPr>
        <p:spPr>
          <a:xfrm>
            <a:off x="797617" y="31853"/>
            <a:ext cx="4747777" cy="830997"/>
          </a:xfrm>
          <a:prstGeom prst="rect">
            <a:avLst/>
          </a:prstGeom>
          <a:noFill/>
        </p:spPr>
        <p:txBody>
          <a:bodyPr wrap="square" rtlCol="0">
            <a:spAutoFit/>
          </a:bodyPr>
          <a:lstStyle/>
          <a:p>
            <a:r>
              <a:rPr lang="en-GB" sz="4800" dirty="0">
                <a:solidFill>
                  <a:schemeClr val="bg1"/>
                </a:solidFill>
              </a:rPr>
              <a:t>Exam Questions</a:t>
            </a:r>
          </a:p>
        </p:txBody>
      </p:sp>
      <p:pic>
        <p:nvPicPr>
          <p:cNvPr id="2" name="Graphic 1">
            <a:extLst>
              <a:ext uri="{FF2B5EF4-FFF2-40B4-BE49-F238E27FC236}">
                <a16:creationId xmlns:a16="http://schemas.microsoft.com/office/drawing/2014/main" id="{BB1274C8-ED92-B34A-0956-B4AB6DFDE618}"/>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174956" y="90375"/>
            <a:ext cx="633766" cy="633766"/>
          </a:xfrm>
          <a:prstGeom prst="rect">
            <a:avLst/>
          </a:prstGeom>
        </p:spPr>
      </p:pic>
      <p:sp>
        <p:nvSpPr>
          <p:cNvPr id="30" name="TextBox 29">
            <a:extLst>
              <a:ext uri="{FF2B5EF4-FFF2-40B4-BE49-F238E27FC236}">
                <a16:creationId xmlns:a16="http://schemas.microsoft.com/office/drawing/2014/main" id="{5EF1A7B7-2ECC-189C-C0EE-1FBABEBD36FC}"/>
              </a:ext>
            </a:extLst>
          </p:cNvPr>
          <p:cNvSpPr txBox="1"/>
          <p:nvPr/>
        </p:nvSpPr>
        <p:spPr>
          <a:xfrm>
            <a:off x="235005" y="1880202"/>
            <a:ext cx="6271414" cy="1754326"/>
          </a:xfrm>
          <a:prstGeom prst="rect">
            <a:avLst/>
          </a:prstGeom>
          <a:noFill/>
        </p:spPr>
        <p:txBody>
          <a:bodyPr wrap="square">
            <a:spAutoFit/>
          </a:bodyPr>
          <a:lstStyle/>
          <a:p>
            <a:pPr marL="342900" indent="-342900">
              <a:buAutoNum type="arabicPeriod"/>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Which type of coastal erosion involves material being transported by waves wearing away the cliff-face?</a:t>
            </a:r>
          </a:p>
          <a:p>
            <a:pPr marL="623888" indent="-333375">
              <a:buFont typeface="Wingdings" pitchFamily="2" charset="2"/>
              <a:buChar char="q"/>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Hydraulic action</a:t>
            </a:r>
          </a:p>
          <a:p>
            <a:pPr marL="623888" indent="-333375">
              <a:buFont typeface="Wingdings" pitchFamily="2" charset="2"/>
              <a:buChar char="q"/>
            </a:pPr>
            <a:r>
              <a:rPr lang="en-GB" dirty="0">
                <a:latin typeface="Calibri" panose="020F0502020204030204" pitchFamily="34" charset="0"/>
                <a:ea typeface="Times New Roman" panose="02020603050405020304" pitchFamily="18" charset="0"/>
                <a:cs typeface="Times New Roman" panose="02020603050405020304" pitchFamily="18" charset="0"/>
              </a:rPr>
              <a:t>Attrition </a:t>
            </a:r>
          </a:p>
          <a:p>
            <a:pPr marL="623888" indent="-333375">
              <a:buFont typeface="Wingdings" pitchFamily="2" charset="2"/>
              <a:buChar char="q"/>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Abrasion</a:t>
            </a:r>
          </a:p>
          <a:p>
            <a:pPr marL="623888" indent="-333375">
              <a:buFont typeface="Wingdings" pitchFamily="2" charset="2"/>
              <a:buChar char="q"/>
            </a:pPr>
            <a:r>
              <a:rPr lang="en-GB" dirty="0">
                <a:latin typeface="Calibri" panose="020F0502020204030204" pitchFamily="34" charset="0"/>
                <a:ea typeface="Times New Roman" panose="02020603050405020304" pitchFamily="18" charset="0"/>
                <a:cs typeface="Times New Roman" panose="02020603050405020304" pitchFamily="18" charset="0"/>
              </a:rPr>
              <a:t>Corrasion</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0C6099E8-8318-895C-4512-C2951C199058}"/>
              </a:ext>
            </a:extLst>
          </p:cNvPr>
          <p:cNvSpPr txBox="1"/>
          <p:nvPr/>
        </p:nvSpPr>
        <p:spPr>
          <a:xfrm>
            <a:off x="4711958" y="3256469"/>
            <a:ext cx="1672799" cy="369332"/>
          </a:xfrm>
          <a:prstGeom prst="rect">
            <a:avLst/>
          </a:prstGeom>
          <a:noFill/>
        </p:spPr>
        <p:txBody>
          <a:bodyPr wrap="square">
            <a:spAutoFit/>
          </a:bodyPr>
          <a:lstStyle/>
          <a:p>
            <a:pPr algn="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[1 mark]</a:t>
            </a:r>
            <a:endParaRPr lang="en-GB" sz="1800" dirty="0">
              <a:effectLst/>
              <a:latin typeface="Times New Roman" panose="02020603050405020304" pitchFamily="18" charset="0"/>
              <a:ea typeface="Times New Roman" panose="02020603050405020304" pitchFamily="18" charset="0"/>
            </a:endParaRPr>
          </a:p>
        </p:txBody>
      </p:sp>
      <p:sp>
        <p:nvSpPr>
          <p:cNvPr id="28" name="TextBox 27">
            <a:extLst>
              <a:ext uri="{FF2B5EF4-FFF2-40B4-BE49-F238E27FC236}">
                <a16:creationId xmlns:a16="http://schemas.microsoft.com/office/drawing/2014/main" id="{E692E4BA-C60E-3942-A727-7C211D152525}"/>
              </a:ext>
            </a:extLst>
          </p:cNvPr>
          <p:cNvSpPr txBox="1"/>
          <p:nvPr/>
        </p:nvSpPr>
        <p:spPr>
          <a:xfrm>
            <a:off x="245165" y="6108257"/>
            <a:ext cx="6271413" cy="646331"/>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2. Explain the impact of processes of coastal erosion in environments such as the one shown in Figure 1.  </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42A5B6D3-3040-A2A0-338A-095775988B81}"/>
              </a:ext>
            </a:extLst>
          </p:cNvPr>
          <p:cNvSpPr txBox="1"/>
          <p:nvPr/>
        </p:nvSpPr>
        <p:spPr>
          <a:xfrm>
            <a:off x="2489056" y="3874457"/>
            <a:ext cx="1879888" cy="307777"/>
          </a:xfrm>
          <a:prstGeom prst="rect">
            <a:avLst/>
          </a:prstGeom>
          <a:noFill/>
        </p:spPr>
        <p:txBody>
          <a:bodyPr wrap="square">
            <a:spAutoFit/>
          </a:bodyPr>
          <a:lstStyle/>
          <a:p>
            <a:pPr algn="ctr"/>
            <a:r>
              <a:rPr lang="en-GB" sz="1400" b="1" dirty="0">
                <a:latin typeface="Calibri" panose="020F0502020204030204" pitchFamily="34" charset="0"/>
                <a:ea typeface="Times New Roman" panose="02020603050405020304" pitchFamily="18" charset="0"/>
                <a:cs typeface="Times New Roman" panose="02020603050405020304" pitchFamily="18" charset="0"/>
              </a:rPr>
              <a:t>Figure 1</a:t>
            </a:r>
            <a:endParaRPr lang="en-GB" sz="1400" b="1" dirty="0">
              <a:effectLst/>
              <a:latin typeface="Calibri" panose="020F0502020204030204" pitchFamily="34" charset="0"/>
              <a:ea typeface="Times New Roman" panose="02020603050405020304" pitchFamily="18"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id="{D7760DE4-6042-AFB0-2EDD-7B48B8A5B3CE}"/>
              </a:ext>
            </a:extLst>
          </p:cNvPr>
          <p:cNvCxnSpPr/>
          <p:nvPr/>
        </p:nvCxnSpPr>
        <p:spPr>
          <a:xfrm>
            <a:off x="336294" y="7951282"/>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D12A4975-AE97-6668-2B95-850CE80B4335}"/>
              </a:ext>
            </a:extLst>
          </p:cNvPr>
          <p:cNvCxnSpPr/>
          <p:nvPr/>
        </p:nvCxnSpPr>
        <p:spPr>
          <a:xfrm>
            <a:off x="336294" y="8383082"/>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4890B649-FC73-5CBD-CB6C-E015AA37338E}"/>
              </a:ext>
            </a:extLst>
          </p:cNvPr>
          <p:cNvCxnSpPr/>
          <p:nvPr/>
        </p:nvCxnSpPr>
        <p:spPr>
          <a:xfrm>
            <a:off x="334424" y="8384417"/>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8168B35A-8E3F-668E-347C-863E8C5306DE}"/>
              </a:ext>
            </a:extLst>
          </p:cNvPr>
          <p:cNvCxnSpPr/>
          <p:nvPr/>
        </p:nvCxnSpPr>
        <p:spPr>
          <a:xfrm>
            <a:off x="334424" y="8809533"/>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642FA370-3AAC-A762-DB98-C44A469F1C82}"/>
              </a:ext>
            </a:extLst>
          </p:cNvPr>
          <p:cNvSpPr txBox="1"/>
          <p:nvPr/>
        </p:nvSpPr>
        <p:spPr>
          <a:xfrm>
            <a:off x="4711958" y="6396648"/>
            <a:ext cx="1672799" cy="369332"/>
          </a:xfrm>
          <a:prstGeom prst="rect">
            <a:avLst/>
          </a:prstGeom>
          <a:noFill/>
        </p:spPr>
        <p:txBody>
          <a:bodyPr wrap="square">
            <a:spAutoFit/>
          </a:bodyPr>
          <a:lstStyle/>
          <a:p>
            <a:pPr algn="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[4 marks]</a:t>
            </a:r>
            <a:endParaRPr lang="en-GB" sz="1800" dirty="0">
              <a:effectLst/>
              <a:latin typeface="Times New Roman" panose="02020603050405020304" pitchFamily="18" charset="0"/>
              <a:ea typeface="Times New Roman" panose="02020603050405020304" pitchFamily="18" charset="0"/>
            </a:endParaRPr>
          </a:p>
        </p:txBody>
      </p:sp>
      <p:cxnSp>
        <p:nvCxnSpPr>
          <p:cNvPr id="13" name="Straight Connector 12">
            <a:extLst>
              <a:ext uri="{FF2B5EF4-FFF2-40B4-BE49-F238E27FC236}">
                <a16:creationId xmlns:a16="http://schemas.microsoft.com/office/drawing/2014/main" id="{8BEAEC3C-D4E7-59DB-6A87-29EDDEC85B98}"/>
              </a:ext>
            </a:extLst>
          </p:cNvPr>
          <p:cNvCxnSpPr/>
          <p:nvPr/>
        </p:nvCxnSpPr>
        <p:spPr>
          <a:xfrm>
            <a:off x="346320" y="7090808"/>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A5E65AEF-16FB-BADD-A7BF-A82C03E54424}"/>
              </a:ext>
            </a:extLst>
          </p:cNvPr>
          <p:cNvCxnSpPr/>
          <p:nvPr/>
        </p:nvCxnSpPr>
        <p:spPr>
          <a:xfrm>
            <a:off x="346320" y="7522608"/>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0EE60200-1516-5E1D-7EA0-DE8BB6D81CF8}"/>
              </a:ext>
            </a:extLst>
          </p:cNvPr>
          <p:cNvCxnSpPr/>
          <p:nvPr/>
        </p:nvCxnSpPr>
        <p:spPr>
          <a:xfrm>
            <a:off x="344450" y="7949059"/>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FB2B218D-5E29-0185-E267-53D95DC663E4}"/>
              </a:ext>
            </a:extLst>
          </p:cNvPr>
          <p:cNvCxnSpPr/>
          <p:nvPr/>
        </p:nvCxnSpPr>
        <p:spPr>
          <a:xfrm>
            <a:off x="360930" y="8808198"/>
            <a:ext cx="6038437" cy="0"/>
          </a:xfrm>
          <a:prstGeom prst="line">
            <a:avLst/>
          </a:prstGeom>
        </p:spPr>
        <p:style>
          <a:lnRef idx="2">
            <a:schemeClr val="accent1"/>
          </a:lnRef>
          <a:fillRef idx="0">
            <a:schemeClr val="accent1"/>
          </a:fillRef>
          <a:effectRef idx="1">
            <a:schemeClr val="accent1"/>
          </a:effectRef>
          <a:fontRef idx="minor">
            <a:schemeClr val="tx1"/>
          </a:fontRef>
        </p:style>
      </p:cxnSp>
      <p:pic>
        <p:nvPicPr>
          <p:cNvPr id="34" name="Picture 33" descr="A beach with rocks and water&#10;&#10;Description automatically generated">
            <a:extLst>
              <a:ext uri="{FF2B5EF4-FFF2-40B4-BE49-F238E27FC236}">
                <a16:creationId xmlns:a16="http://schemas.microsoft.com/office/drawing/2014/main" id="{94592AEE-8D85-F913-5B6D-4F567AC2F19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951755" y="4168058"/>
            <a:ext cx="2823825" cy="1980727"/>
          </a:xfrm>
          <a:prstGeom prst="rect">
            <a:avLst/>
          </a:prstGeom>
        </p:spPr>
      </p:pic>
      <p:sp>
        <p:nvSpPr>
          <p:cNvPr id="4" name="TextBox 3">
            <a:extLst>
              <a:ext uri="{FF2B5EF4-FFF2-40B4-BE49-F238E27FC236}">
                <a16:creationId xmlns:a16="http://schemas.microsoft.com/office/drawing/2014/main" id="{44297579-A9E0-1E41-04F4-9E5FE4AAC759}"/>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11" name="Footer Placeholder 30">
            <a:extLst>
              <a:ext uri="{FF2B5EF4-FFF2-40B4-BE49-F238E27FC236}">
                <a16:creationId xmlns:a16="http://schemas.microsoft.com/office/drawing/2014/main" id="{FB94FECE-A031-0601-30C2-23DB3932DA75}"/>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32</a:t>
            </a:fld>
            <a:endParaRPr lang="en-GB" sz="1400" dirty="0"/>
          </a:p>
        </p:txBody>
      </p:sp>
      <p:pic>
        <p:nvPicPr>
          <p:cNvPr id="12" name="Graphic 11">
            <a:extLst>
              <a:ext uri="{FF2B5EF4-FFF2-40B4-BE49-F238E27FC236}">
                <a16:creationId xmlns:a16="http://schemas.microsoft.com/office/drawing/2014/main" id="{E753017B-9632-5849-E51A-0F7129244234}"/>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153385" y="9383990"/>
            <a:ext cx="205675" cy="205675"/>
          </a:xfrm>
          <a:prstGeom prst="rect">
            <a:avLst/>
          </a:prstGeom>
        </p:spPr>
      </p:pic>
    </p:spTree>
    <p:extLst>
      <p:ext uri="{BB962C8B-B14F-4D97-AF65-F5344CB8AC3E}">
        <p14:creationId xmlns:p14="http://schemas.microsoft.com/office/powerpoint/2010/main" val="40772302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3D88D800-273B-D0C6-E837-B926F45D4708}"/>
              </a:ext>
            </a:extLst>
          </p:cNvPr>
          <p:cNvSpPr/>
          <p:nvPr/>
        </p:nvSpPr>
        <p:spPr>
          <a:xfrm>
            <a:off x="394447" y="773199"/>
            <a:ext cx="3650867" cy="616329"/>
          </a:xfrm>
          <a:prstGeom prst="roundRect">
            <a:avLst/>
          </a:prstGeom>
          <a:solidFill>
            <a:srgbClr val="4F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B1132A0-36CB-3B33-0FA1-0503D625A180}"/>
              </a:ext>
            </a:extLst>
          </p:cNvPr>
          <p:cNvSpPr>
            <a:spLocks noGrp="1"/>
          </p:cNvSpPr>
          <p:nvPr>
            <p:ph type="title"/>
          </p:nvPr>
        </p:nvSpPr>
        <p:spPr>
          <a:xfrm>
            <a:off x="235005" y="297180"/>
            <a:ext cx="5915025" cy="686540"/>
          </a:xfrm>
        </p:spPr>
        <p:txBody>
          <a:bodyPr/>
          <a:lstStyle/>
          <a:p>
            <a:r>
              <a:rPr lang="en-GB" dirty="0"/>
              <a:t>Knowledge</a:t>
            </a:r>
          </a:p>
        </p:txBody>
      </p:sp>
      <p:sp>
        <p:nvSpPr>
          <p:cNvPr id="4" name="Rectangle 3">
            <a:extLst>
              <a:ext uri="{FF2B5EF4-FFF2-40B4-BE49-F238E27FC236}">
                <a16:creationId xmlns:a16="http://schemas.microsoft.com/office/drawing/2014/main" id="{C7FF525D-5A54-27A3-55D1-6E52D9CB6682}"/>
              </a:ext>
            </a:extLst>
          </p:cNvPr>
          <p:cNvSpPr/>
          <p:nvPr/>
        </p:nvSpPr>
        <p:spPr>
          <a:xfrm>
            <a:off x="1" y="0"/>
            <a:ext cx="6858000" cy="862850"/>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F41759D-1CBE-5146-F934-F373DCF4F501}"/>
              </a:ext>
            </a:extLst>
          </p:cNvPr>
          <p:cNvSpPr txBox="1"/>
          <p:nvPr/>
        </p:nvSpPr>
        <p:spPr>
          <a:xfrm>
            <a:off x="797617" y="31853"/>
            <a:ext cx="3247697" cy="830997"/>
          </a:xfrm>
          <a:prstGeom prst="rect">
            <a:avLst/>
          </a:prstGeom>
          <a:noFill/>
        </p:spPr>
        <p:txBody>
          <a:bodyPr wrap="square" rtlCol="0">
            <a:spAutoFit/>
          </a:bodyPr>
          <a:lstStyle/>
          <a:p>
            <a:r>
              <a:rPr lang="en-GB" sz="4800" dirty="0">
                <a:solidFill>
                  <a:schemeClr val="bg1"/>
                </a:solidFill>
              </a:rPr>
              <a:t>Knowledge</a:t>
            </a:r>
          </a:p>
        </p:txBody>
      </p:sp>
      <p:pic>
        <p:nvPicPr>
          <p:cNvPr id="6" name="Graphic 5">
            <a:extLst>
              <a:ext uri="{FF2B5EF4-FFF2-40B4-BE49-F238E27FC236}">
                <a16:creationId xmlns:a16="http://schemas.microsoft.com/office/drawing/2014/main" id="{44004F73-6B78-C85F-89FB-7CF846D13C8A}"/>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91135" y="31853"/>
            <a:ext cx="752804" cy="752804"/>
          </a:xfrm>
          <a:prstGeom prst="rect">
            <a:avLst/>
          </a:prstGeom>
        </p:spPr>
      </p:pic>
      <p:sp>
        <p:nvSpPr>
          <p:cNvPr id="8" name="TextBox 7">
            <a:extLst>
              <a:ext uri="{FF2B5EF4-FFF2-40B4-BE49-F238E27FC236}">
                <a16:creationId xmlns:a16="http://schemas.microsoft.com/office/drawing/2014/main" id="{BD9FCC6E-3579-97AB-1CE8-72682F85780C}"/>
              </a:ext>
            </a:extLst>
          </p:cNvPr>
          <p:cNvSpPr txBox="1"/>
          <p:nvPr/>
        </p:nvSpPr>
        <p:spPr>
          <a:xfrm>
            <a:off x="501903" y="892305"/>
            <a:ext cx="3650867" cy="461665"/>
          </a:xfrm>
          <a:prstGeom prst="rect">
            <a:avLst/>
          </a:prstGeom>
          <a:noFill/>
        </p:spPr>
        <p:txBody>
          <a:bodyPr wrap="square" rtlCol="0">
            <a:spAutoFit/>
          </a:bodyPr>
          <a:lstStyle/>
          <a:p>
            <a:r>
              <a:rPr lang="en-GB" sz="2400" b="1" dirty="0">
                <a:solidFill>
                  <a:schemeClr val="bg1"/>
                </a:solidFill>
              </a:rPr>
              <a:t>Coastal Transportation</a:t>
            </a:r>
          </a:p>
        </p:txBody>
      </p:sp>
      <p:sp>
        <p:nvSpPr>
          <p:cNvPr id="42" name="Rectangle 41">
            <a:extLst>
              <a:ext uri="{FF2B5EF4-FFF2-40B4-BE49-F238E27FC236}">
                <a16:creationId xmlns:a16="http://schemas.microsoft.com/office/drawing/2014/main" id="{BE3091F5-E350-20E7-D8A5-F02220F924DB}"/>
              </a:ext>
            </a:extLst>
          </p:cNvPr>
          <p:cNvSpPr/>
          <p:nvPr/>
        </p:nvSpPr>
        <p:spPr>
          <a:xfrm>
            <a:off x="-160421" y="1459739"/>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2E218BEB-C1CA-EF21-2D6A-05CF663E135C}"/>
              </a:ext>
            </a:extLst>
          </p:cNvPr>
          <p:cNvSpPr txBox="1"/>
          <p:nvPr/>
        </p:nvSpPr>
        <p:spPr>
          <a:xfrm>
            <a:off x="197105" y="1459739"/>
            <a:ext cx="5782355" cy="400110"/>
          </a:xfrm>
          <a:prstGeom prst="rect">
            <a:avLst/>
          </a:prstGeom>
          <a:noFill/>
        </p:spPr>
        <p:txBody>
          <a:bodyPr wrap="square" rtlCol="0">
            <a:spAutoFit/>
          </a:bodyPr>
          <a:lstStyle/>
          <a:p>
            <a:r>
              <a:rPr lang="en-GB" sz="2000" dirty="0">
                <a:solidFill>
                  <a:schemeClr val="bg1"/>
                </a:solidFill>
              </a:rPr>
              <a:t>What is coastal transportation?</a:t>
            </a:r>
          </a:p>
        </p:txBody>
      </p:sp>
      <p:sp>
        <p:nvSpPr>
          <p:cNvPr id="55" name="TextBox 54">
            <a:extLst>
              <a:ext uri="{FF2B5EF4-FFF2-40B4-BE49-F238E27FC236}">
                <a16:creationId xmlns:a16="http://schemas.microsoft.com/office/drawing/2014/main" id="{06A4EEF0-B78E-1BE0-69D1-76C6A6E4070C}"/>
              </a:ext>
            </a:extLst>
          </p:cNvPr>
          <p:cNvSpPr txBox="1"/>
          <p:nvPr/>
        </p:nvSpPr>
        <p:spPr>
          <a:xfrm>
            <a:off x="290426" y="5628087"/>
            <a:ext cx="6149753" cy="369332"/>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What is saltation?</a:t>
            </a:r>
            <a:endParaRPr lang="en-GB" sz="1800" dirty="0">
              <a:effectLst/>
              <a:latin typeface="Times New Roman" panose="02020603050405020304" pitchFamily="18" charset="0"/>
              <a:ea typeface="Times New Roman" panose="02020603050405020304" pitchFamily="18" charset="0"/>
            </a:endParaRPr>
          </a:p>
        </p:txBody>
      </p:sp>
      <p:cxnSp>
        <p:nvCxnSpPr>
          <p:cNvPr id="3" name="Straight Connector 2">
            <a:extLst>
              <a:ext uri="{FF2B5EF4-FFF2-40B4-BE49-F238E27FC236}">
                <a16:creationId xmlns:a16="http://schemas.microsoft.com/office/drawing/2014/main" id="{E1318C04-208C-DA48-A730-FD36F94B4923}"/>
              </a:ext>
            </a:extLst>
          </p:cNvPr>
          <p:cNvCxnSpPr/>
          <p:nvPr/>
        </p:nvCxnSpPr>
        <p:spPr>
          <a:xfrm>
            <a:off x="346321" y="3150946"/>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46F9CD29-CD8D-773B-D56F-76E61B86CC36}"/>
              </a:ext>
            </a:extLst>
          </p:cNvPr>
          <p:cNvCxnSpPr/>
          <p:nvPr/>
        </p:nvCxnSpPr>
        <p:spPr>
          <a:xfrm>
            <a:off x="336294" y="2287346"/>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67818A17-7E79-2A20-1837-5DAB116DD169}"/>
              </a:ext>
            </a:extLst>
          </p:cNvPr>
          <p:cNvCxnSpPr/>
          <p:nvPr/>
        </p:nvCxnSpPr>
        <p:spPr>
          <a:xfrm>
            <a:off x="336294" y="2712462"/>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7DE6DFB1-4D3A-A0C0-5B07-6882C8D73CC2}"/>
              </a:ext>
            </a:extLst>
          </p:cNvPr>
          <p:cNvSpPr/>
          <p:nvPr/>
        </p:nvSpPr>
        <p:spPr>
          <a:xfrm>
            <a:off x="-122521" y="3491563"/>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79523FCE-FE86-50AC-7746-D6648CBB8E9A}"/>
              </a:ext>
            </a:extLst>
          </p:cNvPr>
          <p:cNvSpPr txBox="1"/>
          <p:nvPr/>
        </p:nvSpPr>
        <p:spPr>
          <a:xfrm>
            <a:off x="235005" y="3491563"/>
            <a:ext cx="5782355" cy="400110"/>
          </a:xfrm>
          <a:prstGeom prst="rect">
            <a:avLst/>
          </a:prstGeom>
          <a:noFill/>
        </p:spPr>
        <p:txBody>
          <a:bodyPr wrap="square" rtlCol="0">
            <a:spAutoFit/>
          </a:bodyPr>
          <a:lstStyle/>
          <a:p>
            <a:r>
              <a:rPr lang="en-GB" sz="2000" dirty="0">
                <a:solidFill>
                  <a:schemeClr val="bg1"/>
                </a:solidFill>
              </a:rPr>
              <a:t>Processes of transportation</a:t>
            </a:r>
          </a:p>
        </p:txBody>
      </p:sp>
      <p:cxnSp>
        <p:nvCxnSpPr>
          <p:cNvPr id="13" name="Straight Connector 12">
            <a:extLst>
              <a:ext uri="{FF2B5EF4-FFF2-40B4-BE49-F238E27FC236}">
                <a16:creationId xmlns:a16="http://schemas.microsoft.com/office/drawing/2014/main" id="{54F66F40-6509-28AA-9424-DA38465B424D}"/>
              </a:ext>
            </a:extLst>
          </p:cNvPr>
          <p:cNvCxnSpPr/>
          <p:nvPr/>
        </p:nvCxnSpPr>
        <p:spPr>
          <a:xfrm>
            <a:off x="384221" y="5405927"/>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B80AADAD-1BE4-5993-F8F6-276B3600E916}"/>
              </a:ext>
            </a:extLst>
          </p:cNvPr>
          <p:cNvCxnSpPr/>
          <p:nvPr/>
        </p:nvCxnSpPr>
        <p:spPr>
          <a:xfrm>
            <a:off x="374194" y="4542327"/>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5D756E1C-8B66-5DDC-29FD-CADEC00988B3}"/>
              </a:ext>
            </a:extLst>
          </p:cNvPr>
          <p:cNvCxnSpPr/>
          <p:nvPr/>
        </p:nvCxnSpPr>
        <p:spPr>
          <a:xfrm>
            <a:off x="374194" y="4967443"/>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D7D0895B-8925-4362-D055-E0B1D7D18CB6}"/>
              </a:ext>
            </a:extLst>
          </p:cNvPr>
          <p:cNvSpPr txBox="1"/>
          <p:nvPr/>
        </p:nvSpPr>
        <p:spPr>
          <a:xfrm>
            <a:off x="271259" y="3869182"/>
            <a:ext cx="6149753" cy="369332"/>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What is traction?</a:t>
            </a:r>
            <a:endParaRPr lang="en-GB" sz="1800" dirty="0">
              <a:effectLst/>
              <a:latin typeface="Times New Roman" panose="02020603050405020304" pitchFamily="18" charset="0"/>
              <a:ea typeface="Times New Roman" panose="02020603050405020304" pitchFamily="18" charset="0"/>
            </a:endParaRPr>
          </a:p>
        </p:txBody>
      </p:sp>
      <p:cxnSp>
        <p:nvCxnSpPr>
          <p:cNvPr id="24" name="Straight Connector 23">
            <a:extLst>
              <a:ext uri="{FF2B5EF4-FFF2-40B4-BE49-F238E27FC236}">
                <a16:creationId xmlns:a16="http://schemas.microsoft.com/office/drawing/2014/main" id="{8ECA9DED-E1C5-0756-2FE7-363B28CDB179}"/>
              </a:ext>
            </a:extLst>
          </p:cNvPr>
          <p:cNvCxnSpPr/>
          <p:nvPr/>
        </p:nvCxnSpPr>
        <p:spPr>
          <a:xfrm>
            <a:off x="394248" y="7124136"/>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1750B9BC-918C-142E-A8A1-6D302E0ED58B}"/>
              </a:ext>
            </a:extLst>
          </p:cNvPr>
          <p:cNvCxnSpPr/>
          <p:nvPr/>
        </p:nvCxnSpPr>
        <p:spPr>
          <a:xfrm>
            <a:off x="384221" y="6260536"/>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4D9176ED-3C3C-AE40-16A1-B65CC0CD01E5}"/>
              </a:ext>
            </a:extLst>
          </p:cNvPr>
          <p:cNvCxnSpPr/>
          <p:nvPr/>
        </p:nvCxnSpPr>
        <p:spPr>
          <a:xfrm>
            <a:off x="384221" y="6685652"/>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8302866C-41F7-288D-DE2E-A5392899D884}"/>
              </a:ext>
            </a:extLst>
          </p:cNvPr>
          <p:cNvSpPr txBox="1"/>
          <p:nvPr/>
        </p:nvSpPr>
        <p:spPr>
          <a:xfrm>
            <a:off x="336294" y="7357521"/>
            <a:ext cx="6149753" cy="369332"/>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What is suspension?</a:t>
            </a:r>
            <a:endParaRPr lang="en-GB" sz="1800" dirty="0">
              <a:effectLst/>
              <a:latin typeface="Times New Roman" panose="02020603050405020304" pitchFamily="18" charset="0"/>
              <a:ea typeface="Times New Roman" panose="02020603050405020304" pitchFamily="18" charset="0"/>
            </a:endParaRPr>
          </a:p>
        </p:txBody>
      </p:sp>
      <p:cxnSp>
        <p:nvCxnSpPr>
          <p:cNvPr id="17" name="Straight Connector 16">
            <a:extLst>
              <a:ext uri="{FF2B5EF4-FFF2-40B4-BE49-F238E27FC236}">
                <a16:creationId xmlns:a16="http://schemas.microsoft.com/office/drawing/2014/main" id="{1200458F-33C0-EF08-D65C-CD035A8FE13B}"/>
              </a:ext>
            </a:extLst>
          </p:cNvPr>
          <p:cNvCxnSpPr/>
          <p:nvPr/>
        </p:nvCxnSpPr>
        <p:spPr>
          <a:xfrm>
            <a:off x="440116" y="8853570"/>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22EB95FC-C59F-05DF-13CB-BA22232381AF}"/>
              </a:ext>
            </a:extLst>
          </p:cNvPr>
          <p:cNvCxnSpPr/>
          <p:nvPr/>
        </p:nvCxnSpPr>
        <p:spPr>
          <a:xfrm>
            <a:off x="430089" y="7989970"/>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5F11C6CA-65C9-3D30-D9A2-6E3E5ACE32B2}"/>
              </a:ext>
            </a:extLst>
          </p:cNvPr>
          <p:cNvCxnSpPr/>
          <p:nvPr/>
        </p:nvCxnSpPr>
        <p:spPr>
          <a:xfrm>
            <a:off x="430089" y="8415086"/>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22D7E018-E1C2-27D1-DFF0-6B43541A5040}"/>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22" name="Footer Placeholder 30">
            <a:extLst>
              <a:ext uri="{FF2B5EF4-FFF2-40B4-BE49-F238E27FC236}">
                <a16:creationId xmlns:a16="http://schemas.microsoft.com/office/drawing/2014/main" id="{30EC3A5E-FBB2-3022-30A1-283A4528458A}"/>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33</a:t>
            </a:fld>
            <a:endParaRPr lang="en-GB" sz="1400" dirty="0"/>
          </a:p>
        </p:txBody>
      </p:sp>
      <p:pic>
        <p:nvPicPr>
          <p:cNvPr id="23" name="Graphic 22">
            <a:extLst>
              <a:ext uri="{FF2B5EF4-FFF2-40B4-BE49-F238E27FC236}">
                <a16:creationId xmlns:a16="http://schemas.microsoft.com/office/drawing/2014/main" id="{0458A97C-7188-DB17-5A1A-0CB36E5CF7F3}"/>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153385" y="9383990"/>
            <a:ext cx="205675" cy="205675"/>
          </a:xfrm>
          <a:prstGeom prst="rect">
            <a:avLst/>
          </a:prstGeom>
        </p:spPr>
      </p:pic>
    </p:spTree>
    <p:extLst>
      <p:ext uri="{BB962C8B-B14F-4D97-AF65-F5344CB8AC3E}">
        <p14:creationId xmlns:p14="http://schemas.microsoft.com/office/powerpoint/2010/main" val="12611796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ounded Rectangle 38">
            <a:extLst>
              <a:ext uri="{FF2B5EF4-FFF2-40B4-BE49-F238E27FC236}">
                <a16:creationId xmlns:a16="http://schemas.microsoft.com/office/drawing/2014/main" id="{52F230C3-C067-1D83-4194-D71DE404E64A}"/>
              </a:ext>
            </a:extLst>
          </p:cNvPr>
          <p:cNvSpPr/>
          <p:nvPr/>
        </p:nvSpPr>
        <p:spPr>
          <a:xfrm>
            <a:off x="-487298" y="-18903"/>
            <a:ext cx="5944201" cy="862850"/>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68FAB455-9224-23BE-8D3F-AF13135A5184}"/>
              </a:ext>
            </a:extLst>
          </p:cNvPr>
          <p:cNvSpPr txBox="1"/>
          <p:nvPr/>
        </p:nvSpPr>
        <p:spPr>
          <a:xfrm>
            <a:off x="271259" y="1426568"/>
            <a:ext cx="6149753" cy="369332"/>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What is solution?</a:t>
            </a:r>
            <a:endParaRPr lang="en-GB" sz="1800" dirty="0">
              <a:effectLst/>
              <a:latin typeface="Times New Roman" panose="02020603050405020304" pitchFamily="18" charset="0"/>
              <a:ea typeface="Times New Roman" panose="02020603050405020304" pitchFamily="18" charset="0"/>
            </a:endParaRPr>
          </a:p>
        </p:txBody>
      </p:sp>
      <p:cxnSp>
        <p:nvCxnSpPr>
          <p:cNvPr id="11" name="Straight Connector 10">
            <a:extLst>
              <a:ext uri="{FF2B5EF4-FFF2-40B4-BE49-F238E27FC236}">
                <a16:creationId xmlns:a16="http://schemas.microsoft.com/office/drawing/2014/main" id="{39BE6C3B-6225-F3F7-B756-314D393F23C8}"/>
              </a:ext>
            </a:extLst>
          </p:cNvPr>
          <p:cNvCxnSpPr/>
          <p:nvPr/>
        </p:nvCxnSpPr>
        <p:spPr>
          <a:xfrm>
            <a:off x="375081" y="2975427"/>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FBB7A0C9-C844-8B9E-D50E-AD18037C752C}"/>
              </a:ext>
            </a:extLst>
          </p:cNvPr>
          <p:cNvCxnSpPr/>
          <p:nvPr/>
        </p:nvCxnSpPr>
        <p:spPr>
          <a:xfrm>
            <a:off x="365054" y="2111827"/>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5865E9E2-6E48-E5F3-1148-B38D0A130ADC}"/>
              </a:ext>
            </a:extLst>
          </p:cNvPr>
          <p:cNvCxnSpPr/>
          <p:nvPr/>
        </p:nvCxnSpPr>
        <p:spPr>
          <a:xfrm>
            <a:off x="365054" y="2536943"/>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63FA77E8-A1E1-6F8A-7A22-FC7A91B02BD7}"/>
              </a:ext>
            </a:extLst>
          </p:cNvPr>
          <p:cNvSpPr txBox="1"/>
          <p:nvPr/>
        </p:nvSpPr>
        <p:spPr>
          <a:xfrm>
            <a:off x="319422" y="3147039"/>
            <a:ext cx="6149753" cy="646331"/>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Identify the processes of coastal transportation shown in the diagram below.</a:t>
            </a:r>
            <a:endParaRPr lang="en-GB" sz="1800" dirty="0">
              <a:effectLst/>
              <a:latin typeface="Times New Roman" panose="02020603050405020304" pitchFamily="18" charset="0"/>
              <a:ea typeface="Times New Roman" panose="02020603050405020304" pitchFamily="18" charset="0"/>
            </a:endParaRPr>
          </a:p>
        </p:txBody>
      </p:sp>
      <p:pic>
        <p:nvPicPr>
          <p:cNvPr id="17" name="Picture 16" descr="A group of rocks on a beach&#10;&#10;Description automatically generated">
            <a:extLst>
              <a:ext uri="{FF2B5EF4-FFF2-40B4-BE49-F238E27FC236}">
                <a16:creationId xmlns:a16="http://schemas.microsoft.com/office/drawing/2014/main" id="{6D390B9C-FC04-FF99-5FE8-6C3830EFCD3B}"/>
              </a:ext>
            </a:extLst>
          </p:cNvPr>
          <p:cNvPicPr>
            <a:picLocks noChangeAspect="1"/>
          </p:cNvPicPr>
          <p:nvPr/>
        </p:nvPicPr>
        <p:blipFill>
          <a:blip r:embed="rId2"/>
          <a:stretch>
            <a:fillRect/>
          </a:stretch>
        </p:blipFill>
        <p:spPr>
          <a:xfrm>
            <a:off x="405829" y="4010638"/>
            <a:ext cx="5992245" cy="4468793"/>
          </a:xfrm>
          <a:prstGeom prst="rect">
            <a:avLst/>
          </a:prstGeom>
        </p:spPr>
      </p:pic>
      <p:pic>
        <p:nvPicPr>
          <p:cNvPr id="20" name="Picture 19" descr="A qr code with a black and white background&#10;&#10;Description automatically generated">
            <a:extLst>
              <a:ext uri="{FF2B5EF4-FFF2-40B4-BE49-F238E27FC236}">
                <a16:creationId xmlns:a16="http://schemas.microsoft.com/office/drawing/2014/main" id="{128C96DF-A33B-60FE-DF64-A4850B8B5C6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8292" y="105712"/>
            <a:ext cx="669532" cy="669532"/>
          </a:xfrm>
          <a:prstGeom prst="rect">
            <a:avLst/>
          </a:prstGeom>
        </p:spPr>
      </p:pic>
      <p:sp>
        <p:nvSpPr>
          <p:cNvPr id="4" name="TextBox 3">
            <a:extLst>
              <a:ext uri="{FF2B5EF4-FFF2-40B4-BE49-F238E27FC236}">
                <a16:creationId xmlns:a16="http://schemas.microsoft.com/office/drawing/2014/main" id="{2ABCAABC-3F72-3FCC-16D6-6A47BD5B23EE}"/>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5" name="Footer Placeholder 30">
            <a:extLst>
              <a:ext uri="{FF2B5EF4-FFF2-40B4-BE49-F238E27FC236}">
                <a16:creationId xmlns:a16="http://schemas.microsoft.com/office/drawing/2014/main" id="{12399E09-08B7-9EBA-EC14-26164982D6E5}"/>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34</a:t>
            </a:fld>
            <a:endParaRPr lang="en-GB" sz="1400" dirty="0"/>
          </a:p>
        </p:txBody>
      </p:sp>
      <p:pic>
        <p:nvPicPr>
          <p:cNvPr id="6" name="Graphic 5">
            <a:extLst>
              <a:ext uri="{FF2B5EF4-FFF2-40B4-BE49-F238E27FC236}">
                <a16:creationId xmlns:a16="http://schemas.microsoft.com/office/drawing/2014/main" id="{A3F7F613-6492-FD41-96FF-CE72FDC5413B}"/>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153385" y="9383990"/>
            <a:ext cx="205675" cy="205675"/>
          </a:xfrm>
          <a:prstGeom prst="rect">
            <a:avLst/>
          </a:prstGeom>
        </p:spPr>
      </p:pic>
    </p:spTree>
    <p:extLst>
      <p:ext uri="{BB962C8B-B14F-4D97-AF65-F5344CB8AC3E}">
        <p14:creationId xmlns:p14="http://schemas.microsoft.com/office/powerpoint/2010/main" val="34555469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3D88D800-273B-D0C6-E837-B926F45D4708}"/>
              </a:ext>
            </a:extLst>
          </p:cNvPr>
          <p:cNvSpPr/>
          <p:nvPr/>
        </p:nvSpPr>
        <p:spPr>
          <a:xfrm>
            <a:off x="394447" y="773199"/>
            <a:ext cx="3650867" cy="616329"/>
          </a:xfrm>
          <a:prstGeom prst="roundRect">
            <a:avLst/>
          </a:prstGeom>
          <a:solidFill>
            <a:srgbClr val="4F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B1132A0-36CB-3B33-0FA1-0503D625A180}"/>
              </a:ext>
            </a:extLst>
          </p:cNvPr>
          <p:cNvSpPr>
            <a:spLocks noGrp="1"/>
          </p:cNvSpPr>
          <p:nvPr>
            <p:ph type="title"/>
          </p:nvPr>
        </p:nvSpPr>
        <p:spPr>
          <a:xfrm>
            <a:off x="235005" y="297180"/>
            <a:ext cx="5915025" cy="686540"/>
          </a:xfrm>
        </p:spPr>
        <p:txBody>
          <a:bodyPr/>
          <a:lstStyle/>
          <a:p>
            <a:r>
              <a:rPr lang="en-GB" dirty="0"/>
              <a:t>Knowledge</a:t>
            </a:r>
          </a:p>
        </p:txBody>
      </p:sp>
      <p:sp>
        <p:nvSpPr>
          <p:cNvPr id="4" name="Rectangle 3">
            <a:extLst>
              <a:ext uri="{FF2B5EF4-FFF2-40B4-BE49-F238E27FC236}">
                <a16:creationId xmlns:a16="http://schemas.microsoft.com/office/drawing/2014/main" id="{C7FF525D-5A54-27A3-55D1-6E52D9CB6682}"/>
              </a:ext>
            </a:extLst>
          </p:cNvPr>
          <p:cNvSpPr/>
          <p:nvPr/>
        </p:nvSpPr>
        <p:spPr>
          <a:xfrm>
            <a:off x="1" y="0"/>
            <a:ext cx="6858000" cy="862850"/>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F41759D-1CBE-5146-F934-F373DCF4F501}"/>
              </a:ext>
            </a:extLst>
          </p:cNvPr>
          <p:cNvSpPr txBox="1"/>
          <p:nvPr/>
        </p:nvSpPr>
        <p:spPr>
          <a:xfrm>
            <a:off x="797617" y="31853"/>
            <a:ext cx="3247697" cy="830997"/>
          </a:xfrm>
          <a:prstGeom prst="rect">
            <a:avLst/>
          </a:prstGeom>
          <a:noFill/>
        </p:spPr>
        <p:txBody>
          <a:bodyPr wrap="square" rtlCol="0">
            <a:spAutoFit/>
          </a:bodyPr>
          <a:lstStyle/>
          <a:p>
            <a:r>
              <a:rPr lang="en-GB" sz="4800" dirty="0">
                <a:solidFill>
                  <a:schemeClr val="bg1"/>
                </a:solidFill>
              </a:rPr>
              <a:t>Knowledge</a:t>
            </a:r>
          </a:p>
        </p:txBody>
      </p:sp>
      <p:pic>
        <p:nvPicPr>
          <p:cNvPr id="6" name="Graphic 5">
            <a:extLst>
              <a:ext uri="{FF2B5EF4-FFF2-40B4-BE49-F238E27FC236}">
                <a16:creationId xmlns:a16="http://schemas.microsoft.com/office/drawing/2014/main" id="{44004F73-6B78-C85F-89FB-7CF846D13C8A}"/>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91135" y="31853"/>
            <a:ext cx="752804" cy="752804"/>
          </a:xfrm>
          <a:prstGeom prst="rect">
            <a:avLst/>
          </a:prstGeom>
        </p:spPr>
      </p:pic>
      <p:sp>
        <p:nvSpPr>
          <p:cNvPr id="8" name="TextBox 7">
            <a:extLst>
              <a:ext uri="{FF2B5EF4-FFF2-40B4-BE49-F238E27FC236}">
                <a16:creationId xmlns:a16="http://schemas.microsoft.com/office/drawing/2014/main" id="{BD9FCC6E-3579-97AB-1CE8-72682F85780C}"/>
              </a:ext>
            </a:extLst>
          </p:cNvPr>
          <p:cNvSpPr txBox="1"/>
          <p:nvPr/>
        </p:nvSpPr>
        <p:spPr>
          <a:xfrm>
            <a:off x="501903" y="892305"/>
            <a:ext cx="3650867" cy="461665"/>
          </a:xfrm>
          <a:prstGeom prst="rect">
            <a:avLst/>
          </a:prstGeom>
          <a:noFill/>
        </p:spPr>
        <p:txBody>
          <a:bodyPr wrap="square" rtlCol="0">
            <a:spAutoFit/>
          </a:bodyPr>
          <a:lstStyle/>
          <a:p>
            <a:r>
              <a:rPr lang="en-GB" sz="2400" b="1" dirty="0">
                <a:solidFill>
                  <a:schemeClr val="bg1"/>
                </a:solidFill>
              </a:rPr>
              <a:t>Coastal Transportation</a:t>
            </a:r>
          </a:p>
        </p:txBody>
      </p:sp>
      <p:sp>
        <p:nvSpPr>
          <p:cNvPr id="42" name="Rectangle 41">
            <a:extLst>
              <a:ext uri="{FF2B5EF4-FFF2-40B4-BE49-F238E27FC236}">
                <a16:creationId xmlns:a16="http://schemas.microsoft.com/office/drawing/2014/main" id="{BE3091F5-E350-20E7-D8A5-F02220F924DB}"/>
              </a:ext>
            </a:extLst>
          </p:cNvPr>
          <p:cNvSpPr/>
          <p:nvPr/>
        </p:nvSpPr>
        <p:spPr>
          <a:xfrm>
            <a:off x="-160421" y="1459739"/>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2E218BEB-C1CA-EF21-2D6A-05CF663E135C}"/>
              </a:ext>
            </a:extLst>
          </p:cNvPr>
          <p:cNvSpPr txBox="1"/>
          <p:nvPr/>
        </p:nvSpPr>
        <p:spPr>
          <a:xfrm>
            <a:off x="197105" y="1459739"/>
            <a:ext cx="5782355" cy="400110"/>
          </a:xfrm>
          <a:prstGeom prst="rect">
            <a:avLst/>
          </a:prstGeom>
          <a:noFill/>
        </p:spPr>
        <p:txBody>
          <a:bodyPr wrap="square" rtlCol="0">
            <a:spAutoFit/>
          </a:bodyPr>
          <a:lstStyle/>
          <a:p>
            <a:r>
              <a:rPr lang="en-GB" sz="2000" dirty="0">
                <a:solidFill>
                  <a:schemeClr val="bg1"/>
                </a:solidFill>
              </a:rPr>
              <a:t>Longshore Drift</a:t>
            </a:r>
          </a:p>
        </p:txBody>
      </p:sp>
      <p:cxnSp>
        <p:nvCxnSpPr>
          <p:cNvPr id="3" name="Straight Connector 2">
            <a:extLst>
              <a:ext uri="{FF2B5EF4-FFF2-40B4-BE49-F238E27FC236}">
                <a16:creationId xmlns:a16="http://schemas.microsoft.com/office/drawing/2014/main" id="{E1318C04-208C-DA48-A730-FD36F94B4923}"/>
              </a:ext>
            </a:extLst>
          </p:cNvPr>
          <p:cNvCxnSpPr/>
          <p:nvPr/>
        </p:nvCxnSpPr>
        <p:spPr>
          <a:xfrm>
            <a:off x="346321" y="3418234"/>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46F9CD29-CD8D-773B-D56F-76E61B86CC36}"/>
              </a:ext>
            </a:extLst>
          </p:cNvPr>
          <p:cNvCxnSpPr/>
          <p:nvPr/>
        </p:nvCxnSpPr>
        <p:spPr>
          <a:xfrm>
            <a:off x="336294" y="2554634"/>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67818A17-7E79-2A20-1837-5DAB116DD169}"/>
              </a:ext>
            </a:extLst>
          </p:cNvPr>
          <p:cNvCxnSpPr/>
          <p:nvPr/>
        </p:nvCxnSpPr>
        <p:spPr>
          <a:xfrm>
            <a:off x="336294" y="2979750"/>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D7D0895B-8925-4362-D055-E0B1D7D18CB6}"/>
              </a:ext>
            </a:extLst>
          </p:cNvPr>
          <p:cNvSpPr txBox="1"/>
          <p:nvPr/>
        </p:nvSpPr>
        <p:spPr>
          <a:xfrm>
            <a:off x="271259" y="3869182"/>
            <a:ext cx="6149753" cy="646331"/>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Annotate the diagram below to explain the process of longshore drift. </a:t>
            </a:r>
            <a:endParaRPr lang="en-GB" sz="1800" dirty="0">
              <a:effectLst/>
              <a:latin typeface="Times New Roman" panose="02020603050405020304" pitchFamily="18" charset="0"/>
              <a:ea typeface="Times New Roman" panose="02020603050405020304" pitchFamily="18" charset="0"/>
            </a:endParaRPr>
          </a:p>
        </p:txBody>
      </p:sp>
      <p:sp>
        <p:nvSpPr>
          <p:cNvPr id="21" name="TextBox 20">
            <a:extLst>
              <a:ext uri="{FF2B5EF4-FFF2-40B4-BE49-F238E27FC236}">
                <a16:creationId xmlns:a16="http://schemas.microsoft.com/office/drawing/2014/main" id="{2BEE82B4-FD65-6571-0D44-A353982EA8FB}"/>
              </a:ext>
            </a:extLst>
          </p:cNvPr>
          <p:cNvSpPr txBox="1"/>
          <p:nvPr/>
        </p:nvSpPr>
        <p:spPr>
          <a:xfrm>
            <a:off x="235005" y="1883362"/>
            <a:ext cx="6149753" cy="369332"/>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What is longshore (littoral) drift?</a:t>
            </a:r>
            <a:endParaRPr lang="en-GB" sz="1800" dirty="0">
              <a:effectLst/>
              <a:latin typeface="Times New Roman" panose="02020603050405020304" pitchFamily="18" charset="0"/>
              <a:ea typeface="Times New Roman" panose="02020603050405020304" pitchFamily="18" charset="0"/>
            </a:endParaRPr>
          </a:p>
        </p:txBody>
      </p:sp>
      <p:pic>
        <p:nvPicPr>
          <p:cNvPr id="23" name="Picture 22" descr="A diagram of a wave with arrows&#10;&#10;Description automatically generated with medium confidence">
            <a:extLst>
              <a:ext uri="{FF2B5EF4-FFF2-40B4-BE49-F238E27FC236}">
                <a16:creationId xmlns:a16="http://schemas.microsoft.com/office/drawing/2014/main" id="{ACF98CB0-3103-9CD0-EAEA-BA21736B4010}"/>
              </a:ext>
            </a:extLst>
          </p:cNvPr>
          <p:cNvPicPr>
            <a:picLocks noChangeAspect="1"/>
          </p:cNvPicPr>
          <p:nvPr/>
        </p:nvPicPr>
        <p:blipFill>
          <a:blip r:embed="rId5"/>
          <a:stretch>
            <a:fillRect/>
          </a:stretch>
        </p:blipFill>
        <p:spPr>
          <a:xfrm>
            <a:off x="368747" y="5043653"/>
            <a:ext cx="6096442" cy="3551952"/>
          </a:xfrm>
          <a:prstGeom prst="rect">
            <a:avLst/>
          </a:prstGeom>
        </p:spPr>
      </p:pic>
      <p:sp>
        <p:nvSpPr>
          <p:cNvPr id="11" name="TextBox 10">
            <a:extLst>
              <a:ext uri="{FF2B5EF4-FFF2-40B4-BE49-F238E27FC236}">
                <a16:creationId xmlns:a16="http://schemas.microsoft.com/office/drawing/2014/main" id="{1A2C468F-7595-69B0-8FAD-683C4FB3C982}"/>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12" name="Footer Placeholder 30">
            <a:extLst>
              <a:ext uri="{FF2B5EF4-FFF2-40B4-BE49-F238E27FC236}">
                <a16:creationId xmlns:a16="http://schemas.microsoft.com/office/drawing/2014/main" id="{A0F41969-4A53-846B-0BB7-AF9729FD685C}"/>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35</a:t>
            </a:fld>
            <a:endParaRPr lang="en-GB" sz="1400" dirty="0"/>
          </a:p>
        </p:txBody>
      </p:sp>
      <p:pic>
        <p:nvPicPr>
          <p:cNvPr id="13" name="Graphic 12">
            <a:extLst>
              <a:ext uri="{FF2B5EF4-FFF2-40B4-BE49-F238E27FC236}">
                <a16:creationId xmlns:a16="http://schemas.microsoft.com/office/drawing/2014/main" id="{4EEF4EB4-EA6D-170B-8136-6BFA86F77BDF}"/>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153385" y="9383990"/>
            <a:ext cx="205675" cy="205675"/>
          </a:xfrm>
          <a:prstGeom prst="rect">
            <a:avLst/>
          </a:prstGeom>
        </p:spPr>
      </p:pic>
    </p:spTree>
    <p:extLst>
      <p:ext uri="{BB962C8B-B14F-4D97-AF65-F5344CB8AC3E}">
        <p14:creationId xmlns:p14="http://schemas.microsoft.com/office/powerpoint/2010/main" val="27463230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1D201D54-CC3E-485C-B954-F87BD737AFCB}"/>
              </a:ext>
            </a:extLst>
          </p:cNvPr>
          <p:cNvSpPr/>
          <p:nvPr/>
        </p:nvSpPr>
        <p:spPr>
          <a:xfrm>
            <a:off x="0" y="1659794"/>
            <a:ext cx="6858000" cy="7628585"/>
          </a:xfrm>
          <a:prstGeom prst="rect">
            <a:avLst/>
          </a:prstGeom>
          <a:solidFill>
            <a:srgbClr val="E3F0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a:extLst>
              <a:ext uri="{FF2B5EF4-FFF2-40B4-BE49-F238E27FC236}">
                <a16:creationId xmlns:a16="http://schemas.microsoft.com/office/drawing/2014/main" id="{3D88D800-273B-D0C6-E837-B926F45D4708}"/>
              </a:ext>
            </a:extLst>
          </p:cNvPr>
          <p:cNvSpPr/>
          <p:nvPr/>
        </p:nvSpPr>
        <p:spPr>
          <a:xfrm>
            <a:off x="394447" y="773199"/>
            <a:ext cx="3505430" cy="616329"/>
          </a:xfrm>
          <a:prstGeom prst="roundRect">
            <a:avLst/>
          </a:prstGeom>
          <a:solidFill>
            <a:srgbClr val="4F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BD9FCC6E-3579-97AB-1CE8-72682F85780C}"/>
              </a:ext>
            </a:extLst>
          </p:cNvPr>
          <p:cNvSpPr txBox="1"/>
          <p:nvPr/>
        </p:nvSpPr>
        <p:spPr>
          <a:xfrm>
            <a:off x="501903" y="892305"/>
            <a:ext cx="3397974" cy="461665"/>
          </a:xfrm>
          <a:prstGeom prst="rect">
            <a:avLst/>
          </a:prstGeom>
          <a:noFill/>
        </p:spPr>
        <p:txBody>
          <a:bodyPr wrap="square" rtlCol="0">
            <a:spAutoFit/>
          </a:bodyPr>
          <a:lstStyle/>
          <a:p>
            <a:r>
              <a:rPr lang="en-GB" sz="2400" b="1" dirty="0">
                <a:solidFill>
                  <a:schemeClr val="bg1"/>
                </a:solidFill>
              </a:rPr>
              <a:t>Coastal Transportation</a:t>
            </a:r>
          </a:p>
        </p:txBody>
      </p:sp>
      <p:sp>
        <p:nvSpPr>
          <p:cNvPr id="9" name="Rectangle 8">
            <a:extLst>
              <a:ext uri="{FF2B5EF4-FFF2-40B4-BE49-F238E27FC236}">
                <a16:creationId xmlns:a16="http://schemas.microsoft.com/office/drawing/2014/main" id="{9E0E8C76-28E0-8293-66B9-120D4FC99544}"/>
              </a:ext>
            </a:extLst>
          </p:cNvPr>
          <p:cNvSpPr/>
          <p:nvPr/>
        </p:nvSpPr>
        <p:spPr>
          <a:xfrm>
            <a:off x="-160421" y="1459739"/>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90ED1EA0-6811-E62C-8186-0AF57947F6A4}"/>
              </a:ext>
            </a:extLst>
          </p:cNvPr>
          <p:cNvSpPr txBox="1"/>
          <p:nvPr/>
        </p:nvSpPr>
        <p:spPr>
          <a:xfrm>
            <a:off x="197105" y="1459739"/>
            <a:ext cx="5782355" cy="400110"/>
          </a:xfrm>
          <a:prstGeom prst="rect">
            <a:avLst/>
          </a:prstGeom>
          <a:noFill/>
        </p:spPr>
        <p:txBody>
          <a:bodyPr wrap="square" rtlCol="0">
            <a:spAutoFit/>
          </a:bodyPr>
          <a:lstStyle/>
          <a:p>
            <a:r>
              <a:rPr lang="en-GB" sz="2000" dirty="0">
                <a:solidFill>
                  <a:schemeClr val="bg1"/>
                </a:solidFill>
              </a:rPr>
              <a:t>Processes of coastal transportation</a:t>
            </a:r>
          </a:p>
        </p:txBody>
      </p:sp>
      <p:sp>
        <p:nvSpPr>
          <p:cNvPr id="16" name="TextBox 15">
            <a:extLst>
              <a:ext uri="{FF2B5EF4-FFF2-40B4-BE49-F238E27FC236}">
                <a16:creationId xmlns:a16="http://schemas.microsoft.com/office/drawing/2014/main" id="{3CD2ED89-2A90-C195-C5BD-D02496E9B067}"/>
              </a:ext>
            </a:extLst>
          </p:cNvPr>
          <p:cNvSpPr txBox="1"/>
          <p:nvPr/>
        </p:nvSpPr>
        <p:spPr>
          <a:xfrm>
            <a:off x="613717" y="1953444"/>
            <a:ext cx="6462821" cy="307777"/>
          </a:xfrm>
          <a:prstGeom prst="rect">
            <a:avLst/>
          </a:prstGeom>
          <a:noFill/>
        </p:spPr>
        <p:txBody>
          <a:bodyPr wrap="square">
            <a:spAutoFit/>
          </a:bodyPr>
          <a:lstStyle/>
          <a:p>
            <a:r>
              <a:rPr lang="en-GB" sz="1400" b="1" dirty="0">
                <a:effectLst/>
                <a:latin typeface="Calibri" panose="020F0502020204030204" pitchFamily="34" charset="0"/>
                <a:ea typeface="Times New Roman" panose="02020603050405020304" pitchFamily="18" charset="0"/>
                <a:cs typeface="Times New Roman" panose="02020603050405020304" pitchFamily="18" charset="0"/>
              </a:rPr>
              <a:t>True or false? </a:t>
            </a:r>
            <a:endParaRPr lang="en-GB" sz="1400" b="1"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36" name="Rounded Rectangle 35">
            <a:extLst>
              <a:ext uri="{FF2B5EF4-FFF2-40B4-BE49-F238E27FC236}">
                <a16:creationId xmlns:a16="http://schemas.microsoft.com/office/drawing/2014/main" id="{126BCEC3-FDDB-1380-1362-876E4D12934A}"/>
              </a:ext>
            </a:extLst>
          </p:cNvPr>
          <p:cNvSpPr/>
          <p:nvPr/>
        </p:nvSpPr>
        <p:spPr>
          <a:xfrm>
            <a:off x="-487298" y="-18903"/>
            <a:ext cx="5944201" cy="862850"/>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F41759D-1CBE-5146-F934-F373DCF4F501}"/>
              </a:ext>
            </a:extLst>
          </p:cNvPr>
          <p:cNvSpPr txBox="1"/>
          <p:nvPr/>
        </p:nvSpPr>
        <p:spPr>
          <a:xfrm>
            <a:off x="797617" y="31853"/>
            <a:ext cx="3247697" cy="830997"/>
          </a:xfrm>
          <a:prstGeom prst="rect">
            <a:avLst/>
          </a:prstGeom>
          <a:noFill/>
        </p:spPr>
        <p:txBody>
          <a:bodyPr wrap="square" rtlCol="0">
            <a:spAutoFit/>
          </a:bodyPr>
          <a:lstStyle/>
          <a:p>
            <a:r>
              <a:rPr lang="en-GB" sz="4800" dirty="0">
                <a:solidFill>
                  <a:schemeClr val="bg1"/>
                </a:solidFill>
              </a:rPr>
              <a:t>Retrieval</a:t>
            </a:r>
          </a:p>
        </p:txBody>
      </p:sp>
      <p:pic>
        <p:nvPicPr>
          <p:cNvPr id="40" name="Graphic 39">
            <a:extLst>
              <a:ext uri="{FF2B5EF4-FFF2-40B4-BE49-F238E27FC236}">
                <a16:creationId xmlns:a16="http://schemas.microsoft.com/office/drawing/2014/main" id="{F32080A9-2D19-B971-C8C0-689C442F21BC}"/>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101709" y="46405"/>
            <a:ext cx="752804" cy="752804"/>
          </a:xfrm>
          <a:prstGeom prst="rect">
            <a:avLst/>
          </a:prstGeom>
        </p:spPr>
      </p:pic>
      <p:graphicFrame>
        <p:nvGraphicFramePr>
          <p:cNvPr id="44" name="Table 43">
            <a:extLst>
              <a:ext uri="{FF2B5EF4-FFF2-40B4-BE49-F238E27FC236}">
                <a16:creationId xmlns:a16="http://schemas.microsoft.com/office/drawing/2014/main" id="{96CFE5FD-50E7-D86D-CB04-E7D90C116CD8}"/>
              </a:ext>
            </a:extLst>
          </p:cNvPr>
          <p:cNvGraphicFramePr>
            <a:graphicFrameLocks noGrp="1"/>
          </p:cNvGraphicFramePr>
          <p:nvPr>
            <p:extLst>
              <p:ext uri="{D42A27DB-BD31-4B8C-83A1-F6EECF244321}">
                <p14:modId xmlns:p14="http://schemas.microsoft.com/office/powerpoint/2010/main" val="1776918217"/>
              </p:ext>
            </p:extLst>
          </p:nvPr>
        </p:nvGraphicFramePr>
        <p:xfrm>
          <a:off x="359060" y="1993383"/>
          <a:ext cx="6061863" cy="3040380"/>
        </p:xfrm>
        <a:graphic>
          <a:graphicData uri="http://schemas.openxmlformats.org/drawingml/2006/table">
            <a:tbl>
              <a:tblPr firstRow="1" bandRow="1">
                <a:tableStyleId>{5C22544A-7EE6-4342-B048-85BDC9FD1C3A}</a:tableStyleId>
              </a:tblPr>
              <a:tblGrid>
                <a:gridCol w="359093">
                  <a:extLst>
                    <a:ext uri="{9D8B030D-6E8A-4147-A177-3AD203B41FA5}">
                      <a16:colId xmlns:a16="http://schemas.microsoft.com/office/drawing/2014/main" val="1575317094"/>
                    </a:ext>
                  </a:extLst>
                </a:gridCol>
                <a:gridCol w="4183380">
                  <a:extLst>
                    <a:ext uri="{9D8B030D-6E8A-4147-A177-3AD203B41FA5}">
                      <a16:colId xmlns:a16="http://schemas.microsoft.com/office/drawing/2014/main" val="2328552629"/>
                    </a:ext>
                  </a:extLst>
                </a:gridCol>
                <a:gridCol w="759695">
                  <a:extLst>
                    <a:ext uri="{9D8B030D-6E8A-4147-A177-3AD203B41FA5}">
                      <a16:colId xmlns:a16="http://schemas.microsoft.com/office/drawing/2014/main" val="257254350"/>
                    </a:ext>
                  </a:extLst>
                </a:gridCol>
                <a:gridCol w="759695">
                  <a:extLst>
                    <a:ext uri="{9D8B030D-6E8A-4147-A177-3AD203B41FA5}">
                      <a16:colId xmlns:a16="http://schemas.microsoft.com/office/drawing/2014/main" val="1381550662"/>
                    </a:ext>
                  </a:extLst>
                </a:gridCol>
              </a:tblGrid>
              <a:tr h="188599">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200"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solidFill>
                            <a:schemeClr val="tx1"/>
                          </a:solidFill>
                        </a:rPr>
                        <a:t>True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solidFill>
                            <a:schemeClr val="tx1"/>
                          </a:solidFill>
                        </a:rPr>
                        <a:t>False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11339463"/>
                  </a:ext>
                </a:extLst>
              </a:tr>
              <a:tr h="188599">
                <a:tc>
                  <a:txBody>
                    <a:bodyPr/>
                    <a:lstStyle/>
                    <a:p>
                      <a:pPr algn="ctr"/>
                      <a:r>
                        <a:rPr lang="en-GB" dirty="0"/>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r>
                        <a:rPr lang="en-GB" sz="1200" b="0" dirty="0">
                          <a:solidFill>
                            <a:schemeClr val="tx1"/>
                          </a:solidFill>
                        </a:rPr>
                        <a:t>Coastal transportation is the movement of sediment along the coast by wave action.</a:t>
                      </a:r>
                    </a:p>
                  </a:txBody>
                  <a:tcP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25985328"/>
                  </a:ext>
                </a:extLst>
              </a:tr>
              <a:tr h="188599">
                <a:tc>
                  <a:txBody>
                    <a:bodyPr/>
                    <a:lstStyle/>
                    <a:p>
                      <a:pPr algn="ctr"/>
                      <a:r>
                        <a:rPr lang="en-GB" dirty="0"/>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r>
                        <a:rPr lang="en-GB" sz="1200" b="0" dirty="0">
                          <a:solidFill>
                            <a:schemeClr val="tx1"/>
                          </a:solidFill>
                        </a:rPr>
                        <a:t>Traction refers to the process where small particles are bounced along the seabed by water or wind.	</a:t>
                      </a:r>
                    </a:p>
                  </a:txBody>
                  <a:tcP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37543495"/>
                  </a:ext>
                </a:extLst>
              </a:tr>
              <a:tr h="188599">
                <a:tc>
                  <a:txBody>
                    <a:bodyPr/>
                    <a:lstStyle/>
                    <a:p>
                      <a:pPr algn="ctr"/>
                      <a:r>
                        <a:rPr lang="en-GB" dirty="0"/>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r>
                        <a:rPr lang="en-GB" sz="1200" b="0" dirty="0">
                          <a:solidFill>
                            <a:schemeClr val="tx1"/>
                          </a:solidFill>
                        </a:rPr>
                        <a:t>Saltation occurs when small pebbles and stones are bounced along the seabed by water or wind.</a:t>
                      </a:r>
                    </a:p>
                  </a:txBody>
                  <a:tcP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76022082"/>
                  </a:ext>
                </a:extLst>
              </a:tr>
              <a:tr h="188599">
                <a:tc>
                  <a:txBody>
                    <a:bodyPr/>
                    <a:lstStyle/>
                    <a:p>
                      <a:pPr algn="ctr"/>
                      <a:r>
                        <a:rPr lang="en-GB" dirty="0"/>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r>
                        <a:rPr lang="en-GB" sz="1200" b="0" dirty="0">
                          <a:solidFill>
                            <a:schemeClr val="tx1"/>
                          </a:solidFill>
                        </a:rPr>
                        <a:t>Suspension refers to particles being carried along in the water without touching the seabed.</a:t>
                      </a:r>
                    </a:p>
                  </a:txBody>
                  <a:tcP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14360632"/>
                  </a:ext>
                </a:extLst>
              </a:tr>
              <a:tr h="188599">
                <a:tc>
                  <a:txBody>
                    <a:bodyPr/>
                    <a:lstStyle/>
                    <a:p>
                      <a:pPr algn="ctr"/>
                      <a:r>
                        <a:rPr lang="en-GB" dirty="0"/>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r>
                        <a:rPr lang="en-GB" sz="1200" b="0" dirty="0">
                          <a:solidFill>
                            <a:schemeClr val="tx1"/>
                          </a:solidFill>
                        </a:rPr>
                        <a:t>Solution involves the dissolving of soluble materials from rocks into the water.</a:t>
                      </a:r>
                    </a:p>
                  </a:txBody>
                  <a:tcP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8086127"/>
                  </a:ext>
                </a:extLst>
              </a:tr>
              <a:tr h="252025">
                <a:tc>
                  <a:txBody>
                    <a:bodyPr/>
                    <a:lstStyle/>
                    <a:p>
                      <a:pPr algn="ctr"/>
                      <a:r>
                        <a:rPr lang="en-GB" dirty="0"/>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r>
                        <a:rPr lang="en-GB" sz="1200" b="0" dirty="0">
                          <a:solidFill>
                            <a:schemeClr val="tx1"/>
                          </a:solidFill>
                        </a:rPr>
                        <a:t>Longshore drift is the movement of sediment down the beach face due to the action of gravity.</a:t>
                      </a:r>
                    </a:p>
                  </a:txBody>
                  <a:tcP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82976356"/>
                  </a:ext>
                </a:extLst>
              </a:tr>
            </a:tbl>
          </a:graphicData>
        </a:graphic>
      </p:graphicFrame>
      <p:sp>
        <p:nvSpPr>
          <p:cNvPr id="4" name="TextBox 3">
            <a:extLst>
              <a:ext uri="{FF2B5EF4-FFF2-40B4-BE49-F238E27FC236}">
                <a16:creationId xmlns:a16="http://schemas.microsoft.com/office/drawing/2014/main" id="{430387EB-D797-3F92-AE04-A0B87C0BD424}"/>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6" name="Footer Placeholder 30">
            <a:extLst>
              <a:ext uri="{FF2B5EF4-FFF2-40B4-BE49-F238E27FC236}">
                <a16:creationId xmlns:a16="http://schemas.microsoft.com/office/drawing/2014/main" id="{62FA91C4-7145-B0DB-8E09-322DECBDF90A}"/>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36</a:t>
            </a:fld>
            <a:endParaRPr lang="en-GB" sz="1400" dirty="0"/>
          </a:p>
        </p:txBody>
      </p:sp>
      <p:pic>
        <p:nvPicPr>
          <p:cNvPr id="11" name="Graphic 10">
            <a:extLst>
              <a:ext uri="{FF2B5EF4-FFF2-40B4-BE49-F238E27FC236}">
                <a16:creationId xmlns:a16="http://schemas.microsoft.com/office/drawing/2014/main" id="{AC21430A-A44C-F457-6F40-4D68DE4B149C}"/>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153385" y="9383990"/>
            <a:ext cx="205675" cy="205675"/>
          </a:xfrm>
          <a:prstGeom prst="rect">
            <a:avLst/>
          </a:prstGeom>
        </p:spPr>
      </p:pic>
      <p:sp>
        <p:nvSpPr>
          <p:cNvPr id="2" name="Rectangle 1">
            <a:extLst>
              <a:ext uri="{FF2B5EF4-FFF2-40B4-BE49-F238E27FC236}">
                <a16:creationId xmlns:a16="http://schemas.microsoft.com/office/drawing/2014/main" id="{EBD33821-CAF0-30CF-53F2-32E91CA85064}"/>
              </a:ext>
            </a:extLst>
          </p:cNvPr>
          <p:cNvSpPr/>
          <p:nvPr/>
        </p:nvSpPr>
        <p:spPr>
          <a:xfrm>
            <a:off x="3162637" y="5475118"/>
            <a:ext cx="3265996" cy="1775744"/>
          </a:xfrm>
          <a:prstGeom prst="rect">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84BC8BA8-1F3B-6195-D2C4-547C63592614}"/>
              </a:ext>
            </a:extLst>
          </p:cNvPr>
          <p:cNvSpPr/>
          <p:nvPr/>
        </p:nvSpPr>
        <p:spPr>
          <a:xfrm>
            <a:off x="367723" y="5475118"/>
            <a:ext cx="2794914" cy="1775744"/>
          </a:xfrm>
          <a:prstGeom prst="rect">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Graphic 12">
            <a:extLst>
              <a:ext uri="{FF2B5EF4-FFF2-40B4-BE49-F238E27FC236}">
                <a16:creationId xmlns:a16="http://schemas.microsoft.com/office/drawing/2014/main" id="{B6FFC537-8564-A0F4-F555-FFD707FCBA48}"/>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356828" y="5105264"/>
            <a:ext cx="320825" cy="313025"/>
          </a:xfrm>
          <a:prstGeom prst="rect">
            <a:avLst/>
          </a:prstGeom>
        </p:spPr>
      </p:pic>
      <p:sp>
        <p:nvSpPr>
          <p:cNvPr id="18" name="TextBox 17">
            <a:extLst>
              <a:ext uri="{FF2B5EF4-FFF2-40B4-BE49-F238E27FC236}">
                <a16:creationId xmlns:a16="http://schemas.microsoft.com/office/drawing/2014/main" id="{1264FAD4-D89F-07CF-3532-9FF8FD83A2EA}"/>
              </a:ext>
            </a:extLst>
          </p:cNvPr>
          <p:cNvSpPr txBox="1"/>
          <p:nvPr/>
        </p:nvSpPr>
        <p:spPr>
          <a:xfrm>
            <a:off x="328238" y="5463074"/>
            <a:ext cx="1683290" cy="230832"/>
          </a:xfrm>
          <a:prstGeom prst="rect">
            <a:avLst/>
          </a:prstGeom>
          <a:noFill/>
        </p:spPr>
        <p:txBody>
          <a:bodyPr wrap="square" rtlCol="0">
            <a:spAutoFit/>
          </a:bodyPr>
          <a:lstStyle/>
          <a:p>
            <a:r>
              <a:rPr lang="en-GB" sz="900" dirty="0">
                <a:solidFill>
                  <a:schemeClr val="bg1">
                    <a:lumMod val="75000"/>
                  </a:schemeClr>
                </a:solidFill>
              </a:rPr>
              <a:t>Longshore Drift Diagram</a:t>
            </a:r>
          </a:p>
        </p:txBody>
      </p:sp>
      <p:sp>
        <p:nvSpPr>
          <p:cNvPr id="19" name="TextBox 18">
            <a:extLst>
              <a:ext uri="{FF2B5EF4-FFF2-40B4-BE49-F238E27FC236}">
                <a16:creationId xmlns:a16="http://schemas.microsoft.com/office/drawing/2014/main" id="{187CB54E-7B21-21B1-6360-9E3FF049B14C}"/>
              </a:ext>
            </a:extLst>
          </p:cNvPr>
          <p:cNvSpPr txBox="1"/>
          <p:nvPr/>
        </p:nvSpPr>
        <p:spPr>
          <a:xfrm>
            <a:off x="3123152" y="5455521"/>
            <a:ext cx="2623224" cy="230832"/>
          </a:xfrm>
          <a:prstGeom prst="rect">
            <a:avLst/>
          </a:prstGeom>
          <a:noFill/>
        </p:spPr>
        <p:txBody>
          <a:bodyPr wrap="square" rtlCol="0">
            <a:spAutoFit/>
          </a:bodyPr>
          <a:lstStyle/>
          <a:p>
            <a:r>
              <a:rPr lang="en-GB" sz="900" dirty="0">
                <a:solidFill>
                  <a:schemeClr val="bg1">
                    <a:lumMod val="75000"/>
                  </a:schemeClr>
                </a:solidFill>
              </a:rPr>
              <a:t>Outline the Process of Longshore Drift</a:t>
            </a:r>
          </a:p>
        </p:txBody>
      </p:sp>
      <p:pic>
        <p:nvPicPr>
          <p:cNvPr id="21" name="Graphic 20">
            <a:extLst>
              <a:ext uri="{FF2B5EF4-FFF2-40B4-BE49-F238E27FC236}">
                <a16:creationId xmlns:a16="http://schemas.microsoft.com/office/drawing/2014/main" id="{D6719EF1-30F4-E3E5-76A1-B89BC966707D}"/>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367723" y="1950859"/>
            <a:ext cx="320825" cy="320825"/>
          </a:xfrm>
          <a:prstGeom prst="rect">
            <a:avLst/>
          </a:prstGeom>
        </p:spPr>
      </p:pic>
      <p:sp>
        <p:nvSpPr>
          <p:cNvPr id="22" name="TextBox 21">
            <a:extLst>
              <a:ext uri="{FF2B5EF4-FFF2-40B4-BE49-F238E27FC236}">
                <a16:creationId xmlns:a16="http://schemas.microsoft.com/office/drawing/2014/main" id="{9986C655-F75A-CFDC-DEB0-64ECA2BB425D}"/>
              </a:ext>
            </a:extLst>
          </p:cNvPr>
          <p:cNvSpPr txBox="1"/>
          <p:nvPr/>
        </p:nvSpPr>
        <p:spPr>
          <a:xfrm>
            <a:off x="613716" y="5107711"/>
            <a:ext cx="6462821" cy="307777"/>
          </a:xfrm>
          <a:prstGeom prst="rect">
            <a:avLst/>
          </a:prstGeom>
          <a:noFill/>
        </p:spPr>
        <p:txBody>
          <a:bodyPr wrap="square">
            <a:spAutoFit/>
          </a:bodyPr>
          <a:lstStyle/>
          <a:p>
            <a:r>
              <a:rPr lang="en-GB" sz="1400" b="1" dirty="0">
                <a:effectLst/>
                <a:latin typeface="Calibri" panose="020F0502020204030204" pitchFamily="34" charset="0"/>
                <a:ea typeface="Times New Roman" panose="02020603050405020304" pitchFamily="18" charset="0"/>
                <a:cs typeface="Times New Roman" panose="02020603050405020304" pitchFamily="18" charset="0"/>
              </a:rPr>
              <a:t>Sketch and Outline</a:t>
            </a:r>
            <a:endParaRPr lang="en-GB" sz="1400" b="1"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71256AD0-2A34-5E3D-598F-6198CC197AEA}"/>
              </a:ext>
            </a:extLst>
          </p:cNvPr>
          <p:cNvSpPr txBox="1"/>
          <p:nvPr/>
        </p:nvSpPr>
        <p:spPr>
          <a:xfrm>
            <a:off x="528135" y="7288652"/>
            <a:ext cx="6462821" cy="307777"/>
          </a:xfrm>
          <a:prstGeom prst="rect">
            <a:avLst/>
          </a:prstGeom>
          <a:noFill/>
        </p:spPr>
        <p:txBody>
          <a:bodyPr wrap="square">
            <a:spAutoFit/>
          </a:bodyPr>
          <a:lstStyle/>
          <a:p>
            <a:r>
              <a:rPr lang="en-GB" sz="1400" b="1" dirty="0">
                <a:effectLst/>
                <a:latin typeface="Calibri" panose="020F0502020204030204" pitchFamily="34" charset="0"/>
                <a:ea typeface="Times New Roman" panose="02020603050405020304" pitchFamily="18" charset="0"/>
                <a:cs typeface="Times New Roman" panose="02020603050405020304" pitchFamily="18" charset="0"/>
              </a:rPr>
              <a:t>Find and Fix</a:t>
            </a:r>
            <a:endParaRPr lang="en-GB" sz="1400" b="1"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28" name="Graphic 27">
            <a:extLst>
              <a:ext uri="{FF2B5EF4-FFF2-40B4-BE49-F238E27FC236}">
                <a16:creationId xmlns:a16="http://schemas.microsoft.com/office/drawing/2014/main" id="{C1A7D0DA-7542-6D5B-48EF-8291E1BDB177}"/>
              </a:ext>
            </a:extLst>
          </p:cNvPr>
          <p:cNvPicPr>
            <a:picLocks/>
          </p:cNvPicPr>
          <p:nvPr/>
        </p:nvPicPr>
        <p:blipFill>
          <a:blip r:embed="rId10">
            <a:extLst>
              <a:ext uri="{96DAC541-7B7A-43D3-8B79-37D633B846F1}">
                <asvg:svgBlip xmlns:asvg="http://schemas.microsoft.com/office/drawing/2016/SVG/main" r:embed="rId11"/>
              </a:ext>
            </a:extLst>
          </a:blip>
          <a:stretch>
            <a:fillRect/>
          </a:stretch>
        </p:blipFill>
        <p:spPr>
          <a:xfrm>
            <a:off x="356828" y="7321901"/>
            <a:ext cx="241281" cy="241281"/>
          </a:xfrm>
          <a:prstGeom prst="rect">
            <a:avLst/>
          </a:prstGeom>
        </p:spPr>
      </p:pic>
      <p:graphicFrame>
        <p:nvGraphicFramePr>
          <p:cNvPr id="30" name="Table 29">
            <a:extLst>
              <a:ext uri="{FF2B5EF4-FFF2-40B4-BE49-F238E27FC236}">
                <a16:creationId xmlns:a16="http://schemas.microsoft.com/office/drawing/2014/main" id="{9E218848-04DC-69DB-D429-F434A97A6D66}"/>
              </a:ext>
            </a:extLst>
          </p:cNvPr>
          <p:cNvGraphicFramePr>
            <a:graphicFrameLocks noGrp="1"/>
          </p:cNvGraphicFramePr>
          <p:nvPr>
            <p:extLst>
              <p:ext uri="{D42A27DB-BD31-4B8C-83A1-F6EECF244321}">
                <p14:modId xmlns:p14="http://schemas.microsoft.com/office/powerpoint/2010/main" val="2689368757"/>
              </p:ext>
            </p:extLst>
          </p:nvPr>
        </p:nvGraphicFramePr>
        <p:xfrm>
          <a:off x="367723" y="7609035"/>
          <a:ext cx="6053200" cy="1602067"/>
        </p:xfrm>
        <a:graphic>
          <a:graphicData uri="http://schemas.openxmlformats.org/drawingml/2006/table">
            <a:tbl>
              <a:tblPr firstRow="1" bandRow="1">
                <a:tableStyleId>{5C22544A-7EE6-4342-B048-85BDC9FD1C3A}</a:tableStyleId>
              </a:tblPr>
              <a:tblGrid>
                <a:gridCol w="2969446">
                  <a:extLst>
                    <a:ext uri="{9D8B030D-6E8A-4147-A177-3AD203B41FA5}">
                      <a16:colId xmlns:a16="http://schemas.microsoft.com/office/drawing/2014/main" val="3148410428"/>
                    </a:ext>
                  </a:extLst>
                </a:gridCol>
                <a:gridCol w="3083754">
                  <a:extLst>
                    <a:ext uri="{9D8B030D-6E8A-4147-A177-3AD203B41FA5}">
                      <a16:colId xmlns:a16="http://schemas.microsoft.com/office/drawing/2014/main" val="3417844791"/>
                    </a:ext>
                  </a:extLst>
                </a:gridCol>
              </a:tblGrid>
              <a:tr h="47218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100" b="0" dirty="0">
                          <a:solidFill>
                            <a:schemeClr val="tx1"/>
                          </a:solidFill>
                        </a:rPr>
                        <a:t>Traction refers to the bouncing of small particles along the seabed by water or wind.</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30769709"/>
                  </a:ext>
                </a:extLst>
              </a:tr>
              <a:tr h="65769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100" b="0" dirty="0">
                          <a:solidFill>
                            <a:schemeClr val="tx1"/>
                          </a:solidFill>
                        </a:rPr>
                        <a:t>Longshore drift involves the movement of sediment down the beach face due to the action of gravity.</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09465482"/>
                  </a:ext>
                </a:extLst>
              </a:tr>
              <a:tr h="47218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100" b="0" dirty="0">
                          <a:solidFill>
                            <a:schemeClr val="tx1"/>
                          </a:solidFill>
                        </a:rPr>
                        <a:t>Suspension refers to large rocks being rolled along the seabed by the force of water.</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38598242"/>
                  </a:ext>
                </a:extLst>
              </a:tr>
            </a:tbl>
          </a:graphicData>
        </a:graphic>
      </p:graphicFrame>
    </p:spTree>
    <p:extLst>
      <p:ext uri="{BB962C8B-B14F-4D97-AF65-F5344CB8AC3E}">
        <p14:creationId xmlns:p14="http://schemas.microsoft.com/office/powerpoint/2010/main" val="20045862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ounded Rectangle 39">
            <a:extLst>
              <a:ext uri="{FF2B5EF4-FFF2-40B4-BE49-F238E27FC236}">
                <a16:creationId xmlns:a16="http://schemas.microsoft.com/office/drawing/2014/main" id="{6CAF45E8-15DD-F08A-4C17-E50E4FF5F7B7}"/>
              </a:ext>
            </a:extLst>
          </p:cNvPr>
          <p:cNvSpPr/>
          <p:nvPr/>
        </p:nvSpPr>
        <p:spPr>
          <a:xfrm>
            <a:off x="394447" y="773199"/>
            <a:ext cx="3650867" cy="616329"/>
          </a:xfrm>
          <a:prstGeom prst="roundRect">
            <a:avLst/>
          </a:prstGeom>
          <a:solidFill>
            <a:srgbClr val="4F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3" name="Picture 32" descr="A aerial view of a beach&#10;&#10;Description automatically generated">
            <a:extLst>
              <a:ext uri="{FF2B5EF4-FFF2-40B4-BE49-F238E27FC236}">
                <a16:creationId xmlns:a16="http://schemas.microsoft.com/office/drawing/2014/main" id="{695B1036-4237-AEFC-2D1F-C02DFE71A60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429092" y="2871975"/>
            <a:ext cx="2957653" cy="2001224"/>
          </a:xfrm>
          <a:prstGeom prst="rect">
            <a:avLst/>
          </a:prstGeom>
        </p:spPr>
      </p:pic>
      <p:pic>
        <p:nvPicPr>
          <p:cNvPr id="25" name="Picture 24" descr="An island in the water&#10;&#10;Description automatically generated">
            <a:extLst>
              <a:ext uri="{FF2B5EF4-FFF2-40B4-BE49-F238E27FC236}">
                <a16:creationId xmlns:a16="http://schemas.microsoft.com/office/drawing/2014/main" id="{9D5F59AE-7991-A094-D521-8395AC3F082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1303" y="2871976"/>
            <a:ext cx="3001841" cy="2001227"/>
          </a:xfrm>
          <a:prstGeom prst="rect">
            <a:avLst/>
          </a:prstGeom>
        </p:spPr>
      </p:pic>
      <p:sp>
        <p:nvSpPr>
          <p:cNvPr id="8" name="TextBox 7">
            <a:extLst>
              <a:ext uri="{FF2B5EF4-FFF2-40B4-BE49-F238E27FC236}">
                <a16:creationId xmlns:a16="http://schemas.microsoft.com/office/drawing/2014/main" id="{BD9FCC6E-3579-97AB-1CE8-72682F85780C}"/>
              </a:ext>
            </a:extLst>
          </p:cNvPr>
          <p:cNvSpPr txBox="1"/>
          <p:nvPr/>
        </p:nvSpPr>
        <p:spPr>
          <a:xfrm>
            <a:off x="501904" y="892305"/>
            <a:ext cx="3650866" cy="461665"/>
          </a:xfrm>
          <a:prstGeom prst="rect">
            <a:avLst/>
          </a:prstGeom>
          <a:noFill/>
        </p:spPr>
        <p:txBody>
          <a:bodyPr wrap="square" rtlCol="0">
            <a:spAutoFit/>
          </a:bodyPr>
          <a:lstStyle/>
          <a:p>
            <a:r>
              <a:rPr lang="en-GB" sz="2400" b="1" dirty="0">
                <a:solidFill>
                  <a:schemeClr val="bg1"/>
                </a:solidFill>
              </a:rPr>
              <a:t>Coastal Transportation</a:t>
            </a:r>
          </a:p>
        </p:txBody>
      </p:sp>
      <p:sp>
        <p:nvSpPr>
          <p:cNvPr id="9" name="Rectangle 8">
            <a:extLst>
              <a:ext uri="{FF2B5EF4-FFF2-40B4-BE49-F238E27FC236}">
                <a16:creationId xmlns:a16="http://schemas.microsoft.com/office/drawing/2014/main" id="{9E0E8C76-28E0-8293-66B9-120D4FC99544}"/>
              </a:ext>
            </a:extLst>
          </p:cNvPr>
          <p:cNvSpPr/>
          <p:nvPr/>
        </p:nvSpPr>
        <p:spPr>
          <a:xfrm>
            <a:off x="-160421" y="1459739"/>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90ED1EA0-6811-E62C-8186-0AF57947F6A4}"/>
              </a:ext>
            </a:extLst>
          </p:cNvPr>
          <p:cNvSpPr txBox="1"/>
          <p:nvPr/>
        </p:nvSpPr>
        <p:spPr>
          <a:xfrm>
            <a:off x="197105" y="1459739"/>
            <a:ext cx="5782355" cy="400110"/>
          </a:xfrm>
          <a:prstGeom prst="rect">
            <a:avLst/>
          </a:prstGeom>
          <a:noFill/>
        </p:spPr>
        <p:txBody>
          <a:bodyPr wrap="square" rtlCol="0">
            <a:spAutoFit/>
          </a:bodyPr>
          <a:lstStyle/>
          <a:p>
            <a:r>
              <a:rPr lang="en-GB" sz="2000" dirty="0">
                <a:solidFill>
                  <a:schemeClr val="bg1"/>
                </a:solidFill>
              </a:rPr>
              <a:t>Processes of coastal erosion</a:t>
            </a:r>
          </a:p>
        </p:txBody>
      </p:sp>
      <p:cxnSp>
        <p:nvCxnSpPr>
          <p:cNvPr id="12" name="Straight Connector 11">
            <a:extLst>
              <a:ext uri="{FF2B5EF4-FFF2-40B4-BE49-F238E27FC236}">
                <a16:creationId xmlns:a16="http://schemas.microsoft.com/office/drawing/2014/main" id="{7D865D67-D27E-99F6-09F3-ADD3A37ABC03}"/>
              </a:ext>
            </a:extLst>
          </p:cNvPr>
          <p:cNvCxnSpPr/>
          <p:nvPr/>
        </p:nvCxnSpPr>
        <p:spPr>
          <a:xfrm>
            <a:off x="367341" y="7468935"/>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BD5E0CCB-1035-F6FC-3B0C-E298DFB12573}"/>
              </a:ext>
            </a:extLst>
          </p:cNvPr>
          <p:cNvCxnSpPr/>
          <p:nvPr/>
        </p:nvCxnSpPr>
        <p:spPr>
          <a:xfrm>
            <a:off x="367341" y="7894051"/>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5F393A9-5ADA-D5EE-0D0E-3E6BF6478735}"/>
              </a:ext>
            </a:extLst>
          </p:cNvPr>
          <p:cNvCxnSpPr/>
          <p:nvPr/>
        </p:nvCxnSpPr>
        <p:spPr>
          <a:xfrm>
            <a:off x="382675" y="8335209"/>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3CD2ED89-2A90-C195-C5BD-D02496E9B067}"/>
              </a:ext>
            </a:extLst>
          </p:cNvPr>
          <p:cNvSpPr txBox="1"/>
          <p:nvPr/>
        </p:nvSpPr>
        <p:spPr>
          <a:xfrm>
            <a:off x="235004" y="1921330"/>
            <a:ext cx="6858000" cy="1200329"/>
          </a:xfrm>
          <a:prstGeom prst="rect">
            <a:avLst/>
          </a:prstGeom>
          <a:noFill/>
        </p:spPr>
        <p:txBody>
          <a:bodyPr wrap="square">
            <a:spAutoFit/>
          </a:bodyPr>
          <a:lstStyle/>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Study the photogra</a:t>
            </a:r>
            <a:r>
              <a:rPr lang="en-GB" dirty="0">
                <a:latin typeface="Calibri" panose="020F0502020204030204" pitchFamily="34" charset="0"/>
                <a:ea typeface="Times New Roman" panose="02020603050405020304" pitchFamily="18" charset="0"/>
                <a:cs typeface="Times New Roman" panose="02020603050405020304" pitchFamily="18" charset="0"/>
              </a:rPr>
              <a:t>phs below. Identify the type(s) of coastal transportation likely to occur in each environment. Justify your choice(s). </a:t>
            </a: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p:txBody>
      </p:sp>
      <p:cxnSp>
        <p:nvCxnSpPr>
          <p:cNvPr id="18" name="Straight Connector 17">
            <a:extLst>
              <a:ext uri="{FF2B5EF4-FFF2-40B4-BE49-F238E27FC236}">
                <a16:creationId xmlns:a16="http://schemas.microsoft.com/office/drawing/2014/main" id="{5D7F550C-62D2-C351-E6DD-D659582AE0A2}"/>
              </a:ext>
            </a:extLst>
          </p:cNvPr>
          <p:cNvCxnSpPr/>
          <p:nvPr/>
        </p:nvCxnSpPr>
        <p:spPr>
          <a:xfrm>
            <a:off x="367341" y="8760325"/>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C68A1524-F7E1-E766-2812-DB8A3496F2A7}"/>
              </a:ext>
            </a:extLst>
          </p:cNvPr>
          <p:cNvCxnSpPr/>
          <p:nvPr/>
        </p:nvCxnSpPr>
        <p:spPr>
          <a:xfrm>
            <a:off x="382675" y="9201483"/>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4DDECBE8-7C7F-64A1-454E-D57FA8D67A9B}"/>
              </a:ext>
            </a:extLst>
          </p:cNvPr>
          <p:cNvCxnSpPr/>
          <p:nvPr/>
        </p:nvCxnSpPr>
        <p:spPr>
          <a:xfrm>
            <a:off x="357314" y="6605335"/>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5F77AB57-990F-D099-9544-99A4CFAB676A}"/>
              </a:ext>
            </a:extLst>
          </p:cNvPr>
          <p:cNvCxnSpPr/>
          <p:nvPr/>
        </p:nvCxnSpPr>
        <p:spPr>
          <a:xfrm>
            <a:off x="357314" y="7030451"/>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36" name="Rounded Rectangle 35">
            <a:extLst>
              <a:ext uri="{FF2B5EF4-FFF2-40B4-BE49-F238E27FC236}">
                <a16:creationId xmlns:a16="http://schemas.microsoft.com/office/drawing/2014/main" id="{126BCEC3-FDDB-1380-1362-876E4D12934A}"/>
              </a:ext>
            </a:extLst>
          </p:cNvPr>
          <p:cNvSpPr/>
          <p:nvPr/>
        </p:nvSpPr>
        <p:spPr>
          <a:xfrm>
            <a:off x="-487298" y="-18903"/>
            <a:ext cx="5944201" cy="862850"/>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F41759D-1CBE-5146-F934-F373DCF4F501}"/>
              </a:ext>
            </a:extLst>
          </p:cNvPr>
          <p:cNvSpPr txBox="1"/>
          <p:nvPr/>
        </p:nvSpPr>
        <p:spPr>
          <a:xfrm>
            <a:off x="797617" y="31853"/>
            <a:ext cx="3247697" cy="830997"/>
          </a:xfrm>
          <a:prstGeom prst="rect">
            <a:avLst/>
          </a:prstGeom>
          <a:noFill/>
        </p:spPr>
        <p:txBody>
          <a:bodyPr wrap="square" rtlCol="0">
            <a:spAutoFit/>
          </a:bodyPr>
          <a:lstStyle/>
          <a:p>
            <a:r>
              <a:rPr lang="en-GB" sz="4800" dirty="0">
                <a:solidFill>
                  <a:schemeClr val="bg1"/>
                </a:solidFill>
              </a:rPr>
              <a:t>Application</a:t>
            </a:r>
          </a:p>
        </p:txBody>
      </p:sp>
      <p:pic>
        <p:nvPicPr>
          <p:cNvPr id="11" name="Graphic 10">
            <a:extLst>
              <a:ext uri="{FF2B5EF4-FFF2-40B4-BE49-F238E27FC236}">
                <a16:creationId xmlns:a16="http://schemas.microsoft.com/office/drawing/2014/main" id="{BDDEBB3D-5D44-CD55-85E1-852767207CA5}"/>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158604" y="98027"/>
            <a:ext cx="639013" cy="639013"/>
          </a:xfrm>
          <a:prstGeom prst="rect">
            <a:avLst/>
          </a:prstGeom>
        </p:spPr>
      </p:pic>
      <p:sp>
        <p:nvSpPr>
          <p:cNvPr id="15" name="Oval 14">
            <a:extLst>
              <a:ext uri="{FF2B5EF4-FFF2-40B4-BE49-F238E27FC236}">
                <a16:creationId xmlns:a16="http://schemas.microsoft.com/office/drawing/2014/main" id="{344AB7AD-E515-B29E-6E1A-276A94C95DEB}"/>
              </a:ext>
            </a:extLst>
          </p:cNvPr>
          <p:cNvSpPr/>
          <p:nvPr/>
        </p:nvSpPr>
        <p:spPr>
          <a:xfrm>
            <a:off x="359060" y="2909379"/>
            <a:ext cx="352609" cy="35396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rgbClr val="4F95D9"/>
                </a:solidFill>
              </a:rPr>
              <a:t>1</a:t>
            </a:r>
          </a:p>
        </p:txBody>
      </p:sp>
      <p:sp>
        <p:nvSpPr>
          <p:cNvPr id="21" name="Oval 20">
            <a:extLst>
              <a:ext uri="{FF2B5EF4-FFF2-40B4-BE49-F238E27FC236}">
                <a16:creationId xmlns:a16="http://schemas.microsoft.com/office/drawing/2014/main" id="{D26DBAEB-6676-89D5-FA25-9C26C58BC7E3}"/>
              </a:ext>
            </a:extLst>
          </p:cNvPr>
          <p:cNvSpPr/>
          <p:nvPr/>
        </p:nvSpPr>
        <p:spPr>
          <a:xfrm>
            <a:off x="3468142" y="2909379"/>
            <a:ext cx="352609" cy="35396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rgbClr val="4F95D9"/>
                </a:solidFill>
              </a:rPr>
              <a:t>2</a:t>
            </a:r>
          </a:p>
        </p:txBody>
      </p:sp>
      <p:cxnSp>
        <p:nvCxnSpPr>
          <p:cNvPr id="34" name="Straight Connector 33">
            <a:extLst>
              <a:ext uri="{FF2B5EF4-FFF2-40B4-BE49-F238E27FC236}">
                <a16:creationId xmlns:a16="http://schemas.microsoft.com/office/drawing/2014/main" id="{9628BA66-C38A-5D1A-DE21-06679518BD58}"/>
              </a:ext>
            </a:extLst>
          </p:cNvPr>
          <p:cNvCxnSpPr/>
          <p:nvPr/>
        </p:nvCxnSpPr>
        <p:spPr>
          <a:xfrm>
            <a:off x="342323" y="5739548"/>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4AB9801D-B26B-86DD-AAC7-FAF235B3EC99}"/>
              </a:ext>
            </a:extLst>
          </p:cNvPr>
          <p:cNvCxnSpPr/>
          <p:nvPr/>
        </p:nvCxnSpPr>
        <p:spPr>
          <a:xfrm>
            <a:off x="342323" y="6164664"/>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959A05FD-7DDE-D5FB-9AC1-C3F7B6274369}"/>
              </a:ext>
            </a:extLst>
          </p:cNvPr>
          <p:cNvCxnSpPr/>
          <p:nvPr/>
        </p:nvCxnSpPr>
        <p:spPr>
          <a:xfrm>
            <a:off x="332296" y="5301064"/>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FA37A50B-ED74-0E4D-D3B3-302F73D1CA23}"/>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6" name="Footer Placeholder 30">
            <a:extLst>
              <a:ext uri="{FF2B5EF4-FFF2-40B4-BE49-F238E27FC236}">
                <a16:creationId xmlns:a16="http://schemas.microsoft.com/office/drawing/2014/main" id="{6A125D96-8968-345E-0121-E0D250052BEF}"/>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37</a:t>
            </a:fld>
            <a:endParaRPr lang="en-GB" sz="1400" dirty="0"/>
          </a:p>
        </p:txBody>
      </p:sp>
      <p:pic>
        <p:nvPicPr>
          <p:cNvPr id="7" name="Graphic 6">
            <a:extLst>
              <a:ext uri="{FF2B5EF4-FFF2-40B4-BE49-F238E27FC236}">
                <a16:creationId xmlns:a16="http://schemas.microsoft.com/office/drawing/2014/main" id="{47383544-C0C6-71C5-3C90-E66C6FD5E413}"/>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153385" y="9383990"/>
            <a:ext cx="205675" cy="205675"/>
          </a:xfrm>
          <a:prstGeom prst="rect">
            <a:avLst/>
          </a:prstGeom>
        </p:spPr>
      </p:pic>
    </p:spTree>
    <p:extLst>
      <p:ext uri="{BB962C8B-B14F-4D97-AF65-F5344CB8AC3E}">
        <p14:creationId xmlns:p14="http://schemas.microsoft.com/office/powerpoint/2010/main" val="24476549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6FCC9AE7-6A53-3862-2894-A8605B58D4BB}"/>
              </a:ext>
            </a:extLst>
          </p:cNvPr>
          <p:cNvSpPr/>
          <p:nvPr/>
        </p:nvSpPr>
        <p:spPr>
          <a:xfrm>
            <a:off x="394447" y="773199"/>
            <a:ext cx="3650867" cy="616329"/>
          </a:xfrm>
          <a:prstGeom prst="roundRect">
            <a:avLst/>
          </a:prstGeom>
          <a:solidFill>
            <a:srgbClr val="4F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BD9FCC6E-3579-97AB-1CE8-72682F85780C}"/>
              </a:ext>
            </a:extLst>
          </p:cNvPr>
          <p:cNvSpPr txBox="1"/>
          <p:nvPr/>
        </p:nvSpPr>
        <p:spPr>
          <a:xfrm>
            <a:off x="501904" y="892305"/>
            <a:ext cx="3670046" cy="461665"/>
          </a:xfrm>
          <a:prstGeom prst="rect">
            <a:avLst/>
          </a:prstGeom>
          <a:noFill/>
        </p:spPr>
        <p:txBody>
          <a:bodyPr wrap="square" rtlCol="0">
            <a:spAutoFit/>
          </a:bodyPr>
          <a:lstStyle/>
          <a:p>
            <a:r>
              <a:rPr lang="en-GB" sz="2400" b="1" dirty="0">
                <a:solidFill>
                  <a:schemeClr val="bg1"/>
                </a:solidFill>
              </a:rPr>
              <a:t>Coastal Transportation</a:t>
            </a:r>
          </a:p>
        </p:txBody>
      </p:sp>
      <p:sp>
        <p:nvSpPr>
          <p:cNvPr id="9" name="Rectangle 8">
            <a:extLst>
              <a:ext uri="{FF2B5EF4-FFF2-40B4-BE49-F238E27FC236}">
                <a16:creationId xmlns:a16="http://schemas.microsoft.com/office/drawing/2014/main" id="{9E0E8C76-28E0-8293-66B9-120D4FC99544}"/>
              </a:ext>
            </a:extLst>
          </p:cNvPr>
          <p:cNvSpPr/>
          <p:nvPr/>
        </p:nvSpPr>
        <p:spPr>
          <a:xfrm>
            <a:off x="-160421" y="1459739"/>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90ED1EA0-6811-E62C-8186-0AF57947F6A4}"/>
              </a:ext>
            </a:extLst>
          </p:cNvPr>
          <p:cNvSpPr txBox="1"/>
          <p:nvPr/>
        </p:nvSpPr>
        <p:spPr>
          <a:xfrm>
            <a:off x="197105" y="1459739"/>
            <a:ext cx="5782355" cy="400110"/>
          </a:xfrm>
          <a:prstGeom prst="rect">
            <a:avLst/>
          </a:prstGeom>
          <a:noFill/>
        </p:spPr>
        <p:txBody>
          <a:bodyPr wrap="square" rtlCol="0">
            <a:spAutoFit/>
          </a:bodyPr>
          <a:lstStyle/>
          <a:p>
            <a:r>
              <a:rPr lang="en-GB" sz="2000" dirty="0">
                <a:solidFill>
                  <a:schemeClr val="bg1"/>
                </a:solidFill>
              </a:rPr>
              <a:t>Exam style question(s)</a:t>
            </a:r>
          </a:p>
        </p:txBody>
      </p:sp>
      <p:sp>
        <p:nvSpPr>
          <p:cNvPr id="36" name="Rounded Rectangle 35">
            <a:extLst>
              <a:ext uri="{FF2B5EF4-FFF2-40B4-BE49-F238E27FC236}">
                <a16:creationId xmlns:a16="http://schemas.microsoft.com/office/drawing/2014/main" id="{126BCEC3-FDDB-1380-1362-876E4D12934A}"/>
              </a:ext>
            </a:extLst>
          </p:cNvPr>
          <p:cNvSpPr/>
          <p:nvPr/>
        </p:nvSpPr>
        <p:spPr>
          <a:xfrm>
            <a:off x="-487297" y="-18903"/>
            <a:ext cx="6310228" cy="862850"/>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F41759D-1CBE-5146-F934-F373DCF4F501}"/>
              </a:ext>
            </a:extLst>
          </p:cNvPr>
          <p:cNvSpPr txBox="1"/>
          <p:nvPr/>
        </p:nvSpPr>
        <p:spPr>
          <a:xfrm>
            <a:off x="797617" y="31853"/>
            <a:ext cx="4747777" cy="830997"/>
          </a:xfrm>
          <a:prstGeom prst="rect">
            <a:avLst/>
          </a:prstGeom>
          <a:noFill/>
        </p:spPr>
        <p:txBody>
          <a:bodyPr wrap="square" rtlCol="0">
            <a:spAutoFit/>
          </a:bodyPr>
          <a:lstStyle/>
          <a:p>
            <a:r>
              <a:rPr lang="en-GB" sz="4800" dirty="0">
                <a:solidFill>
                  <a:schemeClr val="bg1"/>
                </a:solidFill>
              </a:rPr>
              <a:t>Exam Questions</a:t>
            </a:r>
          </a:p>
        </p:txBody>
      </p:sp>
      <p:pic>
        <p:nvPicPr>
          <p:cNvPr id="2" name="Graphic 1">
            <a:extLst>
              <a:ext uri="{FF2B5EF4-FFF2-40B4-BE49-F238E27FC236}">
                <a16:creationId xmlns:a16="http://schemas.microsoft.com/office/drawing/2014/main" id="{BB1274C8-ED92-B34A-0956-B4AB6DFDE618}"/>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174956" y="90375"/>
            <a:ext cx="633766" cy="633766"/>
          </a:xfrm>
          <a:prstGeom prst="rect">
            <a:avLst/>
          </a:prstGeom>
        </p:spPr>
      </p:pic>
      <p:sp>
        <p:nvSpPr>
          <p:cNvPr id="30" name="TextBox 29">
            <a:extLst>
              <a:ext uri="{FF2B5EF4-FFF2-40B4-BE49-F238E27FC236}">
                <a16:creationId xmlns:a16="http://schemas.microsoft.com/office/drawing/2014/main" id="{5EF1A7B7-2ECC-189C-C0EE-1FBABEBD36FC}"/>
              </a:ext>
            </a:extLst>
          </p:cNvPr>
          <p:cNvSpPr txBox="1"/>
          <p:nvPr/>
        </p:nvSpPr>
        <p:spPr>
          <a:xfrm>
            <a:off x="235005" y="1880202"/>
            <a:ext cx="6271414" cy="1754326"/>
          </a:xfrm>
          <a:prstGeom prst="rect">
            <a:avLst/>
          </a:prstGeom>
          <a:noFill/>
        </p:spPr>
        <p:txBody>
          <a:bodyPr wrap="square">
            <a:spAutoFit/>
          </a:bodyPr>
          <a:lstStyle/>
          <a:p>
            <a:pPr marL="342900" indent="-342900">
              <a:buAutoNum type="arabicPeriod"/>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Which of the following is an example of coastal transportation?</a:t>
            </a:r>
          </a:p>
          <a:p>
            <a:pPr marL="623888" indent="-333375">
              <a:buFont typeface="Wingdings" pitchFamily="2" charset="2"/>
              <a:buChar char="q"/>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Hydraulic action</a:t>
            </a:r>
          </a:p>
          <a:p>
            <a:pPr marL="623888" indent="-333375">
              <a:buFont typeface="Wingdings" pitchFamily="2" charset="2"/>
              <a:buChar char="q"/>
            </a:pPr>
            <a:r>
              <a:rPr lang="en-GB" dirty="0">
                <a:latin typeface="Calibri" panose="020F0502020204030204" pitchFamily="34" charset="0"/>
                <a:ea typeface="Times New Roman" panose="02020603050405020304" pitchFamily="18" charset="0"/>
                <a:cs typeface="Times New Roman" panose="02020603050405020304" pitchFamily="18" charset="0"/>
              </a:rPr>
              <a:t>Attrition </a:t>
            </a:r>
          </a:p>
          <a:p>
            <a:pPr marL="623888" indent="-333375">
              <a:buFont typeface="Wingdings" pitchFamily="2" charset="2"/>
              <a:buChar char="q"/>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Abrasion</a:t>
            </a:r>
          </a:p>
          <a:p>
            <a:pPr marL="623888" indent="-333375">
              <a:buFont typeface="Wingdings" pitchFamily="2" charset="2"/>
              <a:buChar char="q"/>
            </a:pPr>
            <a:r>
              <a:rPr lang="en-GB" dirty="0">
                <a:latin typeface="Calibri" panose="020F0502020204030204" pitchFamily="34" charset="0"/>
                <a:ea typeface="Times New Roman" panose="02020603050405020304" pitchFamily="18" charset="0"/>
                <a:cs typeface="Times New Roman" panose="02020603050405020304" pitchFamily="18" charset="0"/>
              </a:rPr>
              <a:t>Suspension</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0C6099E8-8318-895C-4512-C2951C199058}"/>
              </a:ext>
            </a:extLst>
          </p:cNvPr>
          <p:cNvSpPr txBox="1"/>
          <p:nvPr/>
        </p:nvSpPr>
        <p:spPr>
          <a:xfrm>
            <a:off x="4711958" y="3256469"/>
            <a:ext cx="1672799" cy="369332"/>
          </a:xfrm>
          <a:prstGeom prst="rect">
            <a:avLst/>
          </a:prstGeom>
          <a:noFill/>
        </p:spPr>
        <p:txBody>
          <a:bodyPr wrap="square">
            <a:spAutoFit/>
          </a:bodyPr>
          <a:lstStyle/>
          <a:p>
            <a:pPr algn="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[1 mark]</a:t>
            </a:r>
            <a:endParaRPr lang="en-GB" sz="1800" dirty="0">
              <a:effectLst/>
              <a:latin typeface="Times New Roman" panose="02020603050405020304" pitchFamily="18" charset="0"/>
              <a:ea typeface="Times New Roman" panose="02020603050405020304" pitchFamily="18" charset="0"/>
            </a:endParaRPr>
          </a:p>
        </p:txBody>
      </p:sp>
      <p:sp>
        <p:nvSpPr>
          <p:cNvPr id="28" name="TextBox 27">
            <a:extLst>
              <a:ext uri="{FF2B5EF4-FFF2-40B4-BE49-F238E27FC236}">
                <a16:creationId xmlns:a16="http://schemas.microsoft.com/office/drawing/2014/main" id="{E692E4BA-C60E-3942-A727-7C211D152525}"/>
              </a:ext>
            </a:extLst>
          </p:cNvPr>
          <p:cNvSpPr txBox="1"/>
          <p:nvPr/>
        </p:nvSpPr>
        <p:spPr>
          <a:xfrm>
            <a:off x="245165" y="3732925"/>
            <a:ext cx="6271413" cy="369332"/>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2. Explain the process of longshore drift. </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id="{D7760DE4-6042-AFB0-2EDD-7B48B8A5B3CE}"/>
              </a:ext>
            </a:extLst>
          </p:cNvPr>
          <p:cNvCxnSpPr/>
          <p:nvPr/>
        </p:nvCxnSpPr>
        <p:spPr>
          <a:xfrm>
            <a:off x="336294" y="5575950"/>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D12A4975-AE97-6668-2B95-850CE80B4335}"/>
              </a:ext>
            </a:extLst>
          </p:cNvPr>
          <p:cNvCxnSpPr/>
          <p:nvPr/>
        </p:nvCxnSpPr>
        <p:spPr>
          <a:xfrm>
            <a:off x="336294" y="6007750"/>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4890B649-FC73-5CBD-CB6C-E015AA37338E}"/>
              </a:ext>
            </a:extLst>
          </p:cNvPr>
          <p:cNvCxnSpPr/>
          <p:nvPr/>
        </p:nvCxnSpPr>
        <p:spPr>
          <a:xfrm>
            <a:off x="334424" y="6009085"/>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8168B35A-8E3F-668E-347C-863E8C5306DE}"/>
              </a:ext>
            </a:extLst>
          </p:cNvPr>
          <p:cNvCxnSpPr/>
          <p:nvPr/>
        </p:nvCxnSpPr>
        <p:spPr>
          <a:xfrm>
            <a:off x="334424" y="6434201"/>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642FA370-3AAC-A762-DB98-C44A469F1C82}"/>
              </a:ext>
            </a:extLst>
          </p:cNvPr>
          <p:cNvSpPr txBox="1"/>
          <p:nvPr/>
        </p:nvSpPr>
        <p:spPr>
          <a:xfrm>
            <a:off x="4722468" y="3748049"/>
            <a:ext cx="1672799" cy="369332"/>
          </a:xfrm>
          <a:prstGeom prst="rect">
            <a:avLst/>
          </a:prstGeom>
          <a:noFill/>
        </p:spPr>
        <p:txBody>
          <a:bodyPr wrap="square">
            <a:spAutoFit/>
          </a:bodyPr>
          <a:lstStyle/>
          <a:p>
            <a:pPr algn="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[4 marks]</a:t>
            </a:r>
            <a:endParaRPr lang="en-GB" sz="1800" dirty="0">
              <a:effectLst/>
              <a:latin typeface="Times New Roman" panose="02020603050405020304" pitchFamily="18" charset="0"/>
              <a:ea typeface="Times New Roman" panose="02020603050405020304" pitchFamily="18" charset="0"/>
            </a:endParaRPr>
          </a:p>
        </p:txBody>
      </p:sp>
      <p:cxnSp>
        <p:nvCxnSpPr>
          <p:cNvPr id="13" name="Straight Connector 12">
            <a:extLst>
              <a:ext uri="{FF2B5EF4-FFF2-40B4-BE49-F238E27FC236}">
                <a16:creationId xmlns:a16="http://schemas.microsoft.com/office/drawing/2014/main" id="{8BEAEC3C-D4E7-59DB-6A87-29EDDEC85B98}"/>
              </a:ext>
            </a:extLst>
          </p:cNvPr>
          <p:cNvCxnSpPr/>
          <p:nvPr/>
        </p:nvCxnSpPr>
        <p:spPr>
          <a:xfrm>
            <a:off x="346320" y="4715476"/>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A5E65AEF-16FB-BADD-A7BF-A82C03E54424}"/>
              </a:ext>
            </a:extLst>
          </p:cNvPr>
          <p:cNvCxnSpPr/>
          <p:nvPr/>
        </p:nvCxnSpPr>
        <p:spPr>
          <a:xfrm>
            <a:off x="346320" y="5147276"/>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0EE60200-1516-5E1D-7EA0-DE8BB6D81CF8}"/>
              </a:ext>
            </a:extLst>
          </p:cNvPr>
          <p:cNvCxnSpPr/>
          <p:nvPr/>
        </p:nvCxnSpPr>
        <p:spPr>
          <a:xfrm>
            <a:off x="344450" y="5573727"/>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FB2B218D-5E29-0185-E267-53D95DC663E4}"/>
              </a:ext>
            </a:extLst>
          </p:cNvPr>
          <p:cNvCxnSpPr/>
          <p:nvPr/>
        </p:nvCxnSpPr>
        <p:spPr>
          <a:xfrm>
            <a:off x="360930" y="6432866"/>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0541E791-7754-0C29-0662-9D1858063183}"/>
              </a:ext>
            </a:extLst>
          </p:cNvPr>
          <p:cNvCxnSpPr/>
          <p:nvPr/>
        </p:nvCxnSpPr>
        <p:spPr>
          <a:xfrm>
            <a:off x="359060" y="6859317"/>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611D8D81-85A5-6CAA-EA89-64C728D724BA}"/>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11" name="Footer Placeholder 30">
            <a:extLst>
              <a:ext uri="{FF2B5EF4-FFF2-40B4-BE49-F238E27FC236}">
                <a16:creationId xmlns:a16="http://schemas.microsoft.com/office/drawing/2014/main" id="{C2A0709E-4FB9-D9C8-1A59-29F430E409A4}"/>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38</a:t>
            </a:fld>
            <a:endParaRPr lang="en-GB" sz="1400" dirty="0"/>
          </a:p>
        </p:txBody>
      </p:sp>
      <p:pic>
        <p:nvPicPr>
          <p:cNvPr id="12" name="Graphic 11">
            <a:extLst>
              <a:ext uri="{FF2B5EF4-FFF2-40B4-BE49-F238E27FC236}">
                <a16:creationId xmlns:a16="http://schemas.microsoft.com/office/drawing/2014/main" id="{E7BC3AE5-6328-D4DD-F0DF-29E2080F8FAF}"/>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153385" y="9383990"/>
            <a:ext cx="205675" cy="205675"/>
          </a:xfrm>
          <a:prstGeom prst="rect">
            <a:avLst/>
          </a:prstGeom>
        </p:spPr>
      </p:pic>
    </p:spTree>
    <p:extLst>
      <p:ext uri="{BB962C8B-B14F-4D97-AF65-F5344CB8AC3E}">
        <p14:creationId xmlns:p14="http://schemas.microsoft.com/office/powerpoint/2010/main" val="14091939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3D88D800-273B-D0C6-E837-B926F45D4708}"/>
              </a:ext>
            </a:extLst>
          </p:cNvPr>
          <p:cNvSpPr/>
          <p:nvPr/>
        </p:nvSpPr>
        <p:spPr>
          <a:xfrm>
            <a:off x="394447" y="773199"/>
            <a:ext cx="3650867" cy="616329"/>
          </a:xfrm>
          <a:prstGeom prst="roundRect">
            <a:avLst/>
          </a:prstGeom>
          <a:solidFill>
            <a:srgbClr val="4F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BD9FCC6E-3579-97AB-1CE8-72682F85780C}"/>
              </a:ext>
            </a:extLst>
          </p:cNvPr>
          <p:cNvSpPr txBox="1"/>
          <p:nvPr/>
        </p:nvSpPr>
        <p:spPr>
          <a:xfrm>
            <a:off x="501903" y="892305"/>
            <a:ext cx="3650867" cy="461665"/>
          </a:xfrm>
          <a:prstGeom prst="rect">
            <a:avLst/>
          </a:prstGeom>
          <a:noFill/>
        </p:spPr>
        <p:txBody>
          <a:bodyPr wrap="square" rtlCol="0">
            <a:spAutoFit/>
          </a:bodyPr>
          <a:lstStyle/>
          <a:p>
            <a:r>
              <a:rPr lang="en-GB" sz="2400" b="1" dirty="0">
                <a:solidFill>
                  <a:schemeClr val="bg1"/>
                </a:solidFill>
              </a:rPr>
              <a:t>Coastal Deposition</a:t>
            </a:r>
          </a:p>
        </p:txBody>
      </p:sp>
      <p:sp>
        <p:nvSpPr>
          <p:cNvPr id="42" name="Rectangle 41">
            <a:extLst>
              <a:ext uri="{FF2B5EF4-FFF2-40B4-BE49-F238E27FC236}">
                <a16:creationId xmlns:a16="http://schemas.microsoft.com/office/drawing/2014/main" id="{BE3091F5-E350-20E7-D8A5-F02220F924DB}"/>
              </a:ext>
            </a:extLst>
          </p:cNvPr>
          <p:cNvSpPr/>
          <p:nvPr/>
        </p:nvSpPr>
        <p:spPr>
          <a:xfrm>
            <a:off x="-160421" y="1459739"/>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2E218BEB-C1CA-EF21-2D6A-05CF663E135C}"/>
              </a:ext>
            </a:extLst>
          </p:cNvPr>
          <p:cNvSpPr txBox="1"/>
          <p:nvPr/>
        </p:nvSpPr>
        <p:spPr>
          <a:xfrm>
            <a:off x="197105" y="1459739"/>
            <a:ext cx="5782355" cy="400110"/>
          </a:xfrm>
          <a:prstGeom prst="rect">
            <a:avLst/>
          </a:prstGeom>
          <a:noFill/>
        </p:spPr>
        <p:txBody>
          <a:bodyPr wrap="square" rtlCol="0">
            <a:spAutoFit/>
          </a:bodyPr>
          <a:lstStyle/>
          <a:p>
            <a:r>
              <a:rPr lang="en-GB" sz="2000" dirty="0">
                <a:solidFill>
                  <a:schemeClr val="bg1"/>
                </a:solidFill>
              </a:rPr>
              <a:t>What is coastal deposition?</a:t>
            </a:r>
          </a:p>
        </p:txBody>
      </p:sp>
      <p:cxnSp>
        <p:nvCxnSpPr>
          <p:cNvPr id="3" name="Straight Connector 2">
            <a:extLst>
              <a:ext uri="{FF2B5EF4-FFF2-40B4-BE49-F238E27FC236}">
                <a16:creationId xmlns:a16="http://schemas.microsoft.com/office/drawing/2014/main" id="{E1318C04-208C-DA48-A730-FD36F94B4923}"/>
              </a:ext>
            </a:extLst>
          </p:cNvPr>
          <p:cNvCxnSpPr/>
          <p:nvPr/>
        </p:nvCxnSpPr>
        <p:spPr>
          <a:xfrm>
            <a:off x="346321" y="3150946"/>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46F9CD29-CD8D-773B-D56F-76E61B86CC36}"/>
              </a:ext>
            </a:extLst>
          </p:cNvPr>
          <p:cNvCxnSpPr/>
          <p:nvPr/>
        </p:nvCxnSpPr>
        <p:spPr>
          <a:xfrm>
            <a:off x="336294" y="2287346"/>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67818A17-7E79-2A20-1837-5DAB116DD169}"/>
              </a:ext>
            </a:extLst>
          </p:cNvPr>
          <p:cNvCxnSpPr/>
          <p:nvPr/>
        </p:nvCxnSpPr>
        <p:spPr>
          <a:xfrm>
            <a:off x="336294" y="2712462"/>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7DE6DFB1-4D3A-A0C0-5B07-6882C8D73CC2}"/>
              </a:ext>
            </a:extLst>
          </p:cNvPr>
          <p:cNvSpPr/>
          <p:nvPr/>
        </p:nvSpPr>
        <p:spPr>
          <a:xfrm>
            <a:off x="-122521" y="4902922"/>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79523FCE-FE86-50AC-7746-D6648CBB8E9A}"/>
              </a:ext>
            </a:extLst>
          </p:cNvPr>
          <p:cNvSpPr txBox="1"/>
          <p:nvPr/>
        </p:nvSpPr>
        <p:spPr>
          <a:xfrm>
            <a:off x="235005" y="4902922"/>
            <a:ext cx="5782355" cy="400110"/>
          </a:xfrm>
          <a:prstGeom prst="rect">
            <a:avLst/>
          </a:prstGeom>
          <a:noFill/>
        </p:spPr>
        <p:txBody>
          <a:bodyPr wrap="square" rtlCol="0">
            <a:spAutoFit/>
          </a:bodyPr>
          <a:lstStyle/>
          <a:p>
            <a:r>
              <a:rPr lang="en-GB" sz="2000" dirty="0">
                <a:solidFill>
                  <a:schemeClr val="bg1"/>
                </a:solidFill>
              </a:rPr>
              <a:t>Where does coastal deposition occur?</a:t>
            </a:r>
          </a:p>
        </p:txBody>
      </p:sp>
      <p:sp>
        <p:nvSpPr>
          <p:cNvPr id="20" name="TextBox 19">
            <a:extLst>
              <a:ext uri="{FF2B5EF4-FFF2-40B4-BE49-F238E27FC236}">
                <a16:creationId xmlns:a16="http://schemas.microsoft.com/office/drawing/2014/main" id="{D7D0895B-8925-4362-D055-E0B1D7D18CB6}"/>
              </a:ext>
            </a:extLst>
          </p:cNvPr>
          <p:cNvSpPr txBox="1"/>
          <p:nvPr/>
        </p:nvSpPr>
        <p:spPr>
          <a:xfrm>
            <a:off x="271259" y="5280541"/>
            <a:ext cx="6149753" cy="646331"/>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Annotate the diagram to explain where coastal deposition occurs. </a:t>
            </a:r>
            <a:endParaRPr lang="en-GB" sz="1800" dirty="0">
              <a:effectLst/>
              <a:latin typeface="Times New Roman" panose="02020603050405020304" pitchFamily="18" charset="0"/>
              <a:ea typeface="Times New Roman" panose="02020603050405020304" pitchFamily="18" charset="0"/>
            </a:endParaRPr>
          </a:p>
        </p:txBody>
      </p:sp>
      <p:sp>
        <p:nvSpPr>
          <p:cNvPr id="21" name="TextBox 20">
            <a:extLst>
              <a:ext uri="{FF2B5EF4-FFF2-40B4-BE49-F238E27FC236}">
                <a16:creationId xmlns:a16="http://schemas.microsoft.com/office/drawing/2014/main" id="{4C3F7227-5C6C-5D32-1CDD-8F2B2BFABB10}"/>
              </a:ext>
            </a:extLst>
          </p:cNvPr>
          <p:cNvSpPr txBox="1"/>
          <p:nvPr/>
        </p:nvSpPr>
        <p:spPr>
          <a:xfrm>
            <a:off x="271258" y="3265216"/>
            <a:ext cx="6149753" cy="369332"/>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When does coastal deposition occur?</a:t>
            </a:r>
            <a:endParaRPr lang="en-GB" sz="1800" dirty="0">
              <a:effectLst/>
              <a:latin typeface="Times New Roman" panose="02020603050405020304" pitchFamily="18" charset="0"/>
              <a:ea typeface="Times New Roman" panose="02020603050405020304" pitchFamily="18" charset="0"/>
            </a:endParaRPr>
          </a:p>
        </p:txBody>
      </p:sp>
      <p:cxnSp>
        <p:nvCxnSpPr>
          <p:cNvPr id="22" name="Straight Connector 21">
            <a:extLst>
              <a:ext uri="{FF2B5EF4-FFF2-40B4-BE49-F238E27FC236}">
                <a16:creationId xmlns:a16="http://schemas.microsoft.com/office/drawing/2014/main" id="{A5C76921-8F9B-5A00-47AB-CB89700836A7}"/>
              </a:ext>
            </a:extLst>
          </p:cNvPr>
          <p:cNvCxnSpPr/>
          <p:nvPr/>
        </p:nvCxnSpPr>
        <p:spPr>
          <a:xfrm>
            <a:off x="369087" y="4794215"/>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BE1AFE8F-E2EF-1019-2567-54D311345DCC}"/>
              </a:ext>
            </a:extLst>
          </p:cNvPr>
          <p:cNvCxnSpPr/>
          <p:nvPr/>
        </p:nvCxnSpPr>
        <p:spPr>
          <a:xfrm>
            <a:off x="359060" y="3930615"/>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5A3F988C-4254-205F-266D-AA320B20B3CB}"/>
              </a:ext>
            </a:extLst>
          </p:cNvPr>
          <p:cNvCxnSpPr/>
          <p:nvPr/>
        </p:nvCxnSpPr>
        <p:spPr>
          <a:xfrm>
            <a:off x="359060" y="4355731"/>
            <a:ext cx="6038437" cy="0"/>
          </a:xfrm>
          <a:prstGeom prst="line">
            <a:avLst/>
          </a:prstGeom>
        </p:spPr>
        <p:style>
          <a:lnRef idx="2">
            <a:schemeClr val="accent1"/>
          </a:lnRef>
          <a:fillRef idx="0">
            <a:schemeClr val="accent1"/>
          </a:fillRef>
          <a:effectRef idx="1">
            <a:schemeClr val="accent1"/>
          </a:effectRef>
          <a:fontRef idx="minor">
            <a:schemeClr val="tx1"/>
          </a:fontRef>
        </p:style>
      </p:cxnSp>
      <p:pic>
        <p:nvPicPr>
          <p:cNvPr id="30" name="Picture 29" descr="A river running through a mountain&#10;&#10;Description automatically generated">
            <a:extLst>
              <a:ext uri="{FF2B5EF4-FFF2-40B4-BE49-F238E27FC236}">
                <a16:creationId xmlns:a16="http://schemas.microsoft.com/office/drawing/2014/main" id="{5093E93F-23B3-B551-48B1-F6121F4AB0F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31634" y="6126927"/>
            <a:ext cx="3429000" cy="2782357"/>
          </a:xfrm>
          <a:prstGeom prst="rect">
            <a:avLst/>
          </a:prstGeom>
        </p:spPr>
      </p:pic>
      <p:sp>
        <p:nvSpPr>
          <p:cNvPr id="32" name="Rounded Rectangle 31">
            <a:extLst>
              <a:ext uri="{FF2B5EF4-FFF2-40B4-BE49-F238E27FC236}">
                <a16:creationId xmlns:a16="http://schemas.microsoft.com/office/drawing/2014/main" id="{89D8D0E3-D839-0EED-9A14-9060EFFEEC3A}"/>
              </a:ext>
            </a:extLst>
          </p:cNvPr>
          <p:cNvSpPr/>
          <p:nvPr/>
        </p:nvSpPr>
        <p:spPr>
          <a:xfrm>
            <a:off x="-487298" y="-18903"/>
            <a:ext cx="5944201" cy="862850"/>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F41759D-1CBE-5146-F934-F373DCF4F501}"/>
              </a:ext>
            </a:extLst>
          </p:cNvPr>
          <p:cNvSpPr txBox="1"/>
          <p:nvPr/>
        </p:nvSpPr>
        <p:spPr>
          <a:xfrm>
            <a:off x="797617" y="31853"/>
            <a:ext cx="3247697" cy="830997"/>
          </a:xfrm>
          <a:prstGeom prst="rect">
            <a:avLst/>
          </a:prstGeom>
          <a:noFill/>
        </p:spPr>
        <p:txBody>
          <a:bodyPr wrap="square" rtlCol="0">
            <a:spAutoFit/>
          </a:bodyPr>
          <a:lstStyle/>
          <a:p>
            <a:r>
              <a:rPr lang="en-GB" sz="4800" dirty="0">
                <a:solidFill>
                  <a:schemeClr val="bg1"/>
                </a:solidFill>
              </a:rPr>
              <a:t>Knowledge</a:t>
            </a:r>
          </a:p>
        </p:txBody>
      </p:sp>
      <p:pic>
        <p:nvPicPr>
          <p:cNvPr id="6" name="Graphic 5">
            <a:extLst>
              <a:ext uri="{FF2B5EF4-FFF2-40B4-BE49-F238E27FC236}">
                <a16:creationId xmlns:a16="http://schemas.microsoft.com/office/drawing/2014/main" id="{44004F73-6B78-C85F-89FB-7CF846D13C8A}"/>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91135" y="31853"/>
            <a:ext cx="752804" cy="752804"/>
          </a:xfrm>
          <a:prstGeom prst="rect">
            <a:avLst/>
          </a:prstGeom>
        </p:spPr>
      </p:pic>
      <p:pic>
        <p:nvPicPr>
          <p:cNvPr id="39" name="Picture 38" descr="A qr code on a white background&#10;&#10;Description automatically generated">
            <a:extLst>
              <a:ext uri="{FF2B5EF4-FFF2-40B4-BE49-F238E27FC236}">
                <a16:creationId xmlns:a16="http://schemas.microsoft.com/office/drawing/2014/main" id="{E646A199-4CDA-0D29-27FD-490B420C263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383251" y="103667"/>
            <a:ext cx="669532" cy="669532"/>
          </a:xfrm>
          <a:prstGeom prst="rect">
            <a:avLst/>
          </a:prstGeom>
        </p:spPr>
      </p:pic>
      <p:sp>
        <p:nvSpPr>
          <p:cNvPr id="2" name="TextBox 1">
            <a:extLst>
              <a:ext uri="{FF2B5EF4-FFF2-40B4-BE49-F238E27FC236}">
                <a16:creationId xmlns:a16="http://schemas.microsoft.com/office/drawing/2014/main" id="{EF9D3B94-CB02-4BE3-1375-0CDC372A564F}"/>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4" name="Footer Placeholder 30">
            <a:extLst>
              <a:ext uri="{FF2B5EF4-FFF2-40B4-BE49-F238E27FC236}">
                <a16:creationId xmlns:a16="http://schemas.microsoft.com/office/drawing/2014/main" id="{B7C1F216-8FBA-ACD3-5172-45E6816F8E4A}"/>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39</a:t>
            </a:fld>
            <a:endParaRPr lang="en-GB" sz="1400" dirty="0"/>
          </a:p>
        </p:txBody>
      </p:sp>
      <p:pic>
        <p:nvPicPr>
          <p:cNvPr id="13" name="Graphic 12">
            <a:extLst>
              <a:ext uri="{FF2B5EF4-FFF2-40B4-BE49-F238E27FC236}">
                <a16:creationId xmlns:a16="http://schemas.microsoft.com/office/drawing/2014/main" id="{95347E20-4315-33D8-BB51-7E42754E0C72}"/>
              </a:ext>
            </a:extLst>
          </p:cNvPr>
          <p:cNvPicPr>
            <a:picLocks/>
          </p:cNvPicPr>
          <p:nvPr/>
        </p:nvPicPr>
        <p:blipFill>
          <a:blip r:embed="rId7">
            <a:extLst>
              <a:ext uri="{96DAC541-7B7A-43D3-8B79-37D633B846F1}">
                <asvg:svgBlip xmlns:asvg="http://schemas.microsoft.com/office/drawing/2016/SVG/main" r:embed="rId8"/>
              </a:ext>
            </a:extLst>
          </a:blip>
          <a:stretch>
            <a:fillRect/>
          </a:stretch>
        </p:blipFill>
        <p:spPr>
          <a:xfrm>
            <a:off x="153385" y="9383990"/>
            <a:ext cx="205675" cy="205675"/>
          </a:xfrm>
          <a:prstGeom prst="rect">
            <a:avLst/>
          </a:prstGeom>
        </p:spPr>
      </p:pic>
    </p:spTree>
    <p:extLst>
      <p:ext uri="{BB962C8B-B14F-4D97-AF65-F5344CB8AC3E}">
        <p14:creationId xmlns:p14="http://schemas.microsoft.com/office/powerpoint/2010/main" val="29040699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3D88D800-273B-D0C6-E837-B926F45D4708}"/>
              </a:ext>
            </a:extLst>
          </p:cNvPr>
          <p:cNvSpPr/>
          <p:nvPr/>
        </p:nvSpPr>
        <p:spPr>
          <a:xfrm>
            <a:off x="394447" y="773199"/>
            <a:ext cx="3034553" cy="616329"/>
          </a:xfrm>
          <a:prstGeom prst="roundRect">
            <a:avLst/>
          </a:prstGeom>
          <a:solidFill>
            <a:srgbClr val="4F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B1132A0-36CB-3B33-0FA1-0503D625A180}"/>
              </a:ext>
            </a:extLst>
          </p:cNvPr>
          <p:cNvSpPr>
            <a:spLocks noGrp="1"/>
          </p:cNvSpPr>
          <p:nvPr>
            <p:ph type="title"/>
          </p:nvPr>
        </p:nvSpPr>
        <p:spPr>
          <a:xfrm>
            <a:off x="235005" y="297180"/>
            <a:ext cx="5915025" cy="686540"/>
          </a:xfrm>
        </p:spPr>
        <p:txBody>
          <a:bodyPr/>
          <a:lstStyle/>
          <a:p>
            <a:r>
              <a:rPr lang="en-GB" dirty="0"/>
              <a:t>Knowledge</a:t>
            </a:r>
          </a:p>
        </p:txBody>
      </p:sp>
      <p:sp>
        <p:nvSpPr>
          <p:cNvPr id="4" name="Rectangle 3">
            <a:extLst>
              <a:ext uri="{FF2B5EF4-FFF2-40B4-BE49-F238E27FC236}">
                <a16:creationId xmlns:a16="http://schemas.microsoft.com/office/drawing/2014/main" id="{C7FF525D-5A54-27A3-55D1-6E52D9CB6682}"/>
              </a:ext>
            </a:extLst>
          </p:cNvPr>
          <p:cNvSpPr/>
          <p:nvPr/>
        </p:nvSpPr>
        <p:spPr>
          <a:xfrm>
            <a:off x="1" y="0"/>
            <a:ext cx="6858000" cy="862850"/>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F41759D-1CBE-5146-F934-F373DCF4F501}"/>
              </a:ext>
            </a:extLst>
          </p:cNvPr>
          <p:cNvSpPr txBox="1"/>
          <p:nvPr/>
        </p:nvSpPr>
        <p:spPr>
          <a:xfrm>
            <a:off x="797617" y="31853"/>
            <a:ext cx="3247697" cy="830997"/>
          </a:xfrm>
          <a:prstGeom prst="rect">
            <a:avLst/>
          </a:prstGeom>
          <a:noFill/>
        </p:spPr>
        <p:txBody>
          <a:bodyPr wrap="square" rtlCol="0">
            <a:spAutoFit/>
          </a:bodyPr>
          <a:lstStyle/>
          <a:p>
            <a:r>
              <a:rPr lang="en-GB" sz="4800" dirty="0">
                <a:solidFill>
                  <a:schemeClr val="bg1"/>
                </a:solidFill>
              </a:rPr>
              <a:t>Big Picture</a:t>
            </a:r>
          </a:p>
        </p:txBody>
      </p:sp>
      <p:sp>
        <p:nvSpPr>
          <p:cNvPr id="8" name="TextBox 7">
            <a:extLst>
              <a:ext uri="{FF2B5EF4-FFF2-40B4-BE49-F238E27FC236}">
                <a16:creationId xmlns:a16="http://schemas.microsoft.com/office/drawing/2014/main" id="{BD9FCC6E-3579-97AB-1CE8-72682F85780C}"/>
              </a:ext>
            </a:extLst>
          </p:cNvPr>
          <p:cNvSpPr txBox="1"/>
          <p:nvPr/>
        </p:nvSpPr>
        <p:spPr>
          <a:xfrm>
            <a:off x="501904" y="892305"/>
            <a:ext cx="2187388" cy="461665"/>
          </a:xfrm>
          <a:prstGeom prst="rect">
            <a:avLst/>
          </a:prstGeom>
          <a:noFill/>
        </p:spPr>
        <p:txBody>
          <a:bodyPr wrap="square" rtlCol="0">
            <a:spAutoFit/>
          </a:bodyPr>
          <a:lstStyle/>
          <a:p>
            <a:r>
              <a:rPr lang="en-GB" sz="2400" b="1" dirty="0">
                <a:solidFill>
                  <a:schemeClr val="bg1"/>
                </a:solidFill>
              </a:rPr>
              <a:t>Unit Mind Map</a:t>
            </a:r>
          </a:p>
        </p:txBody>
      </p:sp>
      <p:sp>
        <p:nvSpPr>
          <p:cNvPr id="16" name="TextBox 15">
            <a:extLst>
              <a:ext uri="{FF2B5EF4-FFF2-40B4-BE49-F238E27FC236}">
                <a16:creationId xmlns:a16="http://schemas.microsoft.com/office/drawing/2014/main" id="{3CD2ED89-2A90-C195-C5BD-D02496E9B067}"/>
              </a:ext>
            </a:extLst>
          </p:cNvPr>
          <p:cNvSpPr txBox="1"/>
          <p:nvPr/>
        </p:nvSpPr>
        <p:spPr>
          <a:xfrm>
            <a:off x="359059" y="1653674"/>
            <a:ext cx="6201397" cy="369332"/>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Develop this mind map as you p</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rogress through the unit. </a:t>
            </a:r>
            <a:endParaRPr lang="en-GB" sz="1800" dirty="0">
              <a:effectLst/>
              <a:latin typeface="Times New Roman" panose="02020603050405020304" pitchFamily="18" charset="0"/>
              <a:ea typeface="Times New Roman" panose="02020603050405020304" pitchFamily="18" charset="0"/>
            </a:endParaRPr>
          </a:p>
        </p:txBody>
      </p:sp>
      <p:sp>
        <p:nvSpPr>
          <p:cNvPr id="28" name="TextBox 27">
            <a:extLst>
              <a:ext uri="{FF2B5EF4-FFF2-40B4-BE49-F238E27FC236}">
                <a16:creationId xmlns:a16="http://schemas.microsoft.com/office/drawing/2014/main" id="{F604E09B-A2F5-92E5-8359-30AB2645DE72}"/>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31" name="Footer Placeholder 30">
            <a:extLst>
              <a:ext uri="{FF2B5EF4-FFF2-40B4-BE49-F238E27FC236}">
                <a16:creationId xmlns:a16="http://schemas.microsoft.com/office/drawing/2014/main" id="{F992DB3D-F234-F793-D426-C691E6956DD0}"/>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4</a:t>
            </a:fld>
            <a:endParaRPr lang="en-GB" sz="1400" dirty="0"/>
          </a:p>
        </p:txBody>
      </p:sp>
      <p:pic>
        <p:nvPicPr>
          <p:cNvPr id="34" name="Graphic 33">
            <a:extLst>
              <a:ext uri="{FF2B5EF4-FFF2-40B4-BE49-F238E27FC236}">
                <a16:creationId xmlns:a16="http://schemas.microsoft.com/office/drawing/2014/main" id="{B85138AA-21A0-138E-E629-59B5A7ED830B}"/>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153385" y="9383990"/>
            <a:ext cx="205675" cy="205675"/>
          </a:xfrm>
          <a:prstGeom prst="rect">
            <a:avLst/>
          </a:prstGeom>
        </p:spPr>
      </p:pic>
      <p:sp>
        <p:nvSpPr>
          <p:cNvPr id="26" name="Right Arrow 25">
            <a:extLst>
              <a:ext uri="{FF2B5EF4-FFF2-40B4-BE49-F238E27FC236}">
                <a16:creationId xmlns:a16="http://schemas.microsoft.com/office/drawing/2014/main" id="{3CBFFB52-7E4F-C152-8682-6190C4DA30B4}"/>
              </a:ext>
            </a:extLst>
          </p:cNvPr>
          <p:cNvSpPr/>
          <p:nvPr/>
        </p:nvSpPr>
        <p:spPr>
          <a:xfrm rot="12822886">
            <a:off x="4114722" y="4295962"/>
            <a:ext cx="438535" cy="297072"/>
          </a:xfrm>
          <a:custGeom>
            <a:avLst/>
            <a:gdLst>
              <a:gd name="connsiteX0" fmla="*/ 0 w 438535"/>
              <a:gd name="connsiteY0" fmla="*/ 74268 h 297072"/>
              <a:gd name="connsiteX1" fmla="*/ 289999 w 438535"/>
              <a:gd name="connsiteY1" fmla="*/ 74268 h 297072"/>
              <a:gd name="connsiteX2" fmla="*/ 289999 w 438535"/>
              <a:gd name="connsiteY2" fmla="*/ 0 h 297072"/>
              <a:gd name="connsiteX3" fmla="*/ 438535 w 438535"/>
              <a:gd name="connsiteY3" fmla="*/ 148536 h 297072"/>
              <a:gd name="connsiteX4" fmla="*/ 289999 w 438535"/>
              <a:gd name="connsiteY4" fmla="*/ 297072 h 297072"/>
              <a:gd name="connsiteX5" fmla="*/ 289999 w 438535"/>
              <a:gd name="connsiteY5" fmla="*/ 222804 h 297072"/>
              <a:gd name="connsiteX6" fmla="*/ 0 w 438535"/>
              <a:gd name="connsiteY6" fmla="*/ 222804 h 297072"/>
              <a:gd name="connsiteX7" fmla="*/ 0 w 438535"/>
              <a:gd name="connsiteY7" fmla="*/ 74268 h 297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8535" h="297072" fill="none" extrusionOk="0">
                <a:moveTo>
                  <a:pt x="0" y="74268"/>
                </a:moveTo>
                <a:cubicBezTo>
                  <a:pt x="126581" y="41252"/>
                  <a:pt x="160758" y="81211"/>
                  <a:pt x="289999" y="74268"/>
                </a:cubicBezTo>
                <a:cubicBezTo>
                  <a:pt x="283560" y="47447"/>
                  <a:pt x="293955" y="35478"/>
                  <a:pt x="289999" y="0"/>
                </a:cubicBezTo>
                <a:cubicBezTo>
                  <a:pt x="338209" y="25065"/>
                  <a:pt x="365011" y="85503"/>
                  <a:pt x="438535" y="148536"/>
                </a:cubicBezTo>
                <a:cubicBezTo>
                  <a:pt x="414149" y="198969"/>
                  <a:pt x="324562" y="258792"/>
                  <a:pt x="289999" y="297072"/>
                </a:cubicBezTo>
                <a:cubicBezTo>
                  <a:pt x="287981" y="273387"/>
                  <a:pt x="293093" y="251596"/>
                  <a:pt x="289999" y="222804"/>
                </a:cubicBezTo>
                <a:cubicBezTo>
                  <a:pt x="191610" y="249202"/>
                  <a:pt x="107865" y="188408"/>
                  <a:pt x="0" y="222804"/>
                </a:cubicBezTo>
                <a:cubicBezTo>
                  <a:pt x="-7132" y="153065"/>
                  <a:pt x="5425" y="105268"/>
                  <a:pt x="0" y="74268"/>
                </a:cubicBezTo>
                <a:close/>
              </a:path>
              <a:path w="438535" h="297072" stroke="0" extrusionOk="0">
                <a:moveTo>
                  <a:pt x="0" y="74268"/>
                </a:moveTo>
                <a:cubicBezTo>
                  <a:pt x="69699" y="59130"/>
                  <a:pt x="206859" y="107621"/>
                  <a:pt x="289999" y="74268"/>
                </a:cubicBezTo>
                <a:cubicBezTo>
                  <a:pt x="282191" y="50435"/>
                  <a:pt x="292048" y="29703"/>
                  <a:pt x="289999" y="0"/>
                </a:cubicBezTo>
                <a:cubicBezTo>
                  <a:pt x="369419" y="63386"/>
                  <a:pt x="382400" y="98224"/>
                  <a:pt x="438535" y="148536"/>
                </a:cubicBezTo>
                <a:cubicBezTo>
                  <a:pt x="378942" y="226907"/>
                  <a:pt x="308050" y="250591"/>
                  <a:pt x="289999" y="297072"/>
                </a:cubicBezTo>
                <a:cubicBezTo>
                  <a:pt x="286888" y="266653"/>
                  <a:pt x="290108" y="256498"/>
                  <a:pt x="289999" y="222804"/>
                </a:cubicBezTo>
                <a:cubicBezTo>
                  <a:pt x="165208" y="231771"/>
                  <a:pt x="132020" y="204362"/>
                  <a:pt x="0" y="222804"/>
                </a:cubicBezTo>
                <a:cubicBezTo>
                  <a:pt x="-2016" y="182863"/>
                  <a:pt x="13481" y="146396"/>
                  <a:pt x="0" y="74268"/>
                </a:cubicBezTo>
                <a:close/>
              </a:path>
            </a:pathLst>
          </a:custGeom>
          <a:solidFill>
            <a:schemeClr val="bg1"/>
          </a:solidFill>
          <a:ln w="38100">
            <a:solidFill>
              <a:schemeClr val="accent1"/>
            </a:solidFill>
            <a:extLst>
              <a:ext uri="{C807C97D-BFC1-408E-A445-0C87EB9F89A2}">
                <ask:lineSketchStyleProps xmlns:ask="http://schemas.microsoft.com/office/drawing/2018/sketchyshapes" sd="2574006630">
                  <a:prstGeom prst="rightArrow">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AA84A29A-6BF8-8413-6A08-27D9A952033A}"/>
              </a:ext>
            </a:extLst>
          </p:cNvPr>
          <p:cNvSpPr/>
          <p:nvPr/>
        </p:nvSpPr>
        <p:spPr>
          <a:xfrm>
            <a:off x="4767653" y="4611808"/>
            <a:ext cx="2544305" cy="1414241"/>
          </a:xfrm>
          <a:custGeom>
            <a:avLst/>
            <a:gdLst>
              <a:gd name="connsiteX0" fmla="*/ 0 w 2544305"/>
              <a:gd name="connsiteY0" fmla="*/ 0 h 1414241"/>
              <a:gd name="connsiteX1" fmla="*/ 483418 w 2544305"/>
              <a:gd name="connsiteY1" fmla="*/ 0 h 1414241"/>
              <a:gd name="connsiteX2" fmla="*/ 915950 w 2544305"/>
              <a:gd name="connsiteY2" fmla="*/ 0 h 1414241"/>
              <a:gd name="connsiteX3" fmla="*/ 1450254 w 2544305"/>
              <a:gd name="connsiteY3" fmla="*/ 0 h 1414241"/>
              <a:gd name="connsiteX4" fmla="*/ 1908229 w 2544305"/>
              <a:gd name="connsiteY4" fmla="*/ 0 h 1414241"/>
              <a:gd name="connsiteX5" fmla="*/ 2544305 w 2544305"/>
              <a:gd name="connsiteY5" fmla="*/ 0 h 1414241"/>
              <a:gd name="connsiteX6" fmla="*/ 2544305 w 2544305"/>
              <a:gd name="connsiteY6" fmla="*/ 428986 h 1414241"/>
              <a:gd name="connsiteX7" fmla="*/ 2544305 w 2544305"/>
              <a:gd name="connsiteY7" fmla="*/ 857973 h 1414241"/>
              <a:gd name="connsiteX8" fmla="*/ 2544305 w 2544305"/>
              <a:gd name="connsiteY8" fmla="*/ 1414241 h 1414241"/>
              <a:gd name="connsiteX9" fmla="*/ 2060887 w 2544305"/>
              <a:gd name="connsiteY9" fmla="*/ 1414241 h 1414241"/>
              <a:gd name="connsiteX10" fmla="*/ 1628355 w 2544305"/>
              <a:gd name="connsiteY10" fmla="*/ 1414241 h 1414241"/>
              <a:gd name="connsiteX11" fmla="*/ 1068608 w 2544305"/>
              <a:gd name="connsiteY11" fmla="*/ 1414241 h 1414241"/>
              <a:gd name="connsiteX12" fmla="*/ 585190 w 2544305"/>
              <a:gd name="connsiteY12" fmla="*/ 1414241 h 1414241"/>
              <a:gd name="connsiteX13" fmla="*/ 0 w 2544305"/>
              <a:gd name="connsiteY13" fmla="*/ 1414241 h 1414241"/>
              <a:gd name="connsiteX14" fmla="*/ 0 w 2544305"/>
              <a:gd name="connsiteY14" fmla="*/ 971112 h 1414241"/>
              <a:gd name="connsiteX15" fmla="*/ 0 w 2544305"/>
              <a:gd name="connsiteY15" fmla="*/ 527983 h 1414241"/>
              <a:gd name="connsiteX16" fmla="*/ 0 w 2544305"/>
              <a:gd name="connsiteY16" fmla="*/ 0 h 1414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44305" h="1414241" fill="none" extrusionOk="0">
                <a:moveTo>
                  <a:pt x="0" y="0"/>
                </a:moveTo>
                <a:cubicBezTo>
                  <a:pt x="240843" y="-6089"/>
                  <a:pt x="316634" y="81"/>
                  <a:pt x="483418" y="0"/>
                </a:cubicBezTo>
                <a:cubicBezTo>
                  <a:pt x="650202" y="-81"/>
                  <a:pt x="787895" y="47668"/>
                  <a:pt x="915950" y="0"/>
                </a:cubicBezTo>
                <a:cubicBezTo>
                  <a:pt x="1044005" y="-47668"/>
                  <a:pt x="1300056" y="15513"/>
                  <a:pt x="1450254" y="0"/>
                </a:cubicBezTo>
                <a:cubicBezTo>
                  <a:pt x="1600452" y="-15513"/>
                  <a:pt x="1746838" y="16215"/>
                  <a:pt x="1908229" y="0"/>
                </a:cubicBezTo>
                <a:cubicBezTo>
                  <a:pt x="2069620" y="-16215"/>
                  <a:pt x="2320072" y="74857"/>
                  <a:pt x="2544305" y="0"/>
                </a:cubicBezTo>
                <a:cubicBezTo>
                  <a:pt x="2561541" y="200250"/>
                  <a:pt x="2529671" y="327650"/>
                  <a:pt x="2544305" y="428986"/>
                </a:cubicBezTo>
                <a:cubicBezTo>
                  <a:pt x="2558939" y="530322"/>
                  <a:pt x="2502209" y="647843"/>
                  <a:pt x="2544305" y="857973"/>
                </a:cubicBezTo>
                <a:cubicBezTo>
                  <a:pt x="2586401" y="1068103"/>
                  <a:pt x="2522358" y="1219257"/>
                  <a:pt x="2544305" y="1414241"/>
                </a:cubicBezTo>
                <a:cubicBezTo>
                  <a:pt x="2425617" y="1427874"/>
                  <a:pt x="2269169" y="1402317"/>
                  <a:pt x="2060887" y="1414241"/>
                </a:cubicBezTo>
                <a:cubicBezTo>
                  <a:pt x="1852605" y="1426165"/>
                  <a:pt x="1839685" y="1382297"/>
                  <a:pt x="1628355" y="1414241"/>
                </a:cubicBezTo>
                <a:cubicBezTo>
                  <a:pt x="1417025" y="1446185"/>
                  <a:pt x="1257125" y="1357808"/>
                  <a:pt x="1068608" y="1414241"/>
                </a:cubicBezTo>
                <a:cubicBezTo>
                  <a:pt x="880091" y="1470674"/>
                  <a:pt x="717510" y="1402530"/>
                  <a:pt x="585190" y="1414241"/>
                </a:cubicBezTo>
                <a:cubicBezTo>
                  <a:pt x="452870" y="1425952"/>
                  <a:pt x="207505" y="1359542"/>
                  <a:pt x="0" y="1414241"/>
                </a:cubicBezTo>
                <a:cubicBezTo>
                  <a:pt x="-49144" y="1228203"/>
                  <a:pt x="48451" y="1072732"/>
                  <a:pt x="0" y="971112"/>
                </a:cubicBezTo>
                <a:cubicBezTo>
                  <a:pt x="-48451" y="869492"/>
                  <a:pt x="24403" y="654175"/>
                  <a:pt x="0" y="527983"/>
                </a:cubicBezTo>
                <a:cubicBezTo>
                  <a:pt x="-24403" y="401791"/>
                  <a:pt x="59340" y="125306"/>
                  <a:pt x="0" y="0"/>
                </a:cubicBezTo>
                <a:close/>
              </a:path>
              <a:path w="2544305" h="1414241" stroke="0" extrusionOk="0">
                <a:moveTo>
                  <a:pt x="0" y="0"/>
                </a:moveTo>
                <a:cubicBezTo>
                  <a:pt x="237167" y="-29175"/>
                  <a:pt x="419689" y="46656"/>
                  <a:pt x="534304" y="0"/>
                </a:cubicBezTo>
                <a:cubicBezTo>
                  <a:pt x="648919" y="-46656"/>
                  <a:pt x="841817" y="51446"/>
                  <a:pt x="1017722" y="0"/>
                </a:cubicBezTo>
                <a:cubicBezTo>
                  <a:pt x="1193627" y="-51446"/>
                  <a:pt x="1403006" y="32468"/>
                  <a:pt x="1526583" y="0"/>
                </a:cubicBezTo>
                <a:cubicBezTo>
                  <a:pt x="1650160" y="-32468"/>
                  <a:pt x="1909906" y="18713"/>
                  <a:pt x="2035444" y="0"/>
                </a:cubicBezTo>
                <a:cubicBezTo>
                  <a:pt x="2160982" y="-18713"/>
                  <a:pt x="2410092" y="55131"/>
                  <a:pt x="2544305" y="0"/>
                </a:cubicBezTo>
                <a:cubicBezTo>
                  <a:pt x="2596530" y="149818"/>
                  <a:pt x="2525682" y="359084"/>
                  <a:pt x="2544305" y="499698"/>
                </a:cubicBezTo>
                <a:cubicBezTo>
                  <a:pt x="2562928" y="640312"/>
                  <a:pt x="2542783" y="827837"/>
                  <a:pt x="2544305" y="956970"/>
                </a:cubicBezTo>
                <a:cubicBezTo>
                  <a:pt x="2545827" y="1086103"/>
                  <a:pt x="2521979" y="1216740"/>
                  <a:pt x="2544305" y="1414241"/>
                </a:cubicBezTo>
                <a:cubicBezTo>
                  <a:pt x="2378281" y="1445402"/>
                  <a:pt x="2223014" y="1381431"/>
                  <a:pt x="1984558" y="1414241"/>
                </a:cubicBezTo>
                <a:cubicBezTo>
                  <a:pt x="1746102" y="1447051"/>
                  <a:pt x="1607767" y="1405687"/>
                  <a:pt x="1450254" y="1414241"/>
                </a:cubicBezTo>
                <a:cubicBezTo>
                  <a:pt x="1292741" y="1422795"/>
                  <a:pt x="1136519" y="1376746"/>
                  <a:pt x="1017722" y="1414241"/>
                </a:cubicBezTo>
                <a:cubicBezTo>
                  <a:pt x="898925" y="1451736"/>
                  <a:pt x="611554" y="1382597"/>
                  <a:pt x="508861" y="1414241"/>
                </a:cubicBezTo>
                <a:cubicBezTo>
                  <a:pt x="406168" y="1445885"/>
                  <a:pt x="121134" y="1371380"/>
                  <a:pt x="0" y="1414241"/>
                </a:cubicBezTo>
                <a:cubicBezTo>
                  <a:pt x="-28385" y="1225020"/>
                  <a:pt x="49791" y="1149134"/>
                  <a:pt x="0" y="985255"/>
                </a:cubicBezTo>
                <a:cubicBezTo>
                  <a:pt x="-49791" y="821376"/>
                  <a:pt x="2094" y="770121"/>
                  <a:pt x="0" y="556268"/>
                </a:cubicBezTo>
                <a:cubicBezTo>
                  <a:pt x="-2094" y="342415"/>
                  <a:pt x="9876" y="225982"/>
                  <a:pt x="0" y="0"/>
                </a:cubicBezTo>
                <a:close/>
              </a:path>
            </a:pathLst>
          </a:custGeom>
          <a:solidFill>
            <a:srgbClr val="C8DFFF"/>
          </a:solidFill>
          <a:ln w="38100">
            <a:extLst>
              <a:ext uri="{C807C97D-BFC1-408E-A445-0C87EB9F89A2}">
                <ask:lineSketchStyleProps xmlns:ask="http://schemas.microsoft.com/office/drawing/2018/sketchyshapes" sd="2574006630">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590ACD22-32EF-610D-777C-F3E4125C5C34}"/>
              </a:ext>
            </a:extLst>
          </p:cNvPr>
          <p:cNvSpPr txBox="1"/>
          <p:nvPr/>
        </p:nvSpPr>
        <p:spPr>
          <a:xfrm>
            <a:off x="4799945" y="4641054"/>
            <a:ext cx="1979949" cy="1384995"/>
          </a:xfrm>
          <a:prstGeom prst="rect">
            <a:avLst/>
          </a:prstGeom>
          <a:noFill/>
        </p:spPr>
        <p:txBody>
          <a:bodyPr wrap="square">
            <a:spAutoFit/>
          </a:bodyPr>
          <a:lstStyle/>
          <a:p>
            <a:pPr algn="ctr"/>
            <a:r>
              <a:rPr lang="en-GB" sz="2800" b="1" dirty="0">
                <a:solidFill>
                  <a:schemeClr val="accent1"/>
                </a:solidFill>
                <a:latin typeface="Calibri" panose="020F0502020204030204" pitchFamily="34" charset="0"/>
                <a:ea typeface="Times New Roman" panose="02020603050405020304" pitchFamily="18" charset="0"/>
                <a:cs typeface="Times New Roman" panose="02020603050405020304" pitchFamily="18" charset="0"/>
              </a:rPr>
              <a:t>Coastal </a:t>
            </a:r>
            <a:br>
              <a:rPr lang="en-GB" sz="2800" b="1" dirty="0">
                <a:solidFill>
                  <a:schemeClr val="accent1"/>
                </a:solidFill>
                <a:latin typeface="Calibri" panose="020F0502020204030204" pitchFamily="34" charset="0"/>
                <a:ea typeface="Times New Roman" panose="02020603050405020304" pitchFamily="18" charset="0"/>
                <a:cs typeface="Times New Roman" panose="02020603050405020304" pitchFamily="18" charset="0"/>
              </a:rPr>
            </a:br>
            <a:r>
              <a:rPr lang="en-GB" sz="2800" b="1" dirty="0">
                <a:solidFill>
                  <a:schemeClr val="accent1"/>
                </a:solidFill>
                <a:latin typeface="Calibri" panose="020F0502020204030204" pitchFamily="34" charset="0"/>
                <a:ea typeface="Times New Roman" panose="02020603050405020304" pitchFamily="18" charset="0"/>
                <a:cs typeface="Times New Roman" panose="02020603050405020304" pitchFamily="18" charset="0"/>
              </a:rPr>
              <a:t>Landscapes </a:t>
            </a:r>
          </a:p>
          <a:p>
            <a:pPr algn="ctr"/>
            <a:r>
              <a:rPr lang="en-GB" sz="2800" b="1" dirty="0">
                <a:solidFill>
                  <a:schemeClr val="accent1"/>
                </a:solidFill>
                <a:latin typeface="Calibri" panose="020F0502020204030204" pitchFamily="34" charset="0"/>
                <a:ea typeface="Times New Roman" panose="02020603050405020304" pitchFamily="18" charset="0"/>
                <a:cs typeface="Times New Roman" panose="02020603050405020304" pitchFamily="18" charset="0"/>
              </a:rPr>
              <a:t>in the UK</a:t>
            </a:r>
            <a:endParaRPr lang="en-GB" sz="2800" b="1" dirty="0">
              <a:solidFill>
                <a:schemeClr val="accent1"/>
              </a:solidFill>
              <a:effectLst/>
              <a:latin typeface="Times New Roman" panose="02020603050405020304" pitchFamily="18" charset="0"/>
              <a:ea typeface="Times New Roman" panose="02020603050405020304" pitchFamily="18" charset="0"/>
            </a:endParaRPr>
          </a:p>
        </p:txBody>
      </p:sp>
      <p:sp>
        <p:nvSpPr>
          <p:cNvPr id="30" name="Rectangle 29">
            <a:extLst>
              <a:ext uri="{FF2B5EF4-FFF2-40B4-BE49-F238E27FC236}">
                <a16:creationId xmlns:a16="http://schemas.microsoft.com/office/drawing/2014/main" id="{257B46B9-73B6-FCAE-32ED-92F683BA02E6}"/>
              </a:ext>
            </a:extLst>
          </p:cNvPr>
          <p:cNvSpPr/>
          <p:nvPr/>
        </p:nvSpPr>
        <p:spPr>
          <a:xfrm>
            <a:off x="2973334" y="3716509"/>
            <a:ext cx="1034305" cy="482728"/>
          </a:xfrm>
          <a:custGeom>
            <a:avLst/>
            <a:gdLst>
              <a:gd name="connsiteX0" fmla="*/ 0 w 1034305"/>
              <a:gd name="connsiteY0" fmla="*/ 0 h 482728"/>
              <a:gd name="connsiteX1" fmla="*/ 496466 w 1034305"/>
              <a:gd name="connsiteY1" fmla="*/ 0 h 482728"/>
              <a:gd name="connsiteX2" fmla="*/ 1034305 w 1034305"/>
              <a:gd name="connsiteY2" fmla="*/ 0 h 482728"/>
              <a:gd name="connsiteX3" fmla="*/ 1034305 w 1034305"/>
              <a:gd name="connsiteY3" fmla="*/ 482728 h 482728"/>
              <a:gd name="connsiteX4" fmla="*/ 506809 w 1034305"/>
              <a:gd name="connsiteY4" fmla="*/ 482728 h 482728"/>
              <a:gd name="connsiteX5" fmla="*/ 0 w 1034305"/>
              <a:gd name="connsiteY5" fmla="*/ 482728 h 482728"/>
              <a:gd name="connsiteX6" fmla="*/ 0 w 1034305"/>
              <a:gd name="connsiteY6" fmla="*/ 0 h 48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305" h="482728" fill="none" extrusionOk="0">
                <a:moveTo>
                  <a:pt x="0" y="0"/>
                </a:moveTo>
                <a:cubicBezTo>
                  <a:pt x="114075" y="-19600"/>
                  <a:pt x="365177" y="38425"/>
                  <a:pt x="496466" y="0"/>
                </a:cubicBezTo>
                <a:cubicBezTo>
                  <a:pt x="627755" y="-38425"/>
                  <a:pt x="780068" y="27534"/>
                  <a:pt x="1034305" y="0"/>
                </a:cubicBezTo>
                <a:cubicBezTo>
                  <a:pt x="1062772" y="151505"/>
                  <a:pt x="981100" y="368580"/>
                  <a:pt x="1034305" y="482728"/>
                </a:cubicBezTo>
                <a:cubicBezTo>
                  <a:pt x="803697" y="496070"/>
                  <a:pt x="749366" y="447916"/>
                  <a:pt x="506809" y="482728"/>
                </a:cubicBezTo>
                <a:cubicBezTo>
                  <a:pt x="264252" y="517540"/>
                  <a:pt x="183809" y="422041"/>
                  <a:pt x="0" y="482728"/>
                </a:cubicBezTo>
                <a:cubicBezTo>
                  <a:pt x="-37930" y="254871"/>
                  <a:pt x="7003" y="223795"/>
                  <a:pt x="0" y="0"/>
                </a:cubicBezTo>
                <a:close/>
              </a:path>
              <a:path w="1034305" h="482728" stroke="0" extrusionOk="0">
                <a:moveTo>
                  <a:pt x="0" y="0"/>
                </a:moveTo>
                <a:cubicBezTo>
                  <a:pt x="191323" y="-53849"/>
                  <a:pt x="303197" y="9872"/>
                  <a:pt x="527496" y="0"/>
                </a:cubicBezTo>
                <a:cubicBezTo>
                  <a:pt x="751795" y="-9872"/>
                  <a:pt x="800996" y="17397"/>
                  <a:pt x="1034305" y="0"/>
                </a:cubicBezTo>
                <a:cubicBezTo>
                  <a:pt x="1081064" y="225160"/>
                  <a:pt x="990481" y="304977"/>
                  <a:pt x="1034305" y="482728"/>
                </a:cubicBezTo>
                <a:cubicBezTo>
                  <a:pt x="852622" y="521690"/>
                  <a:pt x="660692" y="427123"/>
                  <a:pt x="527496" y="482728"/>
                </a:cubicBezTo>
                <a:cubicBezTo>
                  <a:pt x="394300" y="538333"/>
                  <a:pt x="148846" y="453233"/>
                  <a:pt x="0" y="482728"/>
                </a:cubicBezTo>
                <a:cubicBezTo>
                  <a:pt x="-40553" y="358970"/>
                  <a:pt x="27766" y="175711"/>
                  <a:pt x="0" y="0"/>
                </a:cubicBezTo>
                <a:close/>
              </a:path>
            </a:pathLst>
          </a:custGeom>
          <a:solidFill>
            <a:srgbClr val="C8DFFF"/>
          </a:solidFill>
          <a:ln w="38100">
            <a:extLst>
              <a:ext uri="{C807C97D-BFC1-408E-A445-0C87EB9F89A2}">
                <ask:lineSketchStyleProps xmlns:ask="http://schemas.microsoft.com/office/drawing/2018/sketchyshapes" sd="4049984401">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a:extLst>
              <a:ext uri="{FF2B5EF4-FFF2-40B4-BE49-F238E27FC236}">
                <a16:creationId xmlns:a16="http://schemas.microsoft.com/office/drawing/2014/main" id="{5B26F98A-541B-A928-2A79-765C9001D2AD}"/>
              </a:ext>
            </a:extLst>
          </p:cNvPr>
          <p:cNvSpPr txBox="1"/>
          <p:nvPr/>
        </p:nvSpPr>
        <p:spPr>
          <a:xfrm>
            <a:off x="2500511" y="3794723"/>
            <a:ext cx="1979949" cy="307777"/>
          </a:xfrm>
          <a:prstGeom prst="rect">
            <a:avLst/>
          </a:prstGeom>
          <a:noFill/>
        </p:spPr>
        <p:txBody>
          <a:bodyPr wrap="square">
            <a:spAutoFit/>
          </a:bodyPr>
          <a:lstStyle/>
          <a:p>
            <a:pPr algn="ctr"/>
            <a:r>
              <a:rPr lang="en-GB" sz="1400" b="1" dirty="0">
                <a:solidFill>
                  <a:schemeClr val="accent1"/>
                </a:solidFill>
                <a:effectLst/>
                <a:latin typeface="Calibri" panose="020F0502020204030204" pitchFamily="34" charset="0"/>
                <a:ea typeface="Times New Roman" panose="02020603050405020304" pitchFamily="18" charset="0"/>
                <a:cs typeface="Times New Roman" panose="02020603050405020304" pitchFamily="18" charset="0"/>
              </a:rPr>
              <a:t>waves</a:t>
            </a:r>
            <a:endParaRPr lang="en-GB" sz="1400" b="1" dirty="0">
              <a:solidFill>
                <a:schemeClr val="accent1"/>
              </a:solidFill>
              <a:effectLst/>
              <a:latin typeface="Times New Roman" panose="02020603050405020304" pitchFamily="18" charset="0"/>
              <a:ea typeface="Times New Roman" panose="02020603050405020304" pitchFamily="18" charset="0"/>
            </a:endParaRPr>
          </a:p>
        </p:txBody>
      </p:sp>
      <p:sp>
        <p:nvSpPr>
          <p:cNvPr id="33" name="Right Arrow 32">
            <a:extLst>
              <a:ext uri="{FF2B5EF4-FFF2-40B4-BE49-F238E27FC236}">
                <a16:creationId xmlns:a16="http://schemas.microsoft.com/office/drawing/2014/main" id="{2E3DEDF7-F24E-F7C1-6253-DF938DB1FA0F}"/>
              </a:ext>
            </a:extLst>
          </p:cNvPr>
          <p:cNvSpPr/>
          <p:nvPr/>
        </p:nvSpPr>
        <p:spPr>
          <a:xfrm rot="16200000">
            <a:off x="4628707" y="3989691"/>
            <a:ext cx="438535" cy="297072"/>
          </a:xfrm>
          <a:custGeom>
            <a:avLst/>
            <a:gdLst>
              <a:gd name="connsiteX0" fmla="*/ 0 w 438535"/>
              <a:gd name="connsiteY0" fmla="*/ 74268 h 297072"/>
              <a:gd name="connsiteX1" fmla="*/ 289999 w 438535"/>
              <a:gd name="connsiteY1" fmla="*/ 74268 h 297072"/>
              <a:gd name="connsiteX2" fmla="*/ 289999 w 438535"/>
              <a:gd name="connsiteY2" fmla="*/ 0 h 297072"/>
              <a:gd name="connsiteX3" fmla="*/ 438535 w 438535"/>
              <a:gd name="connsiteY3" fmla="*/ 148536 h 297072"/>
              <a:gd name="connsiteX4" fmla="*/ 289999 w 438535"/>
              <a:gd name="connsiteY4" fmla="*/ 297072 h 297072"/>
              <a:gd name="connsiteX5" fmla="*/ 289999 w 438535"/>
              <a:gd name="connsiteY5" fmla="*/ 222804 h 297072"/>
              <a:gd name="connsiteX6" fmla="*/ 0 w 438535"/>
              <a:gd name="connsiteY6" fmla="*/ 222804 h 297072"/>
              <a:gd name="connsiteX7" fmla="*/ 0 w 438535"/>
              <a:gd name="connsiteY7" fmla="*/ 74268 h 297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8535" h="297072" fill="none" extrusionOk="0">
                <a:moveTo>
                  <a:pt x="0" y="74268"/>
                </a:moveTo>
                <a:cubicBezTo>
                  <a:pt x="126581" y="41252"/>
                  <a:pt x="160758" y="81211"/>
                  <a:pt x="289999" y="74268"/>
                </a:cubicBezTo>
                <a:cubicBezTo>
                  <a:pt x="283560" y="47447"/>
                  <a:pt x="293955" y="35478"/>
                  <a:pt x="289999" y="0"/>
                </a:cubicBezTo>
                <a:cubicBezTo>
                  <a:pt x="338209" y="25065"/>
                  <a:pt x="365011" y="85503"/>
                  <a:pt x="438535" y="148536"/>
                </a:cubicBezTo>
                <a:cubicBezTo>
                  <a:pt x="414149" y="198969"/>
                  <a:pt x="324562" y="258792"/>
                  <a:pt x="289999" y="297072"/>
                </a:cubicBezTo>
                <a:cubicBezTo>
                  <a:pt x="287981" y="273387"/>
                  <a:pt x="293093" y="251596"/>
                  <a:pt x="289999" y="222804"/>
                </a:cubicBezTo>
                <a:cubicBezTo>
                  <a:pt x="191610" y="249202"/>
                  <a:pt x="107865" y="188408"/>
                  <a:pt x="0" y="222804"/>
                </a:cubicBezTo>
                <a:cubicBezTo>
                  <a:pt x="-7132" y="153065"/>
                  <a:pt x="5425" y="105268"/>
                  <a:pt x="0" y="74268"/>
                </a:cubicBezTo>
                <a:close/>
              </a:path>
              <a:path w="438535" h="297072" stroke="0" extrusionOk="0">
                <a:moveTo>
                  <a:pt x="0" y="74268"/>
                </a:moveTo>
                <a:cubicBezTo>
                  <a:pt x="69699" y="59130"/>
                  <a:pt x="206859" y="107621"/>
                  <a:pt x="289999" y="74268"/>
                </a:cubicBezTo>
                <a:cubicBezTo>
                  <a:pt x="282191" y="50435"/>
                  <a:pt x="292048" y="29703"/>
                  <a:pt x="289999" y="0"/>
                </a:cubicBezTo>
                <a:cubicBezTo>
                  <a:pt x="369419" y="63386"/>
                  <a:pt x="382400" y="98224"/>
                  <a:pt x="438535" y="148536"/>
                </a:cubicBezTo>
                <a:cubicBezTo>
                  <a:pt x="378942" y="226907"/>
                  <a:pt x="308050" y="250591"/>
                  <a:pt x="289999" y="297072"/>
                </a:cubicBezTo>
                <a:cubicBezTo>
                  <a:pt x="286888" y="266653"/>
                  <a:pt x="290108" y="256498"/>
                  <a:pt x="289999" y="222804"/>
                </a:cubicBezTo>
                <a:cubicBezTo>
                  <a:pt x="165208" y="231771"/>
                  <a:pt x="132020" y="204362"/>
                  <a:pt x="0" y="222804"/>
                </a:cubicBezTo>
                <a:cubicBezTo>
                  <a:pt x="-2016" y="182863"/>
                  <a:pt x="13481" y="146396"/>
                  <a:pt x="0" y="74268"/>
                </a:cubicBezTo>
                <a:close/>
              </a:path>
            </a:pathLst>
          </a:custGeom>
          <a:solidFill>
            <a:schemeClr val="bg1"/>
          </a:solidFill>
          <a:ln w="38100">
            <a:solidFill>
              <a:schemeClr val="accent1"/>
            </a:solidFill>
            <a:extLst>
              <a:ext uri="{C807C97D-BFC1-408E-A445-0C87EB9F89A2}">
                <ask:lineSketchStyleProps xmlns:ask="http://schemas.microsoft.com/office/drawing/2018/sketchyshapes" sd="2574006630">
                  <a:prstGeom prst="rightArrow">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6AEBB816-8B83-B7E5-5E32-38D4CE93F764}"/>
              </a:ext>
            </a:extLst>
          </p:cNvPr>
          <p:cNvSpPr/>
          <p:nvPr/>
        </p:nvSpPr>
        <p:spPr>
          <a:xfrm>
            <a:off x="4328793" y="3310709"/>
            <a:ext cx="1034305" cy="482728"/>
          </a:xfrm>
          <a:custGeom>
            <a:avLst/>
            <a:gdLst>
              <a:gd name="connsiteX0" fmla="*/ 0 w 1034305"/>
              <a:gd name="connsiteY0" fmla="*/ 0 h 482728"/>
              <a:gd name="connsiteX1" fmla="*/ 496466 w 1034305"/>
              <a:gd name="connsiteY1" fmla="*/ 0 h 482728"/>
              <a:gd name="connsiteX2" fmla="*/ 1034305 w 1034305"/>
              <a:gd name="connsiteY2" fmla="*/ 0 h 482728"/>
              <a:gd name="connsiteX3" fmla="*/ 1034305 w 1034305"/>
              <a:gd name="connsiteY3" fmla="*/ 482728 h 482728"/>
              <a:gd name="connsiteX4" fmla="*/ 506809 w 1034305"/>
              <a:gd name="connsiteY4" fmla="*/ 482728 h 482728"/>
              <a:gd name="connsiteX5" fmla="*/ 0 w 1034305"/>
              <a:gd name="connsiteY5" fmla="*/ 482728 h 482728"/>
              <a:gd name="connsiteX6" fmla="*/ 0 w 1034305"/>
              <a:gd name="connsiteY6" fmla="*/ 0 h 48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305" h="482728" fill="none" extrusionOk="0">
                <a:moveTo>
                  <a:pt x="0" y="0"/>
                </a:moveTo>
                <a:cubicBezTo>
                  <a:pt x="114075" y="-19600"/>
                  <a:pt x="365177" y="38425"/>
                  <a:pt x="496466" y="0"/>
                </a:cubicBezTo>
                <a:cubicBezTo>
                  <a:pt x="627755" y="-38425"/>
                  <a:pt x="780068" y="27534"/>
                  <a:pt x="1034305" y="0"/>
                </a:cubicBezTo>
                <a:cubicBezTo>
                  <a:pt x="1062772" y="151505"/>
                  <a:pt x="981100" y="368580"/>
                  <a:pt x="1034305" y="482728"/>
                </a:cubicBezTo>
                <a:cubicBezTo>
                  <a:pt x="803697" y="496070"/>
                  <a:pt x="749366" y="447916"/>
                  <a:pt x="506809" y="482728"/>
                </a:cubicBezTo>
                <a:cubicBezTo>
                  <a:pt x="264252" y="517540"/>
                  <a:pt x="183809" y="422041"/>
                  <a:pt x="0" y="482728"/>
                </a:cubicBezTo>
                <a:cubicBezTo>
                  <a:pt x="-37930" y="254871"/>
                  <a:pt x="7003" y="223795"/>
                  <a:pt x="0" y="0"/>
                </a:cubicBezTo>
                <a:close/>
              </a:path>
              <a:path w="1034305" h="482728" stroke="0" extrusionOk="0">
                <a:moveTo>
                  <a:pt x="0" y="0"/>
                </a:moveTo>
                <a:cubicBezTo>
                  <a:pt x="191323" y="-53849"/>
                  <a:pt x="303197" y="9872"/>
                  <a:pt x="527496" y="0"/>
                </a:cubicBezTo>
                <a:cubicBezTo>
                  <a:pt x="751795" y="-9872"/>
                  <a:pt x="800996" y="17397"/>
                  <a:pt x="1034305" y="0"/>
                </a:cubicBezTo>
                <a:cubicBezTo>
                  <a:pt x="1081064" y="225160"/>
                  <a:pt x="990481" y="304977"/>
                  <a:pt x="1034305" y="482728"/>
                </a:cubicBezTo>
                <a:cubicBezTo>
                  <a:pt x="852622" y="521690"/>
                  <a:pt x="660692" y="427123"/>
                  <a:pt x="527496" y="482728"/>
                </a:cubicBezTo>
                <a:cubicBezTo>
                  <a:pt x="394300" y="538333"/>
                  <a:pt x="148846" y="453233"/>
                  <a:pt x="0" y="482728"/>
                </a:cubicBezTo>
                <a:cubicBezTo>
                  <a:pt x="-40553" y="358970"/>
                  <a:pt x="27766" y="175711"/>
                  <a:pt x="0" y="0"/>
                </a:cubicBezTo>
                <a:close/>
              </a:path>
            </a:pathLst>
          </a:custGeom>
          <a:solidFill>
            <a:srgbClr val="C8DFFF"/>
          </a:solidFill>
          <a:ln w="38100">
            <a:extLst>
              <a:ext uri="{C807C97D-BFC1-408E-A445-0C87EB9F89A2}">
                <ask:lineSketchStyleProps xmlns:ask="http://schemas.microsoft.com/office/drawing/2018/sketchyshapes" sd="4049984401">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Box 35">
            <a:extLst>
              <a:ext uri="{FF2B5EF4-FFF2-40B4-BE49-F238E27FC236}">
                <a16:creationId xmlns:a16="http://schemas.microsoft.com/office/drawing/2014/main" id="{B0C78507-37F4-5E7C-2449-C41D06344761}"/>
              </a:ext>
            </a:extLst>
          </p:cNvPr>
          <p:cNvSpPr txBox="1"/>
          <p:nvPr/>
        </p:nvSpPr>
        <p:spPr>
          <a:xfrm>
            <a:off x="3855970" y="3303551"/>
            <a:ext cx="1979949" cy="307777"/>
          </a:xfrm>
          <a:prstGeom prst="rect">
            <a:avLst/>
          </a:prstGeom>
          <a:noFill/>
        </p:spPr>
        <p:txBody>
          <a:bodyPr wrap="square">
            <a:spAutoFit/>
          </a:bodyPr>
          <a:lstStyle/>
          <a:p>
            <a:pPr algn="ctr"/>
            <a:r>
              <a:rPr lang="en-GB" sz="1400" b="1" dirty="0">
                <a:solidFill>
                  <a:schemeClr val="accent1"/>
                </a:solidFill>
                <a:latin typeface="Calibri" panose="020F0502020204030204" pitchFamily="34" charset="0"/>
                <a:ea typeface="Times New Roman" panose="02020603050405020304" pitchFamily="18" charset="0"/>
                <a:cs typeface="Times New Roman" panose="02020603050405020304" pitchFamily="18" charset="0"/>
              </a:rPr>
              <a:t>w</a:t>
            </a:r>
            <a:r>
              <a:rPr lang="en-GB" sz="1400" b="1" dirty="0">
                <a:solidFill>
                  <a:schemeClr val="accent1"/>
                </a:solidFill>
                <a:effectLst/>
                <a:latin typeface="Calibri" panose="020F0502020204030204" pitchFamily="34" charset="0"/>
                <a:ea typeface="Times New Roman" panose="02020603050405020304" pitchFamily="18" charset="0"/>
                <a:cs typeface="Times New Roman" panose="02020603050405020304" pitchFamily="18" charset="0"/>
              </a:rPr>
              <a:t>ave</a:t>
            </a:r>
            <a:endParaRPr lang="en-GB" sz="1400" b="1" dirty="0">
              <a:solidFill>
                <a:schemeClr val="accent1"/>
              </a:solidFill>
              <a:effectLst/>
              <a:latin typeface="Times New Roman" panose="02020603050405020304" pitchFamily="18" charset="0"/>
              <a:ea typeface="Times New Roman" panose="02020603050405020304" pitchFamily="18" charset="0"/>
            </a:endParaRPr>
          </a:p>
        </p:txBody>
      </p:sp>
      <p:sp>
        <p:nvSpPr>
          <p:cNvPr id="37" name="TextBox 36">
            <a:extLst>
              <a:ext uri="{FF2B5EF4-FFF2-40B4-BE49-F238E27FC236}">
                <a16:creationId xmlns:a16="http://schemas.microsoft.com/office/drawing/2014/main" id="{94FFB4B7-070A-E1CE-9B41-BE6AF62B13CE}"/>
              </a:ext>
            </a:extLst>
          </p:cNvPr>
          <p:cNvSpPr txBox="1"/>
          <p:nvPr/>
        </p:nvSpPr>
        <p:spPr>
          <a:xfrm>
            <a:off x="3873107" y="3495488"/>
            <a:ext cx="1979949" cy="307777"/>
          </a:xfrm>
          <a:prstGeom prst="rect">
            <a:avLst/>
          </a:prstGeom>
          <a:noFill/>
        </p:spPr>
        <p:txBody>
          <a:bodyPr wrap="square">
            <a:spAutoFit/>
          </a:bodyPr>
          <a:lstStyle/>
          <a:p>
            <a:pPr algn="ctr"/>
            <a:r>
              <a:rPr lang="en-GB" sz="1400" b="1" dirty="0">
                <a:solidFill>
                  <a:schemeClr val="accent1"/>
                </a:solidFill>
                <a:latin typeface="Calibri" panose="020F0502020204030204" pitchFamily="34" charset="0"/>
                <a:ea typeface="Times New Roman" panose="02020603050405020304" pitchFamily="18" charset="0"/>
                <a:cs typeface="Times New Roman" panose="02020603050405020304" pitchFamily="18" charset="0"/>
              </a:rPr>
              <a:t>types</a:t>
            </a:r>
            <a:endParaRPr lang="en-GB" sz="1400" b="1" dirty="0">
              <a:solidFill>
                <a:schemeClr val="accent1"/>
              </a:solidFill>
              <a:effectLst/>
              <a:latin typeface="Times New Roman" panose="02020603050405020304" pitchFamily="18" charset="0"/>
              <a:ea typeface="Times New Roman" panose="02020603050405020304" pitchFamily="18" charset="0"/>
            </a:endParaRPr>
          </a:p>
        </p:txBody>
      </p:sp>
      <p:sp>
        <p:nvSpPr>
          <p:cNvPr id="39" name="Arc 38">
            <a:extLst>
              <a:ext uri="{FF2B5EF4-FFF2-40B4-BE49-F238E27FC236}">
                <a16:creationId xmlns:a16="http://schemas.microsoft.com/office/drawing/2014/main" id="{78A556BD-2239-5041-4ABB-E6BF6B22B6B6}"/>
              </a:ext>
            </a:extLst>
          </p:cNvPr>
          <p:cNvSpPr/>
          <p:nvPr/>
        </p:nvSpPr>
        <p:spPr>
          <a:xfrm>
            <a:off x="3946635" y="2936323"/>
            <a:ext cx="764316" cy="636199"/>
          </a:xfrm>
          <a:custGeom>
            <a:avLst/>
            <a:gdLst>
              <a:gd name="connsiteX0" fmla="*/ 561033 w 764316"/>
              <a:gd name="connsiteY0" fmla="*/ 36997 h 636199"/>
              <a:gd name="connsiteX1" fmla="*/ 764316 w 764316"/>
              <a:gd name="connsiteY1" fmla="*/ 318100 h 636199"/>
              <a:gd name="connsiteX2" fmla="*/ 382158 w 764316"/>
              <a:gd name="connsiteY2" fmla="*/ 318100 h 636199"/>
              <a:gd name="connsiteX3" fmla="*/ 561033 w 764316"/>
              <a:gd name="connsiteY3" fmla="*/ 36997 h 636199"/>
              <a:gd name="connsiteX0" fmla="*/ 561033 w 764316"/>
              <a:gd name="connsiteY0" fmla="*/ 36997 h 636199"/>
              <a:gd name="connsiteX1" fmla="*/ 764316 w 764316"/>
              <a:gd name="connsiteY1" fmla="*/ 318100 h 636199"/>
            </a:gdLst>
            <a:ahLst/>
            <a:cxnLst>
              <a:cxn ang="0">
                <a:pos x="connsiteX0" y="connsiteY0"/>
              </a:cxn>
              <a:cxn ang="0">
                <a:pos x="connsiteX1" y="connsiteY1"/>
              </a:cxn>
            </a:cxnLst>
            <a:rect l="l" t="t" r="r" b="b"/>
            <a:pathLst>
              <a:path w="764316" h="636199" stroke="0" extrusionOk="0">
                <a:moveTo>
                  <a:pt x="561033" y="36997"/>
                </a:moveTo>
                <a:cubicBezTo>
                  <a:pt x="693894" y="64855"/>
                  <a:pt x="750602" y="209676"/>
                  <a:pt x="764316" y="318100"/>
                </a:cubicBezTo>
                <a:cubicBezTo>
                  <a:pt x="661545" y="348563"/>
                  <a:pt x="558875" y="276977"/>
                  <a:pt x="382158" y="318100"/>
                </a:cubicBezTo>
                <a:cubicBezTo>
                  <a:pt x="440179" y="180311"/>
                  <a:pt x="524974" y="121361"/>
                  <a:pt x="561033" y="36997"/>
                </a:cubicBezTo>
                <a:close/>
              </a:path>
              <a:path w="764316" h="636199" fill="none" extrusionOk="0">
                <a:moveTo>
                  <a:pt x="561033" y="36997"/>
                </a:moveTo>
                <a:cubicBezTo>
                  <a:pt x="679177" y="105625"/>
                  <a:pt x="752758" y="170431"/>
                  <a:pt x="764316" y="318100"/>
                </a:cubicBezTo>
              </a:path>
              <a:path w="764316" h="636199" fill="none" stroke="0" extrusionOk="0">
                <a:moveTo>
                  <a:pt x="561033" y="36997"/>
                </a:moveTo>
                <a:cubicBezTo>
                  <a:pt x="715646" y="81924"/>
                  <a:pt x="745733" y="185991"/>
                  <a:pt x="764316" y="318100"/>
                </a:cubicBezTo>
              </a:path>
            </a:pathLst>
          </a:custGeom>
          <a:ln w="38100">
            <a:prstDash val="sysDash"/>
            <a:headEnd type="triangle"/>
            <a:extLst>
              <a:ext uri="{C807C97D-BFC1-408E-A445-0C87EB9F89A2}">
                <ask:lineSketchStyleProps xmlns:ask="http://schemas.microsoft.com/office/drawing/2018/sketchyshapes" sd="2447523452">
                  <a:prstGeom prst="arc">
                    <a:avLst>
                      <a:gd name="adj1" fmla="val 18148195"/>
                      <a:gd name="adj2" fmla="val 0"/>
                    </a:avLst>
                  </a:prstGeom>
                  <ask:type>
                    <ask:lineSketchScribble/>
                  </ask:type>
                </ask:lineSketchStyleProps>
              </a:ext>
            </a:extLst>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41" name="Arc 40">
            <a:extLst>
              <a:ext uri="{FF2B5EF4-FFF2-40B4-BE49-F238E27FC236}">
                <a16:creationId xmlns:a16="http://schemas.microsoft.com/office/drawing/2014/main" id="{8D983D19-41DE-15FD-0C21-51836002B95B}"/>
              </a:ext>
            </a:extLst>
          </p:cNvPr>
          <p:cNvSpPr/>
          <p:nvPr/>
        </p:nvSpPr>
        <p:spPr>
          <a:xfrm flipH="1">
            <a:off x="5080172" y="2936323"/>
            <a:ext cx="764316" cy="636199"/>
          </a:xfrm>
          <a:custGeom>
            <a:avLst/>
            <a:gdLst>
              <a:gd name="connsiteX0" fmla="*/ 561033 w 764316"/>
              <a:gd name="connsiteY0" fmla="*/ 36997 h 636199"/>
              <a:gd name="connsiteX1" fmla="*/ 764316 w 764316"/>
              <a:gd name="connsiteY1" fmla="*/ 318100 h 636199"/>
              <a:gd name="connsiteX2" fmla="*/ 382158 w 764316"/>
              <a:gd name="connsiteY2" fmla="*/ 318100 h 636199"/>
              <a:gd name="connsiteX3" fmla="*/ 561033 w 764316"/>
              <a:gd name="connsiteY3" fmla="*/ 36997 h 636199"/>
              <a:gd name="connsiteX0" fmla="*/ 561033 w 764316"/>
              <a:gd name="connsiteY0" fmla="*/ 36997 h 636199"/>
              <a:gd name="connsiteX1" fmla="*/ 764316 w 764316"/>
              <a:gd name="connsiteY1" fmla="*/ 318100 h 636199"/>
            </a:gdLst>
            <a:ahLst/>
            <a:cxnLst>
              <a:cxn ang="0">
                <a:pos x="connsiteX0" y="connsiteY0"/>
              </a:cxn>
              <a:cxn ang="0">
                <a:pos x="connsiteX1" y="connsiteY1"/>
              </a:cxn>
            </a:cxnLst>
            <a:rect l="l" t="t" r="r" b="b"/>
            <a:pathLst>
              <a:path w="764316" h="636199" stroke="0" extrusionOk="0">
                <a:moveTo>
                  <a:pt x="561033" y="36997"/>
                </a:moveTo>
                <a:cubicBezTo>
                  <a:pt x="693894" y="64855"/>
                  <a:pt x="750602" y="209676"/>
                  <a:pt x="764316" y="318100"/>
                </a:cubicBezTo>
                <a:cubicBezTo>
                  <a:pt x="661545" y="348563"/>
                  <a:pt x="558875" y="276977"/>
                  <a:pt x="382158" y="318100"/>
                </a:cubicBezTo>
                <a:cubicBezTo>
                  <a:pt x="440179" y="180311"/>
                  <a:pt x="524974" y="121361"/>
                  <a:pt x="561033" y="36997"/>
                </a:cubicBezTo>
                <a:close/>
              </a:path>
              <a:path w="764316" h="636199" fill="none" extrusionOk="0">
                <a:moveTo>
                  <a:pt x="561033" y="36997"/>
                </a:moveTo>
                <a:cubicBezTo>
                  <a:pt x="679177" y="105625"/>
                  <a:pt x="752758" y="170431"/>
                  <a:pt x="764316" y="318100"/>
                </a:cubicBezTo>
              </a:path>
              <a:path w="764316" h="636199" fill="none" stroke="0" extrusionOk="0">
                <a:moveTo>
                  <a:pt x="561033" y="36997"/>
                </a:moveTo>
                <a:cubicBezTo>
                  <a:pt x="715646" y="81924"/>
                  <a:pt x="745733" y="185991"/>
                  <a:pt x="764316" y="318100"/>
                </a:cubicBezTo>
              </a:path>
            </a:pathLst>
          </a:custGeom>
          <a:ln w="38100">
            <a:prstDash val="sysDash"/>
            <a:headEnd type="triangle"/>
            <a:extLst>
              <a:ext uri="{C807C97D-BFC1-408E-A445-0C87EB9F89A2}">
                <ask:lineSketchStyleProps xmlns:ask="http://schemas.microsoft.com/office/drawing/2018/sketchyshapes" sd="2447523452">
                  <a:prstGeom prst="arc">
                    <a:avLst>
                      <a:gd name="adj1" fmla="val 18148195"/>
                      <a:gd name="adj2" fmla="val 0"/>
                    </a:avLst>
                  </a:prstGeom>
                  <ask:type>
                    <ask:lineSketchScribble/>
                  </ask:type>
                </ask:lineSketchStyleProps>
              </a:ext>
            </a:extLst>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42" name="Rectangle 41">
            <a:extLst>
              <a:ext uri="{FF2B5EF4-FFF2-40B4-BE49-F238E27FC236}">
                <a16:creationId xmlns:a16="http://schemas.microsoft.com/office/drawing/2014/main" id="{895A744E-7536-B25D-7E19-21C9580F24B1}"/>
              </a:ext>
            </a:extLst>
          </p:cNvPr>
          <p:cNvSpPr/>
          <p:nvPr/>
        </p:nvSpPr>
        <p:spPr>
          <a:xfrm>
            <a:off x="5542953" y="3310709"/>
            <a:ext cx="1034305" cy="482728"/>
          </a:xfrm>
          <a:custGeom>
            <a:avLst/>
            <a:gdLst>
              <a:gd name="connsiteX0" fmla="*/ 0 w 1034305"/>
              <a:gd name="connsiteY0" fmla="*/ 0 h 482728"/>
              <a:gd name="connsiteX1" fmla="*/ 496466 w 1034305"/>
              <a:gd name="connsiteY1" fmla="*/ 0 h 482728"/>
              <a:gd name="connsiteX2" fmla="*/ 1034305 w 1034305"/>
              <a:gd name="connsiteY2" fmla="*/ 0 h 482728"/>
              <a:gd name="connsiteX3" fmla="*/ 1034305 w 1034305"/>
              <a:gd name="connsiteY3" fmla="*/ 482728 h 482728"/>
              <a:gd name="connsiteX4" fmla="*/ 506809 w 1034305"/>
              <a:gd name="connsiteY4" fmla="*/ 482728 h 482728"/>
              <a:gd name="connsiteX5" fmla="*/ 0 w 1034305"/>
              <a:gd name="connsiteY5" fmla="*/ 482728 h 482728"/>
              <a:gd name="connsiteX6" fmla="*/ 0 w 1034305"/>
              <a:gd name="connsiteY6" fmla="*/ 0 h 48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305" h="482728" fill="none" extrusionOk="0">
                <a:moveTo>
                  <a:pt x="0" y="0"/>
                </a:moveTo>
                <a:cubicBezTo>
                  <a:pt x="114075" y="-19600"/>
                  <a:pt x="365177" y="38425"/>
                  <a:pt x="496466" y="0"/>
                </a:cubicBezTo>
                <a:cubicBezTo>
                  <a:pt x="627755" y="-38425"/>
                  <a:pt x="780068" y="27534"/>
                  <a:pt x="1034305" y="0"/>
                </a:cubicBezTo>
                <a:cubicBezTo>
                  <a:pt x="1062772" y="151505"/>
                  <a:pt x="981100" y="368580"/>
                  <a:pt x="1034305" y="482728"/>
                </a:cubicBezTo>
                <a:cubicBezTo>
                  <a:pt x="803697" y="496070"/>
                  <a:pt x="749366" y="447916"/>
                  <a:pt x="506809" y="482728"/>
                </a:cubicBezTo>
                <a:cubicBezTo>
                  <a:pt x="264252" y="517540"/>
                  <a:pt x="183809" y="422041"/>
                  <a:pt x="0" y="482728"/>
                </a:cubicBezTo>
                <a:cubicBezTo>
                  <a:pt x="-37930" y="254871"/>
                  <a:pt x="7003" y="223795"/>
                  <a:pt x="0" y="0"/>
                </a:cubicBezTo>
                <a:close/>
              </a:path>
              <a:path w="1034305" h="482728" stroke="0" extrusionOk="0">
                <a:moveTo>
                  <a:pt x="0" y="0"/>
                </a:moveTo>
                <a:cubicBezTo>
                  <a:pt x="191323" y="-53849"/>
                  <a:pt x="303197" y="9872"/>
                  <a:pt x="527496" y="0"/>
                </a:cubicBezTo>
                <a:cubicBezTo>
                  <a:pt x="751795" y="-9872"/>
                  <a:pt x="800996" y="17397"/>
                  <a:pt x="1034305" y="0"/>
                </a:cubicBezTo>
                <a:cubicBezTo>
                  <a:pt x="1081064" y="225160"/>
                  <a:pt x="990481" y="304977"/>
                  <a:pt x="1034305" y="482728"/>
                </a:cubicBezTo>
                <a:cubicBezTo>
                  <a:pt x="852622" y="521690"/>
                  <a:pt x="660692" y="427123"/>
                  <a:pt x="527496" y="482728"/>
                </a:cubicBezTo>
                <a:cubicBezTo>
                  <a:pt x="394300" y="538333"/>
                  <a:pt x="148846" y="453233"/>
                  <a:pt x="0" y="482728"/>
                </a:cubicBezTo>
                <a:cubicBezTo>
                  <a:pt x="-40553" y="358970"/>
                  <a:pt x="27766" y="175711"/>
                  <a:pt x="0" y="0"/>
                </a:cubicBezTo>
                <a:close/>
              </a:path>
            </a:pathLst>
          </a:custGeom>
          <a:solidFill>
            <a:srgbClr val="C8DFFF"/>
          </a:solidFill>
          <a:ln w="38100">
            <a:extLst>
              <a:ext uri="{C807C97D-BFC1-408E-A445-0C87EB9F89A2}">
                <ask:lineSketchStyleProps xmlns:ask="http://schemas.microsoft.com/office/drawing/2018/sketchyshapes" sd="4049984401">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ight Arrow 42">
            <a:extLst>
              <a:ext uri="{FF2B5EF4-FFF2-40B4-BE49-F238E27FC236}">
                <a16:creationId xmlns:a16="http://schemas.microsoft.com/office/drawing/2014/main" id="{83F7A823-F4D8-A184-72DD-C359D0A210CE}"/>
              </a:ext>
            </a:extLst>
          </p:cNvPr>
          <p:cNvSpPr/>
          <p:nvPr/>
        </p:nvSpPr>
        <p:spPr>
          <a:xfrm rot="16200000">
            <a:off x="5840838" y="4004757"/>
            <a:ext cx="438535" cy="297072"/>
          </a:xfrm>
          <a:custGeom>
            <a:avLst/>
            <a:gdLst>
              <a:gd name="connsiteX0" fmla="*/ 0 w 438535"/>
              <a:gd name="connsiteY0" fmla="*/ 74268 h 297072"/>
              <a:gd name="connsiteX1" fmla="*/ 289999 w 438535"/>
              <a:gd name="connsiteY1" fmla="*/ 74268 h 297072"/>
              <a:gd name="connsiteX2" fmla="*/ 289999 w 438535"/>
              <a:gd name="connsiteY2" fmla="*/ 0 h 297072"/>
              <a:gd name="connsiteX3" fmla="*/ 438535 w 438535"/>
              <a:gd name="connsiteY3" fmla="*/ 148536 h 297072"/>
              <a:gd name="connsiteX4" fmla="*/ 289999 w 438535"/>
              <a:gd name="connsiteY4" fmla="*/ 297072 h 297072"/>
              <a:gd name="connsiteX5" fmla="*/ 289999 w 438535"/>
              <a:gd name="connsiteY5" fmla="*/ 222804 h 297072"/>
              <a:gd name="connsiteX6" fmla="*/ 0 w 438535"/>
              <a:gd name="connsiteY6" fmla="*/ 222804 h 297072"/>
              <a:gd name="connsiteX7" fmla="*/ 0 w 438535"/>
              <a:gd name="connsiteY7" fmla="*/ 74268 h 297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8535" h="297072" fill="none" extrusionOk="0">
                <a:moveTo>
                  <a:pt x="0" y="74268"/>
                </a:moveTo>
                <a:cubicBezTo>
                  <a:pt x="126581" y="41252"/>
                  <a:pt x="160758" y="81211"/>
                  <a:pt x="289999" y="74268"/>
                </a:cubicBezTo>
                <a:cubicBezTo>
                  <a:pt x="283560" y="47447"/>
                  <a:pt x="293955" y="35478"/>
                  <a:pt x="289999" y="0"/>
                </a:cubicBezTo>
                <a:cubicBezTo>
                  <a:pt x="338209" y="25065"/>
                  <a:pt x="365011" y="85503"/>
                  <a:pt x="438535" y="148536"/>
                </a:cubicBezTo>
                <a:cubicBezTo>
                  <a:pt x="414149" y="198969"/>
                  <a:pt x="324562" y="258792"/>
                  <a:pt x="289999" y="297072"/>
                </a:cubicBezTo>
                <a:cubicBezTo>
                  <a:pt x="287981" y="273387"/>
                  <a:pt x="293093" y="251596"/>
                  <a:pt x="289999" y="222804"/>
                </a:cubicBezTo>
                <a:cubicBezTo>
                  <a:pt x="191610" y="249202"/>
                  <a:pt x="107865" y="188408"/>
                  <a:pt x="0" y="222804"/>
                </a:cubicBezTo>
                <a:cubicBezTo>
                  <a:pt x="-7132" y="153065"/>
                  <a:pt x="5425" y="105268"/>
                  <a:pt x="0" y="74268"/>
                </a:cubicBezTo>
                <a:close/>
              </a:path>
              <a:path w="438535" h="297072" stroke="0" extrusionOk="0">
                <a:moveTo>
                  <a:pt x="0" y="74268"/>
                </a:moveTo>
                <a:cubicBezTo>
                  <a:pt x="69699" y="59130"/>
                  <a:pt x="206859" y="107621"/>
                  <a:pt x="289999" y="74268"/>
                </a:cubicBezTo>
                <a:cubicBezTo>
                  <a:pt x="282191" y="50435"/>
                  <a:pt x="292048" y="29703"/>
                  <a:pt x="289999" y="0"/>
                </a:cubicBezTo>
                <a:cubicBezTo>
                  <a:pt x="369419" y="63386"/>
                  <a:pt x="382400" y="98224"/>
                  <a:pt x="438535" y="148536"/>
                </a:cubicBezTo>
                <a:cubicBezTo>
                  <a:pt x="378942" y="226907"/>
                  <a:pt x="308050" y="250591"/>
                  <a:pt x="289999" y="297072"/>
                </a:cubicBezTo>
                <a:cubicBezTo>
                  <a:pt x="286888" y="266653"/>
                  <a:pt x="290108" y="256498"/>
                  <a:pt x="289999" y="222804"/>
                </a:cubicBezTo>
                <a:cubicBezTo>
                  <a:pt x="165208" y="231771"/>
                  <a:pt x="132020" y="204362"/>
                  <a:pt x="0" y="222804"/>
                </a:cubicBezTo>
                <a:cubicBezTo>
                  <a:pt x="-2016" y="182863"/>
                  <a:pt x="13481" y="146396"/>
                  <a:pt x="0" y="74268"/>
                </a:cubicBezTo>
                <a:close/>
              </a:path>
            </a:pathLst>
          </a:custGeom>
          <a:solidFill>
            <a:schemeClr val="bg1"/>
          </a:solidFill>
          <a:ln w="38100">
            <a:solidFill>
              <a:schemeClr val="accent1"/>
            </a:solidFill>
            <a:extLst>
              <a:ext uri="{C807C97D-BFC1-408E-A445-0C87EB9F89A2}">
                <ask:lineSketchStyleProps xmlns:ask="http://schemas.microsoft.com/office/drawing/2018/sketchyshapes" sd="2574006630">
                  <a:prstGeom prst="rightArrow">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43">
            <a:extLst>
              <a:ext uri="{FF2B5EF4-FFF2-40B4-BE49-F238E27FC236}">
                <a16:creationId xmlns:a16="http://schemas.microsoft.com/office/drawing/2014/main" id="{022971F6-E945-7427-710C-F39033A0A53D}"/>
              </a:ext>
            </a:extLst>
          </p:cNvPr>
          <p:cNvSpPr txBox="1"/>
          <p:nvPr/>
        </p:nvSpPr>
        <p:spPr>
          <a:xfrm>
            <a:off x="5397287" y="3386252"/>
            <a:ext cx="1300539" cy="307777"/>
          </a:xfrm>
          <a:prstGeom prst="rect">
            <a:avLst/>
          </a:prstGeom>
          <a:noFill/>
        </p:spPr>
        <p:txBody>
          <a:bodyPr wrap="square">
            <a:spAutoFit/>
          </a:bodyPr>
          <a:lstStyle/>
          <a:p>
            <a:pPr algn="ctr"/>
            <a:r>
              <a:rPr lang="en-GB" sz="1400" b="1" dirty="0">
                <a:solidFill>
                  <a:schemeClr val="accent1"/>
                </a:solidFill>
                <a:effectLst/>
                <a:latin typeface="Calibri" panose="020F0502020204030204" pitchFamily="34" charset="0"/>
                <a:ea typeface="Times New Roman" panose="02020603050405020304" pitchFamily="18" charset="0"/>
                <a:cs typeface="Times New Roman" panose="02020603050405020304" pitchFamily="18" charset="0"/>
              </a:rPr>
              <a:t>weathering</a:t>
            </a:r>
            <a:endParaRPr lang="en-GB" sz="1400" b="1" dirty="0">
              <a:solidFill>
                <a:schemeClr val="accent1"/>
              </a:solidFill>
              <a:effectLst/>
              <a:latin typeface="Times New Roman" panose="02020603050405020304" pitchFamily="18" charset="0"/>
              <a:ea typeface="Times New Roman" panose="02020603050405020304" pitchFamily="18" charset="0"/>
            </a:endParaRPr>
          </a:p>
        </p:txBody>
      </p:sp>
      <p:sp>
        <p:nvSpPr>
          <p:cNvPr id="45" name="Rectangle 44">
            <a:extLst>
              <a:ext uri="{FF2B5EF4-FFF2-40B4-BE49-F238E27FC236}">
                <a16:creationId xmlns:a16="http://schemas.microsoft.com/office/drawing/2014/main" id="{ACCBB514-5A68-17DB-A33A-C21E6601A1C1}"/>
              </a:ext>
            </a:extLst>
          </p:cNvPr>
          <p:cNvSpPr/>
          <p:nvPr/>
        </p:nvSpPr>
        <p:spPr>
          <a:xfrm>
            <a:off x="5588390" y="6834592"/>
            <a:ext cx="1034305" cy="482728"/>
          </a:xfrm>
          <a:custGeom>
            <a:avLst/>
            <a:gdLst>
              <a:gd name="connsiteX0" fmla="*/ 0 w 1034305"/>
              <a:gd name="connsiteY0" fmla="*/ 0 h 482728"/>
              <a:gd name="connsiteX1" fmla="*/ 496466 w 1034305"/>
              <a:gd name="connsiteY1" fmla="*/ 0 h 482728"/>
              <a:gd name="connsiteX2" fmla="*/ 1034305 w 1034305"/>
              <a:gd name="connsiteY2" fmla="*/ 0 h 482728"/>
              <a:gd name="connsiteX3" fmla="*/ 1034305 w 1034305"/>
              <a:gd name="connsiteY3" fmla="*/ 482728 h 482728"/>
              <a:gd name="connsiteX4" fmla="*/ 506809 w 1034305"/>
              <a:gd name="connsiteY4" fmla="*/ 482728 h 482728"/>
              <a:gd name="connsiteX5" fmla="*/ 0 w 1034305"/>
              <a:gd name="connsiteY5" fmla="*/ 482728 h 482728"/>
              <a:gd name="connsiteX6" fmla="*/ 0 w 1034305"/>
              <a:gd name="connsiteY6" fmla="*/ 0 h 48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305" h="482728" fill="none" extrusionOk="0">
                <a:moveTo>
                  <a:pt x="0" y="0"/>
                </a:moveTo>
                <a:cubicBezTo>
                  <a:pt x="114075" y="-19600"/>
                  <a:pt x="365177" y="38425"/>
                  <a:pt x="496466" y="0"/>
                </a:cubicBezTo>
                <a:cubicBezTo>
                  <a:pt x="627755" y="-38425"/>
                  <a:pt x="780068" y="27534"/>
                  <a:pt x="1034305" y="0"/>
                </a:cubicBezTo>
                <a:cubicBezTo>
                  <a:pt x="1062772" y="151505"/>
                  <a:pt x="981100" y="368580"/>
                  <a:pt x="1034305" y="482728"/>
                </a:cubicBezTo>
                <a:cubicBezTo>
                  <a:pt x="803697" y="496070"/>
                  <a:pt x="749366" y="447916"/>
                  <a:pt x="506809" y="482728"/>
                </a:cubicBezTo>
                <a:cubicBezTo>
                  <a:pt x="264252" y="517540"/>
                  <a:pt x="183809" y="422041"/>
                  <a:pt x="0" y="482728"/>
                </a:cubicBezTo>
                <a:cubicBezTo>
                  <a:pt x="-37930" y="254871"/>
                  <a:pt x="7003" y="223795"/>
                  <a:pt x="0" y="0"/>
                </a:cubicBezTo>
                <a:close/>
              </a:path>
              <a:path w="1034305" h="482728" stroke="0" extrusionOk="0">
                <a:moveTo>
                  <a:pt x="0" y="0"/>
                </a:moveTo>
                <a:cubicBezTo>
                  <a:pt x="191323" y="-53849"/>
                  <a:pt x="303197" y="9872"/>
                  <a:pt x="527496" y="0"/>
                </a:cubicBezTo>
                <a:cubicBezTo>
                  <a:pt x="751795" y="-9872"/>
                  <a:pt x="800996" y="17397"/>
                  <a:pt x="1034305" y="0"/>
                </a:cubicBezTo>
                <a:cubicBezTo>
                  <a:pt x="1081064" y="225160"/>
                  <a:pt x="990481" y="304977"/>
                  <a:pt x="1034305" y="482728"/>
                </a:cubicBezTo>
                <a:cubicBezTo>
                  <a:pt x="852622" y="521690"/>
                  <a:pt x="660692" y="427123"/>
                  <a:pt x="527496" y="482728"/>
                </a:cubicBezTo>
                <a:cubicBezTo>
                  <a:pt x="394300" y="538333"/>
                  <a:pt x="148846" y="453233"/>
                  <a:pt x="0" y="482728"/>
                </a:cubicBezTo>
                <a:cubicBezTo>
                  <a:pt x="-40553" y="358970"/>
                  <a:pt x="27766" y="175711"/>
                  <a:pt x="0" y="0"/>
                </a:cubicBezTo>
                <a:close/>
              </a:path>
            </a:pathLst>
          </a:custGeom>
          <a:solidFill>
            <a:srgbClr val="C8DFFF"/>
          </a:solidFill>
          <a:ln w="38100">
            <a:extLst>
              <a:ext uri="{C807C97D-BFC1-408E-A445-0C87EB9F89A2}">
                <ask:lineSketchStyleProps xmlns:ask="http://schemas.microsoft.com/office/drawing/2018/sketchyshapes" sd="4049984401">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ight Arrow 45">
            <a:extLst>
              <a:ext uri="{FF2B5EF4-FFF2-40B4-BE49-F238E27FC236}">
                <a16:creationId xmlns:a16="http://schemas.microsoft.com/office/drawing/2014/main" id="{C190F668-DBFD-0689-4549-B99B4C2A20AD}"/>
              </a:ext>
            </a:extLst>
          </p:cNvPr>
          <p:cNvSpPr/>
          <p:nvPr/>
        </p:nvSpPr>
        <p:spPr>
          <a:xfrm rot="5400000" flipV="1">
            <a:off x="5939685" y="6298330"/>
            <a:ext cx="438535" cy="297072"/>
          </a:xfrm>
          <a:custGeom>
            <a:avLst/>
            <a:gdLst>
              <a:gd name="connsiteX0" fmla="*/ 0 w 438535"/>
              <a:gd name="connsiteY0" fmla="*/ 74268 h 297072"/>
              <a:gd name="connsiteX1" fmla="*/ 289999 w 438535"/>
              <a:gd name="connsiteY1" fmla="*/ 74268 h 297072"/>
              <a:gd name="connsiteX2" fmla="*/ 289999 w 438535"/>
              <a:gd name="connsiteY2" fmla="*/ 0 h 297072"/>
              <a:gd name="connsiteX3" fmla="*/ 438535 w 438535"/>
              <a:gd name="connsiteY3" fmla="*/ 148536 h 297072"/>
              <a:gd name="connsiteX4" fmla="*/ 289999 w 438535"/>
              <a:gd name="connsiteY4" fmla="*/ 297072 h 297072"/>
              <a:gd name="connsiteX5" fmla="*/ 289999 w 438535"/>
              <a:gd name="connsiteY5" fmla="*/ 222804 h 297072"/>
              <a:gd name="connsiteX6" fmla="*/ 0 w 438535"/>
              <a:gd name="connsiteY6" fmla="*/ 222804 h 297072"/>
              <a:gd name="connsiteX7" fmla="*/ 0 w 438535"/>
              <a:gd name="connsiteY7" fmla="*/ 74268 h 297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8535" h="297072" fill="none" extrusionOk="0">
                <a:moveTo>
                  <a:pt x="0" y="74268"/>
                </a:moveTo>
                <a:cubicBezTo>
                  <a:pt x="126581" y="41252"/>
                  <a:pt x="160758" y="81211"/>
                  <a:pt x="289999" y="74268"/>
                </a:cubicBezTo>
                <a:cubicBezTo>
                  <a:pt x="283560" y="47447"/>
                  <a:pt x="293955" y="35478"/>
                  <a:pt x="289999" y="0"/>
                </a:cubicBezTo>
                <a:cubicBezTo>
                  <a:pt x="338209" y="25065"/>
                  <a:pt x="365011" y="85503"/>
                  <a:pt x="438535" y="148536"/>
                </a:cubicBezTo>
                <a:cubicBezTo>
                  <a:pt x="414149" y="198969"/>
                  <a:pt x="324562" y="258792"/>
                  <a:pt x="289999" y="297072"/>
                </a:cubicBezTo>
                <a:cubicBezTo>
                  <a:pt x="287981" y="273387"/>
                  <a:pt x="293093" y="251596"/>
                  <a:pt x="289999" y="222804"/>
                </a:cubicBezTo>
                <a:cubicBezTo>
                  <a:pt x="191610" y="249202"/>
                  <a:pt x="107865" y="188408"/>
                  <a:pt x="0" y="222804"/>
                </a:cubicBezTo>
                <a:cubicBezTo>
                  <a:pt x="-7132" y="153065"/>
                  <a:pt x="5425" y="105268"/>
                  <a:pt x="0" y="74268"/>
                </a:cubicBezTo>
                <a:close/>
              </a:path>
              <a:path w="438535" h="297072" stroke="0" extrusionOk="0">
                <a:moveTo>
                  <a:pt x="0" y="74268"/>
                </a:moveTo>
                <a:cubicBezTo>
                  <a:pt x="69699" y="59130"/>
                  <a:pt x="206859" y="107621"/>
                  <a:pt x="289999" y="74268"/>
                </a:cubicBezTo>
                <a:cubicBezTo>
                  <a:pt x="282191" y="50435"/>
                  <a:pt x="292048" y="29703"/>
                  <a:pt x="289999" y="0"/>
                </a:cubicBezTo>
                <a:cubicBezTo>
                  <a:pt x="369419" y="63386"/>
                  <a:pt x="382400" y="98224"/>
                  <a:pt x="438535" y="148536"/>
                </a:cubicBezTo>
                <a:cubicBezTo>
                  <a:pt x="378942" y="226907"/>
                  <a:pt x="308050" y="250591"/>
                  <a:pt x="289999" y="297072"/>
                </a:cubicBezTo>
                <a:cubicBezTo>
                  <a:pt x="286888" y="266653"/>
                  <a:pt x="290108" y="256498"/>
                  <a:pt x="289999" y="222804"/>
                </a:cubicBezTo>
                <a:cubicBezTo>
                  <a:pt x="165208" y="231771"/>
                  <a:pt x="132020" y="204362"/>
                  <a:pt x="0" y="222804"/>
                </a:cubicBezTo>
                <a:cubicBezTo>
                  <a:pt x="-2016" y="182863"/>
                  <a:pt x="13481" y="146396"/>
                  <a:pt x="0" y="74268"/>
                </a:cubicBezTo>
                <a:close/>
              </a:path>
            </a:pathLst>
          </a:custGeom>
          <a:solidFill>
            <a:schemeClr val="bg1"/>
          </a:solidFill>
          <a:ln w="38100">
            <a:solidFill>
              <a:schemeClr val="accent1"/>
            </a:solidFill>
            <a:extLst>
              <a:ext uri="{C807C97D-BFC1-408E-A445-0C87EB9F89A2}">
                <ask:lineSketchStyleProps xmlns:ask="http://schemas.microsoft.com/office/drawing/2018/sketchyshapes" sd="2574006630">
                  <a:prstGeom prst="rightArrow">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47">
            <a:extLst>
              <a:ext uri="{FF2B5EF4-FFF2-40B4-BE49-F238E27FC236}">
                <a16:creationId xmlns:a16="http://schemas.microsoft.com/office/drawing/2014/main" id="{7610EE27-ABEB-EDF4-F554-70C09139CC47}"/>
              </a:ext>
            </a:extLst>
          </p:cNvPr>
          <p:cNvSpPr txBox="1"/>
          <p:nvPr/>
        </p:nvSpPr>
        <p:spPr>
          <a:xfrm>
            <a:off x="5108453" y="6819835"/>
            <a:ext cx="1979949" cy="307777"/>
          </a:xfrm>
          <a:prstGeom prst="rect">
            <a:avLst/>
          </a:prstGeom>
          <a:noFill/>
        </p:spPr>
        <p:txBody>
          <a:bodyPr wrap="square">
            <a:spAutoFit/>
          </a:bodyPr>
          <a:lstStyle/>
          <a:p>
            <a:pPr algn="ctr"/>
            <a:r>
              <a:rPr lang="en-GB" sz="1400" b="1" dirty="0">
                <a:solidFill>
                  <a:schemeClr val="accent1"/>
                </a:solidFill>
                <a:effectLst/>
                <a:latin typeface="Calibri" panose="020F0502020204030204" pitchFamily="34" charset="0"/>
                <a:ea typeface="Times New Roman" panose="02020603050405020304" pitchFamily="18" charset="0"/>
                <a:cs typeface="Times New Roman" panose="02020603050405020304" pitchFamily="18" charset="0"/>
              </a:rPr>
              <a:t>depositional</a:t>
            </a:r>
            <a:endParaRPr lang="en-GB" sz="1400" b="1" dirty="0">
              <a:solidFill>
                <a:schemeClr val="accent1"/>
              </a:solidFill>
              <a:effectLst/>
              <a:latin typeface="Times New Roman" panose="02020603050405020304" pitchFamily="18" charset="0"/>
              <a:ea typeface="Times New Roman" panose="02020603050405020304" pitchFamily="18" charset="0"/>
            </a:endParaRPr>
          </a:p>
        </p:txBody>
      </p:sp>
      <p:sp>
        <p:nvSpPr>
          <p:cNvPr id="49" name="TextBox 48">
            <a:extLst>
              <a:ext uri="{FF2B5EF4-FFF2-40B4-BE49-F238E27FC236}">
                <a16:creationId xmlns:a16="http://schemas.microsoft.com/office/drawing/2014/main" id="{84A94DB0-5AF8-501C-0E65-921DBF886BF5}"/>
              </a:ext>
            </a:extLst>
          </p:cNvPr>
          <p:cNvSpPr txBox="1"/>
          <p:nvPr/>
        </p:nvSpPr>
        <p:spPr>
          <a:xfrm>
            <a:off x="5108453" y="7041476"/>
            <a:ext cx="1979949" cy="307777"/>
          </a:xfrm>
          <a:prstGeom prst="rect">
            <a:avLst/>
          </a:prstGeom>
          <a:noFill/>
        </p:spPr>
        <p:txBody>
          <a:bodyPr wrap="square">
            <a:spAutoFit/>
          </a:bodyPr>
          <a:lstStyle/>
          <a:p>
            <a:pPr algn="ctr"/>
            <a:r>
              <a:rPr lang="en-GB" sz="1400" b="1" dirty="0">
                <a:solidFill>
                  <a:schemeClr val="accent1"/>
                </a:solidFill>
                <a:effectLst/>
                <a:latin typeface="Calibri" panose="020F0502020204030204" pitchFamily="34" charset="0"/>
                <a:ea typeface="Times New Roman" panose="02020603050405020304" pitchFamily="18" charset="0"/>
                <a:cs typeface="Times New Roman" panose="02020603050405020304" pitchFamily="18" charset="0"/>
              </a:rPr>
              <a:t>landforms</a:t>
            </a:r>
            <a:endParaRPr lang="en-GB" sz="1400" b="1" dirty="0">
              <a:solidFill>
                <a:schemeClr val="accent1"/>
              </a:solidFill>
              <a:effectLst/>
              <a:latin typeface="Times New Roman" panose="02020603050405020304" pitchFamily="18" charset="0"/>
              <a:ea typeface="Times New Roman" panose="02020603050405020304" pitchFamily="18" charset="0"/>
            </a:endParaRPr>
          </a:p>
        </p:txBody>
      </p:sp>
      <p:sp>
        <p:nvSpPr>
          <p:cNvPr id="50" name="Right Arrow 49">
            <a:extLst>
              <a:ext uri="{FF2B5EF4-FFF2-40B4-BE49-F238E27FC236}">
                <a16:creationId xmlns:a16="http://schemas.microsoft.com/office/drawing/2014/main" id="{48BD5CEB-252D-E77C-B06F-00AE2B899EE2}"/>
              </a:ext>
            </a:extLst>
          </p:cNvPr>
          <p:cNvSpPr/>
          <p:nvPr/>
        </p:nvSpPr>
        <p:spPr>
          <a:xfrm rot="5400000" flipV="1">
            <a:off x="4671334" y="6320736"/>
            <a:ext cx="438535" cy="297072"/>
          </a:xfrm>
          <a:custGeom>
            <a:avLst/>
            <a:gdLst>
              <a:gd name="connsiteX0" fmla="*/ 0 w 438535"/>
              <a:gd name="connsiteY0" fmla="*/ 74268 h 297072"/>
              <a:gd name="connsiteX1" fmla="*/ 289999 w 438535"/>
              <a:gd name="connsiteY1" fmla="*/ 74268 h 297072"/>
              <a:gd name="connsiteX2" fmla="*/ 289999 w 438535"/>
              <a:gd name="connsiteY2" fmla="*/ 0 h 297072"/>
              <a:gd name="connsiteX3" fmla="*/ 438535 w 438535"/>
              <a:gd name="connsiteY3" fmla="*/ 148536 h 297072"/>
              <a:gd name="connsiteX4" fmla="*/ 289999 w 438535"/>
              <a:gd name="connsiteY4" fmla="*/ 297072 h 297072"/>
              <a:gd name="connsiteX5" fmla="*/ 289999 w 438535"/>
              <a:gd name="connsiteY5" fmla="*/ 222804 h 297072"/>
              <a:gd name="connsiteX6" fmla="*/ 0 w 438535"/>
              <a:gd name="connsiteY6" fmla="*/ 222804 h 297072"/>
              <a:gd name="connsiteX7" fmla="*/ 0 w 438535"/>
              <a:gd name="connsiteY7" fmla="*/ 74268 h 297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8535" h="297072" fill="none" extrusionOk="0">
                <a:moveTo>
                  <a:pt x="0" y="74268"/>
                </a:moveTo>
                <a:cubicBezTo>
                  <a:pt x="126581" y="41252"/>
                  <a:pt x="160758" y="81211"/>
                  <a:pt x="289999" y="74268"/>
                </a:cubicBezTo>
                <a:cubicBezTo>
                  <a:pt x="283560" y="47447"/>
                  <a:pt x="293955" y="35478"/>
                  <a:pt x="289999" y="0"/>
                </a:cubicBezTo>
                <a:cubicBezTo>
                  <a:pt x="338209" y="25065"/>
                  <a:pt x="365011" y="85503"/>
                  <a:pt x="438535" y="148536"/>
                </a:cubicBezTo>
                <a:cubicBezTo>
                  <a:pt x="414149" y="198969"/>
                  <a:pt x="324562" y="258792"/>
                  <a:pt x="289999" y="297072"/>
                </a:cubicBezTo>
                <a:cubicBezTo>
                  <a:pt x="287981" y="273387"/>
                  <a:pt x="293093" y="251596"/>
                  <a:pt x="289999" y="222804"/>
                </a:cubicBezTo>
                <a:cubicBezTo>
                  <a:pt x="191610" y="249202"/>
                  <a:pt x="107865" y="188408"/>
                  <a:pt x="0" y="222804"/>
                </a:cubicBezTo>
                <a:cubicBezTo>
                  <a:pt x="-7132" y="153065"/>
                  <a:pt x="5425" y="105268"/>
                  <a:pt x="0" y="74268"/>
                </a:cubicBezTo>
                <a:close/>
              </a:path>
              <a:path w="438535" h="297072" stroke="0" extrusionOk="0">
                <a:moveTo>
                  <a:pt x="0" y="74268"/>
                </a:moveTo>
                <a:cubicBezTo>
                  <a:pt x="69699" y="59130"/>
                  <a:pt x="206859" y="107621"/>
                  <a:pt x="289999" y="74268"/>
                </a:cubicBezTo>
                <a:cubicBezTo>
                  <a:pt x="282191" y="50435"/>
                  <a:pt x="292048" y="29703"/>
                  <a:pt x="289999" y="0"/>
                </a:cubicBezTo>
                <a:cubicBezTo>
                  <a:pt x="369419" y="63386"/>
                  <a:pt x="382400" y="98224"/>
                  <a:pt x="438535" y="148536"/>
                </a:cubicBezTo>
                <a:cubicBezTo>
                  <a:pt x="378942" y="226907"/>
                  <a:pt x="308050" y="250591"/>
                  <a:pt x="289999" y="297072"/>
                </a:cubicBezTo>
                <a:cubicBezTo>
                  <a:pt x="286888" y="266653"/>
                  <a:pt x="290108" y="256498"/>
                  <a:pt x="289999" y="222804"/>
                </a:cubicBezTo>
                <a:cubicBezTo>
                  <a:pt x="165208" y="231771"/>
                  <a:pt x="132020" y="204362"/>
                  <a:pt x="0" y="222804"/>
                </a:cubicBezTo>
                <a:cubicBezTo>
                  <a:pt x="-2016" y="182863"/>
                  <a:pt x="13481" y="146396"/>
                  <a:pt x="0" y="74268"/>
                </a:cubicBezTo>
                <a:close/>
              </a:path>
            </a:pathLst>
          </a:custGeom>
          <a:solidFill>
            <a:schemeClr val="bg1"/>
          </a:solidFill>
          <a:ln w="38100">
            <a:solidFill>
              <a:schemeClr val="accent1"/>
            </a:solidFill>
            <a:extLst>
              <a:ext uri="{C807C97D-BFC1-408E-A445-0C87EB9F89A2}">
                <ask:lineSketchStyleProps xmlns:ask="http://schemas.microsoft.com/office/drawing/2018/sketchyshapes" sd="2574006630">
                  <a:prstGeom prst="rightArrow">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EA63321A-291D-A017-EE1A-12B7BA45F217}"/>
              </a:ext>
            </a:extLst>
          </p:cNvPr>
          <p:cNvSpPr/>
          <p:nvPr/>
        </p:nvSpPr>
        <p:spPr>
          <a:xfrm>
            <a:off x="4404128" y="6800112"/>
            <a:ext cx="1034305" cy="482728"/>
          </a:xfrm>
          <a:custGeom>
            <a:avLst/>
            <a:gdLst>
              <a:gd name="connsiteX0" fmla="*/ 0 w 1034305"/>
              <a:gd name="connsiteY0" fmla="*/ 0 h 482728"/>
              <a:gd name="connsiteX1" fmla="*/ 496466 w 1034305"/>
              <a:gd name="connsiteY1" fmla="*/ 0 h 482728"/>
              <a:gd name="connsiteX2" fmla="*/ 1034305 w 1034305"/>
              <a:gd name="connsiteY2" fmla="*/ 0 h 482728"/>
              <a:gd name="connsiteX3" fmla="*/ 1034305 w 1034305"/>
              <a:gd name="connsiteY3" fmla="*/ 482728 h 482728"/>
              <a:gd name="connsiteX4" fmla="*/ 506809 w 1034305"/>
              <a:gd name="connsiteY4" fmla="*/ 482728 h 482728"/>
              <a:gd name="connsiteX5" fmla="*/ 0 w 1034305"/>
              <a:gd name="connsiteY5" fmla="*/ 482728 h 482728"/>
              <a:gd name="connsiteX6" fmla="*/ 0 w 1034305"/>
              <a:gd name="connsiteY6" fmla="*/ 0 h 48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305" h="482728" fill="none" extrusionOk="0">
                <a:moveTo>
                  <a:pt x="0" y="0"/>
                </a:moveTo>
                <a:cubicBezTo>
                  <a:pt x="114075" y="-19600"/>
                  <a:pt x="365177" y="38425"/>
                  <a:pt x="496466" y="0"/>
                </a:cubicBezTo>
                <a:cubicBezTo>
                  <a:pt x="627755" y="-38425"/>
                  <a:pt x="780068" y="27534"/>
                  <a:pt x="1034305" y="0"/>
                </a:cubicBezTo>
                <a:cubicBezTo>
                  <a:pt x="1062772" y="151505"/>
                  <a:pt x="981100" y="368580"/>
                  <a:pt x="1034305" y="482728"/>
                </a:cubicBezTo>
                <a:cubicBezTo>
                  <a:pt x="803697" y="496070"/>
                  <a:pt x="749366" y="447916"/>
                  <a:pt x="506809" y="482728"/>
                </a:cubicBezTo>
                <a:cubicBezTo>
                  <a:pt x="264252" y="517540"/>
                  <a:pt x="183809" y="422041"/>
                  <a:pt x="0" y="482728"/>
                </a:cubicBezTo>
                <a:cubicBezTo>
                  <a:pt x="-37930" y="254871"/>
                  <a:pt x="7003" y="223795"/>
                  <a:pt x="0" y="0"/>
                </a:cubicBezTo>
                <a:close/>
              </a:path>
              <a:path w="1034305" h="482728" stroke="0" extrusionOk="0">
                <a:moveTo>
                  <a:pt x="0" y="0"/>
                </a:moveTo>
                <a:cubicBezTo>
                  <a:pt x="191323" y="-53849"/>
                  <a:pt x="303197" y="9872"/>
                  <a:pt x="527496" y="0"/>
                </a:cubicBezTo>
                <a:cubicBezTo>
                  <a:pt x="751795" y="-9872"/>
                  <a:pt x="800996" y="17397"/>
                  <a:pt x="1034305" y="0"/>
                </a:cubicBezTo>
                <a:cubicBezTo>
                  <a:pt x="1081064" y="225160"/>
                  <a:pt x="990481" y="304977"/>
                  <a:pt x="1034305" y="482728"/>
                </a:cubicBezTo>
                <a:cubicBezTo>
                  <a:pt x="852622" y="521690"/>
                  <a:pt x="660692" y="427123"/>
                  <a:pt x="527496" y="482728"/>
                </a:cubicBezTo>
                <a:cubicBezTo>
                  <a:pt x="394300" y="538333"/>
                  <a:pt x="148846" y="453233"/>
                  <a:pt x="0" y="482728"/>
                </a:cubicBezTo>
                <a:cubicBezTo>
                  <a:pt x="-40553" y="358970"/>
                  <a:pt x="27766" y="175711"/>
                  <a:pt x="0" y="0"/>
                </a:cubicBezTo>
                <a:close/>
              </a:path>
            </a:pathLst>
          </a:custGeom>
          <a:solidFill>
            <a:srgbClr val="C8DFFF"/>
          </a:solidFill>
          <a:ln w="38100">
            <a:extLst>
              <a:ext uri="{C807C97D-BFC1-408E-A445-0C87EB9F89A2}">
                <ask:lineSketchStyleProps xmlns:ask="http://schemas.microsoft.com/office/drawing/2018/sketchyshapes" sd="4049984401">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TextBox 51">
            <a:extLst>
              <a:ext uri="{FF2B5EF4-FFF2-40B4-BE49-F238E27FC236}">
                <a16:creationId xmlns:a16="http://schemas.microsoft.com/office/drawing/2014/main" id="{A6A5C242-13DB-0857-BE84-3FC56A703873}"/>
              </a:ext>
            </a:extLst>
          </p:cNvPr>
          <p:cNvSpPr txBox="1"/>
          <p:nvPr/>
        </p:nvSpPr>
        <p:spPr>
          <a:xfrm>
            <a:off x="3916787" y="6867381"/>
            <a:ext cx="1979949" cy="307777"/>
          </a:xfrm>
          <a:prstGeom prst="rect">
            <a:avLst/>
          </a:prstGeom>
          <a:noFill/>
        </p:spPr>
        <p:txBody>
          <a:bodyPr wrap="square">
            <a:spAutoFit/>
          </a:bodyPr>
          <a:lstStyle/>
          <a:p>
            <a:pPr algn="ctr"/>
            <a:r>
              <a:rPr lang="en-GB" sz="1400" b="1" dirty="0">
                <a:solidFill>
                  <a:schemeClr val="accent1"/>
                </a:solidFill>
                <a:effectLst/>
                <a:latin typeface="Calibri" panose="020F0502020204030204" pitchFamily="34" charset="0"/>
                <a:ea typeface="Times New Roman" panose="02020603050405020304" pitchFamily="18" charset="0"/>
                <a:cs typeface="Times New Roman" panose="02020603050405020304" pitchFamily="18" charset="0"/>
              </a:rPr>
              <a:t>UK coastline</a:t>
            </a:r>
            <a:endParaRPr lang="en-GB" sz="1400" b="1" dirty="0">
              <a:solidFill>
                <a:schemeClr val="accent1"/>
              </a:solidFill>
              <a:effectLst/>
              <a:latin typeface="Times New Roman" panose="02020603050405020304" pitchFamily="18" charset="0"/>
              <a:ea typeface="Times New Roman" panose="02020603050405020304" pitchFamily="18" charset="0"/>
            </a:endParaRPr>
          </a:p>
        </p:txBody>
      </p:sp>
      <p:sp>
        <p:nvSpPr>
          <p:cNvPr id="53" name="Right Arrow 52">
            <a:extLst>
              <a:ext uri="{FF2B5EF4-FFF2-40B4-BE49-F238E27FC236}">
                <a16:creationId xmlns:a16="http://schemas.microsoft.com/office/drawing/2014/main" id="{0B7E8F87-7CBD-8B3A-B34C-E1B26487E6F5}"/>
              </a:ext>
            </a:extLst>
          </p:cNvPr>
          <p:cNvSpPr/>
          <p:nvPr/>
        </p:nvSpPr>
        <p:spPr>
          <a:xfrm rot="8777114" flipV="1">
            <a:off x="4090883" y="6232220"/>
            <a:ext cx="438535" cy="297072"/>
          </a:xfrm>
          <a:custGeom>
            <a:avLst/>
            <a:gdLst>
              <a:gd name="connsiteX0" fmla="*/ 0 w 438535"/>
              <a:gd name="connsiteY0" fmla="*/ 74268 h 297072"/>
              <a:gd name="connsiteX1" fmla="*/ 289999 w 438535"/>
              <a:gd name="connsiteY1" fmla="*/ 74268 h 297072"/>
              <a:gd name="connsiteX2" fmla="*/ 289999 w 438535"/>
              <a:gd name="connsiteY2" fmla="*/ 0 h 297072"/>
              <a:gd name="connsiteX3" fmla="*/ 438535 w 438535"/>
              <a:gd name="connsiteY3" fmla="*/ 148536 h 297072"/>
              <a:gd name="connsiteX4" fmla="*/ 289999 w 438535"/>
              <a:gd name="connsiteY4" fmla="*/ 297072 h 297072"/>
              <a:gd name="connsiteX5" fmla="*/ 289999 w 438535"/>
              <a:gd name="connsiteY5" fmla="*/ 222804 h 297072"/>
              <a:gd name="connsiteX6" fmla="*/ 0 w 438535"/>
              <a:gd name="connsiteY6" fmla="*/ 222804 h 297072"/>
              <a:gd name="connsiteX7" fmla="*/ 0 w 438535"/>
              <a:gd name="connsiteY7" fmla="*/ 74268 h 297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8535" h="297072" fill="none" extrusionOk="0">
                <a:moveTo>
                  <a:pt x="0" y="74268"/>
                </a:moveTo>
                <a:cubicBezTo>
                  <a:pt x="126581" y="41252"/>
                  <a:pt x="160758" y="81211"/>
                  <a:pt x="289999" y="74268"/>
                </a:cubicBezTo>
                <a:cubicBezTo>
                  <a:pt x="283560" y="47447"/>
                  <a:pt x="293955" y="35478"/>
                  <a:pt x="289999" y="0"/>
                </a:cubicBezTo>
                <a:cubicBezTo>
                  <a:pt x="338209" y="25065"/>
                  <a:pt x="365011" y="85503"/>
                  <a:pt x="438535" y="148536"/>
                </a:cubicBezTo>
                <a:cubicBezTo>
                  <a:pt x="414149" y="198969"/>
                  <a:pt x="324562" y="258792"/>
                  <a:pt x="289999" y="297072"/>
                </a:cubicBezTo>
                <a:cubicBezTo>
                  <a:pt x="287981" y="273387"/>
                  <a:pt x="293093" y="251596"/>
                  <a:pt x="289999" y="222804"/>
                </a:cubicBezTo>
                <a:cubicBezTo>
                  <a:pt x="191610" y="249202"/>
                  <a:pt x="107865" y="188408"/>
                  <a:pt x="0" y="222804"/>
                </a:cubicBezTo>
                <a:cubicBezTo>
                  <a:pt x="-7132" y="153065"/>
                  <a:pt x="5425" y="105268"/>
                  <a:pt x="0" y="74268"/>
                </a:cubicBezTo>
                <a:close/>
              </a:path>
              <a:path w="438535" h="297072" stroke="0" extrusionOk="0">
                <a:moveTo>
                  <a:pt x="0" y="74268"/>
                </a:moveTo>
                <a:cubicBezTo>
                  <a:pt x="69699" y="59130"/>
                  <a:pt x="206859" y="107621"/>
                  <a:pt x="289999" y="74268"/>
                </a:cubicBezTo>
                <a:cubicBezTo>
                  <a:pt x="282191" y="50435"/>
                  <a:pt x="292048" y="29703"/>
                  <a:pt x="289999" y="0"/>
                </a:cubicBezTo>
                <a:cubicBezTo>
                  <a:pt x="369419" y="63386"/>
                  <a:pt x="382400" y="98224"/>
                  <a:pt x="438535" y="148536"/>
                </a:cubicBezTo>
                <a:cubicBezTo>
                  <a:pt x="378942" y="226907"/>
                  <a:pt x="308050" y="250591"/>
                  <a:pt x="289999" y="297072"/>
                </a:cubicBezTo>
                <a:cubicBezTo>
                  <a:pt x="286888" y="266653"/>
                  <a:pt x="290108" y="256498"/>
                  <a:pt x="289999" y="222804"/>
                </a:cubicBezTo>
                <a:cubicBezTo>
                  <a:pt x="165208" y="231771"/>
                  <a:pt x="132020" y="204362"/>
                  <a:pt x="0" y="222804"/>
                </a:cubicBezTo>
                <a:cubicBezTo>
                  <a:pt x="-2016" y="182863"/>
                  <a:pt x="13481" y="146396"/>
                  <a:pt x="0" y="74268"/>
                </a:cubicBezTo>
                <a:close/>
              </a:path>
            </a:pathLst>
          </a:custGeom>
          <a:solidFill>
            <a:schemeClr val="bg1"/>
          </a:solidFill>
          <a:ln w="38100">
            <a:solidFill>
              <a:schemeClr val="accent1"/>
            </a:solidFill>
            <a:extLst>
              <a:ext uri="{C807C97D-BFC1-408E-A445-0C87EB9F89A2}">
                <ask:lineSketchStyleProps xmlns:ask="http://schemas.microsoft.com/office/drawing/2018/sketchyshapes" sd="2574006630">
                  <a:prstGeom prst="rightArrow">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6EDF3D23-41E0-3B02-8FF4-167860EED925}"/>
              </a:ext>
            </a:extLst>
          </p:cNvPr>
          <p:cNvSpPr/>
          <p:nvPr/>
        </p:nvSpPr>
        <p:spPr>
          <a:xfrm>
            <a:off x="3032660" y="6615939"/>
            <a:ext cx="1034305" cy="482728"/>
          </a:xfrm>
          <a:custGeom>
            <a:avLst/>
            <a:gdLst>
              <a:gd name="connsiteX0" fmla="*/ 0 w 1034305"/>
              <a:gd name="connsiteY0" fmla="*/ 0 h 482728"/>
              <a:gd name="connsiteX1" fmla="*/ 496466 w 1034305"/>
              <a:gd name="connsiteY1" fmla="*/ 0 h 482728"/>
              <a:gd name="connsiteX2" fmla="*/ 1034305 w 1034305"/>
              <a:gd name="connsiteY2" fmla="*/ 0 h 482728"/>
              <a:gd name="connsiteX3" fmla="*/ 1034305 w 1034305"/>
              <a:gd name="connsiteY3" fmla="*/ 482728 h 482728"/>
              <a:gd name="connsiteX4" fmla="*/ 506809 w 1034305"/>
              <a:gd name="connsiteY4" fmla="*/ 482728 h 482728"/>
              <a:gd name="connsiteX5" fmla="*/ 0 w 1034305"/>
              <a:gd name="connsiteY5" fmla="*/ 482728 h 482728"/>
              <a:gd name="connsiteX6" fmla="*/ 0 w 1034305"/>
              <a:gd name="connsiteY6" fmla="*/ 0 h 48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305" h="482728" fill="none" extrusionOk="0">
                <a:moveTo>
                  <a:pt x="0" y="0"/>
                </a:moveTo>
                <a:cubicBezTo>
                  <a:pt x="114075" y="-19600"/>
                  <a:pt x="365177" y="38425"/>
                  <a:pt x="496466" y="0"/>
                </a:cubicBezTo>
                <a:cubicBezTo>
                  <a:pt x="627755" y="-38425"/>
                  <a:pt x="780068" y="27534"/>
                  <a:pt x="1034305" y="0"/>
                </a:cubicBezTo>
                <a:cubicBezTo>
                  <a:pt x="1062772" y="151505"/>
                  <a:pt x="981100" y="368580"/>
                  <a:pt x="1034305" y="482728"/>
                </a:cubicBezTo>
                <a:cubicBezTo>
                  <a:pt x="803697" y="496070"/>
                  <a:pt x="749366" y="447916"/>
                  <a:pt x="506809" y="482728"/>
                </a:cubicBezTo>
                <a:cubicBezTo>
                  <a:pt x="264252" y="517540"/>
                  <a:pt x="183809" y="422041"/>
                  <a:pt x="0" y="482728"/>
                </a:cubicBezTo>
                <a:cubicBezTo>
                  <a:pt x="-37930" y="254871"/>
                  <a:pt x="7003" y="223795"/>
                  <a:pt x="0" y="0"/>
                </a:cubicBezTo>
                <a:close/>
              </a:path>
              <a:path w="1034305" h="482728" stroke="0" extrusionOk="0">
                <a:moveTo>
                  <a:pt x="0" y="0"/>
                </a:moveTo>
                <a:cubicBezTo>
                  <a:pt x="191323" y="-53849"/>
                  <a:pt x="303197" y="9872"/>
                  <a:pt x="527496" y="0"/>
                </a:cubicBezTo>
                <a:cubicBezTo>
                  <a:pt x="751795" y="-9872"/>
                  <a:pt x="800996" y="17397"/>
                  <a:pt x="1034305" y="0"/>
                </a:cubicBezTo>
                <a:cubicBezTo>
                  <a:pt x="1081064" y="225160"/>
                  <a:pt x="990481" y="304977"/>
                  <a:pt x="1034305" y="482728"/>
                </a:cubicBezTo>
                <a:cubicBezTo>
                  <a:pt x="852622" y="521690"/>
                  <a:pt x="660692" y="427123"/>
                  <a:pt x="527496" y="482728"/>
                </a:cubicBezTo>
                <a:cubicBezTo>
                  <a:pt x="394300" y="538333"/>
                  <a:pt x="148846" y="453233"/>
                  <a:pt x="0" y="482728"/>
                </a:cubicBezTo>
                <a:cubicBezTo>
                  <a:pt x="-40553" y="358970"/>
                  <a:pt x="27766" y="175711"/>
                  <a:pt x="0" y="0"/>
                </a:cubicBezTo>
                <a:close/>
              </a:path>
            </a:pathLst>
          </a:custGeom>
          <a:solidFill>
            <a:srgbClr val="C8DFFF"/>
          </a:solidFill>
          <a:ln w="38100">
            <a:extLst>
              <a:ext uri="{C807C97D-BFC1-408E-A445-0C87EB9F89A2}">
                <ask:lineSketchStyleProps xmlns:ask="http://schemas.microsoft.com/office/drawing/2018/sketchyshapes" sd="4049984401">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55" name="TextBox 54">
            <a:extLst>
              <a:ext uri="{FF2B5EF4-FFF2-40B4-BE49-F238E27FC236}">
                <a16:creationId xmlns:a16="http://schemas.microsoft.com/office/drawing/2014/main" id="{1A293179-AFFB-9E4D-DA31-C9644D9C88E3}"/>
              </a:ext>
            </a:extLst>
          </p:cNvPr>
          <p:cNvSpPr txBox="1"/>
          <p:nvPr/>
        </p:nvSpPr>
        <p:spPr>
          <a:xfrm>
            <a:off x="2559837" y="6589980"/>
            <a:ext cx="1979949" cy="307777"/>
          </a:xfrm>
          <a:prstGeom prst="rect">
            <a:avLst/>
          </a:prstGeom>
          <a:noFill/>
        </p:spPr>
        <p:txBody>
          <a:bodyPr wrap="square">
            <a:spAutoFit/>
          </a:bodyPr>
          <a:lstStyle/>
          <a:p>
            <a:pPr algn="ctr"/>
            <a:r>
              <a:rPr lang="en-GB" sz="1400" b="1" dirty="0">
                <a:solidFill>
                  <a:schemeClr val="accent1"/>
                </a:solidFill>
                <a:latin typeface="Calibri" panose="020F0502020204030204" pitchFamily="34" charset="0"/>
                <a:ea typeface="Times New Roman" panose="02020603050405020304" pitchFamily="18" charset="0"/>
                <a:cs typeface="Times New Roman" panose="02020603050405020304" pitchFamily="18" charset="0"/>
              </a:rPr>
              <a:t>hard</a:t>
            </a:r>
            <a:endParaRPr lang="en-GB" sz="1400" b="1" dirty="0">
              <a:solidFill>
                <a:schemeClr val="accent1"/>
              </a:solidFill>
              <a:effectLst/>
              <a:latin typeface="Times New Roman" panose="02020603050405020304" pitchFamily="18" charset="0"/>
              <a:ea typeface="Times New Roman" panose="02020603050405020304" pitchFamily="18" charset="0"/>
            </a:endParaRPr>
          </a:p>
        </p:txBody>
      </p:sp>
      <p:sp>
        <p:nvSpPr>
          <p:cNvPr id="56" name="TextBox 55">
            <a:extLst>
              <a:ext uri="{FF2B5EF4-FFF2-40B4-BE49-F238E27FC236}">
                <a16:creationId xmlns:a16="http://schemas.microsoft.com/office/drawing/2014/main" id="{0812B6BE-1A45-0B40-8E8B-D778FD5E7861}"/>
              </a:ext>
            </a:extLst>
          </p:cNvPr>
          <p:cNvSpPr txBox="1"/>
          <p:nvPr/>
        </p:nvSpPr>
        <p:spPr>
          <a:xfrm>
            <a:off x="2559837" y="6788471"/>
            <a:ext cx="1979949" cy="307777"/>
          </a:xfrm>
          <a:prstGeom prst="rect">
            <a:avLst/>
          </a:prstGeom>
          <a:noFill/>
        </p:spPr>
        <p:txBody>
          <a:bodyPr wrap="square">
            <a:spAutoFit/>
          </a:bodyPr>
          <a:lstStyle/>
          <a:p>
            <a:pPr algn="ctr"/>
            <a:r>
              <a:rPr lang="en-GB" sz="1400" b="1" dirty="0">
                <a:solidFill>
                  <a:schemeClr val="accent1"/>
                </a:solidFill>
                <a:effectLst/>
                <a:latin typeface="Calibri" panose="020F0502020204030204" pitchFamily="34" charset="0"/>
                <a:ea typeface="Times New Roman" panose="02020603050405020304" pitchFamily="18" charset="0"/>
                <a:cs typeface="Times New Roman" panose="02020603050405020304" pitchFamily="18" charset="0"/>
              </a:rPr>
              <a:t>engineering</a:t>
            </a:r>
            <a:endParaRPr lang="en-GB" sz="1400" b="1" dirty="0">
              <a:solidFill>
                <a:schemeClr val="accent1"/>
              </a:solidFill>
              <a:effectLst/>
              <a:latin typeface="Times New Roman" panose="02020603050405020304" pitchFamily="18" charset="0"/>
              <a:ea typeface="Times New Roman" panose="02020603050405020304" pitchFamily="18" charset="0"/>
            </a:endParaRPr>
          </a:p>
        </p:txBody>
      </p:sp>
      <p:sp>
        <p:nvSpPr>
          <p:cNvPr id="57" name="Right Arrow 56">
            <a:extLst>
              <a:ext uri="{FF2B5EF4-FFF2-40B4-BE49-F238E27FC236}">
                <a16:creationId xmlns:a16="http://schemas.microsoft.com/office/drawing/2014/main" id="{B52A142D-BC25-6C14-5F4D-C799ABED49C2}"/>
              </a:ext>
            </a:extLst>
          </p:cNvPr>
          <p:cNvSpPr/>
          <p:nvPr/>
        </p:nvSpPr>
        <p:spPr>
          <a:xfrm flipH="1">
            <a:off x="3852493" y="4622304"/>
            <a:ext cx="438535" cy="297072"/>
          </a:xfrm>
          <a:custGeom>
            <a:avLst/>
            <a:gdLst>
              <a:gd name="connsiteX0" fmla="*/ 0 w 438535"/>
              <a:gd name="connsiteY0" fmla="*/ 74268 h 297072"/>
              <a:gd name="connsiteX1" fmla="*/ 289999 w 438535"/>
              <a:gd name="connsiteY1" fmla="*/ 74268 h 297072"/>
              <a:gd name="connsiteX2" fmla="*/ 289999 w 438535"/>
              <a:gd name="connsiteY2" fmla="*/ 0 h 297072"/>
              <a:gd name="connsiteX3" fmla="*/ 438535 w 438535"/>
              <a:gd name="connsiteY3" fmla="*/ 148536 h 297072"/>
              <a:gd name="connsiteX4" fmla="*/ 289999 w 438535"/>
              <a:gd name="connsiteY4" fmla="*/ 297072 h 297072"/>
              <a:gd name="connsiteX5" fmla="*/ 289999 w 438535"/>
              <a:gd name="connsiteY5" fmla="*/ 222804 h 297072"/>
              <a:gd name="connsiteX6" fmla="*/ 0 w 438535"/>
              <a:gd name="connsiteY6" fmla="*/ 222804 h 297072"/>
              <a:gd name="connsiteX7" fmla="*/ 0 w 438535"/>
              <a:gd name="connsiteY7" fmla="*/ 74268 h 297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8535" h="297072" fill="none" extrusionOk="0">
                <a:moveTo>
                  <a:pt x="0" y="74268"/>
                </a:moveTo>
                <a:cubicBezTo>
                  <a:pt x="126581" y="41252"/>
                  <a:pt x="160758" y="81211"/>
                  <a:pt x="289999" y="74268"/>
                </a:cubicBezTo>
                <a:cubicBezTo>
                  <a:pt x="283560" y="47447"/>
                  <a:pt x="293955" y="35478"/>
                  <a:pt x="289999" y="0"/>
                </a:cubicBezTo>
                <a:cubicBezTo>
                  <a:pt x="338209" y="25065"/>
                  <a:pt x="365011" y="85503"/>
                  <a:pt x="438535" y="148536"/>
                </a:cubicBezTo>
                <a:cubicBezTo>
                  <a:pt x="414149" y="198969"/>
                  <a:pt x="324562" y="258792"/>
                  <a:pt x="289999" y="297072"/>
                </a:cubicBezTo>
                <a:cubicBezTo>
                  <a:pt x="287981" y="273387"/>
                  <a:pt x="293093" y="251596"/>
                  <a:pt x="289999" y="222804"/>
                </a:cubicBezTo>
                <a:cubicBezTo>
                  <a:pt x="191610" y="249202"/>
                  <a:pt x="107865" y="188408"/>
                  <a:pt x="0" y="222804"/>
                </a:cubicBezTo>
                <a:cubicBezTo>
                  <a:pt x="-7132" y="153065"/>
                  <a:pt x="5425" y="105268"/>
                  <a:pt x="0" y="74268"/>
                </a:cubicBezTo>
                <a:close/>
              </a:path>
              <a:path w="438535" h="297072" stroke="0" extrusionOk="0">
                <a:moveTo>
                  <a:pt x="0" y="74268"/>
                </a:moveTo>
                <a:cubicBezTo>
                  <a:pt x="69699" y="59130"/>
                  <a:pt x="206859" y="107621"/>
                  <a:pt x="289999" y="74268"/>
                </a:cubicBezTo>
                <a:cubicBezTo>
                  <a:pt x="282191" y="50435"/>
                  <a:pt x="292048" y="29703"/>
                  <a:pt x="289999" y="0"/>
                </a:cubicBezTo>
                <a:cubicBezTo>
                  <a:pt x="369419" y="63386"/>
                  <a:pt x="382400" y="98224"/>
                  <a:pt x="438535" y="148536"/>
                </a:cubicBezTo>
                <a:cubicBezTo>
                  <a:pt x="378942" y="226907"/>
                  <a:pt x="308050" y="250591"/>
                  <a:pt x="289999" y="297072"/>
                </a:cubicBezTo>
                <a:cubicBezTo>
                  <a:pt x="286888" y="266653"/>
                  <a:pt x="290108" y="256498"/>
                  <a:pt x="289999" y="222804"/>
                </a:cubicBezTo>
                <a:cubicBezTo>
                  <a:pt x="165208" y="231771"/>
                  <a:pt x="132020" y="204362"/>
                  <a:pt x="0" y="222804"/>
                </a:cubicBezTo>
                <a:cubicBezTo>
                  <a:pt x="-2016" y="182863"/>
                  <a:pt x="13481" y="146396"/>
                  <a:pt x="0" y="74268"/>
                </a:cubicBezTo>
                <a:close/>
              </a:path>
            </a:pathLst>
          </a:custGeom>
          <a:solidFill>
            <a:schemeClr val="bg1"/>
          </a:solidFill>
          <a:ln w="38100">
            <a:solidFill>
              <a:schemeClr val="accent1"/>
            </a:solidFill>
            <a:extLst>
              <a:ext uri="{C807C97D-BFC1-408E-A445-0C87EB9F89A2}">
                <ask:lineSketchStyleProps xmlns:ask="http://schemas.microsoft.com/office/drawing/2018/sketchyshapes" sd="2574006630">
                  <a:prstGeom prst="rightArrow">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a:extLst>
              <a:ext uri="{FF2B5EF4-FFF2-40B4-BE49-F238E27FC236}">
                <a16:creationId xmlns:a16="http://schemas.microsoft.com/office/drawing/2014/main" id="{06265C90-57E5-2F54-7C78-C50CAA195F82}"/>
              </a:ext>
            </a:extLst>
          </p:cNvPr>
          <p:cNvSpPr/>
          <p:nvPr/>
        </p:nvSpPr>
        <p:spPr>
          <a:xfrm>
            <a:off x="2701295" y="4545170"/>
            <a:ext cx="1034305" cy="482728"/>
          </a:xfrm>
          <a:custGeom>
            <a:avLst/>
            <a:gdLst>
              <a:gd name="connsiteX0" fmla="*/ 0 w 1034305"/>
              <a:gd name="connsiteY0" fmla="*/ 0 h 482728"/>
              <a:gd name="connsiteX1" fmla="*/ 496466 w 1034305"/>
              <a:gd name="connsiteY1" fmla="*/ 0 h 482728"/>
              <a:gd name="connsiteX2" fmla="*/ 1034305 w 1034305"/>
              <a:gd name="connsiteY2" fmla="*/ 0 h 482728"/>
              <a:gd name="connsiteX3" fmla="*/ 1034305 w 1034305"/>
              <a:gd name="connsiteY3" fmla="*/ 482728 h 482728"/>
              <a:gd name="connsiteX4" fmla="*/ 506809 w 1034305"/>
              <a:gd name="connsiteY4" fmla="*/ 482728 h 482728"/>
              <a:gd name="connsiteX5" fmla="*/ 0 w 1034305"/>
              <a:gd name="connsiteY5" fmla="*/ 482728 h 482728"/>
              <a:gd name="connsiteX6" fmla="*/ 0 w 1034305"/>
              <a:gd name="connsiteY6" fmla="*/ 0 h 48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305" h="482728" fill="none" extrusionOk="0">
                <a:moveTo>
                  <a:pt x="0" y="0"/>
                </a:moveTo>
                <a:cubicBezTo>
                  <a:pt x="114075" y="-19600"/>
                  <a:pt x="365177" y="38425"/>
                  <a:pt x="496466" y="0"/>
                </a:cubicBezTo>
                <a:cubicBezTo>
                  <a:pt x="627755" y="-38425"/>
                  <a:pt x="780068" y="27534"/>
                  <a:pt x="1034305" y="0"/>
                </a:cubicBezTo>
                <a:cubicBezTo>
                  <a:pt x="1062772" y="151505"/>
                  <a:pt x="981100" y="368580"/>
                  <a:pt x="1034305" y="482728"/>
                </a:cubicBezTo>
                <a:cubicBezTo>
                  <a:pt x="803697" y="496070"/>
                  <a:pt x="749366" y="447916"/>
                  <a:pt x="506809" y="482728"/>
                </a:cubicBezTo>
                <a:cubicBezTo>
                  <a:pt x="264252" y="517540"/>
                  <a:pt x="183809" y="422041"/>
                  <a:pt x="0" y="482728"/>
                </a:cubicBezTo>
                <a:cubicBezTo>
                  <a:pt x="-37930" y="254871"/>
                  <a:pt x="7003" y="223795"/>
                  <a:pt x="0" y="0"/>
                </a:cubicBezTo>
                <a:close/>
              </a:path>
              <a:path w="1034305" h="482728" stroke="0" extrusionOk="0">
                <a:moveTo>
                  <a:pt x="0" y="0"/>
                </a:moveTo>
                <a:cubicBezTo>
                  <a:pt x="191323" y="-53849"/>
                  <a:pt x="303197" y="9872"/>
                  <a:pt x="527496" y="0"/>
                </a:cubicBezTo>
                <a:cubicBezTo>
                  <a:pt x="751795" y="-9872"/>
                  <a:pt x="800996" y="17397"/>
                  <a:pt x="1034305" y="0"/>
                </a:cubicBezTo>
                <a:cubicBezTo>
                  <a:pt x="1081064" y="225160"/>
                  <a:pt x="990481" y="304977"/>
                  <a:pt x="1034305" y="482728"/>
                </a:cubicBezTo>
                <a:cubicBezTo>
                  <a:pt x="852622" y="521690"/>
                  <a:pt x="660692" y="427123"/>
                  <a:pt x="527496" y="482728"/>
                </a:cubicBezTo>
                <a:cubicBezTo>
                  <a:pt x="394300" y="538333"/>
                  <a:pt x="148846" y="453233"/>
                  <a:pt x="0" y="482728"/>
                </a:cubicBezTo>
                <a:cubicBezTo>
                  <a:pt x="-40553" y="358970"/>
                  <a:pt x="27766" y="175711"/>
                  <a:pt x="0" y="0"/>
                </a:cubicBezTo>
                <a:close/>
              </a:path>
            </a:pathLst>
          </a:custGeom>
          <a:solidFill>
            <a:srgbClr val="C8DFFF"/>
          </a:solidFill>
          <a:ln w="38100">
            <a:extLst>
              <a:ext uri="{C807C97D-BFC1-408E-A445-0C87EB9F89A2}">
                <ask:lineSketchStyleProps xmlns:ask="http://schemas.microsoft.com/office/drawing/2018/sketchyshapes" sd="4049984401">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59" name="TextBox 58">
            <a:extLst>
              <a:ext uri="{FF2B5EF4-FFF2-40B4-BE49-F238E27FC236}">
                <a16:creationId xmlns:a16="http://schemas.microsoft.com/office/drawing/2014/main" id="{635CB5BC-B21B-E5CE-8835-D8E73BBF91CB}"/>
              </a:ext>
            </a:extLst>
          </p:cNvPr>
          <p:cNvSpPr txBox="1"/>
          <p:nvPr/>
        </p:nvSpPr>
        <p:spPr>
          <a:xfrm>
            <a:off x="2228471" y="4531690"/>
            <a:ext cx="1979949" cy="307777"/>
          </a:xfrm>
          <a:prstGeom prst="rect">
            <a:avLst/>
          </a:prstGeom>
          <a:noFill/>
        </p:spPr>
        <p:txBody>
          <a:bodyPr wrap="square">
            <a:spAutoFit/>
          </a:bodyPr>
          <a:lstStyle/>
          <a:p>
            <a:pPr algn="ctr"/>
            <a:r>
              <a:rPr lang="en-GB" sz="1400" b="1" dirty="0">
                <a:solidFill>
                  <a:schemeClr val="accent1"/>
                </a:solidFill>
                <a:effectLst/>
                <a:latin typeface="Calibri" panose="020F0502020204030204" pitchFamily="34" charset="0"/>
                <a:ea typeface="Times New Roman" panose="02020603050405020304" pitchFamily="18" charset="0"/>
                <a:cs typeface="Times New Roman" panose="02020603050405020304" pitchFamily="18" charset="0"/>
              </a:rPr>
              <a:t>UK CM </a:t>
            </a:r>
            <a:endParaRPr lang="en-GB" sz="1400" b="1" dirty="0">
              <a:solidFill>
                <a:schemeClr val="accent1"/>
              </a:solidFill>
              <a:effectLst/>
              <a:latin typeface="Times New Roman" panose="02020603050405020304" pitchFamily="18" charset="0"/>
              <a:ea typeface="Times New Roman" panose="02020603050405020304" pitchFamily="18" charset="0"/>
            </a:endParaRPr>
          </a:p>
        </p:txBody>
      </p:sp>
      <p:sp>
        <p:nvSpPr>
          <p:cNvPr id="60" name="Right Arrow 59">
            <a:extLst>
              <a:ext uri="{FF2B5EF4-FFF2-40B4-BE49-F238E27FC236}">
                <a16:creationId xmlns:a16="http://schemas.microsoft.com/office/drawing/2014/main" id="{DDA4EAFA-846C-2832-D3F7-BDCE1AEDC752}"/>
              </a:ext>
            </a:extLst>
          </p:cNvPr>
          <p:cNvSpPr/>
          <p:nvPr/>
        </p:nvSpPr>
        <p:spPr>
          <a:xfrm flipH="1">
            <a:off x="3852492" y="5267690"/>
            <a:ext cx="438535" cy="297072"/>
          </a:xfrm>
          <a:custGeom>
            <a:avLst/>
            <a:gdLst>
              <a:gd name="connsiteX0" fmla="*/ 0 w 438535"/>
              <a:gd name="connsiteY0" fmla="*/ 74268 h 297072"/>
              <a:gd name="connsiteX1" fmla="*/ 289999 w 438535"/>
              <a:gd name="connsiteY1" fmla="*/ 74268 h 297072"/>
              <a:gd name="connsiteX2" fmla="*/ 289999 w 438535"/>
              <a:gd name="connsiteY2" fmla="*/ 0 h 297072"/>
              <a:gd name="connsiteX3" fmla="*/ 438535 w 438535"/>
              <a:gd name="connsiteY3" fmla="*/ 148536 h 297072"/>
              <a:gd name="connsiteX4" fmla="*/ 289999 w 438535"/>
              <a:gd name="connsiteY4" fmla="*/ 297072 h 297072"/>
              <a:gd name="connsiteX5" fmla="*/ 289999 w 438535"/>
              <a:gd name="connsiteY5" fmla="*/ 222804 h 297072"/>
              <a:gd name="connsiteX6" fmla="*/ 0 w 438535"/>
              <a:gd name="connsiteY6" fmla="*/ 222804 h 297072"/>
              <a:gd name="connsiteX7" fmla="*/ 0 w 438535"/>
              <a:gd name="connsiteY7" fmla="*/ 74268 h 297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8535" h="297072" fill="none" extrusionOk="0">
                <a:moveTo>
                  <a:pt x="0" y="74268"/>
                </a:moveTo>
                <a:cubicBezTo>
                  <a:pt x="126581" y="41252"/>
                  <a:pt x="160758" y="81211"/>
                  <a:pt x="289999" y="74268"/>
                </a:cubicBezTo>
                <a:cubicBezTo>
                  <a:pt x="283560" y="47447"/>
                  <a:pt x="293955" y="35478"/>
                  <a:pt x="289999" y="0"/>
                </a:cubicBezTo>
                <a:cubicBezTo>
                  <a:pt x="338209" y="25065"/>
                  <a:pt x="365011" y="85503"/>
                  <a:pt x="438535" y="148536"/>
                </a:cubicBezTo>
                <a:cubicBezTo>
                  <a:pt x="414149" y="198969"/>
                  <a:pt x="324562" y="258792"/>
                  <a:pt x="289999" y="297072"/>
                </a:cubicBezTo>
                <a:cubicBezTo>
                  <a:pt x="287981" y="273387"/>
                  <a:pt x="293093" y="251596"/>
                  <a:pt x="289999" y="222804"/>
                </a:cubicBezTo>
                <a:cubicBezTo>
                  <a:pt x="191610" y="249202"/>
                  <a:pt x="107865" y="188408"/>
                  <a:pt x="0" y="222804"/>
                </a:cubicBezTo>
                <a:cubicBezTo>
                  <a:pt x="-7132" y="153065"/>
                  <a:pt x="5425" y="105268"/>
                  <a:pt x="0" y="74268"/>
                </a:cubicBezTo>
                <a:close/>
              </a:path>
              <a:path w="438535" h="297072" stroke="0" extrusionOk="0">
                <a:moveTo>
                  <a:pt x="0" y="74268"/>
                </a:moveTo>
                <a:cubicBezTo>
                  <a:pt x="69699" y="59130"/>
                  <a:pt x="206859" y="107621"/>
                  <a:pt x="289999" y="74268"/>
                </a:cubicBezTo>
                <a:cubicBezTo>
                  <a:pt x="282191" y="50435"/>
                  <a:pt x="292048" y="29703"/>
                  <a:pt x="289999" y="0"/>
                </a:cubicBezTo>
                <a:cubicBezTo>
                  <a:pt x="369419" y="63386"/>
                  <a:pt x="382400" y="98224"/>
                  <a:pt x="438535" y="148536"/>
                </a:cubicBezTo>
                <a:cubicBezTo>
                  <a:pt x="378942" y="226907"/>
                  <a:pt x="308050" y="250591"/>
                  <a:pt x="289999" y="297072"/>
                </a:cubicBezTo>
                <a:cubicBezTo>
                  <a:pt x="286888" y="266653"/>
                  <a:pt x="290108" y="256498"/>
                  <a:pt x="289999" y="222804"/>
                </a:cubicBezTo>
                <a:cubicBezTo>
                  <a:pt x="165208" y="231771"/>
                  <a:pt x="132020" y="204362"/>
                  <a:pt x="0" y="222804"/>
                </a:cubicBezTo>
                <a:cubicBezTo>
                  <a:pt x="-2016" y="182863"/>
                  <a:pt x="13481" y="146396"/>
                  <a:pt x="0" y="74268"/>
                </a:cubicBezTo>
                <a:close/>
              </a:path>
            </a:pathLst>
          </a:custGeom>
          <a:solidFill>
            <a:schemeClr val="bg1"/>
          </a:solidFill>
          <a:ln w="38100">
            <a:solidFill>
              <a:schemeClr val="accent1"/>
            </a:solidFill>
            <a:extLst>
              <a:ext uri="{C807C97D-BFC1-408E-A445-0C87EB9F89A2}">
                <ask:lineSketchStyleProps xmlns:ask="http://schemas.microsoft.com/office/drawing/2018/sketchyshapes" sd="2574006630">
                  <a:prstGeom prst="rightArrow">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a:extLst>
              <a:ext uri="{FF2B5EF4-FFF2-40B4-BE49-F238E27FC236}">
                <a16:creationId xmlns:a16="http://schemas.microsoft.com/office/drawing/2014/main" id="{26736BBD-D687-B48C-F454-65E52ED962A6}"/>
              </a:ext>
            </a:extLst>
          </p:cNvPr>
          <p:cNvSpPr/>
          <p:nvPr/>
        </p:nvSpPr>
        <p:spPr>
          <a:xfrm>
            <a:off x="2701294" y="5190556"/>
            <a:ext cx="1034305" cy="482728"/>
          </a:xfrm>
          <a:custGeom>
            <a:avLst/>
            <a:gdLst>
              <a:gd name="connsiteX0" fmla="*/ 0 w 1034305"/>
              <a:gd name="connsiteY0" fmla="*/ 0 h 482728"/>
              <a:gd name="connsiteX1" fmla="*/ 496466 w 1034305"/>
              <a:gd name="connsiteY1" fmla="*/ 0 h 482728"/>
              <a:gd name="connsiteX2" fmla="*/ 1034305 w 1034305"/>
              <a:gd name="connsiteY2" fmla="*/ 0 h 482728"/>
              <a:gd name="connsiteX3" fmla="*/ 1034305 w 1034305"/>
              <a:gd name="connsiteY3" fmla="*/ 482728 h 482728"/>
              <a:gd name="connsiteX4" fmla="*/ 506809 w 1034305"/>
              <a:gd name="connsiteY4" fmla="*/ 482728 h 482728"/>
              <a:gd name="connsiteX5" fmla="*/ 0 w 1034305"/>
              <a:gd name="connsiteY5" fmla="*/ 482728 h 482728"/>
              <a:gd name="connsiteX6" fmla="*/ 0 w 1034305"/>
              <a:gd name="connsiteY6" fmla="*/ 0 h 48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305" h="482728" fill="none" extrusionOk="0">
                <a:moveTo>
                  <a:pt x="0" y="0"/>
                </a:moveTo>
                <a:cubicBezTo>
                  <a:pt x="114075" y="-19600"/>
                  <a:pt x="365177" y="38425"/>
                  <a:pt x="496466" y="0"/>
                </a:cubicBezTo>
                <a:cubicBezTo>
                  <a:pt x="627755" y="-38425"/>
                  <a:pt x="780068" y="27534"/>
                  <a:pt x="1034305" y="0"/>
                </a:cubicBezTo>
                <a:cubicBezTo>
                  <a:pt x="1062772" y="151505"/>
                  <a:pt x="981100" y="368580"/>
                  <a:pt x="1034305" y="482728"/>
                </a:cubicBezTo>
                <a:cubicBezTo>
                  <a:pt x="803697" y="496070"/>
                  <a:pt x="749366" y="447916"/>
                  <a:pt x="506809" y="482728"/>
                </a:cubicBezTo>
                <a:cubicBezTo>
                  <a:pt x="264252" y="517540"/>
                  <a:pt x="183809" y="422041"/>
                  <a:pt x="0" y="482728"/>
                </a:cubicBezTo>
                <a:cubicBezTo>
                  <a:pt x="-37930" y="254871"/>
                  <a:pt x="7003" y="223795"/>
                  <a:pt x="0" y="0"/>
                </a:cubicBezTo>
                <a:close/>
              </a:path>
              <a:path w="1034305" h="482728" stroke="0" extrusionOk="0">
                <a:moveTo>
                  <a:pt x="0" y="0"/>
                </a:moveTo>
                <a:cubicBezTo>
                  <a:pt x="191323" y="-53849"/>
                  <a:pt x="303197" y="9872"/>
                  <a:pt x="527496" y="0"/>
                </a:cubicBezTo>
                <a:cubicBezTo>
                  <a:pt x="751795" y="-9872"/>
                  <a:pt x="800996" y="17397"/>
                  <a:pt x="1034305" y="0"/>
                </a:cubicBezTo>
                <a:cubicBezTo>
                  <a:pt x="1081064" y="225160"/>
                  <a:pt x="990481" y="304977"/>
                  <a:pt x="1034305" y="482728"/>
                </a:cubicBezTo>
                <a:cubicBezTo>
                  <a:pt x="852622" y="521690"/>
                  <a:pt x="660692" y="427123"/>
                  <a:pt x="527496" y="482728"/>
                </a:cubicBezTo>
                <a:cubicBezTo>
                  <a:pt x="394300" y="538333"/>
                  <a:pt x="148846" y="453233"/>
                  <a:pt x="0" y="482728"/>
                </a:cubicBezTo>
                <a:cubicBezTo>
                  <a:pt x="-40553" y="358970"/>
                  <a:pt x="27766" y="175711"/>
                  <a:pt x="0" y="0"/>
                </a:cubicBezTo>
                <a:close/>
              </a:path>
            </a:pathLst>
          </a:custGeom>
          <a:solidFill>
            <a:srgbClr val="C8DFFF"/>
          </a:solidFill>
          <a:ln w="38100">
            <a:extLst>
              <a:ext uri="{C807C97D-BFC1-408E-A445-0C87EB9F89A2}">
                <ask:lineSketchStyleProps xmlns:ask="http://schemas.microsoft.com/office/drawing/2018/sketchyshapes" sd="4049984401">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63" name="Right Arrow 62">
            <a:extLst>
              <a:ext uri="{FF2B5EF4-FFF2-40B4-BE49-F238E27FC236}">
                <a16:creationId xmlns:a16="http://schemas.microsoft.com/office/drawing/2014/main" id="{64C9C219-DBD0-D47E-101D-A2B8436CFAF2}"/>
              </a:ext>
            </a:extLst>
          </p:cNvPr>
          <p:cNvSpPr/>
          <p:nvPr/>
        </p:nvSpPr>
        <p:spPr>
          <a:xfrm rot="20846190" flipH="1">
            <a:off x="3877485" y="5764737"/>
            <a:ext cx="438535" cy="297072"/>
          </a:xfrm>
          <a:custGeom>
            <a:avLst/>
            <a:gdLst>
              <a:gd name="connsiteX0" fmla="*/ 0 w 438535"/>
              <a:gd name="connsiteY0" fmla="*/ 74268 h 297072"/>
              <a:gd name="connsiteX1" fmla="*/ 289999 w 438535"/>
              <a:gd name="connsiteY1" fmla="*/ 74268 h 297072"/>
              <a:gd name="connsiteX2" fmla="*/ 289999 w 438535"/>
              <a:gd name="connsiteY2" fmla="*/ 0 h 297072"/>
              <a:gd name="connsiteX3" fmla="*/ 438535 w 438535"/>
              <a:gd name="connsiteY3" fmla="*/ 148536 h 297072"/>
              <a:gd name="connsiteX4" fmla="*/ 289999 w 438535"/>
              <a:gd name="connsiteY4" fmla="*/ 297072 h 297072"/>
              <a:gd name="connsiteX5" fmla="*/ 289999 w 438535"/>
              <a:gd name="connsiteY5" fmla="*/ 222804 h 297072"/>
              <a:gd name="connsiteX6" fmla="*/ 0 w 438535"/>
              <a:gd name="connsiteY6" fmla="*/ 222804 h 297072"/>
              <a:gd name="connsiteX7" fmla="*/ 0 w 438535"/>
              <a:gd name="connsiteY7" fmla="*/ 74268 h 297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8535" h="297072" fill="none" extrusionOk="0">
                <a:moveTo>
                  <a:pt x="0" y="74268"/>
                </a:moveTo>
                <a:cubicBezTo>
                  <a:pt x="126581" y="41252"/>
                  <a:pt x="160758" y="81211"/>
                  <a:pt x="289999" y="74268"/>
                </a:cubicBezTo>
                <a:cubicBezTo>
                  <a:pt x="283560" y="47447"/>
                  <a:pt x="293955" y="35478"/>
                  <a:pt x="289999" y="0"/>
                </a:cubicBezTo>
                <a:cubicBezTo>
                  <a:pt x="338209" y="25065"/>
                  <a:pt x="365011" y="85503"/>
                  <a:pt x="438535" y="148536"/>
                </a:cubicBezTo>
                <a:cubicBezTo>
                  <a:pt x="414149" y="198969"/>
                  <a:pt x="324562" y="258792"/>
                  <a:pt x="289999" y="297072"/>
                </a:cubicBezTo>
                <a:cubicBezTo>
                  <a:pt x="287981" y="273387"/>
                  <a:pt x="293093" y="251596"/>
                  <a:pt x="289999" y="222804"/>
                </a:cubicBezTo>
                <a:cubicBezTo>
                  <a:pt x="191610" y="249202"/>
                  <a:pt x="107865" y="188408"/>
                  <a:pt x="0" y="222804"/>
                </a:cubicBezTo>
                <a:cubicBezTo>
                  <a:pt x="-7132" y="153065"/>
                  <a:pt x="5425" y="105268"/>
                  <a:pt x="0" y="74268"/>
                </a:cubicBezTo>
                <a:close/>
              </a:path>
              <a:path w="438535" h="297072" stroke="0" extrusionOk="0">
                <a:moveTo>
                  <a:pt x="0" y="74268"/>
                </a:moveTo>
                <a:cubicBezTo>
                  <a:pt x="69699" y="59130"/>
                  <a:pt x="206859" y="107621"/>
                  <a:pt x="289999" y="74268"/>
                </a:cubicBezTo>
                <a:cubicBezTo>
                  <a:pt x="282191" y="50435"/>
                  <a:pt x="292048" y="29703"/>
                  <a:pt x="289999" y="0"/>
                </a:cubicBezTo>
                <a:cubicBezTo>
                  <a:pt x="369419" y="63386"/>
                  <a:pt x="382400" y="98224"/>
                  <a:pt x="438535" y="148536"/>
                </a:cubicBezTo>
                <a:cubicBezTo>
                  <a:pt x="378942" y="226907"/>
                  <a:pt x="308050" y="250591"/>
                  <a:pt x="289999" y="297072"/>
                </a:cubicBezTo>
                <a:cubicBezTo>
                  <a:pt x="286888" y="266653"/>
                  <a:pt x="290108" y="256498"/>
                  <a:pt x="289999" y="222804"/>
                </a:cubicBezTo>
                <a:cubicBezTo>
                  <a:pt x="165208" y="231771"/>
                  <a:pt x="132020" y="204362"/>
                  <a:pt x="0" y="222804"/>
                </a:cubicBezTo>
                <a:cubicBezTo>
                  <a:pt x="-2016" y="182863"/>
                  <a:pt x="13481" y="146396"/>
                  <a:pt x="0" y="74268"/>
                </a:cubicBezTo>
                <a:close/>
              </a:path>
            </a:pathLst>
          </a:custGeom>
          <a:solidFill>
            <a:schemeClr val="bg1"/>
          </a:solidFill>
          <a:ln w="38100">
            <a:solidFill>
              <a:schemeClr val="accent1"/>
            </a:solidFill>
            <a:extLst>
              <a:ext uri="{C807C97D-BFC1-408E-A445-0C87EB9F89A2}">
                <ask:lineSketchStyleProps xmlns:ask="http://schemas.microsoft.com/office/drawing/2018/sketchyshapes" sd="2574006630">
                  <a:prstGeom prst="rightArrow">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63">
            <a:extLst>
              <a:ext uri="{FF2B5EF4-FFF2-40B4-BE49-F238E27FC236}">
                <a16:creationId xmlns:a16="http://schemas.microsoft.com/office/drawing/2014/main" id="{3C7E747C-8D36-CA0B-60E9-489D826A052E}"/>
              </a:ext>
            </a:extLst>
          </p:cNvPr>
          <p:cNvSpPr/>
          <p:nvPr/>
        </p:nvSpPr>
        <p:spPr>
          <a:xfrm>
            <a:off x="2728881" y="5895527"/>
            <a:ext cx="1034305" cy="482728"/>
          </a:xfrm>
          <a:custGeom>
            <a:avLst/>
            <a:gdLst>
              <a:gd name="connsiteX0" fmla="*/ 0 w 1034305"/>
              <a:gd name="connsiteY0" fmla="*/ 0 h 482728"/>
              <a:gd name="connsiteX1" fmla="*/ 496466 w 1034305"/>
              <a:gd name="connsiteY1" fmla="*/ 0 h 482728"/>
              <a:gd name="connsiteX2" fmla="*/ 1034305 w 1034305"/>
              <a:gd name="connsiteY2" fmla="*/ 0 h 482728"/>
              <a:gd name="connsiteX3" fmla="*/ 1034305 w 1034305"/>
              <a:gd name="connsiteY3" fmla="*/ 482728 h 482728"/>
              <a:gd name="connsiteX4" fmla="*/ 506809 w 1034305"/>
              <a:gd name="connsiteY4" fmla="*/ 482728 h 482728"/>
              <a:gd name="connsiteX5" fmla="*/ 0 w 1034305"/>
              <a:gd name="connsiteY5" fmla="*/ 482728 h 482728"/>
              <a:gd name="connsiteX6" fmla="*/ 0 w 1034305"/>
              <a:gd name="connsiteY6" fmla="*/ 0 h 48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305" h="482728" fill="none" extrusionOk="0">
                <a:moveTo>
                  <a:pt x="0" y="0"/>
                </a:moveTo>
                <a:cubicBezTo>
                  <a:pt x="114075" y="-19600"/>
                  <a:pt x="365177" y="38425"/>
                  <a:pt x="496466" y="0"/>
                </a:cubicBezTo>
                <a:cubicBezTo>
                  <a:pt x="627755" y="-38425"/>
                  <a:pt x="780068" y="27534"/>
                  <a:pt x="1034305" y="0"/>
                </a:cubicBezTo>
                <a:cubicBezTo>
                  <a:pt x="1062772" y="151505"/>
                  <a:pt x="981100" y="368580"/>
                  <a:pt x="1034305" y="482728"/>
                </a:cubicBezTo>
                <a:cubicBezTo>
                  <a:pt x="803697" y="496070"/>
                  <a:pt x="749366" y="447916"/>
                  <a:pt x="506809" y="482728"/>
                </a:cubicBezTo>
                <a:cubicBezTo>
                  <a:pt x="264252" y="517540"/>
                  <a:pt x="183809" y="422041"/>
                  <a:pt x="0" y="482728"/>
                </a:cubicBezTo>
                <a:cubicBezTo>
                  <a:pt x="-37930" y="254871"/>
                  <a:pt x="7003" y="223795"/>
                  <a:pt x="0" y="0"/>
                </a:cubicBezTo>
                <a:close/>
              </a:path>
              <a:path w="1034305" h="482728" stroke="0" extrusionOk="0">
                <a:moveTo>
                  <a:pt x="0" y="0"/>
                </a:moveTo>
                <a:cubicBezTo>
                  <a:pt x="191323" y="-53849"/>
                  <a:pt x="303197" y="9872"/>
                  <a:pt x="527496" y="0"/>
                </a:cubicBezTo>
                <a:cubicBezTo>
                  <a:pt x="751795" y="-9872"/>
                  <a:pt x="800996" y="17397"/>
                  <a:pt x="1034305" y="0"/>
                </a:cubicBezTo>
                <a:cubicBezTo>
                  <a:pt x="1081064" y="225160"/>
                  <a:pt x="990481" y="304977"/>
                  <a:pt x="1034305" y="482728"/>
                </a:cubicBezTo>
                <a:cubicBezTo>
                  <a:pt x="852622" y="521690"/>
                  <a:pt x="660692" y="427123"/>
                  <a:pt x="527496" y="482728"/>
                </a:cubicBezTo>
                <a:cubicBezTo>
                  <a:pt x="394300" y="538333"/>
                  <a:pt x="148846" y="453233"/>
                  <a:pt x="0" y="482728"/>
                </a:cubicBezTo>
                <a:cubicBezTo>
                  <a:pt x="-40553" y="358970"/>
                  <a:pt x="27766" y="175711"/>
                  <a:pt x="0" y="0"/>
                </a:cubicBezTo>
                <a:close/>
              </a:path>
            </a:pathLst>
          </a:custGeom>
          <a:solidFill>
            <a:srgbClr val="C8DFFF"/>
          </a:solidFill>
          <a:ln w="38100">
            <a:extLst>
              <a:ext uri="{C807C97D-BFC1-408E-A445-0C87EB9F89A2}">
                <ask:lineSketchStyleProps xmlns:ask="http://schemas.microsoft.com/office/drawing/2018/sketchyshapes" sd="4049984401">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66" name="TextBox 65">
            <a:extLst>
              <a:ext uri="{FF2B5EF4-FFF2-40B4-BE49-F238E27FC236}">
                <a16:creationId xmlns:a16="http://schemas.microsoft.com/office/drawing/2014/main" id="{E273961F-0A05-AAC1-43E0-3F8B021D5E94}"/>
              </a:ext>
            </a:extLst>
          </p:cNvPr>
          <p:cNvSpPr txBox="1"/>
          <p:nvPr/>
        </p:nvSpPr>
        <p:spPr>
          <a:xfrm>
            <a:off x="2235419" y="5895527"/>
            <a:ext cx="1979949" cy="307777"/>
          </a:xfrm>
          <a:prstGeom prst="rect">
            <a:avLst/>
          </a:prstGeom>
          <a:noFill/>
        </p:spPr>
        <p:txBody>
          <a:bodyPr wrap="square">
            <a:spAutoFit/>
          </a:bodyPr>
          <a:lstStyle/>
          <a:p>
            <a:pPr algn="ctr"/>
            <a:r>
              <a:rPr lang="en-GB" sz="1400" b="1" dirty="0">
                <a:solidFill>
                  <a:schemeClr val="accent1"/>
                </a:solidFill>
                <a:latin typeface="Calibri" panose="020F0502020204030204" pitchFamily="34" charset="0"/>
                <a:ea typeface="Times New Roman" panose="02020603050405020304" pitchFamily="18" charset="0"/>
                <a:cs typeface="Times New Roman" panose="02020603050405020304" pitchFamily="18" charset="0"/>
              </a:rPr>
              <a:t>soft</a:t>
            </a:r>
            <a:endParaRPr lang="en-GB" sz="1400" b="1" dirty="0">
              <a:solidFill>
                <a:schemeClr val="accent1"/>
              </a:solidFill>
              <a:effectLst/>
              <a:latin typeface="Times New Roman" panose="02020603050405020304" pitchFamily="18" charset="0"/>
              <a:ea typeface="Times New Roman" panose="02020603050405020304" pitchFamily="18" charset="0"/>
            </a:endParaRPr>
          </a:p>
        </p:txBody>
      </p:sp>
      <p:sp>
        <p:nvSpPr>
          <p:cNvPr id="67" name="TextBox 66">
            <a:extLst>
              <a:ext uri="{FF2B5EF4-FFF2-40B4-BE49-F238E27FC236}">
                <a16:creationId xmlns:a16="http://schemas.microsoft.com/office/drawing/2014/main" id="{22051067-9B97-76F5-E4AF-D0588342CBF2}"/>
              </a:ext>
            </a:extLst>
          </p:cNvPr>
          <p:cNvSpPr txBox="1"/>
          <p:nvPr/>
        </p:nvSpPr>
        <p:spPr>
          <a:xfrm>
            <a:off x="2235419" y="6094018"/>
            <a:ext cx="1979949" cy="307777"/>
          </a:xfrm>
          <a:prstGeom prst="rect">
            <a:avLst/>
          </a:prstGeom>
          <a:noFill/>
        </p:spPr>
        <p:txBody>
          <a:bodyPr wrap="square">
            <a:spAutoFit/>
          </a:bodyPr>
          <a:lstStyle/>
          <a:p>
            <a:pPr algn="ctr"/>
            <a:r>
              <a:rPr lang="en-GB" sz="1400" b="1" dirty="0">
                <a:solidFill>
                  <a:schemeClr val="accent1"/>
                </a:solidFill>
                <a:effectLst/>
                <a:latin typeface="Calibri" panose="020F0502020204030204" pitchFamily="34" charset="0"/>
                <a:ea typeface="Times New Roman" panose="02020603050405020304" pitchFamily="18" charset="0"/>
                <a:cs typeface="Times New Roman" panose="02020603050405020304" pitchFamily="18" charset="0"/>
              </a:rPr>
              <a:t>engineering</a:t>
            </a:r>
            <a:endParaRPr lang="en-GB" sz="1400" b="1" dirty="0">
              <a:solidFill>
                <a:schemeClr val="accent1"/>
              </a:solidFill>
              <a:effectLst/>
              <a:latin typeface="Times New Roman" panose="02020603050405020304" pitchFamily="18" charset="0"/>
              <a:ea typeface="Times New Roman" panose="02020603050405020304" pitchFamily="18" charset="0"/>
            </a:endParaRPr>
          </a:p>
        </p:txBody>
      </p:sp>
      <p:sp>
        <p:nvSpPr>
          <p:cNvPr id="68" name="TextBox 67">
            <a:extLst>
              <a:ext uri="{FF2B5EF4-FFF2-40B4-BE49-F238E27FC236}">
                <a16:creationId xmlns:a16="http://schemas.microsoft.com/office/drawing/2014/main" id="{58CB07C6-ECAA-29BE-2D90-B14A47FB0221}"/>
              </a:ext>
            </a:extLst>
          </p:cNvPr>
          <p:cNvSpPr txBox="1"/>
          <p:nvPr/>
        </p:nvSpPr>
        <p:spPr>
          <a:xfrm>
            <a:off x="2203063" y="5169200"/>
            <a:ext cx="1979949" cy="307777"/>
          </a:xfrm>
          <a:prstGeom prst="rect">
            <a:avLst/>
          </a:prstGeom>
          <a:noFill/>
        </p:spPr>
        <p:txBody>
          <a:bodyPr wrap="square">
            <a:spAutoFit/>
          </a:bodyPr>
          <a:lstStyle/>
          <a:p>
            <a:pPr algn="ctr"/>
            <a:r>
              <a:rPr lang="en-GB" sz="1400" b="1" dirty="0">
                <a:solidFill>
                  <a:schemeClr val="accent1"/>
                </a:solidFill>
                <a:latin typeface="Calibri" panose="020F0502020204030204" pitchFamily="34" charset="0"/>
                <a:ea typeface="Times New Roman" panose="02020603050405020304" pitchFamily="18" charset="0"/>
                <a:cs typeface="Times New Roman" panose="02020603050405020304" pitchFamily="18" charset="0"/>
              </a:rPr>
              <a:t>managed</a:t>
            </a:r>
            <a:endParaRPr lang="en-GB" sz="1400" b="1" dirty="0">
              <a:solidFill>
                <a:schemeClr val="accent1"/>
              </a:solidFill>
              <a:effectLst/>
              <a:latin typeface="Times New Roman" panose="02020603050405020304" pitchFamily="18" charset="0"/>
              <a:ea typeface="Times New Roman" panose="02020603050405020304" pitchFamily="18" charset="0"/>
            </a:endParaRPr>
          </a:p>
        </p:txBody>
      </p:sp>
      <p:sp>
        <p:nvSpPr>
          <p:cNvPr id="69" name="TextBox 68">
            <a:extLst>
              <a:ext uri="{FF2B5EF4-FFF2-40B4-BE49-F238E27FC236}">
                <a16:creationId xmlns:a16="http://schemas.microsoft.com/office/drawing/2014/main" id="{A91ABE6F-A964-E43E-0158-0D4B78316D8D}"/>
              </a:ext>
            </a:extLst>
          </p:cNvPr>
          <p:cNvSpPr txBox="1"/>
          <p:nvPr/>
        </p:nvSpPr>
        <p:spPr>
          <a:xfrm>
            <a:off x="2203063" y="5367691"/>
            <a:ext cx="1979949" cy="307777"/>
          </a:xfrm>
          <a:prstGeom prst="rect">
            <a:avLst/>
          </a:prstGeom>
          <a:noFill/>
        </p:spPr>
        <p:txBody>
          <a:bodyPr wrap="square">
            <a:spAutoFit/>
          </a:bodyPr>
          <a:lstStyle/>
          <a:p>
            <a:pPr algn="ctr"/>
            <a:r>
              <a:rPr lang="en-GB" sz="1400" b="1" dirty="0">
                <a:solidFill>
                  <a:schemeClr val="accent1"/>
                </a:solidFill>
                <a:effectLst/>
                <a:latin typeface="Calibri" panose="020F0502020204030204" pitchFamily="34" charset="0"/>
                <a:ea typeface="Times New Roman" panose="02020603050405020304" pitchFamily="18" charset="0"/>
                <a:cs typeface="Times New Roman" panose="02020603050405020304" pitchFamily="18" charset="0"/>
              </a:rPr>
              <a:t>retreat</a:t>
            </a:r>
            <a:endParaRPr lang="en-GB" sz="1400" b="1" dirty="0">
              <a:solidFill>
                <a:schemeClr val="accent1"/>
              </a:solidFill>
              <a:effectLst/>
              <a:latin typeface="Times New Roman" panose="02020603050405020304" pitchFamily="18" charset="0"/>
              <a:ea typeface="Times New Roman" panose="02020603050405020304" pitchFamily="18" charset="0"/>
            </a:endParaRPr>
          </a:p>
        </p:txBody>
      </p:sp>
      <p:sp>
        <p:nvSpPr>
          <p:cNvPr id="70" name="TextBox 69">
            <a:extLst>
              <a:ext uri="{FF2B5EF4-FFF2-40B4-BE49-F238E27FC236}">
                <a16:creationId xmlns:a16="http://schemas.microsoft.com/office/drawing/2014/main" id="{5EB00729-FCFC-FB17-14EA-2BDE4511A763}"/>
              </a:ext>
            </a:extLst>
          </p:cNvPr>
          <p:cNvSpPr txBox="1"/>
          <p:nvPr/>
        </p:nvSpPr>
        <p:spPr>
          <a:xfrm>
            <a:off x="2229878" y="4721670"/>
            <a:ext cx="1979949" cy="307777"/>
          </a:xfrm>
          <a:prstGeom prst="rect">
            <a:avLst/>
          </a:prstGeom>
          <a:noFill/>
        </p:spPr>
        <p:txBody>
          <a:bodyPr wrap="square">
            <a:spAutoFit/>
          </a:bodyPr>
          <a:lstStyle/>
          <a:p>
            <a:pPr algn="ctr"/>
            <a:r>
              <a:rPr lang="en-GB" sz="1400" b="1" dirty="0">
                <a:solidFill>
                  <a:schemeClr val="accent1"/>
                </a:solidFill>
                <a:effectLst/>
                <a:latin typeface="Calibri" panose="020F0502020204030204" pitchFamily="34" charset="0"/>
                <a:ea typeface="Times New Roman" panose="02020603050405020304" pitchFamily="18" charset="0"/>
                <a:cs typeface="Times New Roman" panose="02020603050405020304" pitchFamily="18" charset="0"/>
              </a:rPr>
              <a:t>scheme</a:t>
            </a:r>
            <a:endParaRPr lang="en-GB" sz="1400" b="1" dirty="0">
              <a:solidFill>
                <a:schemeClr val="accent1"/>
              </a:solidFill>
              <a:effectLst/>
              <a:latin typeface="Times New Roman" panose="02020603050405020304" pitchFamily="18" charset="0"/>
              <a:ea typeface="Times New Roman" panose="02020603050405020304" pitchFamily="18" charset="0"/>
            </a:endParaRPr>
          </a:p>
        </p:txBody>
      </p:sp>
      <p:pic>
        <p:nvPicPr>
          <p:cNvPr id="72" name="Graphic 71">
            <a:extLst>
              <a:ext uri="{FF2B5EF4-FFF2-40B4-BE49-F238E27FC236}">
                <a16:creationId xmlns:a16="http://schemas.microsoft.com/office/drawing/2014/main" id="{5C4A16D8-BE1E-3665-0196-29009DB58309}"/>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165100" y="17401"/>
            <a:ext cx="797617" cy="797617"/>
          </a:xfrm>
          <a:prstGeom prst="rect">
            <a:avLst/>
          </a:prstGeom>
        </p:spPr>
      </p:pic>
    </p:spTree>
    <p:extLst>
      <p:ext uri="{BB962C8B-B14F-4D97-AF65-F5344CB8AC3E}">
        <p14:creationId xmlns:p14="http://schemas.microsoft.com/office/powerpoint/2010/main" val="37913170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1D201D54-CC3E-485C-B954-F87BD737AFCB}"/>
              </a:ext>
            </a:extLst>
          </p:cNvPr>
          <p:cNvSpPr/>
          <p:nvPr/>
        </p:nvSpPr>
        <p:spPr>
          <a:xfrm>
            <a:off x="0" y="1659794"/>
            <a:ext cx="6858000" cy="7628585"/>
          </a:xfrm>
          <a:prstGeom prst="rect">
            <a:avLst/>
          </a:prstGeom>
          <a:solidFill>
            <a:srgbClr val="E3F0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a:extLst>
              <a:ext uri="{FF2B5EF4-FFF2-40B4-BE49-F238E27FC236}">
                <a16:creationId xmlns:a16="http://schemas.microsoft.com/office/drawing/2014/main" id="{3D88D800-273B-D0C6-E837-B926F45D4708}"/>
              </a:ext>
            </a:extLst>
          </p:cNvPr>
          <p:cNvSpPr/>
          <p:nvPr/>
        </p:nvSpPr>
        <p:spPr>
          <a:xfrm>
            <a:off x="394447" y="773199"/>
            <a:ext cx="3505430" cy="616329"/>
          </a:xfrm>
          <a:prstGeom prst="roundRect">
            <a:avLst/>
          </a:prstGeom>
          <a:solidFill>
            <a:srgbClr val="4F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BD9FCC6E-3579-97AB-1CE8-72682F85780C}"/>
              </a:ext>
            </a:extLst>
          </p:cNvPr>
          <p:cNvSpPr txBox="1"/>
          <p:nvPr/>
        </p:nvSpPr>
        <p:spPr>
          <a:xfrm>
            <a:off x="501903" y="892305"/>
            <a:ext cx="3397974" cy="461665"/>
          </a:xfrm>
          <a:prstGeom prst="rect">
            <a:avLst/>
          </a:prstGeom>
          <a:noFill/>
        </p:spPr>
        <p:txBody>
          <a:bodyPr wrap="square" rtlCol="0">
            <a:spAutoFit/>
          </a:bodyPr>
          <a:lstStyle/>
          <a:p>
            <a:r>
              <a:rPr lang="en-GB" sz="2400" b="1" dirty="0">
                <a:solidFill>
                  <a:schemeClr val="bg1"/>
                </a:solidFill>
              </a:rPr>
              <a:t>Coastal Deposition</a:t>
            </a:r>
          </a:p>
        </p:txBody>
      </p:sp>
      <p:sp>
        <p:nvSpPr>
          <p:cNvPr id="9" name="Rectangle 8">
            <a:extLst>
              <a:ext uri="{FF2B5EF4-FFF2-40B4-BE49-F238E27FC236}">
                <a16:creationId xmlns:a16="http://schemas.microsoft.com/office/drawing/2014/main" id="{9E0E8C76-28E0-8293-66B9-120D4FC99544}"/>
              </a:ext>
            </a:extLst>
          </p:cNvPr>
          <p:cNvSpPr/>
          <p:nvPr/>
        </p:nvSpPr>
        <p:spPr>
          <a:xfrm>
            <a:off x="-160421" y="1459739"/>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90ED1EA0-6811-E62C-8186-0AF57947F6A4}"/>
              </a:ext>
            </a:extLst>
          </p:cNvPr>
          <p:cNvSpPr txBox="1"/>
          <p:nvPr/>
        </p:nvSpPr>
        <p:spPr>
          <a:xfrm>
            <a:off x="197105" y="1459739"/>
            <a:ext cx="5782355" cy="400110"/>
          </a:xfrm>
          <a:prstGeom prst="rect">
            <a:avLst/>
          </a:prstGeom>
          <a:noFill/>
        </p:spPr>
        <p:txBody>
          <a:bodyPr wrap="square" rtlCol="0">
            <a:spAutoFit/>
          </a:bodyPr>
          <a:lstStyle/>
          <a:p>
            <a:r>
              <a:rPr lang="en-GB" sz="2000" dirty="0">
                <a:solidFill>
                  <a:schemeClr val="bg1"/>
                </a:solidFill>
              </a:rPr>
              <a:t>Processes of coastal deposition</a:t>
            </a:r>
          </a:p>
        </p:txBody>
      </p:sp>
      <p:sp>
        <p:nvSpPr>
          <p:cNvPr id="16" name="TextBox 15">
            <a:extLst>
              <a:ext uri="{FF2B5EF4-FFF2-40B4-BE49-F238E27FC236}">
                <a16:creationId xmlns:a16="http://schemas.microsoft.com/office/drawing/2014/main" id="{3CD2ED89-2A90-C195-C5BD-D02496E9B067}"/>
              </a:ext>
            </a:extLst>
          </p:cNvPr>
          <p:cNvSpPr txBox="1"/>
          <p:nvPr/>
        </p:nvSpPr>
        <p:spPr>
          <a:xfrm>
            <a:off x="613717" y="1953444"/>
            <a:ext cx="6462821" cy="307777"/>
          </a:xfrm>
          <a:prstGeom prst="rect">
            <a:avLst/>
          </a:prstGeom>
          <a:noFill/>
        </p:spPr>
        <p:txBody>
          <a:bodyPr wrap="square">
            <a:spAutoFit/>
          </a:bodyPr>
          <a:lstStyle/>
          <a:p>
            <a:r>
              <a:rPr lang="en-GB" sz="1400" b="1" dirty="0">
                <a:effectLst/>
                <a:latin typeface="Calibri" panose="020F0502020204030204" pitchFamily="34" charset="0"/>
                <a:ea typeface="Times New Roman" panose="02020603050405020304" pitchFamily="18" charset="0"/>
                <a:cs typeface="Times New Roman" panose="02020603050405020304" pitchFamily="18" charset="0"/>
              </a:rPr>
              <a:t>True or false? </a:t>
            </a:r>
            <a:endParaRPr lang="en-GB" sz="1400" b="1"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36" name="Rounded Rectangle 35">
            <a:extLst>
              <a:ext uri="{FF2B5EF4-FFF2-40B4-BE49-F238E27FC236}">
                <a16:creationId xmlns:a16="http://schemas.microsoft.com/office/drawing/2014/main" id="{126BCEC3-FDDB-1380-1362-876E4D12934A}"/>
              </a:ext>
            </a:extLst>
          </p:cNvPr>
          <p:cNvSpPr/>
          <p:nvPr/>
        </p:nvSpPr>
        <p:spPr>
          <a:xfrm>
            <a:off x="-487298" y="-18903"/>
            <a:ext cx="5944201" cy="862850"/>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F41759D-1CBE-5146-F934-F373DCF4F501}"/>
              </a:ext>
            </a:extLst>
          </p:cNvPr>
          <p:cNvSpPr txBox="1"/>
          <p:nvPr/>
        </p:nvSpPr>
        <p:spPr>
          <a:xfrm>
            <a:off x="797617" y="31853"/>
            <a:ext cx="3247697" cy="830997"/>
          </a:xfrm>
          <a:prstGeom prst="rect">
            <a:avLst/>
          </a:prstGeom>
          <a:noFill/>
        </p:spPr>
        <p:txBody>
          <a:bodyPr wrap="square" rtlCol="0">
            <a:spAutoFit/>
          </a:bodyPr>
          <a:lstStyle/>
          <a:p>
            <a:r>
              <a:rPr lang="en-GB" sz="4800" dirty="0">
                <a:solidFill>
                  <a:schemeClr val="bg1"/>
                </a:solidFill>
              </a:rPr>
              <a:t>Retrieval</a:t>
            </a:r>
          </a:p>
        </p:txBody>
      </p:sp>
      <p:pic>
        <p:nvPicPr>
          <p:cNvPr id="40" name="Graphic 39">
            <a:extLst>
              <a:ext uri="{FF2B5EF4-FFF2-40B4-BE49-F238E27FC236}">
                <a16:creationId xmlns:a16="http://schemas.microsoft.com/office/drawing/2014/main" id="{F32080A9-2D19-B971-C8C0-689C442F21BC}"/>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101709" y="46405"/>
            <a:ext cx="752804" cy="752804"/>
          </a:xfrm>
          <a:prstGeom prst="rect">
            <a:avLst/>
          </a:prstGeom>
        </p:spPr>
      </p:pic>
      <p:graphicFrame>
        <p:nvGraphicFramePr>
          <p:cNvPr id="44" name="Table 43">
            <a:extLst>
              <a:ext uri="{FF2B5EF4-FFF2-40B4-BE49-F238E27FC236}">
                <a16:creationId xmlns:a16="http://schemas.microsoft.com/office/drawing/2014/main" id="{96CFE5FD-50E7-D86D-CB04-E7D90C116CD8}"/>
              </a:ext>
            </a:extLst>
          </p:cNvPr>
          <p:cNvGraphicFramePr>
            <a:graphicFrameLocks noGrp="1"/>
          </p:cNvGraphicFramePr>
          <p:nvPr>
            <p:extLst>
              <p:ext uri="{D42A27DB-BD31-4B8C-83A1-F6EECF244321}">
                <p14:modId xmlns:p14="http://schemas.microsoft.com/office/powerpoint/2010/main" val="2661387764"/>
              </p:ext>
            </p:extLst>
          </p:nvPr>
        </p:nvGraphicFramePr>
        <p:xfrm>
          <a:off x="359060" y="1993383"/>
          <a:ext cx="6061863" cy="3040380"/>
        </p:xfrm>
        <a:graphic>
          <a:graphicData uri="http://schemas.openxmlformats.org/drawingml/2006/table">
            <a:tbl>
              <a:tblPr firstRow="1" bandRow="1">
                <a:tableStyleId>{5C22544A-7EE6-4342-B048-85BDC9FD1C3A}</a:tableStyleId>
              </a:tblPr>
              <a:tblGrid>
                <a:gridCol w="359093">
                  <a:extLst>
                    <a:ext uri="{9D8B030D-6E8A-4147-A177-3AD203B41FA5}">
                      <a16:colId xmlns:a16="http://schemas.microsoft.com/office/drawing/2014/main" val="1575317094"/>
                    </a:ext>
                  </a:extLst>
                </a:gridCol>
                <a:gridCol w="4183380">
                  <a:extLst>
                    <a:ext uri="{9D8B030D-6E8A-4147-A177-3AD203B41FA5}">
                      <a16:colId xmlns:a16="http://schemas.microsoft.com/office/drawing/2014/main" val="2328552629"/>
                    </a:ext>
                  </a:extLst>
                </a:gridCol>
                <a:gridCol w="759695">
                  <a:extLst>
                    <a:ext uri="{9D8B030D-6E8A-4147-A177-3AD203B41FA5}">
                      <a16:colId xmlns:a16="http://schemas.microsoft.com/office/drawing/2014/main" val="257254350"/>
                    </a:ext>
                  </a:extLst>
                </a:gridCol>
                <a:gridCol w="759695">
                  <a:extLst>
                    <a:ext uri="{9D8B030D-6E8A-4147-A177-3AD203B41FA5}">
                      <a16:colId xmlns:a16="http://schemas.microsoft.com/office/drawing/2014/main" val="1381550662"/>
                    </a:ext>
                  </a:extLst>
                </a:gridCol>
              </a:tblGrid>
              <a:tr h="188599">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200"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solidFill>
                            <a:schemeClr val="tx1"/>
                          </a:solidFill>
                        </a:rPr>
                        <a:t>True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solidFill>
                            <a:schemeClr val="tx1"/>
                          </a:solidFill>
                        </a:rPr>
                        <a:t>False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11339463"/>
                  </a:ext>
                </a:extLst>
              </a:tr>
              <a:tr h="188599">
                <a:tc>
                  <a:txBody>
                    <a:bodyPr/>
                    <a:lstStyle/>
                    <a:p>
                      <a:pPr algn="ctr"/>
                      <a:r>
                        <a:rPr lang="en-GB" dirty="0"/>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r>
                        <a:rPr lang="en-GB" sz="1200" b="0" dirty="0">
                          <a:solidFill>
                            <a:schemeClr val="tx1"/>
                          </a:solidFill>
                        </a:rPr>
                        <a:t>Coastal deposition is the process by which sediment is dropped and accumulates along the coast.</a:t>
                      </a:r>
                    </a:p>
                  </a:txBody>
                  <a:tcP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25985328"/>
                  </a:ext>
                </a:extLst>
              </a:tr>
              <a:tr h="0">
                <a:tc>
                  <a:txBody>
                    <a:bodyPr/>
                    <a:lstStyle/>
                    <a:p>
                      <a:pPr algn="ctr"/>
                      <a:r>
                        <a:rPr lang="en-GB" dirty="0"/>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r>
                        <a:rPr lang="en-GB" sz="1200" b="0" dirty="0">
                          <a:solidFill>
                            <a:schemeClr val="tx1"/>
                          </a:solidFill>
                        </a:rPr>
                        <a:t>Coastal deposition occurs when the energy of the transporting medium, such as water or wind, increases.</a:t>
                      </a:r>
                    </a:p>
                  </a:txBody>
                  <a:tcP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37543495"/>
                  </a:ext>
                </a:extLst>
              </a:tr>
              <a:tr h="188599">
                <a:tc>
                  <a:txBody>
                    <a:bodyPr/>
                    <a:lstStyle/>
                    <a:p>
                      <a:pPr algn="ctr"/>
                      <a:r>
                        <a:rPr lang="en-GB" dirty="0"/>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r>
                        <a:rPr lang="en-GB" sz="1200" b="0" dirty="0">
                          <a:solidFill>
                            <a:schemeClr val="tx1"/>
                          </a:solidFill>
                        </a:rPr>
                        <a:t>Coastal deposition often takes place in sheltered areas such as bays and estuaries.</a:t>
                      </a:r>
                    </a:p>
                  </a:txBody>
                  <a:tcP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76022082"/>
                  </a:ext>
                </a:extLst>
              </a:tr>
              <a:tr h="188599">
                <a:tc>
                  <a:txBody>
                    <a:bodyPr/>
                    <a:lstStyle/>
                    <a:p>
                      <a:pPr algn="ctr"/>
                      <a:r>
                        <a:rPr lang="en-GB" dirty="0"/>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r>
                        <a:rPr lang="en-GB" sz="1200" b="0" dirty="0">
                          <a:solidFill>
                            <a:schemeClr val="tx1"/>
                          </a:solidFill>
                        </a:rPr>
                        <a:t>Deposition can create landforms such as beaches, spits, and bars.</a:t>
                      </a:r>
                    </a:p>
                  </a:txBody>
                  <a:tcP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14360632"/>
                  </a:ext>
                </a:extLst>
              </a:tr>
              <a:tr h="188599">
                <a:tc>
                  <a:txBody>
                    <a:bodyPr/>
                    <a:lstStyle/>
                    <a:p>
                      <a:pPr algn="ctr"/>
                      <a:r>
                        <a:rPr lang="en-GB" dirty="0"/>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r>
                        <a:rPr lang="en-GB" sz="1200" b="0" dirty="0">
                          <a:solidFill>
                            <a:schemeClr val="tx1"/>
                          </a:solidFill>
                        </a:rPr>
                        <a:t>Coastal deposition is more likely to occur in areas where the supply of sediment is low.</a:t>
                      </a:r>
                    </a:p>
                  </a:txBody>
                  <a:tcP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8086127"/>
                  </a:ext>
                </a:extLst>
              </a:tr>
              <a:tr h="252025">
                <a:tc>
                  <a:txBody>
                    <a:bodyPr/>
                    <a:lstStyle/>
                    <a:p>
                      <a:pPr algn="ctr"/>
                      <a:r>
                        <a:rPr lang="en-GB" dirty="0"/>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r>
                        <a:rPr lang="en-GB" sz="1200" b="0" dirty="0">
                          <a:solidFill>
                            <a:schemeClr val="tx1"/>
                          </a:solidFill>
                        </a:rPr>
                        <a:t>Waves with strong backwash contribute to coastal deposition.</a:t>
                      </a:r>
                    </a:p>
                  </a:txBody>
                  <a:tcP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82976356"/>
                  </a:ext>
                </a:extLst>
              </a:tr>
            </a:tbl>
          </a:graphicData>
        </a:graphic>
      </p:graphicFrame>
      <p:sp>
        <p:nvSpPr>
          <p:cNvPr id="4" name="TextBox 3">
            <a:extLst>
              <a:ext uri="{FF2B5EF4-FFF2-40B4-BE49-F238E27FC236}">
                <a16:creationId xmlns:a16="http://schemas.microsoft.com/office/drawing/2014/main" id="{430387EB-D797-3F92-AE04-A0B87C0BD424}"/>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6" name="Footer Placeholder 30">
            <a:extLst>
              <a:ext uri="{FF2B5EF4-FFF2-40B4-BE49-F238E27FC236}">
                <a16:creationId xmlns:a16="http://schemas.microsoft.com/office/drawing/2014/main" id="{62FA91C4-7145-B0DB-8E09-322DECBDF90A}"/>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40</a:t>
            </a:fld>
            <a:endParaRPr lang="en-GB" sz="1400" dirty="0"/>
          </a:p>
        </p:txBody>
      </p:sp>
      <p:pic>
        <p:nvPicPr>
          <p:cNvPr id="11" name="Graphic 10">
            <a:extLst>
              <a:ext uri="{FF2B5EF4-FFF2-40B4-BE49-F238E27FC236}">
                <a16:creationId xmlns:a16="http://schemas.microsoft.com/office/drawing/2014/main" id="{AC21430A-A44C-F457-6F40-4D68DE4B149C}"/>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153385" y="9383990"/>
            <a:ext cx="205675" cy="205675"/>
          </a:xfrm>
          <a:prstGeom prst="rect">
            <a:avLst/>
          </a:prstGeom>
        </p:spPr>
      </p:pic>
      <p:sp>
        <p:nvSpPr>
          <p:cNvPr id="2" name="Rectangle 1">
            <a:extLst>
              <a:ext uri="{FF2B5EF4-FFF2-40B4-BE49-F238E27FC236}">
                <a16:creationId xmlns:a16="http://schemas.microsoft.com/office/drawing/2014/main" id="{EBD33821-CAF0-30CF-53F2-32E91CA85064}"/>
              </a:ext>
            </a:extLst>
          </p:cNvPr>
          <p:cNvSpPr/>
          <p:nvPr/>
        </p:nvSpPr>
        <p:spPr>
          <a:xfrm>
            <a:off x="3162637" y="5404783"/>
            <a:ext cx="3265996" cy="1775744"/>
          </a:xfrm>
          <a:prstGeom prst="rect">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84BC8BA8-1F3B-6195-D2C4-547C63592614}"/>
              </a:ext>
            </a:extLst>
          </p:cNvPr>
          <p:cNvSpPr/>
          <p:nvPr/>
        </p:nvSpPr>
        <p:spPr>
          <a:xfrm>
            <a:off x="367723" y="5404783"/>
            <a:ext cx="2794914" cy="1775744"/>
          </a:xfrm>
          <a:prstGeom prst="rect">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Graphic 12">
            <a:extLst>
              <a:ext uri="{FF2B5EF4-FFF2-40B4-BE49-F238E27FC236}">
                <a16:creationId xmlns:a16="http://schemas.microsoft.com/office/drawing/2014/main" id="{B6FFC537-8564-A0F4-F555-FFD707FCBA48}"/>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356828" y="5074004"/>
            <a:ext cx="320825" cy="313025"/>
          </a:xfrm>
          <a:prstGeom prst="rect">
            <a:avLst/>
          </a:prstGeom>
        </p:spPr>
      </p:pic>
      <p:sp>
        <p:nvSpPr>
          <p:cNvPr id="18" name="TextBox 17">
            <a:extLst>
              <a:ext uri="{FF2B5EF4-FFF2-40B4-BE49-F238E27FC236}">
                <a16:creationId xmlns:a16="http://schemas.microsoft.com/office/drawing/2014/main" id="{1264FAD4-D89F-07CF-3532-9FF8FD83A2EA}"/>
              </a:ext>
            </a:extLst>
          </p:cNvPr>
          <p:cNvSpPr txBox="1"/>
          <p:nvPr/>
        </p:nvSpPr>
        <p:spPr>
          <a:xfrm>
            <a:off x="328238" y="5392739"/>
            <a:ext cx="1683290" cy="230832"/>
          </a:xfrm>
          <a:prstGeom prst="rect">
            <a:avLst/>
          </a:prstGeom>
          <a:noFill/>
        </p:spPr>
        <p:txBody>
          <a:bodyPr wrap="square" rtlCol="0">
            <a:spAutoFit/>
          </a:bodyPr>
          <a:lstStyle/>
          <a:p>
            <a:r>
              <a:rPr lang="en-GB" sz="900" dirty="0">
                <a:solidFill>
                  <a:schemeClr val="bg1">
                    <a:lumMod val="75000"/>
                  </a:schemeClr>
                </a:solidFill>
              </a:rPr>
              <a:t>Coastal Deposition Diagram</a:t>
            </a:r>
          </a:p>
        </p:txBody>
      </p:sp>
      <p:sp>
        <p:nvSpPr>
          <p:cNvPr id="19" name="TextBox 18">
            <a:extLst>
              <a:ext uri="{FF2B5EF4-FFF2-40B4-BE49-F238E27FC236}">
                <a16:creationId xmlns:a16="http://schemas.microsoft.com/office/drawing/2014/main" id="{187CB54E-7B21-21B1-6360-9E3FF049B14C}"/>
              </a:ext>
            </a:extLst>
          </p:cNvPr>
          <p:cNvSpPr txBox="1"/>
          <p:nvPr/>
        </p:nvSpPr>
        <p:spPr>
          <a:xfrm>
            <a:off x="3123151" y="5385186"/>
            <a:ext cx="3160417" cy="230832"/>
          </a:xfrm>
          <a:prstGeom prst="rect">
            <a:avLst/>
          </a:prstGeom>
          <a:noFill/>
        </p:spPr>
        <p:txBody>
          <a:bodyPr wrap="square" rtlCol="0">
            <a:spAutoFit/>
          </a:bodyPr>
          <a:lstStyle/>
          <a:p>
            <a:r>
              <a:rPr lang="en-GB" sz="900" dirty="0">
                <a:solidFill>
                  <a:schemeClr val="bg1">
                    <a:lumMod val="75000"/>
                  </a:schemeClr>
                </a:solidFill>
              </a:rPr>
              <a:t>Outline where and why coastal deposition occurs</a:t>
            </a:r>
          </a:p>
        </p:txBody>
      </p:sp>
      <p:pic>
        <p:nvPicPr>
          <p:cNvPr id="21" name="Graphic 20">
            <a:extLst>
              <a:ext uri="{FF2B5EF4-FFF2-40B4-BE49-F238E27FC236}">
                <a16:creationId xmlns:a16="http://schemas.microsoft.com/office/drawing/2014/main" id="{D6719EF1-30F4-E3E5-76A1-B89BC966707D}"/>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367723" y="1950859"/>
            <a:ext cx="320825" cy="320825"/>
          </a:xfrm>
          <a:prstGeom prst="rect">
            <a:avLst/>
          </a:prstGeom>
        </p:spPr>
      </p:pic>
      <p:sp>
        <p:nvSpPr>
          <p:cNvPr id="22" name="TextBox 21">
            <a:extLst>
              <a:ext uri="{FF2B5EF4-FFF2-40B4-BE49-F238E27FC236}">
                <a16:creationId xmlns:a16="http://schemas.microsoft.com/office/drawing/2014/main" id="{9986C655-F75A-CFDC-DEB0-64ECA2BB425D}"/>
              </a:ext>
            </a:extLst>
          </p:cNvPr>
          <p:cNvSpPr txBox="1"/>
          <p:nvPr/>
        </p:nvSpPr>
        <p:spPr>
          <a:xfrm>
            <a:off x="613716" y="5076451"/>
            <a:ext cx="6462821" cy="307777"/>
          </a:xfrm>
          <a:prstGeom prst="rect">
            <a:avLst/>
          </a:prstGeom>
          <a:noFill/>
        </p:spPr>
        <p:txBody>
          <a:bodyPr wrap="square">
            <a:spAutoFit/>
          </a:bodyPr>
          <a:lstStyle/>
          <a:p>
            <a:r>
              <a:rPr lang="en-GB" sz="1400" b="1" dirty="0">
                <a:effectLst/>
                <a:latin typeface="Calibri" panose="020F0502020204030204" pitchFamily="34" charset="0"/>
                <a:ea typeface="Times New Roman" panose="02020603050405020304" pitchFamily="18" charset="0"/>
                <a:cs typeface="Times New Roman" panose="02020603050405020304" pitchFamily="18" charset="0"/>
              </a:rPr>
              <a:t>Sketch and Outline</a:t>
            </a:r>
            <a:endParaRPr lang="en-GB" sz="1400" b="1"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71256AD0-2A34-5E3D-598F-6198CC197AEA}"/>
              </a:ext>
            </a:extLst>
          </p:cNvPr>
          <p:cNvSpPr txBox="1"/>
          <p:nvPr/>
        </p:nvSpPr>
        <p:spPr>
          <a:xfrm>
            <a:off x="528135" y="7194872"/>
            <a:ext cx="6462821" cy="307777"/>
          </a:xfrm>
          <a:prstGeom prst="rect">
            <a:avLst/>
          </a:prstGeom>
          <a:noFill/>
        </p:spPr>
        <p:txBody>
          <a:bodyPr wrap="square">
            <a:spAutoFit/>
          </a:bodyPr>
          <a:lstStyle/>
          <a:p>
            <a:r>
              <a:rPr lang="en-GB" sz="1400" b="1" dirty="0">
                <a:effectLst/>
                <a:latin typeface="Calibri" panose="020F0502020204030204" pitchFamily="34" charset="0"/>
                <a:ea typeface="Times New Roman" panose="02020603050405020304" pitchFamily="18" charset="0"/>
                <a:cs typeface="Times New Roman" panose="02020603050405020304" pitchFamily="18" charset="0"/>
              </a:rPr>
              <a:t>Find and Fix</a:t>
            </a:r>
            <a:endParaRPr lang="en-GB" sz="1400" b="1"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28" name="Graphic 27">
            <a:extLst>
              <a:ext uri="{FF2B5EF4-FFF2-40B4-BE49-F238E27FC236}">
                <a16:creationId xmlns:a16="http://schemas.microsoft.com/office/drawing/2014/main" id="{C1A7D0DA-7542-6D5B-48EF-8291E1BDB177}"/>
              </a:ext>
            </a:extLst>
          </p:cNvPr>
          <p:cNvPicPr>
            <a:picLocks/>
          </p:cNvPicPr>
          <p:nvPr/>
        </p:nvPicPr>
        <p:blipFill>
          <a:blip r:embed="rId10">
            <a:extLst>
              <a:ext uri="{96DAC541-7B7A-43D3-8B79-37D633B846F1}">
                <asvg:svgBlip xmlns:asvg="http://schemas.microsoft.com/office/drawing/2016/SVG/main" r:embed="rId11"/>
              </a:ext>
            </a:extLst>
          </a:blip>
          <a:stretch>
            <a:fillRect/>
          </a:stretch>
        </p:blipFill>
        <p:spPr>
          <a:xfrm>
            <a:off x="356828" y="7228121"/>
            <a:ext cx="241281" cy="241281"/>
          </a:xfrm>
          <a:prstGeom prst="rect">
            <a:avLst/>
          </a:prstGeom>
        </p:spPr>
      </p:pic>
      <p:graphicFrame>
        <p:nvGraphicFramePr>
          <p:cNvPr id="30" name="Table 29">
            <a:extLst>
              <a:ext uri="{FF2B5EF4-FFF2-40B4-BE49-F238E27FC236}">
                <a16:creationId xmlns:a16="http://schemas.microsoft.com/office/drawing/2014/main" id="{9E218848-04DC-69DB-D429-F434A97A6D66}"/>
              </a:ext>
            </a:extLst>
          </p:cNvPr>
          <p:cNvGraphicFramePr>
            <a:graphicFrameLocks noGrp="1"/>
          </p:cNvGraphicFramePr>
          <p:nvPr>
            <p:extLst>
              <p:ext uri="{D42A27DB-BD31-4B8C-83A1-F6EECF244321}">
                <p14:modId xmlns:p14="http://schemas.microsoft.com/office/powerpoint/2010/main" val="3780587194"/>
              </p:ext>
            </p:extLst>
          </p:nvPr>
        </p:nvGraphicFramePr>
        <p:xfrm>
          <a:off x="367723" y="7515255"/>
          <a:ext cx="6053200" cy="1724239"/>
        </p:xfrm>
        <a:graphic>
          <a:graphicData uri="http://schemas.openxmlformats.org/drawingml/2006/table">
            <a:tbl>
              <a:tblPr firstRow="1" bandRow="1">
                <a:tableStyleId>{5C22544A-7EE6-4342-B048-85BDC9FD1C3A}</a:tableStyleId>
              </a:tblPr>
              <a:tblGrid>
                <a:gridCol w="2969446">
                  <a:extLst>
                    <a:ext uri="{9D8B030D-6E8A-4147-A177-3AD203B41FA5}">
                      <a16:colId xmlns:a16="http://schemas.microsoft.com/office/drawing/2014/main" val="3148410428"/>
                    </a:ext>
                  </a:extLst>
                </a:gridCol>
                <a:gridCol w="3083754">
                  <a:extLst>
                    <a:ext uri="{9D8B030D-6E8A-4147-A177-3AD203B41FA5}">
                      <a16:colId xmlns:a16="http://schemas.microsoft.com/office/drawing/2014/main" val="3417844791"/>
                    </a:ext>
                  </a:extLst>
                </a:gridCol>
              </a:tblGrid>
              <a:tr h="47218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100" b="0" dirty="0">
                          <a:solidFill>
                            <a:schemeClr val="tx1"/>
                          </a:solidFill>
                        </a:rPr>
                        <a:t>Coastal deposition is the process by which sediment is picked up and transported along the coast.</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30769709"/>
                  </a:ext>
                </a:extLst>
              </a:tr>
              <a:tr h="65769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100" b="0" dirty="0">
                          <a:solidFill>
                            <a:schemeClr val="tx1"/>
                          </a:solidFill>
                        </a:rPr>
                        <a:t>Coastal deposition occurs when the energy of the transporting medium, such as water or wind, increases.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09465482"/>
                  </a:ext>
                </a:extLst>
              </a:tr>
              <a:tr h="47218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100" b="0" dirty="0">
                          <a:solidFill>
                            <a:schemeClr val="tx1"/>
                          </a:solidFill>
                        </a:rPr>
                        <a:t>Coastal deposition is unlikely to take place in sheltered areas like bays and estuaries.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38598242"/>
                  </a:ext>
                </a:extLst>
              </a:tr>
            </a:tbl>
          </a:graphicData>
        </a:graphic>
      </p:graphicFrame>
    </p:spTree>
    <p:extLst>
      <p:ext uri="{BB962C8B-B14F-4D97-AF65-F5344CB8AC3E}">
        <p14:creationId xmlns:p14="http://schemas.microsoft.com/office/powerpoint/2010/main" val="5428980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3D88D800-273B-D0C6-E837-B926F45D4708}"/>
              </a:ext>
            </a:extLst>
          </p:cNvPr>
          <p:cNvSpPr/>
          <p:nvPr/>
        </p:nvSpPr>
        <p:spPr>
          <a:xfrm>
            <a:off x="394447" y="773199"/>
            <a:ext cx="3034553" cy="616329"/>
          </a:xfrm>
          <a:prstGeom prst="roundRect">
            <a:avLst/>
          </a:prstGeom>
          <a:solidFill>
            <a:srgbClr val="4F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BD9FCC6E-3579-97AB-1CE8-72682F85780C}"/>
              </a:ext>
            </a:extLst>
          </p:cNvPr>
          <p:cNvSpPr txBox="1"/>
          <p:nvPr/>
        </p:nvSpPr>
        <p:spPr>
          <a:xfrm>
            <a:off x="501903" y="892305"/>
            <a:ext cx="3087517" cy="461665"/>
          </a:xfrm>
          <a:prstGeom prst="rect">
            <a:avLst/>
          </a:prstGeom>
          <a:noFill/>
        </p:spPr>
        <p:txBody>
          <a:bodyPr wrap="square" rtlCol="0">
            <a:spAutoFit/>
          </a:bodyPr>
          <a:lstStyle/>
          <a:p>
            <a:r>
              <a:rPr lang="en-GB" sz="2400" b="1" dirty="0">
                <a:solidFill>
                  <a:schemeClr val="bg1"/>
                </a:solidFill>
              </a:rPr>
              <a:t>Coastal Deposition</a:t>
            </a:r>
          </a:p>
        </p:txBody>
      </p:sp>
      <p:sp>
        <p:nvSpPr>
          <p:cNvPr id="9" name="Rectangle 8">
            <a:extLst>
              <a:ext uri="{FF2B5EF4-FFF2-40B4-BE49-F238E27FC236}">
                <a16:creationId xmlns:a16="http://schemas.microsoft.com/office/drawing/2014/main" id="{9E0E8C76-28E0-8293-66B9-120D4FC99544}"/>
              </a:ext>
            </a:extLst>
          </p:cNvPr>
          <p:cNvSpPr/>
          <p:nvPr/>
        </p:nvSpPr>
        <p:spPr>
          <a:xfrm>
            <a:off x="-160421" y="1459739"/>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90ED1EA0-6811-E62C-8186-0AF57947F6A4}"/>
              </a:ext>
            </a:extLst>
          </p:cNvPr>
          <p:cNvSpPr txBox="1"/>
          <p:nvPr/>
        </p:nvSpPr>
        <p:spPr>
          <a:xfrm>
            <a:off x="197105" y="1459739"/>
            <a:ext cx="5782355" cy="400110"/>
          </a:xfrm>
          <a:prstGeom prst="rect">
            <a:avLst/>
          </a:prstGeom>
          <a:noFill/>
        </p:spPr>
        <p:txBody>
          <a:bodyPr wrap="square" rtlCol="0">
            <a:spAutoFit/>
          </a:bodyPr>
          <a:lstStyle/>
          <a:p>
            <a:r>
              <a:rPr lang="en-GB" sz="2000" dirty="0">
                <a:solidFill>
                  <a:schemeClr val="bg1"/>
                </a:solidFill>
              </a:rPr>
              <a:t>Processes of coastal deposition</a:t>
            </a:r>
          </a:p>
        </p:txBody>
      </p:sp>
      <p:cxnSp>
        <p:nvCxnSpPr>
          <p:cNvPr id="12" name="Straight Connector 11">
            <a:extLst>
              <a:ext uri="{FF2B5EF4-FFF2-40B4-BE49-F238E27FC236}">
                <a16:creationId xmlns:a16="http://schemas.microsoft.com/office/drawing/2014/main" id="{7D865D67-D27E-99F6-09F3-ADD3A37ABC03}"/>
              </a:ext>
            </a:extLst>
          </p:cNvPr>
          <p:cNvCxnSpPr/>
          <p:nvPr/>
        </p:nvCxnSpPr>
        <p:spPr>
          <a:xfrm>
            <a:off x="367341" y="7468935"/>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BD5E0CCB-1035-F6FC-3B0C-E298DFB12573}"/>
              </a:ext>
            </a:extLst>
          </p:cNvPr>
          <p:cNvCxnSpPr/>
          <p:nvPr/>
        </p:nvCxnSpPr>
        <p:spPr>
          <a:xfrm>
            <a:off x="367341" y="7894051"/>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5F393A9-5ADA-D5EE-0D0E-3E6BF6478735}"/>
              </a:ext>
            </a:extLst>
          </p:cNvPr>
          <p:cNvCxnSpPr/>
          <p:nvPr/>
        </p:nvCxnSpPr>
        <p:spPr>
          <a:xfrm>
            <a:off x="382675" y="8335209"/>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3CD2ED89-2A90-C195-C5BD-D02496E9B067}"/>
              </a:ext>
            </a:extLst>
          </p:cNvPr>
          <p:cNvSpPr txBox="1"/>
          <p:nvPr/>
        </p:nvSpPr>
        <p:spPr>
          <a:xfrm>
            <a:off x="235004" y="1921330"/>
            <a:ext cx="6858000" cy="923330"/>
          </a:xfrm>
          <a:prstGeom prst="rect">
            <a:avLst/>
          </a:prstGeom>
          <a:noFill/>
        </p:spPr>
        <p:txBody>
          <a:bodyPr wrap="square">
            <a:spAutoFit/>
          </a:bodyPr>
          <a:lstStyle/>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Study the map below. Explain why coastal deposition occurs at the locations marked A and B. </a:t>
            </a:r>
            <a:endParaRPr lang="en-GB" dirty="0">
              <a:latin typeface="Calibri" panose="020F0502020204030204" pitchFamily="34" charset="0"/>
              <a:ea typeface="Times New Roman" panose="02020603050405020304" pitchFamily="18" charset="0"/>
              <a:cs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p:txBody>
      </p:sp>
      <p:cxnSp>
        <p:nvCxnSpPr>
          <p:cNvPr id="18" name="Straight Connector 17">
            <a:extLst>
              <a:ext uri="{FF2B5EF4-FFF2-40B4-BE49-F238E27FC236}">
                <a16:creationId xmlns:a16="http://schemas.microsoft.com/office/drawing/2014/main" id="{5D7F550C-62D2-C351-E6DD-D659582AE0A2}"/>
              </a:ext>
            </a:extLst>
          </p:cNvPr>
          <p:cNvCxnSpPr/>
          <p:nvPr/>
        </p:nvCxnSpPr>
        <p:spPr>
          <a:xfrm>
            <a:off x="367341" y="8760325"/>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5F77AB57-990F-D099-9544-99A4CFAB676A}"/>
              </a:ext>
            </a:extLst>
          </p:cNvPr>
          <p:cNvCxnSpPr/>
          <p:nvPr/>
        </p:nvCxnSpPr>
        <p:spPr>
          <a:xfrm>
            <a:off x="357314" y="7030451"/>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36" name="Rounded Rectangle 35">
            <a:extLst>
              <a:ext uri="{FF2B5EF4-FFF2-40B4-BE49-F238E27FC236}">
                <a16:creationId xmlns:a16="http://schemas.microsoft.com/office/drawing/2014/main" id="{126BCEC3-FDDB-1380-1362-876E4D12934A}"/>
              </a:ext>
            </a:extLst>
          </p:cNvPr>
          <p:cNvSpPr/>
          <p:nvPr/>
        </p:nvSpPr>
        <p:spPr>
          <a:xfrm>
            <a:off x="-487298" y="-18903"/>
            <a:ext cx="5944201" cy="862850"/>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F41759D-1CBE-5146-F934-F373DCF4F501}"/>
              </a:ext>
            </a:extLst>
          </p:cNvPr>
          <p:cNvSpPr txBox="1"/>
          <p:nvPr/>
        </p:nvSpPr>
        <p:spPr>
          <a:xfrm>
            <a:off x="797617" y="31853"/>
            <a:ext cx="3247697" cy="830997"/>
          </a:xfrm>
          <a:prstGeom prst="rect">
            <a:avLst/>
          </a:prstGeom>
          <a:noFill/>
        </p:spPr>
        <p:txBody>
          <a:bodyPr wrap="square" rtlCol="0">
            <a:spAutoFit/>
          </a:bodyPr>
          <a:lstStyle/>
          <a:p>
            <a:r>
              <a:rPr lang="en-GB" sz="4800" dirty="0">
                <a:solidFill>
                  <a:schemeClr val="bg1"/>
                </a:solidFill>
              </a:rPr>
              <a:t>Application</a:t>
            </a:r>
          </a:p>
        </p:txBody>
      </p:sp>
      <p:pic>
        <p:nvPicPr>
          <p:cNvPr id="11" name="Graphic 10">
            <a:extLst>
              <a:ext uri="{FF2B5EF4-FFF2-40B4-BE49-F238E27FC236}">
                <a16:creationId xmlns:a16="http://schemas.microsoft.com/office/drawing/2014/main" id="{BDDEBB3D-5D44-CD55-85E1-852767207CA5}"/>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158604" y="98027"/>
            <a:ext cx="639013" cy="639013"/>
          </a:xfrm>
          <a:prstGeom prst="rect">
            <a:avLst/>
          </a:prstGeom>
        </p:spPr>
      </p:pic>
      <p:pic>
        <p:nvPicPr>
          <p:cNvPr id="6" name="Picture 5" descr="A map of a city&#10;&#10;Description automatically generated">
            <a:extLst>
              <a:ext uri="{FF2B5EF4-FFF2-40B4-BE49-F238E27FC236}">
                <a16:creationId xmlns:a16="http://schemas.microsoft.com/office/drawing/2014/main" id="{40F6C2F9-337A-056D-F01A-A19489E126B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97616" y="2522663"/>
            <a:ext cx="4815783" cy="3650058"/>
          </a:xfrm>
          <a:prstGeom prst="rect">
            <a:avLst/>
          </a:prstGeom>
        </p:spPr>
      </p:pic>
      <p:sp>
        <p:nvSpPr>
          <p:cNvPr id="17" name="Oval 16">
            <a:extLst>
              <a:ext uri="{FF2B5EF4-FFF2-40B4-BE49-F238E27FC236}">
                <a16:creationId xmlns:a16="http://schemas.microsoft.com/office/drawing/2014/main" id="{502A6F59-04C6-362B-9C37-F0834B51D7AA}"/>
              </a:ext>
            </a:extLst>
          </p:cNvPr>
          <p:cNvSpPr/>
          <p:nvPr/>
        </p:nvSpPr>
        <p:spPr>
          <a:xfrm>
            <a:off x="2886178" y="4131291"/>
            <a:ext cx="352609" cy="35396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rgbClr val="4F95D9"/>
                </a:solidFill>
              </a:rPr>
              <a:t>A</a:t>
            </a:r>
          </a:p>
        </p:txBody>
      </p:sp>
      <p:sp>
        <p:nvSpPr>
          <p:cNvPr id="20" name="Oval 19">
            <a:extLst>
              <a:ext uri="{FF2B5EF4-FFF2-40B4-BE49-F238E27FC236}">
                <a16:creationId xmlns:a16="http://schemas.microsoft.com/office/drawing/2014/main" id="{C0839DA5-DEAE-11D0-84F7-DF0B3916201C}"/>
              </a:ext>
            </a:extLst>
          </p:cNvPr>
          <p:cNvSpPr/>
          <p:nvPr/>
        </p:nvSpPr>
        <p:spPr>
          <a:xfrm>
            <a:off x="3532802" y="2557637"/>
            <a:ext cx="352609" cy="35396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rgbClr val="4F95D9"/>
                </a:solidFill>
              </a:rPr>
              <a:t>B</a:t>
            </a:r>
          </a:p>
        </p:txBody>
      </p:sp>
      <p:cxnSp>
        <p:nvCxnSpPr>
          <p:cNvPr id="24" name="Straight Connector 23">
            <a:extLst>
              <a:ext uri="{FF2B5EF4-FFF2-40B4-BE49-F238E27FC236}">
                <a16:creationId xmlns:a16="http://schemas.microsoft.com/office/drawing/2014/main" id="{B107CDE4-10AE-1F53-9BA8-2DB5BAFEE5DF}"/>
              </a:ext>
            </a:extLst>
          </p:cNvPr>
          <p:cNvCxnSpPr/>
          <p:nvPr/>
        </p:nvCxnSpPr>
        <p:spPr>
          <a:xfrm>
            <a:off x="357313" y="6586503"/>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1905E5D3-10CD-2ADC-09AC-E04EFA624ED7}"/>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15" name="Footer Placeholder 30">
            <a:extLst>
              <a:ext uri="{FF2B5EF4-FFF2-40B4-BE49-F238E27FC236}">
                <a16:creationId xmlns:a16="http://schemas.microsoft.com/office/drawing/2014/main" id="{D6BBDE9F-6D17-0AB3-9255-D8AF02B2D04D}"/>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41</a:t>
            </a:fld>
            <a:endParaRPr lang="en-GB" sz="1400" dirty="0"/>
          </a:p>
        </p:txBody>
      </p:sp>
      <p:pic>
        <p:nvPicPr>
          <p:cNvPr id="21" name="Graphic 20">
            <a:extLst>
              <a:ext uri="{FF2B5EF4-FFF2-40B4-BE49-F238E27FC236}">
                <a16:creationId xmlns:a16="http://schemas.microsoft.com/office/drawing/2014/main" id="{505614AA-2D24-2774-D34F-49B015E9FCC4}"/>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153385" y="9383990"/>
            <a:ext cx="205675" cy="205675"/>
          </a:xfrm>
          <a:prstGeom prst="rect">
            <a:avLst/>
          </a:prstGeom>
        </p:spPr>
      </p:pic>
    </p:spTree>
    <p:extLst>
      <p:ext uri="{BB962C8B-B14F-4D97-AF65-F5344CB8AC3E}">
        <p14:creationId xmlns:p14="http://schemas.microsoft.com/office/powerpoint/2010/main" val="4409373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3D88D800-273B-D0C6-E837-B926F45D4708}"/>
              </a:ext>
            </a:extLst>
          </p:cNvPr>
          <p:cNvSpPr/>
          <p:nvPr/>
        </p:nvSpPr>
        <p:spPr>
          <a:xfrm>
            <a:off x="394447" y="773199"/>
            <a:ext cx="3034553" cy="616329"/>
          </a:xfrm>
          <a:prstGeom prst="roundRect">
            <a:avLst/>
          </a:prstGeom>
          <a:solidFill>
            <a:srgbClr val="4F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BD9FCC6E-3579-97AB-1CE8-72682F85780C}"/>
              </a:ext>
            </a:extLst>
          </p:cNvPr>
          <p:cNvSpPr txBox="1"/>
          <p:nvPr/>
        </p:nvSpPr>
        <p:spPr>
          <a:xfrm>
            <a:off x="501904" y="892305"/>
            <a:ext cx="2927096" cy="461665"/>
          </a:xfrm>
          <a:prstGeom prst="rect">
            <a:avLst/>
          </a:prstGeom>
          <a:noFill/>
        </p:spPr>
        <p:txBody>
          <a:bodyPr wrap="square" rtlCol="0">
            <a:spAutoFit/>
          </a:bodyPr>
          <a:lstStyle/>
          <a:p>
            <a:r>
              <a:rPr lang="en-GB" sz="2400" b="1" dirty="0">
                <a:solidFill>
                  <a:schemeClr val="bg1"/>
                </a:solidFill>
              </a:rPr>
              <a:t>Coastal Deposition</a:t>
            </a:r>
          </a:p>
        </p:txBody>
      </p:sp>
      <p:sp>
        <p:nvSpPr>
          <p:cNvPr id="9" name="Rectangle 8">
            <a:extLst>
              <a:ext uri="{FF2B5EF4-FFF2-40B4-BE49-F238E27FC236}">
                <a16:creationId xmlns:a16="http://schemas.microsoft.com/office/drawing/2014/main" id="{9E0E8C76-28E0-8293-66B9-120D4FC99544}"/>
              </a:ext>
            </a:extLst>
          </p:cNvPr>
          <p:cNvSpPr/>
          <p:nvPr/>
        </p:nvSpPr>
        <p:spPr>
          <a:xfrm>
            <a:off x="-160421" y="1459739"/>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90ED1EA0-6811-E62C-8186-0AF57947F6A4}"/>
              </a:ext>
            </a:extLst>
          </p:cNvPr>
          <p:cNvSpPr txBox="1"/>
          <p:nvPr/>
        </p:nvSpPr>
        <p:spPr>
          <a:xfrm>
            <a:off x="197105" y="1459739"/>
            <a:ext cx="5782355" cy="400110"/>
          </a:xfrm>
          <a:prstGeom prst="rect">
            <a:avLst/>
          </a:prstGeom>
          <a:noFill/>
        </p:spPr>
        <p:txBody>
          <a:bodyPr wrap="square" rtlCol="0">
            <a:spAutoFit/>
          </a:bodyPr>
          <a:lstStyle/>
          <a:p>
            <a:r>
              <a:rPr lang="en-GB" sz="2000" dirty="0">
                <a:solidFill>
                  <a:schemeClr val="bg1"/>
                </a:solidFill>
              </a:rPr>
              <a:t>Exam style question(s)</a:t>
            </a:r>
          </a:p>
        </p:txBody>
      </p:sp>
      <p:sp>
        <p:nvSpPr>
          <p:cNvPr id="36" name="Rounded Rectangle 35">
            <a:extLst>
              <a:ext uri="{FF2B5EF4-FFF2-40B4-BE49-F238E27FC236}">
                <a16:creationId xmlns:a16="http://schemas.microsoft.com/office/drawing/2014/main" id="{126BCEC3-FDDB-1380-1362-876E4D12934A}"/>
              </a:ext>
            </a:extLst>
          </p:cNvPr>
          <p:cNvSpPr/>
          <p:nvPr/>
        </p:nvSpPr>
        <p:spPr>
          <a:xfrm>
            <a:off x="-487297" y="-18903"/>
            <a:ext cx="6310228" cy="862850"/>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F41759D-1CBE-5146-F934-F373DCF4F501}"/>
              </a:ext>
            </a:extLst>
          </p:cNvPr>
          <p:cNvSpPr txBox="1"/>
          <p:nvPr/>
        </p:nvSpPr>
        <p:spPr>
          <a:xfrm>
            <a:off x="797617" y="31853"/>
            <a:ext cx="4747777" cy="830997"/>
          </a:xfrm>
          <a:prstGeom prst="rect">
            <a:avLst/>
          </a:prstGeom>
          <a:noFill/>
        </p:spPr>
        <p:txBody>
          <a:bodyPr wrap="square" rtlCol="0">
            <a:spAutoFit/>
          </a:bodyPr>
          <a:lstStyle/>
          <a:p>
            <a:r>
              <a:rPr lang="en-GB" sz="4800" dirty="0">
                <a:solidFill>
                  <a:schemeClr val="bg1"/>
                </a:solidFill>
              </a:rPr>
              <a:t>Exam Questions</a:t>
            </a:r>
          </a:p>
        </p:txBody>
      </p:sp>
      <p:pic>
        <p:nvPicPr>
          <p:cNvPr id="2" name="Graphic 1">
            <a:extLst>
              <a:ext uri="{FF2B5EF4-FFF2-40B4-BE49-F238E27FC236}">
                <a16:creationId xmlns:a16="http://schemas.microsoft.com/office/drawing/2014/main" id="{BB1274C8-ED92-B34A-0956-B4AB6DFDE618}"/>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174956" y="90375"/>
            <a:ext cx="633766" cy="633766"/>
          </a:xfrm>
          <a:prstGeom prst="rect">
            <a:avLst/>
          </a:prstGeom>
        </p:spPr>
      </p:pic>
      <p:sp>
        <p:nvSpPr>
          <p:cNvPr id="30" name="TextBox 29">
            <a:extLst>
              <a:ext uri="{FF2B5EF4-FFF2-40B4-BE49-F238E27FC236}">
                <a16:creationId xmlns:a16="http://schemas.microsoft.com/office/drawing/2014/main" id="{5EF1A7B7-2ECC-189C-C0EE-1FBABEBD36FC}"/>
              </a:ext>
            </a:extLst>
          </p:cNvPr>
          <p:cNvSpPr txBox="1"/>
          <p:nvPr/>
        </p:nvSpPr>
        <p:spPr>
          <a:xfrm>
            <a:off x="235005" y="1880202"/>
            <a:ext cx="6271414" cy="1754326"/>
          </a:xfrm>
          <a:prstGeom prst="rect">
            <a:avLst/>
          </a:prstGeom>
          <a:noFill/>
        </p:spPr>
        <p:txBody>
          <a:bodyPr wrap="square">
            <a:spAutoFit/>
          </a:bodyPr>
          <a:lstStyle/>
          <a:p>
            <a:pPr marL="342900" indent="-342900">
              <a:buAutoNum type="arabicPeriod"/>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Which of the following is not a reason why coastal deposition occurs. </a:t>
            </a:r>
          </a:p>
          <a:p>
            <a:pPr marL="623888" indent="-333375">
              <a:buFont typeface="Wingdings" pitchFamily="2" charset="2"/>
              <a:buChar char="q"/>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Waves enter an area of shallow water.</a:t>
            </a:r>
          </a:p>
          <a:p>
            <a:pPr marL="623888" indent="-333375">
              <a:buFont typeface="Wingdings" pitchFamily="2" charset="2"/>
              <a:buChar char="q"/>
            </a:pPr>
            <a:r>
              <a:rPr lang="en-GB" dirty="0">
                <a:latin typeface="Calibri" panose="020F0502020204030204" pitchFamily="34" charset="0"/>
                <a:ea typeface="Times New Roman" panose="02020603050405020304" pitchFamily="18" charset="0"/>
                <a:cs typeface="Times New Roman" panose="02020603050405020304" pitchFamily="18" charset="0"/>
              </a:rPr>
              <a:t>Waves enter a sheltered area, e.g. a cove or bay. </a:t>
            </a:r>
          </a:p>
          <a:p>
            <a:pPr marL="623888" indent="-333375">
              <a:buFont typeface="Wingdings" pitchFamily="2" charset="2"/>
              <a:buChar char="q"/>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A river estuary flows </a:t>
            </a:r>
            <a:r>
              <a:rPr lang="en-GB" dirty="0">
                <a:latin typeface="Calibri" panose="020F0502020204030204" pitchFamily="34" charset="0"/>
                <a:ea typeface="Times New Roman" panose="02020603050405020304" pitchFamily="18" charset="0"/>
                <a:cs typeface="Times New Roman" panose="02020603050405020304" pitchFamily="18" charset="0"/>
              </a:rPr>
              <a:t>into the sea reducing wave energy. </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623888" indent="-333375">
              <a:buFont typeface="Wingdings" pitchFamily="2" charset="2"/>
              <a:buChar char="q"/>
            </a:pPr>
            <a:r>
              <a:rPr lang="en-GB" dirty="0">
                <a:latin typeface="Calibri" panose="020F0502020204030204" pitchFamily="34" charset="0"/>
                <a:ea typeface="Times New Roman" panose="02020603050405020304" pitchFamily="18" charset="0"/>
                <a:cs typeface="Times New Roman" panose="02020603050405020304" pitchFamily="18" charset="0"/>
              </a:rPr>
              <a:t>Destructive waves approach the coastline. </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0C6099E8-8318-895C-4512-C2951C199058}"/>
              </a:ext>
            </a:extLst>
          </p:cNvPr>
          <p:cNvSpPr txBox="1"/>
          <p:nvPr/>
        </p:nvSpPr>
        <p:spPr>
          <a:xfrm>
            <a:off x="4711958" y="3256469"/>
            <a:ext cx="1672799" cy="369332"/>
          </a:xfrm>
          <a:prstGeom prst="rect">
            <a:avLst/>
          </a:prstGeom>
          <a:noFill/>
        </p:spPr>
        <p:txBody>
          <a:bodyPr wrap="square">
            <a:spAutoFit/>
          </a:bodyPr>
          <a:lstStyle/>
          <a:p>
            <a:pPr algn="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[1 mark]</a:t>
            </a:r>
            <a:endParaRPr lang="en-GB" sz="1800" dirty="0">
              <a:effectLst/>
              <a:latin typeface="Times New Roman" panose="02020603050405020304" pitchFamily="18" charset="0"/>
              <a:ea typeface="Times New Roman" panose="02020603050405020304" pitchFamily="18" charset="0"/>
            </a:endParaRPr>
          </a:p>
        </p:txBody>
      </p:sp>
      <p:sp>
        <p:nvSpPr>
          <p:cNvPr id="28" name="TextBox 27">
            <a:extLst>
              <a:ext uri="{FF2B5EF4-FFF2-40B4-BE49-F238E27FC236}">
                <a16:creationId xmlns:a16="http://schemas.microsoft.com/office/drawing/2014/main" id="{E692E4BA-C60E-3942-A727-7C211D152525}"/>
              </a:ext>
            </a:extLst>
          </p:cNvPr>
          <p:cNvSpPr txBox="1"/>
          <p:nvPr/>
        </p:nvSpPr>
        <p:spPr>
          <a:xfrm>
            <a:off x="245165" y="3732925"/>
            <a:ext cx="6271413" cy="369332"/>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2. Outline one reason why the sea might deposit sediment. </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id="{D7760DE4-6042-AFB0-2EDD-7B48B8A5B3CE}"/>
              </a:ext>
            </a:extLst>
          </p:cNvPr>
          <p:cNvCxnSpPr/>
          <p:nvPr/>
        </p:nvCxnSpPr>
        <p:spPr>
          <a:xfrm>
            <a:off x="336294" y="5575950"/>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D12A4975-AE97-6668-2B95-850CE80B4335}"/>
              </a:ext>
            </a:extLst>
          </p:cNvPr>
          <p:cNvCxnSpPr/>
          <p:nvPr/>
        </p:nvCxnSpPr>
        <p:spPr>
          <a:xfrm>
            <a:off x="336294" y="6007750"/>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642FA370-3AAC-A762-DB98-C44A469F1C82}"/>
              </a:ext>
            </a:extLst>
          </p:cNvPr>
          <p:cNvSpPr txBox="1"/>
          <p:nvPr/>
        </p:nvSpPr>
        <p:spPr>
          <a:xfrm>
            <a:off x="4722468" y="4061949"/>
            <a:ext cx="1672799" cy="369332"/>
          </a:xfrm>
          <a:prstGeom prst="rect">
            <a:avLst/>
          </a:prstGeom>
          <a:noFill/>
        </p:spPr>
        <p:txBody>
          <a:bodyPr wrap="square">
            <a:spAutoFit/>
          </a:bodyPr>
          <a:lstStyle/>
          <a:p>
            <a:pPr algn="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[2 marks]</a:t>
            </a:r>
            <a:endParaRPr lang="en-GB" sz="1800" dirty="0">
              <a:effectLst/>
              <a:latin typeface="Times New Roman" panose="02020603050405020304" pitchFamily="18" charset="0"/>
              <a:ea typeface="Times New Roman" panose="02020603050405020304" pitchFamily="18" charset="0"/>
            </a:endParaRPr>
          </a:p>
        </p:txBody>
      </p:sp>
      <p:cxnSp>
        <p:nvCxnSpPr>
          <p:cNvPr id="13" name="Straight Connector 12">
            <a:extLst>
              <a:ext uri="{FF2B5EF4-FFF2-40B4-BE49-F238E27FC236}">
                <a16:creationId xmlns:a16="http://schemas.microsoft.com/office/drawing/2014/main" id="{8BEAEC3C-D4E7-59DB-6A87-29EDDEC85B98}"/>
              </a:ext>
            </a:extLst>
          </p:cNvPr>
          <p:cNvCxnSpPr/>
          <p:nvPr/>
        </p:nvCxnSpPr>
        <p:spPr>
          <a:xfrm>
            <a:off x="346320" y="4715476"/>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A5E65AEF-16FB-BADD-A7BF-A82C03E54424}"/>
              </a:ext>
            </a:extLst>
          </p:cNvPr>
          <p:cNvCxnSpPr/>
          <p:nvPr/>
        </p:nvCxnSpPr>
        <p:spPr>
          <a:xfrm>
            <a:off x="346320" y="5147276"/>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0EE60200-1516-5E1D-7EA0-DE8BB6D81CF8}"/>
              </a:ext>
            </a:extLst>
          </p:cNvPr>
          <p:cNvCxnSpPr/>
          <p:nvPr/>
        </p:nvCxnSpPr>
        <p:spPr>
          <a:xfrm>
            <a:off x="344450" y="5573727"/>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87A9543A-88F5-71D2-93B7-647848C3C175}"/>
              </a:ext>
            </a:extLst>
          </p:cNvPr>
          <p:cNvSpPr txBox="1"/>
          <p:nvPr/>
        </p:nvSpPr>
        <p:spPr>
          <a:xfrm>
            <a:off x="245165" y="6325986"/>
            <a:ext cx="6271413" cy="646331"/>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3. Describe the characteristics of coastlines where deposition is </a:t>
            </a:r>
            <a:br>
              <a:rPr lang="en-GB" dirty="0">
                <a:latin typeface="Calibri" panose="020F0502020204030204" pitchFamily="34" charset="0"/>
                <a:ea typeface="Times New Roman" panose="02020603050405020304" pitchFamily="18" charset="0"/>
                <a:cs typeface="Times New Roman" panose="02020603050405020304" pitchFamily="18" charset="0"/>
              </a:rPr>
            </a:br>
            <a:r>
              <a:rPr lang="en-GB" dirty="0">
                <a:latin typeface="Calibri" panose="020F0502020204030204" pitchFamily="34" charset="0"/>
                <a:ea typeface="Times New Roman" panose="02020603050405020304" pitchFamily="18" charset="0"/>
                <a:cs typeface="Times New Roman" panose="02020603050405020304" pitchFamily="18" charset="0"/>
              </a:rPr>
              <a:t>     common. </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24B31306-CE92-1401-4CE4-94AD3FC27816}"/>
              </a:ext>
            </a:extLst>
          </p:cNvPr>
          <p:cNvCxnSpPr/>
          <p:nvPr/>
        </p:nvCxnSpPr>
        <p:spPr>
          <a:xfrm>
            <a:off x="336294" y="8169011"/>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EFE95D46-5B91-25E6-EC36-2934A94A9FAF}"/>
              </a:ext>
            </a:extLst>
          </p:cNvPr>
          <p:cNvCxnSpPr/>
          <p:nvPr/>
        </p:nvCxnSpPr>
        <p:spPr>
          <a:xfrm>
            <a:off x="336294" y="8600811"/>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B20691B1-A5EB-2473-5259-C2BCBF6506C4}"/>
              </a:ext>
            </a:extLst>
          </p:cNvPr>
          <p:cNvSpPr txBox="1"/>
          <p:nvPr/>
        </p:nvSpPr>
        <p:spPr>
          <a:xfrm>
            <a:off x="4722468" y="6655010"/>
            <a:ext cx="1672799" cy="369332"/>
          </a:xfrm>
          <a:prstGeom prst="rect">
            <a:avLst/>
          </a:prstGeom>
          <a:noFill/>
        </p:spPr>
        <p:txBody>
          <a:bodyPr wrap="square">
            <a:spAutoFit/>
          </a:bodyPr>
          <a:lstStyle/>
          <a:p>
            <a:pPr algn="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[2 marks]</a:t>
            </a:r>
            <a:endParaRPr lang="en-GB" sz="1800" dirty="0">
              <a:effectLst/>
              <a:latin typeface="Times New Roman" panose="02020603050405020304" pitchFamily="18" charset="0"/>
              <a:ea typeface="Times New Roman" panose="02020603050405020304" pitchFamily="18" charset="0"/>
            </a:endParaRPr>
          </a:p>
        </p:txBody>
      </p:sp>
      <p:cxnSp>
        <p:nvCxnSpPr>
          <p:cNvPr id="19" name="Straight Connector 18">
            <a:extLst>
              <a:ext uri="{FF2B5EF4-FFF2-40B4-BE49-F238E27FC236}">
                <a16:creationId xmlns:a16="http://schemas.microsoft.com/office/drawing/2014/main" id="{71A8DB3E-FD14-E98F-E66B-DE1FB6CB68D8}"/>
              </a:ext>
            </a:extLst>
          </p:cNvPr>
          <p:cNvCxnSpPr/>
          <p:nvPr/>
        </p:nvCxnSpPr>
        <p:spPr>
          <a:xfrm>
            <a:off x="346320" y="7308537"/>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4167C714-AC0A-5878-668B-02648772F403}"/>
              </a:ext>
            </a:extLst>
          </p:cNvPr>
          <p:cNvCxnSpPr/>
          <p:nvPr/>
        </p:nvCxnSpPr>
        <p:spPr>
          <a:xfrm>
            <a:off x="346320" y="7740337"/>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B8852595-09BC-836F-5F6A-DBA8778BA824}"/>
              </a:ext>
            </a:extLst>
          </p:cNvPr>
          <p:cNvCxnSpPr/>
          <p:nvPr/>
        </p:nvCxnSpPr>
        <p:spPr>
          <a:xfrm>
            <a:off x="344450" y="8166788"/>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3A02035E-B1EC-FE3B-B8AE-5748D0D38B81}"/>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18" name="Footer Placeholder 30">
            <a:extLst>
              <a:ext uri="{FF2B5EF4-FFF2-40B4-BE49-F238E27FC236}">
                <a16:creationId xmlns:a16="http://schemas.microsoft.com/office/drawing/2014/main" id="{03E4FE57-6F14-74C9-3898-662BFE77CECD}"/>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42</a:t>
            </a:fld>
            <a:endParaRPr lang="en-GB" sz="1400" dirty="0"/>
          </a:p>
        </p:txBody>
      </p:sp>
      <p:pic>
        <p:nvPicPr>
          <p:cNvPr id="24" name="Graphic 23">
            <a:extLst>
              <a:ext uri="{FF2B5EF4-FFF2-40B4-BE49-F238E27FC236}">
                <a16:creationId xmlns:a16="http://schemas.microsoft.com/office/drawing/2014/main" id="{30FE9AEE-385D-D49A-C8FE-F80B0F6042B9}"/>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153385" y="9383990"/>
            <a:ext cx="205675" cy="205675"/>
          </a:xfrm>
          <a:prstGeom prst="rect">
            <a:avLst/>
          </a:prstGeom>
        </p:spPr>
      </p:pic>
    </p:spTree>
    <p:extLst>
      <p:ext uri="{BB962C8B-B14F-4D97-AF65-F5344CB8AC3E}">
        <p14:creationId xmlns:p14="http://schemas.microsoft.com/office/powerpoint/2010/main" val="10085465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3D88D800-273B-D0C6-E837-B926F45D4708}"/>
              </a:ext>
            </a:extLst>
          </p:cNvPr>
          <p:cNvSpPr/>
          <p:nvPr/>
        </p:nvSpPr>
        <p:spPr>
          <a:xfrm>
            <a:off x="394447" y="773199"/>
            <a:ext cx="5231101" cy="616329"/>
          </a:xfrm>
          <a:prstGeom prst="roundRect">
            <a:avLst/>
          </a:prstGeom>
          <a:solidFill>
            <a:srgbClr val="4F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B1132A0-36CB-3B33-0FA1-0503D625A180}"/>
              </a:ext>
            </a:extLst>
          </p:cNvPr>
          <p:cNvSpPr>
            <a:spLocks noGrp="1"/>
          </p:cNvSpPr>
          <p:nvPr>
            <p:ph type="title"/>
          </p:nvPr>
        </p:nvSpPr>
        <p:spPr>
          <a:xfrm>
            <a:off x="235005" y="297180"/>
            <a:ext cx="5915025" cy="686540"/>
          </a:xfrm>
        </p:spPr>
        <p:txBody>
          <a:bodyPr/>
          <a:lstStyle/>
          <a:p>
            <a:r>
              <a:rPr lang="en-GB" dirty="0"/>
              <a:t>Knowledge</a:t>
            </a:r>
          </a:p>
        </p:txBody>
      </p:sp>
      <p:sp>
        <p:nvSpPr>
          <p:cNvPr id="4" name="Rectangle 3">
            <a:extLst>
              <a:ext uri="{FF2B5EF4-FFF2-40B4-BE49-F238E27FC236}">
                <a16:creationId xmlns:a16="http://schemas.microsoft.com/office/drawing/2014/main" id="{C7FF525D-5A54-27A3-55D1-6E52D9CB6682}"/>
              </a:ext>
            </a:extLst>
          </p:cNvPr>
          <p:cNvSpPr/>
          <p:nvPr/>
        </p:nvSpPr>
        <p:spPr>
          <a:xfrm>
            <a:off x="1" y="0"/>
            <a:ext cx="6858000" cy="862850"/>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F41759D-1CBE-5146-F934-F373DCF4F501}"/>
              </a:ext>
            </a:extLst>
          </p:cNvPr>
          <p:cNvSpPr txBox="1"/>
          <p:nvPr/>
        </p:nvSpPr>
        <p:spPr>
          <a:xfrm>
            <a:off x="797617" y="31853"/>
            <a:ext cx="3247697" cy="830997"/>
          </a:xfrm>
          <a:prstGeom prst="rect">
            <a:avLst/>
          </a:prstGeom>
          <a:noFill/>
        </p:spPr>
        <p:txBody>
          <a:bodyPr wrap="square" rtlCol="0">
            <a:spAutoFit/>
          </a:bodyPr>
          <a:lstStyle/>
          <a:p>
            <a:r>
              <a:rPr lang="en-GB" sz="4800" dirty="0">
                <a:solidFill>
                  <a:schemeClr val="bg1"/>
                </a:solidFill>
              </a:rPr>
              <a:t>Knowledge</a:t>
            </a:r>
          </a:p>
        </p:txBody>
      </p:sp>
      <p:pic>
        <p:nvPicPr>
          <p:cNvPr id="6" name="Graphic 5">
            <a:extLst>
              <a:ext uri="{FF2B5EF4-FFF2-40B4-BE49-F238E27FC236}">
                <a16:creationId xmlns:a16="http://schemas.microsoft.com/office/drawing/2014/main" id="{44004F73-6B78-C85F-89FB-7CF846D13C8A}"/>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91135" y="31853"/>
            <a:ext cx="752804" cy="752804"/>
          </a:xfrm>
          <a:prstGeom prst="rect">
            <a:avLst/>
          </a:prstGeom>
        </p:spPr>
      </p:pic>
      <p:sp>
        <p:nvSpPr>
          <p:cNvPr id="8" name="TextBox 7">
            <a:extLst>
              <a:ext uri="{FF2B5EF4-FFF2-40B4-BE49-F238E27FC236}">
                <a16:creationId xmlns:a16="http://schemas.microsoft.com/office/drawing/2014/main" id="{BD9FCC6E-3579-97AB-1CE8-72682F85780C}"/>
              </a:ext>
            </a:extLst>
          </p:cNvPr>
          <p:cNvSpPr txBox="1"/>
          <p:nvPr/>
        </p:nvSpPr>
        <p:spPr>
          <a:xfrm>
            <a:off x="501903" y="892305"/>
            <a:ext cx="7154779" cy="461665"/>
          </a:xfrm>
          <a:prstGeom prst="rect">
            <a:avLst/>
          </a:prstGeom>
          <a:noFill/>
        </p:spPr>
        <p:txBody>
          <a:bodyPr wrap="square" rtlCol="0">
            <a:spAutoFit/>
          </a:bodyPr>
          <a:lstStyle/>
          <a:p>
            <a:r>
              <a:rPr lang="en-GB" sz="2400" b="1" dirty="0">
                <a:solidFill>
                  <a:schemeClr val="bg1"/>
                </a:solidFill>
              </a:rPr>
              <a:t>Landforms of Coastal Erosion</a:t>
            </a:r>
          </a:p>
        </p:txBody>
      </p:sp>
      <p:sp>
        <p:nvSpPr>
          <p:cNvPr id="42" name="Rectangle 41">
            <a:extLst>
              <a:ext uri="{FF2B5EF4-FFF2-40B4-BE49-F238E27FC236}">
                <a16:creationId xmlns:a16="http://schemas.microsoft.com/office/drawing/2014/main" id="{BE3091F5-E350-20E7-D8A5-F02220F924DB}"/>
              </a:ext>
            </a:extLst>
          </p:cNvPr>
          <p:cNvSpPr/>
          <p:nvPr/>
        </p:nvSpPr>
        <p:spPr>
          <a:xfrm>
            <a:off x="-160421" y="1459739"/>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2E218BEB-C1CA-EF21-2D6A-05CF663E135C}"/>
              </a:ext>
            </a:extLst>
          </p:cNvPr>
          <p:cNvSpPr txBox="1"/>
          <p:nvPr/>
        </p:nvSpPr>
        <p:spPr>
          <a:xfrm>
            <a:off x="197105" y="1459739"/>
            <a:ext cx="5782355" cy="400110"/>
          </a:xfrm>
          <a:prstGeom prst="rect">
            <a:avLst/>
          </a:prstGeom>
          <a:noFill/>
        </p:spPr>
        <p:txBody>
          <a:bodyPr wrap="square" rtlCol="0">
            <a:spAutoFit/>
          </a:bodyPr>
          <a:lstStyle/>
          <a:p>
            <a:r>
              <a:rPr lang="en-GB" sz="2000" dirty="0">
                <a:solidFill>
                  <a:schemeClr val="bg1"/>
                </a:solidFill>
              </a:rPr>
              <a:t>Rock Type and Structure </a:t>
            </a:r>
          </a:p>
        </p:txBody>
      </p:sp>
      <p:sp>
        <p:nvSpPr>
          <p:cNvPr id="11" name="Rectangle 10">
            <a:extLst>
              <a:ext uri="{FF2B5EF4-FFF2-40B4-BE49-F238E27FC236}">
                <a16:creationId xmlns:a16="http://schemas.microsoft.com/office/drawing/2014/main" id="{7DE6DFB1-4D3A-A0C0-5B07-6882C8D73CC2}"/>
              </a:ext>
            </a:extLst>
          </p:cNvPr>
          <p:cNvSpPr/>
          <p:nvPr/>
        </p:nvSpPr>
        <p:spPr>
          <a:xfrm>
            <a:off x="-122521" y="5528183"/>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79523FCE-FE86-50AC-7746-D6648CBB8E9A}"/>
              </a:ext>
            </a:extLst>
          </p:cNvPr>
          <p:cNvSpPr txBox="1"/>
          <p:nvPr/>
        </p:nvSpPr>
        <p:spPr>
          <a:xfrm>
            <a:off x="235005" y="5528183"/>
            <a:ext cx="5782355" cy="400110"/>
          </a:xfrm>
          <a:prstGeom prst="rect">
            <a:avLst/>
          </a:prstGeom>
          <a:noFill/>
        </p:spPr>
        <p:txBody>
          <a:bodyPr wrap="square" rtlCol="0">
            <a:spAutoFit/>
          </a:bodyPr>
          <a:lstStyle/>
          <a:p>
            <a:r>
              <a:rPr lang="en-GB" sz="2000" dirty="0">
                <a:solidFill>
                  <a:schemeClr val="bg1"/>
                </a:solidFill>
              </a:rPr>
              <a:t>Bays and Headlands</a:t>
            </a:r>
          </a:p>
        </p:txBody>
      </p:sp>
      <p:sp>
        <p:nvSpPr>
          <p:cNvPr id="20" name="TextBox 19">
            <a:extLst>
              <a:ext uri="{FF2B5EF4-FFF2-40B4-BE49-F238E27FC236}">
                <a16:creationId xmlns:a16="http://schemas.microsoft.com/office/drawing/2014/main" id="{D7D0895B-8925-4362-D055-E0B1D7D18CB6}"/>
              </a:ext>
            </a:extLst>
          </p:cNvPr>
          <p:cNvSpPr txBox="1"/>
          <p:nvPr/>
        </p:nvSpPr>
        <p:spPr>
          <a:xfrm>
            <a:off x="271259" y="1846417"/>
            <a:ext cx="6149753" cy="646331"/>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Give an overview of how geological structure and rock types are important in determining the rate of cliff erosion (retreat).</a:t>
            </a:r>
            <a:endParaRPr lang="en-GB" sz="1800" dirty="0">
              <a:effectLst/>
              <a:latin typeface="Times New Roman" panose="02020603050405020304" pitchFamily="18" charset="0"/>
              <a:ea typeface="Times New Roman" panose="02020603050405020304" pitchFamily="18" charset="0"/>
            </a:endParaRPr>
          </a:p>
        </p:txBody>
      </p:sp>
      <p:sp>
        <p:nvSpPr>
          <p:cNvPr id="16" name="TextBox 15">
            <a:extLst>
              <a:ext uri="{FF2B5EF4-FFF2-40B4-BE49-F238E27FC236}">
                <a16:creationId xmlns:a16="http://schemas.microsoft.com/office/drawing/2014/main" id="{8302866C-41F7-288D-DE2E-A5392899D884}"/>
              </a:ext>
            </a:extLst>
          </p:cNvPr>
          <p:cNvSpPr txBox="1"/>
          <p:nvPr/>
        </p:nvSpPr>
        <p:spPr>
          <a:xfrm>
            <a:off x="336294" y="5944355"/>
            <a:ext cx="6149753" cy="369332"/>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What is a headland?</a:t>
            </a:r>
            <a:endParaRPr lang="en-GB" sz="1800" dirty="0">
              <a:effectLst/>
              <a:latin typeface="Times New Roman" panose="02020603050405020304" pitchFamily="18" charset="0"/>
              <a:ea typeface="Times New Roman" panose="02020603050405020304" pitchFamily="18" charset="0"/>
            </a:endParaRPr>
          </a:p>
        </p:txBody>
      </p:sp>
      <p:cxnSp>
        <p:nvCxnSpPr>
          <p:cNvPr id="17" name="Straight Connector 16">
            <a:extLst>
              <a:ext uri="{FF2B5EF4-FFF2-40B4-BE49-F238E27FC236}">
                <a16:creationId xmlns:a16="http://schemas.microsoft.com/office/drawing/2014/main" id="{1200458F-33C0-EF08-D65C-CD035A8FE13B}"/>
              </a:ext>
            </a:extLst>
          </p:cNvPr>
          <p:cNvCxnSpPr/>
          <p:nvPr/>
        </p:nvCxnSpPr>
        <p:spPr>
          <a:xfrm>
            <a:off x="440116" y="7440404"/>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22EB95FC-C59F-05DF-13CB-BA22232381AF}"/>
              </a:ext>
            </a:extLst>
          </p:cNvPr>
          <p:cNvCxnSpPr/>
          <p:nvPr/>
        </p:nvCxnSpPr>
        <p:spPr>
          <a:xfrm>
            <a:off x="430089" y="6576804"/>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5F11C6CA-65C9-3D30-D9A2-6E3E5ACE32B2}"/>
              </a:ext>
            </a:extLst>
          </p:cNvPr>
          <p:cNvCxnSpPr/>
          <p:nvPr/>
        </p:nvCxnSpPr>
        <p:spPr>
          <a:xfrm>
            <a:off x="430089" y="7001920"/>
            <a:ext cx="6038437" cy="0"/>
          </a:xfrm>
          <a:prstGeom prst="line">
            <a:avLst/>
          </a:prstGeom>
        </p:spPr>
        <p:style>
          <a:lnRef idx="2">
            <a:schemeClr val="accent1"/>
          </a:lnRef>
          <a:fillRef idx="0">
            <a:schemeClr val="accent1"/>
          </a:fillRef>
          <a:effectRef idx="1">
            <a:schemeClr val="accent1"/>
          </a:effectRef>
          <a:fontRef idx="minor">
            <a:schemeClr val="tx1"/>
          </a:fontRef>
        </p:style>
      </p:cxnSp>
      <p:graphicFrame>
        <p:nvGraphicFramePr>
          <p:cNvPr id="21" name="Table 20">
            <a:extLst>
              <a:ext uri="{FF2B5EF4-FFF2-40B4-BE49-F238E27FC236}">
                <a16:creationId xmlns:a16="http://schemas.microsoft.com/office/drawing/2014/main" id="{67EEF2DC-ED93-0EC6-3F9E-1A20FE0905FA}"/>
              </a:ext>
            </a:extLst>
          </p:cNvPr>
          <p:cNvGraphicFramePr>
            <a:graphicFrameLocks noGrp="1"/>
          </p:cNvGraphicFramePr>
          <p:nvPr>
            <p:extLst>
              <p:ext uri="{D42A27DB-BD31-4B8C-83A1-F6EECF244321}">
                <p14:modId xmlns:p14="http://schemas.microsoft.com/office/powerpoint/2010/main" val="2902404072"/>
              </p:ext>
            </p:extLst>
          </p:nvPr>
        </p:nvGraphicFramePr>
        <p:xfrm>
          <a:off x="381761" y="2472902"/>
          <a:ext cx="6149753" cy="2943708"/>
        </p:xfrm>
        <a:graphic>
          <a:graphicData uri="http://schemas.openxmlformats.org/drawingml/2006/table">
            <a:tbl>
              <a:tblPr firstRow="1" bandRow="1">
                <a:tableStyleId>{5C22544A-7EE6-4342-B048-85BDC9FD1C3A}</a:tableStyleId>
              </a:tblPr>
              <a:tblGrid>
                <a:gridCol w="1391940">
                  <a:extLst>
                    <a:ext uri="{9D8B030D-6E8A-4147-A177-3AD203B41FA5}">
                      <a16:colId xmlns:a16="http://schemas.microsoft.com/office/drawing/2014/main" val="3069367316"/>
                    </a:ext>
                  </a:extLst>
                </a:gridCol>
                <a:gridCol w="4757813">
                  <a:extLst>
                    <a:ext uri="{9D8B030D-6E8A-4147-A177-3AD203B41FA5}">
                      <a16:colId xmlns:a16="http://schemas.microsoft.com/office/drawing/2014/main" val="1753040902"/>
                    </a:ext>
                  </a:extLst>
                </a:gridCol>
              </a:tblGrid>
              <a:tr h="344002">
                <a:tc>
                  <a:txBody>
                    <a:bodyPr/>
                    <a:lstStyle/>
                    <a:p>
                      <a:endParaRPr lang="en-GB"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pPr algn="ctr"/>
                      <a:r>
                        <a:rPr lang="en-GB" sz="1400" b="1" dirty="0">
                          <a:solidFill>
                            <a:schemeClr val="tx1"/>
                          </a:solidFill>
                        </a:rPr>
                        <a:t>Overview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8DFFF"/>
                    </a:solidFill>
                  </a:tcPr>
                </a:tc>
                <a:extLst>
                  <a:ext uri="{0D108BD9-81ED-4DB2-BD59-A6C34878D82A}">
                    <a16:rowId xmlns:a16="http://schemas.microsoft.com/office/drawing/2014/main" val="1376843000"/>
                  </a:ext>
                </a:extLst>
              </a:tr>
              <a:tr h="1299853">
                <a:tc>
                  <a:txBody>
                    <a:bodyPr/>
                    <a:lstStyle/>
                    <a:p>
                      <a:r>
                        <a:rPr lang="en-GB" sz="1400" b="1" dirty="0">
                          <a:solidFill>
                            <a:schemeClr val="tx1"/>
                          </a:solidFill>
                        </a:rPr>
                        <a:t>Geological structure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r>
                        <a:rPr lang="en-GB" sz="1200" b="1" dirty="0">
                          <a:solidFill>
                            <a:schemeClr val="tx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90832971"/>
                  </a:ext>
                </a:extLst>
              </a:tr>
              <a:tr h="1299853">
                <a:tc>
                  <a:txBody>
                    <a:bodyPr/>
                    <a:lstStyle/>
                    <a:p>
                      <a:r>
                        <a:rPr lang="en-GB" sz="1400" b="1" dirty="0">
                          <a:solidFill>
                            <a:schemeClr val="tx1"/>
                          </a:solidFill>
                        </a:rPr>
                        <a:t>Rock type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endParaRPr lang="en-GB" sz="12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74938701"/>
                  </a:ext>
                </a:extLst>
              </a:tr>
            </a:tbl>
          </a:graphicData>
        </a:graphic>
      </p:graphicFrame>
      <p:sp>
        <p:nvSpPr>
          <p:cNvPr id="22" name="TextBox 21">
            <a:extLst>
              <a:ext uri="{FF2B5EF4-FFF2-40B4-BE49-F238E27FC236}">
                <a16:creationId xmlns:a16="http://schemas.microsoft.com/office/drawing/2014/main" id="{6C7E84E2-BB98-DE4C-C9DC-A0058704B3D0}"/>
              </a:ext>
            </a:extLst>
          </p:cNvPr>
          <p:cNvSpPr txBox="1"/>
          <p:nvPr/>
        </p:nvSpPr>
        <p:spPr>
          <a:xfrm>
            <a:off x="336294" y="7608355"/>
            <a:ext cx="6149753" cy="369332"/>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What is a bay?</a:t>
            </a:r>
            <a:endParaRPr lang="en-GB" sz="1800" dirty="0">
              <a:effectLst/>
              <a:latin typeface="Times New Roman" panose="02020603050405020304" pitchFamily="18" charset="0"/>
              <a:ea typeface="Times New Roman" panose="02020603050405020304" pitchFamily="18" charset="0"/>
            </a:endParaRPr>
          </a:p>
        </p:txBody>
      </p:sp>
      <p:cxnSp>
        <p:nvCxnSpPr>
          <p:cNvPr id="23" name="Straight Connector 22">
            <a:extLst>
              <a:ext uri="{FF2B5EF4-FFF2-40B4-BE49-F238E27FC236}">
                <a16:creationId xmlns:a16="http://schemas.microsoft.com/office/drawing/2014/main" id="{CD8921F3-E2CF-496F-5C3C-5E7541C24E3F}"/>
              </a:ext>
            </a:extLst>
          </p:cNvPr>
          <p:cNvCxnSpPr/>
          <p:nvPr/>
        </p:nvCxnSpPr>
        <p:spPr>
          <a:xfrm>
            <a:off x="440116" y="9104404"/>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7106C3F0-4B62-7FDC-7249-9895DBF9D1C8}"/>
              </a:ext>
            </a:extLst>
          </p:cNvPr>
          <p:cNvCxnSpPr/>
          <p:nvPr/>
        </p:nvCxnSpPr>
        <p:spPr>
          <a:xfrm>
            <a:off x="430089" y="8240804"/>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E32256F1-5348-09BC-3C19-03EA10E752B6}"/>
              </a:ext>
            </a:extLst>
          </p:cNvPr>
          <p:cNvCxnSpPr/>
          <p:nvPr/>
        </p:nvCxnSpPr>
        <p:spPr>
          <a:xfrm>
            <a:off x="430089" y="8665920"/>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E9164C71-6651-A768-3108-D68A4D135C6C}"/>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9" name="Footer Placeholder 30">
            <a:extLst>
              <a:ext uri="{FF2B5EF4-FFF2-40B4-BE49-F238E27FC236}">
                <a16:creationId xmlns:a16="http://schemas.microsoft.com/office/drawing/2014/main" id="{F8D85973-082C-926F-1B95-BDF505EA5EFC}"/>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43</a:t>
            </a:fld>
            <a:endParaRPr lang="en-GB" sz="1400" dirty="0"/>
          </a:p>
        </p:txBody>
      </p:sp>
      <p:pic>
        <p:nvPicPr>
          <p:cNvPr id="10" name="Graphic 9">
            <a:extLst>
              <a:ext uri="{FF2B5EF4-FFF2-40B4-BE49-F238E27FC236}">
                <a16:creationId xmlns:a16="http://schemas.microsoft.com/office/drawing/2014/main" id="{9FE0DD08-7A48-57C4-8A65-AF006DDFBB6B}"/>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153385" y="9383990"/>
            <a:ext cx="205675" cy="205675"/>
          </a:xfrm>
          <a:prstGeom prst="rect">
            <a:avLst/>
          </a:prstGeom>
        </p:spPr>
      </p:pic>
    </p:spTree>
    <p:extLst>
      <p:ext uri="{BB962C8B-B14F-4D97-AF65-F5344CB8AC3E}">
        <p14:creationId xmlns:p14="http://schemas.microsoft.com/office/powerpoint/2010/main" val="16011892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ounded Rectangle 38">
            <a:extLst>
              <a:ext uri="{FF2B5EF4-FFF2-40B4-BE49-F238E27FC236}">
                <a16:creationId xmlns:a16="http://schemas.microsoft.com/office/drawing/2014/main" id="{52F230C3-C067-1D83-4194-D71DE404E64A}"/>
              </a:ext>
            </a:extLst>
          </p:cNvPr>
          <p:cNvSpPr/>
          <p:nvPr/>
        </p:nvSpPr>
        <p:spPr>
          <a:xfrm>
            <a:off x="-487298" y="-18903"/>
            <a:ext cx="5944201" cy="862850"/>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68FAB455-9224-23BE-8D3F-AF13135A5184}"/>
              </a:ext>
            </a:extLst>
          </p:cNvPr>
          <p:cNvSpPr txBox="1"/>
          <p:nvPr/>
        </p:nvSpPr>
        <p:spPr>
          <a:xfrm>
            <a:off x="271259" y="1426568"/>
            <a:ext cx="6149753" cy="646331"/>
          </a:xfrm>
          <a:prstGeom prst="rect">
            <a:avLst/>
          </a:prstGeom>
          <a:noFill/>
        </p:spPr>
        <p:txBody>
          <a:bodyPr wrap="square">
            <a:spAutoFit/>
          </a:bodyPr>
          <a:lstStyle/>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Label the diagram to show the formation of headlands and bays. </a:t>
            </a:r>
            <a:endParaRPr lang="en-GB" sz="1800" dirty="0">
              <a:effectLst/>
              <a:latin typeface="Times New Roman" panose="02020603050405020304" pitchFamily="18" charset="0"/>
              <a:ea typeface="Times New Roman" panose="02020603050405020304" pitchFamily="18" charset="0"/>
            </a:endParaRPr>
          </a:p>
        </p:txBody>
      </p:sp>
      <p:sp>
        <p:nvSpPr>
          <p:cNvPr id="15" name="TextBox 14">
            <a:extLst>
              <a:ext uri="{FF2B5EF4-FFF2-40B4-BE49-F238E27FC236}">
                <a16:creationId xmlns:a16="http://schemas.microsoft.com/office/drawing/2014/main" id="{63FA77E8-A1E1-6F8A-7A22-FC7A91B02BD7}"/>
              </a:ext>
            </a:extLst>
          </p:cNvPr>
          <p:cNvSpPr txBox="1"/>
          <p:nvPr/>
        </p:nvSpPr>
        <p:spPr>
          <a:xfrm>
            <a:off x="319422" y="5017400"/>
            <a:ext cx="6149753" cy="923330"/>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Produce a flow diagram to explain the sequence in the formation of bays and headlands. Make sure you include details on the processes of erosion that contribute to their formation. </a:t>
            </a:r>
            <a:endParaRPr lang="en-GB" sz="1800" dirty="0">
              <a:effectLst/>
              <a:latin typeface="Times New Roman" panose="02020603050405020304" pitchFamily="18" charset="0"/>
              <a:ea typeface="Times New Roman" panose="02020603050405020304" pitchFamily="18" charset="0"/>
            </a:endParaRPr>
          </a:p>
        </p:txBody>
      </p:sp>
      <p:pic>
        <p:nvPicPr>
          <p:cNvPr id="5" name="Picture 4" descr="A diagram of a section of a green land&#10;&#10;Description automatically generated with medium confidence">
            <a:extLst>
              <a:ext uri="{FF2B5EF4-FFF2-40B4-BE49-F238E27FC236}">
                <a16:creationId xmlns:a16="http://schemas.microsoft.com/office/drawing/2014/main" id="{70935EC6-7665-FDB1-9E00-54ADEC725534}"/>
              </a:ext>
            </a:extLst>
          </p:cNvPr>
          <p:cNvPicPr>
            <a:picLocks noChangeAspect="1"/>
          </p:cNvPicPr>
          <p:nvPr/>
        </p:nvPicPr>
        <p:blipFill>
          <a:blip r:embed="rId2"/>
          <a:stretch>
            <a:fillRect/>
          </a:stretch>
        </p:blipFill>
        <p:spPr>
          <a:xfrm>
            <a:off x="46367" y="1896709"/>
            <a:ext cx="6858000" cy="3411638"/>
          </a:xfrm>
          <a:prstGeom prst="rect">
            <a:avLst/>
          </a:prstGeom>
        </p:spPr>
      </p:pic>
      <p:pic>
        <p:nvPicPr>
          <p:cNvPr id="9" name="Picture 8" descr="A qr code with a few black squares&#10;&#10;Description automatically generated">
            <a:extLst>
              <a:ext uri="{FF2B5EF4-FFF2-40B4-BE49-F238E27FC236}">
                <a16:creationId xmlns:a16="http://schemas.microsoft.com/office/drawing/2014/main" id="{75E4C5B3-4599-18B0-FB2C-D845F32BFAF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8292" y="105712"/>
            <a:ext cx="664519" cy="664519"/>
          </a:xfrm>
          <a:prstGeom prst="rect">
            <a:avLst/>
          </a:prstGeom>
        </p:spPr>
      </p:pic>
      <p:sp>
        <p:nvSpPr>
          <p:cNvPr id="4" name="TextBox 3">
            <a:extLst>
              <a:ext uri="{FF2B5EF4-FFF2-40B4-BE49-F238E27FC236}">
                <a16:creationId xmlns:a16="http://schemas.microsoft.com/office/drawing/2014/main" id="{776BE00A-3AC9-0FEC-7A7D-698923EF5280}"/>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6" name="Footer Placeholder 30">
            <a:extLst>
              <a:ext uri="{FF2B5EF4-FFF2-40B4-BE49-F238E27FC236}">
                <a16:creationId xmlns:a16="http://schemas.microsoft.com/office/drawing/2014/main" id="{913E53A0-03D3-972B-3C70-C1202DA8E571}"/>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44</a:t>
            </a:fld>
            <a:endParaRPr lang="en-GB" sz="1400" dirty="0"/>
          </a:p>
        </p:txBody>
      </p:sp>
      <p:pic>
        <p:nvPicPr>
          <p:cNvPr id="7" name="Graphic 6">
            <a:extLst>
              <a:ext uri="{FF2B5EF4-FFF2-40B4-BE49-F238E27FC236}">
                <a16:creationId xmlns:a16="http://schemas.microsoft.com/office/drawing/2014/main" id="{B487DFCE-6CF6-E8A1-5C49-66C78EBEBBA3}"/>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153385" y="9383990"/>
            <a:ext cx="205675" cy="205675"/>
          </a:xfrm>
          <a:prstGeom prst="rect">
            <a:avLst/>
          </a:prstGeom>
        </p:spPr>
      </p:pic>
    </p:spTree>
    <p:extLst>
      <p:ext uri="{BB962C8B-B14F-4D97-AF65-F5344CB8AC3E}">
        <p14:creationId xmlns:p14="http://schemas.microsoft.com/office/powerpoint/2010/main" val="38097049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3D88D800-273B-D0C6-E837-B926F45D4708}"/>
              </a:ext>
            </a:extLst>
          </p:cNvPr>
          <p:cNvSpPr/>
          <p:nvPr/>
        </p:nvSpPr>
        <p:spPr>
          <a:xfrm>
            <a:off x="394447" y="773199"/>
            <a:ext cx="5231101" cy="616329"/>
          </a:xfrm>
          <a:prstGeom prst="roundRect">
            <a:avLst/>
          </a:prstGeom>
          <a:solidFill>
            <a:srgbClr val="4F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B1132A0-36CB-3B33-0FA1-0503D625A180}"/>
              </a:ext>
            </a:extLst>
          </p:cNvPr>
          <p:cNvSpPr>
            <a:spLocks noGrp="1"/>
          </p:cNvSpPr>
          <p:nvPr>
            <p:ph type="title"/>
          </p:nvPr>
        </p:nvSpPr>
        <p:spPr>
          <a:xfrm>
            <a:off x="235005" y="297180"/>
            <a:ext cx="5915025" cy="686540"/>
          </a:xfrm>
        </p:spPr>
        <p:txBody>
          <a:bodyPr/>
          <a:lstStyle/>
          <a:p>
            <a:r>
              <a:rPr lang="en-GB" dirty="0"/>
              <a:t>Knowledge</a:t>
            </a:r>
          </a:p>
        </p:txBody>
      </p:sp>
      <p:sp>
        <p:nvSpPr>
          <p:cNvPr id="4" name="Rectangle 3">
            <a:extLst>
              <a:ext uri="{FF2B5EF4-FFF2-40B4-BE49-F238E27FC236}">
                <a16:creationId xmlns:a16="http://schemas.microsoft.com/office/drawing/2014/main" id="{C7FF525D-5A54-27A3-55D1-6E52D9CB6682}"/>
              </a:ext>
            </a:extLst>
          </p:cNvPr>
          <p:cNvSpPr/>
          <p:nvPr/>
        </p:nvSpPr>
        <p:spPr>
          <a:xfrm>
            <a:off x="1" y="0"/>
            <a:ext cx="6858000" cy="862850"/>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F41759D-1CBE-5146-F934-F373DCF4F501}"/>
              </a:ext>
            </a:extLst>
          </p:cNvPr>
          <p:cNvSpPr txBox="1"/>
          <p:nvPr/>
        </p:nvSpPr>
        <p:spPr>
          <a:xfrm>
            <a:off x="797617" y="31853"/>
            <a:ext cx="3247697" cy="830997"/>
          </a:xfrm>
          <a:prstGeom prst="rect">
            <a:avLst/>
          </a:prstGeom>
          <a:noFill/>
        </p:spPr>
        <p:txBody>
          <a:bodyPr wrap="square" rtlCol="0">
            <a:spAutoFit/>
          </a:bodyPr>
          <a:lstStyle/>
          <a:p>
            <a:r>
              <a:rPr lang="en-GB" sz="4800" dirty="0">
                <a:solidFill>
                  <a:schemeClr val="bg1"/>
                </a:solidFill>
              </a:rPr>
              <a:t>Knowledge</a:t>
            </a:r>
          </a:p>
        </p:txBody>
      </p:sp>
      <p:pic>
        <p:nvPicPr>
          <p:cNvPr id="6" name="Graphic 5">
            <a:extLst>
              <a:ext uri="{FF2B5EF4-FFF2-40B4-BE49-F238E27FC236}">
                <a16:creationId xmlns:a16="http://schemas.microsoft.com/office/drawing/2014/main" id="{44004F73-6B78-C85F-89FB-7CF846D13C8A}"/>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91135" y="31853"/>
            <a:ext cx="752804" cy="752804"/>
          </a:xfrm>
          <a:prstGeom prst="rect">
            <a:avLst/>
          </a:prstGeom>
        </p:spPr>
      </p:pic>
      <p:sp>
        <p:nvSpPr>
          <p:cNvPr id="8" name="TextBox 7">
            <a:extLst>
              <a:ext uri="{FF2B5EF4-FFF2-40B4-BE49-F238E27FC236}">
                <a16:creationId xmlns:a16="http://schemas.microsoft.com/office/drawing/2014/main" id="{BD9FCC6E-3579-97AB-1CE8-72682F85780C}"/>
              </a:ext>
            </a:extLst>
          </p:cNvPr>
          <p:cNvSpPr txBox="1"/>
          <p:nvPr/>
        </p:nvSpPr>
        <p:spPr>
          <a:xfrm>
            <a:off x="501903" y="892305"/>
            <a:ext cx="7154779" cy="461665"/>
          </a:xfrm>
          <a:prstGeom prst="rect">
            <a:avLst/>
          </a:prstGeom>
          <a:noFill/>
        </p:spPr>
        <p:txBody>
          <a:bodyPr wrap="square" rtlCol="0">
            <a:spAutoFit/>
          </a:bodyPr>
          <a:lstStyle/>
          <a:p>
            <a:r>
              <a:rPr lang="en-GB" sz="2400" b="1" dirty="0">
                <a:solidFill>
                  <a:schemeClr val="bg1"/>
                </a:solidFill>
              </a:rPr>
              <a:t>Landforms of Coastal Erosion</a:t>
            </a:r>
          </a:p>
        </p:txBody>
      </p:sp>
      <p:sp>
        <p:nvSpPr>
          <p:cNvPr id="42" name="Rectangle 41">
            <a:extLst>
              <a:ext uri="{FF2B5EF4-FFF2-40B4-BE49-F238E27FC236}">
                <a16:creationId xmlns:a16="http://schemas.microsoft.com/office/drawing/2014/main" id="{BE3091F5-E350-20E7-D8A5-F02220F924DB}"/>
              </a:ext>
            </a:extLst>
          </p:cNvPr>
          <p:cNvSpPr/>
          <p:nvPr/>
        </p:nvSpPr>
        <p:spPr>
          <a:xfrm>
            <a:off x="-160421" y="1459739"/>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2E218BEB-C1CA-EF21-2D6A-05CF663E135C}"/>
              </a:ext>
            </a:extLst>
          </p:cNvPr>
          <p:cNvSpPr txBox="1"/>
          <p:nvPr/>
        </p:nvSpPr>
        <p:spPr>
          <a:xfrm>
            <a:off x="197105" y="1459739"/>
            <a:ext cx="5782355" cy="400110"/>
          </a:xfrm>
          <a:prstGeom prst="rect">
            <a:avLst/>
          </a:prstGeom>
          <a:noFill/>
        </p:spPr>
        <p:txBody>
          <a:bodyPr wrap="square" rtlCol="0">
            <a:spAutoFit/>
          </a:bodyPr>
          <a:lstStyle/>
          <a:p>
            <a:r>
              <a:rPr lang="en-GB" sz="2000" dirty="0">
                <a:solidFill>
                  <a:schemeClr val="bg1"/>
                </a:solidFill>
              </a:rPr>
              <a:t>Cliffs and Wave Cut Platforms</a:t>
            </a:r>
          </a:p>
        </p:txBody>
      </p:sp>
      <p:sp>
        <p:nvSpPr>
          <p:cNvPr id="16" name="TextBox 15">
            <a:extLst>
              <a:ext uri="{FF2B5EF4-FFF2-40B4-BE49-F238E27FC236}">
                <a16:creationId xmlns:a16="http://schemas.microsoft.com/office/drawing/2014/main" id="{8302866C-41F7-288D-DE2E-A5392899D884}"/>
              </a:ext>
            </a:extLst>
          </p:cNvPr>
          <p:cNvSpPr txBox="1"/>
          <p:nvPr/>
        </p:nvSpPr>
        <p:spPr>
          <a:xfrm>
            <a:off x="336294" y="1915269"/>
            <a:ext cx="6149753" cy="369332"/>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What is a cliff?</a:t>
            </a:r>
            <a:endParaRPr lang="en-GB" sz="1800" dirty="0">
              <a:effectLst/>
              <a:latin typeface="Times New Roman" panose="02020603050405020304" pitchFamily="18" charset="0"/>
              <a:ea typeface="Times New Roman" panose="02020603050405020304" pitchFamily="18" charset="0"/>
            </a:endParaRPr>
          </a:p>
        </p:txBody>
      </p:sp>
      <p:cxnSp>
        <p:nvCxnSpPr>
          <p:cNvPr id="17" name="Straight Connector 16">
            <a:extLst>
              <a:ext uri="{FF2B5EF4-FFF2-40B4-BE49-F238E27FC236}">
                <a16:creationId xmlns:a16="http://schemas.microsoft.com/office/drawing/2014/main" id="{1200458F-33C0-EF08-D65C-CD035A8FE13B}"/>
              </a:ext>
            </a:extLst>
          </p:cNvPr>
          <p:cNvCxnSpPr/>
          <p:nvPr/>
        </p:nvCxnSpPr>
        <p:spPr>
          <a:xfrm>
            <a:off x="440116" y="3411318"/>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22EB95FC-C59F-05DF-13CB-BA22232381AF}"/>
              </a:ext>
            </a:extLst>
          </p:cNvPr>
          <p:cNvCxnSpPr/>
          <p:nvPr/>
        </p:nvCxnSpPr>
        <p:spPr>
          <a:xfrm>
            <a:off x="430089" y="2547718"/>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5F11C6CA-65C9-3D30-D9A2-6E3E5ACE32B2}"/>
              </a:ext>
            </a:extLst>
          </p:cNvPr>
          <p:cNvCxnSpPr/>
          <p:nvPr/>
        </p:nvCxnSpPr>
        <p:spPr>
          <a:xfrm>
            <a:off x="430089" y="2972834"/>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6C7E84E2-BB98-DE4C-C9DC-A0058704B3D0}"/>
              </a:ext>
            </a:extLst>
          </p:cNvPr>
          <p:cNvSpPr txBox="1"/>
          <p:nvPr/>
        </p:nvSpPr>
        <p:spPr>
          <a:xfrm>
            <a:off x="336294" y="3579269"/>
            <a:ext cx="6149753" cy="369332"/>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What is a wave cut platform?</a:t>
            </a:r>
            <a:endParaRPr lang="en-GB" sz="1800" dirty="0">
              <a:effectLst/>
              <a:latin typeface="Times New Roman" panose="02020603050405020304" pitchFamily="18" charset="0"/>
              <a:ea typeface="Times New Roman" panose="02020603050405020304" pitchFamily="18" charset="0"/>
            </a:endParaRPr>
          </a:p>
        </p:txBody>
      </p:sp>
      <p:cxnSp>
        <p:nvCxnSpPr>
          <p:cNvPr id="23" name="Straight Connector 22">
            <a:extLst>
              <a:ext uri="{FF2B5EF4-FFF2-40B4-BE49-F238E27FC236}">
                <a16:creationId xmlns:a16="http://schemas.microsoft.com/office/drawing/2014/main" id="{CD8921F3-E2CF-496F-5C3C-5E7541C24E3F}"/>
              </a:ext>
            </a:extLst>
          </p:cNvPr>
          <p:cNvCxnSpPr/>
          <p:nvPr/>
        </p:nvCxnSpPr>
        <p:spPr>
          <a:xfrm>
            <a:off x="440116" y="5075318"/>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7106C3F0-4B62-7FDC-7249-9895DBF9D1C8}"/>
              </a:ext>
            </a:extLst>
          </p:cNvPr>
          <p:cNvCxnSpPr/>
          <p:nvPr/>
        </p:nvCxnSpPr>
        <p:spPr>
          <a:xfrm>
            <a:off x="430089" y="4211718"/>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E32256F1-5348-09BC-3C19-03EA10E752B6}"/>
              </a:ext>
            </a:extLst>
          </p:cNvPr>
          <p:cNvCxnSpPr/>
          <p:nvPr/>
        </p:nvCxnSpPr>
        <p:spPr>
          <a:xfrm>
            <a:off x="430089" y="4636834"/>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5F2D3180-E6C7-F68A-3AC0-057AD30D58B1}"/>
              </a:ext>
            </a:extLst>
          </p:cNvPr>
          <p:cNvSpPr txBox="1"/>
          <p:nvPr/>
        </p:nvSpPr>
        <p:spPr>
          <a:xfrm>
            <a:off x="314123" y="5184187"/>
            <a:ext cx="6383703" cy="369332"/>
          </a:xfrm>
          <a:prstGeom prst="rect">
            <a:avLst/>
          </a:prstGeom>
          <a:noFill/>
        </p:spPr>
        <p:txBody>
          <a:bodyPr wrap="square">
            <a:spAutoFit/>
          </a:bodyPr>
          <a:lstStyle/>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Label the diagram to show the formation of a wave cut platform.</a:t>
            </a:r>
            <a:endParaRPr lang="en-GB" sz="1800" dirty="0">
              <a:effectLst/>
              <a:latin typeface="Times New Roman" panose="02020603050405020304" pitchFamily="18" charset="0"/>
              <a:ea typeface="Times New Roman" panose="02020603050405020304" pitchFamily="18" charset="0"/>
            </a:endParaRPr>
          </a:p>
        </p:txBody>
      </p:sp>
      <p:pic>
        <p:nvPicPr>
          <p:cNvPr id="13" name="Picture 12" descr="A cartoon of a toilet paper roll&#10;&#10;Description automatically generated">
            <a:extLst>
              <a:ext uri="{FF2B5EF4-FFF2-40B4-BE49-F238E27FC236}">
                <a16:creationId xmlns:a16="http://schemas.microsoft.com/office/drawing/2014/main" id="{298033F9-FAEC-FFC1-098C-FA9B0AA0DC4E}"/>
              </a:ext>
            </a:extLst>
          </p:cNvPr>
          <p:cNvPicPr>
            <a:picLocks noChangeAspect="1"/>
          </p:cNvPicPr>
          <p:nvPr/>
        </p:nvPicPr>
        <p:blipFill>
          <a:blip r:embed="rId5"/>
          <a:stretch>
            <a:fillRect/>
          </a:stretch>
        </p:blipFill>
        <p:spPr>
          <a:xfrm>
            <a:off x="186807" y="6391485"/>
            <a:ext cx="6484386" cy="2026371"/>
          </a:xfrm>
          <a:prstGeom prst="rect">
            <a:avLst/>
          </a:prstGeom>
        </p:spPr>
      </p:pic>
      <p:sp>
        <p:nvSpPr>
          <p:cNvPr id="9" name="TextBox 8">
            <a:extLst>
              <a:ext uri="{FF2B5EF4-FFF2-40B4-BE49-F238E27FC236}">
                <a16:creationId xmlns:a16="http://schemas.microsoft.com/office/drawing/2014/main" id="{0172DE38-2B04-3470-D2C2-01D72D1644F7}"/>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10" name="Footer Placeholder 30">
            <a:extLst>
              <a:ext uri="{FF2B5EF4-FFF2-40B4-BE49-F238E27FC236}">
                <a16:creationId xmlns:a16="http://schemas.microsoft.com/office/drawing/2014/main" id="{F214BAE6-E758-A850-555A-7FFAFF7D0354}"/>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45</a:t>
            </a:fld>
            <a:endParaRPr lang="en-GB" sz="1400" dirty="0"/>
          </a:p>
        </p:txBody>
      </p:sp>
      <p:pic>
        <p:nvPicPr>
          <p:cNvPr id="11" name="Graphic 10">
            <a:extLst>
              <a:ext uri="{FF2B5EF4-FFF2-40B4-BE49-F238E27FC236}">
                <a16:creationId xmlns:a16="http://schemas.microsoft.com/office/drawing/2014/main" id="{53CEB93D-1EE6-4B5C-E6C6-811BCEBEB209}"/>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153385" y="9383990"/>
            <a:ext cx="205675" cy="205675"/>
          </a:xfrm>
          <a:prstGeom prst="rect">
            <a:avLst/>
          </a:prstGeom>
        </p:spPr>
      </p:pic>
    </p:spTree>
    <p:extLst>
      <p:ext uri="{BB962C8B-B14F-4D97-AF65-F5344CB8AC3E}">
        <p14:creationId xmlns:p14="http://schemas.microsoft.com/office/powerpoint/2010/main" val="29252154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ounded Rectangle 38">
            <a:extLst>
              <a:ext uri="{FF2B5EF4-FFF2-40B4-BE49-F238E27FC236}">
                <a16:creationId xmlns:a16="http://schemas.microsoft.com/office/drawing/2014/main" id="{52F230C3-C067-1D83-4194-D71DE404E64A}"/>
              </a:ext>
            </a:extLst>
          </p:cNvPr>
          <p:cNvSpPr/>
          <p:nvPr/>
        </p:nvSpPr>
        <p:spPr>
          <a:xfrm>
            <a:off x="-487298" y="-18903"/>
            <a:ext cx="5944201" cy="862850"/>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63FA77E8-A1E1-6F8A-7A22-FC7A91B02BD7}"/>
              </a:ext>
            </a:extLst>
          </p:cNvPr>
          <p:cNvSpPr txBox="1"/>
          <p:nvPr/>
        </p:nvSpPr>
        <p:spPr>
          <a:xfrm>
            <a:off x="319422" y="1436000"/>
            <a:ext cx="6149753" cy="923330"/>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Produce a flow diagram to explain the sequence in the formation of a wave cut platform. Make sure you include details on the processes of erosion that contribute to their formation. </a:t>
            </a:r>
            <a:endParaRPr lang="en-GB" sz="1800" dirty="0">
              <a:effectLst/>
              <a:latin typeface="Times New Roman" panose="02020603050405020304" pitchFamily="18" charset="0"/>
              <a:ea typeface="Times New Roman" panose="02020603050405020304" pitchFamily="18" charset="0"/>
            </a:endParaRPr>
          </a:p>
        </p:txBody>
      </p:sp>
      <p:pic>
        <p:nvPicPr>
          <p:cNvPr id="6" name="Picture 5">
            <a:extLst>
              <a:ext uri="{FF2B5EF4-FFF2-40B4-BE49-F238E27FC236}">
                <a16:creationId xmlns:a16="http://schemas.microsoft.com/office/drawing/2014/main" id="{A368D9A6-BFE8-5F0B-5221-D8D9834D714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580486" y="105712"/>
            <a:ext cx="662325" cy="662325"/>
          </a:xfrm>
          <a:prstGeom prst="rect">
            <a:avLst/>
          </a:prstGeom>
        </p:spPr>
      </p:pic>
      <p:sp>
        <p:nvSpPr>
          <p:cNvPr id="4" name="TextBox 3">
            <a:extLst>
              <a:ext uri="{FF2B5EF4-FFF2-40B4-BE49-F238E27FC236}">
                <a16:creationId xmlns:a16="http://schemas.microsoft.com/office/drawing/2014/main" id="{204773E0-F9D3-C0B4-815F-1BEEEDC15FE6}"/>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5" name="Footer Placeholder 30">
            <a:extLst>
              <a:ext uri="{FF2B5EF4-FFF2-40B4-BE49-F238E27FC236}">
                <a16:creationId xmlns:a16="http://schemas.microsoft.com/office/drawing/2014/main" id="{7CCD8C84-E30C-EB7B-7AB7-8AF3359698BF}"/>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46</a:t>
            </a:fld>
            <a:endParaRPr lang="en-GB" sz="1400" dirty="0"/>
          </a:p>
        </p:txBody>
      </p:sp>
      <p:pic>
        <p:nvPicPr>
          <p:cNvPr id="7" name="Graphic 6">
            <a:extLst>
              <a:ext uri="{FF2B5EF4-FFF2-40B4-BE49-F238E27FC236}">
                <a16:creationId xmlns:a16="http://schemas.microsoft.com/office/drawing/2014/main" id="{FE9BBB8A-9441-FA3A-38FB-F3873817931B}"/>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153385" y="9383990"/>
            <a:ext cx="205675" cy="205675"/>
          </a:xfrm>
          <a:prstGeom prst="rect">
            <a:avLst/>
          </a:prstGeom>
        </p:spPr>
      </p:pic>
    </p:spTree>
    <p:extLst>
      <p:ext uri="{BB962C8B-B14F-4D97-AF65-F5344CB8AC3E}">
        <p14:creationId xmlns:p14="http://schemas.microsoft.com/office/powerpoint/2010/main" val="10249793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3D88D800-273B-D0C6-E837-B926F45D4708}"/>
              </a:ext>
            </a:extLst>
          </p:cNvPr>
          <p:cNvSpPr/>
          <p:nvPr/>
        </p:nvSpPr>
        <p:spPr>
          <a:xfrm>
            <a:off x="394447" y="773199"/>
            <a:ext cx="5231101" cy="616329"/>
          </a:xfrm>
          <a:prstGeom prst="roundRect">
            <a:avLst/>
          </a:prstGeom>
          <a:solidFill>
            <a:srgbClr val="4F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B1132A0-36CB-3B33-0FA1-0503D625A180}"/>
              </a:ext>
            </a:extLst>
          </p:cNvPr>
          <p:cNvSpPr>
            <a:spLocks noGrp="1"/>
          </p:cNvSpPr>
          <p:nvPr>
            <p:ph type="title"/>
          </p:nvPr>
        </p:nvSpPr>
        <p:spPr>
          <a:xfrm>
            <a:off x="235005" y="297180"/>
            <a:ext cx="5915025" cy="686540"/>
          </a:xfrm>
        </p:spPr>
        <p:txBody>
          <a:bodyPr/>
          <a:lstStyle/>
          <a:p>
            <a:r>
              <a:rPr lang="en-GB" dirty="0"/>
              <a:t>Knowledge</a:t>
            </a:r>
          </a:p>
        </p:txBody>
      </p:sp>
      <p:sp>
        <p:nvSpPr>
          <p:cNvPr id="4" name="Rectangle 3">
            <a:extLst>
              <a:ext uri="{FF2B5EF4-FFF2-40B4-BE49-F238E27FC236}">
                <a16:creationId xmlns:a16="http://schemas.microsoft.com/office/drawing/2014/main" id="{C7FF525D-5A54-27A3-55D1-6E52D9CB6682}"/>
              </a:ext>
            </a:extLst>
          </p:cNvPr>
          <p:cNvSpPr/>
          <p:nvPr/>
        </p:nvSpPr>
        <p:spPr>
          <a:xfrm>
            <a:off x="1" y="0"/>
            <a:ext cx="6858000" cy="862850"/>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F41759D-1CBE-5146-F934-F373DCF4F501}"/>
              </a:ext>
            </a:extLst>
          </p:cNvPr>
          <p:cNvSpPr txBox="1"/>
          <p:nvPr/>
        </p:nvSpPr>
        <p:spPr>
          <a:xfrm>
            <a:off x="797617" y="31853"/>
            <a:ext cx="3247697" cy="830997"/>
          </a:xfrm>
          <a:prstGeom prst="rect">
            <a:avLst/>
          </a:prstGeom>
          <a:noFill/>
        </p:spPr>
        <p:txBody>
          <a:bodyPr wrap="square" rtlCol="0">
            <a:spAutoFit/>
          </a:bodyPr>
          <a:lstStyle/>
          <a:p>
            <a:r>
              <a:rPr lang="en-GB" sz="4800" dirty="0">
                <a:solidFill>
                  <a:schemeClr val="bg1"/>
                </a:solidFill>
              </a:rPr>
              <a:t>Knowledge</a:t>
            </a:r>
          </a:p>
        </p:txBody>
      </p:sp>
      <p:pic>
        <p:nvPicPr>
          <p:cNvPr id="6" name="Graphic 5">
            <a:extLst>
              <a:ext uri="{FF2B5EF4-FFF2-40B4-BE49-F238E27FC236}">
                <a16:creationId xmlns:a16="http://schemas.microsoft.com/office/drawing/2014/main" id="{44004F73-6B78-C85F-89FB-7CF846D13C8A}"/>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91135" y="31853"/>
            <a:ext cx="752804" cy="752804"/>
          </a:xfrm>
          <a:prstGeom prst="rect">
            <a:avLst/>
          </a:prstGeom>
        </p:spPr>
      </p:pic>
      <p:sp>
        <p:nvSpPr>
          <p:cNvPr id="8" name="TextBox 7">
            <a:extLst>
              <a:ext uri="{FF2B5EF4-FFF2-40B4-BE49-F238E27FC236}">
                <a16:creationId xmlns:a16="http://schemas.microsoft.com/office/drawing/2014/main" id="{BD9FCC6E-3579-97AB-1CE8-72682F85780C}"/>
              </a:ext>
            </a:extLst>
          </p:cNvPr>
          <p:cNvSpPr txBox="1"/>
          <p:nvPr/>
        </p:nvSpPr>
        <p:spPr>
          <a:xfrm>
            <a:off x="501903" y="892305"/>
            <a:ext cx="7154779" cy="461665"/>
          </a:xfrm>
          <a:prstGeom prst="rect">
            <a:avLst/>
          </a:prstGeom>
          <a:noFill/>
        </p:spPr>
        <p:txBody>
          <a:bodyPr wrap="square" rtlCol="0">
            <a:spAutoFit/>
          </a:bodyPr>
          <a:lstStyle/>
          <a:p>
            <a:r>
              <a:rPr lang="en-GB" sz="2400" b="1" dirty="0">
                <a:solidFill>
                  <a:schemeClr val="bg1"/>
                </a:solidFill>
              </a:rPr>
              <a:t>Landforms of Coastal Erosion</a:t>
            </a:r>
          </a:p>
        </p:txBody>
      </p:sp>
      <p:sp>
        <p:nvSpPr>
          <p:cNvPr id="42" name="Rectangle 41">
            <a:extLst>
              <a:ext uri="{FF2B5EF4-FFF2-40B4-BE49-F238E27FC236}">
                <a16:creationId xmlns:a16="http://schemas.microsoft.com/office/drawing/2014/main" id="{BE3091F5-E350-20E7-D8A5-F02220F924DB}"/>
              </a:ext>
            </a:extLst>
          </p:cNvPr>
          <p:cNvSpPr/>
          <p:nvPr/>
        </p:nvSpPr>
        <p:spPr>
          <a:xfrm>
            <a:off x="-160421" y="1459739"/>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2E218BEB-C1CA-EF21-2D6A-05CF663E135C}"/>
              </a:ext>
            </a:extLst>
          </p:cNvPr>
          <p:cNvSpPr txBox="1"/>
          <p:nvPr/>
        </p:nvSpPr>
        <p:spPr>
          <a:xfrm>
            <a:off x="197105" y="1459739"/>
            <a:ext cx="5782355" cy="400110"/>
          </a:xfrm>
          <a:prstGeom prst="rect">
            <a:avLst/>
          </a:prstGeom>
          <a:noFill/>
        </p:spPr>
        <p:txBody>
          <a:bodyPr wrap="square" rtlCol="0">
            <a:spAutoFit/>
          </a:bodyPr>
          <a:lstStyle/>
          <a:p>
            <a:r>
              <a:rPr lang="en-GB" sz="2000" dirty="0">
                <a:solidFill>
                  <a:schemeClr val="bg1"/>
                </a:solidFill>
              </a:rPr>
              <a:t>Caves, Arches and Stacks </a:t>
            </a:r>
          </a:p>
        </p:txBody>
      </p:sp>
      <p:sp>
        <p:nvSpPr>
          <p:cNvPr id="16" name="TextBox 15">
            <a:extLst>
              <a:ext uri="{FF2B5EF4-FFF2-40B4-BE49-F238E27FC236}">
                <a16:creationId xmlns:a16="http://schemas.microsoft.com/office/drawing/2014/main" id="{8302866C-41F7-288D-DE2E-A5392899D884}"/>
              </a:ext>
            </a:extLst>
          </p:cNvPr>
          <p:cNvSpPr txBox="1"/>
          <p:nvPr/>
        </p:nvSpPr>
        <p:spPr>
          <a:xfrm>
            <a:off x="336294" y="1978769"/>
            <a:ext cx="6149753" cy="369332"/>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What is a cave?</a:t>
            </a:r>
            <a:endParaRPr lang="en-GB" sz="1800" dirty="0">
              <a:effectLst/>
              <a:latin typeface="Times New Roman" panose="02020603050405020304" pitchFamily="18" charset="0"/>
              <a:ea typeface="Times New Roman" panose="02020603050405020304" pitchFamily="18" charset="0"/>
            </a:endParaRPr>
          </a:p>
        </p:txBody>
      </p:sp>
      <p:cxnSp>
        <p:nvCxnSpPr>
          <p:cNvPr id="17" name="Straight Connector 16">
            <a:extLst>
              <a:ext uri="{FF2B5EF4-FFF2-40B4-BE49-F238E27FC236}">
                <a16:creationId xmlns:a16="http://schemas.microsoft.com/office/drawing/2014/main" id="{1200458F-33C0-EF08-D65C-CD035A8FE13B}"/>
              </a:ext>
            </a:extLst>
          </p:cNvPr>
          <p:cNvCxnSpPr/>
          <p:nvPr/>
        </p:nvCxnSpPr>
        <p:spPr>
          <a:xfrm>
            <a:off x="440116" y="3474818"/>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22EB95FC-C59F-05DF-13CB-BA22232381AF}"/>
              </a:ext>
            </a:extLst>
          </p:cNvPr>
          <p:cNvCxnSpPr/>
          <p:nvPr/>
        </p:nvCxnSpPr>
        <p:spPr>
          <a:xfrm>
            <a:off x="430089" y="2611218"/>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5F11C6CA-65C9-3D30-D9A2-6E3E5ACE32B2}"/>
              </a:ext>
            </a:extLst>
          </p:cNvPr>
          <p:cNvCxnSpPr/>
          <p:nvPr/>
        </p:nvCxnSpPr>
        <p:spPr>
          <a:xfrm>
            <a:off x="430089" y="3036334"/>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6C7E84E2-BB98-DE4C-C9DC-A0058704B3D0}"/>
              </a:ext>
            </a:extLst>
          </p:cNvPr>
          <p:cNvSpPr txBox="1"/>
          <p:nvPr/>
        </p:nvSpPr>
        <p:spPr>
          <a:xfrm>
            <a:off x="336294" y="3642769"/>
            <a:ext cx="6149753" cy="369332"/>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What is an arch?</a:t>
            </a:r>
            <a:endParaRPr lang="en-GB" sz="1800" dirty="0">
              <a:effectLst/>
              <a:latin typeface="Times New Roman" panose="02020603050405020304" pitchFamily="18" charset="0"/>
              <a:ea typeface="Times New Roman" panose="02020603050405020304" pitchFamily="18" charset="0"/>
            </a:endParaRPr>
          </a:p>
        </p:txBody>
      </p:sp>
      <p:cxnSp>
        <p:nvCxnSpPr>
          <p:cNvPr id="23" name="Straight Connector 22">
            <a:extLst>
              <a:ext uri="{FF2B5EF4-FFF2-40B4-BE49-F238E27FC236}">
                <a16:creationId xmlns:a16="http://schemas.microsoft.com/office/drawing/2014/main" id="{CD8921F3-E2CF-496F-5C3C-5E7541C24E3F}"/>
              </a:ext>
            </a:extLst>
          </p:cNvPr>
          <p:cNvCxnSpPr/>
          <p:nvPr/>
        </p:nvCxnSpPr>
        <p:spPr>
          <a:xfrm>
            <a:off x="440116" y="5138818"/>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7106C3F0-4B62-7FDC-7249-9895DBF9D1C8}"/>
              </a:ext>
            </a:extLst>
          </p:cNvPr>
          <p:cNvCxnSpPr/>
          <p:nvPr/>
        </p:nvCxnSpPr>
        <p:spPr>
          <a:xfrm>
            <a:off x="430089" y="4275218"/>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E32256F1-5348-09BC-3C19-03EA10E752B6}"/>
              </a:ext>
            </a:extLst>
          </p:cNvPr>
          <p:cNvCxnSpPr/>
          <p:nvPr/>
        </p:nvCxnSpPr>
        <p:spPr>
          <a:xfrm>
            <a:off x="430089" y="4700334"/>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5F2D3180-E6C7-F68A-3AC0-057AD30D58B1}"/>
              </a:ext>
            </a:extLst>
          </p:cNvPr>
          <p:cNvSpPr txBox="1"/>
          <p:nvPr/>
        </p:nvSpPr>
        <p:spPr>
          <a:xfrm>
            <a:off x="314123" y="5247687"/>
            <a:ext cx="6383703" cy="369332"/>
          </a:xfrm>
          <a:prstGeom prst="rect">
            <a:avLst/>
          </a:prstGeom>
          <a:noFill/>
        </p:spPr>
        <p:txBody>
          <a:bodyPr wrap="square">
            <a:spAutoFit/>
          </a:bodyPr>
          <a:lstStyle/>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What is a stack?</a:t>
            </a:r>
            <a:endParaRPr lang="en-GB" sz="1800" dirty="0">
              <a:effectLst/>
              <a:latin typeface="Times New Roman" panose="02020603050405020304" pitchFamily="18" charset="0"/>
              <a:ea typeface="Times New Roman" panose="02020603050405020304" pitchFamily="18" charset="0"/>
            </a:endParaRPr>
          </a:p>
        </p:txBody>
      </p:sp>
      <p:cxnSp>
        <p:nvCxnSpPr>
          <p:cNvPr id="9" name="Straight Connector 8">
            <a:extLst>
              <a:ext uri="{FF2B5EF4-FFF2-40B4-BE49-F238E27FC236}">
                <a16:creationId xmlns:a16="http://schemas.microsoft.com/office/drawing/2014/main" id="{58064645-FDBB-5355-A0C8-CB6702054389}"/>
              </a:ext>
            </a:extLst>
          </p:cNvPr>
          <p:cNvCxnSpPr/>
          <p:nvPr/>
        </p:nvCxnSpPr>
        <p:spPr>
          <a:xfrm>
            <a:off x="419808" y="6815218"/>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403803B7-744E-07EE-41A3-B60BF52DAF3C}"/>
              </a:ext>
            </a:extLst>
          </p:cNvPr>
          <p:cNvCxnSpPr/>
          <p:nvPr/>
        </p:nvCxnSpPr>
        <p:spPr>
          <a:xfrm>
            <a:off x="409781" y="5951618"/>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3831630A-83CF-54BF-F69F-F128EF5222A9}"/>
              </a:ext>
            </a:extLst>
          </p:cNvPr>
          <p:cNvCxnSpPr/>
          <p:nvPr/>
        </p:nvCxnSpPr>
        <p:spPr>
          <a:xfrm>
            <a:off x="409781" y="6376734"/>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4384B897-9692-F642-A023-499D31982BB5}"/>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13" name="Footer Placeholder 30">
            <a:extLst>
              <a:ext uri="{FF2B5EF4-FFF2-40B4-BE49-F238E27FC236}">
                <a16:creationId xmlns:a16="http://schemas.microsoft.com/office/drawing/2014/main" id="{571F84C7-64B5-260D-7BDB-6321D82B5A78}"/>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47</a:t>
            </a:fld>
            <a:endParaRPr lang="en-GB" sz="1400" dirty="0"/>
          </a:p>
        </p:txBody>
      </p:sp>
      <p:pic>
        <p:nvPicPr>
          <p:cNvPr id="14" name="Graphic 13">
            <a:extLst>
              <a:ext uri="{FF2B5EF4-FFF2-40B4-BE49-F238E27FC236}">
                <a16:creationId xmlns:a16="http://schemas.microsoft.com/office/drawing/2014/main" id="{F9990DC8-FCE2-F84B-D745-FA75CA2DB01E}"/>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153385" y="9383990"/>
            <a:ext cx="205675" cy="205675"/>
          </a:xfrm>
          <a:prstGeom prst="rect">
            <a:avLst/>
          </a:prstGeom>
        </p:spPr>
      </p:pic>
    </p:spTree>
    <p:extLst>
      <p:ext uri="{BB962C8B-B14F-4D97-AF65-F5344CB8AC3E}">
        <p14:creationId xmlns:p14="http://schemas.microsoft.com/office/powerpoint/2010/main" val="16733640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ounded Rectangle 38">
            <a:extLst>
              <a:ext uri="{FF2B5EF4-FFF2-40B4-BE49-F238E27FC236}">
                <a16:creationId xmlns:a16="http://schemas.microsoft.com/office/drawing/2014/main" id="{52F230C3-C067-1D83-4194-D71DE404E64A}"/>
              </a:ext>
            </a:extLst>
          </p:cNvPr>
          <p:cNvSpPr/>
          <p:nvPr/>
        </p:nvSpPr>
        <p:spPr>
          <a:xfrm>
            <a:off x="-487298" y="-18903"/>
            <a:ext cx="5944201" cy="862850"/>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68FAB455-9224-23BE-8D3F-AF13135A5184}"/>
              </a:ext>
            </a:extLst>
          </p:cNvPr>
          <p:cNvSpPr txBox="1"/>
          <p:nvPr/>
        </p:nvSpPr>
        <p:spPr>
          <a:xfrm>
            <a:off x="271259" y="1426568"/>
            <a:ext cx="6149753" cy="646331"/>
          </a:xfrm>
          <a:prstGeom prst="rect">
            <a:avLst/>
          </a:prstGeom>
          <a:noFill/>
        </p:spPr>
        <p:txBody>
          <a:bodyPr wrap="square">
            <a:spAutoFit/>
          </a:bodyPr>
          <a:lstStyle/>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Label the diagram to show the formation of a cave, arch, and stack. </a:t>
            </a:r>
            <a:endParaRPr lang="en-GB" sz="1800" dirty="0">
              <a:effectLst/>
              <a:latin typeface="Times New Roman" panose="02020603050405020304" pitchFamily="18" charset="0"/>
              <a:ea typeface="Times New Roman" panose="02020603050405020304" pitchFamily="18" charset="0"/>
            </a:endParaRPr>
          </a:p>
        </p:txBody>
      </p:sp>
      <p:sp>
        <p:nvSpPr>
          <p:cNvPr id="15" name="TextBox 14">
            <a:extLst>
              <a:ext uri="{FF2B5EF4-FFF2-40B4-BE49-F238E27FC236}">
                <a16:creationId xmlns:a16="http://schemas.microsoft.com/office/drawing/2014/main" id="{63FA77E8-A1E1-6F8A-7A22-FC7A91B02BD7}"/>
              </a:ext>
            </a:extLst>
          </p:cNvPr>
          <p:cNvSpPr txBox="1"/>
          <p:nvPr/>
        </p:nvSpPr>
        <p:spPr>
          <a:xfrm>
            <a:off x="319422" y="5017400"/>
            <a:ext cx="6149753" cy="1200329"/>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Produce a flow diagram to explain the sequence in the formation of a cave, arch, and stack. Make sure you include details on the processes of erosion and weathering that contribute to their formation. </a:t>
            </a:r>
            <a:endParaRPr lang="en-GB" sz="1800" dirty="0">
              <a:effectLst/>
              <a:latin typeface="Times New Roman" panose="02020603050405020304" pitchFamily="18" charset="0"/>
              <a:ea typeface="Times New Roman" panose="02020603050405020304" pitchFamily="18" charset="0"/>
            </a:endParaRPr>
          </a:p>
        </p:txBody>
      </p:sp>
      <p:pic>
        <p:nvPicPr>
          <p:cNvPr id="6" name="Picture 5" descr="A cartoon of a rock formation&#10;&#10;Description automatically generated">
            <a:extLst>
              <a:ext uri="{FF2B5EF4-FFF2-40B4-BE49-F238E27FC236}">
                <a16:creationId xmlns:a16="http://schemas.microsoft.com/office/drawing/2014/main" id="{094BCA79-DC33-53AF-DE5C-1253FF99AAF8}"/>
              </a:ext>
            </a:extLst>
          </p:cNvPr>
          <p:cNvPicPr>
            <a:picLocks noChangeAspect="1"/>
          </p:cNvPicPr>
          <p:nvPr/>
        </p:nvPicPr>
        <p:blipFill>
          <a:blip r:embed="rId2"/>
          <a:stretch>
            <a:fillRect/>
          </a:stretch>
        </p:blipFill>
        <p:spPr>
          <a:xfrm>
            <a:off x="385481" y="2546136"/>
            <a:ext cx="6083694" cy="2068609"/>
          </a:xfrm>
          <a:prstGeom prst="rect">
            <a:avLst/>
          </a:prstGeom>
        </p:spPr>
      </p:pic>
      <p:pic>
        <p:nvPicPr>
          <p:cNvPr id="11" name="Picture 10" descr="A qr code with a black and white background&#10;&#10;Description automatically generated">
            <a:extLst>
              <a:ext uri="{FF2B5EF4-FFF2-40B4-BE49-F238E27FC236}">
                <a16:creationId xmlns:a16="http://schemas.microsoft.com/office/drawing/2014/main" id="{D55CA2B2-239D-57CE-351A-FAA5052196F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8291" y="105712"/>
            <a:ext cx="664519" cy="664519"/>
          </a:xfrm>
          <a:prstGeom prst="rect">
            <a:avLst/>
          </a:prstGeom>
        </p:spPr>
      </p:pic>
      <p:sp>
        <p:nvSpPr>
          <p:cNvPr id="4" name="TextBox 3">
            <a:extLst>
              <a:ext uri="{FF2B5EF4-FFF2-40B4-BE49-F238E27FC236}">
                <a16:creationId xmlns:a16="http://schemas.microsoft.com/office/drawing/2014/main" id="{2E928E80-B142-E728-4383-E9589932BA48}"/>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5" name="Footer Placeholder 30">
            <a:extLst>
              <a:ext uri="{FF2B5EF4-FFF2-40B4-BE49-F238E27FC236}">
                <a16:creationId xmlns:a16="http://schemas.microsoft.com/office/drawing/2014/main" id="{D14492DE-96AD-AB89-9B48-BAAB50A18A10}"/>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48</a:t>
            </a:fld>
            <a:endParaRPr lang="en-GB" sz="1400" dirty="0"/>
          </a:p>
        </p:txBody>
      </p:sp>
      <p:pic>
        <p:nvPicPr>
          <p:cNvPr id="7" name="Graphic 6">
            <a:extLst>
              <a:ext uri="{FF2B5EF4-FFF2-40B4-BE49-F238E27FC236}">
                <a16:creationId xmlns:a16="http://schemas.microsoft.com/office/drawing/2014/main" id="{E275221A-CB46-606C-6641-9221E343C770}"/>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153385" y="9383990"/>
            <a:ext cx="205675" cy="205675"/>
          </a:xfrm>
          <a:prstGeom prst="rect">
            <a:avLst/>
          </a:prstGeom>
        </p:spPr>
      </p:pic>
    </p:spTree>
    <p:extLst>
      <p:ext uri="{BB962C8B-B14F-4D97-AF65-F5344CB8AC3E}">
        <p14:creationId xmlns:p14="http://schemas.microsoft.com/office/powerpoint/2010/main" val="8826077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709A4E22-12E1-F93A-8F72-56AC9F9022F1}"/>
              </a:ext>
            </a:extLst>
          </p:cNvPr>
          <p:cNvSpPr/>
          <p:nvPr/>
        </p:nvSpPr>
        <p:spPr>
          <a:xfrm>
            <a:off x="394447" y="773199"/>
            <a:ext cx="5231101" cy="616329"/>
          </a:xfrm>
          <a:prstGeom prst="roundRect">
            <a:avLst/>
          </a:prstGeom>
          <a:solidFill>
            <a:srgbClr val="4F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1D201D54-CC3E-485C-B954-F87BD737AFCB}"/>
              </a:ext>
            </a:extLst>
          </p:cNvPr>
          <p:cNvSpPr/>
          <p:nvPr/>
        </p:nvSpPr>
        <p:spPr>
          <a:xfrm>
            <a:off x="0" y="1659794"/>
            <a:ext cx="6858000" cy="7628585"/>
          </a:xfrm>
          <a:prstGeom prst="rect">
            <a:avLst/>
          </a:prstGeom>
          <a:solidFill>
            <a:srgbClr val="E3F0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a:extLst>
              <a:ext uri="{FF2B5EF4-FFF2-40B4-BE49-F238E27FC236}">
                <a16:creationId xmlns:a16="http://schemas.microsoft.com/office/drawing/2014/main" id="{BD9FCC6E-3579-97AB-1CE8-72682F85780C}"/>
              </a:ext>
            </a:extLst>
          </p:cNvPr>
          <p:cNvSpPr txBox="1"/>
          <p:nvPr/>
        </p:nvSpPr>
        <p:spPr>
          <a:xfrm>
            <a:off x="501902" y="892305"/>
            <a:ext cx="4546615" cy="461665"/>
          </a:xfrm>
          <a:prstGeom prst="rect">
            <a:avLst/>
          </a:prstGeom>
          <a:noFill/>
        </p:spPr>
        <p:txBody>
          <a:bodyPr wrap="square" rtlCol="0">
            <a:spAutoFit/>
          </a:bodyPr>
          <a:lstStyle/>
          <a:p>
            <a:r>
              <a:rPr lang="en-GB" sz="2400" b="1" dirty="0">
                <a:solidFill>
                  <a:schemeClr val="bg1"/>
                </a:solidFill>
              </a:rPr>
              <a:t>Landforms of Coastal Erosion</a:t>
            </a:r>
          </a:p>
        </p:txBody>
      </p:sp>
      <p:sp>
        <p:nvSpPr>
          <p:cNvPr id="9" name="Rectangle 8">
            <a:extLst>
              <a:ext uri="{FF2B5EF4-FFF2-40B4-BE49-F238E27FC236}">
                <a16:creationId xmlns:a16="http://schemas.microsoft.com/office/drawing/2014/main" id="{9E0E8C76-28E0-8293-66B9-120D4FC99544}"/>
              </a:ext>
            </a:extLst>
          </p:cNvPr>
          <p:cNvSpPr/>
          <p:nvPr/>
        </p:nvSpPr>
        <p:spPr>
          <a:xfrm>
            <a:off x="-160421" y="1459739"/>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90ED1EA0-6811-E62C-8186-0AF57947F6A4}"/>
              </a:ext>
            </a:extLst>
          </p:cNvPr>
          <p:cNvSpPr txBox="1"/>
          <p:nvPr/>
        </p:nvSpPr>
        <p:spPr>
          <a:xfrm>
            <a:off x="197105" y="1459739"/>
            <a:ext cx="5782355" cy="400110"/>
          </a:xfrm>
          <a:prstGeom prst="rect">
            <a:avLst/>
          </a:prstGeom>
          <a:noFill/>
        </p:spPr>
        <p:txBody>
          <a:bodyPr wrap="square" rtlCol="0">
            <a:spAutoFit/>
          </a:bodyPr>
          <a:lstStyle/>
          <a:p>
            <a:r>
              <a:rPr lang="en-GB" sz="2000" dirty="0">
                <a:solidFill>
                  <a:schemeClr val="bg1"/>
                </a:solidFill>
              </a:rPr>
              <a:t>Landforms of coastal erosion</a:t>
            </a:r>
          </a:p>
        </p:txBody>
      </p:sp>
      <p:sp>
        <p:nvSpPr>
          <p:cNvPr id="16" name="TextBox 15">
            <a:extLst>
              <a:ext uri="{FF2B5EF4-FFF2-40B4-BE49-F238E27FC236}">
                <a16:creationId xmlns:a16="http://schemas.microsoft.com/office/drawing/2014/main" id="{3CD2ED89-2A90-C195-C5BD-D02496E9B067}"/>
              </a:ext>
            </a:extLst>
          </p:cNvPr>
          <p:cNvSpPr txBox="1"/>
          <p:nvPr/>
        </p:nvSpPr>
        <p:spPr>
          <a:xfrm>
            <a:off x="613717" y="1953444"/>
            <a:ext cx="6462821" cy="307777"/>
          </a:xfrm>
          <a:prstGeom prst="rect">
            <a:avLst/>
          </a:prstGeom>
          <a:noFill/>
        </p:spPr>
        <p:txBody>
          <a:bodyPr wrap="square">
            <a:spAutoFit/>
          </a:bodyPr>
          <a:lstStyle/>
          <a:p>
            <a:r>
              <a:rPr lang="en-GB" sz="1400" b="1" dirty="0">
                <a:effectLst/>
                <a:latin typeface="Calibri" panose="020F0502020204030204" pitchFamily="34" charset="0"/>
                <a:ea typeface="Times New Roman" panose="02020603050405020304" pitchFamily="18" charset="0"/>
                <a:cs typeface="Times New Roman" panose="02020603050405020304" pitchFamily="18" charset="0"/>
              </a:rPr>
              <a:t>True or false? </a:t>
            </a:r>
            <a:endParaRPr lang="en-GB" sz="1400" b="1"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36" name="Rounded Rectangle 35">
            <a:extLst>
              <a:ext uri="{FF2B5EF4-FFF2-40B4-BE49-F238E27FC236}">
                <a16:creationId xmlns:a16="http://schemas.microsoft.com/office/drawing/2014/main" id="{126BCEC3-FDDB-1380-1362-876E4D12934A}"/>
              </a:ext>
            </a:extLst>
          </p:cNvPr>
          <p:cNvSpPr/>
          <p:nvPr/>
        </p:nvSpPr>
        <p:spPr>
          <a:xfrm>
            <a:off x="-487298" y="-18903"/>
            <a:ext cx="5944201" cy="862850"/>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F41759D-1CBE-5146-F934-F373DCF4F501}"/>
              </a:ext>
            </a:extLst>
          </p:cNvPr>
          <p:cNvSpPr txBox="1"/>
          <p:nvPr/>
        </p:nvSpPr>
        <p:spPr>
          <a:xfrm>
            <a:off x="797617" y="31853"/>
            <a:ext cx="3247697" cy="830997"/>
          </a:xfrm>
          <a:prstGeom prst="rect">
            <a:avLst/>
          </a:prstGeom>
          <a:noFill/>
        </p:spPr>
        <p:txBody>
          <a:bodyPr wrap="square" rtlCol="0">
            <a:spAutoFit/>
          </a:bodyPr>
          <a:lstStyle/>
          <a:p>
            <a:r>
              <a:rPr lang="en-GB" sz="4800" dirty="0">
                <a:solidFill>
                  <a:schemeClr val="bg1"/>
                </a:solidFill>
              </a:rPr>
              <a:t>Retrieval</a:t>
            </a:r>
          </a:p>
        </p:txBody>
      </p:sp>
      <p:pic>
        <p:nvPicPr>
          <p:cNvPr id="40" name="Graphic 39">
            <a:extLst>
              <a:ext uri="{FF2B5EF4-FFF2-40B4-BE49-F238E27FC236}">
                <a16:creationId xmlns:a16="http://schemas.microsoft.com/office/drawing/2014/main" id="{F32080A9-2D19-B971-C8C0-689C442F21BC}"/>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101709" y="46405"/>
            <a:ext cx="752804" cy="752804"/>
          </a:xfrm>
          <a:prstGeom prst="rect">
            <a:avLst/>
          </a:prstGeom>
        </p:spPr>
      </p:pic>
      <p:graphicFrame>
        <p:nvGraphicFramePr>
          <p:cNvPr id="44" name="Table 43">
            <a:extLst>
              <a:ext uri="{FF2B5EF4-FFF2-40B4-BE49-F238E27FC236}">
                <a16:creationId xmlns:a16="http://schemas.microsoft.com/office/drawing/2014/main" id="{96CFE5FD-50E7-D86D-CB04-E7D90C116CD8}"/>
              </a:ext>
            </a:extLst>
          </p:cNvPr>
          <p:cNvGraphicFramePr>
            <a:graphicFrameLocks noGrp="1"/>
          </p:cNvGraphicFramePr>
          <p:nvPr>
            <p:extLst>
              <p:ext uri="{D42A27DB-BD31-4B8C-83A1-F6EECF244321}">
                <p14:modId xmlns:p14="http://schemas.microsoft.com/office/powerpoint/2010/main" val="3871516368"/>
              </p:ext>
            </p:extLst>
          </p:nvPr>
        </p:nvGraphicFramePr>
        <p:xfrm>
          <a:off x="359060" y="1993383"/>
          <a:ext cx="6061863" cy="4709160"/>
        </p:xfrm>
        <a:graphic>
          <a:graphicData uri="http://schemas.openxmlformats.org/drawingml/2006/table">
            <a:tbl>
              <a:tblPr firstRow="1" bandRow="1">
                <a:tableStyleId>{5C22544A-7EE6-4342-B048-85BDC9FD1C3A}</a:tableStyleId>
              </a:tblPr>
              <a:tblGrid>
                <a:gridCol w="439430">
                  <a:extLst>
                    <a:ext uri="{9D8B030D-6E8A-4147-A177-3AD203B41FA5}">
                      <a16:colId xmlns:a16="http://schemas.microsoft.com/office/drawing/2014/main" val="1575317094"/>
                    </a:ext>
                  </a:extLst>
                </a:gridCol>
                <a:gridCol w="4103043">
                  <a:extLst>
                    <a:ext uri="{9D8B030D-6E8A-4147-A177-3AD203B41FA5}">
                      <a16:colId xmlns:a16="http://schemas.microsoft.com/office/drawing/2014/main" val="2328552629"/>
                    </a:ext>
                  </a:extLst>
                </a:gridCol>
                <a:gridCol w="759695">
                  <a:extLst>
                    <a:ext uri="{9D8B030D-6E8A-4147-A177-3AD203B41FA5}">
                      <a16:colId xmlns:a16="http://schemas.microsoft.com/office/drawing/2014/main" val="257254350"/>
                    </a:ext>
                  </a:extLst>
                </a:gridCol>
                <a:gridCol w="759695">
                  <a:extLst>
                    <a:ext uri="{9D8B030D-6E8A-4147-A177-3AD203B41FA5}">
                      <a16:colId xmlns:a16="http://schemas.microsoft.com/office/drawing/2014/main" val="1381550662"/>
                    </a:ext>
                  </a:extLst>
                </a:gridCol>
              </a:tblGrid>
              <a:tr h="188599">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200"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solidFill>
                            <a:schemeClr val="tx1"/>
                          </a:solidFill>
                        </a:rPr>
                        <a:t>True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solidFill>
                            <a:schemeClr val="tx1"/>
                          </a:solidFill>
                        </a:rPr>
                        <a:t>False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11339463"/>
                  </a:ext>
                </a:extLst>
              </a:tr>
              <a:tr h="188599">
                <a:tc>
                  <a:txBody>
                    <a:bodyPr/>
                    <a:lstStyle/>
                    <a:p>
                      <a:pPr algn="ctr"/>
                      <a:r>
                        <a:rPr lang="en-GB" dirty="0"/>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r>
                        <a:rPr lang="en-GB" sz="1200" b="0" dirty="0">
                          <a:solidFill>
                            <a:schemeClr val="tx1"/>
                          </a:solidFill>
                        </a:rPr>
                        <a:t>Softer rock types, such as granite, erode more slowly than harder rock types, such as clay.</a:t>
                      </a:r>
                    </a:p>
                  </a:txBody>
                  <a:tcP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25985328"/>
                  </a:ext>
                </a:extLst>
              </a:tr>
              <a:tr h="0">
                <a:tc>
                  <a:txBody>
                    <a:bodyPr/>
                    <a:lstStyle/>
                    <a:p>
                      <a:pPr algn="ctr"/>
                      <a:r>
                        <a:rPr lang="en-GB" dirty="0"/>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r>
                        <a:rPr lang="en-GB" sz="1200" b="0" dirty="0">
                          <a:solidFill>
                            <a:schemeClr val="tx1"/>
                          </a:solidFill>
                        </a:rPr>
                        <a:t>Geological structure, such as the presence of faults and joints, can increase the rate of coastal erosion.</a:t>
                      </a:r>
                    </a:p>
                  </a:txBody>
                  <a:tcP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37543495"/>
                  </a:ext>
                </a:extLst>
              </a:tr>
              <a:tr h="188599">
                <a:tc>
                  <a:txBody>
                    <a:bodyPr/>
                    <a:lstStyle/>
                    <a:p>
                      <a:pPr algn="ctr"/>
                      <a:r>
                        <a:rPr lang="en-GB" dirty="0"/>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r>
                        <a:rPr lang="en-GB" sz="1200" b="0" dirty="0">
                          <a:solidFill>
                            <a:schemeClr val="tx1"/>
                          </a:solidFill>
                        </a:rPr>
                        <a:t>A discordant coastline has alternating layers of hard and soft rock running parallel to the coast.</a:t>
                      </a:r>
                    </a:p>
                  </a:txBody>
                  <a:tcP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76022082"/>
                  </a:ext>
                </a:extLst>
              </a:tr>
              <a:tr h="188599">
                <a:tc>
                  <a:txBody>
                    <a:bodyPr/>
                    <a:lstStyle/>
                    <a:p>
                      <a:pPr algn="ctr"/>
                      <a:r>
                        <a:rPr lang="en-GB" dirty="0"/>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r>
                        <a:rPr lang="en-GB" sz="1200" b="0" dirty="0">
                          <a:solidFill>
                            <a:schemeClr val="tx1"/>
                          </a:solidFill>
                        </a:rPr>
                        <a:t>A concordant coastline has layers of rock running parallel to the coast, often leading to fewer bays and headlands.</a:t>
                      </a:r>
                    </a:p>
                  </a:txBody>
                  <a:tcP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14360632"/>
                  </a:ext>
                </a:extLst>
              </a:tr>
              <a:tr h="188599">
                <a:tc>
                  <a:txBody>
                    <a:bodyPr/>
                    <a:lstStyle/>
                    <a:p>
                      <a:pPr algn="ctr"/>
                      <a:r>
                        <a:rPr lang="en-GB" dirty="0"/>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r>
                        <a:rPr lang="en-GB" sz="1200" b="0" dirty="0">
                          <a:solidFill>
                            <a:schemeClr val="tx1"/>
                          </a:solidFill>
                        </a:rPr>
                        <a:t>A headland is a narrow piece of land that projects into the sea.</a:t>
                      </a:r>
                    </a:p>
                  </a:txBody>
                  <a:tcP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8086127"/>
                  </a:ext>
                </a:extLst>
              </a:tr>
              <a:tr h="252025">
                <a:tc>
                  <a:txBody>
                    <a:bodyPr/>
                    <a:lstStyle/>
                    <a:p>
                      <a:pPr algn="ctr"/>
                      <a:r>
                        <a:rPr lang="en-GB" dirty="0"/>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r>
                        <a:rPr lang="en-GB" sz="1200" dirty="0"/>
                        <a:t>A bay is a narrow piece of land that projects into the sea.</a:t>
                      </a:r>
                      <a:endParaRPr lang="en-GB" sz="1200" b="0" dirty="0">
                        <a:solidFill>
                          <a:schemeClr val="tx1"/>
                        </a:solidFill>
                      </a:endParaRPr>
                    </a:p>
                  </a:txBody>
                  <a:tcP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82976356"/>
                  </a:ext>
                </a:extLst>
              </a:tr>
              <a:tr h="252025">
                <a:tc>
                  <a:txBody>
                    <a:bodyPr/>
                    <a:lstStyle/>
                    <a:p>
                      <a:pPr algn="ctr"/>
                      <a:r>
                        <a:rPr lang="en-GB" dirty="0"/>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r>
                        <a:rPr lang="en-GB" sz="1200" b="0" dirty="0">
                          <a:solidFill>
                            <a:schemeClr val="tx1"/>
                          </a:solidFill>
                        </a:rPr>
                        <a:t>Cliffs are steep, high rock faces formed by the erosion of the coast.</a:t>
                      </a:r>
                    </a:p>
                  </a:txBody>
                  <a:tcP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99013150"/>
                  </a:ext>
                </a:extLst>
              </a:tr>
              <a:tr h="252025">
                <a:tc>
                  <a:txBody>
                    <a:bodyPr/>
                    <a:lstStyle/>
                    <a:p>
                      <a:pPr algn="ctr"/>
                      <a:r>
                        <a:rPr lang="en-GB" dirty="0"/>
                        <a:t>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r>
                        <a:rPr lang="en-GB" sz="1200" b="0" dirty="0">
                          <a:solidFill>
                            <a:schemeClr val="tx1"/>
                          </a:solidFill>
                        </a:rPr>
                        <a:t>A wave-cut platform is a flat area of rock in front of a cliff, created by wave erosion.</a:t>
                      </a:r>
                    </a:p>
                  </a:txBody>
                  <a:tcP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34695497"/>
                  </a:ext>
                </a:extLst>
              </a:tr>
              <a:tr h="252025">
                <a:tc>
                  <a:txBody>
                    <a:bodyPr/>
                    <a:lstStyle/>
                    <a:p>
                      <a:pPr algn="ctr"/>
                      <a:r>
                        <a:rPr lang="en-GB" dirty="0"/>
                        <a:t>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r>
                        <a:rPr lang="en-GB" sz="1200" b="0" dirty="0">
                          <a:solidFill>
                            <a:schemeClr val="tx1"/>
                          </a:solidFill>
                        </a:rPr>
                        <a:t>A cave is a solid, unbroken area of rock formed by wave action strengthening the rock.</a:t>
                      </a:r>
                    </a:p>
                  </a:txBody>
                  <a:tcP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34884630"/>
                  </a:ext>
                </a:extLst>
              </a:tr>
              <a:tr h="252025">
                <a:tc>
                  <a:txBody>
                    <a:bodyPr/>
                    <a:lstStyle/>
                    <a:p>
                      <a:pPr algn="ctr"/>
                      <a:r>
                        <a:rPr lang="en-GB" dirty="0"/>
                        <a:t>10.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r>
                        <a:rPr lang="en-GB" sz="1200" b="0" dirty="0">
                          <a:solidFill>
                            <a:schemeClr val="tx1"/>
                          </a:solidFill>
                        </a:rPr>
                        <a:t>A stack is a large rock pillar formed when the roof of an arch collapses.</a:t>
                      </a:r>
                    </a:p>
                  </a:txBody>
                  <a:tcP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13667967"/>
                  </a:ext>
                </a:extLst>
              </a:tr>
            </a:tbl>
          </a:graphicData>
        </a:graphic>
      </p:graphicFrame>
      <p:sp>
        <p:nvSpPr>
          <p:cNvPr id="4" name="TextBox 3">
            <a:extLst>
              <a:ext uri="{FF2B5EF4-FFF2-40B4-BE49-F238E27FC236}">
                <a16:creationId xmlns:a16="http://schemas.microsoft.com/office/drawing/2014/main" id="{430387EB-D797-3F92-AE04-A0B87C0BD424}"/>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6" name="Footer Placeholder 30">
            <a:extLst>
              <a:ext uri="{FF2B5EF4-FFF2-40B4-BE49-F238E27FC236}">
                <a16:creationId xmlns:a16="http://schemas.microsoft.com/office/drawing/2014/main" id="{62FA91C4-7145-B0DB-8E09-322DECBDF90A}"/>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49</a:t>
            </a:fld>
            <a:endParaRPr lang="en-GB" sz="1400" dirty="0"/>
          </a:p>
        </p:txBody>
      </p:sp>
      <p:pic>
        <p:nvPicPr>
          <p:cNvPr id="11" name="Graphic 10">
            <a:extLst>
              <a:ext uri="{FF2B5EF4-FFF2-40B4-BE49-F238E27FC236}">
                <a16:creationId xmlns:a16="http://schemas.microsoft.com/office/drawing/2014/main" id="{AC21430A-A44C-F457-6F40-4D68DE4B149C}"/>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153385" y="9383990"/>
            <a:ext cx="205675" cy="205675"/>
          </a:xfrm>
          <a:prstGeom prst="rect">
            <a:avLst/>
          </a:prstGeom>
        </p:spPr>
      </p:pic>
      <p:pic>
        <p:nvPicPr>
          <p:cNvPr id="21" name="Graphic 20">
            <a:extLst>
              <a:ext uri="{FF2B5EF4-FFF2-40B4-BE49-F238E27FC236}">
                <a16:creationId xmlns:a16="http://schemas.microsoft.com/office/drawing/2014/main" id="{D6719EF1-30F4-E3E5-76A1-B89BC966707D}"/>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367723" y="1950859"/>
            <a:ext cx="320825" cy="320825"/>
          </a:xfrm>
          <a:prstGeom prst="rect">
            <a:avLst/>
          </a:prstGeom>
        </p:spPr>
      </p:pic>
      <p:grpSp>
        <p:nvGrpSpPr>
          <p:cNvPr id="14" name="Group 13">
            <a:extLst>
              <a:ext uri="{FF2B5EF4-FFF2-40B4-BE49-F238E27FC236}">
                <a16:creationId xmlns:a16="http://schemas.microsoft.com/office/drawing/2014/main" id="{498430EF-A4CA-1322-E0E1-BA8CB4B5428B}"/>
              </a:ext>
            </a:extLst>
          </p:cNvPr>
          <p:cNvGrpSpPr/>
          <p:nvPr/>
        </p:nvGrpSpPr>
        <p:grpSpPr>
          <a:xfrm>
            <a:off x="320423" y="6743444"/>
            <a:ext cx="6748299" cy="2465353"/>
            <a:chOff x="328238" y="5074004"/>
            <a:chExt cx="6748299" cy="2465353"/>
          </a:xfrm>
        </p:grpSpPr>
        <p:sp>
          <p:nvSpPr>
            <p:cNvPr id="2" name="Rectangle 1">
              <a:extLst>
                <a:ext uri="{FF2B5EF4-FFF2-40B4-BE49-F238E27FC236}">
                  <a16:creationId xmlns:a16="http://schemas.microsoft.com/office/drawing/2014/main" id="{EBD33821-CAF0-30CF-53F2-32E91CA85064}"/>
                </a:ext>
              </a:extLst>
            </p:cNvPr>
            <p:cNvSpPr/>
            <p:nvPr/>
          </p:nvSpPr>
          <p:spPr>
            <a:xfrm>
              <a:off x="3162637" y="5404782"/>
              <a:ext cx="3265996" cy="2134575"/>
            </a:xfrm>
            <a:prstGeom prst="rect">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ectangle 2">
              <a:extLst>
                <a:ext uri="{FF2B5EF4-FFF2-40B4-BE49-F238E27FC236}">
                  <a16:creationId xmlns:a16="http://schemas.microsoft.com/office/drawing/2014/main" id="{84BC8BA8-1F3B-6195-D2C4-547C63592614}"/>
                </a:ext>
              </a:extLst>
            </p:cNvPr>
            <p:cNvSpPr/>
            <p:nvPr/>
          </p:nvSpPr>
          <p:spPr>
            <a:xfrm>
              <a:off x="367723" y="5404783"/>
              <a:ext cx="2794914" cy="2134574"/>
            </a:xfrm>
            <a:prstGeom prst="rect">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Graphic 12">
              <a:extLst>
                <a:ext uri="{FF2B5EF4-FFF2-40B4-BE49-F238E27FC236}">
                  <a16:creationId xmlns:a16="http://schemas.microsoft.com/office/drawing/2014/main" id="{B6FFC537-8564-A0F4-F555-FFD707FCBA48}"/>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356828" y="5074004"/>
              <a:ext cx="320825" cy="313025"/>
            </a:xfrm>
            <a:prstGeom prst="rect">
              <a:avLst/>
            </a:prstGeom>
          </p:spPr>
        </p:pic>
        <p:sp>
          <p:nvSpPr>
            <p:cNvPr id="18" name="TextBox 17">
              <a:extLst>
                <a:ext uri="{FF2B5EF4-FFF2-40B4-BE49-F238E27FC236}">
                  <a16:creationId xmlns:a16="http://schemas.microsoft.com/office/drawing/2014/main" id="{1264FAD4-D89F-07CF-3532-9FF8FD83A2EA}"/>
                </a:ext>
              </a:extLst>
            </p:cNvPr>
            <p:cNvSpPr txBox="1"/>
            <p:nvPr/>
          </p:nvSpPr>
          <p:spPr>
            <a:xfrm>
              <a:off x="328238" y="5392739"/>
              <a:ext cx="1683290" cy="230832"/>
            </a:xfrm>
            <a:prstGeom prst="rect">
              <a:avLst/>
            </a:prstGeom>
            <a:noFill/>
          </p:spPr>
          <p:txBody>
            <a:bodyPr wrap="square" rtlCol="0">
              <a:spAutoFit/>
            </a:bodyPr>
            <a:lstStyle/>
            <a:p>
              <a:r>
                <a:rPr lang="en-GB" sz="900" dirty="0">
                  <a:solidFill>
                    <a:schemeClr val="bg1">
                      <a:lumMod val="75000"/>
                    </a:schemeClr>
                  </a:solidFill>
                </a:rPr>
                <a:t>Erosion of a headland diagram</a:t>
              </a:r>
            </a:p>
          </p:txBody>
        </p:sp>
        <p:sp>
          <p:nvSpPr>
            <p:cNvPr id="19" name="TextBox 18">
              <a:extLst>
                <a:ext uri="{FF2B5EF4-FFF2-40B4-BE49-F238E27FC236}">
                  <a16:creationId xmlns:a16="http://schemas.microsoft.com/office/drawing/2014/main" id="{187CB54E-7B21-21B1-6360-9E3FF049B14C}"/>
                </a:ext>
              </a:extLst>
            </p:cNvPr>
            <p:cNvSpPr txBox="1"/>
            <p:nvPr/>
          </p:nvSpPr>
          <p:spPr>
            <a:xfrm>
              <a:off x="3123151" y="5385186"/>
              <a:ext cx="3160417" cy="230832"/>
            </a:xfrm>
            <a:prstGeom prst="rect">
              <a:avLst/>
            </a:prstGeom>
            <a:noFill/>
          </p:spPr>
          <p:txBody>
            <a:bodyPr wrap="square" rtlCol="0">
              <a:spAutoFit/>
            </a:bodyPr>
            <a:lstStyle/>
            <a:p>
              <a:r>
                <a:rPr lang="en-GB" sz="900" dirty="0">
                  <a:solidFill>
                    <a:schemeClr val="bg1">
                      <a:lumMod val="75000"/>
                    </a:schemeClr>
                  </a:solidFill>
                </a:rPr>
                <a:t>Outline the erosion of a headland</a:t>
              </a:r>
            </a:p>
          </p:txBody>
        </p:sp>
        <p:sp>
          <p:nvSpPr>
            <p:cNvPr id="22" name="TextBox 21">
              <a:extLst>
                <a:ext uri="{FF2B5EF4-FFF2-40B4-BE49-F238E27FC236}">
                  <a16:creationId xmlns:a16="http://schemas.microsoft.com/office/drawing/2014/main" id="{9986C655-F75A-CFDC-DEB0-64ECA2BB425D}"/>
                </a:ext>
              </a:extLst>
            </p:cNvPr>
            <p:cNvSpPr txBox="1"/>
            <p:nvPr/>
          </p:nvSpPr>
          <p:spPr>
            <a:xfrm>
              <a:off x="613716" y="5076451"/>
              <a:ext cx="6462821" cy="307777"/>
            </a:xfrm>
            <a:prstGeom prst="rect">
              <a:avLst/>
            </a:prstGeom>
            <a:noFill/>
          </p:spPr>
          <p:txBody>
            <a:bodyPr wrap="square">
              <a:spAutoFit/>
            </a:bodyPr>
            <a:lstStyle/>
            <a:p>
              <a:r>
                <a:rPr lang="en-GB" sz="1400" b="1" dirty="0">
                  <a:effectLst/>
                  <a:latin typeface="Calibri" panose="020F0502020204030204" pitchFamily="34" charset="0"/>
                  <a:ea typeface="Times New Roman" panose="02020603050405020304" pitchFamily="18" charset="0"/>
                  <a:cs typeface="Times New Roman" panose="02020603050405020304" pitchFamily="18" charset="0"/>
                </a:rPr>
                <a:t>Sketch and Outline</a:t>
              </a:r>
              <a:endParaRPr lang="en-GB" sz="1400" b="1" dirty="0">
                <a:latin typeface="Calibri" panose="020F0502020204030204" pitchFamily="34" charset="0"/>
                <a:ea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7975432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ounded Rectangle 38">
            <a:extLst>
              <a:ext uri="{FF2B5EF4-FFF2-40B4-BE49-F238E27FC236}">
                <a16:creationId xmlns:a16="http://schemas.microsoft.com/office/drawing/2014/main" id="{52F230C3-C067-1D83-4194-D71DE404E64A}"/>
              </a:ext>
            </a:extLst>
          </p:cNvPr>
          <p:cNvSpPr/>
          <p:nvPr/>
        </p:nvSpPr>
        <p:spPr>
          <a:xfrm>
            <a:off x="-487298" y="-18903"/>
            <a:ext cx="5944201" cy="862850"/>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descr="A qr code with a few black squares&#10;&#10;Description automatically generated">
            <a:extLst>
              <a:ext uri="{FF2B5EF4-FFF2-40B4-BE49-F238E27FC236}">
                <a16:creationId xmlns:a16="http://schemas.microsoft.com/office/drawing/2014/main" id="{59C1F7E7-BD49-AABC-836D-68072FB368E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696007" y="99342"/>
            <a:ext cx="669532" cy="669532"/>
          </a:xfrm>
          <a:prstGeom prst="rect">
            <a:avLst/>
          </a:prstGeom>
        </p:spPr>
      </p:pic>
      <p:sp>
        <p:nvSpPr>
          <p:cNvPr id="4" name="TextBox 3">
            <a:extLst>
              <a:ext uri="{FF2B5EF4-FFF2-40B4-BE49-F238E27FC236}">
                <a16:creationId xmlns:a16="http://schemas.microsoft.com/office/drawing/2014/main" id="{B8892388-FC9F-581E-15C9-F294A6557FAC}"/>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5" name="Footer Placeholder 30">
            <a:extLst>
              <a:ext uri="{FF2B5EF4-FFF2-40B4-BE49-F238E27FC236}">
                <a16:creationId xmlns:a16="http://schemas.microsoft.com/office/drawing/2014/main" id="{9F715096-BFA3-C976-CA99-C1F55BBED8E5}"/>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5</a:t>
            </a:fld>
            <a:endParaRPr lang="en-GB" sz="1400" dirty="0"/>
          </a:p>
        </p:txBody>
      </p:sp>
      <p:pic>
        <p:nvPicPr>
          <p:cNvPr id="6" name="Graphic 5">
            <a:extLst>
              <a:ext uri="{FF2B5EF4-FFF2-40B4-BE49-F238E27FC236}">
                <a16:creationId xmlns:a16="http://schemas.microsoft.com/office/drawing/2014/main" id="{C9898640-2515-6BD7-DB4F-DA4D4068B5EF}"/>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153385" y="9383990"/>
            <a:ext cx="205675" cy="205675"/>
          </a:xfrm>
          <a:prstGeom prst="rect">
            <a:avLst/>
          </a:prstGeom>
        </p:spPr>
      </p:pic>
      <p:sp>
        <p:nvSpPr>
          <p:cNvPr id="7" name="Rectangle 6">
            <a:extLst>
              <a:ext uri="{FF2B5EF4-FFF2-40B4-BE49-F238E27FC236}">
                <a16:creationId xmlns:a16="http://schemas.microsoft.com/office/drawing/2014/main" id="{B3CA8D55-8F48-F605-0BF6-C4A5D381223D}"/>
              </a:ext>
            </a:extLst>
          </p:cNvPr>
          <p:cNvSpPr/>
          <p:nvPr/>
        </p:nvSpPr>
        <p:spPr>
          <a:xfrm>
            <a:off x="-2258660" y="4611808"/>
            <a:ext cx="2530616" cy="1414241"/>
          </a:xfrm>
          <a:custGeom>
            <a:avLst/>
            <a:gdLst>
              <a:gd name="connsiteX0" fmla="*/ 0 w 2530616"/>
              <a:gd name="connsiteY0" fmla="*/ 0 h 1414241"/>
              <a:gd name="connsiteX1" fmla="*/ 480817 w 2530616"/>
              <a:gd name="connsiteY1" fmla="*/ 0 h 1414241"/>
              <a:gd name="connsiteX2" fmla="*/ 911022 w 2530616"/>
              <a:gd name="connsiteY2" fmla="*/ 0 h 1414241"/>
              <a:gd name="connsiteX3" fmla="*/ 1442451 w 2530616"/>
              <a:gd name="connsiteY3" fmla="*/ 0 h 1414241"/>
              <a:gd name="connsiteX4" fmla="*/ 1897962 w 2530616"/>
              <a:gd name="connsiteY4" fmla="*/ 0 h 1414241"/>
              <a:gd name="connsiteX5" fmla="*/ 2530616 w 2530616"/>
              <a:gd name="connsiteY5" fmla="*/ 0 h 1414241"/>
              <a:gd name="connsiteX6" fmla="*/ 2530616 w 2530616"/>
              <a:gd name="connsiteY6" fmla="*/ 428986 h 1414241"/>
              <a:gd name="connsiteX7" fmla="*/ 2530616 w 2530616"/>
              <a:gd name="connsiteY7" fmla="*/ 857973 h 1414241"/>
              <a:gd name="connsiteX8" fmla="*/ 2530616 w 2530616"/>
              <a:gd name="connsiteY8" fmla="*/ 1414241 h 1414241"/>
              <a:gd name="connsiteX9" fmla="*/ 2049799 w 2530616"/>
              <a:gd name="connsiteY9" fmla="*/ 1414241 h 1414241"/>
              <a:gd name="connsiteX10" fmla="*/ 1619594 w 2530616"/>
              <a:gd name="connsiteY10" fmla="*/ 1414241 h 1414241"/>
              <a:gd name="connsiteX11" fmla="*/ 1062859 w 2530616"/>
              <a:gd name="connsiteY11" fmla="*/ 1414241 h 1414241"/>
              <a:gd name="connsiteX12" fmla="*/ 582042 w 2530616"/>
              <a:gd name="connsiteY12" fmla="*/ 1414241 h 1414241"/>
              <a:gd name="connsiteX13" fmla="*/ 0 w 2530616"/>
              <a:gd name="connsiteY13" fmla="*/ 1414241 h 1414241"/>
              <a:gd name="connsiteX14" fmla="*/ 0 w 2530616"/>
              <a:gd name="connsiteY14" fmla="*/ 971112 h 1414241"/>
              <a:gd name="connsiteX15" fmla="*/ 0 w 2530616"/>
              <a:gd name="connsiteY15" fmla="*/ 527983 h 1414241"/>
              <a:gd name="connsiteX16" fmla="*/ 0 w 2530616"/>
              <a:gd name="connsiteY16" fmla="*/ 0 h 1414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30616" h="1414241" fill="none" extrusionOk="0">
                <a:moveTo>
                  <a:pt x="0" y="0"/>
                </a:moveTo>
                <a:cubicBezTo>
                  <a:pt x="180780" y="-56837"/>
                  <a:pt x="289884" y="48785"/>
                  <a:pt x="480817" y="0"/>
                </a:cubicBezTo>
                <a:cubicBezTo>
                  <a:pt x="671750" y="-48785"/>
                  <a:pt x="699914" y="41056"/>
                  <a:pt x="911022" y="0"/>
                </a:cubicBezTo>
                <a:cubicBezTo>
                  <a:pt x="1122131" y="-41056"/>
                  <a:pt x="1216079" y="40965"/>
                  <a:pt x="1442451" y="0"/>
                </a:cubicBezTo>
                <a:cubicBezTo>
                  <a:pt x="1668823" y="-40965"/>
                  <a:pt x="1761975" y="35173"/>
                  <a:pt x="1897962" y="0"/>
                </a:cubicBezTo>
                <a:cubicBezTo>
                  <a:pt x="2033949" y="-35173"/>
                  <a:pt x="2326634" y="68293"/>
                  <a:pt x="2530616" y="0"/>
                </a:cubicBezTo>
                <a:cubicBezTo>
                  <a:pt x="2547852" y="200250"/>
                  <a:pt x="2515982" y="327650"/>
                  <a:pt x="2530616" y="428986"/>
                </a:cubicBezTo>
                <a:cubicBezTo>
                  <a:pt x="2545250" y="530322"/>
                  <a:pt x="2488520" y="647843"/>
                  <a:pt x="2530616" y="857973"/>
                </a:cubicBezTo>
                <a:cubicBezTo>
                  <a:pt x="2572712" y="1068103"/>
                  <a:pt x="2508669" y="1219257"/>
                  <a:pt x="2530616" y="1414241"/>
                </a:cubicBezTo>
                <a:cubicBezTo>
                  <a:pt x="2340405" y="1418489"/>
                  <a:pt x="2285819" y="1390694"/>
                  <a:pt x="2049799" y="1414241"/>
                </a:cubicBezTo>
                <a:cubicBezTo>
                  <a:pt x="1813779" y="1437788"/>
                  <a:pt x="1782386" y="1393674"/>
                  <a:pt x="1619594" y="1414241"/>
                </a:cubicBezTo>
                <a:cubicBezTo>
                  <a:pt x="1456802" y="1434808"/>
                  <a:pt x="1333980" y="1361119"/>
                  <a:pt x="1062859" y="1414241"/>
                </a:cubicBezTo>
                <a:cubicBezTo>
                  <a:pt x="791738" y="1467363"/>
                  <a:pt x="802095" y="1357634"/>
                  <a:pt x="582042" y="1414241"/>
                </a:cubicBezTo>
                <a:cubicBezTo>
                  <a:pt x="361989" y="1470848"/>
                  <a:pt x="125883" y="1353998"/>
                  <a:pt x="0" y="1414241"/>
                </a:cubicBezTo>
                <a:cubicBezTo>
                  <a:pt x="-49144" y="1228203"/>
                  <a:pt x="48451" y="1072732"/>
                  <a:pt x="0" y="971112"/>
                </a:cubicBezTo>
                <a:cubicBezTo>
                  <a:pt x="-48451" y="869492"/>
                  <a:pt x="24403" y="654175"/>
                  <a:pt x="0" y="527983"/>
                </a:cubicBezTo>
                <a:cubicBezTo>
                  <a:pt x="-24403" y="401791"/>
                  <a:pt x="59340" y="125306"/>
                  <a:pt x="0" y="0"/>
                </a:cubicBezTo>
                <a:close/>
              </a:path>
              <a:path w="2530616" h="1414241" stroke="0" extrusionOk="0">
                <a:moveTo>
                  <a:pt x="0" y="0"/>
                </a:moveTo>
                <a:cubicBezTo>
                  <a:pt x="198590" y="-2828"/>
                  <a:pt x="329421" y="7175"/>
                  <a:pt x="531429" y="0"/>
                </a:cubicBezTo>
                <a:cubicBezTo>
                  <a:pt x="733437" y="-7175"/>
                  <a:pt x="870810" y="46309"/>
                  <a:pt x="1012246" y="0"/>
                </a:cubicBezTo>
                <a:cubicBezTo>
                  <a:pt x="1153682" y="-46309"/>
                  <a:pt x="1409756" y="36446"/>
                  <a:pt x="1518370" y="0"/>
                </a:cubicBezTo>
                <a:cubicBezTo>
                  <a:pt x="1626984" y="-36446"/>
                  <a:pt x="1811044" y="2698"/>
                  <a:pt x="2024493" y="0"/>
                </a:cubicBezTo>
                <a:cubicBezTo>
                  <a:pt x="2237942" y="-2698"/>
                  <a:pt x="2318475" y="39173"/>
                  <a:pt x="2530616" y="0"/>
                </a:cubicBezTo>
                <a:cubicBezTo>
                  <a:pt x="2582841" y="149818"/>
                  <a:pt x="2511993" y="359084"/>
                  <a:pt x="2530616" y="499698"/>
                </a:cubicBezTo>
                <a:cubicBezTo>
                  <a:pt x="2549239" y="640312"/>
                  <a:pt x="2529094" y="827837"/>
                  <a:pt x="2530616" y="956970"/>
                </a:cubicBezTo>
                <a:cubicBezTo>
                  <a:pt x="2532138" y="1086103"/>
                  <a:pt x="2508290" y="1216740"/>
                  <a:pt x="2530616" y="1414241"/>
                </a:cubicBezTo>
                <a:cubicBezTo>
                  <a:pt x="2343863" y="1414333"/>
                  <a:pt x="2129445" y="1387580"/>
                  <a:pt x="1973880" y="1414241"/>
                </a:cubicBezTo>
                <a:cubicBezTo>
                  <a:pt x="1818315" y="1440902"/>
                  <a:pt x="1557780" y="1358218"/>
                  <a:pt x="1442451" y="1414241"/>
                </a:cubicBezTo>
                <a:cubicBezTo>
                  <a:pt x="1327122" y="1470264"/>
                  <a:pt x="1157940" y="1399965"/>
                  <a:pt x="1012246" y="1414241"/>
                </a:cubicBezTo>
                <a:cubicBezTo>
                  <a:pt x="866553" y="1428517"/>
                  <a:pt x="630747" y="1382006"/>
                  <a:pt x="506123" y="1414241"/>
                </a:cubicBezTo>
                <a:cubicBezTo>
                  <a:pt x="381499" y="1446476"/>
                  <a:pt x="222372" y="1382747"/>
                  <a:pt x="0" y="1414241"/>
                </a:cubicBezTo>
                <a:cubicBezTo>
                  <a:pt x="-28385" y="1225020"/>
                  <a:pt x="49791" y="1149134"/>
                  <a:pt x="0" y="985255"/>
                </a:cubicBezTo>
                <a:cubicBezTo>
                  <a:pt x="-49791" y="821376"/>
                  <a:pt x="2094" y="770121"/>
                  <a:pt x="0" y="556268"/>
                </a:cubicBezTo>
                <a:cubicBezTo>
                  <a:pt x="-2094" y="342415"/>
                  <a:pt x="9876" y="225982"/>
                  <a:pt x="0" y="0"/>
                </a:cubicBezTo>
                <a:close/>
              </a:path>
            </a:pathLst>
          </a:custGeom>
          <a:solidFill>
            <a:srgbClr val="C8DFFF"/>
          </a:solidFill>
          <a:ln w="38100">
            <a:extLst>
              <a:ext uri="{C807C97D-BFC1-408E-A445-0C87EB9F89A2}">
                <ask:lineSketchStyleProps xmlns:ask="http://schemas.microsoft.com/office/drawing/2018/sketchyshapes" sd="2574006630">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03996FB9-3D97-62D1-4219-B33DF40BAEBF}"/>
              </a:ext>
            </a:extLst>
          </p:cNvPr>
          <p:cNvSpPr txBox="1"/>
          <p:nvPr/>
        </p:nvSpPr>
        <p:spPr>
          <a:xfrm>
            <a:off x="-1959678" y="4641054"/>
            <a:ext cx="1979949" cy="1384995"/>
          </a:xfrm>
          <a:prstGeom prst="rect">
            <a:avLst/>
          </a:prstGeom>
          <a:noFill/>
        </p:spPr>
        <p:txBody>
          <a:bodyPr wrap="square">
            <a:spAutoFit/>
          </a:bodyPr>
          <a:lstStyle/>
          <a:p>
            <a:pPr algn="ctr"/>
            <a:r>
              <a:rPr lang="en-GB" sz="2800" b="1" dirty="0">
                <a:solidFill>
                  <a:schemeClr val="accent1"/>
                </a:solidFill>
                <a:latin typeface="Calibri" panose="020F0502020204030204" pitchFamily="34" charset="0"/>
                <a:ea typeface="Times New Roman" panose="02020603050405020304" pitchFamily="18" charset="0"/>
                <a:cs typeface="Times New Roman" panose="02020603050405020304" pitchFamily="18" charset="0"/>
              </a:rPr>
              <a:t>Coastal </a:t>
            </a:r>
            <a:br>
              <a:rPr lang="en-GB" sz="2800" b="1" dirty="0">
                <a:solidFill>
                  <a:schemeClr val="accent1"/>
                </a:solidFill>
                <a:latin typeface="Calibri" panose="020F0502020204030204" pitchFamily="34" charset="0"/>
                <a:ea typeface="Times New Roman" panose="02020603050405020304" pitchFamily="18" charset="0"/>
                <a:cs typeface="Times New Roman" panose="02020603050405020304" pitchFamily="18" charset="0"/>
              </a:rPr>
            </a:br>
            <a:r>
              <a:rPr lang="en-GB" sz="2800" b="1" dirty="0">
                <a:solidFill>
                  <a:schemeClr val="accent1"/>
                </a:solidFill>
                <a:latin typeface="Calibri" panose="020F0502020204030204" pitchFamily="34" charset="0"/>
                <a:ea typeface="Times New Roman" panose="02020603050405020304" pitchFamily="18" charset="0"/>
                <a:cs typeface="Times New Roman" panose="02020603050405020304" pitchFamily="18" charset="0"/>
              </a:rPr>
              <a:t>Landscapes </a:t>
            </a:r>
          </a:p>
          <a:p>
            <a:pPr algn="ctr"/>
            <a:r>
              <a:rPr lang="en-GB" sz="2800" b="1" dirty="0">
                <a:solidFill>
                  <a:schemeClr val="accent1"/>
                </a:solidFill>
                <a:latin typeface="Calibri" panose="020F0502020204030204" pitchFamily="34" charset="0"/>
                <a:ea typeface="Times New Roman" panose="02020603050405020304" pitchFamily="18" charset="0"/>
                <a:cs typeface="Times New Roman" panose="02020603050405020304" pitchFamily="18" charset="0"/>
              </a:rPr>
              <a:t>in the UK</a:t>
            </a:r>
            <a:endParaRPr lang="en-GB" sz="2800" b="1" dirty="0">
              <a:solidFill>
                <a:schemeClr val="accent1"/>
              </a:solidFill>
              <a:effectLst/>
              <a:latin typeface="Times New Roman" panose="02020603050405020304" pitchFamily="18" charset="0"/>
              <a:ea typeface="Times New Roman" panose="02020603050405020304" pitchFamily="18" charset="0"/>
            </a:endParaRPr>
          </a:p>
        </p:txBody>
      </p:sp>
      <p:sp>
        <p:nvSpPr>
          <p:cNvPr id="11" name="Right Arrow 10">
            <a:extLst>
              <a:ext uri="{FF2B5EF4-FFF2-40B4-BE49-F238E27FC236}">
                <a16:creationId xmlns:a16="http://schemas.microsoft.com/office/drawing/2014/main" id="{7DF2339E-0223-38E3-F6E8-A59F112A0439}"/>
              </a:ext>
            </a:extLst>
          </p:cNvPr>
          <p:cNvSpPr/>
          <p:nvPr/>
        </p:nvSpPr>
        <p:spPr>
          <a:xfrm rot="8777114" flipH="1">
            <a:off x="346906" y="4158090"/>
            <a:ext cx="438535" cy="297072"/>
          </a:xfrm>
          <a:custGeom>
            <a:avLst/>
            <a:gdLst>
              <a:gd name="connsiteX0" fmla="*/ 0 w 438535"/>
              <a:gd name="connsiteY0" fmla="*/ 74268 h 297072"/>
              <a:gd name="connsiteX1" fmla="*/ 289999 w 438535"/>
              <a:gd name="connsiteY1" fmla="*/ 74268 h 297072"/>
              <a:gd name="connsiteX2" fmla="*/ 289999 w 438535"/>
              <a:gd name="connsiteY2" fmla="*/ 0 h 297072"/>
              <a:gd name="connsiteX3" fmla="*/ 438535 w 438535"/>
              <a:gd name="connsiteY3" fmla="*/ 148536 h 297072"/>
              <a:gd name="connsiteX4" fmla="*/ 289999 w 438535"/>
              <a:gd name="connsiteY4" fmla="*/ 297072 h 297072"/>
              <a:gd name="connsiteX5" fmla="*/ 289999 w 438535"/>
              <a:gd name="connsiteY5" fmla="*/ 222804 h 297072"/>
              <a:gd name="connsiteX6" fmla="*/ 0 w 438535"/>
              <a:gd name="connsiteY6" fmla="*/ 222804 h 297072"/>
              <a:gd name="connsiteX7" fmla="*/ 0 w 438535"/>
              <a:gd name="connsiteY7" fmla="*/ 74268 h 297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8535" h="297072" fill="none" extrusionOk="0">
                <a:moveTo>
                  <a:pt x="0" y="74268"/>
                </a:moveTo>
                <a:cubicBezTo>
                  <a:pt x="126581" y="41252"/>
                  <a:pt x="160758" y="81211"/>
                  <a:pt x="289999" y="74268"/>
                </a:cubicBezTo>
                <a:cubicBezTo>
                  <a:pt x="283560" y="47447"/>
                  <a:pt x="293955" y="35478"/>
                  <a:pt x="289999" y="0"/>
                </a:cubicBezTo>
                <a:cubicBezTo>
                  <a:pt x="338209" y="25065"/>
                  <a:pt x="365011" y="85503"/>
                  <a:pt x="438535" y="148536"/>
                </a:cubicBezTo>
                <a:cubicBezTo>
                  <a:pt x="414149" y="198969"/>
                  <a:pt x="324562" y="258792"/>
                  <a:pt x="289999" y="297072"/>
                </a:cubicBezTo>
                <a:cubicBezTo>
                  <a:pt x="287981" y="273387"/>
                  <a:pt x="293093" y="251596"/>
                  <a:pt x="289999" y="222804"/>
                </a:cubicBezTo>
                <a:cubicBezTo>
                  <a:pt x="191610" y="249202"/>
                  <a:pt x="107865" y="188408"/>
                  <a:pt x="0" y="222804"/>
                </a:cubicBezTo>
                <a:cubicBezTo>
                  <a:pt x="-7132" y="153065"/>
                  <a:pt x="5425" y="105268"/>
                  <a:pt x="0" y="74268"/>
                </a:cubicBezTo>
                <a:close/>
              </a:path>
              <a:path w="438535" h="297072" stroke="0" extrusionOk="0">
                <a:moveTo>
                  <a:pt x="0" y="74268"/>
                </a:moveTo>
                <a:cubicBezTo>
                  <a:pt x="69699" y="59130"/>
                  <a:pt x="206859" y="107621"/>
                  <a:pt x="289999" y="74268"/>
                </a:cubicBezTo>
                <a:cubicBezTo>
                  <a:pt x="282191" y="50435"/>
                  <a:pt x="292048" y="29703"/>
                  <a:pt x="289999" y="0"/>
                </a:cubicBezTo>
                <a:cubicBezTo>
                  <a:pt x="369419" y="63386"/>
                  <a:pt x="382400" y="98224"/>
                  <a:pt x="438535" y="148536"/>
                </a:cubicBezTo>
                <a:cubicBezTo>
                  <a:pt x="378942" y="226907"/>
                  <a:pt x="308050" y="250591"/>
                  <a:pt x="289999" y="297072"/>
                </a:cubicBezTo>
                <a:cubicBezTo>
                  <a:pt x="286888" y="266653"/>
                  <a:pt x="290108" y="256498"/>
                  <a:pt x="289999" y="222804"/>
                </a:cubicBezTo>
                <a:cubicBezTo>
                  <a:pt x="165208" y="231771"/>
                  <a:pt x="132020" y="204362"/>
                  <a:pt x="0" y="222804"/>
                </a:cubicBezTo>
                <a:cubicBezTo>
                  <a:pt x="-2016" y="182863"/>
                  <a:pt x="13481" y="146396"/>
                  <a:pt x="0" y="74268"/>
                </a:cubicBezTo>
                <a:close/>
              </a:path>
            </a:pathLst>
          </a:custGeom>
          <a:solidFill>
            <a:schemeClr val="bg1"/>
          </a:solidFill>
          <a:ln w="38100">
            <a:solidFill>
              <a:schemeClr val="accent1"/>
            </a:solidFill>
            <a:extLst>
              <a:ext uri="{C807C97D-BFC1-408E-A445-0C87EB9F89A2}">
                <ask:lineSketchStyleProps xmlns:ask="http://schemas.microsoft.com/office/drawing/2018/sketchyshapes" sd="2574006630">
                  <a:prstGeom prst="rightArrow">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ight Arrow 13">
            <a:extLst>
              <a:ext uri="{FF2B5EF4-FFF2-40B4-BE49-F238E27FC236}">
                <a16:creationId xmlns:a16="http://schemas.microsoft.com/office/drawing/2014/main" id="{F282A8C6-69CC-869C-127E-720175427D32}"/>
              </a:ext>
            </a:extLst>
          </p:cNvPr>
          <p:cNvSpPr/>
          <p:nvPr/>
        </p:nvSpPr>
        <p:spPr>
          <a:xfrm>
            <a:off x="795279" y="4575786"/>
            <a:ext cx="438535" cy="297072"/>
          </a:xfrm>
          <a:custGeom>
            <a:avLst/>
            <a:gdLst>
              <a:gd name="connsiteX0" fmla="*/ 0 w 438535"/>
              <a:gd name="connsiteY0" fmla="*/ 74268 h 297072"/>
              <a:gd name="connsiteX1" fmla="*/ 289999 w 438535"/>
              <a:gd name="connsiteY1" fmla="*/ 74268 h 297072"/>
              <a:gd name="connsiteX2" fmla="*/ 289999 w 438535"/>
              <a:gd name="connsiteY2" fmla="*/ 0 h 297072"/>
              <a:gd name="connsiteX3" fmla="*/ 438535 w 438535"/>
              <a:gd name="connsiteY3" fmla="*/ 148536 h 297072"/>
              <a:gd name="connsiteX4" fmla="*/ 289999 w 438535"/>
              <a:gd name="connsiteY4" fmla="*/ 297072 h 297072"/>
              <a:gd name="connsiteX5" fmla="*/ 289999 w 438535"/>
              <a:gd name="connsiteY5" fmla="*/ 222804 h 297072"/>
              <a:gd name="connsiteX6" fmla="*/ 0 w 438535"/>
              <a:gd name="connsiteY6" fmla="*/ 222804 h 297072"/>
              <a:gd name="connsiteX7" fmla="*/ 0 w 438535"/>
              <a:gd name="connsiteY7" fmla="*/ 74268 h 297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8535" h="297072" fill="none" extrusionOk="0">
                <a:moveTo>
                  <a:pt x="0" y="74268"/>
                </a:moveTo>
                <a:cubicBezTo>
                  <a:pt x="126581" y="41252"/>
                  <a:pt x="160758" y="81211"/>
                  <a:pt x="289999" y="74268"/>
                </a:cubicBezTo>
                <a:cubicBezTo>
                  <a:pt x="283560" y="47447"/>
                  <a:pt x="293955" y="35478"/>
                  <a:pt x="289999" y="0"/>
                </a:cubicBezTo>
                <a:cubicBezTo>
                  <a:pt x="338209" y="25065"/>
                  <a:pt x="365011" y="85503"/>
                  <a:pt x="438535" y="148536"/>
                </a:cubicBezTo>
                <a:cubicBezTo>
                  <a:pt x="414149" y="198969"/>
                  <a:pt x="324562" y="258792"/>
                  <a:pt x="289999" y="297072"/>
                </a:cubicBezTo>
                <a:cubicBezTo>
                  <a:pt x="287981" y="273387"/>
                  <a:pt x="293093" y="251596"/>
                  <a:pt x="289999" y="222804"/>
                </a:cubicBezTo>
                <a:cubicBezTo>
                  <a:pt x="191610" y="249202"/>
                  <a:pt x="107865" y="188408"/>
                  <a:pt x="0" y="222804"/>
                </a:cubicBezTo>
                <a:cubicBezTo>
                  <a:pt x="-7132" y="153065"/>
                  <a:pt x="5425" y="105268"/>
                  <a:pt x="0" y="74268"/>
                </a:cubicBezTo>
                <a:close/>
              </a:path>
              <a:path w="438535" h="297072" stroke="0" extrusionOk="0">
                <a:moveTo>
                  <a:pt x="0" y="74268"/>
                </a:moveTo>
                <a:cubicBezTo>
                  <a:pt x="69699" y="59130"/>
                  <a:pt x="206859" y="107621"/>
                  <a:pt x="289999" y="74268"/>
                </a:cubicBezTo>
                <a:cubicBezTo>
                  <a:pt x="282191" y="50435"/>
                  <a:pt x="292048" y="29703"/>
                  <a:pt x="289999" y="0"/>
                </a:cubicBezTo>
                <a:cubicBezTo>
                  <a:pt x="369419" y="63386"/>
                  <a:pt x="382400" y="98224"/>
                  <a:pt x="438535" y="148536"/>
                </a:cubicBezTo>
                <a:cubicBezTo>
                  <a:pt x="378942" y="226907"/>
                  <a:pt x="308050" y="250591"/>
                  <a:pt x="289999" y="297072"/>
                </a:cubicBezTo>
                <a:cubicBezTo>
                  <a:pt x="286888" y="266653"/>
                  <a:pt x="290108" y="256498"/>
                  <a:pt x="289999" y="222804"/>
                </a:cubicBezTo>
                <a:cubicBezTo>
                  <a:pt x="165208" y="231771"/>
                  <a:pt x="132020" y="204362"/>
                  <a:pt x="0" y="222804"/>
                </a:cubicBezTo>
                <a:cubicBezTo>
                  <a:pt x="-2016" y="182863"/>
                  <a:pt x="13481" y="146396"/>
                  <a:pt x="0" y="74268"/>
                </a:cubicBezTo>
                <a:close/>
              </a:path>
            </a:pathLst>
          </a:custGeom>
          <a:solidFill>
            <a:schemeClr val="bg1"/>
          </a:solidFill>
          <a:ln w="38100">
            <a:solidFill>
              <a:schemeClr val="accent1"/>
            </a:solidFill>
            <a:extLst>
              <a:ext uri="{C807C97D-BFC1-408E-A445-0C87EB9F89A2}">
                <ask:lineSketchStyleProps xmlns:ask="http://schemas.microsoft.com/office/drawing/2018/sketchyshapes" sd="2574006630">
                  <a:prstGeom prst="rightArrow">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42918455-A289-3082-C39E-4219A283FEAE}"/>
              </a:ext>
            </a:extLst>
          </p:cNvPr>
          <p:cNvSpPr/>
          <p:nvPr/>
        </p:nvSpPr>
        <p:spPr>
          <a:xfrm>
            <a:off x="616162" y="3578638"/>
            <a:ext cx="1034305" cy="482728"/>
          </a:xfrm>
          <a:custGeom>
            <a:avLst/>
            <a:gdLst>
              <a:gd name="connsiteX0" fmla="*/ 0 w 1034305"/>
              <a:gd name="connsiteY0" fmla="*/ 0 h 482728"/>
              <a:gd name="connsiteX1" fmla="*/ 496466 w 1034305"/>
              <a:gd name="connsiteY1" fmla="*/ 0 h 482728"/>
              <a:gd name="connsiteX2" fmla="*/ 1034305 w 1034305"/>
              <a:gd name="connsiteY2" fmla="*/ 0 h 482728"/>
              <a:gd name="connsiteX3" fmla="*/ 1034305 w 1034305"/>
              <a:gd name="connsiteY3" fmla="*/ 482728 h 482728"/>
              <a:gd name="connsiteX4" fmla="*/ 506809 w 1034305"/>
              <a:gd name="connsiteY4" fmla="*/ 482728 h 482728"/>
              <a:gd name="connsiteX5" fmla="*/ 0 w 1034305"/>
              <a:gd name="connsiteY5" fmla="*/ 482728 h 482728"/>
              <a:gd name="connsiteX6" fmla="*/ 0 w 1034305"/>
              <a:gd name="connsiteY6" fmla="*/ 0 h 48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305" h="482728" fill="none" extrusionOk="0">
                <a:moveTo>
                  <a:pt x="0" y="0"/>
                </a:moveTo>
                <a:cubicBezTo>
                  <a:pt x="114075" y="-19600"/>
                  <a:pt x="365177" y="38425"/>
                  <a:pt x="496466" y="0"/>
                </a:cubicBezTo>
                <a:cubicBezTo>
                  <a:pt x="627755" y="-38425"/>
                  <a:pt x="780068" y="27534"/>
                  <a:pt x="1034305" y="0"/>
                </a:cubicBezTo>
                <a:cubicBezTo>
                  <a:pt x="1062772" y="151505"/>
                  <a:pt x="981100" y="368580"/>
                  <a:pt x="1034305" y="482728"/>
                </a:cubicBezTo>
                <a:cubicBezTo>
                  <a:pt x="803697" y="496070"/>
                  <a:pt x="749366" y="447916"/>
                  <a:pt x="506809" y="482728"/>
                </a:cubicBezTo>
                <a:cubicBezTo>
                  <a:pt x="264252" y="517540"/>
                  <a:pt x="183809" y="422041"/>
                  <a:pt x="0" y="482728"/>
                </a:cubicBezTo>
                <a:cubicBezTo>
                  <a:pt x="-37930" y="254871"/>
                  <a:pt x="7003" y="223795"/>
                  <a:pt x="0" y="0"/>
                </a:cubicBezTo>
                <a:close/>
              </a:path>
              <a:path w="1034305" h="482728" stroke="0" extrusionOk="0">
                <a:moveTo>
                  <a:pt x="0" y="0"/>
                </a:moveTo>
                <a:cubicBezTo>
                  <a:pt x="191323" y="-53849"/>
                  <a:pt x="303197" y="9872"/>
                  <a:pt x="527496" y="0"/>
                </a:cubicBezTo>
                <a:cubicBezTo>
                  <a:pt x="751795" y="-9872"/>
                  <a:pt x="800996" y="17397"/>
                  <a:pt x="1034305" y="0"/>
                </a:cubicBezTo>
                <a:cubicBezTo>
                  <a:pt x="1081064" y="225160"/>
                  <a:pt x="990481" y="304977"/>
                  <a:pt x="1034305" y="482728"/>
                </a:cubicBezTo>
                <a:cubicBezTo>
                  <a:pt x="852622" y="521690"/>
                  <a:pt x="660692" y="427123"/>
                  <a:pt x="527496" y="482728"/>
                </a:cubicBezTo>
                <a:cubicBezTo>
                  <a:pt x="394300" y="538333"/>
                  <a:pt x="148846" y="453233"/>
                  <a:pt x="0" y="482728"/>
                </a:cubicBezTo>
                <a:cubicBezTo>
                  <a:pt x="-40553" y="358970"/>
                  <a:pt x="27766" y="175711"/>
                  <a:pt x="0" y="0"/>
                </a:cubicBezTo>
                <a:close/>
              </a:path>
            </a:pathLst>
          </a:custGeom>
          <a:solidFill>
            <a:srgbClr val="C8DFFF"/>
          </a:solidFill>
          <a:ln w="38100">
            <a:extLst>
              <a:ext uri="{C807C97D-BFC1-408E-A445-0C87EB9F89A2}">
                <ask:lineSketchStyleProps xmlns:ask="http://schemas.microsoft.com/office/drawing/2018/sketchyshapes" sd="4049984401">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21" name="TextBox 20">
            <a:extLst>
              <a:ext uri="{FF2B5EF4-FFF2-40B4-BE49-F238E27FC236}">
                <a16:creationId xmlns:a16="http://schemas.microsoft.com/office/drawing/2014/main" id="{C21A6BEC-8789-D463-5C53-3112892D939A}"/>
              </a:ext>
            </a:extLst>
          </p:cNvPr>
          <p:cNvSpPr txBox="1"/>
          <p:nvPr/>
        </p:nvSpPr>
        <p:spPr>
          <a:xfrm>
            <a:off x="143339" y="3529529"/>
            <a:ext cx="1979949" cy="307777"/>
          </a:xfrm>
          <a:prstGeom prst="rect">
            <a:avLst/>
          </a:prstGeom>
          <a:noFill/>
        </p:spPr>
        <p:txBody>
          <a:bodyPr wrap="square">
            <a:spAutoFit/>
          </a:bodyPr>
          <a:lstStyle/>
          <a:p>
            <a:pPr algn="ctr"/>
            <a:r>
              <a:rPr lang="en-GB" sz="1400" b="1" dirty="0">
                <a:solidFill>
                  <a:schemeClr val="accent1"/>
                </a:solidFill>
                <a:effectLst/>
                <a:latin typeface="Calibri" panose="020F0502020204030204" pitchFamily="34" charset="0"/>
                <a:ea typeface="Times New Roman" panose="02020603050405020304" pitchFamily="18" charset="0"/>
                <a:cs typeface="Times New Roman" panose="02020603050405020304" pitchFamily="18" charset="0"/>
              </a:rPr>
              <a:t>mass</a:t>
            </a:r>
            <a:endParaRPr lang="en-GB" sz="1400" b="1" dirty="0">
              <a:solidFill>
                <a:schemeClr val="accent1"/>
              </a:solidFill>
              <a:effectLst/>
              <a:latin typeface="Times New Roman" panose="02020603050405020304" pitchFamily="18" charset="0"/>
              <a:ea typeface="Times New Roman" panose="02020603050405020304" pitchFamily="18" charset="0"/>
            </a:endParaRPr>
          </a:p>
        </p:txBody>
      </p:sp>
      <p:sp>
        <p:nvSpPr>
          <p:cNvPr id="23" name="TextBox 22">
            <a:extLst>
              <a:ext uri="{FF2B5EF4-FFF2-40B4-BE49-F238E27FC236}">
                <a16:creationId xmlns:a16="http://schemas.microsoft.com/office/drawing/2014/main" id="{B65B69B2-2196-3900-5ADA-6C31B98B13B8}"/>
              </a:ext>
            </a:extLst>
          </p:cNvPr>
          <p:cNvSpPr txBox="1"/>
          <p:nvPr/>
        </p:nvSpPr>
        <p:spPr>
          <a:xfrm>
            <a:off x="143339" y="3751170"/>
            <a:ext cx="1979949" cy="307777"/>
          </a:xfrm>
          <a:prstGeom prst="rect">
            <a:avLst/>
          </a:prstGeom>
          <a:noFill/>
        </p:spPr>
        <p:txBody>
          <a:bodyPr wrap="square">
            <a:spAutoFit/>
          </a:bodyPr>
          <a:lstStyle/>
          <a:p>
            <a:pPr algn="ctr"/>
            <a:r>
              <a:rPr lang="en-GB" sz="1400" b="1" dirty="0">
                <a:solidFill>
                  <a:schemeClr val="accent1"/>
                </a:solidFill>
                <a:effectLst/>
                <a:latin typeface="Calibri" panose="020F0502020204030204" pitchFamily="34" charset="0"/>
                <a:ea typeface="Times New Roman" panose="02020603050405020304" pitchFamily="18" charset="0"/>
                <a:cs typeface="Times New Roman" panose="02020603050405020304" pitchFamily="18" charset="0"/>
              </a:rPr>
              <a:t>movement</a:t>
            </a:r>
            <a:endParaRPr lang="en-GB" sz="1400" b="1" dirty="0">
              <a:solidFill>
                <a:schemeClr val="accent1"/>
              </a:solidFill>
              <a:effectLst/>
              <a:latin typeface="Times New Roman" panose="02020603050405020304" pitchFamily="18" charset="0"/>
              <a:ea typeface="Times New Roman" panose="02020603050405020304" pitchFamily="18" charset="0"/>
            </a:endParaRPr>
          </a:p>
        </p:txBody>
      </p:sp>
      <p:sp>
        <p:nvSpPr>
          <p:cNvPr id="24" name="Rectangle 23">
            <a:extLst>
              <a:ext uri="{FF2B5EF4-FFF2-40B4-BE49-F238E27FC236}">
                <a16:creationId xmlns:a16="http://schemas.microsoft.com/office/drawing/2014/main" id="{353F0B4B-8D75-CDFC-3413-A6C918B28114}"/>
              </a:ext>
            </a:extLst>
          </p:cNvPr>
          <p:cNvSpPr/>
          <p:nvPr/>
        </p:nvSpPr>
        <p:spPr>
          <a:xfrm>
            <a:off x="1462797" y="4510445"/>
            <a:ext cx="1034305" cy="482728"/>
          </a:xfrm>
          <a:custGeom>
            <a:avLst/>
            <a:gdLst>
              <a:gd name="connsiteX0" fmla="*/ 0 w 1034305"/>
              <a:gd name="connsiteY0" fmla="*/ 0 h 482728"/>
              <a:gd name="connsiteX1" fmla="*/ 496466 w 1034305"/>
              <a:gd name="connsiteY1" fmla="*/ 0 h 482728"/>
              <a:gd name="connsiteX2" fmla="*/ 1034305 w 1034305"/>
              <a:gd name="connsiteY2" fmla="*/ 0 h 482728"/>
              <a:gd name="connsiteX3" fmla="*/ 1034305 w 1034305"/>
              <a:gd name="connsiteY3" fmla="*/ 482728 h 482728"/>
              <a:gd name="connsiteX4" fmla="*/ 506809 w 1034305"/>
              <a:gd name="connsiteY4" fmla="*/ 482728 h 482728"/>
              <a:gd name="connsiteX5" fmla="*/ 0 w 1034305"/>
              <a:gd name="connsiteY5" fmla="*/ 482728 h 482728"/>
              <a:gd name="connsiteX6" fmla="*/ 0 w 1034305"/>
              <a:gd name="connsiteY6" fmla="*/ 0 h 48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305" h="482728" fill="none" extrusionOk="0">
                <a:moveTo>
                  <a:pt x="0" y="0"/>
                </a:moveTo>
                <a:cubicBezTo>
                  <a:pt x="114075" y="-19600"/>
                  <a:pt x="365177" y="38425"/>
                  <a:pt x="496466" y="0"/>
                </a:cubicBezTo>
                <a:cubicBezTo>
                  <a:pt x="627755" y="-38425"/>
                  <a:pt x="780068" y="27534"/>
                  <a:pt x="1034305" y="0"/>
                </a:cubicBezTo>
                <a:cubicBezTo>
                  <a:pt x="1062772" y="151505"/>
                  <a:pt x="981100" y="368580"/>
                  <a:pt x="1034305" y="482728"/>
                </a:cubicBezTo>
                <a:cubicBezTo>
                  <a:pt x="803697" y="496070"/>
                  <a:pt x="749366" y="447916"/>
                  <a:pt x="506809" y="482728"/>
                </a:cubicBezTo>
                <a:cubicBezTo>
                  <a:pt x="264252" y="517540"/>
                  <a:pt x="183809" y="422041"/>
                  <a:pt x="0" y="482728"/>
                </a:cubicBezTo>
                <a:cubicBezTo>
                  <a:pt x="-37930" y="254871"/>
                  <a:pt x="7003" y="223795"/>
                  <a:pt x="0" y="0"/>
                </a:cubicBezTo>
                <a:close/>
              </a:path>
              <a:path w="1034305" h="482728" stroke="0" extrusionOk="0">
                <a:moveTo>
                  <a:pt x="0" y="0"/>
                </a:moveTo>
                <a:cubicBezTo>
                  <a:pt x="191323" y="-53849"/>
                  <a:pt x="303197" y="9872"/>
                  <a:pt x="527496" y="0"/>
                </a:cubicBezTo>
                <a:cubicBezTo>
                  <a:pt x="751795" y="-9872"/>
                  <a:pt x="800996" y="17397"/>
                  <a:pt x="1034305" y="0"/>
                </a:cubicBezTo>
                <a:cubicBezTo>
                  <a:pt x="1081064" y="225160"/>
                  <a:pt x="990481" y="304977"/>
                  <a:pt x="1034305" y="482728"/>
                </a:cubicBezTo>
                <a:cubicBezTo>
                  <a:pt x="852622" y="521690"/>
                  <a:pt x="660692" y="427123"/>
                  <a:pt x="527496" y="482728"/>
                </a:cubicBezTo>
                <a:cubicBezTo>
                  <a:pt x="394300" y="538333"/>
                  <a:pt x="148846" y="453233"/>
                  <a:pt x="0" y="482728"/>
                </a:cubicBezTo>
                <a:cubicBezTo>
                  <a:pt x="-40553" y="358970"/>
                  <a:pt x="27766" y="175711"/>
                  <a:pt x="0" y="0"/>
                </a:cubicBezTo>
                <a:close/>
              </a:path>
            </a:pathLst>
          </a:custGeom>
          <a:solidFill>
            <a:srgbClr val="C8DFFF"/>
          </a:solidFill>
          <a:ln w="38100">
            <a:extLst>
              <a:ext uri="{C807C97D-BFC1-408E-A445-0C87EB9F89A2}">
                <ask:lineSketchStyleProps xmlns:ask="http://schemas.microsoft.com/office/drawing/2018/sketchyshapes" sd="4049984401">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25" name="TextBox 24">
            <a:extLst>
              <a:ext uri="{FF2B5EF4-FFF2-40B4-BE49-F238E27FC236}">
                <a16:creationId xmlns:a16="http://schemas.microsoft.com/office/drawing/2014/main" id="{158D8B4F-C547-4CFB-E9F5-863BC6DA036F}"/>
              </a:ext>
            </a:extLst>
          </p:cNvPr>
          <p:cNvSpPr txBox="1"/>
          <p:nvPr/>
        </p:nvSpPr>
        <p:spPr>
          <a:xfrm>
            <a:off x="989974" y="4578197"/>
            <a:ext cx="1979949" cy="307777"/>
          </a:xfrm>
          <a:prstGeom prst="rect">
            <a:avLst/>
          </a:prstGeom>
          <a:noFill/>
        </p:spPr>
        <p:txBody>
          <a:bodyPr wrap="square">
            <a:spAutoFit/>
          </a:bodyPr>
          <a:lstStyle/>
          <a:p>
            <a:pPr algn="ctr"/>
            <a:r>
              <a:rPr lang="en-GB" sz="1400" b="1" dirty="0">
                <a:solidFill>
                  <a:schemeClr val="accent1"/>
                </a:solidFill>
                <a:effectLst/>
                <a:latin typeface="Calibri" panose="020F0502020204030204" pitchFamily="34" charset="0"/>
                <a:ea typeface="Times New Roman" panose="02020603050405020304" pitchFamily="18" charset="0"/>
                <a:cs typeface="Times New Roman" panose="02020603050405020304" pitchFamily="18" charset="0"/>
              </a:rPr>
              <a:t>erosion</a:t>
            </a:r>
            <a:endParaRPr lang="en-GB" sz="1400" b="1" dirty="0">
              <a:solidFill>
                <a:schemeClr val="accent1"/>
              </a:solidFill>
              <a:effectLst/>
              <a:latin typeface="Times New Roman" panose="02020603050405020304" pitchFamily="18" charset="0"/>
              <a:ea typeface="Times New Roman" panose="02020603050405020304" pitchFamily="18" charset="0"/>
            </a:endParaRPr>
          </a:p>
        </p:txBody>
      </p:sp>
      <p:sp>
        <p:nvSpPr>
          <p:cNvPr id="31" name="Right Arrow 30">
            <a:extLst>
              <a:ext uri="{FF2B5EF4-FFF2-40B4-BE49-F238E27FC236}">
                <a16:creationId xmlns:a16="http://schemas.microsoft.com/office/drawing/2014/main" id="{679F012B-CB0C-CCE6-074F-6DA6D4C8E835}"/>
              </a:ext>
            </a:extLst>
          </p:cNvPr>
          <p:cNvSpPr/>
          <p:nvPr/>
        </p:nvSpPr>
        <p:spPr>
          <a:xfrm>
            <a:off x="795278" y="5221172"/>
            <a:ext cx="438535" cy="297072"/>
          </a:xfrm>
          <a:custGeom>
            <a:avLst/>
            <a:gdLst>
              <a:gd name="connsiteX0" fmla="*/ 0 w 438535"/>
              <a:gd name="connsiteY0" fmla="*/ 74268 h 297072"/>
              <a:gd name="connsiteX1" fmla="*/ 289999 w 438535"/>
              <a:gd name="connsiteY1" fmla="*/ 74268 h 297072"/>
              <a:gd name="connsiteX2" fmla="*/ 289999 w 438535"/>
              <a:gd name="connsiteY2" fmla="*/ 0 h 297072"/>
              <a:gd name="connsiteX3" fmla="*/ 438535 w 438535"/>
              <a:gd name="connsiteY3" fmla="*/ 148536 h 297072"/>
              <a:gd name="connsiteX4" fmla="*/ 289999 w 438535"/>
              <a:gd name="connsiteY4" fmla="*/ 297072 h 297072"/>
              <a:gd name="connsiteX5" fmla="*/ 289999 w 438535"/>
              <a:gd name="connsiteY5" fmla="*/ 222804 h 297072"/>
              <a:gd name="connsiteX6" fmla="*/ 0 w 438535"/>
              <a:gd name="connsiteY6" fmla="*/ 222804 h 297072"/>
              <a:gd name="connsiteX7" fmla="*/ 0 w 438535"/>
              <a:gd name="connsiteY7" fmla="*/ 74268 h 297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8535" h="297072" fill="none" extrusionOk="0">
                <a:moveTo>
                  <a:pt x="0" y="74268"/>
                </a:moveTo>
                <a:cubicBezTo>
                  <a:pt x="126581" y="41252"/>
                  <a:pt x="160758" y="81211"/>
                  <a:pt x="289999" y="74268"/>
                </a:cubicBezTo>
                <a:cubicBezTo>
                  <a:pt x="283560" y="47447"/>
                  <a:pt x="293955" y="35478"/>
                  <a:pt x="289999" y="0"/>
                </a:cubicBezTo>
                <a:cubicBezTo>
                  <a:pt x="338209" y="25065"/>
                  <a:pt x="365011" y="85503"/>
                  <a:pt x="438535" y="148536"/>
                </a:cubicBezTo>
                <a:cubicBezTo>
                  <a:pt x="414149" y="198969"/>
                  <a:pt x="324562" y="258792"/>
                  <a:pt x="289999" y="297072"/>
                </a:cubicBezTo>
                <a:cubicBezTo>
                  <a:pt x="287981" y="273387"/>
                  <a:pt x="293093" y="251596"/>
                  <a:pt x="289999" y="222804"/>
                </a:cubicBezTo>
                <a:cubicBezTo>
                  <a:pt x="191610" y="249202"/>
                  <a:pt x="107865" y="188408"/>
                  <a:pt x="0" y="222804"/>
                </a:cubicBezTo>
                <a:cubicBezTo>
                  <a:pt x="-7132" y="153065"/>
                  <a:pt x="5425" y="105268"/>
                  <a:pt x="0" y="74268"/>
                </a:cubicBezTo>
                <a:close/>
              </a:path>
              <a:path w="438535" h="297072" stroke="0" extrusionOk="0">
                <a:moveTo>
                  <a:pt x="0" y="74268"/>
                </a:moveTo>
                <a:cubicBezTo>
                  <a:pt x="69699" y="59130"/>
                  <a:pt x="206859" y="107621"/>
                  <a:pt x="289999" y="74268"/>
                </a:cubicBezTo>
                <a:cubicBezTo>
                  <a:pt x="282191" y="50435"/>
                  <a:pt x="292048" y="29703"/>
                  <a:pt x="289999" y="0"/>
                </a:cubicBezTo>
                <a:cubicBezTo>
                  <a:pt x="369419" y="63386"/>
                  <a:pt x="382400" y="98224"/>
                  <a:pt x="438535" y="148536"/>
                </a:cubicBezTo>
                <a:cubicBezTo>
                  <a:pt x="378942" y="226907"/>
                  <a:pt x="308050" y="250591"/>
                  <a:pt x="289999" y="297072"/>
                </a:cubicBezTo>
                <a:cubicBezTo>
                  <a:pt x="286888" y="266653"/>
                  <a:pt x="290108" y="256498"/>
                  <a:pt x="289999" y="222804"/>
                </a:cubicBezTo>
                <a:cubicBezTo>
                  <a:pt x="165208" y="231771"/>
                  <a:pt x="132020" y="204362"/>
                  <a:pt x="0" y="222804"/>
                </a:cubicBezTo>
                <a:cubicBezTo>
                  <a:pt x="-2016" y="182863"/>
                  <a:pt x="13481" y="146396"/>
                  <a:pt x="0" y="74268"/>
                </a:cubicBezTo>
                <a:close/>
              </a:path>
            </a:pathLst>
          </a:custGeom>
          <a:solidFill>
            <a:schemeClr val="bg1"/>
          </a:solidFill>
          <a:ln w="38100">
            <a:solidFill>
              <a:schemeClr val="accent1"/>
            </a:solidFill>
            <a:extLst>
              <a:ext uri="{C807C97D-BFC1-408E-A445-0C87EB9F89A2}">
                <ask:lineSketchStyleProps xmlns:ask="http://schemas.microsoft.com/office/drawing/2018/sketchyshapes" sd="2574006630">
                  <a:prstGeom prst="rightArrow">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AE78DE68-72A3-4001-9030-BF7D00AFE2E4}"/>
              </a:ext>
            </a:extLst>
          </p:cNvPr>
          <p:cNvSpPr/>
          <p:nvPr/>
        </p:nvSpPr>
        <p:spPr>
          <a:xfrm>
            <a:off x="1462796" y="5155831"/>
            <a:ext cx="1034305" cy="482728"/>
          </a:xfrm>
          <a:custGeom>
            <a:avLst/>
            <a:gdLst>
              <a:gd name="connsiteX0" fmla="*/ 0 w 1034305"/>
              <a:gd name="connsiteY0" fmla="*/ 0 h 482728"/>
              <a:gd name="connsiteX1" fmla="*/ 496466 w 1034305"/>
              <a:gd name="connsiteY1" fmla="*/ 0 h 482728"/>
              <a:gd name="connsiteX2" fmla="*/ 1034305 w 1034305"/>
              <a:gd name="connsiteY2" fmla="*/ 0 h 482728"/>
              <a:gd name="connsiteX3" fmla="*/ 1034305 w 1034305"/>
              <a:gd name="connsiteY3" fmla="*/ 482728 h 482728"/>
              <a:gd name="connsiteX4" fmla="*/ 506809 w 1034305"/>
              <a:gd name="connsiteY4" fmla="*/ 482728 h 482728"/>
              <a:gd name="connsiteX5" fmla="*/ 0 w 1034305"/>
              <a:gd name="connsiteY5" fmla="*/ 482728 h 482728"/>
              <a:gd name="connsiteX6" fmla="*/ 0 w 1034305"/>
              <a:gd name="connsiteY6" fmla="*/ 0 h 48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305" h="482728" fill="none" extrusionOk="0">
                <a:moveTo>
                  <a:pt x="0" y="0"/>
                </a:moveTo>
                <a:cubicBezTo>
                  <a:pt x="114075" y="-19600"/>
                  <a:pt x="365177" y="38425"/>
                  <a:pt x="496466" y="0"/>
                </a:cubicBezTo>
                <a:cubicBezTo>
                  <a:pt x="627755" y="-38425"/>
                  <a:pt x="780068" y="27534"/>
                  <a:pt x="1034305" y="0"/>
                </a:cubicBezTo>
                <a:cubicBezTo>
                  <a:pt x="1062772" y="151505"/>
                  <a:pt x="981100" y="368580"/>
                  <a:pt x="1034305" y="482728"/>
                </a:cubicBezTo>
                <a:cubicBezTo>
                  <a:pt x="803697" y="496070"/>
                  <a:pt x="749366" y="447916"/>
                  <a:pt x="506809" y="482728"/>
                </a:cubicBezTo>
                <a:cubicBezTo>
                  <a:pt x="264252" y="517540"/>
                  <a:pt x="183809" y="422041"/>
                  <a:pt x="0" y="482728"/>
                </a:cubicBezTo>
                <a:cubicBezTo>
                  <a:pt x="-37930" y="254871"/>
                  <a:pt x="7003" y="223795"/>
                  <a:pt x="0" y="0"/>
                </a:cubicBezTo>
                <a:close/>
              </a:path>
              <a:path w="1034305" h="482728" stroke="0" extrusionOk="0">
                <a:moveTo>
                  <a:pt x="0" y="0"/>
                </a:moveTo>
                <a:cubicBezTo>
                  <a:pt x="191323" y="-53849"/>
                  <a:pt x="303197" y="9872"/>
                  <a:pt x="527496" y="0"/>
                </a:cubicBezTo>
                <a:cubicBezTo>
                  <a:pt x="751795" y="-9872"/>
                  <a:pt x="800996" y="17397"/>
                  <a:pt x="1034305" y="0"/>
                </a:cubicBezTo>
                <a:cubicBezTo>
                  <a:pt x="1081064" y="225160"/>
                  <a:pt x="990481" y="304977"/>
                  <a:pt x="1034305" y="482728"/>
                </a:cubicBezTo>
                <a:cubicBezTo>
                  <a:pt x="852622" y="521690"/>
                  <a:pt x="660692" y="427123"/>
                  <a:pt x="527496" y="482728"/>
                </a:cubicBezTo>
                <a:cubicBezTo>
                  <a:pt x="394300" y="538333"/>
                  <a:pt x="148846" y="453233"/>
                  <a:pt x="0" y="482728"/>
                </a:cubicBezTo>
                <a:cubicBezTo>
                  <a:pt x="-40553" y="358970"/>
                  <a:pt x="27766" y="175711"/>
                  <a:pt x="0" y="0"/>
                </a:cubicBezTo>
                <a:close/>
              </a:path>
            </a:pathLst>
          </a:custGeom>
          <a:solidFill>
            <a:srgbClr val="C8DFFF"/>
          </a:solidFill>
          <a:ln w="38100">
            <a:extLst>
              <a:ext uri="{C807C97D-BFC1-408E-A445-0C87EB9F89A2}">
                <ask:lineSketchStyleProps xmlns:ask="http://schemas.microsoft.com/office/drawing/2018/sketchyshapes" sd="4049984401">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34" name="TextBox 33">
            <a:extLst>
              <a:ext uri="{FF2B5EF4-FFF2-40B4-BE49-F238E27FC236}">
                <a16:creationId xmlns:a16="http://schemas.microsoft.com/office/drawing/2014/main" id="{4469CCD3-5F14-C354-C47D-5A5AF82DE317}"/>
              </a:ext>
            </a:extLst>
          </p:cNvPr>
          <p:cNvSpPr txBox="1"/>
          <p:nvPr/>
        </p:nvSpPr>
        <p:spPr>
          <a:xfrm>
            <a:off x="989973" y="5258308"/>
            <a:ext cx="1979949" cy="276999"/>
          </a:xfrm>
          <a:prstGeom prst="rect">
            <a:avLst/>
          </a:prstGeom>
          <a:noFill/>
        </p:spPr>
        <p:txBody>
          <a:bodyPr wrap="square">
            <a:spAutoFit/>
          </a:bodyPr>
          <a:lstStyle/>
          <a:p>
            <a:pPr algn="ctr"/>
            <a:r>
              <a:rPr lang="en-GB" sz="1200" b="1" dirty="0">
                <a:solidFill>
                  <a:schemeClr val="accent1"/>
                </a:solidFill>
                <a:effectLst/>
                <a:latin typeface="Calibri" panose="020F0502020204030204" pitchFamily="34" charset="0"/>
                <a:ea typeface="Times New Roman" panose="02020603050405020304" pitchFamily="18" charset="0"/>
                <a:cs typeface="Times New Roman" panose="02020603050405020304" pitchFamily="18" charset="0"/>
              </a:rPr>
              <a:t>transportation</a:t>
            </a:r>
            <a:endParaRPr lang="en-GB" sz="1400" b="1" dirty="0">
              <a:solidFill>
                <a:schemeClr val="accent1"/>
              </a:solidFill>
              <a:effectLst/>
              <a:latin typeface="Times New Roman" panose="02020603050405020304" pitchFamily="18" charset="0"/>
              <a:ea typeface="Times New Roman" panose="02020603050405020304" pitchFamily="18" charset="0"/>
            </a:endParaRPr>
          </a:p>
        </p:txBody>
      </p:sp>
      <p:sp>
        <p:nvSpPr>
          <p:cNvPr id="35" name="Right Arrow 34">
            <a:extLst>
              <a:ext uri="{FF2B5EF4-FFF2-40B4-BE49-F238E27FC236}">
                <a16:creationId xmlns:a16="http://schemas.microsoft.com/office/drawing/2014/main" id="{4996840D-4A5D-637C-3932-33AF756E727E}"/>
              </a:ext>
            </a:extLst>
          </p:cNvPr>
          <p:cNvSpPr/>
          <p:nvPr/>
        </p:nvSpPr>
        <p:spPr>
          <a:xfrm>
            <a:off x="795278" y="5833983"/>
            <a:ext cx="438535" cy="297072"/>
          </a:xfrm>
          <a:custGeom>
            <a:avLst/>
            <a:gdLst>
              <a:gd name="connsiteX0" fmla="*/ 0 w 438535"/>
              <a:gd name="connsiteY0" fmla="*/ 74268 h 297072"/>
              <a:gd name="connsiteX1" fmla="*/ 289999 w 438535"/>
              <a:gd name="connsiteY1" fmla="*/ 74268 h 297072"/>
              <a:gd name="connsiteX2" fmla="*/ 289999 w 438535"/>
              <a:gd name="connsiteY2" fmla="*/ 0 h 297072"/>
              <a:gd name="connsiteX3" fmla="*/ 438535 w 438535"/>
              <a:gd name="connsiteY3" fmla="*/ 148536 h 297072"/>
              <a:gd name="connsiteX4" fmla="*/ 289999 w 438535"/>
              <a:gd name="connsiteY4" fmla="*/ 297072 h 297072"/>
              <a:gd name="connsiteX5" fmla="*/ 289999 w 438535"/>
              <a:gd name="connsiteY5" fmla="*/ 222804 h 297072"/>
              <a:gd name="connsiteX6" fmla="*/ 0 w 438535"/>
              <a:gd name="connsiteY6" fmla="*/ 222804 h 297072"/>
              <a:gd name="connsiteX7" fmla="*/ 0 w 438535"/>
              <a:gd name="connsiteY7" fmla="*/ 74268 h 297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8535" h="297072" fill="none" extrusionOk="0">
                <a:moveTo>
                  <a:pt x="0" y="74268"/>
                </a:moveTo>
                <a:cubicBezTo>
                  <a:pt x="126581" y="41252"/>
                  <a:pt x="160758" y="81211"/>
                  <a:pt x="289999" y="74268"/>
                </a:cubicBezTo>
                <a:cubicBezTo>
                  <a:pt x="283560" y="47447"/>
                  <a:pt x="293955" y="35478"/>
                  <a:pt x="289999" y="0"/>
                </a:cubicBezTo>
                <a:cubicBezTo>
                  <a:pt x="338209" y="25065"/>
                  <a:pt x="365011" y="85503"/>
                  <a:pt x="438535" y="148536"/>
                </a:cubicBezTo>
                <a:cubicBezTo>
                  <a:pt x="414149" y="198969"/>
                  <a:pt x="324562" y="258792"/>
                  <a:pt x="289999" y="297072"/>
                </a:cubicBezTo>
                <a:cubicBezTo>
                  <a:pt x="287981" y="273387"/>
                  <a:pt x="293093" y="251596"/>
                  <a:pt x="289999" y="222804"/>
                </a:cubicBezTo>
                <a:cubicBezTo>
                  <a:pt x="191610" y="249202"/>
                  <a:pt x="107865" y="188408"/>
                  <a:pt x="0" y="222804"/>
                </a:cubicBezTo>
                <a:cubicBezTo>
                  <a:pt x="-7132" y="153065"/>
                  <a:pt x="5425" y="105268"/>
                  <a:pt x="0" y="74268"/>
                </a:cubicBezTo>
                <a:close/>
              </a:path>
              <a:path w="438535" h="297072" stroke="0" extrusionOk="0">
                <a:moveTo>
                  <a:pt x="0" y="74268"/>
                </a:moveTo>
                <a:cubicBezTo>
                  <a:pt x="69699" y="59130"/>
                  <a:pt x="206859" y="107621"/>
                  <a:pt x="289999" y="74268"/>
                </a:cubicBezTo>
                <a:cubicBezTo>
                  <a:pt x="282191" y="50435"/>
                  <a:pt x="292048" y="29703"/>
                  <a:pt x="289999" y="0"/>
                </a:cubicBezTo>
                <a:cubicBezTo>
                  <a:pt x="369419" y="63386"/>
                  <a:pt x="382400" y="98224"/>
                  <a:pt x="438535" y="148536"/>
                </a:cubicBezTo>
                <a:cubicBezTo>
                  <a:pt x="378942" y="226907"/>
                  <a:pt x="308050" y="250591"/>
                  <a:pt x="289999" y="297072"/>
                </a:cubicBezTo>
                <a:cubicBezTo>
                  <a:pt x="286888" y="266653"/>
                  <a:pt x="290108" y="256498"/>
                  <a:pt x="289999" y="222804"/>
                </a:cubicBezTo>
                <a:cubicBezTo>
                  <a:pt x="165208" y="231771"/>
                  <a:pt x="132020" y="204362"/>
                  <a:pt x="0" y="222804"/>
                </a:cubicBezTo>
                <a:cubicBezTo>
                  <a:pt x="-2016" y="182863"/>
                  <a:pt x="13481" y="146396"/>
                  <a:pt x="0" y="74268"/>
                </a:cubicBezTo>
                <a:close/>
              </a:path>
            </a:pathLst>
          </a:custGeom>
          <a:solidFill>
            <a:schemeClr val="bg1"/>
          </a:solidFill>
          <a:ln w="38100">
            <a:solidFill>
              <a:schemeClr val="accent1"/>
            </a:solidFill>
            <a:extLst>
              <a:ext uri="{C807C97D-BFC1-408E-A445-0C87EB9F89A2}">
                <ask:lineSketchStyleProps xmlns:ask="http://schemas.microsoft.com/office/drawing/2018/sketchyshapes" sd="2574006630">
                  <a:prstGeom prst="rightArrow">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6CA44B97-7A12-C6E9-95D6-5C17781A52A3}"/>
              </a:ext>
            </a:extLst>
          </p:cNvPr>
          <p:cNvSpPr/>
          <p:nvPr/>
        </p:nvSpPr>
        <p:spPr>
          <a:xfrm>
            <a:off x="1462796" y="5768642"/>
            <a:ext cx="1034305" cy="482728"/>
          </a:xfrm>
          <a:custGeom>
            <a:avLst/>
            <a:gdLst>
              <a:gd name="connsiteX0" fmla="*/ 0 w 1034305"/>
              <a:gd name="connsiteY0" fmla="*/ 0 h 482728"/>
              <a:gd name="connsiteX1" fmla="*/ 496466 w 1034305"/>
              <a:gd name="connsiteY1" fmla="*/ 0 h 482728"/>
              <a:gd name="connsiteX2" fmla="*/ 1034305 w 1034305"/>
              <a:gd name="connsiteY2" fmla="*/ 0 h 482728"/>
              <a:gd name="connsiteX3" fmla="*/ 1034305 w 1034305"/>
              <a:gd name="connsiteY3" fmla="*/ 482728 h 482728"/>
              <a:gd name="connsiteX4" fmla="*/ 506809 w 1034305"/>
              <a:gd name="connsiteY4" fmla="*/ 482728 h 482728"/>
              <a:gd name="connsiteX5" fmla="*/ 0 w 1034305"/>
              <a:gd name="connsiteY5" fmla="*/ 482728 h 482728"/>
              <a:gd name="connsiteX6" fmla="*/ 0 w 1034305"/>
              <a:gd name="connsiteY6" fmla="*/ 0 h 48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305" h="482728" fill="none" extrusionOk="0">
                <a:moveTo>
                  <a:pt x="0" y="0"/>
                </a:moveTo>
                <a:cubicBezTo>
                  <a:pt x="114075" y="-19600"/>
                  <a:pt x="365177" y="38425"/>
                  <a:pt x="496466" y="0"/>
                </a:cubicBezTo>
                <a:cubicBezTo>
                  <a:pt x="627755" y="-38425"/>
                  <a:pt x="780068" y="27534"/>
                  <a:pt x="1034305" y="0"/>
                </a:cubicBezTo>
                <a:cubicBezTo>
                  <a:pt x="1062772" y="151505"/>
                  <a:pt x="981100" y="368580"/>
                  <a:pt x="1034305" y="482728"/>
                </a:cubicBezTo>
                <a:cubicBezTo>
                  <a:pt x="803697" y="496070"/>
                  <a:pt x="749366" y="447916"/>
                  <a:pt x="506809" y="482728"/>
                </a:cubicBezTo>
                <a:cubicBezTo>
                  <a:pt x="264252" y="517540"/>
                  <a:pt x="183809" y="422041"/>
                  <a:pt x="0" y="482728"/>
                </a:cubicBezTo>
                <a:cubicBezTo>
                  <a:pt x="-37930" y="254871"/>
                  <a:pt x="7003" y="223795"/>
                  <a:pt x="0" y="0"/>
                </a:cubicBezTo>
                <a:close/>
              </a:path>
              <a:path w="1034305" h="482728" stroke="0" extrusionOk="0">
                <a:moveTo>
                  <a:pt x="0" y="0"/>
                </a:moveTo>
                <a:cubicBezTo>
                  <a:pt x="191323" y="-53849"/>
                  <a:pt x="303197" y="9872"/>
                  <a:pt x="527496" y="0"/>
                </a:cubicBezTo>
                <a:cubicBezTo>
                  <a:pt x="751795" y="-9872"/>
                  <a:pt x="800996" y="17397"/>
                  <a:pt x="1034305" y="0"/>
                </a:cubicBezTo>
                <a:cubicBezTo>
                  <a:pt x="1081064" y="225160"/>
                  <a:pt x="990481" y="304977"/>
                  <a:pt x="1034305" y="482728"/>
                </a:cubicBezTo>
                <a:cubicBezTo>
                  <a:pt x="852622" y="521690"/>
                  <a:pt x="660692" y="427123"/>
                  <a:pt x="527496" y="482728"/>
                </a:cubicBezTo>
                <a:cubicBezTo>
                  <a:pt x="394300" y="538333"/>
                  <a:pt x="148846" y="453233"/>
                  <a:pt x="0" y="482728"/>
                </a:cubicBezTo>
                <a:cubicBezTo>
                  <a:pt x="-40553" y="358970"/>
                  <a:pt x="27766" y="175711"/>
                  <a:pt x="0" y="0"/>
                </a:cubicBezTo>
                <a:close/>
              </a:path>
            </a:pathLst>
          </a:custGeom>
          <a:solidFill>
            <a:srgbClr val="C8DFFF"/>
          </a:solidFill>
          <a:ln w="38100">
            <a:extLst>
              <a:ext uri="{C807C97D-BFC1-408E-A445-0C87EB9F89A2}">
                <ask:lineSketchStyleProps xmlns:ask="http://schemas.microsoft.com/office/drawing/2018/sketchyshapes" sd="4049984401">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37" name="TextBox 36">
            <a:extLst>
              <a:ext uri="{FF2B5EF4-FFF2-40B4-BE49-F238E27FC236}">
                <a16:creationId xmlns:a16="http://schemas.microsoft.com/office/drawing/2014/main" id="{EFF83FB6-F64F-2BAA-6AC3-BFD4E1195D48}"/>
              </a:ext>
            </a:extLst>
          </p:cNvPr>
          <p:cNvSpPr txBox="1"/>
          <p:nvPr/>
        </p:nvSpPr>
        <p:spPr>
          <a:xfrm>
            <a:off x="989973" y="5871119"/>
            <a:ext cx="1979949" cy="307777"/>
          </a:xfrm>
          <a:prstGeom prst="rect">
            <a:avLst/>
          </a:prstGeom>
          <a:noFill/>
        </p:spPr>
        <p:txBody>
          <a:bodyPr wrap="square">
            <a:spAutoFit/>
          </a:bodyPr>
          <a:lstStyle/>
          <a:p>
            <a:pPr algn="ctr"/>
            <a:r>
              <a:rPr lang="en-GB" sz="1400" b="1" dirty="0">
                <a:solidFill>
                  <a:schemeClr val="accent1"/>
                </a:solidFill>
                <a:effectLst/>
                <a:latin typeface="Calibri" panose="020F0502020204030204" pitchFamily="34" charset="0"/>
                <a:ea typeface="Times New Roman" panose="02020603050405020304" pitchFamily="18" charset="0"/>
                <a:cs typeface="Times New Roman" panose="02020603050405020304" pitchFamily="18" charset="0"/>
              </a:rPr>
              <a:t>deposition</a:t>
            </a:r>
            <a:endParaRPr lang="en-GB" sz="1400" b="1" dirty="0">
              <a:solidFill>
                <a:schemeClr val="accent1"/>
              </a:solidFill>
              <a:effectLst/>
              <a:latin typeface="Times New Roman" panose="02020603050405020304" pitchFamily="18" charset="0"/>
              <a:ea typeface="Times New Roman" panose="02020603050405020304" pitchFamily="18" charset="0"/>
            </a:endParaRPr>
          </a:p>
        </p:txBody>
      </p:sp>
      <p:sp>
        <p:nvSpPr>
          <p:cNvPr id="38" name="Right Arrow 37">
            <a:extLst>
              <a:ext uri="{FF2B5EF4-FFF2-40B4-BE49-F238E27FC236}">
                <a16:creationId xmlns:a16="http://schemas.microsoft.com/office/drawing/2014/main" id="{191327D4-95A1-E8F1-BAE9-8BAF809D2747}"/>
              </a:ext>
            </a:extLst>
          </p:cNvPr>
          <p:cNvSpPr/>
          <p:nvPr/>
        </p:nvSpPr>
        <p:spPr>
          <a:xfrm rot="12822886" flipH="1" flipV="1">
            <a:off x="391377" y="6219309"/>
            <a:ext cx="438535" cy="297072"/>
          </a:xfrm>
          <a:custGeom>
            <a:avLst/>
            <a:gdLst>
              <a:gd name="connsiteX0" fmla="*/ 0 w 438535"/>
              <a:gd name="connsiteY0" fmla="*/ 74268 h 297072"/>
              <a:gd name="connsiteX1" fmla="*/ 289999 w 438535"/>
              <a:gd name="connsiteY1" fmla="*/ 74268 h 297072"/>
              <a:gd name="connsiteX2" fmla="*/ 289999 w 438535"/>
              <a:gd name="connsiteY2" fmla="*/ 0 h 297072"/>
              <a:gd name="connsiteX3" fmla="*/ 438535 w 438535"/>
              <a:gd name="connsiteY3" fmla="*/ 148536 h 297072"/>
              <a:gd name="connsiteX4" fmla="*/ 289999 w 438535"/>
              <a:gd name="connsiteY4" fmla="*/ 297072 h 297072"/>
              <a:gd name="connsiteX5" fmla="*/ 289999 w 438535"/>
              <a:gd name="connsiteY5" fmla="*/ 222804 h 297072"/>
              <a:gd name="connsiteX6" fmla="*/ 0 w 438535"/>
              <a:gd name="connsiteY6" fmla="*/ 222804 h 297072"/>
              <a:gd name="connsiteX7" fmla="*/ 0 w 438535"/>
              <a:gd name="connsiteY7" fmla="*/ 74268 h 297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8535" h="297072" fill="none" extrusionOk="0">
                <a:moveTo>
                  <a:pt x="0" y="74268"/>
                </a:moveTo>
                <a:cubicBezTo>
                  <a:pt x="126581" y="41252"/>
                  <a:pt x="160758" y="81211"/>
                  <a:pt x="289999" y="74268"/>
                </a:cubicBezTo>
                <a:cubicBezTo>
                  <a:pt x="283560" y="47447"/>
                  <a:pt x="293955" y="35478"/>
                  <a:pt x="289999" y="0"/>
                </a:cubicBezTo>
                <a:cubicBezTo>
                  <a:pt x="338209" y="25065"/>
                  <a:pt x="365011" y="85503"/>
                  <a:pt x="438535" y="148536"/>
                </a:cubicBezTo>
                <a:cubicBezTo>
                  <a:pt x="414149" y="198969"/>
                  <a:pt x="324562" y="258792"/>
                  <a:pt x="289999" y="297072"/>
                </a:cubicBezTo>
                <a:cubicBezTo>
                  <a:pt x="287981" y="273387"/>
                  <a:pt x="293093" y="251596"/>
                  <a:pt x="289999" y="222804"/>
                </a:cubicBezTo>
                <a:cubicBezTo>
                  <a:pt x="191610" y="249202"/>
                  <a:pt x="107865" y="188408"/>
                  <a:pt x="0" y="222804"/>
                </a:cubicBezTo>
                <a:cubicBezTo>
                  <a:pt x="-7132" y="153065"/>
                  <a:pt x="5425" y="105268"/>
                  <a:pt x="0" y="74268"/>
                </a:cubicBezTo>
                <a:close/>
              </a:path>
              <a:path w="438535" h="297072" stroke="0" extrusionOk="0">
                <a:moveTo>
                  <a:pt x="0" y="74268"/>
                </a:moveTo>
                <a:cubicBezTo>
                  <a:pt x="69699" y="59130"/>
                  <a:pt x="206859" y="107621"/>
                  <a:pt x="289999" y="74268"/>
                </a:cubicBezTo>
                <a:cubicBezTo>
                  <a:pt x="282191" y="50435"/>
                  <a:pt x="292048" y="29703"/>
                  <a:pt x="289999" y="0"/>
                </a:cubicBezTo>
                <a:cubicBezTo>
                  <a:pt x="369419" y="63386"/>
                  <a:pt x="382400" y="98224"/>
                  <a:pt x="438535" y="148536"/>
                </a:cubicBezTo>
                <a:cubicBezTo>
                  <a:pt x="378942" y="226907"/>
                  <a:pt x="308050" y="250591"/>
                  <a:pt x="289999" y="297072"/>
                </a:cubicBezTo>
                <a:cubicBezTo>
                  <a:pt x="286888" y="266653"/>
                  <a:pt x="290108" y="256498"/>
                  <a:pt x="289999" y="222804"/>
                </a:cubicBezTo>
                <a:cubicBezTo>
                  <a:pt x="165208" y="231771"/>
                  <a:pt x="132020" y="204362"/>
                  <a:pt x="0" y="222804"/>
                </a:cubicBezTo>
                <a:cubicBezTo>
                  <a:pt x="-2016" y="182863"/>
                  <a:pt x="13481" y="146396"/>
                  <a:pt x="0" y="74268"/>
                </a:cubicBezTo>
                <a:close/>
              </a:path>
            </a:pathLst>
          </a:custGeom>
          <a:solidFill>
            <a:schemeClr val="bg1"/>
          </a:solidFill>
          <a:ln w="38100">
            <a:solidFill>
              <a:schemeClr val="accent1"/>
            </a:solidFill>
            <a:extLst>
              <a:ext uri="{C807C97D-BFC1-408E-A445-0C87EB9F89A2}">
                <ask:lineSketchStyleProps xmlns:ask="http://schemas.microsoft.com/office/drawing/2018/sketchyshapes" sd="2574006630">
                  <a:prstGeom prst="rightArrow">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148A0EAC-5857-2920-CA0C-0A249120A111}"/>
              </a:ext>
            </a:extLst>
          </p:cNvPr>
          <p:cNvSpPr/>
          <p:nvPr/>
        </p:nvSpPr>
        <p:spPr>
          <a:xfrm>
            <a:off x="616162" y="6627634"/>
            <a:ext cx="1034305" cy="482728"/>
          </a:xfrm>
          <a:custGeom>
            <a:avLst/>
            <a:gdLst>
              <a:gd name="connsiteX0" fmla="*/ 0 w 1034305"/>
              <a:gd name="connsiteY0" fmla="*/ 0 h 482728"/>
              <a:gd name="connsiteX1" fmla="*/ 496466 w 1034305"/>
              <a:gd name="connsiteY1" fmla="*/ 0 h 482728"/>
              <a:gd name="connsiteX2" fmla="*/ 1034305 w 1034305"/>
              <a:gd name="connsiteY2" fmla="*/ 0 h 482728"/>
              <a:gd name="connsiteX3" fmla="*/ 1034305 w 1034305"/>
              <a:gd name="connsiteY3" fmla="*/ 482728 h 482728"/>
              <a:gd name="connsiteX4" fmla="*/ 506809 w 1034305"/>
              <a:gd name="connsiteY4" fmla="*/ 482728 h 482728"/>
              <a:gd name="connsiteX5" fmla="*/ 0 w 1034305"/>
              <a:gd name="connsiteY5" fmla="*/ 482728 h 482728"/>
              <a:gd name="connsiteX6" fmla="*/ 0 w 1034305"/>
              <a:gd name="connsiteY6" fmla="*/ 0 h 48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305" h="482728" fill="none" extrusionOk="0">
                <a:moveTo>
                  <a:pt x="0" y="0"/>
                </a:moveTo>
                <a:cubicBezTo>
                  <a:pt x="114075" y="-19600"/>
                  <a:pt x="365177" y="38425"/>
                  <a:pt x="496466" y="0"/>
                </a:cubicBezTo>
                <a:cubicBezTo>
                  <a:pt x="627755" y="-38425"/>
                  <a:pt x="780068" y="27534"/>
                  <a:pt x="1034305" y="0"/>
                </a:cubicBezTo>
                <a:cubicBezTo>
                  <a:pt x="1062772" y="151505"/>
                  <a:pt x="981100" y="368580"/>
                  <a:pt x="1034305" y="482728"/>
                </a:cubicBezTo>
                <a:cubicBezTo>
                  <a:pt x="803697" y="496070"/>
                  <a:pt x="749366" y="447916"/>
                  <a:pt x="506809" y="482728"/>
                </a:cubicBezTo>
                <a:cubicBezTo>
                  <a:pt x="264252" y="517540"/>
                  <a:pt x="183809" y="422041"/>
                  <a:pt x="0" y="482728"/>
                </a:cubicBezTo>
                <a:cubicBezTo>
                  <a:pt x="-37930" y="254871"/>
                  <a:pt x="7003" y="223795"/>
                  <a:pt x="0" y="0"/>
                </a:cubicBezTo>
                <a:close/>
              </a:path>
              <a:path w="1034305" h="482728" stroke="0" extrusionOk="0">
                <a:moveTo>
                  <a:pt x="0" y="0"/>
                </a:moveTo>
                <a:cubicBezTo>
                  <a:pt x="191323" y="-53849"/>
                  <a:pt x="303197" y="9872"/>
                  <a:pt x="527496" y="0"/>
                </a:cubicBezTo>
                <a:cubicBezTo>
                  <a:pt x="751795" y="-9872"/>
                  <a:pt x="800996" y="17397"/>
                  <a:pt x="1034305" y="0"/>
                </a:cubicBezTo>
                <a:cubicBezTo>
                  <a:pt x="1081064" y="225160"/>
                  <a:pt x="990481" y="304977"/>
                  <a:pt x="1034305" y="482728"/>
                </a:cubicBezTo>
                <a:cubicBezTo>
                  <a:pt x="852622" y="521690"/>
                  <a:pt x="660692" y="427123"/>
                  <a:pt x="527496" y="482728"/>
                </a:cubicBezTo>
                <a:cubicBezTo>
                  <a:pt x="394300" y="538333"/>
                  <a:pt x="148846" y="453233"/>
                  <a:pt x="0" y="482728"/>
                </a:cubicBezTo>
                <a:cubicBezTo>
                  <a:pt x="-40553" y="358970"/>
                  <a:pt x="27766" y="175711"/>
                  <a:pt x="0" y="0"/>
                </a:cubicBezTo>
                <a:close/>
              </a:path>
            </a:pathLst>
          </a:custGeom>
          <a:solidFill>
            <a:srgbClr val="C8DFFF"/>
          </a:solidFill>
          <a:ln w="38100">
            <a:extLst>
              <a:ext uri="{C807C97D-BFC1-408E-A445-0C87EB9F89A2}">
                <ask:lineSketchStyleProps xmlns:ask="http://schemas.microsoft.com/office/drawing/2018/sketchyshapes" sd="4049984401">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41" name="TextBox 40">
            <a:extLst>
              <a:ext uri="{FF2B5EF4-FFF2-40B4-BE49-F238E27FC236}">
                <a16:creationId xmlns:a16="http://schemas.microsoft.com/office/drawing/2014/main" id="{3AE4A183-0A19-4A16-323F-616BC5507210}"/>
              </a:ext>
            </a:extLst>
          </p:cNvPr>
          <p:cNvSpPr txBox="1"/>
          <p:nvPr/>
        </p:nvSpPr>
        <p:spPr>
          <a:xfrm>
            <a:off x="143339" y="6578525"/>
            <a:ext cx="1979949" cy="307777"/>
          </a:xfrm>
          <a:prstGeom prst="rect">
            <a:avLst/>
          </a:prstGeom>
          <a:noFill/>
        </p:spPr>
        <p:txBody>
          <a:bodyPr wrap="square">
            <a:spAutoFit/>
          </a:bodyPr>
          <a:lstStyle/>
          <a:p>
            <a:pPr algn="ctr"/>
            <a:r>
              <a:rPr lang="en-GB" sz="1400" b="1" dirty="0">
                <a:solidFill>
                  <a:schemeClr val="accent1"/>
                </a:solidFill>
                <a:effectLst/>
                <a:latin typeface="Calibri" panose="020F0502020204030204" pitchFamily="34" charset="0"/>
                <a:ea typeface="Times New Roman" panose="02020603050405020304" pitchFamily="18" charset="0"/>
                <a:cs typeface="Times New Roman" panose="02020603050405020304" pitchFamily="18" charset="0"/>
              </a:rPr>
              <a:t>erosional</a:t>
            </a:r>
            <a:endParaRPr lang="en-GB" sz="1400" b="1" dirty="0">
              <a:solidFill>
                <a:schemeClr val="accent1"/>
              </a:solidFill>
              <a:effectLst/>
              <a:latin typeface="Times New Roman" panose="02020603050405020304" pitchFamily="18" charset="0"/>
              <a:ea typeface="Times New Roman" panose="02020603050405020304" pitchFamily="18" charset="0"/>
            </a:endParaRPr>
          </a:p>
        </p:txBody>
      </p:sp>
      <p:sp>
        <p:nvSpPr>
          <p:cNvPr id="42" name="TextBox 41">
            <a:extLst>
              <a:ext uri="{FF2B5EF4-FFF2-40B4-BE49-F238E27FC236}">
                <a16:creationId xmlns:a16="http://schemas.microsoft.com/office/drawing/2014/main" id="{342BD418-C538-01CB-6D71-3137C08DEE11}"/>
              </a:ext>
            </a:extLst>
          </p:cNvPr>
          <p:cNvSpPr txBox="1"/>
          <p:nvPr/>
        </p:nvSpPr>
        <p:spPr>
          <a:xfrm>
            <a:off x="143339" y="6800166"/>
            <a:ext cx="1979949" cy="307777"/>
          </a:xfrm>
          <a:prstGeom prst="rect">
            <a:avLst/>
          </a:prstGeom>
          <a:noFill/>
        </p:spPr>
        <p:txBody>
          <a:bodyPr wrap="square">
            <a:spAutoFit/>
          </a:bodyPr>
          <a:lstStyle/>
          <a:p>
            <a:pPr algn="ctr"/>
            <a:r>
              <a:rPr lang="en-GB" sz="1400" b="1" dirty="0">
                <a:solidFill>
                  <a:schemeClr val="accent1"/>
                </a:solidFill>
                <a:effectLst/>
                <a:latin typeface="Calibri" panose="020F0502020204030204" pitchFamily="34" charset="0"/>
                <a:ea typeface="Times New Roman" panose="02020603050405020304" pitchFamily="18" charset="0"/>
                <a:cs typeface="Times New Roman" panose="02020603050405020304" pitchFamily="18" charset="0"/>
              </a:rPr>
              <a:t>landforms</a:t>
            </a:r>
            <a:endParaRPr lang="en-GB" sz="1400" b="1" dirty="0">
              <a:solidFill>
                <a:schemeClr val="accent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617759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map of the united states&#10;&#10;Description automatically generated">
            <a:extLst>
              <a:ext uri="{FF2B5EF4-FFF2-40B4-BE49-F238E27FC236}">
                <a16:creationId xmlns:a16="http://schemas.microsoft.com/office/drawing/2014/main" id="{2A05A024-2336-ECD2-AF5F-7AB1033EFDCA}"/>
              </a:ext>
            </a:extLst>
          </p:cNvPr>
          <p:cNvPicPr>
            <a:picLocks noChangeAspect="1"/>
          </p:cNvPicPr>
          <p:nvPr/>
        </p:nvPicPr>
        <p:blipFill>
          <a:blip r:embed="rId2"/>
          <a:stretch>
            <a:fillRect/>
          </a:stretch>
        </p:blipFill>
        <p:spPr>
          <a:xfrm>
            <a:off x="1083496" y="2559696"/>
            <a:ext cx="4218039" cy="3103938"/>
          </a:xfrm>
          <a:prstGeom prst="rect">
            <a:avLst/>
          </a:prstGeom>
        </p:spPr>
      </p:pic>
      <p:sp>
        <p:nvSpPr>
          <p:cNvPr id="9" name="Rectangle 8">
            <a:extLst>
              <a:ext uri="{FF2B5EF4-FFF2-40B4-BE49-F238E27FC236}">
                <a16:creationId xmlns:a16="http://schemas.microsoft.com/office/drawing/2014/main" id="{9E0E8C76-28E0-8293-66B9-120D4FC99544}"/>
              </a:ext>
            </a:extLst>
          </p:cNvPr>
          <p:cNvSpPr/>
          <p:nvPr/>
        </p:nvSpPr>
        <p:spPr>
          <a:xfrm>
            <a:off x="-160421" y="1459739"/>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90ED1EA0-6811-E62C-8186-0AF57947F6A4}"/>
              </a:ext>
            </a:extLst>
          </p:cNvPr>
          <p:cNvSpPr txBox="1"/>
          <p:nvPr/>
        </p:nvSpPr>
        <p:spPr>
          <a:xfrm>
            <a:off x="197105" y="1459739"/>
            <a:ext cx="5782355" cy="400110"/>
          </a:xfrm>
          <a:prstGeom prst="rect">
            <a:avLst/>
          </a:prstGeom>
          <a:noFill/>
        </p:spPr>
        <p:txBody>
          <a:bodyPr wrap="square" rtlCol="0">
            <a:spAutoFit/>
          </a:bodyPr>
          <a:lstStyle/>
          <a:p>
            <a:r>
              <a:rPr lang="en-GB" sz="2000" dirty="0">
                <a:solidFill>
                  <a:schemeClr val="bg1"/>
                </a:solidFill>
              </a:rPr>
              <a:t>Landforms of coastal erosion</a:t>
            </a:r>
          </a:p>
        </p:txBody>
      </p:sp>
      <p:cxnSp>
        <p:nvCxnSpPr>
          <p:cNvPr id="12" name="Straight Connector 11">
            <a:extLst>
              <a:ext uri="{FF2B5EF4-FFF2-40B4-BE49-F238E27FC236}">
                <a16:creationId xmlns:a16="http://schemas.microsoft.com/office/drawing/2014/main" id="{7D865D67-D27E-99F6-09F3-ADD3A37ABC03}"/>
              </a:ext>
            </a:extLst>
          </p:cNvPr>
          <p:cNvCxnSpPr/>
          <p:nvPr/>
        </p:nvCxnSpPr>
        <p:spPr>
          <a:xfrm>
            <a:off x="367341" y="7468935"/>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BD5E0CCB-1035-F6FC-3B0C-E298DFB12573}"/>
              </a:ext>
            </a:extLst>
          </p:cNvPr>
          <p:cNvCxnSpPr/>
          <p:nvPr/>
        </p:nvCxnSpPr>
        <p:spPr>
          <a:xfrm>
            <a:off x="367341" y="7894051"/>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5F393A9-5ADA-D5EE-0D0E-3E6BF6478735}"/>
              </a:ext>
            </a:extLst>
          </p:cNvPr>
          <p:cNvCxnSpPr/>
          <p:nvPr/>
        </p:nvCxnSpPr>
        <p:spPr>
          <a:xfrm>
            <a:off x="382675" y="8335209"/>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3CD2ED89-2A90-C195-C5BD-D02496E9B067}"/>
              </a:ext>
            </a:extLst>
          </p:cNvPr>
          <p:cNvSpPr txBox="1"/>
          <p:nvPr/>
        </p:nvSpPr>
        <p:spPr>
          <a:xfrm>
            <a:off x="235004" y="1921330"/>
            <a:ext cx="6858000" cy="646331"/>
          </a:xfrm>
          <a:prstGeom prst="rect">
            <a:avLst/>
          </a:prstGeom>
          <a:noFill/>
        </p:spPr>
        <p:txBody>
          <a:bodyPr wrap="square">
            <a:spAutoFit/>
          </a:bodyPr>
          <a:lstStyle/>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Study the map below. Identify the type of coastline labelled A and B and suggest the landforms you would expect to see in each area. </a:t>
            </a:r>
            <a:endParaRPr lang="en-GB" sz="1800" dirty="0">
              <a:effectLst/>
              <a:latin typeface="Times New Roman" panose="02020603050405020304" pitchFamily="18" charset="0"/>
              <a:ea typeface="Times New Roman" panose="02020603050405020304" pitchFamily="18" charset="0"/>
            </a:endParaRPr>
          </a:p>
        </p:txBody>
      </p:sp>
      <p:cxnSp>
        <p:nvCxnSpPr>
          <p:cNvPr id="18" name="Straight Connector 17">
            <a:extLst>
              <a:ext uri="{FF2B5EF4-FFF2-40B4-BE49-F238E27FC236}">
                <a16:creationId xmlns:a16="http://schemas.microsoft.com/office/drawing/2014/main" id="{5D7F550C-62D2-C351-E6DD-D659582AE0A2}"/>
              </a:ext>
            </a:extLst>
          </p:cNvPr>
          <p:cNvCxnSpPr/>
          <p:nvPr/>
        </p:nvCxnSpPr>
        <p:spPr>
          <a:xfrm>
            <a:off x="367341" y="8760325"/>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C68A1524-F7E1-E766-2812-DB8A3496F2A7}"/>
              </a:ext>
            </a:extLst>
          </p:cNvPr>
          <p:cNvCxnSpPr/>
          <p:nvPr/>
        </p:nvCxnSpPr>
        <p:spPr>
          <a:xfrm>
            <a:off x="382675" y="9201483"/>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4DDECBE8-7C7F-64A1-454E-D57FA8D67A9B}"/>
              </a:ext>
            </a:extLst>
          </p:cNvPr>
          <p:cNvCxnSpPr/>
          <p:nvPr/>
        </p:nvCxnSpPr>
        <p:spPr>
          <a:xfrm>
            <a:off x="357314" y="6605335"/>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5F77AB57-990F-D099-9544-99A4CFAB676A}"/>
              </a:ext>
            </a:extLst>
          </p:cNvPr>
          <p:cNvCxnSpPr/>
          <p:nvPr/>
        </p:nvCxnSpPr>
        <p:spPr>
          <a:xfrm>
            <a:off x="357314" y="7030451"/>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15" name="Oval 14">
            <a:extLst>
              <a:ext uri="{FF2B5EF4-FFF2-40B4-BE49-F238E27FC236}">
                <a16:creationId xmlns:a16="http://schemas.microsoft.com/office/drawing/2014/main" id="{344AB7AD-E515-B29E-6E1A-276A94C95DEB}"/>
              </a:ext>
            </a:extLst>
          </p:cNvPr>
          <p:cNvSpPr/>
          <p:nvPr/>
        </p:nvSpPr>
        <p:spPr>
          <a:xfrm>
            <a:off x="2302147" y="5346851"/>
            <a:ext cx="288653" cy="28976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rgbClr val="4F95D9"/>
                </a:solidFill>
              </a:rPr>
              <a:t>A</a:t>
            </a:r>
          </a:p>
        </p:txBody>
      </p:sp>
      <p:cxnSp>
        <p:nvCxnSpPr>
          <p:cNvPr id="35" name="Straight Connector 34">
            <a:extLst>
              <a:ext uri="{FF2B5EF4-FFF2-40B4-BE49-F238E27FC236}">
                <a16:creationId xmlns:a16="http://schemas.microsoft.com/office/drawing/2014/main" id="{4AB9801D-B26B-86DD-AAC7-FAF235B3EC99}"/>
              </a:ext>
            </a:extLst>
          </p:cNvPr>
          <p:cNvCxnSpPr/>
          <p:nvPr/>
        </p:nvCxnSpPr>
        <p:spPr>
          <a:xfrm>
            <a:off x="342323" y="6164664"/>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Rounded Rectangle 3">
            <a:extLst>
              <a:ext uri="{FF2B5EF4-FFF2-40B4-BE49-F238E27FC236}">
                <a16:creationId xmlns:a16="http://schemas.microsoft.com/office/drawing/2014/main" id="{2CBA27CA-51E3-324D-4815-1B643323E710}"/>
              </a:ext>
            </a:extLst>
          </p:cNvPr>
          <p:cNvSpPr/>
          <p:nvPr/>
        </p:nvSpPr>
        <p:spPr>
          <a:xfrm>
            <a:off x="394447" y="773199"/>
            <a:ext cx="5231101" cy="616329"/>
          </a:xfrm>
          <a:prstGeom prst="roundRect">
            <a:avLst/>
          </a:prstGeom>
          <a:solidFill>
            <a:srgbClr val="4F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99D23833-5641-41A7-25CC-404816110123}"/>
              </a:ext>
            </a:extLst>
          </p:cNvPr>
          <p:cNvSpPr txBox="1"/>
          <p:nvPr/>
        </p:nvSpPr>
        <p:spPr>
          <a:xfrm>
            <a:off x="501903" y="892305"/>
            <a:ext cx="7154779" cy="461665"/>
          </a:xfrm>
          <a:prstGeom prst="rect">
            <a:avLst/>
          </a:prstGeom>
          <a:noFill/>
        </p:spPr>
        <p:txBody>
          <a:bodyPr wrap="square" rtlCol="0">
            <a:spAutoFit/>
          </a:bodyPr>
          <a:lstStyle/>
          <a:p>
            <a:r>
              <a:rPr lang="en-GB" sz="2400" b="1" dirty="0">
                <a:solidFill>
                  <a:schemeClr val="bg1"/>
                </a:solidFill>
              </a:rPr>
              <a:t>Landforms of Coastal Erosion</a:t>
            </a:r>
          </a:p>
        </p:txBody>
      </p:sp>
      <p:sp>
        <p:nvSpPr>
          <p:cNvPr id="36" name="Rounded Rectangle 35">
            <a:extLst>
              <a:ext uri="{FF2B5EF4-FFF2-40B4-BE49-F238E27FC236}">
                <a16:creationId xmlns:a16="http://schemas.microsoft.com/office/drawing/2014/main" id="{126BCEC3-FDDB-1380-1362-876E4D12934A}"/>
              </a:ext>
            </a:extLst>
          </p:cNvPr>
          <p:cNvSpPr/>
          <p:nvPr/>
        </p:nvSpPr>
        <p:spPr>
          <a:xfrm>
            <a:off x="-487298" y="-18903"/>
            <a:ext cx="5944201" cy="862850"/>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F41759D-1CBE-5146-F934-F373DCF4F501}"/>
              </a:ext>
            </a:extLst>
          </p:cNvPr>
          <p:cNvSpPr txBox="1"/>
          <p:nvPr/>
        </p:nvSpPr>
        <p:spPr>
          <a:xfrm>
            <a:off x="797617" y="31853"/>
            <a:ext cx="3247697" cy="830997"/>
          </a:xfrm>
          <a:prstGeom prst="rect">
            <a:avLst/>
          </a:prstGeom>
          <a:noFill/>
        </p:spPr>
        <p:txBody>
          <a:bodyPr wrap="square" rtlCol="0">
            <a:spAutoFit/>
          </a:bodyPr>
          <a:lstStyle/>
          <a:p>
            <a:r>
              <a:rPr lang="en-GB" sz="4800" dirty="0">
                <a:solidFill>
                  <a:schemeClr val="bg1"/>
                </a:solidFill>
              </a:rPr>
              <a:t>Application</a:t>
            </a:r>
          </a:p>
        </p:txBody>
      </p:sp>
      <p:pic>
        <p:nvPicPr>
          <p:cNvPr id="11" name="Graphic 10">
            <a:extLst>
              <a:ext uri="{FF2B5EF4-FFF2-40B4-BE49-F238E27FC236}">
                <a16:creationId xmlns:a16="http://schemas.microsoft.com/office/drawing/2014/main" id="{BDDEBB3D-5D44-CD55-85E1-852767207CA5}"/>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158604" y="98027"/>
            <a:ext cx="639013" cy="639013"/>
          </a:xfrm>
          <a:prstGeom prst="rect">
            <a:avLst/>
          </a:prstGeom>
        </p:spPr>
      </p:pic>
      <p:sp>
        <p:nvSpPr>
          <p:cNvPr id="17" name="Oval 16">
            <a:extLst>
              <a:ext uri="{FF2B5EF4-FFF2-40B4-BE49-F238E27FC236}">
                <a16:creationId xmlns:a16="http://schemas.microsoft.com/office/drawing/2014/main" id="{A2D8AE0F-6082-E5D1-F4F3-CBD7092E237A}"/>
              </a:ext>
            </a:extLst>
          </p:cNvPr>
          <p:cNvSpPr/>
          <p:nvPr/>
        </p:nvSpPr>
        <p:spPr>
          <a:xfrm>
            <a:off x="4326101" y="4165606"/>
            <a:ext cx="288653" cy="28976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rgbClr val="4F95D9"/>
                </a:solidFill>
              </a:rPr>
              <a:t>B</a:t>
            </a:r>
          </a:p>
        </p:txBody>
      </p:sp>
      <p:sp>
        <p:nvSpPr>
          <p:cNvPr id="7" name="TextBox 6">
            <a:extLst>
              <a:ext uri="{FF2B5EF4-FFF2-40B4-BE49-F238E27FC236}">
                <a16:creationId xmlns:a16="http://schemas.microsoft.com/office/drawing/2014/main" id="{1BA906A1-2FBA-9B38-6F39-C65598D627B3}"/>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20" name="Footer Placeholder 30">
            <a:extLst>
              <a:ext uri="{FF2B5EF4-FFF2-40B4-BE49-F238E27FC236}">
                <a16:creationId xmlns:a16="http://schemas.microsoft.com/office/drawing/2014/main" id="{749495D9-D772-9042-3FBF-FCE98BE9008C}"/>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50</a:t>
            </a:fld>
            <a:endParaRPr lang="en-GB" sz="1400" dirty="0"/>
          </a:p>
        </p:txBody>
      </p:sp>
      <p:pic>
        <p:nvPicPr>
          <p:cNvPr id="21" name="Graphic 20">
            <a:extLst>
              <a:ext uri="{FF2B5EF4-FFF2-40B4-BE49-F238E27FC236}">
                <a16:creationId xmlns:a16="http://schemas.microsoft.com/office/drawing/2014/main" id="{286D2511-9A88-510A-3B9D-E50188DC22C5}"/>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153385" y="9383990"/>
            <a:ext cx="205675" cy="205675"/>
          </a:xfrm>
          <a:prstGeom prst="rect">
            <a:avLst/>
          </a:prstGeom>
        </p:spPr>
      </p:pic>
    </p:spTree>
    <p:extLst>
      <p:ext uri="{BB962C8B-B14F-4D97-AF65-F5344CB8AC3E}">
        <p14:creationId xmlns:p14="http://schemas.microsoft.com/office/powerpoint/2010/main" val="21765489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CC1FFF8C-1572-4EA4-C1F3-B70364C5C701}"/>
              </a:ext>
            </a:extLst>
          </p:cNvPr>
          <p:cNvSpPr/>
          <p:nvPr/>
        </p:nvSpPr>
        <p:spPr>
          <a:xfrm>
            <a:off x="394447" y="773199"/>
            <a:ext cx="5231101" cy="616329"/>
          </a:xfrm>
          <a:prstGeom prst="roundRect">
            <a:avLst/>
          </a:prstGeom>
          <a:solidFill>
            <a:srgbClr val="4F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BD9FCC6E-3579-97AB-1CE8-72682F85780C}"/>
              </a:ext>
            </a:extLst>
          </p:cNvPr>
          <p:cNvSpPr txBox="1"/>
          <p:nvPr/>
        </p:nvSpPr>
        <p:spPr>
          <a:xfrm>
            <a:off x="501904" y="892305"/>
            <a:ext cx="5043490" cy="461665"/>
          </a:xfrm>
          <a:prstGeom prst="rect">
            <a:avLst/>
          </a:prstGeom>
          <a:noFill/>
        </p:spPr>
        <p:txBody>
          <a:bodyPr wrap="square" rtlCol="0">
            <a:spAutoFit/>
          </a:bodyPr>
          <a:lstStyle/>
          <a:p>
            <a:r>
              <a:rPr lang="en-GB" sz="2400" b="1" dirty="0">
                <a:solidFill>
                  <a:schemeClr val="bg1"/>
                </a:solidFill>
              </a:rPr>
              <a:t>Landforms of Coastal Erosion</a:t>
            </a:r>
          </a:p>
        </p:txBody>
      </p:sp>
      <p:sp>
        <p:nvSpPr>
          <p:cNvPr id="9" name="Rectangle 8">
            <a:extLst>
              <a:ext uri="{FF2B5EF4-FFF2-40B4-BE49-F238E27FC236}">
                <a16:creationId xmlns:a16="http://schemas.microsoft.com/office/drawing/2014/main" id="{9E0E8C76-28E0-8293-66B9-120D4FC99544}"/>
              </a:ext>
            </a:extLst>
          </p:cNvPr>
          <p:cNvSpPr/>
          <p:nvPr/>
        </p:nvSpPr>
        <p:spPr>
          <a:xfrm>
            <a:off x="-160421" y="1459739"/>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90ED1EA0-6811-E62C-8186-0AF57947F6A4}"/>
              </a:ext>
            </a:extLst>
          </p:cNvPr>
          <p:cNvSpPr txBox="1"/>
          <p:nvPr/>
        </p:nvSpPr>
        <p:spPr>
          <a:xfrm>
            <a:off x="197105" y="1459739"/>
            <a:ext cx="5782355" cy="400110"/>
          </a:xfrm>
          <a:prstGeom prst="rect">
            <a:avLst/>
          </a:prstGeom>
          <a:noFill/>
        </p:spPr>
        <p:txBody>
          <a:bodyPr wrap="square" rtlCol="0">
            <a:spAutoFit/>
          </a:bodyPr>
          <a:lstStyle/>
          <a:p>
            <a:r>
              <a:rPr lang="en-GB" sz="2000" dirty="0">
                <a:solidFill>
                  <a:schemeClr val="bg1"/>
                </a:solidFill>
              </a:rPr>
              <a:t>Exam style question(s)</a:t>
            </a:r>
          </a:p>
        </p:txBody>
      </p:sp>
      <p:sp>
        <p:nvSpPr>
          <p:cNvPr id="16" name="TextBox 15">
            <a:extLst>
              <a:ext uri="{FF2B5EF4-FFF2-40B4-BE49-F238E27FC236}">
                <a16:creationId xmlns:a16="http://schemas.microsoft.com/office/drawing/2014/main" id="{3CD2ED89-2A90-C195-C5BD-D02496E9B067}"/>
              </a:ext>
            </a:extLst>
          </p:cNvPr>
          <p:cNvSpPr txBox="1"/>
          <p:nvPr/>
        </p:nvSpPr>
        <p:spPr>
          <a:xfrm>
            <a:off x="235005" y="1871855"/>
            <a:ext cx="6271414" cy="646331"/>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Study Figure 1, a photograph showing a coastal landscape at Flamborough on the Holderness Coast.  </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E692E4BA-C60E-3942-A727-7C211D152525}"/>
              </a:ext>
            </a:extLst>
          </p:cNvPr>
          <p:cNvSpPr txBox="1"/>
          <p:nvPr/>
        </p:nvSpPr>
        <p:spPr>
          <a:xfrm>
            <a:off x="245165" y="5191549"/>
            <a:ext cx="6271413" cy="646331"/>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1. Explain how different coastal landforms are created by erosion. </a:t>
            </a:r>
            <a:br>
              <a:rPr lang="en-GB" dirty="0">
                <a:latin typeface="Calibri" panose="020F0502020204030204" pitchFamily="34" charset="0"/>
                <a:ea typeface="Times New Roman" panose="02020603050405020304" pitchFamily="18" charset="0"/>
                <a:cs typeface="Times New Roman" panose="02020603050405020304" pitchFamily="18" charset="0"/>
              </a:rPr>
            </a:br>
            <a:r>
              <a:rPr lang="en-GB" dirty="0">
                <a:latin typeface="Calibri" panose="020F0502020204030204" pitchFamily="34" charset="0"/>
                <a:ea typeface="Times New Roman" panose="02020603050405020304" pitchFamily="18" charset="0"/>
                <a:cs typeface="Times New Roman" panose="02020603050405020304" pitchFamily="18" charset="0"/>
              </a:rPr>
              <a:t>    Use Figure 1 and your own understanding. </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42A5B6D3-3040-A2A0-338A-095775988B81}"/>
              </a:ext>
            </a:extLst>
          </p:cNvPr>
          <p:cNvSpPr txBox="1"/>
          <p:nvPr/>
        </p:nvSpPr>
        <p:spPr>
          <a:xfrm>
            <a:off x="2489056" y="2547768"/>
            <a:ext cx="1879888" cy="307777"/>
          </a:xfrm>
          <a:prstGeom prst="rect">
            <a:avLst/>
          </a:prstGeom>
          <a:noFill/>
        </p:spPr>
        <p:txBody>
          <a:bodyPr wrap="square">
            <a:spAutoFit/>
          </a:bodyPr>
          <a:lstStyle/>
          <a:p>
            <a:pPr algn="ctr"/>
            <a:r>
              <a:rPr lang="en-GB" sz="1400" b="1" dirty="0">
                <a:latin typeface="Calibri" panose="020F0502020204030204" pitchFamily="34" charset="0"/>
                <a:ea typeface="Times New Roman" panose="02020603050405020304" pitchFamily="18" charset="0"/>
                <a:cs typeface="Times New Roman" panose="02020603050405020304" pitchFamily="18" charset="0"/>
              </a:rPr>
              <a:t>Figure 1</a:t>
            </a:r>
            <a:endParaRPr lang="en-GB" sz="1400" b="1"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0BFCD44B-EAC1-E092-683F-6EB18B02AA8D}"/>
              </a:ext>
            </a:extLst>
          </p:cNvPr>
          <p:cNvSpPr txBox="1"/>
          <p:nvPr/>
        </p:nvSpPr>
        <p:spPr>
          <a:xfrm>
            <a:off x="5039668" y="5431538"/>
            <a:ext cx="1459844" cy="369332"/>
          </a:xfrm>
          <a:prstGeom prst="rect">
            <a:avLst/>
          </a:prstGeom>
          <a:noFill/>
        </p:spPr>
        <p:txBody>
          <a:bodyPr wrap="square">
            <a:spAutoFit/>
          </a:bodyPr>
          <a:lstStyle/>
          <a:p>
            <a:pPr algn="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[6 marks]</a:t>
            </a:r>
            <a:endParaRPr lang="en-GB" sz="1800" dirty="0">
              <a:effectLst/>
              <a:latin typeface="Times New Roman" panose="02020603050405020304" pitchFamily="18" charset="0"/>
              <a:ea typeface="Times New Roman" panose="02020603050405020304" pitchFamily="18" charset="0"/>
            </a:endParaRPr>
          </a:p>
        </p:txBody>
      </p:sp>
      <p:cxnSp>
        <p:nvCxnSpPr>
          <p:cNvPr id="13" name="Straight Connector 12">
            <a:extLst>
              <a:ext uri="{FF2B5EF4-FFF2-40B4-BE49-F238E27FC236}">
                <a16:creationId xmlns:a16="http://schemas.microsoft.com/office/drawing/2014/main" id="{4E3DFAC6-E71F-9554-B22D-298D6474E15B}"/>
              </a:ext>
            </a:extLst>
          </p:cNvPr>
          <p:cNvCxnSpPr/>
          <p:nvPr/>
        </p:nvCxnSpPr>
        <p:spPr>
          <a:xfrm>
            <a:off x="367341" y="7468935"/>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4D2C3B54-BA22-ECA2-7215-D29D84EF6CC9}"/>
              </a:ext>
            </a:extLst>
          </p:cNvPr>
          <p:cNvCxnSpPr/>
          <p:nvPr/>
        </p:nvCxnSpPr>
        <p:spPr>
          <a:xfrm>
            <a:off x="367341" y="7894051"/>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FA32FAED-42CD-DE9F-F3C6-D21B217A91AF}"/>
              </a:ext>
            </a:extLst>
          </p:cNvPr>
          <p:cNvCxnSpPr/>
          <p:nvPr/>
        </p:nvCxnSpPr>
        <p:spPr>
          <a:xfrm>
            <a:off x="382675" y="8335209"/>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661BB0E6-7E63-02EB-29E3-61B90137AB6E}"/>
              </a:ext>
            </a:extLst>
          </p:cNvPr>
          <p:cNvCxnSpPr/>
          <p:nvPr/>
        </p:nvCxnSpPr>
        <p:spPr>
          <a:xfrm>
            <a:off x="367341" y="8760325"/>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48282ED7-B4B3-F367-0571-FADB36EA86A1}"/>
              </a:ext>
            </a:extLst>
          </p:cNvPr>
          <p:cNvCxnSpPr/>
          <p:nvPr/>
        </p:nvCxnSpPr>
        <p:spPr>
          <a:xfrm>
            <a:off x="382675" y="9201483"/>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BF5C0BC9-9293-02EE-0DFC-2D02471F3F87}"/>
              </a:ext>
            </a:extLst>
          </p:cNvPr>
          <p:cNvCxnSpPr/>
          <p:nvPr/>
        </p:nvCxnSpPr>
        <p:spPr>
          <a:xfrm>
            <a:off x="357314" y="6605335"/>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07045795-9D79-F237-82E3-6492B3AC7D27}"/>
              </a:ext>
            </a:extLst>
          </p:cNvPr>
          <p:cNvCxnSpPr/>
          <p:nvPr/>
        </p:nvCxnSpPr>
        <p:spPr>
          <a:xfrm>
            <a:off x="357314" y="7030451"/>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D5050AD5-E8CD-C334-0C52-2359C10CD03F}"/>
              </a:ext>
            </a:extLst>
          </p:cNvPr>
          <p:cNvCxnSpPr/>
          <p:nvPr/>
        </p:nvCxnSpPr>
        <p:spPr>
          <a:xfrm>
            <a:off x="342323" y="6164664"/>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82E86918-073D-9065-ED0B-958B231462C1}"/>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7" name="Footer Placeholder 30">
            <a:extLst>
              <a:ext uri="{FF2B5EF4-FFF2-40B4-BE49-F238E27FC236}">
                <a16:creationId xmlns:a16="http://schemas.microsoft.com/office/drawing/2014/main" id="{343A79E9-D969-9C1A-306A-7DD6E29FFFCD}"/>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51</a:t>
            </a:fld>
            <a:endParaRPr lang="en-GB" sz="1400" dirty="0"/>
          </a:p>
        </p:txBody>
      </p:sp>
      <p:pic>
        <p:nvPicPr>
          <p:cNvPr id="11" name="Graphic 10">
            <a:extLst>
              <a:ext uri="{FF2B5EF4-FFF2-40B4-BE49-F238E27FC236}">
                <a16:creationId xmlns:a16="http://schemas.microsoft.com/office/drawing/2014/main" id="{73EAE499-DAC4-0521-88BB-5736960C9EAA}"/>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153385" y="9383990"/>
            <a:ext cx="205675" cy="205675"/>
          </a:xfrm>
          <a:prstGeom prst="rect">
            <a:avLst/>
          </a:prstGeom>
        </p:spPr>
      </p:pic>
      <p:sp>
        <p:nvSpPr>
          <p:cNvPr id="34" name="Rectangle 33">
            <a:extLst>
              <a:ext uri="{FF2B5EF4-FFF2-40B4-BE49-F238E27FC236}">
                <a16:creationId xmlns:a16="http://schemas.microsoft.com/office/drawing/2014/main" id="{62DE7AB0-F457-648B-C096-BA80D142E090}"/>
              </a:ext>
            </a:extLst>
          </p:cNvPr>
          <p:cNvSpPr/>
          <p:nvPr/>
        </p:nvSpPr>
        <p:spPr>
          <a:xfrm>
            <a:off x="1" y="0"/>
            <a:ext cx="6858000" cy="862850"/>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F41759D-1CBE-5146-F934-F373DCF4F501}"/>
              </a:ext>
            </a:extLst>
          </p:cNvPr>
          <p:cNvSpPr txBox="1"/>
          <p:nvPr/>
        </p:nvSpPr>
        <p:spPr>
          <a:xfrm>
            <a:off x="797617" y="31853"/>
            <a:ext cx="4747777" cy="830997"/>
          </a:xfrm>
          <a:prstGeom prst="rect">
            <a:avLst/>
          </a:prstGeom>
          <a:noFill/>
        </p:spPr>
        <p:txBody>
          <a:bodyPr wrap="square" rtlCol="0">
            <a:spAutoFit/>
          </a:bodyPr>
          <a:lstStyle/>
          <a:p>
            <a:r>
              <a:rPr lang="en-GB" sz="4800" dirty="0">
                <a:solidFill>
                  <a:schemeClr val="bg1"/>
                </a:solidFill>
              </a:rPr>
              <a:t>Exam Questions</a:t>
            </a:r>
          </a:p>
        </p:txBody>
      </p:sp>
      <p:pic>
        <p:nvPicPr>
          <p:cNvPr id="2" name="Graphic 1">
            <a:extLst>
              <a:ext uri="{FF2B5EF4-FFF2-40B4-BE49-F238E27FC236}">
                <a16:creationId xmlns:a16="http://schemas.microsoft.com/office/drawing/2014/main" id="{BB1274C8-ED92-B34A-0956-B4AB6DFDE618}"/>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174956" y="90375"/>
            <a:ext cx="633766" cy="633766"/>
          </a:xfrm>
          <a:prstGeom prst="rect">
            <a:avLst/>
          </a:prstGeom>
        </p:spPr>
      </p:pic>
      <p:pic>
        <p:nvPicPr>
          <p:cNvPr id="14" name="Picture 13" descr="A rock formation in the water&#10;&#10;Description automatically generated">
            <a:extLst>
              <a:ext uri="{FF2B5EF4-FFF2-40B4-BE49-F238E27FC236}">
                <a16:creationId xmlns:a16="http://schemas.microsoft.com/office/drawing/2014/main" id="{5DDA4A3D-E4CB-DA5D-F331-FBE9EC0E5418}"/>
              </a:ext>
            </a:extLst>
          </p:cNvPr>
          <p:cNvPicPr>
            <a:picLocks noChangeAspect="1"/>
          </p:cNvPicPr>
          <p:nvPr/>
        </p:nvPicPr>
        <p:blipFill>
          <a:blip r:embed="rId6"/>
          <a:stretch>
            <a:fillRect/>
          </a:stretch>
        </p:blipFill>
        <p:spPr>
          <a:xfrm>
            <a:off x="2007289" y="2846426"/>
            <a:ext cx="2843421" cy="2132566"/>
          </a:xfrm>
          <a:prstGeom prst="rect">
            <a:avLst/>
          </a:prstGeom>
        </p:spPr>
      </p:pic>
    </p:spTree>
    <p:extLst>
      <p:ext uri="{BB962C8B-B14F-4D97-AF65-F5344CB8AC3E}">
        <p14:creationId xmlns:p14="http://schemas.microsoft.com/office/powerpoint/2010/main" val="27704038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CC1FFF8C-1572-4EA4-C1F3-B70364C5C701}"/>
              </a:ext>
            </a:extLst>
          </p:cNvPr>
          <p:cNvSpPr/>
          <p:nvPr/>
        </p:nvSpPr>
        <p:spPr>
          <a:xfrm>
            <a:off x="394447" y="773199"/>
            <a:ext cx="5231101" cy="616329"/>
          </a:xfrm>
          <a:prstGeom prst="roundRect">
            <a:avLst/>
          </a:prstGeom>
          <a:solidFill>
            <a:srgbClr val="4F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BD9FCC6E-3579-97AB-1CE8-72682F85780C}"/>
              </a:ext>
            </a:extLst>
          </p:cNvPr>
          <p:cNvSpPr txBox="1"/>
          <p:nvPr/>
        </p:nvSpPr>
        <p:spPr>
          <a:xfrm>
            <a:off x="501904" y="892305"/>
            <a:ext cx="5043490" cy="461665"/>
          </a:xfrm>
          <a:prstGeom prst="rect">
            <a:avLst/>
          </a:prstGeom>
          <a:noFill/>
        </p:spPr>
        <p:txBody>
          <a:bodyPr wrap="square" rtlCol="0">
            <a:spAutoFit/>
          </a:bodyPr>
          <a:lstStyle/>
          <a:p>
            <a:r>
              <a:rPr lang="en-GB" sz="2400" b="1" dirty="0">
                <a:solidFill>
                  <a:schemeClr val="bg1"/>
                </a:solidFill>
              </a:rPr>
              <a:t>Landforms of Coastal Erosion</a:t>
            </a:r>
          </a:p>
        </p:txBody>
      </p:sp>
      <p:sp>
        <p:nvSpPr>
          <p:cNvPr id="9" name="Rectangle 8">
            <a:extLst>
              <a:ext uri="{FF2B5EF4-FFF2-40B4-BE49-F238E27FC236}">
                <a16:creationId xmlns:a16="http://schemas.microsoft.com/office/drawing/2014/main" id="{9E0E8C76-28E0-8293-66B9-120D4FC99544}"/>
              </a:ext>
            </a:extLst>
          </p:cNvPr>
          <p:cNvSpPr/>
          <p:nvPr/>
        </p:nvSpPr>
        <p:spPr>
          <a:xfrm>
            <a:off x="-160421" y="1459739"/>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90ED1EA0-6811-E62C-8186-0AF57947F6A4}"/>
              </a:ext>
            </a:extLst>
          </p:cNvPr>
          <p:cNvSpPr txBox="1"/>
          <p:nvPr/>
        </p:nvSpPr>
        <p:spPr>
          <a:xfrm>
            <a:off x="197105" y="1459739"/>
            <a:ext cx="5782355" cy="400110"/>
          </a:xfrm>
          <a:prstGeom prst="rect">
            <a:avLst/>
          </a:prstGeom>
          <a:noFill/>
        </p:spPr>
        <p:txBody>
          <a:bodyPr wrap="square" rtlCol="0">
            <a:spAutoFit/>
          </a:bodyPr>
          <a:lstStyle/>
          <a:p>
            <a:r>
              <a:rPr lang="en-GB" sz="2000" dirty="0">
                <a:solidFill>
                  <a:schemeClr val="bg1"/>
                </a:solidFill>
              </a:rPr>
              <a:t>Exam style question(s)</a:t>
            </a:r>
          </a:p>
        </p:txBody>
      </p:sp>
      <p:sp>
        <p:nvSpPr>
          <p:cNvPr id="36" name="Rounded Rectangle 35">
            <a:extLst>
              <a:ext uri="{FF2B5EF4-FFF2-40B4-BE49-F238E27FC236}">
                <a16:creationId xmlns:a16="http://schemas.microsoft.com/office/drawing/2014/main" id="{126BCEC3-FDDB-1380-1362-876E4D12934A}"/>
              </a:ext>
            </a:extLst>
          </p:cNvPr>
          <p:cNvSpPr/>
          <p:nvPr/>
        </p:nvSpPr>
        <p:spPr>
          <a:xfrm>
            <a:off x="-487297" y="-18903"/>
            <a:ext cx="6310228" cy="862850"/>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Connector 12">
            <a:extLst>
              <a:ext uri="{FF2B5EF4-FFF2-40B4-BE49-F238E27FC236}">
                <a16:creationId xmlns:a16="http://schemas.microsoft.com/office/drawing/2014/main" id="{4E3DFAC6-E71F-9554-B22D-298D6474E15B}"/>
              </a:ext>
            </a:extLst>
          </p:cNvPr>
          <p:cNvCxnSpPr/>
          <p:nvPr/>
        </p:nvCxnSpPr>
        <p:spPr>
          <a:xfrm>
            <a:off x="367341" y="3688497"/>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4D2C3B54-BA22-ECA2-7215-D29D84EF6CC9}"/>
              </a:ext>
            </a:extLst>
          </p:cNvPr>
          <p:cNvCxnSpPr>
            <a:cxnSpLocks/>
          </p:cNvCxnSpPr>
          <p:nvPr/>
        </p:nvCxnSpPr>
        <p:spPr>
          <a:xfrm>
            <a:off x="1433015" y="4113613"/>
            <a:ext cx="497276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FA32FAED-42CD-DE9F-F3C6-D21B217A91AF}"/>
              </a:ext>
            </a:extLst>
          </p:cNvPr>
          <p:cNvCxnSpPr/>
          <p:nvPr/>
        </p:nvCxnSpPr>
        <p:spPr>
          <a:xfrm>
            <a:off x="382675" y="4554771"/>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661BB0E6-7E63-02EB-29E3-61B90137AB6E}"/>
              </a:ext>
            </a:extLst>
          </p:cNvPr>
          <p:cNvCxnSpPr/>
          <p:nvPr/>
        </p:nvCxnSpPr>
        <p:spPr>
          <a:xfrm>
            <a:off x="367341" y="4979887"/>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48282ED7-B4B3-F367-0571-FADB36EA86A1}"/>
              </a:ext>
            </a:extLst>
          </p:cNvPr>
          <p:cNvCxnSpPr/>
          <p:nvPr/>
        </p:nvCxnSpPr>
        <p:spPr>
          <a:xfrm>
            <a:off x="382675" y="5421045"/>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BF5C0BC9-9293-02EE-0DFC-2D02471F3F87}"/>
              </a:ext>
            </a:extLst>
          </p:cNvPr>
          <p:cNvCxnSpPr/>
          <p:nvPr/>
        </p:nvCxnSpPr>
        <p:spPr>
          <a:xfrm>
            <a:off x="357314" y="2824897"/>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07045795-9D79-F237-82E3-6492B3AC7D27}"/>
              </a:ext>
            </a:extLst>
          </p:cNvPr>
          <p:cNvCxnSpPr/>
          <p:nvPr/>
        </p:nvCxnSpPr>
        <p:spPr>
          <a:xfrm>
            <a:off x="357314" y="3250013"/>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D5050AD5-E8CD-C334-0C52-2359C10CD03F}"/>
              </a:ext>
            </a:extLst>
          </p:cNvPr>
          <p:cNvCxnSpPr/>
          <p:nvPr/>
        </p:nvCxnSpPr>
        <p:spPr>
          <a:xfrm>
            <a:off x="342323" y="2384226"/>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88401207-3B86-FC7A-7AF4-1EDCD4BBF5CC}"/>
              </a:ext>
            </a:extLst>
          </p:cNvPr>
          <p:cNvCxnSpPr/>
          <p:nvPr/>
        </p:nvCxnSpPr>
        <p:spPr>
          <a:xfrm>
            <a:off x="382675" y="5421045"/>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AC8BA034-2B07-66B9-D8F3-746F35B7A92C}"/>
              </a:ext>
            </a:extLst>
          </p:cNvPr>
          <p:cNvCxnSpPr/>
          <p:nvPr/>
        </p:nvCxnSpPr>
        <p:spPr>
          <a:xfrm>
            <a:off x="367341" y="5846161"/>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00BF4198-9DB3-48D8-9A87-F041E8B41804}"/>
              </a:ext>
            </a:extLst>
          </p:cNvPr>
          <p:cNvCxnSpPr/>
          <p:nvPr/>
        </p:nvCxnSpPr>
        <p:spPr>
          <a:xfrm>
            <a:off x="382675" y="6287319"/>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71396AE4-B716-4CC4-5659-98D404B75F2F}"/>
              </a:ext>
            </a:extLst>
          </p:cNvPr>
          <p:cNvSpPr txBox="1"/>
          <p:nvPr/>
        </p:nvSpPr>
        <p:spPr>
          <a:xfrm>
            <a:off x="266187" y="3837845"/>
            <a:ext cx="1549086" cy="369332"/>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Extra space</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E1B3A26B-8EE5-ABA1-3DB2-8B5A6E9B6CDA}"/>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4" name="Footer Placeholder 30">
            <a:extLst>
              <a:ext uri="{FF2B5EF4-FFF2-40B4-BE49-F238E27FC236}">
                <a16:creationId xmlns:a16="http://schemas.microsoft.com/office/drawing/2014/main" id="{0C932407-D11C-CFE2-3D56-CBE6E29DBA51}"/>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52</a:t>
            </a:fld>
            <a:endParaRPr lang="en-GB" sz="1400" dirty="0"/>
          </a:p>
        </p:txBody>
      </p:sp>
      <p:pic>
        <p:nvPicPr>
          <p:cNvPr id="5" name="Graphic 4">
            <a:extLst>
              <a:ext uri="{FF2B5EF4-FFF2-40B4-BE49-F238E27FC236}">
                <a16:creationId xmlns:a16="http://schemas.microsoft.com/office/drawing/2014/main" id="{021E5296-746E-CF05-4FD7-51296CDD4977}"/>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153385" y="9383990"/>
            <a:ext cx="205675" cy="205675"/>
          </a:xfrm>
          <a:prstGeom prst="rect">
            <a:avLst/>
          </a:prstGeom>
        </p:spPr>
      </p:pic>
    </p:spTree>
    <p:extLst>
      <p:ext uri="{BB962C8B-B14F-4D97-AF65-F5344CB8AC3E}">
        <p14:creationId xmlns:p14="http://schemas.microsoft.com/office/powerpoint/2010/main" val="21096454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3D88D800-273B-D0C6-E837-B926F45D4708}"/>
              </a:ext>
            </a:extLst>
          </p:cNvPr>
          <p:cNvSpPr/>
          <p:nvPr/>
        </p:nvSpPr>
        <p:spPr>
          <a:xfrm>
            <a:off x="394447" y="773199"/>
            <a:ext cx="5231101" cy="616329"/>
          </a:xfrm>
          <a:prstGeom prst="roundRect">
            <a:avLst/>
          </a:prstGeom>
          <a:solidFill>
            <a:srgbClr val="4F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B1132A0-36CB-3B33-0FA1-0503D625A180}"/>
              </a:ext>
            </a:extLst>
          </p:cNvPr>
          <p:cNvSpPr>
            <a:spLocks noGrp="1"/>
          </p:cNvSpPr>
          <p:nvPr>
            <p:ph type="title"/>
          </p:nvPr>
        </p:nvSpPr>
        <p:spPr>
          <a:xfrm>
            <a:off x="235005" y="297180"/>
            <a:ext cx="5915025" cy="686540"/>
          </a:xfrm>
        </p:spPr>
        <p:txBody>
          <a:bodyPr/>
          <a:lstStyle/>
          <a:p>
            <a:r>
              <a:rPr lang="en-GB" dirty="0"/>
              <a:t>Knowledge</a:t>
            </a:r>
          </a:p>
        </p:txBody>
      </p:sp>
      <p:sp>
        <p:nvSpPr>
          <p:cNvPr id="4" name="Rectangle 3">
            <a:extLst>
              <a:ext uri="{FF2B5EF4-FFF2-40B4-BE49-F238E27FC236}">
                <a16:creationId xmlns:a16="http://schemas.microsoft.com/office/drawing/2014/main" id="{C7FF525D-5A54-27A3-55D1-6E52D9CB6682}"/>
              </a:ext>
            </a:extLst>
          </p:cNvPr>
          <p:cNvSpPr/>
          <p:nvPr/>
        </p:nvSpPr>
        <p:spPr>
          <a:xfrm>
            <a:off x="1" y="0"/>
            <a:ext cx="6858000" cy="862850"/>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F41759D-1CBE-5146-F934-F373DCF4F501}"/>
              </a:ext>
            </a:extLst>
          </p:cNvPr>
          <p:cNvSpPr txBox="1"/>
          <p:nvPr/>
        </p:nvSpPr>
        <p:spPr>
          <a:xfrm>
            <a:off x="797617" y="31853"/>
            <a:ext cx="3247697" cy="830997"/>
          </a:xfrm>
          <a:prstGeom prst="rect">
            <a:avLst/>
          </a:prstGeom>
          <a:noFill/>
        </p:spPr>
        <p:txBody>
          <a:bodyPr wrap="square" rtlCol="0">
            <a:spAutoFit/>
          </a:bodyPr>
          <a:lstStyle/>
          <a:p>
            <a:r>
              <a:rPr lang="en-GB" sz="4800" dirty="0">
                <a:solidFill>
                  <a:schemeClr val="bg1"/>
                </a:solidFill>
              </a:rPr>
              <a:t>Knowledge</a:t>
            </a:r>
          </a:p>
        </p:txBody>
      </p:sp>
      <p:pic>
        <p:nvPicPr>
          <p:cNvPr id="6" name="Graphic 5">
            <a:extLst>
              <a:ext uri="{FF2B5EF4-FFF2-40B4-BE49-F238E27FC236}">
                <a16:creationId xmlns:a16="http://schemas.microsoft.com/office/drawing/2014/main" id="{44004F73-6B78-C85F-89FB-7CF846D13C8A}"/>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91135" y="31853"/>
            <a:ext cx="752804" cy="752804"/>
          </a:xfrm>
          <a:prstGeom prst="rect">
            <a:avLst/>
          </a:prstGeom>
        </p:spPr>
      </p:pic>
      <p:sp>
        <p:nvSpPr>
          <p:cNvPr id="8" name="TextBox 7">
            <a:extLst>
              <a:ext uri="{FF2B5EF4-FFF2-40B4-BE49-F238E27FC236}">
                <a16:creationId xmlns:a16="http://schemas.microsoft.com/office/drawing/2014/main" id="{BD9FCC6E-3579-97AB-1CE8-72682F85780C}"/>
              </a:ext>
            </a:extLst>
          </p:cNvPr>
          <p:cNvSpPr txBox="1"/>
          <p:nvPr/>
        </p:nvSpPr>
        <p:spPr>
          <a:xfrm>
            <a:off x="501903" y="892305"/>
            <a:ext cx="7154779" cy="461665"/>
          </a:xfrm>
          <a:prstGeom prst="rect">
            <a:avLst/>
          </a:prstGeom>
          <a:noFill/>
        </p:spPr>
        <p:txBody>
          <a:bodyPr wrap="square" rtlCol="0">
            <a:spAutoFit/>
          </a:bodyPr>
          <a:lstStyle/>
          <a:p>
            <a:r>
              <a:rPr lang="en-GB" sz="2400" b="1" dirty="0">
                <a:solidFill>
                  <a:schemeClr val="bg1"/>
                </a:solidFill>
              </a:rPr>
              <a:t>Landforms of Coastal Deposition</a:t>
            </a:r>
          </a:p>
        </p:txBody>
      </p:sp>
      <p:sp>
        <p:nvSpPr>
          <p:cNvPr id="42" name="Rectangle 41">
            <a:extLst>
              <a:ext uri="{FF2B5EF4-FFF2-40B4-BE49-F238E27FC236}">
                <a16:creationId xmlns:a16="http://schemas.microsoft.com/office/drawing/2014/main" id="{BE3091F5-E350-20E7-D8A5-F02220F924DB}"/>
              </a:ext>
            </a:extLst>
          </p:cNvPr>
          <p:cNvSpPr/>
          <p:nvPr/>
        </p:nvSpPr>
        <p:spPr>
          <a:xfrm>
            <a:off x="-160421" y="1459739"/>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2E218BEB-C1CA-EF21-2D6A-05CF663E135C}"/>
              </a:ext>
            </a:extLst>
          </p:cNvPr>
          <p:cNvSpPr txBox="1"/>
          <p:nvPr/>
        </p:nvSpPr>
        <p:spPr>
          <a:xfrm>
            <a:off x="197105" y="1459739"/>
            <a:ext cx="5782355" cy="400110"/>
          </a:xfrm>
          <a:prstGeom prst="rect">
            <a:avLst/>
          </a:prstGeom>
          <a:noFill/>
        </p:spPr>
        <p:txBody>
          <a:bodyPr wrap="square" rtlCol="0">
            <a:spAutoFit/>
          </a:bodyPr>
          <a:lstStyle/>
          <a:p>
            <a:r>
              <a:rPr lang="en-GB" sz="2000" dirty="0">
                <a:solidFill>
                  <a:schemeClr val="bg1"/>
                </a:solidFill>
              </a:rPr>
              <a:t>Beaches</a:t>
            </a:r>
          </a:p>
        </p:txBody>
      </p:sp>
      <p:cxnSp>
        <p:nvCxnSpPr>
          <p:cNvPr id="3" name="Straight Connector 2">
            <a:extLst>
              <a:ext uri="{FF2B5EF4-FFF2-40B4-BE49-F238E27FC236}">
                <a16:creationId xmlns:a16="http://schemas.microsoft.com/office/drawing/2014/main" id="{E1318C04-208C-DA48-A730-FD36F94B4923}"/>
              </a:ext>
            </a:extLst>
          </p:cNvPr>
          <p:cNvCxnSpPr/>
          <p:nvPr/>
        </p:nvCxnSpPr>
        <p:spPr>
          <a:xfrm>
            <a:off x="346321" y="3410255"/>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46F9CD29-CD8D-773B-D56F-76E61B86CC36}"/>
              </a:ext>
            </a:extLst>
          </p:cNvPr>
          <p:cNvCxnSpPr/>
          <p:nvPr/>
        </p:nvCxnSpPr>
        <p:spPr>
          <a:xfrm>
            <a:off x="336294" y="2546655"/>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67818A17-7E79-2A20-1837-5DAB116DD169}"/>
              </a:ext>
            </a:extLst>
          </p:cNvPr>
          <p:cNvCxnSpPr/>
          <p:nvPr/>
        </p:nvCxnSpPr>
        <p:spPr>
          <a:xfrm>
            <a:off x="336294" y="2971771"/>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D7D0895B-8925-4362-D055-E0B1D7D18CB6}"/>
              </a:ext>
            </a:extLst>
          </p:cNvPr>
          <p:cNvSpPr txBox="1"/>
          <p:nvPr/>
        </p:nvSpPr>
        <p:spPr>
          <a:xfrm>
            <a:off x="271259" y="6544146"/>
            <a:ext cx="6149753" cy="369332"/>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Label the diagram below to show characteristics of a beach. </a:t>
            </a:r>
            <a:endParaRPr lang="en-GB" sz="1800" dirty="0">
              <a:effectLst/>
              <a:latin typeface="Times New Roman" panose="02020603050405020304" pitchFamily="18" charset="0"/>
              <a:ea typeface="Times New Roman" panose="02020603050405020304" pitchFamily="18" charset="0"/>
            </a:endParaRPr>
          </a:p>
        </p:txBody>
      </p:sp>
      <p:sp>
        <p:nvSpPr>
          <p:cNvPr id="21" name="TextBox 20">
            <a:extLst>
              <a:ext uri="{FF2B5EF4-FFF2-40B4-BE49-F238E27FC236}">
                <a16:creationId xmlns:a16="http://schemas.microsoft.com/office/drawing/2014/main" id="{7F013A8E-95B9-01B7-2A6F-C0AB91E19810}"/>
              </a:ext>
            </a:extLst>
          </p:cNvPr>
          <p:cNvSpPr txBox="1"/>
          <p:nvPr/>
        </p:nvSpPr>
        <p:spPr>
          <a:xfrm>
            <a:off x="271259" y="1835660"/>
            <a:ext cx="6149753" cy="369332"/>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What is a beach?</a:t>
            </a:r>
            <a:endParaRPr lang="en-GB" sz="1800" dirty="0">
              <a:effectLst/>
              <a:latin typeface="Times New Roman" panose="02020603050405020304" pitchFamily="18" charset="0"/>
              <a:ea typeface="Times New Roman" panose="02020603050405020304" pitchFamily="18" charset="0"/>
            </a:endParaRPr>
          </a:p>
        </p:txBody>
      </p:sp>
      <p:cxnSp>
        <p:nvCxnSpPr>
          <p:cNvPr id="22" name="Straight Connector 21">
            <a:extLst>
              <a:ext uri="{FF2B5EF4-FFF2-40B4-BE49-F238E27FC236}">
                <a16:creationId xmlns:a16="http://schemas.microsoft.com/office/drawing/2014/main" id="{8CFF42E0-2A7F-1FE9-507E-1A8F040F4BDA}"/>
              </a:ext>
            </a:extLst>
          </p:cNvPr>
          <p:cNvCxnSpPr/>
          <p:nvPr/>
        </p:nvCxnSpPr>
        <p:spPr>
          <a:xfrm>
            <a:off x="346321" y="5054408"/>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5914357F-6FFB-A526-C805-6236FC630D9D}"/>
              </a:ext>
            </a:extLst>
          </p:cNvPr>
          <p:cNvCxnSpPr/>
          <p:nvPr/>
        </p:nvCxnSpPr>
        <p:spPr>
          <a:xfrm>
            <a:off x="336294" y="4190808"/>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116EFC8F-D4B8-7882-0C0D-1F2F70F70B7D}"/>
              </a:ext>
            </a:extLst>
          </p:cNvPr>
          <p:cNvCxnSpPr/>
          <p:nvPr/>
        </p:nvCxnSpPr>
        <p:spPr>
          <a:xfrm>
            <a:off x="336294" y="4615924"/>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59A1C171-387C-31A1-EBC8-68B76A5DDFB0}"/>
              </a:ext>
            </a:extLst>
          </p:cNvPr>
          <p:cNvSpPr txBox="1"/>
          <p:nvPr/>
        </p:nvSpPr>
        <p:spPr>
          <a:xfrm>
            <a:off x="271259" y="3479813"/>
            <a:ext cx="6149753" cy="369332"/>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Why are beaches different?</a:t>
            </a:r>
            <a:endParaRPr lang="en-GB" sz="1800" dirty="0">
              <a:effectLst/>
              <a:latin typeface="Times New Roman" panose="02020603050405020304" pitchFamily="18" charset="0"/>
              <a:ea typeface="Times New Roman" panose="02020603050405020304" pitchFamily="18" charset="0"/>
            </a:endParaRPr>
          </a:p>
        </p:txBody>
      </p:sp>
      <p:cxnSp>
        <p:nvCxnSpPr>
          <p:cNvPr id="30" name="Straight Connector 29">
            <a:extLst>
              <a:ext uri="{FF2B5EF4-FFF2-40B4-BE49-F238E27FC236}">
                <a16:creationId xmlns:a16="http://schemas.microsoft.com/office/drawing/2014/main" id="{76C46DCB-CC71-0529-EA5A-0961B184C04E}"/>
              </a:ext>
            </a:extLst>
          </p:cNvPr>
          <p:cNvCxnSpPr/>
          <p:nvPr/>
        </p:nvCxnSpPr>
        <p:spPr>
          <a:xfrm>
            <a:off x="346321" y="5921230"/>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FD119AD6-B630-5B53-2CDD-EB8574807879}"/>
              </a:ext>
            </a:extLst>
          </p:cNvPr>
          <p:cNvCxnSpPr/>
          <p:nvPr/>
        </p:nvCxnSpPr>
        <p:spPr>
          <a:xfrm>
            <a:off x="336294" y="5482746"/>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B91B7646-835E-B762-9458-64FC09130918}"/>
              </a:ext>
            </a:extLst>
          </p:cNvPr>
          <p:cNvCxnSpPr/>
          <p:nvPr/>
        </p:nvCxnSpPr>
        <p:spPr>
          <a:xfrm>
            <a:off x="346321" y="6359714"/>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49A3F358-F7A6-8624-A37D-5D2581BDF689}"/>
              </a:ext>
            </a:extLst>
          </p:cNvPr>
          <p:cNvCxnSpPr/>
          <p:nvPr/>
        </p:nvCxnSpPr>
        <p:spPr>
          <a:xfrm>
            <a:off x="336294" y="5921230"/>
            <a:ext cx="6038437" cy="0"/>
          </a:xfrm>
          <a:prstGeom prst="line">
            <a:avLst/>
          </a:prstGeom>
        </p:spPr>
        <p:style>
          <a:lnRef idx="2">
            <a:schemeClr val="accent1"/>
          </a:lnRef>
          <a:fillRef idx="0">
            <a:schemeClr val="accent1"/>
          </a:fillRef>
          <a:effectRef idx="1">
            <a:schemeClr val="accent1"/>
          </a:effectRef>
          <a:fontRef idx="minor">
            <a:schemeClr val="tx1"/>
          </a:fontRef>
        </p:style>
      </p:cxnSp>
      <p:pic>
        <p:nvPicPr>
          <p:cNvPr id="38" name="Picture 37" descr="A cartoon of a desert&#10;&#10;Description automatically generated with medium confidence">
            <a:extLst>
              <a:ext uri="{FF2B5EF4-FFF2-40B4-BE49-F238E27FC236}">
                <a16:creationId xmlns:a16="http://schemas.microsoft.com/office/drawing/2014/main" id="{DE5E848F-7DF8-F7AA-351D-E233E22B4DBF}"/>
              </a:ext>
            </a:extLst>
          </p:cNvPr>
          <p:cNvPicPr>
            <a:picLocks noChangeAspect="1"/>
          </p:cNvPicPr>
          <p:nvPr/>
        </p:nvPicPr>
        <p:blipFill>
          <a:blip r:embed="rId5"/>
          <a:stretch>
            <a:fillRect/>
          </a:stretch>
        </p:blipFill>
        <p:spPr>
          <a:xfrm>
            <a:off x="1033818" y="6604752"/>
            <a:ext cx="4790364" cy="2740250"/>
          </a:xfrm>
          <a:prstGeom prst="rect">
            <a:avLst/>
          </a:prstGeom>
        </p:spPr>
      </p:pic>
      <p:sp>
        <p:nvSpPr>
          <p:cNvPr id="11" name="TextBox 10">
            <a:extLst>
              <a:ext uri="{FF2B5EF4-FFF2-40B4-BE49-F238E27FC236}">
                <a16:creationId xmlns:a16="http://schemas.microsoft.com/office/drawing/2014/main" id="{8C2BD4F6-66B2-DDC8-1702-FC8D34081C7C}"/>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12" name="Footer Placeholder 30">
            <a:extLst>
              <a:ext uri="{FF2B5EF4-FFF2-40B4-BE49-F238E27FC236}">
                <a16:creationId xmlns:a16="http://schemas.microsoft.com/office/drawing/2014/main" id="{A2C9587F-C355-DD3F-B314-39D199F8FE19}"/>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53</a:t>
            </a:fld>
            <a:endParaRPr lang="en-GB" sz="1400" dirty="0"/>
          </a:p>
        </p:txBody>
      </p:sp>
      <p:pic>
        <p:nvPicPr>
          <p:cNvPr id="13" name="Graphic 12">
            <a:extLst>
              <a:ext uri="{FF2B5EF4-FFF2-40B4-BE49-F238E27FC236}">
                <a16:creationId xmlns:a16="http://schemas.microsoft.com/office/drawing/2014/main" id="{C67EA8C4-0F71-C9EB-9F4C-EE34CD116710}"/>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153385" y="9383990"/>
            <a:ext cx="205675" cy="205675"/>
          </a:xfrm>
          <a:prstGeom prst="rect">
            <a:avLst/>
          </a:prstGeom>
        </p:spPr>
      </p:pic>
    </p:spTree>
    <p:extLst>
      <p:ext uri="{BB962C8B-B14F-4D97-AF65-F5344CB8AC3E}">
        <p14:creationId xmlns:p14="http://schemas.microsoft.com/office/powerpoint/2010/main" val="32424190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ounded Rectangle 38">
            <a:extLst>
              <a:ext uri="{FF2B5EF4-FFF2-40B4-BE49-F238E27FC236}">
                <a16:creationId xmlns:a16="http://schemas.microsoft.com/office/drawing/2014/main" id="{52F230C3-C067-1D83-4194-D71DE404E64A}"/>
              </a:ext>
            </a:extLst>
          </p:cNvPr>
          <p:cNvSpPr/>
          <p:nvPr/>
        </p:nvSpPr>
        <p:spPr>
          <a:xfrm>
            <a:off x="-487298" y="-18903"/>
            <a:ext cx="5944201" cy="862850"/>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63FA77E8-A1E1-6F8A-7A22-FC7A91B02BD7}"/>
              </a:ext>
            </a:extLst>
          </p:cNvPr>
          <p:cNvSpPr txBox="1"/>
          <p:nvPr/>
        </p:nvSpPr>
        <p:spPr>
          <a:xfrm>
            <a:off x="319422" y="3451839"/>
            <a:ext cx="6149753" cy="646331"/>
          </a:xfrm>
          <a:prstGeom prst="rect">
            <a:avLst/>
          </a:prstGeom>
          <a:noFill/>
        </p:spPr>
        <p:txBody>
          <a:bodyPr wrap="square">
            <a:spAutoFit/>
          </a:bodyPr>
          <a:lstStyle/>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Label the diagram below to identify the main characteristics of sand dunes. </a:t>
            </a:r>
            <a:endParaRPr lang="en-GB" sz="1800" dirty="0">
              <a:effectLst/>
              <a:latin typeface="Times New Roman" panose="02020603050405020304" pitchFamily="18" charset="0"/>
              <a:ea typeface="Times New Roman" panose="02020603050405020304" pitchFamily="18" charset="0"/>
            </a:endParaRPr>
          </a:p>
        </p:txBody>
      </p:sp>
      <p:pic>
        <p:nvPicPr>
          <p:cNvPr id="6" name="Picture 5" descr="A qr code with a few black squares&#10;&#10;Description automatically generated">
            <a:extLst>
              <a:ext uri="{FF2B5EF4-FFF2-40B4-BE49-F238E27FC236}">
                <a16:creationId xmlns:a16="http://schemas.microsoft.com/office/drawing/2014/main" id="{9BACCD1C-2904-5A2B-EB2A-58EEC92A128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578293" y="105712"/>
            <a:ext cx="669531" cy="669531"/>
          </a:xfrm>
          <a:prstGeom prst="rect">
            <a:avLst/>
          </a:prstGeom>
        </p:spPr>
      </p:pic>
      <p:sp>
        <p:nvSpPr>
          <p:cNvPr id="7" name="Rectangle 6">
            <a:extLst>
              <a:ext uri="{FF2B5EF4-FFF2-40B4-BE49-F238E27FC236}">
                <a16:creationId xmlns:a16="http://schemas.microsoft.com/office/drawing/2014/main" id="{0C49C5C7-FA83-89FD-6E0C-1A329D28738A}"/>
              </a:ext>
            </a:extLst>
          </p:cNvPr>
          <p:cNvSpPr/>
          <p:nvPr/>
        </p:nvSpPr>
        <p:spPr>
          <a:xfrm>
            <a:off x="-160421" y="1459739"/>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D72D9D19-9438-771C-67C1-B7E04E27C293}"/>
              </a:ext>
            </a:extLst>
          </p:cNvPr>
          <p:cNvSpPr txBox="1"/>
          <p:nvPr/>
        </p:nvSpPr>
        <p:spPr>
          <a:xfrm>
            <a:off x="197105" y="1459739"/>
            <a:ext cx="5782355" cy="400110"/>
          </a:xfrm>
          <a:prstGeom prst="rect">
            <a:avLst/>
          </a:prstGeom>
          <a:noFill/>
        </p:spPr>
        <p:txBody>
          <a:bodyPr wrap="square" rtlCol="0">
            <a:spAutoFit/>
          </a:bodyPr>
          <a:lstStyle/>
          <a:p>
            <a:r>
              <a:rPr lang="en-GB" sz="2000" dirty="0">
                <a:solidFill>
                  <a:schemeClr val="bg1"/>
                </a:solidFill>
              </a:rPr>
              <a:t>Sand Dunes</a:t>
            </a:r>
          </a:p>
        </p:txBody>
      </p:sp>
      <p:cxnSp>
        <p:nvCxnSpPr>
          <p:cNvPr id="10" name="Straight Connector 9">
            <a:extLst>
              <a:ext uri="{FF2B5EF4-FFF2-40B4-BE49-F238E27FC236}">
                <a16:creationId xmlns:a16="http://schemas.microsoft.com/office/drawing/2014/main" id="{A69BB534-B88C-729B-3432-592AD51C875D}"/>
              </a:ext>
            </a:extLst>
          </p:cNvPr>
          <p:cNvCxnSpPr/>
          <p:nvPr/>
        </p:nvCxnSpPr>
        <p:spPr>
          <a:xfrm>
            <a:off x="346321" y="3410255"/>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02B614DC-8403-5074-3E25-C07F9FD23B2B}"/>
              </a:ext>
            </a:extLst>
          </p:cNvPr>
          <p:cNvCxnSpPr/>
          <p:nvPr/>
        </p:nvCxnSpPr>
        <p:spPr>
          <a:xfrm>
            <a:off x="336294" y="2546655"/>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0EB02160-7218-D492-64AC-BD1FE16B5047}"/>
              </a:ext>
            </a:extLst>
          </p:cNvPr>
          <p:cNvCxnSpPr/>
          <p:nvPr/>
        </p:nvCxnSpPr>
        <p:spPr>
          <a:xfrm>
            <a:off x="336294" y="2971771"/>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E8FDE629-9C81-6B15-2D76-FC0890156C06}"/>
              </a:ext>
            </a:extLst>
          </p:cNvPr>
          <p:cNvSpPr txBox="1"/>
          <p:nvPr/>
        </p:nvSpPr>
        <p:spPr>
          <a:xfrm>
            <a:off x="271259" y="1835660"/>
            <a:ext cx="6149753" cy="369332"/>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What is a sand dune?</a:t>
            </a:r>
            <a:endParaRPr lang="en-GB" sz="1800" dirty="0">
              <a:effectLst/>
              <a:latin typeface="Times New Roman" panose="02020603050405020304" pitchFamily="18" charset="0"/>
              <a:ea typeface="Times New Roman" panose="02020603050405020304" pitchFamily="18" charset="0"/>
            </a:endParaRPr>
          </a:p>
        </p:txBody>
      </p:sp>
      <p:pic>
        <p:nvPicPr>
          <p:cNvPr id="21" name="Picture 20" descr="A yellow and black background with black text&#10;&#10;Description automatically generated">
            <a:extLst>
              <a:ext uri="{FF2B5EF4-FFF2-40B4-BE49-F238E27FC236}">
                <a16:creationId xmlns:a16="http://schemas.microsoft.com/office/drawing/2014/main" id="{7BE94227-D98B-4EC6-F878-E48D228DB0C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1378" y="3287899"/>
            <a:ext cx="4709160" cy="2785923"/>
          </a:xfrm>
          <a:prstGeom prst="rect">
            <a:avLst/>
          </a:prstGeom>
        </p:spPr>
      </p:pic>
      <p:sp>
        <p:nvSpPr>
          <p:cNvPr id="22" name="TextBox 21">
            <a:extLst>
              <a:ext uri="{FF2B5EF4-FFF2-40B4-BE49-F238E27FC236}">
                <a16:creationId xmlns:a16="http://schemas.microsoft.com/office/drawing/2014/main" id="{91FDD283-FD3D-58B3-FEE0-DD8CD3EDC045}"/>
              </a:ext>
            </a:extLst>
          </p:cNvPr>
          <p:cNvSpPr txBox="1"/>
          <p:nvPr/>
        </p:nvSpPr>
        <p:spPr>
          <a:xfrm>
            <a:off x="336294" y="6115402"/>
            <a:ext cx="6149753" cy="646331"/>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Produce a flow diagram to explain the sequence in the formation of a sand dune. </a:t>
            </a:r>
            <a:endParaRPr lang="en-GB" sz="1800" dirty="0">
              <a:effectLst/>
              <a:latin typeface="Times New Roman" panose="02020603050405020304" pitchFamily="18" charset="0"/>
              <a:ea typeface="Times New Roman" panose="02020603050405020304" pitchFamily="18" charset="0"/>
            </a:endParaRPr>
          </a:p>
        </p:txBody>
      </p:sp>
      <p:sp>
        <p:nvSpPr>
          <p:cNvPr id="4" name="TextBox 3">
            <a:extLst>
              <a:ext uri="{FF2B5EF4-FFF2-40B4-BE49-F238E27FC236}">
                <a16:creationId xmlns:a16="http://schemas.microsoft.com/office/drawing/2014/main" id="{65D7F45E-7D79-A5E2-4A4C-CBBBD67803BA}"/>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5" name="Footer Placeholder 30">
            <a:extLst>
              <a:ext uri="{FF2B5EF4-FFF2-40B4-BE49-F238E27FC236}">
                <a16:creationId xmlns:a16="http://schemas.microsoft.com/office/drawing/2014/main" id="{FEE0CF47-E7BF-7765-5524-6C1019B8DC16}"/>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54</a:t>
            </a:fld>
            <a:endParaRPr lang="en-GB" sz="1400" dirty="0"/>
          </a:p>
        </p:txBody>
      </p:sp>
      <p:pic>
        <p:nvPicPr>
          <p:cNvPr id="11" name="Graphic 10">
            <a:extLst>
              <a:ext uri="{FF2B5EF4-FFF2-40B4-BE49-F238E27FC236}">
                <a16:creationId xmlns:a16="http://schemas.microsoft.com/office/drawing/2014/main" id="{ED47414A-54BF-860F-9D5D-41732B82786C}"/>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153385" y="9383990"/>
            <a:ext cx="205675" cy="205675"/>
          </a:xfrm>
          <a:prstGeom prst="rect">
            <a:avLst/>
          </a:prstGeom>
        </p:spPr>
      </p:pic>
    </p:spTree>
    <p:extLst>
      <p:ext uri="{BB962C8B-B14F-4D97-AF65-F5344CB8AC3E}">
        <p14:creationId xmlns:p14="http://schemas.microsoft.com/office/powerpoint/2010/main" val="42423497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CF3AAB32-95E5-5BD8-DDDE-DF1B215FBB1E}"/>
              </a:ext>
            </a:extLst>
          </p:cNvPr>
          <p:cNvSpPr/>
          <p:nvPr/>
        </p:nvSpPr>
        <p:spPr>
          <a:xfrm>
            <a:off x="394447" y="773199"/>
            <a:ext cx="5231101" cy="616329"/>
          </a:xfrm>
          <a:prstGeom prst="roundRect">
            <a:avLst/>
          </a:prstGeom>
          <a:solidFill>
            <a:srgbClr val="4F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1071E371-B1C5-FF48-664E-1DB8B7BCB3B1}"/>
              </a:ext>
            </a:extLst>
          </p:cNvPr>
          <p:cNvSpPr txBox="1"/>
          <p:nvPr/>
        </p:nvSpPr>
        <p:spPr>
          <a:xfrm>
            <a:off x="501903" y="892305"/>
            <a:ext cx="7154779" cy="461665"/>
          </a:xfrm>
          <a:prstGeom prst="rect">
            <a:avLst/>
          </a:prstGeom>
          <a:noFill/>
        </p:spPr>
        <p:txBody>
          <a:bodyPr wrap="square" rtlCol="0">
            <a:spAutoFit/>
          </a:bodyPr>
          <a:lstStyle/>
          <a:p>
            <a:r>
              <a:rPr lang="en-GB" sz="2400" b="1" dirty="0">
                <a:solidFill>
                  <a:schemeClr val="bg1"/>
                </a:solidFill>
              </a:rPr>
              <a:t>Landforms of Coastal Deposition</a:t>
            </a:r>
          </a:p>
        </p:txBody>
      </p:sp>
      <p:sp>
        <p:nvSpPr>
          <p:cNvPr id="2" name="Title 1">
            <a:extLst>
              <a:ext uri="{FF2B5EF4-FFF2-40B4-BE49-F238E27FC236}">
                <a16:creationId xmlns:a16="http://schemas.microsoft.com/office/drawing/2014/main" id="{DB1132A0-36CB-3B33-0FA1-0503D625A180}"/>
              </a:ext>
            </a:extLst>
          </p:cNvPr>
          <p:cNvSpPr>
            <a:spLocks noGrp="1"/>
          </p:cNvSpPr>
          <p:nvPr>
            <p:ph type="title"/>
          </p:nvPr>
        </p:nvSpPr>
        <p:spPr>
          <a:xfrm>
            <a:off x="235005" y="297180"/>
            <a:ext cx="5915025" cy="686540"/>
          </a:xfrm>
        </p:spPr>
        <p:txBody>
          <a:bodyPr/>
          <a:lstStyle/>
          <a:p>
            <a:r>
              <a:rPr lang="en-GB" dirty="0"/>
              <a:t>Knowledge</a:t>
            </a:r>
          </a:p>
        </p:txBody>
      </p:sp>
      <p:sp>
        <p:nvSpPr>
          <p:cNvPr id="4" name="Rectangle 3">
            <a:extLst>
              <a:ext uri="{FF2B5EF4-FFF2-40B4-BE49-F238E27FC236}">
                <a16:creationId xmlns:a16="http://schemas.microsoft.com/office/drawing/2014/main" id="{C7FF525D-5A54-27A3-55D1-6E52D9CB6682}"/>
              </a:ext>
            </a:extLst>
          </p:cNvPr>
          <p:cNvSpPr/>
          <p:nvPr/>
        </p:nvSpPr>
        <p:spPr>
          <a:xfrm>
            <a:off x="1" y="0"/>
            <a:ext cx="6858000" cy="862850"/>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F41759D-1CBE-5146-F934-F373DCF4F501}"/>
              </a:ext>
            </a:extLst>
          </p:cNvPr>
          <p:cNvSpPr txBox="1"/>
          <p:nvPr/>
        </p:nvSpPr>
        <p:spPr>
          <a:xfrm>
            <a:off x="797617" y="31853"/>
            <a:ext cx="3247697" cy="830997"/>
          </a:xfrm>
          <a:prstGeom prst="rect">
            <a:avLst/>
          </a:prstGeom>
          <a:noFill/>
        </p:spPr>
        <p:txBody>
          <a:bodyPr wrap="square" rtlCol="0">
            <a:spAutoFit/>
          </a:bodyPr>
          <a:lstStyle/>
          <a:p>
            <a:r>
              <a:rPr lang="en-GB" sz="4800" dirty="0">
                <a:solidFill>
                  <a:schemeClr val="bg1"/>
                </a:solidFill>
              </a:rPr>
              <a:t>Knowledge</a:t>
            </a:r>
          </a:p>
        </p:txBody>
      </p:sp>
      <p:pic>
        <p:nvPicPr>
          <p:cNvPr id="6" name="Graphic 5">
            <a:extLst>
              <a:ext uri="{FF2B5EF4-FFF2-40B4-BE49-F238E27FC236}">
                <a16:creationId xmlns:a16="http://schemas.microsoft.com/office/drawing/2014/main" id="{44004F73-6B78-C85F-89FB-7CF846D13C8A}"/>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91135" y="31853"/>
            <a:ext cx="752804" cy="752804"/>
          </a:xfrm>
          <a:prstGeom prst="rect">
            <a:avLst/>
          </a:prstGeom>
        </p:spPr>
      </p:pic>
      <p:sp>
        <p:nvSpPr>
          <p:cNvPr id="42" name="Rectangle 41">
            <a:extLst>
              <a:ext uri="{FF2B5EF4-FFF2-40B4-BE49-F238E27FC236}">
                <a16:creationId xmlns:a16="http://schemas.microsoft.com/office/drawing/2014/main" id="{BE3091F5-E350-20E7-D8A5-F02220F924DB}"/>
              </a:ext>
            </a:extLst>
          </p:cNvPr>
          <p:cNvSpPr/>
          <p:nvPr/>
        </p:nvSpPr>
        <p:spPr>
          <a:xfrm>
            <a:off x="-160421" y="1459739"/>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2E218BEB-C1CA-EF21-2D6A-05CF663E135C}"/>
              </a:ext>
            </a:extLst>
          </p:cNvPr>
          <p:cNvSpPr txBox="1"/>
          <p:nvPr/>
        </p:nvSpPr>
        <p:spPr>
          <a:xfrm>
            <a:off x="197105" y="1459739"/>
            <a:ext cx="5782355" cy="400110"/>
          </a:xfrm>
          <a:prstGeom prst="rect">
            <a:avLst/>
          </a:prstGeom>
          <a:noFill/>
        </p:spPr>
        <p:txBody>
          <a:bodyPr wrap="square" rtlCol="0">
            <a:spAutoFit/>
          </a:bodyPr>
          <a:lstStyle/>
          <a:p>
            <a:r>
              <a:rPr lang="en-GB" sz="2000" dirty="0">
                <a:solidFill>
                  <a:schemeClr val="bg1"/>
                </a:solidFill>
              </a:rPr>
              <a:t>Spit</a:t>
            </a:r>
          </a:p>
        </p:txBody>
      </p:sp>
      <p:cxnSp>
        <p:nvCxnSpPr>
          <p:cNvPr id="3" name="Straight Connector 2">
            <a:extLst>
              <a:ext uri="{FF2B5EF4-FFF2-40B4-BE49-F238E27FC236}">
                <a16:creationId xmlns:a16="http://schemas.microsoft.com/office/drawing/2014/main" id="{E1318C04-208C-DA48-A730-FD36F94B4923}"/>
              </a:ext>
            </a:extLst>
          </p:cNvPr>
          <p:cNvCxnSpPr/>
          <p:nvPr/>
        </p:nvCxnSpPr>
        <p:spPr>
          <a:xfrm>
            <a:off x="346321" y="3418234"/>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46F9CD29-CD8D-773B-D56F-76E61B86CC36}"/>
              </a:ext>
            </a:extLst>
          </p:cNvPr>
          <p:cNvCxnSpPr/>
          <p:nvPr/>
        </p:nvCxnSpPr>
        <p:spPr>
          <a:xfrm>
            <a:off x="336294" y="2554634"/>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67818A17-7E79-2A20-1837-5DAB116DD169}"/>
              </a:ext>
            </a:extLst>
          </p:cNvPr>
          <p:cNvCxnSpPr/>
          <p:nvPr/>
        </p:nvCxnSpPr>
        <p:spPr>
          <a:xfrm>
            <a:off x="336294" y="2979750"/>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D7D0895B-8925-4362-D055-E0B1D7D18CB6}"/>
              </a:ext>
            </a:extLst>
          </p:cNvPr>
          <p:cNvSpPr txBox="1"/>
          <p:nvPr/>
        </p:nvSpPr>
        <p:spPr>
          <a:xfrm>
            <a:off x="271259" y="3472942"/>
            <a:ext cx="6149753" cy="646331"/>
          </a:xfrm>
          <a:prstGeom prst="rect">
            <a:avLst/>
          </a:prstGeom>
          <a:noFill/>
        </p:spPr>
        <p:txBody>
          <a:bodyPr wrap="square">
            <a:spAutoFit/>
          </a:bodyPr>
          <a:lstStyle/>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Label the diagram below to identify the main characteristics of a spit. </a:t>
            </a:r>
            <a:endParaRPr lang="en-GB" sz="1800" dirty="0">
              <a:effectLst/>
              <a:latin typeface="Times New Roman" panose="02020603050405020304" pitchFamily="18" charset="0"/>
              <a:ea typeface="Times New Roman" panose="02020603050405020304" pitchFamily="18" charset="0"/>
            </a:endParaRPr>
          </a:p>
        </p:txBody>
      </p:sp>
      <p:sp>
        <p:nvSpPr>
          <p:cNvPr id="21" name="TextBox 20">
            <a:extLst>
              <a:ext uri="{FF2B5EF4-FFF2-40B4-BE49-F238E27FC236}">
                <a16:creationId xmlns:a16="http://schemas.microsoft.com/office/drawing/2014/main" id="{2BEE82B4-FD65-6571-0D44-A353982EA8FB}"/>
              </a:ext>
            </a:extLst>
          </p:cNvPr>
          <p:cNvSpPr txBox="1"/>
          <p:nvPr/>
        </p:nvSpPr>
        <p:spPr>
          <a:xfrm>
            <a:off x="235005" y="1883362"/>
            <a:ext cx="6149753" cy="369332"/>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What is a coastal spit?</a:t>
            </a:r>
            <a:endParaRPr lang="en-GB" sz="1800" dirty="0">
              <a:effectLst/>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0EAF277A-19AB-9E68-E0F9-51DA6D117661}"/>
              </a:ext>
            </a:extLst>
          </p:cNvPr>
          <p:cNvSpPr txBox="1"/>
          <p:nvPr/>
        </p:nvSpPr>
        <p:spPr>
          <a:xfrm>
            <a:off x="336294" y="6115402"/>
            <a:ext cx="6149753" cy="646331"/>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Produce a flow diagram to explain the sequence in the formation of a spit. </a:t>
            </a:r>
            <a:endParaRPr lang="en-GB" sz="1800" dirty="0">
              <a:effectLst/>
              <a:latin typeface="Times New Roman" panose="02020603050405020304" pitchFamily="18" charset="0"/>
              <a:ea typeface="Times New Roman" panose="02020603050405020304" pitchFamily="18" charset="0"/>
            </a:endParaRPr>
          </a:p>
        </p:txBody>
      </p:sp>
      <p:pic>
        <p:nvPicPr>
          <p:cNvPr id="13" name="Picture 12" descr="A drawing of a beach&#10;&#10;Description automatically generated">
            <a:extLst>
              <a:ext uri="{FF2B5EF4-FFF2-40B4-BE49-F238E27FC236}">
                <a16:creationId xmlns:a16="http://schemas.microsoft.com/office/drawing/2014/main" id="{B277C6FA-8A4E-9ECC-5BDD-D96E3AFD042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287224" y="4064615"/>
            <a:ext cx="4045314" cy="1997496"/>
          </a:xfrm>
          <a:prstGeom prst="rect">
            <a:avLst/>
          </a:prstGeom>
        </p:spPr>
      </p:pic>
      <p:sp>
        <p:nvSpPr>
          <p:cNvPr id="8" name="TextBox 7">
            <a:extLst>
              <a:ext uri="{FF2B5EF4-FFF2-40B4-BE49-F238E27FC236}">
                <a16:creationId xmlns:a16="http://schemas.microsoft.com/office/drawing/2014/main" id="{C6564986-CC3C-033F-3248-B796C221B06C}"/>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14" name="Footer Placeholder 30">
            <a:extLst>
              <a:ext uri="{FF2B5EF4-FFF2-40B4-BE49-F238E27FC236}">
                <a16:creationId xmlns:a16="http://schemas.microsoft.com/office/drawing/2014/main" id="{8AF43D20-4653-6593-3215-D0D583C2634A}"/>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55</a:t>
            </a:fld>
            <a:endParaRPr lang="en-GB" sz="1400" dirty="0"/>
          </a:p>
        </p:txBody>
      </p:sp>
      <p:pic>
        <p:nvPicPr>
          <p:cNvPr id="15" name="Graphic 14">
            <a:extLst>
              <a:ext uri="{FF2B5EF4-FFF2-40B4-BE49-F238E27FC236}">
                <a16:creationId xmlns:a16="http://schemas.microsoft.com/office/drawing/2014/main" id="{43174C7B-6C9E-050C-E2D7-9E53BA271799}"/>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153385" y="9383990"/>
            <a:ext cx="205675" cy="205675"/>
          </a:xfrm>
          <a:prstGeom prst="rect">
            <a:avLst/>
          </a:prstGeom>
        </p:spPr>
      </p:pic>
    </p:spTree>
    <p:extLst>
      <p:ext uri="{BB962C8B-B14F-4D97-AF65-F5344CB8AC3E}">
        <p14:creationId xmlns:p14="http://schemas.microsoft.com/office/powerpoint/2010/main" val="5827711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ounded Rectangle 38">
            <a:extLst>
              <a:ext uri="{FF2B5EF4-FFF2-40B4-BE49-F238E27FC236}">
                <a16:creationId xmlns:a16="http://schemas.microsoft.com/office/drawing/2014/main" id="{52F230C3-C067-1D83-4194-D71DE404E64A}"/>
              </a:ext>
            </a:extLst>
          </p:cNvPr>
          <p:cNvSpPr/>
          <p:nvPr/>
        </p:nvSpPr>
        <p:spPr>
          <a:xfrm>
            <a:off x="-487298" y="-18903"/>
            <a:ext cx="5944201" cy="862850"/>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qr code with a few black squares&#10;&#10;Description automatically generated">
            <a:extLst>
              <a:ext uri="{FF2B5EF4-FFF2-40B4-BE49-F238E27FC236}">
                <a16:creationId xmlns:a16="http://schemas.microsoft.com/office/drawing/2014/main" id="{9BACCD1C-2904-5A2B-EB2A-58EEC92A128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578293" y="105712"/>
            <a:ext cx="669531" cy="669531"/>
          </a:xfrm>
          <a:prstGeom prst="rect">
            <a:avLst/>
          </a:prstGeom>
        </p:spPr>
      </p:pic>
      <p:sp>
        <p:nvSpPr>
          <p:cNvPr id="7" name="Rectangle 6">
            <a:extLst>
              <a:ext uri="{FF2B5EF4-FFF2-40B4-BE49-F238E27FC236}">
                <a16:creationId xmlns:a16="http://schemas.microsoft.com/office/drawing/2014/main" id="{0C49C5C7-FA83-89FD-6E0C-1A329D28738A}"/>
              </a:ext>
            </a:extLst>
          </p:cNvPr>
          <p:cNvSpPr/>
          <p:nvPr/>
        </p:nvSpPr>
        <p:spPr>
          <a:xfrm>
            <a:off x="-160421" y="1459739"/>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D72D9D19-9438-771C-67C1-B7E04E27C293}"/>
              </a:ext>
            </a:extLst>
          </p:cNvPr>
          <p:cNvSpPr txBox="1"/>
          <p:nvPr/>
        </p:nvSpPr>
        <p:spPr>
          <a:xfrm>
            <a:off x="197105" y="1459739"/>
            <a:ext cx="5782355" cy="400110"/>
          </a:xfrm>
          <a:prstGeom prst="rect">
            <a:avLst/>
          </a:prstGeom>
          <a:noFill/>
        </p:spPr>
        <p:txBody>
          <a:bodyPr wrap="square" rtlCol="0">
            <a:spAutoFit/>
          </a:bodyPr>
          <a:lstStyle/>
          <a:p>
            <a:r>
              <a:rPr lang="en-GB" sz="2000" dirty="0">
                <a:solidFill>
                  <a:schemeClr val="bg1"/>
                </a:solidFill>
              </a:rPr>
              <a:t>Bar</a:t>
            </a:r>
          </a:p>
        </p:txBody>
      </p:sp>
      <p:cxnSp>
        <p:nvCxnSpPr>
          <p:cNvPr id="4" name="Straight Connector 3">
            <a:extLst>
              <a:ext uri="{FF2B5EF4-FFF2-40B4-BE49-F238E27FC236}">
                <a16:creationId xmlns:a16="http://schemas.microsoft.com/office/drawing/2014/main" id="{593B28E4-F411-EB1F-8F65-8DAC3853E771}"/>
              </a:ext>
            </a:extLst>
          </p:cNvPr>
          <p:cNvCxnSpPr/>
          <p:nvPr/>
        </p:nvCxnSpPr>
        <p:spPr>
          <a:xfrm>
            <a:off x="346321" y="3418234"/>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E07D9DEA-A779-ED75-9643-E3123DD0CC7F}"/>
              </a:ext>
            </a:extLst>
          </p:cNvPr>
          <p:cNvCxnSpPr/>
          <p:nvPr/>
        </p:nvCxnSpPr>
        <p:spPr>
          <a:xfrm>
            <a:off x="336294" y="2554634"/>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C8B67F91-323E-7974-0E04-4BF0ADCDD6A9}"/>
              </a:ext>
            </a:extLst>
          </p:cNvPr>
          <p:cNvCxnSpPr/>
          <p:nvPr/>
        </p:nvCxnSpPr>
        <p:spPr>
          <a:xfrm>
            <a:off x="336294" y="2979750"/>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EC8797AB-43BA-F538-F61E-C66BAAF528D4}"/>
              </a:ext>
            </a:extLst>
          </p:cNvPr>
          <p:cNvSpPr txBox="1"/>
          <p:nvPr/>
        </p:nvSpPr>
        <p:spPr>
          <a:xfrm>
            <a:off x="271259" y="3472942"/>
            <a:ext cx="6149753" cy="646331"/>
          </a:xfrm>
          <a:prstGeom prst="rect">
            <a:avLst/>
          </a:prstGeom>
          <a:noFill/>
        </p:spPr>
        <p:txBody>
          <a:bodyPr wrap="square">
            <a:spAutoFit/>
          </a:bodyPr>
          <a:lstStyle/>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Label the diagram below to identify the main characteristics of a bar. </a:t>
            </a:r>
            <a:endParaRPr lang="en-GB" sz="1800" dirty="0">
              <a:effectLst/>
              <a:latin typeface="Times New Roman" panose="02020603050405020304" pitchFamily="18" charset="0"/>
              <a:ea typeface="Times New Roman" panose="02020603050405020304" pitchFamily="18" charset="0"/>
            </a:endParaRPr>
          </a:p>
        </p:txBody>
      </p:sp>
      <p:sp>
        <p:nvSpPr>
          <p:cNvPr id="13" name="TextBox 12">
            <a:extLst>
              <a:ext uri="{FF2B5EF4-FFF2-40B4-BE49-F238E27FC236}">
                <a16:creationId xmlns:a16="http://schemas.microsoft.com/office/drawing/2014/main" id="{68274136-5FC5-CCCD-FFB2-36D8E6B81722}"/>
              </a:ext>
            </a:extLst>
          </p:cNvPr>
          <p:cNvSpPr txBox="1"/>
          <p:nvPr/>
        </p:nvSpPr>
        <p:spPr>
          <a:xfrm>
            <a:off x="235005" y="1883362"/>
            <a:ext cx="6149753" cy="369332"/>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What is a bar?</a:t>
            </a:r>
            <a:endParaRPr lang="en-GB" sz="1800" dirty="0">
              <a:effectLst/>
              <a:latin typeface="Times New Roman" panose="02020603050405020304" pitchFamily="18" charset="0"/>
              <a:ea typeface="Times New Roman" panose="02020603050405020304" pitchFamily="18" charset="0"/>
            </a:endParaRPr>
          </a:p>
        </p:txBody>
      </p:sp>
      <p:sp>
        <p:nvSpPr>
          <p:cNvPr id="14" name="TextBox 13">
            <a:extLst>
              <a:ext uri="{FF2B5EF4-FFF2-40B4-BE49-F238E27FC236}">
                <a16:creationId xmlns:a16="http://schemas.microsoft.com/office/drawing/2014/main" id="{E5830ACE-FFEB-D9E5-E62E-27C74540E99B}"/>
              </a:ext>
            </a:extLst>
          </p:cNvPr>
          <p:cNvSpPr txBox="1"/>
          <p:nvPr/>
        </p:nvSpPr>
        <p:spPr>
          <a:xfrm>
            <a:off x="336294" y="6115402"/>
            <a:ext cx="6149753" cy="646331"/>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Produce a flow diagram to explain the sequence in the formation of a bar. </a:t>
            </a:r>
            <a:endParaRPr lang="en-GB" sz="1800" dirty="0">
              <a:effectLst/>
              <a:latin typeface="Times New Roman" panose="02020603050405020304" pitchFamily="18" charset="0"/>
              <a:ea typeface="Times New Roman" panose="02020603050405020304" pitchFamily="18" charset="0"/>
            </a:endParaRPr>
          </a:p>
        </p:txBody>
      </p:sp>
      <p:pic>
        <p:nvPicPr>
          <p:cNvPr id="23" name="Picture 22" descr="A blue and yellow rectangle with a blue line&#10;&#10;Description automatically generated">
            <a:extLst>
              <a:ext uri="{FF2B5EF4-FFF2-40B4-BE49-F238E27FC236}">
                <a16:creationId xmlns:a16="http://schemas.microsoft.com/office/drawing/2014/main" id="{5046BD7D-F17B-E462-A1BA-2F9A7D067BA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31310" y="4135574"/>
            <a:ext cx="3868458" cy="1904141"/>
          </a:xfrm>
          <a:prstGeom prst="rect">
            <a:avLst/>
          </a:prstGeom>
        </p:spPr>
      </p:pic>
      <p:sp>
        <p:nvSpPr>
          <p:cNvPr id="10" name="TextBox 9">
            <a:extLst>
              <a:ext uri="{FF2B5EF4-FFF2-40B4-BE49-F238E27FC236}">
                <a16:creationId xmlns:a16="http://schemas.microsoft.com/office/drawing/2014/main" id="{0D7A1C4E-7024-E96A-2EE9-4DABB7930FA4}"/>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15" name="Footer Placeholder 30">
            <a:extLst>
              <a:ext uri="{FF2B5EF4-FFF2-40B4-BE49-F238E27FC236}">
                <a16:creationId xmlns:a16="http://schemas.microsoft.com/office/drawing/2014/main" id="{76B4D7E5-219F-BC67-0261-F2784CA91C31}"/>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56</a:t>
            </a:fld>
            <a:endParaRPr lang="en-GB" sz="1400" dirty="0"/>
          </a:p>
        </p:txBody>
      </p:sp>
      <p:pic>
        <p:nvPicPr>
          <p:cNvPr id="16" name="Graphic 15">
            <a:extLst>
              <a:ext uri="{FF2B5EF4-FFF2-40B4-BE49-F238E27FC236}">
                <a16:creationId xmlns:a16="http://schemas.microsoft.com/office/drawing/2014/main" id="{D73BF844-26DD-0EA2-9135-7CAA2BA2782A}"/>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153385" y="9383990"/>
            <a:ext cx="205675" cy="205675"/>
          </a:xfrm>
          <a:prstGeom prst="rect">
            <a:avLst/>
          </a:prstGeom>
        </p:spPr>
      </p:pic>
    </p:spTree>
    <p:extLst>
      <p:ext uri="{BB962C8B-B14F-4D97-AF65-F5344CB8AC3E}">
        <p14:creationId xmlns:p14="http://schemas.microsoft.com/office/powerpoint/2010/main" val="7649238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709A4E22-12E1-F93A-8F72-56AC9F9022F1}"/>
              </a:ext>
            </a:extLst>
          </p:cNvPr>
          <p:cNvSpPr/>
          <p:nvPr/>
        </p:nvSpPr>
        <p:spPr>
          <a:xfrm>
            <a:off x="394447" y="773199"/>
            <a:ext cx="5231101" cy="616329"/>
          </a:xfrm>
          <a:prstGeom prst="roundRect">
            <a:avLst/>
          </a:prstGeom>
          <a:solidFill>
            <a:srgbClr val="4F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1D201D54-CC3E-485C-B954-F87BD737AFCB}"/>
              </a:ext>
            </a:extLst>
          </p:cNvPr>
          <p:cNvSpPr/>
          <p:nvPr/>
        </p:nvSpPr>
        <p:spPr>
          <a:xfrm>
            <a:off x="0" y="1659794"/>
            <a:ext cx="6858000" cy="7628585"/>
          </a:xfrm>
          <a:prstGeom prst="rect">
            <a:avLst/>
          </a:prstGeom>
          <a:solidFill>
            <a:srgbClr val="E3F0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a:extLst>
              <a:ext uri="{FF2B5EF4-FFF2-40B4-BE49-F238E27FC236}">
                <a16:creationId xmlns:a16="http://schemas.microsoft.com/office/drawing/2014/main" id="{BD9FCC6E-3579-97AB-1CE8-72682F85780C}"/>
              </a:ext>
            </a:extLst>
          </p:cNvPr>
          <p:cNvSpPr txBox="1"/>
          <p:nvPr/>
        </p:nvSpPr>
        <p:spPr>
          <a:xfrm>
            <a:off x="501902" y="892305"/>
            <a:ext cx="5477558" cy="461665"/>
          </a:xfrm>
          <a:prstGeom prst="rect">
            <a:avLst/>
          </a:prstGeom>
          <a:noFill/>
        </p:spPr>
        <p:txBody>
          <a:bodyPr wrap="square" rtlCol="0">
            <a:spAutoFit/>
          </a:bodyPr>
          <a:lstStyle/>
          <a:p>
            <a:r>
              <a:rPr lang="en-GB" sz="2400" b="1" dirty="0">
                <a:solidFill>
                  <a:schemeClr val="bg1"/>
                </a:solidFill>
              </a:rPr>
              <a:t>Landforms of Coastal Deposition</a:t>
            </a:r>
          </a:p>
        </p:txBody>
      </p:sp>
      <p:sp>
        <p:nvSpPr>
          <p:cNvPr id="9" name="Rectangle 8">
            <a:extLst>
              <a:ext uri="{FF2B5EF4-FFF2-40B4-BE49-F238E27FC236}">
                <a16:creationId xmlns:a16="http://schemas.microsoft.com/office/drawing/2014/main" id="{9E0E8C76-28E0-8293-66B9-120D4FC99544}"/>
              </a:ext>
            </a:extLst>
          </p:cNvPr>
          <p:cNvSpPr/>
          <p:nvPr/>
        </p:nvSpPr>
        <p:spPr>
          <a:xfrm>
            <a:off x="-160421" y="1459739"/>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90ED1EA0-6811-E62C-8186-0AF57947F6A4}"/>
              </a:ext>
            </a:extLst>
          </p:cNvPr>
          <p:cNvSpPr txBox="1"/>
          <p:nvPr/>
        </p:nvSpPr>
        <p:spPr>
          <a:xfrm>
            <a:off x="197105" y="1459739"/>
            <a:ext cx="5782355" cy="400110"/>
          </a:xfrm>
          <a:prstGeom prst="rect">
            <a:avLst/>
          </a:prstGeom>
          <a:noFill/>
        </p:spPr>
        <p:txBody>
          <a:bodyPr wrap="square" rtlCol="0">
            <a:spAutoFit/>
          </a:bodyPr>
          <a:lstStyle/>
          <a:p>
            <a:r>
              <a:rPr lang="en-GB" sz="2000" dirty="0">
                <a:solidFill>
                  <a:schemeClr val="bg1"/>
                </a:solidFill>
              </a:rPr>
              <a:t>Landforms of coastal deposition</a:t>
            </a:r>
          </a:p>
        </p:txBody>
      </p:sp>
      <p:sp>
        <p:nvSpPr>
          <p:cNvPr id="16" name="TextBox 15">
            <a:extLst>
              <a:ext uri="{FF2B5EF4-FFF2-40B4-BE49-F238E27FC236}">
                <a16:creationId xmlns:a16="http://schemas.microsoft.com/office/drawing/2014/main" id="{3CD2ED89-2A90-C195-C5BD-D02496E9B067}"/>
              </a:ext>
            </a:extLst>
          </p:cNvPr>
          <p:cNvSpPr txBox="1"/>
          <p:nvPr/>
        </p:nvSpPr>
        <p:spPr>
          <a:xfrm>
            <a:off x="613717" y="1953444"/>
            <a:ext cx="6462821" cy="307777"/>
          </a:xfrm>
          <a:prstGeom prst="rect">
            <a:avLst/>
          </a:prstGeom>
          <a:noFill/>
        </p:spPr>
        <p:txBody>
          <a:bodyPr wrap="square">
            <a:spAutoFit/>
          </a:bodyPr>
          <a:lstStyle/>
          <a:p>
            <a:r>
              <a:rPr lang="en-GB" sz="1400" b="1" dirty="0">
                <a:effectLst/>
                <a:latin typeface="Calibri" panose="020F0502020204030204" pitchFamily="34" charset="0"/>
                <a:ea typeface="Times New Roman" panose="02020603050405020304" pitchFamily="18" charset="0"/>
                <a:cs typeface="Times New Roman" panose="02020603050405020304" pitchFamily="18" charset="0"/>
              </a:rPr>
              <a:t>True or false? </a:t>
            </a:r>
            <a:endParaRPr lang="en-GB" sz="1400" b="1"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36" name="Rounded Rectangle 35">
            <a:extLst>
              <a:ext uri="{FF2B5EF4-FFF2-40B4-BE49-F238E27FC236}">
                <a16:creationId xmlns:a16="http://schemas.microsoft.com/office/drawing/2014/main" id="{126BCEC3-FDDB-1380-1362-876E4D12934A}"/>
              </a:ext>
            </a:extLst>
          </p:cNvPr>
          <p:cNvSpPr/>
          <p:nvPr/>
        </p:nvSpPr>
        <p:spPr>
          <a:xfrm>
            <a:off x="-487298" y="-18903"/>
            <a:ext cx="5944201" cy="862850"/>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F41759D-1CBE-5146-F934-F373DCF4F501}"/>
              </a:ext>
            </a:extLst>
          </p:cNvPr>
          <p:cNvSpPr txBox="1"/>
          <p:nvPr/>
        </p:nvSpPr>
        <p:spPr>
          <a:xfrm>
            <a:off x="797617" y="31853"/>
            <a:ext cx="3247697" cy="830997"/>
          </a:xfrm>
          <a:prstGeom prst="rect">
            <a:avLst/>
          </a:prstGeom>
          <a:noFill/>
        </p:spPr>
        <p:txBody>
          <a:bodyPr wrap="square" rtlCol="0">
            <a:spAutoFit/>
          </a:bodyPr>
          <a:lstStyle/>
          <a:p>
            <a:r>
              <a:rPr lang="en-GB" sz="4800" dirty="0">
                <a:solidFill>
                  <a:schemeClr val="bg1"/>
                </a:solidFill>
              </a:rPr>
              <a:t>Retrieval</a:t>
            </a:r>
          </a:p>
        </p:txBody>
      </p:sp>
      <p:pic>
        <p:nvPicPr>
          <p:cNvPr id="40" name="Graphic 39">
            <a:extLst>
              <a:ext uri="{FF2B5EF4-FFF2-40B4-BE49-F238E27FC236}">
                <a16:creationId xmlns:a16="http://schemas.microsoft.com/office/drawing/2014/main" id="{F32080A9-2D19-B971-C8C0-689C442F21BC}"/>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101709" y="46405"/>
            <a:ext cx="752804" cy="752804"/>
          </a:xfrm>
          <a:prstGeom prst="rect">
            <a:avLst/>
          </a:prstGeom>
        </p:spPr>
      </p:pic>
      <p:graphicFrame>
        <p:nvGraphicFramePr>
          <p:cNvPr id="44" name="Table 43">
            <a:extLst>
              <a:ext uri="{FF2B5EF4-FFF2-40B4-BE49-F238E27FC236}">
                <a16:creationId xmlns:a16="http://schemas.microsoft.com/office/drawing/2014/main" id="{96CFE5FD-50E7-D86D-CB04-E7D90C116CD8}"/>
              </a:ext>
            </a:extLst>
          </p:cNvPr>
          <p:cNvGraphicFramePr>
            <a:graphicFrameLocks noGrp="1"/>
          </p:cNvGraphicFramePr>
          <p:nvPr>
            <p:extLst>
              <p:ext uri="{D42A27DB-BD31-4B8C-83A1-F6EECF244321}">
                <p14:modId xmlns:p14="http://schemas.microsoft.com/office/powerpoint/2010/main" val="1121866517"/>
              </p:ext>
            </p:extLst>
          </p:nvPr>
        </p:nvGraphicFramePr>
        <p:xfrm>
          <a:off x="359060" y="1993383"/>
          <a:ext cx="6061863" cy="3223260"/>
        </p:xfrm>
        <a:graphic>
          <a:graphicData uri="http://schemas.openxmlformats.org/drawingml/2006/table">
            <a:tbl>
              <a:tblPr firstRow="1" bandRow="1">
                <a:tableStyleId>{5C22544A-7EE6-4342-B048-85BDC9FD1C3A}</a:tableStyleId>
              </a:tblPr>
              <a:tblGrid>
                <a:gridCol w="439430">
                  <a:extLst>
                    <a:ext uri="{9D8B030D-6E8A-4147-A177-3AD203B41FA5}">
                      <a16:colId xmlns:a16="http://schemas.microsoft.com/office/drawing/2014/main" val="1575317094"/>
                    </a:ext>
                  </a:extLst>
                </a:gridCol>
                <a:gridCol w="4103043">
                  <a:extLst>
                    <a:ext uri="{9D8B030D-6E8A-4147-A177-3AD203B41FA5}">
                      <a16:colId xmlns:a16="http://schemas.microsoft.com/office/drawing/2014/main" val="2328552629"/>
                    </a:ext>
                  </a:extLst>
                </a:gridCol>
                <a:gridCol w="759695">
                  <a:extLst>
                    <a:ext uri="{9D8B030D-6E8A-4147-A177-3AD203B41FA5}">
                      <a16:colId xmlns:a16="http://schemas.microsoft.com/office/drawing/2014/main" val="257254350"/>
                    </a:ext>
                  </a:extLst>
                </a:gridCol>
                <a:gridCol w="759695">
                  <a:extLst>
                    <a:ext uri="{9D8B030D-6E8A-4147-A177-3AD203B41FA5}">
                      <a16:colId xmlns:a16="http://schemas.microsoft.com/office/drawing/2014/main" val="1381550662"/>
                    </a:ext>
                  </a:extLst>
                </a:gridCol>
              </a:tblGrid>
              <a:tr h="188599">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200"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solidFill>
                            <a:schemeClr val="tx1"/>
                          </a:solidFill>
                        </a:rPr>
                        <a:t>True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solidFill>
                            <a:schemeClr val="tx1"/>
                          </a:solidFill>
                        </a:rPr>
                        <a:t>False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11339463"/>
                  </a:ext>
                </a:extLst>
              </a:tr>
              <a:tr h="188599">
                <a:tc>
                  <a:txBody>
                    <a:bodyPr/>
                    <a:lstStyle/>
                    <a:p>
                      <a:pPr algn="ctr"/>
                      <a:r>
                        <a:rPr lang="en-GB" dirty="0"/>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r>
                        <a:rPr lang="en-GB" sz="1200" b="0" dirty="0">
                          <a:solidFill>
                            <a:schemeClr val="tx1"/>
                          </a:solidFill>
                        </a:rPr>
                        <a:t>A beach is a landform along the coastline composed primarily of sand, pebbles, and other sediments deposited by wave action.</a:t>
                      </a:r>
                    </a:p>
                  </a:txBody>
                  <a:tcP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25985328"/>
                  </a:ext>
                </a:extLst>
              </a:tr>
              <a:tr h="0">
                <a:tc>
                  <a:txBody>
                    <a:bodyPr/>
                    <a:lstStyle/>
                    <a:p>
                      <a:pPr algn="ctr"/>
                      <a:r>
                        <a:rPr lang="en-GB" dirty="0"/>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r>
                        <a:rPr lang="en-GB" sz="1200" b="0" dirty="0">
                          <a:solidFill>
                            <a:schemeClr val="tx1"/>
                          </a:solidFill>
                        </a:rPr>
                        <a:t>A sand dune is a mound of sand formed by the action of water waves on the beach.</a:t>
                      </a:r>
                    </a:p>
                  </a:txBody>
                  <a:tcP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37543495"/>
                  </a:ext>
                </a:extLst>
              </a:tr>
              <a:tr h="188599">
                <a:tc>
                  <a:txBody>
                    <a:bodyPr/>
                    <a:lstStyle/>
                    <a:p>
                      <a:pPr algn="ctr"/>
                      <a:r>
                        <a:rPr lang="en-GB" dirty="0"/>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r>
                        <a:rPr lang="en-GB" sz="1200" b="0" dirty="0">
                          <a:solidFill>
                            <a:schemeClr val="tx1"/>
                          </a:solidFill>
                        </a:rPr>
                        <a:t>A spit is a narrow stretch of land extending from the coast into the sea, often with a hooked end.</a:t>
                      </a:r>
                    </a:p>
                  </a:txBody>
                  <a:tcP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76022082"/>
                  </a:ext>
                </a:extLst>
              </a:tr>
              <a:tr h="188599">
                <a:tc>
                  <a:txBody>
                    <a:bodyPr/>
                    <a:lstStyle/>
                    <a:p>
                      <a:pPr algn="ctr"/>
                      <a:r>
                        <a:rPr lang="en-GB" dirty="0"/>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r>
                        <a:rPr lang="en-GB" sz="1200" dirty="0"/>
                        <a:t>A bar is a ridge of sand or sediment that connects two areas of land with water on both sides.</a:t>
                      </a:r>
                      <a:endParaRPr lang="en-GB" sz="1200" b="0" dirty="0">
                        <a:solidFill>
                          <a:schemeClr val="tx1"/>
                        </a:solidFill>
                      </a:endParaRPr>
                    </a:p>
                  </a:txBody>
                  <a:tcP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14360632"/>
                  </a:ext>
                </a:extLst>
              </a:tr>
              <a:tr h="188599">
                <a:tc>
                  <a:txBody>
                    <a:bodyPr/>
                    <a:lstStyle/>
                    <a:p>
                      <a:pPr algn="ctr"/>
                      <a:r>
                        <a:rPr lang="en-GB" dirty="0"/>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r>
                        <a:rPr lang="en-GB" sz="1200" b="0" dirty="0">
                          <a:solidFill>
                            <a:schemeClr val="tx1"/>
                          </a:solidFill>
                        </a:rPr>
                        <a:t>Sand dunes are most likely to form in areas with high wave energy and frequent storms.</a:t>
                      </a:r>
                    </a:p>
                  </a:txBody>
                  <a:tcP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8086127"/>
                  </a:ext>
                </a:extLst>
              </a:tr>
              <a:tr h="252025">
                <a:tc>
                  <a:txBody>
                    <a:bodyPr/>
                    <a:lstStyle/>
                    <a:p>
                      <a:pPr algn="ctr"/>
                      <a:r>
                        <a:rPr lang="en-GB" dirty="0"/>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r>
                        <a:rPr lang="en-GB" sz="1200" dirty="0"/>
                        <a:t>Spits are likely to form where the coastline changes direction and there is significant longshore drift.</a:t>
                      </a:r>
                      <a:endParaRPr lang="en-GB" sz="1200" b="0" dirty="0">
                        <a:solidFill>
                          <a:schemeClr val="tx1"/>
                        </a:solidFill>
                      </a:endParaRPr>
                    </a:p>
                  </a:txBody>
                  <a:tcP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82976356"/>
                  </a:ext>
                </a:extLst>
              </a:tr>
            </a:tbl>
          </a:graphicData>
        </a:graphic>
      </p:graphicFrame>
      <p:sp>
        <p:nvSpPr>
          <p:cNvPr id="4" name="TextBox 3">
            <a:extLst>
              <a:ext uri="{FF2B5EF4-FFF2-40B4-BE49-F238E27FC236}">
                <a16:creationId xmlns:a16="http://schemas.microsoft.com/office/drawing/2014/main" id="{430387EB-D797-3F92-AE04-A0B87C0BD424}"/>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6" name="Footer Placeholder 30">
            <a:extLst>
              <a:ext uri="{FF2B5EF4-FFF2-40B4-BE49-F238E27FC236}">
                <a16:creationId xmlns:a16="http://schemas.microsoft.com/office/drawing/2014/main" id="{62FA91C4-7145-B0DB-8E09-322DECBDF90A}"/>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57</a:t>
            </a:fld>
            <a:endParaRPr lang="en-GB" sz="1400" dirty="0"/>
          </a:p>
        </p:txBody>
      </p:sp>
      <p:pic>
        <p:nvPicPr>
          <p:cNvPr id="11" name="Graphic 10">
            <a:extLst>
              <a:ext uri="{FF2B5EF4-FFF2-40B4-BE49-F238E27FC236}">
                <a16:creationId xmlns:a16="http://schemas.microsoft.com/office/drawing/2014/main" id="{AC21430A-A44C-F457-6F40-4D68DE4B149C}"/>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153385" y="9383990"/>
            <a:ext cx="205675" cy="205675"/>
          </a:xfrm>
          <a:prstGeom prst="rect">
            <a:avLst/>
          </a:prstGeom>
        </p:spPr>
      </p:pic>
      <p:pic>
        <p:nvPicPr>
          <p:cNvPr id="21" name="Graphic 20">
            <a:extLst>
              <a:ext uri="{FF2B5EF4-FFF2-40B4-BE49-F238E27FC236}">
                <a16:creationId xmlns:a16="http://schemas.microsoft.com/office/drawing/2014/main" id="{D6719EF1-30F4-E3E5-76A1-B89BC966707D}"/>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367723" y="1950859"/>
            <a:ext cx="320825" cy="320825"/>
          </a:xfrm>
          <a:prstGeom prst="rect">
            <a:avLst/>
          </a:prstGeom>
        </p:spPr>
      </p:pic>
      <p:grpSp>
        <p:nvGrpSpPr>
          <p:cNvPr id="14" name="Group 13">
            <a:extLst>
              <a:ext uri="{FF2B5EF4-FFF2-40B4-BE49-F238E27FC236}">
                <a16:creationId xmlns:a16="http://schemas.microsoft.com/office/drawing/2014/main" id="{498430EF-A4CA-1322-E0E1-BA8CB4B5428B}"/>
              </a:ext>
            </a:extLst>
          </p:cNvPr>
          <p:cNvGrpSpPr/>
          <p:nvPr/>
        </p:nvGrpSpPr>
        <p:grpSpPr>
          <a:xfrm>
            <a:off x="320423" y="5249495"/>
            <a:ext cx="6748299" cy="2127988"/>
            <a:chOff x="328238" y="5074004"/>
            <a:chExt cx="6748299" cy="2127988"/>
          </a:xfrm>
        </p:grpSpPr>
        <p:sp>
          <p:nvSpPr>
            <p:cNvPr id="2" name="Rectangle 1">
              <a:extLst>
                <a:ext uri="{FF2B5EF4-FFF2-40B4-BE49-F238E27FC236}">
                  <a16:creationId xmlns:a16="http://schemas.microsoft.com/office/drawing/2014/main" id="{EBD33821-CAF0-30CF-53F2-32E91CA85064}"/>
                </a:ext>
              </a:extLst>
            </p:cNvPr>
            <p:cNvSpPr/>
            <p:nvPr/>
          </p:nvSpPr>
          <p:spPr>
            <a:xfrm>
              <a:off x="3162637" y="5404782"/>
              <a:ext cx="3265996" cy="1797209"/>
            </a:xfrm>
            <a:prstGeom prst="rect">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ectangle 2">
              <a:extLst>
                <a:ext uri="{FF2B5EF4-FFF2-40B4-BE49-F238E27FC236}">
                  <a16:creationId xmlns:a16="http://schemas.microsoft.com/office/drawing/2014/main" id="{84BC8BA8-1F3B-6195-D2C4-547C63592614}"/>
                </a:ext>
              </a:extLst>
            </p:cNvPr>
            <p:cNvSpPr/>
            <p:nvPr/>
          </p:nvSpPr>
          <p:spPr>
            <a:xfrm>
              <a:off x="367723" y="5404783"/>
              <a:ext cx="2794914" cy="1797209"/>
            </a:xfrm>
            <a:prstGeom prst="rect">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Graphic 12">
              <a:extLst>
                <a:ext uri="{FF2B5EF4-FFF2-40B4-BE49-F238E27FC236}">
                  <a16:creationId xmlns:a16="http://schemas.microsoft.com/office/drawing/2014/main" id="{B6FFC537-8564-A0F4-F555-FFD707FCBA48}"/>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356828" y="5074004"/>
              <a:ext cx="320825" cy="313025"/>
            </a:xfrm>
            <a:prstGeom prst="rect">
              <a:avLst/>
            </a:prstGeom>
          </p:spPr>
        </p:pic>
        <p:sp>
          <p:nvSpPr>
            <p:cNvPr id="18" name="TextBox 17">
              <a:extLst>
                <a:ext uri="{FF2B5EF4-FFF2-40B4-BE49-F238E27FC236}">
                  <a16:creationId xmlns:a16="http://schemas.microsoft.com/office/drawing/2014/main" id="{1264FAD4-D89F-07CF-3532-9FF8FD83A2EA}"/>
                </a:ext>
              </a:extLst>
            </p:cNvPr>
            <p:cNvSpPr txBox="1"/>
            <p:nvPr/>
          </p:nvSpPr>
          <p:spPr>
            <a:xfrm>
              <a:off x="328238" y="5392739"/>
              <a:ext cx="1683290" cy="230832"/>
            </a:xfrm>
            <a:prstGeom prst="rect">
              <a:avLst/>
            </a:prstGeom>
            <a:noFill/>
          </p:spPr>
          <p:txBody>
            <a:bodyPr wrap="square" rtlCol="0">
              <a:spAutoFit/>
            </a:bodyPr>
            <a:lstStyle/>
            <a:p>
              <a:r>
                <a:rPr lang="en-GB" sz="900" dirty="0">
                  <a:solidFill>
                    <a:schemeClr val="bg1">
                      <a:lumMod val="75000"/>
                    </a:schemeClr>
                  </a:solidFill>
                </a:rPr>
                <a:t>Spit diagram</a:t>
              </a:r>
            </a:p>
          </p:txBody>
        </p:sp>
        <p:sp>
          <p:nvSpPr>
            <p:cNvPr id="19" name="TextBox 18">
              <a:extLst>
                <a:ext uri="{FF2B5EF4-FFF2-40B4-BE49-F238E27FC236}">
                  <a16:creationId xmlns:a16="http://schemas.microsoft.com/office/drawing/2014/main" id="{187CB54E-7B21-21B1-6360-9E3FF049B14C}"/>
                </a:ext>
              </a:extLst>
            </p:cNvPr>
            <p:cNvSpPr txBox="1"/>
            <p:nvPr/>
          </p:nvSpPr>
          <p:spPr>
            <a:xfrm>
              <a:off x="3123151" y="5385186"/>
              <a:ext cx="3160417" cy="230832"/>
            </a:xfrm>
            <a:prstGeom prst="rect">
              <a:avLst/>
            </a:prstGeom>
            <a:noFill/>
          </p:spPr>
          <p:txBody>
            <a:bodyPr wrap="square" rtlCol="0">
              <a:spAutoFit/>
            </a:bodyPr>
            <a:lstStyle/>
            <a:p>
              <a:r>
                <a:rPr lang="en-GB" sz="900" dirty="0">
                  <a:solidFill>
                    <a:schemeClr val="bg1">
                      <a:lumMod val="75000"/>
                    </a:schemeClr>
                  </a:solidFill>
                </a:rPr>
                <a:t>Outline the formation of a spit</a:t>
              </a:r>
            </a:p>
          </p:txBody>
        </p:sp>
        <p:sp>
          <p:nvSpPr>
            <p:cNvPr id="22" name="TextBox 21">
              <a:extLst>
                <a:ext uri="{FF2B5EF4-FFF2-40B4-BE49-F238E27FC236}">
                  <a16:creationId xmlns:a16="http://schemas.microsoft.com/office/drawing/2014/main" id="{9986C655-F75A-CFDC-DEB0-64ECA2BB425D}"/>
                </a:ext>
              </a:extLst>
            </p:cNvPr>
            <p:cNvSpPr txBox="1"/>
            <p:nvPr/>
          </p:nvSpPr>
          <p:spPr>
            <a:xfrm>
              <a:off x="613716" y="5076451"/>
              <a:ext cx="6462821" cy="307777"/>
            </a:xfrm>
            <a:prstGeom prst="rect">
              <a:avLst/>
            </a:prstGeom>
            <a:noFill/>
          </p:spPr>
          <p:txBody>
            <a:bodyPr wrap="square">
              <a:spAutoFit/>
            </a:bodyPr>
            <a:lstStyle/>
            <a:p>
              <a:r>
                <a:rPr lang="en-GB" sz="1400" b="1" dirty="0">
                  <a:effectLst/>
                  <a:latin typeface="Calibri" panose="020F0502020204030204" pitchFamily="34" charset="0"/>
                  <a:ea typeface="Times New Roman" panose="02020603050405020304" pitchFamily="18" charset="0"/>
                  <a:cs typeface="Times New Roman" panose="02020603050405020304" pitchFamily="18" charset="0"/>
                </a:rPr>
                <a:t>Sketch and Outline</a:t>
              </a:r>
              <a:endParaRPr lang="en-GB" sz="1400" b="1" dirty="0">
                <a:latin typeface="Calibri" panose="020F0502020204030204" pitchFamily="34" charset="0"/>
                <a:ea typeface="Times New Roman" panose="02020603050405020304" pitchFamily="18" charset="0"/>
                <a:cs typeface="Times New Roman" panose="02020603050405020304" pitchFamily="18" charset="0"/>
              </a:endParaRPr>
            </a:p>
          </p:txBody>
        </p:sp>
      </p:grpSp>
      <p:sp>
        <p:nvSpPr>
          <p:cNvPr id="7" name="TextBox 6">
            <a:extLst>
              <a:ext uri="{FF2B5EF4-FFF2-40B4-BE49-F238E27FC236}">
                <a16:creationId xmlns:a16="http://schemas.microsoft.com/office/drawing/2014/main" id="{61F20384-61B2-0616-E068-53880A1B726E}"/>
              </a:ext>
            </a:extLst>
          </p:cNvPr>
          <p:cNvSpPr txBox="1"/>
          <p:nvPr/>
        </p:nvSpPr>
        <p:spPr>
          <a:xfrm>
            <a:off x="528135" y="7413815"/>
            <a:ext cx="6462821" cy="307777"/>
          </a:xfrm>
          <a:prstGeom prst="rect">
            <a:avLst/>
          </a:prstGeom>
          <a:noFill/>
        </p:spPr>
        <p:txBody>
          <a:bodyPr wrap="square">
            <a:spAutoFit/>
          </a:bodyPr>
          <a:lstStyle/>
          <a:p>
            <a:r>
              <a:rPr lang="en-GB" sz="1400" b="1" dirty="0">
                <a:effectLst/>
                <a:latin typeface="Calibri" panose="020F0502020204030204" pitchFamily="34" charset="0"/>
                <a:ea typeface="Times New Roman" panose="02020603050405020304" pitchFamily="18" charset="0"/>
                <a:cs typeface="Times New Roman" panose="02020603050405020304" pitchFamily="18" charset="0"/>
              </a:rPr>
              <a:t>Find and Fix</a:t>
            </a:r>
            <a:endParaRPr lang="en-GB" sz="1400" b="1"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5" name="Graphic 14">
            <a:extLst>
              <a:ext uri="{FF2B5EF4-FFF2-40B4-BE49-F238E27FC236}">
                <a16:creationId xmlns:a16="http://schemas.microsoft.com/office/drawing/2014/main" id="{5FE42981-4AD0-65B6-D1B5-7A8F20A7F787}"/>
              </a:ext>
            </a:extLst>
          </p:cNvPr>
          <p:cNvPicPr>
            <a:picLocks/>
          </p:cNvPicPr>
          <p:nvPr/>
        </p:nvPicPr>
        <p:blipFill>
          <a:blip r:embed="rId10">
            <a:extLst>
              <a:ext uri="{96DAC541-7B7A-43D3-8B79-37D633B846F1}">
                <asvg:svgBlip xmlns:asvg="http://schemas.microsoft.com/office/drawing/2016/SVG/main" r:embed="rId11"/>
              </a:ext>
            </a:extLst>
          </a:blip>
          <a:stretch>
            <a:fillRect/>
          </a:stretch>
        </p:blipFill>
        <p:spPr>
          <a:xfrm>
            <a:off x="356828" y="7447064"/>
            <a:ext cx="241281" cy="241281"/>
          </a:xfrm>
          <a:prstGeom prst="rect">
            <a:avLst/>
          </a:prstGeom>
        </p:spPr>
      </p:pic>
      <p:graphicFrame>
        <p:nvGraphicFramePr>
          <p:cNvPr id="17" name="Table 16">
            <a:extLst>
              <a:ext uri="{FF2B5EF4-FFF2-40B4-BE49-F238E27FC236}">
                <a16:creationId xmlns:a16="http://schemas.microsoft.com/office/drawing/2014/main" id="{76965C36-D19C-70C0-03AD-BE933A261B5C}"/>
              </a:ext>
            </a:extLst>
          </p:cNvPr>
          <p:cNvGraphicFramePr>
            <a:graphicFrameLocks noGrp="1"/>
          </p:cNvGraphicFramePr>
          <p:nvPr>
            <p:extLst>
              <p:ext uri="{D42A27DB-BD31-4B8C-83A1-F6EECF244321}">
                <p14:modId xmlns:p14="http://schemas.microsoft.com/office/powerpoint/2010/main" val="3219572551"/>
              </p:ext>
            </p:extLst>
          </p:nvPr>
        </p:nvGraphicFramePr>
        <p:xfrm>
          <a:off x="367723" y="7734198"/>
          <a:ext cx="6053200" cy="1493268"/>
        </p:xfrm>
        <a:graphic>
          <a:graphicData uri="http://schemas.openxmlformats.org/drawingml/2006/table">
            <a:tbl>
              <a:tblPr firstRow="1" bandRow="1">
                <a:tableStyleId>{5C22544A-7EE6-4342-B048-85BDC9FD1C3A}</a:tableStyleId>
              </a:tblPr>
              <a:tblGrid>
                <a:gridCol w="2969446">
                  <a:extLst>
                    <a:ext uri="{9D8B030D-6E8A-4147-A177-3AD203B41FA5}">
                      <a16:colId xmlns:a16="http://schemas.microsoft.com/office/drawing/2014/main" val="3148410428"/>
                    </a:ext>
                  </a:extLst>
                </a:gridCol>
                <a:gridCol w="3083754">
                  <a:extLst>
                    <a:ext uri="{9D8B030D-6E8A-4147-A177-3AD203B41FA5}">
                      <a16:colId xmlns:a16="http://schemas.microsoft.com/office/drawing/2014/main" val="3417844791"/>
                    </a:ext>
                  </a:extLst>
                </a:gridCol>
              </a:tblGrid>
              <a:tr h="47218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100" b="0" dirty="0">
                          <a:solidFill>
                            <a:schemeClr val="tx1"/>
                          </a:solidFill>
                        </a:rPr>
                        <a:t>A beach is a mound of sand formed by wind action inland from the coast.</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30769709"/>
                  </a:ext>
                </a:extLst>
              </a:tr>
              <a:tr h="30655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100" b="0" dirty="0">
                          <a:solidFill>
                            <a:schemeClr val="tx1"/>
                          </a:solidFill>
                        </a:rPr>
                        <a:t>Sand dunes are most likely to form in areas with high wave energy and frequent storms.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09465482"/>
                  </a:ext>
                </a:extLst>
              </a:tr>
              <a:tr h="47218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100" b="0" dirty="0">
                          <a:solidFill>
                            <a:schemeClr val="tx1"/>
                          </a:solidFill>
                        </a:rPr>
                        <a:t>A bar is a narrow stretch of land extending from the coast into the sea, often with a hooked end.</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38598242"/>
                  </a:ext>
                </a:extLst>
              </a:tr>
            </a:tbl>
          </a:graphicData>
        </a:graphic>
      </p:graphicFrame>
    </p:spTree>
    <p:extLst>
      <p:ext uri="{BB962C8B-B14F-4D97-AF65-F5344CB8AC3E}">
        <p14:creationId xmlns:p14="http://schemas.microsoft.com/office/powerpoint/2010/main" val="8816971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map of a beach&#10;&#10;Description automatically generated">
            <a:extLst>
              <a:ext uri="{FF2B5EF4-FFF2-40B4-BE49-F238E27FC236}">
                <a16:creationId xmlns:a16="http://schemas.microsoft.com/office/drawing/2014/main" id="{134C7488-63B9-1930-DDD5-ABC3FAB7C72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416968" y="2870942"/>
            <a:ext cx="1978220" cy="2112191"/>
          </a:xfrm>
          <a:prstGeom prst="rect">
            <a:avLst/>
          </a:prstGeom>
        </p:spPr>
      </p:pic>
      <p:pic>
        <p:nvPicPr>
          <p:cNvPr id="8" name="Picture 7" descr="A map of a beach&#10;&#10;Description automatically generated">
            <a:extLst>
              <a:ext uri="{FF2B5EF4-FFF2-40B4-BE49-F238E27FC236}">
                <a16:creationId xmlns:a16="http://schemas.microsoft.com/office/drawing/2014/main" id="{51483977-9A6A-5E56-97EE-A5D6145D11A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2770" y="2870942"/>
            <a:ext cx="2377440" cy="2086562"/>
          </a:xfrm>
          <a:prstGeom prst="rect">
            <a:avLst/>
          </a:prstGeom>
        </p:spPr>
      </p:pic>
      <p:sp>
        <p:nvSpPr>
          <p:cNvPr id="9" name="Rectangle 8">
            <a:extLst>
              <a:ext uri="{FF2B5EF4-FFF2-40B4-BE49-F238E27FC236}">
                <a16:creationId xmlns:a16="http://schemas.microsoft.com/office/drawing/2014/main" id="{9E0E8C76-28E0-8293-66B9-120D4FC99544}"/>
              </a:ext>
            </a:extLst>
          </p:cNvPr>
          <p:cNvSpPr/>
          <p:nvPr/>
        </p:nvSpPr>
        <p:spPr>
          <a:xfrm>
            <a:off x="-160421" y="1459739"/>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90ED1EA0-6811-E62C-8186-0AF57947F6A4}"/>
              </a:ext>
            </a:extLst>
          </p:cNvPr>
          <p:cNvSpPr txBox="1"/>
          <p:nvPr/>
        </p:nvSpPr>
        <p:spPr>
          <a:xfrm>
            <a:off x="197105" y="1459739"/>
            <a:ext cx="5782355" cy="400110"/>
          </a:xfrm>
          <a:prstGeom prst="rect">
            <a:avLst/>
          </a:prstGeom>
          <a:noFill/>
        </p:spPr>
        <p:txBody>
          <a:bodyPr wrap="square" rtlCol="0">
            <a:spAutoFit/>
          </a:bodyPr>
          <a:lstStyle/>
          <a:p>
            <a:r>
              <a:rPr lang="en-GB" sz="2000" dirty="0">
                <a:solidFill>
                  <a:schemeClr val="bg1"/>
                </a:solidFill>
              </a:rPr>
              <a:t>Landforms of coastal deposition</a:t>
            </a:r>
          </a:p>
        </p:txBody>
      </p:sp>
      <p:cxnSp>
        <p:nvCxnSpPr>
          <p:cNvPr id="12" name="Straight Connector 11">
            <a:extLst>
              <a:ext uri="{FF2B5EF4-FFF2-40B4-BE49-F238E27FC236}">
                <a16:creationId xmlns:a16="http://schemas.microsoft.com/office/drawing/2014/main" id="{7D865D67-D27E-99F6-09F3-ADD3A37ABC03}"/>
              </a:ext>
            </a:extLst>
          </p:cNvPr>
          <p:cNvCxnSpPr/>
          <p:nvPr/>
        </p:nvCxnSpPr>
        <p:spPr>
          <a:xfrm>
            <a:off x="367341" y="7468935"/>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BD5E0CCB-1035-F6FC-3B0C-E298DFB12573}"/>
              </a:ext>
            </a:extLst>
          </p:cNvPr>
          <p:cNvCxnSpPr/>
          <p:nvPr/>
        </p:nvCxnSpPr>
        <p:spPr>
          <a:xfrm>
            <a:off x="367341" y="7894051"/>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5F393A9-5ADA-D5EE-0D0E-3E6BF6478735}"/>
              </a:ext>
            </a:extLst>
          </p:cNvPr>
          <p:cNvCxnSpPr/>
          <p:nvPr/>
        </p:nvCxnSpPr>
        <p:spPr>
          <a:xfrm>
            <a:off x="382675" y="8335209"/>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3CD2ED89-2A90-C195-C5BD-D02496E9B067}"/>
              </a:ext>
            </a:extLst>
          </p:cNvPr>
          <p:cNvSpPr txBox="1"/>
          <p:nvPr/>
        </p:nvSpPr>
        <p:spPr>
          <a:xfrm>
            <a:off x="235004" y="1921330"/>
            <a:ext cx="6462822" cy="923330"/>
          </a:xfrm>
          <a:prstGeom prst="rect">
            <a:avLst/>
          </a:prstGeom>
          <a:noFill/>
        </p:spPr>
        <p:txBody>
          <a:bodyPr wrap="square">
            <a:spAutoFit/>
          </a:bodyPr>
          <a:lstStyle/>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Study the maps</a:t>
            </a:r>
            <a:r>
              <a:rPr lang="en-GB" dirty="0">
                <a:latin typeface="Calibri" panose="020F0502020204030204" pitchFamily="34" charset="0"/>
                <a:ea typeface="Times New Roman" panose="02020603050405020304" pitchFamily="18" charset="0"/>
                <a:cs typeface="Times New Roman" panose="02020603050405020304" pitchFamily="18" charset="0"/>
              </a:rPr>
              <a:t> below. Identify the landforms of coastal deposition and explain why they formed here.  </a:t>
            </a: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p:txBody>
      </p:sp>
      <p:cxnSp>
        <p:nvCxnSpPr>
          <p:cNvPr id="18" name="Straight Connector 17">
            <a:extLst>
              <a:ext uri="{FF2B5EF4-FFF2-40B4-BE49-F238E27FC236}">
                <a16:creationId xmlns:a16="http://schemas.microsoft.com/office/drawing/2014/main" id="{5D7F550C-62D2-C351-E6DD-D659582AE0A2}"/>
              </a:ext>
            </a:extLst>
          </p:cNvPr>
          <p:cNvCxnSpPr/>
          <p:nvPr/>
        </p:nvCxnSpPr>
        <p:spPr>
          <a:xfrm>
            <a:off x="367341" y="8760325"/>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C68A1524-F7E1-E766-2812-DB8A3496F2A7}"/>
              </a:ext>
            </a:extLst>
          </p:cNvPr>
          <p:cNvCxnSpPr/>
          <p:nvPr/>
        </p:nvCxnSpPr>
        <p:spPr>
          <a:xfrm>
            <a:off x="382675" y="9201483"/>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4DDECBE8-7C7F-64A1-454E-D57FA8D67A9B}"/>
              </a:ext>
            </a:extLst>
          </p:cNvPr>
          <p:cNvCxnSpPr/>
          <p:nvPr/>
        </p:nvCxnSpPr>
        <p:spPr>
          <a:xfrm>
            <a:off x="357314" y="6605335"/>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5F77AB57-990F-D099-9544-99A4CFAB676A}"/>
              </a:ext>
            </a:extLst>
          </p:cNvPr>
          <p:cNvCxnSpPr/>
          <p:nvPr/>
        </p:nvCxnSpPr>
        <p:spPr>
          <a:xfrm>
            <a:off x="357314" y="7030451"/>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15" name="Oval 14">
            <a:extLst>
              <a:ext uri="{FF2B5EF4-FFF2-40B4-BE49-F238E27FC236}">
                <a16:creationId xmlns:a16="http://schemas.microsoft.com/office/drawing/2014/main" id="{344AB7AD-E515-B29E-6E1A-276A94C95DEB}"/>
              </a:ext>
            </a:extLst>
          </p:cNvPr>
          <p:cNvSpPr/>
          <p:nvPr/>
        </p:nvSpPr>
        <p:spPr>
          <a:xfrm>
            <a:off x="359060" y="2909379"/>
            <a:ext cx="352609" cy="35396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rgbClr val="4F95D9"/>
                </a:solidFill>
              </a:rPr>
              <a:t>1</a:t>
            </a:r>
          </a:p>
        </p:txBody>
      </p:sp>
      <p:sp>
        <p:nvSpPr>
          <p:cNvPr id="21" name="Oval 20">
            <a:extLst>
              <a:ext uri="{FF2B5EF4-FFF2-40B4-BE49-F238E27FC236}">
                <a16:creationId xmlns:a16="http://schemas.microsoft.com/office/drawing/2014/main" id="{D26DBAEB-6676-89D5-FA25-9C26C58BC7E3}"/>
              </a:ext>
            </a:extLst>
          </p:cNvPr>
          <p:cNvSpPr/>
          <p:nvPr/>
        </p:nvSpPr>
        <p:spPr>
          <a:xfrm>
            <a:off x="3468142" y="2909379"/>
            <a:ext cx="352609" cy="35396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rgbClr val="4F95D9"/>
                </a:solidFill>
              </a:rPr>
              <a:t>2</a:t>
            </a:r>
          </a:p>
        </p:txBody>
      </p:sp>
      <p:cxnSp>
        <p:nvCxnSpPr>
          <p:cNvPr id="34" name="Straight Connector 33">
            <a:extLst>
              <a:ext uri="{FF2B5EF4-FFF2-40B4-BE49-F238E27FC236}">
                <a16:creationId xmlns:a16="http://schemas.microsoft.com/office/drawing/2014/main" id="{9628BA66-C38A-5D1A-DE21-06679518BD58}"/>
              </a:ext>
            </a:extLst>
          </p:cNvPr>
          <p:cNvCxnSpPr/>
          <p:nvPr/>
        </p:nvCxnSpPr>
        <p:spPr>
          <a:xfrm>
            <a:off x="342323" y="5739548"/>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4AB9801D-B26B-86DD-AAC7-FAF235B3EC99}"/>
              </a:ext>
            </a:extLst>
          </p:cNvPr>
          <p:cNvCxnSpPr/>
          <p:nvPr/>
        </p:nvCxnSpPr>
        <p:spPr>
          <a:xfrm>
            <a:off x="342323" y="6164664"/>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959A05FD-7DDE-D5FB-9AC1-C3F7B6274369}"/>
              </a:ext>
            </a:extLst>
          </p:cNvPr>
          <p:cNvCxnSpPr/>
          <p:nvPr/>
        </p:nvCxnSpPr>
        <p:spPr>
          <a:xfrm>
            <a:off x="332296" y="5301064"/>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Rounded Rectangle 3">
            <a:extLst>
              <a:ext uri="{FF2B5EF4-FFF2-40B4-BE49-F238E27FC236}">
                <a16:creationId xmlns:a16="http://schemas.microsoft.com/office/drawing/2014/main" id="{2CBA27CA-51E3-324D-4815-1B643323E710}"/>
              </a:ext>
            </a:extLst>
          </p:cNvPr>
          <p:cNvSpPr/>
          <p:nvPr/>
        </p:nvSpPr>
        <p:spPr>
          <a:xfrm>
            <a:off x="394447" y="773199"/>
            <a:ext cx="5231101" cy="616329"/>
          </a:xfrm>
          <a:prstGeom prst="roundRect">
            <a:avLst/>
          </a:prstGeom>
          <a:solidFill>
            <a:srgbClr val="4F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99D23833-5641-41A7-25CC-404816110123}"/>
              </a:ext>
            </a:extLst>
          </p:cNvPr>
          <p:cNvSpPr txBox="1"/>
          <p:nvPr/>
        </p:nvSpPr>
        <p:spPr>
          <a:xfrm>
            <a:off x="501903" y="892305"/>
            <a:ext cx="7154779" cy="461665"/>
          </a:xfrm>
          <a:prstGeom prst="rect">
            <a:avLst/>
          </a:prstGeom>
          <a:noFill/>
        </p:spPr>
        <p:txBody>
          <a:bodyPr wrap="square" rtlCol="0">
            <a:spAutoFit/>
          </a:bodyPr>
          <a:lstStyle/>
          <a:p>
            <a:r>
              <a:rPr lang="en-GB" sz="2400" b="1" dirty="0">
                <a:solidFill>
                  <a:schemeClr val="bg1"/>
                </a:solidFill>
              </a:rPr>
              <a:t>Landforms of Coastal Deposition</a:t>
            </a:r>
          </a:p>
        </p:txBody>
      </p:sp>
      <p:sp>
        <p:nvSpPr>
          <p:cNvPr id="36" name="Rounded Rectangle 35">
            <a:extLst>
              <a:ext uri="{FF2B5EF4-FFF2-40B4-BE49-F238E27FC236}">
                <a16:creationId xmlns:a16="http://schemas.microsoft.com/office/drawing/2014/main" id="{126BCEC3-FDDB-1380-1362-876E4D12934A}"/>
              </a:ext>
            </a:extLst>
          </p:cNvPr>
          <p:cNvSpPr/>
          <p:nvPr/>
        </p:nvSpPr>
        <p:spPr>
          <a:xfrm>
            <a:off x="-487298" y="-18903"/>
            <a:ext cx="5944201" cy="862850"/>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F41759D-1CBE-5146-F934-F373DCF4F501}"/>
              </a:ext>
            </a:extLst>
          </p:cNvPr>
          <p:cNvSpPr txBox="1"/>
          <p:nvPr/>
        </p:nvSpPr>
        <p:spPr>
          <a:xfrm>
            <a:off x="797617" y="31853"/>
            <a:ext cx="3247697" cy="830997"/>
          </a:xfrm>
          <a:prstGeom prst="rect">
            <a:avLst/>
          </a:prstGeom>
          <a:noFill/>
        </p:spPr>
        <p:txBody>
          <a:bodyPr wrap="square" rtlCol="0">
            <a:spAutoFit/>
          </a:bodyPr>
          <a:lstStyle/>
          <a:p>
            <a:r>
              <a:rPr lang="en-GB" sz="4800" dirty="0">
                <a:solidFill>
                  <a:schemeClr val="bg1"/>
                </a:solidFill>
              </a:rPr>
              <a:t>Application</a:t>
            </a:r>
          </a:p>
        </p:txBody>
      </p:sp>
      <p:pic>
        <p:nvPicPr>
          <p:cNvPr id="11" name="Graphic 10">
            <a:extLst>
              <a:ext uri="{FF2B5EF4-FFF2-40B4-BE49-F238E27FC236}">
                <a16:creationId xmlns:a16="http://schemas.microsoft.com/office/drawing/2014/main" id="{BDDEBB3D-5D44-CD55-85E1-852767207CA5}"/>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158604" y="98027"/>
            <a:ext cx="639013" cy="639013"/>
          </a:xfrm>
          <a:prstGeom prst="rect">
            <a:avLst/>
          </a:prstGeom>
        </p:spPr>
      </p:pic>
      <p:sp>
        <p:nvSpPr>
          <p:cNvPr id="7" name="TextBox 6">
            <a:extLst>
              <a:ext uri="{FF2B5EF4-FFF2-40B4-BE49-F238E27FC236}">
                <a16:creationId xmlns:a16="http://schemas.microsoft.com/office/drawing/2014/main" id="{5FD66AED-544D-5915-A289-21A44FEB0E4A}"/>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17" name="Footer Placeholder 30">
            <a:extLst>
              <a:ext uri="{FF2B5EF4-FFF2-40B4-BE49-F238E27FC236}">
                <a16:creationId xmlns:a16="http://schemas.microsoft.com/office/drawing/2014/main" id="{761DC442-8EA9-D810-702E-215F768F8ECB}"/>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58</a:t>
            </a:fld>
            <a:endParaRPr lang="en-GB" sz="1400" dirty="0"/>
          </a:p>
        </p:txBody>
      </p:sp>
      <p:pic>
        <p:nvPicPr>
          <p:cNvPr id="23" name="Graphic 22">
            <a:extLst>
              <a:ext uri="{FF2B5EF4-FFF2-40B4-BE49-F238E27FC236}">
                <a16:creationId xmlns:a16="http://schemas.microsoft.com/office/drawing/2014/main" id="{7840D7BF-0FB4-36FD-935B-7F09BC767283}"/>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153385" y="9383990"/>
            <a:ext cx="205675" cy="205675"/>
          </a:xfrm>
          <a:prstGeom prst="rect">
            <a:avLst/>
          </a:prstGeom>
        </p:spPr>
      </p:pic>
    </p:spTree>
    <p:extLst>
      <p:ext uri="{BB962C8B-B14F-4D97-AF65-F5344CB8AC3E}">
        <p14:creationId xmlns:p14="http://schemas.microsoft.com/office/powerpoint/2010/main" val="26406679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E0E8C76-28E0-8293-66B9-120D4FC99544}"/>
              </a:ext>
            </a:extLst>
          </p:cNvPr>
          <p:cNvSpPr/>
          <p:nvPr/>
        </p:nvSpPr>
        <p:spPr>
          <a:xfrm>
            <a:off x="-160421" y="1459739"/>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90ED1EA0-6811-E62C-8186-0AF57947F6A4}"/>
              </a:ext>
            </a:extLst>
          </p:cNvPr>
          <p:cNvSpPr txBox="1"/>
          <p:nvPr/>
        </p:nvSpPr>
        <p:spPr>
          <a:xfrm>
            <a:off x="197105" y="1459739"/>
            <a:ext cx="5782355" cy="400110"/>
          </a:xfrm>
          <a:prstGeom prst="rect">
            <a:avLst/>
          </a:prstGeom>
          <a:noFill/>
        </p:spPr>
        <p:txBody>
          <a:bodyPr wrap="square" rtlCol="0">
            <a:spAutoFit/>
          </a:bodyPr>
          <a:lstStyle/>
          <a:p>
            <a:r>
              <a:rPr lang="en-GB" sz="2000" dirty="0">
                <a:solidFill>
                  <a:schemeClr val="bg1"/>
                </a:solidFill>
              </a:rPr>
              <a:t>Exam style question(s)</a:t>
            </a:r>
          </a:p>
        </p:txBody>
      </p:sp>
      <p:sp>
        <p:nvSpPr>
          <p:cNvPr id="30" name="TextBox 29">
            <a:extLst>
              <a:ext uri="{FF2B5EF4-FFF2-40B4-BE49-F238E27FC236}">
                <a16:creationId xmlns:a16="http://schemas.microsoft.com/office/drawing/2014/main" id="{5EF1A7B7-2ECC-189C-C0EE-1FBABEBD36FC}"/>
              </a:ext>
            </a:extLst>
          </p:cNvPr>
          <p:cNvSpPr txBox="1"/>
          <p:nvPr/>
        </p:nvSpPr>
        <p:spPr>
          <a:xfrm>
            <a:off x="235005" y="1880202"/>
            <a:ext cx="6271414" cy="1754326"/>
          </a:xfrm>
          <a:prstGeom prst="rect">
            <a:avLst/>
          </a:prstGeom>
          <a:noFill/>
        </p:spPr>
        <p:txBody>
          <a:bodyPr wrap="square">
            <a:spAutoFit/>
          </a:bodyPr>
          <a:lstStyle/>
          <a:p>
            <a:pPr marL="342900" indent="-342900">
              <a:buAutoNum type="arabicPeriod"/>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Which of the following is a not an example of a landform of coastal deposition?</a:t>
            </a:r>
          </a:p>
          <a:p>
            <a:pPr marL="623888" indent="-333375">
              <a:buFont typeface="Wingdings" pitchFamily="2" charset="2"/>
              <a:buChar char="q"/>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Spit</a:t>
            </a:r>
          </a:p>
          <a:p>
            <a:pPr marL="623888" indent="-333375">
              <a:buFont typeface="Wingdings" pitchFamily="2" charset="2"/>
              <a:buChar char="q"/>
            </a:pPr>
            <a:r>
              <a:rPr lang="en-GB" dirty="0">
                <a:latin typeface="Calibri" panose="020F0502020204030204" pitchFamily="34" charset="0"/>
                <a:ea typeface="Times New Roman" panose="02020603050405020304" pitchFamily="18" charset="0"/>
                <a:cs typeface="Times New Roman" panose="02020603050405020304" pitchFamily="18" charset="0"/>
              </a:rPr>
              <a:t>Beach</a:t>
            </a:r>
          </a:p>
          <a:p>
            <a:pPr marL="623888" indent="-333375">
              <a:buFont typeface="Wingdings" pitchFamily="2" charset="2"/>
              <a:buChar char="q"/>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Bar</a:t>
            </a:r>
          </a:p>
          <a:p>
            <a:pPr marL="623888" indent="-333375">
              <a:buFont typeface="Wingdings" pitchFamily="2" charset="2"/>
              <a:buChar char="q"/>
            </a:pPr>
            <a:r>
              <a:rPr lang="en-GB" dirty="0">
                <a:latin typeface="Calibri" panose="020F0502020204030204" pitchFamily="34" charset="0"/>
                <a:ea typeface="Times New Roman" panose="02020603050405020304" pitchFamily="18" charset="0"/>
                <a:cs typeface="Times New Roman" panose="02020603050405020304" pitchFamily="18" charset="0"/>
              </a:rPr>
              <a:t>Wave cut platform</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0C6099E8-8318-895C-4512-C2951C199058}"/>
              </a:ext>
            </a:extLst>
          </p:cNvPr>
          <p:cNvSpPr txBox="1"/>
          <p:nvPr/>
        </p:nvSpPr>
        <p:spPr>
          <a:xfrm>
            <a:off x="4711958" y="3256469"/>
            <a:ext cx="1672799" cy="369332"/>
          </a:xfrm>
          <a:prstGeom prst="rect">
            <a:avLst/>
          </a:prstGeom>
          <a:noFill/>
        </p:spPr>
        <p:txBody>
          <a:bodyPr wrap="square">
            <a:spAutoFit/>
          </a:bodyPr>
          <a:lstStyle/>
          <a:p>
            <a:pPr algn="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[1 mark]</a:t>
            </a:r>
            <a:endParaRPr lang="en-GB" sz="1800" dirty="0">
              <a:effectLst/>
              <a:latin typeface="Times New Roman" panose="02020603050405020304" pitchFamily="18" charset="0"/>
              <a:ea typeface="Times New Roman" panose="02020603050405020304" pitchFamily="18" charset="0"/>
            </a:endParaRPr>
          </a:p>
        </p:txBody>
      </p:sp>
      <p:sp>
        <p:nvSpPr>
          <p:cNvPr id="28" name="TextBox 27">
            <a:extLst>
              <a:ext uri="{FF2B5EF4-FFF2-40B4-BE49-F238E27FC236}">
                <a16:creationId xmlns:a16="http://schemas.microsoft.com/office/drawing/2014/main" id="{E692E4BA-C60E-3942-A727-7C211D152525}"/>
              </a:ext>
            </a:extLst>
          </p:cNvPr>
          <p:cNvSpPr txBox="1"/>
          <p:nvPr/>
        </p:nvSpPr>
        <p:spPr>
          <a:xfrm>
            <a:off x="245165" y="3732925"/>
            <a:ext cx="6271413" cy="369332"/>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2. Explain the formation of a spit. </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id="{D7760DE4-6042-AFB0-2EDD-7B48B8A5B3CE}"/>
              </a:ext>
            </a:extLst>
          </p:cNvPr>
          <p:cNvCxnSpPr>
            <a:cxnSpLocks/>
          </p:cNvCxnSpPr>
          <p:nvPr/>
        </p:nvCxnSpPr>
        <p:spPr>
          <a:xfrm>
            <a:off x="368871" y="5575950"/>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D12A4975-AE97-6668-2B95-850CE80B4335}"/>
              </a:ext>
            </a:extLst>
          </p:cNvPr>
          <p:cNvCxnSpPr>
            <a:cxnSpLocks/>
          </p:cNvCxnSpPr>
          <p:nvPr/>
        </p:nvCxnSpPr>
        <p:spPr>
          <a:xfrm>
            <a:off x="368871" y="6007750"/>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4890B649-FC73-5CBD-CB6C-E015AA37338E}"/>
              </a:ext>
            </a:extLst>
          </p:cNvPr>
          <p:cNvCxnSpPr>
            <a:cxnSpLocks/>
          </p:cNvCxnSpPr>
          <p:nvPr/>
        </p:nvCxnSpPr>
        <p:spPr>
          <a:xfrm>
            <a:off x="368871" y="6009085"/>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8168B35A-8E3F-668E-347C-863E8C5306DE}"/>
              </a:ext>
            </a:extLst>
          </p:cNvPr>
          <p:cNvCxnSpPr>
            <a:cxnSpLocks/>
          </p:cNvCxnSpPr>
          <p:nvPr/>
        </p:nvCxnSpPr>
        <p:spPr>
          <a:xfrm>
            <a:off x="368871" y="6434201"/>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642FA370-3AAC-A762-DB98-C44A469F1C82}"/>
              </a:ext>
            </a:extLst>
          </p:cNvPr>
          <p:cNvSpPr txBox="1"/>
          <p:nvPr/>
        </p:nvSpPr>
        <p:spPr>
          <a:xfrm>
            <a:off x="4722468" y="3748049"/>
            <a:ext cx="1672799" cy="369332"/>
          </a:xfrm>
          <a:prstGeom prst="rect">
            <a:avLst/>
          </a:prstGeom>
          <a:noFill/>
        </p:spPr>
        <p:txBody>
          <a:bodyPr wrap="square">
            <a:spAutoFit/>
          </a:bodyPr>
          <a:lstStyle/>
          <a:p>
            <a:pPr algn="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[4 marks]</a:t>
            </a:r>
            <a:endParaRPr lang="en-GB" sz="1800" dirty="0">
              <a:effectLst/>
              <a:latin typeface="Times New Roman" panose="02020603050405020304" pitchFamily="18" charset="0"/>
              <a:ea typeface="Times New Roman" panose="02020603050405020304" pitchFamily="18" charset="0"/>
            </a:endParaRPr>
          </a:p>
        </p:txBody>
      </p:sp>
      <p:cxnSp>
        <p:nvCxnSpPr>
          <p:cNvPr id="13" name="Straight Connector 12">
            <a:extLst>
              <a:ext uri="{FF2B5EF4-FFF2-40B4-BE49-F238E27FC236}">
                <a16:creationId xmlns:a16="http://schemas.microsoft.com/office/drawing/2014/main" id="{8BEAEC3C-D4E7-59DB-6A87-29EDDEC85B98}"/>
              </a:ext>
            </a:extLst>
          </p:cNvPr>
          <p:cNvCxnSpPr>
            <a:cxnSpLocks/>
          </p:cNvCxnSpPr>
          <p:nvPr/>
        </p:nvCxnSpPr>
        <p:spPr>
          <a:xfrm>
            <a:off x="368871" y="4715476"/>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A5E65AEF-16FB-BADD-A7BF-A82C03E54424}"/>
              </a:ext>
            </a:extLst>
          </p:cNvPr>
          <p:cNvCxnSpPr>
            <a:cxnSpLocks/>
          </p:cNvCxnSpPr>
          <p:nvPr/>
        </p:nvCxnSpPr>
        <p:spPr>
          <a:xfrm>
            <a:off x="368871" y="5147276"/>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FB2B218D-5E29-0185-E267-53D95DC663E4}"/>
              </a:ext>
            </a:extLst>
          </p:cNvPr>
          <p:cNvCxnSpPr>
            <a:cxnSpLocks/>
          </p:cNvCxnSpPr>
          <p:nvPr/>
        </p:nvCxnSpPr>
        <p:spPr>
          <a:xfrm>
            <a:off x="368871" y="6432866"/>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0541E791-7754-0C29-0662-9D1858063183}"/>
              </a:ext>
            </a:extLst>
          </p:cNvPr>
          <p:cNvCxnSpPr>
            <a:cxnSpLocks/>
          </p:cNvCxnSpPr>
          <p:nvPr/>
        </p:nvCxnSpPr>
        <p:spPr>
          <a:xfrm>
            <a:off x="368871" y="6859317"/>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Rounded Rectangle 3">
            <a:extLst>
              <a:ext uri="{FF2B5EF4-FFF2-40B4-BE49-F238E27FC236}">
                <a16:creationId xmlns:a16="http://schemas.microsoft.com/office/drawing/2014/main" id="{B755E729-30EB-BA3B-664A-8AB032E5AA8C}"/>
              </a:ext>
            </a:extLst>
          </p:cNvPr>
          <p:cNvSpPr/>
          <p:nvPr/>
        </p:nvSpPr>
        <p:spPr>
          <a:xfrm>
            <a:off x="394447" y="773199"/>
            <a:ext cx="5231101" cy="616329"/>
          </a:xfrm>
          <a:prstGeom prst="roundRect">
            <a:avLst/>
          </a:prstGeom>
          <a:solidFill>
            <a:srgbClr val="4F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6A9FC60E-3BB6-8040-E442-5E0079B1BDD7}"/>
              </a:ext>
            </a:extLst>
          </p:cNvPr>
          <p:cNvSpPr txBox="1"/>
          <p:nvPr/>
        </p:nvSpPr>
        <p:spPr>
          <a:xfrm>
            <a:off x="501903" y="892305"/>
            <a:ext cx="7154779" cy="461665"/>
          </a:xfrm>
          <a:prstGeom prst="rect">
            <a:avLst/>
          </a:prstGeom>
          <a:noFill/>
        </p:spPr>
        <p:txBody>
          <a:bodyPr wrap="square" rtlCol="0">
            <a:spAutoFit/>
          </a:bodyPr>
          <a:lstStyle/>
          <a:p>
            <a:r>
              <a:rPr lang="en-GB" sz="2400" b="1" dirty="0">
                <a:solidFill>
                  <a:schemeClr val="bg1"/>
                </a:solidFill>
              </a:rPr>
              <a:t>Landforms of Coastal Deposition</a:t>
            </a:r>
          </a:p>
        </p:txBody>
      </p:sp>
      <p:sp>
        <p:nvSpPr>
          <p:cNvPr id="36" name="Rounded Rectangle 35">
            <a:extLst>
              <a:ext uri="{FF2B5EF4-FFF2-40B4-BE49-F238E27FC236}">
                <a16:creationId xmlns:a16="http://schemas.microsoft.com/office/drawing/2014/main" id="{126BCEC3-FDDB-1380-1362-876E4D12934A}"/>
              </a:ext>
            </a:extLst>
          </p:cNvPr>
          <p:cNvSpPr/>
          <p:nvPr/>
        </p:nvSpPr>
        <p:spPr>
          <a:xfrm>
            <a:off x="-487297" y="-18903"/>
            <a:ext cx="6310228" cy="862850"/>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F41759D-1CBE-5146-F934-F373DCF4F501}"/>
              </a:ext>
            </a:extLst>
          </p:cNvPr>
          <p:cNvSpPr txBox="1"/>
          <p:nvPr/>
        </p:nvSpPr>
        <p:spPr>
          <a:xfrm>
            <a:off x="797617" y="31853"/>
            <a:ext cx="4747777" cy="830997"/>
          </a:xfrm>
          <a:prstGeom prst="rect">
            <a:avLst/>
          </a:prstGeom>
          <a:noFill/>
        </p:spPr>
        <p:txBody>
          <a:bodyPr wrap="square" rtlCol="0">
            <a:spAutoFit/>
          </a:bodyPr>
          <a:lstStyle/>
          <a:p>
            <a:r>
              <a:rPr lang="en-GB" sz="4800" dirty="0">
                <a:solidFill>
                  <a:schemeClr val="bg1"/>
                </a:solidFill>
              </a:rPr>
              <a:t>Exam Questions</a:t>
            </a:r>
          </a:p>
        </p:txBody>
      </p:sp>
      <p:pic>
        <p:nvPicPr>
          <p:cNvPr id="2" name="Graphic 1">
            <a:extLst>
              <a:ext uri="{FF2B5EF4-FFF2-40B4-BE49-F238E27FC236}">
                <a16:creationId xmlns:a16="http://schemas.microsoft.com/office/drawing/2014/main" id="{BB1274C8-ED92-B34A-0956-B4AB6DFDE618}"/>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174956" y="90375"/>
            <a:ext cx="633766" cy="633766"/>
          </a:xfrm>
          <a:prstGeom prst="rect">
            <a:avLst/>
          </a:prstGeom>
        </p:spPr>
      </p:pic>
      <p:cxnSp>
        <p:nvCxnSpPr>
          <p:cNvPr id="7" name="Straight Connector 6">
            <a:extLst>
              <a:ext uri="{FF2B5EF4-FFF2-40B4-BE49-F238E27FC236}">
                <a16:creationId xmlns:a16="http://schemas.microsoft.com/office/drawing/2014/main" id="{347BA4B9-B4BA-2527-4DB3-A446354EAF4D}"/>
              </a:ext>
            </a:extLst>
          </p:cNvPr>
          <p:cNvCxnSpPr>
            <a:cxnSpLocks/>
          </p:cNvCxnSpPr>
          <p:nvPr/>
        </p:nvCxnSpPr>
        <p:spPr>
          <a:xfrm>
            <a:off x="368871" y="6855149"/>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DA03B174-883E-55DF-D7BB-95161518A931}"/>
              </a:ext>
            </a:extLst>
          </p:cNvPr>
          <p:cNvCxnSpPr>
            <a:cxnSpLocks/>
          </p:cNvCxnSpPr>
          <p:nvPr/>
        </p:nvCxnSpPr>
        <p:spPr>
          <a:xfrm>
            <a:off x="368871" y="7281600"/>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0D2A52A7-DF81-CA51-9F22-A66EE2151C79}"/>
              </a:ext>
            </a:extLst>
          </p:cNvPr>
          <p:cNvCxnSpPr>
            <a:cxnSpLocks/>
          </p:cNvCxnSpPr>
          <p:nvPr/>
        </p:nvCxnSpPr>
        <p:spPr>
          <a:xfrm>
            <a:off x="368871" y="7280265"/>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5002E329-AB4A-F347-6884-0E36A1922DC1}"/>
              </a:ext>
            </a:extLst>
          </p:cNvPr>
          <p:cNvCxnSpPr>
            <a:cxnSpLocks/>
          </p:cNvCxnSpPr>
          <p:nvPr/>
        </p:nvCxnSpPr>
        <p:spPr>
          <a:xfrm>
            <a:off x="368871" y="7706716"/>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D721F125-F642-9DB1-A32F-296ECCDE757E}"/>
              </a:ext>
            </a:extLst>
          </p:cNvPr>
          <p:cNvCxnSpPr>
            <a:cxnSpLocks/>
          </p:cNvCxnSpPr>
          <p:nvPr/>
        </p:nvCxnSpPr>
        <p:spPr>
          <a:xfrm>
            <a:off x="368871" y="7708051"/>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74AEEC6D-4BD4-A43F-AB39-DB483A77F2B0}"/>
              </a:ext>
            </a:extLst>
          </p:cNvPr>
          <p:cNvCxnSpPr>
            <a:cxnSpLocks/>
          </p:cNvCxnSpPr>
          <p:nvPr/>
        </p:nvCxnSpPr>
        <p:spPr>
          <a:xfrm>
            <a:off x="368871" y="7706716"/>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F39D7F00-EC5F-69F0-A4EF-3E7406A803A8}"/>
              </a:ext>
            </a:extLst>
          </p:cNvPr>
          <p:cNvCxnSpPr>
            <a:cxnSpLocks/>
          </p:cNvCxnSpPr>
          <p:nvPr/>
        </p:nvCxnSpPr>
        <p:spPr>
          <a:xfrm>
            <a:off x="1560786" y="8133167"/>
            <a:ext cx="484652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23444E55-08BE-2C1C-5D05-6E1B036B3797}"/>
              </a:ext>
            </a:extLst>
          </p:cNvPr>
          <p:cNvCxnSpPr>
            <a:cxnSpLocks/>
          </p:cNvCxnSpPr>
          <p:nvPr/>
        </p:nvCxnSpPr>
        <p:spPr>
          <a:xfrm>
            <a:off x="368871" y="8555450"/>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F51D6C1E-F96A-105E-9D5F-A48226026A0D}"/>
              </a:ext>
            </a:extLst>
          </p:cNvPr>
          <p:cNvCxnSpPr>
            <a:cxnSpLocks/>
          </p:cNvCxnSpPr>
          <p:nvPr/>
        </p:nvCxnSpPr>
        <p:spPr>
          <a:xfrm>
            <a:off x="368871" y="8554115"/>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0AF800EE-E5FB-069E-E127-FAF42FE85B67}"/>
              </a:ext>
            </a:extLst>
          </p:cNvPr>
          <p:cNvCxnSpPr>
            <a:cxnSpLocks/>
          </p:cNvCxnSpPr>
          <p:nvPr/>
        </p:nvCxnSpPr>
        <p:spPr>
          <a:xfrm>
            <a:off x="368871" y="8980566"/>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39" name="TextBox 38">
            <a:extLst>
              <a:ext uri="{FF2B5EF4-FFF2-40B4-BE49-F238E27FC236}">
                <a16:creationId xmlns:a16="http://schemas.microsoft.com/office/drawing/2014/main" id="{DBAE99CE-981C-B7D0-AFC7-C41525D76A74}"/>
              </a:ext>
            </a:extLst>
          </p:cNvPr>
          <p:cNvSpPr txBox="1"/>
          <p:nvPr/>
        </p:nvSpPr>
        <p:spPr>
          <a:xfrm>
            <a:off x="301339" y="7876874"/>
            <a:ext cx="1549086" cy="369332"/>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Extra space</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915EB5C2-9C7E-A53F-6434-93736BE35807}"/>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20" name="Footer Placeholder 30">
            <a:extLst>
              <a:ext uri="{FF2B5EF4-FFF2-40B4-BE49-F238E27FC236}">
                <a16:creationId xmlns:a16="http://schemas.microsoft.com/office/drawing/2014/main" id="{9F6AD32F-164B-5D63-1618-3B64F3A521E5}"/>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59</a:t>
            </a:fld>
            <a:endParaRPr lang="en-GB" sz="1400" dirty="0"/>
          </a:p>
        </p:txBody>
      </p:sp>
      <p:pic>
        <p:nvPicPr>
          <p:cNvPr id="32" name="Graphic 31">
            <a:extLst>
              <a:ext uri="{FF2B5EF4-FFF2-40B4-BE49-F238E27FC236}">
                <a16:creationId xmlns:a16="http://schemas.microsoft.com/office/drawing/2014/main" id="{E5A8C3D4-6B96-03C6-0CEF-95202C9DC699}"/>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153385" y="9383990"/>
            <a:ext cx="205675" cy="205675"/>
          </a:xfrm>
          <a:prstGeom prst="rect">
            <a:avLst/>
          </a:prstGeom>
        </p:spPr>
      </p:pic>
    </p:spTree>
    <p:extLst>
      <p:ext uri="{BB962C8B-B14F-4D97-AF65-F5344CB8AC3E}">
        <p14:creationId xmlns:p14="http://schemas.microsoft.com/office/powerpoint/2010/main" val="1883089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3D88D800-273B-D0C6-E837-B926F45D4708}"/>
              </a:ext>
            </a:extLst>
          </p:cNvPr>
          <p:cNvSpPr/>
          <p:nvPr/>
        </p:nvSpPr>
        <p:spPr>
          <a:xfrm>
            <a:off x="394447" y="773199"/>
            <a:ext cx="3034553" cy="616329"/>
          </a:xfrm>
          <a:prstGeom prst="roundRect">
            <a:avLst/>
          </a:prstGeom>
          <a:solidFill>
            <a:srgbClr val="4F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B1132A0-36CB-3B33-0FA1-0503D625A180}"/>
              </a:ext>
            </a:extLst>
          </p:cNvPr>
          <p:cNvSpPr>
            <a:spLocks noGrp="1"/>
          </p:cNvSpPr>
          <p:nvPr>
            <p:ph type="title"/>
          </p:nvPr>
        </p:nvSpPr>
        <p:spPr>
          <a:xfrm>
            <a:off x="235005" y="297180"/>
            <a:ext cx="5915025" cy="686540"/>
          </a:xfrm>
        </p:spPr>
        <p:txBody>
          <a:bodyPr/>
          <a:lstStyle/>
          <a:p>
            <a:r>
              <a:rPr lang="en-GB" dirty="0"/>
              <a:t>Knowledge</a:t>
            </a:r>
          </a:p>
        </p:txBody>
      </p:sp>
      <p:sp>
        <p:nvSpPr>
          <p:cNvPr id="4" name="Rectangle 3">
            <a:extLst>
              <a:ext uri="{FF2B5EF4-FFF2-40B4-BE49-F238E27FC236}">
                <a16:creationId xmlns:a16="http://schemas.microsoft.com/office/drawing/2014/main" id="{C7FF525D-5A54-27A3-55D1-6E52D9CB6682}"/>
              </a:ext>
            </a:extLst>
          </p:cNvPr>
          <p:cNvSpPr/>
          <p:nvPr/>
        </p:nvSpPr>
        <p:spPr>
          <a:xfrm>
            <a:off x="1" y="0"/>
            <a:ext cx="6858000" cy="862850"/>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F41759D-1CBE-5146-F934-F373DCF4F501}"/>
              </a:ext>
            </a:extLst>
          </p:cNvPr>
          <p:cNvSpPr txBox="1"/>
          <p:nvPr/>
        </p:nvSpPr>
        <p:spPr>
          <a:xfrm>
            <a:off x="797617" y="31853"/>
            <a:ext cx="3247697" cy="830997"/>
          </a:xfrm>
          <a:prstGeom prst="rect">
            <a:avLst/>
          </a:prstGeom>
          <a:noFill/>
        </p:spPr>
        <p:txBody>
          <a:bodyPr wrap="square" rtlCol="0">
            <a:spAutoFit/>
          </a:bodyPr>
          <a:lstStyle/>
          <a:p>
            <a:r>
              <a:rPr lang="en-GB" sz="4800" dirty="0">
                <a:solidFill>
                  <a:schemeClr val="bg1"/>
                </a:solidFill>
              </a:rPr>
              <a:t>Knowledge</a:t>
            </a:r>
          </a:p>
        </p:txBody>
      </p:sp>
      <p:pic>
        <p:nvPicPr>
          <p:cNvPr id="6" name="Graphic 5">
            <a:extLst>
              <a:ext uri="{FF2B5EF4-FFF2-40B4-BE49-F238E27FC236}">
                <a16:creationId xmlns:a16="http://schemas.microsoft.com/office/drawing/2014/main" id="{44004F73-6B78-C85F-89FB-7CF846D13C8A}"/>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91135" y="31853"/>
            <a:ext cx="752804" cy="752804"/>
          </a:xfrm>
          <a:prstGeom prst="rect">
            <a:avLst/>
          </a:prstGeom>
        </p:spPr>
      </p:pic>
      <p:sp>
        <p:nvSpPr>
          <p:cNvPr id="8" name="TextBox 7">
            <a:extLst>
              <a:ext uri="{FF2B5EF4-FFF2-40B4-BE49-F238E27FC236}">
                <a16:creationId xmlns:a16="http://schemas.microsoft.com/office/drawing/2014/main" id="{BD9FCC6E-3579-97AB-1CE8-72682F85780C}"/>
              </a:ext>
            </a:extLst>
          </p:cNvPr>
          <p:cNvSpPr txBox="1"/>
          <p:nvPr/>
        </p:nvSpPr>
        <p:spPr>
          <a:xfrm>
            <a:off x="501904" y="892305"/>
            <a:ext cx="2187388" cy="461665"/>
          </a:xfrm>
          <a:prstGeom prst="rect">
            <a:avLst/>
          </a:prstGeom>
          <a:noFill/>
        </p:spPr>
        <p:txBody>
          <a:bodyPr wrap="square" rtlCol="0">
            <a:spAutoFit/>
          </a:bodyPr>
          <a:lstStyle/>
          <a:p>
            <a:r>
              <a:rPr lang="en-GB" sz="2400" b="1" dirty="0">
                <a:solidFill>
                  <a:schemeClr val="bg1"/>
                </a:solidFill>
              </a:rPr>
              <a:t>Waves</a:t>
            </a:r>
          </a:p>
        </p:txBody>
      </p:sp>
      <p:sp>
        <p:nvSpPr>
          <p:cNvPr id="9" name="Rectangle 8">
            <a:extLst>
              <a:ext uri="{FF2B5EF4-FFF2-40B4-BE49-F238E27FC236}">
                <a16:creationId xmlns:a16="http://schemas.microsoft.com/office/drawing/2014/main" id="{9E0E8C76-28E0-8293-66B9-120D4FC99544}"/>
              </a:ext>
            </a:extLst>
          </p:cNvPr>
          <p:cNvSpPr/>
          <p:nvPr/>
        </p:nvSpPr>
        <p:spPr>
          <a:xfrm>
            <a:off x="-160421" y="1459739"/>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90ED1EA0-6811-E62C-8186-0AF57947F6A4}"/>
              </a:ext>
            </a:extLst>
          </p:cNvPr>
          <p:cNvSpPr txBox="1"/>
          <p:nvPr/>
        </p:nvSpPr>
        <p:spPr>
          <a:xfrm>
            <a:off x="197105" y="1459739"/>
            <a:ext cx="5782355" cy="400110"/>
          </a:xfrm>
          <a:prstGeom prst="rect">
            <a:avLst/>
          </a:prstGeom>
          <a:noFill/>
        </p:spPr>
        <p:txBody>
          <a:bodyPr wrap="square" rtlCol="0">
            <a:spAutoFit/>
          </a:bodyPr>
          <a:lstStyle/>
          <a:p>
            <a:r>
              <a:rPr lang="en-GB" sz="2000" dirty="0">
                <a:solidFill>
                  <a:schemeClr val="bg1"/>
                </a:solidFill>
              </a:rPr>
              <a:t>Waves and their characteristics</a:t>
            </a:r>
          </a:p>
        </p:txBody>
      </p:sp>
      <p:sp>
        <p:nvSpPr>
          <p:cNvPr id="16" name="TextBox 15">
            <a:extLst>
              <a:ext uri="{FF2B5EF4-FFF2-40B4-BE49-F238E27FC236}">
                <a16:creationId xmlns:a16="http://schemas.microsoft.com/office/drawing/2014/main" id="{3CD2ED89-2A90-C195-C5BD-D02496E9B067}"/>
              </a:ext>
            </a:extLst>
          </p:cNvPr>
          <p:cNvSpPr txBox="1"/>
          <p:nvPr/>
        </p:nvSpPr>
        <p:spPr>
          <a:xfrm>
            <a:off x="235005" y="1844056"/>
            <a:ext cx="3593430" cy="369332"/>
          </a:xfrm>
          <a:prstGeom prst="rect">
            <a:avLst/>
          </a:prstGeom>
          <a:noFill/>
        </p:spPr>
        <p:txBody>
          <a:bodyPr wrap="square">
            <a:spAutoFit/>
          </a:bodyPr>
          <a:lstStyle/>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What is a wave?</a:t>
            </a:r>
            <a:endParaRPr lang="en-GB" sz="1800" dirty="0">
              <a:effectLst/>
              <a:latin typeface="Times New Roman" panose="02020603050405020304" pitchFamily="18" charset="0"/>
              <a:ea typeface="Times New Roman" panose="02020603050405020304" pitchFamily="18" charset="0"/>
            </a:endParaRPr>
          </a:p>
        </p:txBody>
      </p:sp>
      <p:sp>
        <p:nvSpPr>
          <p:cNvPr id="20" name="TextBox 19">
            <a:extLst>
              <a:ext uri="{FF2B5EF4-FFF2-40B4-BE49-F238E27FC236}">
                <a16:creationId xmlns:a16="http://schemas.microsoft.com/office/drawing/2014/main" id="{FBB68BAB-6130-8951-C11F-A0AE04EFB970}"/>
              </a:ext>
            </a:extLst>
          </p:cNvPr>
          <p:cNvSpPr txBox="1"/>
          <p:nvPr/>
        </p:nvSpPr>
        <p:spPr>
          <a:xfrm>
            <a:off x="247744" y="3667024"/>
            <a:ext cx="3593430" cy="369332"/>
          </a:xfrm>
          <a:prstGeom prst="rect">
            <a:avLst/>
          </a:prstGeom>
          <a:noFill/>
        </p:spPr>
        <p:txBody>
          <a:bodyPr wrap="square">
            <a:spAutoFit/>
          </a:bodyPr>
          <a:lstStyle/>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What causes waves?</a:t>
            </a:r>
            <a:endParaRPr lang="en-GB" sz="1800" dirty="0">
              <a:effectLst/>
              <a:latin typeface="Times New Roman" panose="02020603050405020304" pitchFamily="18" charset="0"/>
              <a:ea typeface="Times New Roman" panose="02020603050405020304" pitchFamily="18" charset="0"/>
            </a:endParaRPr>
          </a:p>
        </p:txBody>
      </p:sp>
      <p:sp>
        <p:nvSpPr>
          <p:cNvPr id="21" name="TextBox 20">
            <a:extLst>
              <a:ext uri="{FF2B5EF4-FFF2-40B4-BE49-F238E27FC236}">
                <a16:creationId xmlns:a16="http://schemas.microsoft.com/office/drawing/2014/main" id="{6AAB13E2-C5CE-2065-3D0C-AEE2D35F9301}"/>
              </a:ext>
            </a:extLst>
          </p:cNvPr>
          <p:cNvSpPr txBox="1"/>
          <p:nvPr/>
        </p:nvSpPr>
        <p:spPr>
          <a:xfrm>
            <a:off x="1490314" y="6885784"/>
            <a:ext cx="3593430" cy="646331"/>
          </a:xfrm>
          <a:prstGeom prst="rect">
            <a:avLst/>
          </a:prstGeom>
          <a:noFill/>
        </p:spPr>
        <p:txBody>
          <a:bodyPr wrap="square">
            <a:spAutoFit/>
          </a:bodyPr>
          <a:lstStyle/>
          <a:p>
            <a:pPr algn="ct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What factors affect the size and strength of waves?</a:t>
            </a:r>
            <a:endParaRPr lang="en-GB" sz="1800" dirty="0">
              <a:effectLst/>
              <a:latin typeface="Times New Roman" panose="02020603050405020304" pitchFamily="18" charset="0"/>
              <a:ea typeface="Times New Roman" panose="02020603050405020304" pitchFamily="18" charset="0"/>
            </a:endParaRPr>
          </a:p>
        </p:txBody>
      </p:sp>
      <p:cxnSp>
        <p:nvCxnSpPr>
          <p:cNvPr id="23" name="Straight Connector 22">
            <a:extLst>
              <a:ext uri="{FF2B5EF4-FFF2-40B4-BE49-F238E27FC236}">
                <a16:creationId xmlns:a16="http://schemas.microsoft.com/office/drawing/2014/main" id="{7354A3A9-9409-C097-6EE2-8999956474EE}"/>
              </a:ext>
            </a:extLst>
          </p:cNvPr>
          <p:cNvCxnSpPr/>
          <p:nvPr/>
        </p:nvCxnSpPr>
        <p:spPr>
          <a:xfrm flipH="1" flipV="1">
            <a:off x="1794345" y="6370572"/>
            <a:ext cx="698423" cy="385011"/>
          </a:xfrm>
          <a:prstGeom prst="line">
            <a:avLst/>
          </a:prstGeom>
          <a:ln w="28575"/>
        </p:spPr>
        <p:style>
          <a:lnRef idx="2">
            <a:schemeClr val="dk1"/>
          </a:lnRef>
          <a:fillRef idx="0">
            <a:schemeClr val="dk1"/>
          </a:fillRef>
          <a:effectRef idx="1">
            <a:schemeClr val="dk1"/>
          </a:effectRef>
          <a:fontRef idx="minor">
            <a:schemeClr val="tx1"/>
          </a:fontRef>
        </p:style>
      </p:cxnSp>
      <p:cxnSp>
        <p:nvCxnSpPr>
          <p:cNvPr id="24" name="Straight Connector 23">
            <a:extLst>
              <a:ext uri="{FF2B5EF4-FFF2-40B4-BE49-F238E27FC236}">
                <a16:creationId xmlns:a16="http://schemas.microsoft.com/office/drawing/2014/main" id="{D5306603-3A46-5FE3-06D3-BB75CAC28318}"/>
              </a:ext>
            </a:extLst>
          </p:cNvPr>
          <p:cNvCxnSpPr>
            <a:cxnSpLocks/>
          </p:cNvCxnSpPr>
          <p:nvPr/>
        </p:nvCxnSpPr>
        <p:spPr>
          <a:xfrm flipV="1">
            <a:off x="4064305" y="6370571"/>
            <a:ext cx="698423" cy="385011"/>
          </a:xfrm>
          <a:prstGeom prst="line">
            <a:avLst/>
          </a:prstGeom>
          <a:ln w="28575"/>
        </p:spPr>
        <p:style>
          <a:lnRef idx="2">
            <a:schemeClr val="dk1"/>
          </a:lnRef>
          <a:fillRef idx="0">
            <a:schemeClr val="dk1"/>
          </a:fillRef>
          <a:effectRef idx="1">
            <a:schemeClr val="dk1"/>
          </a:effectRef>
          <a:fontRef idx="minor">
            <a:schemeClr val="tx1"/>
          </a:fontRef>
        </p:style>
      </p:cxnSp>
      <p:cxnSp>
        <p:nvCxnSpPr>
          <p:cNvPr id="25" name="Straight Connector 24">
            <a:extLst>
              <a:ext uri="{FF2B5EF4-FFF2-40B4-BE49-F238E27FC236}">
                <a16:creationId xmlns:a16="http://schemas.microsoft.com/office/drawing/2014/main" id="{B3B58BF6-A02B-542C-9675-B7DA789D14D3}"/>
              </a:ext>
            </a:extLst>
          </p:cNvPr>
          <p:cNvCxnSpPr>
            <a:cxnSpLocks/>
          </p:cNvCxnSpPr>
          <p:nvPr/>
        </p:nvCxnSpPr>
        <p:spPr>
          <a:xfrm flipV="1">
            <a:off x="3287029" y="7630231"/>
            <a:ext cx="0" cy="767233"/>
          </a:xfrm>
          <a:prstGeom prst="line">
            <a:avLst/>
          </a:prstGeom>
          <a:ln w="28575"/>
        </p:spPr>
        <p:style>
          <a:lnRef idx="2">
            <a:schemeClr val="dk1"/>
          </a:lnRef>
          <a:fillRef idx="0">
            <a:schemeClr val="dk1"/>
          </a:fillRef>
          <a:effectRef idx="1">
            <a:schemeClr val="dk1"/>
          </a:effectRef>
          <a:fontRef idx="minor">
            <a:schemeClr val="tx1"/>
          </a:fontRef>
        </p:style>
      </p:cxnSp>
      <p:sp>
        <p:nvSpPr>
          <p:cNvPr id="28" name="TextBox 27">
            <a:extLst>
              <a:ext uri="{FF2B5EF4-FFF2-40B4-BE49-F238E27FC236}">
                <a16:creationId xmlns:a16="http://schemas.microsoft.com/office/drawing/2014/main" id="{F604E09B-A2F5-92E5-8359-30AB2645DE72}"/>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31" name="Footer Placeholder 30">
            <a:extLst>
              <a:ext uri="{FF2B5EF4-FFF2-40B4-BE49-F238E27FC236}">
                <a16:creationId xmlns:a16="http://schemas.microsoft.com/office/drawing/2014/main" id="{F992DB3D-F234-F793-D426-C691E6956DD0}"/>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6</a:t>
            </a:fld>
            <a:endParaRPr lang="en-GB" sz="1400" dirty="0"/>
          </a:p>
        </p:txBody>
      </p:sp>
      <p:pic>
        <p:nvPicPr>
          <p:cNvPr id="34" name="Graphic 33">
            <a:extLst>
              <a:ext uri="{FF2B5EF4-FFF2-40B4-BE49-F238E27FC236}">
                <a16:creationId xmlns:a16="http://schemas.microsoft.com/office/drawing/2014/main" id="{B85138AA-21A0-138E-E629-59B5A7ED830B}"/>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153385" y="9383990"/>
            <a:ext cx="205675" cy="205675"/>
          </a:xfrm>
          <a:prstGeom prst="rect">
            <a:avLst/>
          </a:prstGeom>
        </p:spPr>
      </p:pic>
      <p:sp>
        <p:nvSpPr>
          <p:cNvPr id="3" name="Rectangle 2">
            <a:extLst>
              <a:ext uri="{FF2B5EF4-FFF2-40B4-BE49-F238E27FC236}">
                <a16:creationId xmlns:a16="http://schemas.microsoft.com/office/drawing/2014/main" id="{E6C3B5E7-8BBF-3C33-B59E-7F44CB468720}"/>
              </a:ext>
            </a:extLst>
          </p:cNvPr>
          <p:cNvSpPr/>
          <p:nvPr/>
        </p:nvSpPr>
        <p:spPr>
          <a:xfrm>
            <a:off x="359060" y="2161020"/>
            <a:ext cx="6032759" cy="12719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Connector 11">
            <a:extLst>
              <a:ext uri="{FF2B5EF4-FFF2-40B4-BE49-F238E27FC236}">
                <a16:creationId xmlns:a16="http://schemas.microsoft.com/office/drawing/2014/main" id="{7D865D67-D27E-99F6-09F3-ADD3A37ABC03}"/>
              </a:ext>
            </a:extLst>
          </p:cNvPr>
          <p:cNvCxnSpPr/>
          <p:nvPr/>
        </p:nvCxnSpPr>
        <p:spPr>
          <a:xfrm>
            <a:off x="353383" y="2566735"/>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BD5E0CCB-1035-F6FC-3B0C-E298DFB12573}"/>
              </a:ext>
            </a:extLst>
          </p:cNvPr>
          <p:cNvCxnSpPr/>
          <p:nvPr/>
        </p:nvCxnSpPr>
        <p:spPr>
          <a:xfrm>
            <a:off x="353383" y="2991851"/>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5F393A9-5ADA-D5EE-0D0E-3E6BF6478735}"/>
              </a:ext>
            </a:extLst>
          </p:cNvPr>
          <p:cNvCxnSpPr/>
          <p:nvPr/>
        </p:nvCxnSpPr>
        <p:spPr>
          <a:xfrm>
            <a:off x="354593" y="3433009"/>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15" name="Rectangle 14">
            <a:extLst>
              <a:ext uri="{FF2B5EF4-FFF2-40B4-BE49-F238E27FC236}">
                <a16:creationId xmlns:a16="http://schemas.microsoft.com/office/drawing/2014/main" id="{DD203A11-7992-3C1C-1105-E011F400D187}"/>
              </a:ext>
            </a:extLst>
          </p:cNvPr>
          <p:cNvSpPr/>
          <p:nvPr/>
        </p:nvSpPr>
        <p:spPr>
          <a:xfrm>
            <a:off x="353383" y="3992661"/>
            <a:ext cx="6032759" cy="12719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Straight Connector 21">
            <a:extLst>
              <a:ext uri="{FF2B5EF4-FFF2-40B4-BE49-F238E27FC236}">
                <a16:creationId xmlns:a16="http://schemas.microsoft.com/office/drawing/2014/main" id="{86D8F92E-5221-22DD-2C9F-39C99004FCED}"/>
              </a:ext>
            </a:extLst>
          </p:cNvPr>
          <p:cNvCxnSpPr/>
          <p:nvPr/>
        </p:nvCxnSpPr>
        <p:spPr>
          <a:xfrm>
            <a:off x="347706" y="4398376"/>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2B65CCAE-381A-E503-E0D0-AE7D5694B5FC}"/>
              </a:ext>
            </a:extLst>
          </p:cNvPr>
          <p:cNvCxnSpPr/>
          <p:nvPr/>
        </p:nvCxnSpPr>
        <p:spPr>
          <a:xfrm>
            <a:off x="347706" y="4823492"/>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123EBE4D-4B3E-958E-9B76-5A0D8B099324}"/>
              </a:ext>
            </a:extLst>
          </p:cNvPr>
          <p:cNvCxnSpPr/>
          <p:nvPr/>
        </p:nvCxnSpPr>
        <p:spPr>
          <a:xfrm>
            <a:off x="348916" y="5264650"/>
            <a:ext cx="6038437"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131700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3D88D800-273B-D0C6-E837-B926F45D4708}"/>
              </a:ext>
            </a:extLst>
          </p:cNvPr>
          <p:cNvSpPr/>
          <p:nvPr/>
        </p:nvSpPr>
        <p:spPr>
          <a:xfrm>
            <a:off x="394447" y="773199"/>
            <a:ext cx="5231101" cy="616329"/>
          </a:xfrm>
          <a:prstGeom prst="roundRect">
            <a:avLst/>
          </a:prstGeom>
          <a:solidFill>
            <a:srgbClr val="4F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B1132A0-36CB-3B33-0FA1-0503D625A180}"/>
              </a:ext>
            </a:extLst>
          </p:cNvPr>
          <p:cNvSpPr>
            <a:spLocks noGrp="1"/>
          </p:cNvSpPr>
          <p:nvPr>
            <p:ph type="title"/>
          </p:nvPr>
        </p:nvSpPr>
        <p:spPr>
          <a:xfrm>
            <a:off x="235005" y="297180"/>
            <a:ext cx="5915025" cy="686540"/>
          </a:xfrm>
        </p:spPr>
        <p:txBody>
          <a:bodyPr/>
          <a:lstStyle/>
          <a:p>
            <a:r>
              <a:rPr lang="en-GB" dirty="0"/>
              <a:t>Knowledge</a:t>
            </a:r>
          </a:p>
        </p:txBody>
      </p:sp>
      <p:sp>
        <p:nvSpPr>
          <p:cNvPr id="4" name="Rectangle 3">
            <a:extLst>
              <a:ext uri="{FF2B5EF4-FFF2-40B4-BE49-F238E27FC236}">
                <a16:creationId xmlns:a16="http://schemas.microsoft.com/office/drawing/2014/main" id="{C7FF525D-5A54-27A3-55D1-6E52D9CB6682}"/>
              </a:ext>
            </a:extLst>
          </p:cNvPr>
          <p:cNvSpPr/>
          <p:nvPr/>
        </p:nvSpPr>
        <p:spPr>
          <a:xfrm>
            <a:off x="1" y="0"/>
            <a:ext cx="6858000" cy="862850"/>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F41759D-1CBE-5146-F934-F373DCF4F501}"/>
              </a:ext>
            </a:extLst>
          </p:cNvPr>
          <p:cNvSpPr txBox="1"/>
          <p:nvPr/>
        </p:nvSpPr>
        <p:spPr>
          <a:xfrm>
            <a:off x="797617" y="31853"/>
            <a:ext cx="3247697" cy="830997"/>
          </a:xfrm>
          <a:prstGeom prst="rect">
            <a:avLst/>
          </a:prstGeom>
          <a:noFill/>
        </p:spPr>
        <p:txBody>
          <a:bodyPr wrap="square" rtlCol="0">
            <a:spAutoFit/>
          </a:bodyPr>
          <a:lstStyle/>
          <a:p>
            <a:r>
              <a:rPr lang="en-GB" sz="4800" dirty="0">
                <a:solidFill>
                  <a:schemeClr val="bg1"/>
                </a:solidFill>
              </a:rPr>
              <a:t>Knowledge</a:t>
            </a:r>
          </a:p>
        </p:txBody>
      </p:sp>
      <p:pic>
        <p:nvPicPr>
          <p:cNvPr id="6" name="Graphic 5">
            <a:extLst>
              <a:ext uri="{FF2B5EF4-FFF2-40B4-BE49-F238E27FC236}">
                <a16:creationId xmlns:a16="http://schemas.microsoft.com/office/drawing/2014/main" id="{44004F73-6B78-C85F-89FB-7CF846D13C8A}"/>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91135" y="31853"/>
            <a:ext cx="752804" cy="752804"/>
          </a:xfrm>
          <a:prstGeom prst="rect">
            <a:avLst/>
          </a:prstGeom>
        </p:spPr>
      </p:pic>
      <p:sp>
        <p:nvSpPr>
          <p:cNvPr id="8" name="TextBox 7">
            <a:extLst>
              <a:ext uri="{FF2B5EF4-FFF2-40B4-BE49-F238E27FC236}">
                <a16:creationId xmlns:a16="http://schemas.microsoft.com/office/drawing/2014/main" id="{BD9FCC6E-3579-97AB-1CE8-72682F85780C}"/>
              </a:ext>
            </a:extLst>
          </p:cNvPr>
          <p:cNvSpPr txBox="1"/>
          <p:nvPr/>
        </p:nvSpPr>
        <p:spPr>
          <a:xfrm>
            <a:off x="501903" y="892305"/>
            <a:ext cx="7154779" cy="461665"/>
          </a:xfrm>
          <a:prstGeom prst="rect">
            <a:avLst/>
          </a:prstGeom>
          <a:noFill/>
        </p:spPr>
        <p:txBody>
          <a:bodyPr wrap="square" rtlCol="0">
            <a:spAutoFit/>
          </a:bodyPr>
          <a:lstStyle/>
          <a:p>
            <a:r>
              <a:rPr lang="en-GB" sz="2400" b="1" dirty="0">
                <a:solidFill>
                  <a:schemeClr val="bg1"/>
                </a:solidFill>
              </a:rPr>
              <a:t>An Example of a UK Coastline</a:t>
            </a:r>
          </a:p>
        </p:txBody>
      </p:sp>
      <p:sp>
        <p:nvSpPr>
          <p:cNvPr id="42" name="Rectangle 41">
            <a:extLst>
              <a:ext uri="{FF2B5EF4-FFF2-40B4-BE49-F238E27FC236}">
                <a16:creationId xmlns:a16="http://schemas.microsoft.com/office/drawing/2014/main" id="{BE3091F5-E350-20E7-D8A5-F02220F924DB}"/>
              </a:ext>
            </a:extLst>
          </p:cNvPr>
          <p:cNvSpPr/>
          <p:nvPr/>
        </p:nvSpPr>
        <p:spPr>
          <a:xfrm>
            <a:off x="-160421" y="1459739"/>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2E218BEB-C1CA-EF21-2D6A-05CF663E135C}"/>
              </a:ext>
            </a:extLst>
          </p:cNvPr>
          <p:cNvSpPr txBox="1"/>
          <p:nvPr/>
        </p:nvSpPr>
        <p:spPr>
          <a:xfrm>
            <a:off x="197105" y="1459739"/>
            <a:ext cx="5782355" cy="400110"/>
          </a:xfrm>
          <a:prstGeom prst="rect">
            <a:avLst/>
          </a:prstGeom>
          <a:noFill/>
        </p:spPr>
        <p:txBody>
          <a:bodyPr wrap="square" rtlCol="0">
            <a:spAutoFit/>
          </a:bodyPr>
          <a:lstStyle/>
          <a:p>
            <a:r>
              <a:rPr lang="en-GB" sz="2000" dirty="0">
                <a:solidFill>
                  <a:schemeClr val="bg1"/>
                </a:solidFill>
              </a:rPr>
              <a:t>Location</a:t>
            </a:r>
          </a:p>
        </p:txBody>
      </p:sp>
      <p:cxnSp>
        <p:nvCxnSpPr>
          <p:cNvPr id="9" name="Straight Connector 8">
            <a:extLst>
              <a:ext uri="{FF2B5EF4-FFF2-40B4-BE49-F238E27FC236}">
                <a16:creationId xmlns:a16="http://schemas.microsoft.com/office/drawing/2014/main" id="{46F9CD29-CD8D-773B-D56F-76E61B86CC36}"/>
              </a:ext>
            </a:extLst>
          </p:cNvPr>
          <p:cNvCxnSpPr>
            <a:cxnSpLocks/>
          </p:cNvCxnSpPr>
          <p:nvPr/>
        </p:nvCxnSpPr>
        <p:spPr>
          <a:xfrm>
            <a:off x="341308" y="2492062"/>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67818A17-7E79-2A20-1837-5DAB116DD169}"/>
              </a:ext>
            </a:extLst>
          </p:cNvPr>
          <p:cNvCxnSpPr>
            <a:cxnSpLocks/>
          </p:cNvCxnSpPr>
          <p:nvPr/>
        </p:nvCxnSpPr>
        <p:spPr>
          <a:xfrm>
            <a:off x="341308" y="2917178"/>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7DE6DFB1-4D3A-A0C0-5B07-6882C8D73CC2}"/>
              </a:ext>
            </a:extLst>
          </p:cNvPr>
          <p:cNvSpPr/>
          <p:nvPr/>
        </p:nvSpPr>
        <p:spPr>
          <a:xfrm>
            <a:off x="-122521" y="5279425"/>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79523FCE-FE86-50AC-7746-D6648CBB8E9A}"/>
              </a:ext>
            </a:extLst>
          </p:cNvPr>
          <p:cNvSpPr txBox="1"/>
          <p:nvPr/>
        </p:nvSpPr>
        <p:spPr>
          <a:xfrm>
            <a:off x="235005" y="5279425"/>
            <a:ext cx="5782355" cy="400110"/>
          </a:xfrm>
          <a:prstGeom prst="rect">
            <a:avLst/>
          </a:prstGeom>
          <a:noFill/>
        </p:spPr>
        <p:txBody>
          <a:bodyPr wrap="square" rtlCol="0">
            <a:spAutoFit/>
          </a:bodyPr>
          <a:lstStyle/>
          <a:p>
            <a:r>
              <a:rPr lang="en-GB" sz="2000" dirty="0">
                <a:solidFill>
                  <a:schemeClr val="bg1"/>
                </a:solidFill>
              </a:rPr>
              <a:t>Geology</a:t>
            </a:r>
          </a:p>
        </p:txBody>
      </p:sp>
      <p:cxnSp>
        <p:nvCxnSpPr>
          <p:cNvPr id="13" name="Straight Connector 12">
            <a:extLst>
              <a:ext uri="{FF2B5EF4-FFF2-40B4-BE49-F238E27FC236}">
                <a16:creationId xmlns:a16="http://schemas.microsoft.com/office/drawing/2014/main" id="{54F66F40-6509-28AA-9424-DA38465B424D}"/>
              </a:ext>
            </a:extLst>
          </p:cNvPr>
          <p:cNvCxnSpPr/>
          <p:nvPr/>
        </p:nvCxnSpPr>
        <p:spPr>
          <a:xfrm>
            <a:off x="384221" y="7439452"/>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B80AADAD-1BE4-5993-F8F6-276B3600E916}"/>
              </a:ext>
            </a:extLst>
          </p:cNvPr>
          <p:cNvCxnSpPr/>
          <p:nvPr/>
        </p:nvCxnSpPr>
        <p:spPr>
          <a:xfrm>
            <a:off x="374194" y="6575852"/>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5D756E1C-8B66-5DDC-29FD-CADEC00988B3}"/>
              </a:ext>
            </a:extLst>
          </p:cNvPr>
          <p:cNvCxnSpPr/>
          <p:nvPr/>
        </p:nvCxnSpPr>
        <p:spPr>
          <a:xfrm>
            <a:off x="374194" y="7000968"/>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D7D0895B-8925-4362-D055-E0B1D7D18CB6}"/>
              </a:ext>
            </a:extLst>
          </p:cNvPr>
          <p:cNvSpPr txBox="1"/>
          <p:nvPr/>
        </p:nvSpPr>
        <p:spPr>
          <a:xfrm>
            <a:off x="271259" y="5657044"/>
            <a:ext cx="6149753" cy="646331"/>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Describe the geology of the coastline and how it affects the formation of coastal landforms. </a:t>
            </a:r>
            <a:endParaRPr lang="en-GB" sz="1800" dirty="0">
              <a:effectLst/>
              <a:latin typeface="Times New Roman" panose="02020603050405020304" pitchFamily="18" charset="0"/>
              <a:ea typeface="Times New Roman" panose="02020603050405020304" pitchFamily="18" charset="0"/>
            </a:endParaRPr>
          </a:p>
        </p:txBody>
      </p:sp>
      <p:cxnSp>
        <p:nvCxnSpPr>
          <p:cNvPr id="17" name="Straight Connector 16">
            <a:extLst>
              <a:ext uri="{FF2B5EF4-FFF2-40B4-BE49-F238E27FC236}">
                <a16:creationId xmlns:a16="http://schemas.microsoft.com/office/drawing/2014/main" id="{1200458F-33C0-EF08-D65C-CD035A8FE13B}"/>
              </a:ext>
            </a:extLst>
          </p:cNvPr>
          <p:cNvCxnSpPr/>
          <p:nvPr/>
        </p:nvCxnSpPr>
        <p:spPr>
          <a:xfrm>
            <a:off x="384221" y="8744386"/>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22EB95FC-C59F-05DF-13CB-BA22232381AF}"/>
              </a:ext>
            </a:extLst>
          </p:cNvPr>
          <p:cNvCxnSpPr/>
          <p:nvPr/>
        </p:nvCxnSpPr>
        <p:spPr>
          <a:xfrm>
            <a:off x="374194" y="7880786"/>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5F11C6CA-65C9-3D30-D9A2-6E3E5ACE32B2}"/>
              </a:ext>
            </a:extLst>
          </p:cNvPr>
          <p:cNvCxnSpPr/>
          <p:nvPr/>
        </p:nvCxnSpPr>
        <p:spPr>
          <a:xfrm>
            <a:off x="374194" y="8305902"/>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61F338EE-213B-01C0-12ED-094A8B794720}"/>
              </a:ext>
            </a:extLst>
          </p:cNvPr>
          <p:cNvSpPr txBox="1"/>
          <p:nvPr/>
        </p:nvSpPr>
        <p:spPr>
          <a:xfrm>
            <a:off x="262878" y="1852538"/>
            <a:ext cx="6149753" cy="369332"/>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Describe the location of the UK coastline you are studying. </a:t>
            </a:r>
            <a:endParaRPr lang="en-GB" sz="1800" dirty="0">
              <a:effectLst/>
              <a:latin typeface="Times New Roman" panose="02020603050405020304" pitchFamily="18" charset="0"/>
              <a:ea typeface="Times New Roman" panose="02020603050405020304" pitchFamily="18" charset="0"/>
            </a:endParaRPr>
          </a:p>
        </p:txBody>
      </p:sp>
      <p:cxnSp>
        <p:nvCxnSpPr>
          <p:cNvPr id="22" name="Straight Connector 21">
            <a:extLst>
              <a:ext uri="{FF2B5EF4-FFF2-40B4-BE49-F238E27FC236}">
                <a16:creationId xmlns:a16="http://schemas.microsoft.com/office/drawing/2014/main" id="{D42BDABB-DB92-E66A-39BC-5A2FE7965ED4}"/>
              </a:ext>
            </a:extLst>
          </p:cNvPr>
          <p:cNvCxnSpPr/>
          <p:nvPr/>
        </p:nvCxnSpPr>
        <p:spPr>
          <a:xfrm>
            <a:off x="374193" y="9156094"/>
            <a:ext cx="6038437" cy="0"/>
          </a:xfrm>
          <a:prstGeom prst="line">
            <a:avLst/>
          </a:prstGeom>
        </p:spPr>
        <p:style>
          <a:lnRef idx="2">
            <a:schemeClr val="accent1"/>
          </a:lnRef>
          <a:fillRef idx="0">
            <a:schemeClr val="accent1"/>
          </a:fillRef>
          <a:effectRef idx="1">
            <a:schemeClr val="accent1"/>
          </a:effectRef>
          <a:fontRef idx="minor">
            <a:schemeClr val="tx1"/>
          </a:fontRef>
        </p:style>
      </p:cxnSp>
      <p:pic>
        <p:nvPicPr>
          <p:cNvPr id="27" name="Picture 26" descr="A map of the united kingdom&#10;&#10;Description automatically generated">
            <a:extLst>
              <a:ext uri="{FF2B5EF4-FFF2-40B4-BE49-F238E27FC236}">
                <a16:creationId xmlns:a16="http://schemas.microsoft.com/office/drawing/2014/main" id="{99B91656-B9AD-84C1-D9A3-BF9C31C82FC9}"/>
              </a:ext>
            </a:extLst>
          </p:cNvPr>
          <p:cNvPicPr>
            <a:picLocks noChangeAspect="1"/>
          </p:cNvPicPr>
          <p:nvPr/>
        </p:nvPicPr>
        <p:blipFill>
          <a:blip r:embed="rId5"/>
          <a:stretch>
            <a:fillRect/>
          </a:stretch>
        </p:blipFill>
        <p:spPr>
          <a:xfrm>
            <a:off x="2346748" y="3015019"/>
            <a:ext cx="1256382" cy="2184172"/>
          </a:xfrm>
          <a:prstGeom prst="rect">
            <a:avLst/>
          </a:prstGeom>
        </p:spPr>
      </p:pic>
      <p:sp>
        <p:nvSpPr>
          <p:cNvPr id="29" name="Rectangle 28">
            <a:extLst>
              <a:ext uri="{FF2B5EF4-FFF2-40B4-BE49-F238E27FC236}">
                <a16:creationId xmlns:a16="http://schemas.microsoft.com/office/drawing/2014/main" id="{3AC61CB4-05A9-D93A-CF5D-8598AAB4D9D7}"/>
              </a:ext>
            </a:extLst>
          </p:cNvPr>
          <p:cNvSpPr/>
          <p:nvPr/>
        </p:nvSpPr>
        <p:spPr>
          <a:xfrm>
            <a:off x="3661302" y="3022151"/>
            <a:ext cx="2711039" cy="2171662"/>
          </a:xfrm>
          <a:prstGeom prst="rect">
            <a:avLst/>
          </a:prstGeom>
          <a:noFill/>
          <a:ln>
            <a:solidFill>
              <a:srgbClr val="155F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30" name="TextBox 29">
            <a:extLst>
              <a:ext uri="{FF2B5EF4-FFF2-40B4-BE49-F238E27FC236}">
                <a16:creationId xmlns:a16="http://schemas.microsoft.com/office/drawing/2014/main" id="{FA33F1A8-38AF-B891-3407-0DE3332BB4A8}"/>
              </a:ext>
            </a:extLst>
          </p:cNvPr>
          <p:cNvSpPr txBox="1"/>
          <p:nvPr/>
        </p:nvSpPr>
        <p:spPr>
          <a:xfrm>
            <a:off x="256222" y="2943173"/>
            <a:ext cx="2190947" cy="1477328"/>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Identify the location of the coastline on the map of the UK then complete a sketch map. </a:t>
            </a:r>
            <a:endParaRPr lang="en-GB" sz="1800" dirty="0">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id="{B925AC32-7D18-60A2-AE43-A0523E052B7D}"/>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16" name="Footer Placeholder 30">
            <a:extLst>
              <a:ext uri="{FF2B5EF4-FFF2-40B4-BE49-F238E27FC236}">
                <a16:creationId xmlns:a16="http://schemas.microsoft.com/office/drawing/2014/main" id="{6D9ED9AB-4E03-FF53-A47B-53C111ACB43F}"/>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60</a:t>
            </a:fld>
            <a:endParaRPr lang="en-GB" sz="1400" dirty="0"/>
          </a:p>
        </p:txBody>
      </p:sp>
      <p:pic>
        <p:nvPicPr>
          <p:cNvPr id="23" name="Graphic 22">
            <a:extLst>
              <a:ext uri="{FF2B5EF4-FFF2-40B4-BE49-F238E27FC236}">
                <a16:creationId xmlns:a16="http://schemas.microsoft.com/office/drawing/2014/main" id="{97E28C02-8767-5705-8875-C5EE6DA354BB}"/>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153385" y="9383990"/>
            <a:ext cx="205675" cy="205675"/>
          </a:xfrm>
          <a:prstGeom prst="rect">
            <a:avLst/>
          </a:prstGeom>
        </p:spPr>
      </p:pic>
    </p:spTree>
    <p:extLst>
      <p:ext uri="{BB962C8B-B14F-4D97-AF65-F5344CB8AC3E}">
        <p14:creationId xmlns:p14="http://schemas.microsoft.com/office/powerpoint/2010/main" val="2678014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ounded Rectangle 38">
            <a:extLst>
              <a:ext uri="{FF2B5EF4-FFF2-40B4-BE49-F238E27FC236}">
                <a16:creationId xmlns:a16="http://schemas.microsoft.com/office/drawing/2014/main" id="{52F230C3-C067-1D83-4194-D71DE404E64A}"/>
              </a:ext>
            </a:extLst>
          </p:cNvPr>
          <p:cNvSpPr/>
          <p:nvPr/>
        </p:nvSpPr>
        <p:spPr>
          <a:xfrm>
            <a:off x="-487298" y="-18903"/>
            <a:ext cx="5944201" cy="862850"/>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9134A2FC-13E1-1C91-5DDE-DDCDB9908690}"/>
              </a:ext>
            </a:extLst>
          </p:cNvPr>
          <p:cNvSpPr/>
          <p:nvPr/>
        </p:nvSpPr>
        <p:spPr>
          <a:xfrm>
            <a:off x="-160421" y="1459739"/>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0204B8D7-0024-5167-FA03-8DC22A654028}"/>
              </a:ext>
            </a:extLst>
          </p:cNvPr>
          <p:cNvSpPr txBox="1"/>
          <p:nvPr/>
        </p:nvSpPr>
        <p:spPr>
          <a:xfrm>
            <a:off x="197105" y="1459739"/>
            <a:ext cx="5782355" cy="400110"/>
          </a:xfrm>
          <a:prstGeom prst="rect">
            <a:avLst/>
          </a:prstGeom>
          <a:noFill/>
        </p:spPr>
        <p:txBody>
          <a:bodyPr wrap="square" rtlCol="0">
            <a:spAutoFit/>
          </a:bodyPr>
          <a:lstStyle/>
          <a:p>
            <a:r>
              <a:rPr lang="en-GB" sz="2000" dirty="0">
                <a:solidFill>
                  <a:schemeClr val="bg1"/>
                </a:solidFill>
              </a:rPr>
              <a:t>Major Landforms of Erosion </a:t>
            </a:r>
          </a:p>
        </p:txBody>
      </p:sp>
      <p:sp>
        <p:nvSpPr>
          <p:cNvPr id="9" name="TextBox 8">
            <a:extLst>
              <a:ext uri="{FF2B5EF4-FFF2-40B4-BE49-F238E27FC236}">
                <a16:creationId xmlns:a16="http://schemas.microsoft.com/office/drawing/2014/main" id="{F9D61241-5E4E-FDC6-D90B-43CC1CDC2BFD}"/>
              </a:ext>
            </a:extLst>
          </p:cNvPr>
          <p:cNvSpPr txBox="1"/>
          <p:nvPr/>
        </p:nvSpPr>
        <p:spPr>
          <a:xfrm>
            <a:off x="271259" y="1883768"/>
            <a:ext cx="6149753" cy="646331"/>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Give an overview of the major landforms of erosion in the area you have studied. </a:t>
            </a:r>
            <a:endParaRPr lang="en-GB" sz="1800" dirty="0">
              <a:effectLst/>
              <a:latin typeface="Times New Roman" panose="02020603050405020304" pitchFamily="18" charset="0"/>
              <a:ea typeface="Times New Roman" panose="02020603050405020304" pitchFamily="18" charset="0"/>
            </a:endParaRPr>
          </a:p>
        </p:txBody>
      </p:sp>
      <p:sp>
        <p:nvSpPr>
          <p:cNvPr id="10" name="Rectangle 9">
            <a:extLst>
              <a:ext uri="{FF2B5EF4-FFF2-40B4-BE49-F238E27FC236}">
                <a16:creationId xmlns:a16="http://schemas.microsoft.com/office/drawing/2014/main" id="{77871A5D-832C-6672-48BF-00283D6FC0C2}"/>
              </a:ext>
            </a:extLst>
          </p:cNvPr>
          <p:cNvSpPr/>
          <p:nvPr/>
        </p:nvSpPr>
        <p:spPr>
          <a:xfrm>
            <a:off x="-160421" y="5174004"/>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CBDAB870-9950-6325-E9A5-F289DF5BE8F1}"/>
              </a:ext>
            </a:extLst>
          </p:cNvPr>
          <p:cNvSpPr txBox="1"/>
          <p:nvPr/>
        </p:nvSpPr>
        <p:spPr>
          <a:xfrm>
            <a:off x="197105" y="5174004"/>
            <a:ext cx="5782355" cy="400110"/>
          </a:xfrm>
          <a:prstGeom prst="rect">
            <a:avLst/>
          </a:prstGeom>
          <a:noFill/>
        </p:spPr>
        <p:txBody>
          <a:bodyPr wrap="square" rtlCol="0">
            <a:spAutoFit/>
          </a:bodyPr>
          <a:lstStyle/>
          <a:p>
            <a:r>
              <a:rPr lang="en-GB" sz="2000" dirty="0">
                <a:solidFill>
                  <a:schemeClr val="bg1"/>
                </a:solidFill>
              </a:rPr>
              <a:t>Major Landforms of Deposition </a:t>
            </a:r>
          </a:p>
        </p:txBody>
      </p:sp>
      <p:sp>
        <p:nvSpPr>
          <p:cNvPr id="18" name="TextBox 17">
            <a:extLst>
              <a:ext uri="{FF2B5EF4-FFF2-40B4-BE49-F238E27FC236}">
                <a16:creationId xmlns:a16="http://schemas.microsoft.com/office/drawing/2014/main" id="{7BD08C7E-38AF-7763-582C-53083B47BC1F}"/>
              </a:ext>
            </a:extLst>
          </p:cNvPr>
          <p:cNvSpPr txBox="1"/>
          <p:nvPr/>
        </p:nvSpPr>
        <p:spPr>
          <a:xfrm>
            <a:off x="271259" y="5598033"/>
            <a:ext cx="6149753" cy="646331"/>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Give an overview of the major landforms of deposition in the area you have studied. </a:t>
            </a:r>
            <a:endParaRPr lang="en-GB" sz="1800" dirty="0">
              <a:effectLst/>
              <a:latin typeface="Times New Roman" panose="02020603050405020304" pitchFamily="18" charset="0"/>
              <a:ea typeface="Times New Roman" panose="02020603050405020304" pitchFamily="18" charset="0"/>
            </a:endParaRPr>
          </a:p>
        </p:txBody>
      </p:sp>
      <p:pic>
        <p:nvPicPr>
          <p:cNvPr id="21" name="Picture 20" descr="A qr code with black squares&#10;&#10;Description automatically generated">
            <a:extLst>
              <a:ext uri="{FF2B5EF4-FFF2-40B4-BE49-F238E27FC236}">
                <a16:creationId xmlns:a16="http://schemas.microsoft.com/office/drawing/2014/main" id="{9FE25C3A-299F-D3B7-48BA-F5E4AAD4DD6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578292" y="100014"/>
            <a:ext cx="669532" cy="669532"/>
          </a:xfrm>
          <a:prstGeom prst="rect">
            <a:avLst/>
          </a:prstGeom>
        </p:spPr>
      </p:pic>
      <p:sp>
        <p:nvSpPr>
          <p:cNvPr id="22" name="TextBox 21">
            <a:extLst>
              <a:ext uri="{FF2B5EF4-FFF2-40B4-BE49-F238E27FC236}">
                <a16:creationId xmlns:a16="http://schemas.microsoft.com/office/drawing/2014/main" id="{26ED304F-3A58-E848-D7DB-6F85D98BB2BE}"/>
              </a:ext>
            </a:extLst>
          </p:cNvPr>
          <p:cNvSpPr txBox="1"/>
          <p:nvPr/>
        </p:nvSpPr>
        <p:spPr>
          <a:xfrm rot="16200000">
            <a:off x="3082559" y="318298"/>
            <a:ext cx="883500" cy="215444"/>
          </a:xfrm>
          <a:prstGeom prst="rect">
            <a:avLst/>
          </a:prstGeom>
          <a:noFill/>
        </p:spPr>
        <p:txBody>
          <a:bodyPr wrap="square" rtlCol="0">
            <a:spAutoFit/>
          </a:bodyPr>
          <a:lstStyle/>
          <a:p>
            <a:r>
              <a:rPr lang="en-GB" sz="800" dirty="0">
                <a:solidFill>
                  <a:schemeClr val="bg1"/>
                </a:solidFill>
              </a:rPr>
              <a:t>Holderness</a:t>
            </a:r>
            <a:endParaRPr lang="en-GB" sz="200" dirty="0">
              <a:solidFill>
                <a:schemeClr val="bg1"/>
              </a:solidFill>
            </a:endParaRPr>
          </a:p>
        </p:txBody>
      </p:sp>
      <p:sp>
        <p:nvSpPr>
          <p:cNvPr id="24" name="TextBox 23">
            <a:extLst>
              <a:ext uri="{FF2B5EF4-FFF2-40B4-BE49-F238E27FC236}">
                <a16:creationId xmlns:a16="http://schemas.microsoft.com/office/drawing/2014/main" id="{D3BA7E11-06EB-D750-61C7-9812CBE58009}"/>
              </a:ext>
            </a:extLst>
          </p:cNvPr>
          <p:cNvSpPr txBox="1"/>
          <p:nvPr/>
        </p:nvSpPr>
        <p:spPr>
          <a:xfrm rot="16200000">
            <a:off x="2089616" y="321473"/>
            <a:ext cx="883500" cy="215444"/>
          </a:xfrm>
          <a:prstGeom prst="rect">
            <a:avLst/>
          </a:prstGeom>
          <a:noFill/>
        </p:spPr>
        <p:txBody>
          <a:bodyPr wrap="square" rtlCol="0">
            <a:spAutoFit/>
          </a:bodyPr>
          <a:lstStyle/>
          <a:p>
            <a:r>
              <a:rPr lang="en-GB" sz="800" dirty="0">
                <a:solidFill>
                  <a:schemeClr val="bg1"/>
                </a:solidFill>
              </a:rPr>
              <a:t>Dorset</a:t>
            </a:r>
            <a:endParaRPr lang="en-GB" sz="200" dirty="0">
              <a:solidFill>
                <a:schemeClr val="bg1"/>
              </a:solidFill>
            </a:endParaRPr>
          </a:p>
        </p:txBody>
      </p:sp>
      <p:pic>
        <p:nvPicPr>
          <p:cNvPr id="28" name="Picture 27" descr="A qr code with a few black squares&#10;&#10;Description automatically generated">
            <a:extLst>
              <a:ext uri="{FF2B5EF4-FFF2-40B4-BE49-F238E27FC236}">
                <a16:creationId xmlns:a16="http://schemas.microsoft.com/office/drawing/2014/main" id="{5C8987CC-849B-BD03-87CA-1C110FEFBF2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85349" y="98158"/>
            <a:ext cx="673244" cy="673244"/>
          </a:xfrm>
          <a:prstGeom prst="rect">
            <a:avLst/>
          </a:prstGeom>
        </p:spPr>
      </p:pic>
      <p:sp>
        <p:nvSpPr>
          <p:cNvPr id="4" name="TextBox 3">
            <a:extLst>
              <a:ext uri="{FF2B5EF4-FFF2-40B4-BE49-F238E27FC236}">
                <a16:creationId xmlns:a16="http://schemas.microsoft.com/office/drawing/2014/main" id="{6D50D103-AB5F-9182-C227-6C8A97F86A99}"/>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5" name="Footer Placeholder 30">
            <a:extLst>
              <a:ext uri="{FF2B5EF4-FFF2-40B4-BE49-F238E27FC236}">
                <a16:creationId xmlns:a16="http://schemas.microsoft.com/office/drawing/2014/main" id="{84418C31-9851-D47C-4055-AE8B798238BF}"/>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61</a:t>
            </a:fld>
            <a:endParaRPr lang="en-GB" sz="1400" dirty="0"/>
          </a:p>
        </p:txBody>
      </p:sp>
      <p:pic>
        <p:nvPicPr>
          <p:cNvPr id="11" name="Graphic 10">
            <a:extLst>
              <a:ext uri="{FF2B5EF4-FFF2-40B4-BE49-F238E27FC236}">
                <a16:creationId xmlns:a16="http://schemas.microsoft.com/office/drawing/2014/main" id="{7EA33A6B-9CDF-F023-3828-0C0EF8DC72AB}"/>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153385" y="9383990"/>
            <a:ext cx="205675" cy="205675"/>
          </a:xfrm>
          <a:prstGeom prst="rect">
            <a:avLst/>
          </a:prstGeom>
        </p:spPr>
      </p:pic>
    </p:spTree>
    <p:extLst>
      <p:ext uri="{BB962C8B-B14F-4D97-AF65-F5344CB8AC3E}">
        <p14:creationId xmlns:p14="http://schemas.microsoft.com/office/powerpoint/2010/main" val="13141674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E0E8C76-28E0-8293-66B9-120D4FC99544}"/>
              </a:ext>
            </a:extLst>
          </p:cNvPr>
          <p:cNvSpPr/>
          <p:nvPr/>
        </p:nvSpPr>
        <p:spPr>
          <a:xfrm>
            <a:off x="-160421" y="1459739"/>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90ED1EA0-6811-E62C-8186-0AF57947F6A4}"/>
              </a:ext>
            </a:extLst>
          </p:cNvPr>
          <p:cNvSpPr txBox="1"/>
          <p:nvPr/>
        </p:nvSpPr>
        <p:spPr>
          <a:xfrm>
            <a:off x="197105" y="1459739"/>
            <a:ext cx="7154779" cy="400110"/>
          </a:xfrm>
          <a:prstGeom prst="rect">
            <a:avLst/>
          </a:prstGeom>
          <a:noFill/>
        </p:spPr>
        <p:txBody>
          <a:bodyPr wrap="square" rtlCol="0">
            <a:spAutoFit/>
          </a:bodyPr>
          <a:lstStyle/>
          <a:p>
            <a:r>
              <a:rPr lang="en-GB" sz="2000" dirty="0">
                <a:solidFill>
                  <a:schemeClr val="bg1"/>
                </a:solidFill>
              </a:rPr>
              <a:t>UK Coastline</a:t>
            </a:r>
          </a:p>
        </p:txBody>
      </p:sp>
      <p:sp>
        <p:nvSpPr>
          <p:cNvPr id="16" name="TextBox 15">
            <a:extLst>
              <a:ext uri="{FF2B5EF4-FFF2-40B4-BE49-F238E27FC236}">
                <a16:creationId xmlns:a16="http://schemas.microsoft.com/office/drawing/2014/main" id="{3CD2ED89-2A90-C195-C5BD-D02496E9B067}"/>
              </a:ext>
            </a:extLst>
          </p:cNvPr>
          <p:cNvSpPr txBox="1"/>
          <p:nvPr/>
        </p:nvSpPr>
        <p:spPr>
          <a:xfrm>
            <a:off x="235004" y="1921330"/>
            <a:ext cx="6462821" cy="1200329"/>
          </a:xfrm>
          <a:prstGeom prst="rect">
            <a:avLst/>
          </a:prstGeom>
          <a:noFill/>
        </p:spPr>
        <p:txBody>
          <a:bodyPr wrap="square">
            <a:spAutoFit/>
          </a:bodyPr>
          <a:lstStyle/>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Complete the questions below. </a:t>
            </a:r>
            <a:r>
              <a:rPr lang="en-GB" dirty="0">
                <a:latin typeface="Calibri" panose="020F0502020204030204" pitchFamily="34" charset="0"/>
                <a:ea typeface="Times New Roman" panose="02020603050405020304" pitchFamily="18" charset="0"/>
                <a:cs typeface="Times New Roman" panose="02020603050405020304" pitchFamily="18" charset="0"/>
              </a:rPr>
              <a:t>Do not refer to your notes when you do this for the first time. Once complete refer to your notes and make improvements. </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GB" dirty="0">
              <a:latin typeface="Calibri" panose="020F0502020204030204" pitchFamily="34" charset="0"/>
              <a:ea typeface="Times New Roman" panose="02020603050405020304" pitchFamily="18" charset="0"/>
              <a:cs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p:txBody>
      </p:sp>
      <p:graphicFrame>
        <p:nvGraphicFramePr>
          <p:cNvPr id="44" name="Table 43">
            <a:extLst>
              <a:ext uri="{FF2B5EF4-FFF2-40B4-BE49-F238E27FC236}">
                <a16:creationId xmlns:a16="http://schemas.microsoft.com/office/drawing/2014/main" id="{96CFE5FD-50E7-D86D-CB04-E7D90C116CD8}"/>
              </a:ext>
            </a:extLst>
          </p:cNvPr>
          <p:cNvGraphicFramePr>
            <a:graphicFrameLocks noGrp="1"/>
          </p:cNvGraphicFramePr>
          <p:nvPr>
            <p:extLst>
              <p:ext uri="{D42A27DB-BD31-4B8C-83A1-F6EECF244321}">
                <p14:modId xmlns:p14="http://schemas.microsoft.com/office/powerpoint/2010/main" val="319606701"/>
              </p:ext>
            </p:extLst>
          </p:nvPr>
        </p:nvGraphicFramePr>
        <p:xfrm>
          <a:off x="373381" y="2857350"/>
          <a:ext cx="6086412" cy="6348762"/>
        </p:xfrm>
        <a:graphic>
          <a:graphicData uri="http://schemas.openxmlformats.org/drawingml/2006/table">
            <a:tbl>
              <a:tblPr firstRow="1" bandRow="1">
                <a:tableStyleId>{5C22544A-7EE6-4342-B048-85BDC9FD1C3A}</a:tableStyleId>
              </a:tblPr>
              <a:tblGrid>
                <a:gridCol w="585264">
                  <a:extLst>
                    <a:ext uri="{9D8B030D-6E8A-4147-A177-3AD203B41FA5}">
                      <a16:colId xmlns:a16="http://schemas.microsoft.com/office/drawing/2014/main" val="1575317094"/>
                    </a:ext>
                  </a:extLst>
                </a:gridCol>
                <a:gridCol w="2300749">
                  <a:extLst>
                    <a:ext uri="{9D8B030D-6E8A-4147-A177-3AD203B41FA5}">
                      <a16:colId xmlns:a16="http://schemas.microsoft.com/office/drawing/2014/main" val="2328552629"/>
                    </a:ext>
                  </a:extLst>
                </a:gridCol>
                <a:gridCol w="3200399">
                  <a:extLst>
                    <a:ext uri="{9D8B030D-6E8A-4147-A177-3AD203B41FA5}">
                      <a16:colId xmlns:a16="http://schemas.microsoft.com/office/drawing/2014/main" val="3048125736"/>
                    </a:ext>
                  </a:extLst>
                </a:gridCol>
              </a:tblGrid>
              <a:tr h="1058127">
                <a:tc>
                  <a:txBody>
                    <a:bodyPr/>
                    <a:lstStyle/>
                    <a:p>
                      <a:endParaRPr lang="en-GB"/>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r>
                        <a:rPr lang="en-GB" sz="1200" b="0" dirty="0">
                          <a:solidFill>
                            <a:schemeClr val="tx1"/>
                          </a:solidFill>
                        </a:rPr>
                        <a:t>Identify the section of UK coastline you have studied.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extLst>
                  <a:ext uri="{0D108BD9-81ED-4DB2-BD59-A6C34878D82A}">
                    <a16:rowId xmlns:a16="http://schemas.microsoft.com/office/drawing/2014/main" val="3025985328"/>
                  </a:ext>
                </a:extLst>
              </a:tr>
              <a:tr h="1058127">
                <a:tc>
                  <a:txBody>
                    <a:bodyPr/>
                    <a:lstStyle/>
                    <a:p>
                      <a:endParaRPr lang="en-GB"/>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r>
                        <a:rPr lang="en-GB" sz="1200" b="0" dirty="0">
                          <a:solidFill>
                            <a:schemeClr val="tx1"/>
                          </a:solidFill>
                        </a:rPr>
                        <a:t>Describe its location.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extLst>
                  <a:ext uri="{0D108BD9-81ED-4DB2-BD59-A6C34878D82A}">
                    <a16:rowId xmlns:a16="http://schemas.microsoft.com/office/drawing/2014/main" val="2837543495"/>
                  </a:ext>
                </a:extLst>
              </a:tr>
              <a:tr h="1058127">
                <a:tc>
                  <a:txBody>
                    <a:bodyPr/>
                    <a:lstStyle/>
                    <a:p>
                      <a:endParaRPr lang="en-GB"/>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r>
                        <a:rPr lang="en-GB" sz="1200" b="0" dirty="0">
                          <a:solidFill>
                            <a:schemeClr val="tx1"/>
                          </a:solidFill>
                        </a:rPr>
                        <a:t>Describe its geology.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extLst>
                  <a:ext uri="{0D108BD9-81ED-4DB2-BD59-A6C34878D82A}">
                    <a16:rowId xmlns:a16="http://schemas.microsoft.com/office/drawing/2014/main" val="2076022082"/>
                  </a:ext>
                </a:extLst>
              </a:tr>
              <a:tr h="1058127">
                <a:tc>
                  <a:txBody>
                    <a:bodyPr/>
                    <a:lstStyle/>
                    <a:p>
                      <a:endParaRPr lang="en-GB"/>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r>
                        <a:rPr lang="en-GB" sz="1200" b="0" dirty="0">
                          <a:solidFill>
                            <a:schemeClr val="tx1"/>
                          </a:solidFill>
                        </a:rPr>
                        <a:t>Give an overview of how its geology influences coastal landforms.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extLst>
                  <a:ext uri="{0D108BD9-81ED-4DB2-BD59-A6C34878D82A}">
                    <a16:rowId xmlns:a16="http://schemas.microsoft.com/office/drawing/2014/main" val="1314360632"/>
                  </a:ext>
                </a:extLst>
              </a:tr>
              <a:tr h="1058127">
                <a:tc>
                  <a:txBody>
                    <a:bodyPr/>
                    <a:lstStyle/>
                    <a:p>
                      <a:endParaRPr lang="en-GB"/>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r>
                        <a:rPr lang="en-GB" sz="1200" b="0" dirty="0">
                          <a:solidFill>
                            <a:schemeClr val="tx1"/>
                          </a:solidFill>
                        </a:rPr>
                        <a:t>Identify the major landforms of coastal erosion.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extLst>
                  <a:ext uri="{0D108BD9-81ED-4DB2-BD59-A6C34878D82A}">
                    <a16:rowId xmlns:a16="http://schemas.microsoft.com/office/drawing/2014/main" val="2720837624"/>
                  </a:ext>
                </a:extLst>
              </a:tr>
              <a:tr h="1058127">
                <a:tc>
                  <a:txBody>
                    <a:bodyPr/>
                    <a:lstStyle/>
                    <a:p>
                      <a:endParaRPr lang="en-GB"/>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r>
                        <a:rPr lang="en-GB" sz="1200" b="0" dirty="0">
                          <a:solidFill>
                            <a:schemeClr val="tx1"/>
                          </a:solidFill>
                        </a:rPr>
                        <a:t>Identify the major landforms of coastal deposition.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extLst>
                  <a:ext uri="{0D108BD9-81ED-4DB2-BD59-A6C34878D82A}">
                    <a16:rowId xmlns:a16="http://schemas.microsoft.com/office/drawing/2014/main" val="1115406838"/>
                  </a:ext>
                </a:extLst>
              </a:tr>
            </a:tbl>
          </a:graphicData>
        </a:graphic>
      </p:graphicFrame>
      <p:cxnSp>
        <p:nvCxnSpPr>
          <p:cNvPr id="46" name="Straight Connector 45">
            <a:extLst>
              <a:ext uri="{FF2B5EF4-FFF2-40B4-BE49-F238E27FC236}">
                <a16:creationId xmlns:a16="http://schemas.microsoft.com/office/drawing/2014/main" id="{873A4A25-7F20-B42E-514E-46942C1AB102}"/>
              </a:ext>
            </a:extLst>
          </p:cNvPr>
          <p:cNvCxnSpPr>
            <a:cxnSpLocks/>
          </p:cNvCxnSpPr>
          <p:nvPr/>
        </p:nvCxnSpPr>
        <p:spPr>
          <a:xfrm>
            <a:off x="3187322" y="2862605"/>
            <a:ext cx="0" cy="6343508"/>
          </a:xfrm>
          <a:prstGeom prst="line">
            <a:avLst/>
          </a:prstGeom>
          <a:ln>
            <a:solidFill>
              <a:srgbClr val="4F95D9"/>
            </a:solidFill>
            <a:prstDash val="dash"/>
          </a:ln>
        </p:spPr>
        <p:style>
          <a:lnRef idx="2">
            <a:schemeClr val="accent1"/>
          </a:lnRef>
          <a:fillRef idx="0">
            <a:schemeClr val="accent1"/>
          </a:fillRef>
          <a:effectRef idx="1">
            <a:schemeClr val="accent1"/>
          </a:effectRef>
          <a:fontRef idx="minor">
            <a:schemeClr val="tx1"/>
          </a:fontRef>
        </p:style>
      </p:cxnSp>
      <p:sp>
        <p:nvSpPr>
          <p:cNvPr id="48" name="Oval 47">
            <a:extLst>
              <a:ext uri="{FF2B5EF4-FFF2-40B4-BE49-F238E27FC236}">
                <a16:creationId xmlns:a16="http://schemas.microsoft.com/office/drawing/2014/main" id="{23B90E8D-77C8-FE35-4DE5-1820E80DC076}"/>
              </a:ext>
            </a:extLst>
          </p:cNvPr>
          <p:cNvSpPr/>
          <p:nvPr/>
        </p:nvSpPr>
        <p:spPr>
          <a:xfrm>
            <a:off x="394447" y="2877744"/>
            <a:ext cx="352609" cy="353961"/>
          </a:xfrm>
          <a:prstGeom prst="ellipse">
            <a:avLst/>
          </a:prstGeom>
          <a:solidFill>
            <a:srgbClr val="4F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1</a:t>
            </a:r>
          </a:p>
        </p:txBody>
      </p:sp>
      <p:sp>
        <p:nvSpPr>
          <p:cNvPr id="49" name="Oval 48">
            <a:extLst>
              <a:ext uri="{FF2B5EF4-FFF2-40B4-BE49-F238E27FC236}">
                <a16:creationId xmlns:a16="http://schemas.microsoft.com/office/drawing/2014/main" id="{A77B2D5A-BE36-5DA1-E639-C90043ADE739}"/>
              </a:ext>
            </a:extLst>
          </p:cNvPr>
          <p:cNvSpPr/>
          <p:nvPr/>
        </p:nvSpPr>
        <p:spPr>
          <a:xfrm>
            <a:off x="394447" y="3940952"/>
            <a:ext cx="352609" cy="353961"/>
          </a:xfrm>
          <a:prstGeom prst="ellipse">
            <a:avLst/>
          </a:prstGeom>
          <a:solidFill>
            <a:srgbClr val="4F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2</a:t>
            </a:r>
          </a:p>
        </p:txBody>
      </p:sp>
      <p:sp>
        <p:nvSpPr>
          <p:cNvPr id="50" name="Oval 49">
            <a:extLst>
              <a:ext uri="{FF2B5EF4-FFF2-40B4-BE49-F238E27FC236}">
                <a16:creationId xmlns:a16="http://schemas.microsoft.com/office/drawing/2014/main" id="{805913F9-23E4-6A6C-5E5F-950BE30CF7FA}"/>
              </a:ext>
            </a:extLst>
          </p:cNvPr>
          <p:cNvSpPr/>
          <p:nvPr/>
        </p:nvSpPr>
        <p:spPr>
          <a:xfrm>
            <a:off x="394446" y="5004160"/>
            <a:ext cx="352609" cy="353961"/>
          </a:xfrm>
          <a:prstGeom prst="ellipse">
            <a:avLst/>
          </a:prstGeom>
          <a:solidFill>
            <a:srgbClr val="4F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3</a:t>
            </a:r>
          </a:p>
        </p:txBody>
      </p:sp>
      <p:sp>
        <p:nvSpPr>
          <p:cNvPr id="51" name="Oval 50">
            <a:extLst>
              <a:ext uri="{FF2B5EF4-FFF2-40B4-BE49-F238E27FC236}">
                <a16:creationId xmlns:a16="http://schemas.microsoft.com/office/drawing/2014/main" id="{A04D63C7-F6A7-3A50-A17A-3D813E46AA60}"/>
              </a:ext>
            </a:extLst>
          </p:cNvPr>
          <p:cNvSpPr/>
          <p:nvPr/>
        </p:nvSpPr>
        <p:spPr>
          <a:xfrm>
            <a:off x="394445" y="7119639"/>
            <a:ext cx="352609" cy="353961"/>
          </a:xfrm>
          <a:prstGeom prst="ellipse">
            <a:avLst/>
          </a:prstGeom>
          <a:solidFill>
            <a:srgbClr val="4F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5</a:t>
            </a:r>
          </a:p>
        </p:txBody>
      </p:sp>
      <p:sp>
        <p:nvSpPr>
          <p:cNvPr id="4" name="Oval 3">
            <a:extLst>
              <a:ext uri="{FF2B5EF4-FFF2-40B4-BE49-F238E27FC236}">
                <a16:creationId xmlns:a16="http://schemas.microsoft.com/office/drawing/2014/main" id="{DC2180AA-1AFD-1B92-8D4A-03A6A568AA82}"/>
              </a:ext>
            </a:extLst>
          </p:cNvPr>
          <p:cNvSpPr/>
          <p:nvPr/>
        </p:nvSpPr>
        <p:spPr>
          <a:xfrm>
            <a:off x="394445" y="6056431"/>
            <a:ext cx="352609" cy="353961"/>
          </a:xfrm>
          <a:prstGeom prst="ellipse">
            <a:avLst/>
          </a:prstGeom>
          <a:solidFill>
            <a:srgbClr val="4F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4</a:t>
            </a:r>
          </a:p>
        </p:txBody>
      </p:sp>
      <p:sp>
        <p:nvSpPr>
          <p:cNvPr id="6" name="Oval 5">
            <a:extLst>
              <a:ext uri="{FF2B5EF4-FFF2-40B4-BE49-F238E27FC236}">
                <a16:creationId xmlns:a16="http://schemas.microsoft.com/office/drawing/2014/main" id="{3454D059-EBB5-A4CC-7F5F-EB42B59E8DDB}"/>
              </a:ext>
            </a:extLst>
          </p:cNvPr>
          <p:cNvSpPr/>
          <p:nvPr/>
        </p:nvSpPr>
        <p:spPr>
          <a:xfrm>
            <a:off x="394445" y="8182847"/>
            <a:ext cx="352609" cy="353961"/>
          </a:xfrm>
          <a:prstGeom prst="ellipse">
            <a:avLst/>
          </a:prstGeom>
          <a:solidFill>
            <a:srgbClr val="4F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6</a:t>
            </a:r>
          </a:p>
        </p:txBody>
      </p:sp>
      <p:sp>
        <p:nvSpPr>
          <p:cNvPr id="11" name="Rounded Rectangle 10">
            <a:extLst>
              <a:ext uri="{FF2B5EF4-FFF2-40B4-BE49-F238E27FC236}">
                <a16:creationId xmlns:a16="http://schemas.microsoft.com/office/drawing/2014/main" id="{514B78C4-7A18-B52B-8BE4-29A4C7DA17F1}"/>
              </a:ext>
            </a:extLst>
          </p:cNvPr>
          <p:cNvSpPr/>
          <p:nvPr/>
        </p:nvSpPr>
        <p:spPr>
          <a:xfrm>
            <a:off x="394447" y="773199"/>
            <a:ext cx="5231101" cy="616329"/>
          </a:xfrm>
          <a:prstGeom prst="roundRect">
            <a:avLst/>
          </a:prstGeom>
          <a:solidFill>
            <a:srgbClr val="4F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3DA062D1-1E29-E0E9-D86A-C4A59865C443}"/>
              </a:ext>
            </a:extLst>
          </p:cNvPr>
          <p:cNvSpPr txBox="1"/>
          <p:nvPr/>
        </p:nvSpPr>
        <p:spPr>
          <a:xfrm>
            <a:off x="501903" y="892305"/>
            <a:ext cx="7154779" cy="461665"/>
          </a:xfrm>
          <a:prstGeom prst="rect">
            <a:avLst/>
          </a:prstGeom>
          <a:noFill/>
        </p:spPr>
        <p:txBody>
          <a:bodyPr wrap="square" rtlCol="0">
            <a:spAutoFit/>
          </a:bodyPr>
          <a:lstStyle/>
          <a:p>
            <a:r>
              <a:rPr lang="en-GB" sz="2400" b="1" dirty="0">
                <a:solidFill>
                  <a:schemeClr val="bg1"/>
                </a:solidFill>
              </a:rPr>
              <a:t>An Example of a UK Coastline</a:t>
            </a:r>
          </a:p>
        </p:txBody>
      </p:sp>
      <p:sp>
        <p:nvSpPr>
          <p:cNvPr id="36" name="Rounded Rectangle 35">
            <a:extLst>
              <a:ext uri="{FF2B5EF4-FFF2-40B4-BE49-F238E27FC236}">
                <a16:creationId xmlns:a16="http://schemas.microsoft.com/office/drawing/2014/main" id="{126BCEC3-FDDB-1380-1362-876E4D12934A}"/>
              </a:ext>
            </a:extLst>
          </p:cNvPr>
          <p:cNvSpPr/>
          <p:nvPr/>
        </p:nvSpPr>
        <p:spPr>
          <a:xfrm>
            <a:off x="-487298" y="-18903"/>
            <a:ext cx="5944201" cy="862850"/>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F41759D-1CBE-5146-F934-F373DCF4F501}"/>
              </a:ext>
            </a:extLst>
          </p:cNvPr>
          <p:cNvSpPr txBox="1"/>
          <p:nvPr/>
        </p:nvSpPr>
        <p:spPr>
          <a:xfrm>
            <a:off x="797617" y="31853"/>
            <a:ext cx="3247697" cy="830997"/>
          </a:xfrm>
          <a:prstGeom prst="rect">
            <a:avLst/>
          </a:prstGeom>
          <a:noFill/>
        </p:spPr>
        <p:txBody>
          <a:bodyPr wrap="square" rtlCol="0">
            <a:spAutoFit/>
          </a:bodyPr>
          <a:lstStyle/>
          <a:p>
            <a:r>
              <a:rPr lang="en-GB" sz="4800" dirty="0">
                <a:solidFill>
                  <a:schemeClr val="bg1"/>
                </a:solidFill>
              </a:rPr>
              <a:t>Retrieval</a:t>
            </a:r>
          </a:p>
        </p:txBody>
      </p:sp>
      <p:pic>
        <p:nvPicPr>
          <p:cNvPr id="40" name="Graphic 39">
            <a:extLst>
              <a:ext uri="{FF2B5EF4-FFF2-40B4-BE49-F238E27FC236}">
                <a16:creationId xmlns:a16="http://schemas.microsoft.com/office/drawing/2014/main" id="{F32080A9-2D19-B971-C8C0-689C442F21BC}"/>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101709" y="46405"/>
            <a:ext cx="752804" cy="752804"/>
          </a:xfrm>
          <a:prstGeom prst="rect">
            <a:avLst/>
          </a:prstGeom>
        </p:spPr>
      </p:pic>
      <p:sp>
        <p:nvSpPr>
          <p:cNvPr id="7" name="TextBox 6">
            <a:extLst>
              <a:ext uri="{FF2B5EF4-FFF2-40B4-BE49-F238E27FC236}">
                <a16:creationId xmlns:a16="http://schemas.microsoft.com/office/drawing/2014/main" id="{C5568B32-ACA0-E063-AB18-E433B064B0FA}"/>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8" name="Footer Placeholder 30">
            <a:extLst>
              <a:ext uri="{FF2B5EF4-FFF2-40B4-BE49-F238E27FC236}">
                <a16:creationId xmlns:a16="http://schemas.microsoft.com/office/drawing/2014/main" id="{8E723678-33F6-B68F-0B32-40AB07CF9983}"/>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62</a:t>
            </a:fld>
            <a:endParaRPr lang="en-GB" sz="1400" dirty="0"/>
          </a:p>
        </p:txBody>
      </p:sp>
      <p:pic>
        <p:nvPicPr>
          <p:cNvPr id="13" name="Graphic 12">
            <a:extLst>
              <a:ext uri="{FF2B5EF4-FFF2-40B4-BE49-F238E27FC236}">
                <a16:creationId xmlns:a16="http://schemas.microsoft.com/office/drawing/2014/main" id="{DF62EB5C-1B04-D104-B507-4341F9333C5B}"/>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153385" y="9383990"/>
            <a:ext cx="205675" cy="205675"/>
          </a:xfrm>
          <a:prstGeom prst="rect">
            <a:avLst/>
          </a:prstGeom>
        </p:spPr>
      </p:pic>
    </p:spTree>
    <p:extLst>
      <p:ext uri="{BB962C8B-B14F-4D97-AF65-F5344CB8AC3E}">
        <p14:creationId xmlns:p14="http://schemas.microsoft.com/office/powerpoint/2010/main" val="4978516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An island in the water&#10;&#10;Description automatically generated">
            <a:extLst>
              <a:ext uri="{FF2B5EF4-FFF2-40B4-BE49-F238E27FC236}">
                <a16:creationId xmlns:a16="http://schemas.microsoft.com/office/drawing/2014/main" id="{83D6EBCE-E24A-DFEB-E6D6-41355B51E71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401893" y="2871404"/>
            <a:ext cx="3001841" cy="2001227"/>
          </a:xfrm>
          <a:prstGeom prst="rect">
            <a:avLst/>
          </a:prstGeom>
        </p:spPr>
      </p:pic>
      <p:pic>
        <p:nvPicPr>
          <p:cNvPr id="40" name="Picture 39" descr="A aerial view of a beach and a lighthouse&#10;&#10;Description automatically generated">
            <a:extLst>
              <a:ext uri="{FF2B5EF4-FFF2-40B4-BE49-F238E27FC236}">
                <a16:creationId xmlns:a16="http://schemas.microsoft.com/office/drawing/2014/main" id="{9813E027-9A54-37FD-A76D-0EBA0E26EBC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57313" y="2875549"/>
            <a:ext cx="3010115" cy="1997081"/>
          </a:xfrm>
          <a:prstGeom prst="rect">
            <a:avLst/>
          </a:prstGeom>
        </p:spPr>
      </p:pic>
      <p:sp>
        <p:nvSpPr>
          <p:cNvPr id="9" name="Rectangle 8">
            <a:extLst>
              <a:ext uri="{FF2B5EF4-FFF2-40B4-BE49-F238E27FC236}">
                <a16:creationId xmlns:a16="http://schemas.microsoft.com/office/drawing/2014/main" id="{9E0E8C76-28E0-8293-66B9-120D4FC99544}"/>
              </a:ext>
            </a:extLst>
          </p:cNvPr>
          <p:cNvSpPr/>
          <p:nvPr/>
        </p:nvSpPr>
        <p:spPr>
          <a:xfrm>
            <a:off x="-160421" y="1459739"/>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90ED1EA0-6811-E62C-8186-0AF57947F6A4}"/>
              </a:ext>
            </a:extLst>
          </p:cNvPr>
          <p:cNvSpPr txBox="1"/>
          <p:nvPr/>
        </p:nvSpPr>
        <p:spPr>
          <a:xfrm>
            <a:off x="197105" y="1459739"/>
            <a:ext cx="5782355" cy="400110"/>
          </a:xfrm>
          <a:prstGeom prst="rect">
            <a:avLst/>
          </a:prstGeom>
          <a:noFill/>
        </p:spPr>
        <p:txBody>
          <a:bodyPr wrap="square" rtlCol="0">
            <a:spAutoFit/>
          </a:bodyPr>
          <a:lstStyle/>
          <a:p>
            <a:r>
              <a:rPr lang="en-GB" sz="2000" dirty="0">
                <a:solidFill>
                  <a:schemeClr val="bg1"/>
                </a:solidFill>
              </a:rPr>
              <a:t>The Holderness Coast</a:t>
            </a:r>
          </a:p>
        </p:txBody>
      </p:sp>
      <p:sp>
        <p:nvSpPr>
          <p:cNvPr id="16" name="TextBox 15">
            <a:extLst>
              <a:ext uri="{FF2B5EF4-FFF2-40B4-BE49-F238E27FC236}">
                <a16:creationId xmlns:a16="http://schemas.microsoft.com/office/drawing/2014/main" id="{3CD2ED89-2A90-C195-C5BD-D02496E9B067}"/>
              </a:ext>
            </a:extLst>
          </p:cNvPr>
          <p:cNvSpPr txBox="1"/>
          <p:nvPr/>
        </p:nvSpPr>
        <p:spPr>
          <a:xfrm>
            <a:off x="235004" y="1921330"/>
            <a:ext cx="6622996" cy="1200329"/>
          </a:xfrm>
          <a:prstGeom prst="rect">
            <a:avLst/>
          </a:prstGeom>
          <a:noFill/>
        </p:spPr>
        <p:txBody>
          <a:bodyPr wrap="square">
            <a:spAutoFit/>
          </a:bodyPr>
          <a:lstStyle/>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Study the photogra</a:t>
            </a:r>
            <a:r>
              <a:rPr lang="en-GB" dirty="0">
                <a:latin typeface="Calibri" panose="020F0502020204030204" pitchFamily="34" charset="0"/>
                <a:ea typeface="Times New Roman" panose="02020603050405020304" pitchFamily="18" charset="0"/>
                <a:cs typeface="Times New Roman" panose="02020603050405020304" pitchFamily="18" charset="0"/>
              </a:rPr>
              <a:t>phs below. Identify the landforms of coastal erosion and deposition found along the section of UK coastline you have studied. </a:t>
            </a: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p:txBody>
      </p:sp>
      <p:sp>
        <p:nvSpPr>
          <p:cNvPr id="4" name="Rounded Rectangle 3">
            <a:extLst>
              <a:ext uri="{FF2B5EF4-FFF2-40B4-BE49-F238E27FC236}">
                <a16:creationId xmlns:a16="http://schemas.microsoft.com/office/drawing/2014/main" id="{2CBA27CA-51E3-324D-4815-1B643323E710}"/>
              </a:ext>
            </a:extLst>
          </p:cNvPr>
          <p:cNvSpPr/>
          <p:nvPr/>
        </p:nvSpPr>
        <p:spPr>
          <a:xfrm>
            <a:off x="394447" y="773199"/>
            <a:ext cx="5231101" cy="616329"/>
          </a:xfrm>
          <a:prstGeom prst="roundRect">
            <a:avLst/>
          </a:prstGeom>
          <a:solidFill>
            <a:srgbClr val="4F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99D23833-5641-41A7-25CC-404816110123}"/>
              </a:ext>
            </a:extLst>
          </p:cNvPr>
          <p:cNvSpPr txBox="1"/>
          <p:nvPr/>
        </p:nvSpPr>
        <p:spPr>
          <a:xfrm>
            <a:off x="501903" y="892305"/>
            <a:ext cx="7154779" cy="461665"/>
          </a:xfrm>
          <a:prstGeom prst="rect">
            <a:avLst/>
          </a:prstGeom>
          <a:noFill/>
        </p:spPr>
        <p:txBody>
          <a:bodyPr wrap="square" rtlCol="0">
            <a:spAutoFit/>
          </a:bodyPr>
          <a:lstStyle/>
          <a:p>
            <a:r>
              <a:rPr lang="en-GB" sz="2400" b="1" dirty="0">
                <a:solidFill>
                  <a:schemeClr val="bg1"/>
                </a:solidFill>
              </a:rPr>
              <a:t>An Example of a UK Coastline</a:t>
            </a:r>
          </a:p>
        </p:txBody>
      </p:sp>
      <p:sp>
        <p:nvSpPr>
          <p:cNvPr id="36" name="Rounded Rectangle 35">
            <a:extLst>
              <a:ext uri="{FF2B5EF4-FFF2-40B4-BE49-F238E27FC236}">
                <a16:creationId xmlns:a16="http://schemas.microsoft.com/office/drawing/2014/main" id="{126BCEC3-FDDB-1380-1362-876E4D12934A}"/>
              </a:ext>
            </a:extLst>
          </p:cNvPr>
          <p:cNvSpPr/>
          <p:nvPr/>
        </p:nvSpPr>
        <p:spPr>
          <a:xfrm>
            <a:off x="-487298" y="-18903"/>
            <a:ext cx="5944201" cy="862850"/>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F41759D-1CBE-5146-F934-F373DCF4F501}"/>
              </a:ext>
            </a:extLst>
          </p:cNvPr>
          <p:cNvSpPr txBox="1"/>
          <p:nvPr/>
        </p:nvSpPr>
        <p:spPr>
          <a:xfrm>
            <a:off x="797617" y="31853"/>
            <a:ext cx="3247697" cy="830997"/>
          </a:xfrm>
          <a:prstGeom prst="rect">
            <a:avLst/>
          </a:prstGeom>
          <a:noFill/>
        </p:spPr>
        <p:txBody>
          <a:bodyPr wrap="square" rtlCol="0">
            <a:spAutoFit/>
          </a:bodyPr>
          <a:lstStyle/>
          <a:p>
            <a:r>
              <a:rPr lang="en-GB" sz="4800" dirty="0">
                <a:solidFill>
                  <a:schemeClr val="bg1"/>
                </a:solidFill>
              </a:rPr>
              <a:t>Application</a:t>
            </a:r>
          </a:p>
        </p:txBody>
      </p:sp>
      <p:pic>
        <p:nvPicPr>
          <p:cNvPr id="11" name="Graphic 10">
            <a:extLst>
              <a:ext uri="{FF2B5EF4-FFF2-40B4-BE49-F238E27FC236}">
                <a16:creationId xmlns:a16="http://schemas.microsoft.com/office/drawing/2014/main" id="{BDDEBB3D-5D44-CD55-85E1-852767207CA5}"/>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158604" y="98027"/>
            <a:ext cx="639013" cy="639013"/>
          </a:xfrm>
          <a:prstGeom prst="rect">
            <a:avLst/>
          </a:prstGeom>
        </p:spPr>
      </p:pic>
      <p:sp>
        <p:nvSpPr>
          <p:cNvPr id="8" name="Oval 7">
            <a:extLst>
              <a:ext uri="{FF2B5EF4-FFF2-40B4-BE49-F238E27FC236}">
                <a16:creationId xmlns:a16="http://schemas.microsoft.com/office/drawing/2014/main" id="{8E64B5BF-0277-6344-9BE7-BC43521E76CF}"/>
              </a:ext>
            </a:extLst>
          </p:cNvPr>
          <p:cNvSpPr/>
          <p:nvPr/>
        </p:nvSpPr>
        <p:spPr>
          <a:xfrm>
            <a:off x="359060" y="2887467"/>
            <a:ext cx="352609" cy="35396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rgbClr val="4F95D9"/>
                </a:solidFill>
              </a:rPr>
              <a:t>1</a:t>
            </a:r>
          </a:p>
        </p:txBody>
      </p:sp>
      <p:sp>
        <p:nvSpPr>
          <p:cNvPr id="20" name="Oval 19">
            <a:extLst>
              <a:ext uri="{FF2B5EF4-FFF2-40B4-BE49-F238E27FC236}">
                <a16:creationId xmlns:a16="http://schemas.microsoft.com/office/drawing/2014/main" id="{003DE7E1-498F-E440-CC83-BD76881C03A7}"/>
              </a:ext>
            </a:extLst>
          </p:cNvPr>
          <p:cNvSpPr/>
          <p:nvPr/>
        </p:nvSpPr>
        <p:spPr>
          <a:xfrm>
            <a:off x="3426127" y="2887467"/>
            <a:ext cx="352609" cy="35396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rgbClr val="4F95D9"/>
                </a:solidFill>
              </a:rPr>
              <a:t>2</a:t>
            </a:r>
          </a:p>
        </p:txBody>
      </p:sp>
      <p:cxnSp>
        <p:nvCxnSpPr>
          <p:cNvPr id="43" name="Straight Connector 42">
            <a:extLst>
              <a:ext uri="{FF2B5EF4-FFF2-40B4-BE49-F238E27FC236}">
                <a16:creationId xmlns:a16="http://schemas.microsoft.com/office/drawing/2014/main" id="{2C3A59FE-1E23-119E-7867-43567879644F}"/>
              </a:ext>
            </a:extLst>
          </p:cNvPr>
          <p:cNvCxnSpPr/>
          <p:nvPr/>
        </p:nvCxnSpPr>
        <p:spPr>
          <a:xfrm>
            <a:off x="367341" y="7468935"/>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0E03755D-98AF-D297-1934-0D6ACF3CB6E8}"/>
              </a:ext>
            </a:extLst>
          </p:cNvPr>
          <p:cNvCxnSpPr/>
          <p:nvPr/>
        </p:nvCxnSpPr>
        <p:spPr>
          <a:xfrm>
            <a:off x="367341" y="7894051"/>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D6B062E5-43CE-7EBC-5F84-972195186964}"/>
              </a:ext>
            </a:extLst>
          </p:cNvPr>
          <p:cNvCxnSpPr/>
          <p:nvPr/>
        </p:nvCxnSpPr>
        <p:spPr>
          <a:xfrm>
            <a:off x="382675" y="8335209"/>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CB176651-14D0-3DCF-8A03-234F65A1B15A}"/>
              </a:ext>
            </a:extLst>
          </p:cNvPr>
          <p:cNvCxnSpPr/>
          <p:nvPr/>
        </p:nvCxnSpPr>
        <p:spPr>
          <a:xfrm>
            <a:off x="367341" y="8760325"/>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51960785-66BD-EAAF-6A1F-9AF349319B85}"/>
              </a:ext>
            </a:extLst>
          </p:cNvPr>
          <p:cNvCxnSpPr/>
          <p:nvPr/>
        </p:nvCxnSpPr>
        <p:spPr>
          <a:xfrm>
            <a:off x="382675" y="9201483"/>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EE269205-6A7E-9893-F128-04E5E9EB2B4A}"/>
              </a:ext>
            </a:extLst>
          </p:cNvPr>
          <p:cNvCxnSpPr/>
          <p:nvPr/>
        </p:nvCxnSpPr>
        <p:spPr>
          <a:xfrm>
            <a:off x="357314" y="6605335"/>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9EC807B6-54B3-726A-A453-E5D430229205}"/>
              </a:ext>
            </a:extLst>
          </p:cNvPr>
          <p:cNvCxnSpPr/>
          <p:nvPr/>
        </p:nvCxnSpPr>
        <p:spPr>
          <a:xfrm>
            <a:off x="357314" y="7030451"/>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999E6A4E-40A2-8758-6580-27C29BF23BEA}"/>
              </a:ext>
            </a:extLst>
          </p:cNvPr>
          <p:cNvCxnSpPr/>
          <p:nvPr/>
        </p:nvCxnSpPr>
        <p:spPr>
          <a:xfrm>
            <a:off x="342323" y="5739548"/>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B106A8F0-327A-BF44-8092-39A05E101875}"/>
              </a:ext>
            </a:extLst>
          </p:cNvPr>
          <p:cNvCxnSpPr/>
          <p:nvPr/>
        </p:nvCxnSpPr>
        <p:spPr>
          <a:xfrm>
            <a:off x="342323" y="6164664"/>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DFC479F1-CCEB-1BD5-A682-1E7ED08A4BD3}"/>
              </a:ext>
            </a:extLst>
          </p:cNvPr>
          <p:cNvCxnSpPr/>
          <p:nvPr/>
        </p:nvCxnSpPr>
        <p:spPr>
          <a:xfrm>
            <a:off x="332296" y="5301064"/>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2513F222-D000-2B8A-9025-9C9ECE28B088}"/>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12" name="Footer Placeholder 30">
            <a:extLst>
              <a:ext uri="{FF2B5EF4-FFF2-40B4-BE49-F238E27FC236}">
                <a16:creationId xmlns:a16="http://schemas.microsoft.com/office/drawing/2014/main" id="{7831168F-52EB-E1F0-7AB0-2841504D835C}"/>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63</a:t>
            </a:fld>
            <a:endParaRPr lang="en-GB" sz="1400" dirty="0"/>
          </a:p>
        </p:txBody>
      </p:sp>
      <p:pic>
        <p:nvPicPr>
          <p:cNvPr id="13" name="Graphic 12">
            <a:extLst>
              <a:ext uri="{FF2B5EF4-FFF2-40B4-BE49-F238E27FC236}">
                <a16:creationId xmlns:a16="http://schemas.microsoft.com/office/drawing/2014/main" id="{558B92FC-0004-44F4-8559-E4C5BA39A645}"/>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153385" y="9383990"/>
            <a:ext cx="205675" cy="205675"/>
          </a:xfrm>
          <a:prstGeom prst="rect">
            <a:avLst/>
          </a:prstGeom>
        </p:spPr>
      </p:pic>
    </p:spTree>
    <p:extLst>
      <p:ext uri="{BB962C8B-B14F-4D97-AF65-F5344CB8AC3E}">
        <p14:creationId xmlns:p14="http://schemas.microsoft.com/office/powerpoint/2010/main" val="28508752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long shot of a beach&#10;&#10;Description automatically generated">
            <a:extLst>
              <a:ext uri="{FF2B5EF4-FFF2-40B4-BE49-F238E27FC236}">
                <a16:creationId xmlns:a16="http://schemas.microsoft.com/office/drawing/2014/main" id="{380D4223-2641-705E-4A55-764D858F6B5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392105" y="2872773"/>
            <a:ext cx="3011628" cy="1985787"/>
          </a:xfrm>
          <a:prstGeom prst="rect">
            <a:avLst/>
          </a:prstGeom>
        </p:spPr>
      </p:pic>
      <p:pic>
        <p:nvPicPr>
          <p:cNvPr id="13" name="Picture 12" descr="A body of water with rocks and people on it&#10;&#10;Description automatically generated">
            <a:extLst>
              <a:ext uri="{FF2B5EF4-FFF2-40B4-BE49-F238E27FC236}">
                <a16:creationId xmlns:a16="http://schemas.microsoft.com/office/drawing/2014/main" id="{9AACF4EC-B40A-966D-B9D8-81B700371CE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59061" y="2874119"/>
            <a:ext cx="3008368" cy="1985788"/>
          </a:xfrm>
          <a:prstGeom prst="rect">
            <a:avLst/>
          </a:prstGeom>
        </p:spPr>
      </p:pic>
      <p:sp>
        <p:nvSpPr>
          <p:cNvPr id="9" name="Rectangle 8">
            <a:extLst>
              <a:ext uri="{FF2B5EF4-FFF2-40B4-BE49-F238E27FC236}">
                <a16:creationId xmlns:a16="http://schemas.microsoft.com/office/drawing/2014/main" id="{9E0E8C76-28E0-8293-66B9-120D4FC99544}"/>
              </a:ext>
            </a:extLst>
          </p:cNvPr>
          <p:cNvSpPr/>
          <p:nvPr/>
        </p:nvSpPr>
        <p:spPr>
          <a:xfrm>
            <a:off x="-160421" y="1459739"/>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90ED1EA0-6811-E62C-8186-0AF57947F6A4}"/>
              </a:ext>
            </a:extLst>
          </p:cNvPr>
          <p:cNvSpPr txBox="1"/>
          <p:nvPr/>
        </p:nvSpPr>
        <p:spPr>
          <a:xfrm>
            <a:off x="197105" y="1459739"/>
            <a:ext cx="5782355" cy="400110"/>
          </a:xfrm>
          <a:prstGeom prst="rect">
            <a:avLst/>
          </a:prstGeom>
          <a:noFill/>
        </p:spPr>
        <p:txBody>
          <a:bodyPr wrap="square" rtlCol="0">
            <a:spAutoFit/>
          </a:bodyPr>
          <a:lstStyle/>
          <a:p>
            <a:r>
              <a:rPr lang="en-GB" sz="2000" dirty="0">
                <a:solidFill>
                  <a:schemeClr val="bg1"/>
                </a:solidFill>
              </a:rPr>
              <a:t>The Dorset Coast</a:t>
            </a:r>
          </a:p>
        </p:txBody>
      </p:sp>
      <p:sp>
        <p:nvSpPr>
          <p:cNvPr id="16" name="TextBox 15">
            <a:extLst>
              <a:ext uri="{FF2B5EF4-FFF2-40B4-BE49-F238E27FC236}">
                <a16:creationId xmlns:a16="http://schemas.microsoft.com/office/drawing/2014/main" id="{3CD2ED89-2A90-C195-C5BD-D02496E9B067}"/>
              </a:ext>
            </a:extLst>
          </p:cNvPr>
          <p:cNvSpPr txBox="1"/>
          <p:nvPr/>
        </p:nvSpPr>
        <p:spPr>
          <a:xfrm>
            <a:off x="235004" y="1921330"/>
            <a:ext cx="6622996" cy="1200329"/>
          </a:xfrm>
          <a:prstGeom prst="rect">
            <a:avLst/>
          </a:prstGeom>
          <a:noFill/>
        </p:spPr>
        <p:txBody>
          <a:bodyPr wrap="square">
            <a:spAutoFit/>
          </a:bodyPr>
          <a:lstStyle/>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Study the photogra</a:t>
            </a:r>
            <a:r>
              <a:rPr lang="en-GB" dirty="0">
                <a:latin typeface="Calibri" panose="020F0502020204030204" pitchFamily="34" charset="0"/>
                <a:ea typeface="Times New Roman" panose="02020603050405020304" pitchFamily="18" charset="0"/>
                <a:cs typeface="Times New Roman" panose="02020603050405020304" pitchFamily="18" charset="0"/>
              </a:rPr>
              <a:t>phs below. Identify the landforms of coastal erosion and deposition found along the section of UK coastline you have studied. </a:t>
            </a: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p:txBody>
      </p:sp>
      <p:sp>
        <p:nvSpPr>
          <p:cNvPr id="4" name="Rounded Rectangle 3">
            <a:extLst>
              <a:ext uri="{FF2B5EF4-FFF2-40B4-BE49-F238E27FC236}">
                <a16:creationId xmlns:a16="http://schemas.microsoft.com/office/drawing/2014/main" id="{2CBA27CA-51E3-324D-4815-1B643323E710}"/>
              </a:ext>
            </a:extLst>
          </p:cNvPr>
          <p:cNvSpPr/>
          <p:nvPr/>
        </p:nvSpPr>
        <p:spPr>
          <a:xfrm>
            <a:off x="394447" y="773199"/>
            <a:ext cx="5231101" cy="616329"/>
          </a:xfrm>
          <a:prstGeom prst="roundRect">
            <a:avLst/>
          </a:prstGeom>
          <a:solidFill>
            <a:srgbClr val="4F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99D23833-5641-41A7-25CC-404816110123}"/>
              </a:ext>
            </a:extLst>
          </p:cNvPr>
          <p:cNvSpPr txBox="1"/>
          <p:nvPr/>
        </p:nvSpPr>
        <p:spPr>
          <a:xfrm>
            <a:off x="501903" y="892305"/>
            <a:ext cx="7154779" cy="461665"/>
          </a:xfrm>
          <a:prstGeom prst="rect">
            <a:avLst/>
          </a:prstGeom>
          <a:noFill/>
        </p:spPr>
        <p:txBody>
          <a:bodyPr wrap="square" rtlCol="0">
            <a:spAutoFit/>
          </a:bodyPr>
          <a:lstStyle/>
          <a:p>
            <a:r>
              <a:rPr lang="en-GB" sz="2400" b="1" dirty="0">
                <a:solidFill>
                  <a:schemeClr val="bg1"/>
                </a:solidFill>
              </a:rPr>
              <a:t>An Example of a UK Coastline</a:t>
            </a:r>
          </a:p>
        </p:txBody>
      </p:sp>
      <p:sp>
        <p:nvSpPr>
          <p:cNvPr id="36" name="Rounded Rectangle 35">
            <a:extLst>
              <a:ext uri="{FF2B5EF4-FFF2-40B4-BE49-F238E27FC236}">
                <a16:creationId xmlns:a16="http://schemas.microsoft.com/office/drawing/2014/main" id="{126BCEC3-FDDB-1380-1362-876E4D12934A}"/>
              </a:ext>
            </a:extLst>
          </p:cNvPr>
          <p:cNvSpPr/>
          <p:nvPr/>
        </p:nvSpPr>
        <p:spPr>
          <a:xfrm>
            <a:off x="-487298" y="-18903"/>
            <a:ext cx="5944201" cy="862850"/>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F41759D-1CBE-5146-F934-F373DCF4F501}"/>
              </a:ext>
            </a:extLst>
          </p:cNvPr>
          <p:cNvSpPr txBox="1"/>
          <p:nvPr/>
        </p:nvSpPr>
        <p:spPr>
          <a:xfrm>
            <a:off x="797617" y="31853"/>
            <a:ext cx="3247697" cy="830997"/>
          </a:xfrm>
          <a:prstGeom prst="rect">
            <a:avLst/>
          </a:prstGeom>
          <a:noFill/>
        </p:spPr>
        <p:txBody>
          <a:bodyPr wrap="square" rtlCol="0">
            <a:spAutoFit/>
          </a:bodyPr>
          <a:lstStyle/>
          <a:p>
            <a:r>
              <a:rPr lang="en-GB" sz="4800" dirty="0">
                <a:solidFill>
                  <a:schemeClr val="bg1"/>
                </a:solidFill>
              </a:rPr>
              <a:t>Application</a:t>
            </a:r>
          </a:p>
        </p:txBody>
      </p:sp>
      <p:pic>
        <p:nvPicPr>
          <p:cNvPr id="11" name="Graphic 10">
            <a:extLst>
              <a:ext uri="{FF2B5EF4-FFF2-40B4-BE49-F238E27FC236}">
                <a16:creationId xmlns:a16="http://schemas.microsoft.com/office/drawing/2014/main" id="{BDDEBB3D-5D44-CD55-85E1-852767207CA5}"/>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158604" y="98027"/>
            <a:ext cx="639013" cy="639013"/>
          </a:xfrm>
          <a:prstGeom prst="rect">
            <a:avLst/>
          </a:prstGeom>
        </p:spPr>
      </p:pic>
      <p:sp>
        <p:nvSpPr>
          <p:cNvPr id="8" name="Oval 7">
            <a:extLst>
              <a:ext uri="{FF2B5EF4-FFF2-40B4-BE49-F238E27FC236}">
                <a16:creationId xmlns:a16="http://schemas.microsoft.com/office/drawing/2014/main" id="{8E64B5BF-0277-6344-9BE7-BC43521E76CF}"/>
              </a:ext>
            </a:extLst>
          </p:cNvPr>
          <p:cNvSpPr/>
          <p:nvPr/>
        </p:nvSpPr>
        <p:spPr>
          <a:xfrm>
            <a:off x="378110" y="2887467"/>
            <a:ext cx="352609" cy="35396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rgbClr val="4F95D9"/>
                </a:solidFill>
              </a:rPr>
              <a:t>1</a:t>
            </a:r>
          </a:p>
        </p:txBody>
      </p:sp>
      <p:sp>
        <p:nvSpPr>
          <p:cNvPr id="20" name="Oval 19">
            <a:extLst>
              <a:ext uri="{FF2B5EF4-FFF2-40B4-BE49-F238E27FC236}">
                <a16:creationId xmlns:a16="http://schemas.microsoft.com/office/drawing/2014/main" id="{003DE7E1-498F-E440-CC83-BD76881C03A7}"/>
              </a:ext>
            </a:extLst>
          </p:cNvPr>
          <p:cNvSpPr/>
          <p:nvPr/>
        </p:nvSpPr>
        <p:spPr>
          <a:xfrm>
            <a:off x="3426127" y="2887467"/>
            <a:ext cx="352609" cy="35396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rgbClr val="4F95D9"/>
                </a:solidFill>
              </a:rPr>
              <a:t>2</a:t>
            </a:r>
          </a:p>
        </p:txBody>
      </p:sp>
      <p:cxnSp>
        <p:nvCxnSpPr>
          <p:cNvPr id="43" name="Straight Connector 42">
            <a:extLst>
              <a:ext uri="{FF2B5EF4-FFF2-40B4-BE49-F238E27FC236}">
                <a16:creationId xmlns:a16="http://schemas.microsoft.com/office/drawing/2014/main" id="{2C3A59FE-1E23-119E-7867-43567879644F}"/>
              </a:ext>
            </a:extLst>
          </p:cNvPr>
          <p:cNvCxnSpPr>
            <a:cxnSpLocks/>
          </p:cNvCxnSpPr>
          <p:nvPr/>
        </p:nvCxnSpPr>
        <p:spPr>
          <a:xfrm>
            <a:off x="357486" y="7468935"/>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0E03755D-98AF-D297-1934-0D6ACF3CB6E8}"/>
              </a:ext>
            </a:extLst>
          </p:cNvPr>
          <p:cNvCxnSpPr>
            <a:cxnSpLocks/>
          </p:cNvCxnSpPr>
          <p:nvPr/>
        </p:nvCxnSpPr>
        <p:spPr>
          <a:xfrm>
            <a:off x="357486" y="7894051"/>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D6B062E5-43CE-7EBC-5F84-972195186964}"/>
              </a:ext>
            </a:extLst>
          </p:cNvPr>
          <p:cNvCxnSpPr>
            <a:cxnSpLocks/>
          </p:cNvCxnSpPr>
          <p:nvPr/>
        </p:nvCxnSpPr>
        <p:spPr>
          <a:xfrm>
            <a:off x="357486" y="8335209"/>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CB176651-14D0-3DCF-8A03-234F65A1B15A}"/>
              </a:ext>
            </a:extLst>
          </p:cNvPr>
          <p:cNvCxnSpPr>
            <a:cxnSpLocks/>
          </p:cNvCxnSpPr>
          <p:nvPr/>
        </p:nvCxnSpPr>
        <p:spPr>
          <a:xfrm>
            <a:off x="357486" y="8760325"/>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51960785-66BD-EAAF-6A1F-9AF349319B85}"/>
              </a:ext>
            </a:extLst>
          </p:cNvPr>
          <p:cNvCxnSpPr>
            <a:cxnSpLocks/>
          </p:cNvCxnSpPr>
          <p:nvPr/>
        </p:nvCxnSpPr>
        <p:spPr>
          <a:xfrm>
            <a:off x="357486" y="9201483"/>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EE269205-6A7E-9893-F128-04E5E9EB2B4A}"/>
              </a:ext>
            </a:extLst>
          </p:cNvPr>
          <p:cNvCxnSpPr>
            <a:cxnSpLocks/>
          </p:cNvCxnSpPr>
          <p:nvPr/>
        </p:nvCxnSpPr>
        <p:spPr>
          <a:xfrm>
            <a:off x="357486" y="6605335"/>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9EC807B6-54B3-726A-A453-E5D430229205}"/>
              </a:ext>
            </a:extLst>
          </p:cNvPr>
          <p:cNvCxnSpPr>
            <a:cxnSpLocks/>
          </p:cNvCxnSpPr>
          <p:nvPr/>
        </p:nvCxnSpPr>
        <p:spPr>
          <a:xfrm>
            <a:off x="357486" y="7030451"/>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999E6A4E-40A2-8758-6580-27C29BF23BEA}"/>
              </a:ext>
            </a:extLst>
          </p:cNvPr>
          <p:cNvCxnSpPr>
            <a:cxnSpLocks/>
          </p:cNvCxnSpPr>
          <p:nvPr/>
        </p:nvCxnSpPr>
        <p:spPr>
          <a:xfrm>
            <a:off x="357486" y="5739548"/>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B106A8F0-327A-BF44-8092-39A05E101875}"/>
              </a:ext>
            </a:extLst>
          </p:cNvPr>
          <p:cNvCxnSpPr>
            <a:cxnSpLocks/>
          </p:cNvCxnSpPr>
          <p:nvPr/>
        </p:nvCxnSpPr>
        <p:spPr>
          <a:xfrm>
            <a:off x="357486" y="6164664"/>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DFC479F1-CCEB-1BD5-A682-1E7ED08A4BD3}"/>
              </a:ext>
            </a:extLst>
          </p:cNvPr>
          <p:cNvCxnSpPr>
            <a:cxnSpLocks/>
          </p:cNvCxnSpPr>
          <p:nvPr/>
        </p:nvCxnSpPr>
        <p:spPr>
          <a:xfrm>
            <a:off x="357486" y="5301064"/>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F8233016-F3CE-C0D4-8431-989707ABF402}"/>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12" name="Footer Placeholder 30">
            <a:extLst>
              <a:ext uri="{FF2B5EF4-FFF2-40B4-BE49-F238E27FC236}">
                <a16:creationId xmlns:a16="http://schemas.microsoft.com/office/drawing/2014/main" id="{C9243916-64A9-C474-D981-CB85E88C3D54}"/>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64</a:t>
            </a:fld>
            <a:endParaRPr lang="en-GB" sz="1400" dirty="0"/>
          </a:p>
        </p:txBody>
      </p:sp>
      <p:pic>
        <p:nvPicPr>
          <p:cNvPr id="14" name="Graphic 13">
            <a:extLst>
              <a:ext uri="{FF2B5EF4-FFF2-40B4-BE49-F238E27FC236}">
                <a16:creationId xmlns:a16="http://schemas.microsoft.com/office/drawing/2014/main" id="{7A7DC003-E807-3255-E6EE-55CE175D2291}"/>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153385" y="9383990"/>
            <a:ext cx="205675" cy="205675"/>
          </a:xfrm>
          <a:prstGeom prst="rect">
            <a:avLst/>
          </a:prstGeom>
        </p:spPr>
      </p:pic>
    </p:spTree>
    <p:extLst>
      <p:ext uri="{BB962C8B-B14F-4D97-AF65-F5344CB8AC3E}">
        <p14:creationId xmlns:p14="http://schemas.microsoft.com/office/powerpoint/2010/main" val="10025514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E0E8C76-28E0-8293-66B9-120D4FC99544}"/>
              </a:ext>
            </a:extLst>
          </p:cNvPr>
          <p:cNvSpPr/>
          <p:nvPr/>
        </p:nvSpPr>
        <p:spPr>
          <a:xfrm>
            <a:off x="-160421" y="1459739"/>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90ED1EA0-6811-E62C-8186-0AF57947F6A4}"/>
              </a:ext>
            </a:extLst>
          </p:cNvPr>
          <p:cNvSpPr txBox="1"/>
          <p:nvPr/>
        </p:nvSpPr>
        <p:spPr>
          <a:xfrm>
            <a:off x="197105" y="1459739"/>
            <a:ext cx="5782355" cy="400110"/>
          </a:xfrm>
          <a:prstGeom prst="rect">
            <a:avLst/>
          </a:prstGeom>
          <a:noFill/>
        </p:spPr>
        <p:txBody>
          <a:bodyPr wrap="square" rtlCol="0">
            <a:spAutoFit/>
          </a:bodyPr>
          <a:lstStyle/>
          <a:p>
            <a:r>
              <a:rPr lang="en-GB" sz="2000" dirty="0">
                <a:solidFill>
                  <a:schemeClr val="bg1"/>
                </a:solidFill>
              </a:rPr>
              <a:t>Exam style question(s)</a:t>
            </a:r>
          </a:p>
        </p:txBody>
      </p:sp>
      <p:sp>
        <p:nvSpPr>
          <p:cNvPr id="30" name="TextBox 29">
            <a:extLst>
              <a:ext uri="{FF2B5EF4-FFF2-40B4-BE49-F238E27FC236}">
                <a16:creationId xmlns:a16="http://schemas.microsoft.com/office/drawing/2014/main" id="{5EF1A7B7-2ECC-189C-C0EE-1FBABEBD36FC}"/>
              </a:ext>
            </a:extLst>
          </p:cNvPr>
          <p:cNvSpPr txBox="1"/>
          <p:nvPr/>
        </p:nvSpPr>
        <p:spPr>
          <a:xfrm>
            <a:off x="235005" y="1880202"/>
            <a:ext cx="6271414" cy="1754326"/>
          </a:xfrm>
          <a:prstGeom prst="rect">
            <a:avLst/>
          </a:prstGeom>
          <a:noFill/>
        </p:spPr>
        <p:txBody>
          <a:bodyPr wrap="square">
            <a:spAutoFit/>
          </a:bodyPr>
          <a:lstStyle/>
          <a:p>
            <a:pPr marL="342900" indent="-342900">
              <a:buAutoNum type="arabicPeriod"/>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Which of the following landforms is not found along the Holderness Coast? </a:t>
            </a:r>
          </a:p>
          <a:p>
            <a:pPr marL="623888" indent="-333375">
              <a:buFont typeface="Wingdings" pitchFamily="2" charset="2"/>
              <a:buChar char="q"/>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Arch</a:t>
            </a:r>
          </a:p>
          <a:p>
            <a:pPr marL="623888" indent="-333375">
              <a:buFont typeface="Wingdings" pitchFamily="2" charset="2"/>
              <a:buChar char="q"/>
            </a:pPr>
            <a:r>
              <a:rPr lang="en-GB" dirty="0">
                <a:latin typeface="Calibri" panose="020F0502020204030204" pitchFamily="34" charset="0"/>
                <a:ea typeface="Times New Roman" panose="02020603050405020304" pitchFamily="18" charset="0"/>
                <a:cs typeface="Times New Roman" panose="02020603050405020304" pitchFamily="18" charset="0"/>
              </a:rPr>
              <a:t>Stack</a:t>
            </a:r>
          </a:p>
          <a:p>
            <a:pPr marL="623888" indent="-333375">
              <a:buFont typeface="Wingdings" pitchFamily="2" charset="2"/>
              <a:buChar char="q"/>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Spit</a:t>
            </a:r>
          </a:p>
          <a:p>
            <a:pPr marL="623888" indent="-333375">
              <a:buFont typeface="Wingdings" pitchFamily="2" charset="2"/>
              <a:buChar char="q"/>
            </a:pPr>
            <a:r>
              <a:rPr lang="en-GB" dirty="0">
                <a:latin typeface="Calibri" panose="020F0502020204030204" pitchFamily="34" charset="0"/>
                <a:ea typeface="Times New Roman" panose="02020603050405020304" pitchFamily="18" charset="0"/>
                <a:cs typeface="Times New Roman" panose="02020603050405020304" pitchFamily="18" charset="0"/>
              </a:rPr>
              <a:t>Bar</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0C6099E8-8318-895C-4512-C2951C199058}"/>
              </a:ext>
            </a:extLst>
          </p:cNvPr>
          <p:cNvSpPr txBox="1"/>
          <p:nvPr/>
        </p:nvSpPr>
        <p:spPr>
          <a:xfrm>
            <a:off x="4711958" y="3256469"/>
            <a:ext cx="1672799" cy="369332"/>
          </a:xfrm>
          <a:prstGeom prst="rect">
            <a:avLst/>
          </a:prstGeom>
          <a:noFill/>
        </p:spPr>
        <p:txBody>
          <a:bodyPr wrap="square">
            <a:spAutoFit/>
          </a:bodyPr>
          <a:lstStyle/>
          <a:p>
            <a:pPr algn="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[1 mark]</a:t>
            </a:r>
            <a:endParaRPr lang="en-GB" sz="1800" dirty="0">
              <a:effectLst/>
              <a:latin typeface="Times New Roman" panose="02020603050405020304" pitchFamily="18" charset="0"/>
              <a:ea typeface="Times New Roman" panose="02020603050405020304" pitchFamily="18" charset="0"/>
            </a:endParaRPr>
          </a:p>
        </p:txBody>
      </p:sp>
      <p:sp>
        <p:nvSpPr>
          <p:cNvPr id="28" name="TextBox 27">
            <a:extLst>
              <a:ext uri="{FF2B5EF4-FFF2-40B4-BE49-F238E27FC236}">
                <a16:creationId xmlns:a16="http://schemas.microsoft.com/office/drawing/2014/main" id="{E692E4BA-C60E-3942-A727-7C211D152525}"/>
              </a:ext>
            </a:extLst>
          </p:cNvPr>
          <p:cNvSpPr txBox="1"/>
          <p:nvPr/>
        </p:nvSpPr>
        <p:spPr>
          <a:xfrm>
            <a:off x="245165" y="3732925"/>
            <a:ext cx="6271413" cy="646331"/>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2. Explain how geology affects the formation of coastal landforms </a:t>
            </a:r>
            <a:br>
              <a:rPr lang="en-GB" dirty="0">
                <a:latin typeface="Calibri" panose="020F0502020204030204" pitchFamily="34" charset="0"/>
                <a:ea typeface="Times New Roman" panose="02020603050405020304" pitchFamily="18" charset="0"/>
                <a:cs typeface="Times New Roman" panose="02020603050405020304" pitchFamily="18" charset="0"/>
              </a:rPr>
            </a:br>
            <a:r>
              <a:rPr lang="en-GB" dirty="0">
                <a:latin typeface="Calibri" panose="020F0502020204030204" pitchFamily="34" charset="0"/>
                <a:ea typeface="Times New Roman" panose="02020603050405020304" pitchFamily="18" charset="0"/>
                <a:cs typeface="Times New Roman" panose="02020603050405020304" pitchFamily="18" charset="0"/>
              </a:rPr>
              <a:t>    on the Holderness Coast. </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642FA370-3AAC-A762-DB98-C44A469F1C82}"/>
              </a:ext>
            </a:extLst>
          </p:cNvPr>
          <p:cNvSpPr txBox="1"/>
          <p:nvPr/>
        </p:nvSpPr>
        <p:spPr>
          <a:xfrm>
            <a:off x="4722468" y="4001265"/>
            <a:ext cx="1672799" cy="369332"/>
          </a:xfrm>
          <a:prstGeom prst="rect">
            <a:avLst/>
          </a:prstGeom>
          <a:noFill/>
        </p:spPr>
        <p:txBody>
          <a:bodyPr wrap="square">
            <a:spAutoFit/>
          </a:bodyPr>
          <a:lstStyle/>
          <a:p>
            <a:pPr algn="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[4 marks]</a:t>
            </a:r>
            <a:endParaRPr lang="en-GB" sz="1800" dirty="0">
              <a:effectLst/>
              <a:latin typeface="Times New Roman" panose="02020603050405020304" pitchFamily="18" charset="0"/>
              <a:ea typeface="Times New Roman" panose="02020603050405020304" pitchFamily="18" charset="0"/>
            </a:endParaRPr>
          </a:p>
        </p:txBody>
      </p:sp>
      <p:sp>
        <p:nvSpPr>
          <p:cNvPr id="4" name="Rounded Rectangle 3">
            <a:extLst>
              <a:ext uri="{FF2B5EF4-FFF2-40B4-BE49-F238E27FC236}">
                <a16:creationId xmlns:a16="http://schemas.microsoft.com/office/drawing/2014/main" id="{B755E729-30EB-BA3B-664A-8AB032E5AA8C}"/>
              </a:ext>
            </a:extLst>
          </p:cNvPr>
          <p:cNvSpPr/>
          <p:nvPr/>
        </p:nvSpPr>
        <p:spPr>
          <a:xfrm>
            <a:off x="394447" y="773199"/>
            <a:ext cx="5231101" cy="616329"/>
          </a:xfrm>
          <a:prstGeom prst="roundRect">
            <a:avLst/>
          </a:prstGeom>
          <a:solidFill>
            <a:srgbClr val="4F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6A9FC60E-3BB6-8040-E442-5E0079B1BDD7}"/>
              </a:ext>
            </a:extLst>
          </p:cNvPr>
          <p:cNvSpPr txBox="1"/>
          <p:nvPr/>
        </p:nvSpPr>
        <p:spPr>
          <a:xfrm>
            <a:off x="501903" y="892305"/>
            <a:ext cx="7154779" cy="461665"/>
          </a:xfrm>
          <a:prstGeom prst="rect">
            <a:avLst/>
          </a:prstGeom>
          <a:noFill/>
        </p:spPr>
        <p:txBody>
          <a:bodyPr wrap="square" rtlCol="0">
            <a:spAutoFit/>
          </a:bodyPr>
          <a:lstStyle/>
          <a:p>
            <a:r>
              <a:rPr lang="en-GB" sz="2400" b="1" dirty="0">
                <a:solidFill>
                  <a:schemeClr val="bg1"/>
                </a:solidFill>
              </a:rPr>
              <a:t>An Example of a UK Coastline</a:t>
            </a:r>
          </a:p>
        </p:txBody>
      </p:sp>
      <p:sp>
        <p:nvSpPr>
          <p:cNvPr id="36" name="Rounded Rectangle 35">
            <a:extLst>
              <a:ext uri="{FF2B5EF4-FFF2-40B4-BE49-F238E27FC236}">
                <a16:creationId xmlns:a16="http://schemas.microsoft.com/office/drawing/2014/main" id="{126BCEC3-FDDB-1380-1362-876E4D12934A}"/>
              </a:ext>
            </a:extLst>
          </p:cNvPr>
          <p:cNvSpPr/>
          <p:nvPr/>
        </p:nvSpPr>
        <p:spPr>
          <a:xfrm>
            <a:off x="-487297" y="-18903"/>
            <a:ext cx="6310228" cy="862850"/>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F41759D-1CBE-5146-F934-F373DCF4F501}"/>
              </a:ext>
            </a:extLst>
          </p:cNvPr>
          <p:cNvSpPr txBox="1"/>
          <p:nvPr/>
        </p:nvSpPr>
        <p:spPr>
          <a:xfrm>
            <a:off x="797617" y="31853"/>
            <a:ext cx="4747777" cy="830997"/>
          </a:xfrm>
          <a:prstGeom prst="rect">
            <a:avLst/>
          </a:prstGeom>
          <a:noFill/>
        </p:spPr>
        <p:txBody>
          <a:bodyPr wrap="square" rtlCol="0">
            <a:spAutoFit/>
          </a:bodyPr>
          <a:lstStyle/>
          <a:p>
            <a:r>
              <a:rPr lang="en-GB" sz="4800" dirty="0">
                <a:solidFill>
                  <a:schemeClr val="bg1"/>
                </a:solidFill>
              </a:rPr>
              <a:t>Exam Questions</a:t>
            </a:r>
          </a:p>
        </p:txBody>
      </p:sp>
      <p:pic>
        <p:nvPicPr>
          <p:cNvPr id="2" name="Graphic 1">
            <a:extLst>
              <a:ext uri="{FF2B5EF4-FFF2-40B4-BE49-F238E27FC236}">
                <a16:creationId xmlns:a16="http://schemas.microsoft.com/office/drawing/2014/main" id="{BB1274C8-ED92-B34A-0956-B4AB6DFDE618}"/>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174956" y="90375"/>
            <a:ext cx="633766" cy="633766"/>
          </a:xfrm>
          <a:prstGeom prst="rect">
            <a:avLst/>
          </a:prstGeom>
        </p:spPr>
      </p:pic>
      <p:cxnSp>
        <p:nvCxnSpPr>
          <p:cNvPr id="7" name="Straight Connector 6">
            <a:extLst>
              <a:ext uri="{FF2B5EF4-FFF2-40B4-BE49-F238E27FC236}">
                <a16:creationId xmlns:a16="http://schemas.microsoft.com/office/drawing/2014/main" id="{BC1943AA-5167-AC62-C350-311477C27875}"/>
              </a:ext>
            </a:extLst>
          </p:cNvPr>
          <p:cNvCxnSpPr>
            <a:cxnSpLocks/>
          </p:cNvCxnSpPr>
          <p:nvPr/>
        </p:nvCxnSpPr>
        <p:spPr>
          <a:xfrm>
            <a:off x="368871" y="5575950"/>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33C8CAA5-6B1D-3057-308E-1A03F9D5FB72}"/>
              </a:ext>
            </a:extLst>
          </p:cNvPr>
          <p:cNvCxnSpPr>
            <a:cxnSpLocks/>
          </p:cNvCxnSpPr>
          <p:nvPr/>
        </p:nvCxnSpPr>
        <p:spPr>
          <a:xfrm>
            <a:off x="368871" y="6007750"/>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B950E6AA-CAC9-8FBF-048D-8E7ED86A8127}"/>
              </a:ext>
            </a:extLst>
          </p:cNvPr>
          <p:cNvCxnSpPr>
            <a:cxnSpLocks/>
          </p:cNvCxnSpPr>
          <p:nvPr/>
        </p:nvCxnSpPr>
        <p:spPr>
          <a:xfrm>
            <a:off x="368871" y="6009085"/>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81BF4A30-B676-08C4-C318-E375B0039001}"/>
              </a:ext>
            </a:extLst>
          </p:cNvPr>
          <p:cNvCxnSpPr>
            <a:cxnSpLocks/>
          </p:cNvCxnSpPr>
          <p:nvPr/>
        </p:nvCxnSpPr>
        <p:spPr>
          <a:xfrm>
            <a:off x="368871" y="6434201"/>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598BA973-5A24-DD70-FFAA-40B4DE4DFA73}"/>
              </a:ext>
            </a:extLst>
          </p:cNvPr>
          <p:cNvCxnSpPr>
            <a:cxnSpLocks/>
          </p:cNvCxnSpPr>
          <p:nvPr/>
        </p:nvCxnSpPr>
        <p:spPr>
          <a:xfrm>
            <a:off x="368871" y="4715476"/>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597701D4-A1DB-F4AE-5897-ECEBDCEA8D71}"/>
              </a:ext>
            </a:extLst>
          </p:cNvPr>
          <p:cNvCxnSpPr>
            <a:cxnSpLocks/>
          </p:cNvCxnSpPr>
          <p:nvPr/>
        </p:nvCxnSpPr>
        <p:spPr>
          <a:xfrm>
            <a:off x="368871" y="5147276"/>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6865307C-B23C-3F0D-844B-50C2FE7B46E8}"/>
              </a:ext>
            </a:extLst>
          </p:cNvPr>
          <p:cNvCxnSpPr>
            <a:cxnSpLocks/>
          </p:cNvCxnSpPr>
          <p:nvPr/>
        </p:nvCxnSpPr>
        <p:spPr>
          <a:xfrm>
            <a:off x="368871" y="6432866"/>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4EC479B6-8083-141B-B5A3-1B464AA6245B}"/>
              </a:ext>
            </a:extLst>
          </p:cNvPr>
          <p:cNvCxnSpPr>
            <a:cxnSpLocks/>
          </p:cNvCxnSpPr>
          <p:nvPr/>
        </p:nvCxnSpPr>
        <p:spPr>
          <a:xfrm>
            <a:off x="368871" y="6859317"/>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65E706E2-7A20-9224-FEF0-F878D9420B1A}"/>
              </a:ext>
            </a:extLst>
          </p:cNvPr>
          <p:cNvCxnSpPr>
            <a:cxnSpLocks/>
          </p:cNvCxnSpPr>
          <p:nvPr/>
        </p:nvCxnSpPr>
        <p:spPr>
          <a:xfrm>
            <a:off x="368871" y="6855149"/>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C4FE6F05-0DCA-3CC5-2B47-48F10ED911E0}"/>
              </a:ext>
            </a:extLst>
          </p:cNvPr>
          <p:cNvCxnSpPr>
            <a:cxnSpLocks/>
          </p:cNvCxnSpPr>
          <p:nvPr/>
        </p:nvCxnSpPr>
        <p:spPr>
          <a:xfrm>
            <a:off x="368871" y="7281600"/>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C33598BA-2DFA-4270-1470-A9A0225EAF94}"/>
              </a:ext>
            </a:extLst>
          </p:cNvPr>
          <p:cNvCxnSpPr>
            <a:cxnSpLocks/>
          </p:cNvCxnSpPr>
          <p:nvPr/>
        </p:nvCxnSpPr>
        <p:spPr>
          <a:xfrm>
            <a:off x="368871" y="7280265"/>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A469250E-A1A2-D946-B897-63510F31CB55}"/>
              </a:ext>
            </a:extLst>
          </p:cNvPr>
          <p:cNvCxnSpPr>
            <a:cxnSpLocks/>
          </p:cNvCxnSpPr>
          <p:nvPr/>
        </p:nvCxnSpPr>
        <p:spPr>
          <a:xfrm>
            <a:off x="368871" y="7706716"/>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003F2C19-B7C3-035D-3B40-A081D50BA7E6}"/>
              </a:ext>
            </a:extLst>
          </p:cNvPr>
          <p:cNvCxnSpPr>
            <a:cxnSpLocks/>
          </p:cNvCxnSpPr>
          <p:nvPr/>
        </p:nvCxnSpPr>
        <p:spPr>
          <a:xfrm>
            <a:off x="368871" y="7708051"/>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8164FE05-7156-36CA-E8B6-CEBD4D81E6BB}"/>
              </a:ext>
            </a:extLst>
          </p:cNvPr>
          <p:cNvCxnSpPr>
            <a:cxnSpLocks/>
          </p:cNvCxnSpPr>
          <p:nvPr/>
        </p:nvCxnSpPr>
        <p:spPr>
          <a:xfrm>
            <a:off x="368871" y="7706716"/>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880970E8-2A3D-5C18-39C4-F997271AA04D}"/>
              </a:ext>
            </a:extLst>
          </p:cNvPr>
          <p:cNvCxnSpPr>
            <a:cxnSpLocks/>
          </p:cNvCxnSpPr>
          <p:nvPr/>
        </p:nvCxnSpPr>
        <p:spPr>
          <a:xfrm>
            <a:off x="1560786" y="8133167"/>
            <a:ext cx="484652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7B50B8C9-A9DF-55A3-ACA3-32C770FE2804}"/>
              </a:ext>
            </a:extLst>
          </p:cNvPr>
          <p:cNvCxnSpPr>
            <a:cxnSpLocks/>
          </p:cNvCxnSpPr>
          <p:nvPr/>
        </p:nvCxnSpPr>
        <p:spPr>
          <a:xfrm>
            <a:off x="368871" y="8555450"/>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FA1B5AFF-D020-D6D0-F600-318B14BECF08}"/>
              </a:ext>
            </a:extLst>
          </p:cNvPr>
          <p:cNvCxnSpPr>
            <a:cxnSpLocks/>
          </p:cNvCxnSpPr>
          <p:nvPr/>
        </p:nvCxnSpPr>
        <p:spPr>
          <a:xfrm>
            <a:off x="368871" y="8554115"/>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ED57FDF2-F54E-EE3D-C340-4C47649B9775}"/>
              </a:ext>
            </a:extLst>
          </p:cNvPr>
          <p:cNvCxnSpPr>
            <a:cxnSpLocks/>
          </p:cNvCxnSpPr>
          <p:nvPr/>
        </p:nvCxnSpPr>
        <p:spPr>
          <a:xfrm>
            <a:off x="368871" y="8980566"/>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45" name="TextBox 44">
            <a:extLst>
              <a:ext uri="{FF2B5EF4-FFF2-40B4-BE49-F238E27FC236}">
                <a16:creationId xmlns:a16="http://schemas.microsoft.com/office/drawing/2014/main" id="{8B918945-0FCA-4D40-1565-7696A3FFA7A4}"/>
              </a:ext>
            </a:extLst>
          </p:cNvPr>
          <p:cNvSpPr txBox="1"/>
          <p:nvPr/>
        </p:nvSpPr>
        <p:spPr>
          <a:xfrm>
            <a:off x="301339" y="7876874"/>
            <a:ext cx="1549086" cy="369332"/>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Extra space</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9F8E23CE-E08B-0F46-D4DB-1E570916783A}"/>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13" name="Footer Placeholder 30">
            <a:extLst>
              <a:ext uri="{FF2B5EF4-FFF2-40B4-BE49-F238E27FC236}">
                <a16:creationId xmlns:a16="http://schemas.microsoft.com/office/drawing/2014/main" id="{EAA68520-52EB-87C7-5878-9D64D188FEDC}"/>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65</a:t>
            </a:fld>
            <a:endParaRPr lang="en-GB" sz="1400" dirty="0"/>
          </a:p>
        </p:txBody>
      </p:sp>
      <p:pic>
        <p:nvPicPr>
          <p:cNvPr id="14" name="Graphic 13">
            <a:extLst>
              <a:ext uri="{FF2B5EF4-FFF2-40B4-BE49-F238E27FC236}">
                <a16:creationId xmlns:a16="http://schemas.microsoft.com/office/drawing/2014/main" id="{ED5F4807-EFB9-1AB9-F643-213E548FC6CA}"/>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153385" y="9383990"/>
            <a:ext cx="205675" cy="205675"/>
          </a:xfrm>
          <a:prstGeom prst="rect">
            <a:avLst/>
          </a:prstGeom>
        </p:spPr>
      </p:pic>
    </p:spTree>
    <p:extLst>
      <p:ext uri="{BB962C8B-B14F-4D97-AF65-F5344CB8AC3E}">
        <p14:creationId xmlns:p14="http://schemas.microsoft.com/office/powerpoint/2010/main" val="32538389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E0E8C76-28E0-8293-66B9-120D4FC99544}"/>
              </a:ext>
            </a:extLst>
          </p:cNvPr>
          <p:cNvSpPr/>
          <p:nvPr/>
        </p:nvSpPr>
        <p:spPr>
          <a:xfrm>
            <a:off x="-160421" y="1459739"/>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90ED1EA0-6811-E62C-8186-0AF57947F6A4}"/>
              </a:ext>
            </a:extLst>
          </p:cNvPr>
          <p:cNvSpPr txBox="1"/>
          <p:nvPr/>
        </p:nvSpPr>
        <p:spPr>
          <a:xfrm>
            <a:off x="197105" y="1459739"/>
            <a:ext cx="5782355" cy="400110"/>
          </a:xfrm>
          <a:prstGeom prst="rect">
            <a:avLst/>
          </a:prstGeom>
          <a:noFill/>
        </p:spPr>
        <p:txBody>
          <a:bodyPr wrap="square" rtlCol="0">
            <a:spAutoFit/>
          </a:bodyPr>
          <a:lstStyle/>
          <a:p>
            <a:r>
              <a:rPr lang="en-GB" sz="2000" dirty="0">
                <a:solidFill>
                  <a:schemeClr val="bg1"/>
                </a:solidFill>
              </a:rPr>
              <a:t>Exam style question(s)</a:t>
            </a:r>
          </a:p>
        </p:txBody>
      </p:sp>
      <p:sp>
        <p:nvSpPr>
          <p:cNvPr id="30" name="TextBox 29">
            <a:extLst>
              <a:ext uri="{FF2B5EF4-FFF2-40B4-BE49-F238E27FC236}">
                <a16:creationId xmlns:a16="http://schemas.microsoft.com/office/drawing/2014/main" id="{5EF1A7B7-2ECC-189C-C0EE-1FBABEBD36FC}"/>
              </a:ext>
            </a:extLst>
          </p:cNvPr>
          <p:cNvSpPr txBox="1"/>
          <p:nvPr/>
        </p:nvSpPr>
        <p:spPr>
          <a:xfrm>
            <a:off x="235005" y="1880202"/>
            <a:ext cx="6271414" cy="1754326"/>
          </a:xfrm>
          <a:prstGeom prst="rect">
            <a:avLst/>
          </a:prstGeom>
          <a:noFill/>
        </p:spPr>
        <p:txBody>
          <a:bodyPr wrap="square">
            <a:spAutoFit/>
          </a:bodyPr>
          <a:lstStyle/>
          <a:p>
            <a:pPr marL="342900" indent="-342900">
              <a:buAutoNum type="arabicPeriod"/>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Which of the following landforms is not found along the Dorset Coast? </a:t>
            </a:r>
          </a:p>
          <a:p>
            <a:pPr marL="623888" indent="-333375">
              <a:buFont typeface="Wingdings" pitchFamily="2" charset="2"/>
              <a:buChar char="q"/>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Arch</a:t>
            </a:r>
          </a:p>
          <a:p>
            <a:pPr marL="623888" indent="-333375">
              <a:buFont typeface="Wingdings" pitchFamily="2" charset="2"/>
              <a:buChar char="q"/>
            </a:pPr>
            <a:r>
              <a:rPr lang="en-GB" dirty="0">
                <a:latin typeface="Calibri" panose="020F0502020204030204" pitchFamily="34" charset="0"/>
                <a:ea typeface="Times New Roman" panose="02020603050405020304" pitchFamily="18" charset="0"/>
                <a:cs typeface="Times New Roman" panose="02020603050405020304" pitchFamily="18" charset="0"/>
              </a:rPr>
              <a:t>Stack</a:t>
            </a:r>
          </a:p>
          <a:p>
            <a:pPr marL="623888" indent="-333375">
              <a:buFont typeface="Wingdings" pitchFamily="2" charset="2"/>
              <a:buChar char="q"/>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Spit</a:t>
            </a:r>
          </a:p>
          <a:p>
            <a:pPr marL="623888" indent="-333375">
              <a:buFont typeface="Wingdings" pitchFamily="2" charset="2"/>
              <a:buChar char="q"/>
            </a:pPr>
            <a:r>
              <a:rPr lang="en-GB" dirty="0">
                <a:latin typeface="Calibri" panose="020F0502020204030204" pitchFamily="34" charset="0"/>
                <a:ea typeface="Times New Roman" panose="02020603050405020304" pitchFamily="18" charset="0"/>
                <a:cs typeface="Times New Roman" panose="02020603050405020304" pitchFamily="18" charset="0"/>
              </a:rPr>
              <a:t>Bar</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0C6099E8-8318-895C-4512-C2951C199058}"/>
              </a:ext>
            </a:extLst>
          </p:cNvPr>
          <p:cNvSpPr txBox="1"/>
          <p:nvPr/>
        </p:nvSpPr>
        <p:spPr>
          <a:xfrm>
            <a:off x="4711958" y="3256469"/>
            <a:ext cx="1672799" cy="369332"/>
          </a:xfrm>
          <a:prstGeom prst="rect">
            <a:avLst/>
          </a:prstGeom>
          <a:noFill/>
        </p:spPr>
        <p:txBody>
          <a:bodyPr wrap="square">
            <a:spAutoFit/>
          </a:bodyPr>
          <a:lstStyle/>
          <a:p>
            <a:pPr algn="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[1 mark]</a:t>
            </a:r>
            <a:endParaRPr lang="en-GB" sz="1800" dirty="0">
              <a:effectLst/>
              <a:latin typeface="Times New Roman" panose="02020603050405020304" pitchFamily="18" charset="0"/>
              <a:ea typeface="Times New Roman" panose="02020603050405020304" pitchFamily="18" charset="0"/>
            </a:endParaRPr>
          </a:p>
        </p:txBody>
      </p:sp>
      <p:sp>
        <p:nvSpPr>
          <p:cNvPr id="28" name="TextBox 27">
            <a:extLst>
              <a:ext uri="{FF2B5EF4-FFF2-40B4-BE49-F238E27FC236}">
                <a16:creationId xmlns:a16="http://schemas.microsoft.com/office/drawing/2014/main" id="{E692E4BA-C60E-3942-A727-7C211D152525}"/>
              </a:ext>
            </a:extLst>
          </p:cNvPr>
          <p:cNvSpPr txBox="1"/>
          <p:nvPr/>
        </p:nvSpPr>
        <p:spPr>
          <a:xfrm>
            <a:off x="245165" y="3732925"/>
            <a:ext cx="6271413" cy="646331"/>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2. Explain how geology affects the formation of coastal landforms </a:t>
            </a:r>
            <a:br>
              <a:rPr lang="en-GB" dirty="0">
                <a:latin typeface="Calibri" panose="020F0502020204030204" pitchFamily="34" charset="0"/>
                <a:ea typeface="Times New Roman" panose="02020603050405020304" pitchFamily="18" charset="0"/>
                <a:cs typeface="Times New Roman" panose="02020603050405020304" pitchFamily="18" charset="0"/>
              </a:rPr>
            </a:br>
            <a:r>
              <a:rPr lang="en-GB" dirty="0">
                <a:latin typeface="Calibri" panose="020F0502020204030204" pitchFamily="34" charset="0"/>
                <a:ea typeface="Times New Roman" panose="02020603050405020304" pitchFamily="18" charset="0"/>
                <a:cs typeface="Times New Roman" panose="02020603050405020304" pitchFamily="18" charset="0"/>
              </a:rPr>
              <a:t>    on the Dorset Coast. </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642FA370-3AAC-A762-DB98-C44A469F1C82}"/>
              </a:ext>
            </a:extLst>
          </p:cNvPr>
          <p:cNvSpPr txBox="1"/>
          <p:nvPr/>
        </p:nvSpPr>
        <p:spPr>
          <a:xfrm>
            <a:off x="4722468" y="4001265"/>
            <a:ext cx="1672799" cy="369332"/>
          </a:xfrm>
          <a:prstGeom prst="rect">
            <a:avLst/>
          </a:prstGeom>
          <a:noFill/>
        </p:spPr>
        <p:txBody>
          <a:bodyPr wrap="square">
            <a:spAutoFit/>
          </a:bodyPr>
          <a:lstStyle/>
          <a:p>
            <a:pPr algn="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[4 marks]</a:t>
            </a:r>
            <a:endParaRPr lang="en-GB" sz="1800" dirty="0">
              <a:effectLst/>
              <a:latin typeface="Times New Roman" panose="02020603050405020304" pitchFamily="18" charset="0"/>
              <a:ea typeface="Times New Roman" panose="02020603050405020304" pitchFamily="18" charset="0"/>
            </a:endParaRPr>
          </a:p>
        </p:txBody>
      </p:sp>
      <p:sp>
        <p:nvSpPr>
          <p:cNvPr id="4" name="Rounded Rectangle 3">
            <a:extLst>
              <a:ext uri="{FF2B5EF4-FFF2-40B4-BE49-F238E27FC236}">
                <a16:creationId xmlns:a16="http://schemas.microsoft.com/office/drawing/2014/main" id="{B755E729-30EB-BA3B-664A-8AB032E5AA8C}"/>
              </a:ext>
            </a:extLst>
          </p:cNvPr>
          <p:cNvSpPr/>
          <p:nvPr/>
        </p:nvSpPr>
        <p:spPr>
          <a:xfrm>
            <a:off x="394447" y="773199"/>
            <a:ext cx="5231101" cy="616329"/>
          </a:xfrm>
          <a:prstGeom prst="roundRect">
            <a:avLst/>
          </a:prstGeom>
          <a:solidFill>
            <a:srgbClr val="4F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6A9FC60E-3BB6-8040-E442-5E0079B1BDD7}"/>
              </a:ext>
            </a:extLst>
          </p:cNvPr>
          <p:cNvSpPr txBox="1"/>
          <p:nvPr/>
        </p:nvSpPr>
        <p:spPr>
          <a:xfrm>
            <a:off x="501903" y="892305"/>
            <a:ext cx="7154779" cy="461665"/>
          </a:xfrm>
          <a:prstGeom prst="rect">
            <a:avLst/>
          </a:prstGeom>
          <a:noFill/>
        </p:spPr>
        <p:txBody>
          <a:bodyPr wrap="square" rtlCol="0">
            <a:spAutoFit/>
          </a:bodyPr>
          <a:lstStyle/>
          <a:p>
            <a:r>
              <a:rPr lang="en-GB" sz="2400" b="1" dirty="0">
                <a:solidFill>
                  <a:schemeClr val="bg1"/>
                </a:solidFill>
              </a:rPr>
              <a:t>An Example of a UK Coastline</a:t>
            </a:r>
          </a:p>
        </p:txBody>
      </p:sp>
      <p:sp>
        <p:nvSpPr>
          <p:cNvPr id="36" name="Rounded Rectangle 35">
            <a:extLst>
              <a:ext uri="{FF2B5EF4-FFF2-40B4-BE49-F238E27FC236}">
                <a16:creationId xmlns:a16="http://schemas.microsoft.com/office/drawing/2014/main" id="{126BCEC3-FDDB-1380-1362-876E4D12934A}"/>
              </a:ext>
            </a:extLst>
          </p:cNvPr>
          <p:cNvSpPr/>
          <p:nvPr/>
        </p:nvSpPr>
        <p:spPr>
          <a:xfrm>
            <a:off x="-487297" y="-18903"/>
            <a:ext cx="6310228" cy="862850"/>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F41759D-1CBE-5146-F934-F373DCF4F501}"/>
              </a:ext>
            </a:extLst>
          </p:cNvPr>
          <p:cNvSpPr txBox="1"/>
          <p:nvPr/>
        </p:nvSpPr>
        <p:spPr>
          <a:xfrm>
            <a:off x="797617" y="31853"/>
            <a:ext cx="4747777" cy="830997"/>
          </a:xfrm>
          <a:prstGeom prst="rect">
            <a:avLst/>
          </a:prstGeom>
          <a:noFill/>
        </p:spPr>
        <p:txBody>
          <a:bodyPr wrap="square" rtlCol="0">
            <a:spAutoFit/>
          </a:bodyPr>
          <a:lstStyle/>
          <a:p>
            <a:r>
              <a:rPr lang="en-GB" sz="4800" dirty="0">
                <a:solidFill>
                  <a:schemeClr val="bg1"/>
                </a:solidFill>
              </a:rPr>
              <a:t>Exam Questions</a:t>
            </a:r>
          </a:p>
        </p:txBody>
      </p:sp>
      <p:pic>
        <p:nvPicPr>
          <p:cNvPr id="2" name="Graphic 1">
            <a:extLst>
              <a:ext uri="{FF2B5EF4-FFF2-40B4-BE49-F238E27FC236}">
                <a16:creationId xmlns:a16="http://schemas.microsoft.com/office/drawing/2014/main" id="{BB1274C8-ED92-B34A-0956-B4AB6DFDE618}"/>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174956" y="90375"/>
            <a:ext cx="633766" cy="633766"/>
          </a:xfrm>
          <a:prstGeom prst="rect">
            <a:avLst/>
          </a:prstGeom>
        </p:spPr>
      </p:pic>
      <p:cxnSp>
        <p:nvCxnSpPr>
          <p:cNvPr id="7" name="Straight Connector 6">
            <a:extLst>
              <a:ext uri="{FF2B5EF4-FFF2-40B4-BE49-F238E27FC236}">
                <a16:creationId xmlns:a16="http://schemas.microsoft.com/office/drawing/2014/main" id="{BC1943AA-5167-AC62-C350-311477C27875}"/>
              </a:ext>
            </a:extLst>
          </p:cNvPr>
          <p:cNvCxnSpPr>
            <a:cxnSpLocks/>
          </p:cNvCxnSpPr>
          <p:nvPr/>
        </p:nvCxnSpPr>
        <p:spPr>
          <a:xfrm>
            <a:off x="368871" y="5575950"/>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33C8CAA5-6B1D-3057-308E-1A03F9D5FB72}"/>
              </a:ext>
            </a:extLst>
          </p:cNvPr>
          <p:cNvCxnSpPr>
            <a:cxnSpLocks/>
          </p:cNvCxnSpPr>
          <p:nvPr/>
        </p:nvCxnSpPr>
        <p:spPr>
          <a:xfrm>
            <a:off x="368871" y="6007750"/>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B950E6AA-CAC9-8FBF-048D-8E7ED86A8127}"/>
              </a:ext>
            </a:extLst>
          </p:cNvPr>
          <p:cNvCxnSpPr>
            <a:cxnSpLocks/>
          </p:cNvCxnSpPr>
          <p:nvPr/>
        </p:nvCxnSpPr>
        <p:spPr>
          <a:xfrm>
            <a:off x="368871" y="6009085"/>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81BF4A30-B676-08C4-C318-E375B0039001}"/>
              </a:ext>
            </a:extLst>
          </p:cNvPr>
          <p:cNvCxnSpPr>
            <a:cxnSpLocks/>
          </p:cNvCxnSpPr>
          <p:nvPr/>
        </p:nvCxnSpPr>
        <p:spPr>
          <a:xfrm>
            <a:off x="368871" y="6434201"/>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598BA973-5A24-DD70-FFAA-40B4DE4DFA73}"/>
              </a:ext>
            </a:extLst>
          </p:cNvPr>
          <p:cNvCxnSpPr>
            <a:cxnSpLocks/>
          </p:cNvCxnSpPr>
          <p:nvPr/>
        </p:nvCxnSpPr>
        <p:spPr>
          <a:xfrm>
            <a:off x="368871" y="4715476"/>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597701D4-A1DB-F4AE-5897-ECEBDCEA8D71}"/>
              </a:ext>
            </a:extLst>
          </p:cNvPr>
          <p:cNvCxnSpPr>
            <a:cxnSpLocks/>
          </p:cNvCxnSpPr>
          <p:nvPr/>
        </p:nvCxnSpPr>
        <p:spPr>
          <a:xfrm>
            <a:off x="368871" y="5147276"/>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6865307C-B23C-3F0D-844B-50C2FE7B46E8}"/>
              </a:ext>
            </a:extLst>
          </p:cNvPr>
          <p:cNvCxnSpPr>
            <a:cxnSpLocks/>
          </p:cNvCxnSpPr>
          <p:nvPr/>
        </p:nvCxnSpPr>
        <p:spPr>
          <a:xfrm>
            <a:off x="368871" y="6432866"/>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4EC479B6-8083-141B-B5A3-1B464AA6245B}"/>
              </a:ext>
            </a:extLst>
          </p:cNvPr>
          <p:cNvCxnSpPr>
            <a:cxnSpLocks/>
          </p:cNvCxnSpPr>
          <p:nvPr/>
        </p:nvCxnSpPr>
        <p:spPr>
          <a:xfrm>
            <a:off x="368871" y="6859317"/>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65E706E2-7A20-9224-FEF0-F878D9420B1A}"/>
              </a:ext>
            </a:extLst>
          </p:cNvPr>
          <p:cNvCxnSpPr>
            <a:cxnSpLocks/>
          </p:cNvCxnSpPr>
          <p:nvPr/>
        </p:nvCxnSpPr>
        <p:spPr>
          <a:xfrm>
            <a:off x="368871" y="6855149"/>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C4FE6F05-0DCA-3CC5-2B47-48F10ED911E0}"/>
              </a:ext>
            </a:extLst>
          </p:cNvPr>
          <p:cNvCxnSpPr>
            <a:cxnSpLocks/>
          </p:cNvCxnSpPr>
          <p:nvPr/>
        </p:nvCxnSpPr>
        <p:spPr>
          <a:xfrm>
            <a:off x="368871" y="7281600"/>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C33598BA-2DFA-4270-1470-A9A0225EAF94}"/>
              </a:ext>
            </a:extLst>
          </p:cNvPr>
          <p:cNvCxnSpPr>
            <a:cxnSpLocks/>
          </p:cNvCxnSpPr>
          <p:nvPr/>
        </p:nvCxnSpPr>
        <p:spPr>
          <a:xfrm>
            <a:off x="368871" y="7280265"/>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A469250E-A1A2-D946-B897-63510F31CB55}"/>
              </a:ext>
            </a:extLst>
          </p:cNvPr>
          <p:cNvCxnSpPr>
            <a:cxnSpLocks/>
          </p:cNvCxnSpPr>
          <p:nvPr/>
        </p:nvCxnSpPr>
        <p:spPr>
          <a:xfrm>
            <a:off x="368871" y="7706716"/>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003F2C19-B7C3-035D-3B40-A081D50BA7E6}"/>
              </a:ext>
            </a:extLst>
          </p:cNvPr>
          <p:cNvCxnSpPr>
            <a:cxnSpLocks/>
          </p:cNvCxnSpPr>
          <p:nvPr/>
        </p:nvCxnSpPr>
        <p:spPr>
          <a:xfrm>
            <a:off x="368871" y="7708051"/>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8164FE05-7156-36CA-E8B6-CEBD4D81E6BB}"/>
              </a:ext>
            </a:extLst>
          </p:cNvPr>
          <p:cNvCxnSpPr>
            <a:cxnSpLocks/>
          </p:cNvCxnSpPr>
          <p:nvPr/>
        </p:nvCxnSpPr>
        <p:spPr>
          <a:xfrm>
            <a:off x="368871" y="7706716"/>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880970E8-2A3D-5C18-39C4-F997271AA04D}"/>
              </a:ext>
            </a:extLst>
          </p:cNvPr>
          <p:cNvCxnSpPr>
            <a:cxnSpLocks/>
          </p:cNvCxnSpPr>
          <p:nvPr/>
        </p:nvCxnSpPr>
        <p:spPr>
          <a:xfrm>
            <a:off x="1560786" y="8133167"/>
            <a:ext cx="484652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7B50B8C9-A9DF-55A3-ACA3-32C770FE2804}"/>
              </a:ext>
            </a:extLst>
          </p:cNvPr>
          <p:cNvCxnSpPr>
            <a:cxnSpLocks/>
          </p:cNvCxnSpPr>
          <p:nvPr/>
        </p:nvCxnSpPr>
        <p:spPr>
          <a:xfrm>
            <a:off x="368871" y="8555450"/>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FA1B5AFF-D020-D6D0-F600-318B14BECF08}"/>
              </a:ext>
            </a:extLst>
          </p:cNvPr>
          <p:cNvCxnSpPr>
            <a:cxnSpLocks/>
          </p:cNvCxnSpPr>
          <p:nvPr/>
        </p:nvCxnSpPr>
        <p:spPr>
          <a:xfrm>
            <a:off x="368871" y="8554115"/>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ED57FDF2-F54E-EE3D-C340-4C47649B9775}"/>
              </a:ext>
            </a:extLst>
          </p:cNvPr>
          <p:cNvCxnSpPr>
            <a:cxnSpLocks/>
          </p:cNvCxnSpPr>
          <p:nvPr/>
        </p:nvCxnSpPr>
        <p:spPr>
          <a:xfrm>
            <a:off x="368871" y="8980566"/>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45" name="TextBox 44">
            <a:extLst>
              <a:ext uri="{FF2B5EF4-FFF2-40B4-BE49-F238E27FC236}">
                <a16:creationId xmlns:a16="http://schemas.microsoft.com/office/drawing/2014/main" id="{8B918945-0FCA-4D40-1565-7696A3FFA7A4}"/>
              </a:ext>
            </a:extLst>
          </p:cNvPr>
          <p:cNvSpPr txBox="1"/>
          <p:nvPr/>
        </p:nvSpPr>
        <p:spPr>
          <a:xfrm>
            <a:off x="301339" y="7876874"/>
            <a:ext cx="1549086" cy="369332"/>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Extra space</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D0222210-255D-23A4-29CC-F8765CCD31DA}"/>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13" name="Footer Placeholder 30">
            <a:extLst>
              <a:ext uri="{FF2B5EF4-FFF2-40B4-BE49-F238E27FC236}">
                <a16:creationId xmlns:a16="http://schemas.microsoft.com/office/drawing/2014/main" id="{AFF8781B-AFF9-6B98-2F6A-65BBE60335EE}"/>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66</a:t>
            </a:fld>
            <a:endParaRPr lang="en-GB" sz="1400" dirty="0"/>
          </a:p>
        </p:txBody>
      </p:sp>
      <p:pic>
        <p:nvPicPr>
          <p:cNvPr id="14" name="Graphic 13">
            <a:extLst>
              <a:ext uri="{FF2B5EF4-FFF2-40B4-BE49-F238E27FC236}">
                <a16:creationId xmlns:a16="http://schemas.microsoft.com/office/drawing/2014/main" id="{01A3A17D-0D6B-FF81-F4EA-3BA2BA5BE775}"/>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153385" y="9383990"/>
            <a:ext cx="205675" cy="205675"/>
          </a:xfrm>
          <a:prstGeom prst="rect">
            <a:avLst/>
          </a:prstGeom>
        </p:spPr>
      </p:pic>
    </p:spTree>
    <p:extLst>
      <p:ext uri="{BB962C8B-B14F-4D97-AF65-F5344CB8AC3E}">
        <p14:creationId xmlns:p14="http://schemas.microsoft.com/office/powerpoint/2010/main" val="27516093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3D88D800-273B-D0C6-E837-B926F45D4708}"/>
              </a:ext>
            </a:extLst>
          </p:cNvPr>
          <p:cNvSpPr/>
          <p:nvPr/>
        </p:nvSpPr>
        <p:spPr>
          <a:xfrm>
            <a:off x="394447" y="773199"/>
            <a:ext cx="5755583" cy="616329"/>
          </a:xfrm>
          <a:prstGeom prst="roundRect">
            <a:avLst/>
          </a:prstGeom>
          <a:solidFill>
            <a:srgbClr val="4F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B1132A0-36CB-3B33-0FA1-0503D625A180}"/>
              </a:ext>
            </a:extLst>
          </p:cNvPr>
          <p:cNvSpPr>
            <a:spLocks noGrp="1"/>
          </p:cNvSpPr>
          <p:nvPr>
            <p:ph type="title"/>
          </p:nvPr>
        </p:nvSpPr>
        <p:spPr>
          <a:xfrm>
            <a:off x="235005" y="297180"/>
            <a:ext cx="5915025" cy="686540"/>
          </a:xfrm>
        </p:spPr>
        <p:txBody>
          <a:bodyPr/>
          <a:lstStyle/>
          <a:p>
            <a:r>
              <a:rPr lang="en-GB" dirty="0"/>
              <a:t>Knowledge</a:t>
            </a:r>
          </a:p>
        </p:txBody>
      </p:sp>
      <p:sp>
        <p:nvSpPr>
          <p:cNvPr id="4" name="Rectangle 3">
            <a:extLst>
              <a:ext uri="{FF2B5EF4-FFF2-40B4-BE49-F238E27FC236}">
                <a16:creationId xmlns:a16="http://schemas.microsoft.com/office/drawing/2014/main" id="{C7FF525D-5A54-27A3-55D1-6E52D9CB6682}"/>
              </a:ext>
            </a:extLst>
          </p:cNvPr>
          <p:cNvSpPr/>
          <p:nvPr/>
        </p:nvSpPr>
        <p:spPr>
          <a:xfrm>
            <a:off x="1" y="0"/>
            <a:ext cx="6858000" cy="862850"/>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F41759D-1CBE-5146-F934-F373DCF4F501}"/>
              </a:ext>
            </a:extLst>
          </p:cNvPr>
          <p:cNvSpPr txBox="1"/>
          <p:nvPr/>
        </p:nvSpPr>
        <p:spPr>
          <a:xfrm>
            <a:off x="797617" y="31853"/>
            <a:ext cx="3247697" cy="830997"/>
          </a:xfrm>
          <a:prstGeom prst="rect">
            <a:avLst/>
          </a:prstGeom>
          <a:noFill/>
        </p:spPr>
        <p:txBody>
          <a:bodyPr wrap="square" rtlCol="0">
            <a:spAutoFit/>
          </a:bodyPr>
          <a:lstStyle/>
          <a:p>
            <a:r>
              <a:rPr lang="en-GB" sz="4800" dirty="0">
                <a:solidFill>
                  <a:schemeClr val="bg1"/>
                </a:solidFill>
              </a:rPr>
              <a:t>Knowledge</a:t>
            </a:r>
          </a:p>
        </p:txBody>
      </p:sp>
      <p:pic>
        <p:nvPicPr>
          <p:cNvPr id="6" name="Graphic 5">
            <a:extLst>
              <a:ext uri="{FF2B5EF4-FFF2-40B4-BE49-F238E27FC236}">
                <a16:creationId xmlns:a16="http://schemas.microsoft.com/office/drawing/2014/main" id="{44004F73-6B78-C85F-89FB-7CF846D13C8A}"/>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91135" y="31853"/>
            <a:ext cx="752804" cy="752804"/>
          </a:xfrm>
          <a:prstGeom prst="rect">
            <a:avLst/>
          </a:prstGeom>
        </p:spPr>
      </p:pic>
      <p:sp>
        <p:nvSpPr>
          <p:cNvPr id="8" name="TextBox 7">
            <a:extLst>
              <a:ext uri="{FF2B5EF4-FFF2-40B4-BE49-F238E27FC236}">
                <a16:creationId xmlns:a16="http://schemas.microsoft.com/office/drawing/2014/main" id="{BD9FCC6E-3579-97AB-1CE8-72682F85780C}"/>
              </a:ext>
            </a:extLst>
          </p:cNvPr>
          <p:cNvSpPr txBox="1"/>
          <p:nvPr/>
        </p:nvSpPr>
        <p:spPr>
          <a:xfrm>
            <a:off x="501903" y="892305"/>
            <a:ext cx="7154779" cy="461665"/>
          </a:xfrm>
          <a:prstGeom prst="rect">
            <a:avLst/>
          </a:prstGeom>
          <a:noFill/>
        </p:spPr>
        <p:txBody>
          <a:bodyPr wrap="square" rtlCol="0">
            <a:spAutoFit/>
          </a:bodyPr>
          <a:lstStyle/>
          <a:p>
            <a:r>
              <a:rPr lang="en-GB" sz="2400" b="1" dirty="0">
                <a:solidFill>
                  <a:schemeClr val="bg1"/>
                </a:solidFill>
              </a:rPr>
              <a:t>Hard Engineering Coastal Management</a:t>
            </a:r>
          </a:p>
        </p:txBody>
      </p:sp>
      <p:sp>
        <p:nvSpPr>
          <p:cNvPr id="42" name="Rectangle 41">
            <a:extLst>
              <a:ext uri="{FF2B5EF4-FFF2-40B4-BE49-F238E27FC236}">
                <a16:creationId xmlns:a16="http://schemas.microsoft.com/office/drawing/2014/main" id="{BE3091F5-E350-20E7-D8A5-F02220F924DB}"/>
              </a:ext>
            </a:extLst>
          </p:cNvPr>
          <p:cNvSpPr/>
          <p:nvPr/>
        </p:nvSpPr>
        <p:spPr>
          <a:xfrm>
            <a:off x="-160421" y="1459739"/>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2E218BEB-C1CA-EF21-2D6A-05CF663E135C}"/>
              </a:ext>
            </a:extLst>
          </p:cNvPr>
          <p:cNvSpPr txBox="1"/>
          <p:nvPr/>
        </p:nvSpPr>
        <p:spPr>
          <a:xfrm>
            <a:off x="197105" y="1459739"/>
            <a:ext cx="5782355" cy="400110"/>
          </a:xfrm>
          <a:prstGeom prst="rect">
            <a:avLst/>
          </a:prstGeom>
          <a:noFill/>
        </p:spPr>
        <p:txBody>
          <a:bodyPr wrap="square" rtlCol="0">
            <a:spAutoFit/>
          </a:bodyPr>
          <a:lstStyle/>
          <a:p>
            <a:r>
              <a:rPr lang="en-GB" sz="2000" dirty="0">
                <a:solidFill>
                  <a:schemeClr val="bg1"/>
                </a:solidFill>
              </a:rPr>
              <a:t>What is hard engineering coastal management?</a:t>
            </a:r>
          </a:p>
        </p:txBody>
      </p:sp>
      <p:cxnSp>
        <p:nvCxnSpPr>
          <p:cNvPr id="3" name="Straight Connector 2">
            <a:extLst>
              <a:ext uri="{FF2B5EF4-FFF2-40B4-BE49-F238E27FC236}">
                <a16:creationId xmlns:a16="http://schemas.microsoft.com/office/drawing/2014/main" id="{E1318C04-208C-DA48-A730-FD36F94B4923}"/>
              </a:ext>
            </a:extLst>
          </p:cNvPr>
          <p:cNvCxnSpPr/>
          <p:nvPr/>
        </p:nvCxnSpPr>
        <p:spPr>
          <a:xfrm>
            <a:off x="346321" y="3150946"/>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46F9CD29-CD8D-773B-D56F-76E61B86CC36}"/>
              </a:ext>
            </a:extLst>
          </p:cNvPr>
          <p:cNvCxnSpPr/>
          <p:nvPr/>
        </p:nvCxnSpPr>
        <p:spPr>
          <a:xfrm>
            <a:off x="336294" y="2287346"/>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67818A17-7E79-2A20-1837-5DAB116DD169}"/>
              </a:ext>
            </a:extLst>
          </p:cNvPr>
          <p:cNvCxnSpPr/>
          <p:nvPr/>
        </p:nvCxnSpPr>
        <p:spPr>
          <a:xfrm>
            <a:off x="336294" y="2712462"/>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7DE6DFB1-4D3A-A0C0-5B07-6882C8D73CC2}"/>
              </a:ext>
            </a:extLst>
          </p:cNvPr>
          <p:cNvSpPr/>
          <p:nvPr/>
        </p:nvSpPr>
        <p:spPr>
          <a:xfrm>
            <a:off x="-122521" y="3491563"/>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79523FCE-FE86-50AC-7746-D6648CBB8E9A}"/>
              </a:ext>
            </a:extLst>
          </p:cNvPr>
          <p:cNvSpPr txBox="1"/>
          <p:nvPr/>
        </p:nvSpPr>
        <p:spPr>
          <a:xfrm>
            <a:off x="235005" y="3491563"/>
            <a:ext cx="5782355" cy="400110"/>
          </a:xfrm>
          <a:prstGeom prst="rect">
            <a:avLst/>
          </a:prstGeom>
          <a:noFill/>
        </p:spPr>
        <p:txBody>
          <a:bodyPr wrap="square" rtlCol="0">
            <a:spAutoFit/>
          </a:bodyPr>
          <a:lstStyle/>
          <a:p>
            <a:r>
              <a:rPr lang="en-GB" sz="2000" dirty="0">
                <a:solidFill>
                  <a:schemeClr val="bg1"/>
                </a:solidFill>
              </a:rPr>
              <a:t>Types of hard engineering</a:t>
            </a:r>
          </a:p>
        </p:txBody>
      </p:sp>
      <p:sp>
        <p:nvSpPr>
          <p:cNvPr id="20" name="TextBox 19">
            <a:extLst>
              <a:ext uri="{FF2B5EF4-FFF2-40B4-BE49-F238E27FC236}">
                <a16:creationId xmlns:a16="http://schemas.microsoft.com/office/drawing/2014/main" id="{D7D0895B-8925-4362-D055-E0B1D7D18CB6}"/>
              </a:ext>
            </a:extLst>
          </p:cNvPr>
          <p:cNvSpPr txBox="1"/>
          <p:nvPr/>
        </p:nvSpPr>
        <p:spPr>
          <a:xfrm>
            <a:off x="271259" y="3869182"/>
            <a:ext cx="6149753" cy="369332"/>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Identify the types of hard engineering strategies shown below. </a:t>
            </a:r>
            <a:endParaRPr lang="en-GB" sz="1800" dirty="0">
              <a:effectLst/>
              <a:latin typeface="Times New Roman" panose="02020603050405020304" pitchFamily="18" charset="0"/>
              <a:ea typeface="Times New Roman" panose="02020603050405020304" pitchFamily="18" charset="0"/>
            </a:endParaRPr>
          </a:p>
        </p:txBody>
      </p:sp>
      <p:pic>
        <p:nvPicPr>
          <p:cNvPr id="22" name="Picture 21" descr="A wooden fence on a beach&#10;&#10;Description automatically generated">
            <a:extLst>
              <a:ext uri="{FF2B5EF4-FFF2-40B4-BE49-F238E27FC236}">
                <a16:creationId xmlns:a16="http://schemas.microsoft.com/office/drawing/2014/main" id="{1110DB54-6758-1330-2681-017404FDC30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46321" y="4281817"/>
            <a:ext cx="2686050" cy="2014538"/>
          </a:xfrm>
          <a:prstGeom prst="rect">
            <a:avLst/>
          </a:prstGeom>
        </p:spPr>
      </p:pic>
      <p:pic>
        <p:nvPicPr>
          <p:cNvPr id="23" name="Picture 22">
            <a:extLst>
              <a:ext uri="{FF2B5EF4-FFF2-40B4-BE49-F238E27FC236}">
                <a16:creationId xmlns:a16="http://schemas.microsoft.com/office/drawing/2014/main" id="{53C4B76A-F6F5-2A68-807F-EBD65CEA8C4B}"/>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688681" y="4281817"/>
            <a:ext cx="2686050" cy="2014538"/>
          </a:xfrm>
          <a:prstGeom prst="rect">
            <a:avLst/>
          </a:prstGeom>
        </p:spPr>
      </p:pic>
      <p:pic>
        <p:nvPicPr>
          <p:cNvPr id="27" name="Picture 26">
            <a:extLst>
              <a:ext uri="{FF2B5EF4-FFF2-40B4-BE49-F238E27FC236}">
                <a16:creationId xmlns:a16="http://schemas.microsoft.com/office/drawing/2014/main" id="{E426C0F2-F37E-4B15-E08B-2DF621B46990}"/>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46321" y="6670796"/>
            <a:ext cx="2673311" cy="2014538"/>
          </a:xfrm>
          <a:prstGeom prst="rect">
            <a:avLst/>
          </a:prstGeom>
        </p:spPr>
      </p:pic>
      <p:pic>
        <p:nvPicPr>
          <p:cNvPr id="30" name="Picture 29" descr="A long shot of a beach&#10;&#10;Description automatically generated">
            <a:extLst>
              <a:ext uri="{FF2B5EF4-FFF2-40B4-BE49-F238E27FC236}">
                <a16:creationId xmlns:a16="http://schemas.microsoft.com/office/drawing/2014/main" id="{BB539392-2A0C-3B61-A304-633A5399BFF9}"/>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3688681" y="6670796"/>
            <a:ext cx="2679261" cy="2014538"/>
          </a:xfrm>
          <a:prstGeom prst="rect">
            <a:avLst/>
          </a:prstGeom>
        </p:spPr>
      </p:pic>
      <p:sp>
        <p:nvSpPr>
          <p:cNvPr id="13" name="TextBox 12">
            <a:extLst>
              <a:ext uri="{FF2B5EF4-FFF2-40B4-BE49-F238E27FC236}">
                <a16:creationId xmlns:a16="http://schemas.microsoft.com/office/drawing/2014/main" id="{27278189-AA67-6C84-FDCC-52049D44C9B3}"/>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14" name="Footer Placeholder 30">
            <a:extLst>
              <a:ext uri="{FF2B5EF4-FFF2-40B4-BE49-F238E27FC236}">
                <a16:creationId xmlns:a16="http://schemas.microsoft.com/office/drawing/2014/main" id="{9878D453-E776-88FD-D6C5-41A6A0908DD1}"/>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67</a:t>
            </a:fld>
            <a:endParaRPr lang="en-GB" sz="1400" dirty="0"/>
          </a:p>
        </p:txBody>
      </p:sp>
      <p:pic>
        <p:nvPicPr>
          <p:cNvPr id="15" name="Graphic 14">
            <a:extLst>
              <a:ext uri="{FF2B5EF4-FFF2-40B4-BE49-F238E27FC236}">
                <a16:creationId xmlns:a16="http://schemas.microsoft.com/office/drawing/2014/main" id="{AD1B5A3D-B8EE-89CF-6341-1C68B52F4409}"/>
              </a:ext>
            </a:extLst>
          </p:cNvPr>
          <p:cNvPicPr>
            <a:picLocks/>
          </p:cNvPicPr>
          <p:nvPr/>
        </p:nvPicPr>
        <p:blipFill>
          <a:blip r:embed="rId9">
            <a:extLst>
              <a:ext uri="{96DAC541-7B7A-43D3-8B79-37D633B846F1}">
                <asvg:svgBlip xmlns:asvg="http://schemas.microsoft.com/office/drawing/2016/SVG/main" r:embed="rId10"/>
              </a:ext>
            </a:extLst>
          </a:blip>
          <a:stretch>
            <a:fillRect/>
          </a:stretch>
        </p:blipFill>
        <p:spPr>
          <a:xfrm>
            <a:off x="153385" y="9383990"/>
            <a:ext cx="205675" cy="205675"/>
          </a:xfrm>
          <a:prstGeom prst="rect">
            <a:avLst/>
          </a:prstGeom>
        </p:spPr>
      </p:pic>
    </p:spTree>
    <p:extLst>
      <p:ext uri="{BB962C8B-B14F-4D97-AF65-F5344CB8AC3E}">
        <p14:creationId xmlns:p14="http://schemas.microsoft.com/office/powerpoint/2010/main" val="14070328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ounded Rectangle 38">
            <a:extLst>
              <a:ext uri="{FF2B5EF4-FFF2-40B4-BE49-F238E27FC236}">
                <a16:creationId xmlns:a16="http://schemas.microsoft.com/office/drawing/2014/main" id="{52F230C3-C067-1D83-4194-D71DE404E64A}"/>
              </a:ext>
            </a:extLst>
          </p:cNvPr>
          <p:cNvSpPr/>
          <p:nvPr/>
        </p:nvSpPr>
        <p:spPr>
          <a:xfrm>
            <a:off x="-487298" y="-18903"/>
            <a:ext cx="5944201" cy="862850"/>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68FAB455-9224-23BE-8D3F-AF13135A5184}"/>
              </a:ext>
            </a:extLst>
          </p:cNvPr>
          <p:cNvSpPr txBox="1"/>
          <p:nvPr/>
        </p:nvSpPr>
        <p:spPr>
          <a:xfrm>
            <a:off x="271259" y="1426568"/>
            <a:ext cx="6149753" cy="369332"/>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Complete the table below. </a:t>
            </a:r>
            <a:endParaRPr lang="en-GB" sz="1800" dirty="0">
              <a:effectLst/>
              <a:latin typeface="Times New Roman" panose="02020603050405020304" pitchFamily="18" charset="0"/>
              <a:ea typeface="Times New Roman" panose="02020603050405020304" pitchFamily="18" charset="0"/>
            </a:endParaRPr>
          </a:p>
        </p:txBody>
      </p:sp>
      <p:graphicFrame>
        <p:nvGraphicFramePr>
          <p:cNvPr id="4" name="Table 3">
            <a:extLst>
              <a:ext uri="{FF2B5EF4-FFF2-40B4-BE49-F238E27FC236}">
                <a16:creationId xmlns:a16="http://schemas.microsoft.com/office/drawing/2014/main" id="{0E631583-20CF-E4F7-EF7A-8713AC65683D}"/>
              </a:ext>
            </a:extLst>
          </p:cNvPr>
          <p:cNvGraphicFramePr>
            <a:graphicFrameLocks noGrp="1"/>
          </p:cNvGraphicFramePr>
          <p:nvPr>
            <p:extLst>
              <p:ext uri="{D42A27DB-BD31-4B8C-83A1-F6EECF244321}">
                <p14:modId xmlns:p14="http://schemas.microsoft.com/office/powerpoint/2010/main" val="144911722"/>
              </p:ext>
            </p:extLst>
          </p:nvPr>
        </p:nvGraphicFramePr>
        <p:xfrm>
          <a:off x="385794" y="1902481"/>
          <a:ext cx="6086412" cy="7303631"/>
        </p:xfrm>
        <a:graphic>
          <a:graphicData uri="http://schemas.openxmlformats.org/drawingml/2006/table">
            <a:tbl>
              <a:tblPr firstRow="1" bandRow="1">
                <a:tableStyleId>{5C22544A-7EE6-4342-B048-85BDC9FD1C3A}</a:tableStyleId>
              </a:tblPr>
              <a:tblGrid>
                <a:gridCol w="795892">
                  <a:extLst>
                    <a:ext uri="{9D8B030D-6E8A-4147-A177-3AD203B41FA5}">
                      <a16:colId xmlns:a16="http://schemas.microsoft.com/office/drawing/2014/main" val="1575317094"/>
                    </a:ext>
                  </a:extLst>
                </a:gridCol>
                <a:gridCol w="1913562">
                  <a:extLst>
                    <a:ext uri="{9D8B030D-6E8A-4147-A177-3AD203B41FA5}">
                      <a16:colId xmlns:a16="http://schemas.microsoft.com/office/drawing/2014/main" val="2328552629"/>
                    </a:ext>
                  </a:extLst>
                </a:gridCol>
                <a:gridCol w="1688479">
                  <a:extLst>
                    <a:ext uri="{9D8B030D-6E8A-4147-A177-3AD203B41FA5}">
                      <a16:colId xmlns:a16="http://schemas.microsoft.com/office/drawing/2014/main" val="3048125736"/>
                    </a:ext>
                  </a:extLst>
                </a:gridCol>
                <a:gridCol w="1688479">
                  <a:extLst>
                    <a:ext uri="{9D8B030D-6E8A-4147-A177-3AD203B41FA5}">
                      <a16:colId xmlns:a16="http://schemas.microsoft.com/office/drawing/2014/main" val="2046624313"/>
                    </a:ext>
                  </a:extLst>
                </a:gridCol>
              </a:tblGrid>
              <a:tr h="437587">
                <a:tc>
                  <a:txBody>
                    <a:bodyPr/>
                    <a:lstStyle/>
                    <a:p>
                      <a:r>
                        <a:rPr lang="en-GB" sz="1200" b="1" dirty="0">
                          <a:solidFill>
                            <a:schemeClr val="tx1"/>
                          </a:solidFill>
                        </a:rPr>
                        <a:t>Strategy</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pPr algn="ctr"/>
                      <a:r>
                        <a:rPr lang="en-GB" sz="1200" b="1" dirty="0">
                          <a:solidFill>
                            <a:schemeClr val="tx1"/>
                          </a:solidFill>
                        </a:rPr>
                        <a:t>How does it work?</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pPr algn="ctr"/>
                      <a:r>
                        <a:rPr lang="en-GB" sz="1200" b="1" dirty="0">
                          <a:solidFill>
                            <a:schemeClr val="tx1"/>
                          </a:solidFill>
                        </a:rPr>
                        <a:t>Advantages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pPr algn="ctr"/>
                      <a:r>
                        <a:rPr lang="en-GB" sz="1200" b="1" dirty="0">
                          <a:solidFill>
                            <a:schemeClr val="tx1"/>
                          </a:solidFill>
                        </a:rPr>
                        <a:t>Disadvantages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8DFFF"/>
                    </a:solidFill>
                  </a:tcPr>
                </a:tc>
                <a:extLst>
                  <a:ext uri="{0D108BD9-81ED-4DB2-BD59-A6C34878D82A}">
                    <a16:rowId xmlns:a16="http://schemas.microsoft.com/office/drawing/2014/main" val="3025985328"/>
                  </a:ext>
                </a:extLst>
              </a:tr>
              <a:tr h="1716511">
                <a:tc>
                  <a:txBody>
                    <a:bodyPr/>
                    <a:lstStyle/>
                    <a:p>
                      <a:pPr algn="ctr"/>
                      <a:r>
                        <a:rPr lang="en-GB" b="1" dirty="0"/>
                        <a:t>Sea wall</a:t>
                      </a:r>
                    </a:p>
                  </a:txBody>
                  <a:tcPr vert="vert27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pPr algn="ctr"/>
                      <a:endParaRPr lang="en-GB" sz="1200" b="0" dirty="0">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pPr algn="ctr"/>
                      <a:endParaRPr lang="en-GB"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pPr algn="ctr"/>
                      <a:endParaRPr lang="en-GB"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extLst>
                  <a:ext uri="{0D108BD9-81ED-4DB2-BD59-A6C34878D82A}">
                    <a16:rowId xmlns:a16="http://schemas.microsoft.com/office/drawing/2014/main" val="2837543495"/>
                  </a:ext>
                </a:extLst>
              </a:tr>
              <a:tr h="1716511">
                <a:tc>
                  <a:txBody>
                    <a:bodyPr/>
                    <a:lstStyle/>
                    <a:p>
                      <a:pPr algn="ctr"/>
                      <a:r>
                        <a:rPr lang="en-GB" b="1" dirty="0"/>
                        <a:t>Rock armour</a:t>
                      </a:r>
                    </a:p>
                  </a:txBody>
                  <a:tcPr vert="vert27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pPr algn="ctr"/>
                      <a:endParaRPr lang="en-GB" sz="1200" b="0" dirty="0">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pPr algn="ctr"/>
                      <a:endParaRPr lang="en-GB"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pPr algn="ctr"/>
                      <a:endParaRPr lang="en-GB"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8DFFF"/>
                    </a:solidFill>
                  </a:tcPr>
                </a:tc>
                <a:extLst>
                  <a:ext uri="{0D108BD9-81ED-4DB2-BD59-A6C34878D82A}">
                    <a16:rowId xmlns:a16="http://schemas.microsoft.com/office/drawing/2014/main" val="2076022082"/>
                  </a:ext>
                </a:extLst>
              </a:tr>
              <a:tr h="1716511">
                <a:tc>
                  <a:txBody>
                    <a:bodyPr/>
                    <a:lstStyle/>
                    <a:p>
                      <a:pPr algn="ctr"/>
                      <a:r>
                        <a:rPr lang="en-GB" b="1" dirty="0"/>
                        <a:t>Gabions</a:t>
                      </a:r>
                    </a:p>
                  </a:txBody>
                  <a:tcPr vert="vert27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pPr algn="ctr"/>
                      <a:endParaRPr lang="en-GB" sz="1200" b="0" dirty="0">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pPr algn="ctr"/>
                      <a:endParaRPr lang="en-GB"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pPr algn="ctr"/>
                      <a:endParaRPr lang="en-GB"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extLst>
                  <a:ext uri="{0D108BD9-81ED-4DB2-BD59-A6C34878D82A}">
                    <a16:rowId xmlns:a16="http://schemas.microsoft.com/office/drawing/2014/main" val="1314360632"/>
                  </a:ext>
                </a:extLst>
              </a:tr>
              <a:tr h="1716511">
                <a:tc>
                  <a:txBody>
                    <a:bodyPr/>
                    <a:lstStyle/>
                    <a:p>
                      <a:pPr algn="ctr"/>
                      <a:r>
                        <a:rPr lang="en-GB" b="1" dirty="0"/>
                        <a:t>Groynes</a:t>
                      </a:r>
                    </a:p>
                  </a:txBody>
                  <a:tcPr vert="vert27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pPr algn="ctr"/>
                      <a:endParaRPr lang="en-GB" sz="1200" b="0" dirty="0">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pPr algn="ctr"/>
                      <a:endParaRPr lang="en-GB"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pPr algn="ctr"/>
                      <a:endParaRPr lang="en-GB"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8DFFF"/>
                    </a:solidFill>
                  </a:tcPr>
                </a:tc>
                <a:extLst>
                  <a:ext uri="{0D108BD9-81ED-4DB2-BD59-A6C34878D82A}">
                    <a16:rowId xmlns:a16="http://schemas.microsoft.com/office/drawing/2014/main" val="4156871700"/>
                  </a:ext>
                </a:extLst>
              </a:tr>
            </a:tbl>
          </a:graphicData>
        </a:graphic>
      </p:graphicFrame>
      <p:pic>
        <p:nvPicPr>
          <p:cNvPr id="6" name="Picture 5">
            <a:extLst>
              <a:ext uri="{FF2B5EF4-FFF2-40B4-BE49-F238E27FC236}">
                <a16:creationId xmlns:a16="http://schemas.microsoft.com/office/drawing/2014/main" id="{82C6A733-52EB-AC96-8531-F7753F3BEA1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578292" y="105712"/>
            <a:ext cx="669532" cy="669532"/>
          </a:xfrm>
          <a:prstGeom prst="rect">
            <a:avLst/>
          </a:prstGeom>
        </p:spPr>
      </p:pic>
      <p:sp>
        <p:nvSpPr>
          <p:cNvPr id="5" name="TextBox 4">
            <a:extLst>
              <a:ext uri="{FF2B5EF4-FFF2-40B4-BE49-F238E27FC236}">
                <a16:creationId xmlns:a16="http://schemas.microsoft.com/office/drawing/2014/main" id="{1917761A-8B95-E488-3F08-BB355DAAA511}"/>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7" name="Footer Placeholder 30">
            <a:extLst>
              <a:ext uri="{FF2B5EF4-FFF2-40B4-BE49-F238E27FC236}">
                <a16:creationId xmlns:a16="http://schemas.microsoft.com/office/drawing/2014/main" id="{9B77257E-804A-BEAD-C729-DFBFA1DE9384}"/>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68</a:t>
            </a:fld>
            <a:endParaRPr lang="en-GB" sz="1400" dirty="0"/>
          </a:p>
        </p:txBody>
      </p:sp>
      <p:pic>
        <p:nvPicPr>
          <p:cNvPr id="9" name="Graphic 8">
            <a:extLst>
              <a:ext uri="{FF2B5EF4-FFF2-40B4-BE49-F238E27FC236}">
                <a16:creationId xmlns:a16="http://schemas.microsoft.com/office/drawing/2014/main" id="{ADF4ED56-DF96-D434-941C-8CB00A64D252}"/>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153385" y="9383990"/>
            <a:ext cx="205675" cy="205675"/>
          </a:xfrm>
          <a:prstGeom prst="rect">
            <a:avLst/>
          </a:prstGeom>
        </p:spPr>
      </p:pic>
    </p:spTree>
    <p:extLst>
      <p:ext uri="{BB962C8B-B14F-4D97-AF65-F5344CB8AC3E}">
        <p14:creationId xmlns:p14="http://schemas.microsoft.com/office/powerpoint/2010/main" val="22046397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a:extLst>
              <a:ext uri="{FF2B5EF4-FFF2-40B4-BE49-F238E27FC236}">
                <a16:creationId xmlns:a16="http://schemas.microsoft.com/office/drawing/2014/main" id="{A512F110-E0C8-24C2-C366-613DC73129D9}"/>
              </a:ext>
            </a:extLst>
          </p:cNvPr>
          <p:cNvSpPr/>
          <p:nvPr/>
        </p:nvSpPr>
        <p:spPr>
          <a:xfrm>
            <a:off x="394447" y="773199"/>
            <a:ext cx="5755583" cy="616329"/>
          </a:xfrm>
          <a:prstGeom prst="roundRect">
            <a:avLst/>
          </a:prstGeom>
          <a:solidFill>
            <a:srgbClr val="4F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1D201D54-CC3E-485C-B954-F87BD737AFCB}"/>
              </a:ext>
            </a:extLst>
          </p:cNvPr>
          <p:cNvSpPr/>
          <p:nvPr/>
        </p:nvSpPr>
        <p:spPr>
          <a:xfrm>
            <a:off x="0" y="1659794"/>
            <a:ext cx="6858000" cy="7628585"/>
          </a:xfrm>
          <a:prstGeom prst="rect">
            <a:avLst/>
          </a:prstGeom>
          <a:solidFill>
            <a:srgbClr val="E3F0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a:extLst>
              <a:ext uri="{FF2B5EF4-FFF2-40B4-BE49-F238E27FC236}">
                <a16:creationId xmlns:a16="http://schemas.microsoft.com/office/drawing/2014/main" id="{BD9FCC6E-3579-97AB-1CE8-72682F85780C}"/>
              </a:ext>
            </a:extLst>
          </p:cNvPr>
          <p:cNvSpPr txBox="1"/>
          <p:nvPr/>
        </p:nvSpPr>
        <p:spPr>
          <a:xfrm>
            <a:off x="501901" y="892305"/>
            <a:ext cx="6158993" cy="461665"/>
          </a:xfrm>
          <a:prstGeom prst="rect">
            <a:avLst/>
          </a:prstGeom>
          <a:noFill/>
        </p:spPr>
        <p:txBody>
          <a:bodyPr wrap="square" rtlCol="0">
            <a:spAutoFit/>
          </a:bodyPr>
          <a:lstStyle/>
          <a:p>
            <a:r>
              <a:rPr lang="en-GB" sz="2400" b="1" dirty="0">
                <a:solidFill>
                  <a:schemeClr val="bg1"/>
                </a:solidFill>
              </a:rPr>
              <a:t>Hard Engineering Coastal Management</a:t>
            </a:r>
          </a:p>
        </p:txBody>
      </p:sp>
      <p:sp>
        <p:nvSpPr>
          <p:cNvPr id="9" name="Rectangle 8">
            <a:extLst>
              <a:ext uri="{FF2B5EF4-FFF2-40B4-BE49-F238E27FC236}">
                <a16:creationId xmlns:a16="http://schemas.microsoft.com/office/drawing/2014/main" id="{9E0E8C76-28E0-8293-66B9-120D4FC99544}"/>
              </a:ext>
            </a:extLst>
          </p:cNvPr>
          <p:cNvSpPr/>
          <p:nvPr/>
        </p:nvSpPr>
        <p:spPr>
          <a:xfrm>
            <a:off x="-160421" y="1459739"/>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90ED1EA0-6811-E62C-8186-0AF57947F6A4}"/>
              </a:ext>
            </a:extLst>
          </p:cNvPr>
          <p:cNvSpPr txBox="1"/>
          <p:nvPr/>
        </p:nvSpPr>
        <p:spPr>
          <a:xfrm>
            <a:off x="197105" y="1459739"/>
            <a:ext cx="5782355" cy="400110"/>
          </a:xfrm>
          <a:prstGeom prst="rect">
            <a:avLst/>
          </a:prstGeom>
          <a:noFill/>
        </p:spPr>
        <p:txBody>
          <a:bodyPr wrap="square" rtlCol="0">
            <a:spAutoFit/>
          </a:bodyPr>
          <a:lstStyle/>
          <a:p>
            <a:r>
              <a:rPr lang="en-GB" sz="2000" dirty="0">
                <a:solidFill>
                  <a:schemeClr val="bg1"/>
                </a:solidFill>
              </a:rPr>
              <a:t>Hard engineering coastal management</a:t>
            </a:r>
          </a:p>
        </p:txBody>
      </p:sp>
      <p:sp>
        <p:nvSpPr>
          <p:cNvPr id="16" name="TextBox 15">
            <a:extLst>
              <a:ext uri="{FF2B5EF4-FFF2-40B4-BE49-F238E27FC236}">
                <a16:creationId xmlns:a16="http://schemas.microsoft.com/office/drawing/2014/main" id="{3CD2ED89-2A90-C195-C5BD-D02496E9B067}"/>
              </a:ext>
            </a:extLst>
          </p:cNvPr>
          <p:cNvSpPr txBox="1"/>
          <p:nvPr/>
        </p:nvSpPr>
        <p:spPr>
          <a:xfrm>
            <a:off x="613717" y="1953444"/>
            <a:ext cx="6462821" cy="307777"/>
          </a:xfrm>
          <a:prstGeom prst="rect">
            <a:avLst/>
          </a:prstGeom>
          <a:noFill/>
        </p:spPr>
        <p:txBody>
          <a:bodyPr wrap="square">
            <a:spAutoFit/>
          </a:bodyPr>
          <a:lstStyle/>
          <a:p>
            <a:r>
              <a:rPr lang="en-GB" sz="1400" b="1" dirty="0">
                <a:effectLst/>
                <a:latin typeface="Calibri" panose="020F0502020204030204" pitchFamily="34" charset="0"/>
                <a:ea typeface="Times New Roman" panose="02020603050405020304" pitchFamily="18" charset="0"/>
                <a:cs typeface="Times New Roman" panose="02020603050405020304" pitchFamily="18" charset="0"/>
              </a:rPr>
              <a:t>True or false? </a:t>
            </a:r>
            <a:endParaRPr lang="en-GB" sz="1400" b="1"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36" name="Rounded Rectangle 35">
            <a:extLst>
              <a:ext uri="{FF2B5EF4-FFF2-40B4-BE49-F238E27FC236}">
                <a16:creationId xmlns:a16="http://schemas.microsoft.com/office/drawing/2014/main" id="{126BCEC3-FDDB-1380-1362-876E4D12934A}"/>
              </a:ext>
            </a:extLst>
          </p:cNvPr>
          <p:cNvSpPr/>
          <p:nvPr/>
        </p:nvSpPr>
        <p:spPr>
          <a:xfrm>
            <a:off x="-487298" y="-18903"/>
            <a:ext cx="5944201" cy="862850"/>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F41759D-1CBE-5146-F934-F373DCF4F501}"/>
              </a:ext>
            </a:extLst>
          </p:cNvPr>
          <p:cNvSpPr txBox="1"/>
          <p:nvPr/>
        </p:nvSpPr>
        <p:spPr>
          <a:xfrm>
            <a:off x="797617" y="31853"/>
            <a:ext cx="3247697" cy="830997"/>
          </a:xfrm>
          <a:prstGeom prst="rect">
            <a:avLst/>
          </a:prstGeom>
          <a:noFill/>
        </p:spPr>
        <p:txBody>
          <a:bodyPr wrap="square" rtlCol="0">
            <a:spAutoFit/>
          </a:bodyPr>
          <a:lstStyle/>
          <a:p>
            <a:r>
              <a:rPr lang="en-GB" sz="4800" dirty="0">
                <a:solidFill>
                  <a:schemeClr val="bg1"/>
                </a:solidFill>
              </a:rPr>
              <a:t>Retrieval</a:t>
            </a:r>
          </a:p>
        </p:txBody>
      </p:sp>
      <p:pic>
        <p:nvPicPr>
          <p:cNvPr id="40" name="Graphic 39">
            <a:extLst>
              <a:ext uri="{FF2B5EF4-FFF2-40B4-BE49-F238E27FC236}">
                <a16:creationId xmlns:a16="http://schemas.microsoft.com/office/drawing/2014/main" id="{F32080A9-2D19-B971-C8C0-689C442F21BC}"/>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101709" y="46405"/>
            <a:ext cx="752804" cy="752804"/>
          </a:xfrm>
          <a:prstGeom prst="rect">
            <a:avLst/>
          </a:prstGeom>
        </p:spPr>
      </p:pic>
      <p:graphicFrame>
        <p:nvGraphicFramePr>
          <p:cNvPr id="44" name="Table 43">
            <a:extLst>
              <a:ext uri="{FF2B5EF4-FFF2-40B4-BE49-F238E27FC236}">
                <a16:creationId xmlns:a16="http://schemas.microsoft.com/office/drawing/2014/main" id="{96CFE5FD-50E7-D86D-CB04-E7D90C116CD8}"/>
              </a:ext>
            </a:extLst>
          </p:cNvPr>
          <p:cNvGraphicFramePr>
            <a:graphicFrameLocks noGrp="1"/>
          </p:cNvGraphicFramePr>
          <p:nvPr>
            <p:extLst>
              <p:ext uri="{D42A27DB-BD31-4B8C-83A1-F6EECF244321}">
                <p14:modId xmlns:p14="http://schemas.microsoft.com/office/powerpoint/2010/main" val="1197104218"/>
              </p:ext>
            </p:extLst>
          </p:nvPr>
        </p:nvGraphicFramePr>
        <p:xfrm>
          <a:off x="359060" y="1993383"/>
          <a:ext cx="6061863" cy="3954780"/>
        </p:xfrm>
        <a:graphic>
          <a:graphicData uri="http://schemas.openxmlformats.org/drawingml/2006/table">
            <a:tbl>
              <a:tblPr firstRow="1" bandRow="1">
                <a:tableStyleId>{5C22544A-7EE6-4342-B048-85BDC9FD1C3A}</a:tableStyleId>
              </a:tblPr>
              <a:tblGrid>
                <a:gridCol w="439430">
                  <a:extLst>
                    <a:ext uri="{9D8B030D-6E8A-4147-A177-3AD203B41FA5}">
                      <a16:colId xmlns:a16="http://schemas.microsoft.com/office/drawing/2014/main" val="1575317094"/>
                    </a:ext>
                  </a:extLst>
                </a:gridCol>
                <a:gridCol w="4103043">
                  <a:extLst>
                    <a:ext uri="{9D8B030D-6E8A-4147-A177-3AD203B41FA5}">
                      <a16:colId xmlns:a16="http://schemas.microsoft.com/office/drawing/2014/main" val="2328552629"/>
                    </a:ext>
                  </a:extLst>
                </a:gridCol>
                <a:gridCol w="759695">
                  <a:extLst>
                    <a:ext uri="{9D8B030D-6E8A-4147-A177-3AD203B41FA5}">
                      <a16:colId xmlns:a16="http://schemas.microsoft.com/office/drawing/2014/main" val="257254350"/>
                    </a:ext>
                  </a:extLst>
                </a:gridCol>
                <a:gridCol w="759695">
                  <a:extLst>
                    <a:ext uri="{9D8B030D-6E8A-4147-A177-3AD203B41FA5}">
                      <a16:colId xmlns:a16="http://schemas.microsoft.com/office/drawing/2014/main" val="1381550662"/>
                    </a:ext>
                  </a:extLst>
                </a:gridCol>
              </a:tblGrid>
              <a:tr h="188599">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200"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solidFill>
                            <a:schemeClr val="tx1"/>
                          </a:solidFill>
                        </a:rPr>
                        <a:t>True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solidFill>
                            <a:schemeClr val="tx1"/>
                          </a:solidFill>
                        </a:rPr>
                        <a:t>False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11339463"/>
                  </a:ext>
                </a:extLst>
              </a:tr>
              <a:tr h="188599">
                <a:tc>
                  <a:txBody>
                    <a:bodyPr/>
                    <a:lstStyle/>
                    <a:p>
                      <a:pPr algn="ctr"/>
                      <a:r>
                        <a:rPr lang="en-GB" dirty="0"/>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r>
                        <a:rPr lang="en-GB" sz="1200" b="0" dirty="0">
                          <a:solidFill>
                            <a:schemeClr val="tx1"/>
                          </a:solidFill>
                        </a:rPr>
                        <a:t>Hard engineering coastal management involves using natural materials and processes to protect the coastline from erosion.</a:t>
                      </a:r>
                    </a:p>
                  </a:txBody>
                  <a:tcP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25985328"/>
                  </a:ext>
                </a:extLst>
              </a:tr>
              <a:tr h="0">
                <a:tc>
                  <a:txBody>
                    <a:bodyPr/>
                    <a:lstStyle/>
                    <a:p>
                      <a:pPr algn="ctr"/>
                      <a:r>
                        <a:rPr lang="en-GB" dirty="0"/>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r>
                        <a:rPr lang="en-GB" sz="1200" b="0" dirty="0">
                          <a:solidFill>
                            <a:schemeClr val="tx1"/>
                          </a:solidFill>
                        </a:rPr>
                        <a:t>A sea wall is a concrete or stone barrier built along the shore to absorb and reflect wave energy, thus protecting the coastline from erosion.</a:t>
                      </a:r>
                    </a:p>
                  </a:txBody>
                  <a:tcP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37543495"/>
                  </a:ext>
                </a:extLst>
              </a:tr>
              <a:tr h="188599">
                <a:tc>
                  <a:txBody>
                    <a:bodyPr/>
                    <a:lstStyle/>
                    <a:p>
                      <a:pPr algn="ctr"/>
                      <a:r>
                        <a:rPr lang="en-GB" dirty="0"/>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r>
                        <a:rPr lang="en-GB" sz="1200" b="0" dirty="0">
                          <a:solidFill>
                            <a:schemeClr val="tx1"/>
                          </a:solidFill>
                        </a:rPr>
                        <a:t>A groyne is a structure built parallel to the coastline to prevent sand and sediment from being carried away by longshore drift.</a:t>
                      </a:r>
                    </a:p>
                  </a:txBody>
                  <a:tcP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76022082"/>
                  </a:ext>
                </a:extLst>
              </a:tr>
              <a:tr h="188599">
                <a:tc>
                  <a:txBody>
                    <a:bodyPr/>
                    <a:lstStyle/>
                    <a:p>
                      <a:pPr algn="ctr"/>
                      <a:r>
                        <a:rPr lang="en-GB" dirty="0"/>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r>
                        <a:rPr lang="en-GB" sz="1200" dirty="0"/>
                        <a:t>Rock armour consists of large boulders placed at the base of cliffs or along the shore to absorb wave energy and reduce erosion.</a:t>
                      </a:r>
                      <a:endParaRPr lang="en-GB" sz="1200" b="0" dirty="0">
                        <a:solidFill>
                          <a:schemeClr val="tx1"/>
                        </a:solidFill>
                      </a:endParaRPr>
                    </a:p>
                  </a:txBody>
                  <a:tcP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14360632"/>
                  </a:ext>
                </a:extLst>
              </a:tr>
              <a:tr h="188599">
                <a:tc>
                  <a:txBody>
                    <a:bodyPr/>
                    <a:lstStyle/>
                    <a:p>
                      <a:pPr algn="ctr"/>
                      <a:r>
                        <a:rPr lang="en-GB" dirty="0"/>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r>
                        <a:rPr lang="en-GB" sz="1200" b="0" dirty="0">
                          <a:solidFill>
                            <a:schemeClr val="tx1"/>
                          </a:solidFill>
                        </a:rPr>
                        <a:t>Gabions are wire cages filled with sand used to absorb wave energy and prevent coastal erosion.</a:t>
                      </a:r>
                    </a:p>
                  </a:txBody>
                  <a:tcP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8086127"/>
                  </a:ext>
                </a:extLst>
              </a:tr>
              <a:tr h="252025">
                <a:tc>
                  <a:txBody>
                    <a:bodyPr/>
                    <a:lstStyle/>
                    <a:p>
                      <a:pPr algn="ctr"/>
                      <a:r>
                        <a:rPr lang="en-GB" dirty="0"/>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r>
                        <a:rPr lang="en-GB" sz="1200" dirty="0"/>
                        <a:t>Hard engineering solutions are typically less expensive and have a lower environmental impact than soft engineering solutions.</a:t>
                      </a:r>
                      <a:endParaRPr lang="en-GB" sz="1200" b="0" dirty="0">
                        <a:solidFill>
                          <a:schemeClr val="tx1"/>
                        </a:solidFill>
                      </a:endParaRPr>
                    </a:p>
                  </a:txBody>
                  <a:tcP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82976356"/>
                  </a:ext>
                </a:extLst>
              </a:tr>
            </a:tbl>
          </a:graphicData>
        </a:graphic>
      </p:graphicFrame>
      <p:sp>
        <p:nvSpPr>
          <p:cNvPr id="4" name="TextBox 3">
            <a:extLst>
              <a:ext uri="{FF2B5EF4-FFF2-40B4-BE49-F238E27FC236}">
                <a16:creationId xmlns:a16="http://schemas.microsoft.com/office/drawing/2014/main" id="{430387EB-D797-3F92-AE04-A0B87C0BD424}"/>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6" name="Footer Placeholder 30">
            <a:extLst>
              <a:ext uri="{FF2B5EF4-FFF2-40B4-BE49-F238E27FC236}">
                <a16:creationId xmlns:a16="http://schemas.microsoft.com/office/drawing/2014/main" id="{62FA91C4-7145-B0DB-8E09-322DECBDF90A}"/>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69</a:t>
            </a:fld>
            <a:endParaRPr lang="en-GB" sz="1400" dirty="0"/>
          </a:p>
        </p:txBody>
      </p:sp>
      <p:pic>
        <p:nvPicPr>
          <p:cNvPr id="11" name="Graphic 10">
            <a:extLst>
              <a:ext uri="{FF2B5EF4-FFF2-40B4-BE49-F238E27FC236}">
                <a16:creationId xmlns:a16="http://schemas.microsoft.com/office/drawing/2014/main" id="{AC21430A-A44C-F457-6F40-4D68DE4B149C}"/>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153385" y="9383990"/>
            <a:ext cx="205675" cy="205675"/>
          </a:xfrm>
          <a:prstGeom prst="rect">
            <a:avLst/>
          </a:prstGeom>
        </p:spPr>
      </p:pic>
      <p:pic>
        <p:nvPicPr>
          <p:cNvPr id="21" name="Graphic 20">
            <a:extLst>
              <a:ext uri="{FF2B5EF4-FFF2-40B4-BE49-F238E27FC236}">
                <a16:creationId xmlns:a16="http://schemas.microsoft.com/office/drawing/2014/main" id="{D6719EF1-30F4-E3E5-76A1-B89BC966707D}"/>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367723" y="1950859"/>
            <a:ext cx="320825" cy="320825"/>
          </a:xfrm>
          <a:prstGeom prst="rect">
            <a:avLst/>
          </a:prstGeom>
        </p:spPr>
      </p:pic>
      <p:sp>
        <p:nvSpPr>
          <p:cNvPr id="7" name="TextBox 6">
            <a:extLst>
              <a:ext uri="{FF2B5EF4-FFF2-40B4-BE49-F238E27FC236}">
                <a16:creationId xmlns:a16="http://schemas.microsoft.com/office/drawing/2014/main" id="{61F20384-61B2-0616-E068-53880A1B726E}"/>
              </a:ext>
            </a:extLst>
          </p:cNvPr>
          <p:cNvSpPr txBox="1"/>
          <p:nvPr/>
        </p:nvSpPr>
        <p:spPr>
          <a:xfrm>
            <a:off x="528135" y="6035775"/>
            <a:ext cx="6462821" cy="307777"/>
          </a:xfrm>
          <a:prstGeom prst="rect">
            <a:avLst/>
          </a:prstGeom>
          <a:noFill/>
        </p:spPr>
        <p:txBody>
          <a:bodyPr wrap="square">
            <a:spAutoFit/>
          </a:bodyPr>
          <a:lstStyle/>
          <a:p>
            <a:r>
              <a:rPr lang="en-GB" sz="1400" b="1" dirty="0">
                <a:effectLst/>
                <a:latin typeface="Calibri" panose="020F0502020204030204" pitchFamily="34" charset="0"/>
                <a:ea typeface="Times New Roman" panose="02020603050405020304" pitchFamily="18" charset="0"/>
                <a:cs typeface="Times New Roman" panose="02020603050405020304" pitchFamily="18" charset="0"/>
              </a:rPr>
              <a:t>Find and Fix</a:t>
            </a:r>
            <a:endParaRPr lang="en-GB" sz="1400" b="1"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5" name="Graphic 14">
            <a:extLst>
              <a:ext uri="{FF2B5EF4-FFF2-40B4-BE49-F238E27FC236}">
                <a16:creationId xmlns:a16="http://schemas.microsoft.com/office/drawing/2014/main" id="{5FE42981-4AD0-65B6-D1B5-7A8F20A7F787}"/>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356828" y="6069024"/>
            <a:ext cx="241281" cy="241281"/>
          </a:xfrm>
          <a:prstGeom prst="rect">
            <a:avLst/>
          </a:prstGeom>
        </p:spPr>
      </p:pic>
      <p:graphicFrame>
        <p:nvGraphicFramePr>
          <p:cNvPr id="17" name="Table 16">
            <a:extLst>
              <a:ext uri="{FF2B5EF4-FFF2-40B4-BE49-F238E27FC236}">
                <a16:creationId xmlns:a16="http://schemas.microsoft.com/office/drawing/2014/main" id="{76965C36-D19C-70C0-03AD-BE933A261B5C}"/>
              </a:ext>
            </a:extLst>
          </p:cNvPr>
          <p:cNvGraphicFramePr>
            <a:graphicFrameLocks noGrp="1"/>
          </p:cNvGraphicFramePr>
          <p:nvPr>
            <p:extLst>
              <p:ext uri="{D42A27DB-BD31-4B8C-83A1-F6EECF244321}">
                <p14:modId xmlns:p14="http://schemas.microsoft.com/office/powerpoint/2010/main" val="379048216"/>
              </p:ext>
            </p:extLst>
          </p:nvPr>
        </p:nvGraphicFramePr>
        <p:xfrm>
          <a:off x="367723" y="6356158"/>
          <a:ext cx="6053200" cy="1783080"/>
        </p:xfrm>
        <a:graphic>
          <a:graphicData uri="http://schemas.openxmlformats.org/drawingml/2006/table">
            <a:tbl>
              <a:tblPr firstRow="1" bandRow="1">
                <a:tableStyleId>{5C22544A-7EE6-4342-B048-85BDC9FD1C3A}</a:tableStyleId>
              </a:tblPr>
              <a:tblGrid>
                <a:gridCol w="2969446">
                  <a:extLst>
                    <a:ext uri="{9D8B030D-6E8A-4147-A177-3AD203B41FA5}">
                      <a16:colId xmlns:a16="http://schemas.microsoft.com/office/drawing/2014/main" val="3148410428"/>
                    </a:ext>
                  </a:extLst>
                </a:gridCol>
                <a:gridCol w="3083754">
                  <a:extLst>
                    <a:ext uri="{9D8B030D-6E8A-4147-A177-3AD203B41FA5}">
                      <a16:colId xmlns:a16="http://schemas.microsoft.com/office/drawing/2014/main" val="3417844791"/>
                    </a:ext>
                  </a:extLst>
                </a:gridCol>
              </a:tblGrid>
              <a:tr h="47218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100" b="0" dirty="0">
                          <a:solidFill>
                            <a:schemeClr val="tx1"/>
                          </a:solidFill>
                        </a:rPr>
                        <a:t>A groyne is a structure built parallel to the coastline to prevent sand and sediment from being carried away by longshore drift.</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30769709"/>
                  </a:ext>
                </a:extLst>
              </a:tr>
              <a:tr h="30655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100" b="0" dirty="0">
                          <a:solidFill>
                            <a:schemeClr val="tx1"/>
                          </a:solidFill>
                        </a:rPr>
                        <a:t>Gabions are wire cages filled with sand used to absorb wave energy and prevent coastal erosion.</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09465482"/>
                  </a:ext>
                </a:extLst>
              </a:tr>
              <a:tr h="47218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100" b="0" dirty="0">
                          <a:solidFill>
                            <a:schemeClr val="tx1"/>
                          </a:solidFill>
                        </a:rPr>
                        <a:t>Hard engineering solutions are typically less expensive and have a lower environmental impact than soft engineering solutions.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38598242"/>
                  </a:ext>
                </a:extLst>
              </a:tr>
            </a:tbl>
          </a:graphicData>
        </a:graphic>
      </p:graphicFrame>
      <p:sp>
        <p:nvSpPr>
          <p:cNvPr id="23" name="TextBox 22">
            <a:extLst>
              <a:ext uri="{FF2B5EF4-FFF2-40B4-BE49-F238E27FC236}">
                <a16:creationId xmlns:a16="http://schemas.microsoft.com/office/drawing/2014/main" id="{E9C1520D-0D7C-1BC5-F0AA-4E957F1A39FF}"/>
              </a:ext>
            </a:extLst>
          </p:cNvPr>
          <p:cNvSpPr txBox="1"/>
          <p:nvPr/>
        </p:nvSpPr>
        <p:spPr>
          <a:xfrm>
            <a:off x="528135" y="8185091"/>
            <a:ext cx="6462821" cy="307777"/>
          </a:xfrm>
          <a:prstGeom prst="rect">
            <a:avLst/>
          </a:prstGeom>
          <a:noFill/>
        </p:spPr>
        <p:txBody>
          <a:bodyPr wrap="square">
            <a:spAutoFit/>
          </a:bodyPr>
          <a:lstStyle/>
          <a:p>
            <a:r>
              <a:rPr lang="en-GB" sz="1400" b="1" dirty="0">
                <a:effectLst/>
                <a:latin typeface="Calibri" panose="020F0502020204030204" pitchFamily="34" charset="0"/>
                <a:ea typeface="Times New Roman" panose="02020603050405020304" pitchFamily="18" charset="0"/>
                <a:cs typeface="Times New Roman" panose="02020603050405020304" pitchFamily="18" charset="0"/>
              </a:rPr>
              <a:t>Definitions</a:t>
            </a:r>
            <a:endParaRPr lang="en-GB" sz="1400" b="1"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25" name="Graphic 24">
            <a:extLst>
              <a:ext uri="{FF2B5EF4-FFF2-40B4-BE49-F238E27FC236}">
                <a16:creationId xmlns:a16="http://schemas.microsoft.com/office/drawing/2014/main" id="{D58E2D16-7249-0390-A105-689AD758B2FF}"/>
              </a:ext>
            </a:extLst>
          </p:cNvPr>
          <p:cNvPicPr>
            <a:picLocks/>
          </p:cNvPicPr>
          <p:nvPr/>
        </p:nvPicPr>
        <p:blipFill>
          <a:blip r:embed="rId10">
            <a:extLst>
              <a:ext uri="{96DAC541-7B7A-43D3-8B79-37D633B846F1}">
                <asvg:svgBlip xmlns:asvg="http://schemas.microsoft.com/office/drawing/2016/SVG/main" r:embed="rId11"/>
              </a:ext>
            </a:extLst>
          </a:blip>
          <a:stretch>
            <a:fillRect/>
          </a:stretch>
        </p:blipFill>
        <p:spPr>
          <a:xfrm>
            <a:off x="356828" y="8218338"/>
            <a:ext cx="241281" cy="241281"/>
          </a:xfrm>
          <a:prstGeom prst="rect">
            <a:avLst/>
          </a:prstGeom>
        </p:spPr>
      </p:pic>
      <p:sp>
        <p:nvSpPr>
          <p:cNvPr id="26" name="Rectangle 25">
            <a:extLst>
              <a:ext uri="{FF2B5EF4-FFF2-40B4-BE49-F238E27FC236}">
                <a16:creationId xmlns:a16="http://schemas.microsoft.com/office/drawing/2014/main" id="{B21D4098-213D-9129-C0FE-0FAEEAB3119E}"/>
              </a:ext>
            </a:extLst>
          </p:cNvPr>
          <p:cNvSpPr/>
          <p:nvPr/>
        </p:nvSpPr>
        <p:spPr>
          <a:xfrm>
            <a:off x="394447" y="8692738"/>
            <a:ext cx="3022521" cy="5418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0B32EE5A-3111-E1D8-E660-0C74F6068276}"/>
              </a:ext>
            </a:extLst>
          </p:cNvPr>
          <p:cNvSpPr txBox="1"/>
          <p:nvPr/>
        </p:nvSpPr>
        <p:spPr>
          <a:xfrm>
            <a:off x="317031" y="8422290"/>
            <a:ext cx="6462821" cy="276999"/>
          </a:xfrm>
          <a:prstGeom prst="rect">
            <a:avLst/>
          </a:prstGeom>
          <a:noFill/>
        </p:spPr>
        <p:txBody>
          <a:bodyPr wrap="square">
            <a:spAutoFit/>
          </a:bodyPr>
          <a:lstStyle/>
          <a:p>
            <a:r>
              <a:rPr lang="en-GB" sz="1200" dirty="0">
                <a:effectLst/>
                <a:latin typeface="Calibri" panose="020F0502020204030204" pitchFamily="34" charset="0"/>
                <a:ea typeface="Times New Roman" panose="02020603050405020304" pitchFamily="18" charset="0"/>
                <a:cs typeface="Times New Roman" panose="02020603050405020304" pitchFamily="18" charset="0"/>
              </a:rPr>
              <a:t>Hard engineering coastal management:</a:t>
            </a:r>
            <a:endParaRPr lang="en-GB" sz="120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29" name="Rectangle 28">
            <a:extLst>
              <a:ext uri="{FF2B5EF4-FFF2-40B4-BE49-F238E27FC236}">
                <a16:creationId xmlns:a16="http://schemas.microsoft.com/office/drawing/2014/main" id="{23ECC4DF-9151-9856-2502-7ABBB0A6E4B7}"/>
              </a:ext>
            </a:extLst>
          </p:cNvPr>
          <p:cNvSpPr/>
          <p:nvPr/>
        </p:nvSpPr>
        <p:spPr>
          <a:xfrm>
            <a:off x="3494384" y="8692738"/>
            <a:ext cx="3022521" cy="5418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7E70BEFB-A85A-7E48-75D8-42E72363C587}"/>
              </a:ext>
            </a:extLst>
          </p:cNvPr>
          <p:cNvSpPr txBox="1"/>
          <p:nvPr/>
        </p:nvSpPr>
        <p:spPr>
          <a:xfrm>
            <a:off x="3441034" y="8445743"/>
            <a:ext cx="6462821" cy="276999"/>
          </a:xfrm>
          <a:prstGeom prst="rect">
            <a:avLst/>
          </a:prstGeom>
          <a:noFill/>
        </p:spPr>
        <p:txBody>
          <a:bodyPr wrap="square">
            <a:spAutoFit/>
          </a:bodyPr>
          <a:lstStyle/>
          <a:p>
            <a:r>
              <a:rPr lang="en-GB" sz="1200" dirty="0">
                <a:effectLst/>
                <a:latin typeface="Calibri" panose="020F0502020204030204" pitchFamily="34" charset="0"/>
                <a:ea typeface="Times New Roman" panose="02020603050405020304" pitchFamily="18" charset="0"/>
                <a:cs typeface="Times New Roman" panose="02020603050405020304" pitchFamily="18" charset="0"/>
              </a:rPr>
              <a:t>Groyne:</a:t>
            </a:r>
            <a:endParaRPr lang="en-GB" sz="1200" dirty="0">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72383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ounded Rectangle 38">
            <a:extLst>
              <a:ext uri="{FF2B5EF4-FFF2-40B4-BE49-F238E27FC236}">
                <a16:creationId xmlns:a16="http://schemas.microsoft.com/office/drawing/2014/main" id="{52F230C3-C067-1D83-4194-D71DE404E64A}"/>
              </a:ext>
            </a:extLst>
          </p:cNvPr>
          <p:cNvSpPr/>
          <p:nvPr/>
        </p:nvSpPr>
        <p:spPr>
          <a:xfrm>
            <a:off x="-487298" y="-18903"/>
            <a:ext cx="5944201" cy="862850"/>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E0E8C76-28E0-8293-66B9-120D4FC99544}"/>
              </a:ext>
            </a:extLst>
          </p:cNvPr>
          <p:cNvSpPr/>
          <p:nvPr/>
        </p:nvSpPr>
        <p:spPr>
          <a:xfrm>
            <a:off x="-160421" y="1459739"/>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90ED1EA0-6811-E62C-8186-0AF57947F6A4}"/>
              </a:ext>
            </a:extLst>
          </p:cNvPr>
          <p:cNvSpPr txBox="1"/>
          <p:nvPr/>
        </p:nvSpPr>
        <p:spPr>
          <a:xfrm>
            <a:off x="197105" y="1459739"/>
            <a:ext cx="5782355" cy="400110"/>
          </a:xfrm>
          <a:prstGeom prst="rect">
            <a:avLst/>
          </a:prstGeom>
          <a:noFill/>
        </p:spPr>
        <p:txBody>
          <a:bodyPr wrap="square" rtlCol="0">
            <a:spAutoFit/>
          </a:bodyPr>
          <a:lstStyle/>
          <a:p>
            <a:r>
              <a:rPr lang="en-GB" sz="2000" dirty="0">
                <a:solidFill>
                  <a:schemeClr val="bg1"/>
                </a:solidFill>
              </a:rPr>
              <a:t>Waves and their characteristics</a:t>
            </a:r>
          </a:p>
        </p:txBody>
      </p:sp>
      <p:sp>
        <p:nvSpPr>
          <p:cNvPr id="16" name="TextBox 15">
            <a:extLst>
              <a:ext uri="{FF2B5EF4-FFF2-40B4-BE49-F238E27FC236}">
                <a16:creationId xmlns:a16="http://schemas.microsoft.com/office/drawing/2014/main" id="{3CD2ED89-2A90-C195-C5BD-D02496E9B067}"/>
              </a:ext>
            </a:extLst>
          </p:cNvPr>
          <p:cNvSpPr txBox="1"/>
          <p:nvPr/>
        </p:nvSpPr>
        <p:spPr>
          <a:xfrm>
            <a:off x="235004" y="1921330"/>
            <a:ext cx="6149753" cy="369332"/>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Label the main characteristics of waves on the diagram below. </a:t>
            </a:r>
            <a:endParaRPr lang="en-GB" sz="1800" dirty="0">
              <a:effectLst/>
              <a:latin typeface="Times New Roman" panose="02020603050405020304" pitchFamily="18" charset="0"/>
              <a:ea typeface="Times New Roman" panose="02020603050405020304" pitchFamily="18" charset="0"/>
            </a:endParaRPr>
          </a:p>
        </p:txBody>
      </p:sp>
      <p:cxnSp>
        <p:nvCxnSpPr>
          <p:cNvPr id="17" name="Straight Connector 16">
            <a:extLst>
              <a:ext uri="{FF2B5EF4-FFF2-40B4-BE49-F238E27FC236}">
                <a16:creationId xmlns:a16="http://schemas.microsoft.com/office/drawing/2014/main" id="{37CF8CF8-6770-931E-9262-4F7336EF5F73}"/>
              </a:ext>
            </a:extLst>
          </p:cNvPr>
          <p:cNvCxnSpPr/>
          <p:nvPr/>
        </p:nvCxnSpPr>
        <p:spPr>
          <a:xfrm>
            <a:off x="359060" y="7436629"/>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5D7F550C-62D2-C351-E6DD-D659582AE0A2}"/>
              </a:ext>
            </a:extLst>
          </p:cNvPr>
          <p:cNvCxnSpPr/>
          <p:nvPr/>
        </p:nvCxnSpPr>
        <p:spPr>
          <a:xfrm>
            <a:off x="359060" y="7861745"/>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C68A1524-F7E1-E766-2812-DB8A3496F2A7}"/>
              </a:ext>
            </a:extLst>
          </p:cNvPr>
          <p:cNvCxnSpPr/>
          <p:nvPr/>
        </p:nvCxnSpPr>
        <p:spPr>
          <a:xfrm>
            <a:off x="374394" y="8302903"/>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FBB68BAB-6130-8951-C11F-A0AE04EFB970}"/>
              </a:ext>
            </a:extLst>
          </p:cNvPr>
          <p:cNvSpPr txBox="1"/>
          <p:nvPr/>
        </p:nvSpPr>
        <p:spPr>
          <a:xfrm>
            <a:off x="247744" y="6791224"/>
            <a:ext cx="5835950" cy="369332"/>
          </a:xfrm>
          <a:prstGeom prst="rect">
            <a:avLst/>
          </a:prstGeom>
          <a:noFill/>
        </p:spPr>
        <p:txBody>
          <a:bodyPr wrap="square">
            <a:spAutoFit/>
          </a:bodyPr>
          <a:lstStyle/>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Explain what happens to waves as they approach the shore. </a:t>
            </a:r>
            <a:endParaRPr lang="en-GB" sz="1800" dirty="0">
              <a:effectLst/>
              <a:latin typeface="Times New Roman" panose="02020603050405020304" pitchFamily="18" charset="0"/>
              <a:ea typeface="Times New Roman" panose="02020603050405020304" pitchFamily="18" charset="0"/>
            </a:endParaRPr>
          </a:p>
        </p:txBody>
      </p:sp>
      <p:pic>
        <p:nvPicPr>
          <p:cNvPr id="22" name="Picture 21" descr="A qr code with a few black squares&#10;&#10;Description automatically generated">
            <a:extLst>
              <a:ext uri="{FF2B5EF4-FFF2-40B4-BE49-F238E27FC236}">
                <a16:creationId xmlns:a16="http://schemas.microsoft.com/office/drawing/2014/main" id="{59C1F7E7-BD49-AABC-836D-68072FB368E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696007" y="99342"/>
            <a:ext cx="669532" cy="669532"/>
          </a:xfrm>
          <a:prstGeom prst="rect">
            <a:avLst/>
          </a:prstGeom>
        </p:spPr>
      </p:pic>
      <p:cxnSp>
        <p:nvCxnSpPr>
          <p:cNvPr id="26" name="Straight Connector 25">
            <a:extLst>
              <a:ext uri="{FF2B5EF4-FFF2-40B4-BE49-F238E27FC236}">
                <a16:creationId xmlns:a16="http://schemas.microsoft.com/office/drawing/2014/main" id="{B56A567E-3620-F9FD-7E7F-BB2B521765EB}"/>
              </a:ext>
            </a:extLst>
          </p:cNvPr>
          <p:cNvCxnSpPr/>
          <p:nvPr/>
        </p:nvCxnSpPr>
        <p:spPr>
          <a:xfrm>
            <a:off x="374394" y="8302903"/>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F9674426-0909-354D-1828-E9796BA7757E}"/>
              </a:ext>
            </a:extLst>
          </p:cNvPr>
          <p:cNvCxnSpPr/>
          <p:nvPr/>
        </p:nvCxnSpPr>
        <p:spPr>
          <a:xfrm>
            <a:off x="374394" y="8728019"/>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763B0100-7F11-BA18-4785-51CB61EE2E6A}"/>
              </a:ext>
            </a:extLst>
          </p:cNvPr>
          <p:cNvCxnSpPr/>
          <p:nvPr/>
        </p:nvCxnSpPr>
        <p:spPr>
          <a:xfrm>
            <a:off x="389728" y="9169177"/>
            <a:ext cx="6038437" cy="0"/>
          </a:xfrm>
          <a:prstGeom prst="line">
            <a:avLst/>
          </a:prstGeom>
        </p:spPr>
        <p:style>
          <a:lnRef idx="2">
            <a:schemeClr val="accent1"/>
          </a:lnRef>
          <a:fillRef idx="0">
            <a:schemeClr val="accent1"/>
          </a:fillRef>
          <a:effectRef idx="1">
            <a:schemeClr val="accent1"/>
          </a:effectRef>
          <a:fontRef idx="minor">
            <a:schemeClr val="tx1"/>
          </a:fontRef>
        </p:style>
      </p:cxnSp>
      <p:pic>
        <p:nvPicPr>
          <p:cNvPr id="33" name="Picture 32" descr="A cartoon of a beach with waves&#10;&#10;Description automatically generated">
            <a:extLst>
              <a:ext uri="{FF2B5EF4-FFF2-40B4-BE49-F238E27FC236}">
                <a16:creationId xmlns:a16="http://schemas.microsoft.com/office/drawing/2014/main" id="{2CF266BF-FA8E-9E12-04B7-427780B0D199}"/>
              </a:ext>
            </a:extLst>
          </p:cNvPr>
          <p:cNvPicPr>
            <a:picLocks noChangeAspect="1"/>
          </p:cNvPicPr>
          <p:nvPr/>
        </p:nvPicPr>
        <p:blipFill>
          <a:blip r:embed="rId3"/>
          <a:stretch>
            <a:fillRect/>
          </a:stretch>
        </p:blipFill>
        <p:spPr>
          <a:xfrm>
            <a:off x="649230" y="2481339"/>
            <a:ext cx="5321300" cy="3968427"/>
          </a:xfrm>
          <a:prstGeom prst="rect">
            <a:avLst/>
          </a:prstGeom>
        </p:spPr>
      </p:pic>
      <p:sp>
        <p:nvSpPr>
          <p:cNvPr id="4" name="TextBox 3">
            <a:extLst>
              <a:ext uri="{FF2B5EF4-FFF2-40B4-BE49-F238E27FC236}">
                <a16:creationId xmlns:a16="http://schemas.microsoft.com/office/drawing/2014/main" id="{B8892388-FC9F-581E-15C9-F294A6557FAC}"/>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5" name="Footer Placeholder 30">
            <a:extLst>
              <a:ext uri="{FF2B5EF4-FFF2-40B4-BE49-F238E27FC236}">
                <a16:creationId xmlns:a16="http://schemas.microsoft.com/office/drawing/2014/main" id="{9F715096-BFA3-C976-CA99-C1F55BBED8E5}"/>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7</a:t>
            </a:fld>
            <a:endParaRPr lang="en-GB" sz="1400" dirty="0"/>
          </a:p>
        </p:txBody>
      </p:sp>
      <p:pic>
        <p:nvPicPr>
          <p:cNvPr id="6" name="Graphic 5">
            <a:extLst>
              <a:ext uri="{FF2B5EF4-FFF2-40B4-BE49-F238E27FC236}">
                <a16:creationId xmlns:a16="http://schemas.microsoft.com/office/drawing/2014/main" id="{C9898640-2515-6BD7-DB4F-DA4D4068B5EF}"/>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153385" y="9383990"/>
            <a:ext cx="205675" cy="205675"/>
          </a:xfrm>
          <a:prstGeom prst="rect">
            <a:avLst/>
          </a:prstGeom>
        </p:spPr>
      </p:pic>
    </p:spTree>
    <p:extLst>
      <p:ext uri="{BB962C8B-B14F-4D97-AF65-F5344CB8AC3E}">
        <p14:creationId xmlns:p14="http://schemas.microsoft.com/office/powerpoint/2010/main" val="16039308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E12674B7-773F-3668-7AB1-17B916D376F7}"/>
              </a:ext>
            </a:extLst>
          </p:cNvPr>
          <p:cNvSpPr/>
          <p:nvPr/>
        </p:nvSpPr>
        <p:spPr>
          <a:xfrm>
            <a:off x="394447" y="773199"/>
            <a:ext cx="5755583" cy="616329"/>
          </a:xfrm>
          <a:prstGeom prst="roundRect">
            <a:avLst/>
          </a:prstGeom>
          <a:solidFill>
            <a:srgbClr val="4F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05583D8B-EC91-F06E-B684-1E8E1E7B9301}"/>
              </a:ext>
            </a:extLst>
          </p:cNvPr>
          <p:cNvSpPr txBox="1"/>
          <p:nvPr/>
        </p:nvSpPr>
        <p:spPr>
          <a:xfrm>
            <a:off x="501903" y="892305"/>
            <a:ext cx="7154779" cy="461665"/>
          </a:xfrm>
          <a:prstGeom prst="rect">
            <a:avLst/>
          </a:prstGeom>
          <a:noFill/>
        </p:spPr>
        <p:txBody>
          <a:bodyPr wrap="square" rtlCol="0">
            <a:spAutoFit/>
          </a:bodyPr>
          <a:lstStyle/>
          <a:p>
            <a:r>
              <a:rPr lang="en-GB" sz="2400" b="1" dirty="0">
                <a:solidFill>
                  <a:schemeClr val="bg1"/>
                </a:solidFill>
              </a:rPr>
              <a:t>Hard Engineering Coastal Management</a:t>
            </a:r>
          </a:p>
        </p:txBody>
      </p:sp>
      <p:sp>
        <p:nvSpPr>
          <p:cNvPr id="9" name="Rectangle 8">
            <a:extLst>
              <a:ext uri="{FF2B5EF4-FFF2-40B4-BE49-F238E27FC236}">
                <a16:creationId xmlns:a16="http://schemas.microsoft.com/office/drawing/2014/main" id="{9E0E8C76-28E0-8293-66B9-120D4FC99544}"/>
              </a:ext>
            </a:extLst>
          </p:cNvPr>
          <p:cNvSpPr/>
          <p:nvPr/>
        </p:nvSpPr>
        <p:spPr>
          <a:xfrm>
            <a:off x="-160421" y="1459739"/>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90ED1EA0-6811-E62C-8186-0AF57947F6A4}"/>
              </a:ext>
            </a:extLst>
          </p:cNvPr>
          <p:cNvSpPr txBox="1"/>
          <p:nvPr/>
        </p:nvSpPr>
        <p:spPr>
          <a:xfrm>
            <a:off x="197105" y="1459739"/>
            <a:ext cx="5782355" cy="400110"/>
          </a:xfrm>
          <a:prstGeom prst="rect">
            <a:avLst/>
          </a:prstGeom>
          <a:noFill/>
        </p:spPr>
        <p:txBody>
          <a:bodyPr wrap="square" rtlCol="0">
            <a:spAutoFit/>
          </a:bodyPr>
          <a:lstStyle/>
          <a:p>
            <a:r>
              <a:rPr lang="en-GB" sz="2000" dirty="0">
                <a:solidFill>
                  <a:schemeClr val="bg1"/>
                </a:solidFill>
              </a:rPr>
              <a:t>Hard engineering strategies</a:t>
            </a:r>
          </a:p>
        </p:txBody>
      </p:sp>
      <p:sp>
        <p:nvSpPr>
          <p:cNvPr id="16" name="TextBox 15">
            <a:extLst>
              <a:ext uri="{FF2B5EF4-FFF2-40B4-BE49-F238E27FC236}">
                <a16:creationId xmlns:a16="http://schemas.microsoft.com/office/drawing/2014/main" id="{3CD2ED89-2A90-C195-C5BD-D02496E9B067}"/>
              </a:ext>
            </a:extLst>
          </p:cNvPr>
          <p:cNvSpPr txBox="1"/>
          <p:nvPr/>
        </p:nvSpPr>
        <p:spPr>
          <a:xfrm>
            <a:off x="235004" y="1921330"/>
            <a:ext cx="6858000" cy="1200329"/>
          </a:xfrm>
          <a:prstGeom prst="rect">
            <a:avLst/>
          </a:prstGeom>
          <a:noFill/>
        </p:spPr>
        <p:txBody>
          <a:bodyPr wrap="square">
            <a:spAutoFit/>
          </a:bodyPr>
          <a:lstStyle/>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Annotate the photograph below to show the positive and negative impacts of hard engineering coastal management at Mappleton on the Holderness Coast, East Yorkshire. </a:t>
            </a:r>
            <a:endParaRPr lang="en-GB" dirty="0">
              <a:latin typeface="Calibri" panose="020F0502020204030204" pitchFamily="34" charset="0"/>
              <a:ea typeface="Times New Roman" panose="02020603050405020304" pitchFamily="18" charset="0"/>
              <a:cs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p:txBody>
      </p:sp>
      <p:sp>
        <p:nvSpPr>
          <p:cNvPr id="36" name="Rounded Rectangle 35">
            <a:extLst>
              <a:ext uri="{FF2B5EF4-FFF2-40B4-BE49-F238E27FC236}">
                <a16:creationId xmlns:a16="http://schemas.microsoft.com/office/drawing/2014/main" id="{126BCEC3-FDDB-1380-1362-876E4D12934A}"/>
              </a:ext>
            </a:extLst>
          </p:cNvPr>
          <p:cNvSpPr/>
          <p:nvPr/>
        </p:nvSpPr>
        <p:spPr>
          <a:xfrm>
            <a:off x="-487298" y="-18903"/>
            <a:ext cx="5944201" cy="862850"/>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F41759D-1CBE-5146-F934-F373DCF4F501}"/>
              </a:ext>
            </a:extLst>
          </p:cNvPr>
          <p:cNvSpPr txBox="1"/>
          <p:nvPr/>
        </p:nvSpPr>
        <p:spPr>
          <a:xfrm>
            <a:off x="797617" y="31853"/>
            <a:ext cx="3247697" cy="830997"/>
          </a:xfrm>
          <a:prstGeom prst="rect">
            <a:avLst/>
          </a:prstGeom>
          <a:noFill/>
        </p:spPr>
        <p:txBody>
          <a:bodyPr wrap="square" rtlCol="0">
            <a:spAutoFit/>
          </a:bodyPr>
          <a:lstStyle/>
          <a:p>
            <a:r>
              <a:rPr lang="en-GB" sz="4800" dirty="0">
                <a:solidFill>
                  <a:schemeClr val="bg1"/>
                </a:solidFill>
              </a:rPr>
              <a:t>Application</a:t>
            </a:r>
          </a:p>
        </p:txBody>
      </p:sp>
      <p:pic>
        <p:nvPicPr>
          <p:cNvPr id="11" name="Graphic 10">
            <a:extLst>
              <a:ext uri="{FF2B5EF4-FFF2-40B4-BE49-F238E27FC236}">
                <a16:creationId xmlns:a16="http://schemas.microsoft.com/office/drawing/2014/main" id="{BDDEBB3D-5D44-CD55-85E1-852767207CA5}"/>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158604" y="98027"/>
            <a:ext cx="639013" cy="639013"/>
          </a:xfrm>
          <a:prstGeom prst="rect">
            <a:avLst/>
          </a:prstGeom>
        </p:spPr>
      </p:pic>
      <p:pic>
        <p:nvPicPr>
          <p:cNvPr id="24" name="Picture 23" descr="A aerial view of a beach and a town&#10;&#10;Description automatically generated">
            <a:extLst>
              <a:ext uri="{FF2B5EF4-FFF2-40B4-BE49-F238E27FC236}">
                <a16:creationId xmlns:a16="http://schemas.microsoft.com/office/drawing/2014/main" id="{9FB13166-794A-6FBB-2B0D-219B0C2EC1F2}"/>
              </a:ext>
            </a:extLst>
          </p:cNvPr>
          <p:cNvPicPr>
            <a:picLocks noChangeAspect="1"/>
          </p:cNvPicPr>
          <p:nvPr/>
        </p:nvPicPr>
        <p:blipFill>
          <a:blip r:embed="rId4"/>
          <a:stretch>
            <a:fillRect/>
          </a:stretch>
        </p:blipFill>
        <p:spPr>
          <a:xfrm>
            <a:off x="868479" y="4166295"/>
            <a:ext cx="4807518" cy="3205012"/>
          </a:xfrm>
          <a:prstGeom prst="rect">
            <a:avLst/>
          </a:prstGeom>
        </p:spPr>
      </p:pic>
      <p:sp>
        <p:nvSpPr>
          <p:cNvPr id="4" name="TextBox 3">
            <a:extLst>
              <a:ext uri="{FF2B5EF4-FFF2-40B4-BE49-F238E27FC236}">
                <a16:creationId xmlns:a16="http://schemas.microsoft.com/office/drawing/2014/main" id="{295D274D-D2F9-DE35-8F9E-A268B8E7039A}"/>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6" name="Footer Placeholder 30">
            <a:extLst>
              <a:ext uri="{FF2B5EF4-FFF2-40B4-BE49-F238E27FC236}">
                <a16:creationId xmlns:a16="http://schemas.microsoft.com/office/drawing/2014/main" id="{0B245439-3B90-1951-A23D-074E2593EEF2}"/>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70</a:t>
            </a:fld>
            <a:endParaRPr lang="en-GB" sz="1400" dirty="0"/>
          </a:p>
        </p:txBody>
      </p:sp>
      <p:pic>
        <p:nvPicPr>
          <p:cNvPr id="12" name="Graphic 11">
            <a:extLst>
              <a:ext uri="{FF2B5EF4-FFF2-40B4-BE49-F238E27FC236}">
                <a16:creationId xmlns:a16="http://schemas.microsoft.com/office/drawing/2014/main" id="{7B1E9671-8790-3BB0-21E8-DD0A5AA84E26}"/>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153385" y="9383990"/>
            <a:ext cx="205675" cy="205675"/>
          </a:xfrm>
          <a:prstGeom prst="rect">
            <a:avLst/>
          </a:prstGeom>
        </p:spPr>
      </p:pic>
    </p:spTree>
    <p:extLst>
      <p:ext uri="{BB962C8B-B14F-4D97-AF65-F5344CB8AC3E}">
        <p14:creationId xmlns:p14="http://schemas.microsoft.com/office/powerpoint/2010/main" val="113560989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0D7FEB17-FBDC-4B05-2987-AC8EAB231E1F}"/>
              </a:ext>
            </a:extLst>
          </p:cNvPr>
          <p:cNvSpPr/>
          <p:nvPr/>
        </p:nvSpPr>
        <p:spPr>
          <a:xfrm>
            <a:off x="394447" y="773199"/>
            <a:ext cx="5755583" cy="616329"/>
          </a:xfrm>
          <a:prstGeom prst="roundRect">
            <a:avLst/>
          </a:prstGeom>
          <a:solidFill>
            <a:srgbClr val="4F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EA0504F8-A09A-FCED-20AD-68C2CD408CBF}"/>
              </a:ext>
            </a:extLst>
          </p:cNvPr>
          <p:cNvSpPr txBox="1"/>
          <p:nvPr/>
        </p:nvSpPr>
        <p:spPr>
          <a:xfrm>
            <a:off x="501903" y="892305"/>
            <a:ext cx="7154779" cy="461665"/>
          </a:xfrm>
          <a:prstGeom prst="rect">
            <a:avLst/>
          </a:prstGeom>
          <a:noFill/>
        </p:spPr>
        <p:txBody>
          <a:bodyPr wrap="square" rtlCol="0">
            <a:spAutoFit/>
          </a:bodyPr>
          <a:lstStyle/>
          <a:p>
            <a:r>
              <a:rPr lang="en-GB" sz="2400" b="1" dirty="0">
                <a:solidFill>
                  <a:schemeClr val="bg1"/>
                </a:solidFill>
              </a:rPr>
              <a:t>Hard Engineering Coastal Management</a:t>
            </a:r>
          </a:p>
        </p:txBody>
      </p:sp>
      <p:sp>
        <p:nvSpPr>
          <p:cNvPr id="9" name="Rectangle 8">
            <a:extLst>
              <a:ext uri="{FF2B5EF4-FFF2-40B4-BE49-F238E27FC236}">
                <a16:creationId xmlns:a16="http://schemas.microsoft.com/office/drawing/2014/main" id="{9E0E8C76-28E0-8293-66B9-120D4FC99544}"/>
              </a:ext>
            </a:extLst>
          </p:cNvPr>
          <p:cNvSpPr/>
          <p:nvPr/>
        </p:nvSpPr>
        <p:spPr>
          <a:xfrm>
            <a:off x="-160421" y="1459739"/>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90ED1EA0-6811-E62C-8186-0AF57947F6A4}"/>
              </a:ext>
            </a:extLst>
          </p:cNvPr>
          <p:cNvSpPr txBox="1"/>
          <p:nvPr/>
        </p:nvSpPr>
        <p:spPr>
          <a:xfrm>
            <a:off x="197105" y="1459739"/>
            <a:ext cx="5782355" cy="400110"/>
          </a:xfrm>
          <a:prstGeom prst="rect">
            <a:avLst/>
          </a:prstGeom>
          <a:noFill/>
        </p:spPr>
        <p:txBody>
          <a:bodyPr wrap="square" rtlCol="0">
            <a:spAutoFit/>
          </a:bodyPr>
          <a:lstStyle/>
          <a:p>
            <a:r>
              <a:rPr lang="en-GB" sz="2000" dirty="0">
                <a:solidFill>
                  <a:schemeClr val="bg1"/>
                </a:solidFill>
              </a:rPr>
              <a:t>Exam style question(s)</a:t>
            </a:r>
          </a:p>
        </p:txBody>
      </p:sp>
      <p:sp>
        <p:nvSpPr>
          <p:cNvPr id="30" name="TextBox 29">
            <a:extLst>
              <a:ext uri="{FF2B5EF4-FFF2-40B4-BE49-F238E27FC236}">
                <a16:creationId xmlns:a16="http://schemas.microsoft.com/office/drawing/2014/main" id="{5EF1A7B7-2ECC-189C-C0EE-1FBABEBD36FC}"/>
              </a:ext>
            </a:extLst>
          </p:cNvPr>
          <p:cNvSpPr txBox="1"/>
          <p:nvPr/>
        </p:nvSpPr>
        <p:spPr>
          <a:xfrm>
            <a:off x="235005" y="1880202"/>
            <a:ext cx="6271414" cy="1754326"/>
          </a:xfrm>
          <a:prstGeom prst="rect">
            <a:avLst/>
          </a:prstGeom>
          <a:noFill/>
        </p:spPr>
        <p:txBody>
          <a:bodyPr wrap="square">
            <a:spAutoFit/>
          </a:bodyPr>
          <a:lstStyle/>
          <a:p>
            <a:pPr marL="342900" indent="-342900">
              <a:buAutoNum type="arabicPeriod"/>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Which of the following is not an example of a hard engineering coastal management strategy?</a:t>
            </a:r>
          </a:p>
          <a:p>
            <a:pPr marL="623888" indent="-333375">
              <a:buFont typeface="Wingdings" pitchFamily="2" charset="2"/>
              <a:buChar char="q"/>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Sea wall</a:t>
            </a:r>
          </a:p>
          <a:p>
            <a:pPr marL="623888" indent="-333375">
              <a:buFont typeface="Wingdings" pitchFamily="2" charset="2"/>
              <a:buChar char="q"/>
            </a:pPr>
            <a:r>
              <a:rPr lang="en-GB" dirty="0">
                <a:latin typeface="Calibri" panose="020F0502020204030204" pitchFamily="34" charset="0"/>
                <a:ea typeface="Times New Roman" panose="02020603050405020304" pitchFamily="18" charset="0"/>
                <a:cs typeface="Times New Roman" panose="02020603050405020304" pitchFamily="18" charset="0"/>
              </a:rPr>
              <a:t>Groyne</a:t>
            </a:r>
          </a:p>
          <a:p>
            <a:pPr marL="623888" indent="-333375">
              <a:buFont typeface="Wingdings" pitchFamily="2" charset="2"/>
              <a:buChar char="q"/>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Gabion</a:t>
            </a:r>
          </a:p>
          <a:p>
            <a:pPr marL="623888" indent="-333375">
              <a:buFont typeface="Wingdings" pitchFamily="2" charset="2"/>
              <a:buChar char="q"/>
            </a:pPr>
            <a:r>
              <a:rPr lang="en-GB" dirty="0">
                <a:latin typeface="Calibri" panose="020F0502020204030204" pitchFamily="34" charset="0"/>
                <a:ea typeface="Times New Roman" panose="02020603050405020304" pitchFamily="18" charset="0"/>
                <a:cs typeface="Times New Roman" panose="02020603050405020304" pitchFamily="18" charset="0"/>
              </a:rPr>
              <a:t>Beach nourishment</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0C6099E8-8318-895C-4512-C2951C199058}"/>
              </a:ext>
            </a:extLst>
          </p:cNvPr>
          <p:cNvSpPr txBox="1"/>
          <p:nvPr/>
        </p:nvSpPr>
        <p:spPr>
          <a:xfrm>
            <a:off x="4711958" y="3256469"/>
            <a:ext cx="1672799" cy="369332"/>
          </a:xfrm>
          <a:prstGeom prst="rect">
            <a:avLst/>
          </a:prstGeom>
          <a:noFill/>
        </p:spPr>
        <p:txBody>
          <a:bodyPr wrap="square">
            <a:spAutoFit/>
          </a:bodyPr>
          <a:lstStyle/>
          <a:p>
            <a:pPr algn="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[1 mark]</a:t>
            </a:r>
            <a:endParaRPr lang="en-GB" sz="1800" dirty="0">
              <a:effectLst/>
              <a:latin typeface="Times New Roman" panose="02020603050405020304" pitchFamily="18" charset="0"/>
              <a:ea typeface="Times New Roman" panose="02020603050405020304" pitchFamily="18" charset="0"/>
            </a:endParaRPr>
          </a:p>
        </p:txBody>
      </p:sp>
      <p:sp>
        <p:nvSpPr>
          <p:cNvPr id="28" name="TextBox 27">
            <a:extLst>
              <a:ext uri="{FF2B5EF4-FFF2-40B4-BE49-F238E27FC236}">
                <a16:creationId xmlns:a16="http://schemas.microsoft.com/office/drawing/2014/main" id="{E692E4BA-C60E-3942-A727-7C211D152525}"/>
              </a:ext>
            </a:extLst>
          </p:cNvPr>
          <p:cNvSpPr txBox="1"/>
          <p:nvPr/>
        </p:nvSpPr>
        <p:spPr>
          <a:xfrm>
            <a:off x="245165" y="3531447"/>
            <a:ext cx="6271413" cy="646331"/>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Study Figure 1, a photograph of coastal defences at Hornsea in eastern England. </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6" name="Rounded Rectangle 35">
            <a:extLst>
              <a:ext uri="{FF2B5EF4-FFF2-40B4-BE49-F238E27FC236}">
                <a16:creationId xmlns:a16="http://schemas.microsoft.com/office/drawing/2014/main" id="{126BCEC3-FDDB-1380-1362-876E4D12934A}"/>
              </a:ext>
            </a:extLst>
          </p:cNvPr>
          <p:cNvSpPr/>
          <p:nvPr/>
        </p:nvSpPr>
        <p:spPr>
          <a:xfrm>
            <a:off x="-487297" y="-18903"/>
            <a:ext cx="9088856" cy="862850"/>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F41759D-1CBE-5146-F934-F373DCF4F501}"/>
              </a:ext>
            </a:extLst>
          </p:cNvPr>
          <p:cNvSpPr txBox="1"/>
          <p:nvPr/>
        </p:nvSpPr>
        <p:spPr>
          <a:xfrm>
            <a:off x="797617" y="31853"/>
            <a:ext cx="4747777" cy="830997"/>
          </a:xfrm>
          <a:prstGeom prst="rect">
            <a:avLst/>
          </a:prstGeom>
          <a:noFill/>
        </p:spPr>
        <p:txBody>
          <a:bodyPr wrap="square" rtlCol="0">
            <a:spAutoFit/>
          </a:bodyPr>
          <a:lstStyle/>
          <a:p>
            <a:r>
              <a:rPr lang="en-GB" sz="4800" dirty="0">
                <a:solidFill>
                  <a:schemeClr val="bg1"/>
                </a:solidFill>
              </a:rPr>
              <a:t>Exam Questions</a:t>
            </a:r>
          </a:p>
        </p:txBody>
      </p:sp>
      <p:pic>
        <p:nvPicPr>
          <p:cNvPr id="2" name="Graphic 1">
            <a:extLst>
              <a:ext uri="{FF2B5EF4-FFF2-40B4-BE49-F238E27FC236}">
                <a16:creationId xmlns:a16="http://schemas.microsoft.com/office/drawing/2014/main" id="{BB1274C8-ED92-B34A-0956-B4AB6DFDE618}"/>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174956" y="90375"/>
            <a:ext cx="633766" cy="633766"/>
          </a:xfrm>
          <a:prstGeom prst="rect">
            <a:avLst/>
          </a:prstGeom>
        </p:spPr>
      </p:pic>
      <p:sp>
        <p:nvSpPr>
          <p:cNvPr id="4" name="TextBox 3">
            <a:extLst>
              <a:ext uri="{FF2B5EF4-FFF2-40B4-BE49-F238E27FC236}">
                <a16:creationId xmlns:a16="http://schemas.microsoft.com/office/drawing/2014/main" id="{DFCB50D7-5E66-92C3-CFA4-995FBEC5F51F}"/>
              </a:ext>
            </a:extLst>
          </p:cNvPr>
          <p:cNvSpPr txBox="1"/>
          <p:nvPr/>
        </p:nvSpPr>
        <p:spPr>
          <a:xfrm>
            <a:off x="1951112" y="4007296"/>
            <a:ext cx="2642251" cy="369332"/>
          </a:xfrm>
          <a:prstGeom prst="rect">
            <a:avLst/>
          </a:prstGeom>
          <a:noFill/>
        </p:spPr>
        <p:txBody>
          <a:bodyPr wrap="square">
            <a:spAutoFit/>
          </a:bodyPr>
          <a:lstStyle/>
          <a:p>
            <a:pPr algn="ctr"/>
            <a:r>
              <a:rPr lang="en-GB" dirty="0">
                <a:latin typeface="Calibri" panose="020F0502020204030204" pitchFamily="34" charset="0"/>
                <a:ea typeface="Times New Roman" panose="02020603050405020304" pitchFamily="18" charset="0"/>
                <a:cs typeface="Times New Roman" panose="02020603050405020304" pitchFamily="18" charset="0"/>
              </a:rPr>
              <a:t>Figure 1</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6" name="Picture 15" descr="A long shot of a beach&#10;&#10;Description automatically generated">
            <a:extLst>
              <a:ext uri="{FF2B5EF4-FFF2-40B4-BE49-F238E27FC236}">
                <a16:creationId xmlns:a16="http://schemas.microsoft.com/office/drawing/2014/main" id="{4B0AE0F8-3623-B77E-E531-2FF4E812B7C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1515" y="4405935"/>
            <a:ext cx="5924254" cy="4443190"/>
          </a:xfrm>
          <a:prstGeom prst="rect">
            <a:avLst/>
          </a:prstGeom>
        </p:spPr>
      </p:pic>
      <p:sp>
        <p:nvSpPr>
          <p:cNvPr id="3" name="TextBox 2">
            <a:extLst>
              <a:ext uri="{FF2B5EF4-FFF2-40B4-BE49-F238E27FC236}">
                <a16:creationId xmlns:a16="http://schemas.microsoft.com/office/drawing/2014/main" id="{2F984D75-E2FF-6DD3-B1BB-7704142F0943}"/>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6" name="Footer Placeholder 30">
            <a:extLst>
              <a:ext uri="{FF2B5EF4-FFF2-40B4-BE49-F238E27FC236}">
                <a16:creationId xmlns:a16="http://schemas.microsoft.com/office/drawing/2014/main" id="{1F9C750A-7A25-DF20-3E45-C97B3CA0CF5F}"/>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71</a:t>
            </a:fld>
            <a:endParaRPr lang="en-GB" sz="1400" dirty="0"/>
          </a:p>
        </p:txBody>
      </p:sp>
      <p:pic>
        <p:nvPicPr>
          <p:cNvPr id="11" name="Graphic 10">
            <a:extLst>
              <a:ext uri="{FF2B5EF4-FFF2-40B4-BE49-F238E27FC236}">
                <a16:creationId xmlns:a16="http://schemas.microsoft.com/office/drawing/2014/main" id="{9415B0FF-615B-25A8-430E-C635B21FCD0E}"/>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153385" y="9383990"/>
            <a:ext cx="205675" cy="205675"/>
          </a:xfrm>
          <a:prstGeom prst="rect">
            <a:avLst/>
          </a:prstGeom>
        </p:spPr>
      </p:pic>
    </p:spTree>
    <p:extLst>
      <p:ext uri="{BB962C8B-B14F-4D97-AF65-F5344CB8AC3E}">
        <p14:creationId xmlns:p14="http://schemas.microsoft.com/office/powerpoint/2010/main" val="191898752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E0E8C76-28E0-8293-66B9-120D4FC99544}"/>
              </a:ext>
            </a:extLst>
          </p:cNvPr>
          <p:cNvSpPr/>
          <p:nvPr/>
        </p:nvSpPr>
        <p:spPr>
          <a:xfrm>
            <a:off x="-160421" y="1459739"/>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90ED1EA0-6811-E62C-8186-0AF57947F6A4}"/>
              </a:ext>
            </a:extLst>
          </p:cNvPr>
          <p:cNvSpPr txBox="1"/>
          <p:nvPr/>
        </p:nvSpPr>
        <p:spPr>
          <a:xfrm>
            <a:off x="197105" y="1459739"/>
            <a:ext cx="5782355" cy="400110"/>
          </a:xfrm>
          <a:prstGeom prst="rect">
            <a:avLst/>
          </a:prstGeom>
          <a:noFill/>
        </p:spPr>
        <p:txBody>
          <a:bodyPr wrap="square" rtlCol="0">
            <a:spAutoFit/>
          </a:bodyPr>
          <a:lstStyle/>
          <a:p>
            <a:r>
              <a:rPr lang="en-GB" sz="2000" dirty="0">
                <a:solidFill>
                  <a:schemeClr val="bg1"/>
                </a:solidFill>
              </a:rPr>
              <a:t>Exam style question(s)</a:t>
            </a:r>
          </a:p>
        </p:txBody>
      </p:sp>
      <p:sp>
        <p:nvSpPr>
          <p:cNvPr id="31" name="Footer Placeholder 30">
            <a:extLst>
              <a:ext uri="{FF2B5EF4-FFF2-40B4-BE49-F238E27FC236}">
                <a16:creationId xmlns:a16="http://schemas.microsoft.com/office/drawing/2014/main" id="{F992DB3D-F234-F793-D426-C691E6956DD0}"/>
              </a:ext>
            </a:extLst>
          </p:cNvPr>
          <p:cNvSpPr>
            <a:spLocks noGrp="1"/>
          </p:cNvSpPr>
          <p:nvPr>
            <p:ph type="ftr" sz="quarter" idx="11"/>
          </p:nvPr>
        </p:nvSpPr>
        <p:spPr>
          <a:xfrm>
            <a:off x="4383251" y="9317686"/>
            <a:ext cx="2314575" cy="527403"/>
          </a:xfrm>
        </p:spPr>
        <p:txBody>
          <a:bodyPr/>
          <a:lstStyle/>
          <a:p>
            <a:pPr algn="r"/>
            <a:fld id="{61037291-43BB-764F-8D70-AAF5D2AA24C7}" type="slidenum">
              <a:rPr lang="en-GB" sz="1400" smtClean="0"/>
              <a:t>72</a:t>
            </a:fld>
            <a:endParaRPr lang="en-GB" sz="1400" dirty="0"/>
          </a:p>
        </p:txBody>
      </p:sp>
      <p:sp>
        <p:nvSpPr>
          <p:cNvPr id="21" name="TextBox 20">
            <a:extLst>
              <a:ext uri="{FF2B5EF4-FFF2-40B4-BE49-F238E27FC236}">
                <a16:creationId xmlns:a16="http://schemas.microsoft.com/office/drawing/2014/main" id="{4CEBE3E4-9297-573E-596E-C28D4AA1EBF5}"/>
              </a:ext>
            </a:extLst>
          </p:cNvPr>
          <p:cNvSpPr txBox="1"/>
          <p:nvPr/>
        </p:nvSpPr>
        <p:spPr>
          <a:xfrm>
            <a:off x="301339" y="9394962"/>
            <a:ext cx="5782355" cy="338554"/>
          </a:xfrm>
          <a:prstGeom prst="rect">
            <a:avLst/>
          </a:prstGeom>
          <a:noFill/>
        </p:spPr>
        <p:txBody>
          <a:bodyPr wrap="square" rtlCol="0">
            <a:spAutoFit/>
          </a:bodyPr>
          <a:lstStyle/>
          <a:p>
            <a:r>
              <a:rPr lang="en-GB" sz="1600" dirty="0">
                <a:solidFill>
                  <a:schemeClr val="tx1">
                    <a:lumMod val="50000"/>
                    <a:lumOff val="50000"/>
                  </a:schemeClr>
                </a:solidFill>
              </a:rPr>
              <a:t>Coastal Landscapes in the UK              www.internetgeography.net</a:t>
            </a:r>
          </a:p>
        </p:txBody>
      </p:sp>
      <p:pic>
        <p:nvPicPr>
          <p:cNvPr id="23" name="Graphic 22">
            <a:extLst>
              <a:ext uri="{FF2B5EF4-FFF2-40B4-BE49-F238E27FC236}">
                <a16:creationId xmlns:a16="http://schemas.microsoft.com/office/drawing/2014/main" id="{1D5C2E6F-C81C-FA6B-C5B2-79AC95549FED}"/>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153385" y="9467120"/>
            <a:ext cx="205675" cy="205675"/>
          </a:xfrm>
          <a:prstGeom prst="rect">
            <a:avLst/>
          </a:prstGeom>
        </p:spPr>
      </p:pic>
      <p:cxnSp>
        <p:nvCxnSpPr>
          <p:cNvPr id="13" name="Straight Connector 12">
            <a:extLst>
              <a:ext uri="{FF2B5EF4-FFF2-40B4-BE49-F238E27FC236}">
                <a16:creationId xmlns:a16="http://schemas.microsoft.com/office/drawing/2014/main" id="{4E3DFAC6-E71F-9554-B22D-298D6474E15B}"/>
              </a:ext>
            </a:extLst>
          </p:cNvPr>
          <p:cNvCxnSpPr/>
          <p:nvPr/>
        </p:nvCxnSpPr>
        <p:spPr>
          <a:xfrm>
            <a:off x="367341" y="5315820"/>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4D2C3B54-BA22-ECA2-7215-D29D84EF6CC9}"/>
              </a:ext>
            </a:extLst>
          </p:cNvPr>
          <p:cNvCxnSpPr>
            <a:cxnSpLocks/>
          </p:cNvCxnSpPr>
          <p:nvPr/>
        </p:nvCxnSpPr>
        <p:spPr>
          <a:xfrm>
            <a:off x="367341" y="5740936"/>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FA32FAED-42CD-DE9F-F3C6-D21B217A91AF}"/>
              </a:ext>
            </a:extLst>
          </p:cNvPr>
          <p:cNvCxnSpPr/>
          <p:nvPr/>
        </p:nvCxnSpPr>
        <p:spPr>
          <a:xfrm>
            <a:off x="382675" y="6182094"/>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661BB0E6-7E63-02EB-29E3-61B90137AB6E}"/>
              </a:ext>
            </a:extLst>
          </p:cNvPr>
          <p:cNvCxnSpPr/>
          <p:nvPr/>
        </p:nvCxnSpPr>
        <p:spPr>
          <a:xfrm>
            <a:off x="367341" y="6607210"/>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48282ED7-B4B3-F367-0571-FADB36EA86A1}"/>
              </a:ext>
            </a:extLst>
          </p:cNvPr>
          <p:cNvCxnSpPr>
            <a:cxnSpLocks/>
          </p:cNvCxnSpPr>
          <p:nvPr/>
        </p:nvCxnSpPr>
        <p:spPr>
          <a:xfrm>
            <a:off x="1815273" y="7048368"/>
            <a:ext cx="460583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BF5C0BC9-9293-02EE-0DFC-2D02471F3F87}"/>
              </a:ext>
            </a:extLst>
          </p:cNvPr>
          <p:cNvCxnSpPr/>
          <p:nvPr/>
        </p:nvCxnSpPr>
        <p:spPr>
          <a:xfrm>
            <a:off x="357314" y="4452220"/>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07045795-9D79-F237-82E3-6492B3AC7D27}"/>
              </a:ext>
            </a:extLst>
          </p:cNvPr>
          <p:cNvCxnSpPr/>
          <p:nvPr/>
        </p:nvCxnSpPr>
        <p:spPr>
          <a:xfrm>
            <a:off x="357314" y="4877336"/>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D5050AD5-E8CD-C334-0C52-2359C10CD03F}"/>
              </a:ext>
            </a:extLst>
          </p:cNvPr>
          <p:cNvCxnSpPr/>
          <p:nvPr/>
        </p:nvCxnSpPr>
        <p:spPr>
          <a:xfrm>
            <a:off x="342323" y="4011549"/>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88401207-3B86-FC7A-7AF4-1EDCD4BBF5CC}"/>
              </a:ext>
            </a:extLst>
          </p:cNvPr>
          <p:cNvCxnSpPr>
            <a:cxnSpLocks/>
          </p:cNvCxnSpPr>
          <p:nvPr/>
        </p:nvCxnSpPr>
        <p:spPr>
          <a:xfrm>
            <a:off x="1433015" y="7048368"/>
            <a:ext cx="498809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AC8BA034-2B07-66B9-D8F3-746F35B7A92C}"/>
              </a:ext>
            </a:extLst>
          </p:cNvPr>
          <p:cNvCxnSpPr/>
          <p:nvPr/>
        </p:nvCxnSpPr>
        <p:spPr>
          <a:xfrm>
            <a:off x="367341" y="7473484"/>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00BF4198-9DB3-48D8-9A87-F041E8B41804}"/>
              </a:ext>
            </a:extLst>
          </p:cNvPr>
          <p:cNvCxnSpPr/>
          <p:nvPr/>
        </p:nvCxnSpPr>
        <p:spPr>
          <a:xfrm>
            <a:off x="382675" y="7914642"/>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71396AE4-B716-4CC4-5659-98D404B75F2F}"/>
              </a:ext>
            </a:extLst>
          </p:cNvPr>
          <p:cNvSpPr txBox="1"/>
          <p:nvPr/>
        </p:nvSpPr>
        <p:spPr>
          <a:xfrm>
            <a:off x="266187" y="6769439"/>
            <a:ext cx="1549086" cy="369332"/>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Extra space</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 name="Rounded Rectangle 1">
            <a:extLst>
              <a:ext uri="{FF2B5EF4-FFF2-40B4-BE49-F238E27FC236}">
                <a16:creationId xmlns:a16="http://schemas.microsoft.com/office/drawing/2014/main" id="{32A97F66-614A-1346-C218-5C3F907DC711}"/>
              </a:ext>
            </a:extLst>
          </p:cNvPr>
          <p:cNvSpPr/>
          <p:nvPr/>
        </p:nvSpPr>
        <p:spPr>
          <a:xfrm>
            <a:off x="394447" y="773199"/>
            <a:ext cx="5755583" cy="616329"/>
          </a:xfrm>
          <a:prstGeom prst="roundRect">
            <a:avLst/>
          </a:prstGeom>
          <a:solidFill>
            <a:srgbClr val="4F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511C59C7-67DD-24B9-2D14-F8DC5F8A56BF}"/>
              </a:ext>
            </a:extLst>
          </p:cNvPr>
          <p:cNvSpPr txBox="1"/>
          <p:nvPr/>
        </p:nvSpPr>
        <p:spPr>
          <a:xfrm>
            <a:off x="501903" y="892305"/>
            <a:ext cx="7154779" cy="461665"/>
          </a:xfrm>
          <a:prstGeom prst="rect">
            <a:avLst/>
          </a:prstGeom>
          <a:noFill/>
        </p:spPr>
        <p:txBody>
          <a:bodyPr wrap="square" rtlCol="0">
            <a:spAutoFit/>
          </a:bodyPr>
          <a:lstStyle/>
          <a:p>
            <a:r>
              <a:rPr lang="en-GB" sz="2400" b="1" dirty="0">
                <a:solidFill>
                  <a:schemeClr val="bg1"/>
                </a:solidFill>
              </a:rPr>
              <a:t>Hard Engineering Coastal Management</a:t>
            </a:r>
          </a:p>
        </p:txBody>
      </p:sp>
      <p:sp>
        <p:nvSpPr>
          <p:cNvPr id="36" name="Rounded Rectangle 35">
            <a:extLst>
              <a:ext uri="{FF2B5EF4-FFF2-40B4-BE49-F238E27FC236}">
                <a16:creationId xmlns:a16="http://schemas.microsoft.com/office/drawing/2014/main" id="{126BCEC3-FDDB-1380-1362-876E4D12934A}"/>
              </a:ext>
            </a:extLst>
          </p:cNvPr>
          <p:cNvSpPr/>
          <p:nvPr/>
        </p:nvSpPr>
        <p:spPr>
          <a:xfrm>
            <a:off x="-487298" y="-18903"/>
            <a:ext cx="7185123" cy="862850"/>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Straight Connector 24">
            <a:extLst>
              <a:ext uri="{FF2B5EF4-FFF2-40B4-BE49-F238E27FC236}">
                <a16:creationId xmlns:a16="http://schemas.microsoft.com/office/drawing/2014/main" id="{0093565C-BCD8-4E06-7697-B9AA5FE5317D}"/>
              </a:ext>
            </a:extLst>
          </p:cNvPr>
          <p:cNvCxnSpPr>
            <a:cxnSpLocks/>
          </p:cNvCxnSpPr>
          <p:nvPr/>
        </p:nvCxnSpPr>
        <p:spPr>
          <a:xfrm>
            <a:off x="382674" y="8337075"/>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002412AB-5DA1-942B-372C-1F81676A17EA}"/>
              </a:ext>
            </a:extLst>
          </p:cNvPr>
          <p:cNvCxnSpPr/>
          <p:nvPr/>
        </p:nvCxnSpPr>
        <p:spPr>
          <a:xfrm>
            <a:off x="398008" y="8778233"/>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B2ADABF7-138A-28CF-1AF9-2E4A7E51B3C1}"/>
              </a:ext>
            </a:extLst>
          </p:cNvPr>
          <p:cNvCxnSpPr/>
          <p:nvPr/>
        </p:nvCxnSpPr>
        <p:spPr>
          <a:xfrm>
            <a:off x="382674" y="9203349"/>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38" name="TextBox 37">
            <a:extLst>
              <a:ext uri="{FF2B5EF4-FFF2-40B4-BE49-F238E27FC236}">
                <a16:creationId xmlns:a16="http://schemas.microsoft.com/office/drawing/2014/main" id="{39C5F121-FF35-99B0-A3C6-D30B8E56A6F8}"/>
              </a:ext>
            </a:extLst>
          </p:cNvPr>
          <p:cNvSpPr txBox="1"/>
          <p:nvPr/>
        </p:nvSpPr>
        <p:spPr>
          <a:xfrm>
            <a:off x="4864801" y="2432515"/>
            <a:ext cx="1672799" cy="369332"/>
          </a:xfrm>
          <a:prstGeom prst="rect">
            <a:avLst/>
          </a:prstGeom>
          <a:noFill/>
        </p:spPr>
        <p:txBody>
          <a:bodyPr wrap="square">
            <a:spAutoFit/>
          </a:bodyPr>
          <a:lstStyle/>
          <a:p>
            <a:pPr algn="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[6 marks]</a:t>
            </a:r>
            <a:endParaRPr lang="en-GB" sz="1800" dirty="0">
              <a:effectLst/>
              <a:latin typeface="Times New Roman" panose="02020603050405020304" pitchFamily="18" charset="0"/>
              <a:ea typeface="Times New Roman" panose="02020603050405020304" pitchFamily="18" charset="0"/>
            </a:endParaRPr>
          </a:p>
        </p:txBody>
      </p:sp>
      <p:sp>
        <p:nvSpPr>
          <p:cNvPr id="42" name="TextBox 41">
            <a:extLst>
              <a:ext uri="{FF2B5EF4-FFF2-40B4-BE49-F238E27FC236}">
                <a16:creationId xmlns:a16="http://schemas.microsoft.com/office/drawing/2014/main" id="{E1F97C2E-712E-DF05-9F08-60E99724427B}"/>
              </a:ext>
            </a:extLst>
          </p:cNvPr>
          <p:cNvSpPr txBox="1"/>
          <p:nvPr/>
        </p:nvSpPr>
        <p:spPr>
          <a:xfrm>
            <a:off x="266187" y="1853798"/>
            <a:ext cx="6271413" cy="923330"/>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2. Discuss the costs and benefits of hard engineering strategies for coastal management. Use Figure 1 and your own understanding. </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cxnSp>
        <p:nvCxnSpPr>
          <p:cNvPr id="44" name="Straight Connector 43">
            <a:extLst>
              <a:ext uri="{FF2B5EF4-FFF2-40B4-BE49-F238E27FC236}">
                <a16:creationId xmlns:a16="http://schemas.microsoft.com/office/drawing/2014/main" id="{348D4850-EA36-5146-6A5D-EDB2E4A36E5F}"/>
              </a:ext>
            </a:extLst>
          </p:cNvPr>
          <p:cNvCxnSpPr/>
          <p:nvPr/>
        </p:nvCxnSpPr>
        <p:spPr>
          <a:xfrm>
            <a:off x="331075" y="3161243"/>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A2BE0AA6-4119-B84B-96B0-0CF3EE927926}"/>
              </a:ext>
            </a:extLst>
          </p:cNvPr>
          <p:cNvCxnSpPr/>
          <p:nvPr/>
        </p:nvCxnSpPr>
        <p:spPr>
          <a:xfrm>
            <a:off x="331075" y="3586359"/>
            <a:ext cx="6038437"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576304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3D88D800-273B-D0C6-E837-B926F45D4708}"/>
              </a:ext>
            </a:extLst>
          </p:cNvPr>
          <p:cNvSpPr/>
          <p:nvPr/>
        </p:nvSpPr>
        <p:spPr>
          <a:xfrm>
            <a:off x="394447" y="773199"/>
            <a:ext cx="5755583" cy="616329"/>
          </a:xfrm>
          <a:prstGeom prst="roundRect">
            <a:avLst/>
          </a:prstGeom>
          <a:solidFill>
            <a:srgbClr val="4F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B1132A0-36CB-3B33-0FA1-0503D625A180}"/>
              </a:ext>
            </a:extLst>
          </p:cNvPr>
          <p:cNvSpPr>
            <a:spLocks noGrp="1"/>
          </p:cNvSpPr>
          <p:nvPr>
            <p:ph type="title"/>
          </p:nvPr>
        </p:nvSpPr>
        <p:spPr>
          <a:xfrm>
            <a:off x="235005" y="297180"/>
            <a:ext cx="5915025" cy="686540"/>
          </a:xfrm>
        </p:spPr>
        <p:txBody>
          <a:bodyPr/>
          <a:lstStyle/>
          <a:p>
            <a:r>
              <a:rPr lang="en-GB" dirty="0"/>
              <a:t>Knowledge</a:t>
            </a:r>
          </a:p>
        </p:txBody>
      </p:sp>
      <p:sp>
        <p:nvSpPr>
          <p:cNvPr id="4" name="Rectangle 3">
            <a:extLst>
              <a:ext uri="{FF2B5EF4-FFF2-40B4-BE49-F238E27FC236}">
                <a16:creationId xmlns:a16="http://schemas.microsoft.com/office/drawing/2014/main" id="{C7FF525D-5A54-27A3-55D1-6E52D9CB6682}"/>
              </a:ext>
            </a:extLst>
          </p:cNvPr>
          <p:cNvSpPr/>
          <p:nvPr/>
        </p:nvSpPr>
        <p:spPr>
          <a:xfrm>
            <a:off x="1" y="0"/>
            <a:ext cx="6858000" cy="862850"/>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F41759D-1CBE-5146-F934-F373DCF4F501}"/>
              </a:ext>
            </a:extLst>
          </p:cNvPr>
          <p:cNvSpPr txBox="1"/>
          <p:nvPr/>
        </p:nvSpPr>
        <p:spPr>
          <a:xfrm>
            <a:off x="797617" y="31853"/>
            <a:ext cx="3247697" cy="830997"/>
          </a:xfrm>
          <a:prstGeom prst="rect">
            <a:avLst/>
          </a:prstGeom>
          <a:noFill/>
        </p:spPr>
        <p:txBody>
          <a:bodyPr wrap="square" rtlCol="0">
            <a:spAutoFit/>
          </a:bodyPr>
          <a:lstStyle/>
          <a:p>
            <a:r>
              <a:rPr lang="en-GB" sz="4800" dirty="0">
                <a:solidFill>
                  <a:schemeClr val="bg1"/>
                </a:solidFill>
              </a:rPr>
              <a:t>Knowledge</a:t>
            </a:r>
          </a:p>
        </p:txBody>
      </p:sp>
      <p:pic>
        <p:nvPicPr>
          <p:cNvPr id="6" name="Graphic 5">
            <a:extLst>
              <a:ext uri="{FF2B5EF4-FFF2-40B4-BE49-F238E27FC236}">
                <a16:creationId xmlns:a16="http://schemas.microsoft.com/office/drawing/2014/main" id="{44004F73-6B78-C85F-89FB-7CF846D13C8A}"/>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91135" y="31853"/>
            <a:ext cx="752804" cy="752804"/>
          </a:xfrm>
          <a:prstGeom prst="rect">
            <a:avLst/>
          </a:prstGeom>
        </p:spPr>
      </p:pic>
      <p:sp>
        <p:nvSpPr>
          <p:cNvPr id="8" name="TextBox 7">
            <a:extLst>
              <a:ext uri="{FF2B5EF4-FFF2-40B4-BE49-F238E27FC236}">
                <a16:creationId xmlns:a16="http://schemas.microsoft.com/office/drawing/2014/main" id="{BD9FCC6E-3579-97AB-1CE8-72682F85780C}"/>
              </a:ext>
            </a:extLst>
          </p:cNvPr>
          <p:cNvSpPr txBox="1"/>
          <p:nvPr/>
        </p:nvSpPr>
        <p:spPr>
          <a:xfrm>
            <a:off x="501903" y="892305"/>
            <a:ext cx="7154779" cy="461665"/>
          </a:xfrm>
          <a:prstGeom prst="rect">
            <a:avLst/>
          </a:prstGeom>
          <a:noFill/>
        </p:spPr>
        <p:txBody>
          <a:bodyPr wrap="square" rtlCol="0">
            <a:spAutoFit/>
          </a:bodyPr>
          <a:lstStyle/>
          <a:p>
            <a:r>
              <a:rPr lang="en-GB" sz="2400" b="1" dirty="0">
                <a:solidFill>
                  <a:schemeClr val="bg1"/>
                </a:solidFill>
              </a:rPr>
              <a:t>Soft Engineering Coastal Management</a:t>
            </a:r>
          </a:p>
        </p:txBody>
      </p:sp>
      <p:sp>
        <p:nvSpPr>
          <p:cNvPr id="42" name="Rectangle 41">
            <a:extLst>
              <a:ext uri="{FF2B5EF4-FFF2-40B4-BE49-F238E27FC236}">
                <a16:creationId xmlns:a16="http://schemas.microsoft.com/office/drawing/2014/main" id="{BE3091F5-E350-20E7-D8A5-F02220F924DB}"/>
              </a:ext>
            </a:extLst>
          </p:cNvPr>
          <p:cNvSpPr/>
          <p:nvPr/>
        </p:nvSpPr>
        <p:spPr>
          <a:xfrm>
            <a:off x="-160421" y="1459739"/>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2E218BEB-C1CA-EF21-2D6A-05CF663E135C}"/>
              </a:ext>
            </a:extLst>
          </p:cNvPr>
          <p:cNvSpPr txBox="1"/>
          <p:nvPr/>
        </p:nvSpPr>
        <p:spPr>
          <a:xfrm>
            <a:off x="197105" y="1459739"/>
            <a:ext cx="5782355" cy="400110"/>
          </a:xfrm>
          <a:prstGeom prst="rect">
            <a:avLst/>
          </a:prstGeom>
          <a:noFill/>
        </p:spPr>
        <p:txBody>
          <a:bodyPr wrap="square" rtlCol="0">
            <a:spAutoFit/>
          </a:bodyPr>
          <a:lstStyle/>
          <a:p>
            <a:r>
              <a:rPr lang="en-GB" sz="2000" dirty="0">
                <a:solidFill>
                  <a:schemeClr val="bg1"/>
                </a:solidFill>
              </a:rPr>
              <a:t>What is soft engineering coastal management?</a:t>
            </a:r>
          </a:p>
        </p:txBody>
      </p:sp>
      <p:cxnSp>
        <p:nvCxnSpPr>
          <p:cNvPr id="3" name="Straight Connector 2">
            <a:extLst>
              <a:ext uri="{FF2B5EF4-FFF2-40B4-BE49-F238E27FC236}">
                <a16:creationId xmlns:a16="http://schemas.microsoft.com/office/drawing/2014/main" id="{E1318C04-208C-DA48-A730-FD36F94B4923}"/>
              </a:ext>
            </a:extLst>
          </p:cNvPr>
          <p:cNvCxnSpPr/>
          <p:nvPr/>
        </p:nvCxnSpPr>
        <p:spPr>
          <a:xfrm>
            <a:off x="346321" y="3150946"/>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46F9CD29-CD8D-773B-D56F-76E61B86CC36}"/>
              </a:ext>
            </a:extLst>
          </p:cNvPr>
          <p:cNvCxnSpPr/>
          <p:nvPr/>
        </p:nvCxnSpPr>
        <p:spPr>
          <a:xfrm>
            <a:off x="336294" y="2287346"/>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67818A17-7E79-2A20-1837-5DAB116DD169}"/>
              </a:ext>
            </a:extLst>
          </p:cNvPr>
          <p:cNvCxnSpPr/>
          <p:nvPr/>
        </p:nvCxnSpPr>
        <p:spPr>
          <a:xfrm>
            <a:off x="336294" y="2712462"/>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7DE6DFB1-4D3A-A0C0-5B07-6882C8D73CC2}"/>
              </a:ext>
            </a:extLst>
          </p:cNvPr>
          <p:cNvSpPr/>
          <p:nvPr/>
        </p:nvSpPr>
        <p:spPr>
          <a:xfrm>
            <a:off x="-122521" y="3491563"/>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79523FCE-FE86-50AC-7746-D6648CBB8E9A}"/>
              </a:ext>
            </a:extLst>
          </p:cNvPr>
          <p:cNvSpPr txBox="1"/>
          <p:nvPr/>
        </p:nvSpPr>
        <p:spPr>
          <a:xfrm>
            <a:off x="235005" y="3491563"/>
            <a:ext cx="5782355" cy="400110"/>
          </a:xfrm>
          <a:prstGeom prst="rect">
            <a:avLst/>
          </a:prstGeom>
          <a:noFill/>
        </p:spPr>
        <p:txBody>
          <a:bodyPr wrap="square" rtlCol="0">
            <a:spAutoFit/>
          </a:bodyPr>
          <a:lstStyle/>
          <a:p>
            <a:r>
              <a:rPr lang="en-GB" sz="2000" dirty="0">
                <a:solidFill>
                  <a:schemeClr val="bg1"/>
                </a:solidFill>
              </a:rPr>
              <a:t>Types of Soft Engineering</a:t>
            </a:r>
          </a:p>
        </p:txBody>
      </p:sp>
      <p:sp>
        <p:nvSpPr>
          <p:cNvPr id="21" name="TextBox 20">
            <a:extLst>
              <a:ext uri="{FF2B5EF4-FFF2-40B4-BE49-F238E27FC236}">
                <a16:creationId xmlns:a16="http://schemas.microsoft.com/office/drawing/2014/main" id="{67BDC5D7-7673-6D92-E274-41041EE92C2B}"/>
              </a:ext>
            </a:extLst>
          </p:cNvPr>
          <p:cNvSpPr txBox="1"/>
          <p:nvPr/>
        </p:nvSpPr>
        <p:spPr>
          <a:xfrm>
            <a:off x="271259" y="3869182"/>
            <a:ext cx="6149753" cy="369332"/>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Identify the soft engineering strategies shown below. </a:t>
            </a:r>
            <a:endParaRPr lang="en-GB" sz="1800" dirty="0">
              <a:effectLst/>
              <a:latin typeface="Times New Roman" panose="02020603050405020304" pitchFamily="18" charset="0"/>
              <a:ea typeface="Times New Roman" panose="02020603050405020304" pitchFamily="18" charset="0"/>
            </a:endParaRPr>
          </a:p>
        </p:txBody>
      </p:sp>
      <p:pic>
        <p:nvPicPr>
          <p:cNvPr id="22" name="Picture 21" descr="A wooden fence on a beach&#10;&#10;Description automatically generated">
            <a:extLst>
              <a:ext uri="{FF2B5EF4-FFF2-40B4-BE49-F238E27FC236}">
                <a16:creationId xmlns:a16="http://schemas.microsoft.com/office/drawing/2014/main" id="{9A511A34-1D8B-031C-FC27-0FA74E8893B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46321" y="4281817"/>
            <a:ext cx="2686050" cy="2014538"/>
          </a:xfrm>
          <a:prstGeom prst="rect">
            <a:avLst/>
          </a:prstGeom>
        </p:spPr>
      </p:pic>
      <p:pic>
        <p:nvPicPr>
          <p:cNvPr id="23" name="Picture 22">
            <a:extLst>
              <a:ext uri="{FF2B5EF4-FFF2-40B4-BE49-F238E27FC236}">
                <a16:creationId xmlns:a16="http://schemas.microsoft.com/office/drawing/2014/main" id="{2553890D-5136-F595-0919-42AE28EACC1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688681" y="4281817"/>
            <a:ext cx="2686050" cy="2014538"/>
          </a:xfrm>
          <a:prstGeom prst="rect">
            <a:avLst/>
          </a:prstGeom>
        </p:spPr>
      </p:pic>
      <p:pic>
        <p:nvPicPr>
          <p:cNvPr id="35" name="Picture 34">
            <a:extLst>
              <a:ext uri="{FF2B5EF4-FFF2-40B4-BE49-F238E27FC236}">
                <a16:creationId xmlns:a16="http://schemas.microsoft.com/office/drawing/2014/main" id="{82F9FED0-BDAB-5C2F-81AF-58137DEB698F}"/>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36295" y="4276667"/>
            <a:ext cx="2686049" cy="2061804"/>
          </a:xfrm>
          <a:prstGeom prst="rect">
            <a:avLst/>
          </a:prstGeom>
        </p:spPr>
      </p:pic>
      <p:pic>
        <p:nvPicPr>
          <p:cNvPr id="36" name="Picture 35">
            <a:extLst>
              <a:ext uri="{FF2B5EF4-FFF2-40B4-BE49-F238E27FC236}">
                <a16:creationId xmlns:a16="http://schemas.microsoft.com/office/drawing/2014/main" id="{63927DEC-845B-E338-2FC8-2C1D2A30736D}"/>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3688681" y="4281271"/>
            <a:ext cx="2681151" cy="2014538"/>
          </a:xfrm>
          <a:prstGeom prst="rect">
            <a:avLst/>
          </a:prstGeom>
        </p:spPr>
      </p:pic>
      <p:pic>
        <p:nvPicPr>
          <p:cNvPr id="38" name="Picture 37">
            <a:extLst>
              <a:ext uri="{FF2B5EF4-FFF2-40B4-BE49-F238E27FC236}">
                <a16:creationId xmlns:a16="http://schemas.microsoft.com/office/drawing/2014/main" id="{E68813AF-B240-9E68-7386-0939B5421A79}"/>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336294" y="6681349"/>
            <a:ext cx="2696077" cy="1988846"/>
          </a:xfrm>
          <a:prstGeom prst="rect">
            <a:avLst/>
          </a:prstGeom>
        </p:spPr>
      </p:pic>
      <p:sp>
        <p:nvSpPr>
          <p:cNvPr id="13" name="TextBox 12">
            <a:extLst>
              <a:ext uri="{FF2B5EF4-FFF2-40B4-BE49-F238E27FC236}">
                <a16:creationId xmlns:a16="http://schemas.microsoft.com/office/drawing/2014/main" id="{9E6000D6-062C-C0AC-DFD6-51500D19E9C0}"/>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14" name="Footer Placeholder 30">
            <a:extLst>
              <a:ext uri="{FF2B5EF4-FFF2-40B4-BE49-F238E27FC236}">
                <a16:creationId xmlns:a16="http://schemas.microsoft.com/office/drawing/2014/main" id="{B7C89D8E-A9B6-14D2-8D02-4C3DA6BFD0E0}"/>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73</a:t>
            </a:fld>
            <a:endParaRPr lang="en-GB" sz="1400" dirty="0"/>
          </a:p>
        </p:txBody>
      </p:sp>
      <p:pic>
        <p:nvPicPr>
          <p:cNvPr id="15" name="Graphic 14">
            <a:extLst>
              <a:ext uri="{FF2B5EF4-FFF2-40B4-BE49-F238E27FC236}">
                <a16:creationId xmlns:a16="http://schemas.microsoft.com/office/drawing/2014/main" id="{5595C5D7-895B-06DB-1AA5-671E68AD701E}"/>
              </a:ext>
            </a:extLst>
          </p:cNvPr>
          <p:cNvPicPr>
            <a:picLocks/>
          </p:cNvPicPr>
          <p:nvPr/>
        </p:nvPicPr>
        <p:blipFill>
          <a:blip r:embed="rId10">
            <a:extLst>
              <a:ext uri="{96DAC541-7B7A-43D3-8B79-37D633B846F1}">
                <asvg:svgBlip xmlns:asvg="http://schemas.microsoft.com/office/drawing/2016/SVG/main" r:embed="rId11"/>
              </a:ext>
            </a:extLst>
          </a:blip>
          <a:stretch>
            <a:fillRect/>
          </a:stretch>
        </p:blipFill>
        <p:spPr>
          <a:xfrm>
            <a:off x="153385" y="9383990"/>
            <a:ext cx="205675" cy="205675"/>
          </a:xfrm>
          <a:prstGeom prst="rect">
            <a:avLst/>
          </a:prstGeom>
        </p:spPr>
      </p:pic>
    </p:spTree>
    <p:extLst>
      <p:ext uri="{BB962C8B-B14F-4D97-AF65-F5344CB8AC3E}">
        <p14:creationId xmlns:p14="http://schemas.microsoft.com/office/powerpoint/2010/main" val="152486434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ounded Rectangle 38">
            <a:extLst>
              <a:ext uri="{FF2B5EF4-FFF2-40B4-BE49-F238E27FC236}">
                <a16:creationId xmlns:a16="http://schemas.microsoft.com/office/drawing/2014/main" id="{52F230C3-C067-1D83-4194-D71DE404E64A}"/>
              </a:ext>
            </a:extLst>
          </p:cNvPr>
          <p:cNvSpPr/>
          <p:nvPr/>
        </p:nvSpPr>
        <p:spPr>
          <a:xfrm>
            <a:off x="-487298" y="-18903"/>
            <a:ext cx="5944201" cy="862850"/>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1D201D54-CC3E-485C-B954-F87BD737AFCB}"/>
              </a:ext>
            </a:extLst>
          </p:cNvPr>
          <p:cNvSpPr/>
          <p:nvPr/>
        </p:nvSpPr>
        <p:spPr>
          <a:xfrm>
            <a:off x="0" y="1459740"/>
            <a:ext cx="6858000" cy="7828640"/>
          </a:xfrm>
          <a:prstGeom prst="rect">
            <a:avLst/>
          </a:prstGeom>
          <a:solidFill>
            <a:srgbClr val="E3F0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68FAB455-9224-23BE-8D3F-AF13135A5184}"/>
              </a:ext>
            </a:extLst>
          </p:cNvPr>
          <p:cNvSpPr txBox="1"/>
          <p:nvPr/>
        </p:nvSpPr>
        <p:spPr>
          <a:xfrm>
            <a:off x="271259" y="1426568"/>
            <a:ext cx="6149753" cy="369332"/>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Complete the table below. </a:t>
            </a:r>
            <a:endParaRPr lang="en-GB" sz="1800" dirty="0">
              <a:effectLst/>
              <a:latin typeface="Times New Roman" panose="02020603050405020304" pitchFamily="18" charset="0"/>
              <a:ea typeface="Times New Roman" panose="02020603050405020304" pitchFamily="18" charset="0"/>
            </a:endParaRPr>
          </a:p>
        </p:txBody>
      </p:sp>
      <p:graphicFrame>
        <p:nvGraphicFramePr>
          <p:cNvPr id="4" name="Table 3">
            <a:extLst>
              <a:ext uri="{FF2B5EF4-FFF2-40B4-BE49-F238E27FC236}">
                <a16:creationId xmlns:a16="http://schemas.microsoft.com/office/drawing/2014/main" id="{0E631583-20CF-E4F7-EF7A-8713AC65683D}"/>
              </a:ext>
            </a:extLst>
          </p:cNvPr>
          <p:cNvGraphicFramePr>
            <a:graphicFrameLocks noGrp="1"/>
          </p:cNvGraphicFramePr>
          <p:nvPr>
            <p:extLst>
              <p:ext uri="{D42A27DB-BD31-4B8C-83A1-F6EECF244321}">
                <p14:modId xmlns:p14="http://schemas.microsoft.com/office/powerpoint/2010/main" val="3380170195"/>
              </p:ext>
            </p:extLst>
          </p:nvPr>
        </p:nvGraphicFramePr>
        <p:xfrm>
          <a:off x="385794" y="1902481"/>
          <a:ext cx="6086412" cy="6914286"/>
        </p:xfrm>
        <a:graphic>
          <a:graphicData uri="http://schemas.openxmlformats.org/drawingml/2006/table">
            <a:tbl>
              <a:tblPr firstRow="1" bandRow="1">
                <a:tableStyleId>{5C22544A-7EE6-4342-B048-85BDC9FD1C3A}</a:tableStyleId>
              </a:tblPr>
              <a:tblGrid>
                <a:gridCol w="795892">
                  <a:extLst>
                    <a:ext uri="{9D8B030D-6E8A-4147-A177-3AD203B41FA5}">
                      <a16:colId xmlns:a16="http://schemas.microsoft.com/office/drawing/2014/main" val="1575317094"/>
                    </a:ext>
                  </a:extLst>
                </a:gridCol>
                <a:gridCol w="1913562">
                  <a:extLst>
                    <a:ext uri="{9D8B030D-6E8A-4147-A177-3AD203B41FA5}">
                      <a16:colId xmlns:a16="http://schemas.microsoft.com/office/drawing/2014/main" val="2328552629"/>
                    </a:ext>
                  </a:extLst>
                </a:gridCol>
                <a:gridCol w="1688479">
                  <a:extLst>
                    <a:ext uri="{9D8B030D-6E8A-4147-A177-3AD203B41FA5}">
                      <a16:colId xmlns:a16="http://schemas.microsoft.com/office/drawing/2014/main" val="3048125736"/>
                    </a:ext>
                  </a:extLst>
                </a:gridCol>
                <a:gridCol w="1688479">
                  <a:extLst>
                    <a:ext uri="{9D8B030D-6E8A-4147-A177-3AD203B41FA5}">
                      <a16:colId xmlns:a16="http://schemas.microsoft.com/office/drawing/2014/main" val="2046624313"/>
                    </a:ext>
                  </a:extLst>
                </a:gridCol>
              </a:tblGrid>
              <a:tr h="282780">
                <a:tc>
                  <a:txBody>
                    <a:bodyPr/>
                    <a:lstStyle/>
                    <a:p>
                      <a:r>
                        <a:rPr lang="en-GB" sz="1200" b="1" dirty="0">
                          <a:solidFill>
                            <a:schemeClr val="tx1"/>
                          </a:solidFill>
                        </a:rPr>
                        <a:t>Strategy</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pPr algn="ctr"/>
                      <a:r>
                        <a:rPr lang="en-GB" sz="1200" b="1" dirty="0">
                          <a:solidFill>
                            <a:schemeClr val="tx1"/>
                          </a:solidFill>
                        </a:rPr>
                        <a:t>How does it work?</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pPr algn="ctr"/>
                      <a:r>
                        <a:rPr lang="en-GB" sz="1200" b="1" dirty="0">
                          <a:solidFill>
                            <a:schemeClr val="tx1"/>
                          </a:solidFill>
                        </a:rPr>
                        <a:t>Advantages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pPr algn="ctr"/>
                      <a:r>
                        <a:rPr lang="en-GB" sz="1200" b="1" dirty="0">
                          <a:solidFill>
                            <a:schemeClr val="tx1"/>
                          </a:solidFill>
                        </a:rPr>
                        <a:t>Disadvantages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8DFFF"/>
                    </a:solidFill>
                  </a:tcPr>
                </a:tc>
                <a:extLst>
                  <a:ext uri="{0D108BD9-81ED-4DB2-BD59-A6C34878D82A}">
                    <a16:rowId xmlns:a16="http://schemas.microsoft.com/office/drawing/2014/main" val="3025985328"/>
                  </a:ext>
                </a:extLst>
              </a:tr>
              <a:tr h="2210502">
                <a:tc>
                  <a:txBody>
                    <a:bodyPr/>
                    <a:lstStyle/>
                    <a:p>
                      <a:pPr algn="ctr"/>
                      <a:r>
                        <a:rPr lang="en-GB" b="1" dirty="0"/>
                        <a:t>Beach nourishment</a:t>
                      </a:r>
                    </a:p>
                  </a:txBody>
                  <a:tcPr vert="vert27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pPr algn="ctr"/>
                      <a:endParaRPr lang="en-GB" sz="1200" b="0" dirty="0">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pPr algn="ctr"/>
                      <a:endParaRPr lang="en-GB"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pPr algn="ctr"/>
                      <a:endParaRPr lang="en-GB"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extLst>
                  <a:ext uri="{0D108BD9-81ED-4DB2-BD59-A6C34878D82A}">
                    <a16:rowId xmlns:a16="http://schemas.microsoft.com/office/drawing/2014/main" val="2837543495"/>
                  </a:ext>
                </a:extLst>
              </a:tr>
              <a:tr h="2210502">
                <a:tc>
                  <a:txBody>
                    <a:bodyPr/>
                    <a:lstStyle/>
                    <a:p>
                      <a:pPr algn="ctr"/>
                      <a:r>
                        <a:rPr lang="en-GB" b="1" dirty="0"/>
                        <a:t>Beach reprofiling</a:t>
                      </a:r>
                    </a:p>
                  </a:txBody>
                  <a:tcPr vert="vert27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pPr algn="ctr"/>
                      <a:endParaRPr lang="en-GB" sz="1200" b="0" dirty="0">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pPr algn="ctr"/>
                      <a:endParaRPr lang="en-GB"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pPr algn="ctr"/>
                      <a:endParaRPr lang="en-GB"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8DFFF"/>
                    </a:solidFill>
                  </a:tcPr>
                </a:tc>
                <a:extLst>
                  <a:ext uri="{0D108BD9-81ED-4DB2-BD59-A6C34878D82A}">
                    <a16:rowId xmlns:a16="http://schemas.microsoft.com/office/drawing/2014/main" val="2076022082"/>
                  </a:ext>
                </a:extLst>
              </a:tr>
              <a:tr h="2210502">
                <a:tc>
                  <a:txBody>
                    <a:bodyPr/>
                    <a:lstStyle/>
                    <a:p>
                      <a:pPr algn="ctr"/>
                      <a:r>
                        <a:rPr lang="en-GB" b="1" dirty="0"/>
                        <a:t>Dune Regeneration</a:t>
                      </a:r>
                    </a:p>
                  </a:txBody>
                  <a:tcPr vert="vert27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pPr algn="ctr"/>
                      <a:endParaRPr lang="en-GB" sz="1200" b="0" dirty="0">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pPr algn="ctr"/>
                      <a:endParaRPr lang="en-GB"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pPr algn="ctr"/>
                      <a:endParaRPr lang="en-GB"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extLst>
                  <a:ext uri="{0D108BD9-81ED-4DB2-BD59-A6C34878D82A}">
                    <a16:rowId xmlns:a16="http://schemas.microsoft.com/office/drawing/2014/main" val="1314360632"/>
                  </a:ext>
                </a:extLst>
              </a:tr>
            </a:tbl>
          </a:graphicData>
        </a:graphic>
      </p:graphicFrame>
      <p:pic>
        <p:nvPicPr>
          <p:cNvPr id="9" name="Picture 8" descr="A qr code with a few black squares&#10;&#10;Description automatically generated">
            <a:extLst>
              <a:ext uri="{FF2B5EF4-FFF2-40B4-BE49-F238E27FC236}">
                <a16:creationId xmlns:a16="http://schemas.microsoft.com/office/drawing/2014/main" id="{CE80ADA9-4AA0-3E0C-1D11-84399B30D55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578292" y="105712"/>
            <a:ext cx="669532" cy="669532"/>
          </a:xfrm>
          <a:prstGeom prst="rect">
            <a:avLst/>
          </a:prstGeom>
        </p:spPr>
      </p:pic>
      <p:sp>
        <p:nvSpPr>
          <p:cNvPr id="5" name="TextBox 4">
            <a:extLst>
              <a:ext uri="{FF2B5EF4-FFF2-40B4-BE49-F238E27FC236}">
                <a16:creationId xmlns:a16="http://schemas.microsoft.com/office/drawing/2014/main" id="{C23C5F7C-83E0-4EA6-BAFA-A9AB3625A772}"/>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6" name="Footer Placeholder 30">
            <a:extLst>
              <a:ext uri="{FF2B5EF4-FFF2-40B4-BE49-F238E27FC236}">
                <a16:creationId xmlns:a16="http://schemas.microsoft.com/office/drawing/2014/main" id="{A85E306A-112D-6C1A-286F-F9AAAA12F556}"/>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74</a:t>
            </a:fld>
            <a:endParaRPr lang="en-GB" sz="1400" dirty="0"/>
          </a:p>
        </p:txBody>
      </p:sp>
      <p:pic>
        <p:nvPicPr>
          <p:cNvPr id="7" name="Graphic 6">
            <a:extLst>
              <a:ext uri="{FF2B5EF4-FFF2-40B4-BE49-F238E27FC236}">
                <a16:creationId xmlns:a16="http://schemas.microsoft.com/office/drawing/2014/main" id="{338E5466-B222-69DC-8A3F-141C031E8D7A}"/>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153385" y="9383990"/>
            <a:ext cx="205675" cy="205675"/>
          </a:xfrm>
          <a:prstGeom prst="rect">
            <a:avLst/>
          </a:prstGeom>
        </p:spPr>
      </p:pic>
    </p:spTree>
    <p:extLst>
      <p:ext uri="{BB962C8B-B14F-4D97-AF65-F5344CB8AC3E}">
        <p14:creationId xmlns:p14="http://schemas.microsoft.com/office/powerpoint/2010/main" val="353057052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a:extLst>
              <a:ext uri="{FF2B5EF4-FFF2-40B4-BE49-F238E27FC236}">
                <a16:creationId xmlns:a16="http://schemas.microsoft.com/office/drawing/2014/main" id="{A512F110-E0C8-24C2-C366-613DC73129D9}"/>
              </a:ext>
            </a:extLst>
          </p:cNvPr>
          <p:cNvSpPr/>
          <p:nvPr/>
        </p:nvSpPr>
        <p:spPr>
          <a:xfrm>
            <a:off x="394447" y="773199"/>
            <a:ext cx="5755583" cy="616329"/>
          </a:xfrm>
          <a:prstGeom prst="roundRect">
            <a:avLst/>
          </a:prstGeom>
          <a:solidFill>
            <a:srgbClr val="4F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1D201D54-CC3E-485C-B954-F87BD737AFCB}"/>
              </a:ext>
            </a:extLst>
          </p:cNvPr>
          <p:cNvSpPr/>
          <p:nvPr/>
        </p:nvSpPr>
        <p:spPr>
          <a:xfrm>
            <a:off x="0" y="1659794"/>
            <a:ext cx="6858000" cy="7628585"/>
          </a:xfrm>
          <a:prstGeom prst="rect">
            <a:avLst/>
          </a:prstGeom>
          <a:solidFill>
            <a:srgbClr val="E3F0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a:extLst>
              <a:ext uri="{FF2B5EF4-FFF2-40B4-BE49-F238E27FC236}">
                <a16:creationId xmlns:a16="http://schemas.microsoft.com/office/drawing/2014/main" id="{BD9FCC6E-3579-97AB-1CE8-72682F85780C}"/>
              </a:ext>
            </a:extLst>
          </p:cNvPr>
          <p:cNvSpPr txBox="1"/>
          <p:nvPr/>
        </p:nvSpPr>
        <p:spPr>
          <a:xfrm>
            <a:off x="501901" y="892305"/>
            <a:ext cx="6158993" cy="461665"/>
          </a:xfrm>
          <a:prstGeom prst="rect">
            <a:avLst/>
          </a:prstGeom>
          <a:noFill/>
        </p:spPr>
        <p:txBody>
          <a:bodyPr wrap="square" rtlCol="0">
            <a:spAutoFit/>
          </a:bodyPr>
          <a:lstStyle/>
          <a:p>
            <a:r>
              <a:rPr lang="en-GB" sz="2400" b="1" dirty="0">
                <a:solidFill>
                  <a:schemeClr val="bg1"/>
                </a:solidFill>
              </a:rPr>
              <a:t>Soft Engineering Coastal Management</a:t>
            </a:r>
          </a:p>
        </p:txBody>
      </p:sp>
      <p:sp>
        <p:nvSpPr>
          <p:cNvPr id="9" name="Rectangle 8">
            <a:extLst>
              <a:ext uri="{FF2B5EF4-FFF2-40B4-BE49-F238E27FC236}">
                <a16:creationId xmlns:a16="http://schemas.microsoft.com/office/drawing/2014/main" id="{9E0E8C76-28E0-8293-66B9-120D4FC99544}"/>
              </a:ext>
            </a:extLst>
          </p:cNvPr>
          <p:cNvSpPr/>
          <p:nvPr/>
        </p:nvSpPr>
        <p:spPr>
          <a:xfrm>
            <a:off x="-160421" y="1459739"/>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90ED1EA0-6811-E62C-8186-0AF57947F6A4}"/>
              </a:ext>
            </a:extLst>
          </p:cNvPr>
          <p:cNvSpPr txBox="1"/>
          <p:nvPr/>
        </p:nvSpPr>
        <p:spPr>
          <a:xfrm>
            <a:off x="197105" y="1459739"/>
            <a:ext cx="5782355" cy="400110"/>
          </a:xfrm>
          <a:prstGeom prst="rect">
            <a:avLst/>
          </a:prstGeom>
          <a:noFill/>
        </p:spPr>
        <p:txBody>
          <a:bodyPr wrap="square" rtlCol="0">
            <a:spAutoFit/>
          </a:bodyPr>
          <a:lstStyle/>
          <a:p>
            <a:r>
              <a:rPr lang="en-GB" sz="2000" dirty="0">
                <a:solidFill>
                  <a:schemeClr val="bg1"/>
                </a:solidFill>
              </a:rPr>
              <a:t>Soft engineering coastal management</a:t>
            </a:r>
          </a:p>
        </p:txBody>
      </p:sp>
      <p:sp>
        <p:nvSpPr>
          <p:cNvPr id="16" name="TextBox 15">
            <a:extLst>
              <a:ext uri="{FF2B5EF4-FFF2-40B4-BE49-F238E27FC236}">
                <a16:creationId xmlns:a16="http://schemas.microsoft.com/office/drawing/2014/main" id="{3CD2ED89-2A90-C195-C5BD-D02496E9B067}"/>
              </a:ext>
            </a:extLst>
          </p:cNvPr>
          <p:cNvSpPr txBox="1"/>
          <p:nvPr/>
        </p:nvSpPr>
        <p:spPr>
          <a:xfrm>
            <a:off x="613717" y="1878138"/>
            <a:ext cx="6462821" cy="307777"/>
          </a:xfrm>
          <a:prstGeom prst="rect">
            <a:avLst/>
          </a:prstGeom>
          <a:noFill/>
        </p:spPr>
        <p:txBody>
          <a:bodyPr wrap="square">
            <a:spAutoFit/>
          </a:bodyPr>
          <a:lstStyle/>
          <a:p>
            <a:r>
              <a:rPr lang="en-GB" sz="1400" b="1" dirty="0">
                <a:effectLst/>
                <a:latin typeface="Calibri" panose="020F0502020204030204" pitchFamily="34" charset="0"/>
                <a:ea typeface="Times New Roman" panose="02020603050405020304" pitchFamily="18" charset="0"/>
                <a:cs typeface="Times New Roman" panose="02020603050405020304" pitchFamily="18" charset="0"/>
              </a:rPr>
              <a:t>True or false? </a:t>
            </a:r>
            <a:endParaRPr lang="en-GB" sz="1400" b="1"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36" name="Rounded Rectangle 35">
            <a:extLst>
              <a:ext uri="{FF2B5EF4-FFF2-40B4-BE49-F238E27FC236}">
                <a16:creationId xmlns:a16="http://schemas.microsoft.com/office/drawing/2014/main" id="{126BCEC3-FDDB-1380-1362-876E4D12934A}"/>
              </a:ext>
            </a:extLst>
          </p:cNvPr>
          <p:cNvSpPr/>
          <p:nvPr/>
        </p:nvSpPr>
        <p:spPr>
          <a:xfrm>
            <a:off x="-487298" y="-18903"/>
            <a:ext cx="5944201" cy="862850"/>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F41759D-1CBE-5146-F934-F373DCF4F501}"/>
              </a:ext>
            </a:extLst>
          </p:cNvPr>
          <p:cNvSpPr txBox="1"/>
          <p:nvPr/>
        </p:nvSpPr>
        <p:spPr>
          <a:xfrm>
            <a:off x="797617" y="31853"/>
            <a:ext cx="3247697" cy="830997"/>
          </a:xfrm>
          <a:prstGeom prst="rect">
            <a:avLst/>
          </a:prstGeom>
          <a:noFill/>
        </p:spPr>
        <p:txBody>
          <a:bodyPr wrap="square" rtlCol="0">
            <a:spAutoFit/>
          </a:bodyPr>
          <a:lstStyle/>
          <a:p>
            <a:r>
              <a:rPr lang="en-GB" sz="4800" dirty="0">
                <a:solidFill>
                  <a:schemeClr val="bg1"/>
                </a:solidFill>
              </a:rPr>
              <a:t>Retrieval</a:t>
            </a:r>
          </a:p>
        </p:txBody>
      </p:sp>
      <p:pic>
        <p:nvPicPr>
          <p:cNvPr id="40" name="Graphic 39">
            <a:extLst>
              <a:ext uri="{FF2B5EF4-FFF2-40B4-BE49-F238E27FC236}">
                <a16:creationId xmlns:a16="http://schemas.microsoft.com/office/drawing/2014/main" id="{F32080A9-2D19-B971-C8C0-689C442F21BC}"/>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101709" y="46405"/>
            <a:ext cx="752804" cy="752804"/>
          </a:xfrm>
          <a:prstGeom prst="rect">
            <a:avLst/>
          </a:prstGeom>
        </p:spPr>
      </p:pic>
      <p:graphicFrame>
        <p:nvGraphicFramePr>
          <p:cNvPr id="44" name="Table 43">
            <a:extLst>
              <a:ext uri="{FF2B5EF4-FFF2-40B4-BE49-F238E27FC236}">
                <a16:creationId xmlns:a16="http://schemas.microsoft.com/office/drawing/2014/main" id="{96CFE5FD-50E7-D86D-CB04-E7D90C116CD8}"/>
              </a:ext>
            </a:extLst>
          </p:cNvPr>
          <p:cNvGraphicFramePr>
            <a:graphicFrameLocks noGrp="1"/>
          </p:cNvGraphicFramePr>
          <p:nvPr>
            <p:extLst>
              <p:ext uri="{D42A27DB-BD31-4B8C-83A1-F6EECF244321}">
                <p14:modId xmlns:p14="http://schemas.microsoft.com/office/powerpoint/2010/main" val="1083853602"/>
              </p:ext>
            </p:extLst>
          </p:nvPr>
        </p:nvGraphicFramePr>
        <p:xfrm>
          <a:off x="359060" y="1864287"/>
          <a:ext cx="6061863" cy="3589020"/>
        </p:xfrm>
        <a:graphic>
          <a:graphicData uri="http://schemas.openxmlformats.org/drawingml/2006/table">
            <a:tbl>
              <a:tblPr firstRow="1" bandRow="1">
                <a:tableStyleId>{5C22544A-7EE6-4342-B048-85BDC9FD1C3A}</a:tableStyleId>
              </a:tblPr>
              <a:tblGrid>
                <a:gridCol w="439430">
                  <a:extLst>
                    <a:ext uri="{9D8B030D-6E8A-4147-A177-3AD203B41FA5}">
                      <a16:colId xmlns:a16="http://schemas.microsoft.com/office/drawing/2014/main" val="1575317094"/>
                    </a:ext>
                  </a:extLst>
                </a:gridCol>
                <a:gridCol w="4103043">
                  <a:extLst>
                    <a:ext uri="{9D8B030D-6E8A-4147-A177-3AD203B41FA5}">
                      <a16:colId xmlns:a16="http://schemas.microsoft.com/office/drawing/2014/main" val="2328552629"/>
                    </a:ext>
                  </a:extLst>
                </a:gridCol>
                <a:gridCol w="759695">
                  <a:extLst>
                    <a:ext uri="{9D8B030D-6E8A-4147-A177-3AD203B41FA5}">
                      <a16:colId xmlns:a16="http://schemas.microsoft.com/office/drawing/2014/main" val="257254350"/>
                    </a:ext>
                  </a:extLst>
                </a:gridCol>
                <a:gridCol w="759695">
                  <a:extLst>
                    <a:ext uri="{9D8B030D-6E8A-4147-A177-3AD203B41FA5}">
                      <a16:colId xmlns:a16="http://schemas.microsoft.com/office/drawing/2014/main" val="1381550662"/>
                    </a:ext>
                  </a:extLst>
                </a:gridCol>
              </a:tblGrid>
              <a:tr h="188599">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200"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solidFill>
                            <a:schemeClr val="tx1"/>
                          </a:solidFill>
                        </a:rPr>
                        <a:t>True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solidFill>
                            <a:schemeClr val="tx1"/>
                          </a:solidFill>
                        </a:rPr>
                        <a:t>False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11339463"/>
                  </a:ext>
                </a:extLst>
              </a:tr>
              <a:tr h="188599">
                <a:tc>
                  <a:txBody>
                    <a:bodyPr/>
                    <a:lstStyle/>
                    <a:p>
                      <a:pPr algn="ctr"/>
                      <a:r>
                        <a:rPr lang="en-GB" dirty="0"/>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r>
                        <a:rPr lang="en-GB" sz="1200" b="0" dirty="0">
                          <a:solidFill>
                            <a:schemeClr val="tx1"/>
                          </a:solidFill>
                        </a:rPr>
                        <a:t>Soft engineering coastal management uses natural processes and materials to protect the coastline from erosion.</a:t>
                      </a:r>
                    </a:p>
                  </a:txBody>
                  <a:tcP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25985328"/>
                  </a:ext>
                </a:extLst>
              </a:tr>
              <a:tr h="0">
                <a:tc>
                  <a:txBody>
                    <a:bodyPr/>
                    <a:lstStyle/>
                    <a:p>
                      <a:pPr algn="ctr"/>
                      <a:r>
                        <a:rPr lang="en-GB" dirty="0"/>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r>
                        <a:rPr lang="en-GB" sz="1200" b="0" dirty="0">
                          <a:solidFill>
                            <a:schemeClr val="tx1"/>
                          </a:solidFill>
                        </a:rPr>
                        <a:t>Beach nourishment involves removing sand from the beach to reduce erosion.</a:t>
                      </a:r>
                    </a:p>
                  </a:txBody>
                  <a:tcP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37543495"/>
                  </a:ext>
                </a:extLst>
              </a:tr>
              <a:tr h="188599">
                <a:tc>
                  <a:txBody>
                    <a:bodyPr/>
                    <a:lstStyle/>
                    <a:p>
                      <a:pPr algn="ctr"/>
                      <a:r>
                        <a:rPr lang="en-GB" dirty="0"/>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r>
                        <a:rPr lang="en-GB" sz="1200" b="0" dirty="0">
                          <a:solidFill>
                            <a:schemeClr val="tx1"/>
                          </a:solidFill>
                        </a:rPr>
                        <a:t>Beach reprofiling is the process of reshaping the beach by adding sand to create a gentler slope.</a:t>
                      </a:r>
                    </a:p>
                  </a:txBody>
                  <a:tcP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76022082"/>
                  </a:ext>
                </a:extLst>
              </a:tr>
              <a:tr h="188599">
                <a:tc>
                  <a:txBody>
                    <a:bodyPr/>
                    <a:lstStyle/>
                    <a:p>
                      <a:pPr algn="ctr"/>
                      <a:r>
                        <a:rPr lang="en-GB" dirty="0"/>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r>
                        <a:rPr lang="en-GB" sz="1200" dirty="0"/>
                        <a:t>Dune regeneration is a hard engineering method that uses concrete structures to protect the coastline.</a:t>
                      </a:r>
                      <a:endParaRPr lang="en-GB" sz="1200" b="0" dirty="0">
                        <a:solidFill>
                          <a:schemeClr val="tx1"/>
                        </a:solidFill>
                      </a:endParaRPr>
                    </a:p>
                  </a:txBody>
                  <a:tcP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14360632"/>
                  </a:ext>
                </a:extLst>
              </a:tr>
              <a:tr h="188599">
                <a:tc>
                  <a:txBody>
                    <a:bodyPr/>
                    <a:lstStyle/>
                    <a:p>
                      <a:pPr algn="ctr"/>
                      <a:r>
                        <a:rPr lang="en-GB" dirty="0"/>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r>
                        <a:rPr lang="en-GB" sz="1200" b="0" dirty="0">
                          <a:solidFill>
                            <a:schemeClr val="tx1"/>
                          </a:solidFill>
                        </a:rPr>
                        <a:t>Gabions are wire cages filled with sand used to absorb wave energy and prevent coastal erosion and are an example of soft engineering. </a:t>
                      </a:r>
                    </a:p>
                  </a:txBody>
                  <a:tcP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8086127"/>
                  </a:ext>
                </a:extLst>
              </a:tr>
              <a:tr h="252025">
                <a:tc>
                  <a:txBody>
                    <a:bodyPr/>
                    <a:lstStyle/>
                    <a:p>
                      <a:pPr algn="ctr"/>
                      <a:r>
                        <a:rPr lang="en-GB" dirty="0"/>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r>
                        <a:rPr lang="en-GB" sz="1200" dirty="0"/>
                        <a:t>Soft engineering methods are typically more expensive and less environmentally friendly than hard engineering methods.</a:t>
                      </a:r>
                      <a:endParaRPr lang="en-GB" sz="1200" b="0" dirty="0">
                        <a:solidFill>
                          <a:schemeClr val="tx1"/>
                        </a:solidFill>
                      </a:endParaRPr>
                    </a:p>
                  </a:txBody>
                  <a:tcP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82976356"/>
                  </a:ext>
                </a:extLst>
              </a:tr>
            </a:tbl>
          </a:graphicData>
        </a:graphic>
      </p:graphicFrame>
      <p:sp>
        <p:nvSpPr>
          <p:cNvPr id="4" name="TextBox 3">
            <a:extLst>
              <a:ext uri="{FF2B5EF4-FFF2-40B4-BE49-F238E27FC236}">
                <a16:creationId xmlns:a16="http://schemas.microsoft.com/office/drawing/2014/main" id="{430387EB-D797-3F92-AE04-A0B87C0BD424}"/>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6" name="Footer Placeholder 30">
            <a:extLst>
              <a:ext uri="{FF2B5EF4-FFF2-40B4-BE49-F238E27FC236}">
                <a16:creationId xmlns:a16="http://schemas.microsoft.com/office/drawing/2014/main" id="{62FA91C4-7145-B0DB-8E09-322DECBDF90A}"/>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75</a:t>
            </a:fld>
            <a:endParaRPr lang="en-GB" sz="1400" dirty="0"/>
          </a:p>
        </p:txBody>
      </p:sp>
      <p:pic>
        <p:nvPicPr>
          <p:cNvPr id="11" name="Graphic 10">
            <a:extLst>
              <a:ext uri="{FF2B5EF4-FFF2-40B4-BE49-F238E27FC236}">
                <a16:creationId xmlns:a16="http://schemas.microsoft.com/office/drawing/2014/main" id="{AC21430A-A44C-F457-6F40-4D68DE4B149C}"/>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153385" y="9383990"/>
            <a:ext cx="205675" cy="205675"/>
          </a:xfrm>
          <a:prstGeom prst="rect">
            <a:avLst/>
          </a:prstGeom>
        </p:spPr>
      </p:pic>
      <p:pic>
        <p:nvPicPr>
          <p:cNvPr id="21" name="Graphic 20">
            <a:extLst>
              <a:ext uri="{FF2B5EF4-FFF2-40B4-BE49-F238E27FC236}">
                <a16:creationId xmlns:a16="http://schemas.microsoft.com/office/drawing/2014/main" id="{D6719EF1-30F4-E3E5-76A1-B89BC966707D}"/>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367723" y="1875553"/>
            <a:ext cx="320825" cy="320825"/>
          </a:xfrm>
          <a:prstGeom prst="rect">
            <a:avLst/>
          </a:prstGeom>
        </p:spPr>
      </p:pic>
      <p:sp>
        <p:nvSpPr>
          <p:cNvPr id="7" name="TextBox 6">
            <a:extLst>
              <a:ext uri="{FF2B5EF4-FFF2-40B4-BE49-F238E27FC236}">
                <a16:creationId xmlns:a16="http://schemas.microsoft.com/office/drawing/2014/main" id="{61F20384-61B2-0616-E068-53880A1B726E}"/>
              </a:ext>
            </a:extLst>
          </p:cNvPr>
          <p:cNvSpPr txBox="1"/>
          <p:nvPr/>
        </p:nvSpPr>
        <p:spPr>
          <a:xfrm>
            <a:off x="528135" y="5487128"/>
            <a:ext cx="6462821" cy="307777"/>
          </a:xfrm>
          <a:prstGeom prst="rect">
            <a:avLst/>
          </a:prstGeom>
          <a:noFill/>
        </p:spPr>
        <p:txBody>
          <a:bodyPr wrap="square">
            <a:spAutoFit/>
          </a:bodyPr>
          <a:lstStyle/>
          <a:p>
            <a:r>
              <a:rPr lang="en-GB" sz="1400" b="1" dirty="0">
                <a:effectLst/>
                <a:latin typeface="Calibri" panose="020F0502020204030204" pitchFamily="34" charset="0"/>
                <a:ea typeface="Times New Roman" panose="02020603050405020304" pitchFamily="18" charset="0"/>
                <a:cs typeface="Times New Roman" panose="02020603050405020304" pitchFamily="18" charset="0"/>
              </a:rPr>
              <a:t>Find and Fix</a:t>
            </a:r>
            <a:endParaRPr lang="en-GB" sz="1400" b="1"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5" name="Graphic 14">
            <a:extLst>
              <a:ext uri="{FF2B5EF4-FFF2-40B4-BE49-F238E27FC236}">
                <a16:creationId xmlns:a16="http://schemas.microsoft.com/office/drawing/2014/main" id="{5FE42981-4AD0-65B6-D1B5-7A8F20A7F787}"/>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356828" y="5520377"/>
            <a:ext cx="241281" cy="241281"/>
          </a:xfrm>
          <a:prstGeom prst="rect">
            <a:avLst/>
          </a:prstGeom>
        </p:spPr>
      </p:pic>
      <p:graphicFrame>
        <p:nvGraphicFramePr>
          <p:cNvPr id="17" name="Table 16">
            <a:extLst>
              <a:ext uri="{FF2B5EF4-FFF2-40B4-BE49-F238E27FC236}">
                <a16:creationId xmlns:a16="http://schemas.microsoft.com/office/drawing/2014/main" id="{76965C36-D19C-70C0-03AD-BE933A261B5C}"/>
              </a:ext>
            </a:extLst>
          </p:cNvPr>
          <p:cNvGraphicFramePr>
            <a:graphicFrameLocks noGrp="1"/>
          </p:cNvGraphicFramePr>
          <p:nvPr>
            <p:extLst>
              <p:ext uri="{D42A27DB-BD31-4B8C-83A1-F6EECF244321}">
                <p14:modId xmlns:p14="http://schemas.microsoft.com/office/powerpoint/2010/main" val="3104864200"/>
              </p:ext>
            </p:extLst>
          </p:nvPr>
        </p:nvGraphicFramePr>
        <p:xfrm>
          <a:off x="367723" y="5785995"/>
          <a:ext cx="6053200" cy="1615440"/>
        </p:xfrm>
        <a:graphic>
          <a:graphicData uri="http://schemas.openxmlformats.org/drawingml/2006/table">
            <a:tbl>
              <a:tblPr firstRow="1" bandRow="1">
                <a:tableStyleId>{5C22544A-7EE6-4342-B048-85BDC9FD1C3A}</a:tableStyleId>
              </a:tblPr>
              <a:tblGrid>
                <a:gridCol w="2969446">
                  <a:extLst>
                    <a:ext uri="{9D8B030D-6E8A-4147-A177-3AD203B41FA5}">
                      <a16:colId xmlns:a16="http://schemas.microsoft.com/office/drawing/2014/main" val="3148410428"/>
                    </a:ext>
                  </a:extLst>
                </a:gridCol>
                <a:gridCol w="3083754">
                  <a:extLst>
                    <a:ext uri="{9D8B030D-6E8A-4147-A177-3AD203B41FA5}">
                      <a16:colId xmlns:a16="http://schemas.microsoft.com/office/drawing/2014/main" val="3417844791"/>
                    </a:ext>
                  </a:extLst>
                </a:gridCol>
              </a:tblGrid>
              <a:tr h="27571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100" b="0" dirty="0">
                          <a:solidFill>
                            <a:schemeClr val="tx1"/>
                          </a:solidFill>
                        </a:rPr>
                        <a:t>Beach nourishment involves removing sand from the beach to reduce erosion.</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30769709"/>
                  </a:ext>
                </a:extLst>
              </a:tr>
              <a:tr h="34704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100" b="0" dirty="0">
                          <a:solidFill>
                            <a:schemeClr val="tx1"/>
                          </a:solidFill>
                        </a:rPr>
                        <a:t>Dune regeneration is a hard engineering method that uses concrete structures to protect the coastline.</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09465482"/>
                  </a:ext>
                </a:extLst>
              </a:tr>
              <a:tr h="34704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100" b="0" dirty="0">
                          <a:solidFill>
                            <a:schemeClr val="tx1"/>
                          </a:solidFill>
                        </a:rPr>
                        <a:t>Soft engineering methods are typically more expensive and less environmentally friendly than hard engineering methods.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38598242"/>
                  </a:ext>
                </a:extLst>
              </a:tr>
            </a:tbl>
          </a:graphicData>
        </a:graphic>
      </p:graphicFrame>
      <p:sp>
        <p:nvSpPr>
          <p:cNvPr id="23" name="TextBox 22">
            <a:extLst>
              <a:ext uri="{FF2B5EF4-FFF2-40B4-BE49-F238E27FC236}">
                <a16:creationId xmlns:a16="http://schemas.microsoft.com/office/drawing/2014/main" id="{E9C1520D-0D7C-1BC5-F0AA-4E957F1A39FF}"/>
              </a:ext>
            </a:extLst>
          </p:cNvPr>
          <p:cNvSpPr txBox="1"/>
          <p:nvPr/>
        </p:nvSpPr>
        <p:spPr>
          <a:xfrm>
            <a:off x="528135" y="7432046"/>
            <a:ext cx="6462821" cy="307777"/>
          </a:xfrm>
          <a:prstGeom prst="rect">
            <a:avLst/>
          </a:prstGeom>
          <a:noFill/>
        </p:spPr>
        <p:txBody>
          <a:bodyPr wrap="square">
            <a:spAutoFit/>
          </a:bodyPr>
          <a:lstStyle/>
          <a:p>
            <a:r>
              <a:rPr lang="en-GB" sz="1400" b="1" dirty="0">
                <a:effectLst/>
                <a:latin typeface="Calibri" panose="020F0502020204030204" pitchFamily="34" charset="0"/>
                <a:ea typeface="Times New Roman" panose="02020603050405020304" pitchFamily="18" charset="0"/>
                <a:cs typeface="Times New Roman" panose="02020603050405020304" pitchFamily="18" charset="0"/>
              </a:rPr>
              <a:t>Definitions</a:t>
            </a:r>
            <a:endParaRPr lang="en-GB" sz="1400" b="1"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25" name="Graphic 24">
            <a:extLst>
              <a:ext uri="{FF2B5EF4-FFF2-40B4-BE49-F238E27FC236}">
                <a16:creationId xmlns:a16="http://schemas.microsoft.com/office/drawing/2014/main" id="{D58E2D16-7249-0390-A105-689AD758B2FF}"/>
              </a:ext>
            </a:extLst>
          </p:cNvPr>
          <p:cNvPicPr>
            <a:picLocks/>
          </p:cNvPicPr>
          <p:nvPr/>
        </p:nvPicPr>
        <p:blipFill>
          <a:blip r:embed="rId10">
            <a:extLst>
              <a:ext uri="{96DAC541-7B7A-43D3-8B79-37D633B846F1}">
                <asvg:svgBlip xmlns:asvg="http://schemas.microsoft.com/office/drawing/2016/SVG/main" r:embed="rId11"/>
              </a:ext>
            </a:extLst>
          </a:blip>
          <a:stretch>
            <a:fillRect/>
          </a:stretch>
        </p:blipFill>
        <p:spPr>
          <a:xfrm>
            <a:off x="356828" y="7465293"/>
            <a:ext cx="241281" cy="241281"/>
          </a:xfrm>
          <a:prstGeom prst="rect">
            <a:avLst/>
          </a:prstGeom>
        </p:spPr>
      </p:pic>
      <p:sp>
        <p:nvSpPr>
          <p:cNvPr id="26" name="Rectangle 25">
            <a:extLst>
              <a:ext uri="{FF2B5EF4-FFF2-40B4-BE49-F238E27FC236}">
                <a16:creationId xmlns:a16="http://schemas.microsoft.com/office/drawing/2014/main" id="{B21D4098-213D-9129-C0FE-0FAEEAB3119E}"/>
              </a:ext>
            </a:extLst>
          </p:cNvPr>
          <p:cNvSpPr/>
          <p:nvPr/>
        </p:nvSpPr>
        <p:spPr>
          <a:xfrm>
            <a:off x="394447" y="7939693"/>
            <a:ext cx="3022521" cy="5418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0B32EE5A-3111-E1D8-E660-0C74F6068276}"/>
              </a:ext>
            </a:extLst>
          </p:cNvPr>
          <p:cNvSpPr txBox="1"/>
          <p:nvPr/>
        </p:nvSpPr>
        <p:spPr>
          <a:xfrm>
            <a:off x="317031" y="7669245"/>
            <a:ext cx="6462821" cy="276999"/>
          </a:xfrm>
          <a:prstGeom prst="rect">
            <a:avLst/>
          </a:prstGeom>
          <a:noFill/>
        </p:spPr>
        <p:txBody>
          <a:bodyPr wrap="square">
            <a:spAutoFit/>
          </a:bodyPr>
          <a:lstStyle/>
          <a:p>
            <a:r>
              <a:rPr lang="en-GB" sz="1200" dirty="0">
                <a:effectLst/>
                <a:latin typeface="Calibri" panose="020F0502020204030204" pitchFamily="34" charset="0"/>
                <a:ea typeface="Times New Roman" panose="02020603050405020304" pitchFamily="18" charset="0"/>
                <a:cs typeface="Times New Roman" panose="02020603050405020304" pitchFamily="18" charset="0"/>
              </a:rPr>
              <a:t>Soft engineering coastal management:</a:t>
            </a:r>
            <a:endParaRPr lang="en-GB" sz="120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29" name="Rectangle 28">
            <a:extLst>
              <a:ext uri="{FF2B5EF4-FFF2-40B4-BE49-F238E27FC236}">
                <a16:creationId xmlns:a16="http://schemas.microsoft.com/office/drawing/2014/main" id="{23ECC4DF-9151-9856-2502-7ABBB0A6E4B7}"/>
              </a:ext>
            </a:extLst>
          </p:cNvPr>
          <p:cNvSpPr/>
          <p:nvPr/>
        </p:nvSpPr>
        <p:spPr>
          <a:xfrm>
            <a:off x="3494384" y="7939693"/>
            <a:ext cx="3022521" cy="5418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7E70BEFB-A85A-7E48-75D8-42E72363C587}"/>
              </a:ext>
            </a:extLst>
          </p:cNvPr>
          <p:cNvSpPr txBox="1"/>
          <p:nvPr/>
        </p:nvSpPr>
        <p:spPr>
          <a:xfrm>
            <a:off x="3441034" y="7692698"/>
            <a:ext cx="6462821" cy="276999"/>
          </a:xfrm>
          <a:prstGeom prst="rect">
            <a:avLst/>
          </a:prstGeom>
          <a:noFill/>
        </p:spPr>
        <p:txBody>
          <a:bodyPr wrap="square">
            <a:spAutoFit/>
          </a:bodyPr>
          <a:lstStyle/>
          <a:p>
            <a:r>
              <a:rPr lang="en-GB" sz="1200" dirty="0">
                <a:effectLst/>
                <a:latin typeface="Calibri" panose="020F0502020204030204" pitchFamily="34" charset="0"/>
                <a:ea typeface="Times New Roman" panose="02020603050405020304" pitchFamily="18" charset="0"/>
                <a:cs typeface="Times New Roman" panose="02020603050405020304" pitchFamily="18" charset="0"/>
              </a:rPr>
              <a:t>Beach nourishment:</a:t>
            </a:r>
            <a:endParaRPr lang="en-GB" sz="120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981BCE2A-EE12-E0C0-AE10-814C0E4CA0A6}"/>
              </a:ext>
            </a:extLst>
          </p:cNvPr>
          <p:cNvSpPr/>
          <p:nvPr/>
        </p:nvSpPr>
        <p:spPr>
          <a:xfrm>
            <a:off x="394447" y="8763076"/>
            <a:ext cx="3022521" cy="5418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0F145837-3958-5A4C-53EE-D6597D2757D6}"/>
              </a:ext>
            </a:extLst>
          </p:cNvPr>
          <p:cNvSpPr txBox="1"/>
          <p:nvPr/>
        </p:nvSpPr>
        <p:spPr>
          <a:xfrm>
            <a:off x="317031" y="8492628"/>
            <a:ext cx="6462821" cy="276999"/>
          </a:xfrm>
          <a:prstGeom prst="rect">
            <a:avLst/>
          </a:prstGeom>
          <a:noFill/>
        </p:spPr>
        <p:txBody>
          <a:bodyPr wrap="square">
            <a:spAutoFit/>
          </a:bodyPr>
          <a:lstStyle/>
          <a:p>
            <a:r>
              <a:rPr lang="en-GB" sz="1200" dirty="0">
                <a:effectLst/>
                <a:latin typeface="Calibri" panose="020F0502020204030204" pitchFamily="34" charset="0"/>
                <a:ea typeface="Times New Roman" panose="02020603050405020304" pitchFamily="18" charset="0"/>
                <a:cs typeface="Times New Roman" panose="02020603050405020304" pitchFamily="18" charset="0"/>
              </a:rPr>
              <a:t>Beach profiling:</a:t>
            </a:r>
            <a:endParaRPr lang="en-GB" sz="120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ED392189-993B-95CA-14E3-0D6AAD027552}"/>
              </a:ext>
            </a:extLst>
          </p:cNvPr>
          <p:cNvSpPr/>
          <p:nvPr/>
        </p:nvSpPr>
        <p:spPr>
          <a:xfrm>
            <a:off x="3494384" y="8763076"/>
            <a:ext cx="3022521" cy="5418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DA16F09E-9CDE-81C3-BEBF-952E84278FF5}"/>
              </a:ext>
            </a:extLst>
          </p:cNvPr>
          <p:cNvSpPr txBox="1"/>
          <p:nvPr/>
        </p:nvSpPr>
        <p:spPr>
          <a:xfrm>
            <a:off x="3441034" y="8494983"/>
            <a:ext cx="6462821" cy="276999"/>
          </a:xfrm>
          <a:prstGeom prst="rect">
            <a:avLst/>
          </a:prstGeom>
          <a:noFill/>
        </p:spPr>
        <p:txBody>
          <a:bodyPr wrap="square">
            <a:spAutoFit/>
          </a:bodyPr>
          <a:lstStyle/>
          <a:p>
            <a:r>
              <a:rPr lang="en-GB" sz="1200" dirty="0">
                <a:effectLst/>
                <a:latin typeface="Calibri" panose="020F0502020204030204" pitchFamily="34" charset="0"/>
                <a:ea typeface="Times New Roman" panose="02020603050405020304" pitchFamily="18" charset="0"/>
                <a:cs typeface="Times New Roman" panose="02020603050405020304" pitchFamily="18" charset="0"/>
              </a:rPr>
              <a:t>Dune regeneration:</a:t>
            </a:r>
            <a:endParaRPr lang="en-GB" sz="1200" dirty="0">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29403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 sandy beach with a fence&#10;&#10;Description automatically generated">
            <a:extLst>
              <a:ext uri="{FF2B5EF4-FFF2-40B4-BE49-F238E27FC236}">
                <a16:creationId xmlns:a16="http://schemas.microsoft.com/office/drawing/2014/main" id="{C51A496F-C73A-BC5E-B416-57B81066E9B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428909" y="2868113"/>
            <a:ext cx="3017373" cy="2007347"/>
          </a:xfrm>
          <a:prstGeom prst="rect">
            <a:avLst/>
          </a:prstGeom>
        </p:spPr>
      </p:pic>
      <p:pic>
        <p:nvPicPr>
          <p:cNvPr id="24" name="Picture 23" descr="A dredger pouring sand into the ocean&#10;&#10;Description automatically generated">
            <a:extLst>
              <a:ext uri="{FF2B5EF4-FFF2-40B4-BE49-F238E27FC236}">
                <a16:creationId xmlns:a16="http://schemas.microsoft.com/office/drawing/2014/main" id="{19EA8B20-26F6-3A8B-30D6-9DEF7AC42C6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1303" y="2876157"/>
            <a:ext cx="3001840" cy="2000173"/>
          </a:xfrm>
          <a:prstGeom prst="rect">
            <a:avLst/>
          </a:prstGeom>
        </p:spPr>
      </p:pic>
      <p:sp>
        <p:nvSpPr>
          <p:cNvPr id="7" name="Rounded Rectangle 6">
            <a:extLst>
              <a:ext uri="{FF2B5EF4-FFF2-40B4-BE49-F238E27FC236}">
                <a16:creationId xmlns:a16="http://schemas.microsoft.com/office/drawing/2014/main" id="{E12674B7-773F-3668-7AB1-17B916D376F7}"/>
              </a:ext>
            </a:extLst>
          </p:cNvPr>
          <p:cNvSpPr/>
          <p:nvPr/>
        </p:nvSpPr>
        <p:spPr>
          <a:xfrm>
            <a:off x="394447" y="773199"/>
            <a:ext cx="5755583" cy="616329"/>
          </a:xfrm>
          <a:prstGeom prst="roundRect">
            <a:avLst/>
          </a:prstGeom>
          <a:solidFill>
            <a:srgbClr val="4F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05583D8B-EC91-F06E-B684-1E8E1E7B9301}"/>
              </a:ext>
            </a:extLst>
          </p:cNvPr>
          <p:cNvSpPr txBox="1"/>
          <p:nvPr/>
        </p:nvSpPr>
        <p:spPr>
          <a:xfrm>
            <a:off x="501903" y="892305"/>
            <a:ext cx="7154779" cy="461665"/>
          </a:xfrm>
          <a:prstGeom prst="rect">
            <a:avLst/>
          </a:prstGeom>
          <a:noFill/>
        </p:spPr>
        <p:txBody>
          <a:bodyPr wrap="square" rtlCol="0">
            <a:spAutoFit/>
          </a:bodyPr>
          <a:lstStyle/>
          <a:p>
            <a:r>
              <a:rPr lang="en-GB" sz="2400" b="1" dirty="0">
                <a:solidFill>
                  <a:schemeClr val="bg1"/>
                </a:solidFill>
              </a:rPr>
              <a:t>Soft Engineering Coastal Management</a:t>
            </a:r>
          </a:p>
        </p:txBody>
      </p:sp>
      <p:sp>
        <p:nvSpPr>
          <p:cNvPr id="9" name="Rectangle 8">
            <a:extLst>
              <a:ext uri="{FF2B5EF4-FFF2-40B4-BE49-F238E27FC236}">
                <a16:creationId xmlns:a16="http://schemas.microsoft.com/office/drawing/2014/main" id="{9E0E8C76-28E0-8293-66B9-120D4FC99544}"/>
              </a:ext>
            </a:extLst>
          </p:cNvPr>
          <p:cNvSpPr/>
          <p:nvPr/>
        </p:nvSpPr>
        <p:spPr>
          <a:xfrm>
            <a:off x="-160421" y="1459739"/>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90ED1EA0-6811-E62C-8186-0AF57947F6A4}"/>
              </a:ext>
            </a:extLst>
          </p:cNvPr>
          <p:cNvSpPr txBox="1"/>
          <p:nvPr/>
        </p:nvSpPr>
        <p:spPr>
          <a:xfrm>
            <a:off x="197105" y="1459739"/>
            <a:ext cx="5782355" cy="400110"/>
          </a:xfrm>
          <a:prstGeom prst="rect">
            <a:avLst/>
          </a:prstGeom>
          <a:noFill/>
        </p:spPr>
        <p:txBody>
          <a:bodyPr wrap="square" rtlCol="0">
            <a:spAutoFit/>
          </a:bodyPr>
          <a:lstStyle/>
          <a:p>
            <a:r>
              <a:rPr lang="en-GB" sz="2000" dirty="0">
                <a:solidFill>
                  <a:schemeClr val="bg1"/>
                </a:solidFill>
              </a:rPr>
              <a:t>Processes of coastal erosion</a:t>
            </a:r>
          </a:p>
        </p:txBody>
      </p:sp>
      <p:cxnSp>
        <p:nvCxnSpPr>
          <p:cNvPr id="12" name="Straight Connector 11">
            <a:extLst>
              <a:ext uri="{FF2B5EF4-FFF2-40B4-BE49-F238E27FC236}">
                <a16:creationId xmlns:a16="http://schemas.microsoft.com/office/drawing/2014/main" id="{7D865D67-D27E-99F6-09F3-ADD3A37ABC03}"/>
              </a:ext>
            </a:extLst>
          </p:cNvPr>
          <p:cNvCxnSpPr/>
          <p:nvPr/>
        </p:nvCxnSpPr>
        <p:spPr>
          <a:xfrm>
            <a:off x="367341" y="7468935"/>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BD5E0CCB-1035-F6FC-3B0C-E298DFB12573}"/>
              </a:ext>
            </a:extLst>
          </p:cNvPr>
          <p:cNvCxnSpPr/>
          <p:nvPr/>
        </p:nvCxnSpPr>
        <p:spPr>
          <a:xfrm>
            <a:off x="367341" y="7894051"/>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5F393A9-5ADA-D5EE-0D0E-3E6BF6478735}"/>
              </a:ext>
            </a:extLst>
          </p:cNvPr>
          <p:cNvCxnSpPr/>
          <p:nvPr/>
        </p:nvCxnSpPr>
        <p:spPr>
          <a:xfrm>
            <a:off x="382675" y="8335209"/>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3CD2ED89-2A90-C195-C5BD-D02496E9B067}"/>
              </a:ext>
            </a:extLst>
          </p:cNvPr>
          <p:cNvSpPr txBox="1"/>
          <p:nvPr/>
        </p:nvSpPr>
        <p:spPr>
          <a:xfrm>
            <a:off x="235004" y="1921330"/>
            <a:ext cx="6318196" cy="923330"/>
          </a:xfrm>
          <a:prstGeom prst="rect">
            <a:avLst/>
          </a:prstGeom>
          <a:noFill/>
        </p:spPr>
        <p:txBody>
          <a:bodyPr wrap="square">
            <a:spAutoFit/>
          </a:bodyPr>
          <a:lstStyle/>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Study the photogra</a:t>
            </a:r>
            <a:r>
              <a:rPr lang="en-GB" dirty="0">
                <a:latin typeface="Calibri" panose="020F0502020204030204" pitchFamily="34" charset="0"/>
                <a:ea typeface="Times New Roman" panose="02020603050405020304" pitchFamily="18" charset="0"/>
                <a:cs typeface="Times New Roman" panose="02020603050405020304" pitchFamily="18" charset="0"/>
              </a:rPr>
              <a:t>phs below. Identify the types of soft engineering coastal management techniques and explain how each is sustainable. </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p:txBody>
      </p:sp>
      <p:cxnSp>
        <p:nvCxnSpPr>
          <p:cNvPr id="18" name="Straight Connector 17">
            <a:extLst>
              <a:ext uri="{FF2B5EF4-FFF2-40B4-BE49-F238E27FC236}">
                <a16:creationId xmlns:a16="http://schemas.microsoft.com/office/drawing/2014/main" id="{5D7F550C-62D2-C351-E6DD-D659582AE0A2}"/>
              </a:ext>
            </a:extLst>
          </p:cNvPr>
          <p:cNvCxnSpPr/>
          <p:nvPr/>
        </p:nvCxnSpPr>
        <p:spPr>
          <a:xfrm>
            <a:off x="367341" y="8760325"/>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C68A1524-F7E1-E766-2812-DB8A3496F2A7}"/>
              </a:ext>
            </a:extLst>
          </p:cNvPr>
          <p:cNvCxnSpPr/>
          <p:nvPr/>
        </p:nvCxnSpPr>
        <p:spPr>
          <a:xfrm>
            <a:off x="382675" y="9201483"/>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4DDECBE8-7C7F-64A1-454E-D57FA8D67A9B}"/>
              </a:ext>
            </a:extLst>
          </p:cNvPr>
          <p:cNvCxnSpPr/>
          <p:nvPr/>
        </p:nvCxnSpPr>
        <p:spPr>
          <a:xfrm>
            <a:off x="357314" y="6605335"/>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5F77AB57-990F-D099-9544-99A4CFAB676A}"/>
              </a:ext>
            </a:extLst>
          </p:cNvPr>
          <p:cNvCxnSpPr/>
          <p:nvPr/>
        </p:nvCxnSpPr>
        <p:spPr>
          <a:xfrm>
            <a:off x="357314" y="7030451"/>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15" name="Oval 14">
            <a:extLst>
              <a:ext uri="{FF2B5EF4-FFF2-40B4-BE49-F238E27FC236}">
                <a16:creationId xmlns:a16="http://schemas.microsoft.com/office/drawing/2014/main" id="{344AB7AD-E515-B29E-6E1A-276A94C95DEB}"/>
              </a:ext>
            </a:extLst>
          </p:cNvPr>
          <p:cNvSpPr/>
          <p:nvPr/>
        </p:nvSpPr>
        <p:spPr>
          <a:xfrm>
            <a:off x="359060" y="2909379"/>
            <a:ext cx="352609" cy="35396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rgbClr val="4F95D9"/>
                </a:solidFill>
              </a:rPr>
              <a:t>1</a:t>
            </a:r>
          </a:p>
        </p:txBody>
      </p:sp>
      <p:sp>
        <p:nvSpPr>
          <p:cNvPr id="21" name="Oval 20">
            <a:extLst>
              <a:ext uri="{FF2B5EF4-FFF2-40B4-BE49-F238E27FC236}">
                <a16:creationId xmlns:a16="http://schemas.microsoft.com/office/drawing/2014/main" id="{D26DBAEB-6676-89D5-FA25-9C26C58BC7E3}"/>
              </a:ext>
            </a:extLst>
          </p:cNvPr>
          <p:cNvSpPr/>
          <p:nvPr/>
        </p:nvSpPr>
        <p:spPr>
          <a:xfrm>
            <a:off x="3468142" y="2909379"/>
            <a:ext cx="352609" cy="35396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rgbClr val="4F95D9"/>
                </a:solidFill>
              </a:rPr>
              <a:t>2</a:t>
            </a:r>
          </a:p>
        </p:txBody>
      </p:sp>
      <p:cxnSp>
        <p:nvCxnSpPr>
          <p:cNvPr id="34" name="Straight Connector 33">
            <a:extLst>
              <a:ext uri="{FF2B5EF4-FFF2-40B4-BE49-F238E27FC236}">
                <a16:creationId xmlns:a16="http://schemas.microsoft.com/office/drawing/2014/main" id="{9628BA66-C38A-5D1A-DE21-06679518BD58}"/>
              </a:ext>
            </a:extLst>
          </p:cNvPr>
          <p:cNvCxnSpPr/>
          <p:nvPr/>
        </p:nvCxnSpPr>
        <p:spPr>
          <a:xfrm>
            <a:off x="342323" y="5739548"/>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4AB9801D-B26B-86DD-AAC7-FAF235B3EC99}"/>
              </a:ext>
            </a:extLst>
          </p:cNvPr>
          <p:cNvCxnSpPr/>
          <p:nvPr/>
        </p:nvCxnSpPr>
        <p:spPr>
          <a:xfrm>
            <a:off x="342323" y="6164664"/>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959A05FD-7DDE-D5FB-9AC1-C3F7B6274369}"/>
              </a:ext>
            </a:extLst>
          </p:cNvPr>
          <p:cNvCxnSpPr/>
          <p:nvPr/>
        </p:nvCxnSpPr>
        <p:spPr>
          <a:xfrm>
            <a:off x="332296" y="5301064"/>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36" name="Rounded Rectangle 35">
            <a:extLst>
              <a:ext uri="{FF2B5EF4-FFF2-40B4-BE49-F238E27FC236}">
                <a16:creationId xmlns:a16="http://schemas.microsoft.com/office/drawing/2014/main" id="{126BCEC3-FDDB-1380-1362-876E4D12934A}"/>
              </a:ext>
            </a:extLst>
          </p:cNvPr>
          <p:cNvSpPr/>
          <p:nvPr/>
        </p:nvSpPr>
        <p:spPr>
          <a:xfrm>
            <a:off x="-487298" y="-18903"/>
            <a:ext cx="5944201" cy="862850"/>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F41759D-1CBE-5146-F934-F373DCF4F501}"/>
              </a:ext>
            </a:extLst>
          </p:cNvPr>
          <p:cNvSpPr txBox="1"/>
          <p:nvPr/>
        </p:nvSpPr>
        <p:spPr>
          <a:xfrm>
            <a:off x="797617" y="31853"/>
            <a:ext cx="3247697" cy="830997"/>
          </a:xfrm>
          <a:prstGeom prst="rect">
            <a:avLst/>
          </a:prstGeom>
          <a:noFill/>
        </p:spPr>
        <p:txBody>
          <a:bodyPr wrap="square" rtlCol="0">
            <a:spAutoFit/>
          </a:bodyPr>
          <a:lstStyle/>
          <a:p>
            <a:r>
              <a:rPr lang="en-GB" sz="4800" dirty="0">
                <a:solidFill>
                  <a:schemeClr val="bg1"/>
                </a:solidFill>
              </a:rPr>
              <a:t>Application</a:t>
            </a:r>
          </a:p>
        </p:txBody>
      </p:sp>
      <p:pic>
        <p:nvPicPr>
          <p:cNvPr id="11" name="Graphic 10">
            <a:extLst>
              <a:ext uri="{FF2B5EF4-FFF2-40B4-BE49-F238E27FC236}">
                <a16:creationId xmlns:a16="http://schemas.microsoft.com/office/drawing/2014/main" id="{BDDEBB3D-5D44-CD55-85E1-852767207CA5}"/>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158604" y="98027"/>
            <a:ext cx="639013" cy="639013"/>
          </a:xfrm>
          <a:prstGeom prst="rect">
            <a:avLst/>
          </a:prstGeom>
        </p:spPr>
      </p:pic>
      <p:sp>
        <p:nvSpPr>
          <p:cNvPr id="4" name="TextBox 3">
            <a:extLst>
              <a:ext uri="{FF2B5EF4-FFF2-40B4-BE49-F238E27FC236}">
                <a16:creationId xmlns:a16="http://schemas.microsoft.com/office/drawing/2014/main" id="{968C405F-DADA-3216-6773-180EDDBDA78E}"/>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6" name="Footer Placeholder 30">
            <a:extLst>
              <a:ext uri="{FF2B5EF4-FFF2-40B4-BE49-F238E27FC236}">
                <a16:creationId xmlns:a16="http://schemas.microsoft.com/office/drawing/2014/main" id="{1D28125B-F755-B618-7D96-4B747BC6F6C0}"/>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76</a:t>
            </a:fld>
            <a:endParaRPr lang="en-GB" sz="1400" dirty="0"/>
          </a:p>
        </p:txBody>
      </p:sp>
      <p:pic>
        <p:nvPicPr>
          <p:cNvPr id="17" name="Graphic 16">
            <a:extLst>
              <a:ext uri="{FF2B5EF4-FFF2-40B4-BE49-F238E27FC236}">
                <a16:creationId xmlns:a16="http://schemas.microsoft.com/office/drawing/2014/main" id="{A3B395B1-70F6-95EA-E9E4-B27FDC7744F9}"/>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153385" y="9383990"/>
            <a:ext cx="205675" cy="205675"/>
          </a:xfrm>
          <a:prstGeom prst="rect">
            <a:avLst/>
          </a:prstGeom>
        </p:spPr>
      </p:pic>
    </p:spTree>
    <p:extLst>
      <p:ext uri="{BB962C8B-B14F-4D97-AF65-F5344CB8AC3E}">
        <p14:creationId xmlns:p14="http://schemas.microsoft.com/office/powerpoint/2010/main" val="40497953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0D7FEB17-FBDC-4B05-2987-AC8EAB231E1F}"/>
              </a:ext>
            </a:extLst>
          </p:cNvPr>
          <p:cNvSpPr/>
          <p:nvPr/>
        </p:nvSpPr>
        <p:spPr>
          <a:xfrm>
            <a:off x="394447" y="773199"/>
            <a:ext cx="5755583" cy="616329"/>
          </a:xfrm>
          <a:prstGeom prst="roundRect">
            <a:avLst/>
          </a:prstGeom>
          <a:solidFill>
            <a:srgbClr val="4F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EA0504F8-A09A-FCED-20AD-68C2CD408CBF}"/>
              </a:ext>
            </a:extLst>
          </p:cNvPr>
          <p:cNvSpPr txBox="1"/>
          <p:nvPr/>
        </p:nvSpPr>
        <p:spPr>
          <a:xfrm>
            <a:off x="501903" y="892305"/>
            <a:ext cx="7154779" cy="461665"/>
          </a:xfrm>
          <a:prstGeom prst="rect">
            <a:avLst/>
          </a:prstGeom>
          <a:noFill/>
        </p:spPr>
        <p:txBody>
          <a:bodyPr wrap="square" rtlCol="0">
            <a:spAutoFit/>
          </a:bodyPr>
          <a:lstStyle/>
          <a:p>
            <a:r>
              <a:rPr lang="en-GB" sz="2400" b="1" dirty="0">
                <a:solidFill>
                  <a:schemeClr val="bg1"/>
                </a:solidFill>
              </a:rPr>
              <a:t>Soft Engineering Coastal Management</a:t>
            </a:r>
          </a:p>
        </p:txBody>
      </p:sp>
      <p:sp>
        <p:nvSpPr>
          <p:cNvPr id="9" name="Rectangle 8">
            <a:extLst>
              <a:ext uri="{FF2B5EF4-FFF2-40B4-BE49-F238E27FC236}">
                <a16:creationId xmlns:a16="http://schemas.microsoft.com/office/drawing/2014/main" id="{9E0E8C76-28E0-8293-66B9-120D4FC99544}"/>
              </a:ext>
            </a:extLst>
          </p:cNvPr>
          <p:cNvSpPr/>
          <p:nvPr/>
        </p:nvSpPr>
        <p:spPr>
          <a:xfrm>
            <a:off x="-160421" y="1459739"/>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90ED1EA0-6811-E62C-8186-0AF57947F6A4}"/>
              </a:ext>
            </a:extLst>
          </p:cNvPr>
          <p:cNvSpPr txBox="1"/>
          <p:nvPr/>
        </p:nvSpPr>
        <p:spPr>
          <a:xfrm>
            <a:off x="197105" y="1459739"/>
            <a:ext cx="5782355" cy="400110"/>
          </a:xfrm>
          <a:prstGeom prst="rect">
            <a:avLst/>
          </a:prstGeom>
          <a:noFill/>
        </p:spPr>
        <p:txBody>
          <a:bodyPr wrap="square" rtlCol="0">
            <a:spAutoFit/>
          </a:bodyPr>
          <a:lstStyle/>
          <a:p>
            <a:r>
              <a:rPr lang="en-GB" sz="2000" dirty="0">
                <a:solidFill>
                  <a:schemeClr val="bg1"/>
                </a:solidFill>
              </a:rPr>
              <a:t>Exam style question(s)</a:t>
            </a:r>
          </a:p>
        </p:txBody>
      </p:sp>
      <p:sp>
        <p:nvSpPr>
          <p:cNvPr id="30" name="TextBox 29">
            <a:extLst>
              <a:ext uri="{FF2B5EF4-FFF2-40B4-BE49-F238E27FC236}">
                <a16:creationId xmlns:a16="http://schemas.microsoft.com/office/drawing/2014/main" id="{5EF1A7B7-2ECC-189C-C0EE-1FBABEBD36FC}"/>
              </a:ext>
            </a:extLst>
          </p:cNvPr>
          <p:cNvSpPr txBox="1"/>
          <p:nvPr/>
        </p:nvSpPr>
        <p:spPr>
          <a:xfrm>
            <a:off x="235005" y="1880202"/>
            <a:ext cx="6271414" cy="1754326"/>
          </a:xfrm>
          <a:prstGeom prst="rect">
            <a:avLst/>
          </a:prstGeom>
          <a:noFill/>
        </p:spPr>
        <p:txBody>
          <a:bodyPr wrap="square">
            <a:spAutoFit/>
          </a:bodyPr>
          <a:lstStyle/>
          <a:p>
            <a:pPr marL="342900" indent="-342900">
              <a:buAutoNum type="arabicPeriod"/>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Which of the following is not an example of soft engineering coastal management?</a:t>
            </a:r>
          </a:p>
          <a:p>
            <a:pPr marL="623888" indent="-333375">
              <a:buFont typeface="Wingdings" pitchFamily="2" charset="2"/>
              <a:buChar char="q"/>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Beach nourishment</a:t>
            </a:r>
          </a:p>
          <a:p>
            <a:pPr marL="623888" indent="-333375">
              <a:buFont typeface="Wingdings" pitchFamily="2" charset="2"/>
              <a:buChar char="q"/>
            </a:pPr>
            <a:r>
              <a:rPr lang="en-GB" dirty="0">
                <a:latin typeface="Calibri" panose="020F0502020204030204" pitchFamily="34" charset="0"/>
                <a:ea typeface="Times New Roman" panose="02020603050405020304" pitchFamily="18" charset="0"/>
                <a:cs typeface="Times New Roman" panose="02020603050405020304" pitchFamily="18" charset="0"/>
              </a:rPr>
              <a:t>Beach regeneration </a:t>
            </a:r>
          </a:p>
          <a:p>
            <a:pPr marL="623888" indent="-333375">
              <a:buFont typeface="Wingdings" pitchFamily="2" charset="2"/>
              <a:buChar char="q"/>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Beach reprofiling</a:t>
            </a:r>
          </a:p>
          <a:p>
            <a:pPr marL="623888" indent="-333375">
              <a:buFont typeface="Wingdings" pitchFamily="2" charset="2"/>
              <a:buChar char="q"/>
            </a:pPr>
            <a:r>
              <a:rPr lang="en-GB" dirty="0">
                <a:latin typeface="Calibri" panose="020F0502020204030204" pitchFamily="34" charset="0"/>
                <a:ea typeface="Times New Roman" panose="02020603050405020304" pitchFamily="18" charset="0"/>
                <a:cs typeface="Times New Roman" panose="02020603050405020304" pitchFamily="18" charset="0"/>
              </a:rPr>
              <a:t>Beach groynes</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0C6099E8-8318-895C-4512-C2951C199058}"/>
              </a:ext>
            </a:extLst>
          </p:cNvPr>
          <p:cNvSpPr txBox="1"/>
          <p:nvPr/>
        </p:nvSpPr>
        <p:spPr>
          <a:xfrm>
            <a:off x="4711958" y="3256469"/>
            <a:ext cx="1672799" cy="369332"/>
          </a:xfrm>
          <a:prstGeom prst="rect">
            <a:avLst/>
          </a:prstGeom>
          <a:noFill/>
        </p:spPr>
        <p:txBody>
          <a:bodyPr wrap="square">
            <a:spAutoFit/>
          </a:bodyPr>
          <a:lstStyle/>
          <a:p>
            <a:pPr algn="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[1 mark]</a:t>
            </a:r>
            <a:endParaRPr lang="en-GB" sz="1800" dirty="0">
              <a:effectLst/>
              <a:latin typeface="Times New Roman" panose="02020603050405020304" pitchFamily="18" charset="0"/>
              <a:ea typeface="Times New Roman" panose="02020603050405020304" pitchFamily="18" charset="0"/>
            </a:endParaRPr>
          </a:p>
        </p:txBody>
      </p:sp>
      <p:sp>
        <p:nvSpPr>
          <p:cNvPr id="36" name="Rounded Rectangle 35">
            <a:extLst>
              <a:ext uri="{FF2B5EF4-FFF2-40B4-BE49-F238E27FC236}">
                <a16:creationId xmlns:a16="http://schemas.microsoft.com/office/drawing/2014/main" id="{126BCEC3-FDDB-1380-1362-876E4D12934A}"/>
              </a:ext>
            </a:extLst>
          </p:cNvPr>
          <p:cNvSpPr/>
          <p:nvPr/>
        </p:nvSpPr>
        <p:spPr>
          <a:xfrm>
            <a:off x="-487297" y="-18903"/>
            <a:ext cx="8328970" cy="862850"/>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F41759D-1CBE-5146-F934-F373DCF4F501}"/>
              </a:ext>
            </a:extLst>
          </p:cNvPr>
          <p:cNvSpPr txBox="1"/>
          <p:nvPr/>
        </p:nvSpPr>
        <p:spPr>
          <a:xfrm>
            <a:off x="797617" y="31853"/>
            <a:ext cx="4747777" cy="830997"/>
          </a:xfrm>
          <a:prstGeom prst="rect">
            <a:avLst/>
          </a:prstGeom>
          <a:noFill/>
        </p:spPr>
        <p:txBody>
          <a:bodyPr wrap="square" rtlCol="0">
            <a:spAutoFit/>
          </a:bodyPr>
          <a:lstStyle/>
          <a:p>
            <a:r>
              <a:rPr lang="en-GB" sz="4800" dirty="0">
                <a:solidFill>
                  <a:schemeClr val="bg1"/>
                </a:solidFill>
              </a:rPr>
              <a:t>Exam Questions</a:t>
            </a:r>
          </a:p>
        </p:txBody>
      </p:sp>
      <p:pic>
        <p:nvPicPr>
          <p:cNvPr id="2" name="Graphic 1">
            <a:extLst>
              <a:ext uri="{FF2B5EF4-FFF2-40B4-BE49-F238E27FC236}">
                <a16:creationId xmlns:a16="http://schemas.microsoft.com/office/drawing/2014/main" id="{BB1274C8-ED92-B34A-0956-B4AB6DFDE618}"/>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174956" y="90375"/>
            <a:ext cx="633766" cy="633766"/>
          </a:xfrm>
          <a:prstGeom prst="rect">
            <a:avLst/>
          </a:prstGeom>
        </p:spPr>
      </p:pic>
      <p:sp>
        <p:nvSpPr>
          <p:cNvPr id="4" name="TextBox 3">
            <a:extLst>
              <a:ext uri="{FF2B5EF4-FFF2-40B4-BE49-F238E27FC236}">
                <a16:creationId xmlns:a16="http://schemas.microsoft.com/office/drawing/2014/main" id="{CFF07E9A-B3CA-BFAA-E7D7-7BDE265CC7AB}"/>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11" name="Footer Placeholder 30">
            <a:extLst>
              <a:ext uri="{FF2B5EF4-FFF2-40B4-BE49-F238E27FC236}">
                <a16:creationId xmlns:a16="http://schemas.microsoft.com/office/drawing/2014/main" id="{45336A10-F3FE-4578-A17D-8D2CE359EE55}"/>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77</a:t>
            </a:fld>
            <a:endParaRPr lang="en-GB" sz="1400" dirty="0"/>
          </a:p>
        </p:txBody>
      </p:sp>
      <p:pic>
        <p:nvPicPr>
          <p:cNvPr id="12" name="Graphic 11">
            <a:extLst>
              <a:ext uri="{FF2B5EF4-FFF2-40B4-BE49-F238E27FC236}">
                <a16:creationId xmlns:a16="http://schemas.microsoft.com/office/drawing/2014/main" id="{2CFE7272-D5A4-E5A8-2172-F235821A6D7C}"/>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153385" y="9383990"/>
            <a:ext cx="205675" cy="205675"/>
          </a:xfrm>
          <a:prstGeom prst="rect">
            <a:avLst/>
          </a:prstGeom>
        </p:spPr>
      </p:pic>
      <p:sp>
        <p:nvSpPr>
          <p:cNvPr id="16" name="TextBox 15">
            <a:extLst>
              <a:ext uri="{FF2B5EF4-FFF2-40B4-BE49-F238E27FC236}">
                <a16:creationId xmlns:a16="http://schemas.microsoft.com/office/drawing/2014/main" id="{DF54ADD9-E0C5-92AA-958D-A5DBA79FC575}"/>
              </a:ext>
            </a:extLst>
          </p:cNvPr>
          <p:cNvSpPr txBox="1"/>
          <p:nvPr/>
        </p:nvSpPr>
        <p:spPr>
          <a:xfrm>
            <a:off x="245165" y="3614577"/>
            <a:ext cx="6271413" cy="369332"/>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Study Figure 1, </a:t>
            </a:r>
            <a:r>
              <a:rPr lang="en-GB" dirty="0" err="1">
                <a:latin typeface="Calibri" panose="020F0502020204030204" pitchFamily="34" charset="0"/>
                <a:ea typeface="Times New Roman" panose="02020603050405020304" pitchFamily="18" charset="0"/>
                <a:cs typeface="Times New Roman" panose="02020603050405020304" pitchFamily="18" charset="0"/>
              </a:rPr>
              <a:t>sandscaping</a:t>
            </a:r>
            <a:r>
              <a:rPr lang="en-GB" dirty="0">
                <a:latin typeface="Calibri" panose="020F0502020204030204" pitchFamily="34" charset="0"/>
                <a:ea typeface="Times New Roman" panose="02020603050405020304" pitchFamily="18" charset="0"/>
                <a:cs typeface="Times New Roman" panose="02020603050405020304" pitchFamily="18" charset="0"/>
              </a:rPr>
              <a:t> at </a:t>
            </a:r>
            <a:r>
              <a:rPr lang="en-GB" dirty="0" err="1">
                <a:latin typeface="Calibri" panose="020F0502020204030204" pitchFamily="34" charset="0"/>
                <a:ea typeface="Times New Roman" panose="02020603050405020304" pitchFamily="18" charset="0"/>
                <a:cs typeface="Times New Roman" panose="02020603050405020304" pitchFamily="18" charset="0"/>
              </a:rPr>
              <a:t>Bacton</a:t>
            </a:r>
            <a:r>
              <a:rPr lang="en-GB" dirty="0">
                <a:latin typeface="Calibri" panose="020F0502020204030204" pitchFamily="34" charset="0"/>
                <a:ea typeface="Times New Roman" panose="02020603050405020304" pitchFamily="18" charset="0"/>
                <a:cs typeface="Times New Roman" panose="02020603050405020304" pitchFamily="18" charset="0"/>
              </a:rPr>
              <a:t>. </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BF13B817-91BD-02BE-9C4A-ECBF2A4B3B20}"/>
              </a:ext>
            </a:extLst>
          </p:cNvPr>
          <p:cNvSpPr txBox="1"/>
          <p:nvPr/>
        </p:nvSpPr>
        <p:spPr>
          <a:xfrm>
            <a:off x="1951112" y="3882601"/>
            <a:ext cx="2642251" cy="369332"/>
          </a:xfrm>
          <a:prstGeom prst="rect">
            <a:avLst/>
          </a:prstGeom>
          <a:noFill/>
        </p:spPr>
        <p:txBody>
          <a:bodyPr wrap="square">
            <a:spAutoFit/>
          </a:bodyPr>
          <a:lstStyle/>
          <a:p>
            <a:pPr algn="ctr"/>
            <a:r>
              <a:rPr lang="en-GB" dirty="0">
                <a:latin typeface="Calibri" panose="020F0502020204030204" pitchFamily="34" charset="0"/>
                <a:ea typeface="Times New Roman" panose="02020603050405020304" pitchFamily="18" charset="0"/>
                <a:cs typeface="Times New Roman" panose="02020603050405020304" pitchFamily="18" charset="0"/>
              </a:rPr>
              <a:t>Figure 1</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C858E0E8-580C-9D8A-0441-C88042BBDD90}"/>
              </a:ext>
            </a:extLst>
          </p:cNvPr>
          <p:cNvPicPr>
            <a:picLocks noChangeAspect="1"/>
          </p:cNvPicPr>
          <p:nvPr/>
        </p:nvPicPr>
        <p:blipFill>
          <a:blip r:embed="rId6"/>
          <a:stretch>
            <a:fillRect/>
          </a:stretch>
        </p:blipFill>
        <p:spPr>
          <a:xfrm>
            <a:off x="523371" y="4282024"/>
            <a:ext cx="5715000" cy="2540000"/>
          </a:xfrm>
          <a:prstGeom prst="rect">
            <a:avLst/>
          </a:prstGeom>
        </p:spPr>
      </p:pic>
      <p:sp>
        <p:nvSpPr>
          <p:cNvPr id="26" name="Rectangle 25">
            <a:extLst>
              <a:ext uri="{FF2B5EF4-FFF2-40B4-BE49-F238E27FC236}">
                <a16:creationId xmlns:a16="http://schemas.microsoft.com/office/drawing/2014/main" id="{B66439A0-194E-2859-639C-AA66E29EA686}"/>
              </a:ext>
            </a:extLst>
          </p:cNvPr>
          <p:cNvSpPr/>
          <p:nvPr/>
        </p:nvSpPr>
        <p:spPr>
          <a:xfrm>
            <a:off x="523733" y="6863921"/>
            <a:ext cx="2564549" cy="2149774"/>
          </a:xfrm>
          <a:custGeom>
            <a:avLst/>
            <a:gdLst>
              <a:gd name="connsiteX0" fmla="*/ 0 w 2564549"/>
              <a:gd name="connsiteY0" fmla="*/ 0 h 2149774"/>
              <a:gd name="connsiteX1" fmla="*/ 641137 w 2564549"/>
              <a:gd name="connsiteY1" fmla="*/ 0 h 2149774"/>
              <a:gd name="connsiteX2" fmla="*/ 1307920 w 2564549"/>
              <a:gd name="connsiteY2" fmla="*/ 0 h 2149774"/>
              <a:gd name="connsiteX3" fmla="*/ 1872121 w 2564549"/>
              <a:gd name="connsiteY3" fmla="*/ 0 h 2149774"/>
              <a:gd name="connsiteX4" fmla="*/ 2564549 w 2564549"/>
              <a:gd name="connsiteY4" fmla="*/ 0 h 2149774"/>
              <a:gd name="connsiteX5" fmla="*/ 2564549 w 2564549"/>
              <a:gd name="connsiteY5" fmla="*/ 558941 h 2149774"/>
              <a:gd name="connsiteX6" fmla="*/ 2564549 w 2564549"/>
              <a:gd name="connsiteY6" fmla="*/ 1053389 h 2149774"/>
              <a:gd name="connsiteX7" fmla="*/ 2564549 w 2564549"/>
              <a:gd name="connsiteY7" fmla="*/ 1590833 h 2149774"/>
              <a:gd name="connsiteX8" fmla="*/ 2564549 w 2564549"/>
              <a:gd name="connsiteY8" fmla="*/ 2149774 h 2149774"/>
              <a:gd name="connsiteX9" fmla="*/ 2000348 w 2564549"/>
              <a:gd name="connsiteY9" fmla="*/ 2149774 h 2149774"/>
              <a:gd name="connsiteX10" fmla="*/ 1333565 w 2564549"/>
              <a:gd name="connsiteY10" fmla="*/ 2149774 h 2149774"/>
              <a:gd name="connsiteX11" fmla="*/ 743719 w 2564549"/>
              <a:gd name="connsiteY11" fmla="*/ 2149774 h 2149774"/>
              <a:gd name="connsiteX12" fmla="*/ 0 w 2564549"/>
              <a:gd name="connsiteY12" fmla="*/ 2149774 h 2149774"/>
              <a:gd name="connsiteX13" fmla="*/ 0 w 2564549"/>
              <a:gd name="connsiteY13" fmla="*/ 1633828 h 2149774"/>
              <a:gd name="connsiteX14" fmla="*/ 0 w 2564549"/>
              <a:gd name="connsiteY14" fmla="*/ 1096385 h 2149774"/>
              <a:gd name="connsiteX15" fmla="*/ 0 w 2564549"/>
              <a:gd name="connsiteY15" fmla="*/ 537444 h 2149774"/>
              <a:gd name="connsiteX16" fmla="*/ 0 w 2564549"/>
              <a:gd name="connsiteY16" fmla="*/ 0 h 214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64549" h="2149774" fill="none" extrusionOk="0">
                <a:moveTo>
                  <a:pt x="0" y="0"/>
                </a:moveTo>
                <a:cubicBezTo>
                  <a:pt x="136529" y="30368"/>
                  <a:pt x="503000" y="-9472"/>
                  <a:pt x="641137" y="0"/>
                </a:cubicBezTo>
                <a:cubicBezTo>
                  <a:pt x="779274" y="9472"/>
                  <a:pt x="1094192" y="23618"/>
                  <a:pt x="1307920" y="0"/>
                </a:cubicBezTo>
                <a:cubicBezTo>
                  <a:pt x="1521648" y="-23618"/>
                  <a:pt x="1725988" y="14685"/>
                  <a:pt x="1872121" y="0"/>
                </a:cubicBezTo>
                <a:cubicBezTo>
                  <a:pt x="2018254" y="-14685"/>
                  <a:pt x="2283015" y="-29243"/>
                  <a:pt x="2564549" y="0"/>
                </a:cubicBezTo>
                <a:cubicBezTo>
                  <a:pt x="2570215" y="255874"/>
                  <a:pt x="2580769" y="430989"/>
                  <a:pt x="2564549" y="558941"/>
                </a:cubicBezTo>
                <a:cubicBezTo>
                  <a:pt x="2548329" y="686893"/>
                  <a:pt x="2584189" y="935499"/>
                  <a:pt x="2564549" y="1053389"/>
                </a:cubicBezTo>
                <a:cubicBezTo>
                  <a:pt x="2544909" y="1171279"/>
                  <a:pt x="2559570" y="1469891"/>
                  <a:pt x="2564549" y="1590833"/>
                </a:cubicBezTo>
                <a:cubicBezTo>
                  <a:pt x="2569528" y="1711775"/>
                  <a:pt x="2579911" y="1919506"/>
                  <a:pt x="2564549" y="2149774"/>
                </a:cubicBezTo>
                <a:cubicBezTo>
                  <a:pt x="2292447" y="2170368"/>
                  <a:pt x="2147204" y="2160555"/>
                  <a:pt x="2000348" y="2149774"/>
                </a:cubicBezTo>
                <a:cubicBezTo>
                  <a:pt x="1853492" y="2138993"/>
                  <a:pt x="1637705" y="2178760"/>
                  <a:pt x="1333565" y="2149774"/>
                </a:cubicBezTo>
                <a:cubicBezTo>
                  <a:pt x="1029425" y="2120788"/>
                  <a:pt x="866958" y="2145223"/>
                  <a:pt x="743719" y="2149774"/>
                </a:cubicBezTo>
                <a:cubicBezTo>
                  <a:pt x="620480" y="2154325"/>
                  <a:pt x="297872" y="2186641"/>
                  <a:pt x="0" y="2149774"/>
                </a:cubicBezTo>
                <a:cubicBezTo>
                  <a:pt x="-23471" y="1902395"/>
                  <a:pt x="-22726" y="1887797"/>
                  <a:pt x="0" y="1633828"/>
                </a:cubicBezTo>
                <a:cubicBezTo>
                  <a:pt x="22726" y="1379859"/>
                  <a:pt x="16519" y="1290829"/>
                  <a:pt x="0" y="1096385"/>
                </a:cubicBezTo>
                <a:cubicBezTo>
                  <a:pt x="-16519" y="901941"/>
                  <a:pt x="19634" y="696124"/>
                  <a:pt x="0" y="537444"/>
                </a:cubicBezTo>
                <a:cubicBezTo>
                  <a:pt x="-19634" y="378764"/>
                  <a:pt x="11351" y="265384"/>
                  <a:pt x="0" y="0"/>
                </a:cubicBezTo>
                <a:close/>
              </a:path>
              <a:path w="2564549" h="2149774" stroke="0" extrusionOk="0">
                <a:moveTo>
                  <a:pt x="0" y="0"/>
                </a:moveTo>
                <a:cubicBezTo>
                  <a:pt x="201153" y="-4216"/>
                  <a:pt x="393428" y="-22554"/>
                  <a:pt x="615492" y="0"/>
                </a:cubicBezTo>
                <a:cubicBezTo>
                  <a:pt x="837556" y="22554"/>
                  <a:pt x="1029953" y="6748"/>
                  <a:pt x="1179693" y="0"/>
                </a:cubicBezTo>
                <a:cubicBezTo>
                  <a:pt x="1329433" y="-6748"/>
                  <a:pt x="1691088" y="20558"/>
                  <a:pt x="1872121" y="0"/>
                </a:cubicBezTo>
                <a:cubicBezTo>
                  <a:pt x="2053154" y="-20558"/>
                  <a:pt x="2283453" y="-8200"/>
                  <a:pt x="2564549" y="0"/>
                </a:cubicBezTo>
                <a:cubicBezTo>
                  <a:pt x="2581577" y="210599"/>
                  <a:pt x="2575740" y="382917"/>
                  <a:pt x="2564549" y="515946"/>
                </a:cubicBezTo>
                <a:cubicBezTo>
                  <a:pt x="2553358" y="648975"/>
                  <a:pt x="2552227" y="831398"/>
                  <a:pt x="2564549" y="1010394"/>
                </a:cubicBezTo>
                <a:cubicBezTo>
                  <a:pt x="2576871" y="1189390"/>
                  <a:pt x="2582746" y="1296747"/>
                  <a:pt x="2564549" y="1547837"/>
                </a:cubicBezTo>
                <a:cubicBezTo>
                  <a:pt x="2546352" y="1798927"/>
                  <a:pt x="2582414" y="2020541"/>
                  <a:pt x="2564549" y="2149774"/>
                </a:cubicBezTo>
                <a:cubicBezTo>
                  <a:pt x="2289751" y="2120528"/>
                  <a:pt x="2218897" y="2153242"/>
                  <a:pt x="1974703" y="2149774"/>
                </a:cubicBezTo>
                <a:cubicBezTo>
                  <a:pt x="1730509" y="2146306"/>
                  <a:pt x="1602987" y="2172318"/>
                  <a:pt x="1333565" y="2149774"/>
                </a:cubicBezTo>
                <a:cubicBezTo>
                  <a:pt x="1064143" y="2127230"/>
                  <a:pt x="894395" y="2142620"/>
                  <a:pt x="692428" y="2149774"/>
                </a:cubicBezTo>
                <a:cubicBezTo>
                  <a:pt x="490461" y="2156928"/>
                  <a:pt x="295781" y="2152298"/>
                  <a:pt x="0" y="2149774"/>
                </a:cubicBezTo>
                <a:cubicBezTo>
                  <a:pt x="19237" y="1969938"/>
                  <a:pt x="-18854" y="1809019"/>
                  <a:pt x="0" y="1569335"/>
                </a:cubicBezTo>
                <a:cubicBezTo>
                  <a:pt x="18854" y="1329651"/>
                  <a:pt x="-17571" y="1187809"/>
                  <a:pt x="0" y="988896"/>
                </a:cubicBezTo>
                <a:cubicBezTo>
                  <a:pt x="17571" y="789983"/>
                  <a:pt x="-47038" y="480453"/>
                  <a:pt x="0" y="0"/>
                </a:cubicBezTo>
                <a:close/>
              </a:path>
            </a:pathLst>
          </a:custGeom>
          <a:solidFill>
            <a:schemeClr val="bg1"/>
          </a:solidFill>
          <a:ln>
            <a:solidFill>
              <a:schemeClr val="bg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94264B4D-F085-E33E-45AD-B329A2FB7DDA}"/>
              </a:ext>
            </a:extLst>
          </p:cNvPr>
          <p:cNvSpPr txBox="1"/>
          <p:nvPr/>
        </p:nvSpPr>
        <p:spPr>
          <a:xfrm>
            <a:off x="542505" y="6894366"/>
            <a:ext cx="2545777" cy="1569660"/>
          </a:xfrm>
          <a:prstGeom prst="rect">
            <a:avLst/>
          </a:prstGeom>
          <a:noFill/>
        </p:spPr>
        <p:txBody>
          <a:bodyPr wrap="square">
            <a:spAutoFit/>
          </a:bodyPr>
          <a:lstStyle/>
          <a:p>
            <a:r>
              <a:rPr lang="en-GB" sz="1600" dirty="0">
                <a:effectLst/>
                <a:latin typeface="Calibri" panose="020F0502020204030204" pitchFamily="34" charset="0"/>
                <a:ea typeface="Times New Roman" panose="02020603050405020304" pitchFamily="18" charset="0"/>
                <a:cs typeface="Times New Roman" panose="02020603050405020304" pitchFamily="18" charset="0"/>
              </a:rPr>
              <a:t>A £20 million </a:t>
            </a:r>
            <a:r>
              <a:rPr lang="en-GB" sz="1600" dirty="0" err="1">
                <a:effectLst/>
                <a:latin typeface="Calibri" panose="020F0502020204030204" pitchFamily="34" charset="0"/>
                <a:ea typeface="Times New Roman" panose="02020603050405020304" pitchFamily="18" charset="0"/>
                <a:cs typeface="Times New Roman" panose="02020603050405020304" pitchFamily="18" charset="0"/>
              </a:rPr>
              <a:t>sandscaping</a:t>
            </a:r>
            <a:r>
              <a:rPr lang="en-GB" sz="1600" dirty="0">
                <a:effectLst/>
                <a:latin typeface="Calibri" panose="020F0502020204030204" pitchFamily="34" charset="0"/>
                <a:ea typeface="Times New Roman" panose="02020603050405020304" pitchFamily="18" charset="0"/>
                <a:cs typeface="Times New Roman" panose="02020603050405020304" pitchFamily="18" charset="0"/>
              </a:rPr>
              <a:t> scheme which aims to protect a 6km stretch of the North Norfolk coast from </a:t>
            </a:r>
            <a:r>
              <a:rPr lang="en-GB" sz="1600" dirty="0" err="1">
                <a:effectLst/>
                <a:latin typeface="Calibri" panose="020F0502020204030204" pitchFamily="34" charset="0"/>
                <a:ea typeface="Times New Roman" panose="02020603050405020304" pitchFamily="18" charset="0"/>
                <a:cs typeface="Times New Roman" panose="02020603050405020304" pitchFamily="18" charset="0"/>
              </a:rPr>
              <a:t>Bacton</a:t>
            </a:r>
            <a:r>
              <a:rPr lang="en-GB" sz="1600" dirty="0">
                <a:effectLst/>
                <a:latin typeface="Calibri" panose="020F0502020204030204" pitchFamily="34" charset="0"/>
                <a:ea typeface="Times New Roman" panose="02020603050405020304" pitchFamily="18" charset="0"/>
                <a:cs typeface="Times New Roman" panose="02020603050405020304" pitchFamily="18" charset="0"/>
              </a:rPr>
              <a:t> to Walcott was completed in 2019.  </a:t>
            </a:r>
          </a:p>
        </p:txBody>
      </p:sp>
      <p:pic>
        <p:nvPicPr>
          <p:cNvPr id="32" name="Picture 31">
            <a:extLst>
              <a:ext uri="{FF2B5EF4-FFF2-40B4-BE49-F238E27FC236}">
                <a16:creationId xmlns:a16="http://schemas.microsoft.com/office/drawing/2014/main" id="{46B06016-BBCE-CE14-8875-098FCA50D2F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237918" y="7026272"/>
            <a:ext cx="3000453" cy="1999052"/>
          </a:xfrm>
          <a:prstGeom prst="rect">
            <a:avLst/>
          </a:prstGeom>
        </p:spPr>
      </p:pic>
    </p:spTree>
    <p:extLst>
      <p:ext uri="{BB962C8B-B14F-4D97-AF65-F5344CB8AC3E}">
        <p14:creationId xmlns:p14="http://schemas.microsoft.com/office/powerpoint/2010/main" val="301275532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E0E8C76-28E0-8293-66B9-120D4FC99544}"/>
              </a:ext>
            </a:extLst>
          </p:cNvPr>
          <p:cNvSpPr/>
          <p:nvPr/>
        </p:nvSpPr>
        <p:spPr>
          <a:xfrm>
            <a:off x="-160421" y="1459739"/>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90ED1EA0-6811-E62C-8186-0AF57947F6A4}"/>
              </a:ext>
            </a:extLst>
          </p:cNvPr>
          <p:cNvSpPr txBox="1"/>
          <p:nvPr/>
        </p:nvSpPr>
        <p:spPr>
          <a:xfrm>
            <a:off x="197105" y="1459739"/>
            <a:ext cx="5782355" cy="400110"/>
          </a:xfrm>
          <a:prstGeom prst="rect">
            <a:avLst/>
          </a:prstGeom>
          <a:noFill/>
        </p:spPr>
        <p:txBody>
          <a:bodyPr wrap="square" rtlCol="0">
            <a:spAutoFit/>
          </a:bodyPr>
          <a:lstStyle/>
          <a:p>
            <a:r>
              <a:rPr lang="en-GB" sz="2000" dirty="0">
                <a:solidFill>
                  <a:schemeClr val="bg1"/>
                </a:solidFill>
              </a:rPr>
              <a:t>Exam style question(s)</a:t>
            </a:r>
          </a:p>
        </p:txBody>
      </p:sp>
      <p:sp>
        <p:nvSpPr>
          <p:cNvPr id="31" name="Footer Placeholder 30">
            <a:extLst>
              <a:ext uri="{FF2B5EF4-FFF2-40B4-BE49-F238E27FC236}">
                <a16:creationId xmlns:a16="http://schemas.microsoft.com/office/drawing/2014/main" id="{F992DB3D-F234-F793-D426-C691E6956DD0}"/>
              </a:ext>
            </a:extLst>
          </p:cNvPr>
          <p:cNvSpPr>
            <a:spLocks noGrp="1"/>
          </p:cNvSpPr>
          <p:nvPr>
            <p:ph type="ftr" sz="quarter" idx="11"/>
          </p:nvPr>
        </p:nvSpPr>
        <p:spPr>
          <a:xfrm>
            <a:off x="4383251" y="9317686"/>
            <a:ext cx="2314575" cy="527403"/>
          </a:xfrm>
        </p:spPr>
        <p:txBody>
          <a:bodyPr/>
          <a:lstStyle/>
          <a:p>
            <a:pPr algn="r"/>
            <a:fld id="{61037291-43BB-764F-8D70-AAF5D2AA24C7}" type="slidenum">
              <a:rPr lang="en-GB" sz="1400" smtClean="0"/>
              <a:t>78</a:t>
            </a:fld>
            <a:endParaRPr lang="en-GB" sz="1400" dirty="0"/>
          </a:p>
        </p:txBody>
      </p:sp>
      <p:sp>
        <p:nvSpPr>
          <p:cNvPr id="21" name="TextBox 20">
            <a:extLst>
              <a:ext uri="{FF2B5EF4-FFF2-40B4-BE49-F238E27FC236}">
                <a16:creationId xmlns:a16="http://schemas.microsoft.com/office/drawing/2014/main" id="{4CEBE3E4-9297-573E-596E-C28D4AA1EBF5}"/>
              </a:ext>
            </a:extLst>
          </p:cNvPr>
          <p:cNvSpPr txBox="1"/>
          <p:nvPr/>
        </p:nvSpPr>
        <p:spPr>
          <a:xfrm>
            <a:off x="301339" y="9394962"/>
            <a:ext cx="5782355" cy="338554"/>
          </a:xfrm>
          <a:prstGeom prst="rect">
            <a:avLst/>
          </a:prstGeom>
          <a:noFill/>
        </p:spPr>
        <p:txBody>
          <a:bodyPr wrap="square" rtlCol="0">
            <a:spAutoFit/>
          </a:bodyPr>
          <a:lstStyle/>
          <a:p>
            <a:r>
              <a:rPr lang="en-GB" sz="1600" dirty="0">
                <a:solidFill>
                  <a:schemeClr val="tx1">
                    <a:lumMod val="50000"/>
                    <a:lumOff val="50000"/>
                  </a:schemeClr>
                </a:solidFill>
              </a:rPr>
              <a:t>Coastal Landscapes in the UK              www.internetgeography.net</a:t>
            </a:r>
          </a:p>
        </p:txBody>
      </p:sp>
      <p:pic>
        <p:nvPicPr>
          <p:cNvPr id="23" name="Graphic 22">
            <a:extLst>
              <a:ext uri="{FF2B5EF4-FFF2-40B4-BE49-F238E27FC236}">
                <a16:creationId xmlns:a16="http://schemas.microsoft.com/office/drawing/2014/main" id="{1D5C2E6F-C81C-FA6B-C5B2-79AC95549FED}"/>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153385" y="9467120"/>
            <a:ext cx="205675" cy="205675"/>
          </a:xfrm>
          <a:prstGeom prst="rect">
            <a:avLst/>
          </a:prstGeom>
        </p:spPr>
      </p:pic>
      <p:cxnSp>
        <p:nvCxnSpPr>
          <p:cNvPr id="13" name="Straight Connector 12">
            <a:extLst>
              <a:ext uri="{FF2B5EF4-FFF2-40B4-BE49-F238E27FC236}">
                <a16:creationId xmlns:a16="http://schemas.microsoft.com/office/drawing/2014/main" id="{4E3DFAC6-E71F-9554-B22D-298D6474E15B}"/>
              </a:ext>
            </a:extLst>
          </p:cNvPr>
          <p:cNvCxnSpPr/>
          <p:nvPr/>
        </p:nvCxnSpPr>
        <p:spPr>
          <a:xfrm>
            <a:off x="367341" y="5315820"/>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4D2C3B54-BA22-ECA2-7215-D29D84EF6CC9}"/>
              </a:ext>
            </a:extLst>
          </p:cNvPr>
          <p:cNvCxnSpPr>
            <a:cxnSpLocks/>
          </p:cNvCxnSpPr>
          <p:nvPr/>
        </p:nvCxnSpPr>
        <p:spPr>
          <a:xfrm>
            <a:off x="367341" y="5740936"/>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FA32FAED-42CD-DE9F-F3C6-D21B217A91AF}"/>
              </a:ext>
            </a:extLst>
          </p:cNvPr>
          <p:cNvCxnSpPr/>
          <p:nvPr/>
        </p:nvCxnSpPr>
        <p:spPr>
          <a:xfrm>
            <a:off x="382675" y="6182094"/>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661BB0E6-7E63-02EB-29E3-61B90137AB6E}"/>
              </a:ext>
            </a:extLst>
          </p:cNvPr>
          <p:cNvCxnSpPr/>
          <p:nvPr/>
        </p:nvCxnSpPr>
        <p:spPr>
          <a:xfrm>
            <a:off x="367341" y="6607210"/>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48282ED7-B4B3-F367-0571-FADB36EA86A1}"/>
              </a:ext>
            </a:extLst>
          </p:cNvPr>
          <p:cNvCxnSpPr>
            <a:cxnSpLocks/>
          </p:cNvCxnSpPr>
          <p:nvPr/>
        </p:nvCxnSpPr>
        <p:spPr>
          <a:xfrm>
            <a:off x="1815273" y="7048368"/>
            <a:ext cx="460583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BF5C0BC9-9293-02EE-0DFC-2D02471F3F87}"/>
              </a:ext>
            </a:extLst>
          </p:cNvPr>
          <p:cNvCxnSpPr/>
          <p:nvPr/>
        </p:nvCxnSpPr>
        <p:spPr>
          <a:xfrm>
            <a:off x="357314" y="4452220"/>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07045795-9D79-F237-82E3-6492B3AC7D27}"/>
              </a:ext>
            </a:extLst>
          </p:cNvPr>
          <p:cNvCxnSpPr/>
          <p:nvPr/>
        </p:nvCxnSpPr>
        <p:spPr>
          <a:xfrm>
            <a:off x="357314" y="4877336"/>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D5050AD5-E8CD-C334-0C52-2359C10CD03F}"/>
              </a:ext>
            </a:extLst>
          </p:cNvPr>
          <p:cNvCxnSpPr/>
          <p:nvPr/>
        </p:nvCxnSpPr>
        <p:spPr>
          <a:xfrm>
            <a:off x="342323" y="4011549"/>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88401207-3B86-FC7A-7AF4-1EDCD4BBF5CC}"/>
              </a:ext>
            </a:extLst>
          </p:cNvPr>
          <p:cNvCxnSpPr>
            <a:cxnSpLocks/>
          </p:cNvCxnSpPr>
          <p:nvPr/>
        </p:nvCxnSpPr>
        <p:spPr>
          <a:xfrm>
            <a:off x="1433015" y="7048368"/>
            <a:ext cx="498809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AC8BA034-2B07-66B9-D8F3-746F35B7A92C}"/>
              </a:ext>
            </a:extLst>
          </p:cNvPr>
          <p:cNvCxnSpPr/>
          <p:nvPr/>
        </p:nvCxnSpPr>
        <p:spPr>
          <a:xfrm>
            <a:off x="367341" y="7473484"/>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00BF4198-9DB3-48D8-9A87-F041E8B41804}"/>
              </a:ext>
            </a:extLst>
          </p:cNvPr>
          <p:cNvCxnSpPr/>
          <p:nvPr/>
        </p:nvCxnSpPr>
        <p:spPr>
          <a:xfrm>
            <a:off x="382675" y="7914642"/>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71396AE4-B716-4CC4-5659-98D404B75F2F}"/>
              </a:ext>
            </a:extLst>
          </p:cNvPr>
          <p:cNvSpPr txBox="1"/>
          <p:nvPr/>
        </p:nvSpPr>
        <p:spPr>
          <a:xfrm>
            <a:off x="266187" y="6769439"/>
            <a:ext cx="1549086" cy="369332"/>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Extra space</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 name="Rounded Rectangle 1">
            <a:extLst>
              <a:ext uri="{FF2B5EF4-FFF2-40B4-BE49-F238E27FC236}">
                <a16:creationId xmlns:a16="http://schemas.microsoft.com/office/drawing/2014/main" id="{32A97F66-614A-1346-C218-5C3F907DC711}"/>
              </a:ext>
            </a:extLst>
          </p:cNvPr>
          <p:cNvSpPr/>
          <p:nvPr/>
        </p:nvSpPr>
        <p:spPr>
          <a:xfrm>
            <a:off x="394447" y="773199"/>
            <a:ext cx="5755583" cy="616329"/>
          </a:xfrm>
          <a:prstGeom prst="roundRect">
            <a:avLst/>
          </a:prstGeom>
          <a:solidFill>
            <a:srgbClr val="4F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511C59C7-67DD-24B9-2D14-F8DC5F8A56BF}"/>
              </a:ext>
            </a:extLst>
          </p:cNvPr>
          <p:cNvSpPr txBox="1"/>
          <p:nvPr/>
        </p:nvSpPr>
        <p:spPr>
          <a:xfrm>
            <a:off x="501903" y="892305"/>
            <a:ext cx="7154779" cy="461665"/>
          </a:xfrm>
          <a:prstGeom prst="rect">
            <a:avLst/>
          </a:prstGeom>
          <a:noFill/>
        </p:spPr>
        <p:txBody>
          <a:bodyPr wrap="square" rtlCol="0">
            <a:spAutoFit/>
          </a:bodyPr>
          <a:lstStyle/>
          <a:p>
            <a:r>
              <a:rPr lang="en-GB" sz="2400" b="1" dirty="0">
                <a:solidFill>
                  <a:schemeClr val="bg1"/>
                </a:solidFill>
              </a:rPr>
              <a:t>Soft Engineering Coastal Management</a:t>
            </a:r>
          </a:p>
        </p:txBody>
      </p:sp>
      <p:sp>
        <p:nvSpPr>
          <p:cNvPr id="36" name="Rounded Rectangle 35">
            <a:extLst>
              <a:ext uri="{FF2B5EF4-FFF2-40B4-BE49-F238E27FC236}">
                <a16:creationId xmlns:a16="http://schemas.microsoft.com/office/drawing/2014/main" id="{126BCEC3-FDDB-1380-1362-876E4D12934A}"/>
              </a:ext>
            </a:extLst>
          </p:cNvPr>
          <p:cNvSpPr/>
          <p:nvPr/>
        </p:nvSpPr>
        <p:spPr>
          <a:xfrm>
            <a:off x="-487298" y="-18903"/>
            <a:ext cx="7185123" cy="862850"/>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Straight Connector 24">
            <a:extLst>
              <a:ext uri="{FF2B5EF4-FFF2-40B4-BE49-F238E27FC236}">
                <a16:creationId xmlns:a16="http://schemas.microsoft.com/office/drawing/2014/main" id="{0093565C-BCD8-4E06-7697-B9AA5FE5317D}"/>
              </a:ext>
            </a:extLst>
          </p:cNvPr>
          <p:cNvCxnSpPr>
            <a:cxnSpLocks/>
          </p:cNvCxnSpPr>
          <p:nvPr/>
        </p:nvCxnSpPr>
        <p:spPr>
          <a:xfrm>
            <a:off x="382674" y="8337075"/>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002412AB-5DA1-942B-372C-1F81676A17EA}"/>
              </a:ext>
            </a:extLst>
          </p:cNvPr>
          <p:cNvCxnSpPr/>
          <p:nvPr/>
        </p:nvCxnSpPr>
        <p:spPr>
          <a:xfrm>
            <a:off x="398008" y="8778233"/>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B2ADABF7-138A-28CF-1AF9-2E4A7E51B3C1}"/>
              </a:ext>
            </a:extLst>
          </p:cNvPr>
          <p:cNvCxnSpPr/>
          <p:nvPr/>
        </p:nvCxnSpPr>
        <p:spPr>
          <a:xfrm>
            <a:off x="382674" y="9203349"/>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38" name="TextBox 37">
            <a:extLst>
              <a:ext uri="{FF2B5EF4-FFF2-40B4-BE49-F238E27FC236}">
                <a16:creationId xmlns:a16="http://schemas.microsoft.com/office/drawing/2014/main" id="{39C5F121-FF35-99B0-A3C6-D30B8E56A6F8}"/>
              </a:ext>
            </a:extLst>
          </p:cNvPr>
          <p:cNvSpPr txBox="1"/>
          <p:nvPr/>
        </p:nvSpPr>
        <p:spPr>
          <a:xfrm>
            <a:off x="4864801" y="2432515"/>
            <a:ext cx="1672799" cy="369332"/>
          </a:xfrm>
          <a:prstGeom prst="rect">
            <a:avLst/>
          </a:prstGeom>
          <a:noFill/>
        </p:spPr>
        <p:txBody>
          <a:bodyPr wrap="square">
            <a:spAutoFit/>
          </a:bodyPr>
          <a:lstStyle/>
          <a:p>
            <a:pPr algn="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[6 marks]</a:t>
            </a:r>
            <a:endParaRPr lang="en-GB" sz="1800" dirty="0">
              <a:effectLst/>
              <a:latin typeface="Times New Roman" panose="02020603050405020304" pitchFamily="18" charset="0"/>
              <a:ea typeface="Times New Roman" panose="02020603050405020304" pitchFamily="18" charset="0"/>
            </a:endParaRPr>
          </a:p>
        </p:txBody>
      </p:sp>
      <p:sp>
        <p:nvSpPr>
          <p:cNvPr id="42" name="TextBox 41">
            <a:extLst>
              <a:ext uri="{FF2B5EF4-FFF2-40B4-BE49-F238E27FC236}">
                <a16:creationId xmlns:a16="http://schemas.microsoft.com/office/drawing/2014/main" id="{E1F97C2E-712E-DF05-9F08-60E99724427B}"/>
              </a:ext>
            </a:extLst>
          </p:cNvPr>
          <p:cNvSpPr txBox="1"/>
          <p:nvPr/>
        </p:nvSpPr>
        <p:spPr>
          <a:xfrm>
            <a:off x="266187" y="1853798"/>
            <a:ext cx="6271413" cy="646331"/>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2. Discuss the costs and benefits of soft engineering strategies for coastal management. Use Figure 1 and your own understanding. </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cxnSp>
        <p:nvCxnSpPr>
          <p:cNvPr id="44" name="Straight Connector 43">
            <a:extLst>
              <a:ext uri="{FF2B5EF4-FFF2-40B4-BE49-F238E27FC236}">
                <a16:creationId xmlns:a16="http://schemas.microsoft.com/office/drawing/2014/main" id="{348D4850-EA36-5146-6A5D-EDB2E4A36E5F}"/>
              </a:ext>
            </a:extLst>
          </p:cNvPr>
          <p:cNvCxnSpPr/>
          <p:nvPr/>
        </p:nvCxnSpPr>
        <p:spPr>
          <a:xfrm>
            <a:off x="331075" y="3161243"/>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A2BE0AA6-4119-B84B-96B0-0CF3EE927926}"/>
              </a:ext>
            </a:extLst>
          </p:cNvPr>
          <p:cNvCxnSpPr/>
          <p:nvPr/>
        </p:nvCxnSpPr>
        <p:spPr>
          <a:xfrm>
            <a:off x="331075" y="3586359"/>
            <a:ext cx="6038437"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1276384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3D88D800-273B-D0C6-E837-B926F45D4708}"/>
              </a:ext>
            </a:extLst>
          </p:cNvPr>
          <p:cNvSpPr/>
          <p:nvPr/>
        </p:nvSpPr>
        <p:spPr>
          <a:xfrm>
            <a:off x="394447" y="773199"/>
            <a:ext cx="5755583" cy="616329"/>
          </a:xfrm>
          <a:prstGeom prst="roundRect">
            <a:avLst/>
          </a:prstGeom>
          <a:solidFill>
            <a:srgbClr val="4F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B1132A0-36CB-3B33-0FA1-0503D625A180}"/>
              </a:ext>
            </a:extLst>
          </p:cNvPr>
          <p:cNvSpPr>
            <a:spLocks noGrp="1"/>
          </p:cNvSpPr>
          <p:nvPr>
            <p:ph type="title"/>
          </p:nvPr>
        </p:nvSpPr>
        <p:spPr>
          <a:xfrm>
            <a:off x="235005" y="297180"/>
            <a:ext cx="5915025" cy="686540"/>
          </a:xfrm>
        </p:spPr>
        <p:txBody>
          <a:bodyPr/>
          <a:lstStyle/>
          <a:p>
            <a:r>
              <a:rPr lang="en-GB" dirty="0"/>
              <a:t>Knowledge</a:t>
            </a:r>
          </a:p>
        </p:txBody>
      </p:sp>
      <p:sp>
        <p:nvSpPr>
          <p:cNvPr id="4" name="Rectangle 3">
            <a:extLst>
              <a:ext uri="{FF2B5EF4-FFF2-40B4-BE49-F238E27FC236}">
                <a16:creationId xmlns:a16="http://schemas.microsoft.com/office/drawing/2014/main" id="{C7FF525D-5A54-27A3-55D1-6E52D9CB6682}"/>
              </a:ext>
            </a:extLst>
          </p:cNvPr>
          <p:cNvSpPr/>
          <p:nvPr/>
        </p:nvSpPr>
        <p:spPr>
          <a:xfrm>
            <a:off x="1" y="0"/>
            <a:ext cx="6858000" cy="862850"/>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F41759D-1CBE-5146-F934-F373DCF4F501}"/>
              </a:ext>
            </a:extLst>
          </p:cNvPr>
          <p:cNvSpPr txBox="1"/>
          <p:nvPr/>
        </p:nvSpPr>
        <p:spPr>
          <a:xfrm>
            <a:off x="797617" y="31853"/>
            <a:ext cx="3247697" cy="830997"/>
          </a:xfrm>
          <a:prstGeom prst="rect">
            <a:avLst/>
          </a:prstGeom>
          <a:noFill/>
        </p:spPr>
        <p:txBody>
          <a:bodyPr wrap="square" rtlCol="0">
            <a:spAutoFit/>
          </a:bodyPr>
          <a:lstStyle/>
          <a:p>
            <a:r>
              <a:rPr lang="en-GB" sz="4800" dirty="0">
                <a:solidFill>
                  <a:schemeClr val="bg1"/>
                </a:solidFill>
              </a:rPr>
              <a:t>Knowledge</a:t>
            </a:r>
          </a:p>
        </p:txBody>
      </p:sp>
      <p:pic>
        <p:nvPicPr>
          <p:cNvPr id="6" name="Graphic 5">
            <a:extLst>
              <a:ext uri="{FF2B5EF4-FFF2-40B4-BE49-F238E27FC236}">
                <a16:creationId xmlns:a16="http://schemas.microsoft.com/office/drawing/2014/main" id="{44004F73-6B78-C85F-89FB-7CF846D13C8A}"/>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91135" y="31853"/>
            <a:ext cx="752804" cy="752804"/>
          </a:xfrm>
          <a:prstGeom prst="rect">
            <a:avLst/>
          </a:prstGeom>
        </p:spPr>
      </p:pic>
      <p:sp>
        <p:nvSpPr>
          <p:cNvPr id="8" name="TextBox 7">
            <a:extLst>
              <a:ext uri="{FF2B5EF4-FFF2-40B4-BE49-F238E27FC236}">
                <a16:creationId xmlns:a16="http://schemas.microsoft.com/office/drawing/2014/main" id="{BD9FCC6E-3579-97AB-1CE8-72682F85780C}"/>
              </a:ext>
            </a:extLst>
          </p:cNvPr>
          <p:cNvSpPr txBox="1"/>
          <p:nvPr/>
        </p:nvSpPr>
        <p:spPr>
          <a:xfrm>
            <a:off x="501903" y="892305"/>
            <a:ext cx="7154779" cy="461665"/>
          </a:xfrm>
          <a:prstGeom prst="rect">
            <a:avLst/>
          </a:prstGeom>
          <a:noFill/>
        </p:spPr>
        <p:txBody>
          <a:bodyPr wrap="square" rtlCol="0">
            <a:spAutoFit/>
          </a:bodyPr>
          <a:lstStyle/>
          <a:p>
            <a:r>
              <a:rPr lang="en-GB" sz="2400" b="1" dirty="0">
                <a:solidFill>
                  <a:schemeClr val="bg1"/>
                </a:solidFill>
              </a:rPr>
              <a:t>Managed Retreat</a:t>
            </a:r>
          </a:p>
        </p:txBody>
      </p:sp>
      <p:sp>
        <p:nvSpPr>
          <p:cNvPr id="42" name="Rectangle 41">
            <a:extLst>
              <a:ext uri="{FF2B5EF4-FFF2-40B4-BE49-F238E27FC236}">
                <a16:creationId xmlns:a16="http://schemas.microsoft.com/office/drawing/2014/main" id="{BE3091F5-E350-20E7-D8A5-F02220F924DB}"/>
              </a:ext>
            </a:extLst>
          </p:cNvPr>
          <p:cNvSpPr/>
          <p:nvPr/>
        </p:nvSpPr>
        <p:spPr>
          <a:xfrm>
            <a:off x="-160421" y="1459739"/>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2E218BEB-C1CA-EF21-2D6A-05CF663E135C}"/>
              </a:ext>
            </a:extLst>
          </p:cNvPr>
          <p:cNvSpPr txBox="1"/>
          <p:nvPr/>
        </p:nvSpPr>
        <p:spPr>
          <a:xfrm>
            <a:off x="197105" y="1459739"/>
            <a:ext cx="5782355" cy="400110"/>
          </a:xfrm>
          <a:prstGeom prst="rect">
            <a:avLst/>
          </a:prstGeom>
          <a:noFill/>
        </p:spPr>
        <p:txBody>
          <a:bodyPr wrap="square" rtlCol="0">
            <a:spAutoFit/>
          </a:bodyPr>
          <a:lstStyle/>
          <a:p>
            <a:r>
              <a:rPr lang="en-GB" sz="2000" dirty="0">
                <a:solidFill>
                  <a:schemeClr val="bg1"/>
                </a:solidFill>
              </a:rPr>
              <a:t>Shore Management Plan</a:t>
            </a:r>
          </a:p>
        </p:txBody>
      </p:sp>
      <p:sp>
        <p:nvSpPr>
          <p:cNvPr id="13" name="TextBox 12">
            <a:extLst>
              <a:ext uri="{FF2B5EF4-FFF2-40B4-BE49-F238E27FC236}">
                <a16:creationId xmlns:a16="http://schemas.microsoft.com/office/drawing/2014/main" id="{9E6000D6-062C-C0AC-DFD6-51500D19E9C0}"/>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14" name="Footer Placeholder 30">
            <a:extLst>
              <a:ext uri="{FF2B5EF4-FFF2-40B4-BE49-F238E27FC236}">
                <a16:creationId xmlns:a16="http://schemas.microsoft.com/office/drawing/2014/main" id="{B7C89D8E-A9B6-14D2-8D02-4C3DA6BFD0E0}"/>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79</a:t>
            </a:fld>
            <a:endParaRPr lang="en-GB" sz="1400" dirty="0"/>
          </a:p>
        </p:txBody>
      </p:sp>
      <p:pic>
        <p:nvPicPr>
          <p:cNvPr id="15" name="Graphic 14">
            <a:extLst>
              <a:ext uri="{FF2B5EF4-FFF2-40B4-BE49-F238E27FC236}">
                <a16:creationId xmlns:a16="http://schemas.microsoft.com/office/drawing/2014/main" id="{5595C5D7-895B-06DB-1AA5-671E68AD701E}"/>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153385" y="9383990"/>
            <a:ext cx="205675" cy="205675"/>
          </a:xfrm>
          <a:prstGeom prst="rect">
            <a:avLst/>
          </a:prstGeom>
        </p:spPr>
      </p:pic>
      <p:sp>
        <p:nvSpPr>
          <p:cNvPr id="16" name="TextBox 15">
            <a:extLst>
              <a:ext uri="{FF2B5EF4-FFF2-40B4-BE49-F238E27FC236}">
                <a16:creationId xmlns:a16="http://schemas.microsoft.com/office/drawing/2014/main" id="{4A021102-0DA4-A3EE-02C3-20E1CEC3E637}"/>
              </a:ext>
            </a:extLst>
          </p:cNvPr>
          <p:cNvSpPr txBox="1"/>
          <p:nvPr/>
        </p:nvSpPr>
        <p:spPr>
          <a:xfrm>
            <a:off x="235005" y="1859849"/>
            <a:ext cx="6149753" cy="369332"/>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What is a shore management plan?</a:t>
            </a:r>
            <a:endParaRPr lang="en-GB" sz="1800" dirty="0">
              <a:effectLst/>
              <a:latin typeface="Times New Roman" panose="02020603050405020304" pitchFamily="18" charset="0"/>
              <a:ea typeface="Times New Roman" panose="02020603050405020304" pitchFamily="18" charset="0"/>
            </a:endParaRPr>
          </a:p>
        </p:txBody>
      </p:sp>
      <p:sp>
        <p:nvSpPr>
          <p:cNvPr id="24" name="Rectangle 23">
            <a:extLst>
              <a:ext uri="{FF2B5EF4-FFF2-40B4-BE49-F238E27FC236}">
                <a16:creationId xmlns:a16="http://schemas.microsoft.com/office/drawing/2014/main" id="{A5B3F36F-FBC4-5F47-9C4C-AD128FF9BEC4}"/>
              </a:ext>
            </a:extLst>
          </p:cNvPr>
          <p:cNvSpPr/>
          <p:nvPr/>
        </p:nvSpPr>
        <p:spPr>
          <a:xfrm>
            <a:off x="-160421" y="4030299"/>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CAEE6486-33C9-E46A-3AC0-3C33E209AB67}"/>
              </a:ext>
            </a:extLst>
          </p:cNvPr>
          <p:cNvSpPr txBox="1"/>
          <p:nvPr/>
        </p:nvSpPr>
        <p:spPr>
          <a:xfrm>
            <a:off x="197105" y="4030299"/>
            <a:ext cx="5782355" cy="400110"/>
          </a:xfrm>
          <a:prstGeom prst="rect">
            <a:avLst/>
          </a:prstGeom>
          <a:noFill/>
        </p:spPr>
        <p:txBody>
          <a:bodyPr wrap="square" rtlCol="0">
            <a:spAutoFit/>
          </a:bodyPr>
          <a:lstStyle/>
          <a:p>
            <a:r>
              <a:rPr lang="en-GB" sz="2000" dirty="0">
                <a:solidFill>
                  <a:schemeClr val="bg1"/>
                </a:solidFill>
              </a:rPr>
              <a:t>Approaches to managing the coast</a:t>
            </a:r>
          </a:p>
        </p:txBody>
      </p:sp>
      <p:sp>
        <p:nvSpPr>
          <p:cNvPr id="26" name="TextBox 25">
            <a:extLst>
              <a:ext uri="{FF2B5EF4-FFF2-40B4-BE49-F238E27FC236}">
                <a16:creationId xmlns:a16="http://schemas.microsoft.com/office/drawing/2014/main" id="{5580696F-203B-A141-45D8-2713A10D26D2}"/>
              </a:ext>
            </a:extLst>
          </p:cNvPr>
          <p:cNvSpPr txBox="1"/>
          <p:nvPr/>
        </p:nvSpPr>
        <p:spPr>
          <a:xfrm>
            <a:off x="235005" y="4430409"/>
            <a:ext cx="6149753" cy="646331"/>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Give a brief overview of the four approaches to coastal management. </a:t>
            </a:r>
            <a:endParaRPr lang="en-GB" sz="1800" dirty="0">
              <a:effectLst/>
              <a:latin typeface="Times New Roman" panose="02020603050405020304" pitchFamily="18" charset="0"/>
              <a:ea typeface="Times New Roman" panose="02020603050405020304" pitchFamily="18" charset="0"/>
            </a:endParaRPr>
          </a:p>
        </p:txBody>
      </p:sp>
      <p:sp>
        <p:nvSpPr>
          <p:cNvPr id="27" name="Rectangle 26">
            <a:extLst>
              <a:ext uri="{FF2B5EF4-FFF2-40B4-BE49-F238E27FC236}">
                <a16:creationId xmlns:a16="http://schemas.microsoft.com/office/drawing/2014/main" id="{8AB7E9B6-035E-A4E8-1166-81A58D91BF3C}"/>
              </a:ext>
            </a:extLst>
          </p:cNvPr>
          <p:cNvSpPr/>
          <p:nvPr/>
        </p:nvSpPr>
        <p:spPr>
          <a:xfrm>
            <a:off x="346321" y="5076740"/>
            <a:ext cx="2963560" cy="1931768"/>
          </a:xfrm>
          <a:prstGeom prst="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245B79FA-E3D8-5432-2895-D4083686EA51}"/>
              </a:ext>
            </a:extLst>
          </p:cNvPr>
          <p:cNvSpPr txBox="1"/>
          <p:nvPr/>
        </p:nvSpPr>
        <p:spPr>
          <a:xfrm>
            <a:off x="303185" y="5041713"/>
            <a:ext cx="2963560" cy="307777"/>
          </a:xfrm>
          <a:prstGeom prst="rect">
            <a:avLst/>
          </a:prstGeom>
          <a:noFill/>
        </p:spPr>
        <p:txBody>
          <a:bodyPr wrap="square">
            <a:spAutoFit/>
          </a:bodyPr>
          <a:lstStyle/>
          <a:p>
            <a:r>
              <a:rPr lang="en-GB" sz="1400" b="1" dirty="0">
                <a:effectLst/>
                <a:latin typeface="Calibri" panose="020F0502020204030204" pitchFamily="34" charset="0"/>
                <a:ea typeface="Times New Roman" panose="02020603050405020304" pitchFamily="18" charset="0"/>
                <a:cs typeface="Calibri" panose="020F0502020204030204" pitchFamily="34" charset="0"/>
              </a:rPr>
              <a:t>Do nothing</a:t>
            </a:r>
          </a:p>
        </p:txBody>
      </p:sp>
      <p:sp>
        <p:nvSpPr>
          <p:cNvPr id="29" name="Rectangle 28">
            <a:extLst>
              <a:ext uri="{FF2B5EF4-FFF2-40B4-BE49-F238E27FC236}">
                <a16:creationId xmlns:a16="http://schemas.microsoft.com/office/drawing/2014/main" id="{F426CD3C-F246-0562-B02C-2A2402FDB5AF}"/>
              </a:ext>
            </a:extLst>
          </p:cNvPr>
          <p:cNvSpPr/>
          <p:nvPr/>
        </p:nvSpPr>
        <p:spPr>
          <a:xfrm>
            <a:off x="3537456" y="5076740"/>
            <a:ext cx="2963560" cy="1931768"/>
          </a:xfrm>
          <a:prstGeom prst="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4299F2B4-D692-13F6-A9E9-F358C5987D20}"/>
              </a:ext>
            </a:extLst>
          </p:cNvPr>
          <p:cNvSpPr txBox="1"/>
          <p:nvPr/>
        </p:nvSpPr>
        <p:spPr>
          <a:xfrm>
            <a:off x="3494320" y="5041713"/>
            <a:ext cx="2963560" cy="307777"/>
          </a:xfrm>
          <a:prstGeom prst="rect">
            <a:avLst/>
          </a:prstGeom>
          <a:noFill/>
        </p:spPr>
        <p:txBody>
          <a:bodyPr wrap="square">
            <a:spAutoFit/>
          </a:bodyPr>
          <a:lstStyle/>
          <a:p>
            <a:r>
              <a:rPr lang="en-GB" sz="1400" b="1" dirty="0">
                <a:effectLst/>
                <a:latin typeface="Calibri" panose="020F0502020204030204" pitchFamily="34" charset="0"/>
                <a:ea typeface="Times New Roman" panose="02020603050405020304" pitchFamily="18" charset="0"/>
                <a:cs typeface="Calibri" panose="020F0502020204030204" pitchFamily="34" charset="0"/>
              </a:rPr>
              <a:t>Hold the line</a:t>
            </a:r>
          </a:p>
        </p:txBody>
      </p:sp>
      <p:cxnSp>
        <p:nvCxnSpPr>
          <p:cNvPr id="31" name="Straight Connector 30">
            <a:extLst>
              <a:ext uri="{FF2B5EF4-FFF2-40B4-BE49-F238E27FC236}">
                <a16:creationId xmlns:a16="http://schemas.microsoft.com/office/drawing/2014/main" id="{8CC7B6BC-5E6A-FF64-6437-1EF96ABA0EEA}"/>
              </a:ext>
            </a:extLst>
          </p:cNvPr>
          <p:cNvCxnSpPr/>
          <p:nvPr/>
        </p:nvCxnSpPr>
        <p:spPr>
          <a:xfrm>
            <a:off x="342323" y="3429657"/>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91A3F103-E74D-78A3-2F37-B90FB5A26144}"/>
              </a:ext>
            </a:extLst>
          </p:cNvPr>
          <p:cNvCxnSpPr/>
          <p:nvPr/>
        </p:nvCxnSpPr>
        <p:spPr>
          <a:xfrm>
            <a:off x="331075" y="2579351"/>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9D873878-D6C2-5704-D06F-F935B4AF85F4}"/>
              </a:ext>
            </a:extLst>
          </p:cNvPr>
          <p:cNvCxnSpPr/>
          <p:nvPr/>
        </p:nvCxnSpPr>
        <p:spPr>
          <a:xfrm>
            <a:off x="331075" y="3004467"/>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9C908DF5-040F-F5E9-150C-1101D36D4013}"/>
              </a:ext>
            </a:extLst>
          </p:cNvPr>
          <p:cNvCxnSpPr/>
          <p:nvPr/>
        </p:nvCxnSpPr>
        <p:spPr>
          <a:xfrm>
            <a:off x="342323" y="3854847"/>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40" name="Rectangle 39">
            <a:extLst>
              <a:ext uri="{FF2B5EF4-FFF2-40B4-BE49-F238E27FC236}">
                <a16:creationId xmlns:a16="http://schemas.microsoft.com/office/drawing/2014/main" id="{32DF8030-5424-41C5-6794-48D3D19C29EF}"/>
              </a:ext>
            </a:extLst>
          </p:cNvPr>
          <p:cNvSpPr/>
          <p:nvPr/>
        </p:nvSpPr>
        <p:spPr>
          <a:xfrm>
            <a:off x="346321" y="7242068"/>
            <a:ext cx="2963560" cy="1931767"/>
          </a:xfrm>
          <a:prstGeom prst="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43">
            <a:extLst>
              <a:ext uri="{FF2B5EF4-FFF2-40B4-BE49-F238E27FC236}">
                <a16:creationId xmlns:a16="http://schemas.microsoft.com/office/drawing/2014/main" id="{9DCDDB1B-5381-5AB8-5F29-8C35BAE5F626}"/>
              </a:ext>
            </a:extLst>
          </p:cNvPr>
          <p:cNvSpPr txBox="1"/>
          <p:nvPr/>
        </p:nvSpPr>
        <p:spPr>
          <a:xfrm>
            <a:off x="303185" y="7197676"/>
            <a:ext cx="2963560" cy="307777"/>
          </a:xfrm>
          <a:prstGeom prst="rect">
            <a:avLst/>
          </a:prstGeom>
          <a:noFill/>
        </p:spPr>
        <p:txBody>
          <a:bodyPr wrap="square">
            <a:spAutoFit/>
          </a:bodyPr>
          <a:lstStyle/>
          <a:p>
            <a:r>
              <a:rPr lang="en-GB" sz="1400" b="1" dirty="0">
                <a:effectLst/>
                <a:latin typeface="Calibri" panose="020F0502020204030204" pitchFamily="34" charset="0"/>
                <a:ea typeface="Times New Roman" panose="02020603050405020304" pitchFamily="18" charset="0"/>
                <a:cs typeface="Calibri" panose="020F0502020204030204" pitchFamily="34" charset="0"/>
              </a:rPr>
              <a:t>Advance the line</a:t>
            </a:r>
          </a:p>
        </p:txBody>
      </p:sp>
      <p:sp>
        <p:nvSpPr>
          <p:cNvPr id="45" name="Rectangle 44">
            <a:extLst>
              <a:ext uri="{FF2B5EF4-FFF2-40B4-BE49-F238E27FC236}">
                <a16:creationId xmlns:a16="http://schemas.microsoft.com/office/drawing/2014/main" id="{D9CBE939-A5F5-20DD-229B-2584D94CC770}"/>
              </a:ext>
            </a:extLst>
          </p:cNvPr>
          <p:cNvSpPr/>
          <p:nvPr/>
        </p:nvSpPr>
        <p:spPr>
          <a:xfrm>
            <a:off x="3537456" y="7242068"/>
            <a:ext cx="2963560" cy="1931767"/>
          </a:xfrm>
          <a:prstGeom prst="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extBox 45">
            <a:extLst>
              <a:ext uri="{FF2B5EF4-FFF2-40B4-BE49-F238E27FC236}">
                <a16:creationId xmlns:a16="http://schemas.microsoft.com/office/drawing/2014/main" id="{41772DDB-DE29-174B-1C4D-B9357EC19178}"/>
              </a:ext>
            </a:extLst>
          </p:cNvPr>
          <p:cNvSpPr txBox="1"/>
          <p:nvPr/>
        </p:nvSpPr>
        <p:spPr>
          <a:xfrm>
            <a:off x="3494320" y="7197676"/>
            <a:ext cx="2963560" cy="307777"/>
          </a:xfrm>
          <a:prstGeom prst="rect">
            <a:avLst/>
          </a:prstGeom>
          <a:noFill/>
        </p:spPr>
        <p:txBody>
          <a:bodyPr wrap="square">
            <a:spAutoFit/>
          </a:bodyPr>
          <a:lstStyle/>
          <a:p>
            <a:r>
              <a:rPr lang="en-GB" sz="1400" b="1" dirty="0">
                <a:effectLst/>
                <a:latin typeface="Calibri" panose="020F0502020204030204" pitchFamily="34" charset="0"/>
                <a:ea typeface="Times New Roman" panose="02020603050405020304" pitchFamily="18" charset="0"/>
                <a:cs typeface="Calibri" panose="020F0502020204030204" pitchFamily="34" charset="0"/>
              </a:rPr>
              <a:t>Managed retreat</a:t>
            </a:r>
          </a:p>
        </p:txBody>
      </p:sp>
    </p:spTree>
    <p:extLst>
      <p:ext uri="{BB962C8B-B14F-4D97-AF65-F5344CB8AC3E}">
        <p14:creationId xmlns:p14="http://schemas.microsoft.com/office/powerpoint/2010/main" val="11433686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1D201D54-CC3E-485C-B954-F87BD737AFCB}"/>
              </a:ext>
            </a:extLst>
          </p:cNvPr>
          <p:cNvSpPr/>
          <p:nvPr/>
        </p:nvSpPr>
        <p:spPr>
          <a:xfrm>
            <a:off x="0" y="1659794"/>
            <a:ext cx="6858000" cy="7628585"/>
          </a:xfrm>
          <a:prstGeom prst="rect">
            <a:avLst/>
          </a:prstGeom>
          <a:solidFill>
            <a:srgbClr val="E3F0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a:extLst>
              <a:ext uri="{FF2B5EF4-FFF2-40B4-BE49-F238E27FC236}">
                <a16:creationId xmlns:a16="http://schemas.microsoft.com/office/drawing/2014/main" id="{3D88D800-273B-D0C6-E837-B926F45D4708}"/>
              </a:ext>
            </a:extLst>
          </p:cNvPr>
          <p:cNvSpPr/>
          <p:nvPr/>
        </p:nvSpPr>
        <p:spPr>
          <a:xfrm>
            <a:off x="394447" y="773199"/>
            <a:ext cx="3034553" cy="616329"/>
          </a:xfrm>
          <a:prstGeom prst="roundRect">
            <a:avLst/>
          </a:prstGeom>
          <a:solidFill>
            <a:srgbClr val="4F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BD9FCC6E-3579-97AB-1CE8-72682F85780C}"/>
              </a:ext>
            </a:extLst>
          </p:cNvPr>
          <p:cNvSpPr txBox="1"/>
          <p:nvPr/>
        </p:nvSpPr>
        <p:spPr>
          <a:xfrm>
            <a:off x="501904" y="892305"/>
            <a:ext cx="2187388" cy="461665"/>
          </a:xfrm>
          <a:prstGeom prst="rect">
            <a:avLst/>
          </a:prstGeom>
          <a:noFill/>
        </p:spPr>
        <p:txBody>
          <a:bodyPr wrap="square" rtlCol="0">
            <a:spAutoFit/>
          </a:bodyPr>
          <a:lstStyle/>
          <a:p>
            <a:r>
              <a:rPr lang="en-GB" sz="2400" b="1" dirty="0">
                <a:solidFill>
                  <a:schemeClr val="bg1"/>
                </a:solidFill>
              </a:rPr>
              <a:t>Waves</a:t>
            </a:r>
          </a:p>
        </p:txBody>
      </p:sp>
      <p:sp>
        <p:nvSpPr>
          <p:cNvPr id="9" name="Rectangle 8">
            <a:extLst>
              <a:ext uri="{FF2B5EF4-FFF2-40B4-BE49-F238E27FC236}">
                <a16:creationId xmlns:a16="http://schemas.microsoft.com/office/drawing/2014/main" id="{9E0E8C76-28E0-8293-66B9-120D4FC99544}"/>
              </a:ext>
            </a:extLst>
          </p:cNvPr>
          <p:cNvSpPr/>
          <p:nvPr/>
        </p:nvSpPr>
        <p:spPr>
          <a:xfrm>
            <a:off x="-160421" y="1459739"/>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90ED1EA0-6811-E62C-8186-0AF57947F6A4}"/>
              </a:ext>
            </a:extLst>
          </p:cNvPr>
          <p:cNvSpPr txBox="1"/>
          <p:nvPr/>
        </p:nvSpPr>
        <p:spPr>
          <a:xfrm>
            <a:off x="197105" y="1459739"/>
            <a:ext cx="5782355" cy="400110"/>
          </a:xfrm>
          <a:prstGeom prst="rect">
            <a:avLst/>
          </a:prstGeom>
          <a:noFill/>
        </p:spPr>
        <p:txBody>
          <a:bodyPr wrap="square" rtlCol="0">
            <a:spAutoFit/>
          </a:bodyPr>
          <a:lstStyle/>
          <a:p>
            <a:r>
              <a:rPr lang="en-GB" sz="2000" dirty="0">
                <a:solidFill>
                  <a:schemeClr val="bg1"/>
                </a:solidFill>
              </a:rPr>
              <a:t>Waves and their characteristics</a:t>
            </a:r>
          </a:p>
        </p:txBody>
      </p:sp>
      <p:sp>
        <p:nvSpPr>
          <p:cNvPr id="16" name="TextBox 15">
            <a:extLst>
              <a:ext uri="{FF2B5EF4-FFF2-40B4-BE49-F238E27FC236}">
                <a16:creationId xmlns:a16="http://schemas.microsoft.com/office/drawing/2014/main" id="{3CD2ED89-2A90-C195-C5BD-D02496E9B067}"/>
              </a:ext>
            </a:extLst>
          </p:cNvPr>
          <p:cNvSpPr txBox="1"/>
          <p:nvPr/>
        </p:nvSpPr>
        <p:spPr>
          <a:xfrm>
            <a:off x="613717" y="1953444"/>
            <a:ext cx="6462821" cy="307777"/>
          </a:xfrm>
          <a:prstGeom prst="rect">
            <a:avLst/>
          </a:prstGeom>
          <a:noFill/>
        </p:spPr>
        <p:txBody>
          <a:bodyPr wrap="square">
            <a:spAutoFit/>
          </a:bodyPr>
          <a:lstStyle/>
          <a:p>
            <a:r>
              <a:rPr lang="en-GB" sz="1400" b="1" dirty="0">
                <a:effectLst/>
                <a:latin typeface="Calibri" panose="020F0502020204030204" pitchFamily="34" charset="0"/>
                <a:ea typeface="Times New Roman" panose="02020603050405020304" pitchFamily="18" charset="0"/>
                <a:cs typeface="Times New Roman" panose="02020603050405020304" pitchFamily="18" charset="0"/>
              </a:rPr>
              <a:t>True or false? </a:t>
            </a:r>
            <a:endParaRPr lang="en-GB" sz="1400" b="1"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36" name="Rounded Rectangle 35">
            <a:extLst>
              <a:ext uri="{FF2B5EF4-FFF2-40B4-BE49-F238E27FC236}">
                <a16:creationId xmlns:a16="http://schemas.microsoft.com/office/drawing/2014/main" id="{126BCEC3-FDDB-1380-1362-876E4D12934A}"/>
              </a:ext>
            </a:extLst>
          </p:cNvPr>
          <p:cNvSpPr/>
          <p:nvPr/>
        </p:nvSpPr>
        <p:spPr>
          <a:xfrm>
            <a:off x="-487298" y="-18903"/>
            <a:ext cx="5944201" cy="862850"/>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F41759D-1CBE-5146-F934-F373DCF4F501}"/>
              </a:ext>
            </a:extLst>
          </p:cNvPr>
          <p:cNvSpPr txBox="1"/>
          <p:nvPr/>
        </p:nvSpPr>
        <p:spPr>
          <a:xfrm>
            <a:off x="797617" y="31853"/>
            <a:ext cx="3247697" cy="830997"/>
          </a:xfrm>
          <a:prstGeom prst="rect">
            <a:avLst/>
          </a:prstGeom>
          <a:noFill/>
        </p:spPr>
        <p:txBody>
          <a:bodyPr wrap="square" rtlCol="0">
            <a:spAutoFit/>
          </a:bodyPr>
          <a:lstStyle/>
          <a:p>
            <a:r>
              <a:rPr lang="en-GB" sz="4800" dirty="0">
                <a:solidFill>
                  <a:schemeClr val="bg1"/>
                </a:solidFill>
              </a:rPr>
              <a:t>Retrieval</a:t>
            </a:r>
          </a:p>
        </p:txBody>
      </p:sp>
      <p:pic>
        <p:nvPicPr>
          <p:cNvPr id="40" name="Graphic 39">
            <a:extLst>
              <a:ext uri="{FF2B5EF4-FFF2-40B4-BE49-F238E27FC236}">
                <a16:creationId xmlns:a16="http://schemas.microsoft.com/office/drawing/2014/main" id="{F32080A9-2D19-B971-C8C0-689C442F21BC}"/>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101709" y="46405"/>
            <a:ext cx="752804" cy="752804"/>
          </a:xfrm>
          <a:prstGeom prst="rect">
            <a:avLst/>
          </a:prstGeom>
        </p:spPr>
      </p:pic>
      <p:graphicFrame>
        <p:nvGraphicFramePr>
          <p:cNvPr id="44" name="Table 43">
            <a:extLst>
              <a:ext uri="{FF2B5EF4-FFF2-40B4-BE49-F238E27FC236}">
                <a16:creationId xmlns:a16="http://schemas.microsoft.com/office/drawing/2014/main" id="{96CFE5FD-50E7-D86D-CB04-E7D90C116CD8}"/>
              </a:ext>
            </a:extLst>
          </p:cNvPr>
          <p:cNvGraphicFramePr>
            <a:graphicFrameLocks noGrp="1"/>
          </p:cNvGraphicFramePr>
          <p:nvPr>
            <p:extLst>
              <p:ext uri="{D42A27DB-BD31-4B8C-83A1-F6EECF244321}">
                <p14:modId xmlns:p14="http://schemas.microsoft.com/office/powerpoint/2010/main" val="1111375133"/>
              </p:ext>
            </p:extLst>
          </p:nvPr>
        </p:nvGraphicFramePr>
        <p:xfrm>
          <a:off x="359060" y="1993383"/>
          <a:ext cx="6061863" cy="2880360"/>
        </p:xfrm>
        <a:graphic>
          <a:graphicData uri="http://schemas.openxmlformats.org/drawingml/2006/table">
            <a:tbl>
              <a:tblPr firstRow="1" bandRow="1">
                <a:tableStyleId>{5C22544A-7EE6-4342-B048-85BDC9FD1C3A}</a:tableStyleId>
              </a:tblPr>
              <a:tblGrid>
                <a:gridCol w="359093">
                  <a:extLst>
                    <a:ext uri="{9D8B030D-6E8A-4147-A177-3AD203B41FA5}">
                      <a16:colId xmlns:a16="http://schemas.microsoft.com/office/drawing/2014/main" val="1575317094"/>
                    </a:ext>
                  </a:extLst>
                </a:gridCol>
                <a:gridCol w="4183380">
                  <a:extLst>
                    <a:ext uri="{9D8B030D-6E8A-4147-A177-3AD203B41FA5}">
                      <a16:colId xmlns:a16="http://schemas.microsoft.com/office/drawing/2014/main" val="2328552629"/>
                    </a:ext>
                  </a:extLst>
                </a:gridCol>
                <a:gridCol w="759695">
                  <a:extLst>
                    <a:ext uri="{9D8B030D-6E8A-4147-A177-3AD203B41FA5}">
                      <a16:colId xmlns:a16="http://schemas.microsoft.com/office/drawing/2014/main" val="257254350"/>
                    </a:ext>
                  </a:extLst>
                </a:gridCol>
                <a:gridCol w="759695">
                  <a:extLst>
                    <a:ext uri="{9D8B030D-6E8A-4147-A177-3AD203B41FA5}">
                      <a16:colId xmlns:a16="http://schemas.microsoft.com/office/drawing/2014/main" val="1381550662"/>
                    </a:ext>
                  </a:extLst>
                </a:gridCol>
              </a:tblGrid>
              <a:tr h="188599">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200"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solidFill>
                            <a:schemeClr val="tx1"/>
                          </a:solidFill>
                        </a:rPr>
                        <a:t>True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solidFill>
                            <a:schemeClr val="tx1"/>
                          </a:solidFill>
                        </a:rPr>
                        <a:t>False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11339463"/>
                  </a:ext>
                </a:extLst>
              </a:tr>
              <a:tr h="188599">
                <a:tc>
                  <a:txBody>
                    <a:bodyPr/>
                    <a:lstStyle/>
                    <a:p>
                      <a:pPr algn="ctr"/>
                      <a:r>
                        <a:rPr lang="en-GB" dirty="0"/>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r>
                        <a:rPr lang="en-GB" sz="1200" b="0" dirty="0">
                          <a:solidFill>
                            <a:schemeClr val="tx1"/>
                          </a:solidFill>
                        </a:rPr>
                        <a:t>A wave is the movement of water from the shore to the deep ocean.</a:t>
                      </a:r>
                    </a:p>
                  </a:txBody>
                  <a:tcP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25985328"/>
                  </a:ext>
                </a:extLst>
              </a:tr>
              <a:tr h="188599">
                <a:tc>
                  <a:txBody>
                    <a:bodyPr/>
                    <a:lstStyle/>
                    <a:p>
                      <a:pPr algn="ctr"/>
                      <a:r>
                        <a:rPr lang="en-GB" dirty="0"/>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r>
                        <a:rPr lang="en-GB" sz="1200" b="0" dirty="0">
                          <a:solidFill>
                            <a:schemeClr val="tx1"/>
                          </a:solidFill>
                        </a:rPr>
                        <a:t>Waves are primarily caused by the gravitational pull of the moon and the sun.		</a:t>
                      </a:r>
                    </a:p>
                  </a:txBody>
                  <a:tcP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37543495"/>
                  </a:ext>
                </a:extLst>
              </a:tr>
              <a:tr h="188599">
                <a:tc>
                  <a:txBody>
                    <a:bodyPr/>
                    <a:lstStyle/>
                    <a:p>
                      <a:pPr algn="ctr"/>
                      <a:r>
                        <a:rPr lang="en-GB" dirty="0"/>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r>
                        <a:rPr lang="en-GB" sz="1200" b="0" dirty="0">
                          <a:solidFill>
                            <a:schemeClr val="tx1"/>
                          </a:solidFill>
                        </a:rPr>
                        <a:t>The size of waves is affected by three factors: wind speed, wind duration, and the fetch.</a:t>
                      </a:r>
                    </a:p>
                  </a:txBody>
                  <a:tcP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76022082"/>
                  </a:ext>
                </a:extLst>
              </a:tr>
              <a:tr h="188599">
                <a:tc>
                  <a:txBody>
                    <a:bodyPr/>
                    <a:lstStyle/>
                    <a:p>
                      <a:pPr algn="ctr"/>
                      <a:r>
                        <a:rPr lang="en-GB" dirty="0"/>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r>
                        <a:rPr lang="en-GB" sz="1200" b="0" dirty="0">
                          <a:solidFill>
                            <a:schemeClr val="tx1"/>
                          </a:solidFill>
                        </a:rPr>
                        <a:t>The fetch of a wave refers to the amount of water in a wave.</a:t>
                      </a:r>
                    </a:p>
                  </a:txBody>
                  <a:tcP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14360632"/>
                  </a:ext>
                </a:extLst>
              </a:tr>
              <a:tr h="188599">
                <a:tc>
                  <a:txBody>
                    <a:bodyPr/>
                    <a:lstStyle/>
                    <a:p>
                      <a:pPr algn="ctr"/>
                      <a:r>
                        <a:rPr lang="en-GB" dirty="0"/>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r>
                        <a:rPr lang="en-GB" sz="1200" b="0" dirty="0">
                          <a:solidFill>
                            <a:schemeClr val="tx1"/>
                          </a:solidFill>
                        </a:rPr>
                        <a:t>Backwash is the movement of water up the beach after a wave breaks.</a:t>
                      </a:r>
                    </a:p>
                  </a:txBody>
                  <a:tcP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8086127"/>
                  </a:ext>
                </a:extLst>
              </a:tr>
              <a:tr h="252025">
                <a:tc>
                  <a:txBody>
                    <a:bodyPr/>
                    <a:lstStyle/>
                    <a:p>
                      <a:pPr algn="ctr"/>
                      <a:r>
                        <a:rPr lang="en-GB" dirty="0"/>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r>
                        <a:rPr lang="en-GB" sz="1200" b="0" dirty="0">
                          <a:solidFill>
                            <a:schemeClr val="tx1"/>
                          </a:solidFill>
                        </a:rPr>
                        <a:t>Swash is the water that flows back to the sea after the wave has broken on the shore.</a:t>
                      </a:r>
                    </a:p>
                  </a:txBody>
                  <a:tcP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82976356"/>
                  </a:ext>
                </a:extLst>
              </a:tr>
            </a:tbl>
          </a:graphicData>
        </a:graphic>
      </p:graphicFrame>
      <p:sp>
        <p:nvSpPr>
          <p:cNvPr id="4" name="TextBox 3">
            <a:extLst>
              <a:ext uri="{FF2B5EF4-FFF2-40B4-BE49-F238E27FC236}">
                <a16:creationId xmlns:a16="http://schemas.microsoft.com/office/drawing/2014/main" id="{430387EB-D797-3F92-AE04-A0B87C0BD424}"/>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6" name="Footer Placeholder 30">
            <a:extLst>
              <a:ext uri="{FF2B5EF4-FFF2-40B4-BE49-F238E27FC236}">
                <a16:creationId xmlns:a16="http://schemas.microsoft.com/office/drawing/2014/main" id="{62FA91C4-7145-B0DB-8E09-322DECBDF90A}"/>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8</a:t>
            </a:fld>
            <a:endParaRPr lang="en-GB" sz="1400" dirty="0"/>
          </a:p>
        </p:txBody>
      </p:sp>
      <p:pic>
        <p:nvPicPr>
          <p:cNvPr id="11" name="Graphic 10">
            <a:extLst>
              <a:ext uri="{FF2B5EF4-FFF2-40B4-BE49-F238E27FC236}">
                <a16:creationId xmlns:a16="http://schemas.microsoft.com/office/drawing/2014/main" id="{AC21430A-A44C-F457-6F40-4D68DE4B149C}"/>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153385" y="9383990"/>
            <a:ext cx="205675" cy="205675"/>
          </a:xfrm>
          <a:prstGeom prst="rect">
            <a:avLst/>
          </a:prstGeom>
        </p:spPr>
      </p:pic>
      <p:sp>
        <p:nvSpPr>
          <p:cNvPr id="2" name="Rectangle 1">
            <a:extLst>
              <a:ext uri="{FF2B5EF4-FFF2-40B4-BE49-F238E27FC236}">
                <a16:creationId xmlns:a16="http://schemas.microsoft.com/office/drawing/2014/main" id="{EBD33821-CAF0-30CF-53F2-32E91CA85064}"/>
              </a:ext>
            </a:extLst>
          </p:cNvPr>
          <p:cNvSpPr/>
          <p:nvPr/>
        </p:nvSpPr>
        <p:spPr>
          <a:xfrm>
            <a:off x="3162637" y="5328814"/>
            <a:ext cx="3265996" cy="1907214"/>
          </a:xfrm>
          <a:prstGeom prst="rect">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84BC8BA8-1F3B-6195-D2C4-547C63592614}"/>
              </a:ext>
            </a:extLst>
          </p:cNvPr>
          <p:cNvSpPr/>
          <p:nvPr/>
        </p:nvSpPr>
        <p:spPr>
          <a:xfrm>
            <a:off x="367723" y="5328813"/>
            <a:ext cx="2794914" cy="1907215"/>
          </a:xfrm>
          <a:prstGeom prst="rect">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Graphic 12">
            <a:extLst>
              <a:ext uri="{FF2B5EF4-FFF2-40B4-BE49-F238E27FC236}">
                <a16:creationId xmlns:a16="http://schemas.microsoft.com/office/drawing/2014/main" id="{B6FFC537-8564-A0F4-F555-FFD707FCBA48}"/>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356828" y="4958960"/>
            <a:ext cx="320825" cy="313025"/>
          </a:xfrm>
          <a:prstGeom prst="rect">
            <a:avLst/>
          </a:prstGeom>
        </p:spPr>
      </p:pic>
      <p:sp>
        <p:nvSpPr>
          <p:cNvPr id="18" name="TextBox 17">
            <a:extLst>
              <a:ext uri="{FF2B5EF4-FFF2-40B4-BE49-F238E27FC236}">
                <a16:creationId xmlns:a16="http://schemas.microsoft.com/office/drawing/2014/main" id="{1264FAD4-D89F-07CF-3532-9FF8FD83A2EA}"/>
              </a:ext>
            </a:extLst>
          </p:cNvPr>
          <p:cNvSpPr txBox="1"/>
          <p:nvPr/>
        </p:nvSpPr>
        <p:spPr>
          <a:xfrm>
            <a:off x="328238" y="5316770"/>
            <a:ext cx="1158559" cy="230832"/>
          </a:xfrm>
          <a:prstGeom prst="rect">
            <a:avLst/>
          </a:prstGeom>
          <a:noFill/>
        </p:spPr>
        <p:txBody>
          <a:bodyPr wrap="square" rtlCol="0">
            <a:spAutoFit/>
          </a:bodyPr>
          <a:lstStyle/>
          <a:p>
            <a:r>
              <a:rPr lang="en-GB" sz="900" dirty="0">
                <a:solidFill>
                  <a:schemeClr val="bg1">
                    <a:lumMod val="75000"/>
                  </a:schemeClr>
                </a:solidFill>
              </a:rPr>
              <a:t>Wave Diagram</a:t>
            </a:r>
          </a:p>
        </p:txBody>
      </p:sp>
      <p:sp>
        <p:nvSpPr>
          <p:cNvPr id="19" name="TextBox 18">
            <a:extLst>
              <a:ext uri="{FF2B5EF4-FFF2-40B4-BE49-F238E27FC236}">
                <a16:creationId xmlns:a16="http://schemas.microsoft.com/office/drawing/2014/main" id="{187CB54E-7B21-21B1-6360-9E3FF049B14C}"/>
              </a:ext>
            </a:extLst>
          </p:cNvPr>
          <p:cNvSpPr txBox="1"/>
          <p:nvPr/>
        </p:nvSpPr>
        <p:spPr>
          <a:xfrm>
            <a:off x="3123152" y="5309217"/>
            <a:ext cx="2623224" cy="230832"/>
          </a:xfrm>
          <a:prstGeom prst="rect">
            <a:avLst/>
          </a:prstGeom>
          <a:noFill/>
        </p:spPr>
        <p:txBody>
          <a:bodyPr wrap="square" rtlCol="0">
            <a:spAutoFit/>
          </a:bodyPr>
          <a:lstStyle/>
          <a:p>
            <a:r>
              <a:rPr lang="en-GB" sz="900" dirty="0">
                <a:solidFill>
                  <a:schemeClr val="bg1">
                    <a:lumMod val="75000"/>
                  </a:schemeClr>
                </a:solidFill>
              </a:rPr>
              <a:t>Outline the  Characteristics of  Waves</a:t>
            </a:r>
          </a:p>
        </p:txBody>
      </p:sp>
      <p:pic>
        <p:nvPicPr>
          <p:cNvPr id="21" name="Graphic 20">
            <a:extLst>
              <a:ext uri="{FF2B5EF4-FFF2-40B4-BE49-F238E27FC236}">
                <a16:creationId xmlns:a16="http://schemas.microsoft.com/office/drawing/2014/main" id="{D6719EF1-30F4-E3E5-76A1-B89BC966707D}"/>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367723" y="1950859"/>
            <a:ext cx="320825" cy="320825"/>
          </a:xfrm>
          <a:prstGeom prst="rect">
            <a:avLst/>
          </a:prstGeom>
        </p:spPr>
      </p:pic>
      <p:sp>
        <p:nvSpPr>
          <p:cNvPr id="22" name="TextBox 21">
            <a:extLst>
              <a:ext uri="{FF2B5EF4-FFF2-40B4-BE49-F238E27FC236}">
                <a16:creationId xmlns:a16="http://schemas.microsoft.com/office/drawing/2014/main" id="{9986C655-F75A-CFDC-DEB0-64ECA2BB425D}"/>
              </a:ext>
            </a:extLst>
          </p:cNvPr>
          <p:cNvSpPr txBox="1"/>
          <p:nvPr/>
        </p:nvSpPr>
        <p:spPr>
          <a:xfrm>
            <a:off x="613716" y="4961407"/>
            <a:ext cx="6462821" cy="307777"/>
          </a:xfrm>
          <a:prstGeom prst="rect">
            <a:avLst/>
          </a:prstGeom>
          <a:noFill/>
        </p:spPr>
        <p:txBody>
          <a:bodyPr wrap="square">
            <a:spAutoFit/>
          </a:bodyPr>
          <a:lstStyle/>
          <a:p>
            <a:r>
              <a:rPr lang="en-GB" sz="1400" b="1" dirty="0">
                <a:effectLst/>
                <a:latin typeface="Calibri" panose="020F0502020204030204" pitchFamily="34" charset="0"/>
                <a:ea typeface="Times New Roman" panose="02020603050405020304" pitchFamily="18" charset="0"/>
                <a:cs typeface="Times New Roman" panose="02020603050405020304" pitchFamily="18" charset="0"/>
              </a:rPr>
              <a:t>Sketch and Outline</a:t>
            </a:r>
            <a:endParaRPr lang="en-GB" sz="1400" b="1"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71256AD0-2A34-5E3D-598F-6198CC197AEA}"/>
              </a:ext>
            </a:extLst>
          </p:cNvPr>
          <p:cNvSpPr txBox="1"/>
          <p:nvPr/>
        </p:nvSpPr>
        <p:spPr>
          <a:xfrm>
            <a:off x="528135" y="7288652"/>
            <a:ext cx="6462821" cy="307777"/>
          </a:xfrm>
          <a:prstGeom prst="rect">
            <a:avLst/>
          </a:prstGeom>
          <a:noFill/>
        </p:spPr>
        <p:txBody>
          <a:bodyPr wrap="square">
            <a:spAutoFit/>
          </a:bodyPr>
          <a:lstStyle/>
          <a:p>
            <a:r>
              <a:rPr lang="en-GB" sz="1400" b="1" dirty="0">
                <a:effectLst/>
                <a:latin typeface="Calibri" panose="020F0502020204030204" pitchFamily="34" charset="0"/>
                <a:ea typeface="Times New Roman" panose="02020603050405020304" pitchFamily="18" charset="0"/>
                <a:cs typeface="Times New Roman" panose="02020603050405020304" pitchFamily="18" charset="0"/>
              </a:rPr>
              <a:t>Find and Fix</a:t>
            </a:r>
            <a:endParaRPr lang="en-GB" sz="1400" b="1"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28" name="Graphic 27">
            <a:extLst>
              <a:ext uri="{FF2B5EF4-FFF2-40B4-BE49-F238E27FC236}">
                <a16:creationId xmlns:a16="http://schemas.microsoft.com/office/drawing/2014/main" id="{C1A7D0DA-7542-6D5B-48EF-8291E1BDB177}"/>
              </a:ext>
            </a:extLst>
          </p:cNvPr>
          <p:cNvPicPr>
            <a:picLocks/>
          </p:cNvPicPr>
          <p:nvPr/>
        </p:nvPicPr>
        <p:blipFill>
          <a:blip r:embed="rId10">
            <a:extLst>
              <a:ext uri="{96DAC541-7B7A-43D3-8B79-37D633B846F1}">
                <asvg:svgBlip xmlns:asvg="http://schemas.microsoft.com/office/drawing/2016/SVG/main" r:embed="rId11"/>
              </a:ext>
            </a:extLst>
          </a:blip>
          <a:stretch>
            <a:fillRect/>
          </a:stretch>
        </p:blipFill>
        <p:spPr>
          <a:xfrm>
            <a:off x="356828" y="7321901"/>
            <a:ext cx="241281" cy="241281"/>
          </a:xfrm>
          <a:prstGeom prst="rect">
            <a:avLst/>
          </a:prstGeom>
        </p:spPr>
      </p:pic>
      <p:graphicFrame>
        <p:nvGraphicFramePr>
          <p:cNvPr id="30" name="Table 29">
            <a:extLst>
              <a:ext uri="{FF2B5EF4-FFF2-40B4-BE49-F238E27FC236}">
                <a16:creationId xmlns:a16="http://schemas.microsoft.com/office/drawing/2014/main" id="{9E218848-04DC-69DB-D429-F434A97A6D66}"/>
              </a:ext>
            </a:extLst>
          </p:cNvPr>
          <p:cNvGraphicFramePr>
            <a:graphicFrameLocks noGrp="1"/>
          </p:cNvGraphicFramePr>
          <p:nvPr>
            <p:extLst>
              <p:ext uri="{D42A27DB-BD31-4B8C-83A1-F6EECF244321}">
                <p14:modId xmlns:p14="http://schemas.microsoft.com/office/powerpoint/2010/main" val="3662963063"/>
              </p:ext>
            </p:extLst>
          </p:nvPr>
        </p:nvGraphicFramePr>
        <p:xfrm>
          <a:off x="367723" y="7609036"/>
          <a:ext cx="6053200" cy="1554480"/>
        </p:xfrm>
        <a:graphic>
          <a:graphicData uri="http://schemas.openxmlformats.org/drawingml/2006/table">
            <a:tbl>
              <a:tblPr firstRow="1" bandRow="1">
                <a:tableStyleId>{5C22544A-7EE6-4342-B048-85BDC9FD1C3A}</a:tableStyleId>
              </a:tblPr>
              <a:tblGrid>
                <a:gridCol w="2339618">
                  <a:extLst>
                    <a:ext uri="{9D8B030D-6E8A-4147-A177-3AD203B41FA5}">
                      <a16:colId xmlns:a16="http://schemas.microsoft.com/office/drawing/2014/main" val="3148410428"/>
                    </a:ext>
                  </a:extLst>
                </a:gridCol>
                <a:gridCol w="3713582">
                  <a:extLst>
                    <a:ext uri="{9D8B030D-6E8A-4147-A177-3AD203B41FA5}">
                      <a16:colId xmlns:a16="http://schemas.microsoft.com/office/drawing/2014/main" val="3417844791"/>
                    </a:ext>
                  </a:extLst>
                </a:gridCol>
              </a:tblGrid>
              <a:tr h="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b="0" dirty="0">
                          <a:solidFill>
                            <a:schemeClr val="tx1"/>
                          </a:solidFill>
                        </a:rPr>
                        <a:t>Waves are always caused by the gravitational pull of the moon.</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30769709"/>
                  </a:ext>
                </a:extLst>
              </a:tr>
              <a:tr h="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b="0" dirty="0">
                          <a:solidFill>
                            <a:schemeClr val="tx1"/>
                          </a:solidFill>
                        </a:rPr>
                        <a:t>The fetch of a wave refers to how high the wave reaches.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09465482"/>
                  </a:ext>
                </a:extLst>
              </a:tr>
              <a:tr h="13476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b="0" dirty="0">
                          <a:solidFill>
                            <a:schemeClr val="tx1"/>
                          </a:solidFill>
                        </a:rPr>
                        <a:t>Constructive waves erode beaches with their strong backwash and a weak swash.</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38598242"/>
                  </a:ext>
                </a:extLst>
              </a:tr>
            </a:tbl>
          </a:graphicData>
        </a:graphic>
      </p:graphicFrame>
    </p:spTree>
    <p:extLst>
      <p:ext uri="{BB962C8B-B14F-4D97-AF65-F5344CB8AC3E}">
        <p14:creationId xmlns:p14="http://schemas.microsoft.com/office/powerpoint/2010/main" val="271237206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3D88D800-273B-D0C6-E837-B926F45D4708}"/>
              </a:ext>
            </a:extLst>
          </p:cNvPr>
          <p:cNvSpPr/>
          <p:nvPr/>
        </p:nvSpPr>
        <p:spPr>
          <a:xfrm>
            <a:off x="394447" y="773199"/>
            <a:ext cx="5755583" cy="616329"/>
          </a:xfrm>
          <a:prstGeom prst="roundRect">
            <a:avLst/>
          </a:prstGeom>
          <a:solidFill>
            <a:srgbClr val="4F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B1132A0-36CB-3B33-0FA1-0503D625A180}"/>
              </a:ext>
            </a:extLst>
          </p:cNvPr>
          <p:cNvSpPr>
            <a:spLocks noGrp="1"/>
          </p:cNvSpPr>
          <p:nvPr>
            <p:ph type="title"/>
          </p:nvPr>
        </p:nvSpPr>
        <p:spPr>
          <a:xfrm>
            <a:off x="235005" y="297180"/>
            <a:ext cx="5915025" cy="686540"/>
          </a:xfrm>
        </p:spPr>
        <p:txBody>
          <a:bodyPr/>
          <a:lstStyle/>
          <a:p>
            <a:r>
              <a:rPr lang="en-GB" dirty="0"/>
              <a:t>Knowledge</a:t>
            </a:r>
          </a:p>
        </p:txBody>
      </p:sp>
      <p:sp>
        <p:nvSpPr>
          <p:cNvPr id="8" name="TextBox 7">
            <a:extLst>
              <a:ext uri="{FF2B5EF4-FFF2-40B4-BE49-F238E27FC236}">
                <a16:creationId xmlns:a16="http://schemas.microsoft.com/office/drawing/2014/main" id="{BD9FCC6E-3579-97AB-1CE8-72682F85780C}"/>
              </a:ext>
            </a:extLst>
          </p:cNvPr>
          <p:cNvSpPr txBox="1"/>
          <p:nvPr/>
        </p:nvSpPr>
        <p:spPr>
          <a:xfrm>
            <a:off x="501903" y="892305"/>
            <a:ext cx="7154779" cy="461665"/>
          </a:xfrm>
          <a:prstGeom prst="rect">
            <a:avLst/>
          </a:prstGeom>
          <a:noFill/>
        </p:spPr>
        <p:txBody>
          <a:bodyPr wrap="square" rtlCol="0">
            <a:spAutoFit/>
          </a:bodyPr>
          <a:lstStyle/>
          <a:p>
            <a:r>
              <a:rPr lang="en-GB" sz="2400" b="1" dirty="0">
                <a:solidFill>
                  <a:schemeClr val="bg1"/>
                </a:solidFill>
              </a:rPr>
              <a:t>Managed Retreat</a:t>
            </a:r>
          </a:p>
        </p:txBody>
      </p:sp>
      <p:sp>
        <p:nvSpPr>
          <p:cNvPr id="42" name="Rectangle 41">
            <a:extLst>
              <a:ext uri="{FF2B5EF4-FFF2-40B4-BE49-F238E27FC236}">
                <a16:creationId xmlns:a16="http://schemas.microsoft.com/office/drawing/2014/main" id="{BE3091F5-E350-20E7-D8A5-F02220F924DB}"/>
              </a:ext>
            </a:extLst>
          </p:cNvPr>
          <p:cNvSpPr/>
          <p:nvPr/>
        </p:nvSpPr>
        <p:spPr>
          <a:xfrm>
            <a:off x="-160421" y="1459739"/>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2E218BEB-C1CA-EF21-2D6A-05CF663E135C}"/>
              </a:ext>
            </a:extLst>
          </p:cNvPr>
          <p:cNvSpPr txBox="1"/>
          <p:nvPr/>
        </p:nvSpPr>
        <p:spPr>
          <a:xfrm>
            <a:off x="197105" y="1459739"/>
            <a:ext cx="5782355" cy="400110"/>
          </a:xfrm>
          <a:prstGeom prst="rect">
            <a:avLst/>
          </a:prstGeom>
          <a:noFill/>
        </p:spPr>
        <p:txBody>
          <a:bodyPr wrap="square" rtlCol="0">
            <a:spAutoFit/>
          </a:bodyPr>
          <a:lstStyle/>
          <a:p>
            <a:r>
              <a:rPr lang="en-GB" sz="2000" dirty="0">
                <a:solidFill>
                  <a:schemeClr val="bg1"/>
                </a:solidFill>
              </a:rPr>
              <a:t>Managed Retreat</a:t>
            </a:r>
          </a:p>
        </p:txBody>
      </p:sp>
      <p:sp>
        <p:nvSpPr>
          <p:cNvPr id="13" name="TextBox 12">
            <a:extLst>
              <a:ext uri="{FF2B5EF4-FFF2-40B4-BE49-F238E27FC236}">
                <a16:creationId xmlns:a16="http://schemas.microsoft.com/office/drawing/2014/main" id="{9E6000D6-062C-C0AC-DFD6-51500D19E9C0}"/>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14" name="Footer Placeholder 30">
            <a:extLst>
              <a:ext uri="{FF2B5EF4-FFF2-40B4-BE49-F238E27FC236}">
                <a16:creationId xmlns:a16="http://schemas.microsoft.com/office/drawing/2014/main" id="{B7C89D8E-A9B6-14D2-8D02-4C3DA6BFD0E0}"/>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80</a:t>
            </a:fld>
            <a:endParaRPr lang="en-GB" sz="1400" dirty="0"/>
          </a:p>
        </p:txBody>
      </p:sp>
      <p:pic>
        <p:nvPicPr>
          <p:cNvPr id="15" name="Graphic 14">
            <a:extLst>
              <a:ext uri="{FF2B5EF4-FFF2-40B4-BE49-F238E27FC236}">
                <a16:creationId xmlns:a16="http://schemas.microsoft.com/office/drawing/2014/main" id="{5595C5D7-895B-06DB-1AA5-671E68AD701E}"/>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153385" y="9383990"/>
            <a:ext cx="205675" cy="205675"/>
          </a:xfrm>
          <a:prstGeom prst="rect">
            <a:avLst/>
          </a:prstGeom>
        </p:spPr>
      </p:pic>
      <p:sp>
        <p:nvSpPr>
          <p:cNvPr id="16" name="TextBox 15">
            <a:extLst>
              <a:ext uri="{FF2B5EF4-FFF2-40B4-BE49-F238E27FC236}">
                <a16:creationId xmlns:a16="http://schemas.microsoft.com/office/drawing/2014/main" id="{4A021102-0DA4-A3EE-02C3-20E1CEC3E637}"/>
              </a:ext>
            </a:extLst>
          </p:cNvPr>
          <p:cNvSpPr txBox="1"/>
          <p:nvPr/>
        </p:nvSpPr>
        <p:spPr>
          <a:xfrm>
            <a:off x="235005" y="1859849"/>
            <a:ext cx="6149753" cy="369332"/>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What is managed retreat?</a:t>
            </a:r>
            <a:endParaRPr lang="en-GB" sz="1800" dirty="0">
              <a:effectLst/>
              <a:latin typeface="Times New Roman" panose="02020603050405020304" pitchFamily="18" charset="0"/>
              <a:ea typeface="Times New Roman" panose="02020603050405020304" pitchFamily="18" charset="0"/>
            </a:endParaRPr>
          </a:p>
        </p:txBody>
      </p:sp>
      <p:cxnSp>
        <p:nvCxnSpPr>
          <p:cNvPr id="31" name="Straight Connector 30">
            <a:extLst>
              <a:ext uri="{FF2B5EF4-FFF2-40B4-BE49-F238E27FC236}">
                <a16:creationId xmlns:a16="http://schemas.microsoft.com/office/drawing/2014/main" id="{8CC7B6BC-5E6A-FF64-6437-1EF96ABA0EEA}"/>
              </a:ext>
            </a:extLst>
          </p:cNvPr>
          <p:cNvCxnSpPr/>
          <p:nvPr/>
        </p:nvCxnSpPr>
        <p:spPr>
          <a:xfrm>
            <a:off x="342323" y="3429657"/>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91A3F103-E74D-78A3-2F37-B90FB5A26144}"/>
              </a:ext>
            </a:extLst>
          </p:cNvPr>
          <p:cNvCxnSpPr/>
          <p:nvPr/>
        </p:nvCxnSpPr>
        <p:spPr>
          <a:xfrm>
            <a:off x="331075" y="2579351"/>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9D873878-D6C2-5704-D06F-F935B4AF85F4}"/>
              </a:ext>
            </a:extLst>
          </p:cNvPr>
          <p:cNvCxnSpPr/>
          <p:nvPr/>
        </p:nvCxnSpPr>
        <p:spPr>
          <a:xfrm>
            <a:off x="331075" y="3004467"/>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9C908DF5-040F-F5E9-150C-1101D36D4013}"/>
              </a:ext>
            </a:extLst>
          </p:cNvPr>
          <p:cNvCxnSpPr/>
          <p:nvPr/>
        </p:nvCxnSpPr>
        <p:spPr>
          <a:xfrm>
            <a:off x="342323" y="3854847"/>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Rounded Rectangle 2">
            <a:extLst>
              <a:ext uri="{FF2B5EF4-FFF2-40B4-BE49-F238E27FC236}">
                <a16:creationId xmlns:a16="http://schemas.microsoft.com/office/drawing/2014/main" id="{BC7CB113-869F-0EA3-250C-07C4A3F801D8}"/>
              </a:ext>
            </a:extLst>
          </p:cNvPr>
          <p:cNvSpPr/>
          <p:nvPr/>
        </p:nvSpPr>
        <p:spPr>
          <a:xfrm>
            <a:off x="-487298" y="-18903"/>
            <a:ext cx="5944201" cy="862850"/>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descr="A qr code with a black and white background&#10;&#10;Description automatically generated">
            <a:extLst>
              <a:ext uri="{FF2B5EF4-FFF2-40B4-BE49-F238E27FC236}">
                <a16:creationId xmlns:a16="http://schemas.microsoft.com/office/drawing/2014/main" id="{2251B315-323B-B9B7-417C-062D3322710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578291" y="103078"/>
            <a:ext cx="669533" cy="669533"/>
          </a:xfrm>
          <a:prstGeom prst="rect">
            <a:avLst/>
          </a:prstGeom>
        </p:spPr>
      </p:pic>
      <p:sp>
        <p:nvSpPr>
          <p:cNvPr id="17" name="TextBox 16">
            <a:extLst>
              <a:ext uri="{FF2B5EF4-FFF2-40B4-BE49-F238E27FC236}">
                <a16:creationId xmlns:a16="http://schemas.microsoft.com/office/drawing/2014/main" id="{6F81DDCE-3047-A9D0-12AE-38ED218A0D05}"/>
              </a:ext>
            </a:extLst>
          </p:cNvPr>
          <p:cNvSpPr txBox="1"/>
          <p:nvPr/>
        </p:nvSpPr>
        <p:spPr>
          <a:xfrm>
            <a:off x="275416" y="3922923"/>
            <a:ext cx="6149753" cy="646331"/>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Why is managed retreat considered a sustainable approach to managing coastlines? </a:t>
            </a:r>
            <a:endParaRPr lang="en-GB" sz="1800" dirty="0">
              <a:effectLst/>
              <a:latin typeface="Times New Roman" panose="02020603050405020304" pitchFamily="18" charset="0"/>
              <a:ea typeface="Times New Roman" panose="02020603050405020304" pitchFamily="18" charset="0"/>
            </a:endParaRPr>
          </a:p>
        </p:txBody>
      </p:sp>
      <p:cxnSp>
        <p:nvCxnSpPr>
          <p:cNvPr id="18" name="Straight Connector 17">
            <a:extLst>
              <a:ext uri="{FF2B5EF4-FFF2-40B4-BE49-F238E27FC236}">
                <a16:creationId xmlns:a16="http://schemas.microsoft.com/office/drawing/2014/main" id="{CB721D58-4458-9C90-4A6D-F88941B2DDD0}"/>
              </a:ext>
            </a:extLst>
          </p:cNvPr>
          <p:cNvCxnSpPr/>
          <p:nvPr/>
        </p:nvCxnSpPr>
        <p:spPr>
          <a:xfrm>
            <a:off x="353571" y="5803306"/>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165C926E-3ECD-3414-5380-820801A0E0D7}"/>
              </a:ext>
            </a:extLst>
          </p:cNvPr>
          <p:cNvCxnSpPr/>
          <p:nvPr/>
        </p:nvCxnSpPr>
        <p:spPr>
          <a:xfrm>
            <a:off x="342323" y="4953000"/>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D444AF37-8E88-E955-FA3B-2FA2CFB679D1}"/>
              </a:ext>
            </a:extLst>
          </p:cNvPr>
          <p:cNvCxnSpPr/>
          <p:nvPr/>
        </p:nvCxnSpPr>
        <p:spPr>
          <a:xfrm>
            <a:off x="342323" y="5378116"/>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8783A4CA-C328-49A2-DF73-7FCDC1DE69A4}"/>
              </a:ext>
            </a:extLst>
          </p:cNvPr>
          <p:cNvCxnSpPr/>
          <p:nvPr/>
        </p:nvCxnSpPr>
        <p:spPr>
          <a:xfrm>
            <a:off x="353571" y="6228496"/>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75A415E2-3F08-0B60-D834-3940FD251C40}"/>
              </a:ext>
            </a:extLst>
          </p:cNvPr>
          <p:cNvCxnSpPr/>
          <p:nvPr/>
        </p:nvCxnSpPr>
        <p:spPr>
          <a:xfrm>
            <a:off x="364819" y="6663935"/>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D9EAB304-DD30-06E0-31E4-5BD275F31484}"/>
              </a:ext>
            </a:extLst>
          </p:cNvPr>
          <p:cNvCxnSpPr/>
          <p:nvPr/>
        </p:nvCxnSpPr>
        <p:spPr>
          <a:xfrm>
            <a:off x="364819" y="7089125"/>
            <a:ext cx="6038437"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5092580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3D88D800-273B-D0C6-E837-B926F45D4708}"/>
              </a:ext>
            </a:extLst>
          </p:cNvPr>
          <p:cNvSpPr/>
          <p:nvPr/>
        </p:nvSpPr>
        <p:spPr>
          <a:xfrm>
            <a:off x="394447" y="773199"/>
            <a:ext cx="5755583" cy="616329"/>
          </a:xfrm>
          <a:prstGeom prst="roundRect">
            <a:avLst/>
          </a:prstGeom>
          <a:solidFill>
            <a:srgbClr val="4F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B1132A0-36CB-3B33-0FA1-0503D625A180}"/>
              </a:ext>
            </a:extLst>
          </p:cNvPr>
          <p:cNvSpPr>
            <a:spLocks noGrp="1"/>
          </p:cNvSpPr>
          <p:nvPr>
            <p:ph type="title"/>
          </p:nvPr>
        </p:nvSpPr>
        <p:spPr>
          <a:xfrm>
            <a:off x="235005" y="297180"/>
            <a:ext cx="5915025" cy="686540"/>
          </a:xfrm>
        </p:spPr>
        <p:txBody>
          <a:bodyPr/>
          <a:lstStyle/>
          <a:p>
            <a:r>
              <a:rPr lang="en-GB" dirty="0"/>
              <a:t>Knowledge</a:t>
            </a:r>
          </a:p>
        </p:txBody>
      </p:sp>
      <p:sp>
        <p:nvSpPr>
          <p:cNvPr id="4" name="Rectangle 3">
            <a:extLst>
              <a:ext uri="{FF2B5EF4-FFF2-40B4-BE49-F238E27FC236}">
                <a16:creationId xmlns:a16="http://schemas.microsoft.com/office/drawing/2014/main" id="{C7FF525D-5A54-27A3-55D1-6E52D9CB6682}"/>
              </a:ext>
            </a:extLst>
          </p:cNvPr>
          <p:cNvSpPr/>
          <p:nvPr/>
        </p:nvSpPr>
        <p:spPr>
          <a:xfrm>
            <a:off x="1" y="0"/>
            <a:ext cx="6858000" cy="862850"/>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F41759D-1CBE-5146-F934-F373DCF4F501}"/>
              </a:ext>
            </a:extLst>
          </p:cNvPr>
          <p:cNvSpPr txBox="1"/>
          <p:nvPr/>
        </p:nvSpPr>
        <p:spPr>
          <a:xfrm>
            <a:off x="797617" y="31853"/>
            <a:ext cx="3247697" cy="830997"/>
          </a:xfrm>
          <a:prstGeom prst="rect">
            <a:avLst/>
          </a:prstGeom>
          <a:noFill/>
        </p:spPr>
        <p:txBody>
          <a:bodyPr wrap="square" rtlCol="0">
            <a:spAutoFit/>
          </a:bodyPr>
          <a:lstStyle/>
          <a:p>
            <a:r>
              <a:rPr lang="en-GB" sz="4800" dirty="0">
                <a:solidFill>
                  <a:schemeClr val="bg1"/>
                </a:solidFill>
              </a:rPr>
              <a:t>Knowledge</a:t>
            </a:r>
          </a:p>
        </p:txBody>
      </p:sp>
      <p:pic>
        <p:nvPicPr>
          <p:cNvPr id="6" name="Graphic 5">
            <a:extLst>
              <a:ext uri="{FF2B5EF4-FFF2-40B4-BE49-F238E27FC236}">
                <a16:creationId xmlns:a16="http://schemas.microsoft.com/office/drawing/2014/main" id="{44004F73-6B78-C85F-89FB-7CF846D13C8A}"/>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91135" y="31853"/>
            <a:ext cx="752804" cy="752804"/>
          </a:xfrm>
          <a:prstGeom prst="rect">
            <a:avLst/>
          </a:prstGeom>
        </p:spPr>
      </p:pic>
      <p:sp>
        <p:nvSpPr>
          <p:cNvPr id="8" name="TextBox 7">
            <a:extLst>
              <a:ext uri="{FF2B5EF4-FFF2-40B4-BE49-F238E27FC236}">
                <a16:creationId xmlns:a16="http://schemas.microsoft.com/office/drawing/2014/main" id="{BD9FCC6E-3579-97AB-1CE8-72682F85780C}"/>
              </a:ext>
            </a:extLst>
          </p:cNvPr>
          <p:cNvSpPr txBox="1"/>
          <p:nvPr/>
        </p:nvSpPr>
        <p:spPr>
          <a:xfrm>
            <a:off x="501903" y="892305"/>
            <a:ext cx="7154779" cy="461665"/>
          </a:xfrm>
          <a:prstGeom prst="rect">
            <a:avLst/>
          </a:prstGeom>
          <a:noFill/>
        </p:spPr>
        <p:txBody>
          <a:bodyPr wrap="square" rtlCol="0">
            <a:spAutoFit/>
          </a:bodyPr>
          <a:lstStyle/>
          <a:p>
            <a:r>
              <a:rPr lang="en-GB" sz="2400" b="1" dirty="0" err="1">
                <a:solidFill>
                  <a:schemeClr val="bg1"/>
                </a:solidFill>
              </a:rPr>
              <a:t>Medmerry</a:t>
            </a:r>
            <a:r>
              <a:rPr lang="en-GB" sz="2400" b="1" dirty="0">
                <a:solidFill>
                  <a:schemeClr val="bg1"/>
                </a:solidFill>
              </a:rPr>
              <a:t> Case Study</a:t>
            </a:r>
          </a:p>
        </p:txBody>
      </p:sp>
      <p:sp>
        <p:nvSpPr>
          <p:cNvPr id="42" name="Rectangle 41">
            <a:extLst>
              <a:ext uri="{FF2B5EF4-FFF2-40B4-BE49-F238E27FC236}">
                <a16:creationId xmlns:a16="http://schemas.microsoft.com/office/drawing/2014/main" id="{BE3091F5-E350-20E7-D8A5-F02220F924DB}"/>
              </a:ext>
            </a:extLst>
          </p:cNvPr>
          <p:cNvSpPr/>
          <p:nvPr/>
        </p:nvSpPr>
        <p:spPr>
          <a:xfrm>
            <a:off x="-160421" y="1459739"/>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2E218BEB-C1CA-EF21-2D6A-05CF663E135C}"/>
              </a:ext>
            </a:extLst>
          </p:cNvPr>
          <p:cNvSpPr txBox="1"/>
          <p:nvPr/>
        </p:nvSpPr>
        <p:spPr>
          <a:xfrm>
            <a:off x="197105" y="1459739"/>
            <a:ext cx="5782355" cy="400110"/>
          </a:xfrm>
          <a:prstGeom prst="rect">
            <a:avLst/>
          </a:prstGeom>
          <a:noFill/>
        </p:spPr>
        <p:txBody>
          <a:bodyPr wrap="square" rtlCol="0">
            <a:spAutoFit/>
          </a:bodyPr>
          <a:lstStyle/>
          <a:p>
            <a:r>
              <a:rPr lang="en-GB" sz="2000" dirty="0" err="1">
                <a:solidFill>
                  <a:schemeClr val="bg1"/>
                </a:solidFill>
              </a:rPr>
              <a:t>Medmerry</a:t>
            </a:r>
            <a:endParaRPr lang="en-GB" sz="2000" dirty="0">
              <a:solidFill>
                <a:schemeClr val="bg1"/>
              </a:solidFill>
            </a:endParaRPr>
          </a:p>
        </p:txBody>
      </p:sp>
      <p:sp>
        <p:nvSpPr>
          <p:cNvPr id="13" name="TextBox 12">
            <a:extLst>
              <a:ext uri="{FF2B5EF4-FFF2-40B4-BE49-F238E27FC236}">
                <a16:creationId xmlns:a16="http://schemas.microsoft.com/office/drawing/2014/main" id="{9E6000D6-062C-C0AC-DFD6-51500D19E9C0}"/>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14" name="Footer Placeholder 30">
            <a:extLst>
              <a:ext uri="{FF2B5EF4-FFF2-40B4-BE49-F238E27FC236}">
                <a16:creationId xmlns:a16="http://schemas.microsoft.com/office/drawing/2014/main" id="{B7C89D8E-A9B6-14D2-8D02-4C3DA6BFD0E0}"/>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81</a:t>
            </a:fld>
            <a:endParaRPr lang="en-GB" sz="1400" dirty="0"/>
          </a:p>
        </p:txBody>
      </p:sp>
      <p:pic>
        <p:nvPicPr>
          <p:cNvPr id="15" name="Graphic 14">
            <a:extLst>
              <a:ext uri="{FF2B5EF4-FFF2-40B4-BE49-F238E27FC236}">
                <a16:creationId xmlns:a16="http://schemas.microsoft.com/office/drawing/2014/main" id="{5595C5D7-895B-06DB-1AA5-671E68AD701E}"/>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153385" y="9383990"/>
            <a:ext cx="205675" cy="205675"/>
          </a:xfrm>
          <a:prstGeom prst="rect">
            <a:avLst/>
          </a:prstGeom>
        </p:spPr>
      </p:pic>
      <p:sp>
        <p:nvSpPr>
          <p:cNvPr id="16" name="TextBox 15">
            <a:extLst>
              <a:ext uri="{FF2B5EF4-FFF2-40B4-BE49-F238E27FC236}">
                <a16:creationId xmlns:a16="http://schemas.microsoft.com/office/drawing/2014/main" id="{4A021102-0DA4-A3EE-02C3-20E1CEC3E637}"/>
              </a:ext>
            </a:extLst>
          </p:cNvPr>
          <p:cNvSpPr txBox="1"/>
          <p:nvPr/>
        </p:nvSpPr>
        <p:spPr>
          <a:xfrm>
            <a:off x="235005" y="1859849"/>
            <a:ext cx="6149753" cy="369332"/>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Where is </a:t>
            </a:r>
            <a:r>
              <a:rPr lang="en-GB" dirty="0" err="1">
                <a:latin typeface="Calibri" panose="020F0502020204030204" pitchFamily="34" charset="0"/>
                <a:ea typeface="Times New Roman" panose="02020603050405020304" pitchFamily="18" charset="0"/>
                <a:cs typeface="Times New Roman" panose="02020603050405020304" pitchFamily="18" charset="0"/>
              </a:rPr>
              <a:t>Medmerry</a:t>
            </a:r>
            <a:r>
              <a:rPr lang="en-GB" dirty="0">
                <a:latin typeface="Calibri" panose="020F0502020204030204" pitchFamily="34" charset="0"/>
                <a:ea typeface="Times New Roman" panose="02020603050405020304" pitchFamily="18" charset="0"/>
                <a:cs typeface="Times New Roman" panose="02020603050405020304" pitchFamily="18" charset="0"/>
              </a:rPr>
              <a:t>?</a:t>
            </a:r>
            <a:endParaRPr lang="en-GB" sz="1800" dirty="0">
              <a:effectLst/>
              <a:latin typeface="Times New Roman" panose="02020603050405020304" pitchFamily="18" charset="0"/>
              <a:ea typeface="Times New Roman" panose="02020603050405020304" pitchFamily="18" charset="0"/>
            </a:endParaRPr>
          </a:p>
        </p:txBody>
      </p:sp>
      <p:cxnSp>
        <p:nvCxnSpPr>
          <p:cNvPr id="32" name="Straight Connector 31">
            <a:extLst>
              <a:ext uri="{FF2B5EF4-FFF2-40B4-BE49-F238E27FC236}">
                <a16:creationId xmlns:a16="http://schemas.microsoft.com/office/drawing/2014/main" id="{91A3F103-E74D-78A3-2F37-B90FB5A26144}"/>
              </a:ext>
            </a:extLst>
          </p:cNvPr>
          <p:cNvCxnSpPr/>
          <p:nvPr/>
        </p:nvCxnSpPr>
        <p:spPr>
          <a:xfrm>
            <a:off x="331075" y="2579351"/>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9D873878-D6C2-5704-D06F-F935B4AF85F4}"/>
              </a:ext>
            </a:extLst>
          </p:cNvPr>
          <p:cNvCxnSpPr/>
          <p:nvPr/>
        </p:nvCxnSpPr>
        <p:spPr>
          <a:xfrm>
            <a:off x="331075" y="3004467"/>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A783CDBC-FDD1-6B9D-159E-3082D859AE01}"/>
              </a:ext>
            </a:extLst>
          </p:cNvPr>
          <p:cNvSpPr txBox="1"/>
          <p:nvPr/>
        </p:nvSpPr>
        <p:spPr>
          <a:xfrm>
            <a:off x="256222" y="3061840"/>
            <a:ext cx="6149753" cy="369332"/>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Why was the </a:t>
            </a:r>
            <a:r>
              <a:rPr lang="en-GB" dirty="0" err="1">
                <a:latin typeface="Calibri" panose="020F0502020204030204" pitchFamily="34" charset="0"/>
                <a:ea typeface="Times New Roman" panose="02020603050405020304" pitchFamily="18" charset="0"/>
                <a:cs typeface="Times New Roman" panose="02020603050405020304" pitchFamily="18" charset="0"/>
              </a:rPr>
              <a:t>Medmerry</a:t>
            </a:r>
            <a:r>
              <a:rPr lang="en-GB" dirty="0">
                <a:latin typeface="Calibri" panose="020F0502020204030204" pitchFamily="34" charset="0"/>
                <a:ea typeface="Times New Roman" panose="02020603050405020304" pitchFamily="18" charset="0"/>
                <a:cs typeface="Times New Roman" panose="02020603050405020304" pitchFamily="18" charset="0"/>
              </a:rPr>
              <a:t> coastal realignment scheme needed?</a:t>
            </a:r>
            <a:endParaRPr lang="en-GB" sz="1800" dirty="0">
              <a:effectLst/>
              <a:latin typeface="Times New Roman" panose="02020603050405020304" pitchFamily="18" charset="0"/>
              <a:ea typeface="Times New Roman" panose="02020603050405020304" pitchFamily="18" charset="0"/>
            </a:endParaRPr>
          </a:p>
        </p:txBody>
      </p:sp>
      <p:cxnSp>
        <p:nvCxnSpPr>
          <p:cNvPr id="9" name="Straight Connector 8">
            <a:extLst>
              <a:ext uri="{FF2B5EF4-FFF2-40B4-BE49-F238E27FC236}">
                <a16:creationId xmlns:a16="http://schemas.microsoft.com/office/drawing/2014/main" id="{AE68125A-97F9-E367-45E1-E5F52D820DB6}"/>
              </a:ext>
            </a:extLst>
          </p:cNvPr>
          <p:cNvCxnSpPr/>
          <p:nvPr/>
        </p:nvCxnSpPr>
        <p:spPr>
          <a:xfrm>
            <a:off x="353571" y="4651845"/>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9B0FBC90-AC26-F83D-47D3-37052BCEC50E}"/>
              </a:ext>
            </a:extLst>
          </p:cNvPr>
          <p:cNvCxnSpPr/>
          <p:nvPr/>
        </p:nvCxnSpPr>
        <p:spPr>
          <a:xfrm>
            <a:off x="342323" y="3801539"/>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BD872F42-548D-7412-CEFD-A9083652A19C}"/>
              </a:ext>
            </a:extLst>
          </p:cNvPr>
          <p:cNvCxnSpPr/>
          <p:nvPr/>
        </p:nvCxnSpPr>
        <p:spPr>
          <a:xfrm>
            <a:off x="342323" y="4226655"/>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26DB266C-CA85-04CD-827F-E33F86ED6D45}"/>
              </a:ext>
            </a:extLst>
          </p:cNvPr>
          <p:cNvCxnSpPr/>
          <p:nvPr/>
        </p:nvCxnSpPr>
        <p:spPr>
          <a:xfrm>
            <a:off x="353571" y="5077035"/>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CB534796-5058-401F-ACF5-FA4734D656A8}"/>
              </a:ext>
            </a:extLst>
          </p:cNvPr>
          <p:cNvCxnSpPr/>
          <p:nvPr/>
        </p:nvCxnSpPr>
        <p:spPr>
          <a:xfrm>
            <a:off x="364819" y="5512474"/>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229D92D7-9D78-B2A7-683F-887820E5729F}"/>
              </a:ext>
            </a:extLst>
          </p:cNvPr>
          <p:cNvCxnSpPr/>
          <p:nvPr/>
        </p:nvCxnSpPr>
        <p:spPr>
          <a:xfrm>
            <a:off x="364819" y="5937664"/>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65383FD0-C490-32A5-98E9-63D5487A075C}"/>
              </a:ext>
            </a:extLst>
          </p:cNvPr>
          <p:cNvSpPr txBox="1"/>
          <p:nvPr/>
        </p:nvSpPr>
        <p:spPr>
          <a:xfrm>
            <a:off x="309160" y="6068284"/>
            <a:ext cx="6149753" cy="646331"/>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Give an overview of the main features of the </a:t>
            </a:r>
            <a:r>
              <a:rPr lang="en-GB" dirty="0" err="1">
                <a:latin typeface="Calibri" panose="020F0502020204030204" pitchFamily="34" charset="0"/>
                <a:ea typeface="Times New Roman" panose="02020603050405020304" pitchFamily="18" charset="0"/>
                <a:cs typeface="Times New Roman" panose="02020603050405020304" pitchFamily="18" charset="0"/>
              </a:rPr>
              <a:t>Medmerry</a:t>
            </a:r>
            <a:r>
              <a:rPr lang="en-GB" dirty="0">
                <a:latin typeface="Calibri" panose="020F0502020204030204" pitchFamily="34" charset="0"/>
                <a:ea typeface="Times New Roman" panose="02020603050405020304" pitchFamily="18" charset="0"/>
                <a:cs typeface="Times New Roman" panose="02020603050405020304" pitchFamily="18" charset="0"/>
              </a:rPr>
              <a:t> coastal realignment scheme. </a:t>
            </a:r>
            <a:endParaRPr lang="en-GB" sz="1800" dirty="0">
              <a:effectLst/>
              <a:latin typeface="Times New Roman" panose="02020603050405020304" pitchFamily="18" charset="0"/>
              <a:ea typeface="Times New Roman" panose="02020603050405020304" pitchFamily="18" charset="0"/>
            </a:endParaRPr>
          </a:p>
        </p:txBody>
      </p:sp>
      <p:cxnSp>
        <p:nvCxnSpPr>
          <p:cNvPr id="21" name="Straight Connector 20">
            <a:extLst>
              <a:ext uri="{FF2B5EF4-FFF2-40B4-BE49-F238E27FC236}">
                <a16:creationId xmlns:a16="http://schemas.microsoft.com/office/drawing/2014/main" id="{D17F0966-F029-9271-7780-AF83344153E9}"/>
              </a:ext>
            </a:extLst>
          </p:cNvPr>
          <p:cNvCxnSpPr/>
          <p:nvPr/>
        </p:nvCxnSpPr>
        <p:spPr>
          <a:xfrm>
            <a:off x="354896" y="7886111"/>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B2052C5B-2986-8202-D08A-3943D64FD416}"/>
              </a:ext>
            </a:extLst>
          </p:cNvPr>
          <p:cNvCxnSpPr/>
          <p:nvPr/>
        </p:nvCxnSpPr>
        <p:spPr>
          <a:xfrm>
            <a:off x="343648" y="7035805"/>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A8C08596-1C4A-3D2F-665F-14D66C756310}"/>
              </a:ext>
            </a:extLst>
          </p:cNvPr>
          <p:cNvCxnSpPr/>
          <p:nvPr/>
        </p:nvCxnSpPr>
        <p:spPr>
          <a:xfrm>
            <a:off x="343648" y="7460921"/>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51981C20-8B67-A250-A79B-6F0A28D150F8}"/>
              </a:ext>
            </a:extLst>
          </p:cNvPr>
          <p:cNvCxnSpPr/>
          <p:nvPr/>
        </p:nvCxnSpPr>
        <p:spPr>
          <a:xfrm>
            <a:off x="354896" y="8311301"/>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2AE69D48-9314-E44D-847F-3E6D2B9BC7FE}"/>
              </a:ext>
            </a:extLst>
          </p:cNvPr>
          <p:cNvCxnSpPr/>
          <p:nvPr/>
        </p:nvCxnSpPr>
        <p:spPr>
          <a:xfrm>
            <a:off x="366144" y="8746740"/>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A9D83AC0-46D7-6F70-5731-A5E9B1B85FBD}"/>
              </a:ext>
            </a:extLst>
          </p:cNvPr>
          <p:cNvCxnSpPr/>
          <p:nvPr/>
        </p:nvCxnSpPr>
        <p:spPr>
          <a:xfrm>
            <a:off x="366144" y="9171930"/>
            <a:ext cx="6038437"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1180870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ounded Rectangle 38">
            <a:extLst>
              <a:ext uri="{FF2B5EF4-FFF2-40B4-BE49-F238E27FC236}">
                <a16:creationId xmlns:a16="http://schemas.microsoft.com/office/drawing/2014/main" id="{52F230C3-C067-1D83-4194-D71DE404E64A}"/>
              </a:ext>
            </a:extLst>
          </p:cNvPr>
          <p:cNvSpPr/>
          <p:nvPr/>
        </p:nvSpPr>
        <p:spPr>
          <a:xfrm>
            <a:off x="-487298" y="-18903"/>
            <a:ext cx="5944201" cy="862850"/>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C23C5F7C-83E0-4EA6-BAFA-A9AB3625A772}"/>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6" name="Footer Placeholder 30">
            <a:extLst>
              <a:ext uri="{FF2B5EF4-FFF2-40B4-BE49-F238E27FC236}">
                <a16:creationId xmlns:a16="http://schemas.microsoft.com/office/drawing/2014/main" id="{A85E306A-112D-6C1A-286F-F9AAAA12F556}"/>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82</a:t>
            </a:fld>
            <a:endParaRPr lang="en-GB" sz="1400" dirty="0"/>
          </a:p>
        </p:txBody>
      </p:sp>
      <p:pic>
        <p:nvPicPr>
          <p:cNvPr id="7" name="Graphic 6">
            <a:extLst>
              <a:ext uri="{FF2B5EF4-FFF2-40B4-BE49-F238E27FC236}">
                <a16:creationId xmlns:a16="http://schemas.microsoft.com/office/drawing/2014/main" id="{338E5466-B222-69DC-8A3F-141C031E8D7A}"/>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153385" y="9383990"/>
            <a:ext cx="205675" cy="205675"/>
          </a:xfrm>
          <a:prstGeom prst="rect">
            <a:avLst/>
          </a:prstGeom>
        </p:spPr>
      </p:pic>
      <p:pic>
        <p:nvPicPr>
          <p:cNvPr id="2" name="Picture 1">
            <a:extLst>
              <a:ext uri="{FF2B5EF4-FFF2-40B4-BE49-F238E27FC236}">
                <a16:creationId xmlns:a16="http://schemas.microsoft.com/office/drawing/2014/main" id="{7708E44D-AB03-1ED7-F155-BC0AEDA317C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33953" y="2286461"/>
            <a:ext cx="3390093" cy="2260061"/>
          </a:xfrm>
          <a:prstGeom prst="rect">
            <a:avLst/>
          </a:prstGeom>
        </p:spPr>
      </p:pic>
      <p:sp>
        <p:nvSpPr>
          <p:cNvPr id="3" name="TextBox 2">
            <a:extLst>
              <a:ext uri="{FF2B5EF4-FFF2-40B4-BE49-F238E27FC236}">
                <a16:creationId xmlns:a16="http://schemas.microsoft.com/office/drawing/2014/main" id="{4936BCAA-9677-86E2-D2CD-A12303544F2E}"/>
              </a:ext>
            </a:extLst>
          </p:cNvPr>
          <p:cNvSpPr txBox="1"/>
          <p:nvPr/>
        </p:nvSpPr>
        <p:spPr>
          <a:xfrm>
            <a:off x="309160" y="1462424"/>
            <a:ext cx="6149753" cy="646331"/>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Annotate the image below to show the main features of the </a:t>
            </a:r>
            <a:r>
              <a:rPr lang="en-GB" dirty="0" err="1">
                <a:latin typeface="Calibri" panose="020F0502020204030204" pitchFamily="34" charset="0"/>
                <a:ea typeface="Times New Roman" panose="02020603050405020304" pitchFamily="18" charset="0"/>
                <a:cs typeface="Times New Roman" panose="02020603050405020304" pitchFamily="18" charset="0"/>
              </a:rPr>
              <a:t>Medmerry</a:t>
            </a:r>
            <a:r>
              <a:rPr lang="en-GB" dirty="0">
                <a:latin typeface="Calibri" panose="020F0502020204030204" pitchFamily="34" charset="0"/>
                <a:ea typeface="Times New Roman" panose="02020603050405020304" pitchFamily="18" charset="0"/>
                <a:cs typeface="Times New Roman" panose="02020603050405020304" pitchFamily="18" charset="0"/>
              </a:rPr>
              <a:t> coastal realignment scheme. </a:t>
            </a:r>
            <a:endParaRPr lang="en-GB" sz="1800" dirty="0">
              <a:effectLst/>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a16="http://schemas.microsoft.com/office/drawing/2014/main" id="{954372F8-C36F-FE8B-D882-3B7A86F3B13A}"/>
              </a:ext>
            </a:extLst>
          </p:cNvPr>
          <p:cNvSpPr txBox="1"/>
          <p:nvPr/>
        </p:nvSpPr>
        <p:spPr>
          <a:xfrm>
            <a:off x="309160" y="4857724"/>
            <a:ext cx="6149753" cy="646331"/>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Complete the table to outline the benefits and issues caused by the </a:t>
            </a:r>
            <a:r>
              <a:rPr lang="en-GB" dirty="0" err="1">
                <a:latin typeface="Calibri" panose="020F0502020204030204" pitchFamily="34" charset="0"/>
                <a:ea typeface="Times New Roman" panose="02020603050405020304" pitchFamily="18" charset="0"/>
                <a:cs typeface="Times New Roman" panose="02020603050405020304" pitchFamily="18" charset="0"/>
              </a:rPr>
              <a:t>Medmerry</a:t>
            </a:r>
            <a:r>
              <a:rPr lang="en-GB" dirty="0">
                <a:latin typeface="Calibri" panose="020F0502020204030204" pitchFamily="34" charset="0"/>
                <a:ea typeface="Times New Roman" panose="02020603050405020304" pitchFamily="18" charset="0"/>
                <a:cs typeface="Times New Roman" panose="02020603050405020304" pitchFamily="18" charset="0"/>
              </a:rPr>
              <a:t> coastal realignment scheme. </a:t>
            </a:r>
            <a:endParaRPr lang="en-GB" sz="1800" dirty="0">
              <a:effectLst/>
              <a:latin typeface="Times New Roman" panose="02020603050405020304" pitchFamily="18" charset="0"/>
              <a:ea typeface="Times New Roman" panose="02020603050405020304" pitchFamily="18" charset="0"/>
            </a:endParaRPr>
          </a:p>
        </p:txBody>
      </p:sp>
      <p:graphicFrame>
        <p:nvGraphicFramePr>
          <p:cNvPr id="11" name="Table 10">
            <a:extLst>
              <a:ext uri="{FF2B5EF4-FFF2-40B4-BE49-F238E27FC236}">
                <a16:creationId xmlns:a16="http://schemas.microsoft.com/office/drawing/2014/main" id="{C1AE94CC-0258-0624-4897-4C8EC5B7C4DE}"/>
              </a:ext>
            </a:extLst>
          </p:cNvPr>
          <p:cNvGraphicFramePr>
            <a:graphicFrameLocks noGrp="1"/>
          </p:cNvGraphicFramePr>
          <p:nvPr>
            <p:extLst>
              <p:ext uri="{D42A27DB-BD31-4B8C-83A1-F6EECF244321}">
                <p14:modId xmlns:p14="http://schemas.microsoft.com/office/powerpoint/2010/main" val="1557739457"/>
              </p:ext>
            </p:extLst>
          </p:nvPr>
        </p:nvGraphicFramePr>
        <p:xfrm>
          <a:off x="398377" y="5527508"/>
          <a:ext cx="6060536" cy="3711495"/>
        </p:xfrm>
        <a:graphic>
          <a:graphicData uri="http://schemas.openxmlformats.org/drawingml/2006/table">
            <a:tbl>
              <a:tblPr firstRow="1" bandRow="1">
                <a:tableStyleId>{5C22544A-7EE6-4342-B048-85BDC9FD1C3A}</a:tableStyleId>
              </a:tblPr>
              <a:tblGrid>
                <a:gridCol w="532956">
                  <a:extLst>
                    <a:ext uri="{9D8B030D-6E8A-4147-A177-3AD203B41FA5}">
                      <a16:colId xmlns:a16="http://schemas.microsoft.com/office/drawing/2014/main" val="1575317094"/>
                    </a:ext>
                  </a:extLst>
                </a:gridCol>
                <a:gridCol w="2763790">
                  <a:extLst>
                    <a:ext uri="{9D8B030D-6E8A-4147-A177-3AD203B41FA5}">
                      <a16:colId xmlns:a16="http://schemas.microsoft.com/office/drawing/2014/main" val="3048125736"/>
                    </a:ext>
                  </a:extLst>
                </a:gridCol>
                <a:gridCol w="2763790">
                  <a:extLst>
                    <a:ext uri="{9D8B030D-6E8A-4147-A177-3AD203B41FA5}">
                      <a16:colId xmlns:a16="http://schemas.microsoft.com/office/drawing/2014/main" val="2046624313"/>
                    </a:ext>
                  </a:extLst>
                </a:gridCol>
              </a:tblGrid>
              <a:tr h="214211">
                <a:tc>
                  <a:txBody>
                    <a:bodyPr/>
                    <a:lstStyle/>
                    <a:p>
                      <a:endParaRPr lang="en-GB" sz="1200" b="1" dirty="0">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pPr algn="ctr"/>
                      <a:r>
                        <a:rPr lang="en-GB" sz="1200" b="1" dirty="0">
                          <a:solidFill>
                            <a:schemeClr val="tx1"/>
                          </a:solidFill>
                        </a:rPr>
                        <a:t>Benefits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pPr algn="ctr"/>
                      <a:r>
                        <a:rPr lang="en-GB" sz="1200" b="1" dirty="0">
                          <a:solidFill>
                            <a:schemeClr val="tx1"/>
                          </a:solidFill>
                        </a:rPr>
                        <a:t>Issues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8DFFF"/>
                    </a:solidFill>
                  </a:tcPr>
                </a:tc>
                <a:extLst>
                  <a:ext uri="{0D108BD9-81ED-4DB2-BD59-A6C34878D82A}">
                    <a16:rowId xmlns:a16="http://schemas.microsoft.com/office/drawing/2014/main" val="3025985328"/>
                  </a:ext>
                </a:extLst>
              </a:tr>
              <a:tr h="1145725">
                <a:tc>
                  <a:txBody>
                    <a:bodyPr/>
                    <a:lstStyle/>
                    <a:p>
                      <a:pPr algn="ctr"/>
                      <a:r>
                        <a:rPr lang="en-GB" sz="1200" b="1" dirty="0"/>
                        <a:t>Social</a:t>
                      </a:r>
                    </a:p>
                  </a:txBody>
                  <a:tcPr vert="vert27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pPr algn="ctr"/>
                      <a:endParaRPr lang="en-GB"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pPr algn="ctr"/>
                      <a:endParaRPr lang="en-GB"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extLst>
                  <a:ext uri="{0D108BD9-81ED-4DB2-BD59-A6C34878D82A}">
                    <a16:rowId xmlns:a16="http://schemas.microsoft.com/office/drawing/2014/main" val="2837543495"/>
                  </a:ext>
                </a:extLst>
              </a:tr>
              <a:tr h="1145725">
                <a:tc>
                  <a:txBody>
                    <a:bodyPr/>
                    <a:lstStyle/>
                    <a:p>
                      <a:pPr algn="ctr"/>
                      <a:r>
                        <a:rPr lang="en-GB" sz="1200" b="1" dirty="0"/>
                        <a:t>Economic</a:t>
                      </a:r>
                    </a:p>
                  </a:txBody>
                  <a:tcPr vert="vert27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pPr algn="ctr"/>
                      <a:endParaRPr lang="en-GB"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pPr algn="ctr"/>
                      <a:endParaRPr lang="en-GB"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8DFFF"/>
                    </a:solidFill>
                  </a:tcPr>
                </a:tc>
                <a:extLst>
                  <a:ext uri="{0D108BD9-81ED-4DB2-BD59-A6C34878D82A}">
                    <a16:rowId xmlns:a16="http://schemas.microsoft.com/office/drawing/2014/main" val="2076022082"/>
                  </a:ext>
                </a:extLst>
              </a:tr>
              <a:tr h="1145725">
                <a:tc>
                  <a:txBody>
                    <a:bodyPr/>
                    <a:lstStyle/>
                    <a:p>
                      <a:pPr algn="ctr"/>
                      <a:r>
                        <a:rPr lang="en-GB" sz="1200" b="1" dirty="0"/>
                        <a:t>Environmental</a:t>
                      </a:r>
                    </a:p>
                  </a:txBody>
                  <a:tcPr vert="vert27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pPr algn="ctr"/>
                      <a:endParaRPr lang="en-GB"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pPr algn="ctr"/>
                      <a:endParaRPr lang="en-GB"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extLst>
                  <a:ext uri="{0D108BD9-81ED-4DB2-BD59-A6C34878D82A}">
                    <a16:rowId xmlns:a16="http://schemas.microsoft.com/office/drawing/2014/main" val="1314360632"/>
                  </a:ext>
                </a:extLst>
              </a:tr>
            </a:tbl>
          </a:graphicData>
        </a:graphic>
      </p:graphicFrame>
      <p:pic>
        <p:nvPicPr>
          <p:cNvPr id="15" name="Picture 14" descr="A qr code with a few black squares&#10;&#10;Description automatically generated">
            <a:extLst>
              <a:ext uri="{FF2B5EF4-FFF2-40B4-BE49-F238E27FC236}">
                <a16:creationId xmlns:a16="http://schemas.microsoft.com/office/drawing/2014/main" id="{C0F8DB3D-4C67-E818-5B53-F0CFF17CFCC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578292" y="105712"/>
            <a:ext cx="669532" cy="669532"/>
          </a:xfrm>
          <a:prstGeom prst="rect">
            <a:avLst/>
          </a:prstGeom>
        </p:spPr>
      </p:pic>
    </p:spTree>
    <p:extLst>
      <p:ext uri="{BB962C8B-B14F-4D97-AF65-F5344CB8AC3E}">
        <p14:creationId xmlns:p14="http://schemas.microsoft.com/office/powerpoint/2010/main" val="165362706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709A4E22-12E1-F93A-8F72-56AC9F9022F1}"/>
              </a:ext>
            </a:extLst>
          </p:cNvPr>
          <p:cNvSpPr/>
          <p:nvPr/>
        </p:nvSpPr>
        <p:spPr>
          <a:xfrm>
            <a:off x="394447" y="773199"/>
            <a:ext cx="5231101" cy="616329"/>
          </a:xfrm>
          <a:prstGeom prst="roundRect">
            <a:avLst/>
          </a:prstGeom>
          <a:solidFill>
            <a:srgbClr val="4F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1D201D54-CC3E-485C-B954-F87BD737AFCB}"/>
              </a:ext>
            </a:extLst>
          </p:cNvPr>
          <p:cNvSpPr/>
          <p:nvPr/>
        </p:nvSpPr>
        <p:spPr>
          <a:xfrm>
            <a:off x="0" y="1659794"/>
            <a:ext cx="6858000" cy="7628585"/>
          </a:xfrm>
          <a:prstGeom prst="rect">
            <a:avLst/>
          </a:prstGeom>
          <a:solidFill>
            <a:srgbClr val="E3F0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a:extLst>
              <a:ext uri="{FF2B5EF4-FFF2-40B4-BE49-F238E27FC236}">
                <a16:creationId xmlns:a16="http://schemas.microsoft.com/office/drawing/2014/main" id="{BD9FCC6E-3579-97AB-1CE8-72682F85780C}"/>
              </a:ext>
            </a:extLst>
          </p:cNvPr>
          <p:cNvSpPr txBox="1"/>
          <p:nvPr/>
        </p:nvSpPr>
        <p:spPr>
          <a:xfrm>
            <a:off x="501902" y="892305"/>
            <a:ext cx="4546615" cy="461665"/>
          </a:xfrm>
          <a:prstGeom prst="rect">
            <a:avLst/>
          </a:prstGeom>
          <a:noFill/>
        </p:spPr>
        <p:txBody>
          <a:bodyPr wrap="square" rtlCol="0">
            <a:spAutoFit/>
          </a:bodyPr>
          <a:lstStyle/>
          <a:p>
            <a:r>
              <a:rPr lang="en-GB" sz="2400" b="1" dirty="0">
                <a:solidFill>
                  <a:schemeClr val="bg1"/>
                </a:solidFill>
              </a:rPr>
              <a:t>Managed Retreat</a:t>
            </a:r>
          </a:p>
        </p:txBody>
      </p:sp>
      <p:sp>
        <p:nvSpPr>
          <p:cNvPr id="9" name="Rectangle 8">
            <a:extLst>
              <a:ext uri="{FF2B5EF4-FFF2-40B4-BE49-F238E27FC236}">
                <a16:creationId xmlns:a16="http://schemas.microsoft.com/office/drawing/2014/main" id="{9E0E8C76-28E0-8293-66B9-120D4FC99544}"/>
              </a:ext>
            </a:extLst>
          </p:cNvPr>
          <p:cNvSpPr/>
          <p:nvPr/>
        </p:nvSpPr>
        <p:spPr>
          <a:xfrm>
            <a:off x="-160421" y="1459739"/>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90ED1EA0-6811-E62C-8186-0AF57947F6A4}"/>
              </a:ext>
            </a:extLst>
          </p:cNvPr>
          <p:cNvSpPr txBox="1"/>
          <p:nvPr/>
        </p:nvSpPr>
        <p:spPr>
          <a:xfrm>
            <a:off x="197105" y="1459739"/>
            <a:ext cx="5782355" cy="400110"/>
          </a:xfrm>
          <a:prstGeom prst="rect">
            <a:avLst/>
          </a:prstGeom>
          <a:noFill/>
        </p:spPr>
        <p:txBody>
          <a:bodyPr wrap="square" rtlCol="0">
            <a:spAutoFit/>
          </a:bodyPr>
          <a:lstStyle/>
          <a:p>
            <a:r>
              <a:rPr lang="en-GB" sz="2000" dirty="0">
                <a:solidFill>
                  <a:schemeClr val="bg1"/>
                </a:solidFill>
              </a:rPr>
              <a:t>Managed retreat</a:t>
            </a:r>
          </a:p>
        </p:txBody>
      </p:sp>
      <p:sp>
        <p:nvSpPr>
          <p:cNvPr id="16" name="TextBox 15">
            <a:extLst>
              <a:ext uri="{FF2B5EF4-FFF2-40B4-BE49-F238E27FC236}">
                <a16:creationId xmlns:a16="http://schemas.microsoft.com/office/drawing/2014/main" id="{3CD2ED89-2A90-C195-C5BD-D02496E9B067}"/>
              </a:ext>
            </a:extLst>
          </p:cNvPr>
          <p:cNvSpPr txBox="1"/>
          <p:nvPr/>
        </p:nvSpPr>
        <p:spPr>
          <a:xfrm>
            <a:off x="613717" y="1953444"/>
            <a:ext cx="6462821" cy="307777"/>
          </a:xfrm>
          <a:prstGeom prst="rect">
            <a:avLst/>
          </a:prstGeom>
          <a:noFill/>
        </p:spPr>
        <p:txBody>
          <a:bodyPr wrap="square">
            <a:spAutoFit/>
          </a:bodyPr>
          <a:lstStyle/>
          <a:p>
            <a:r>
              <a:rPr lang="en-GB" sz="1400" b="1" dirty="0">
                <a:effectLst/>
                <a:latin typeface="Calibri" panose="020F0502020204030204" pitchFamily="34" charset="0"/>
                <a:ea typeface="Times New Roman" panose="02020603050405020304" pitchFamily="18" charset="0"/>
                <a:cs typeface="Times New Roman" panose="02020603050405020304" pitchFamily="18" charset="0"/>
              </a:rPr>
              <a:t>True or false? </a:t>
            </a:r>
            <a:endParaRPr lang="en-GB" sz="1400" b="1"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36" name="Rounded Rectangle 35">
            <a:extLst>
              <a:ext uri="{FF2B5EF4-FFF2-40B4-BE49-F238E27FC236}">
                <a16:creationId xmlns:a16="http://schemas.microsoft.com/office/drawing/2014/main" id="{126BCEC3-FDDB-1380-1362-876E4D12934A}"/>
              </a:ext>
            </a:extLst>
          </p:cNvPr>
          <p:cNvSpPr/>
          <p:nvPr/>
        </p:nvSpPr>
        <p:spPr>
          <a:xfrm>
            <a:off x="-487298" y="-18903"/>
            <a:ext cx="5944201" cy="862850"/>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F41759D-1CBE-5146-F934-F373DCF4F501}"/>
              </a:ext>
            </a:extLst>
          </p:cNvPr>
          <p:cNvSpPr txBox="1"/>
          <p:nvPr/>
        </p:nvSpPr>
        <p:spPr>
          <a:xfrm>
            <a:off x="797617" y="31853"/>
            <a:ext cx="3247697" cy="830997"/>
          </a:xfrm>
          <a:prstGeom prst="rect">
            <a:avLst/>
          </a:prstGeom>
          <a:noFill/>
        </p:spPr>
        <p:txBody>
          <a:bodyPr wrap="square" rtlCol="0">
            <a:spAutoFit/>
          </a:bodyPr>
          <a:lstStyle/>
          <a:p>
            <a:r>
              <a:rPr lang="en-GB" sz="4800" dirty="0">
                <a:solidFill>
                  <a:schemeClr val="bg1"/>
                </a:solidFill>
              </a:rPr>
              <a:t>Retrieval</a:t>
            </a:r>
          </a:p>
        </p:txBody>
      </p:sp>
      <p:pic>
        <p:nvPicPr>
          <p:cNvPr id="40" name="Graphic 39">
            <a:extLst>
              <a:ext uri="{FF2B5EF4-FFF2-40B4-BE49-F238E27FC236}">
                <a16:creationId xmlns:a16="http://schemas.microsoft.com/office/drawing/2014/main" id="{F32080A9-2D19-B971-C8C0-689C442F21BC}"/>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101709" y="46405"/>
            <a:ext cx="752804" cy="752804"/>
          </a:xfrm>
          <a:prstGeom prst="rect">
            <a:avLst/>
          </a:prstGeom>
        </p:spPr>
      </p:pic>
      <p:sp>
        <p:nvSpPr>
          <p:cNvPr id="4" name="TextBox 3">
            <a:extLst>
              <a:ext uri="{FF2B5EF4-FFF2-40B4-BE49-F238E27FC236}">
                <a16:creationId xmlns:a16="http://schemas.microsoft.com/office/drawing/2014/main" id="{430387EB-D797-3F92-AE04-A0B87C0BD424}"/>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6" name="Footer Placeholder 30">
            <a:extLst>
              <a:ext uri="{FF2B5EF4-FFF2-40B4-BE49-F238E27FC236}">
                <a16:creationId xmlns:a16="http://schemas.microsoft.com/office/drawing/2014/main" id="{62FA91C4-7145-B0DB-8E09-322DECBDF90A}"/>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83</a:t>
            </a:fld>
            <a:endParaRPr lang="en-GB" sz="1400" dirty="0"/>
          </a:p>
        </p:txBody>
      </p:sp>
      <p:pic>
        <p:nvPicPr>
          <p:cNvPr id="11" name="Graphic 10">
            <a:extLst>
              <a:ext uri="{FF2B5EF4-FFF2-40B4-BE49-F238E27FC236}">
                <a16:creationId xmlns:a16="http://schemas.microsoft.com/office/drawing/2014/main" id="{AC21430A-A44C-F457-6F40-4D68DE4B149C}"/>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153385" y="9383990"/>
            <a:ext cx="205675" cy="205675"/>
          </a:xfrm>
          <a:prstGeom prst="rect">
            <a:avLst/>
          </a:prstGeom>
        </p:spPr>
      </p:pic>
      <p:pic>
        <p:nvPicPr>
          <p:cNvPr id="21" name="Graphic 20">
            <a:extLst>
              <a:ext uri="{FF2B5EF4-FFF2-40B4-BE49-F238E27FC236}">
                <a16:creationId xmlns:a16="http://schemas.microsoft.com/office/drawing/2014/main" id="{D6719EF1-30F4-E3E5-76A1-B89BC966707D}"/>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367723" y="1950859"/>
            <a:ext cx="320825" cy="320825"/>
          </a:xfrm>
          <a:prstGeom prst="rect">
            <a:avLst/>
          </a:prstGeom>
        </p:spPr>
      </p:pic>
      <p:sp>
        <p:nvSpPr>
          <p:cNvPr id="7" name="TextBox 6">
            <a:extLst>
              <a:ext uri="{FF2B5EF4-FFF2-40B4-BE49-F238E27FC236}">
                <a16:creationId xmlns:a16="http://schemas.microsoft.com/office/drawing/2014/main" id="{C1855C03-DD01-A584-70B2-5A76D207F996}"/>
              </a:ext>
            </a:extLst>
          </p:cNvPr>
          <p:cNvSpPr txBox="1"/>
          <p:nvPr/>
        </p:nvSpPr>
        <p:spPr>
          <a:xfrm>
            <a:off x="528135" y="7219113"/>
            <a:ext cx="6462821" cy="307777"/>
          </a:xfrm>
          <a:prstGeom prst="rect">
            <a:avLst/>
          </a:prstGeom>
          <a:noFill/>
        </p:spPr>
        <p:txBody>
          <a:bodyPr wrap="square">
            <a:spAutoFit/>
          </a:bodyPr>
          <a:lstStyle/>
          <a:p>
            <a:r>
              <a:rPr lang="en-GB" sz="1400" b="1" dirty="0">
                <a:effectLst/>
                <a:latin typeface="Calibri" panose="020F0502020204030204" pitchFamily="34" charset="0"/>
                <a:ea typeface="Times New Roman" panose="02020603050405020304" pitchFamily="18" charset="0"/>
                <a:cs typeface="Times New Roman" panose="02020603050405020304" pitchFamily="18" charset="0"/>
              </a:rPr>
              <a:t>Find and Fix</a:t>
            </a:r>
            <a:endParaRPr lang="en-GB" sz="1400" b="1"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5" name="Graphic 14">
            <a:extLst>
              <a:ext uri="{FF2B5EF4-FFF2-40B4-BE49-F238E27FC236}">
                <a16:creationId xmlns:a16="http://schemas.microsoft.com/office/drawing/2014/main" id="{0C7337FF-A155-73CA-20A0-912B6E90C548}"/>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356828" y="7252362"/>
            <a:ext cx="241281" cy="241281"/>
          </a:xfrm>
          <a:prstGeom prst="rect">
            <a:avLst/>
          </a:prstGeom>
        </p:spPr>
      </p:pic>
      <p:graphicFrame>
        <p:nvGraphicFramePr>
          <p:cNvPr id="17" name="Table 16">
            <a:extLst>
              <a:ext uri="{FF2B5EF4-FFF2-40B4-BE49-F238E27FC236}">
                <a16:creationId xmlns:a16="http://schemas.microsoft.com/office/drawing/2014/main" id="{55A4F7AE-15E2-60FA-16F6-51D7A8761AB3}"/>
              </a:ext>
            </a:extLst>
          </p:cNvPr>
          <p:cNvGraphicFramePr>
            <a:graphicFrameLocks noGrp="1"/>
          </p:cNvGraphicFramePr>
          <p:nvPr>
            <p:extLst>
              <p:ext uri="{D42A27DB-BD31-4B8C-83A1-F6EECF244321}">
                <p14:modId xmlns:p14="http://schemas.microsoft.com/office/powerpoint/2010/main" val="336569235"/>
              </p:ext>
            </p:extLst>
          </p:nvPr>
        </p:nvGraphicFramePr>
        <p:xfrm>
          <a:off x="367723" y="7517980"/>
          <a:ext cx="6053200" cy="1615440"/>
        </p:xfrm>
        <a:graphic>
          <a:graphicData uri="http://schemas.openxmlformats.org/drawingml/2006/table">
            <a:tbl>
              <a:tblPr firstRow="1" bandRow="1">
                <a:tableStyleId>{5C22544A-7EE6-4342-B048-85BDC9FD1C3A}</a:tableStyleId>
              </a:tblPr>
              <a:tblGrid>
                <a:gridCol w="2969446">
                  <a:extLst>
                    <a:ext uri="{9D8B030D-6E8A-4147-A177-3AD203B41FA5}">
                      <a16:colId xmlns:a16="http://schemas.microsoft.com/office/drawing/2014/main" val="3148410428"/>
                    </a:ext>
                  </a:extLst>
                </a:gridCol>
                <a:gridCol w="3083754">
                  <a:extLst>
                    <a:ext uri="{9D8B030D-6E8A-4147-A177-3AD203B41FA5}">
                      <a16:colId xmlns:a16="http://schemas.microsoft.com/office/drawing/2014/main" val="3417844791"/>
                    </a:ext>
                  </a:extLst>
                </a:gridCol>
              </a:tblGrid>
              <a:tr h="27571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100" b="0" dirty="0">
                          <a:solidFill>
                            <a:schemeClr val="tx1"/>
                          </a:solidFill>
                        </a:rPr>
                        <a:t>Managed retreat involves building new coastal defences closer to the sea.</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30769709"/>
                  </a:ext>
                </a:extLst>
              </a:tr>
              <a:tr h="34704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100" b="0" dirty="0">
                          <a:solidFill>
                            <a:schemeClr val="tx1"/>
                          </a:solidFill>
                        </a:rPr>
                        <a:t>The </a:t>
                      </a:r>
                      <a:r>
                        <a:rPr lang="en-GB" sz="1100" b="0" dirty="0" err="1">
                          <a:solidFill>
                            <a:schemeClr val="tx1"/>
                          </a:solidFill>
                        </a:rPr>
                        <a:t>Medmerry</a:t>
                      </a:r>
                      <a:r>
                        <a:rPr lang="en-GB" sz="1100" b="0" dirty="0">
                          <a:solidFill>
                            <a:schemeClr val="tx1"/>
                          </a:solidFill>
                        </a:rPr>
                        <a:t> scheme was needed because the existing sea defences were adequate and did not require improvement.</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09465482"/>
                  </a:ext>
                </a:extLst>
              </a:tr>
              <a:tr h="34704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100" b="0" dirty="0">
                          <a:solidFill>
                            <a:schemeClr val="tx1"/>
                          </a:solidFill>
                        </a:rPr>
                        <a:t>Issues caused by the </a:t>
                      </a:r>
                      <a:r>
                        <a:rPr lang="en-GB" sz="1100" b="0" dirty="0" err="1">
                          <a:solidFill>
                            <a:schemeClr val="tx1"/>
                          </a:solidFill>
                        </a:rPr>
                        <a:t>Medmerry</a:t>
                      </a:r>
                      <a:r>
                        <a:rPr lang="en-GB" sz="1100" b="0" dirty="0">
                          <a:solidFill>
                            <a:schemeClr val="tx1"/>
                          </a:solidFill>
                        </a:rPr>
                        <a:t> scheme include increased risk of flooding and loss of agricultural land.</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38598242"/>
                  </a:ext>
                </a:extLst>
              </a:tr>
            </a:tbl>
          </a:graphicData>
        </a:graphic>
      </p:graphicFrame>
      <p:graphicFrame>
        <p:nvGraphicFramePr>
          <p:cNvPr id="44" name="Table 43">
            <a:extLst>
              <a:ext uri="{FF2B5EF4-FFF2-40B4-BE49-F238E27FC236}">
                <a16:creationId xmlns:a16="http://schemas.microsoft.com/office/drawing/2014/main" id="{96CFE5FD-50E7-D86D-CB04-E7D90C116CD8}"/>
              </a:ext>
            </a:extLst>
          </p:cNvPr>
          <p:cNvGraphicFramePr>
            <a:graphicFrameLocks noGrp="1"/>
          </p:cNvGraphicFramePr>
          <p:nvPr>
            <p:extLst>
              <p:ext uri="{D42A27DB-BD31-4B8C-83A1-F6EECF244321}">
                <p14:modId xmlns:p14="http://schemas.microsoft.com/office/powerpoint/2010/main" val="1875960018"/>
              </p:ext>
            </p:extLst>
          </p:nvPr>
        </p:nvGraphicFramePr>
        <p:xfrm>
          <a:off x="359060" y="1993383"/>
          <a:ext cx="6061863" cy="5143500"/>
        </p:xfrm>
        <a:graphic>
          <a:graphicData uri="http://schemas.openxmlformats.org/drawingml/2006/table">
            <a:tbl>
              <a:tblPr firstRow="1" bandRow="1">
                <a:tableStyleId>{5C22544A-7EE6-4342-B048-85BDC9FD1C3A}</a:tableStyleId>
              </a:tblPr>
              <a:tblGrid>
                <a:gridCol w="439430">
                  <a:extLst>
                    <a:ext uri="{9D8B030D-6E8A-4147-A177-3AD203B41FA5}">
                      <a16:colId xmlns:a16="http://schemas.microsoft.com/office/drawing/2014/main" val="1575317094"/>
                    </a:ext>
                  </a:extLst>
                </a:gridCol>
                <a:gridCol w="4103043">
                  <a:extLst>
                    <a:ext uri="{9D8B030D-6E8A-4147-A177-3AD203B41FA5}">
                      <a16:colId xmlns:a16="http://schemas.microsoft.com/office/drawing/2014/main" val="2328552629"/>
                    </a:ext>
                  </a:extLst>
                </a:gridCol>
                <a:gridCol w="759695">
                  <a:extLst>
                    <a:ext uri="{9D8B030D-6E8A-4147-A177-3AD203B41FA5}">
                      <a16:colId xmlns:a16="http://schemas.microsoft.com/office/drawing/2014/main" val="257254350"/>
                    </a:ext>
                  </a:extLst>
                </a:gridCol>
                <a:gridCol w="759695">
                  <a:extLst>
                    <a:ext uri="{9D8B030D-6E8A-4147-A177-3AD203B41FA5}">
                      <a16:colId xmlns:a16="http://schemas.microsoft.com/office/drawing/2014/main" val="1381550662"/>
                    </a:ext>
                  </a:extLst>
                </a:gridCol>
              </a:tblGrid>
              <a:tr h="188599">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200"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solidFill>
                            <a:schemeClr val="tx1"/>
                          </a:solidFill>
                        </a:rPr>
                        <a:t>True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solidFill>
                            <a:schemeClr val="tx1"/>
                          </a:solidFill>
                        </a:rPr>
                        <a:t>False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11339463"/>
                  </a:ext>
                </a:extLst>
              </a:tr>
              <a:tr h="188599">
                <a:tc>
                  <a:txBody>
                    <a:bodyPr/>
                    <a:lstStyle/>
                    <a:p>
                      <a:pPr algn="ctr"/>
                      <a:r>
                        <a:rPr lang="en-GB" dirty="0"/>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r>
                        <a:rPr lang="en-GB" sz="1200" b="0" dirty="0">
                          <a:solidFill>
                            <a:schemeClr val="tx1"/>
                          </a:solidFill>
                        </a:rPr>
                        <a:t>A Shoreline Management Plan (SMP) is a strategy for managing flood and erosion risk for a particular stretch of coastline.</a:t>
                      </a:r>
                    </a:p>
                  </a:txBody>
                  <a:tcP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25985328"/>
                  </a:ext>
                </a:extLst>
              </a:tr>
              <a:tr h="0">
                <a:tc>
                  <a:txBody>
                    <a:bodyPr/>
                    <a:lstStyle/>
                    <a:p>
                      <a:pPr algn="ctr"/>
                      <a:r>
                        <a:rPr lang="en-GB" dirty="0"/>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r>
                        <a:rPr lang="en-GB" sz="1200" b="0" dirty="0">
                          <a:solidFill>
                            <a:schemeClr val="tx1"/>
                          </a:solidFill>
                        </a:rPr>
                        <a:t>The four approaches to managing the coast used in SMPs are hold the line, advance the line, managed retreat, and no active intervention.</a:t>
                      </a:r>
                    </a:p>
                  </a:txBody>
                  <a:tcP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37543495"/>
                  </a:ext>
                </a:extLst>
              </a:tr>
              <a:tr h="188599">
                <a:tc>
                  <a:txBody>
                    <a:bodyPr/>
                    <a:lstStyle/>
                    <a:p>
                      <a:pPr algn="ctr"/>
                      <a:r>
                        <a:rPr lang="en-GB" dirty="0"/>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r>
                        <a:rPr lang="en-GB" sz="1200" b="0" dirty="0">
                          <a:solidFill>
                            <a:schemeClr val="tx1"/>
                          </a:solidFill>
                        </a:rPr>
                        <a:t>Managed retreat involves building new coastal defences closer to the sea.</a:t>
                      </a:r>
                    </a:p>
                  </a:txBody>
                  <a:tcP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76022082"/>
                  </a:ext>
                </a:extLst>
              </a:tr>
              <a:tr h="188599">
                <a:tc>
                  <a:txBody>
                    <a:bodyPr/>
                    <a:lstStyle/>
                    <a:p>
                      <a:pPr algn="ctr"/>
                      <a:r>
                        <a:rPr lang="en-GB" dirty="0"/>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r>
                        <a:rPr lang="en-GB" sz="1200" b="0" dirty="0">
                          <a:solidFill>
                            <a:schemeClr val="tx1"/>
                          </a:solidFill>
                        </a:rPr>
                        <a:t>Managed retreat is considered sustainable because it works with natural processes and can create new habitats.</a:t>
                      </a:r>
                    </a:p>
                  </a:txBody>
                  <a:tcP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14360632"/>
                  </a:ext>
                </a:extLst>
              </a:tr>
              <a:tr h="188599">
                <a:tc>
                  <a:txBody>
                    <a:bodyPr/>
                    <a:lstStyle/>
                    <a:p>
                      <a:pPr algn="ctr"/>
                      <a:r>
                        <a:rPr lang="en-GB" dirty="0"/>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r>
                        <a:rPr lang="en-GB" sz="1200" b="0" dirty="0">
                          <a:solidFill>
                            <a:schemeClr val="tx1"/>
                          </a:solidFill>
                        </a:rPr>
                        <a:t>An example of a managed retreat scheme in the UK is the </a:t>
                      </a:r>
                      <a:r>
                        <a:rPr lang="en-GB" sz="1200" b="0" dirty="0" err="1">
                          <a:solidFill>
                            <a:schemeClr val="tx1"/>
                          </a:solidFill>
                        </a:rPr>
                        <a:t>Medmerry</a:t>
                      </a:r>
                      <a:r>
                        <a:rPr lang="en-GB" sz="1200" b="0" dirty="0">
                          <a:solidFill>
                            <a:schemeClr val="tx1"/>
                          </a:solidFill>
                        </a:rPr>
                        <a:t> Managed Realignment Scheme.</a:t>
                      </a:r>
                    </a:p>
                  </a:txBody>
                  <a:tcP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8086127"/>
                  </a:ext>
                </a:extLst>
              </a:tr>
              <a:tr h="252025">
                <a:tc>
                  <a:txBody>
                    <a:bodyPr/>
                    <a:lstStyle/>
                    <a:p>
                      <a:pPr algn="ctr"/>
                      <a:r>
                        <a:rPr lang="en-GB" dirty="0"/>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r>
                        <a:rPr lang="en-GB" sz="1200" dirty="0"/>
                        <a:t>The </a:t>
                      </a:r>
                      <a:r>
                        <a:rPr lang="en-GB" sz="1200" dirty="0" err="1"/>
                        <a:t>Medmerry</a:t>
                      </a:r>
                      <a:r>
                        <a:rPr lang="en-GB" sz="1200" dirty="0"/>
                        <a:t> scheme was needed because the existing sea defences were adequate and did not require improvement.</a:t>
                      </a:r>
                      <a:endParaRPr lang="en-GB" sz="1200" b="0" dirty="0">
                        <a:solidFill>
                          <a:schemeClr val="tx1"/>
                        </a:solidFill>
                      </a:endParaRPr>
                    </a:p>
                  </a:txBody>
                  <a:tcP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82976356"/>
                  </a:ext>
                </a:extLst>
              </a:tr>
              <a:tr h="252025">
                <a:tc>
                  <a:txBody>
                    <a:bodyPr/>
                    <a:lstStyle/>
                    <a:p>
                      <a:pPr algn="ctr"/>
                      <a:r>
                        <a:rPr lang="en-GB" dirty="0"/>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r>
                        <a:rPr lang="en-GB" sz="1200" dirty="0"/>
                        <a:t>The main features of the </a:t>
                      </a:r>
                      <a:r>
                        <a:rPr lang="en-GB" sz="1200" dirty="0" err="1"/>
                        <a:t>Medmerry</a:t>
                      </a:r>
                      <a:r>
                        <a:rPr lang="en-GB" sz="1200" dirty="0"/>
                        <a:t> managed retreat scheme include new </a:t>
                      </a:r>
                      <a:r>
                        <a:rPr lang="en-GB" sz="1200" dirty="0" err="1"/>
                        <a:t>floodbanks</a:t>
                      </a:r>
                      <a:r>
                        <a:rPr lang="en-GB" sz="1200" dirty="0"/>
                        <a:t>, intertidal habitats, and improved public access.</a:t>
                      </a:r>
                      <a:endParaRPr lang="en-GB" sz="1200" b="0" dirty="0">
                        <a:solidFill>
                          <a:schemeClr val="tx1"/>
                        </a:solidFill>
                      </a:endParaRPr>
                    </a:p>
                  </a:txBody>
                  <a:tcP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99013150"/>
                  </a:ext>
                </a:extLst>
              </a:tr>
              <a:tr h="252025">
                <a:tc>
                  <a:txBody>
                    <a:bodyPr/>
                    <a:lstStyle/>
                    <a:p>
                      <a:pPr algn="ctr"/>
                      <a:r>
                        <a:rPr lang="en-GB" dirty="0"/>
                        <a:t>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r>
                        <a:rPr lang="en-GB" sz="1200" dirty="0"/>
                        <a:t>One benefit of the </a:t>
                      </a:r>
                      <a:r>
                        <a:rPr lang="en-GB" sz="1200" dirty="0" err="1"/>
                        <a:t>Medmerry</a:t>
                      </a:r>
                      <a:r>
                        <a:rPr lang="en-GB" sz="1200" dirty="0"/>
                        <a:t> scheme is the creation of new habitats for wildlife.</a:t>
                      </a:r>
                      <a:endParaRPr lang="en-GB" sz="1200" b="0" dirty="0">
                        <a:solidFill>
                          <a:schemeClr val="tx1"/>
                        </a:solidFill>
                      </a:endParaRPr>
                    </a:p>
                  </a:txBody>
                  <a:tcP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34695497"/>
                  </a:ext>
                </a:extLst>
              </a:tr>
              <a:tr h="252025">
                <a:tc>
                  <a:txBody>
                    <a:bodyPr/>
                    <a:lstStyle/>
                    <a:p>
                      <a:pPr algn="ctr"/>
                      <a:r>
                        <a:rPr lang="en-GB" dirty="0"/>
                        <a:t>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r>
                        <a:rPr lang="en-GB" sz="1200" dirty="0"/>
                        <a:t>Issues caused by the </a:t>
                      </a:r>
                      <a:r>
                        <a:rPr lang="en-GB" sz="1200" dirty="0" err="1"/>
                        <a:t>Medmerry</a:t>
                      </a:r>
                      <a:r>
                        <a:rPr lang="en-GB" sz="1200" dirty="0"/>
                        <a:t> scheme include increased risk of flooding and loss of agricultural land.</a:t>
                      </a:r>
                      <a:endParaRPr lang="en-GB" sz="1200" b="0" dirty="0">
                        <a:solidFill>
                          <a:schemeClr val="tx1"/>
                        </a:solidFill>
                      </a:endParaRPr>
                    </a:p>
                  </a:txBody>
                  <a:tcP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34884630"/>
                  </a:ext>
                </a:extLst>
              </a:tr>
            </a:tbl>
          </a:graphicData>
        </a:graphic>
      </p:graphicFrame>
    </p:spTree>
    <p:extLst>
      <p:ext uri="{BB962C8B-B14F-4D97-AF65-F5344CB8AC3E}">
        <p14:creationId xmlns:p14="http://schemas.microsoft.com/office/powerpoint/2010/main" val="384862414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0D7FEB17-FBDC-4B05-2987-AC8EAB231E1F}"/>
              </a:ext>
            </a:extLst>
          </p:cNvPr>
          <p:cNvSpPr/>
          <p:nvPr/>
        </p:nvSpPr>
        <p:spPr>
          <a:xfrm>
            <a:off x="394447" y="773199"/>
            <a:ext cx="5755583" cy="616329"/>
          </a:xfrm>
          <a:prstGeom prst="roundRect">
            <a:avLst/>
          </a:prstGeom>
          <a:solidFill>
            <a:srgbClr val="4F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EA0504F8-A09A-FCED-20AD-68C2CD408CBF}"/>
              </a:ext>
            </a:extLst>
          </p:cNvPr>
          <p:cNvSpPr txBox="1"/>
          <p:nvPr/>
        </p:nvSpPr>
        <p:spPr>
          <a:xfrm>
            <a:off x="501903" y="892305"/>
            <a:ext cx="7154779" cy="461665"/>
          </a:xfrm>
          <a:prstGeom prst="rect">
            <a:avLst/>
          </a:prstGeom>
          <a:noFill/>
        </p:spPr>
        <p:txBody>
          <a:bodyPr wrap="square" rtlCol="0">
            <a:spAutoFit/>
          </a:bodyPr>
          <a:lstStyle/>
          <a:p>
            <a:r>
              <a:rPr lang="en-GB" sz="2400" b="1" dirty="0">
                <a:solidFill>
                  <a:schemeClr val="bg1"/>
                </a:solidFill>
              </a:rPr>
              <a:t>Managed retreat</a:t>
            </a:r>
          </a:p>
        </p:txBody>
      </p:sp>
      <p:sp>
        <p:nvSpPr>
          <p:cNvPr id="9" name="Rectangle 8">
            <a:extLst>
              <a:ext uri="{FF2B5EF4-FFF2-40B4-BE49-F238E27FC236}">
                <a16:creationId xmlns:a16="http://schemas.microsoft.com/office/drawing/2014/main" id="{9E0E8C76-28E0-8293-66B9-120D4FC99544}"/>
              </a:ext>
            </a:extLst>
          </p:cNvPr>
          <p:cNvSpPr/>
          <p:nvPr/>
        </p:nvSpPr>
        <p:spPr>
          <a:xfrm>
            <a:off x="-160421" y="1459739"/>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90ED1EA0-6811-E62C-8186-0AF57947F6A4}"/>
              </a:ext>
            </a:extLst>
          </p:cNvPr>
          <p:cNvSpPr txBox="1"/>
          <p:nvPr/>
        </p:nvSpPr>
        <p:spPr>
          <a:xfrm>
            <a:off x="197105" y="1459739"/>
            <a:ext cx="5782355" cy="400110"/>
          </a:xfrm>
          <a:prstGeom prst="rect">
            <a:avLst/>
          </a:prstGeom>
          <a:noFill/>
        </p:spPr>
        <p:txBody>
          <a:bodyPr wrap="square" rtlCol="0">
            <a:spAutoFit/>
          </a:bodyPr>
          <a:lstStyle/>
          <a:p>
            <a:r>
              <a:rPr lang="en-GB" sz="2000" dirty="0">
                <a:solidFill>
                  <a:schemeClr val="bg1"/>
                </a:solidFill>
              </a:rPr>
              <a:t>Exam style question(s)</a:t>
            </a:r>
          </a:p>
        </p:txBody>
      </p:sp>
      <p:sp>
        <p:nvSpPr>
          <p:cNvPr id="30" name="TextBox 29">
            <a:extLst>
              <a:ext uri="{FF2B5EF4-FFF2-40B4-BE49-F238E27FC236}">
                <a16:creationId xmlns:a16="http://schemas.microsoft.com/office/drawing/2014/main" id="{5EF1A7B7-2ECC-189C-C0EE-1FBABEBD36FC}"/>
              </a:ext>
            </a:extLst>
          </p:cNvPr>
          <p:cNvSpPr txBox="1"/>
          <p:nvPr/>
        </p:nvSpPr>
        <p:spPr>
          <a:xfrm>
            <a:off x="235005" y="1880202"/>
            <a:ext cx="6271414" cy="2031325"/>
          </a:xfrm>
          <a:prstGeom prst="rect">
            <a:avLst/>
          </a:prstGeom>
          <a:noFill/>
        </p:spPr>
        <p:txBody>
          <a:bodyPr wrap="square">
            <a:spAutoFit/>
          </a:bodyPr>
          <a:lstStyle/>
          <a:p>
            <a:pPr marL="342900" indent="-342900">
              <a:buAutoNum type="arabicPeriod"/>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Which of the following is not a characteristic of managed retreat? </a:t>
            </a:r>
            <a:endParaRPr lang="en-GB" dirty="0">
              <a:latin typeface="Calibri" panose="020F0502020204030204" pitchFamily="34" charset="0"/>
              <a:ea typeface="Times New Roman" panose="02020603050405020304" pitchFamily="18" charset="0"/>
              <a:cs typeface="Times New Roman" panose="02020603050405020304" pitchFamily="18" charset="0"/>
            </a:endParaRPr>
          </a:p>
          <a:p>
            <a:pPr marL="623888" indent="-333375">
              <a:buFont typeface="Wingdings" pitchFamily="2" charset="2"/>
              <a:buChar char="q"/>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A policy of allowing the sea to flood or erode an area of low-value land. </a:t>
            </a:r>
          </a:p>
          <a:p>
            <a:pPr marL="623888" indent="-333375">
              <a:buFont typeface="Wingdings" pitchFamily="2" charset="2"/>
              <a:buChar char="q"/>
            </a:pPr>
            <a:r>
              <a:rPr lang="en-GB" dirty="0">
                <a:latin typeface="Calibri" panose="020F0502020204030204" pitchFamily="34" charset="0"/>
                <a:ea typeface="Times New Roman" panose="02020603050405020304" pitchFamily="18" charset="0"/>
                <a:cs typeface="Times New Roman" panose="02020603050405020304" pitchFamily="18" charset="0"/>
              </a:rPr>
              <a:t>A form of soft engineering</a:t>
            </a:r>
          </a:p>
          <a:p>
            <a:pPr marL="623888" indent="-333375">
              <a:buFont typeface="Wingdings" pitchFamily="2" charset="2"/>
              <a:buChar char="q"/>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Allows natural processes to take place. </a:t>
            </a:r>
          </a:p>
          <a:p>
            <a:pPr marL="623888" indent="-333375">
              <a:buFont typeface="Wingdings" pitchFamily="2" charset="2"/>
              <a:buChar char="q"/>
            </a:pPr>
            <a:r>
              <a:rPr lang="en-GB" dirty="0">
                <a:latin typeface="Calibri" panose="020F0502020204030204" pitchFamily="34" charset="0"/>
                <a:ea typeface="Times New Roman" panose="02020603050405020304" pitchFamily="18" charset="0"/>
                <a:cs typeface="Times New Roman" panose="02020603050405020304" pitchFamily="18" charset="0"/>
              </a:rPr>
              <a:t>It involves constructing groynes and sea walls. </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0C6099E8-8318-895C-4512-C2951C199058}"/>
              </a:ext>
            </a:extLst>
          </p:cNvPr>
          <p:cNvSpPr txBox="1"/>
          <p:nvPr/>
        </p:nvSpPr>
        <p:spPr>
          <a:xfrm>
            <a:off x="4711958" y="3749955"/>
            <a:ext cx="1672799" cy="369332"/>
          </a:xfrm>
          <a:prstGeom prst="rect">
            <a:avLst/>
          </a:prstGeom>
          <a:noFill/>
        </p:spPr>
        <p:txBody>
          <a:bodyPr wrap="square">
            <a:spAutoFit/>
          </a:bodyPr>
          <a:lstStyle/>
          <a:p>
            <a:pPr algn="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[1 mark]</a:t>
            </a:r>
            <a:endParaRPr lang="en-GB" sz="1800" dirty="0">
              <a:effectLst/>
              <a:latin typeface="Times New Roman" panose="02020603050405020304" pitchFamily="18" charset="0"/>
              <a:ea typeface="Times New Roman" panose="02020603050405020304" pitchFamily="18" charset="0"/>
            </a:endParaRPr>
          </a:p>
        </p:txBody>
      </p:sp>
      <p:sp>
        <p:nvSpPr>
          <p:cNvPr id="36" name="Rounded Rectangle 35">
            <a:extLst>
              <a:ext uri="{FF2B5EF4-FFF2-40B4-BE49-F238E27FC236}">
                <a16:creationId xmlns:a16="http://schemas.microsoft.com/office/drawing/2014/main" id="{126BCEC3-FDDB-1380-1362-876E4D12934A}"/>
              </a:ext>
            </a:extLst>
          </p:cNvPr>
          <p:cNvSpPr/>
          <p:nvPr/>
        </p:nvSpPr>
        <p:spPr>
          <a:xfrm>
            <a:off x="-487297" y="-18903"/>
            <a:ext cx="8328970" cy="862850"/>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F41759D-1CBE-5146-F934-F373DCF4F501}"/>
              </a:ext>
            </a:extLst>
          </p:cNvPr>
          <p:cNvSpPr txBox="1"/>
          <p:nvPr/>
        </p:nvSpPr>
        <p:spPr>
          <a:xfrm>
            <a:off x="797617" y="31853"/>
            <a:ext cx="4747777" cy="830997"/>
          </a:xfrm>
          <a:prstGeom prst="rect">
            <a:avLst/>
          </a:prstGeom>
          <a:noFill/>
        </p:spPr>
        <p:txBody>
          <a:bodyPr wrap="square" rtlCol="0">
            <a:spAutoFit/>
          </a:bodyPr>
          <a:lstStyle/>
          <a:p>
            <a:r>
              <a:rPr lang="en-GB" sz="4800" dirty="0">
                <a:solidFill>
                  <a:schemeClr val="bg1"/>
                </a:solidFill>
              </a:rPr>
              <a:t>Exam Questions</a:t>
            </a:r>
          </a:p>
        </p:txBody>
      </p:sp>
      <p:pic>
        <p:nvPicPr>
          <p:cNvPr id="2" name="Graphic 1">
            <a:extLst>
              <a:ext uri="{FF2B5EF4-FFF2-40B4-BE49-F238E27FC236}">
                <a16:creationId xmlns:a16="http://schemas.microsoft.com/office/drawing/2014/main" id="{BB1274C8-ED92-B34A-0956-B4AB6DFDE618}"/>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174956" y="90375"/>
            <a:ext cx="633766" cy="633766"/>
          </a:xfrm>
          <a:prstGeom prst="rect">
            <a:avLst/>
          </a:prstGeom>
        </p:spPr>
      </p:pic>
      <p:sp>
        <p:nvSpPr>
          <p:cNvPr id="4" name="TextBox 3">
            <a:extLst>
              <a:ext uri="{FF2B5EF4-FFF2-40B4-BE49-F238E27FC236}">
                <a16:creationId xmlns:a16="http://schemas.microsoft.com/office/drawing/2014/main" id="{CFF07E9A-B3CA-BFAA-E7D7-7BDE265CC7AB}"/>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11" name="Footer Placeholder 30">
            <a:extLst>
              <a:ext uri="{FF2B5EF4-FFF2-40B4-BE49-F238E27FC236}">
                <a16:creationId xmlns:a16="http://schemas.microsoft.com/office/drawing/2014/main" id="{45336A10-F3FE-4578-A17D-8D2CE359EE55}"/>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84</a:t>
            </a:fld>
            <a:endParaRPr lang="en-GB" sz="1400" dirty="0"/>
          </a:p>
        </p:txBody>
      </p:sp>
      <p:pic>
        <p:nvPicPr>
          <p:cNvPr id="12" name="Graphic 11">
            <a:extLst>
              <a:ext uri="{FF2B5EF4-FFF2-40B4-BE49-F238E27FC236}">
                <a16:creationId xmlns:a16="http://schemas.microsoft.com/office/drawing/2014/main" id="{2CFE7272-D5A4-E5A8-2172-F235821A6D7C}"/>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153385" y="9383990"/>
            <a:ext cx="205675" cy="205675"/>
          </a:xfrm>
          <a:prstGeom prst="rect">
            <a:avLst/>
          </a:prstGeom>
        </p:spPr>
      </p:pic>
      <p:sp>
        <p:nvSpPr>
          <p:cNvPr id="3" name="TextBox 2">
            <a:extLst>
              <a:ext uri="{FF2B5EF4-FFF2-40B4-BE49-F238E27FC236}">
                <a16:creationId xmlns:a16="http://schemas.microsoft.com/office/drawing/2014/main" id="{B136FB95-1C36-89EA-7AE8-74DD4F6C9211}"/>
              </a:ext>
            </a:extLst>
          </p:cNvPr>
          <p:cNvSpPr txBox="1"/>
          <p:nvPr/>
        </p:nvSpPr>
        <p:spPr>
          <a:xfrm>
            <a:off x="245165" y="4053961"/>
            <a:ext cx="6271413" cy="646331"/>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Study Figure 1, a photograph of the </a:t>
            </a:r>
            <a:r>
              <a:rPr lang="en-GB" dirty="0" err="1">
                <a:latin typeface="Calibri" panose="020F0502020204030204" pitchFamily="34" charset="0"/>
                <a:ea typeface="Times New Roman" panose="02020603050405020304" pitchFamily="18" charset="0"/>
                <a:cs typeface="Times New Roman" panose="02020603050405020304" pitchFamily="18" charset="0"/>
              </a:rPr>
              <a:t>Medmerry</a:t>
            </a:r>
            <a:r>
              <a:rPr lang="en-GB" dirty="0">
                <a:latin typeface="Calibri" panose="020F0502020204030204" pitchFamily="34" charset="0"/>
                <a:ea typeface="Times New Roman" panose="02020603050405020304" pitchFamily="18" charset="0"/>
                <a:cs typeface="Times New Roman" panose="02020603050405020304" pitchFamily="18" charset="0"/>
              </a:rPr>
              <a:t> coastal realignment scheme. </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3BA5B272-AA43-BE6E-994E-EA6C9A4E7973}"/>
              </a:ext>
            </a:extLst>
          </p:cNvPr>
          <p:cNvSpPr txBox="1"/>
          <p:nvPr/>
        </p:nvSpPr>
        <p:spPr>
          <a:xfrm>
            <a:off x="1951112" y="4659052"/>
            <a:ext cx="2642251" cy="369332"/>
          </a:xfrm>
          <a:prstGeom prst="rect">
            <a:avLst/>
          </a:prstGeom>
          <a:noFill/>
        </p:spPr>
        <p:txBody>
          <a:bodyPr wrap="square">
            <a:spAutoFit/>
          </a:bodyPr>
          <a:lstStyle/>
          <a:p>
            <a:pPr algn="ctr"/>
            <a:r>
              <a:rPr lang="en-GB" dirty="0">
                <a:latin typeface="Calibri" panose="020F0502020204030204" pitchFamily="34" charset="0"/>
                <a:ea typeface="Times New Roman" panose="02020603050405020304" pitchFamily="18" charset="0"/>
                <a:cs typeface="Times New Roman" panose="02020603050405020304" pitchFamily="18" charset="0"/>
              </a:rPr>
              <a:t>Figure 1</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9620FEA4-302B-B805-F371-0749B9176B43}"/>
              </a:ext>
            </a:extLst>
          </p:cNvPr>
          <p:cNvPicPr>
            <a:picLocks noChangeAspect="1"/>
          </p:cNvPicPr>
          <p:nvPr/>
        </p:nvPicPr>
        <p:blipFill>
          <a:blip r:embed="rId6"/>
          <a:stretch>
            <a:fillRect/>
          </a:stretch>
        </p:blipFill>
        <p:spPr>
          <a:xfrm>
            <a:off x="359060" y="5097518"/>
            <a:ext cx="6025697" cy="4017130"/>
          </a:xfrm>
          <a:prstGeom prst="rect">
            <a:avLst/>
          </a:prstGeom>
        </p:spPr>
      </p:pic>
    </p:spTree>
    <p:extLst>
      <p:ext uri="{BB962C8B-B14F-4D97-AF65-F5344CB8AC3E}">
        <p14:creationId xmlns:p14="http://schemas.microsoft.com/office/powerpoint/2010/main" val="215289269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E0E8C76-28E0-8293-66B9-120D4FC99544}"/>
              </a:ext>
            </a:extLst>
          </p:cNvPr>
          <p:cNvSpPr/>
          <p:nvPr/>
        </p:nvSpPr>
        <p:spPr>
          <a:xfrm>
            <a:off x="-160421" y="1459739"/>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90ED1EA0-6811-E62C-8186-0AF57947F6A4}"/>
              </a:ext>
            </a:extLst>
          </p:cNvPr>
          <p:cNvSpPr txBox="1"/>
          <p:nvPr/>
        </p:nvSpPr>
        <p:spPr>
          <a:xfrm>
            <a:off x="197105" y="1459739"/>
            <a:ext cx="5782355" cy="400110"/>
          </a:xfrm>
          <a:prstGeom prst="rect">
            <a:avLst/>
          </a:prstGeom>
          <a:noFill/>
        </p:spPr>
        <p:txBody>
          <a:bodyPr wrap="square" rtlCol="0">
            <a:spAutoFit/>
          </a:bodyPr>
          <a:lstStyle/>
          <a:p>
            <a:r>
              <a:rPr lang="en-GB" sz="2000" dirty="0">
                <a:solidFill>
                  <a:schemeClr val="bg1"/>
                </a:solidFill>
              </a:rPr>
              <a:t>Exam style question(s)</a:t>
            </a:r>
          </a:p>
        </p:txBody>
      </p:sp>
      <p:sp>
        <p:nvSpPr>
          <p:cNvPr id="31" name="Footer Placeholder 30">
            <a:extLst>
              <a:ext uri="{FF2B5EF4-FFF2-40B4-BE49-F238E27FC236}">
                <a16:creationId xmlns:a16="http://schemas.microsoft.com/office/drawing/2014/main" id="{F992DB3D-F234-F793-D426-C691E6956DD0}"/>
              </a:ext>
            </a:extLst>
          </p:cNvPr>
          <p:cNvSpPr>
            <a:spLocks noGrp="1"/>
          </p:cNvSpPr>
          <p:nvPr>
            <p:ph type="ftr" sz="quarter" idx="11"/>
          </p:nvPr>
        </p:nvSpPr>
        <p:spPr>
          <a:xfrm>
            <a:off x="4383251" y="9317686"/>
            <a:ext cx="2314575" cy="527403"/>
          </a:xfrm>
        </p:spPr>
        <p:txBody>
          <a:bodyPr/>
          <a:lstStyle/>
          <a:p>
            <a:pPr algn="r"/>
            <a:fld id="{61037291-43BB-764F-8D70-AAF5D2AA24C7}" type="slidenum">
              <a:rPr lang="en-GB" sz="1400" smtClean="0"/>
              <a:t>85</a:t>
            </a:fld>
            <a:endParaRPr lang="en-GB" sz="1400" dirty="0"/>
          </a:p>
        </p:txBody>
      </p:sp>
      <p:sp>
        <p:nvSpPr>
          <p:cNvPr id="21" name="TextBox 20">
            <a:extLst>
              <a:ext uri="{FF2B5EF4-FFF2-40B4-BE49-F238E27FC236}">
                <a16:creationId xmlns:a16="http://schemas.microsoft.com/office/drawing/2014/main" id="{4CEBE3E4-9297-573E-596E-C28D4AA1EBF5}"/>
              </a:ext>
            </a:extLst>
          </p:cNvPr>
          <p:cNvSpPr txBox="1"/>
          <p:nvPr/>
        </p:nvSpPr>
        <p:spPr>
          <a:xfrm>
            <a:off x="301339" y="9394962"/>
            <a:ext cx="5782355" cy="338554"/>
          </a:xfrm>
          <a:prstGeom prst="rect">
            <a:avLst/>
          </a:prstGeom>
          <a:noFill/>
        </p:spPr>
        <p:txBody>
          <a:bodyPr wrap="square" rtlCol="0">
            <a:spAutoFit/>
          </a:bodyPr>
          <a:lstStyle/>
          <a:p>
            <a:r>
              <a:rPr lang="en-GB" sz="1600" dirty="0">
                <a:solidFill>
                  <a:schemeClr val="tx1">
                    <a:lumMod val="50000"/>
                    <a:lumOff val="50000"/>
                  </a:schemeClr>
                </a:solidFill>
              </a:rPr>
              <a:t>Coastal Landscapes in the UK              www.internetgeography.net</a:t>
            </a:r>
          </a:p>
        </p:txBody>
      </p:sp>
      <p:pic>
        <p:nvPicPr>
          <p:cNvPr id="23" name="Graphic 22">
            <a:extLst>
              <a:ext uri="{FF2B5EF4-FFF2-40B4-BE49-F238E27FC236}">
                <a16:creationId xmlns:a16="http://schemas.microsoft.com/office/drawing/2014/main" id="{1D5C2E6F-C81C-FA6B-C5B2-79AC95549FED}"/>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153385" y="9467120"/>
            <a:ext cx="205675" cy="205675"/>
          </a:xfrm>
          <a:prstGeom prst="rect">
            <a:avLst/>
          </a:prstGeom>
        </p:spPr>
      </p:pic>
      <p:cxnSp>
        <p:nvCxnSpPr>
          <p:cNvPr id="13" name="Straight Connector 12">
            <a:extLst>
              <a:ext uri="{FF2B5EF4-FFF2-40B4-BE49-F238E27FC236}">
                <a16:creationId xmlns:a16="http://schemas.microsoft.com/office/drawing/2014/main" id="{4E3DFAC6-E71F-9554-B22D-298D6474E15B}"/>
              </a:ext>
            </a:extLst>
          </p:cNvPr>
          <p:cNvCxnSpPr/>
          <p:nvPr/>
        </p:nvCxnSpPr>
        <p:spPr>
          <a:xfrm>
            <a:off x="367341" y="5315820"/>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4D2C3B54-BA22-ECA2-7215-D29D84EF6CC9}"/>
              </a:ext>
            </a:extLst>
          </p:cNvPr>
          <p:cNvCxnSpPr>
            <a:cxnSpLocks/>
          </p:cNvCxnSpPr>
          <p:nvPr/>
        </p:nvCxnSpPr>
        <p:spPr>
          <a:xfrm>
            <a:off x="367341" y="5740936"/>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FA32FAED-42CD-DE9F-F3C6-D21B217A91AF}"/>
              </a:ext>
            </a:extLst>
          </p:cNvPr>
          <p:cNvCxnSpPr/>
          <p:nvPr/>
        </p:nvCxnSpPr>
        <p:spPr>
          <a:xfrm>
            <a:off x="382675" y="6182094"/>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661BB0E6-7E63-02EB-29E3-61B90137AB6E}"/>
              </a:ext>
            </a:extLst>
          </p:cNvPr>
          <p:cNvCxnSpPr/>
          <p:nvPr/>
        </p:nvCxnSpPr>
        <p:spPr>
          <a:xfrm>
            <a:off x="367341" y="6607210"/>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48282ED7-B4B3-F367-0571-FADB36EA86A1}"/>
              </a:ext>
            </a:extLst>
          </p:cNvPr>
          <p:cNvCxnSpPr>
            <a:cxnSpLocks/>
          </p:cNvCxnSpPr>
          <p:nvPr/>
        </p:nvCxnSpPr>
        <p:spPr>
          <a:xfrm>
            <a:off x="1815273" y="7048368"/>
            <a:ext cx="460583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BF5C0BC9-9293-02EE-0DFC-2D02471F3F87}"/>
              </a:ext>
            </a:extLst>
          </p:cNvPr>
          <p:cNvCxnSpPr/>
          <p:nvPr/>
        </p:nvCxnSpPr>
        <p:spPr>
          <a:xfrm>
            <a:off x="357314" y="4452220"/>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07045795-9D79-F237-82E3-6492B3AC7D27}"/>
              </a:ext>
            </a:extLst>
          </p:cNvPr>
          <p:cNvCxnSpPr/>
          <p:nvPr/>
        </p:nvCxnSpPr>
        <p:spPr>
          <a:xfrm>
            <a:off x="357314" y="4877336"/>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D5050AD5-E8CD-C334-0C52-2359C10CD03F}"/>
              </a:ext>
            </a:extLst>
          </p:cNvPr>
          <p:cNvCxnSpPr/>
          <p:nvPr/>
        </p:nvCxnSpPr>
        <p:spPr>
          <a:xfrm>
            <a:off x="342323" y="4011549"/>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88401207-3B86-FC7A-7AF4-1EDCD4BBF5CC}"/>
              </a:ext>
            </a:extLst>
          </p:cNvPr>
          <p:cNvCxnSpPr>
            <a:cxnSpLocks/>
          </p:cNvCxnSpPr>
          <p:nvPr/>
        </p:nvCxnSpPr>
        <p:spPr>
          <a:xfrm>
            <a:off x="1433015" y="7048368"/>
            <a:ext cx="498809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AC8BA034-2B07-66B9-D8F3-746F35B7A92C}"/>
              </a:ext>
            </a:extLst>
          </p:cNvPr>
          <p:cNvCxnSpPr/>
          <p:nvPr/>
        </p:nvCxnSpPr>
        <p:spPr>
          <a:xfrm>
            <a:off x="367341" y="7473484"/>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00BF4198-9DB3-48D8-9A87-F041E8B41804}"/>
              </a:ext>
            </a:extLst>
          </p:cNvPr>
          <p:cNvCxnSpPr/>
          <p:nvPr/>
        </p:nvCxnSpPr>
        <p:spPr>
          <a:xfrm>
            <a:off x="382675" y="7914642"/>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71396AE4-B716-4CC4-5659-98D404B75F2F}"/>
              </a:ext>
            </a:extLst>
          </p:cNvPr>
          <p:cNvSpPr txBox="1"/>
          <p:nvPr/>
        </p:nvSpPr>
        <p:spPr>
          <a:xfrm>
            <a:off x="266187" y="6769439"/>
            <a:ext cx="1549086" cy="369332"/>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Extra space</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 name="Rounded Rectangle 1">
            <a:extLst>
              <a:ext uri="{FF2B5EF4-FFF2-40B4-BE49-F238E27FC236}">
                <a16:creationId xmlns:a16="http://schemas.microsoft.com/office/drawing/2014/main" id="{32A97F66-614A-1346-C218-5C3F907DC711}"/>
              </a:ext>
            </a:extLst>
          </p:cNvPr>
          <p:cNvSpPr/>
          <p:nvPr/>
        </p:nvSpPr>
        <p:spPr>
          <a:xfrm>
            <a:off x="394447" y="773199"/>
            <a:ext cx="5755583" cy="616329"/>
          </a:xfrm>
          <a:prstGeom prst="roundRect">
            <a:avLst/>
          </a:prstGeom>
          <a:solidFill>
            <a:srgbClr val="4F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511C59C7-67DD-24B9-2D14-F8DC5F8A56BF}"/>
              </a:ext>
            </a:extLst>
          </p:cNvPr>
          <p:cNvSpPr txBox="1"/>
          <p:nvPr/>
        </p:nvSpPr>
        <p:spPr>
          <a:xfrm>
            <a:off x="501903" y="892305"/>
            <a:ext cx="7154779" cy="461665"/>
          </a:xfrm>
          <a:prstGeom prst="rect">
            <a:avLst/>
          </a:prstGeom>
          <a:noFill/>
        </p:spPr>
        <p:txBody>
          <a:bodyPr wrap="square" rtlCol="0">
            <a:spAutoFit/>
          </a:bodyPr>
          <a:lstStyle/>
          <a:p>
            <a:r>
              <a:rPr lang="en-GB" sz="2400" b="1" dirty="0">
                <a:solidFill>
                  <a:schemeClr val="bg1"/>
                </a:solidFill>
              </a:rPr>
              <a:t>Managed Retreat</a:t>
            </a:r>
          </a:p>
        </p:txBody>
      </p:sp>
      <p:sp>
        <p:nvSpPr>
          <p:cNvPr id="36" name="Rounded Rectangle 35">
            <a:extLst>
              <a:ext uri="{FF2B5EF4-FFF2-40B4-BE49-F238E27FC236}">
                <a16:creationId xmlns:a16="http://schemas.microsoft.com/office/drawing/2014/main" id="{126BCEC3-FDDB-1380-1362-876E4D12934A}"/>
              </a:ext>
            </a:extLst>
          </p:cNvPr>
          <p:cNvSpPr/>
          <p:nvPr/>
        </p:nvSpPr>
        <p:spPr>
          <a:xfrm>
            <a:off x="-487298" y="-18903"/>
            <a:ext cx="7185123" cy="862850"/>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Straight Connector 24">
            <a:extLst>
              <a:ext uri="{FF2B5EF4-FFF2-40B4-BE49-F238E27FC236}">
                <a16:creationId xmlns:a16="http://schemas.microsoft.com/office/drawing/2014/main" id="{0093565C-BCD8-4E06-7697-B9AA5FE5317D}"/>
              </a:ext>
            </a:extLst>
          </p:cNvPr>
          <p:cNvCxnSpPr>
            <a:cxnSpLocks/>
          </p:cNvCxnSpPr>
          <p:nvPr/>
        </p:nvCxnSpPr>
        <p:spPr>
          <a:xfrm>
            <a:off x="382674" y="8337075"/>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002412AB-5DA1-942B-372C-1F81676A17EA}"/>
              </a:ext>
            </a:extLst>
          </p:cNvPr>
          <p:cNvCxnSpPr/>
          <p:nvPr/>
        </p:nvCxnSpPr>
        <p:spPr>
          <a:xfrm>
            <a:off x="398008" y="8778233"/>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B2ADABF7-138A-28CF-1AF9-2E4A7E51B3C1}"/>
              </a:ext>
            </a:extLst>
          </p:cNvPr>
          <p:cNvCxnSpPr/>
          <p:nvPr/>
        </p:nvCxnSpPr>
        <p:spPr>
          <a:xfrm>
            <a:off x="382674" y="9203349"/>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38" name="TextBox 37">
            <a:extLst>
              <a:ext uri="{FF2B5EF4-FFF2-40B4-BE49-F238E27FC236}">
                <a16:creationId xmlns:a16="http://schemas.microsoft.com/office/drawing/2014/main" id="{39C5F121-FF35-99B0-A3C6-D30B8E56A6F8}"/>
              </a:ext>
            </a:extLst>
          </p:cNvPr>
          <p:cNvSpPr txBox="1"/>
          <p:nvPr/>
        </p:nvSpPr>
        <p:spPr>
          <a:xfrm>
            <a:off x="4864801" y="2432515"/>
            <a:ext cx="1672799" cy="369332"/>
          </a:xfrm>
          <a:prstGeom prst="rect">
            <a:avLst/>
          </a:prstGeom>
          <a:noFill/>
        </p:spPr>
        <p:txBody>
          <a:bodyPr wrap="square">
            <a:spAutoFit/>
          </a:bodyPr>
          <a:lstStyle/>
          <a:p>
            <a:pPr algn="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[6 marks]</a:t>
            </a:r>
            <a:endParaRPr lang="en-GB" sz="1800" dirty="0">
              <a:effectLst/>
              <a:latin typeface="Times New Roman" panose="02020603050405020304" pitchFamily="18" charset="0"/>
              <a:ea typeface="Times New Roman" panose="02020603050405020304" pitchFamily="18" charset="0"/>
            </a:endParaRPr>
          </a:p>
        </p:txBody>
      </p:sp>
      <p:sp>
        <p:nvSpPr>
          <p:cNvPr id="42" name="TextBox 41">
            <a:extLst>
              <a:ext uri="{FF2B5EF4-FFF2-40B4-BE49-F238E27FC236}">
                <a16:creationId xmlns:a16="http://schemas.microsoft.com/office/drawing/2014/main" id="{E1F97C2E-712E-DF05-9F08-60E99724427B}"/>
              </a:ext>
            </a:extLst>
          </p:cNvPr>
          <p:cNvSpPr txBox="1"/>
          <p:nvPr/>
        </p:nvSpPr>
        <p:spPr>
          <a:xfrm>
            <a:off x="266187" y="1853798"/>
            <a:ext cx="6271413" cy="646331"/>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2. Discuss the costs and benefits of managed retreat for coastal management. Use Figure 1 and your own understanding. </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cxnSp>
        <p:nvCxnSpPr>
          <p:cNvPr id="44" name="Straight Connector 43">
            <a:extLst>
              <a:ext uri="{FF2B5EF4-FFF2-40B4-BE49-F238E27FC236}">
                <a16:creationId xmlns:a16="http://schemas.microsoft.com/office/drawing/2014/main" id="{348D4850-EA36-5146-6A5D-EDB2E4A36E5F}"/>
              </a:ext>
            </a:extLst>
          </p:cNvPr>
          <p:cNvCxnSpPr/>
          <p:nvPr/>
        </p:nvCxnSpPr>
        <p:spPr>
          <a:xfrm>
            <a:off x="331075" y="3161243"/>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A2BE0AA6-4119-B84B-96B0-0CF3EE927926}"/>
              </a:ext>
            </a:extLst>
          </p:cNvPr>
          <p:cNvCxnSpPr/>
          <p:nvPr/>
        </p:nvCxnSpPr>
        <p:spPr>
          <a:xfrm>
            <a:off x="331075" y="3586359"/>
            <a:ext cx="6038437"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4476195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3D88D800-273B-D0C6-E837-B926F45D4708}"/>
              </a:ext>
            </a:extLst>
          </p:cNvPr>
          <p:cNvSpPr/>
          <p:nvPr/>
        </p:nvSpPr>
        <p:spPr>
          <a:xfrm>
            <a:off x="394447" y="773199"/>
            <a:ext cx="5755583" cy="616329"/>
          </a:xfrm>
          <a:prstGeom prst="roundRect">
            <a:avLst/>
          </a:prstGeom>
          <a:solidFill>
            <a:srgbClr val="4F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B1132A0-36CB-3B33-0FA1-0503D625A180}"/>
              </a:ext>
            </a:extLst>
          </p:cNvPr>
          <p:cNvSpPr>
            <a:spLocks noGrp="1"/>
          </p:cNvSpPr>
          <p:nvPr>
            <p:ph type="title"/>
          </p:nvPr>
        </p:nvSpPr>
        <p:spPr>
          <a:xfrm>
            <a:off x="235005" y="297180"/>
            <a:ext cx="5915025" cy="686540"/>
          </a:xfrm>
        </p:spPr>
        <p:txBody>
          <a:bodyPr/>
          <a:lstStyle/>
          <a:p>
            <a:r>
              <a:rPr lang="en-GB" dirty="0"/>
              <a:t>Knowledge</a:t>
            </a:r>
          </a:p>
        </p:txBody>
      </p:sp>
      <p:sp>
        <p:nvSpPr>
          <p:cNvPr id="4" name="Rectangle 3">
            <a:extLst>
              <a:ext uri="{FF2B5EF4-FFF2-40B4-BE49-F238E27FC236}">
                <a16:creationId xmlns:a16="http://schemas.microsoft.com/office/drawing/2014/main" id="{C7FF525D-5A54-27A3-55D1-6E52D9CB6682}"/>
              </a:ext>
            </a:extLst>
          </p:cNvPr>
          <p:cNvSpPr/>
          <p:nvPr/>
        </p:nvSpPr>
        <p:spPr>
          <a:xfrm>
            <a:off x="1" y="0"/>
            <a:ext cx="6858000" cy="862850"/>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F41759D-1CBE-5146-F934-F373DCF4F501}"/>
              </a:ext>
            </a:extLst>
          </p:cNvPr>
          <p:cNvSpPr txBox="1"/>
          <p:nvPr/>
        </p:nvSpPr>
        <p:spPr>
          <a:xfrm>
            <a:off x="797617" y="31853"/>
            <a:ext cx="3247697" cy="830997"/>
          </a:xfrm>
          <a:prstGeom prst="rect">
            <a:avLst/>
          </a:prstGeom>
          <a:noFill/>
        </p:spPr>
        <p:txBody>
          <a:bodyPr wrap="square" rtlCol="0">
            <a:spAutoFit/>
          </a:bodyPr>
          <a:lstStyle/>
          <a:p>
            <a:r>
              <a:rPr lang="en-GB" sz="4800" dirty="0">
                <a:solidFill>
                  <a:schemeClr val="bg1"/>
                </a:solidFill>
              </a:rPr>
              <a:t>Knowledge</a:t>
            </a:r>
          </a:p>
        </p:txBody>
      </p:sp>
      <p:pic>
        <p:nvPicPr>
          <p:cNvPr id="6" name="Graphic 5">
            <a:extLst>
              <a:ext uri="{FF2B5EF4-FFF2-40B4-BE49-F238E27FC236}">
                <a16:creationId xmlns:a16="http://schemas.microsoft.com/office/drawing/2014/main" id="{44004F73-6B78-C85F-89FB-7CF846D13C8A}"/>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91135" y="31853"/>
            <a:ext cx="752804" cy="752804"/>
          </a:xfrm>
          <a:prstGeom prst="rect">
            <a:avLst/>
          </a:prstGeom>
        </p:spPr>
      </p:pic>
      <p:sp>
        <p:nvSpPr>
          <p:cNvPr id="8" name="TextBox 7">
            <a:extLst>
              <a:ext uri="{FF2B5EF4-FFF2-40B4-BE49-F238E27FC236}">
                <a16:creationId xmlns:a16="http://schemas.microsoft.com/office/drawing/2014/main" id="{BD9FCC6E-3579-97AB-1CE8-72682F85780C}"/>
              </a:ext>
            </a:extLst>
          </p:cNvPr>
          <p:cNvSpPr txBox="1"/>
          <p:nvPr/>
        </p:nvSpPr>
        <p:spPr>
          <a:xfrm>
            <a:off x="501903" y="892305"/>
            <a:ext cx="7154779" cy="461665"/>
          </a:xfrm>
          <a:prstGeom prst="rect">
            <a:avLst/>
          </a:prstGeom>
          <a:noFill/>
        </p:spPr>
        <p:txBody>
          <a:bodyPr wrap="square" rtlCol="0">
            <a:spAutoFit/>
          </a:bodyPr>
          <a:lstStyle/>
          <a:p>
            <a:r>
              <a:rPr lang="en-GB" sz="2400" b="1" dirty="0">
                <a:solidFill>
                  <a:schemeClr val="bg1"/>
                </a:solidFill>
              </a:rPr>
              <a:t>A UK Coastal Management Scheme</a:t>
            </a:r>
          </a:p>
        </p:txBody>
      </p:sp>
      <p:sp>
        <p:nvSpPr>
          <p:cNvPr id="42" name="Rectangle 41">
            <a:extLst>
              <a:ext uri="{FF2B5EF4-FFF2-40B4-BE49-F238E27FC236}">
                <a16:creationId xmlns:a16="http://schemas.microsoft.com/office/drawing/2014/main" id="{BE3091F5-E350-20E7-D8A5-F02220F924DB}"/>
              </a:ext>
            </a:extLst>
          </p:cNvPr>
          <p:cNvSpPr/>
          <p:nvPr/>
        </p:nvSpPr>
        <p:spPr>
          <a:xfrm>
            <a:off x="-160421" y="1459739"/>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2E218BEB-C1CA-EF21-2D6A-05CF663E135C}"/>
              </a:ext>
            </a:extLst>
          </p:cNvPr>
          <p:cNvSpPr txBox="1"/>
          <p:nvPr/>
        </p:nvSpPr>
        <p:spPr>
          <a:xfrm>
            <a:off x="197105" y="1459739"/>
            <a:ext cx="5782355" cy="400110"/>
          </a:xfrm>
          <a:prstGeom prst="rect">
            <a:avLst/>
          </a:prstGeom>
          <a:noFill/>
        </p:spPr>
        <p:txBody>
          <a:bodyPr wrap="square" rtlCol="0">
            <a:spAutoFit/>
          </a:bodyPr>
          <a:lstStyle/>
          <a:p>
            <a:r>
              <a:rPr lang="en-GB" sz="2000" dirty="0">
                <a:solidFill>
                  <a:schemeClr val="bg1"/>
                </a:solidFill>
              </a:rPr>
              <a:t>Coastal Management Scheme in the UK</a:t>
            </a:r>
          </a:p>
        </p:txBody>
      </p:sp>
      <p:sp>
        <p:nvSpPr>
          <p:cNvPr id="55" name="TextBox 54">
            <a:extLst>
              <a:ext uri="{FF2B5EF4-FFF2-40B4-BE49-F238E27FC236}">
                <a16:creationId xmlns:a16="http://schemas.microsoft.com/office/drawing/2014/main" id="{06A4EEF0-B78E-1BE0-69D1-76C6A6E4070C}"/>
              </a:ext>
            </a:extLst>
          </p:cNvPr>
          <p:cNvSpPr txBox="1"/>
          <p:nvPr/>
        </p:nvSpPr>
        <p:spPr>
          <a:xfrm>
            <a:off x="290426" y="5236203"/>
            <a:ext cx="6149753" cy="646331"/>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Produce a sketch map to show how the coastline has been managed. </a:t>
            </a:r>
            <a:endParaRPr lang="en-GB" sz="1800" dirty="0">
              <a:effectLst/>
              <a:latin typeface="Times New Roman" panose="02020603050405020304" pitchFamily="18" charset="0"/>
              <a:ea typeface="Times New Roman" panose="02020603050405020304" pitchFamily="18" charset="0"/>
            </a:endParaRPr>
          </a:p>
        </p:txBody>
      </p:sp>
      <p:cxnSp>
        <p:nvCxnSpPr>
          <p:cNvPr id="10" name="Straight Connector 9">
            <a:extLst>
              <a:ext uri="{FF2B5EF4-FFF2-40B4-BE49-F238E27FC236}">
                <a16:creationId xmlns:a16="http://schemas.microsoft.com/office/drawing/2014/main" id="{67818A17-7E79-2A20-1837-5DAB116DD169}"/>
              </a:ext>
            </a:extLst>
          </p:cNvPr>
          <p:cNvCxnSpPr/>
          <p:nvPr/>
        </p:nvCxnSpPr>
        <p:spPr>
          <a:xfrm>
            <a:off x="336294" y="2552804"/>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54F66F40-6509-28AA-9424-DA38465B424D}"/>
              </a:ext>
            </a:extLst>
          </p:cNvPr>
          <p:cNvCxnSpPr/>
          <p:nvPr/>
        </p:nvCxnSpPr>
        <p:spPr>
          <a:xfrm>
            <a:off x="384221" y="4302841"/>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B80AADAD-1BE4-5993-F8F6-276B3600E916}"/>
              </a:ext>
            </a:extLst>
          </p:cNvPr>
          <p:cNvCxnSpPr/>
          <p:nvPr/>
        </p:nvCxnSpPr>
        <p:spPr>
          <a:xfrm>
            <a:off x="374194" y="3439241"/>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5D756E1C-8B66-5DDC-29FD-CADEC00988B3}"/>
              </a:ext>
            </a:extLst>
          </p:cNvPr>
          <p:cNvCxnSpPr/>
          <p:nvPr/>
        </p:nvCxnSpPr>
        <p:spPr>
          <a:xfrm>
            <a:off x="374194" y="3864357"/>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2AFED78D-1035-E741-D4B7-04B1E6623015}"/>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22" name="Footer Placeholder 30">
            <a:extLst>
              <a:ext uri="{FF2B5EF4-FFF2-40B4-BE49-F238E27FC236}">
                <a16:creationId xmlns:a16="http://schemas.microsoft.com/office/drawing/2014/main" id="{18981079-9A5F-17EF-0356-4FF1955F41AB}"/>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86</a:t>
            </a:fld>
            <a:endParaRPr lang="en-GB" sz="1400" dirty="0"/>
          </a:p>
        </p:txBody>
      </p:sp>
      <p:pic>
        <p:nvPicPr>
          <p:cNvPr id="23" name="Graphic 22">
            <a:extLst>
              <a:ext uri="{FF2B5EF4-FFF2-40B4-BE49-F238E27FC236}">
                <a16:creationId xmlns:a16="http://schemas.microsoft.com/office/drawing/2014/main" id="{26B5AFA6-DCBA-5924-6F3A-8557F5142A3A}"/>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153385" y="9383990"/>
            <a:ext cx="205675" cy="205675"/>
          </a:xfrm>
          <a:prstGeom prst="rect">
            <a:avLst/>
          </a:prstGeom>
        </p:spPr>
      </p:pic>
      <p:sp>
        <p:nvSpPr>
          <p:cNvPr id="27" name="TextBox 26">
            <a:extLst>
              <a:ext uri="{FF2B5EF4-FFF2-40B4-BE49-F238E27FC236}">
                <a16:creationId xmlns:a16="http://schemas.microsoft.com/office/drawing/2014/main" id="{6049BA97-08C4-DB24-FCF8-EA1127F15F32}"/>
              </a:ext>
            </a:extLst>
          </p:cNvPr>
          <p:cNvSpPr txBox="1"/>
          <p:nvPr/>
        </p:nvSpPr>
        <p:spPr>
          <a:xfrm>
            <a:off x="235005" y="1844429"/>
            <a:ext cx="6149753" cy="369332"/>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Identify a coastal management scheme in the UK</a:t>
            </a:r>
            <a:endParaRPr lang="en-GB" sz="1800" dirty="0">
              <a:effectLst/>
              <a:latin typeface="Times New Roman" panose="02020603050405020304" pitchFamily="18" charset="0"/>
              <a:ea typeface="Times New Roman" panose="02020603050405020304" pitchFamily="18" charset="0"/>
            </a:endParaRPr>
          </a:p>
        </p:txBody>
      </p:sp>
      <p:sp>
        <p:nvSpPr>
          <p:cNvPr id="29" name="TextBox 28">
            <a:extLst>
              <a:ext uri="{FF2B5EF4-FFF2-40B4-BE49-F238E27FC236}">
                <a16:creationId xmlns:a16="http://schemas.microsoft.com/office/drawing/2014/main" id="{7E4BB339-7543-A8F8-EB96-63605D0ED728}"/>
              </a:ext>
            </a:extLst>
          </p:cNvPr>
          <p:cNvSpPr txBox="1"/>
          <p:nvPr/>
        </p:nvSpPr>
        <p:spPr>
          <a:xfrm>
            <a:off x="239492" y="2750141"/>
            <a:ext cx="6149753" cy="369332"/>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Outline the reasons for coastal management. </a:t>
            </a:r>
            <a:endParaRPr lang="en-GB" sz="1800" dirty="0">
              <a:effectLst/>
              <a:latin typeface="Times New Roman" panose="02020603050405020304" pitchFamily="18" charset="0"/>
              <a:ea typeface="Times New Roman" panose="02020603050405020304" pitchFamily="18" charset="0"/>
            </a:endParaRPr>
          </a:p>
        </p:txBody>
      </p:sp>
      <p:cxnSp>
        <p:nvCxnSpPr>
          <p:cNvPr id="30" name="Straight Connector 29">
            <a:extLst>
              <a:ext uri="{FF2B5EF4-FFF2-40B4-BE49-F238E27FC236}">
                <a16:creationId xmlns:a16="http://schemas.microsoft.com/office/drawing/2014/main" id="{508A8039-A579-43C3-CC16-BE802D59A823}"/>
              </a:ext>
            </a:extLst>
          </p:cNvPr>
          <p:cNvCxnSpPr/>
          <p:nvPr/>
        </p:nvCxnSpPr>
        <p:spPr>
          <a:xfrm>
            <a:off x="394247" y="5166441"/>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24C08D17-DBE6-FDDE-885B-D2B8BF23C291}"/>
              </a:ext>
            </a:extLst>
          </p:cNvPr>
          <p:cNvCxnSpPr/>
          <p:nvPr/>
        </p:nvCxnSpPr>
        <p:spPr>
          <a:xfrm>
            <a:off x="384220" y="4727957"/>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35" name="Rectangle 34">
            <a:extLst>
              <a:ext uri="{FF2B5EF4-FFF2-40B4-BE49-F238E27FC236}">
                <a16:creationId xmlns:a16="http://schemas.microsoft.com/office/drawing/2014/main" id="{E0A0AB96-516E-5B67-9C22-684594D8006F}"/>
              </a:ext>
            </a:extLst>
          </p:cNvPr>
          <p:cNvSpPr/>
          <p:nvPr/>
        </p:nvSpPr>
        <p:spPr>
          <a:xfrm>
            <a:off x="394247" y="5882534"/>
            <a:ext cx="6045932" cy="3188895"/>
          </a:xfrm>
          <a:prstGeom prst="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2274733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ounded Rectangle 38">
            <a:extLst>
              <a:ext uri="{FF2B5EF4-FFF2-40B4-BE49-F238E27FC236}">
                <a16:creationId xmlns:a16="http://schemas.microsoft.com/office/drawing/2014/main" id="{52F230C3-C067-1D83-4194-D71DE404E64A}"/>
              </a:ext>
            </a:extLst>
          </p:cNvPr>
          <p:cNvSpPr/>
          <p:nvPr/>
        </p:nvSpPr>
        <p:spPr>
          <a:xfrm>
            <a:off x="-487298" y="-18903"/>
            <a:ext cx="5944201" cy="862850"/>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68FAB455-9224-23BE-8D3F-AF13135A5184}"/>
              </a:ext>
            </a:extLst>
          </p:cNvPr>
          <p:cNvSpPr txBox="1"/>
          <p:nvPr/>
        </p:nvSpPr>
        <p:spPr>
          <a:xfrm>
            <a:off x="271259" y="1426568"/>
            <a:ext cx="6149753" cy="369332"/>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Give an overview of the coastal management strategy. </a:t>
            </a:r>
            <a:endParaRPr lang="en-GB" sz="1800" dirty="0">
              <a:effectLst/>
              <a:latin typeface="Times New Roman" panose="02020603050405020304" pitchFamily="18" charset="0"/>
              <a:ea typeface="Times New Roman" panose="02020603050405020304" pitchFamily="18" charset="0"/>
            </a:endParaRPr>
          </a:p>
        </p:txBody>
      </p:sp>
      <p:pic>
        <p:nvPicPr>
          <p:cNvPr id="13" name="Picture 12" descr="A qr code with a few black squares&#10;&#10;Description automatically generated">
            <a:extLst>
              <a:ext uri="{FF2B5EF4-FFF2-40B4-BE49-F238E27FC236}">
                <a16:creationId xmlns:a16="http://schemas.microsoft.com/office/drawing/2014/main" id="{628A7F93-C645-37CE-D866-758AD582130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578292" y="105712"/>
            <a:ext cx="669532" cy="669532"/>
          </a:xfrm>
          <a:prstGeom prst="rect">
            <a:avLst/>
          </a:prstGeom>
        </p:spPr>
      </p:pic>
      <p:cxnSp>
        <p:nvCxnSpPr>
          <p:cNvPr id="11" name="Straight Connector 10">
            <a:extLst>
              <a:ext uri="{FF2B5EF4-FFF2-40B4-BE49-F238E27FC236}">
                <a16:creationId xmlns:a16="http://schemas.microsoft.com/office/drawing/2014/main" id="{39BE6C3B-6225-F3F7-B756-314D393F23C8}"/>
              </a:ext>
            </a:extLst>
          </p:cNvPr>
          <p:cNvCxnSpPr/>
          <p:nvPr/>
        </p:nvCxnSpPr>
        <p:spPr>
          <a:xfrm>
            <a:off x="375081" y="2975429"/>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FBB7A0C9-C844-8B9E-D50E-AD18037C752C}"/>
              </a:ext>
            </a:extLst>
          </p:cNvPr>
          <p:cNvCxnSpPr/>
          <p:nvPr/>
        </p:nvCxnSpPr>
        <p:spPr>
          <a:xfrm>
            <a:off x="365054" y="2111829"/>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5865E9E2-6E48-E5F3-1148-B38D0A130ADC}"/>
              </a:ext>
            </a:extLst>
          </p:cNvPr>
          <p:cNvCxnSpPr/>
          <p:nvPr/>
        </p:nvCxnSpPr>
        <p:spPr>
          <a:xfrm>
            <a:off x="365054" y="2536945"/>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59AE178B-C624-4D98-4AFB-F17C80EE19ED}"/>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5" name="Footer Placeholder 30">
            <a:extLst>
              <a:ext uri="{FF2B5EF4-FFF2-40B4-BE49-F238E27FC236}">
                <a16:creationId xmlns:a16="http://schemas.microsoft.com/office/drawing/2014/main" id="{56882547-97F2-1AEB-943C-D629F6E5561A}"/>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87</a:t>
            </a:fld>
            <a:endParaRPr lang="en-GB" sz="1400" dirty="0"/>
          </a:p>
        </p:txBody>
      </p:sp>
      <p:pic>
        <p:nvPicPr>
          <p:cNvPr id="6" name="Graphic 5">
            <a:extLst>
              <a:ext uri="{FF2B5EF4-FFF2-40B4-BE49-F238E27FC236}">
                <a16:creationId xmlns:a16="http://schemas.microsoft.com/office/drawing/2014/main" id="{85376C1E-FE4C-4D94-3A49-5F3C4FB12D4F}"/>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153385" y="9383990"/>
            <a:ext cx="205675" cy="205675"/>
          </a:xfrm>
          <a:prstGeom prst="rect">
            <a:avLst/>
          </a:prstGeom>
        </p:spPr>
      </p:pic>
      <p:cxnSp>
        <p:nvCxnSpPr>
          <p:cNvPr id="7" name="Straight Connector 6">
            <a:extLst>
              <a:ext uri="{FF2B5EF4-FFF2-40B4-BE49-F238E27FC236}">
                <a16:creationId xmlns:a16="http://schemas.microsoft.com/office/drawing/2014/main" id="{D8CF0A4D-4B00-0B1B-A1DB-785519CF947E}"/>
              </a:ext>
            </a:extLst>
          </p:cNvPr>
          <p:cNvCxnSpPr/>
          <p:nvPr/>
        </p:nvCxnSpPr>
        <p:spPr>
          <a:xfrm>
            <a:off x="385108" y="3839029"/>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7ADFD165-39B6-DA17-10BC-25B2854620A8}"/>
              </a:ext>
            </a:extLst>
          </p:cNvPr>
          <p:cNvCxnSpPr/>
          <p:nvPr/>
        </p:nvCxnSpPr>
        <p:spPr>
          <a:xfrm>
            <a:off x="375081" y="3400545"/>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26851B24-67FB-1A37-7A70-9070E04F3208}"/>
              </a:ext>
            </a:extLst>
          </p:cNvPr>
          <p:cNvCxnSpPr/>
          <p:nvPr/>
        </p:nvCxnSpPr>
        <p:spPr>
          <a:xfrm>
            <a:off x="392602" y="4277513"/>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A6AF5D61-3AB1-EBBB-8B7C-5838023CBC37}"/>
              </a:ext>
            </a:extLst>
          </p:cNvPr>
          <p:cNvSpPr txBox="1"/>
          <p:nvPr/>
        </p:nvSpPr>
        <p:spPr>
          <a:xfrm>
            <a:off x="309160" y="4335210"/>
            <a:ext cx="6149753" cy="646331"/>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Complete the table to outline the benefits and issues caused by the coastal management scheme.</a:t>
            </a:r>
            <a:endParaRPr lang="en-GB" sz="1800" dirty="0">
              <a:effectLst/>
              <a:latin typeface="Times New Roman" panose="02020603050405020304" pitchFamily="18" charset="0"/>
              <a:ea typeface="Times New Roman" panose="02020603050405020304" pitchFamily="18" charset="0"/>
            </a:endParaRPr>
          </a:p>
        </p:txBody>
      </p:sp>
      <p:graphicFrame>
        <p:nvGraphicFramePr>
          <p:cNvPr id="20" name="Table 19">
            <a:extLst>
              <a:ext uri="{FF2B5EF4-FFF2-40B4-BE49-F238E27FC236}">
                <a16:creationId xmlns:a16="http://schemas.microsoft.com/office/drawing/2014/main" id="{5886F70B-33E4-74E4-0E24-307F4BB5BBF2}"/>
              </a:ext>
            </a:extLst>
          </p:cNvPr>
          <p:cNvGraphicFramePr>
            <a:graphicFrameLocks noGrp="1"/>
          </p:cNvGraphicFramePr>
          <p:nvPr>
            <p:extLst>
              <p:ext uri="{D42A27DB-BD31-4B8C-83A1-F6EECF244321}">
                <p14:modId xmlns:p14="http://schemas.microsoft.com/office/powerpoint/2010/main" val="2377248682"/>
              </p:ext>
            </p:extLst>
          </p:nvPr>
        </p:nvGraphicFramePr>
        <p:xfrm>
          <a:off x="398377" y="5004994"/>
          <a:ext cx="6060536" cy="4182549"/>
        </p:xfrm>
        <a:graphic>
          <a:graphicData uri="http://schemas.openxmlformats.org/drawingml/2006/table">
            <a:tbl>
              <a:tblPr firstRow="1" bandRow="1">
                <a:tableStyleId>{5C22544A-7EE6-4342-B048-85BDC9FD1C3A}</a:tableStyleId>
              </a:tblPr>
              <a:tblGrid>
                <a:gridCol w="532956">
                  <a:extLst>
                    <a:ext uri="{9D8B030D-6E8A-4147-A177-3AD203B41FA5}">
                      <a16:colId xmlns:a16="http://schemas.microsoft.com/office/drawing/2014/main" val="1575317094"/>
                    </a:ext>
                  </a:extLst>
                </a:gridCol>
                <a:gridCol w="2763790">
                  <a:extLst>
                    <a:ext uri="{9D8B030D-6E8A-4147-A177-3AD203B41FA5}">
                      <a16:colId xmlns:a16="http://schemas.microsoft.com/office/drawing/2014/main" val="3048125736"/>
                    </a:ext>
                  </a:extLst>
                </a:gridCol>
                <a:gridCol w="2763790">
                  <a:extLst>
                    <a:ext uri="{9D8B030D-6E8A-4147-A177-3AD203B41FA5}">
                      <a16:colId xmlns:a16="http://schemas.microsoft.com/office/drawing/2014/main" val="2046624313"/>
                    </a:ext>
                  </a:extLst>
                </a:gridCol>
              </a:tblGrid>
              <a:tr h="214211">
                <a:tc>
                  <a:txBody>
                    <a:bodyPr/>
                    <a:lstStyle/>
                    <a:p>
                      <a:endParaRPr lang="en-GB" sz="120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pPr algn="ctr"/>
                      <a:r>
                        <a:rPr lang="en-GB" sz="1200" b="1" dirty="0">
                          <a:solidFill>
                            <a:schemeClr val="tx1"/>
                          </a:solidFill>
                        </a:rPr>
                        <a:t>Benefits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pPr algn="ctr"/>
                      <a:r>
                        <a:rPr lang="en-GB" sz="1200" b="1" dirty="0">
                          <a:solidFill>
                            <a:schemeClr val="tx1"/>
                          </a:solidFill>
                        </a:rPr>
                        <a:t>Issues (including conflicts)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extLst>
                  <a:ext uri="{0D108BD9-81ED-4DB2-BD59-A6C34878D82A}">
                    <a16:rowId xmlns:a16="http://schemas.microsoft.com/office/drawing/2014/main" val="3025985328"/>
                  </a:ext>
                </a:extLst>
              </a:tr>
              <a:tr h="1302743">
                <a:tc>
                  <a:txBody>
                    <a:bodyPr/>
                    <a:lstStyle/>
                    <a:p>
                      <a:pPr algn="ctr"/>
                      <a:r>
                        <a:rPr lang="en-GB" sz="1200" b="1" dirty="0"/>
                        <a:t>Social</a:t>
                      </a:r>
                    </a:p>
                  </a:txBody>
                  <a:tcPr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pPr algn="ctr"/>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pPr algn="ctr"/>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extLst>
                  <a:ext uri="{0D108BD9-81ED-4DB2-BD59-A6C34878D82A}">
                    <a16:rowId xmlns:a16="http://schemas.microsoft.com/office/drawing/2014/main" val="2837543495"/>
                  </a:ext>
                </a:extLst>
              </a:tr>
              <a:tr h="1302743">
                <a:tc>
                  <a:txBody>
                    <a:bodyPr/>
                    <a:lstStyle/>
                    <a:p>
                      <a:pPr algn="ctr"/>
                      <a:r>
                        <a:rPr lang="en-GB" sz="1200" b="1" dirty="0"/>
                        <a:t>Economic</a:t>
                      </a:r>
                    </a:p>
                  </a:txBody>
                  <a:tcPr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pPr algn="ctr"/>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pPr algn="ctr"/>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extLst>
                  <a:ext uri="{0D108BD9-81ED-4DB2-BD59-A6C34878D82A}">
                    <a16:rowId xmlns:a16="http://schemas.microsoft.com/office/drawing/2014/main" val="2076022082"/>
                  </a:ext>
                </a:extLst>
              </a:tr>
              <a:tr h="1302743">
                <a:tc>
                  <a:txBody>
                    <a:bodyPr/>
                    <a:lstStyle/>
                    <a:p>
                      <a:pPr algn="ctr"/>
                      <a:r>
                        <a:rPr lang="en-GB" sz="1200" b="1" dirty="0"/>
                        <a:t>Environmental</a:t>
                      </a:r>
                    </a:p>
                  </a:txBody>
                  <a:tcPr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pPr algn="ctr"/>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pPr algn="ctr"/>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extLst>
                  <a:ext uri="{0D108BD9-81ED-4DB2-BD59-A6C34878D82A}">
                    <a16:rowId xmlns:a16="http://schemas.microsoft.com/office/drawing/2014/main" val="1314360632"/>
                  </a:ext>
                </a:extLst>
              </a:tr>
            </a:tbl>
          </a:graphicData>
        </a:graphic>
      </p:graphicFrame>
    </p:spTree>
    <p:extLst>
      <p:ext uri="{BB962C8B-B14F-4D97-AF65-F5344CB8AC3E}">
        <p14:creationId xmlns:p14="http://schemas.microsoft.com/office/powerpoint/2010/main" val="411859354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A5A4C280-9265-3CC5-E12A-CF0515DE7228}"/>
              </a:ext>
            </a:extLst>
          </p:cNvPr>
          <p:cNvSpPr/>
          <p:nvPr/>
        </p:nvSpPr>
        <p:spPr>
          <a:xfrm>
            <a:off x="394447" y="773199"/>
            <a:ext cx="5755583" cy="616329"/>
          </a:xfrm>
          <a:prstGeom prst="roundRect">
            <a:avLst/>
          </a:prstGeom>
          <a:solidFill>
            <a:srgbClr val="4F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A2B7AD60-BC90-BBEA-0C9E-B5E6AB125E64}"/>
              </a:ext>
            </a:extLst>
          </p:cNvPr>
          <p:cNvSpPr txBox="1"/>
          <p:nvPr/>
        </p:nvSpPr>
        <p:spPr>
          <a:xfrm>
            <a:off x="501903" y="892305"/>
            <a:ext cx="7154779" cy="461665"/>
          </a:xfrm>
          <a:prstGeom prst="rect">
            <a:avLst/>
          </a:prstGeom>
          <a:noFill/>
        </p:spPr>
        <p:txBody>
          <a:bodyPr wrap="square" rtlCol="0">
            <a:spAutoFit/>
          </a:bodyPr>
          <a:lstStyle/>
          <a:p>
            <a:r>
              <a:rPr lang="en-GB" sz="2400" b="1" dirty="0">
                <a:solidFill>
                  <a:schemeClr val="bg1"/>
                </a:solidFill>
              </a:rPr>
              <a:t>A UK Coastal Management Scheme</a:t>
            </a:r>
          </a:p>
        </p:txBody>
      </p:sp>
      <p:sp>
        <p:nvSpPr>
          <p:cNvPr id="9" name="Rectangle 8">
            <a:extLst>
              <a:ext uri="{FF2B5EF4-FFF2-40B4-BE49-F238E27FC236}">
                <a16:creationId xmlns:a16="http://schemas.microsoft.com/office/drawing/2014/main" id="{9E0E8C76-28E0-8293-66B9-120D4FC99544}"/>
              </a:ext>
            </a:extLst>
          </p:cNvPr>
          <p:cNvSpPr/>
          <p:nvPr/>
        </p:nvSpPr>
        <p:spPr>
          <a:xfrm>
            <a:off x="-160421" y="1459739"/>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90ED1EA0-6811-E62C-8186-0AF57947F6A4}"/>
              </a:ext>
            </a:extLst>
          </p:cNvPr>
          <p:cNvSpPr txBox="1"/>
          <p:nvPr/>
        </p:nvSpPr>
        <p:spPr>
          <a:xfrm>
            <a:off x="197105" y="1459739"/>
            <a:ext cx="7154779" cy="400110"/>
          </a:xfrm>
          <a:prstGeom prst="rect">
            <a:avLst/>
          </a:prstGeom>
          <a:noFill/>
        </p:spPr>
        <p:txBody>
          <a:bodyPr wrap="square" rtlCol="0">
            <a:spAutoFit/>
          </a:bodyPr>
          <a:lstStyle/>
          <a:p>
            <a:r>
              <a:rPr lang="en-GB" sz="2000" dirty="0">
                <a:solidFill>
                  <a:schemeClr val="bg1"/>
                </a:solidFill>
              </a:rPr>
              <a:t>Case Study Example</a:t>
            </a:r>
          </a:p>
        </p:txBody>
      </p:sp>
      <p:sp>
        <p:nvSpPr>
          <p:cNvPr id="16" name="TextBox 15">
            <a:extLst>
              <a:ext uri="{FF2B5EF4-FFF2-40B4-BE49-F238E27FC236}">
                <a16:creationId xmlns:a16="http://schemas.microsoft.com/office/drawing/2014/main" id="{3CD2ED89-2A90-C195-C5BD-D02496E9B067}"/>
              </a:ext>
            </a:extLst>
          </p:cNvPr>
          <p:cNvSpPr txBox="1"/>
          <p:nvPr/>
        </p:nvSpPr>
        <p:spPr>
          <a:xfrm>
            <a:off x="235004" y="1921330"/>
            <a:ext cx="6462821" cy="1200329"/>
          </a:xfrm>
          <a:prstGeom prst="rect">
            <a:avLst/>
          </a:prstGeom>
          <a:noFill/>
        </p:spPr>
        <p:txBody>
          <a:bodyPr wrap="square">
            <a:spAutoFit/>
          </a:bodyPr>
          <a:lstStyle/>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Complete the questions below. </a:t>
            </a:r>
            <a:r>
              <a:rPr lang="en-GB" dirty="0">
                <a:latin typeface="Calibri" panose="020F0502020204030204" pitchFamily="34" charset="0"/>
                <a:ea typeface="Times New Roman" panose="02020603050405020304" pitchFamily="18" charset="0"/>
                <a:cs typeface="Times New Roman" panose="02020603050405020304" pitchFamily="18" charset="0"/>
              </a:rPr>
              <a:t>Do not refer to your notes when you do this for the first time. Once complete refer to your notes and make improvements. </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GB" dirty="0">
              <a:latin typeface="Calibri" panose="020F0502020204030204" pitchFamily="34" charset="0"/>
              <a:ea typeface="Times New Roman" panose="02020603050405020304" pitchFamily="18" charset="0"/>
              <a:cs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p:txBody>
      </p:sp>
      <p:graphicFrame>
        <p:nvGraphicFramePr>
          <p:cNvPr id="44" name="Table 43">
            <a:extLst>
              <a:ext uri="{FF2B5EF4-FFF2-40B4-BE49-F238E27FC236}">
                <a16:creationId xmlns:a16="http://schemas.microsoft.com/office/drawing/2014/main" id="{96CFE5FD-50E7-D86D-CB04-E7D90C116CD8}"/>
              </a:ext>
            </a:extLst>
          </p:cNvPr>
          <p:cNvGraphicFramePr>
            <a:graphicFrameLocks noGrp="1"/>
          </p:cNvGraphicFramePr>
          <p:nvPr>
            <p:extLst>
              <p:ext uri="{D42A27DB-BD31-4B8C-83A1-F6EECF244321}">
                <p14:modId xmlns:p14="http://schemas.microsoft.com/office/powerpoint/2010/main" val="1827719334"/>
              </p:ext>
            </p:extLst>
          </p:nvPr>
        </p:nvGraphicFramePr>
        <p:xfrm>
          <a:off x="373381" y="2857350"/>
          <a:ext cx="6086412" cy="6348762"/>
        </p:xfrm>
        <a:graphic>
          <a:graphicData uri="http://schemas.openxmlformats.org/drawingml/2006/table">
            <a:tbl>
              <a:tblPr firstRow="1" bandRow="1">
                <a:tableStyleId>{5C22544A-7EE6-4342-B048-85BDC9FD1C3A}</a:tableStyleId>
              </a:tblPr>
              <a:tblGrid>
                <a:gridCol w="585264">
                  <a:extLst>
                    <a:ext uri="{9D8B030D-6E8A-4147-A177-3AD203B41FA5}">
                      <a16:colId xmlns:a16="http://schemas.microsoft.com/office/drawing/2014/main" val="1575317094"/>
                    </a:ext>
                  </a:extLst>
                </a:gridCol>
                <a:gridCol w="2300749">
                  <a:extLst>
                    <a:ext uri="{9D8B030D-6E8A-4147-A177-3AD203B41FA5}">
                      <a16:colId xmlns:a16="http://schemas.microsoft.com/office/drawing/2014/main" val="2328552629"/>
                    </a:ext>
                  </a:extLst>
                </a:gridCol>
                <a:gridCol w="3200399">
                  <a:extLst>
                    <a:ext uri="{9D8B030D-6E8A-4147-A177-3AD203B41FA5}">
                      <a16:colId xmlns:a16="http://schemas.microsoft.com/office/drawing/2014/main" val="3048125736"/>
                    </a:ext>
                  </a:extLst>
                </a:gridCol>
              </a:tblGrid>
              <a:tr h="1058127">
                <a:tc>
                  <a:txBody>
                    <a:bodyPr/>
                    <a:lstStyle/>
                    <a:p>
                      <a:endParaRPr lang="en-GB"/>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r>
                        <a:rPr lang="en-GB" sz="1200" b="0" dirty="0">
                          <a:solidFill>
                            <a:schemeClr val="tx1"/>
                          </a:solidFill>
                        </a:rPr>
                        <a:t>Identify the example of coastal management  you have studied.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extLst>
                  <a:ext uri="{0D108BD9-81ED-4DB2-BD59-A6C34878D82A}">
                    <a16:rowId xmlns:a16="http://schemas.microsoft.com/office/drawing/2014/main" val="3025985328"/>
                  </a:ext>
                </a:extLst>
              </a:tr>
              <a:tr h="1058127">
                <a:tc>
                  <a:txBody>
                    <a:bodyPr/>
                    <a:lstStyle/>
                    <a:p>
                      <a:endParaRPr lang="en-GB"/>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r>
                        <a:rPr lang="en-GB" sz="1200" b="0" dirty="0">
                          <a:solidFill>
                            <a:schemeClr val="tx1"/>
                          </a:solidFill>
                        </a:rPr>
                        <a:t>Why was management needed?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extLst>
                  <a:ext uri="{0D108BD9-81ED-4DB2-BD59-A6C34878D82A}">
                    <a16:rowId xmlns:a16="http://schemas.microsoft.com/office/drawing/2014/main" val="2837543495"/>
                  </a:ext>
                </a:extLst>
              </a:tr>
              <a:tr h="1058127">
                <a:tc>
                  <a:txBody>
                    <a:bodyPr/>
                    <a:lstStyle/>
                    <a:p>
                      <a:endParaRPr lang="en-GB"/>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r>
                        <a:rPr lang="en-GB" sz="1200" b="0" dirty="0">
                          <a:solidFill>
                            <a:schemeClr val="tx1"/>
                          </a:solidFill>
                        </a:rPr>
                        <a:t>What are the main features of the management strategy?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extLst>
                  <a:ext uri="{0D108BD9-81ED-4DB2-BD59-A6C34878D82A}">
                    <a16:rowId xmlns:a16="http://schemas.microsoft.com/office/drawing/2014/main" val="2076022082"/>
                  </a:ext>
                </a:extLst>
              </a:tr>
              <a:tr h="1058127">
                <a:tc>
                  <a:txBody>
                    <a:bodyPr/>
                    <a:lstStyle/>
                    <a:p>
                      <a:endParaRPr lang="en-GB"/>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r>
                        <a:rPr lang="en-GB" sz="1200" b="0" dirty="0">
                          <a:solidFill>
                            <a:schemeClr val="tx1"/>
                          </a:solidFill>
                        </a:rPr>
                        <a:t>Outline the positive effects of the scheme.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extLst>
                  <a:ext uri="{0D108BD9-81ED-4DB2-BD59-A6C34878D82A}">
                    <a16:rowId xmlns:a16="http://schemas.microsoft.com/office/drawing/2014/main" val="1314360632"/>
                  </a:ext>
                </a:extLst>
              </a:tr>
              <a:tr h="1058127">
                <a:tc>
                  <a:txBody>
                    <a:bodyPr/>
                    <a:lstStyle/>
                    <a:p>
                      <a:endParaRPr lang="en-GB"/>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r>
                        <a:rPr lang="en-GB" sz="1200" b="0" dirty="0">
                          <a:solidFill>
                            <a:schemeClr val="tx1"/>
                          </a:solidFill>
                        </a:rPr>
                        <a:t>Outline the negative effects of the scheme.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FFF"/>
                    </a:solidFill>
                  </a:tcPr>
                </a:tc>
                <a:extLst>
                  <a:ext uri="{0D108BD9-81ED-4DB2-BD59-A6C34878D82A}">
                    <a16:rowId xmlns:a16="http://schemas.microsoft.com/office/drawing/2014/main" val="2720837624"/>
                  </a:ext>
                </a:extLst>
              </a:tr>
              <a:tr h="1058127">
                <a:tc>
                  <a:txBody>
                    <a:bodyPr/>
                    <a:lstStyle/>
                    <a:p>
                      <a:endParaRPr lang="en-GB"/>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r>
                        <a:rPr lang="en-GB" sz="1200" b="0" dirty="0">
                          <a:solidFill>
                            <a:schemeClr val="tx1"/>
                          </a:solidFill>
                        </a:rPr>
                        <a:t>What conflicts have arisen due to the scheme?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extLst>
                  <a:ext uri="{0D108BD9-81ED-4DB2-BD59-A6C34878D82A}">
                    <a16:rowId xmlns:a16="http://schemas.microsoft.com/office/drawing/2014/main" val="1115406838"/>
                  </a:ext>
                </a:extLst>
              </a:tr>
            </a:tbl>
          </a:graphicData>
        </a:graphic>
      </p:graphicFrame>
      <p:cxnSp>
        <p:nvCxnSpPr>
          <p:cNvPr id="46" name="Straight Connector 45">
            <a:extLst>
              <a:ext uri="{FF2B5EF4-FFF2-40B4-BE49-F238E27FC236}">
                <a16:creationId xmlns:a16="http://schemas.microsoft.com/office/drawing/2014/main" id="{873A4A25-7F20-B42E-514E-46942C1AB102}"/>
              </a:ext>
            </a:extLst>
          </p:cNvPr>
          <p:cNvCxnSpPr>
            <a:cxnSpLocks/>
          </p:cNvCxnSpPr>
          <p:nvPr/>
        </p:nvCxnSpPr>
        <p:spPr>
          <a:xfrm>
            <a:off x="3187322" y="2862605"/>
            <a:ext cx="0" cy="6343508"/>
          </a:xfrm>
          <a:prstGeom prst="line">
            <a:avLst/>
          </a:prstGeom>
          <a:ln>
            <a:solidFill>
              <a:srgbClr val="4F95D9"/>
            </a:solidFill>
            <a:prstDash val="dash"/>
          </a:ln>
        </p:spPr>
        <p:style>
          <a:lnRef idx="2">
            <a:schemeClr val="accent1"/>
          </a:lnRef>
          <a:fillRef idx="0">
            <a:schemeClr val="accent1"/>
          </a:fillRef>
          <a:effectRef idx="1">
            <a:schemeClr val="accent1"/>
          </a:effectRef>
          <a:fontRef idx="minor">
            <a:schemeClr val="tx1"/>
          </a:fontRef>
        </p:style>
      </p:cxnSp>
      <p:sp>
        <p:nvSpPr>
          <p:cNvPr id="48" name="Oval 47">
            <a:extLst>
              <a:ext uri="{FF2B5EF4-FFF2-40B4-BE49-F238E27FC236}">
                <a16:creationId xmlns:a16="http://schemas.microsoft.com/office/drawing/2014/main" id="{23B90E8D-77C8-FE35-4DE5-1820E80DC076}"/>
              </a:ext>
            </a:extLst>
          </p:cNvPr>
          <p:cNvSpPr/>
          <p:nvPr/>
        </p:nvSpPr>
        <p:spPr>
          <a:xfrm>
            <a:off x="394447" y="2877744"/>
            <a:ext cx="352609" cy="353961"/>
          </a:xfrm>
          <a:prstGeom prst="ellipse">
            <a:avLst/>
          </a:prstGeom>
          <a:solidFill>
            <a:srgbClr val="4F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1</a:t>
            </a:r>
          </a:p>
        </p:txBody>
      </p:sp>
      <p:sp>
        <p:nvSpPr>
          <p:cNvPr id="49" name="Oval 48">
            <a:extLst>
              <a:ext uri="{FF2B5EF4-FFF2-40B4-BE49-F238E27FC236}">
                <a16:creationId xmlns:a16="http://schemas.microsoft.com/office/drawing/2014/main" id="{A77B2D5A-BE36-5DA1-E639-C90043ADE739}"/>
              </a:ext>
            </a:extLst>
          </p:cNvPr>
          <p:cNvSpPr/>
          <p:nvPr/>
        </p:nvSpPr>
        <p:spPr>
          <a:xfrm>
            <a:off x="394447" y="3940952"/>
            <a:ext cx="352609" cy="353961"/>
          </a:xfrm>
          <a:prstGeom prst="ellipse">
            <a:avLst/>
          </a:prstGeom>
          <a:solidFill>
            <a:srgbClr val="4F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2</a:t>
            </a:r>
          </a:p>
        </p:txBody>
      </p:sp>
      <p:sp>
        <p:nvSpPr>
          <p:cNvPr id="50" name="Oval 49">
            <a:extLst>
              <a:ext uri="{FF2B5EF4-FFF2-40B4-BE49-F238E27FC236}">
                <a16:creationId xmlns:a16="http://schemas.microsoft.com/office/drawing/2014/main" id="{805913F9-23E4-6A6C-5E5F-950BE30CF7FA}"/>
              </a:ext>
            </a:extLst>
          </p:cNvPr>
          <p:cNvSpPr/>
          <p:nvPr/>
        </p:nvSpPr>
        <p:spPr>
          <a:xfrm>
            <a:off x="394446" y="5004160"/>
            <a:ext cx="352609" cy="353961"/>
          </a:xfrm>
          <a:prstGeom prst="ellipse">
            <a:avLst/>
          </a:prstGeom>
          <a:solidFill>
            <a:srgbClr val="4F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3</a:t>
            </a:r>
          </a:p>
        </p:txBody>
      </p:sp>
      <p:sp>
        <p:nvSpPr>
          <p:cNvPr id="51" name="Oval 50">
            <a:extLst>
              <a:ext uri="{FF2B5EF4-FFF2-40B4-BE49-F238E27FC236}">
                <a16:creationId xmlns:a16="http://schemas.microsoft.com/office/drawing/2014/main" id="{A04D63C7-F6A7-3A50-A17A-3D813E46AA60}"/>
              </a:ext>
            </a:extLst>
          </p:cNvPr>
          <p:cNvSpPr/>
          <p:nvPr/>
        </p:nvSpPr>
        <p:spPr>
          <a:xfrm>
            <a:off x="394445" y="7119639"/>
            <a:ext cx="352609" cy="353961"/>
          </a:xfrm>
          <a:prstGeom prst="ellipse">
            <a:avLst/>
          </a:prstGeom>
          <a:solidFill>
            <a:srgbClr val="4F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5</a:t>
            </a:r>
          </a:p>
        </p:txBody>
      </p:sp>
      <p:sp>
        <p:nvSpPr>
          <p:cNvPr id="4" name="Oval 3">
            <a:extLst>
              <a:ext uri="{FF2B5EF4-FFF2-40B4-BE49-F238E27FC236}">
                <a16:creationId xmlns:a16="http://schemas.microsoft.com/office/drawing/2014/main" id="{DC2180AA-1AFD-1B92-8D4A-03A6A568AA82}"/>
              </a:ext>
            </a:extLst>
          </p:cNvPr>
          <p:cNvSpPr/>
          <p:nvPr/>
        </p:nvSpPr>
        <p:spPr>
          <a:xfrm>
            <a:off x="394445" y="6056431"/>
            <a:ext cx="352609" cy="353961"/>
          </a:xfrm>
          <a:prstGeom prst="ellipse">
            <a:avLst/>
          </a:prstGeom>
          <a:solidFill>
            <a:srgbClr val="4F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4</a:t>
            </a:r>
          </a:p>
        </p:txBody>
      </p:sp>
      <p:sp>
        <p:nvSpPr>
          <p:cNvPr id="6" name="Oval 5">
            <a:extLst>
              <a:ext uri="{FF2B5EF4-FFF2-40B4-BE49-F238E27FC236}">
                <a16:creationId xmlns:a16="http://schemas.microsoft.com/office/drawing/2014/main" id="{3454D059-EBB5-A4CC-7F5F-EB42B59E8DDB}"/>
              </a:ext>
            </a:extLst>
          </p:cNvPr>
          <p:cNvSpPr/>
          <p:nvPr/>
        </p:nvSpPr>
        <p:spPr>
          <a:xfrm>
            <a:off x="394445" y="8182847"/>
            <a:ext cx="352609" cy="353961"/>
          </a:xfrm>
          <a:prstGeom prst="ellipse">
            <a:avLst/>
          </a:prstGeom>
          <a:solidFill>
            <a:srgbClr val="4F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6</a:t>
            </a:r>
          </a:p>
        </p:txBody>
      </p:sp>
      <p:sp>
        <p:nvSpPr>
          <p:cNvPr id="36" name="Rounded Rectangle 35">
            <a:extLst>
              <a:ext uri="{FF2B5EF4-FFF2-40B4-BE49-F238E27FC236}">
                <a16:creationId xmlns:a16="http://schemas.microsoft.com/office/drawing/2014/main" id="{126BCEC3-FDDB-1380-1362-876E4D12934A}"/>
              </a:ext>
            </a:extLst>
          </p:cNvPr>
          <p:cNvSpPr/>
          <p:nvPr/>
        </p:nvSpPr>
        <p:spPr>
          <a:xfrm>
            <a:off x="-487298" y="-18903"/>
            <a:ext cx="5944201" cy="862850"/>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F41759D-1CBE-5146-F934-F373DCF4F501}"/>
              </a:ext>
            </a:extLst>
          </p:cNvPr>
          <p:cNvSpPr txBox="1"/>
          <p:nvPr/>
        </p:nvSpPr>
        <p:spPr>
          <a:xfrm>
            <a:off x="797617" y="31853"/>
            <a:ext cx="3247697" cy="830997"/>
          </a:xfrm>
          <a:prstGeom prst="rect">
            <a:avLst/>
          </a:prstGeom>
          <a:noFill/>
        </p:spPr>
        <p:txBody>
          <a:bodyPr wrap="square" rtlCol="0">
            <a:spAutoFit/>
          </a:bodyPr>
          <a:lstStyle/>
          <a:p>
            <a:r>
              <a:rPr lang="en-GB" sz="4800" dirty="0">
                <a:solidFill>
                  <a:schemeClr val="bg1"/>
                </a:solidFill>
              </a:rPr>
              <a:t>Retrieval</a:t>
            </a:r>
          </a:p>
        </p:txBody>
      </p:sp>
      <p:pic>
        <p:nvPicPr>
          <p:cNvPr id="40" name="Graphic 39">
            <a:extLst>
              <a:ext uri="{FF2B5EF4-FFF2-40B4-BE49-F238E27FC236}">
                <a16:creationId xmlns:a16="http://schemas.microsoft.com/office/drawing/2014/main" id="{F32080A9-2D19-B971-C8C0-689C442F21BC}"/>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101709" y="46405"/>
            <a:ext cx="752804" cy="752804"/>
          </a:xfrm>
          <a:prstGeom prst="rect">
            <a:avLst/>
          </a:prstGeom>
        </p:spPr>
      </p:pic>
      <p:sp>
        <p:nvSpPr>
          <p:cNvPr id="11" name="TextBox 10">
            <a:extLst>
              <a:ext uri="{FF2B5EF4-FFF2-40B4-BE49-F238E27FC236}">
                <a16:creationId xmlns:a16="http://schemas.microsoft.com/office/drawing/2014/main" id="{5C482BFB-E671-8A44-B5A4-1D25CD86D0AC}"/>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12" name="Footer Placeholder 30">
            <a:extLst>
              <a:ext uri="{FF2B5EF4-FFF2-40B4-BE49-F238E27FC236}">
                <a16:creationId xmlns:a16="http://schemas.microsoft.com/office/drawing/2014/main" id="{4F0E5C9F-912B-B781-CD05-B15B9E810777}"/>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88</a:t>
            </a:fld>
            <a:endParaRPr lang="en-GB" sz="1400" dirty="0"/>
          </a:p>
        </p:txBody>
      </p:sp>
      <p:pic>
        <p:nvPicPr>
          <p:cNvPr id="13" name="Graphic 12">
            <a:extLst>
              <a:ext uri="{FF2B5EF4-FFF2-40B4-BE49-F238E27FC236}">
                <a16:creationId xmlns:a16="http://schemas.microsoft.com/office/drawing/2014/main" id="{A8606A73-5469-A478-8112-67F7D1A99DBC}"/>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153385" y="9383990"/>
            <a:ext cx="205675" cy="205675"/>
          </a:xfrm>
          <a:prstGeom prst="rect">
            <a:avLst/>
          </a:prstGeom>
        </p:spPr>
      </p:pic>
    </p:spTree>
    <p:extLst>
      <p:ext uri="{BB962C8B-B14F-4D97-AF65-F5344CB8AC3E}">
        <p14:creationId xmlns:p14="http://schemas.microsoft.com/office/powerpoint/2010/main" val="5897301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A aerial view of a small town&#10;&#10;Description automatically generated">
            <a:extLst>
              <a:ext uri="{FF2B5EF4-FFF2-40B4-BE49-F238E27FC236}">
                <a16:creationId xmlns:a16="http://schemas.microsoft.com/office/drawing/2014/main" id="{4C46FF28-B85B-0D31-ECBF-D1DBB40AC17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439314" y="3219257"/>
            <a:ext cx="2934674" cy="2120981"/>
          </a:xfrm>
          <a:prstGeom prst="rect">
            <a:avLst/>
          </a:prstGeom>
        </p:spPr>
      </p:pic>
      <p:pic>
        <p:nvPicPr>
          <p:cNvPr id="29" name="Picture 28" descr="A high angle view of a city&#10;&#10;Description automatically generated">
            <a:extLst>
              <a:ext uri="{FF2B5EF4-FFF2-40B4-BE49-F238E27FC236}">
                <a16:creationId xmlns:a16="http://schemas.microsoft.com/office/drawing/2014/main" id="{B44B485B-597C-9AA3-6F5D-E0EE68C000F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1303" y="3219257"/>
            <a:ext cx="2796708" cy="2097531"/>
          </a:xfrm>
          <a:prstGeom prst="rect">
            <a:avLst/>
          </a:prstGeom>
        </p:spPr>
      </p:pic>
      <p:sp>
        <p:nvSpPr>
          <p:cNvPr id="7" name="Rounded Rectangle 6">
            <a:extLst>
              <a:ext uri="{FF2B5EF4-FFF2-40B4-BE49-F238E27FC236}">
                <a16:creationId xmlns:a16="http://schemas.microsoft.com/office/drawing/2014/main" id="{E12674B7-773F-3668-7AB1-17B916D376F7}"/>
              </a:ext>
            </a:extLst>
          </p:cNvPr>
          <p:cNvSpPr/>
          <p:nvPr/>
        </p:nvSpPr>
        <p:spPr>
          <a:xfrm>
            <a:off x="394447" y="773199"/>
            <a:ext cx="5755583" cy="616329"/>
          </a:xfrm>
          <a:prstGeom prst="roundRect">
            <a:avLst/>
          </a:prstGeom>
          <a:solidFill>
            <a:srgbClr val="4F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05583D8B-EC91-F06E-B684-1E8E1E7B9301}"/>
              </a:ext>
            </a:extLst>
          </p:cNvPr>
          <p:cNvSpPr txBox="1"/>
          <p:nvPr/>
        </p:nvSpPr>
        <p:spPr>
          <a:xfrm>
            <a:off x="501903" y="892305"/>
            <a:ext cx="7154779" cy="461665"/>
          </a:xfrm>
          <a:prstGeom prst="rect">
            <a:avLst/>
          </a:prstGeom>
          <a:noFill/>
        </p:spPr>
        <p:txBody>
          <a:bodyPr wrap="square" rtlCol="0">
            <a:spAutoFit/>
          </a:bodyPr>
          <a:lstStyle/>
          <a:p>
            <a:r>
              <a:rPr lang="en-GB" sz="2400" b="1" dirty="0">
                <a:solidFill>
                  <a:schemeClr val="bg1"/>
                </a:solidFill>
              </a:rPr>
              <a:t>A UK Coastal Management Scheme</a:t>
            </a:r>
          </a:p>
        </p:txBody>
      </p:sp>
      <p:sp>
        <p:nvSpPr>
          <p:cNvPr id="9" name="Rectangle 8">
            <a:extLst>
              <a:ext uri="{FF2B5EF4-FFF2-40B4-BE49-F238E27FC236}">
                <a16:creationId xmlns:a16="http://schemas.microsoft.com/office/drawing/2014/main" id="{9E0E8C76-28E0-8293-66B9-120D4FC99544}"/>
              </a:ext>
            </a:extLst>
          </p:cNvPr>
          <p:cNvSpPr/>
          <p:nvPr/>
        </p:nvSpPr>
        <p:spPr>
          <a:xfrm>
            <a:off x="-160421" y="1459739"/>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90ED1EA0-6811-E62C-8186-0AF57947F6A4}"/>
              </a:ext>
            </a:extLst>
          </p:cNvPr>
          <p:cNvSpPr txBox="1"/>
          <p:nvPr/>
        </p:nvSpPr>
        <p:spPr>
          <a:xfrm>
            <a:off x="197105" y="1459739"/>
            <a:ext cx="5782355" cy="400110"/>
          </a:xfrm>
          <a:prstGeom prst="rect">
            <a:avLst/>
          </a:prstGeom>
          <a:noFill/>
        </p:spPr>
        <p:txBody>
          <a:bodyPr wrap="square" rtlCol="0">
            <a:spAutoFit/>
          </a:bodyPr>
          <a:lstStyle/>
          <a:p>
            <a:r>
              <a:rPr lang="en-GB" sz="2000" dirty="0">
                <a:solidFill>
                  <a:schemeClr val="bg1"/>
                </a:solidFill>
              </a:rPr>
              <a:t>Coastal Management</a:t>
            </a:r>
          </a:p>
        </p:txBody>
      </p:sp>
      <p:cxnSp>
        <p:nvCxnSpPr>
          <p:cNvPr id="12" name="Straight Connector 11">
            <a:extLst>
              <a:ext uri="{FF2B5EF4-FFF2-40B4-BE49-F238E27FC236}">
                <a16:creationId xmlns:a16="http://schemas.microsoft.com/office/drawing/2014/main" id="{7D865D67-D27E-99F6-09F3-ADD3A37ABC03}"/>
              </a:ext>
            </a:extLst>
          </p:cNvPr>
          <p:cNvCxnSpPr/>
          <p:nvPr/>
        </p:nvCxnSpPr>
        <p:spPr>
          <a:xfrm>
            <a:off x="367341" y="7468935"/>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BD5E0CCB-1035-F6FC-3B0C-E298DFB12573}"/>
              </a:ext>
            </a:extLst>
          </p:cNvPr>
          <p:cNvCxnSpPr/>
          <p:nvPr/>
        </p:nvCxnSpPr>
        <p:spPr>
          <a:xfrm>
            <a:off x="367341" y="7894051"/>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5F393A9-5ADA-D5EE-0D0E-3E6BF6478735}"/>
              </a:ext>
            </a:extLst>
          </p:cNvPr>
          <p:cNvCxnSpPr/>
          <p:nvPr/>
        </p:nvCxnSpPr>
        <p:spPr>
          <a:xfrm>
            <a:off x="382675" y="8335209"/>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3CD2ED89-2A90-C195-C5BD-D02496E9B067}"/>
              </a:ext>
            </a:extLst>
          </p:cNvPr>
          <p:cNvSpPr txBox="1"/>
          <p:nvPr/>
        </p:nvSpPr>
        <p:spPr>
          <a:xfrm>
            <a:off x="235004" y="1921330"/>
            <a:ext cx="6462822" cy="1477328"/>
          </a:xfrm>
          <a:prstGeom prst="rect">
            <a:avLst/>
          </a:prstGeom>
          <a:noFill/>
        </p:spPr>
        <p:txBody>
          <a:bodyPr wrap="square">
            <a:spAutoFit/>
          </a:bodyPr>
          <a:lstStyle/>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Study the photogra</a:t>
            </a:r>
            <a:r>
              <a:rPr lang="en-GB" dirty="0">
                <a:latin typeface="Calibri" panose="020F0502020204030204" pitchFamily="34" charset="0"/>
                <a:ea typeface="Times New Roman" panose="02020603050405020304" pitchFamily="18" charset="0"/>
                <a:cs typeface="Times New Roman" panose="02020603050405020304" pitchFamily="18" charset="0"/>
              </a:rPr>
              <a:t>phs below showing the impact of coastal erosion downdrift of management solutions. Using the images and your own knowledge explain how coastal management can have negative consequences elsewhere on a coastline.  </a:t>
            </a: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p:txBody>
      </p:sp>
      <p:cxnSp>
        <p:nvCxnSpPr>
          <p:cNvPr id="18" name="Straight Connector 17">
            <a:extLst>
              <a:ext uri="{FF2B5EF4-FFF2-40B4-BE49-F238E27FC236}">
                <a16:creationId xmlns:a16="http://schemas.microsoft.com/office/drawing/2014/main" id="{5D7F550C-62D2-C351-E6DD-D659582AE0A2}"/>
              </a:ext>
            </a:extLst>
          </p:cNvPr>
          <p:cNvCxnSpPr/>
          <p:nvPr/>
        </p:nvCxnSpPr>
        <p:spPr>
          <a:xfrm>
            <a:off x="367341" y="8760325"/>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C68A1524-F7E1-E766-2812-DB8A3496F2A7}"/>
              </a:ext>
            </a:extLst>
          </p:cNvPr>
          <p:cNvCxnSpPr/>
          <p:nvPr/>
        </p:nvCxnSpPr>
        <p:spPr>
          <a:xfrm>
            <a:off x="382675" y="9201483"/>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4DDECBE8-7C7F-64A1-454E-D57FA8D67A9B}"/>
              </a:ext>
            </a:extLst>
          </p:cNvPr>
          <p:cNvCxnSpPr/>
          <p:nvPr/>
        </p:nvCxnSpPr>
        <p:spPr>
          <a:xfrm>
            <a:off x="357314" y="6605335"/>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5F77AB57-990F-D099-9544-99A4CFAB676A}"/>
              </a:ext>
            </a:extLst>
          </p:cNvPr>
          <p:cNvCxnSpPr/>
          <p:nvPr/>
        </p:nvCxnSpPr>
        <p:spPr>
          <a:xfrm>
            <a:off x="357314" y="7030451"/>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15" name="Oval 14">
            <a:extLst>
              <a:ext uri="{FF2B5EF4-FFF2-40B4-BE49-F238E27FC236}">
                <a16:creationId xmlns:a16="http://schemas.microsoft.com/office/drawing/2014/main" id="{344AB7AD-E515-B29E-6E1A-276A94C95DEB}"/>
              </a:ext>
            </a:extLst>
          </p:cNvPr>
          <p:cNvSpPr/>
          <p:nvPr/>
        </p:nvSpPr>
        <p:spPr>
          <a:xfrm>
            <a:off x="357314" y="4914194"/>
            <a:ext cx="352609" cy="35396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rgbClr val="4F95D9"/>
                </a:solidFill>
              </a:rPr>
              <a:t>1</a:t>
            </a:r>
          </a:p>
        </p:txBody>
      </p:sp>
      <p:sp>
        <p:nvSpPr>
          <p:cNvPr id="21" name="Oval 20">
            <a:extLst>
              <a:ext uri="{FF2B5EF4-FFF2-40B4-BE49-F238E27FC236}">
                <a16:creationId xmlns:a16="http://schemas.microsoft.com/office/drawing/2014/main" id="{D26DBAEB-6676-89D5-FA25-9C26C58BC7E3}"/>
              </a:ext>
            </a:extLst>
          </p:cNvPr>
          <p:cNvSpPr/>
          <p:nvPr/>
        </p:nvSpPr>
        <p:spPr>
          <a:xfrm>
            <a:off x="5979460" y="4944430"/>
            <a:ext cx="352609" cy="35396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rgbClr val="4F95D9"/>
                </a:solidFill>
              </a:rPr>
              <a:t>2</a:t>
            </a:r>
          </a:p>
        </p:txBody>
      </p:sp>
      <p:cxnSp>
        <p:nvCxnSpPr>
          <p:cNvPr id="35" name="Straight Connector 34">
            <a:extLst>
              <a:ext uri="{FF2B5EF4-FFF2-40B4-BE49-F238E27FC236}">
                <a16:creationId xmlns:a16="http://schemas.microsoft.com/office/drawing/2014/main" id="{4AB9801D-B26B-86DD-AAC7-FAF235B3EC99}"/>
              </a:ext>
            </a:extLst>
          </p:cNvPr>
          <p:cNvCxnSpPr/>
          <p:nvPr/>
        </p:nvCxnSpPr>
        <p:spPr>
          <a:xfrm>
            <a:off x="342323" y="6164664"/>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36" name="Rounded Rectangle 35">
            <a:extLst>
              <a:ext uri="{FF2B5EF4-FFF2-40B4-BE49-F238E27FC236}">
                <a16:creationId xmlns:a16="http://schemas.microsoft.com/office/drawing/2014/main" id="{126BCEC3-FDDB-1380-1362-876E4D12934A}"/>
              </a:ext>
            </a:extLst>
          </p:cNvPr>
          <p:cNvSpPr/>
          <p:nvPr/>
        </p:nvSpPr>
        <p:spPr>
          <a:xfrm>
            <a:off x="-487298" y="-18903"/>
            <a:ext cx="5944201" cy="862850"/>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F41759D-1CBE-5146-F934-F373DCF4F501}"/>
              </a:ext>
            </a:extLst>
          </p:cNvPr>
          <p:cNvSpPr txBox="1"/>
          <p:nvPr/>
        </p:nvSpPr>
        <p:spPr>
          <a:xfrm>
            <a:off x="797617" y="31853"/>
            <a:ext cx="3247697" cy="830997"/>
          </a:xfrm>
          <a:prstGeom prst="rect">
            <a:avLst/>
          </a:prstGeom>
          <a:noFill/>
        </p:spPr>
        <p:txBody>
          <a:bodyPr wrap="square" rtlCol="0">
            <a:spAutoFit/>
          </a:bodyPr>
          <a:lstStyle/>
          <a:p>
            <a:r>
              <a:rPr lang="en-GB" sz="4800" dirty="0">
                <a:solidFill>
                  <a:schemeClr val="bg1"/>
                </a:solidFill>
              </a:rPr>
              <a:t>Application</a:t>
            </a:r>
          </a:p>
        </p:txBody>
      </p:sp>
      <p:pic>
        <p:nvPicPr>
          <p:cNvPr id="11" name="Graphic 10">
            <a:extLst>
              <a:ext uri="{FF2B5EF4-FFF2-40B4-BE49-F238E27FC236}">
                <a16:creationId xmlns:a16="http://schemas.microsoft.com/office/drawing/2014/main" id="{BDDEBB3D-5D44-CD55-85E1-852767207CA5}"/>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158604" y="98027"/>
            <a:ext cx="639013" cy="639013"/>
          </a:xfrm>
          <a:prstGeom prst="rect">
            <a:avLst/>
          </a:prstGeom>
        </p:spPr>
      </p:pic>
      <p:sp>
        <p:nvSpPr>
          <p:cNvPr id="4" name="TextBox 3">
            <a:extLst>
              <a:ext uri="{FF2B5EF4-FFF2-40B4-BE49-F238E27FC236}">
                <a16:creationId xmlns:a16="http://schemas.microsoft.com/office/drawing/2014/main" id="{9D6A5026-5F29-31B0-B7F1-8A8FCF5C5E14}"/>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6" name="Footer Placeholder 30">
            <a:extLst>
              <a:ext uri="{FF2B5EF4-FFF2-40B4-BE49-F238E27FC236}">
                <a16:creationId xmlns:a16="http://schemas.microsoft.com/office/drawing/2014/main" id="{609D12ED-4BFD-02A3-51AE-D21B9FCD34DF}"/>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89</a:t>
            </a:fld>
            <a:endParaRPr lang="en-GB" sz="1400" dirty="0"/>
          </a:p>
        </p:txBody>
      </p:sp>
      <p:pic>
        <p:nvPicPr>
          <p:cNvPr id="17" name="Graphic 16">
            <a:extLst>
              <a:ext uri="{FF2B5EF4-FFF2-40B4-BE49-F238E27FC236}">
                <a16:creationId xmlns:a16="http://schemas.microsoft.com/office/drawing/2014/main" id="{7165D63F-3E83-87EC-116F-493B02F937EA}"/>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153385" y="9383990"/>
            <a:ext cx="205675" cy="205675"/>
          </a:xfrm>
          <a:prstGeom prst="rect">
            <a:avLst/>
          </a:prstGeom>
        </p:spPr>
      </p:pic>
      <p:cxnSp>
        <p:nvCxnSpPr>
          <p:cNvPr id="20" name="Straight Connector 19">
            <a:extLst>
              <a:ext uri="{FF2B5EF4-FFF2-40B4-BE49-F238E27FC236}">
                <a16:creationId xmlns:a16="http://schemas.microsoft.com/office/drawing/2014/main" id="{B8EE56BD-2F43-B4E4-697B-FC281F3A2458}"/>
              </a:ext>
            </a:extLst>
          </p:cNvPr>
          <p:cNvCxnSpPr/>
          <p:nvPr/>
        </p:nvCxnSpPr>
        <p:spPr>
          <a:xfrm>
            <a:off x="336294" y="5741735"/>
            <a:ext cx="6038437"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990994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3D88D800-273B-D0C6-E837-B926F45D4708}"/>
              </a:ext>
            </a:extLst>
          </p:cNvPr>
          <p:cNvSpPr/>
          <p:nvPr/>
        </p:nvSpPr>
        <p:spPr>
          <a:xfrm>
            <a:off x="394447" y="773199"/>
            <a:ext cx="3034553" cy="616329"/>
          </a:xfrm>
          <a:prstGeom prst="roundRect">
            <a:avLst/>
          </a:prstGeom>
          <a:solidFill>
            <a:srgbClr val="4F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BD9FCC6E-3579-97AB-1CE8-72682F85780C}"/>
              </a:ext>
            </a:extLst>
          </p:cNvPr>
          <p:cNvSpPr txBox="1"/>
          <p:nvPr/>
        </p:nvSpPr>
        <p:spPr>
          <a:xfrm>
            <a:off x="501904" y="892305"/>
            <a:ext cx="2187388" cy="461665"/>
          </a:xfrm>
          <a:prstGeom prst="rect">
            <a:avLst/>
          </a:prstGeom>
          <a:noFill/>
        </p:spPr>
        <p:txBody>
          <a:bodyPr wrap="square" rtlCol="0">
            <a:spAutoFit/>
          </a:bodyPr>
          <a:lstStyle/>
          <a:p>
            <a:r>
              <a:rPr lang="en-GB" sz="2400" b="1" dirty="0">
                <a:solidFill>
                  <a:schemeClr val="bg1"/>
                </a:solidFill>
              </a:rPr>
              <a:t>Waves</a:t>
            </a:r>
          </a:p>
        </p:txBody>
      </p:sp>
      <p:sp>
        <p:nvSpPr>
          <p:cNvPr id="9" name="Rectangle 8">
            <a:extLst>
              <a:ext uri="{FF2B5EF4-FFF2-40B4-BE49-F238E27FC236}">
                <a16:creationId xmlns:a16="http://schemas.microsoft.com/office/drawing/2014/main" id="{9E0E8C76-28E0-8293-66B9-120D4FC99544}"/>
              </a:ext>
            </a:extLst>
          </p:cNvPr>
          <p:cNvSpPr/>
          <p:nvPr/>
        </p:nvSpPr>
        <p:spPr>
          <a:xfrm>
            <a:off x="-160421" y="1459739"/>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90ED1EA0-6811-E62C-8186-0AF57947F6A4}"/>
              </a:ext>
            </a:extLst>
          </p:cNvPr>
          <p:cNvSpPr txBox="1"/>
          <p:nvPr/>
        </p:nvSpPr>
        <p:spPr>
          <a:xfrm>
            <a:off x="197105" y="1459739"/>
            <a:ext cx="5782355" cy="400110"/>
          </a:xfrm>
          <a:prstGeom prst="rect">
            <a:avLst/>
          </a:prstGeom>
          <a:noFill/>
        </p:spPr>
        <p:txBody>
          <a:bodyPr wrap="square" rtlCol="0">
            <a:spAutoFit/>
          </a:bodyPr>
          <a:lstStyle/>
          <a:p>
            <a:r>
              <a:rPr lang="en-GB" sz="2000" dirty="0">
                <a:solidFill>
                  <a:schemeClr val="bg1"/>
                </a:solidFill>
              </a:rPr>
              <a:t>Waves and their characteristics</a:t>
            </a:r>
          </a:p>
        </p:txBody>
      </p:sp>
      <p:cxnSp>
        <p:nvCxnSpPr>
          <p:cNvPr id="12" name="Straight Connector 11">
            <a:extLst>
              <a:ext uri="{FF2B5EF4-FFF2-40B4-BE49-F238E27FC236}">
                <a16:creationId xmlns:a16="http://schemas.microsoft.com/office/drawing/2014/main" id="{7D865D67-D27E-99F6-09F3-ADD3A37ABC03}"/>
              </a:ext>
            </a:extLst>
          </p:cNvPr>
          <p:cNvCxnSpPr/>
          <p:nvPr/>
        </p:nvCxnSpPr>
        <p:spPr>
          <a:xfrm>
            <a:off x="346321" y="7468935"/>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BD5E0CCB-1035-F6FC-3B0C-E298DFB12573}"/>
              </a:ext>
            </a:extLst>
          </p:cNvPr>
          <p:cNvCxnSpPr/>
          <p:nvPr/>
        </p:nvCxnSpPr>
        <p:spPr>
          <a:xfrm>
            <a:off x="346321" y="7894051"/>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5F393A9-5ADA-D5EE-0D0E-3E6BF6478735}"/>
              </a:ext>
            </a:extLst>
          </p:cNvPr>
          <p:cNvCxnSpPr/>
          <p:nvPr/>
        </p:nvCxnSpPr>
        <p:spPr>
          <a:xfrm>
            <a:off x="361655" y="8335209"/>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3CD2ED89-2A90-C195-C5BD-D02496E9B067}"/>
              </a:ext>
            </a:extLst>
          </p:cNvPr>
          <p:cNvSpPr txBox="1"/>
          <p:nvPr/>
        </p:nvSpPr>
        <p:spPr>
          <a:xfrm>
            <a:off x="235004" y="1921330"/>
            <a:ext cx="6462821" cy="1200329"/>
          </a:xfrm>
          <a:prstGeom prst="rect">
            <a:avLst/>
          </a:prstGeom>
          <a:noFill/>
        </p:spPr>
        <p:txBody>
          <a:bodyPr wrap="square">
            <a:spAutoFit/>
          </a:bodyPr>
          <a:lstStyle/>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Study the map below. Which location is likely to experience larger waves, location A – Southwest</a:t>
            </a:r>
            <a:r>
              <a:rPr lang="en-GB" dirty="0">
                <a:latin typeface="Calibri" panose="020F0502020204030204" pitchFamily="34" charset="0"/>
                <a:ea typeface="Times New Roman" panose="02020603050405020304" pitchFamily="18" charset="0"/>
                <a:cs typeface="Times New Roman" panose="02020603050405020304" pitchFamily="18" charset="0"/>
              </a:rPr>
              <a:t> England, or location B The Holderness Coast</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a:t>
            </a:r>
            <a:r>
              <a:rPr lang="en-GB" dirty="0">
                <a:latin typeface="Calibri" panose="020F0502020204030204" pitchFamily="34" charset="0"/>
                <a:ea typeface="Times New Roman" panose="02020603050405020304" pitchFamily="18" charset="0"/>
                <a:cs typeface="Times New Roman" panose="02020603050405020304" pitchFamily="18" charset="0"/>
              </a:rPr>
              <a:t>Justify your answer. </a:t>
            </a: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p:txBody>
      </p:sp>
      <p:cxnSp>
        <p:nvCxnSpPr>
          <p:cNvPr id="18" name="Straight Connector 17">
            <a:extLst>
              <a:ext uri="{FF2B5EF4-FFF2-40B4-BE49-F238E27FC236}">
                <a16:creationId xmlns:a16="http://schemas.microsoft.com/office/drawing/2014/main" id="{5D7F550C-62D2-C351-E6DD-D659582AE0A2}"/>
              </a:ext>
            </a:extLst>
          </p:cNvPr>
          <p:cNvCxnSpPr/>
          <p:nvPr/>
        </p:nvCxnSpPr>
        <p:spPr>
          <a:xfrm>
            <a:off x="346321" y="8760325"/>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C68A1524-F7E1-E766-2812-DB8A3496F2A7}"/>
              </a:ext>
            </a:extLst>
          </p:cNvPr>
          <p:cNvCxnSpPr/>
          <p:nvPr/>
        </p:nvCxnSpPr>
        <p:spPr>
          <a:xfrm>
            <a:off x="361655" y="9201483"/>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4DDECBE8-7C7F-64A1-454E-D57FA8D67A9B}"/>
              </a:ext>
            </a:extLst>
          </p:cNvPr>
          <p:cNvCxnSpPr/>
          <p:nvPr/>
        </p:nvCxnSpPr>
        <p:spPr>
          <a:xfrm>
            <a:off x="336294" y="6605335"/>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5F77AB57-990F-D099-9544-99A4CFAB676A}"/>
              </a:ext>
            </a:extLst>
          </p:cNvPr>
          <p:cNvCxnSpPr/>
          <p:nvPr/>
        </p:nvCxnSpPr>
        <p:spPr>
          <a:xfrm>
            <a:off x="336294" y="7030451"/>
            <a:ext cx="6038437" cy="0"/>
          </a:xfrm>
          <a:prstGeom prst="line">
            <a:avLst/>
          </a:prstGeom>
        </p:spPr>
        <p:style>
          <a:lnRef idx="2">
            <a:schemeClr val="accent1"/>
          </a:lnRef>
          <a:fillRef idx="0">
            <a:schemeClr val="accent1"/>
          </a:fillRef>
          <a:effectRef idx="1">
            <a:schemeClr val="accent1"/>
          </a:effectRef>
          <a:fontRef idx="minor">
            <a:schemeClr val="tx1"/>
          </a:fontRef>
        </p:style>
      </p:cxnSp>
      <p:pic>
        <p:nvPicPr>
          <p:cNvPr id="32" name="Picture 31" descr="A map of the ocean&#10;&#10;Description automatically generated">
            <a:extLst>
              <a:ext uri="{FF2B5EF4-FFF2-40B4-BE49-F238E27FC236}">
                <a16:creationId xmlns:a16="http://schemas.microsoft.com/office/drawing/2014/main" id="{23D45B28-D714-4580-2882-3AF0A88DB5C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35069" y="2946991"/>
            <a:ext cx="4787861" cy="3190648"/>
          </a:xfrm>
          <a:prstGeom prst="rect">
            <a:avLst/>
          </a:prstGeom>
        </p:spPr>
      </p:pic>
      <p:sp>
        <p:nvSpPr>
          <p:cNvPr id="36" name="Rounded Rectangle 35">
            <a:extLst>
              <a:ext uri="{FF2B5EF4-FFF2-40B4-BE49-F238E27FC236}">
                <a16:creationId xmlns:a16="http://schemas.microsoft.com/office/drawing/2014/main" id="{126BCEC3-FDDB-1380-1362-876E4D12934A}"/>
              </a:ext>
            </a:extLst>
          </p:cNvPr>
          <p:cNvSpPr/>
          <p:nvPr/>
        </p:nvSpPr>
        <p:spPr>
          <a:xfrm>
            <a:off x="-487298" y="-18903"/>
            <a:ext cx="5944201" cy="862850"/>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F41759D-1CBE-5146-F934-F373DCF4F501}"/>
              </a:ext>
            </a:extLst>
          </p:cNvPr>
          <p:cNvSpPr txBox="1"/>
          <p:nvPr/>
        </p:nvSpPr>
        <p:spPr>
          <a:xfrm>
            <a:off x="797617" y="31853"/>
            <a:ext cx="3247697" cy="830997"/>
          </a:xfrm>
          <a:prstGeom prst="rect">
            <a:avLst/>
          </a:prstGeom>
          <a:noFill/>
        </p:spPr>
        <p:txBody>
          <a:bodyPr wrap="square" rtlCol="0">
            <a:spAutoFit/>
          </a:bodyPr>
          <a:lstStyle/>
          <a:p>
            <a:r>
              <a:rPr lang="en-GB" sz="4800" dirty="0">
                <a:solidFill>
                  <a:schemeClr val="bg1"/>
                </a:solidFill>
              </a:rPr>
              <a:t>Application</a:t>
            </a:r>
          </a:p>
        </p:txBody>
      </p:sp>
      <p:pic>
        <p:nvPicPr>
          <p:cNvPr id="11" name="Graphic 10">
            <a:extLst>
              <a:ext uri="{FF2B5EF4-FFF2-40B4-BE49-F238E27FC236}">
                <a16:creationId xmlns:a16="http://schemas.microsoft.com/office/drawing/2014/main" id="{BDDEBB3D-5D44-CD55-85E1-852767207CA5}"/>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158604" y="98027"/>
            <a:ext cx="639013" cy="639013"/>
          </a:xfrm>
          <a:prstGeom prst="rect">
            <a:avLst/>
          </a:prstGeom>
        </p:spPr>
      </p:pic>
      <p:sp>
        <p:nvSpPr>
          <p:cNvPr id="4" name="TextBox 3">
            <a:extLst>
              <a:ext uri="{FF2B5EF4-FFF2-40B4-BE49-F238E27FC236}">
                <a16:creationId xmlns:a16="http://schemas.microsoft.com/office/drawing/2014/main" id="{233337A6-54B1-757D-77D3-5ACFAC7B9874}"/>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6" name="Footer Placeholder 30">
            <a:extLst>
              <a:ext uri="{FF2B5EF4-FFF2-40B4-BE49-F238E27FC236}">
                <a16:creationId xmlns:a16="http://schemas.microsoft.com/office/drawing/2014/main" id="{62E76371-7E4E-6633-3863-172637D70717}"/>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9</a:t>
            </a:fld>
            <a:endParaRPr lang="en-GB" sz="1400" dirty="0"/>
          </a:p>
        </p:txBody>
      </p:sp>
      <p:pic>
        <p:nvPicPr>
          <p:cNvPr id="15" name="Graphic 14">
            <a:extLst>
              <a:ext uri="{FF2B5EF4-FFF2-40B4-BE49-F238E27FC236}">
                <a16:creationId xmlns:a16="http://schemas.microsoft.com/office/drawing/2014/main" id="{16B25EC4-C4CA-09BD-D3CF-EE8FE2C89FFF}"/>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153385" y="9383990"/>
            <a:ext cx="205675" cy="205675"/>
          </a:xfrm>
          <a:prstGeom prst="rect">
            <a:avLst/>
          </a:prstGeom>
        </p:spPr>
      </p:pic>
    </p:spTree>
    <p:extLst>
      <p:ext uri="{BB962C8B-B14F-4D97-AF65-F5344CB8AC3E}">
        <p14:creationId xmlns:p14="http://schemas.microsoft.com/office/powerpoint/2010/main" val="6838513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0D7FEB17-FBDC-4B05-2987-AC8EAB231E1F}"/>
              </a:ext>
            </a:extLst>
          </p:cNvPr>
          <p:cNvSpPr/>
          <p:nvPr/>
        </p:nvSpPr>
        <p:spPr>
          <a:xfrm>
            <a:off x="394447" y="773199"/>
            <a:ext cx="5755583" cy="616329"/>
          </a:xfrm>
          <a:prstGeom prst="roundRect">
            <a:avLst/>
          </a:prstGeom>
          <a:solidFill>
            <a:srgbClr val="4F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EA0504F8-A09A-FCED-20AD-68C2CD408CBF}"/>
              </a:ext>
            </a:extLst>
          </p:cNvPr>
          <p:cNvSpPr txBox="1"/>
          <p:nvPr/>
        </p:nvSpPr>
        <p:spPr>
          <a:xfrm>
            <a:off x="501903" y="892305"/>
            <a:ext cx="7154779" cy="461665"/>
          </a:xfrm>
          <a:prstGeom prst="rect">
            <a:avLst/>
          </a:prstGeom>
          <a:noFill/>
        </p:spPr>
        <p:txBody>
          <a:bodyPr wrap="square" rtlCol="0">
            <a:spAutoFit/>
          </a:bodyPr>
          <a:lstStyle/>
          <a:p>
            <a:r>
              <a:rPr lang="en-GB" sz="2400" b="1" dirty="0">
                <a:solidFill>
                  <a:schemeClr val="bg1"/>
                </a:solidFill>
              </a:rPr>
              <a:t>A UK Coastal Management Scheme</a:t>
            </a:r>
          </a:p>
        </p:txBody>
      </p:sp>
      <p:sp>
        <p:nvSpPr>
          <p:cNvPr id="9" name="Rectangle 8">
            <a:extLst>
              <a:ext uri="{FF2B5EF4-FFF2-40B4-BE49-F238E27FC236}">
                <a16:creationId xmlns:a16="http://schemas.microsoft.com/office/drawing/2014/main" id="{9E0E8C76-28E0-8293-66B9-120D4FC99544}"/>
              </a:ext>
            </a:extLst>
          </p:cNvPr>
          <p:cNvSpPr/>
          <p:nvPr/>
        </p:nvSpPr>
        <p:spPr>
          <a:xfrm>
            <a:off x="-160421" y="1459739"/>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90ED1EA0-6811-E62C-8186-0AF57947F6A4}"/>
              </a:ext>
            </a:extLst>
          </p:cNvPr>
          <p:cNvSpPr txBox="1"/>
          <p:nvPr/>
        </p:nvSpPr>
        <p:spPr>
          <a:xfrm>
            <a:off x="197105" y="1459739"/>
            <a:ext cx="5782355" cy="400110"/>
          </a:xfrm>
          <a:prstGeom prst="rect">
            <a:avLst/>
          </a:prstGeom>
          <a:noFill/>
        </p:spPr>
        <p:txBody>
          <a:bodyPr wrap="square" rtlCol="0">
            <a:spAutoFit/>
          </a:bodyPr>
          <a:lstStyle/>
          <a:p>
            <a:r>
              <a:rPr lang="en-GB" sz="2000" dirty="0">
                <a:solidFill>
                  <a:schemeClr val="bg1"/>
                </a:solidFill>
              </a:rPr>
              <a:t>Exam style question(s)</a:t>
            </a:r>
          </a:p>
        </p:txBody>
      </p:sp>
      <p:sp>
        <p:nvSpPr>
          <p:cNvPr id="28" name="TextBox 27">
            <a:extLst>
              <a:ext uri="{FF2B5EF4-FFF2-40B4-BE49-F238E27FC236}">
                <a16:creationId xmlns:a16="http://schemas.microsoft.com/office/drawing/2014/main" id="{E692E4BA-C60E-3942-A727-7C211D152525}"/>
              </a:ext>
            </a:extLst>
          </p:cNvPr>
          <p:cNvSpPr txBox="1"/>
          <p:nvPr/>
        </p:nvSpPr>
        <p:spPr>
          <a:xfrm>
            <a:off x="245165" y="1976698"/>
            <a:ext cx="6271413" cy="1477328"/>
          </a:xfrm>
          <a:prstGeom prst="rect">
            <a:avLst/>
          </a:prstGeom>
          <a:noFill/>
        </p:spPr>
        <p:txBody>
          <a:bodyPr wrap="square">
            <a:spAutoFit/>
          </a:bodyPr>
          <a:lstStyle/>
          <a:p>
            <a:pPr marL="342900" indent="-342900">
              <a:buAutoNum type="arabicPeriod"/>
            </a:pPr>
            <a:r>
              <a:rPr lang="en-GB" dirty="0">
                <a:latin typeface="Calibri" panose="020F0502020204030204" pitchFamily="34" charset="0"/>
                <a:ea typeface="Times New Roman" panose="02020603050405020304" pitchFamily="18" charset="0"/>
                <a:cs typeface="Times New Roman" panose="02020603050405020304" pitchFamily="18" charset="0"/>
              </a:rPr>
              <a:t>‘Coastal management schemes are effective in protecting the coastline from physical processes’.</a:t>
            </a:r>
            <a:br>
              <a:rPr lang="en-GB" dirty="0">
                <a:latin typeface="Calibri" panose="020F0502020204030204" pitchFamily="34" charset="0"/>
                <a:ea typeface="Times New Roman" panose="02020603050405020304" pitchFamily="18" charset="0"/>
                <a:cs typeface="Times New Roman" panose="02020603050405020304" pitchFamily="18" charset="0"/>
              </a:rPr>
            </a:br>
            <a:r>
              <a:rPr lang="en-GB" dirty="0">
                <a:latin typeface="Calibri" panose="020F0502020204030204" pitchFamily="34" charset="0"/>
                <a:ea typeface="Times New Roman" panose="02020603050405020304" pitchFamily="18" charset="0"/>
                <a:cs typeface="Times New Roman" panose="02020603050405020304" pitchFamily="18" charset="0"/>
              </a:rPr>
              <a:t>Do you agree? </a:t>
            </a:r>
            <a:br>
              <a:rPr lang="en-GB" dirty="0">
                <a:latin typeface="Calibri" panose="020F0502020204030204" pitchFamily="34" charset="0"/>
                <a:ea typeface="Times New Roman" panose="02020603050405020304" pitchFamily="18" charset="0"/>
                <a:cs typeface="Times New Roman" panose="02020603050405020304" pitchFamily="18" charset="0"/>
              </a:rPr>
            </a:br>
            <a:r>
              <a:rPr lang="en-GB" dirty="0">
                <a:latin typeface="Calibri" panose="020F0502020204030204" pitchFamily="34" charset="0"/>
                <a:ea typeface="Times New Roman" panose="02020603050405020304" pitchFamily="18" charset="0"/>
                <a:cs typeface="Times New Roman" panose="02020603050405020304" pitchFamily="18" charset="0"/>
              </a:rPr>
              <a:t>Using an example, explain your answer. </a:t>
            </a:r>
          </a:p>
          <a:p>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id="{D7760DE4-6042-AFB0-2EDD-7B48B8A5B3CE}"/>
              </a:ext>
            </a:extLst>
          </p:cNvPr>
          <p:cNvCxnSpPr/>
          <p:nvPr/>
        </p:nvCxnSpPr>
        <p:spPr>
          <a:xfrm>
            <a:off x="336294" y="4429322"/>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D12A4975-AE97-6668-2B95-850CE80B4335}"/>
              </a:ext>
            </a:extLst>
          </p:cNvPr>
          <p:cNvCxnSpPr/>
          <p:nvPr/>
        </p:nvCxnSpPr>
        <p:spPr>
          <a:xfrm>
            <a:off x="336294" y="4861122"/>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4890B649-FC73-5CBD-CB6C-E015AA37338E}"/>
              </a:ext>
            </a:extLst>
          </p:cNvPr>
          <p:cNvCxnSpPr/>
          <p:nvPr/>
        </p:nvCxnSpPr>
        <p:spPr>
          <a:xfrm>
            <a:off x="334424" y="4862457"/>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8168B35A-8E3F-668E-347C-863E8C5306DE}"/>
              </a:ext>
            </a:extLst>
          </p:cNvPr>
          <p:cNvCxnSpPr/>
          <p:nvPr/>
        </p:nvCxnSpPr>
        <p:spPr>
          <a:xfrm>
            <a:off x="334424" y="5287573"/>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642FA370-3AAC-A762-DB98-C44A469F1C82}"/>
              </a:ext>
            </a:extLst>
          </p:cNvPr>
          <p:cNvSpPr txBox="1"/>
          <p:nvPr/>
        </p:nvSpPr>
        <p:spPr>
          <a:xfrm>
            <a:off x="4722468" y="2819138"/>
            <a:ext cx="1672799" cy="369332"/>
          </a:xfrm>
          <a:prstGeom prst="rect">
            <a:avLst/>
          </a:prstGeom>
          <a:noFill/>
        </p:spPr>
        <p:txBody>
          <a:bodyPr wrap="square">
            <a:spAutoFit/>
          </a:bodyPr>
          <a:lstStyle/>
          <a:p>
            <a:pPr algn="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[6 marks]</a:t>
            </a:r>
            <a:endParaRPr lang="en-GB" sz="1800" dirty="0">
              <a:effectLst/>
              <a:latin typeface="Times New Roman" panose="02020603050405020304" pitchFamily="18" charset="0"/>
              <a:ea typeface="Times New Roman" panose="02020603050405020304" pitchFamily="18" charset="0"/>
            </a:endParaRPr>
          </a:p>
        </p:txBody>
      </p:sp>
      <p:cxnSp>
        <p:nvCxnSpPr>
          <p:cNvPr id="13" name="Straight Connector 12">
            <a:extLst>
              <a:ext uri="{FF2B5EF4-FFF2-40B4-BE49-F238E27FC236}">
                <a16:creationId xmlns:a16="http://schemas.microsoft.com/office/drawing/2014/main" id="{8BEAEC3C-D4E7-59DB-6A87-29EDDEC85B98}"/>
              </a:ext>
            </a:extLst>
          </p:cNvPr>
          <p:cNvCxnSpPr/>
          <p:nvPr/>
        </p:nvCxnSpPr>
        <p:spPr>
          <a:xfrm>
            <a:off x="346320" y="3568848"/>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A5E65AEF-16FB-BADD-A7BF-A82C03E54424}"/>
              </a:ext>
            </a:extLst>
          </p:cNvPr>
          <p:cNvCxnSpPr/>
          <p:nvPr/>
        </p:nvCxnSpPr>
        <p:spPr>
          <a:xfrm>
            <a:off x="346320" y="4000648"/>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0541E791-7754-0C29-0662-9D1858063183}"/>
              </a:ext>
            </a:extLst>
          </p:cNvPr>
          <p:cNvCxnSpPr/>
          <p:nvPr/>
        </p:nvCxnSpPr>
        <p:spPr>
          <a:xfrm>
            <a:off x="359060" y="5712689"/>
            <a:ext cx="6038437" cy="0"/>
          </a:xfrm>
          <a:prstGeom prst="line">
            <a:avLst/>
          </a:prstGeom>
        </p:spPr>
        <p:style>
          <a:lnRef idx="2">
            <a:schemeClr val="accent1"/>
          </a:lnRef>
          <a:fillRef idx="0">
            <a:schemeClr val="accent1"/>
          </a:fillRef>
          <a:effectRef idx="1">
            <a:schemeClr val="accent1"/>
          </a:effectRef>
          <a:fontRef idx="minor">
            <a:schemeClr val="tx1"/>
          </a:fontRef>
        </p:style>
      </p:cxnSp>
      <p:sp>
        <p:nvSpPr>
          <p:cNvPr id="36" name="Rounded Rectangle 35">
            <a:extLst>
              <a:ext uri="{FF2B5EF4-FFF2-40B4-BE49-F238E27FC236}">
                <a16:creationId xmlns:a16="http://schemas.microsoft.com/office/drawing/2014/main" id="{126BCEC3-FDDB-1380-1362-876E4D12934A}"/>
              </a:ext>
            </a:extLst>
          </p:cNvPr>
          <p:cNvSpPr/>
          <p:nvPr/>
        </p:nvSpPr>
        <p:spPr>
          <a:xfrm>
            <a:off x="-487297" y="-18903"/>
            <a:ext cx="6310228" cy="862850"/>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F41759D-1CBE-5146-F934-F373DCF4F501}"/>
              </a:ext>
            </a:extLst>
          </p:cNvPr>
          <p:cNvSpPr txBox="1"/>
          <p:nvPr/>
        </p:nvSpPr>
        <p:spPr>
          <a:xfrm>
            <a:off x="797617" y="31853"/>
            <a:ext cx="4747777" cy="830997"/>
          </a:xfrm>
          <a:prstGeom prst="rect">
            <a:avLst/>
          </a:prstGeom>
          <a:noFill/>
        </p:spPr>
        <p:txBody>
          <a:bodyPr wrap="square" rtlCol="0">
            <a:spAutoFit/>
          </a:bodyPr>
          <a:lstStyle/>
          <a:p>
            <a:r>
              <a:rPr lang="en-GB" sz="4800" dirty="0">
                <a:solidFill>
                  <a:schemeClr val="bg1"/>
                </a:solidFill>
              </a:rPr>
              <a:t>Exam Questions</a:t>
            </a:r>
          </a:p>
        </p:txBody>
      </p:sp>
      <p:pic>
        <p:nvPicPr>
          <p:cNvPr id="2" name="Graphic 1">
            <a:extLst>
              <a:ext uri="{FF2B5EF4-FFF2-40B4-BE49-F238E27FC236}">
                <a16:creationId xmlns:a16="http://schemas.microsoft.com/office/drawing/2014/main" id="{BB1274C8-ED92-B34A-0956-B4AB6DFDE618}"/>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174956" y="90375"/>
            <a:ext cx="633766" cy="633766"/>
          </a:xfrm>
          <a:prstGeom prst="rect">
            <a:avLst/>
          </a:prstGeom>
        </p:spPr>
      </p:pic>
      <p:sp>
        <p:nvSpPr>
          <p:cNvPr id="4" name="TextBox 3">
            <a:extLst>
              <a:ext uri="{FF2B5EF4-FFF2-40B4-BE49-F238E27FC236}">
                <a16:creationId xmlns:a16="http://schemas.microsoft.com/office/drawing/2014/main" id="{0DAD8D6A-E5F4-91EB-2F5F-21BBFDC7273D}"/>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11" name="Footer Placeholder 30">
            <a:extLst>
              <a:ext uri="{FF2B5EF4-FFF2-40B4-BE49-F238E27FC236}">
                <a16:creationId xmlns:a16="http://schemas.microsoft.com/office/drawing/2014/main" id="{E8095ED5-7E51-69C7-C45D-16D7AB9381C5}"/>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90</a:t>
            </a:fld>
            <a:endParaRPr lang="en-GB" sz="1400" dirty="0"/>
          </a:p>
        </p:txBody>
      </p:sp>
      <p:pic>
        <p:nvPicPr>
          <p:cNvPr id="12" name="Graphic 11">
            <a:extLst>
              <a:ext uri="{FF2B5EF4-FFF2-40B4-BE49-F238E27FC236}">
                <a16:creationId xmlns:a16="http://schemas.microsoft.com/office/drawing/2014/main" id="{69DB6836-D8EF-FFC1-5242-B1DCB483F5CC}"/>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153385" y="9383990"/>
            <a:ext cx="205675" cy="205675"/>
          </a:xfrm>
          <a:prstGeom prst="rect">
            <a:avLst/>
          </a:prstGeom>
        </p:spPr>
      </p:pic>
      <p:cxnSp>
        <p:nvCxnSpPr>
          <p:cNvPr id="16" name="Straight Connector 15">
            <a:extLst>
              <a:ext uri="{FF2B5EF4-FFF2-40B4-BE49-F238E27FC236}">
                <a16:creationId xmlns:a16="http://schemas.microsoft.com/office/drawing/2014/main" id="{4D7A7161-9BB1-7820-733A-A5524AB3A4C1}"/>
              </a:ext>
            </a:extLst>
          </p:cNvPr>
          <p:cNvCxnSpPr/>
          <p:nvPr/>
        </p:nvCxnSpPr>
        <p:spPr>
          <a:xfrm>
            <a:off x="349034" y="6573163"/>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A1F7AF96-A97E-C82F-BA85-125EBCCAF291}"/>
              </a:ext>
            </a:extLst>
          </p:cNvPr>
          <p:cNvCxnSpPr/>
          <p:nvPr/>
        </p:nvCxnSpPr>
        <p:spPr>
          <a:xfrm>
            <a:off x="349034" y="7004963"/>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99EE0544-A0FF-308E-EC22-D02EB91F1F34}"/>
              </a:ext>
            </a:extLst>
          </p:cNvPr>
          <p:cNvCxnSpPr/>
          <p:nvPr/>
        </p:nvCxnSpPr>
        <p:spPr>
          <a:xfrm>
            <a:off x="347164" y="7006298"/>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5D721842-19F5-6863-0B2F-EC77DF0A8300}"/>
              </a:ext>
            </a:extLst>
          </p:cNvPr>
          <p:cNvCxnSpPr/>
          <p:nvPr/>
        </p:nvCxnSpPr>
        <p:spPr>
          <a:xfrm>
            <a:off x="347164" y="7431414"/>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C9FD8A54-B18F-30C1-0941-C9AF59894C66}"/>
              </a:ext>
            </a:extLst>
          </p:cNvPr>
          <p:cNvCxnSpPr/>
          <p:nvPr/>
        </p:nvCxnSpPr>
        <p:spPr>
          <a:xfrm>
            <a:off x="359060" y="6144489"/>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9DB53A0B-BB8D-B87D-8026-A731716644E3}"/>
              </a:ext>
            </a:extLst>
          </p:cNvPr>
          <p:cNvCxnSpPr/>
          <p:nvPr/>
        </p:nvCxnSpPr>
        <p:spPr>
          <a:xfrm>
            <a:off x="357286" y="7856530"/>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4A8885FB-1F37-BB6F-24FB-F95E360723B1}"/>
              </a:ext>
            </a:extLst>
          </p:cNvPr>
          <p:cNvCxnSpPr/>
          <p:nvPr/>
        </p:nvCxnSpPr>
        <p:spPr>
          <a:xfrm>
            <a:off x="357286" y="7856530"/>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2F16D4CA-6968-43EA-43E2-435C99E7F5B8}"/>
              </a:ext>
            </a:extLst>
          </p:cNvPr>
          <p:cNvCxnSpPr/>
          <p:nvPr/>
        </p:nvCxnSpPr>
        <p:spPr>
          <a:xfrm>
            <a:off x="357286" y="8288330"/>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BAD1CC66-736F-CA22-EDC8-752708BA1A07}"/>
              </a:ext>
            </a:extLst>
          </p:cNvPr>
          <p:cNvCxnSpPr/>
          <p:nvPr/>
        </p:nvCxnSpPr>
        <p:spPr>
          <a:xfrm>
            <a:off x="355416" y="8714781"/>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AC458551-6126-89DB-E613-BE6D3091D118}"/>
              </a:ext>
            </a:extLst>
          </p:cNvPr>
          <p:cNvCxnSpPr/>
          <p:nvPr/>
        </p:nvCxnSpPr>
        <p:spPr>
          <a:xfrm>
            <a:off x="380052" y="9139897"/>
            <a:ext cx="6038437"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7571375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3D88D800-273B-D0C6-E837-B926F45D4708}"/>
              </a:ext>
            </a:extLst>
          </p:cNvPr>
          <p:cNvSpPr/>
          <p:nvPr/>
        </p:nvSpPr>
        <p:spPr>
          <a:xfrm>
            <a:off x="394447" y="773199"/>
            <a:ext cx="5755583" cy="616329"/>
          </a:xfrm>
          <a:prstGeom prst="roundRect">
            <a:avLst/>
          </a:prstGeom>
          <a:solidFill>
            <a:srgbClr val="4F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B1132A0-36CB-3B33-0FA1-0503D625A180}"/>
              </a:ext>
            </a:extLst>
          </p:cNvPr>
          <p:cNvSpPr>
            <a:spLocks noGrp="1"/>
          </p:cNvSpPr>
          <p:nvPr>
            <p:ph type="title"/>
          </p:nvPr>
        </p:nvSpPr>
        <p:spPr>
          <a:xfrm>
            <a:off x="235005" y="297180"/>
            <a:ext cx="5915025" cy="686540"/>
          </a:xfrm>
        </p:spPr>
        <p:txBody>
          <a:bodyPr/>
          <a:lstStyle/>
          <a:p>
            <a:r>
              <a:rPr lang="en-GB" dirty="0"/>
              <a:t>Knowledge</a:t>
            </a:r>
          </a:p>
        </p:txBody>
      </p:sp>
      <p:sp>
        <p:nvSpPr>
          <p:cNvPr id="4" name="Rectangle 3">
            <a:extLst>
              <a:ext uri="{FF2B5EF4-FFF2-40B4-BE49-F238E27FC236}">
                <a16:creationId xmlns:a16="http://schemas.microsoft.com/office/drawing/2014/main" id="{C7FF525D-5A54-27A3-55D1-6E52D9CB6682}"/>
              </a:ext>
            </a:extLst>
          </p:cNvPr>
          <p:cNvSpPr/>
          <p:nvPr/>
        </p:nvSpPr>
        <p:spPr>
          <a:xfrm>
            <a:off x="1" y="0"/>
            <a:ext cx="6858000" cy="862850"/>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F41759D-1CBE-5146-F934-F373DCF4F501}"/>
              </a:ext>
            </a:extLst>
          </p:cNvPr>
          <p:cNvSpPr txBox="1"/>
          <p:nvPr/>
        </p:nvSpPr>
        <p:spPr>
          <a:xfrm>
            <a:off x="797617" y="31853"/>
            <a:ext cx="3247697" cy="830997"/>
          </a:xfrm>
          <a:prstGeom prst="rect">
            <a:avLst/>
          </a:prstGeom>
          <a:noFill/>
        </p:spPr>
        <p:txBody>
          <a:bodyPr wrap="square" rtlCol="0">
            <a:spAutoFit/>
          </a:bodyPr>
          <a:lstStyle/>
          <a:p>
            <a:r>
              <a:rPr lang="en-GB" sz="4800" dirty="0">
                <a:solidFill>
                  <a:schemeClr val="bg1"/>
                </a:solidFill>
              </a:rPr>
              <a:t>Knowledge</a:t>
            </a:r>
          </a:p>
        </p:txBody>
      </p:sp>
      <p:pic>
        <p:nvPicPr>
          <p:cNvPr id="6" name="Graphic 5">
            <a:extLst>
              <a:ext uri="{FF2B5EF4-FFF2-40B4-BE49-F238E27FC236}">
                <a16:creationId xmlns:a16="http://schemas.microsoft.com/office/drawing/2014/main" id="{44004F73-6B78-C85F-89FB-7CF846D13C8A}"/>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91135" y="31853"/>
            <a:ext cx="752804" cy="752804"/>
          </a:xfrm>
          <a:prstGeom prst="rect">
            <a:avLst/>
          </a:prstGeom>
        </p:spPr>
      </p:pic>
      <p:sp>
        <p:nvSpPr>
          <p:cNvPr id="8" name="TextBox 7">
            <a:extLst>
              <a:ext uri="{FF2B5EF4-FFF2-40B4-BE49-F238E27FC236}">
                <a16:creationId xmlns:a16="http://schemas.microsoft.com/office/drawing/2014/main" id="{BD9FCC6E-3579-97AB-1CE8-72682F85780C}"/>
              </a:ext>
            </a:extLst>
          </p:cNvPr>
          <p:cNvSpPr txBox="1"/>
          <p:nvPr/>
        </p:nvSpPr>
        <p:spPr>
          <a:xfrm>
            <a:off x="501903" y="892305"/>
            <a:ext cx="7154779" cy="461665"/>
          </a:xfrm>
          <a:prstGeom prst="rect">
            <a:avLst/>
          </a:prstGeom>
          <a:noFill/>
        </p:spPr>
        <p:txBody>
          <a:bodyPr wrap="square" rtlCol="0">
            <a:spAutoFit/>
          </a:bodyPr>
          <a:lstStyle/>
          <a:p>
            <a:r>
              <a:rPr lang="en-GB" sz="2400" b="1" dirty="0">
                <a:solidFill>
                  <a:schemeClr val="bg1"/>
                </a:solidFill>
              </a:rPr>
              <a:t>Coastal Environments and OS Maps</a:t>
            </a:r>
          </a:p>
        </p:txBody>
      </p:sp>
      <p:sp>
        <p:nvSpPr>
          <p:cNvPr id="42" name="Rectangle 41">
            <a:extLst>
              <a:ext uri="{FF2B5EF4-FFF2-40B4-BE49-F238E27FC236}">
                <a16:creationId xmlns:a16="http://schemas.microsoft.com/office/drawing/2014/main" id="{BE3091F5-E350-20E7-D8A5-F02220F924DB}"/>
              </a:ext>
            </a:extLst>
          </p:cNvPr>
          <p:cNvSpPr/>
          <p:nvPr/>
        </p:nvSpPr>
        <p:spPr>
          <a:xfrm>
            <a:off x="-160421" y="1459739"/>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2E218BEB-C1CA-EF21-2D6A-05CF663E135C}"/>
              </a:ext>
            </a:extLst>
          </p:cNvPr>
          <p:cNvSpPr txBox="1"/>
          <p:nvPr/>
        </p:nvSpPr>
        <p:spPr>
          <a:xfrm>
            <a:off x="197105" y="1459739"/>
            <a:ext cx="5782355" cy="400110"/>
          </a:xfrm>
          <a:prstGeom prst="rect">
            <a:avLst/>
          </a:prstGeom>
          <a:noFill/>
        </p:spPr>
        <p:txBody>
          <a:bodyPr wrap="square" rtlCol="0">
            <a:spAutoFit/>
          </a:bodyPr>
          <a:lstStyle/>
          <a:p>
            <a:r>
              <a:rPr lang="en-GB" sz="2000" dirty="0">
                <a:solidFill>
                  <a:schemeClr val="bg1"/>
                </a:solidFill>
              </a:rPr>
              <a:t>Landforms of erosion</a:t>
            </a:r>
          </a:p>
        </p:txBody>
      </p:sp>
      <p:sp>
        <p:nvSpPr>
          <p:cNvPr id="55" name="TextBox 54">
            <a:extLst>
              <a:ext uri="{FF2B5EF4-FFF2-40B4-BE49-F238E27FC236}">
                <a16:creationId xmlns:a16="http://schemas.microsoft.com/office/drawing/2014/main" id="{06A4EEF0-B78E-1BE0-69D1-76C6A6E4070C}"/>
              </a:ext>
            </a:extLst>
          </p:cNvPr>
          <p:cNvSpPr txBox="1"/>
          <p:nvPr/>
        </p:nvSpPr>
        <p:spPr>
          <a:xfrm>
            <a:off x="290426" y="6985982"/>
            <a:ext cx="6149753" cy="1754326"/>
          </a:xfrm>
          <a:prstGeom prst="rect">
            <a:avLst/>
          </a:prstGeom>
          <a:noFill/>
        </p:spPr>
        <p:txBody>
          <a:bodyPr wrap="square">
            <a:spAutoFit/>
          </a:bodyPr>
          <a:lstStyle/>
          <a:p>
            <a:r>
              <a:rPr lang="en-GB" b="1" dirty="0">
                <a:latin typeface="Calibri" panose="020F0502020204030204" pitchFamily="34" charset="0"/>
                <a:ea typeface="Times New Roman" panose="02020603050405020304" pitchFamily="18" charset="0"/>
                <a:cs typeface="Times New Roman" panose="02020603050405020304" pitchFamily="18" charset="0"/>
              </a:rPr>
              <a:t>True or false? </a:t>
            </a:r>
          </a:p>
          <a:p>
            <a:pPr marL="285750" indent="-285750">
              <a:buFont typeface="Arial" panose="020B0604020202020204" pitchFamily="34" charset="0"/>
              <a:buChar char="•"/>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There is </a:t>
            </a:r>
            <a:r>
              <a:rPr lang="en-GB" dirty="0">
                <a:latin typeface="Calibri" panose="020F0502020204030204" pitchFamily="34" charset="0"/>
                <a:ea typeface="Times New Roman" panose="02020603050405020304" pitchFamily="18" charset="0"/>
                <a:cs typeface="Times New Roman" panose="02020603050405020304" pitchFamily="18" charset="0"/>
              </a:rPr>
              <a:t>evidence of a wave cut platform in 6642. </a:t>
            </a:r>
          </a:p>
          <a:p>
            <a:pPr marL="285750" indent="-285750">
              <a:buFont typeface="Arial" panose="020B0604020202020204" pitchFamily="34" charset="0"/>
              <a:buChar char="•"/>
            </a:pPr>
            <a:r>
              <a:rPr lang="en-GB" dirty="0">
                <a:latin typeface="Calibri" panose="020F0502020204030204" pitchFamily="34" charset="0"/>
                <a:ea typeface="Times New Roman" panose="02020603050405020304" pitchFamily="18" charset="0"/>
                <a:cs typeface="Times New Roman" panose="02020603050405020304" pitchFamily="18" charset="0"/>
              </a:rPr>
              <a:t>Warren Point is a headland.</a:t>
            </a:r>
          </a:p>
          <a:p>
            <a:pPr marL="285750" indent="-285750">
              <a:buFont typeface="Arial" panose="020B0604020202020204" pitchFamily="34" charset="0"/>
              <a:buChar char="•"/>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There is the po</a:t>
            </a:r>
            <a:r>
              <a:rPr lang="en-GB" dirty="0">
                <a:latin typeface="Calibri" panose="020F0502020204030204" pitchFamily="34" charset="0"/>
                <a:ea typeface="Times New Roman" panose="02020603050405020304" pitchFamily="18" charset="0"/>
                <a:cs typeface="Times New Roman" panose="02020603050405020304" pitchFamily="18" charset="0"/>
              </a:rPr>
              <a:t>tential for stacks and/or arches to exist in this area. </a:t>
            </a:r>
          </a:p>
          <a:p>
            <a:pPr marL="285750" indent="-285750">
              <a:buFont typeface="Arial" panose="020B0604020202020204" pitchFamily="34" charset="0"/>
              <a:buChar char="•"/>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There are steep cliffs along the South West Coast Path. </a:t>
            </a:r>
            <a:endParaRPr lang="en-GB" sz="1800" dirty="0">
              <a:effectLst/>
              <a:latin typeface="Times New Roman" panose="02020603050405020304" pitchFamily="18" charset="0"/>
              <a:ea typeface="Times New Roman" panose="02020603050405020304" pitchFamily="18" charset="0"/>
            </a:endParaRPr>
          </a:p>
        </p:txBody>
      </p:sp>
      <p:sp>
        <p:nvSpPr>
          <p:cNvPr id="21" name="TextBox 20">
            <a:extLst>
              <a:ext uri="{FF2B5EF4-FFF2-40B4-BE49-F238E27FC236}">
                <a16:creationId xmlns:a16="http://schemas.microsoft.com/office/drawing/2014/main" id="{2AFED78D-1035-E741-D4B7-04B1E6623015}"/>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22" name="Footer Placeholder 30">
            <a:extLst>
              <a:ext uri="{FF2B5EF4-FFF2-40B4-BE49-F238E27FC236}">
                <a16:creationId xmlns:a16="http://schemas.microsoft.com/office/drawing/2014/main" id="{18981079-9A5F-17EF-0356-4FF1955F41AB}"/>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91</a:t>
            </a:fld>
            <a:endParaRPr lang="en-GB" sz="1400" dirty="0"/>
          </a:p>
        </p:txBody>
      </p:sp>
      <p:pic>
        <p:nvPicPr>
          <p:cNvPr id="23" name="Graphic 22">
            <a:extLst>
              <a:ext uri="{FF2B5EF4-FFF2-40B4-BE49-F238E27FC236}">
                <a16:creationId xmlns:a16="http://schemas.microsoft.com/office/drawing/2014/main" id="{26B5AFA6-DCBA-5924-6F3A-8557F5142A3A}"/>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153385" y="9383990"/>
            <a:ext cx="205675" cy="205675"/>
          </a:xfrm>
          <a:prstGeom prst="rect">
            <a:avLst/>
          </a:prstGeom>
        </p:spPr>
      </p:pic>
      <p:sp>
        <p:nvSpPr>
          <p:cNvPr id="27" name="TextBox 26">
            <a:extLst>
              <a:ext uri="{FF2B5EF4-FFF2-40B4-BE49-F238E27FC236}">
                <a16:creationId xmlns:a16="http://schemas.microsoft.com/office/drawing/2014/main" id="{6049BA97-08C4-DB24-FCF8-EA1127F15F32}"/>
              </a:ext>
            </a:extLst>
          </p:cNvPr>
          <p:cNvSpPr txBox="1"/>
          <p:nvPr/>
        </p:nvSpPr>
        <p:spPr>
          <a:xfrm>
            <a:off x="235005" y="1844429"/>
            <a:ext cx="6149753" cy="646331"/>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Study the OS map extract below which shows a coastal environment. Label landforms of coastal </a:t>
            </a:r>
            <a:r>
              <a:rPr lang="en-GB" b="1" dirty="0">
                <a:latin typeface="Calibri" panose="020F0502020204030204" pitchFamily="34" charset="0"/>
                <a:ea typeface="Times New Roman" panose="02020603050405020304" pitchFamily="18" charset="0"/>
                <a:cs typeface="Times New Roman" panose="02020603050405020304" pitchFamily="18" charset="0"/>
              </a:rPr>
              <a:t>erosion</a:t>
            </a:r>
            <a:r>
              <a:rPr lang="en-GB" dirty="0">
                <a:latin typeface="Calibri" panose="020F0502020204030204" pitchFamily="34" charset="0"/>
                <a:ea typeface="Times New Roman" panose="02020603050405020304" pitchFamily="18" charset="0"/>
                <a:cs typeface="Times New Roman" panose="02020603050405020304" pitchFamily="18" charset="0"/>
              </a:rPr>
              <a:t> on the map. </a:t>
            </a:r>
            <a:endParaRPr lang="en-GB" sz="1800" dirty="0">
              <a:effectLst/>
              <a:latin typeface="Times New Roman" panose="02020603050405020304" pitchFamily="18" charset="0"/>
              <a:ea typeface="Times New Roman" panose="02020603050405020304" pitchFamily="18" charset="0"/>
            </a:endParaRPr>
          </a:p>
        </p:txBody>
      </p:sp>
      <p:pic>
        <p:nvPicPr>
          <p:cNvPr id="9" name="Picture 8" descr="A map of a city&#10;&#10;Description automatically generated">
            <a:extLst>
              <a:ext uri="{FF2B5EF4-FFF2-40B4-BE49-F238E27FC236}">
                <a16:creationId xmlns:a16="http://schemas.microsoft.com/office/drawing/2014/main" id="{83CEBDAA-E345-1819-75D0-ED6D49B0A347}"/>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59060" y="2529798"/>
            <a:ext cx="5249333" cy="4403154"/>
          </a:xfrm>
          <a:prstGeom prst="rect">
            <a:avLst/>
          </a:prstGeom>
        </p:spPr>
      </p:pic>
      <p:sp>
        <p:nvSpPr>
          <p:cNvPr id="12" name="TextBox 11">
            <a:extLst>
              <a:ext uri="{FF2B5EF4-FFF2-40B4-BE49-F238E27FC236}">
                <a16:creationId xmlns:a16="http://schemas.microsoft.com/office/drawing/2014/main" id="{1311091D-E387-D363-839E-4563963CC913}"/>
              </a:ext>
            </a:extLst>
          </p:cNvPr>
          <p:cNvSpPr txBox="1"/>
          <p:nvPr/>
        </p:nvSpPr>
        <p:spPr>
          <a:xfrm>
            <a:off x="3309881" y="6639799"/>
            <a:ext cx="543666" cy="369332"/>
          </a:xfrm>
          <a:prstGeom prst="rect">
            <a:avLst/>
          </a:prstGeom>
          <a:noFill/>
        </p:spPr>
        <p:txBody>
          <a:bodyPr wrap="square">
            <a:spAutoFit/>
          </a:bodyPr>
          <a:lstStyle/>
          <a:p>
            <a:pPr algn="ctr"/>
            <a:r>
              <a:rPr lang="en-GB" dirty="0">
                <a:solidFill>
                  <a:srgbClr val="0099E2"/>
                </a:solidFill>
                <a:latin typeface="Calibri" panose="020F0502020204030204" pitchFamily="34" charset="0"/>
                <a:ea typeface="Times New Roman" panose="02020603050405020304" pitchFamily="18" charset="0"/>
                <a:cs typeface="Times New Roman" panose="02020603050405020304" pitchFamily="18" charset="0"/>
              </a:rPr>
              <a:t>66</a:t>
            </a:r>
            <a:endParaRPr lang="en-GB" sz="1800" dirty="0">
              <a:solidFill>
                <a:srgbClr val="0099E2"/>
              </a:solidFill>
              <a:effectLst/>
              <a:latin typeface="Times New Roman" panose="02020603050405020304" pitchFamily="18" charset="0"/>
              <a:ea typeface="Times New Roman" panose="02020603050405020304" pitchFamily="18" charset="0"/>
            </a:endParaRPr>
          </a:p>
        </p:txBody>
      </p:sp>
      <p:sp>
        <p:nvSpPr>
          <p:cNvPr id="16" name="TextBox 15">
            <a:extLst>
              <a:ext uri="{FF2B5EF4-FFF2-40B4-BE49-F238E27FC236}">
                <a16:creationId xmlns:a16="http://schemas.microsoft.com/office/drawing/2014/main" id="{5D712726-606C-7C57-0113-5C34119344E6}"/>
              </a:ext>
            </a:extLst>
          </p:cNvPr>
          <p:cNvSpPr txBox="1"/>
          <p:nvPr/>
        </p:nvSpPr>
        <p:spPr>
          <a:xfrm>
            <a:off x="1644770" y="6639799"/>
            <a:ext cx="543666" cy="369332"/>
          </a:xfrm>
          <a:prstGeom prst="rect">
            <a:avLst/>
          </a:prstGeom>
          <a:noFill/>
        </p:spPr>
        <p:txBody>
          <a:bodyPr wrap="square">
            <a:spAutoFit/>
          </a:bodyPr>
          <a:lstStyle/>
          <a:p>
            <a:pPr algn="ctr"/>
            <a:r>
              <a:rPr lang="en-GB" dirty="0">
                <a:solidFill>
                  <a:srgbClr val="0099E2"/>
                </a:solidFill>
                <a:latin typeface="Calibri" panose="020F0502020204030204" pitchFamily="34" charset="0"/>
                <a:ea typeface="Times New Roman" panose="02020603050405020304" pitchFamily="18" charset="0"/>
                <a:cs typeface="Times New Roman" panose="02020603050405020304" pitchFamily="18" charset="0"/>
              </a:rPr>
              <a:t>65</a:t>
            </a:r>
            <a:endParaRPr lang="en-GB" sz="1800" dirty="0">
              <a:solidFill>
                <a:srgbClr val="0099E2"/>
              </a:solidFill>
              <a:effectLst/>
              <a:latin typeface="Times New Roman" panose="02020603050405020304" pitchFamily="18" charset="0"/>
              <a:ea typeface="Times New Roman" panose="02020603050405020304" pitchFamily="18" charset="0"/>
            </a:endParaRPr>
          </a:p>
        </p:txBody>
      </p:sp>
      <p:sp>
        <p:nvSpPr>
          <p:cNvPr id="17" name="TextBox 16">
            <a:extLst>
              <a:ext uri="{FF2B5EF4-FFF2-40B4-BE49-F238E27FC236}">
                <a16:creationId xmlns:a16="http://schemas.microsoft.com/office/drawing/2014/main" id="{4F566416-B0F4-E168-CE52-B16B6F6C5894}"/>
              </a:ext>
            </a:extLst>
          </p:cNvPr>
          <p:cNvSpPr txBox="1"/>
          <p:nvPr/>
        </p:nvSpPr>
        <p:spPr>
          <a:xfrm>
            <a:off x="4962095" y="6639799"/>
            <a:ext cx="543666" cy="369332"/>
          </a:xfrm>
          <a:prstGeom prst="rect">
            <a:avLst/>
          </a:prstGeom>
          <a:noFill/>
        </p:spPr>
        <p:txBody>
          <a:bodyPr wrap="square">
            <a:spAutoFit/>
          </a:bodyPr>
          <a:lstStyle/>
          <a:p>
            <a:pPr algn="ctr"/>
            <a:r>
              <a:rPr lang="en-GB" dirty="0">
                <a:solidFill>
                  <a:srgbClr val="0099E2"/>
                </a:solidFill>
                <a:latin typeface="Calibri" panose="020F0502020204030204" pitchFamily="34" charset="0"/>
                <a:ea typeface="Times New Roman" panose="02020603050405020304" pitchFamily="18" charset="0"/>
                <a:cs typeface="Times New Roman" panose="02020603050405020304" pitchFamily="18" charset="0"/>
              </a:rPr>
              <a:t>67</a:t>
            </a:r>
            <a:endParaRPr lang="en-GB" sz="1800" dirty="0">
              <a:solidFill>
                <a:srgbClr val="0099E2"/>
              </a:solidFill>
              <a:effectLst/>
              <a:latin typeface="Times New Roman" panose="02020603050405020304" pitchFamily="18" charset="0"/>
              <a:ea typeface="Times New Roman" panose="02020603050405020304" pitchFamily="18" charset="0"/>
            </a:endParaRPr>
          </a:p>
        </p:txBody>
      </p:sp>
      <p:sp>
        <p:nvSpPr>
          <p:cNvPr id="18" name="TextBox 17">
            <a:extLst>
              <a:ext uri="{FF2B5EF4-FFF2-40B4-BE49-F238E27FC236}">
                <a16:creationId xmlns:a16="http://schemas.microsoft.com/office/drawing/2014/main" id="{CAB1754D-D16D-9C36-CB0A-B262C6305CCA}"/>
              </a:ext>
            </a:extLst>
          </p:cNvPr>
          <p:cNvSpPr txBox="1"/>
          <p:nvPr/>
        </p:nvSpPr>
        <p:spPr>
          <a:xfrm>
            <a:off x="212427" y="6325297"/>
            <a:ext cx="543666" cy="369332"/>
          </a:xfrm>
          <a:prstGeom prst="rect">
            <a:avLst/>
          </a:prstGeom>
          <a:noFill/>
        </p:spPr>
        <p:txBody>
          <a:bodyPr wrap="square">
            <a:spAutoFit/>
          </a:bodyPr>
          <a:lstStyle/>
          <a:p>
            <a:pPr algn="ctr"/>
            <a:r>
              <a:rPr lang="en-GB" dirty="0">
                <a:solidFill>
                  <a:srgbClr val="0099E2"/>
                </a:solidFill>
                <a:latin typeface="Calibri" panose="020F0502020204030204" pitchFamily="34" charset="0"/>
                <a:ea typeface="Times New Roman" panose="02020603050405020304" pitchFamily="18" charset="0"/>
                <a:cs typeface="Times New Roman" panose="02020603050405020304" pitchFamily="18" charset="0"/>
              </a:rPr>
              <a:t>42</a:t>
            </a:r>
            <a:endParaRPr lang="en-GB" sz="1800" dirty="0">
              <a:solidFill>
                <a:srgbClr val="0099E2"/>
              </a:solidFill>
              <a:effectLst/>
              <a:latin typeface="Times New Roman" panose="02020603050405020304" pitchFamily="18" charset="0"/>
              <a:ea typeface="Times New Roman" panose="02020603050405020304" pitchFamily="18" charset="0"/>
            </a:endParaRPr>
          </a:p>
        </p:txBody>
      </p:sp>
      <p:sp>
        <p:nvSpPr>
          <p:cNvPr id="19" name="TextBox 18">
            <a:extLst>
              <a:ext uri="{FF2B5EF4-FFF2-40B4-BE49-F238E27FC236}">
                <a16:creationId xmlns:a16="http://schemas.microsoft.com/office/drawing/2014/main" id="{57B55004-1AA6-B297-403C-8D0A09D1D8CC}"/>
              </a:ext>
            </a:extLst>
          </p:cNvPr>
          <p:cNvSpPr txBox="1"/>
          <p:nvPr/>
        </p:nvSpPr>
        <p:spPr>
          <a:xfrm>
            <a:off x="215789" y="4658349"/>
            <a:ext cx="543666" cy="369332"/>
          </a:xfrm>
          <a:prstGeom prst="rect">
            <a:avLst/>
          </a:prstGeom>
          <a:noFill/>
        </p:spPr>
        <p:txBody>
          <a:bodyPr wrap="square">
            <a:spAutoFit/>
          </a:bodyPr>
          <a:lstStyle/>
          <a:p>
            <a:pPr algn="ctr"/>
            <a:r>
              <a:rPr lang="en-GB" dirty="0">
                <a:solidFill>
                  <a:srgbClr val="0099E2"/>
                </a:solidFill>
                <a:latin typeface="Calibri" panose="020F0502020204030204" pitchFamily="34" charset="0"/>
                <a:ea typeface="Times New Roman" panose="02020603050405020304" pitchFamily="18" charset="0"/>
                <a:cs typeface="Times New Roman" panose="02020603050405020304" pitchFamily="18" charset="0"/>
              </a:rPr>
              <a:t>43</a:t>
            </a:r>
            <a:endParaRPr lang="en-GB" sz="1800" dirty="0">
              <a:solidFill>
                <a:srgbClr val="0099E2"/>
              </a:solidFill>
              <a:effectLst/>
              <a:latin typeface="Times New Roman" panose="02020603050405020304" pitchFamily="18" charset="0"/>
              <a:ea typeface="Times New Roman" panose="02020603050405020304" pitchFamily="18" charset="0"/>
            </a:endParaRPr>
          </a:p>
        </p:txBody>
      </p:sp>
      <p:sp>
        <p:nvSpPr>
          <p:cNvPr id="20" name="TextBox 19">
            <a:extLst>
              <a:ext uri="{FF2B5EF4-FFF2-40B4-BE49-F238E27FC236}">
                <a16:creationId xmlns:a16="http://schemas.microsoft.com/office/drawing/2014/main" id="{D9F7424C-37A9-E330-3692-974DA416481F}"/>
              </a:ext>
            </a:extLst>
          </p:cNvPr>
          <p:cNvSpPr txBox="1"/>
          <p:nvPr/>
        </p:nvSpPr>
        <p:spPr>
          <a:xfrm>
            <a:off x="222702" y="3002283"/>
            <a:ext cx="543666" cy="369332"/>
          </a:xfrm>
          <a:prstGeom prst="rect">
            <a:avLst/>
          </a:prstGeom>
          <a:noFill/>
        </p:spPr>
        <p:txBody>
          <a:bodyPr wrap="square">
            <a:spAutoFit/>
          </a:bodyPr>
          <a:lstStyle/>
          <a:p>
            <a:pPr algn="ctr"/>
            <a:r>
              <a:rPr lang="en-GB" dirty="0">
                <a:solidFill>
                  <a:srgbClr val="0099E2"/>
                </a:solidFill>
                <a:latin typeface="Calibri" panose="020F0502020204030204" pitchFamily="34" charset="0"/>
                <a:ea typeface="Times New Roman" panose="02020603050405020304" pitchFamily="18" charset="0"/>
                <a:cs typeface="Times New Roman" panose="02020603050405020304" pitchFamily="18" charset="0"/>
              </a:rPr>
              <a:t>44</a:t>
            </a:r>
            <a:endParaRPr lang="en-GB" sz="1800" dirty="0">
              <a:solidFill>
                <a:srgbClr val="0099E2"/>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2608002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descr="A map of a city&#10;&#10;Description automatically generated">
            <a:extLst>
              <a:ext uri="{FF2B5EF4-FFF2-40B4-BE49-F238E27FC236}">
                <a16:creationId xmlns:a16="http://schemas.microsoft.com/office/drawing/2014/main" id="{9A42D504-1426-BD62-6E4C-69F7172141D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31465" y="2543790"/>
            <a:ext cx="5909933" cy="4457923"/>
          </a:xfrm>
          <a:prstGeom prst="rect">
            <a:avLst/>
          </a:prstGeom>
        </p:spPr>
      </p:pic>
      <p:sp>
        <p:nvSpPr>
          <p:cNvPr id="39" name="Rounded Rectangle 38">
            <a:extLst>
              <a:ext uri="{FF2B5EF4-FFF2-40B4-BE49-F238E27FC236}">
                <a16:creationId xmlns:a16="http://schemas.microsoft.com/office/drawing/2014/main" id="{52F230C3-C067-1D83-4194-D71DE404E64A}"/>
              </a:ext>
            </a:extLst>
          </p:cNvPr>
          <p:cNvSpPr/>
          <p:nvPr/>
        </p:nvSpPr>
        <p:spPr>
          <a:xfrm>
            <a:off x="-487298" y="-18903"/>
            <a:ext cx="5944201" cy="862850"/>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59AE178B-C624-4D98-4AFB-F17C80EE19ED}"/>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5" name="Footer Placeholder 30">
            <a:extLst>
              <a:ext uri="{FF2B5EF4-FFF2-40B4-BE49-F238E27FC236}">
                <a16:creationId xmlns:a16="http://schemas.microsoft.com/office/drawing/2014/main" id="{56882547-97F2-1AEB-943C-D629F6E5561A}"/>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92</a:t>
            </a:fld>
            <a:endParaRPr lang="en-GB" sz="1400" dirty="0"/>
          </a:p>
        </p:txBody>
      </p:sp>
      <p:pic>
        <p:nvPicPr>
          <p:cNvPr id="6" name="Graphic 5">
            <a:extLst>
              <a:ext uri="{FF2B5EF4-FFF2-40B4-BE49-F238E27FC236}">
                <a16:creationId xmlns:a16="http://schemas.microsoft.com/office/drawing/2014/main" id="{85376C1E-FE4C-4D94-3A49-5F3C4FB12D4F}"/>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153385" y="9383990"/>
            <a:ext cx="205675" cy="205675"/>
          </a:xfrm>
          <a:prstGeom prst="rect">
            <a:avLst/>
          </a:prstGeom>
        </p:spPr>
      </p:pic>
      <p:sp>
        <p:nvSpPr>
          <p:cNvPr id="3" name="Rectangle 2">
            <a:extLst>
              <a:ext uri="{FF2B5EF4-FFF2-40B4-BE49-F238E27FC236}">
                <a16:creationId xmlns:a16="http://schemas.microsoft.com/office/drawing/2014/main" id="{BAE21A3D-BAC1-720E-9EF6-AD0A03E60783}"/>
              </a:ext>
            </a:extLst>
          </p:cNvPr>
          <p:cNvSpPr/>
          <p:nvPr/>
        </p:nvSpPr>
        <p:spPr>
          <a:xfrm>
            <a:off x="-160421" y="1459739"/>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0AAAB6E1-8587-E36C-0FE9-A4ABBBDA2696}"/>
              </a:ext>
            </a:extLst>
          </p:cNvPr>
          <p:cNvSpPr txBox="1"/>
          <p:nvPr/>
        </p:nvSpPr>
        <p:spPr>
          <a:xfrm>
            <a:off x="197105" y="1459739"/>
            <a:ext cx="5782355" cy="400110"/>
          </a:xfrm>
          <a:prstGeom prst="rect">
            <a:avLst/>
          </a:prstGeom>
          <a:noFill/>
        </p:spPr>
        <p:txBody>
          <a:bodyPr wrap="square" rtlCol="0">
            <a:spAutoFit/>
          </a:bodyPr>
          <a:lstStyle/>
          <a:p>
            <a:r>
              <a:rPr lang="en-GB" sz="2000" dirty="0">
                <a:solidFill>
                  <a:schemeClr val="bg1"/>
                </a:solidFill>
              </a:rPr>
              <a:t>Landforms of deposition</a:t>
            </a:r>
          </a:p>
        </p:txBody>
      </p:sp>
      <p:sp>
        <p:nvSpPr>
          <p:cNvPr id="15" name="TextBox 14">
            <a:extLst>
              <a:ext uri="{FF2B5EF4-FFF2-40B4-BE49-F238E27FC236}">
                <a16:creationId xmlns:a16="http://schemas.microsoft.com/office/drawing/2014/main" id="{6E136D58-8ED1-5C44-93C5-83CB66504BC7}"/>
              </a:ext>
            </a:extLst>
          </p:cNvPr>
          <p:cNvSpPr txBox="1"/>
          <p:nvPr/>
        </p:nvSpPr>
        <p:spPr>
          <a:xfrm>
            <a:off x="290426" y="6985982"/>
            <a:ext cx="6149753" cy="2031325"/>
          </a:xfrm>
          <a:prstGeom prst="rect">
            <a:avLst/>
          </a:prstGeom>
          <a:noFill/>
        </p:spPr>
        <p:txBody>
          <a:bodyPr wrap="square">
            <a:spAutoFit/>
          </a:bodyPr>
          <a:lstStyle/>
          <a:p>
            <a:r>
              <a:rPr lang="en-GB" b="1" dirty="0">
                <a:latin typeface="Calibri" panose="020F0502020204030204" pitchFamily="34" charset="0"/>
                <a:ea typeface="Times New Roman" panose="02020603050405020304" pitchFamily="18" charset="0"/>
                <a:cs typeface="Times New Roman" panose="02020603050405020304" pitchFamily="18" charset="0"/>
              </a:rPr>
              <a:t>True or false? </a:t>
            </a:r>
          </a:p>
          <a:p>
            <a:pPr marL="285750" indent="-285750">
              <a:buFont typeface="Arial" panose="020B0604020202020204" pitchFamily="34" charset="0"/>
              <a:buChar char="•"/>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Studland Heath is a bar</a:t>
            </a:r>
            <a:r>
              <a:rPr lang="en-GB" dirty="0">
                <a:latin typeface="Calibri" panose="020F0502020204030204" pitchFamily="34" charset="0"/>
                <a:ea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en-GB" dirty="0">
                <a:latin typeface="Calibri" panose="020F0502020204030204" pitchFamily="34" charset="0"/>
                <a:ea typeface="Times New Roman" panose="02020603050405020304" pitchFamily="18" charset="0"/>
                <a:cs typeface="Times New Roman" panose="02020603050405020304" pitchFamily="18" charset="0"/>
              </a:rPr>
              <a:t>Both sand dunes and salt marsh exist in the area.</a:t>
            </a:r>
          </a:p>
          <a:p>
            <a:pPr marL="285750" indent="-285750">
              <a:buFont typeface="Arial" panose="020B0604020202020204" pitchFamily="34" charset="0"/>
              <a:buChar char="•"/>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Studland heath is a spit. </a:t>
            </a:r>
            <a:endParaRPr lang="en-GB" dirty="0">
              <a:latin typeface="Calibri" panose="020F050202020403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There is a beach at Studland. </a:t>
            </a:r>
          </a:p>
          <a:p>
            <a:pPr marL="285750" indent="-285750">
              <a:buFont typeface="Arial" panose="020B0604020202020204" pitchFamily="34" charset="0"/>
              <a:buChar char="•"/>
            </a:pPr>
            <a:r>
              <a:rPr lang="en-GB" dirty="0">
                <a:latin typeface="Calibri" panose="020F0502020204030204" pitchFamily="34" charset="0"/>
                <a:ea typeface="Times New Roman" panose="02020603050405020304" pitchFamily="18" charset="0"/>
                <a:cs typeface="Times New Roman" panose="02020603050405020304" pitchFamily="18" charset="0"/>
              </a:rPr>
              <a:t>The Foreland or Handfast point is a landform of coastal deposition.</a:t>
            </a:r>
            <a:endParaRPr lang="en-GB" sz="1800" dirty="0">
              <a:effectLst/>
              <a:latin typeface="Times New Roman" panose="02020603050405020304" pitchFamily="18" charset="0"/>
              <a:ea typeface="Times New Roman" panose="02020603050405020304" pitchFamily="18" charset="0"/>
            </a:endParaRPr>
          </a:p>
        </p:txBody>
      </p:sp>
      <p:pic>
        <p:nvPicPr>
          <p:cNvPr id="17" name="Graphic 16">
            <a:extLst>
              <a:ext uri="{FF2B5EF4-FFF2-40B4-BE49-F238E27FC236}">
                <a16:creationId xmlns:a16="http://schemas.microsoft.com/office/drawing/2014/main" id="{B48FD46D-A0E7-7A70-E892-AF7B8FC0D5D6}"/>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153385" y="9383990"/>
            <a:ext cx="205675" cy="205675"/>
          </a:xfrm>
          <a:prstGeom prst="rect">
            <a:avLst/>
          </a:prstGeom>
        </p:spPr>
      </p:pic>
      <p:sp>
        <p:nvSpPr>
          <p:cNvPr id="18" name="TextBox 17">
            <a:extLst>
              <a:ext uri="{FF2B5EF4-FFF2-40B4-BE49-F238E27FC236}">
                <a16:creationId xmlns:a16="http://schemas.microsoft.com/office/drawing/2014/main" id="{E38B45AA-08EC-7B31-FE41-06397C81B8A9}"/>
              </a:ext>
            </a:extLst>
          </p:cNvPr>
          <p:cNvSpPr txBox="1"/>
          <p:nvPr/>
        </p:nvSpPr>
        <p:spPr>
          <a:xfrm>
            <a:off x="235005" y="1844429"/>
            <a:ext cx="6462821" cy="646331"/>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Study the OS map extract below which shows a coastal environment. Label landforms of coastal </a:t>
            </a:r>
            <a:r>
              <a:rPr lang="en-GB" b="1" dirty="0">
                <a:latin typeface="Calibri" panose="020F0502020204030204" pitchFamily="34" charset="0"/>
                <a:ea typeface="Times New Roman" panose="02020603050405020304" pitchFamily="18" charset="0"/>
                <a:cs typeface="Times New Roman" panose="02020603050405020304" pitchFamily="18" charset="0"/>
              </a:rPr>
              <a:t>deposition</a:t>
            </a:r>
            <a:r>
              <a:rPr lang="en-GB" dirty="0">
                <a:latin typeface="Calibri" panose="020F0502020204030204" pitchFamily="34" charset="0"/>
                <a:ea typeface="Times New Roman" panose="02020603050405020304" pitchFamily="18" charset="0"/>
                <a:cs typeface="Times New Roman" panose="02020603050405020304" pitchFamily="18" charset="0"/>
              </a:rPr>
              <a:t> on the map. </a:t>
            </a:r>
            <a:endParaRPr lang="en-GB" sz="1800" dirty="0">
              <a:effectLst/>
              <a:latin typeface="Times New Roman" panose="02020603050405020304" pitchFamily="18" charset="0"/>
              <a:ea typeface="Times New Roman" panose="02020603050405020304" pitchFamily="18" charset="0"/>
            </a:endParaRPr>
          </a:p>
        </p:txBody>
      </p:sp>
      <p:sp>
        <p:nvSpPr>
          <p:cNvPr id="22" name="TextBox 21">
            <a:extLst>
              <a:ext uri="{FF2B5EF4-FFF2-40B4-BE49-F238E27FC236}">
                <a16:creationId xmlns:a16="http://schemas.microsoft.com/office/drawing/2014/main" id="{11F78FF2-ECE3-5E80-43CA-AC8D2891058E}"/>
              </a:ext>
            </a:extLst>
          </p:cNvPr>
          <p:cNvSpPr txBox="1"/>
          <p:nvPr/>
        </p:nvSpPr>
        <p:spPr>
          <a:xfrm>
            <a:off x="3152348" y="6639799"/>
            <a:ext cx="543666" cy="369332"/>
          </a:xfrm>
          <a:prstGeom prst="rect">
            <a:avLst/>
          </a:prstGeom>
          <a:noFill/>
        </p:spPr>
        <p:txBody>
          <a:bodyPr wrap="square">
            <a:spAutoFit/>
          </a:bodyPr>
          <a:lstStyle/>
          <a:p>
            <a:pPr algn="ctr"/>
            <a:r>
              <a:rPr lang="en-GB" dirty="0">
                <a:solidFill>
                  <a:srgbClr val="0099E2"/>
                </a:solidFill>
                <a:latin typeface="Calibri" panose="020F0502020204030204" pitchFamily="34" charset="0"/>
                <a:ea typeface="Times New Roman" panose="02020603050405020304" pitchFamily="18" charset="0"/>
                <a:cs typeface="Times New Roman" panose="02020603050405020304" pitchFamily="18" charset="0"/>
              </a:rPr>
              <a:t>04</a:t>
            </a:r>
            <a:endParaRPr lang="en-GB" sz="1800" dirty="0">
              <a:solidFill>
                <a:srgbClr val="0099E2"/>
              </a:solidFill>
              <a:effectLst/>
              <a:latin typeface="Times New Roman" panose="02020603050405020304" pitchFamily="18" charset="0"/>
              <a:ea typeface="Times New Roman" panose="02020603050405020304" pitchFamily="18" charset="0"/>
            </a:endParaRPr>
          </a:p>
        </p:txBody>
      </p:sp>
      <p:sp>
        <p:nvSpPr>
          <p:cNvPr id="24" name="TextBox 23">
            <a:extLst>
              <a:ext uri="{FF2B5EF4-FFF2-40B4-BE49-F238E27FC236}">
                <a16:creationId xmlns:a16="http://schemas.microsoft.com/office/drawing/2014/main" id="{BF6310BA-558B-87BD-C313-08738550ED21}"/>
              </a:ext>
            </a:extLst>
          </p:cNvPr>
          <p:cNvSpPr txBox="1"/>
          <p:nvPr/>
        </p:nvSpPr>
        <p:spPr>
          <a:xfrm>
            <a:off x="3947506" y="6639799"/>
            <a:ext cx="543666" cy="369332"/>
          </a:xfrm>
          <a:prstGeom prst="rect">
            <a:avLst/>
          </a:prstGeom>
          <a:noFill/>
        </p:spPr>
        <p:txBody>
          <a:bodyPr wrap="square">
            <a:spAutoFit/>
          </a:bodyPr>
          <a:lstStyle/>
          <a:p>
            <a:pPr algn="ctr"/>
            <a:r>
              <a:rPr lang="en-GB" dirty="0">
                <a:solidFill>
                  <a:srgbClr val="0099E2"/>
                </a:solidFill>
                <a:latin typeface="Calibri" panose="020F0502020204030204" pitchFamily="34" charset="0"/>
                <a:ea typeface="Times New Roman" panose="02020603050405020304" pitchFamily="18" charset="0"/>
                <a:cs typeface="Times New Roman" panose="02020603050405020304" pitchFamily="18" charset="0"/>
              </a:rPr>
              <a:t>05</a:t>
            </a:r>
            <a:endParaRPr lang="en-GB" sz="1800" dirty="0">
              <a:solidFill>
                <a:srgbClr val="0099E2"/>
              </a:solidFill>
              <a:effectLst/>
              <a:latin typeface="Times New Roman" panose="02020603050405020304" pitchFamily="18" charset="0"/>
              <a:ea typeface="Times New Roman" panose="02020603050405020304" pitchFamily="18" charset="0"/>
            </a:endParaRPr>
          </a:p>
        </p:txBody>
      </p:sp>
      <p:sp>
        <p:nvSpPr>
          <p:cNvPr id="33" name="TextBox 32">
            <a:extLst>
              <a:ext uri="{FF2B5EF4-FFF2-40B4-BE49-F238E27FC236}">
                <a16:creationId xmlns:a16="http://schemas.microsoft.com/office/drawing/2014/main" id="{DD5E9D28-F480-9577-6E29-95B8486CE60E}"/>
              </a:ext>
            </a:extLst>
          </p:cNvPr>
          <p:cNvSpPr txBox="1"/>
          <p:nvPr/>
        </p:nvSpPr>
        <p:spPr>
          <a:xfrm>
            <a:off x="4742664" y="6639799"/>
            <a:ext cx="543666" cy="369332"/>
          </a:xfrm>
          <a:prstGeom prst="rect">
            <a:avLst/>
          </a:prstGeom>
          <a:noFill/>
        </p:spPr>
        <p:txBody>
          <a:bodyPr wrap="square">
            <a:spAutoFit/>
          </a:bodyPr>
          <a:lstStyle/>
          <a:p>
            <a:pPr algn="ctr"/>
            <a:r>
              <a:rPr lang="en-GB" dirty="0">
                <a:solidFill>
                  <a:srgbClr val="0099E2"/>
                </a:solidFill>
                <a:latin typeface="Calibri" panose="020F0502020204030204" pitchFamily="34" charset="0"/>
                <a:ea typeface="Times New Roman" panose="02020603050405020304" pitchFamily="18" charset="0"/>
                <a:cs typeface="Times New Roman" panose="02020603050405020304" pitchFamily="18" charset="0"/>
              </a:rPr>
              <a:t>06</a:t>
            </a:r>
            <a:endParaRPr lang="en-GB" sz="1800" dirty="0">
              <a:solidFill>
                <a:srgbClr val="0099E2"/>
              </a:solidFill>
              <a:effectLst/>
              <a:latin typeface="Times New Roman" panose="02020603050405020304" pitchFamily="18" charset="0"/>
              <a:ea typeface="Times New Roman" panose="02020603050405020304" pitchFamily="18" charset="0"/>
            </a:endParaRPr>
          </a:p>
        </p:txBody>
      </p:sp>
      <p:sp>
        <p:nvSpPr>
          <p:cNvPr id="34" name="TextBox 33">
            <a:extLst>
              <a:ext uri="{FF2B5EF4-FFF2-40B4-BE49-F238E27FC236}">
                <a16:creationId xmlns:a16="http://schemas.microsoft.com/office/drawing/2014/main" id="{4CA11490-C0CE-FB2E-1504-3D9A42FD5831}"/>
              </a:ext>
            </a:extLst>
          </p:cNvPr>
          <p:cNvSpPr txBox="1"/>
          <p:nvPr/>
        </p:nvSpPr>
        <p:spPr>
          <a:xfrm>
            <a:off x="5537822" y="6639799"/>
            <a:ext cx="543666" cy="369332"/>
          </a:xfrm>
          <a:prstGeom prst="rect">
            <a:avLst/>
          </a:prstGeom>
          <a:noFill/>
        </p:spPr>
        <p:txBody>
          <a:bodyPr wrap="square">
            <a:spAutoFit/>
          </a:bodyPr>
          <a:lstStyle/>
          <a:p>
            <a:pPr algn="ctr"/>
            <a:r>
              <a:rPr lang="en-GB" dirty="0">
                <a:solidFill>
                  <a:srgbClr val="0099E2"/>
                </a:solidFill>
                <a:latin typeface="Calibri" panose="020F0502020204030204" pitchFamily="34" charset="0"/>
                <a:ea typeface="Times New Roman" panose="02020603050405020304" pitchFamily="18" charset="0"/>
                <a:cs typeface="Times New Roman" panose="02020603050405020304" pitchFamily="18" charset="0"/>
              </a:rPr>
              <a:t>07</a:t>
            </a:r>
            <a:endParaRPr lang="en-GB" sz="1800" dirty="0">
              <a:solidFill>
                <a:srgbClr val="0099E2"/>
              </a:solidFill>
              <a:effectLst/>
              <a:latin typeface="Times New Roman" panose="02020603050405020304" pitchFamily="18" charset="0"/>
              <a:ea typeface="Times New Roman" panose="02020603050405020304" pitchFamily="18" charset="0"/>
            </a:endParaRPr>
          </a:p>
        </p:txBody>
      </p:sp>
      <p:sp>
        <p:nvSpPr>
          <p:cNvPr id="35" name="TextBox 34">
            <a:extLst>
              <a:ext uri="{FF2B5EF4-FFF2-40B4-BE49-F238E27FC236}">
                <a16:creationId xmlns:a16="http://schemas.microsoft.com/office/drawing/2014/main" id="{7CF8B951-E75F-5574-44FD-EC6EF0245D51}"/>
              </a:ext>
            </a:extLst>
          </p:cNvPr>
          <p:cNvSpPr txBox="1"/>
          <p:nvPr/>
        </p:nvSpPr>
        <p:spPr>
          <a:xfrm>
            <a:off x="766874" y="6639799"/>
            <a:ext cx="543666" cy="369332"/>
          </a:xfrm>
          <a:prstGeom prst="rect">
            <a:avLst/>
          </a:prstGeom>
          <a:noFill/>
        </p:spPr>
        <p:txBody>
          <a:bodyPr wrap="square">
            <a:spAutoFit/>
          </a:bodyPr>
          <a:lstStyle/>
          <a:p>
            <a:pPr algn="ctr"/>
            <a:r>
              <a:rPr lang="en-GB" dirty="0">
                <a:solidFill>
                  <a:srgbClr val="0099E2"/>
                </a:solidFill>
                <a:latin typeface="Calibri" panose="020F0502020204030204" pitchFamily="34" charset="0"/>
                <a:ea typeface="Times New Roman" panose="02020603050405020304" pitchFamily="18" charset="0"/>
                <a:cs typeface="Times New Roman" panose="02020603050405020304" pitchFamily="18" charset="0"/>
              </a:rPr>
              <a:t>01</a:t>
            </a:r>
            <a:endParaRPr lang="en-GB" sz="1800" dirty="0">
              <a:solidFill>
                <a:srgbClr val="0099E2"/>
              </a:solidFill>
              <a:effectLst/>
              <a:latin typeface="Times New Roman" panose="02020603050405020304" pitchFamily="18" charset="0"/>
              <a:ea typeface="Times New Roman" panose="02020603050405020304" pitchFamily="18" charset="0"/>
            </a:endParaRPr>
          </a:p>
        </p:txBody>
      </p:sp>
      <p:sp>
        <p:nvSpPr>
          <p:cNvPr id="36" name="TextBox 35">
            <a:extLst>
              <a:ext uri="{FF2B5EF4-FFF2-40B4-BE49-F238E27FC236}">
                <a16:creationId xmlns:a16="http://schemas.microsoft.com/office/drawing/2014/main" id="{90DBB062-AA70-9647-6591-9DF97CBA31DA}"/>
              </a:ext>
            </a:extLst>
          </p:cNvPr>
          <p:cNvSpPr txBox="1"/>
          <p:nvPr/>
        </p:nvSpPr>
        <p:spPr>
          <a:xfrm>
            <a:off x="1562032" y="6639799"/>
            <a:ext cx="543666" cy="369332"/>
          </a:xfrm>
          <a:prstGeom prst="rect">
            <a:avLst/>
          </a:prstGeom>
          <a:noFill/>
        </p:spPr>
        <p:txBody>
          <a:bodyPr wrap="square">
            <a:spAutoFit/>
          </a:bodyPr>
          <a:lstStyle/>
          <a:p>
            <a:pPr algn="ctr"/>
            <a:r>
              <a:rPr lang="en-GB" dirty="0">
                <a:solidFill>
                  <a:srgbClr val="0099E2"/>
                </a:solidFill>
                <a:latin typeface="Calibri" panose="020F0502020204030204" pitchFamily="34" charset="0"/>
                <a:ea typeface="Times New Roman" panose="02020603050405020304" pitchFamily="18" charset="0"/>
                <a:cs typeface="Times New Roman" panose="02020603050405020304" pitchFamily="18" charset="0"/>
              </a:rPr>
              <a:t>02</a:t>
            </a:r>
            <a:endParaRPr lang="en-GB" sz="1800" dirty="0">
              <a:solidFill>
                <a:srgbClr val="0099E2"/>
              </a:solidFill>
              <a:effectLst/>
              <a:latin typeface="Times New Roman" panose="02020603050405020304" pitchFamily="18" charset="0"/>
              <a:ea typeface="Times New Roman" panose="02020603050405020304" pitchFamily="18" charset="0"/>
            </a:endParaRPr>
          </a:p>
        </p:txBody>
      </p:sp>
      <p:sp>
        <p:nvSpPr>
          <p:cNvPr id="37" name="TextBox 36">
            <a:extLst>
              <a:ext uri="{FF2B5EF4-FFF2-40B4-BE49-F238E27FC236}">
                <a16:creationId xmlns:a16="http://schemas.microsoft.com/office/drawing/2014/main" id="{F6249CEC-E92C-8B7E-4F1B-16C0BC2CD6FF}"/>
              </a:ext>
            </a:extLst>
          </p:cNvPr>
          <p:cNvSpPr txBox="1"/>
          <p:nvPr/>
        </p:nvSpPr>
        <p:spPr>
          <a:xfrm>
            <a:off x="2357190" y="6639799"/>
            <a:ext cx="543666" cy="369332"/>
          </a:xfrm>
          <a:prstGeom prst="rect">
            <a:avLst/>
          </a:prstGeom>
          <a:noFill/>
        </p:spPr>
        <p:txBody>
          <a:bodyPr wrap="square">
            <a:spAutoFit/>
          </a:bodyPr>
          <a:lstStyle/>
          <a:p>
            <a:pPr algn="ctr"/>
            <a:r>
              <a:rPr lang="en-GB" dirty="0">
                <a:solidFill>
                  <a:srgbClr val="0099E2"/>
                </a:solidFill>
                <a:latin typeface="Calibri" panose="020F0502020204030204" pitchFamily="34" charset="0"/>
                <a:ea typeface="Times New Roman" panose="02020603050405020304" pitchFamily="18" charset="0"/>
                <a:cs typeface="Times New Roman" panose="02020603050405020304" pitchFamily="18" charset="0"/>
              </a:rPr>
              <a:t>03</a:t>
            </a:r>
            <a:endParaRPr lang="en-GB" sz="1800" dirty="0">
              <a:solidFill>
                <a:srgbClr val="0099E2"/>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5900023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3D88D800-273B-D0C6-E837-B926F45D4708}"/>
              </a:ext>
            </a:extLst>
          </p:cNvPr>
          <p:cNvSpPr/>
          <p:nvPr/>
        </p:nvSpPr>
        <p:spPr>
          <a:xfrm>
            <a:off x="394447" y="773199"/>
            <a:ext cx="5755583" cy="616329"/>
          </a:xfrm>
          <a:prstGeom prst="roundRect">
            <a:avLst/>
          </a:prstGeom>
          <a:solidFill>
            <a:srgbClr val="4F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B1132A0-36CB-3B33-0FA1-0503D625A180}"/>
              </a:ext>
            </a:extLst>
          </p:cNvPr>
          <p:cNvSpPr>
            <a:spLocks noGrp="1"/>
          </p:cNvSpPr>
          <p:nvPr>
            <p:ph type="title"/>
          </p:nvPr>
        </p:nvSpPr>
        <p:spPr>
          <a:xfrm>
            <a:off x="235005" y="297180"/>
            <a:ext cx="5915025" cy="686540"/>
          </a:xfrm>
        </p:spPr>
        <p:txBody>
          <a:bodyPr/>
          <a:lstStyle/>
          <a:p>
            <a:r>
              <a:rPr lang="en-GB" dirty="0"/>
              <a:t>Knowledge</a:t>
            </a:r>
          </a:p>
        </p:txBody>
      </p:sp>
      <p:sp>
        <p:nvSpPr>
          <p:cNvPr id="4" name="Rectangle 3">
            <a:extLst>
              <a:ext uri="{FF2B5EF4-FFF2-40B4-BE49-F238E27FC236}">
                <a16:creationId xmlns:a16="http://schemas.microsoft.com/office/drawing/2014/main" id="{C7FF525D-5A54-27A3-55D1-6E52D9CB6682}"/>
              </a:ext>
            </a:extLst>
          </p:cNvPr>
          <p:cNvSpPr/>
          <p:nvPr/>
        </p:nvSpPr>
        <p:spPr>
          <a:xfrm>
            <a:off x="1" y="0"/>
            <a:ext cx="6858000" cy="862850"/>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F41759D-1CBE-5146-F934-F373DCF4F501}"/>
              </a:ext>
            </a:extLst>
          </p:cNvPr>
          <p:cNvSpPr txBox="1"/>
          <p:nvPr/>
        </p:nvSpPr>
        <p:spPr>
          <a:xfrm>
            <a:off x="797617" y="31853"/>
            <a:ext cx="3247697" cy="830997"/>
          </a:xfrm>
          <a:prstGeom prst="rect">
            <a:avLst/>
          </a:prstGeom>
          <a:noFill/>
        </p:spPr>
        <p:txBody>
          <a:bodyPr wrap="square" rtlCol="0">
            <a:spAutoFit/>
          </a:bodyPr>
          <a:lstStyle/>
          <a:p>
            <a:r>
              <a:rPr lang="en-GB" sz="4800" dirty="0">
                <a:solidFill>
                  <a:schemeClr val="bg1"/>
                </a:solidFill>
              </a:rPr>
              <a:t>Knowledge</a:t>
            </a:r>
          </a:p>
        </p:txBody>
      </p:sp>
      <p:pic>
        <p:nvPicPr>
          <p:cNvPr id="6" name="Graphic 5">
            <a:extLst>
              <a:ext uri="{FF2B5EF4-FFF2-40B4-BE49-F238E27FC236}">
                <a16:creationId xmlns:a16="http://schemas.microsoft.com/office/drawing/2014/main" id="{44004F73-6B78-C85F-89FB-7CF846D13C8A}"/>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91135" y="31853"/>
            <a:ext cx="752804" cy="752804"/>
          </a:xfrm>
          <a:prstGeom prst="rect">
            <a:avLst/>
          </a:prstGeom>
        </p:spPr>
      </p:pic>
      <p:sp>
        <p:nvSpPr>
          <p:cNvPr id="8" name="TextBox 7">
            <a:extLst>
              <a:ext uri="{FF2B5EF4-FFF2-40B4-BE49-F238E27FC236}">
                <a16:creationId xmlns:a16="http://schemas.microsoft.com/office/drawing/2014/main" id="{BD9FCC6E-3579-97AB-1CE8-72682F85780C}"/>
              </a:ext>
            </a:extLst>
          </p:cNvPr>
          <p:cNvSpPr txBox="1"/>
          <p:nvPr/>
        </p:nvSpPr>
        <p:spPr>
          <a:xfrm>
            <a:off x="501903" y="892305"/>
            <a:ext cx="7154779" cy="461665"/>
          </a:xfrm>
          <a:prstGeom prst="rect">
            <a:avLst/>
          </a:prstGeom>
          <a:noFill/>
        </p:spPr>
        <p:txBody>
          <a:bodyPr wrap="square" rtlCol="0">
            <a:spAutoFit/>
          </a:bodyPr>
          <a:lstStyle/>
          <a:p>
            <a:r>
              <a:rPr lang="en-GB" sz="2400" b="1" dirty="0">
                <a:solidFill>
                  <a:schemeClr val="bg1"/>
                </a:solidFill>
              </a:rPr>
              <a:t>Coastal Environments and OS Maps</a:t>
            </a:r>
          </a:p>
        </p:txBody>
      </p:sp>
      <p:sp>
        <p:nvSpPr>
          <p:cNvPr id="42" name="Rectangle 41">
            <a:extLst>
              <a:ext uri="{FF2B5EF4-FFF2-40B4-BE49-F238E27FC236}">
                <a16:creationId xmlns:a16="http://schemas.microsoft.com/office/drawing/2014/main" id="{BE3091F5-E350-20E7-D8A5-F02220F924DB}"/>
              </a:ext>
            </a:extLst>
          </p:cNvPr>
          <p:cNvSpPr/>
          <p:nvPr/>
        </p:nvSpPr>
        <p:spPr>
          <a:xfrm>
            <a:off x="-160421" y="3898142"/>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2E218BEB-C1CA-EF21-2D6A-05CF663E135C}"/>
              </a:ext>
            </a:extLst>
          </p:cNvPr>
          <p:cNvSpPr txBox="1"/>
          <p:nvPr/>
        </p:nvSpPr>
        <p:spPr>
          <a:xfrm>
            <a:off x="197105" y="3898142"/>
            <a:ext cx="5782355" cy="400110"/>
          </a:xfrm>
          <a:prstGeom prst="rect">
            <a:avLst/>
          </a:prstGeom>
          <a:noFill/>
        </p:spPr>
        <p:txBody>
          <a:bodyPr wrap="square" rtlCol="0">
            <a:spAutoFit/>
          </a:bodyPr>
          <a:lstStyle/>
          <a:p>
            <a:r>
              <a:rPr lang="en-GB" sz="2000" dirty="0">
                <a:solidFill>
                  <a:schemeClr val="bg1"/>
                </a:solidFill>
              </a:rPr>
              <a:t>Coastal Management</a:t>
            </a:r>
          </a:p>
        </p:txBody>
      </p:sp>
      <p:sp>
        <p:nvSpPr>
          <p:cNvPr id="21" name="TextBox 20">
            <a:extLst>
              <a:ext uri="{FF2B5EF4-FFF2-40B4-BE49-F238E27FC236}">
                <a16:creationId xmlns:a16="http://schemas.microsoft.com/office/drawing/2014/main" id="{2AFED78D-1035-E741-D4B7-04B1E6623015}"/>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22" name="Footer Placeholder 30">
            <a:extLst>
              <a:ext uri="{FF2B5EF4-FFF2-40B4-BE49-F238E27FC236}">
                <a16:creationId xmlns:a16="http://schemas.microsoft.com/office/drawing/2014/main" id="{18981079-9A5F-17EF-0356-4FF1955F41AB}"/>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93</a:t>
            </a:fld>
            <a:endParaRPr lang="en-GB" sz="1400" dirty="0"/>
          </a:p>
        </p:txBody>
      </p:sp>
      <p:pic>
        <p:nvPicPr>
          <p:cNvPr id="23" name="Graphic 22">
            <a:extLst>
              <a:ext uri="{FF2B5EF4-FFF2-40B4-BE49-F238E27FC236}">
                <a16:creationId xmlns:a16="http://schemas.microsoft.com/office/drawing/2014/main" id="{26B5AFA6-DCBA-5924-6F3A-8557F5142A3A}"/>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153385" y="9383990"/>
            <a:ext cx="205675" cy="205675"/>
          </a:xfrm>
          <a:prstGeom prst="rect">
            <a:avLst/>
          </a:prstGeom>
        </p:spPr>
      </p:pic>
      <p:sp>
        <p:nvSpPr>
          <p:cNvPr id="27" name="TextBox 26">
            <a:extLst>
              <a:ext uri="{FF2B5EF4-FFF2-40B4-BE49-F238E27FC236}">
                <a16:creationId xmlns:a16="http://schemas.microsoft.com/office/drawing/2014/main" id="{6049BA97-08C4-DB24-FCF8-EA1127F15F32}"/>
              </a:ext>
            </a:extLst>
          </p:cNvPr>
          <p:cNvSpPr txBox="1"/>
          <p:nvPr/>
        </p:nvSpPr>
        <p:spPr>
          <a:xfrm>
            <a:off x="235005" y="4294121"/>
            <a:ext cx="6149753" cy="646331"/>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Study the OS map extract below. Using map evidence, identify how the coast is being managed in Withernsea. </a:t>
            </a:r>
            <a:endParaRPr lang="en-GB" sz="1800" dirty="0">
              <a:effectLst/>
              <a:latin typeface="Times New Roman" panose="02020603050405020304" pitchFamily="18" charset="0"/>
              <a:ea typeface="Times New Roman" panose="02020603050405020304" pitchFamily="18" charset="0"/>
            </a:endParaRPr>
          </a:p>
        </p:txBody>
      </p:sp>
      <p:sp>
        <p:nvSpPr>
          <p:cNvPr id="12" name="TextBox 11">
            <a:extLst>
              <a:ext uri="{FF2B5EF4-FFF2-40B4-BE49-F238E27FC236}">
                <a16:creationId xmlns:a16="http://schemas.microsoft.com/office/drawing/2014/main" id="{1311091D-E387-D363-839E-4563963CC913}"/>
              </a:ext>
            </a:extLst>
          </p:cNvPr>
          <p:cNvSpPr txBox="1"/>
          <p:nvPr/>
        </p:nvSpPr>
        <p:spPr>
          <a:xfrm>
            <a:off x="4111418" y="8998437"/>
            <a:ext cx="543666" cy="369332"/>
          </a:xfrm>
          <a:prstGeom prst="rect">
            <a:avLst/>
          </a:prstGeom>
          <a:noFill/>
        </p:spPr>
        <p:txBody>
          <a:bodyPr wrap="square">
            <a:spAutoFit/>
          </a:bodyPr>
          <a:lstStyle/>
          <a:p>
            <a:pPr algn="ctr"/>
            <a:r>
              <a:rPr lang="en-GB" dirty="0">
                <a:solidFill>
                  <a:srgbClr val="0099E2"/>
                </a:solidFill>
                <a:latin typeface="Calibri" panose="020F0502020204030204" pitchFamily="34" charset="0"/>
                <a:ea typeface="Times New Roman" panose="02020603050405020304" pitchFamily="18" charset="0"/>
                <a:cs typeface="Times New Roman" panose="02020603050405020304" pitchFamily="18" charset="0"/>
              </a:rPr>
              <a:t>35</a:t>
            </a:r>
            <a:endParaRPr lang="en-GB" sz="1800" dirty="0">
              <a:solidFill>
                <a:srgbClr val="0099E2"/>
              </a:solidFill>
              <a:effectLst/>
              <a:latin typeface="Times New Roman" panose="02020603050405020304" pitchFamily="18" charset="0"/>
              <a:ea typeface="Times New Roman" panose="02020603050405020304" pitchFamily="18" charset="0"/>
            </a:endParaRPr>
          </a:p>
        </p:txBody>
      </p:sp>
      <p:sp>
        <p:nvSpPr>
          <p:cNvPr id="16" name="TextBox 15">
            <a:extLst>
              <a:ext uri="{FF2B5EF4-FFF2-40B4-BE49-F238E27FC236}">
                <a16:creationId xmlns:a16="http://schemas.microsoft.com/office/drawing/2014/main" id="{5D712726-606C-7C57-0113-5C34119344E6}"/>
              </a:ext>
            </a:extLst>
          </p:cNvPr>
          <p:cNvSpPr txBox="1"/>
          <p:nvPr/>
        </p:nvSpPr>
        <p:spPr>
          <a:xfrm>
            <a:off x="1578917" y="8985879"/>
            <a:ext cx="543666" cy="369332"/>
          </a:xfrm>
          <a:prstGeom prst="rect">
            <a:avLst/>
          </a:prstGeom>
          <a:noFill/>
        </p:spPr>
        <p:txBody>
          <a:bodyPr wrap="square">
            <a:spAutoFit/>
          </a:bodyPr>
          <a:lstStyle/>
          <a:p>
            <a:pPr algn="ctr"/>
            <a:r>
              <a:rPr lang="en-GB" dirty="0">
                <a:solidFill>
                  <a:srgbClr val="0099E2"/>
                </a:solidFill>
                <a:latin typeface="Calibri" panose="020F0502020204030204" pitchFamily="34" charset="0"/>
                <a:ea typeface="Times New Roman" panose="02020603050405020304" pitchFamily="18" charset="0"/>
                <a:cs typeface="Times New Roman" panose="02020603050405020304" pitchFamily="18" charset="0"/>
              </a:rPr>
              <a:t>34</a:t>
            </a:r>
            <a:endParaRPr lang="en-GB" sz="1800" dirty="0">
              <a:solidFill>
                <a:srgbClr val="0099E2"/>
              </a:solidFill>
              <a:effectLst/>
              <a:latin typeface="Times New Roman" panose="02020603050405020304" pitchFamily="18" charset="0"/>
              <a:ea typeface="Times New Roman" panose="02020603050405020304" pitchFamily="18" charset="0"/>
            </a:endParaRPr>
          </a:p>
        </p:txBody>
      </p:sp>
      <p:sp>
        <p:nvSpPr>
          <p:cNvPr id="18" name="TextBox 17">
            <a:extLst>
              <a:ext uri="{FF2B5EF4-FFF2-40B4-BE49-F238E27FC236}">
                <a16:creationId xmlns:a16="http://schemas.microsoft.com/office/drawing/2014/main" id="{CAB1754D-D16D-9C36-CB0A-B262C6305CCA}"/>
              </a:ext>
            </a:extLst>
          </p:cNvPr>
          <p:cNvSpPr txBox="1"/>
          <p:nvPr/>
        </p:nvSpPr>
        <p:spPr>
          <a:xfrm>
            <a:off x="639300" y="8203155"/>
            <a:ext cx="543666" cy="369332"/>
          </a:xfrm>
          <a:prstGeom prst="rect">
            <a:avLst/>
          </a:prstGeom>
          <a:noFill/>
        </p:spPr>
        <p:txBody>
          <a:bodyPr wrap="square">
            <a:spAutoFit/>
          </a:bodyPr>
          <a:lstStyle/>
          <a:p>
            <a:pPr algn="ctr"/>
            <a:r>
              <a:rPr lang="en-GB" dirty="0">
                <a:solidFill>
                  <a:srgbClr val="0099E2"/>
                </a:solidFill>
                <a:latin typeface="Calibri" panose="020F0502020204030204" pitchFamily="34" charset="0"/>
                <a:ea typeface="Times New Roman" panose="02020603050405020304" pitchFamily="18" charset="0"/>
                <a:cs typeface="Times New Roman" panose="02020603050405020304" pitchFamily="18" charset="0"/>
              </a:rPr>
              <a:t>27</a:t>
            </a:r>
            <a:endParaRPr lang="en-GB" sz="1800" dirty="0">
              <a:solidFill>
                <a:srgbClr val="0099E2"/>
              </a:solidFill>
              <a:effectLst/>
              <a:latin typeface="Times New Roman" panose="02020603050405020304" pitchFamily="18" charset="0"/>
              <a:ea typeface="Times New Roman" panose="02020603050405020304" pitchFamily="18" charset="0"/>
            </a:endParaRPr>
          </a:p>
        </p:txBody>
      </p:sp>
      <p:sp>
        <p:nvSpPr>
          <p:cNvPr id="20" name="TextBox 19">
            <a:extLst>
              <a:ext uri="{FF2B5EF4-FFF2-40B4-BE49-F238E27FC236}">
                <a16:creationId xmlns:a16="http://schemas.microsoft.com/office/drawing/2014/main" id="{D9F7424C-37A9-E330-3692-974DA416481F}"/>
              </a:ext>
            </a:extLst>
          </p:cNvPr>
          <p:cNvSpPr txBox="1"/>
          <p:nvPr/>
        </p:nvSpPr>
        <p:spPr>
          <a:xfrm>
            <a:off x="641650" y="5676032"/>
            <a:ext cx="543666" cy="369332"/>
          </a:xfrm>
          <a:prstGeom prst="rect">
            <a:avLst/>
          </a:prstGeom>
          <a:noFill/>
        </p:spPr>
        <p:txBody>
          <a:bodyPr wrap="square">
            <a:spAutoFit/>
          </a:bodyPr>
          <a:lstStyle/>
          <a:p>
            <a:pPr algn="ctr"/>
            <a:r>
              <a:rPr lang="en-GB" dirty="0">
                <a:solidFill>
                  <a:srgbClr val="0099E2"/>
                </a:solidFill>
                <a:latin typeface="Calibri" panose="020F0502020204030204" pitchFamily="34" charset="0"/>
                <a:ea typeface="Times New Roman" panose="02020603050405020304" pitchFamily="18" charset="0"/>
                <a:cs typeface="Times New Roman" panose="02020603050405020304" pitchFamily="18" charset="0"/>
              </a:rPr>
              <a:t>28</a:t>
            </a:r>
            <a:endParaRPr lang="en-GB" sz="1800" dirty="0">
              <a:solidFill>
                <a:srgbClr val="0099E2"/>
              </a:solidFill>
              <a:effectLst/>
              <a:latin typeface="Times New Roman" panose="02020603050405020304" pitchFamily="18" charset="0"/>
              <a:ea typeface="Times New Roman" panose="02020603050405020304" pitchFamily="18" charset="0"/>
            </a:endParaRPr>
          </a:p>
        </p:txBody>
      </p:sp>
      <p:pic>
        <p:nvPicPr>
          <p:cNvPr id="13" name="Picture 12" descr="A map of a city&#10;&#10;Description automatically generated">
            <a:extLst>
              <a:ext uri="{FF2B5EF4-FFF2-40B4-BE49-F238E27FC236}">
                <a16:creationId xmlns:a16="http://schemas.microsoft.com/office/drawing/2014/main" id="{F8FD00A5-8DAB-3E76-6D1F-8B56DFD119C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70872" y="4934775"/>
            <a:ext cx="4154311" cy="4086811"/>
          </a:xfrm>
          <a:prstGeom prst="rect">
            <a:avLst/>
          </a:prstGeom>
        </p:spPr>
      </p:pic>
      <p:sp>
        <p:nvSpPr>
          <p:cNvPr id="14" name="TextBox 13">
            <a:extLst>
              <a:ext uri="{FF2B5EF4-FFF2-40B4-BE49-F238E27FC236}">
                <a16:creationId xmlns:a16="http://schemas.microsoft.com/office/drawing/2014/main" id="{09A09F28-33C7-597F-99A1-054FFB8CA20F}"/>
              </a:ext>
            </a:extLst>
          </p:cNvPr>
          <p:cNvSpPr txBox="1"/>
          <p:nvPr/>
        </p:nvSpPr>
        <p:spPr>
          <a:xfrm>
            <a:off x="259384" y="1422202"/>
            <a:ext cx="1863199" cy="1754326"/>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Based on map evidence, what is the direction of the prevailing wind at Spurn Head?</a:t>
            </a:r>
            <a:endParaRPr lang="en-GB" sz="1800" dirty="0">
              <a:effectLst/>
              <a:latin typeface="Times New Roman" panose="02020603050405020304" pitchFamily="18" charset="0"/>
              <a:ea typeface="Times New Roman" panose="02020603050405020304" pitchFamily="18" charset="0"/>
            </a:endParaRPr>
          </a:p>
        </p:txBody>
      </p:sp>
      <p:pic>
        <p:nvPicPr>
          <p:cNvPr id="24" name="Picture 23" descr="A map of a beach&#10;&#10;Description automatically generated">
            <a:extLst>
              <a:ext uri="{FF2B5EF4-FFF2-40B4-BE49-F238E27FC236}">
                <a16:creationId xmlns:a16="http://schemas.microsoft.com/office/drawing/2014/main" id="{8082BE49-4375-5B55-B000-17A9485440E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055347" y="1465308"/>
            <a:ext cx="1715144" cy="2316635"/>
          </a:xfrm>
          <a:prstGeom prst="rect">
            <a:avLst/>
          </a:prstGeom>
        </p:spPr>
      </p:pic>
      <p:sp>
        <p:nvSpPr>
          <p:cNvPr id="25" name="TextBox 24">
            <a:extLst>
              <a:ext uri="{FF2B5EF4-FFF2-40B4-BE49-F238E27FC236}">
                <a16:creationId xmlns:a16="http://schemas.microsoft.com/office/drawing/2014/main" id="{DD8FF3B5-530E-E90A-E52B-5D5ABCECE299}"/>
              </a:ext>
            </a:extLst>
          </p:cNvPr>
          <p:cNvSpPr txBox="1"/>
          <p:nvPr/>
        </p:nvSpPr>
        <p:spPr>
          <a:xfrm>
            <a:off x="3803819" y="1418231"/>
            <a:ext cx="2894007" cy="646331"/>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Identify the landform shown on the map extract below. </a:t>
            </a:r>
            <a:endParaRPr lang="en-GB" sz="1800" dirty="0">
              <a:effectLst/>
              <a:latin typeface="Times New Roman" panose="02020603050405020304" pitchFamily="18" charset="0"/>
              <a:ea typeface="Times New Roman" panose="02020603050405020304" pitchFamily="18" charset="0"/>
            </a:endParaRPr>
          </a:p>
        </p:txBody>
      </p:sp>
      <p:pic>
        <p:nvPicPr>
          <p:cNvPr id="28" name="Picture 27" descr="A map of a beach&#10;&#10;Description automatically generated">
            <a:extLst>
              <a:ext uri="{FF2B5EF4-FFF2-40B4-BE49-F238E27FC236}">
                <a16:creationId xmlns:a16="http://schemas.microsoft.com/office/drawing/2014/main" id="{3F43622C-A540-21C7-4F75-98589731EF20}"/>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918546" y="2064562"/>
            <a:ext cx="2060914" cy="1718819"/>
          </a:xfrm>
          <a:prstGeom prst="rect">
            <a:avLst/>
          </a:prstGeom>
        </p:spPr>
      </p:pic>
    </p:spTree>
    <p:extLst>
      <p:ext uri="{BB962C8B-B14F-4D97-AF65-F5344CB8AC3E}">
        <p14:creationId xmlns:p14="http://schemas.microsoft.com/office/powerpoint/2010/main" val="299091774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ounded Rectangle 38">
            <a:extLst>
              <a:ext uri="{FF2B5EF4-FFF2-40B4-BE49-F238E27FC236}">
                <a16:creationId xmlns:a16="http://schemas.microsoft.com/office/drawing/2014/main" id="{52F230C3-C067-1D83-4194-D71DE404E64A}"/>
              </a:ext>
            </a:extLst>
          </p:cNvPr>
          <p:cNvSpPr/>
          <p:nvPr/>
        </p:nvSpPr>
        <p:spPr>
          <a:xfrm>
            <a:off x="-487298" y="-18903"/>
            <a:ext cx="5944201" cy="862850"/>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59AE178B-C624-4D98-4AFB-F17C80EE19ED}"/>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5" name="Footer Placeholder 30">
            <a:extLst>
              <a:ext uri="{FF2B5EF4-FFF2-40B4-BE49-F238E27FC236}">
                <a16:creationId xmlns:a16="http://schemas.microsoft.com/office/drawing/2014/main" id="{56882547-97F2-1AEB-943C-D629F6E5561A}"/>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94</a:t>
            </a:fld>
            <a:endParaRPr lang="en-GB" sz="1400" dirty="0"/>
          </a:p>
        </p:txBody>
      </p:sp>
      <p:pic>
        <p:nvPicPr>
          <p:cNvPr id="6" name="Graphic 5">
            <a:extLst>
              <a:ext uri="{FF2B5EF4-FFF2-40B4-BE49-F238E27FC236}">
                <a16:creationId xmlns:a16="http://schemas.microsoft.com/office/drawing/2014/main" id="{85376C1E-FE4C-4D94-3A49-5F3C4FB12D4F}"/>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153385" y="9383990"/>
            <a:ext cx="205675" cy="205675"/>
          </a:xfrm>
          <a:prstGeom prst="rect">
            <a:avLst/>
          </a:prstGeom>
        </p:spPr>
      </p:pic>
      <p:sp>
        <p:nvSpPr>
          <p:cNvPr id="3" name="Rectangle 2">
            <a:extLst>
              <a:ext uri="{FF2B5EF4-FFF2-40B4-BE49-F238E27FC236}">
                <a16:creationId xmlns:a16="http://schemas.microsoft.com/office/drawing/2014/main" id="{BAE21A3D-BAC1-720E-9EF6-AD0A03E60783}"/>
              </a:ext>
            </a:extLst>
          </p:cNvPr>
          <p:cNvSpPr/>
          <p:nvPr/>
        </p:nvSpPr>
        <p:spPr>
          <a:xfrm>
            <a:off x="-160421" y="1459739"/>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0AAAB6E1-8587-E36C-0FE9-A4ABBBDA2696}"/>
              </a:ext>
            </a:extLst>
          </p:cNvPr>
          <p:cNvSpPr txBox="1"/>
          <p:nvPr/>
        </p:nvSpPr>
        <p:spPr>
          <a:xfrm>
            <a:off x="197105" y="1459739"/>
            <a:ext cx="5782355" cy="400110"/>
          </a:xfrm>
          <a:prstGeom prst="rect">
            <a:avLst/>
          </a:prstGeom>
          <a:noFill/>
        </p:spPr>
        <p:txBody>
          <a:bodyPr wrap="square" rtlCol="0">
            <a:spAutoFit/>
          </a:bodyPr>
          <a:lstStyle/>
          <a:p>
            <a:r>
              <a:rPr lang="en-GB" sz="2000" dirty="0">
                <a:solidFill>
                  <a:schemeClr val="bg1"/>
                </a:solidFill>
              </a:rPr>
              <a:t>Tourism</a:t>
            </a:r>
          </a:p>
        </p:txBody>
      </p:sp>
      <p:sp>
        <p:nvSpPr>
          <p:cNvPr id="15" name="TextBox 14">
            <a:extLst>
              <a:ext uri="{FF2B5EF4-FFF2-40B4-BE49-F238E27FC236}">
                <a16:creationId xmlns:a16="http://schemas.microsoft.com/office/drawing/2014/main" id="{6E136D58-8ED1-5C44-93C5-83CB66504BC7}"/>
              </a:ext>
            </a:extLst>
          </p:cNvPr>
          <p:cNvSpPr txBox="1"/>
          <p:nvPr/>
        </p:nvSpPr>
        <p:spPr>
          <a:xfrm>
            <a:off x="290426" y="6985982"/>
            <a:ext cx="6149753" cy="646331"/>
          </a:xfrm>
          <a:prstGeom prst="rect">
            <a:avLst/>
          </a:prstGeom>
          <a:noFill/>
        </p:spPr>
        <p:txBody>
          <a:bodyPr wrap="square">
            <a:spAutoFit/>
          </a:bodyPr>
          <a:lstStyle/>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Identify evidence to s</a:t>
            </a:r>
            <a:r>
              <a:rPr lang="en-GB" dirty="0">
                <a:latin typeface="Calibri" panose="020F0502020204030204" pitchFamily="34" charset="0"/>
                <a:ea typeface="Times New Roman" panose="02020603050405020304" pitchFamily="18" charset="0"/>
                <a:cs typeface="Times New Roman" panose="02020603050405020304" pitchFamily="18" charset="0"/>
              </a:rPr>
              <a:t>uggest the area is a tourist resort. Include 6 figure grid references in your answer.</a:t>
            </a:r>
            <a:endParaRPr lang="en-GB" sz="1800" dirty="0">
              <a:effectLst/>
              <a:latin typeface="Times New Roman" panose="02020603050405020304" pitchFamily="18" charset="0"/>
              <a:ea typeface="Times New Roman" panose="02020603050405020304" pitchFamily="18" charset="0"/>
            </a:endParaRPr>
          </a:p>
        </p:txBody>
      </p:sp>
      <p:pic>
        <p:nvPicPr>
          <p:cNvPr id="17" name="Graphic 16">
            <a:extLst>
              <a:ext uri="{FF2B5EF4-FFF2-40B4-BE49-F238E27FC236}">
                <a16:creationId xmlns:a16="http://schemas.microsoft.com/office/drawing/2014/main" id="{B48FD46D-A0E7-7A70-E892-AF7B8FC0D5D6}"/>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153385" y="9383990"/>
            <a:ext cx="205675" cy="205675"/>
          </a:xfrm>
          <a:prstGeom prst="rect">
            <a:avLst/>
          </a:prstGeom>
        </p:spPr>
      </p:pic>
      <p:sp>
        <p:nvSpPr>
          <p:cNvPr id="18" name="TextBox 17">
            <a:extLst>
              <a:ext uri="{FF2B5EF4-FFF2-40B4-BE49-F238E27FC236}">
                <a16:creationId xmlns:a16="http://schemas.microsoft.com/office/drawing/2014/main" id="{E38B45AA-08EC-7B31-FE41-06397C81B8A9}"/>
              </a:ext>
            </a:extLst>
          </p:cNvPr>
          <p:cNvSpPr txBox="1"/>
          <p:nvPr/>
        </p:nvSpPr>
        <p:spPr>
          <a:xfrm>
            <a:off x="235005" y="1844429"/>
            <a:ext cx="6462821" cy="369332"/>
          </a:xfrm>
          <a:prstGeom prst="rect">
            <a:avLst/>
          </a:prstGeom>
          <a:noFill/>
        </p:spPr>
        <p:txBody>
          <a:bodyPr wrap="square">
            <a:spAutoFit/>
          </a:bodyPr>
          <a:lstStyle/>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Study the map below. </a:t>
            </a:r>
            <a:endParaRPr lang="en-GB" sz="1800" dirty="0">
              <a:effectLst/>
              <a:latin typeface="Times New Roman" panose="02020603050405020304" pitchFamily="18" charset="0"/>
              <a:ea typeface="Times New Roman" panose="02020603050405020304" pitchFamily="18" charset="0"/>
            </a:endParaRPr>
          </a:p>
        </p:txBody>
      </p:sp>
      <p:pic>
        <p:nvPicPr>
          <p:cNvPr id="8" name="Picture 7" descr="A map of a city&#10;&#10;Description automatically generated">
            <a:extLst>
              <a:ext uri="{FF2B5EF4-FFF2-40B4-BE49-F238E27FC236}">
                <a16:creationId xmlns:a16="http://schemas.microsoft.com/office/drawing/2014/main" id="{3BE28D35-D3E9-31EF-FAB3-87F7987EF9F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90426" y="2237214"/>
            <a:ext cx="5961767" cy="4522720"/>
          </a:xfrm>
          <a:prstGeom prst="rect">
            <a:avLst/>
          </a:prstGeom>
        </p:spPr>
      </p:pic>
      <p:sp>
        <p:nvSpPr>
          <p:cNvPr id="22" name="TextBox 21">
            <a:extLst>
              <a:ext uri="{FF2B5EF4-FFF2-40B4-BE49-F238E27FC236}">
                <a16:creationId xmlns:a16="http://schemas.microsoft.com/office/drawing/2014/main" id="{11F78FF2-ECE3-5E80-43CA-AC8D2891058E}"/>
              </a:ext>
            </a:extLst>
          </p:cNvPr>
          <p:cNvSpPr txBox="1"/>
          <p:nvPr/>
        </p:nvSpPr>
        <p:spPr>
          <a:xfrm>
            <a:off x="2993810" y="6672397"/>
            <a:ext cx="543666" cy="369332"/>
          </a:xfrm>
          <a:prstGeom prst="rect">
            <a:avLst/>
          </a:prstGeom>
          <a:noFill/>
        </p:spPr>
        <p:txBody>
          <a:bodyPr wrap="square">
            <a:spAutoFit/>
          </a:bodyPr>
          <a:lstStyle/>
          <a:p>
            <a:pPr algn="ctr"/>
            <a:r>
              <a:rPr lang="en-GB" dirty="0">
                <a:solidFill>
                  <a:srgbClr val="0099E2"/>
                </a:solidFill>
                <a:latin typeface="Calibri" panose="020F0502020204030204" pitchFamily="34" charset="0"/>
                <a:ea typeface="Times New Roman" panose="02020603050405020304" pitchFamily="18" charset="0"/>
                <a:cs typeface="Times New Roman" panose="02020603050405020304" pitchFamily="18" charset="0"/>
              </a:rPr>
              <a:t>32</a:t>
            </a:r>
            <a:endParaRPr lang="en-GB" sz="1800" dirty="0">
              <a:solidFill>
                <a:srgbClr val="0099E2"/>
              </a:solidFill>
              <a:effectLst/>
              <a:latin typeface="Times New Roman" panose="02020603050405020304" pitchFamily="18" charset="0"/>
              <a:ea typeface="Times New Roman" panose="02020603050405020304" pitchFamily="18" charset="0"/>
            </a:endParaRPr>
          </a:p>
        </p:txBody>
      </p:sp>
      <p:sp>
        <p:nvSpPr>
          <p:cNvPr id="24" name="TextBox 23">
            <a:extLst>
              <a:ext uri="{FF2B5EF4-FFF2-40B4-BE49-F238E27FC236}">
                <a16:creationId xmlns:a16="http://schemas.microsoft.com/office/drawing/2014/main" id="{BF6310BA-558B-87BD-C313-08738550ED21}"/>
              </a:ext>
            </a:extLst>
          </p:cNvPr>
          <p:cNvSpPr txBox="1"/>
          <p:nvPr/>
        </p:nvSpPr>
        <p:spPr>
          <a:xfrm>
            <a:off x="3729798" y="6662377"/>
            <a:ext cx="543666" cy="369332"/>
          </a:xfrm>
          <a:prstGeom prst="rect">
            <a:avLst/>
          </a:prstGeom>
          <a:noFill/>
        </p:spPr>
        <p:txBody>
          <a:bodyPr wrap="square">
            <a:spAutoFit/>
          </a:bodyPr>
          <a:lstStyle/>
          <a:p>
            <a:pPr algn="ctr"/>
            <a:r>
              <a:rPr lang="en-GB" dirty="0">
                <a:solidFill>
                  <a:srgbClr val="0099E2"/>
                </a:solidFill>
                <a:latin typeface="Calibri" panose="020F0502020204030204" pitchFamily="34" charset="0"/>
                <a:ea typeface="Times New Roman" panose="02020603050405020304" pitchFamily="18" charset="0"/>
                <a:cs typeface="Times New Roman" panose="02020603050405020304" pitchFamily="18" charset="0"/>
              </a:rPr>
              <a:t>33</a:t>
            </a:r>
            <a:endParaRPr lang="en-GB" sz="1800" dirty="0">
              <a:solidFill>
                <a:srgbClr val="0099E2"/>
              </a:solidFill>
              <a:effectLst/>
              <a:latin typeface="Times New Roman" panose="02020603050405020304" pitchFamily="18" charset="0"/>
              <a:ea typeface="Times New Roman" panose="02020603050405020304" pitchFamily="18" charset="0"/>
            </a:endParaRPr>
          </a:p>
        </p:txBody>
      </p:sp>
      <p:sp>
        <p:nvSpPr>
          <p:cNvPr id="33" name="TextBox 32">
            <a:extLst>
              <a:ext uri="{FF2B5EF4-FFF2-40B4-BE49-F238E27FC236}">
                <a16:creationId xmlns:a16="http://schemas.microsoft.com/office/drawing/2014/main" id="{DD5E9D28-F480-9577-6E29-95B8486CE60E}"/>
              </a:ext>
            </a:extLst>
          </p:cNvPr>
          <p:cNvSpPr txBox="1"/>
          <p:nvPr/>
        </p:nvSpPr>
        <p:spPr>
          <a:xfrm>
            <a:off x="4457051" y="6662377"/>
            <a:ext cx="543666" cy="369332"/>
          </a:xfrm>
          <a:prstGeom prst="rect">
            <a:avLst/>
          </a:prstGeom>
          <a:noFill/>
        </p:spPr>
        <p:txBody>
          <a:bodyPr wrap="square">
            <a:spAutoFit/>
          </a:bodyPr>
          <a:lstStyle/>
          <a:p>
            <a:pPr algn="ctr"/>
            <a:r>
              <a:rPr lang="en-GB" dirty="0">
                <a:solidFill>
                  <a:srgbClr val="0099E2"/>
                </a:solidFill>
                <a:latin typeface="Calibri" panose="020F0502020204030204" pitchFamily="34" charset="0"/>
                <a:ea typeface="Times New Roman" panose="02020603050405020304" pitchFamily="18" charset="0"/>
                <a:cs typeface="Times New Roman" panose="02020603050405020304" pitchFamily="18" charset="0"/>
              </a:rPr>
              <a:t>34</a:t>
            </a:r>
            <a:endParaRPr lang="en-GB" sz="1800" dirty="0">
              <a:solidFill>
                <a:srgbClr val="0099E2"/>
              </a:solidFill>
              <a:effectLst/>
              <a:latin typeface="Times New Roman" panose="02020603050405020304" pitchFamily="18" charset="0"/>
              <a:ea typeface="Times New Roman" panose="02020603050405020304" pitchFamily="18" charset="0"/>
            </a:endParaRPr>
          </a:p>
        </p:txBody>
      </p:sp>
      <p:sp>
        <p:nvSpPr>
          <p:cNvPr id="34" name="TextBox 33">
            <a:extLst>
              <a:ext uri="{FF2B5EF4-FFF2-40B4-BE49-F238E27FC236}">
                <a16:creationId xmlns:a16="http://schemas.microsoft.com/office/drawing/2014/main" id="{4CA11490-C0CE-FB2E-1504-3D9A42FD5831}"/>
              </a:ext>
            </a:extLst>
          </p:cNvPr>
          <p:cNvSpPr txBox="1"/>
          <p:nvPr/>
        </p:nvSpPr>
        <p:spPr>
          <a:xfrm>
            <a:off x="5160889" y="6672397"/>
            <a:ext cx="543666" cy="369332"/>
          </a:xfrm>
          <a:prstGeom prst="rect">
            <a:avLst/>
          </a:prstGeom>
          <a:noFill/>
        </p:spPr>
        <p:txBody>
          <a:bodyPr wrap="square">
            <a:spAutoFit/>
          </a:bodyPr>
          <a:lstStyle/>
          <a:p>
            <a:pPr algn="ctr"/>
            <a:r>
              <a:rPr lang="en-GB" dirty="0">
                <a:solidFill>
                  <a:srgbClr val="0099E2"/>
                </a:solidFill>
                <a:latin typeface="Calibri" panose="020F0502020204030204" pitchFamily="34" charset="0"/>
                <a:ea typeface="Times New Roman" panose="02020603050405020304" pitchFamily="18" charset="0"/>
                <a:cs typeface="Times New Roman" panose="02020603050405020304" pitchFamily="18" charset="0"/>
              </a:rPr>
              <a:t>35</a:t>
            </a:r>
            <a:endParaRPr lang="en-GB" sz="1800" dirty="0">
              <a:solidFill>
                <a:srgbClr val="0099E2"/>
              </a:solidFill>
              <a:effectLst/>
              <a:latin typeface="Times New Roman" panose="02020603050405020304" pitchFamily="18" charset="0"/>
              <a:ea typeface="Times New Roman" panose="02020603050405020304" pitchFamily="18" charset="0"/>
            </a:endParaRPr>
          </a:p>
        </p:txBody>
      </p:sp>
      <p:sp>
        <p:nvSpPr>
          <p:cNvPr id="35" name="TextBox 34">
            <a:extLst>
              <a:ext uri="{FF2B5EF4-FFF2-40B4-BE49-F238E27FC236}">
                <a16:creationId xmlns:a16="http://schemas.microsoft.com/office/drawing/2014/main" id="{7CF8B951-E75F-5574-44FD-EC6EF0245D51}"/>
              </a:ext>
            </a:extLst>
          </p:cNvPr>
          <p:cNvSpPr txBox="1"/>
          <p:nvPr/>
        </p:nvSpPr>
        <p:spPr>
          <a:xfrm>
            <a:off x="834608" y="6662377"/>
            <a:ext cx="543666" cy="369332"/>
          </a:xfrm>
          <a:prstGeom prst="rect">
            <a:avLst/>
          </a:prstGeom>
          <a:noFill/>
        </p:spPr>
        <p:txBody>
          <a:bodyPr wrap="square">
            <a:spAutoFit/>
          </a:bodyPr>
          <a:lstStyle/>
          <a:p>
            <a:pPr algn="ctr"/>
            <a:r>
              <a:rPr lang="en-GB" dirty="0">
                <a:solidFill>
                  <a:srgbClr val="0099E2"/>
                </a:solidFill>
                <a:latin typeface="Calibri" panose="020F0502020204030204" pitchFamily="34" charset="0"/>
                <a:ea typeface="Times New Roman" panose="02020603050405020304" pitchFamily="18" charset="0"/>
                <a:cs typeface="Times New Roman" panose="02020603050405020304" pitchFamily="18" charset="0"/>
              </a:rPr>
              <a:t>29</a:t>
            </a:r>
            <a:endParaRPr lang="en-GB" sz="1800" dirty="0">
              <a:solidFill>
                <a:srgbClr val="0099E2"/>
              </a:solidFill>
              <a:effectLst/>
              <a:latin typeface="Times New Roman" panose="02020603050405020304" pitchFamily="18" charset="0"/>
              <a:ea typeface="Times New Roman" panose="02020603050405020304" pitchFamily="18" charset="0"/>
            </a:endParaRPr>
          </a:p>
        </p:txBody>
      </p:sp>
      <p:sp>
        <p:nvSpPr>
          <p:cNvPr id="36" name="TextBox 35">
            <a:extLst>
              <a:ext uri="{FF2B5EF4-FFF2-40B4-BE49-F238E27FC236}">
                <a16:creationId xmlns:a16="http://schemas.microsoft.com/office/drawing/2014/main" id="{90DBB062-AA70-9647-6591-9DF97CBA31DA}"/>
              </a:ext>
            </a:extLst>
          </p:cNvPr>
          <p:cNvSpPr txBox="1"/>
          <p:nvPr/>
        </p:nvSpPr>
        <p:spPr>
          <a:xfrm>
            <a:off x="1562032" y="6662377"/>
            <a:ext cx="543666" cy="369332"/>
          </a:xfrm>
          <a:prstGeom prst="rect">
            <a:avLst/>
          </a:prstGeom>
          <a:noFill/>
        </p:spPr>
        <p:txBody>
          <a:bodyPr wrap="square">
            <a:spAutoFit/>
          </a:bodyPr>
          <a:lstStyle/>
          <a:p>
            <a:pPr algn="ctr"/>
            <a:r>
              <a:rPr lang="en-GB" dirty="0">
                <a:solidFill>
                  <a:srgbClr val="0099E2"/>
                </a:solidFill>
                <a:latin typeface="Calibri" panose="020F0502020204030204" pitchFamily="34" charset="0"/>
                <a:ea typeface="Times New Roman" panose="02020603050405020304" pitchFamily="18" charset="0"/>
                <a:cs typeface="Times New Roman" panose="02020603050405020304" pitchFamily="18" charset="0"/>
              </a:rPr>
              <a:t>30</a:t>
            </a:r>
            <a:endParaRPr lang="en-GB" sz="1800" dirty="0">
              <a:solidFill>
                <a:srgbClr val="0099E2"/>
              </a:solidFill>
              <a:effectLst/>
              <a:latin typeface="Times New Roman" panose="02020603050405020304" pitchFamily="18" charset="0"/>
              <a:ea typeface="Times New Roman" panose="02020603050405020304" pitchFamily="18" charset="0"/>
            </a:endParaRPr>
          </a:p>
        </p:txBody>
      </p:sp>
      <p:sp>
        <p:nvSpPr>
          <p:cNvPr id="37" name="TextBox 36">
            <a:extLst>
              <a:ext uri="{FF2B5EF4-FFF2-40B4-BE49-F238E27FC236}">
                <a16:creationId xmlns:a16="http://schemas.microsoft.com/office/drawing/2014/main" id="{F6249CEC-E92C-8B7E-4F1B-16C0BC2CD6FF}"/>
              </a:ext>
            </a:extLst>
          </p:cNvPr>
          <p:cNvSpPr txBox="1"/>
          <p:nvPr/>
        </p:nvSpPr>
        <p:spPr>
          <a:xfrm>
            <a:off x="2278447" y="6672397"/>
            <a:ext cx="543666" cy="369332"/>
          </a:xfrm>
          <a:prstGeom prst="rect">
            <a:avLst/>
          </a:prstGeom>
          <a:noFill/>
        </p:spPr>
        <p:txBody>
          <a:bodyPr wrap="square">
            <a:spAutoFit/>
          </a:bodyPr>
          <a:lstStyle/>
          <a:p>
            <a:pPr algn="ctr"/>
            <a:r>
              <a:rPr lang="en-GB" dirty="0">
                <a:solidFill>
                  <a:srgbClr val="0099E2"/>
                </a:solidFill>
                <a:latin typeface="Calibri" panose="020F0502020204030204" pitchFamily="34" charset="0"/>
                <a:ea typeface="Times New Roman" panose="02020603050405020304" pitchFamily="18" charset="0"/>
                <a:cs typeface="Times New Roman" panose="02020603050405020304" pitchFamily="18" charset="0"/>
              </a:rPr>
              <a:t>31</a:t>
            </a:r>
            <a:endParaRPr lang="en-GB" sz="1800" dirty="0">
              <a:solidFill>
                <a:srgbClr val="0099E2"/>
              </a:solidFill>
              <a:effectLst/>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a16="http://schemas.microsoft.com/office/drawing/2014/main" id="{50D14A1C-AE8A-2F2C-A68B-C873686CC303}"/>
              </a:ext>
            </a:extLst>
          </p:cNvPr>
          <p:cNvSpPr txBox="1"/>
          <p:nvPr/>
        </p:nvSpPr>
        <p:spPr>
          <a:xfrm>
            <a:off x="130254" y="6677255"/>
            <a:ext cx="543666" cy="369332"/>
          </a:xfrm>
          <a:prstGeom prst="rect">
            <a:avLst/>
          </a:prstGeom>
          <a:noFill/>
        </p:spPr>
        <p:txBody>
          <a:bodyPr wrap="square">
            <a:spAutoFit/>
          </a:bodyPr>
          <a:lstStyle/>
          <a:p>
            <a:pPr algn="ctr"/>
            <a:r>
              <a:rPr lang="en-GB" dirty="0">
                <a:solidFill>
                  <a:srgbClr val="0099E2"/>
                </a:solidFill>
                <a:latin typeface="Calibri" panose="020F0502020204030204" pitchFamily="34" charset="0"/>
                <a:ea typeface="Times New Roman" panose="02020603050405020304" pitchFamily="18" charset="0"/>
                <a:cs typeface="Times New Roman" panose="02020603050405020304" pitchFamily="18" charset="0"/>
              </a:rPr>
              <a:t>28</a:t>
            </a:r>
            <a:endParaRPr lang="en-GB" sz="1800" dirty="0">
              <a:solidFill>
                <a:srgbClr val="0099E2"/>
              </a:solidFill>
              <a:effectLst/>
              <a:latin typeface="Times New Roman" panose="02020603050405020304" pitchFamily="18" charset="0"/>
              <a:ea typeface="Times New Roman" panose="02020603050405020304" pitchFamily="18" charset="0"/>
            </a:endParaRPr>
          </a:p>
        </p:txBody>
      </p:sp>
      <p:sp>
        <p:nvSpPr>
          <p:cNvPr id="11" name="TextBox 10">
            <a:extLst>
              <a:ext uri="{FF2B5EF4-FFF2-40B4-BE49-F238E27FC236}">
                <a16:creationId xmlns:a16="http://schemas.microsoft.com/office/drawing/2014/main" id="{E39548DD-8B6E-D976-8ED4-BFA44B14B85C}"/>
              </a:ext>
            </a:extLst>
          </p:cNvPr>
          <p:cNvSpPr txBox="1"/>
          <p:nvPr/>
        </p:nvSpPr>
        <p:spPr>
          <a:xfrm>
            <a:off x="5888355" y="6662377"/>
            <a:ext cx="543666" cy="369332"/>
          </a:xfrm>
          <a:prstGeom prst="rect">
            <a:avLst/>
          </a:prstGeom>
          <a:noFill/>
        </p:spPr>
        <p:txBody>
          <a:bodyPr wrap="square">
            <a:spAutoFit/>
          </a:bodyPr>
          <a:lstStyle/>
          <a:p>
            <a:pPr algn="ctr"/>
            <a:r>
              <a:rPr lang="en-GB" dirty="0">
                <a:solidFill>
                  <a:srgbClr val="0099E2"/>
                </a:solidFill>
                <a:latin typeface="Calibri" panose="020F0502020204030204" pitchFamily="34" charset="0"/>
                <a:ea typeface="Times New Roman" panose="02020603050405020304" pitchFamily="18" charset="0"/>
                <a:cs typeface="Times New Roman" panose="02020603050405020304" pitchFamily="18" charset="0"/>
              </a:rPr>
              <a:t>36</a:t>
            </a:r>
            <a:endParaRPr lang="en-GB" sz="1800" dirty="0">
              <a:solidFill>
                <a:srgbClr val="0099E2"/>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7878258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A5A4C280-9265-3CC5-E12A-CF0515DE7228}"/>
              </a:ext>
            </a:extLst>
          </p:cNvPr>
          <p:cNvSpPr/>
          <p:nvPr/>
        </p:nvSpPr>
        <p:spPr>
          <a:xfrm>
            <a:off x="394447" y="773199"/>
            <a:ext cx="5755583" cy="616329"/>
          </a:xfrm>
          <a:prstGeom prst="roundRect">
            <a:avLst/>
          </a:prstGeom>
          <a:solidFill>
            <a:srgbClr val="4F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A2B7AD60-BC90-BBEA-0C9E-B5E6AB125E64}"/>
              </a:ext>
            </a:extLst>
          </p:cNvPr>
          <p:cNvSpPr txBox="1"/>
          <p:nvPr/>
        </p:nvSpPr>
        <p:spPr>
          <a:xfrm>
            <a:off x="501903" y="892305"/>
            <a:ext cx="7154779" cy="461665"/>
          </a:xfrm>
          <a:prstGeom prst="rect">
            <a:avLst/>
          </a:prstGeom>
          <a:noFill/>
        </p:spPr>
        <p:txBody>
          <a:bodyPr wrap="square" rtlCol="0">
            <a:spAutoFit/>
          </a:bodyPr>
          <a:lstStyle/>
          <a:p>
            <a:r>
              <a:rPr lang="en-GB" sz="2400" b="1" dirty="0">
                <a:solidFill>
                  <a:schemeClr val="bg1"/>
                </a:solidFill>
              </a:rPr>
              <a:t>Coastal Environments and OS Maps</a:t>
            </a:r>
          </a:p>
        </p:txBody>
      </p:sp>
      <p:sp>
        <p:nvSpPr>
          <p:cNvPr id="9" name="Rectangle 8">
            <a:extLst>
              <a:ext uri="{FF2B5EF4-FFF2-40B4-BE49-F238E27FC236}">
                <a16:creationId xmlns:a16="http://schemas.microsoft.com/office/drawing/2014/main" id="{9E0E8C76-28E0-8293-66B9-120D4FC99544}"/>
              </a:ext>
            </a:extLst>
          </p:cNvPr>
          <p:cNvSpPr/>
          <p:nvPr/>
        </p:nvSpPr>
        <p:spPr>
          <a:xfrm>
            <a:off x="-160421" y="1459739"/>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90ED1EA0-6811-E62C-8186-0AF57947F6A4}"/>
              </a:ext>
            </a:extLst>
          </p:cNvPr>
          <p:cNvSpPr txBox="1"/>
          <p:nvPr/>
        </p:nvSpPr>
        <p:spPr>
          <a:xfrm>
            <a:off x="197105" y="1459739"/>
            <a:ext cx="7154779" cy="400110"/>
          </a:xfrm>
          <a:prstGeom prst="rect">
            <a:avLst/>
          </a:prstGeom>
          <a:noFill/>
        </p:spPr>
        <p:txBody>
          <a:bodyPr wrap="square" rtlCol="0">
            <a:spAutoFit/>
          </a:bodyPr>
          <a:lstStyle/>
          <a:p>
            <a:r>
              <a:rPr lang="en-GB" sz="2000" dirty="0">
                <a:solidFill>
                  <a:schemeClr val="bg1"/>
                </a:solidFill>
              </a:rPr>
              <a:t>Coastal Environments and OS Maps</a:t>
            </a:r>
          </a:p>
        </p:txBody>
      </p:sp>
      <p:sp>
        <p:nvSpPr>
          <p:cNvPr id="16" name="TextBox 15">
            <a:extLst>
              <a:ext uri="{FF2B5EF4-FFF2-40B4-BE49-F238E27FC236}">
                <a16:creationId xmlns:a16="http://schemas.microsoft.com/office/drawing/2014/main" id="{3CD2ED89-2A90-C195-C5BD-D02496E9B067}"/>
              </a:ext>
            </a:extLst>
          </p:cNvPr>
          <p:cNvSpPr txBox="1"/>
          <p:nvPr/>
        </p:nvSpPr>
        <p:spPr>
          <a:xfrm>
            <a:off x="235004" y="1921330"/>
            <a:ext cx="6462821" cy="646331"/>
          </a:xfrm>
          <a:prstGeom prst="rect">
            <a:avLst/>
          </a:prstGeom>
          <a:noFill/>
        </p:spPr>
        <p:txBody>
          <a:bodyPr wrap="square">
            <a:spAutoFit/>
          </a:bodyPr>
          <a:lstStyle/>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Identify OS </a:t>
            </a:r>
            <a:r>
              <a:rPr lang="en-GB" dirty="0">
                <a:latin typeface="Calibri" panose="020F0502020204030204" pitchFamily="34" charset="0"/>
                <a:ea typeface="Times New Roman" panose="02020603050405020304" pitchFamily="18" charset="0"/>
                <a:cs typeface="Times New Roman" panose="02020603050405020304" pitchFamily="18" charset="0"/>
              </a:rPr>
              <a:t>map </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features of coastal environments below. </a:t>
            </a:r>
            <a:endParaRPr lang="en-GB" dirty="0">
              <a:latin typeface="Calibri" panose="020F0502020204030204" pitchFamily="34" charset="0"/>
              <a:ea typeface="Times New Roman" panose="02020603050405020304" pitchFamily="18" charset="0"/>
              <a:cs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p:txBody>
      </p:sp>
      <p:sp>
        <p:nvSpPr>
          <p:cNvPr id="36" name="Rounded Rectangle 35">
            <a:extLst>
              <a:ext uri="{FF2B5EF4-FFF2-40B4-BE49-F238E27FC236}">
                <a16:creationId xmlns:a16="http://schemas.microsoft.com/office/drawing/2014/main" id="{126BCEC3-FDDB-1380-1362-876E4D12934A}"/>
              </a:ext>
            </a:extLst>
          </p:cNvPr>
          <p:cNvSpPr/>
          <p:nvPr/>
        </p:nvSpPr>
        <p:spPr>
          <a:xfrm>
            <a:off x="-487298" y="-18903"/>
            <a:ext cx="5944201" cy="862850"/>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F41759D-1CBE-5146-F934-F373DCF4F501}"/>
              </a:ext>
            </a:extLst>
          </p:cNvPr>
          <p:cNvSpPr txBox="1"/>
          <p:nvPr/>
        </p:nvSpPr>
        <p:spPr>
          <a:xfrm>
            <a:off x="797617" y="31853"/>
            <a:ext cx="3247697" cy="830997"/>
          </a:xfrm>
          <a:prstGeom prst="rect">
            <a:avLst/>
          </a:prstGeom>
          <a:noFill/>
        </p:spPr>
        <p:txBody>
          <a:bodyPr wrap="square" rtlCol="0">
            <a:spAutoFit/>
          </a:bodyPr>
          <a:lstStyle/>
          <a:p>
            <a:r>
              <a:rPr lang="en-GB" sz="4800" dirty="0">
                <a:solidFill>
                  <a:schemeClr val="bg1"/>
                </a:solidFill>
              </a:rPr>
              <a:t>Retrieval</a:t>
            </a:r>
          </a:p>
        </p:txBody>
      </p:sp>
      <p:pic>
        <p:nvPicPr>
          <p:cNvPr id="40" name="Graphic 39">
            <a:extLst>
              <a:ext uri="{FF2B5EF4-FFF2-40B4-BE49-F238E27FC236}">
                <a16:creationId xmlns:a16="http://schemas.microsoft.com/office/drawing/2014/main" id="{F32080A9-2D19-B971-C8C0-689C442F21BC}"/>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101709" y="46405"/>
            <a:ext cx="752804" cy="752804"/>
          </a:xfrm>
          <a:prstGeom prst="rect">
            <a:avLst/>
          </a:prstGeom>
        </p:spPr>
      </p:pic>
      <p:sp>
        <p:nvSpPr>
          <p:cNvPr id="11" name="TextBox 10">
            <a:extLst>
              <a:ext uri="{FF2B5EF4-FFF2-40B4-BE49-F238E27FC236}">
                <a16:creationId xmlns:a16="http://schemas.microsoft.com/office/drawing/2014/main" id="{5C482BFB-E671-8A44-B5A4-1D25CD86D0AC}"/>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12" name="Footer Placeholder 30">
            <a:extLst>
              <a:ext uri="{FF2B5EF4-FFF2-40B4-BE49-F238E27FC236}">
                <a16:creationId xmlns:a16="http://schemas.microsoft.com/office/drawing/2014/main" id="{4F0E5C9F-912B-B781-CD05-B15B9E810777}"/>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95</a:t>
            </a:fld>
            <a:endParaRPr lang="en-GB" sz="1400" dirty="0"/>
          </a:p>
        </p:txBody>
      </p:sp>
      <p:pic>
        <p:nvPicPr>
          <p:cNvPr id="13" name="Graphic 12">
            <a:extLst>
              <a:ext uri="{FF2B5EF4-FFF2-40B4-BE49-F238E27FC236}">
                <a16:creationId xmlns:a16="http://schemas.microsoft.com/office/drawing/2014/main" id="{A8606A73-5469-A478-8112-67F7D1A99DBC}"/>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153385" y="9383990"/>
            <a:ext cx="205675" cy="205675"/>
          </a:xfrm>
          <a:prstGeom prst="rect">
            <a:avLst/>
          </a:prstGeom>
        </p:spPr>
      </p:pic>
      <p:pic>
        <p:nvPicPr>
          <p:cNvPr id="3" name="Picture 2" descr="A drawing of a water body&#10;&#10;Description automatically generated">
            <a:extLst>
              <a:ext uri="{FF2B5EF4-FFF2-40B4-BE49-F238E27FC236}">
                <a16:creationId xmlns:a16="http://schemas.microsoft.com/office/drawing/2014/main" id="{E73750CF-5DCA-ADB4-881E-38E60EC3CA79}"/>
              </a:ext>
            </a:extLst>
          </p:cNvPr>
          <p:cNvPicPr>
            <a:picLocks noChangeAspect="1"/>
          </p:cNvPicPr>
          <p:nvPr/>
        </p:nvPicPr>
        <p:blipFill>
          <a:blip r:embed="rId6"/>
          <a:stretch>
            <a:fillRect/>
          </a:stretch>
        </p:blipFill>
        <p:spPr>
          <a:xfrm>
            <a:off x="359060" y="2419781"/>
            <a:ext cx="5712178" cy="2320885"/>
          </a:xfrm>
          <a:prstGeom prst="rect">
            <a:avLst/>
          </a:prstGeom>
        </p:spPr>
      </p:pic>
      <p:sp>
        <p:nvSpPr>
          <p:cNvPr id="14" name="TextBox 13">
            <a:extLst>
              <a:ext uri="{FF2B5EF4-FFF2-40B4-BE49-F238E27FC236}">
                <a16:creationId xmlns:a16="http://schemas.microsoft.com/office/drawing/2014/main" id="{D88FD5FE-4DD3-2A43-CF6E-5DB061F221E6}"/>
              </a:ext>
            </a:extLst>
          </p:cNvPr>
          <p:cNvSpPr txBox="1"/>
          <p:nvPr/>
        </p:nvSpPr>
        <p:spPr>
          <a:xfrm>
            <a:off x="256222" y="4827755"/>
            <a:ext cx="6313911" cy="923330"/>
          </a:xfrm>
          <a:prstGeom prst="rect">
            <a:avLst/>
          </a:prstGeom>
          <a:noFill/>
        </p:spPr>
        <p:txBody>
          <a:bodyPr wrap="square">
            <a:spAutoFit/>
          </a:bodyPr>
          <a:lstStyle/>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Edit the map extract below to show what the coastline would look like if groynes were installed. </a:t>
            </a:r>
            <a:endParaRPr lang="en-GB" dirty="0">
              <a:latin typeface="Calibri" panose="020F0502020204030204" pitchFamily="34" charset="0"/>
              <a:ea typeface="Times New Roman" panose="02020603050405020304" pitchFamily="18" charset="0"/>
              <a:cs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p:txBody>
      </p:sp>
      <p:pic>
        <p:nvPicPr>
          <p:cNvPr id="17" name="Picture 16" descr="A map of a city&#10;&#10;Description automatically generated">
            <a:extLst>
              <a:ext uri="{FF2B5EF4-FFF2-40B4-BE49-F238E27FC236}">
                <a16:creationId xmlns:a16="http://schemas.microsoft.com/office/drawing/2014/main" id="{CD68456A-3D61-F78A-8F25-83A0E36C518F}"/>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54120" y="5611629"/>
            <a:ext cx="5712178" cy="3420169"/>
          </a:xfrm>
          <a:prstGeom prst="rect">
            <a:avLst/>
          </a:prstGeom>
        </p:spPr>
      </p:pic>
    </p:spTree>
    <p:extLst>
      <p:ext uri="{BB962C8B-B14F-4D97-AF65-F5344CB8AC3E}">
        <p14:creationId xmlns:p14="http://schemas.microsoft.com/office/powerpoint/2010/main" val="347292003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E12674B7-773F-3668-7AB1-17B916D376F7}"/>
              </a:ext>
            </a:extLst>
          </p:cNvPr>
          <p:cNvSpPr/>
          <p:nvPr/>
        </p:nvSpPr>
        <p:spPr>
          <a:xfrm>
            <a:off x="394447" y="773199"/>
            <a:ext cx="5755583" cy="616329"/>
          </a:xfrm>
          <a:prstGeom prst="roundRect">
            <a:avLst/>
          </a:prstGeom>
          <a:solidFill>
            <a:srgbClr val="4F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05583D8B-EC91-F06E-B684-1E8E1E7B9301}"/>
              </a:ext>
            </a:extLst>
          </p:cNvPr>
          <p:cNvSpPr txBox="1"/>
          <p:nvPr/>
        </p:nvSpPr>
        <p:spPr>
          <a:xfrm>
            <a:off x="501903" y="892305"/>
            <a:ext cx="7154779" cy="461665"/>
          </a:xfrm>
          <a:prstGeom prst="rect">
            <a:avLst/>
          </a:prstGeom>
          <a:noFill/>
        </p:spPr>
        <p:txBody>
          <a:bodyPr wrap="square" rtlCol="0">
            <a:spAutoFit/>
          </a:bodyPr>
          <a:lstStyle/>
          <a:p>
            <a:r>
              <a:rPr lang="en-GB" sz="2400" b="1" dirty="0">
                <a:solidFill>
                  <a:schemeClr val="bg1"/>
                </a:solidFill>
              </a:rPr>
              <a:t>Coastal Environments and OS Maps</a:t>
            </a:r>
          </a:p>
        </p:txBody>
      </p:sp>
      <p:sp>
        <p:nvSpPr>
          <p:cNvPr id="9" name="Rectangle 8">
            <a:extLst>
              <a:ext uri="{FF2B5EF4-FFF2-40B4-BE49-F238E27FC236}">
                <a16:creationId xmlns:a16="http://schemas.microsoft.com/office/drawing/2014/main" id="{9E0E8C76-28E0-8293-66B9-120D4FC99544}"/>
              </a:ext>
            </a:extLst>
          </p:cNvPr>
          <p:cNvSpPr/>
          <p:nvPr/>
        </p:nvSpPr>
        <p:spPr>
          <a:xfrm>
            <a:off x="-160421" y="1459739"/>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90ED1EA0-6811-E62C-8186-0AF57947F6A4}"/>
              </a:ext>
            </a:extLst>
          </p:cNvPr>
          <p:cNvSpPr txBox="1"/>
          <p:nvPr/>
        </p:nvSpPr>
        <p:spPr>
          <a:xfrm>
            <a:off x="197105" y="1459739"/>
            <a:ext cx="5782355" cy="400110"/>
          </a:xfrm>
          <a:prstGeom prst="rect">
            <a:avLst/>
          </a:prstGeom>
          <a:noFill/>
        </p:spPr>
        <p:txBody>
          <a:bodyPr wrap="square" rtlCol="0">
            <a:spAutoFit/>
          </a:bodyPr>
          <a:lstStyle/>
          <a:p>
            <a:r>
              <a:rPr lang="en-GB" sz="2000" dirty="0">
                <a:solidFill>
                  <a:schemeClr val="bg1"/>
                </a:solidFill>
              </a:rPr>
              <a:t>Coastal Management</a:t>
            </a:r>
          </a:p>
        </p:txBody>
      </p:sp>
      <p:sp>
        <p:nvSpPr>
          <p:cNvPr id="16" name="TextBox 15">
            <a:extLst>
              <a:ext uri="{FF2B5EF4-FFF2-40B4-BE49-F238E27FC236}">
                <a16:creationId xmlns:a16="http://schemas.microsoft.com/office/drawing/2014/main" id="{3CD2ED89-2A90-C195-C5BD-D02496E9B067}"/>
              </a:ext>
            </a:extLst>
          </p:cNvPr>
          <p:cNvSpPr txBox="1"/>
          <p:nvPr/>
        </p:nvSpPr>
        <p:spPr>
          <a:xfrm>
            <a:off x="235004" y="1921330"/>
            <a:ext cx="6462822" cy="1200329"/>
          </a:xfrm>
          <a:prstGeom prst="rect">
            <a:avLst/>
          </a:prstGeom>
          <a:noFill/>
        </p:spPr>
        <p:txBody>
          <a:bodyPr wrap="square">
            <a:spAutoFit/>
          </a:bodyPr>
          <a:lstStyle/>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Study the OS map extract below showing Hornsea on the Holderness Coast. Annotate the extract to show the advantages and disadvantages of coastal defences in this area. </a:t>
            </a:r>
            <a:endParaRPr lang="en-GB" dirty="0">
              <a:latin typeface="Calibri" panose="020F0502020204030204" pitchFamily="34" charset="0"/>
              <a:ea typeface="Times New Roman" panose="02020603050405020304" pitchFamily="18" charset="0"/>
              <a:cs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p:txBody>
      </p:sp>
      <p:sp>
        <p:nvSpPr>
          <p:cNvPr id="36" name="Rounded Rectangle 35">
            <a:extLst>
              <a:ext uri="{FF2B5EF4-FFF2-40B4-BE49-F238E27FC236}">
                <a16:creationId xmlns:a16="http://schemas.microsoft.com/office/drawing/2014/main" id="{126BCEC3-FDDB-1380-1362-876E4D12934A}"/>
              </a:ext>
            </a:extLst>
          </p:cNvPr>
          <p:cNvSpPr/>
          <p:nvPr/>
        </p:nvSpPr>
        <p:spPr>
          <a:xfrm>
            <a:off x="-487298" y="-18903"/>
            <a:ext cx="5944201" cy="862850"/>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F41759D-1CBE-5146-F934-F373DCF4F501}"/>
              </a:ext>
            </a:extLst>
          </p:cNvPr>
          <p:cNvSpPr txBox="1"/>
          <p:nvPr/>
        </p:nvSpPr>
        <p:spPr>
          <a:xfrm>
            <a:off x="797617" y="31853"/>
            <a:ext cx="3247697" cy="830997"/>
          </a:xfrm>
          <a:prstGeom prst="rect">
            <a:avLst/>
          </a:prstGeom>
          <a:noFill/>
        </p:spPr>
        <p:txBody>
          <a:bodyPr wrap="square" rtlCol="0">
            <a:spAutoFit/>
          </a:bodyPr>
          <a:lstStyle/>
          <a:p>
            <a:r>
              <a:rPr lang="en-GB" sz="4800" dirty="0">
                <a:solidFill>
                  <a:schemeClr val="bg1"/>
                </a:solidFill>
              </a:rPr>
              <a:t>Application</a:t>
            </a:r>
          </a:p>
        </p:txBody>
      </p:sp>
      <p:pic>
        <p:nvPicPr>
          <p:cNvPr id="11" name="Graphic 10">
            <a:extLst>
              <a:ext uri="{FF2B5EF4-FFF2-40B4-BE49-F238E27FC236}">
                <a16:creationId xmlns:a16="http://schemas.microsoft.com/office/drawing/2014/main" id="{BDDEBB3D-5D44-CD55-85E1-852767207CA5}"/>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158604" y="98027"/>
            <a:ext cx="639013" cy="639013"/>
          </a:xfrm>
          <a:prstGeom prst="rect">
            <a:avLst/>
          </a:prstGeom>
        </p:spPr>
      </p:pic>
      <p:sp>
        <p:nvSpPr>
          <p:cNvPr id="4" name="TextBox 3">
            <a:extLst>
              <a:ext uri="{FF2B5EF4-FFF2-40B4-BE49-F238E27FC236}">
                <a16:creationId xmlns:a16="http://schemas.microsoft.com/office/drawing/2014/main" id="{9D6A5026-5F29-31B0-B7F1-8A8FCF5C5E14}"/>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6" name="Footer Placeholder 30">
            <a:extLst>
              <a:ext uri="{FF2B5EF4-FFF2-40B4-BE49-F238E27FC236}">
                <a16:creationId xmlns:a16="http://schemas.microsoft.com/office/drawing/2014/main" id="{609D12ED-4BFD-02A3-51AE-D21B9FCD34DF}"/>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96</a:t>
            </a:fld>
            <a:endParaRPr lang="en-GB" sz="1400" dirty="0"/>
          </a:p>
        </p:txBody>
      </p:sp>
      <p:pic>
        <p:nvPicPr>
          <p:cNvPr id="17" name="Graphic 16">
            <a:extLst>
              <a:ext uri="{FF2B5EF4-FFF2-40B4-BE49-F238E27FC236}">
                <a16:creationId xmlns:a16="http://schemas.microsoft.com/office/drawing/2014/main" id="{7165D63F-3E83-87EC-116F-493B02F937EA}"/>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153385" y="9383990"/>
            <a:ext cx="205675" cy="205675"/>
          </a:xfrm>
          <a:prstGeom prst="rect">
            <a:avLst/>
          </a:prstGeom>
        </p:spPr>
      </p:pic>
      <p:pic>
        <p:nvPicPr>
          <p:cNvPr id="3" name="Picture 2" descr="A map of a city&#10;&#10;Description automatically generated">
            <a:extLst>
              <a:ext uri="{FF2B5EF4-FFF2-40B4-BE49-F238E27FC236}">
                <a16:creationId xmlns:a16="http://schemas.microsoft.com/office/drawing/2014/main" id="{26B9E5A9-1137-DF68-517B-E84BF86781F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675960" y="3592647"/>
            <a:ext cx="3482015" cy="4750919"/>
          </a:xfrm>
          <a:prstGeom prst="rect">
            <a:avLst/>
          </a:prstGeom>
        </p:spPr>
      </p:pic>
    </p:spTree>
    <p:extLst>
      <p:ext uri="{BB962C8B-B14F-4D97-AF65-F5344CB8AC3E}">
        <p14:creationId xmlns:p14="http://schemas.microsoft.com/office/powerpoint/2010/main" val="237817270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0D7FEB17-FBDC-4B05-2987-AC8EAB231E1F}"/>
              </a:ext>
            </a:extLst>
          </p:cNvPr>
          <p:cNvSpPr/>
          <p:nvPr/>
        </p:nvSpPr>
        <p:spPr>
          <a:xfrm>
            <a:off x="394447" y="773199"/>
            <a:ext cx="5755583" cy="616329"/>
          </a:xfrm>
          <a:prstGeom prst="roundRect">
            <a:avLst/>
          </a:prstGeom>
          <a:solidFill>
            <a:srgbClr val="4F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EA0504F8-A09A-FCED-20AD-68C2CD408CBF}"/>
              </a:ext>
            </a:extLst>
          </p:cNvPr>
          <p:cNvSpPr txBox="1"/>
          <p:nvPr/>
        </p:nvSpPr>
        <p:spPr>
          <a:xfrm>
            <a:off x="501903" y="892305"/>
            <a:ext cx="7154779" cy="461665"/>
          </a:xfrm>
          <a:prstGeom prst="rect">
            <a:avLst/>
          </a:prstGeom>
          <a:noFill/>
        </p:spPr>
        <p:txBody>
          <a:bodyPr wrap="square" rtlCol="0">
            <a:spAutoFit/>
          </a:bodyPr>
          <a:lstStyle/>
          <a:p>
            <a:r>
              <a:rPr lang="en-GB" sz="2400" b="1" dirty="0">
                <a:solidFill>
                  <a:schemeClr val="bg1"/>
                </a:solidFill>
              </a:rPr>
              <a:t>Coastal Environments and OS Maps</a:t>
            </a:r>
          </a:p>
        </p:txBody>
      </p:sp>
      <p:sp>
        <p:nvSpPr>
          <p:cNvPr id="9" name="Rectangle 8">
            <a:extLst>
              <a:ext uri="{FF2B5EF4-FFF2-40B4-BE49-F238E27FC236}">
                <a16:creationId xmlns:a16="http://schemas.microsoft.com/office/drawing/2014/main" id="{9E0E8C76-28E0-8293-66B9-120D4FC99544}"/>
              </a:ext>
            </a:extLst>
          </p:cNvPr>
          <p:cNvSpPr/>
          <p:nvPr/>
        </p:nvSpPr>
        <p:spPr>
          <a:xfrm>
            <a:off x="-160421" y="1459739"/>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90ED1EA0-6811-E62C-8186-0AF57947F6A4}"/>
              </a:ext>
            </a:extLst>
          </p:cNvPr>
          <p:cNvSpPr txBox="1"/>
          <p:nvPr/>
        </p:nvSpPr>
        <p:spPr>
          <a:xfrm>
            <a:off x="197105" y="1459739"/>
            <a:ext cx="5782355" cy="400110"/>
          </a:xfrm>
          <a:prstGeom prst="rect">
            <a:avLst/>
          </a:prstGeom>
          <a:noFill/>
        </p:spPr>
        <p:txBody>
          <a:bodyPr wrap="square" rtlCol="0">
            <a:spAutoFit/>
          </a:bodyPr>
          <a:lstStyle/>
          <a:p>
            <a:r>
              <a:rPr lang="en-GB" sz="2000" dirty="0">
                <a:solidFill>
                  <a:schemeClr val="bg1"/>
                </a:solidFill>
              </a:rPr>
              <a:t>Exam style question(s)</a:t>
            </a:r>
          </a:p>
        </p:txBody>
      </p:sp>
      <p:sp>
        <p:nvSpPr>
          <p:cNvPr id="28" name="TextBox 27">
            <a:extLst>
              <a:ext uri="{FF2B5EF4-FFF2-40B4-BE49-F238E27FC236}">
                <a16:creationId xmlns:a16="http://schemas.microsoft.com/office/drawing/2014/main" id="{E692E4BA-C60E-3942-A727-7C211D152525}"/>
              </a:ext>
            </a:extLst>
          </p:cNvPr>
          <p:cNvSpPr txBox="1"/>
          <p:nvPr/>
        </p:nvSpPr>
        <p:spPr>
          <a:xfrm>
            <a:off x="245165" y="1826225"/>
            <a:ext cx="6271413" cy="646331"/>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Study Figure 1, an OS Map extract showing Blakeney National Nature Reserve on the North Norfolk coast. </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642FA370-3AAC-A762-DB98-C44A469F1C82}"/>
              </a:ext>
            </a:extLst>
          </p:cNvPr>
          <p:cNvSpPr txBox="1"/>
          <p:nvPr/>
        </p:nvSpPr>
        <p:spPr>
          <a:xfrm>
            <a:off x="4722468" y="6187370"/>
            <a:ext cx="1672799" cy="369332"/>
          </a:xfrm>
          <a:prstGeom prst="rect">
            <a:avLst/>
          </a:prstGeom>
          <a:noFill/>
        </p:spPr>
        <p:txBody>
          <a:bodyPr wrap="square">
            <a:spAutoFit/>
          </a:bodyPr>
          <a:lstStyle/>
          <a:p>
            <a:pPr algn="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[1 mark]</a:t>
            </a:r>
            <a:endParaRPr lang="en-GB" sz="1800" dirty="0">
              <a:effectLst/>
              <a:latin typeface="Times New Roman" panose="02020603050405020304" pitchFamily="18" charset="0"/>
              <a:ea typeface="Times New Roman" panose="02020603050405020304" pitchFamily="18" charset="0"/>
            </a:endParaRPr>
          </a:p>
        </p:txBody>
      </p:sp>
      <p:sp>
        <p:nvSpPr>
          <p:cNvPr id="36" name="Rounded Rectangle 35">
            <a:extLst>
              <a:ext uri="{FF2B5EF4-FFF2-40B4-BE49-F238E27FC236}">
                <a16:creationId xmlns:a16="http://schemas.microsoft.com/office/drawing/2014/main" id="{126BCEC3-FDDB-1380-1362-876E4D12934A}"/>
              </a:ext>
            </a:extLst>
          </p:cNvPr>
          <p:cNvSpPr/>
          <p:nvPr/>
        </p:nvSpPr>
        <p:spPr>
          <a:xfrm>
            <a:off x="-487297" y="-18903"/>
            <a:ext cx="6310228" cy="862850"/>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F41759D-1CBE-5146-F934-F373DCF4F501}"/>
              </a:ext>
            </a:extLst>
          </p:cNvPr>
          <p:cNvSpPr txBox="1"/>
          <p:nvPr/>
        </p:nvSpPr>
        <p:spPr>
          <a:xfrm>
            <a:off x="797617" y="31853"/>
            <a:ext cx="4747777" cy="830997"/>
          </a:xfrm>
          <a:prstGeom prst="rect">
            <a:avLst/>
          </a:prstGeom>
          <a:noFill/>
        </p:spPr>
        <p:txBody>
          <a:bodyPr wrap="square" rtlCol="0">
            <a:spAutoFit/>
          </a:bodyPr>
          <a:lstStyle/>
          <a:p>
            <a:r>
              <a:rPr lang="en-GB" sz="4800" dirty="0">
                <a:solidFill>
                  <a:schemeClr val="bg1"/>
                </a:solidFill>
              </a:rPr>
              <a:t>Exam Questions</a:t>
            </a:r>
          </a:p>
        </p:txBody>
      </p:sp>
      <p:pic>
        <p:nvPicPr>
          <p:cNvPr id="2" name="Graphic 1">
            <a:extLst>
              <a:ext uri="{FF2B5EF4-FFF2-40B4-BE49-F238E27FC236}">
                <a16:creationId xmlns:a16="http://schemas.microsoft.com/office/drawing/2014/main" id="{BB1274C8-ED92-B34A-0956-B4AB6DFDE618}"/>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174956" y="90375"/>
            <a:ext cx="633766" cy="633766"/>
          </a:xfrm>
          <a:prstGeom prst="rect">
            <a:avLst/>
          </a:prstGeom>
        </p:spPr>
      </p:pic>
      <p:sp>
        <p:nvSpPr>
          <p:cNvPr id="4" name="TextBox 3">
            <a:extLst>
              <a:ext uri="{FF2B5EF4-FFF2-40B4-BE49-F238E27FC236}">
                <a16:creationId xmlns:a16="http://schemas.microsoft.com/office/drawing/2014/main" id="{0DAD8D6A-E5F4-91EB-2F5F-21BBFDC7273D}"/>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11" name="Footer Placeholder 30">
            <a:extLst>
              <a:ext uri="{FF2B5EF4-FFF2-40B4-BE49-F238E27FC236}">
                <a16:creationId xmlns:a16="http://schemas.microsoft.com/office/drawing/2014/main" id="{E8095ED5-7E51-69C7-C45D-16D7AB9381C5}"/>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97</a:t>
            </a:fld>
            <a:endParaRPr lang="en-GB" sz="1400" dirty="0"/>
          </a:p>
        </p:txBody>
      </p:sp>
      <p:pic>
        <p:nvPicPr>
          <p:cNvPr id="12" name="Graphic 11">
            <a:extLst>
              <a:ext uri="{FF2B5EF4-FFF2-40B4-BE49-F238E27FC236}">
                <a16:creationId xmlns:a16="http://schemas.microsoft.com/office/drawing/2014/main" id="{69DB6836-D8EF-FFC1-5242-B1DCB483F5CC}"/>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153385" y="9383990"/>
            <a:ext cx="205675" cy="205675"/>
          </a:xfrm>
          <a:prstGeom prst="rect">
            <a:avLst/>
          </a:prstGeom>
        </p:spPr>
      </p:pic>
      <p:cxnSp>
        <p:nvCxnSpPr>
          <p:cNvPr id="32" name="Straight Connector 31">
            <a:extLst>
              <a:ext uri="{FF2B5EF4-FFF2-40B4-BE49-F238E27FC236}">
                <a16:creationId xmlns:a16="http://schemas.microsoft.com/office/drawing/2014/main" id="{9DB53A0B-BB8D-B87D-8026-A731716644E3}"/>
              </a:ext>
            </a:extLst>
          </p:cNvPr>
          <p:cNvCxnSpPr/>
          <p:nvPr/>
        </p:nvCxnSpPr>
        <p:spPr>
          <a:xfrm>
            <a:off x="357286" y="6965275"/>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4A8885FB-1F37-BB6F-24FB-F95E360723B1}"/>
              </a:ext>
            </a:extLst>
          </p:cNvPr>
          <p:cNvCxnSpPr/>
          <p:nvPr/>
        </p:nvCxnSpPr>
        <p:spPr>
          <a:xfrm>
            <a:off x="357286" y="6965275"/>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2F16D4CA-6968-43EA-43E2-435C99E7F5B8}"/>
              </a:ext>
            </a:extLst>
          </p:cNvPr>
          <p:cNvCxnSpPr>
            <a:cxnSpLocks/>
          </p:cNvCxnSpPr>
          <p:nvPr/>
        </p:nvCxnSpPr>
        <p:spPr>
          <a:xfrm>
            <a:off x="380052" y="7987386"/>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BAD1CC66-736F-CA22-EDC8-752708BA1A07}"/>
              </a:ext>
            </a:extLst>
          </p:cNvPr>
          <p:cNvCxnSpPr>
            <a:cxnSpLocks/>
          </p:cNvCxnSpPr>
          <p:nvPr/>
        </p:nvCxnSpPr>
        <p:spPr>
          <a:xfrm>
            <a:off x="380052" y="8413837"/>
            <a:ext cx="60384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AC458551-6126-89DB-E613-BE6D3091D118}"/>
              </a:ext>
            </a:extLst>
          </p:cNvPr>
          <p:cNvCxnSpPr>
            <a:cxnSpLocks/>
          </p:cNvCxnSpPr>
          <p:nvPr/>
        </p:nvCxnSpPr>
        <p:spPr>
          <a:xfrm>
            <a:off x="380052" y="8838953"/>
            <a:ext cx="6038437" cy="0"/>
          </a:xfrm>
          <a:prstGeom prst="line">
            <a:avLst/>
          </a:prstGeom>
        </p:spPr>
        <p:style>
          <a:lnRef idx="2">
            <a:schemeClr val="accent1"/>
          </a:lnRef>
          <a:fillRef idx="0">
            <a:schemeClr val="accent1"/>
          </a:fillRef>
          <a:effectRef idx="1">
            <a:schemeClr val="accent1"/>
          </a:effectRef>
          <a:fontRef idx="minor">
            <a:schemeClr val="tx1"/>
          </a:fontRef>
        </p:style>
      </p:cxnSp>
      <p:pic>
        <p:nvPicPr>
          <p:cNvPr id="23" name="Picture 22" descr="A map of a beach&#10;&#10;Description automatically generated">
            <a:extLst>
              <a:ext uri="{FF2B5EF4-FFF2-40B4-BE49-F238E27FC236}">
                <a16:creationId xmlns:a16="http://schemas.microsoft.com/office/drawing/2014/main" id="{76DAD5BF-B368-029B-3CE5-C9145B401882}"/>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44657" y="2503930"/>
            <a:ext cx="6038438" cy="3249062"/>
          </a:xfrm>
          <a:prstGeom prst="rect">
            <a:avLst/>
          </a:prstGeom>
        </p:spPr>
      </p:pic>
      <p:sp>
        <p:nvSpPr>
          <p:cNvPr id="44" name="TextBox 43">
            <a:extLst>
              <a:ext uri="{FF2B5EF4-FFF2-40B4-BE49-F238E27FC236}">
                <a16:creationId xmlns:a16="http://schemas.microsoft.com/office/drawing/2014/main" id="{A6A69819-1060-ACE9-BC5A-84149088B8BD}"/>
              </a:ext>
            </a:extLst>
          </p:cNvPr>
          <p:cNvSpPr txBox="1"/>
          <p:nvPr/>
        </p:nvSpPr>
        <p:spPr>
          <a:xfrm>
            <a:off x="2751418" y="5664050"/>
            <a:ext cx="543666" cy="369332"/>
          </a:xfrm>
          <a:prstGeom prst="rect">
            <a:avLst/>
          </a:prstGeom>
          <a:noFill/>
        </p:spPr>
        <p:txBody>
          <a:bodyPr wrap="square">
            <a:spAutoFit/>
          </a:bodyPr>
          <a:lstStyle/>
          <a:p>
            <a:pPr algn="ctr"/>
            <a:r>
              <a:rPr lang="en-GB" dirty="0">
                <a:solidFill>
                  <a:srgbClr val="0099E2"/>
                </a:solidFill>
                <a:latin typeface="Calibri" panose="020F0502020204030204" pitchFamily="34" charset="0"/>
                <a:ea typeface="Times New Roman" panose="02020603050405020304" pitchFamily="18" charset="0"/>
                <a:cs typeface="Times New Roman" panose="02020603050405020304" pitchFamily="18" charset="0"/>
              </a:rPr>
              <a:t>01</a:t>
            </a:r>
            <a:endParaRPr lang="en-GB" sz="1800" dirty="0">
              <a:solidFill>
                <a:srgbClr val="0099E2"/>
              </a:solidFill>
              <a:effectLst/>
              <a:latin typeface="Times New Roman" panose="02020603050405020304" pitchFamily="18" charset="0"/>
              <a:ea typeface="Times New Roman" panose="02020603050405020304" pitchFamily="18" charset="0"/>
            </a:endParaRPr>
          </a:p>
        </p:txBody>
      </p:sp>
      <p:sp>
        <p:nvSpPr>
          <p:cNvPr id="45" name="TextBox 44">
            <a:extLst>
              <a:ext uri="{FF2B5EF4-FFF2-40B4-BE49-F238E27FC236}">
                <a16:creationId xmlns:a16="http://schemas.microsoft.com/office/drawing/2014/main" id="{80EA9625-B0BF-1226-0711-66C44C7C8C1E}"/>
              </a:ext>
            </a:extLst>
          </p:cNvPr>
          <p:cNvSpPr txBox="1"/>
          <p:nvPr/>
        </p:nvSpPr>
        <p:spPr>
          <a:xfrm>
            <a:off x="3487406" y="5654709"/>
            <a:ext cx="543666" cy="369332"/>
          </a:xfrm>
          <a:prstGeom prst="rect">
            <a:avLst/>
          </a:prstGeom>
          <a:noFill/>
        </p:spPr>
        <p:txBody>
          <a:bodyPr wrap="square">
            <a:spAutoFit/>
          </a:bodyPr>
          <a:lstStyle/>
          <a:p>
            <a:pPr algn="ctr"/>
            <a:r>
              <a:rPr lang="en-GB" dirty="0">
                <a:solidFill>
                  <a:srgbClr val="0099E2"/>
                </a:solidFill>
                <a:latin typeface="Calibri" panose="020F0502020204030204" pitchFamily="34" charset="0"/>
                <a:ea typeface="Times New Roman" panose="02020603050405020304" pitchFamily="18" charset="0"/>
                <a:cs typeface="Times New Roman" panose="02020603050405020304" pitchFamily="18" charset="0"/>
              </a:rPr>
              <a:t>02</a:t>
            </a:r>
            <a:endParaRPr lang="en-GB" sz="1800" dirty="0">
              <a:solidFill>
                <a:srgbClr val="0099E2"/>
              </a:solidFill>
              <a:effectLst/>
              <a:latin typeface="Times New Roman" panose="02020603050405020304" pitchFamily="18" charset="0"/>
              <a:ea typeface="Times New Roman" panose="02020603050405020304" pitchFamily="18" charset="0"/>
            </a:endParaRPr>
          </a:p>
        </p:txBody>
      </p:sp>
      <p:sp>
        <p:nvSpPr>
          <p:cNvPr id="46" name="TextBox 45">
            <a:extLst>
              <a:ext uri="{FF2B5EF4-FFF2-40B4-BE49-F238E27FC236}">
                <a16:creationId xmlns:a16="http://schemas.microsoft.com/office/drawing/2014/main" id="{6736F349-36B0-2BC3-1C7A-DF6F205AE66B}"/>
              </a:ext>
            </a:extLst>
          </p:cNvPr>
          <p:cNvSpPr txBox="1"/>
          <p:nvPr/>
        </p:nvSpPr>
        <p:spPr>
          <a:xfrm>
            <a:off x="4230403" y="5662514"/>
            <a:ext cx="543666" cy="369332"/>
          </a:xfrm>
          <a:prstGeom prst="rect">
            <a:avLst/>
          </a:prstGeom>
          <a:noFill/>
        </p:spPr>
        <p:txBody>
          <a:bodyPr wrap="square">
            <a:spAutoFit/>
          </a:bodyPr>
          <a:lstStyle/>
          <a:p>
            <a:pPr algn="ctr"/>
            <a:r>
              <a:rPr lang="en-GB" dirty="0">
                <a:solidFill>
                  <a:srgbClr val="0099E2"/>
                </a:solidFill>
                <a:latin typeface="Calibri" panose="020F0502020204030204" pitchFamily="34" charset="0"/>
                <a:ea typeface="Times New Roman" panose="02020603050405020304" pitchFamily="18" charset="0"/>
                <a:cs typeface="Times New Roman" panose="02020603050405020304" pitchFamily="18" charset="0"/>
              </a:rPr>
              <a:t>03</a:t>
            </a:r>
            <a:endParaRPr lang="en-GB" sz="1800" dirty="0">
              <a:solidFill>
                <a:srgbClr val="0099E2"/>
              </a:solidFill>
              <a:effectLst/>
              <a:latin typeface="Times New Roman" panose="02020603050405020304" pitchFamily="18" charset="0"/>
              <a:ea typeface="Times New Roman" panose="02020603050405020304" pitchFamily="18" charset="0"/>
            </a:endParaRPr>
          </a:p>
        </p:txBody>
      </p:sp>
      <p:sp>
        <p:nvSpPr>
          <p:cNvPr id="47" name="TextBox 46">
            <a:extLst>
              <a:ext uri="{FF2B5EF4-FFF2-40B4-BE49-F238E27FC236}">
                <a16:creationId xmlns:a16="http://schemas.microsoft.com/office/drawing/2014/main" id="{03044847-BFA2-5B5D-49D8-59F1506D6243}"/>
              </a:ext>
            </a:extLst>
          </p:cNvPr>
          <p:cNvSpPr txBox="1"/>
          <p:nvPr/>
        </p:nvSpPr>
        <p:spPr>
          <a:xfrm>
            <a:off x="4963231" y="5657879"/>
            <a:ext cx="543666" cy="369332"/>
          </a:xfrm>
          <a:prstGeom prst="rect">
            <a:avLst/>
          </a:prstGeom>
          <a:noFill/>
        </p:spPr>
        <p:txBody>
          <a:bodyPr wrap="square">
            <a:spAutoFit/>
          </a:bodyPr>
          <a:lstStyle/>
          <a:p>
            <a:pPr algn="ctr"/>
            <a:r>
              <a:rPr lang="en-GB" dirty="0">
                <a:solidFill>
                  <a:srgbClr val="0099E2"/>
                </a:solidFill>
                <a:latin typeface="Calibri" panose="020F0502020204030204" pitchFamily="34" charset="0"/>
                <a:ea typeface="Times New Roman" panose="02020603050405020304" pitchFamily="18" charset="0"/>
                <a:cs typeface="Times New Roman" panose="02020603050405020304" pitchFamily="18" charset="0"/>
              </a:rPr>
              <a:t>04</a:t>
            </a:r>
            <a:endParaRPr lang="en-GB" sz="1800" dirty="0">
              <a:solidFill>
                <a:srgbClr val="0099E2"/>
              </a:solidFill>
              <a:effectLst/>
              <a:latin typeface="Times New Roman" panose="02020603050405020304" pitchFamily="18" charset="0"/>
              <a:ea typeface="Times New Roman" panose="02020603050405020304" pitchFamily="18" charset="0"/>
            </a:endParaRPr>
          </a:p>
        </p:txBody>
      </p:sp>
      <p:sp>
        <p:nvSpPr>
          <p:cNvPr id="48" name="TextBox 47">
            <a:extLst>
              <a:ext uri="{FF2B5EF4-FFF2-40B4-BE49-F238E27FC236}">
                <a16:creationId xmlns:a16="http://schemas.microsoft.com/office/drawing/2014/main" id="{A4B2B4A5-CA67-2C28-E366-04F6209D8314}"/>
              </a:ext>
            </a:extLst>
          </p:cNvPr>
          <p:cNvSpPr txBox="1"/>
          <p:nvPr/>
        </p:nvSpPr>
        <p:spPr>
          <a:xfrm>
            <a:off x="549961" y="5670458"/>
            <a:ext cx="543666" cy="369332"/>
          </a:xfrm>
          <a:prstGeom prst="rect">
            <a:avLst/>
          </a:prstGeom>
          <a:noFill/>
        </p:spPr>
        <p:txBody>
          <a:bodyPr wrap="square">
            <a:spAutoFit/>
          </a:bodyPr>
          <a:lstStyle/>
          <a:p>
            <a:pPr algn="ctr"/>
            <a:r>
              <a:rPr lang="en-GB" dirty="0">
                <a:solidFill>
                  <a:srgbClr val="0099E2"/>
                </a:solidFill>
                <a:latin typeface="Calibri" panose="020F0502020204030204" pitchFamily="34" charset="0"/>
                <a:ea typeface="Times New Roman" panose="02020603050405020304" pitchFamily="18" charset="0"/>
                <a:cs typeface="Times New Roman" panose="02020603050405020304" pitchFamily="18" charset="0"/>
              </a:rPr>
              <a:t>98</a:t>
            </a:r>
            <a:endParaRPr lang="en-GB" sz="1800" dirty="0">
              <a:solidFill>
                <a:srgbClr val="0099E2"/>
              </a:solidFill>
              <a:effectLst/>
              <a:latin typeface="Times New Roman" panose="02020603050405020304" pitchFamily="18" charset="0"/>
              <a:ea typeface="Times New Roman" panose="02020603050405020304" pitchFamily="18" charset="0"/>
            </a:endParaRPr>
          </a:p>
        </p:txBody>
      </p:sp>
      <p:sp>
        <p:nvSpPr>
          <p:cNvPr id="49" name="TextBox 48">
            <a:extLst>
              <a:ext uri="{FF2B5EF4-FFF2-40B4-BE49-F238E27FC236}">
                <a16:creationId xmlns:a16="http://schemas.microsoft.com/office/drawing/2014/main" id="{81773586-1F50-A531-E3EB-1153258D69E0}"/>
              </a:ext>
            </a:extLst>
          </p:cNvPr>
          <p:cNvSpPr txBox="1"/>
          <p:nvPr/>
        </p:nvSpPr>
        <p:spPr>
          <a:xfrm>
            <a:off x="1296699" y="5670458"/>
            <a:ext cx="543666" cy="369332"/>
          </a:xfrm>
          <a:prstGeom prst="rect">
            <a:avLst/>
          </a:prstGeom>
          <a:noFill/>
        </p:spPr>
        <p:txBody>
          <a:bodyPr wrap="square">
            <a:spAutoFit/>
          </a:bodyPr>
          <a:lstStyle/>
          <a:p>
            <a:pPr algn="ctr"/>
            <a:r>
              <a:rPr lang="en-GB" dirty="0">
                <a:solidFill>
                  <a:srgbClr val="0099E2"/>
                </a:solidFill>
                <a:latin typeface="Calibri" panose="020F0502020204030204" pitchFamily="34" charset="0"/>
                <a:ea typeface="Times New Roman" panose="02020603050405020304" pitchFamily="18" charset="0"/>
                <a:cs typeface="Times New Roman" panose="02020603050405020304" pitchFamily="18" charset="0"/>
              </a:rPr>
              <a:t>99</a:t>
            </a:r>
            <a:endParaRPr lang="en-GB" sz="1800" dirty="0">
              <a:solidFill>
                <a:srgbClr val="0099E2"/>
              </a:solidFill>
              <a:effectLst/>
              <a:latin typeface="Times New Roman" panose="02020603050405020304" pitchFamily="18" charset="0"/>
              <a:ea typeface="Times New Roman" panose="02020603050405020304" pitchFamily="18" charset="0"/>
            </a:endParaRPr>
          </a:p>
        </p:txBody>
      </p:sp>
      <p:sp>
        <p:nvSpPr>
          <p:cNvPr id="50" name="TextBox 49">
            <a:extLst>
              <a:ext uri="{FF2B5EF4-FFF2-40B4-BE49-F238E27FC236}">
                <a16:creationId xmlns:a16="http://schemas.microsoft.com/office/drawing/2014/main" id="{CD05ED77-23E0-03F0-7A02-313E52FED4DE}"/>
              </a:ext>
            </a:extLst>
          </p:cNvPr>
          <p:cNvSpPr txBox="1"/>
          <p:nvPr/>
        </p:nvSpPr>
        <p:spPr>
          <a:xfrm>
            <a:off x="2024165" y="5664050"/>
            <a:ext cx="543666" cy="369332"/>
          </a:xfrm>
          <a:prstGeom prst="rect">
            <a:avLst/>
          </a:prstGeom>
          <a:noFill/>
        </p:spPr>
        <p:txBody>
          <a:bodyPr wrap="square">
            <a:spAutoFit/>
          </a:bodyPr>
          <a:lstStyle/>
          <a:p>
            <a:pPr algn="ctr"/>
            <a:r>
              <a:rPr lang="en-GB" dirty="0">
                <a:solidFill>
                  <a:srgbClr val="0099E2"/>
                </a:solidFill>
                <a:latin typeface="Calibri" panose="020F0502020204030204" pitchFamily="34" charset="0"/>
                <a:ea typeface="Times New Roman" panose="02020603050405020304" pitchFamily="18" charset="0"/>
                <a:cs typeface="Times New Roman" panose="02020603050405020304" pitchFamily="18" charset="0"/>
              </a:rPr>
              <a:t>00</a:t>
            </a:r>
            <a:endParaRPr lang="en-GB" sz="1800" dirty="0">
              <a:solidFill>
                <a:srgbClr val="0099E2"/>
              </a:solidFill>
              <a:effectLst/>
              <a:latin typeface="Times New Roman" panose="02020603050405020304" pitchFamily="18" charset="0"/>
              <a:ea typeface="Times New Roman" panose="02020603050405020304" pitchFamily="18" charset="0"/>
            </a:endParaRPr>
          </a:p>
        </p:txBody>
      </p:sp>
      <p:sp>
        <p:nvSpPr>
          <p:cNvPr id="52" name="TextBox 51">
            <a:extLst>
              <a:ext uri="{FF2B5EF4-FFF2-40B4-BE49-F238E27FC236}">
                <a16:creationId xmlns:a16="http://schemas.microsoft.com/office/drawing/2014/main" id="{E6129D5E-30E1-A7DE-CC24-1834DF3A116E}"/>
              </a:ext>
            </a:extLst>
          </p:cNvPr>
          <p:cNvSpPr txBox="1"/>
          <p:nvPr/>
        </p:nvSpPr>
        <p:spPr>
          <a:xfrm>
            <a:off x="5693122" y="5662514"/>
            <a:ext cx="543666" cy="369332"/>
          </a:xfrm>
          <a:prstGeom prst="rect">
            <a:avLst/>
          </a:prstGeom>
          <a:noFill/>
        </p:spPr>
        <p:txBody>
          <a:bodyPr wrap="square">
            <a:spAutoFit/>
          </a:bodyPr>
          <a:lstStyle/>
          <a:p>
            <a:pPr algn="ctr"/>
            <a:r>
              <a:rPr lang="en-GB" dirty="0">
                <a:solidFill>
                  <a:srgbClr val="0099E2"/>
                </a:solidFill>
                <a:latin typeface="Calibri" panose="020F0502020204030204" pitchFamily="34" charset="0"/>
                <a:ea typeface="Times New Roman" panose="02020603050405020304" pitchFamily="18" charset="0"/>
                <a:cs typeface="Times New Roman" panose="02020603050405020304" pitchFamily="18" charset="0"/>
              </a:rPr>
              <a:t>05</a:t>
            </a:r>
            <a:endParaRPr lang="en-GB" sz="1800" dirty="0">
              <a:solidFill>
                <a:srgbClr val="0099E2"/>
              </a:solidFill>
              <a:effectLst/>
              <a:latin typeface="Times New Roman" panose="02020603050405020304" pitchFamily="18" charset="0"/>
              <a:ea typeface="Times New Roman" panose="02020603050405020304" pitchFamily="18" charset="0"/>
            </a:endParaRPr>
          </a:p>
        </p:txBody>
      </p:sp>
      <p:sp>
        <p:nvSpPr>
          <p:cNvPr id="53" name="TextBox 52">
            <a:extLst>
              <a:ext uri="{FF2B5EF4-FFF2-40B4-BE49-F238E27FC236}">
                <a16:creationId xmlns:a16="http://schemas.microsoft.com/office/drawing/2014/main" id="{B2B2B52B-00B7-C40C-C7FD-F5DCCDE78A1C}"/>
              </a:ext>
            </a:extLst>
          </p:cNvPr>
          <p:cNvSpPr txBox="1"/>
          <p:nvPr/>
        </p:nvSpPr>
        <p:spPr>
          <a:xfrm>
            <a:off x="245165" y="5972496"/>
            <a:ext cx="6271413" cy="646331"/>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1. What type of coastal landform is Blakeney National Nature </a:t>
            </a:r>
            <a:br>
              <a:rPr lang="en-GB" dirty="0">
                <a:latin typeface="Calibri" panose="020F0502020204030204" pitchFamily="34" charset="0"/>
                <a:ea typeface="Times New Roman" panose="02020603050405020304" pitchFamily="18" charset="0"/>
                <a:cs typeface="Times New Roman" panose="02020603050405020304" pitchFamily="18" charset="0"/>
              </a:rPr>
            </a:br>
            <a:r>
              <a:rPr lang="en-GB" dirty="0">
                <a:latin typeface="Calibri" panose="020F0502020204030204" pitchFamily="34" charset="0"/>
                <a:ea typeface="Times New Roman" panose="02020603050405020304" pitchFamily="18" charset="0"/>
                <a:cs typeface="Times New Roman" panose="02020603050405020304" pitchFamily="18" charset="0"/>
              </a:rPr>
              <a:t>     Reserve?</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4" name="TextBox 53">
            <a:extLst>
              <a:ext uri="{FF2B5EF4-FFF2-40B4-BE49-F238E27FC236}">
                <a16:creationId xmlns:a16="http://schemas.microsoft.com/office/drawing/2014/main" id="{E4AD5E48-0612-4C12-9E89-94AE5BC57073}"/>
              </a:ext>
            </a:extLst>
          </p:cNvPr>
          <p:cNvSpPr txBox="1"/>
          <p:nvPr/>
        </p:nvSpPr>
        <p:spPr>
          <a:xfrm>
            <a:off x="245165" y="7069564"/>
            <a:ext cx="6271413" cy="646331"/>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2. Describe one piece of evidence which suggests Blakeney is </a:t>
            </a:r>
            <a:br>
              <a:rPr lang="en-GB" dirty="0">
                <a:latin typeface="Calibri" panose="020F0502020204030204" pitchFamily="34" charset="0"/>
                <a:ea typeface="Times New Roman" panose="02020603050405020304" pitchFamily="18" charset="0"/>
                <a:cs typeface="Times New Roman" panose="02020603050405020304" pitchFamily="18" charset="0"/>
              </a:rPr>
            </a:br>
            <a:r>
              <a:rPr lang="en-GB" dirty="0">
                <a:latin typeface="Calibri" panose="020F0502020204030204" pitchFamily="34" charset="0"/>
                <a:ea typeface="Times New Roman" panose="02020603050405020304" pitchFamily="18" charset="0"/>
                <a:cs typeface="Times New Roman" panose="02020603050405020304" pitchFamily="18" charset="0"/>
              </a:rPr>
              <a:t>    popular with tourists. </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5" name="TextBox 54">
            <a:extLst>
              <a:ext uri="{FF2B5EF4-FFF2-40B4-BE49-F238E27FC236}">
                <a16:creationId xmlns:a16="http://schemas.microsoft.com/office/drawing/2014/main" id="{4F6DA751-28B0-B680-86D9-72830C94C1F7}"/>
              </a:ext>
            </a:extLst>
          </p:cNvPr>
          <p:cNvSpPr txBox="1"/>
          <p:nvPr/>
        </p:nvSpPr>
        <p:spPr>
          <a:xfrm>
            <a:off x="4721054" y="7346563"/>
            <a:ext cx="1672799" cy="369332"/>
          </a:xfrm>
          <a:prstGeom prst="rect">
            <a:avLst/>
          </a:prstGeom>
          <a:noFill/>
        </p:spPr>
        <p:txBody>
          <a:bodyPr wrap="square">
            <a:spAutoFit/>
          </a:bodyPr>
          <a:lstStyle/>
          <a:p>
            <a:pPr algn="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[2 marks]</a:t>
            </a:r>
            <a:endParaRPr lang="en-GB" sz="1800" dirty="0">
              <a:effectLst/>
              <a:latin typeface="Times New Roman" panose="02020603050405020304" pitchFamily="18" charset="0"/>
              <a:ea typeface="Times New Roman" panose="02020603050405020304" pitchFamily="18" charset="0"/>
            </a:endParaRPr>
          </a:p>
        </p:txBody>
      </p:sp>
      <p:cxnSp>
        <p:nvCxnSpPr>
          <p:cNvPr id="57" name="Straight Connector 56">
            <a:extLst>
              <a:ext uri="{FF2B5EF4-FFF2-40B4-BE49-F238E27FC236}">
                <a16:creationId xmlns:a16="http://schemas.microsoft.com/office/drawing/2014/main" id="{AAD8546E-798C-0F67-2546-6C580E74C0D2}"/>
              </a:ext>
            </a:extLst>
          </p:cNvPr>
          <p:cNvCxnSpPr>
            <a:cxnSpLocks/>
          </p:cNvCxnSpPr>
          <p:nvPr/>
        </p:nvCxnSpPr>
        <p:spPr>
          <a:xfrm>
            <a:off x="380052" y="9264069"/>
            <a:ext cx="6038437"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3013787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C5871C9D-A5EB-D64B-3233-5BF0D9B53059}"/>
              </a:ext>
            </a:extLst>
          </p:cNvPr>
          <p:cNvSpPr/>
          <p:nvPr/>
        </p:nvSpPr>
        <p:spPr>
          <a:xfrm>
            <a:off x="394448" y="773199"/>
            <a:ext cx="3988804" cy="616329"/>
          </a:xfrm>
          <a:prstGeom prst="roundRect">
            <a:avLst/>
          </a:prstGeom>
          <a:solidFill>
            <a:srgbClr val="4F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C41DD9C6-8FC3-326D-6211-F378531C96DE}"/>
              </a:ext>
            </a:extLst>
          </p:cNvPr>
          <p:cNvSpPr txBox="1"/>
          <p:nvPr/>
        </p:nvSpPr>
        <p:spPr>
          <a:xfrm>
            <a:off x="501903" y="892305"/>
            <a:ext cx="4628897" cy="461665"/>
          </a:xfrm>
          <a:prstGeom prst="rect">
            <a:avLst/>
          </a:prstGeom>
          <a:noFill/>
        </p:spPr>
        <p:txBody>
          <a:bodyPr wrap="square" rtlCol="0">
            <a:spAutoFit/>
          </a:bodyPr>
          <a:lstStyle/>
          <a:p>
            <a:r>
              <a:rPr lang="en-GB" sz="2400" b="1" dirty="0">
                <a:solidFill>
                  <a:schemeClr val="bg1"/>
                </a:solidFill>
              </a:rPr>
              <a:t>Take the quizzes below</a:t>
            </a:r>
          </a:p>
        </p:txBody>
      </p:sp>
      <p:sp>
        <p:nvSpPr>
          <p:cNvPr id="8" name="Rectangle 7">
            <a:extLst>
              <a:ext uri="{FF2B5EF4-FFF2-40B4-BE49-F238E27FC236}">
                <a16:creationId xmlns:a16="http://schemas.microsoft.com/office/drawing/2014/main" id="{4AA4AF89-3AAD-2796-4623-FDAF9C718287}"/>
              </a:ext>
            </a:extLst>
          </p:cNvPr>
          <p:cNvSpPr/>
          <p:nvPr/>
        </p:nvSpPr>
        <p:spPr>
          <a:xfrm>
            <a:off x="-160421" y="1459739"/>
            <a:ext cx="7154779" cy="405808"/>
          </a:xfrm>
          <a:prstGeom prst="rect">
            <a:avLst/>
          </a:prstGeom>
          <a:solidFill>
            <a:srgbClr val="4F95D9"/>
          </a:solidFill>
          <a:ln>
            <a:solidFill>
              <a:srgbClr val="4F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094392A9-B57C-E8B2-52E3-DBB58D8DD48F}"/>
              </a:ext>
            </a:extLst>
          </p:cNvPr>
          <p:cNvSpPr txBox="1"/>
          <p:nvPr/>
        </p:nvSpPr>
        <p:spPr>
          <a:xfrm>
            <a:off x="197105" y="1459739"/>
            <a:ext cx="5782355" cy="400110"/>
          </a:xfrm>
          <a:prstGeom prst="rect">
            <a:avLst/>
          </a:prstGeom>
          <a:noFill/>
        </p:spPr>
        <p:txBody>
          <a:bodyPr wrap="square" rtlCol="0">
            <a:spAutoFit/>
          </a:bodyPr>
          <a:lstStyle/>
          <a:p>
            <a:r>
              <a:rPr lang="en-GB" sz="2000" dirty="0">
                <a:solidFill>
                  <a:schemeClr val="bg1"/>
                </a:solidFill>
              </a:rPr>
              <a:t>Quiz</a:t>
            </a:r>
          </a:p>
        </p:txBody>
      </p:sp>
      <p:sp>
        <p:nvSpPr>
          <p:cNvPr id="19" name="Rounded Rectangle 18">
            <a:extLst>
              <a:ext uri="{FF2B5EF4-FFF2-40B4-BE49-F238E27FC236}">
                <a16:creationId xmlns:a16="http://schemas.microsoft.com/office/drawing/2014/main" id="{810BBE7D-ABD8-A17D-0642-6DA1F1022F47}"/>
              </a:ext>
            </a:extLst>
          </p:cNvPr>
          <p:cNvSpPr/>
          <p:nvPr/>
        </p:nvSpPr>
        <p:spPr>
          <a:xfrm>
            <a:off x="-487297" y="-18903"/>
            <a:ext cx="6310228" cy="862850"/>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61891CF3-A792-38DD-E4B4-B7B452376775}"/>
              </a:ext>
            </a:extLst>
          </p:cNvPr>
          <p:cNvSpPr txBox="1"/>
          <p:nvPr/>
        </p:nvSpPr>
        <p:spPr>
          <a:xfrm>
            <a:off x="797617" y="31853"/>
            <a:ext cx="4747777" cy="830997"/>
          </a:xfrm>
          <a:prstGeom prst="rect">
            <a:avLst/>
          </a:prstGeom>
          <a:noFill/>
        </p:spPr>
        <p:txBody>
          <a:bodyPr wrap="square" rtlCol="0">
            <a:spAutoFit/>
          </a:bodyPr>
          <a:lstStyle/>
          <a:p>
            <a:r>
              <a:rPr lang="en-GB" sz="4800" dirty="0">
                <a:solidFill>
                  <a:schemeClr val="bg1"/>
                </a:solidFill>
              </a:rPr>
              <a:t>Online Quizzes</a:t>
            </a:r>
          </a:p>
        </p:txBody>
      </p:sp>
      <p:sp>
        <p:nvSpPr>
          <p:cNvPr id="22" name="TextBox 21">
            <a:extLst>
              <a:ext uri="{FF2B5EF4-FFF2-40B4-BE49-F238E27FC236}">
                <a16:creationId xmlns:a16="http://schemas.microsoft.com/office/drawing/2014/main" id="{E857D614-CECE-CE63-EB54-220F167901B6}"/>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23" name="Footer Placeholder 30">
            <a:extLst>
              <a:ext uri="{FF2B5EF4-FFF2-40B4-BE49-F238E27FC236}">
                <a16:creationId xmlns:a16="http://schemas.microsoft.com/office/drawing/2014/main" id="{B8586EAD-F967-42F3-6CE3-F7C34279F9B0}"/>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98</a:t>
            </a:fld>
            <a:endParaRPr lang="en-GB" sz="1400" dirty="0"/>
          </a:p>
        </p:txBody>
      </p:sp>
      <p:pic>
        <p:nvPicPr>
          <p:cNvPr id="24" name="Graphic 23">
            <a:extLst>
              <a:ext uri="{FF2B5EF4-FFF2-40B4-BE49-F238E27FC236}">
                <a16:creationId xmlns:a16="http://schemas.microsoft.com/office/drawing/2014/main" id="{6BBD85B9-4F73-7B3C-33ED-138A38A13C5D}"/>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153385" y="9383990"/>
            <a:ext cx="205675" cy="205675"/>
          </a:xfrm>
          <a:prstGeom prst="rect">
            <a:avLst/>
          </a:prstGeom>
        </p:spPr>
      </p:pic>
      <p:graphicFrame>
        <p:nvGraphicFramePr>
          <p:cNvPr id="38" name="Table 37">
            <a:extLst>
              <a:ext uri="{FF2B5EF4-FFF2-40B4-BE49-F238E27FC236}">
                <a16:creationId xmlns:a16="http://schemas.microsoft.com/office/drawing/2014/main" id="{B0EC7DCF-8A8D-7963-9369-A96A2D2B246D}"/>
              </a:ext>
            </a:extLst>
          </p:cNvPr>
          <p:cNvGraphicFramePr>
            <a:graphicFrameLocks noGrp="1"/>
          </p:cNvGraphicFramePr>
          <p:nvPr>
            <p:extLst>
              <p:ext uri="{D42A27DB-BD31-4B8C-83A1-F6EECF244321}">
                <p14:modId xmlns:p14="http://schemas.microsoft.com/office/powerpoint/2010/main" val="172081900"/>
              </p:ext>
            </p:extLst>
          </p:nvPr>
        </p:nvGraphicFramePr>
        <p:xfrm>
          <a:off x="321070" y="3300193"/>
          <a:ext cx="6303380" cy="6019800"/>
        </p:xfrm>
        <a:graphic>
          <a:graphicData uri="http://schemas.openxmlformats.org/drawingml/2006/table">
            <a:tbl>
              <a:tblPr firstRow="1" bandRow="1">
                <a:tableStyleId>{5C22544A-7EE6-4342-B048-85BDC9FD1C3A}</a:tableStyleId>
              </a:tblPr>
              <a:tblGrid>
                <a:gridCol w="3174252">
                  <a:extLst>
                    <a:ext uri="{9D8B030D-6E8A-4147-A177-3AD203B41FA5}">
                      <a16:colId xmlns:a16="http://schemas.microsoft.com/office/drawing/2014/main" val="1643708114"/>
                    </a:ext>
                  </a:extLst>
                </a:gridCol>
                <a:gridCol w="850900">
                  <a:extLst>
                    <a:ext uri="{9D8B030D-6E8A-4147-A177-3AD203B41FA5}">
                      <a16:colId xmlns:a16="http://schemas.microsoft.com/office/drawing/2014/main" val="3428254300"/>
                    </a:ext>
                  </a:extLst>
                </a:gridCol>
                <a:gridCol w="749300">
                  <a:extLst>
                    <a:ext uri="{9D8B030D-6E8A-4147-A177-3AD203B41FA5}">
                      <a16:colId xmlns:a16="http://schemas.microsoft.com/office/drawing/2014/main" val="373256113"/>
                    </a:ext>
                  </a:extLst>
                </a:gridCol>
                <a:gridCol w="774700">
                  <a:extLst>
                    <a:ext uri="{9D8B030D-6E8A-4147-A177-3AD203B41FA5}">
                      <a16:colId xmlns:a16="http://schemas.microsoft.com/office/drawing/2014/main" val="1363284621"/>
                    </a:ext>
                  </a:extLst>
                </a:gridCol>
                <a:gridCol w="754228">
                  <a:extLst>
                    <a:ext uri="{9D8B030D-6E8A-4147-A177-3AD203B41FA5}">
                      <a16:colId xmlns:a16="http://schemas.microsoft.com/office/drawing/2014/main" val="2207518716"/>
                    </a:ext>
                  </a:extLst>
                </a:gridCol>
              </a:tblGrid>
              <a:tr h="370840">
                <a:tc>
                  <a:txBody>
                    <a:bodyPr/>
                    <a:lstStyle/>
                    <a:p>
                      <a:endParaRPr lang="en-GB" dirty="0"/>
                    </a:p>
                  </a:txBody>
                  <a:tcPr/>
                </a:tc>
                <a:tc>
                  <a:txBody>
                    <a:bodyPr/>
                    <a:lstStyle/>
                    <a:p>
                      <a:pPr algn="ctr"/>
                      <a:r>
                        <a:rPr lang="en-GB" sz="1200" dirty="0"/>
                        <a:t>Points available </a:t>
                      </a:r>
                    </a:p>
                  </a:txBody>
                  <a:tcPr/>
                </a:tc>
                <a:tc>
                  <a:txBody>
                    <a:bodyPr/>
                    <a:lstStyle/>
                    <a:p>
                      <a:pPr algn="ctr"/>
                      <a:r>
                        <a:rPr lang="en-GB" sz="1200" dirty="0"/>
                        <a:t>Attempt 1</a:t>
                      </a:r>
                    </a:p>
                  </a:txBody>
                  <a:tcPr/>
                </a:tc>
                <a:tc>
                  <a:txBody>
                    <a:bodyPr/>
                    <a:lstStyle/>
                    <a:p>
                      <a:pPr algn="ctr"/>
                      <a:r>
                        <a:rPr lang="en-GB" sz="1200" dirty="0"/>
                        <a:t>Attempt 2</a:t>
                      </a:r>
                    </a:p>
                  </a:txBody>
                  <a:tcPr/>
                </a:tc>
                <a:tc>
                  <a:txBody>
                    <a:bodyPr/>
                    <a:lstStyle/>
                    <a:p>
                      <a:pPr algn="ctr"/>
                      <a:r>
                        <a:rPr lang="en-GB" sz="1200" dirty="0"/>
                        <a:t>Attempt 3</a:t>
                      </a:r>
                    </a:p>
                  </a:txBody>
                  <a:tcPr/>
                </a:tc>
                <a:extLst>
                  <a:ext uri="{0D108BD9-81ED-4DB2-BD59-A6C34878D82A}">
                    <a16:rowId xmlns:a16="http://schemas.microsoft.com/office/drawing/2014/main" val="4188556884"/>
                  </a:ext>
                </a:extLst>
              </a:tr>
              <a:tr h="370840">
                <a:tc>
                  <a:txBody>
                    <a:bodyPr/>
                    <a:lstStyle/>
                    <a:p>
                      <a:r>
                        <a:rPr lang="en-GB" dirty="0"/>
                        <a:t>Waves</a:t>
                      </a:r>
                    </a:p>
                  </a:txBody>
                  <a:tcPr anchor="ctr"/>
                </a:tc>
                <a:tc>
                  <a:txBody>
                    <a:bodyPr/>
                    <a:lstStyle/>
                    <a:p>
                      <a:endParaRPr lang="en-GB"/>
                    </a:p>
                  </a:txBody>
                  <a:tcPr anchor="ctr"/>
                </a:tc>
                <a:tc>
                  <a:txBody>
                    <a:bodyPr/>
                    <a:lstStyle/>
                    <a:p>
                      <a:pPr algn="ctr"/>
                      <a:endParaRPr lang="en-GB"/>
                    </a:p>
                  </a:txBody>
                  <a:tcPr anchor="ctr"/>
                </a:tc>
                <a:tc>
                  <a:txBody>
                    <a:bodyPr/>
                    <a:lstStyle/>
                    <a:p>
                      <a:pPr algn="ctr"/>
                      <a:endParaRPr lang="en-GB"/>
                    </a:p>
                  </a:txBody>
                  <a:tcPr anchor="ctr"/>
                </a:tc>
                <a:tc>
                  <a:txBody>
                    <a:bodyPr/>
                    <a:lstStyle/>
                    <a:p>
                      <a:pPr algn="ctr"/>
                      <a:endParaRPr lang="en-GB"/>
                    </a:p>
                  </a:txBody>
                  <a:tcPr anchor="ctr"/>
                </a:tc>
                <a:extLst>
                  <a:ext uri="{0D108BD9-81ED-4DB2-BD59-A6C34878D82A}">
                    <a16:rowId xmlns:a16="http://schemas.microsoft.com/office/drawing/2014/main" val="2613966911"/>
                  </a:ext>
                </a:extLst>
              </a:tr>
              <a:tr h="370840">
                <a:tc>
                  <a:txBody>
                    <a:bodyPr/>
                    <a:lstStyle/>
                    <a:p>
                      <a:r>
                        <a:rPr lang="en-GB" dirty="0"/>
                        <a:t>Weathering</a:t>
                      </a:r>
                    </a:p>
                  </a:txBody>
                  <a:tcPr anchor="ctr"/>
                </a:tc>
                <a:tc>
                  <a:txBody>
                    <a:bodyPr/>
                    <a:lstStyle/>
                    <a:p>
                      <a:endParaRPr lang="en-GB"/>
                    </a:p>
                  </a:txBody>
                  <a:tcPr anchor="ctr"/>
                </a:tc>
                <a:tc>
                  <a:txBody>
                    <a:bodyPr/>
                    <a:lstStyle/>
                    <a:p>
                      <a:pPr algn="ctr"/>
                      <a:endParaRPr lang="en-GB"/>
                    </a:p>
                  </a:txBody>
                  <a:tcPr anchor="ctr"/>
                </a:tc>
                <a:tc>
                  <a:txBody>
                    <a:bodyPr/>
                    <a:lstStyle/>
                    <a:p>
                      <a:pPr algn="ctr"/>
                      <a:endParaRPr lang="en-GB"/>
                    </a:p>
                  </a:txBody>
                  <a:tcPr anchor="ctr"/>
                </a:tc>
                <a:tc>
                  <a:txBody>
                    <a:bodyPr/>
                    <a:lstStyle/>
                    <a:p>
                      <a:pPr algn="ctr"/>
                      <a:endParaRPr lang="en-GB" dirty="0"/>
                    </a:p>
                  </a:txBody>
                  <a:tcPr anchor="ctr"/>
                </a:tc>
                <a:extLst>
                  <a:ext uri="{0D108BD9-81ED-4DB2-BD59-A6C34878D82A}">
                    <a16:rowId xmlns:a16="http://schemas.microsoft.com/office/drawing/2014/main" val="3027659731"/>
                  </a:ext>
                </a:extLst>
              </a:tr>
              <a:tr h="370840">
                <a:tc>
                  <a:txBody>
                    <a:bodyPr/>
                    <a:lstStyle/>
                    <a:p>
                      <a:r>
                        <a:rPr lang="en-GB" dirty="0"/>
                        <a:t>Mass movement</a:t>
                      </a:r>
                    </a:p>
                  </a:txBody>
                  <a:tcPr anchor="ctr"/>
                </a:tc>
                <a:tc>
                  <a:txBody>
                    <a:bodyPr/>
                    <a:lstStyle/>
                    <a:p>
                      <a:endParaRPr lang="en-GB"/>
                    </a:p>
                  </a:txBody>
                  <a:tcPr anchor="ctr"/>
                </a:tc>
                <a:tc>
                  <a:txBody>
                    <a:bodyPr/>
                    <a:lstStyle/>
                    <a:p>
                      <a:pPr algn="ctr"/>
                      <a:endParaRPr lang="en-GB"/>
                    </a:p>
                  </a:txBody>
                  <a:tcPr anchor="ctr"/>
                </a:tc>
                <a:tc>
                  <a:txBody>
                    <a:bodyPr/>
                    <a:lstStyle/>
                    <a:p>
                      <a:pPr algn="ctr"/>
                      <a:endParaRPr lang="en-GB"/>
                    </a:p>
                  </a:txBody>
                  <a:tcPr anchor="ctr"/>
                </a:tc>
                <a:tc>
                  <a:txBody>
                    <a:bodyPr/>
                    <a:lstStyle/>
                    <a:p>
                      <a:pPr algn="ctr"/>
                      <a:endParaRPr lang="en-GB"/>
                    </a:p>
                  </a:txBody>
                  <a:tcPr anchor="ctr"/>
                </a:tc>
                <a:extLst>
                  <a:ext uri="{0D108BD9-81ED-4DB2-BD59-A6C34878D82A}">
                    <a16:rowId xmlns:a16="http://schemas.microsoft.com/office/drawing/2014/main" val="4020233787"/>
                  </a:ext>
                </a:extLst>
              </a:tr>
              <a:tr h="370840">
                <a:tc>
                  <a:txBody>
                    <a:bodyPr/>
                    <a:lstStyle/>
                    <a:p>
                      <a:r>
                        <a:rPr lang="en-GB" dirty="0"/>
                        <a:t>Coastal erosion</a:t>
                      </a:r>
                    </a:p>
                  </a:txBody>
                  <a:tcPr anchor="ctr"/>
                </a:tc>
                <a:tc>
                  <a:txBody>
                    <a:bodyPr/>
                    <a:lstStyle/>
                    <a:p>
                      <a:endParaRPr lang="en-GB"/>
                    </a:p>
                  </a:txBody>
                  <a:tcPr anchor="ctr"/>
                </a:tc>
                <a:tc>
                  <a:txBody>
                    <a:bodyPr/>
                    <a:lstStyle/>
                    <a:p>
                      <a:pPr algn="ctr"/>
                      <a:endParaRPr lang="en-GB"/>
                    </a:p>
                  </a:txBody>
                  <a:tcPr anchor="ctr"/>
                </a:tc>
                <a:tc>
                  <a:txBody>
                    <a:bodyPr/>
                    <a:lstStyle/>
                    <a:p>
                      <a:pPr algn="ctr"/>
                      <a:endParaRPr lang="en-GB"/>
                    </a:p>
                  </a:txBody>
                  <a:tcPr anchor="ctr"/>
                </a:tc>
                <a:tc>
                  <a:txBody>
                    <a:bodyPr/>
                    <a:lstStyle/>
                    <a:p>
                      <a:pPr algn="ctr"/>
                      <a:endParaRPr lang="en-GB"/>
                    </a:p>
                  </a:txBody>
                  <a:tcPr anchor="ctr"/>
                </a:tc>
                <a:extLst>
                  <a:ext uri="{0D108BD9-81ED-4DB2-BD59-A6C34878D82A}">
                    <a16:rowId xmlns:a16="http://schemas.microsoft.com/office/drawing/2014/main" val="3762002987"/>
                  </a:ext>
                </a:extLst>
              </a:tr>
              <a:tr h="370840">
                <a:tc>
                  <a:txBody>
                    <a:bodyPr/>
                    <a:lstStyle/>
                    <a:p>
                      <a:r>
                        <a:rPr lang="en-GB" dirty="0"/>
                        <a:t>Coastal transportation</a:t>
                      </a:r>
                    </a:p>
                  </a:txBody>
                  <a:tcPr anchor="ctr"/>
                </a:tc>
                <a:tc>
                  <a:txBody>
                    <a:bodyPr/>
                    <a:lstStyle/>
                    <a:p>
                      <a:endParaRPr lang="en-GB"/>
                    </a:p>
                  </a:txBody>
                  <a:tcPr anchor="ctr"/>
                </a:tc>
                <a:tc>
                  <a:txBody>
                    <a:bodyPr/>
                    <a:lstStyle/>
                    <a:p>
                      <a:pPr algn="ctr"/>
                      <a:endParaRPr lang="en-GB"/>
                    </a:p>
                  </a:txBody>
                  <a:tcPr anchor="ctr"/>
                </a:tc>
                <a:tc>
                  <a:txBody>
                    <a:bodyPr/>
                    <a:lstStyle/>
                    <a:p>
                      <a:pPr algn="ctr"/>
                      <a:endParaRPr lang="en-GB"/>
                    </a:p>
                  </a:txBody>
                  <a:tcPr anchor="ctr"/>
                </a:tc>
                <a:tc>
                  <a:txBody>
                    <a:bodyPr/>
                    <a:lstStyle/>
                    <a:p>
                      <a:pPr algn="ctr"/>
                      <a:endParaRPr lang="en-GB"/>
                    </a:p>
                  </a:txBody>
                  <a:tcPr anchor="ctr"/>
                </a:tc>
                <a:extLst>
                  <a:ext uri="{0D108BD9-81ED-4DB2-BD59-A6C34878D82A}">
                    <a16:rowId xmlns:a16="http://schemas.microsoft.com/office/drawing/2014/main" val="3200308469"/>
                  </a:ext>
                </a:extLst>
              </a:tr>
              <a:tr h="370840">
                <a:tc>
                  <a:txBody>
                    <a:bodyPr/>
                    <a:lstStyle/>
                    <a:p>
                      <a:r>
                        <a:rPr lang="en-GB" dirty="0"/>
                        <a:t>Coastal deposition</a:t>
                      </a:r>
                    </a:p>
                  </a:txBody>
                  <a:tcPr anchor="ctr"/>
                </a:tc>
                <a:tc>
                  <a:txBody>
                    <a:bodyPr/>
                    <a:lstStyle/>
                    <a:p>
                      <a:endParaRPr lang="en-GB" dirty="0"/>
                    </a:p>
                  </a:txBody>
                  <a:tcPr anchor="ctr"/>
                </a:tc>
                <a:tc>
                  <a:txBody>
                    <a:bodyPr/>
                    <a:lstStyle/>
                    <a:p>
                      <a:pPr algn="ctr"/>
                      <a:endParaRPr lang="en-GB" dirty="0"/>
                    </a:p>
                  </a:txBody>
                  <a:tcPr anchor="ctr"/>
                </a:tc>
                <a:tc>
                  <a:txBody>
                    <a:bodyPr/>
                    <a:lstStyle/>
                    <a:p>
                      <a:pPr algn="ctr"/>
                      <a:endParaRPr lang="en-GB" dirty="0"/>
                    </a:p>
                  </a:txBody>
                  <a:tcPr anchor="ctr"/>
                </a:tc>
                <a:tc>
                  <a:txBody>
                    <a:bodyPr/>
                    <a:lstStyle/>
                    <a:p>
                      <a:pPr algn="ctr"/>
                      <a:endParaRPr lang="en-GB" dirty="0"/>
                    </a:p>
                  </a:txBody>
                  <a:tcPr anchor="ctr"/>
                </a:tc>
                <a:extLst>
                  <a:ext uri="{0D108BD9-81ED-4DB2-BD59-A6C34878D82A}">
                    <a16:rowId xmlns:a16="http://schemas.microsoft.com/office/drawing/2014/main" val="1873505149"/>
                  </a:ext>
                </a:extLst>
              </a:tr>
              <a:tr h="370840">
                <a:tc>
                  <a:txBody>
                    <a:bodyPr/>
                    <a:lstStyle/>
                    <a:p>
                      <a:r>
                        <a:rPr lang="en-GB" dirty="0"/>
                        <a:t>Landforms of coastal erosion</a:t>
                      </a:r>
                    </a:p>
                  </a:txBody>
                  <a:tcPr anchor="ctr"/>
                </a:tc>
                <a:tc>
                  <a:txBody>
                    <a:bodyPr/>
                    <a:lstStyle/>
                    <a:p>
                      <a:endParaRPr lang="en-GB" dirty="0"/>
                    </a:p>
                  </a:txBody>
                  <a:tcPr anchor="ctr"/>
                </a:tc>
                <a:tc>
                  <a:txBody>
                    <a:bodyPr/>
                    <a:lstStyle/>
                    <a:p>
                      <a:pPr algn="ctr"/>
                      <a:endParaRPr lang="en-GB" dirty="0"/>
                    </a:p>
                  </a:txBody>
                  <a:tcPr anchor="ctr"/>
                </a:tc>
                <a:tc>
                  <a:txBody>
                    <a:bodyPr/>
                    <a:lstStyle/>
                    <a:p>
                      <a:pPr algn="ctr"/>
                      <a:endParaRPr lang="en-GB" dirty="0"/>
                    </a:p>
                  </a:txBody>
                  <a:tcPr anchor="ctr"/>
                </a:tc>
                <a:tc>
                  <a:txBody>
                    <a:bodyPr/>
                    <a:lstStyle/>
                    <a:p>
                      <a:pPr algn="ctr"/>
                      <a:endParaRPr lang="en-GB" dirty="0"/>
                    </a:p>
                  </a:txBody>
                  <a:tcPr anchor="ctr"/>
                </a:tc>
                <a:extLst>
                  <a:ext uri="{0D108BD9-81ED-4DB2-BD59-A6C34878D82A}">
                    <a16:rowId xmlns:a16="http://schemas.microsoft.com/office/drawing/2014/main" val="2608732814"/>
                  </a:ext>
                </a:extLst>
              </a:tr>
              <a:tr h="370840">
                <a:tc>
                  <a:txBody>
                    <a:bodyPr/>
                    <a:lstStyle/>
                    <a:p>
                      <a:r>
                        <a:rPr lang="en-GB" dirty="0"/>
                        <a:t>Landforms of coastal deposition</a:t>
                      </a:r>
                    </a:p>
                  </a:txBody>
                  <a:tcPr anchor="ctr"/>
                </a:tc>
                <a:tc>
                  <a:txBody>
                    <a:bodyPr/>
                    <a:lstStyle/>
                    <a:p>
                      <a:endParaRPr lang="en-GB" dirty="0"/>
                    </a:p>
                  </a:txBody>
                  <a:tcPr anchor="ctr"/>
                </a:tc>
                <a:tc>
                  <a:txBody>
                    <a:bodyPr/>
                    <a:lstStyle/>
                    <a:p>
                      <a:pPr algn="ctr"/>
                      <a:endParaRPr lang="en-GB" dirty="0"/>
                    </a:p>
                  </a:txBody>
                  <a:tcPr anchor="ctr"/>
                </a:tc>
                <a:tc>
                  <a:txBody>
                    <a:bodyPr/>
                    <a:lstStyle/>
                    <a:p>
                      <a:pPr algn="ctr"/>
                      <a:endParaRPr lang="en-GB" dirty="0"/>
                    </a:p>
                  </a:txBody>
                  <a:tcPr anchor="ctr"/>
                </a:tc>
                <a:tc>
                  <a:txBody>
                    <a:bodyPr/>
                    <a:lstStyle/>
                    <a:p>
                      <a:pPr algn="ctr"/>
                      <a:endParaRPr lang="en-GB" dirty="0"/>
                    </a:p>
                  </a:txBody>
                  <a:tcPr anchor="ctr"/>
                </a:tc>
                <a:extLst>
                  <a:ext uri="{0D108BD9-81ED-4DB2-BD59-A6C34878D82A}">
                    <a16:rowId xmlns:a16="http://schemas.microsoft.com/office/drawing/2014/main" val="1797257925"/>
                  </a:ext>
                </a:extLst>
              </a:tr>
              <a:tr h="370840">
                <a:tc>
                  <a:txBody>
                    <a:bodyPr/>
                    <a:lstStyle/>
                    <a:p>
                      <a:r>
                        <a:rPr lang="en-GB" dirty="0"/>
                        <a:t>An example of a UK coastline</a:t>
                      </a:r>
                    </a:p>
                  </a:txBody>
                  <a:tcPr anchor="ctr"/>
                </a:tc>
                <a:tc>
                  <a:txBody>
                    <a:bodyPr/>
                    <a:lstStyle/>
                    <a:p>
                      <a:endParaRPr lang="en-GB" dirty="0"/>
                    </a:p>
                  </a:txBody>
                  <a:tcPr anchor="ctr"/>
                </a:tc>
                <a:tc>
                  <a:txBody>
                    <a:bodyPr/>
                    <a:lstStyle/>
                    <a:p>
                      <a:pPr algn="ctr"/>
                      <a:endParaRPr lang="en-GB" dirty="0"/>
                    </a:p>
                  </a:txBody>
                  <a:tcPr anchor="ctr"/>
                </a:tc>
                <a:tc>
                  <a:txBody>
                    <a:bodyPr/>
                    <a:lstStyle/>
                    <a:p>
                      <a:pPr algn="ctr"/>
                      <a:endParaRPr lang="en-GB" dirty="0"/>
                    </a:p>
                  </a:txBody>
                  <a:tcPr anchor="ctr"/>
                </a:tc>
                <a:tc>
                  <a:txBody>
                    <a:bodyPr/>
                    <a:lstStyle/>
                    <a:p>
                      <a:pPr algn="ctr"/>
                      <a:endParaRPr lang="en-GB" dirty="0"/>
                    </a:p>
                  </a:txBody>
                  <a:tcPr anchor="ctr"/>
                </a:tc>
                <a:extLst>
                  <a:ext uri="{0D108BD9-81ED-4DB2-BD59-A6C34878D82A}">
                    <a16:rowId xmlns:a16="http://schemas.microsoft.com/office/drawing/2014/main" val="1216148195"/>
                  </a:ext>
                </a:extLst>
              </a:tr>
              <a:tr h="370840">
                <a:tc>
                  <a:txBody>
                    <a:bodyPr/>
                    <a:lstStyle/>
                    <a:p>
                      <a:r>
                        <a:rPr lang="en-GB" dirty="0"/>
                        <a:t>Hard engineering</a:t>
                      </a:r>
                    </a:p>
                  </a:txBody>
                  <a:tcPr anchor="ctr"/>
                </a:tc>
                <a:tc>
                  <a:txBody>
                    <a:bodyPr/>
                    <a:lstStyle/>
                    <a:p>
                      <a:endParaRPr lang="en-GB" dirty="0"/>
                    </a:p>
                  </a:txBody>
                  <a:tcPr anchor="ctr"/>
                </a:tc>
                <a:tc>
                  <a:txBody>
                    <a:bodyPr/>
                    <a:lstStyle/>
                    <a:p>
                      <a:pPr algn="ctr"/>
                      <a:endParaRPr lang="en-GB" dirty="0"/>
                    </a:p>
                  </a:txBody>
                  <a:tcPr anchor="ctr"/>
                </a:tc>
                <a:tc>
                  <a:txBody>
                    <a:bodyPr/>
                    <a:lstStyle/>
                    <a:p>
                      <a:pPr algn="ctr"/>
                      <a:endParaRPr lang="en-GB" dirty="0"/>
                    </a:p>
                  </a:txBody>
                  <a:tcPr anchor="ctr"/>
                </a:tc>
                <a:tc>
                  <a:txBody>
                    <a:bodyPr/>
                    <a:lstStyle/>
                    <a:p>
                      <a:pPr algn="ctr"/>
                      <a:endParaRPr lang="en-GB" dirty="0"/>
                    </a:p>
                  </a:txBody>
                  <a:tcPr anchor="ctr"/>
                </a:tc>
                <a:extLst>
                  <a:ext uri="{0D108BD9-81ED-4DB2-BD59-A6C34878D82A}">
                    <a16:rowId xmlns:a16="http://schemas.microsoft.com/office/drawing/2014/main" val="660348127"/>
                  </a:ext>
                </a:extLst>
              </a:tr>
              <a:tr h="370840">
                <a:tc>
                  <a:txBody>
                    <a:bodyPr/>
                    <a:lstStyle/>
                    <a:p>
                      <a:r>
                        <a:rPr lang="en-GB" dirty="0"/>
                        <a:t>Soft engineering </a:t>
                      </a:r>
                    </a:p>
                  </a:txBody>
                  <a:tcPr anchor="ctr"/>
                </a:tc>
                <a:tc>
                  <a:txBody>
                    <a:bodyPr/>
                    <a:lstStyle/>
                    <a:p>
                      <a:endParaRPr lang="en-GB" dirty="0"/>
                    </a:p>
                  </a:txBody>
                  <a:tcPr anchor="ctr"/>
                </a:tc>
                <a:tc>
                  <a:txBody>
                    <a:bodyPr/>
                    <a:lstStyle/>
                    <a:p>
                      <a:pPr algn="ctr"/>
                      <a:endParaRPr lang="en-GB" dirty="0"/>
                    </a:p>
                  </a:txBody>
                  <a:tcPr anchor="ctr"/>
                </a:tc>
                <a:tc>
                  <a:txBody>
                    <a:bodyPr/>
                    <a:lstStyle/>
                    <a:p>
                      <a:pPr algn="ctr"/>
                      <a:endParaRPr lang="en-GB" dirty="0"/>
                    </a:p>
                  </a:txBody>
                  <a:tcPr anchor="ctr"/>
                </a:tc>
                <a:tc>
                  <a:txBody>
                    <a:bodyPr/>
                    <a:lstStyle/>
                    <a:p>
                      <a:pPr algn="ctr"/>
                      <a:endParaRPr lang="en-GB" dirty="0"/>
                    </a:p>
                  </a:txBody>
                  <a:tcPr anchor="ctr"/>
                </a:tc>
                <a:extLst>
                  <a:ext uri="{0D108BD9-81ED-4DB2-BD59-A6C34878D82A}">
                    <a16:rowId xmlns:a16="http://schemas.microsoft.com/office/drawing/2014/main" val="2085604797"/>
                  </a:ext>
                </a:extLst>
              </a:tr>
              <a:tr h="370840">
                <a:tc>
                  <a:txBody>
                    <a:bodyPr/>
                    <a:lstStyle/>
                    <a:p>
                      <a:r>
                        <a:rPr lang="en-GB" dirty="0"/>
                        <a:t>Managed retreat</a:t>
                      </a:r>
                    </a:p>
                  </a:txBody>
                  <a:tcPr anchor="ctr"/>
                </a:tc>
                <a:tc>
                  <a:txBody>
                    <a:bodyPr/>
                    <a:lstStyle/>
                    <a:p>
                      <a:endParaRPr lang="en-GB" dirty="0"/>
                    </a:p>
                  </a:txBody>
                  <a:tcPr anchor="ctr"/>
                </a:tc>
                <a:tc>
                  <a:txBody>
                    <a:bodyPr/>
                    <a:lstStyle/>
                    <a:p>
                      <a:pPr algn="ctr"/>
                      <a:endParaRPr lang="en-GB" dirty="0"/>
                    </a:p>
                  </a:txBody>
                  <a:tcPr anchor="ctr"/>
                </a:tc>
                <a:tc>
                  <a:txBody>
                    <a:bodyPr/>
                    <a:lstStyle/>
                    <a:p>
                      <a:pPr algn="ctr"/>
                      <a:endParaRPr lang="en-GB" dirty="0"/>
                    </a:p>
                  </a:txBody>
                  <a:tcPr anchor="ctr"/>
                </a:tc>
                <a:tc>
                  <a:txBody>
                    <a:bodyPr/>
                    <a:lstStyle/>
                    <a:p>
                      <a:pPr algn="ctr"/>
                      <a:endParaRPr lang="en-GB" dirty="0"/>
                    </a:p>
                  </a:txBody>
                  <a:tcPr anchor="ctr"/>
                </a:tc>
                <a:extLst>
                  <a:ext uri="{0D108BD9-81ED-4DB2-BD59-A6C34878D82A}">
                    <a16:rowId xmlns:a16="http://schemas.microsoft.com/office/drawing/2014/main" val="1668421876"/>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Managed retreat at </a:t>
                      </a:r>
                      <a:r>
                        <a:rPr lang="en-GB" dirty="0" err="1"/>
                        <a:t>Medmerry</a:t>
                      </a:r>
                      <a:endParaRPr lang="en-GB" dirty="0"/>
                    </a:p>
                  </a:txBody>
                  <a:tcPr anchor="ctr"/>
                </a:tc>
                <a:tc>
                  <a:txBody>
                    <a:bodyPr/>
                    <a:lstStyle/>
                    <a:p>
                      <a:endParaRPr lang="en-GB" dirty="0"/>
                    </a:p>
                  </a:txBody>
                  <a:tcPr anchor="ctr"/>
                </a:tc>
                <a:tc>
                  <a:txBody>
                    <a:bodyPr/>
                    <a:lstStyle/>
                    <a:p>
                      <a:pPr algn="ctr"/>
                      <a:endParaRPr lang="en-GB" dirty="0"/>
                    </a:p>
                  </a:txBody>
                  <a:tcPr anchor="ctr"/>
                </a:tc>
                <a:tc>
                  <a:txBody>
                    <a:bodyPr/>
                    <a:lstStyle/>
                    <a:p>
                      <a:pPr algn="ctr"/>
                      <a:endParaRPr lang="en-GB" dirty="0"/>
                    </a:p>
                  </a:txBody>
                  <a:tcPr anchor="ctr"/>
                </a:tc>
                <a:tc>
                  <a:txBody>
                    <a:bodyPr/>
                    <a:lstStyle/>
                    <a:p>
                      <a:pPr algn="ctr"/>
                      <a:endParaRPr lang="en-GB" dirty="0"/>
                    </a:p>
                  </a:txBody>
                  <a:tcPr anchor="ctr"/>
                </a:tc>
                <a:extLst>
                  <a:ext uri="{0D108BD9-81ED-4DB2-BD59-A6C34878D82A}">
                    <a16:rowId xmlns:a16="http://schemas.microsoft.com/office/drawing/2014/main" val="2225360560"/>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A UK coastal management scheme</a:t>
                      </a:r>
                    </a:p>
                  </a:txBody>
                  <a:tcPr anchor="ctr"/>
                </a:tc>
                <a:tc>
                  <a:txBody>
                    <a:bodyPr/>
                    <a:lstStyle/>
                    <a:p>
                      <a:endParaRPr lang="en-GB" dirty="0"/>
                    </a:p>
                  </a:txBody>
                  <a:tcPr anchor="ctr"/>
                </a:tc>
                <a:tc>
                  <a:txBody>
                    <a:bodyPr/>
                    <a:lstStyle/>
                    <a:p>
                      <a:pPr algn="ctr"/>
                      <a:endParaRPr lang="en-GB" dirty="0"/>
                    </a:p>
                  </a:txBody>
                  <a:tcPr anchor="ctr"/>
                </a:tc>
                <a:tc>
                  <a:txBody>
                    <a:bodyPr/>
                    <a:lstStyle/>
                    <a:p>
                      <a:pPr algn="ctr"/>
                      <a:endParaRPr lang="en-GB" dirty="0"/>
                    </a:p>
                  </a:txBody>
                  <a:tcPr anchor="ctr"/>
                </a:tc>
                <a:tc>
                  <a:txBody>
                    <a:bodyPr/>
                    <a:lstStyle/>
                    <a:p>
                      <a:pPr algn="ctr"/>
                      <a:endParaRPr lang="en-GB" dirty="0"/>
                    </a:p>
                  </a:txBody>
                  <a:tcPr anchor="ctr"/>
                </a:tc>
                <a:extLst>
                  <a:ext uri="{0D108BD9-81ED-4DB2-BD59-A6C34878D82A}">
                    <a16:rowId xmlns:a16="http://schemas.microsoft.com/office/drawing/2014/main" val="1059535049"/>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Coastal Environments and OS Maps</a:t>
                      </a:r>
                    </a:p>
                  </a:txBody>
                  <a:tcPr anchor="ctr"/>
                </a:tc>
                <a:tc>
                  <a:txBody>
                    <a:bodyPr/>
                    <a:lstStyle/>
                    <a:p>
                      <a:endParaRPr lang="en-GB" dirty="0"/>
                    </a:p>
                  </a:txBody>
                  <a:tcPr anchor="ctr"/>
                </a:tc>
                <a:tc>
                  <a:txBody>
                    <a:bodyPr/>
                    <a:lstStyle/>
                    <a:p>
                      <a:pPr algn="ctr"/>
                      <a:endParaRPr lang="en-GB" dirty="0"/>
                    </a:p>
                  </a:txBody>
                  <a:tcPr anchor="ctr"/>
                </a:tc>
                <a:tc>
                  <a:txBody>
                    <a:bodyPr/>
                    <a:lstStyle/>
                    <a:p>
                      <a:pPr algn="ctr"/>
                      <a:endParaRPr lang="en-GB" dirty="0"/>
                    </a:p>
                  </a:txBody>
                  <a:tcPr anchor="ctr"/>
                </a:tc>
                <a:tc>
                  <a:txBody>
                    <a:bodyPr/>
                    <a:lstStyle/>
                    <a:p>
                      <a:pPr algn="ctr"/>
                      <a:endParaRPr lang="en-GB" dirty="0"/>
                    </a:p>
                  </a:txBody>
                  <a:tcPr anchor="ctr"/>
                </a:tc>
                <a:extLst>
                  <a:ext uri="{0D108BD9-81ED-4DB2-BD59-A6C34878D82A}">
                    <a16:rowId xmlns:a16="http://schemas.microsoft.com/office/drawing/2014/main" val="1887798147"/>
                  </a:ext>
                </a:extLst>
              </a:tr>
            </a:tbl>
          </a:graphicData>
        </a:graphic>
      </p:graphicFrame>
      <p:sp>
        <p:nvSpPr>
          <p:cNvPr id="40" name="TextBox 39">
            <a:extLst>
              <a:ext uri="{FF2B5EF4-FFF2-40B4-BE49-F238E27FC236}">
                <a16:creationId xmlns:a16="http://schemas.microsoft.com/office/drawing/2014/main" id="{D63D9C59-D4D3-0645-B327-F6841A6A8F53}"/>
              </a:ext>
            </a:extLst>
          </p:cNvPr>
          <p:cNvSpPr txBox="1"/>
          <p:nvPr/>
        </p:nvSpPr>
        <p:spPr>
          <a:xfrm>
            <a:off x="245165" y="1849698"/>
            <a:ext cx="6271413" cy="1477328"/>
          </a:xfrm>
          <a:prstGeom prst="rect">
            <a:avLst/>
          </a:prstGeom>
          <a:noFill/>
        </p:spPr>
        <p:txBody>
          <a:bodyPr wrap="square">
            <a:spAutoFit/>
          </a:bodyPr>
          <a:lstStyle/>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Use the webpage at the bottom of this page to access the quizzes. </a:t>
            </a:r>
            <a:r>
              <a:rPr lang="en-GB" dirty="0">
                <a:latin typeface="Calibri" panose="020F0502020204030204" pitchFamily="34" charset="0"/>
                <a:ea typeface="Times New Roman" panose="02020603050405020304" pitchFamily="18" charset="0"/>
                <a:cs typeface="Times New Roman" panose="02020603050405020304" pitchFamily="18" charset="0"/>
              </a:rPr>
              <a:t>In the points available column, write the number of marks available in the quiz. This will be displayed once you have completed a quiz. Attempt each quiz at least 3 times. Leave time between each go. </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608893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3D88D800-273B-D0C6-E837-B926F45D4708}"/>
              </a:ext>
            </a:extLst>
          </p:cNvPr>
          <p:cNvSpPr/>
          <p:nvPr/>
        </p:nvSpPr>
        <p:spPr>
          <a:xfrm>
            <a:off x="394448" y="773199"/>
            <a:ext cx="4611506" cy="616329"/>
          </a:xfrm>
          <a:prstGeom prst="roundRect">
            <a:avLst/>
          </a:prstGeom>
          <a:solidFill>
            <a:srgbClr val="4F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BD9FCC6E-3579-97AB-1CE8-72682F85780C}"/>
              </a:ext>
            </a:extLst>
          </p:cNvPr>
          <p:cNvSpPr txBox="1"/>
          <p:nvPr/>
        </p:nvSpPr>
        <p:spPr>
          <a:xfrm>
            <a:off x="501904" y="892305"/>
            <a:ext cx="5835082" cy="461665"/>
          </a:xfrm>
          <a:prstGeom prst="rect">
            <a:avLst/>
          </a:prstGeom>
          <a:noFill/>
        </p:spPr>
        <p:txBody>
          <a:bodyPr wrap="square" rtlCol="0">
            <a:spAutoFit/>
          </a:bodyPr>
          <a:lstStyle/>
          <a:p>
            <a:r>
              <a:rPr lang="en-GB" sz="2400" b="1" dirty="0">
                <a:solidFill>
                  <a:schemeClr val="bg1"/>
                </a:solidFill>
              </a:rPr>
              <a:t>Coastal Landscapes in the UK</a:t>
            </a:r>
          </a:p>
        </p:txBody>
      </p:sp>
      <p:sp>
        <p:nvSpPr>
          <p:cNvPr id="36" name="Rounded Rectangle 35">
            <a:extLst>
              <a:ext uri="{FF2B5EF4-FFF2-40B4-BE49-F238E27FC236}">
                <a16:creationId xmlns:a16="http://schemas.microsoft.com/office/drawing/2014/main" id="{126BCEC3-FDDB-1380-1362-876E4D12934A}"/>
              </a:ext>
            </a:extLst>
          </p:cNvPr>
          <p:cNvSpPr/>
          <p:nvPr/>
        </p:nvSpPr>
        <p:spPr>
          <a:xfrm>
            <a:off x="-487297" y="-18903"/>
            <a:ext cx="6310228" cy="862850"/>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F41759D-1CBE-5146-F934-F373DCF4F501}"/>
              </a:ext>
            </a:extLst>
          </p:cNvPr>
          <p:cNvSpPr txBox="1"/>
          <p:nvPr/>
        </p:nvSpPr>
        <p:spPr>
          <a:xfrm>
            <a:off x="797617" y="31853"/>
            <a:ext cx="4747777" cy="830997"/>
          </a:xfrm>
          <a:prstGeom prst="rect">
            <a:avLst/>
          </a:prstGeom>
          <a:noFill/>
        </p:spPr>
        <p:txBody>
          <a:bodyPr wrap="square" rtlCol="0">
            <a:spAutoFit/>
          </a:bodyPr>
          <a:lstStyle/>
          <a:p>
            <a:r>
              <a:rPr lang="en-GB" sz="4800" dirty="0">
                <a:solidFill>
                  <a:schemeClr val="bg1"/>
                </a:solidFill>
              </a:rPr>
              <a:t>Glossary</a:t>
            </a:r>
          </a:p>
        </p:txBody>
      </p:sp>
      <p:graphicFrame>
        <p:nvGraphicFramePr>
          <p:cNvPr id="4" name="Table 3">
            <a:extLst>
              <a:ext uri="{FF2B5EF4-FFF2-40B4-BE49-F238E27FC236}">
                <a16:creationId xmlns:a16="http://schemas.microsoft.com/office/drawing/2014/main" id="{9508C0BC-D90B-2619-A614-36BE854EC46C}"/>
              </a:ext>
            </a:extLst>
          </p:cNvPr>
          <p:cNvGraphicFramePr>
            <a:graphicFrameLocks noGrp="1"/>
          </p:cNvGraphicFramePr>
          <p:nvPr>
            <p:extLst>
              <p:ext uri="{D42A27DB-BD31-4B8C-83A1-F6EECF244321}">
                <p14:modId xmlns:p14="http://schemas.microsoft.com/office/powerpoint/2010/main" val="3633475490"/>
              </p:ext>
            </p:extLst>
          </p:nvPr>
        </p:nvGraphicFramePr>
        <p:xfrm>
          <a:off x="246433" y="1604196"/>
          <a:ext cx="6310228" cy="7795260"/>
        </p:xfrm>
        <a:graphic>
          <a:graphicData uri="http://schemas.openxmlformats.org/drawingml/2006/table">
            <a:tbl>
              <a:tblPr firstRow="1" bandRow="1">
                <a:tableStyleId>{1E171933-4619-4E11-9A3F-F7608DF75F80}</a:tableStyleId>
              </a:tblPr>
              <a:tblGrid>
                <a:gridCol w="1651260">
                  <a:extLst>
                    <a:ext uri="{9D8B030D-6E8A-4147-A177-3AD203B41FA5}">
                      <a16:colId xmlns:a16="http://schemas.microsoft.com/office/drawing/2014/main" val="2328552629"/>
                    </a:ext>
                  </a:extLst>
                </a:gridCol>
                <a:gridCol w="4658968">
                  <a:extLst>
                    <a:ext uri="{9D8B030D-6E8A-4147-A177-3AD203B41FA5}">
                      <a16:colId xmlns:a16="http://schemas.microsoft.com/office/drawing/2014/main" val="3048125736"/>
                    </a:ext>
                  </a:extLst>
                </a:gridCol>
              </a:tblGrid>
              <a:tr h="212905">
                <a:tc>
                  <a:txBody>
                    <a:bodyPr/>
                    <a:lstStyle/>
                    <a:p>
                      <a:r>
                        <a:rPr lang="en-GB" sz="1200" b="0" dirty="0">
                          <a:solidFill>
                            <a:schemeClr val="tx1"/>
                          </a:solidFill>
                        </a:rPr>
                        <a:t>Abrasion</a:t>
                      </a:r>
                    </a:p>
                  </a:txBody>
                  <a:tcPr>
                    <a:solidFill>
                      <a:schemeClr val="bg1"/>
                    </a:solidFill>
                  </a:tcPr>
                </a:tc>
                <a:tc>
                  <a:txBody>
                    <a:bodyPr/>
                    <a:lstStyle/>
                    <a:p>
                      <a:r>
                        <a:rPr lang="en-GB" sz="1200" b="0" dirty="0">
                          <a:solidFill>
                            <a:schemeClr val="tx1"/>
                          </a:solidFill>
                        </a:rPr>
                        <a:t>Erosion caused by rocks and sediment carried by waves wears away cliff material. Also known as the sandpaper effect. </a:t>
                      </a:r>
                    </a:p>
                  </a:txBody>
                  <a:tcPr>
                    <a:solidFill>
                      <a:schemeClr val="bg1"/>
                    </a:solidFill>
                  </a:tcPr>
                </a:tc>
                <a:extLst>
                  <a:ext uri="{0D108BD9-81ED-4DB2-BD59-A6C34878D82A}">
                    <a16:rowId xmlns:a16="http://schemas.microsoft.com/office/drawing/2014/main" val="967347194"/>
                  </a:ext>
                </a:extLst>
              </a:tr>
              <a:tr h="212905">
                <a:tc>
                  <a:txBody>
                    <a:bodyPr/>
                    <a:lstStyle/>
                    <a:p>
                      <a:r>
                        <a:rPr lang="en-GB" sz="1200" b="0" dirty="0">
                          <a:solidFill>
                            <a:schemeClr val="tx1"/>
                          </a:solidFill>
                        </a:rPr>
                        <a:t>Arch</a:t>
                      </a:r>
                    </a:p>
                  </a:txBody>
                  <a:tcPr/>
                </a:tc>
                <a:tc>
                  <a:txBody>
                    <a:bodyPr/>
                    <a:lstStyle/>
                    <a:p>
                      <a:r>
                        <a:rPr lang="en-GB" sz="1200" dirty="0"/>
                        <a:t>A natural rock formation where an arch has formed with a gap underneath.</a:t>
                      </a:r>
                    </a:p>
                  </a:txBody>
                  <a:tcPr/>
                </a:tc>
                <a:extLst>
                  <a:ext uri="{0D108BD9-81ED-4DB2-BD59-A6C34878D82A}">
                    <a16:rowId xmlns:a16="http://schemas.microsoft.com/office/drawing/2014/main" val="2997038713"/>
                  </a:ext>
                </a:extLst>
              </a:tr>
              <a:tr h="212905">
                <a:tc>
                  <a:txBody>
                    <a:bodyPr/>
                    <a:lstStyle/>
                    <a:p>
                      <a:r>
                        <a:rPr lang="en-GB" sz="1200" b="0" dirty="0">
                          <a:solidFill>
                            <a:schemeClr val="tx1"/>
                          </a:solidFill>
                        </a:rPr>
                        <a:t>Attrition</a:t>
                      </a:r>
                    </a:p>
                  </a:txBody>
                  <a:tcPr/>
                </a:tc>
                <a:tc>
                  <a:txBody>
                    <a:bodyPr/>
                    <a:lstStyle/>
                    <a:p>
                      <a:r>
                        <a:rPr lang="en-GB" sz="1200" dirty="0"/>
                        <a:t>The process by which rocks and pebbles break into smaller pieces as they collide.</a:t>
                      </a:r>
                    </a:p>
                  </a:txBody>
                  <a:tcPr/>
                </a:tc>
                <a:extLst>
                  <a:ext uri="{0D108BD9-81ED-4DB2-BD59-A6C34878D82A}">
                    <a16:rowId xmlns:a16="http://schemas.microsoft.com/office/drawing/2014/main" val="2615403398"/>
                  </a:ext>
                </a:extLst>
              </a:tr>
              <a:tr h="212905">
                <a:tc>
                  <a:txBody>
                    <a:bodyPr/>
                    <a:lstStyle/>
                    <a:p>
                      <a:r>
                        <a:rPr lang="en-GB" sz="1200" b="0" dirty="0">
                          <a:solidFill>
                            <a:schemeClr val="tx1"/>
                          </a:solidFill>
                        </a:rPr>
                        <a:t>Backwash</a:t>
                      </a:r>
                    </a:p>
                  </a:txBody>
                  <a:tcPr/>
                </a:tc>
                <a:tc>
                  <a:txBody>
                    <a:bodyPr/>
                    <a:lstStyle/>
                    <a:p>
                      <a:r>
                        <a:rPr lang="en-GB" sz="1200" dirty="0"/>
                        <a:t>The movement of water and sediment back down the beach after a wave breaks.</a:t>
                      </a:r>
                    </a:p>
                  </a:txBody>
                  <a:tcPr/>
                </a:tc>
                <a:extLst>
                  <a:ext uri="{0D108BD9-81ED-4DB2-BD59-A6C34878D82A}">
                    <a16:rowId xmlns:a16="http://schemas.microsoft.com/office/drawing/2014/main" val="3025985328"/>
                  </a:ext>
                </a:extLst>
              </a:tr>
              <a:tr h="212905">
                <a:tc>
                  <a:txBody>
                    <a:bodyPr/>
                    <a:lstStyle/>
                    <a:p>
                      <a:r>
                        <a:rPr lang="en-GB" sz="1200" b="0" dirty="0">
                          <a:solidFill>
                            <a:schemeClr val="tx1"/>
                          </a:solidFill>
                        </a:rPr>
                        <a:t>Bar</a:t>
                      </a:r>
                    </a:p>
                  </a:txBody>
                  <a:tcPr/>
                </a:tc>
                <a:tc>
                  <a:txBody>
                    <a:bodyPr/>
                    <a:lstStyle/>
                    <a:p>
                      <a:r>
                        <a:rPr lang="en-GB" sz="1200" dirty="0"/>
                        <a:t>A ridge of sand or shingle across the mouth of a bay.</a:t>
                      </a:r>
                    </a:p>
                  </a:txBody>
                  <a:tcPr/>
                </a:tc>
                <a:extLst>
                  <a:ext uri="{0D108BD9-81ED-4DB2-BD59-A6C34878D82A}">
                    <a16:rowId xmlns:a16="http://schemas.microsoft.com/office/drawing/2014/main" val="62814496"/>
                  </a:ext>
                </a:extLst>
              </a:tr>
              <a:tr h="212905">
                <a:tc>
                  <a:txBody>
                    <a:bodyPr/>
                    <a:lstStyle/>
                    <a:p>
                      <a:r>
                        <a:rPr lang="en-GB" sz="1200" b="0" dirty="0">
                          <a:solidFill>
                            <a:schemeClr val="tx1"/>
                          </a:solidFill>
                        </a:rPr>
                        <a:t>Bay</a:t>
                      </a:r>
                    </a:p>
                  </a:txBody>
                  <a:tcPr/>
                </a:tc>
                <a:tc>
                  <a:txBody>
                    <a:bodyPr/>
                    <a:lstStyle/>
                    <a:p>
                      <a:r>
                        <a:rPr lang="en-GB" sz="1200" dirty="0"/>
                        <a:t>A broad, curved indentation in the coastline.</a:t>
                      </a:r>
                    </a:p>
                  </a:txBody>
                  <a:tcPr/>
                </a:tc>
                <a:extLst>
                  <a:ext uri="{0D108BD9-81ED-4DB2-BD59-A6C34878D82A}">
                    <a16:rowId xmlns:a16="http://schemas.microsoft.com/office/drawing/2014/main" val="3497615450"/>
                  </a:ext>
                </a:extLst>
              </a:tr>
              <a:tr h="212905">
                <a:tc>
                  <a:txBody>
                    <a:bodyPr/>
                    <a:lstStyle/>
                    <a:p>
                      <a:r>
                        <a:rPr lang="en-GB" sz="1200" b="0" dirty="0">
                          <a:solidFill>
                            <a:schemeClr val="tx1"/>
                          </a:solidFill>
                        </a:rPr>
                        <a:t>Beach</a:t>
                      </a:r>
                    </a:p>
                  </a:txBody>
                  <a:tcPr/>
                </a:tc>
                <a:tc>
                  <a:txBody>
                    <a:bodyPr/>
                    <a:lstStyle/>
                    <a:p>
                      <a:r>
                        <a:rPr lang="en-GB" sz="1200" dirty="0"/>
                        <a:t>A deposit of sand or pebbles along the shore.</a:t>
                      </a:r>
                    </a:p>
                  </a:txBody>
                  <a:tcPr/>
                </a:tc>
                <a:extLst>
                  <a:ext uri="{0D108BD9-81ED-4DB2-BD59-A6C34878D82A}">
                    <a16:rowId xmlns:a16="http://schemas.microsoft.com/office/drawing/2014/main" val="3767119109"/>
                  </a:ext>
                </a:extLst>
              </a:tr>
              <a:tr h="212905">
                <a:tc>
                  <a:txBody>
                    <a:bodyPr/>
                    <a:lstStyle/>
                    <a:p>
                      <a:r>
                        <a:rPr lang="en-GB" sz="1200" b="0" dirty="0">
                          <a:solidFill>
                            <a:schemeClr val="tx1"/>
                          </a:solidFill>
                        </a:rPr>
                        <a:t>Beach nourishment</a:t>
                      </a:r>
                    </a:p>
                  </a:txBody>
                  <a:tcPr/>
                </a:tc>
                <a:tc>
                  <a:txBody>
                    <a:bodyPr/>
                    <a:lstStyle/>
                    <a:p>
                      <a:r>
                        <a:rPr lang="en-GB" sz="1200" dirty="0"/>
                        <a:t>The process of adding sand or shingle to an eroding beach to build it up.</a:t>
                      </a:r>
                    </a:p>
                  </a:txBody>
                  <a:tcPr/>
                </a:tc>
                <a:extLst>
                  <a:ext uri="{0D108BD9-81ED-4DB2-BD59-A6C34878D82A}">
                    <a16:rowId xmlns:a16="http://schemas.microsoft.com/office/drawing/2014/main" val="2023401389"/>
                  </a:ext>
                </a:extLst>
              </a:tr>
              <a:tr h="212905">
                <a:tc>
                  <a:txBody>
                    <a:bodyPr/>
                    <a:lstStyle/>
                    <a:p>
                      <a:r>
                        <a:rPr lang="en-GB" sz="1200" b="0" dirty="0">
                          <a:solidFill>
                            <a:schemeClr val="tx1"/>
                          </a:solidFill>
                        </a:rPr>
                        <a:t>Beach reprofiling</a:t>
                      </a:r>
                    </a:p>
                  </a:txBody>
                  <a:tcPr/>
                </a:tc>
                <a:tc>
                  <a:txBody>
                    <a:bodyPr/>
                    <a:lstStyle/>
                    <a:p>
                      <a:r>
                        <a:rPr lang="en-GB" sz="1200" dirty="0"/>
                        <a:t>The artificial reshaping of a beach using bulldozers.</a:t>
                      </a:r>
                    </a:p>
                  </a:txBody>
                  <a:tcPr/>
                </a:tc>
                <a:extLst>
                  <a:ext uri="{0D108BD9-81ED-4DB2-BD59-A6C34878D82A}">
                    <a16:rowId xmlns:a16="http://schemas.microsoft.com/office/drawing/2014/main" val="2101558899"/>
                  </a:ext>
                </a:extLst>
              </a:tr>
              <a:tr h="212905">
                <a:tc>
                  <a:txBody>
                    <a:bodyPr/>
                    <a:lstStyle/>
                    <a:p>
                      <a:r>
                        <a:rPr lang="en-GB" sz="1200" b="0" dirty="0">
                          <a:solidFill>
                            <a:schemeClr val="tx1"/>
                          </a:solidFill>
                        </a:rPr>
                        <a:t>Berm</a:t>
                      </a:r>
                    </a:p>
                  </a:txBody>
                  <a:tcPr/>
                </a:tc>
                <a:tc>
                  <a:txBody>
                    <a:bodyPr/>
                    <a:lstStyle/>
                    <a:p>
                      <a:r>
                        <a:rPr lang="en-GB" sz="1200" dirty="0"/>
                        <a:t>A raised ridge of sand or shingle on a beach, typically parallel to the water.</a:t>
                      </a:r>
                    </a:p>
                  </a:txBody>
                  <a:tcPr/>
                </a:tc>
                <a:extLst>
                  <a:ext uri="{0D108BD9-81ED-4DB2-BD59-A6C34878D82A}">
                    <a16:rowId xmlns:a16="http://schemas.microsoft.com/office/drawing/2014/main" val="3907894331"/>
                  </a:ext>
                </a:extLst>
              </a:tr>
              <a:tr h="212905">
                <a:tc>
                  <a:txBody>
                    <a:bodyPr/>
                    <a:lstStyle/>
                    <a:p>
                      <a:r>
                        <a:rPr lang="en-GB" sz="1200" b="0" dirty="0">
                          <a:solidFill>
                            <a:schemeClr val="tx1"/>
                          </a:solidFill>
                        </a:rPr>
                        <a:t>Biological weathering</a:t>
                      </a:r>
                    </a:p>
                  </a:txBody>
                  <a:tcPr/>
                </a:tc>
                <a:tc>
                  <a:txBody>
                    <a:bodyPr/>
                    <a:lstStyle/>
                    <a:p>
                      <a:r>
                        <a:rPr lang="en-GB" sz="1200" dirty="0"/>
                        <a:t>Weathering caused by the activities of plants, animals, or microorganisms.</a:t>
                      </a:r>
                    </a:p>
                  </a:txBody>
                  <a:tcPr/>
                </a:tc>
                <a:extLst>
                  <a:ext uri="{0D108BD9-81ED-4DB2-BD59-A6C34878D82A}">
                    <a16:rowId xmlns:a16="http://schemas.microsoft.com/office/drawing/2014/main" val="2644237165"/>
                  </a:ext>
                </a:extLst>
              </a:tr>
              <a:tr h="327546">
                <a:tc>
                  <a:txBody>
                    <a:bodyPr/>
                    <a:lstStyle/>
                    <a:p>
                      <a:r>
                        <a:rPr lang="en-GB" sz="1200" b="0" dirty="0">
                          <a:solidFill>
                            <a:schemeClr val="tx1"/>
                          </a:solidFill>
                        </a:rPr>
                        <a:t>Carbonation weathering</a:t>
                      </a:r>
                    </a:p>
                  </a:txBody>
                  <a:tcPr/>
                </a:tc>
                <a:tc>
                  <a:txBody>
                    <a:bodyPr/>
                    <a:lstStyle/>
                    <a:p>
                      <a:r>
                        <a:rPr lang="en-GB" sz="1200" dirty="0"/>
                        <a:t>Weathering of limestone and other carbonate rocks by rainwater containing carbonic acid.</a:t>
                      </a:r>
                    </a:p>
                  </a:txBody>
                  <a:tcPr/>
                </a:tc>
                <a:extLst>
                  <a:ext uri="{0D108BD9-81ED-4DB2-BD59-A6C34878D82A}">
                    <a16:rowId xmlns:a16="http://schemas.microsoft.com/office/drawing/2014/main" val="3796938481"/>
                  </a:ext>
                </a:extLst>
              </a:tr>
              <a:tr h="212905">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b="0" dirty="0">
                          <a:solidFill>
                            <a:schemeClr val="tx1"/>
                          </a:solidFill>
                        </a:rPr>
                        <a:t>Cave</a:t>
                      </a:r>
                    </a:p>
                  </a:txBody>
                  <a:tcPr/>
                </a:tc>
                <a:tc>
                  <a:txBody>
                    <a:bodyPr/>
                    <a:lstStyle/>
                    <a:p>
                      <a:r>
                        <a:rPr lang="en-GB" sz="1200" dirty="0"/>
                        <a:t>A large hollow in a cliff caused by wave action.</a:t>
                      </a:r>
                    </a:p>
                  </a:txBody>
                  <a:tcPr/>
                </a:tc>
                <a:extLst>
                  <a:ext uri="{0D108BD9-81ED-4DB2-BD59-A6C34878D82A}">
                    <a16:rowId xmlns:a16="http://schemas.microsoft.com/office/drawing/2014/main" val="1935145774"/>
                  </a:ext>
                </a:extLst>
              </a:tr>
              <a:tr h="212905">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b="0" dirty="0">
                          <a:solidFill>
                            <a:schemeClr val="tx1"/>
                          </a:solidFill>
                        </a:rPr>
                        <a:t>Chemical weathering</a:t>
                      </a:r>
                    </a:p>
                  </a:txBody>
                  <a:tcPr/>
                </a:tc>
                <a:tc>
                  <a:txBody>
                    <a:bodyPr/>
                    <a:lstStyle/>
                    <a:p>
                      <a:r>
                        <a:rPr lang="en-GB" sz="1200" dirty="0"/>
                        <a:t>The breakdown of rock in situ through chemical reactions.</a:t>
                      </a:r>
                    </a:p>
                  </a:txBody>
                  <a:tcPr/>
                </a:tc>
                <a:extLst>
                  <a:ext uri="{0D108BD9-81ED-4DB2-BD59-A6C34878D82A}">
                    <a16:rowId xmlns:a16="http://schemas.microsoft.com/office/drawing/2014/main" val="2837543495"/>
                  </a:ext>
                </a:extLst>
              </a:tr>
              <a:tr h="212905">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b="0" dirty="0">
                          <a:solidFill>
                            <a:schemeClr val="tx1"/>
                          </a:solidFill>
                        </a:rPr>
                        <a:t>Cliff</a:t>
                      </a:r>
                    </a:p>
                  </a:txBody>
                  <a:tcPr/>
                </a:tc>
                <a:tc>
                  <a:txBody>
                    <a:bodyPr/>
                    <a:lstStyle/>
                    <a:p>
                      <a:r>
                        <a:rPr lang="en-GB" dirty="0"/>
                        <a:t>A steep face of rock and earth</a:t>
                      </a:r>
                    </a:p>
                  </a:txBody>
                  <a:tcPr anchor="ctr"/>
                </a:tc>
                <a:extLst>
                  <a:ext uri="{0D108BD9-81ED-4DB2-BD59-A6C34878D82A}">
                    <a16:rowId xmlns:a16="http://schemas.microsoft.com/office/drawing/2014/main" val="2667827419"/>
                  </a:ext>
                </a:extLst>
              </a:tr>
              <a:tr h="212905">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b="0" dirty="0">
                          <a:solidFill>
                            <a:schemeClr val="tx1"/>
                          </a:solidFill>
                        </a:rPr>
                        <a:t>Coastal erosion</a:t>
                      </a:r>
                    </a:p>
                  </a:txBody>
                  <a:tcPr/>
                </a:tc>
                <a:tc>
                  <a:txBody>
                    <a:bodyPr/>
                    <a:lstStyle/>
                    <a:p>
                      <a:r>
                        <a:rPr lang="en-GB" sz="1200" dirty="0"/>
                        <a:t>The wearing away of land by the sea.</a:t>
                      </a:r>
                    </a:p>
                  </a:txBody>
                  <a:tcPr/>
                </a:tc>
                <a:extLst>
                  <a:ext uri="{0D108BD9-81ED-4DB2-BD59-A6C34878D82A}">
                    <a16:rowId xmlns:a16="http://schemas.microsoft.com/office/drawing/2014/main" val="1645607153"/>
                  </a:ext>
                </a:extLst>
              </a:tr>
              <a:tr h="212905">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b="0" dirty="0">
                          <a:solidFill>
                            <a:schemeClr val="tx1"/>
                          </a:solidFill>
                        </a:rPr>
                        <a:t>Coastal management scheme</a:t>
                      </a:r>
                    </a:p>
                  </a:txBody>
                  <a:tcPr/>
                </a:tc>
                <a:tc>
                  <a:txBody>
                    <a:bodyPr/>
                    <a:lstStyle/>
                    <a:p>
                      <a:r>
                        <a:rPr lang="en-GB" sz="1200" dirty="0"/>
                        <a:t>A plan or action to manage coastal erosion or flooding.</a:t>
                      </a:r>
                    </a:p>
                  </a:txBody>
                  <a:tcPr/>
                </a:tc>
                <a:extLst>
                  <a:ext uri="{0D108BD9-81ED-4DB2-BD59-A6C34878D82A}">
                    <a16:rowId xmlns:a16="http://schemas.microsoft.com/office/drawing/2014/main" val="3164500654"/>
                  </a:ext>
                </a:extLst>
              </a:tr>
              <a:tr h="212905">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b="0" dirty="0">
                          <a:solidFill>
                            <a:schemeClr val="tx1"/>
                          </a:solidFill>
                        </a:rPr>
                        <a:t>Constructive wave</a:t>
                      </a:r>
                    </a:p>
                  </a:txBody>
                  <a:tcPr/>
                </a:tc>
                <a:tc>
                  <a:txBody>
                    <a:bodyPr/>
                    <a:lstStyle/>
                    <a:p>
                      <a:r>
                        <a:rPr lang="en-GB" sz="1200" dirty="0"/>
                        <a:t>A low, gentle wave that deposits material on the coast.</a:t>
                      </a:r>
                    </a:p>
                  </a:txBody>
                  <a:tcPr/>
                </a:tc>
                <a:extLst>
                  <a:ext uri="{0D108BD9-81ED-4DB2-BD59-A6C34878D82A}">
                    <a16:rowId xmlns:a16="http://schemas.microsoft.com/office/drawing/2014/main" val="4054772841"/>
                  </a:ext>
                </a:extLst>
              </a:tr>
              <a:tr h="212905">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b="0" dirty="0">
                          <a:solidFill>
                            <a:schemeClr val="tx1"/>
                          </a:solidFill>
                        </a:rPr>
                        <a:t>Deposition</a:t>
                      </a:r>
                    </a:p>
                  </a:txBody>
                  <a:tcPr/>
                </a:tc>
                <a:tc>
                  <a:txBody>
                    <a:bodyPr/>
                    <a:lstStyle/>
                    <a:p>
                      <a:r>
                        <a:rPr lang="en-GB" sz="1200" dirty="0"/>
                        <a:t>The dropping of material that has been transported by wind, water, or ice.</a:t>
                      </a:r>
                    </a:p>
                  </a:txBody>
                  <a:tcPr/>
                </a:tc>
                <a:extLst>
                  <a:ext uri="{0D108BD9-81ED-4DB2-BD59-A6C34878D82A}">
                    <a16:rowId xmlns:a16="http://schemas.microsoft.com/office/drawing/2014/main" val="2138732412"/>
                  </a:ext>
                </a:extLst>
              </a:tr>
              <a:tr h="212905">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b="0" dirty="0">
                          <a:solidFill>
                            <a:schemeClr val="tx1"/>
                          </a:solidFill>
                        </a:rPr>
                        <a:t>Destructive wave</a:t>
                      </a:r>
                    </a:p>
                  </a:txBody>
                  <a:tcPr/>
                </a:tc>
                <a:tc>
                  <a:txBody>
                    <a:bodyPr/>
                    <a:lstStyle/>
                    <a:p>
                      <a:r>
                        <a:rPr lang="en-GB" sz="1200" dirty="0"/>
                        <a:t>A high, powerful wave that removes material from the coast.</a:t>
                      </a:r>
                    </a:p>
                  </a:txBody>
                  <a:tcPr/>
                </a:tc>
                <a:extLst>
                  <a:ext uri="{0D108BD9-81ED-4DB2-BD59-A6C34878D82A}">
                    <a16:rowId xmlns:a16="http://schemas.microsoft.com/office/drawing/2014/main" val="2076022082"/>
                  </a:ext>
                </a:extLst>
              </a:tr>
              <a:tr h="212905">
                <a:tc>
                  <a:txBody>
                    <a:bodyPr/>
                    <a:lstStyle/>
                    <a:p>
                      <a:r>
                        <a:rPr lang="en-GB" sz="1200" b="0" dirty="0">
                          <a:solidFill>
                            <a:schemeClr val="tx1"/>
                          </a:solidFill>
                        </a:rPr>
                        <a:t>Differential erosion</a:t>
                      </a:r>
                    </a:p>
                  </a:txBody>
                  <a:tcPr/>
                </a:tc>
                <a:tc>
                  <a:txBody>
                    <a:bodyPr/>
                    <a:lstStyle/>
                    <a:p>
                      <a:r>
                        <a:rPr lang="en-GB" sz="1200" dirty="0"/>
                        <a:t>Erosion occurring at different rates due to variations in rock resistance.</a:t>
                      </a:r>
                    </a:p>
                  </a:txBody>
                  <a:tcPr/>
                </a:tc>
                <a:extLst>
                  <a:ext uri="{0D108BD9-81ED-4DB2-BD59-A6C34878D82A}">
                    <a16:rowId xmlns:a16="http://schemas.microsoft.com/office/drawing/2014/main" val="3140966205"/>
                  </a:ext>
                </a:extLst>
              </a:tr>
            </a:tbl>
          </a:graphicData>
        </a:graphic>
      </p:graphicFrame>
      <p:pic>
        <p:nvPicPr>
          <p:cNvPr id="20" name="Graphic 19">
            <a:extLst>
              <a:ext uri="{FF2B5EF4-FFF2-40B4-BE49-F238E27FC236}">
                <a16:creationId xmlns:a16="http://schemas.microsoft.com/office/drawing/2014/main" id="{7DCE9601-717D-9A27-1452-71E2BAA28FFF}"/>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174956" y="105029"/>
            <a:ext cx="633766" cy="633766"/>
          </a:xfrm>
          <a:prstGeom prst="rect">
            <a:avLst/>
          </a:prstGeom>
        </p:spPr>
      </p:pic>
      <p:sp>
        <p:nvSpPr>
          <p:cNvPr id="2" name="TextBox 1">
            <a:extLst>
              <a:ext uri="{FF2B5EF4-FFF2-40B4-BE49-F238E27FC236}">
                <a16:creationId xmlns:a16="http://schemas.microsoft.com/office/drawing/2014/main" id="{FE002545-3012-A11E-1A09-91E001A92947}"/>
              </a:ext>
            </a:extLst>
          </p:cNvPr>
          <p:cNvSpPr txBox="1"/>
          <p:nvPr/>
        </p:nvSpPr>
        <p:spPr>
          <a:xfrm>
            <a:off x="301339" y="9311832"/>
            <a:ext cx="5782355" cy="338554"/>
          </a:xfrm>
          <a:prstGeom prst="rect">
            <a:avLst/>
          </a:prstGeom>
          <a:noFill/>
        </p:spPr>
        <p:txBody>
          <a:bodyPr wrap="square" rtlCol="0">
            <a:spAutoFit/>
          </a:bodyPr>
          <a:lstStyle/>
          <a:p>
            <a:r>
              <a:rPr lang="en-GB" sz="1600" dirty="0">
                <a:solidFill>
                  <a:schemeClr val="tx1">
                    <a:lumMod val="50000"/>
                    <a:lumOff val="50000"/>
                  </a:schemeClr>
                </a:solidFill>
              </a:rPr>
              <a:t>www.internetgeography.net/booklets/aqacoasts/</a:t>
            </a:r>
          </a:p>
        </p:txBody>
      </p:sp>
      <p:sp>
        <p:nvSpPr>
          <p:cNvPr id="3" name="Footer Placeholder 30">
            <a:extLst>
              <a:ext uri="{FF2B5EF4-FFF2-40B4-BE49-F238E27FC236}">
                <a16:creationId xmlns:a16="http://schemas.microsoft.com/office/drawing/2014/main" id="{E5951B62-591D-21AC-9467-E49EC52FF02C}"/>
              </a:ext>
            </a:extLst>
          </p:cNvPr>
          <p:cNvSpPr>
            <a:spLocks noGrp="1"/>
          </p:cNvSpPr>
          <p:nvPr>
            <p:ph type="ftr" sz="quarter" idx="11"/>
          </p:nvPr>
        </p:nvSpPr>
        <p:spPr>
          <a:xfrm>
            <a:off x="4383251" y="9234556"/>
            <a:ext cx="2314575" cy="527403"/>
          </a:xfrm>
        </p:spPr>
        <p:txBody>
          <a:bodyPr/>
          <a:lstStyle/>
          <a:p>
            <a:pPr algn="r"/>
            <a:fld id="{61037291-43BB-764F-8D70-AAF5D2AA24C7}" type="slidenum">
              <a:rPr lang="en-GB" sz="1400" smtClean="0"/>
              <a:t>99</a:t>
            </a:fld>
            <a:endParaRPr lang="en-GB" sz="1400" dirty="0"/>
          </a:p>
        </p:txBody>
      </p:sp>
      <p:pic>
        <p:nvPicPr>
          <p:cNvPr id="6" name="Graphic 5">
            <a:extLst>
              <a:ext uri="{FF2B5EF4-FFF2-40B4-BE49-F238E27FC236}">
                <a16:creationId xmlns:a16="http://schemas.microsoft.com/office/drawing/2014/main" id="{1A9F5439-761B-1BB1-9A11-22BA9D34BAD7}"/>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153385" y="9383990"/>
            <a:ext cx="205675" cy="205675"/>
          </a:xfrm>
          <a:prstGeom prst="rect">
            <a:avLst/>
          </a:prstGeom>
        </p:spPr>
      </p:pic>
    </p:spTree>
    <p:extLst>
      <p:ext uri="{BB962C8B-B14F-4D97-AF65-F5344CB8AC3E}">
        <p14:creationId xmlns:p14="http://schemas.microsoft.com/office/powerpoint/2010/main" val="386809562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501024D6-CA07-C946-81A6-B3572FB5C88E}">
  <we:reference id="wa104381063" version="1.0.0.1" store="en-GB" storeType="OMEX"/>
  <we:alternateReferences>
    <we:reference id="wa104381063" version="1.0.0.1" store="WA104381063"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Office Theme</Template>
  <TotalTime>8309</TotalTime>
  <Words>8540</Words>
  <Application>Microsoft Macintosh PowerPoint</Application>
  <PresentationFormat>A4 Paper (210x297 mm)</PresentationFormat>
  <Paragraphs>1471</Paragraphs>
  <Slides>108</Slides>
  <Notes>27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108</vt:i4>
      </vt:variant>
    </vt:vector>
  </HeadingPairs>
  <TitlesOfParts>
    <vt:vector size="117" baseType="lpstr">
      <vt:lpstr>Aptos</vt:lpstr>
      <vt:lpstr>Arial</vt:lpstr>
      <vt:lpstr>Times New Roman</vt:lpstr>
      <vt:lpstr>Hand Write</vt:lpstr>
      <vt:lpstr>Calibri</vt:lpstr>
      <vt:lpstr>Wingdings</vt:lpstr>
      <vt:lpstr>Bradley Hand</vt:lpstr>
      <vt:lpstr>Aptos Display</vt:lpstr>
      <vt:lpstr>Office Theme</vt:lpstr>
      <vt:lpstr>Coastal Landscapes  in the UK</vt:lpstr>
      <vt:lpstr>PowerPoint Presentation</vt:lpstr>
      <vt:lpstr>Knowledge</vt:lpstr>
      <vt:lpstr>Knowledge</vt:lpstr>
      <vt:lpstr>PowerPoint Presentation</vt:lpstr>
      <vt:lpstr>Knowledge</vt:lpstr>
      <vt:lpstr>PowerPoint Presentation</vt:lpstr>
      <vt:lpstr>PowerPoint Presentation</vt:lpstr>
      <vt:lpstr>PowerPoint Presentation</vt:lpstr>
      <vt:lpstr>PowerPoint Presentation</vt:lpstr>
      <vt:lpstr>Knowledge</vt:lpstr>
      <vt:lpstr>PowerPoint Presentation</vt:lpstr>
      <vt:lpstr>PowerPoint Presentation</vt:lpstr>
      <vt:lpstr>PowerPoint Presentation</vt:lpstr>
      <vt:lpstr>PowerPoint Presentation</vt:lpstr>
      <vt:lpstr>Knowledge</vt:lpstr>
      <vt:lpstr>PowerPoint Presentation</vt:lpstr>
      <vt:lpstr>PowerPoint Presentation</vt:lpstr>
      <vt:lpstr>PowerPoint Presentation</vt:lpstr>
      <vt:lpstr>PowerPoint Presentation</vt:lpstr>
      <vt:lpstr>PowerPoint Presentation</vt:lpstr>
      <vt:lpstr>Knowledge</vt:lpstr>
      <vt:lpstr>PowerPoint Presentation</vt:lpstr>
      <vt:lpstr>PowerPoint Presentation</vt:lpstr>
      <vt:lpstr>PowerPoint Presentation</vt:lpstr>
      <vt:lpstr>PowerPoint Presentation</vt:lpstr>
      <vt:lpstr>PowerPoint Presentation</vt:lpstr>
      <vt:lpstr>Knowledge</vt:lpstr>
      <vt:lpstr>PowerPoint Presentation</vt:lpstr>
      <vt:lpstr>PowerPoint Presentation</vt:lpstr>
      <vt:lpstr>PowerPoint Presentation</vt:lpstr>
      <vt:lpstr>PowerPoint Presentation</vt:lpstr>
      <vt:lpstr>Knowledge</vt:lpstr>
      <vt:lpstr>PowerPoint Presentation</vt:lpstr>
      <vt:lpstr>Knowledge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Knowledge</vt:lpstr>
      <vt:lpstr>PowerPoint Presentation</vt:lpstr>
      <vt:lpstr>Knowledge</vt:lpstr>
      <vt:lpstr>PowerPoint Presentation</vt:lpstr>
      <vt:lpstr>Knowledge</vt:lpstr>
      <vt:lpstr>PowerPoint Presentation</vt:lpstr>
      <vt:lpstr>PowerPoint Presentation</vt:lpstr>
      <vt:lpstr>PowerPoint Presentation</vt:lpstr>
      <vt:lpstr>PowerPoint Presentation</vt:lpstr>
      <vt:lpstr>PowerPoint Presentation</vt:lpstr>
      <vt:lpstr>Knowledge</vt:lpstr>
      <vt:lpstr>PowerPoint Presentation</vt:lpstr>
      <vt:lpstr>Knowledge</vt:lpstr>
      <vt:lpstr>PowerPoint Presentation</vt:lpstr>
      <vt:lpstr>PowerPoint Presentation</vt:lpstr>
      <vt:lpstr>PowerPoint Presentation</vt:lpstr>
      <vt:lpstr>PowerPoint Presentation</vt:lpstr>
      <vt:lpstr>Knowledge</vt:lpstr>
      <vt:lpstr>PowerPoint Presentation</vt:lpstr>
      <vt:lpstr>PowerPoint Presentation</vt:lpstr>
      <vt:lpstr>PowerPoint Presentation</vt:lpstr>
      <vt:lpstr>PowerPoint Presentation</vt:lpstr>
      <vt:lpstr>PowerPoint Presentation</vt:lpstr>
      <vt:lpstr>PowerPoint Presentation</vt:lpstr>
      <vt:lpstr>Knowledge</vt:lpstr>
      <vt:lpstr>PowerPoint Presentation</vt:lpstr>
      <vt:lpstr>PowerPoint Presentation</vt:lpstr>
      <vt:lpstr>PowerPoint Presentation</vt:lpstr>
      <vt:lpstr>PowerPoint Presentation</vt:lpstr>
      <vt:lpstr>PowerPoint Presentation</vt:lpstr>
      <vt:lpstr>Knowledge</vt:lpstr>
      <vt:lpstr>PowerPoint Presentation</vt:lpstr>
      <vt:lpstr>PowerPoint Presentation</vt:lpstr>
      <vt:lpstr>PowerPoint Presentation</vt:lpstr>
      <vt:lpstr>PowerPoint Presentation</vt:lpstr>
      <vt:lpstr>PowerPoint Presentation</vt:lpstr>
      <vt:lpstr>Knowledge</vt:lpstr>
      <vt:lpstr>Knowledge</vt:lpstr>
      <vt:lpstr>Knowledge</vt:lpstr>
      <vt:lpstr>PowerPoint Presentation</vt:lpstr>
      <vt:lpstr>PowerPoint Presentation</vt:lpstr>
      <vt:lpstr>PowerPoint Presentation</vt:lpstr>
      <vt:lpstr>PowerPoint Presentation</vt:lpstr>
      <vt:lpstr>Knowledge</vt:lpstr>
      <vt:lpstr>PowerPoint Presentation</vt:lpstr>
      <vt:lpstr>PowerPoint Presentation</vt:lpstr>
      <vt:lpstr>PowerPoint Presentation</vt:lpstr>
      <vt:lpstr>PowerPoint Presentation</vt:lpstr>
      <vt:lpstr>Knowledge</vt:lpstr>
      <vt:lpstr>PowerPoint Presentation</vt:lpstr>
      <vt:lpstr>Knowledge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Coastal Landscapes  in the UK</dc:title>
  <dc:subject/>
  <dc:creator>Anthony Bennett - Internet Geography</dc:creator>
  <cp:keywords/>
  <dc:description/>
  <cp:lastModifiedBy>Anthony Bennett - Internet Geography</cp:lastModifiedBy>
  <cp:revision>117</cp:revision>
  <cp:lastPrinted>2024-05-11T15:40:37Z</cp:lastPrinted>
  <dcterms:created xsi:type="dcterms:W3CDTF">2024-05-09T13:34:56Z</dcterms:created>
  <dcterms:modified xsi:type="dcterms:W3CDTF">2024-08-01T15:23:57Z</dcterms:modified>
  <cp:category/>
</cp:coreProperties>
</file>