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  <p15:guide id="3" pos="4132" userDrawn="1">
          <p15:clr>
            <a:srgbClr val="A4A3A4"/>
          </p15:clr>
        </p15:guide>
        <p15:guide id="4" pos="4232" userDrawn="1">
          <p15:clr>
            <a:srgbClr val="A4A3A4"/>
          </p15:clr>
        </p15:guide>
        <p15:guide id="5" pos="4332" userDrawn="1">
          <p15:clr>
            <a:srgbClr val="A4A3A4"/>
          </p15:clr>
        </p15:guide>
        <p15:guide id="6" orient="horz" pos="3124" userDrawn="1">
          <p15:clr>
            <a:srgbClr val="A4A3A4"/>
          </p15:clr>
        </p15:guide>
        <p15:guide id="7" orient="horz" pos="32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98"/>
    <p:restoredTop sz="94718"/>
  </p:normalViewPr>
  <p:slideViewPr>
    <p:cSldViewPr snapToGrid="0" snapToObjects="1">
      <p:cViewPr varScale="1">
        <p:scale>
          <a:sx n="83" d="100"/>
          <a:sy n="83" d="100"/>
        </p:scale>
        <p:origin x="480" y="208"/>
      </p:cViewPr>
      <p:guideLst>
        <p:guide orient="horz" pos="3024"/>
        <p:guide pos="4032"/>
        <p:guide pos="4132"/>
        <p:guide pos="4232"/>
        <p:guide pos="4332"/>
        <p:guide orient="horz" pos="3124"/>
        <p:guide orient="horz" pos="32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5D129-CB49-2A45-9A7D-E6DE8495D0D9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99505-540E-1241-9688-A799E3EB97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05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99505-540E-1241-9688-A799E3EB97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620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450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50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11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269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75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64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34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07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41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11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12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DDE1B-F365-104D-9B35-4D0B5F12CEAB}" type="datetimeFigureOut">
              <a:rPr lang="en-GB" smtClean="0"/>
              <a:t>18/08/2024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600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rossword puzzle with numbers&#10;&#10;Description automatically generated">
            <a:extLst>
              <a:ext uri="{FF2B5EF4-FFF2-40B4-BE49-F238E27FC236}">
                <a16:creationId xmlns:a16="http://schemas.microsoft.com/office/drawing/2014/main" id="{47557B53-99AD-EB6B-379C-E92DB9CBE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655" y="721053"/>
            <a:ext cx="4780246" cy="3004973"/>
          </a:xfrm>
          <a:prstGeom prst="rect">
            <a:avLst/>
          </a:prstGeom>
        </p:spPr>
      </p:pic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D0533D0B-F17E-8B37-3431-18BF046D37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029947"/>
              </p:ext>
            </p:extLst>
          </p:nvPr>
        </p:nvGraphicFramePr>
        <p:xfrm>
          <a:off x="6021091" y="3640167"/>
          <a:ext cx="6375787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7625">
                  <a:extLst>
                    <a:ext uri="{9D8B030D-6E8A-4147-A177-3AD203B41FA5}">
                      <a16:colId xmlns:a16="http://schemas.microsoft.com/office/drawing/2014/main" val="397764318"/>
                    </a:ext>
                  </a:extLst>
                </a:gridCol>
                <a:gridCol w="514081">
                  <a:extLst>
                    <a:ext uri="{9D8B030D-6E8A-4147-A177-3AD203B41FA5}">
                      <a16:colId xmlns:a16="http://schemas.microsoft.com/office/drawing/2014/main" val="1031474265"/>
                    </a:ext>
                  </a:extLst>
                </a:gridCol>
                <a:gridCol w="514081">
                  <a:extLst>
                    <a:ext uri="{9D8B030D-6E8A-4147-A177-3AD203B41FA5}">
                      <a16:colId xmlns:a16="http://schemas.microsoft.com/office/drawing/2014/main" val="1259246002"/>
                    </a:ext>
                  </a:extLst>
                </a:gridCol>
              </a:tblGrid>
              <a:tr h="214959"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2257093"/>
                  </a:ext>
                </a:extLst>
              </a:tr>
              <a:tr h="214959">
                <a:tc>
                  <a:txBody>
                    <a:bodyPr/>
                    <a:lstStyle/>
                    <a:p>
                      <a:r>
                        <a:rPr lang="en-GB" sz="1400" dirty="0"/>
                        <a:t>Oil extraction in the Niger Delta has caused environmental damage, including oil spills and air pollution.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5757763"/>
                  </a:ext>
                </a:extLst>
              </a:tr>
              <a:tr h="21495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The oil company responsible for the Bodo oil spills in </a:t>
                      </a:r>
                      <a:r>
                        <a:rPr lang="en-GB" sz="1400" dirty="0" err="1"/>
                        <a:t>Ogoniland</a:t>
                      </a:r>
                      <a:r>
                        <a:rPr lang="en-GB" sz="1400" dirty="0"/>
                        <a:t> was British Petroleum (BP).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834303"/>
                  </a:ext>
                </a:extLst>
              </a:tr>
              <a:tr h="21495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The 2008 Bodo oil spill was caused by a rupture in the Bodo-Bonny trans-Niger pipeline.</a:t>
                      </a:r>
                      <a:endParaRPr lang="en-GB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091209"/>
                  </a:ext>
                </a:extLst>
              </a:tr>
              <a:tr h="21495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Oil spills in the Niger Delta have destroyed aquatic ecosystems and infiltrated farmland.</a:t>
                      </a:r>
                      <a:endParaRPr lang="en-GB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9460486"/>
                  </a:ext>
                </a:extLst>
              </a:tr>
              <a:tr h="21495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The oil spills in the Niger Delta were cleaned up immediately after the incident in 2008.</a:t>
                      </a:r>
                      <a:endParaRPr lang="en-GB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5016322"/>
                  </a:ext>
                </a:extLst>
              </a:tr>
              <a:tr h="21495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Compensation was paid to the Bodo community after the oil spill, but none was used for cleaning up the area.</a:t>
                      </a:r>
                      <a:endParaRPr lang="en-GB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86105"/>
                  </a:ext>
                </a:extLst>
              </a:tr>
              <a:tr h="21495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The cost of cleaning up and restoring the Niger Delta after the spill is estimated to be over £100 million.</a:t>
                      </a:r>
                      <a:endParaRPr lang="en-GB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020750"/>
                  </a:ext>
                </a:extLst>
              </a:tr>
              <a:tr h="21495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The investigation into the Bodo oil spills was conducted by the World Health Organisation.</a:t>
                      </a:r>
                      <a:endParaRPr lang="en-GB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752293"/>
                  </a:ext>
                </a:extLst>
              </a:tr>
              <a:tr h="21495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Oil spills in the Niger Delta have led to significant destruction of mangrove swamps that lined the creeks and rivers.</a:t>
                      </a:r>
                      <a:endParaRPr lang="en-GB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774632"/>
                  </a:ext>
                </a:extLst>
              </a:tr>
              <a:tr h="21495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20 square kilometres of creeks and inlets, relied upon by Bodo and around 30 other settlements, were destroyed by the oil spill, with no immediate cleanup efforts made at the time.</a:t>
                      </a:r>
                      <a:endParaRPr lang="en-GB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363750"/>
                  </a:ext>
                </a:extLst>
              </a:tr>
            </a:tbl>
          </a:graphicData>
        </a:graphic>
      </p:graphicFrame>
      <p:sp>
        <p:nvSpPr>
          <p:cNvPr id="140" name="Rectangle 139">
            <a:extLst>
              <a:ext uri="{FF2B5EF4-FFF2-40B4-BE49-F238E27FC236}">
                <a16:creationId xmlns:a16="http://schemas.microsoft.com/office/drawing/2014/main" id="{33DFF607-5041-B94E-8624-2748670E8D1B}"/>
              </a:ext>
            </a:extLst>
          </p:cNvPr>
          <p:cNvSpPr/>
          <p:nvPr/>
        </p:nvSpPr>
        <p:spPr>
          <a:xfrm>
            <a:off x="240751" y="287640"/>
            <a:ext cx="92659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Recap – Nigeria: The Environmental Impact of Oil Extraction in Nigeria</a:t>
            </a:r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5713258D-0547-BA42-AC4D-39058DF54F55}"/>
              </a:ext>
            </a:extLst>
          </p:cNvPr>
          <p:cNvCxnSpPr>
            <a:cxnSpLocks/>
          </p:cNvCxnSpPr>
          <p:nvPr/>
        </p:nvCxnSpPr>
        <p:spPr>
          <a:xfrm>
            <a:off x="331775" y="645952"/>
            <a:ext cx="121359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0" name="Picture 149">
            <a:extLst>
              <a:ext uri="{FF2B5EF4-FFF2-40B4-BE49-F238E27FC236}">
                <a16:creationId xmlns:a16="http://schemas.microsoft.com/office/drawing/2014/main" id="{E0C25676-749E-D242-9072-FB0B7D0C74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2359" y="220440"/>
            <a:ext cx="3695320" cy="412584"/>
          </a:xfrm>
          <a:prstGeom prst="rect">
            <a:avLst/>
          </a:prstGeom>
        </p:spPr>
      </p:pic>
      <p:sp>
        <p:nvSpPr>
          <p:cNvPr id="166" name="Rounded Rectangle 165">
            <a:extLst>
              <a:ext uri="{FF2B5EF4-FFF2-40B4-BE49-F238E27FC236}">
                <a16:creationId xmlns:a16="http://schemas.microsoft.com/office/drawing/2014/main" id="{10A4B362-885D-C647-8EFA-A24C723B75C7}"/>
              </a:ext>
            </a:extLst>
          </p:cNvPr>
          <p:cNvSpPr/>
          <p:nvPr/>
        </p:nvSpPr>
        <p:spPr>
          <a:xfrm>
            <a:off x="5958118" y="771236"/>
            <a:ext cx="6508295" cy="2250933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94D7F2BF-66F5-A245-81FE-D78FF8E1609E}"/>
              </a:ext>
            </a:extLst>
          </p:cNvPr>
          <p:cNvSpPr txBox="1"/>
          <p:nvPr/>
        </p:nvSpPr>
        <p:spPr>
          <a:xfrm>
            <a:off x="5972966" y="759382"/>
            <a:ext cx="64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400" b="1" dirty="0"/>
              <a:t>Introduction to the environmental impact of oil extraction in Nigeria</a:t>
            </a:r>
            <a:br>
              <a:rPr lang="en-GB" sz="1400" b="1" dirty="0"/>
            </a:br>
            <a:r>
              <a:rPr lang="en-GB" sz="1400" dirty="0"/>
              <a:t>Fill in the missing words below. </a:t>
            </a:r>
            <a:br>
              <a:rPr lang="en-GB" sz="1400" dirty="0"/>
            </a:br>
            <a:endParaRPr lang="en-GB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D1D2D10-886B-BE4D-8994-885876FC8232}"/>
              </a:ext>
            </a:extLst>
          </p:cNvPr>
          <p:cNvSpPr/>
          <p:nvPr/>
        </p:nvSpPr>
        <p:spPr>
          <a:xfrm>
            <a:off x="343738" y="5607262"/>
            <a:ext cx="541137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1300" b="1" dirty="0">
                <a:solidFill>
                  <a:srgbClr val="000000"/>
                </a:solidFill>
              </a:rPr>
              <a:t>Down</a:t>
            </a:r>
          </a:p>
          <a:p>
            <a:pPr fontAlgn="base"/>
            <a:r>
              <a:rPr lang="en-GB" sz="1300" dirty="0">
                <a:solidFill>
                  <a:srgbClr val="000000"/>
                </a:solidFill>
              </a:rPr>
              <a:t>1. – A rupture in the Bodo-Bonny trans-Niger _______ cause</a:t>
            </a:r>
          </a:p>
          <a:p>
            <a:pPr fontAlgn="base"/>
            <a:r>
              <a:rPr lang="en-GB" sz="1300" dirty="0">
                <a:solidFill>
                  <a:srgbClr val="000000"/>
                </a:solidFill>
              </a:rPr>
              <a:t>2. – The 2008 oil spill occurred in which small region of the Niger Delta?</a:t>
            </a:r>
          </a:p>
          <a:p>
            <a:pPr fontAlgn="base"/>
            <a:r>
              <a:rPr lang="en-GB" sz="1300" dirty="0">
                <a:solidFill>
                  <a:srgbClr val="000000"/>
                </a:solidFill>
              </a:rPr>
              <a:t>4. – What type of swamps lining the rivers and creeks were destroyed by the oil spill? </a:t>
            </a:r>
            <a:br>
              <a:rPr lang="en-GB" sz="1300" dirty="0">
                <a:solidFill>
                  <a:srgbClr val="000000"/>
                </a:solidFill>
              </a:rPr>
            </a:br>
            <a:r>
              <a:rPr lang="en-GB" sz="1300" dirty="0">
                <a:solidFill>
                  <a:srgbClr val="000000"/>
                </a:solidFill>
              </a:rPr>
              <a:t>5. – Which international organisation led an investigation that initiated cleanup efforts in the Niger Delta? (First word only).</a:t>
            </a:r>
          </a:p>
          <a:p>
            <a:pPr fontAlgn="base"/>
            <a:r>
              <a:rPr lang="en-GB" sz="1300" dirty="0">
                <a:solidFill>
                  <a:srgbClr val="000000"/>
                </a:solidFill>
              </a:rPr>
              <a:t>6. – The estimated cost of restoring the Niger Delta after the spill exceeds £100 million for the _______.</a:t>
            </a:r>
          </a:p>
          <a:p>
            <a:pPr fontAlgn="base"/>
            <a:endParaRPr lang="en-GB" sz="1300" b="1" dirty="0">
              <a:solidFill>
                <a:srgbClr val="00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EFFA13-C075-72DE-4CDC-934978490110}"/>
              </a:ext>
            </a:extLst>
          </p:cNvPr>
          <p:cNvSpPr/>
          <p:nvPr/>
        </p:nvSpPr>
        <p:spPr>
          <a:xfrm>
            <a:off x="5958118" y="2644601"/>
            <a:ext cx="64008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/>
            <a:r>
              <a:rPr lang="en-GB" sz="1400" b="1" dirty="0"/>
              <a:t>people    environment     Delta     oil    ecosystems     air    tin    greenhouse   soil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A1D0514-6BA4-474D-FE6A-19809D08522D}"/>
              </a:ext>
            </a:extLst>
          </p:cNvPr>
          <p:cNvSpPr txBox="1"/>
          <p:nvPr/>
        </p:nvSpPr>
        <p:spPr>
          <a:xfrm>
            <a:off x="5975385" y="3066181"/>
            <a:ext cx="65265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400" b="1" dirty="0"/>
              <a:t>The environmental impact of oil extraction</a:t>
            </a:r>
          </a:p>
          <a:p>
            <a:pPr fontAlgn="base"/>
            <a:r>
              <a:rPr lang="en-GB" sz="1400" dirty="0"/>
              <a:t>Read the statements about the environmental impacts of oil extraction in Nigeria below and decide whether they are true or false.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87B1F461-3374-3A15-A85B-2ABA3F237BB7}"/>
              </a:ext>
            </a:extLst>
          </p:cNvPr>
          <p:cNvSpPr/>
          <p:nvPr/>
        </p:nvSpPr>
        <p:spPr>
          <a:xfrm>
            <a:off x="5958118" y="3084163"/>
            <a:ext cx="6508295" cy="6314480"/>
          </a:xfrm>
          <a:prstGeom prst="roundRect">
            <a:avLst>
              <a:gd name="adj" fmla="val 83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5BB3ADCB-DDA8-424F-AB05-1E8312A87500}"/>
              </a:ext>
            </a:extLst>
          </p:cNvPr>
          <p:cNvSpPr/>
          <p:nvPr/>
        </p:nvSpPr>
        <p:spPr>
          <a:xfrm>
            <a:off x="331775" y="774918"/>
            <a:ext cx="5526851" cy="6690754"/>
          </a:xfrm>
          <a:prstGeom prst="roundRect">
            <a:avLst>
              <a:gd name="adj" fmla="val 689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857602-7FDE-6543-8BD8-D87E028B2D30}"/>
              </a:ext>
            </a:extLst>
          </p:cNvPr>
          <p:cNvSpPr txBox="1"/>
          <p:nvPr/>
        </p:nvSpPr>
        <p:spPr>
          <a:xfrm>
            <a:off x="5958118" y="1281818"/>
            <a:ext cx="64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400" dirty="0"/>
              <a:t>Oil extraction in the Niger _____________ has had a significant impact on the __________________________. _______ spills have destroyed aquatic ______________________ and burning gases associated with oil extraction has caused considerable _________ pollution, releasing ________________________ gases and causing respiratory problems for local ___________. ________ mining has caused soil ______________ and has polluted water supplies.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78ACB0-4141-B042-2CCA-234EFA8CE791}"/>
              </a:ext>
            </a:extLst>
          </p:cNvPr>
          <p:cNvSpPr/>
          <p:nvPr/>
        </p:nvSpPr>
        <p:spPr>
          <a:xfrm>
            <a:off x="345256" y="3423440"/>
            <a:ext cx="556188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1300" b="1" dirty="0">
                <a:solidFill>
                  <a:srgbClr val="000000"/>
                </a:solidFill>
              </a:rPr>
              <a:t>Across</a:t>
            </a:r>
          </a:p>
          <a:p>
            <a:pPr fontAlgn="base"/>
            <a:r>
              <a:rPr lang="en-GB" sz="1300" dirty="0">
                <a:solidFill>
                  <a:srgbClr val="000000"/>
                </a:solidFill>
              </a:rPr>
              <a:t>3. – What has destroyed aquatic ecosystems in the Niger Delta due to accidents in oil extraction?</a:t>
            </a:r>
          </a:p>
          <a:p>
            <a:pPr fontAlgn="base"/>
            <a:r>
              <a:rPr lang="en-GB" sz="1300" dirty="0">
                <a:solidFill>
                  <a:srgbClr val="000000"/>
                </a:solidFill>
              </a:rPr>
              <a:t>7. – Besides oil extraction, which other activity has caused soil erosion and water pollution in Nigeria?</a:t>
            </a:r>
          </a:p>
          <a:p>
            <a:pPr fontAlgn="base"/>
            <a:r>
              <a:rPr lang="en-GB" sz="1300" dirty="0">
                <a:solidFill>
                  <a:srgbClr val="000000"/>
                </a:solidFill>
              </a:rPr>
              <a:t>8. – Burning gases from oil extraction have caused severe air _______ in the Niger Delta.</a:t>
            </a:r>
          </a:p>
          <a:p>
            <a:pPr fontAlgn="base"/>
            <a:r>
              <a:rPr lang="en-GB" sz="1300" dirty="0">
                <a:solidFill>
                  <a:srgbClr val="000000"/>
                </a:solidFill>
              </a:rPr>
              <a:t>9. – Oil _______ in the Niger Delta has caused significant environmental damage, including spills and air pollution.</a:t>
            </a:r>
          </a:p>
          <a:p>
            <a:pPr fontAlgn="base"/>
            <a:r>
              <a:rPr lang="en-GB" sz="1300" dirty="0">
                <a:solidFill>
                  <a:srgbClr val="000000"/>
                </a:solidFill>
              </a:rPr>
              <a:t>10. – Which oil company was responsible for major oil spills in Bodo, </a:t>
            </a:r>
            <a:r>
              <a:rPr lang="en-GB" sz="1300" dirty="0" err="1">
                <a:solidFill>
                  <a:srgbClr val="000000"/>
                </a:solidFill>
              </a:rPr>
              <a:t>Ogoniland</a:t>
            </a:r>
            <a:r>
              <a:rPr lang="en-GB" sz="130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37CC5E-854B-CE76-AD29-460EF2E0AED3}"/>
              </a:ext>
            </a:extLst>
          </p:cNvPr>
          <p:cNvSpPr txBox="1"/>
          <p:nvPr/>
        </p:nvSpPr>
        <p:spPr>
          <a:xfrm>
            <a:off x="321814" y="7504278"/>
            <a:ext cx="5096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400" b="1" dirty="0"/>
              <a:t>Environmental Impacts of Oil extraction - </a:t>
            </a:r>
            <a:r>
              <a:rPr lang="en-GB" sz="1400" dirty="0"/>
              <a:t>Define the keywords</a:t>
            </a:r>
          </a:p>
          <a:p>
            <a:pPr fontAlgn="base"/>
            <a:endParaRPr lang="en-GB" sz="1400" dirty="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A57C0B0D-8F6A-0491-40BC-0CBB08D0D93A}"/>
              </a:ext>
            </a:extLst>
          </p:cNvPr>
          <p:cNvSpPr/>
          <p:nvPr/>
        </p:nvSpPr>
        <p:spPr>
          <a:xfrm>
            <a:off x="343738" y="7531539"/>
            <a:ext cx="5514888" cy="1865976"/>
          </a:xfrm>
          <a:prstGeom prst="roundRect">
            <a:avLst>
              <a:gd name="adj" fmla="val 4062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706CF5-6656-9E37-925D-80BAA34D0296}"/>
              </a:ext>
            </a:extLst>
          </p:cNvPr>
          <p:cNvSpPr/>
          <p:nvPr/>
        </p:nvSpPr>
        <p:spPr>
          <a:xfrm>
            <a:off x="328146" y="7706780"/>
            <a:ext cx="542697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1400" b="1" dirty="0"/>
              <a:t>Oil extraction: </a:t>
            </a:r>
          </a:p>
          <a:p>
            <a:pPr fontAlgn="base"/>
            <a:endParaRPr lang="en-GB" sz="1400" b="1" dirty="0"/>
          </a:p>
          <a:p>
            <a:pPr fontAlgn="base"/>
            <a:endParaRPr lang="en-GB" sz="1400" b="1" dirty="0"/>
          </a:p>
          <a:p>
            <a:pPr fontAlgn="base"/>
            <a:r>
              <a:rPr lang="en-GB" sz="1400" b="1" dirty="0"/>
              <a:t>Niger Delta:</a:t>
            </a:r>
            <a:br>
              <a:rPr lang="en-GB" sz="1400" b="1" dirty="0"/>
            </a:br>
            <a:endParaRPr lang="en-GB" sz="14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620C43-A12B-696A-E501-354A4F37BE33}"/>
              </a:ext>
            </a:extLst>
          </p:cNvPr>
          <p:cNvSpPr/>
          <p:nvPr/>
        </p:nvSpPr>
        <p:spPr>
          <a:xfrm>
            <a:off x="3251684" y="7692849"/>
            <a:ext cx="27212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1400" b="1" dirty="0"/>
              <a:t>Mangrove swamp:</a:t>
            </a:r>
            <a:br>
              <a:rPr lang="en-GB" sz="1400" b="1" dirty="0"/>
            </a:br>
            <a:r>
              <a:rPr lang="en-GB" sz="1200" dirty="0"/>
              <a:t> </a:t>
            </a:r>
          </a:p>
          <a:p>
            <a:pPr fontAlgn="base"/>
            <a:endParaRPr lang="en-GB" sz="1200" b="1" dirty="0"/>
          </a:p>
          <a:p>
            <a:pPr fontAlgn="base"/>
            <a:endParaRPr lang="en-GB" sz="1400" b="1" dirty="0"/>
          </a:p>
          <a:p>
            <a:pPr fontAlgn="base"/>
            <a:r>
              <a:rPr lang="en-GB" sz="1400" b="1" dirty="0"/>
              <a:t>Oil Spill:</a:t>
            </a:r>
            <a:br>
              <a:rPr lang="en-GB" sz="1400" b="1"/>
            </a:b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329752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A370A4D-7A2E-8A4A-BDDD-78A549E0C768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9147</TotalTime>
  <Words>537</Words>
  <Application>Microsoft Macintosh PowerPoint</Application>
  <PresentationFormat>A3 Paper (297x420 mm)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Bennett</dc:creator>
  <cp:lastModifiedBy>Anthony Bennett</cp:lastModifiedBy>
  <cp:revision>126</cp:revision>
  <dcterms:created xsi:type="dcterms:W3CDTF">2021-04-25T17:40:29Z</dcterms:created>
  <dcterms:modified xsi:type="dcterms:W3CDTF">2024-08-18T16:24:20Z</dcterms:modified>
</cp:coreProperties>
</file>