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301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D3F1"/>
    <a:srgbClr val="81A032"/>
    <a:srgbClr val="FFFFFF"/>
    <a:srgbClr val="2F528F"/>
    <a:srgbClr val="4472C4"/>
    <a:srgbClr val="AD9A62"/>
    <a:srgbClr val="000000"/>
    <a:srgbClr val="D1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28"/>
    <p:restoredTop sz="96327"/>
  </p:normalViewPr>
  <p:slideViewPr>
    <p:cSldViewPr snapToGrid="0" snapToObjects="1">
      <p:cViewPr>
        <p:scale>
          <a:sx n="71" d="100"/>
          <a:sy n="71" d="100"/>
        </p:scale>
        <p:origin x="2768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724C-A2FF-4947-9A47-FCC848685372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4FCD5-E4A2-4D43-9143-BDF35FB80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77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4FCD5-E4A2-4D43-9143-BDF35FB809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47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9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0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1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62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39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36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65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27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64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47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3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A45DC-A7D9-0A47-B224-A1E8C811703F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95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A map of the united kingdom&#10;&#10;Description automatically generated">
            <a:extLst>
              <a:ext uri="{FF2B5EF4-FFF2-40B4-BE49-F238E27FC236}">
                <a16:creationId xmlns:a16="http://schemas.microsoft.com/office/drawing/2014/main" id="{6BC88AB8-B416-5DD4-2BA6-925FAC2218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3907"/>
          <a:stretch/>
        </p:blipFill>
        <p:spPr>
          <a:xfrm>
            <a:off x="288842" y="2939823"/>
            <a:ext cx="3027610" cy="4005065"/>
          </a:xfrm>
          <a:prstGeom prst="rect">
            <a:avLst/>
          </a:prstGeom>
        </p:spPr>
      </p:pic>
      <p:pic>
        <p:nvPicPr>
          <p:cNvPr id="18" name="Picture 17" descr="A qr code with black squares&#10;&#10;Description automatically generated">
            <a:extLst>
              <a:ext uri="{FF2B5EF4-FFF2-40B4-BE49-F238E27FC236}">
                <a16:creationId xmlns:a16="http://schemas.microsoft.com/office/drawing/2014/main" id="{65F4083D-E0F7-0705-77CC-775A109753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928" y="300408"/>
            <a:ext cx="867546" cy="867546"/>
          </a:xfrm>
          <a:prstGeom prst="rect">
            <a:avLst/>
          </a:prstGeom>
        </p:spPr>
      </p:pic>
      <p:sp>
        <p:nvSpPr>
          <p:cNvPr id="170" name="Rectangle 169">
            <a:extLst>
              <a:ext uri="{FF2B5EF4-FFF2-40B4-BE49-F238E27FC236}">
                <a16:creationId xmlns:a16="http://schemas.microsoft.com/office/drawing/2014/main" id="{FC36B3C1-5B93-F067-4F72-A98FAD78AD83}"/>
              </a:ext>
            </a:extLst>
          </p:cNvPr>
          <p:cNvSpPr/>
          <p:nvPr/>
        </p:nvSpPr>
        <p:spPr>
          <a:xfrm>
            <a:off x="3499180" y="1445690"/>
            <a:ext cx="3024461" cy="14941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B78C63-F23E-E485-AE38-5178C3A5C869}"/>
              </a:ext>
            </a:extLst>
          </p:cNvPr>
          <p:cNvSpPr txBox="1"/>
          <p:nvPr/>
        </p:nvSpPr>
        <p:spPr>
          <a:xfrm>
            <a:off x="1193739" y="527279"/>
            <a:ext cx="44028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ea typeface="ItsaSketch" panose="02000603000000000000" pitchFamily="2" charset="0"/>
              </a:rPr>
              <a:t>The Location and Importance of Bristol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DE673C-6F6A-7F10-E643-29D6A6021467}"/>
              </a:ext>
            </a:extLst>
          </p:cNvPr>
          <p:cNvSpPr txBox="1"/>
          <p:nvPr/>
        </p:nvSpPr>
        <p:spPr>
          <a:xfrm>
            <a:off x="3780543" y="1616424"/>
            <a:ext cx="2750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Aerospace industry</a:t>
            </a:r>
            <a:r>
              <a:rPr lang="en-GB" sz="1200" dirty="0"/>
              <a:t>– Sector focused on the development and production of aircraft and space systems.</a:t>
            </a:r>
            <a:endParaRPr lang="en-GB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97C7A0-B954-1F14-8714-306ADF6D1FC7}"/>
              </a:ext>
            </a:extLst>
          </p:cNvPr>
          <p:cNvSpPr/>
          <p:nvPr/>
        </p:nvSpPr>
        <p:spPr>
          <a:xfrm>
            <a:off x="3673506" y="1273451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F4EBFD-2303-C9D8-A97B-DAF6844120E2}"/>
              </a:ext>
            </a:extLst>
          </p:cNvPr>
          <p:cNvSpPr txBox="1"/>
          <p:nvPr/>
        </p:nvSpPr>
        <p:spPr>
          <a:xfrm>
            <a:off x="3812780" y="1266072"/>
            <a:ext cx="136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Key Terms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BED32E-52C5-ED79-FD23-5F1A62E4CBF4}"/>
              </a:ext>
            </a:extLst>
          </p:cNvPr>
          <p:cNvSpPr txBox="1"/>
          <p:nvPr/>
        </p:nvSpPr>
        <p:spPr>
          <a:xfrm>
            <a:off x="789258" y="190041"/>
            <a:ext cx="51758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b="1" dirty="0">
                <a:solidFill>
                  <a:srgbClr val="81A032"/>
                </a:solidFill>
                <a:ea typeface="ItsaSketch" panose="02000603000000000000" pitchFamily="2" charset="0"/>
              </a:rPr>
              <a:t>Urban Issues and Challenges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CCB54E0-F617-4004-5305-C318470A107D}"/>
              </a:ext>
            </a:extLst>
          </p:cNvPr>
          <p:cNvSpPr txBox="1"/>
          <p:nvPr/>
        </p:nvSpPr>
        <p:spPr>
          <a:xfrm>
            <a:off x="1121034" y="849585"/>
            <a:ext cx="797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read</a:t>
            </a:r>
            <a:endParaRPr lang="en-GB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862867F-51FB-AC31-D36E-1A5C09E9E505}"/>
              </a:ext>
            </a:extLst>
          </p:cNvPr>
          <p:cNvSpPr txBox="1"/>
          <p:nvPr/>
        </p:nvSpPr>
        <p:spPr>
          <a:xfrm>
            <a:off x="5078475" y="849585"/>
            <a:ext cx="797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quiz</a:t>
            </a:r>
            <a:endParaRPr lang="en-GB" dirty="0"/>
          </a:p>
        </p:txBody>
      </p:sp>
      <p:sp>
        <p:nvSpPr>
          <p:cNvPr id="92" name="Arc 91">
            <a:extLst>
              <a:ext uri="{FF2B5EF4-FFF2-40B4-BE49-F238E27FC236}">
                <a16:creationId xmlns:a16="http://schemas.microsoft.com/office/drawing/2014/main" id="{F823A1FE-4F63-FFC3-5831-FF4A171AD03A}"/>
              </a:ext>
            </a:extLst>
          </p:cNvPr>
          <p:cNvSpPr/>
          <p:nvPr/>
        </p:nvSpPr>
        <p:spPr>
          <a:xfrm>
            <a:off x="965250" y="869276"/>
            <a:ext cx="262194" cy="188870"/>
          </a:xfrm>
          <a:prstGeom prst="arc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B0E0E6DF-B0CD-43A6-A4ED-D9EC73679A4C}"/>
              </a:ext>
            </a:extLst>
          </p:cNvPr>
          <p:cNvSpPr/>
          <p:nvPr/>
        </p:nvSpPr>
        <p:spPr>
          <a:xfrm flipH="1">
            <a:off x="5523887" y="860943"/>
            <a:ext cx="262194" cy="188870"/>
          </a:xfrm>
          <a:prstGeom prst="arc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1399F39-1159-8F13-B182-122B4E493611}"/>
              </a:ext>
            </a:extLst>
          </p:cNvPr>
          <p:cNvSpPr/>
          <p:nvPr/>
        </p:nvSpPr>
        <p:spPr>
          <a:xfrm>
            <a:off x="3532861" y="1698593"/>
            <a:ext cx="297320" cy="297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0BAD6598-A555-AF7C-F145-8AA266B3BD85}"/>
              </a:ext>
            </a:extLst>
          </p:cNvPr>
          <p:cNvSpPr/>
          <p:nvPr/>
        </p:nvSpPr>
        <p:spPr>
          <a:xfrm>
            <a:off x="3491088" y="1267969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37BA9370-D06D-87B7-AD3E-C3175A5DC1D4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47674" y="1332434"/>
            <a:ext cx="249663" cy="249663"/>
          </a:xfrm>
          <a:prstGeom prst="rect">
            <a:avLst/>
          </a:prstGeom>
        </p:spPr>
      </p:pic>
      <p:sp>
        <p:nvSpPr>
          <p:cNvPr id="117" name="Rectangle 116">
            <a:extLst>
              <a:ext uri="{FF2B5EF4-FFF2-40B4-BE49-F238E27FC236}">
                <a16:creationId xmlns:a16="http://schemas.microsoft.com/office/drawing/2014/main" id="{6AC8637C-09ED-818F-55C9-F56352247A10}"/>
              </a:ext>
            </a:extLst>
          </p:cNvPr>
          <p:cNvSpPr/>
          <p:nvPr/>
        </p:nvSpPr>
        <p:spPr>
          <a:xfrm>
            <a:off x="466728" y="1273451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BE5C74D-D4DA-B1B8-7664-E2FC82F85472}"/>
              </a:ext>
            </a:extLst>
          </p:cNvPr>
          <p:cNvSpPr txBox="1"/>
          <p:nvPr/>
        </p:nvSpPr>
        <p:spPr>
          <a:xfrm>
            <a:off x="606002" y="1266072"/>
            <a:ext cx="2379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The Big Picture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9C104401-6DAB-54B8-A6E3-874CBFC2A64F}"/>
              </a:ext>
            </a:extLst>
          </p:cNvPr>
          <p:cNvSpPr/>
          <p:nvPr/>
        </p:nvSpPr>
        <p:spPr>
          <a:xfrm>
            <a:off x="284310" y="1267969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6491C3-16E0-EA4F-57A1-38E588E240BC}"/>
              </a:ext>
            </a:extLst>
          </p:cNvPr>
          <p:cNvSpPr txBox="1"/>
          <p:nvPr/>
        </p:nvSpPr>
        <p:spPr>
          <a:xfrm>
            <a:off x="1238314" y="2045699"/>
            <a:ext cx="12152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Economic World </a:t>
            </a:r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7A189E79-F05E-A8F7-7A62-0870E47EC9A8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5827" y="1282896"/>
            <a:ext cx="336859" cy="336859"/>
          </a:xfrm>
          <a:prstGeom prst="rect">
            <a:avLst/>
          </a:prstGeom>
        </p:spPr>
      </p:pic>
      <p:sp>
        <p:nvSpPr>
          <p:cNvPr id="138" name="TextBox 137">
            <a:extLst>
              <a:ext uri="{FF2B5EF4-FFF2-40B4-BE49-F238E27FC236}">
                <a16:creationId xmlns:a16="http://schemas.microsoft.com/office/drawing/2014/main" id="{70ECDF27-8EEA-86CB-8C28-B44CD6512D0C}"/>
              </a:ext>
            </a:extLst>
          </p:cNvPr>
          <p:cNvSpPr txBox="1"/>
          <p:nvPr/>
        </p:nvSpPr>
        <p:spPr>
          <a:xfrm>
            <a:off x="1591842" y="1747523"/>
            <a:ext cx="16838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50" b="1" i="1" dirty="0"/>
              <a:t>LIC/NEE case study</a:t>
            </a:r>
            <a:endParaRPr lang="en-GB" sz="1200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7487414B-96C8-702D-0515-A873CE2C8A41}"/>
              </a:ext>
            </a:extLst>
          </p:cNvPr>
          <p:cNvSpPr txBox="1"/>
          <p:nvPr/>
        </p:nvSpPr>
        <p:spPr>
          <a:xfrm>
            <a:off x="2014750" y="2361723"/>
            <a:ext cx="141764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Urban sustainability</a:t>
            </a:r>
            <a:endParaRPr lang="en-GB" sz="1200" b="1" dirty="0"/>
          </a:p>
        </p:txBody>
      </p:sp>
      <p:sp>
        <p:nvSpPr>
          <p:cNvPr id="140" name="Arc 139">
            <a:extLst>
              <a:ext uri="{FF2B5EF4-FFF2-40B4-BE49-F238E27FC236}">
                <a16:creationId xmlns:a16="http://schemas.microsoft.com/office/drawing/2014/main" id="{2CB4EFFA-A32D-2EAD-D4B6-361AC00E63E5}"/>
              </a:ext>
            </a:extLst>
          </p:cNvPr>
          <p:cNvSpPr/>
          <p:nvPr/>
        </p:nvSpPr>
        <p:spPr>
          <a:xfrm rot="10800000" flipV="1">
            <a:off x="1089914" y="2216032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3274C97-0176-E7F2-1FD5-9711361E79DF}"/>
              </a:ext>
            </a:extLst>
          </p:cNvPr>
          <p:cNvSpPr txBox="1"/>
          <p:nvPr/>
        </p:nvSpPr>
        <p:spPr>
          <a:xfrm>
            <a:off x="205270" y="2358335"/>
            <a:ext cx="165504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Urban change in the UK*</a:t>
            </a:r>
            <a:endParaRPr lang="en-GB" sz="1200" b="1" dirty="0"/>
          </a:p>
        </p:txBody>
      </p:sp>
      <p:sp>
        <p:nvSpPr>
          <p:cNvPr id="148" name="Arc 147">
            <a:extLst>
              <a:ext uri="{FF2B5EF4-FFF2-40B4-BE49-F238E27FC236}">
                <a16:creationId xmlns:a16="http://schemas.microsoft.com/office/drawing/2014/main" id="{B8379A40-EFBE-7449-264A-CF99EF1AC3BD}"/>
              </a:ext>
            </a:extLst>
          </p:cNvPr>
          <p:cNvSpPr/>
          <p:nvPr/>
        </p:nvSpPr>
        <p:spPr>
          <a:xfrm rot="10800000">
            <a:off x="1089914" y="1753946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F30849FA-0148-DD28-569F-C19A74141833}"/>
              </a:ext>
            </a:extLst>
          </p:cNvPr>
          <p:cNvSpPr txBox="1"/>
          <p:nvPr/>
        </p:nvSpPr>
        <p:spPr>
          <a:xfrm>
            <a:off x="666282" y="1741660"/>
            <a:ext cx="1791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Urbanisation</a:t>
            </a:r>
            <a:endParaRPr lang="en-GB" sz="1200" b="1" dirty="0"/>
          </a:p>
        </p:txBody>
      </p:sp>
      <p:sp>
        <p:nvSpPr>
          <p:cNvPr id="150" name="Arc 149">
            <a:extLst>
              <a:ext uri="{FF2B5EF4-FFF2-40B4-BE49-F238E27FC236}">
                <a16:creationId xmlns:a16="http://schemas.microsoft.com/office/drawing/2014/main" id="{1E3CD976-7E26-ED41-644C-EFFE7DD8409F}"/>
              </a:ext>
            </a:extLst>
          </p:cNvPr>
          <p:cNvSpPr/>
          <p:nvPr/>
        </p:nvSpPr>
        <p:spPr>
          <a:xfrm rot="10800000" flipH="1" flipV="1">
            <a:off x="2121670" y="2217805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Arc 150">
            <a:extLst>
              <a:ext uri="{FF2B5EF4-FFF2-40B4-BE49-F238E27FC236}">
                <a16:creationId xmlns:a16="http://schemas.microsoft.com/office/drawing/2014/main" id="{68532FB0-ABD7-B226-84F0-FB493920E55F}"/>
              </a:ext>
            </a:extLst>
          </p:cNvPr>
          <p:cNvSpPr/>
          <p:nvPr/>
        </p:nvSpPr>
        <p:spPr>
          <a:xfrm rot="10800000" flipH="1">
            <a:off x="2121670" y="1755719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482AC62-B20A-60B1-7B51-223B05FC184E}"/>
              </a:ext>
            </a:extLst>
          </p:cNvPr>
          <p:cNvSpPr txBox="1"/>
          <p:nvPr/>
        </p:nvSpPr>
        <p:spPr>
          <a:xfrm>
            <a:off x="3780543" y="2151160"/>
            <a:ext cx="2664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European Green Capital Award </a:t>
            </a:r>
            <a:r>
              <a:rPr lang="en-GB" sz="1200" dirty="0"/>
              <a:t>– A prestigious environmental award recognising cities committed to sustainability.</a:t>
            </a:r>
            <a:endParaRPr lang="en-GB" sz="1600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1248039-36DC-60DC-A638-98A4D2E26644}"/>
              </a:ext>
            </a:extLst>
          </p:cNvPr>
          <p:cNvSpPr/>
          <p:nvPr/>
        </p:nvSpPr>
        <p:spPr>
          <a:xfrm>
            <a:off x="3532861" y="2233329"/>
            <a:ext cx="297320" cy="297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A2F878-F43B-CED1-18A9-B0BB4D3AE824}"/>
              </a:ext>
            </a:extLst>
          </p:cNvPr>
          <p:cNvSpPr/>
          <p:nvPr/>
        </p:nvSpPr>
        <p:spPr>
          <a:xfrm>
            <a:off x="466727" y="2804185"/>
            <a:ext cx="2844797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CDFB78-EE6F-9645-9560-B12600CB76E1}"/>
              </a:ext>
            </a:extLst>
          </p:cNvPr>
          <p:cNvSpPr txBox="1"/>
          <p:nvPr/>
        </p:nvSpPr>
        <p:spPr>
          <a:xfrm>
            <a:off x="606002" y="2796806"/>
            <a:ext cx="2572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The Location of Bristol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76844A2-2E62-5CF8-013E-D5C2AABA043C}"/>
              </a:ext>
            </a:extLst>
          </p:cNvPr>
          <p:cNvSpPr/>
          <p:nvPr/>
        </p:nvSpPr>
        <p:spPr>
          <a:xfrm>
            <a:off x="284310" y="2798703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F0C6AAF-63DC-6833-1500-E4A224BBEE76}"/>
              </a:ext>
            </a:extLst>
          </p:cNvPr>
          <p:cNvSpPr/>
          <p:nvPr/>
        </p:nvSpPr>
        <p:spPr>
          <a:xfrm>
            <a:off x="3672161" y="3009212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8341699-65D0-7ACE-2D54-092D3EB7DC53}"/>
              </a:ext>
            </a:extLst>
          </p:cNvPr>
          <p:cNvSpPr txBox="1"/>
          <p:nvPr/>
        </p:nvSpPr>
        <p:spPr>
          <a:xfrm>
            <a:off x="3811435" y="3001833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National Importance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F011E94-47F4-6F01-D926-B6307100FAAB}"/>
              </a:ext>
            </a:extLst>
          </p:cNvPr>
          <p:cNvSpPr/>
          <p:nvPr/>
        </p:nvSpPr>
        <p:spPr>
          <a:xfrm>
            <a:off x="3489743" y="3003730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2555FF9-1ABB-5999-114C-5923F14A1385}"/>
              </a:ext>
            </a:extLst>
          </p:cNvPr>
          <p:cNvSpPr/>
          <p:nvPr/>
        </p:nvSpPr>
        <p:spPr>
          <a:xfrm>
            <a:off x="3672161" y="5598243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AF79E20-E1B6-EE11-0532-58E472BD51B5}"/>
              </a:ext>
            </a:extLst>
          </p:cNvPr>
          <p:cNvSpPr txBox="1"/>
          <p:nvPr/>
        </p:nvSpPr>
        <p:spPr>
          <a:xfrm>
            <a:off x="3811435" y="5590864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International Importance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DC70B0A-7723-74B4-DFB9-0E063C646759}"/>
              </a:ext>
            </a:extLst>
          </p:cNvPr>
          <p:cNvSpPr/>
          <p:nvPr/>
        </p:nvSpPr>
        <p:spPr>
          <a:xfrm>
            <a:off x="3489743" y="5592761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25DB72-B625-7A2F-195A-15C183EF497B}"/>
              </a:ext>
            </a:extLst>
          </p:cNvPr>
          <p:cNvSpPr/>
          <p:nvPr/>
        </p:nvSpPr>
        <p:spPr>
          <a:xfrm>
            <a:off x="466728" y="7009878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F85EA30-4166-59C1-4E12-EFC5CE2CA997}"/>
              </a:ext>
            </a:extLst>
          </p:cNvPr>
          <p:cNvSpPr txBox="1"/>
          <p:nvPr/>
        </p:nvSpPr>
        <p:spPr>
          <a:xfrm>
            <a:off x="606002" y="7002499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Why did Bristol Grow?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3F3DBAA-C2B0-F639-2073-A92BEA2C6B3C}"/>
              </a:ext>
            </a:extLst>
          </p:cNvPr>
          <p:cNvSpPr/>
          <p:nvPr/>
        </p:nvSpPr>
        <p:spPr>
          <a:xfrm>
            <a:off x="284310" y="7004396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68D64F-CDA4-D2DE-102B-909CB8D02DD7}"/>
              </a:ext>
            </a:extLst>
          </p:cNvPr>
          <p:cNvSpPr txBox="1"/>
          <p:nvPr/>
        </p:nvSpPr>
        <p:spPr>
          <a:xfrm>
            <a:off x="213064" y="7324672"/>
            <a:ext cx="321737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Two key factors contributed to Bristol’s growth: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Maritime trade: Bristol developed as a major port during the Middle Ages, facilitating trade with Europe and beyond.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Triangular trade: In the 18th century, Bristol expanded through its role in the transatlantic slave trade, connecting West Africa and the West Indies. The wealth generated significantly fuelled the city’s growth.</a:t>
            </a:r>
          </a:p>
          <a:p>
            <a:br>
              <a:rPr lang="en-GB" sz="1200" dirty="0"/>
            </a:br>
            <a:r>
              <a:rPr lang="en-GB" sz="1200" dirty="0"/>
              <a:t>Today, Bristol strives to acknowledge its complex history, as exemplified by renaming Colston Hall to Bristol Beacon.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12132-A769-9BAD-A4D3-4B795D07BF6E}"/>
              </a:ext>
            </a:extLst>
          </p:cNvPr>
          <p:cNvSpPr txBox="1"/>
          <p:nvPr/>
        </p:nvSpPr>
        <p:spPr>
          <a:xfrm>
            <a:off x="3449485" y="3320396"/>
            <a:ext cx="32173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Economic: Bristol is a hub for industries such as aerospace, defence, IT, and media, with major companies like Airbus and Rolls-Royce.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Educational: Home to the University of Bristol and the University of the West of England, attracting students and researchers globally.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Cultural: Renowned for its thriving arts scene, including Banksy’s street art and a rich history in music and film.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Transport: Excellent connections via its seaport, international airport, and strong road/rail links.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8FEEEC-2A8E-C4E4-7E7B-F89C147F309B}"/>
              </a:ext>
            </a:extLst>
          </p:cNvPr>
          <p:cNvSpPr txBox="1"/>
          <p:nvPr/>
        </p:nvSpPr>
        <p:spPr>
          <a:xfrm>
            <a:off x="3499180" y="5900532"/>
            <a:ext cx="32173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Economic: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Bristol’s aerospace industry contributes to global aviation, with Airbus designing wings for commercial aircraft.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 major hub for silicon chip manufacturing outside California.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city imports 550,000 cars annually and has globally significant docks at Avonmouth and Royal Portbury.</a:t>
            </a:r>
          </a:p>
          <a:p>
            <a:r>
              <a:rPr lang="en-GB" sz="1200" dirty="0"/>
              <a:t>Cultural: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Internationally recognised for music, Banksy’s art, and Wallace and Gromit animations.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University of Bristol hosts students from over 150 countries.</a:t>
            </a:r>
          </a:p>
          <a:p>
            <a:r>
              <a:rPr lang="en-GB" sz="1200" dirty="0"/>
              <a:t>Environmental: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Awarded the European Green Capital Award (2015) for sustainability efforts.</a:t>
            </a:r>
          </a:p>
          <a:p>
            <a:r>
              <a:rPr lang="en-GB" sz="1200" dirty="0"/>
              <a:t>Historical: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Bristol’s transatlantic trade history shaped its global connections and cultural diversity, influencing its population and heritage.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4EC49175-AE2B-3EF6-4EC3-1CD537D67EE5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11445" y="5608629"/>
            <a:ext cx="333801" cy="333801"/>
          </a:xfrm>
          <a:prstGeom prst="rect">
            <a:avLst/>
          </a:prstGeom>
        </p:spPr>
      </p:pic>
      <p:pic>
        <p:nvPicPr>
          <p:cNvPr id="50" name="Graphic 49">
            <a:extLst>
              <a:ext uri="{FF2B5EF4-FFF2-40B4-BE49-F238E27FC236}">
                <a16:creationId xmlns:a16="http://schemas.microsoft.com/office/drawing/2014/main" id="{DB2D9E33-EEFB-809C-2B47-907E99BDC89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4217" y="2831433"/>
            <a:ext cx="300077" cy="30007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802CA905-F4D6-6370-AEDA-558BF7FD45A8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90655" y="6997100"/>
            <a:ext cx="367200" cy="3672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D29272B5-4426-39A0-A1AE-F793DDD14EAC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526554" y="3024732"/>
            <a:ext cx="318692" cy="318692"/>
          </a:xfrm>
          <a:prstGeom prst="rect">
            <a:avLst/>
          </a:prstGeom>
        </p:spPr>
      </p:pic>
      <p:pic>
        <p:nvPicPr>
          <p:cNvPr id="34" name="Picture 33" descr="A qr code with black squares&#10;&#10;Description automatically generated">
            <a:extLst>
              <a:ext uri="{FF2B5EF4-FFF2-40B4-BE49-F238E27FC236}">
                <a16:creationId xmlns:a16="http://schemas.microsoft.com/office/drawing/2014/main" id="{72913C5B-D026-6C2B-F78D-3D7459F2BA7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679597" y="306179"/>
            <a:ext cx="861775" cy="861775"/>
          </a:xfrm>
          <a:prstGeom prst="rect">
            <a:avLst/>
          </a:prstGeom>
        </p:spPr>
      </p:pic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F78CAF9-AC85-205F-AEF8-035463711657}"/>
              </a:ext>
            </a:extLst>
          </p:cNvPr>
          <p:cNvSpPr/>
          <p:nvPr/>
        </p:nvSpPr>
        <p:spPr>
          <a:xfrm>
            <a:off x="1987551" y="3336236"/>
            <a:ext cx="1295412" cy="894472"/>
          </a:xfrm>
          <a:prstGeom prst="roundRect">
            <a:avLst>
              <a:gd name="adj" fmla="val 140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8D46495-9B1B-F3AD-C2CF-867DEED2BFF0}"/>
              </a:ext>
            </a:extLst>
          </p:cNvPr>
          <p:cNvSpPr/>
          <p:nvPr/>
        </p:nvSpPr>
        <p:spPr>
          <a:xfrm>
            <a:off x="346488" y="5542247"/>
            <a:ext cx="1295412" cy="486865"/>
          </a:xfrm>
          <a:prstGeom prst="roundRect">
            <a:avLst>
              <a:gd name="adj" fmla="val 140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6628806-9A0B-65EA-398D-E2EBDD451E9C}"/>
              </a:ext>
            </a:extLst>
          </p:cNvPr>
          <p:cNvSpPr txBox="1"/>
          <p:nvPr/>
        </p:nvSpPr>
        <p:spPr>
          <a:xfrm>
            <a:off x="1974737" y="3321807"/>
            <a:ext cx="1321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Bristol is located in the southwest of England, approximately 120 miles west of London, at the confluence of the Rivers Frome and Avon.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8F7387-EBA5-F63C-7E2F-466D720AF628}"/>
              </a:ext>
            </a:extLst>
          </p:cNvPr>
          <p:cNvSpPr txBox="1"/>
          <p:nvPr/>
        </p:nvSpPr>
        <p:spPr>
          <a:xfrm>
            <a:off x="291170" y="5521281"/>
            <a:ext cx="14264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It is near the historic cities of Bath (southeast) and Gloucester (northeast).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E1D468D9-4404-9B35-2793-F8258E9F4084}"/>
              </a:ext>
            </a:extLst>
          </p:cNvPr>
          <p:cNvSpPr/>
          <p:nvPr/>
        </p:nvSpPr>
        <p:spPr>
          <a:xfrm>
            <a:off x="343015" y="3828644"/>
            <a:ext cx="1295412" cy="751770"/>
          </a:xfrm>
          <a:prstGeom prst="roundRect">
            <a:avLst>
              <a:gd name="adj" fmla="val 140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7575119-5998-81E4-61A9-E980003DACAC}"/>
              </a:ext>
            </a:extLst>
          </p:cNvPr>
          <p:cNvSpPr txBox="1"/>
          <p:nvPr/>
        </p:nvSpPr>
        <p:spPr>
          <a:xfrm>
            <a:off x="284310" y="3815977"/>
            <a:ext cx="136355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Established as a trading port in the Middle Ages, Bristol has grown </a:t>
            </a:r>
            <a:br>
              <a:rPr lang="en-GB" sz="900" dirty="0"/>
            </a:br>
            <a:r>
              <a:rPr lang="en-GB" sz="900" dirty="0"/>
              <a:t>into one of the UK’s eleven ‘core cities.’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20E99CB-9283-222D-99FF-1CCCFA7FA7D8}"/>
              </a:ext>
            </a:extLst>
          </p:cNvPr>
          <p:cNvSpPr/>
          <p:nvPr/>
        </p:nvSpPr>
        <p:spPr>
          <a:xfrm>
            <a:off x="606002" y="6284477"/>
            <a:ext cx="587737" cy="268114"/>
          </a:xfrm>
          <a:prstGeom prst="rect">
            <a:avLst/>
          </a:prstGeom>
          <a:solidFill>
            <a:srgbClr val="B2D3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8FF9097B-EF7E-DD3A-0FE0-9666EC16B524}"/>
              </a:ext>
            </a:extLst>
          </p:cNvPr>
          <p:cNvSpPr/>
          <p:nvPr/>
        </p:nvSpPr>
        <p:spPr>
          <a:xfrm>
            <a:off x="1929018" y="6184900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9" name="Graphic 58">
            <a:extLst>
              <a:ext uri="{FF2B5EF4-FFF2-40B4-BE49-F238E27FC236}">
                <a16:creationId xmlns:a16="http://schemas.microsoft.com/office/drawing/2014/main" id="{469CAD7F-6726-BAC3-D88B-623D7A627E5C}"/>
              </a:ext>
            </a:extLst>
          </p:cNvPr>
          <p:cNvPicPr>
            <a:picLocks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596655" y="1770949"/>
            <a:ext cx="157930" cy="15793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CD493181-63BE-422C-7069-092B42A8A78C}"/>
              </a:ext>
            </a:extLst>
          </p:cNvPr>
          <p:cNvPicPr>
            <a:picLocks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581602" y="2283817"/>
            <a:ext cx="196830" cy="196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4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5EC60EA-E4DB-E342-9735-777F4077BDA1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21487</TotalTime>
  <Words>427</Words>
  <Application>Microsoft Macintosh PowerPoint</Application>
  <PresentationFormat>A4 Paper (210x297 mm)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ItsaSketch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 - Internet Geography</cp:lastModifiedBy>
  <cp:revision>173</cp:revision>
  <cp:lastPrinted>2022-07-06T23:28:56Z</cp:lastPrinted>
  <dcterms:created xsi:type="dcterms:W3CDTF">2022-07-04T13:34:43Z</dcterms:created>
  <dcterms:modified xsi:type="dcterms:W3CDTF">2024-12-05T23:03:34Z</dcterms:modified>
</cp:coreProperties>
</file>