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301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A032"/>
    <a:srgbClr val="FFFFFF"/>
    <a:srgbClr val="2F528F"/>
    <a:srgbClr val="4472C4"/>
    <a:srgbClr val="AD9A62"/>
    <a:srgbClr val="000000"/>
    <a:srgbClr val="D15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88"/>
    <p:restoredTop sz="96327"/>
  </p:normalViewPr>
  <p:slideViewPr>
    <p:cSldViewPr snapToGrid="0" snapToObjects="1">
      <p:cViewPr>
        <p:scale>
          <a:sx n="82" d="100"/>
          <a:sy n="82" d="100"/>
        </p:scale>
        <p:origin x="2248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05724C-A2FF-4947-9A47-FCC848685372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4FCD5-E4A2-4D43-9143-BDF35FB80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773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E4FCD5-E4A2-4D43-9143-BDF35FB809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475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895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501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18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626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396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369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652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277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641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472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45DC-A7D9-0A47-B224-A1E8C811703F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333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A45DC-A7D9-0A47-B224-A1E8C811703F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30871-4050-D147-AAD9-9D484D025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95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sv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20" Type="http://schemas.openxmlformats.org/officeDocument/2006/relationships/image" Target="../media/image18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24" Type="http://schemas.openxmlformats.org/officeDocument/2006/relationships/image" Target="../media/image22.sv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svg"/><Relationship Id="rId19" Type="http://schemas.openxmlformats.org/officeDocument/2006/relationships/image" Target="../media/image17.pn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Relationship Id="rId22" Type="http://schemas.openxmlformats.org/officeDocument/2006/relationships/image" Target="../media/image2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Rectangle 169">
            <a:extLst>
              <a:ext uri="{FF2B5EF4-FFF2-40B4-BE49-F238E27FC236}">
                <a16:creationId xmlns:a16="http://schemas.microsoft.com/office/drawing/2014/main" id="{FC36B3C1-5B93-F067-4F72-A98FAD78AD83}"/>
              </a:ext>
            </a:extLst>
          </p:cNvPr>
          <p:cNvSpPr/>
          <p:nvPr/>
        </p:nvSpPr>
        <p:spPr>
          <a:xfrm>
            <a:off x="3499180" y="1445691"/>
            <a:ext cx="3024461" cy="14556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B78C63-F23E-E485-AE38-5178C3A5C869}"/>
              </a:ext>
            </a:extLst>
          </p:cNvPr>
          <p:cNvSpPr txBox="1"/>
          <p:nvPr/>
        </p:nvSpPr>
        <p:spPr>
          <a:xfrm>
            <a:off x="1193739" y="572249"/>
            <a:ext cx="440285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ea typeface="ItsaSketch" panose="02000603000000000000" pitchFamily="2" charset="0"/>
              </a:rPr>
              <a:t>The Impact of Migration in Bristol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DE673C-6F6A-7F10-E643-29D6A6021467}"/>
              </a:ext>
            </a:extLst>
          </p:cNvPr>
          <p:cNvSpPr txBox="1"/>
          <p:nvPr/>
        </p:nvSpPr>
        <p:spPr>
          <a:xfrm>
            <a:off x="3780543" y="1616424"/>
            <a:ext cx="2750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Multiculturalism</a:t>
            </a:r>
            <a:r>
              <a:rPr lang="en-GB" sz="1200" dirty="0"/>
              <a:t> – A society that includes people from diverse cultural, religious, and linguistic backgrounds.</a:t>
            </a:r>
            <a:endParaRPr lang="en-GB" sz="1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97C7A0-B954-1F14-8714-306ADF6D1FC7}"/>
              </a:ext>
            </a:extLst>
          </p:cNvPr>
          <p:cNvSpPr/>
          <p:nvPr/>
        </p:nvSpPr>
        <p:spPr>
          <a:xfrm>
            <a:off x="3673506" y="1273451"/>
            <a:ext cx="2849004" cy="3597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F4EBFD-2303-C9D8-A97B-DAF6844120E2}"/>
              </a:ext>
            </a:extLst>
          </p:cNvPr>
          <p:cNvSpPr txBox="1"/>
          <p:nvPr/>
        </p:nvSpPr>
        <p:spPr>
          <a:xfrm>
            <a:off x="3812780" y="1266072"/>
            <a:ext cx="136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Key Terms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BED32E-52C5-ED79-FD23-5F1A62E4CBF4}"/>
              </a:ext>
            </a:extLst>
          </p:cNvPr>
          <p:cNvSpPr txBox="1"/>
          <p:nvPr/>
        </p:nvSpPr>
        <p:spPr>
          <a:xfrm>
            <a:off x="789258" y="190041"/>
            <a:ext cx="517581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800" b="1" dirty="0">
                <a:solidFill>
                  <a:srgbClr val="81A032"/>
                </a:solidFill>
                <a:ea typeface="ItsaSketch" panose="02000603000000000000" pitchFamily="2" charset="0"/>
              </a:rPr>
              <a:t>Urban Issues and Challenges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3CCB54E0-F617-4004-5305-C318470A107D}"/>
              </a:ext>
            </a:extLst>
          </p:cNvPr>
          <p:cNvSpPr txBox="1"/>
          <p:nvPr/>
        </p:nvSpPr>
        <p:spPr>
          <a:xfrm>
            <a:off x="1121034" y="849585"/>
            <a:ext cx="797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read</a:t>
            </a:r>
            <a:endParaRPr lang="en-GB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A862867F-51FB-AC31-D36E-1A5C09E9E505}"/>
              </a:ext>
            </a:extLst>
          </p:cNvPr>
          <p:cNvSpPr txBox="1"/>
          <p:nvPr/>
        </p:nvSpPr>
        <p:spPr>
          <a:xfrm>
            <a:off x="5078475" y="849585"/>
            <a:ext cx="797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quiz</a:t>
            </a:r>
            <a:endParaRPr lang="en-GB" dirty="0"/>
          </a:p>
        </p:txBody>
      </p:sp>
      <p:sp>
        <p:nvSpPr>
          <p:cNvPr id="92" name="Arc 91">
            <a:extLst>
              <a:ext uri="{FF2B5EF4-FFF2-40B4-BE49-F238E27FC236}">
                <a16:creationId xmlns:a16="http://schemas.microsoft.com/office/drawing/2014/main" id="{F823A1FE-4F63-FFC3-5831-FF4A171AD03A}"/>
              </a:ext>
            </a:extLst>
          </p:cNvPr>
          <p:cNvSpPr/>
          <p:nvPr/>
        </p:nvSpPr>
        <p:spPr>
          <a:xfrm>
            <a:off x="965250" y="869276"/>
            <a:ext cx="262194" cy="188870"/>
          </a:xfrm>
          <a:prstGeom prst="arc">
            <a:avLst/>
          </a:prstGeom>
          <a:ln w="127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Arc 92">
            <a:extLst>
              <a:ext uri="{FF2B5EF4-FFF2-40B4-BE49-F238E27FC236}">
                <a16:creationId xmlns:a16="http://schemas.microsoft.com/office/drawing/2014/main" id="{B0E0E6DF-B0CD-43A6-A4ED-D9EC73679A4C}"/>
              </a:ext>
            </a:extLst>
          </p:cNvPr>
          <p:cNvSpPr/>
          <p:nvPr/>
        </p:nvSpPr>
        <p:spPr>
          <a:xfrm flipH="1">
            <a:off x="5523887" y="860943"/>
            <a:ext cx="262194" cy="188870"/>
          </a:xfrm>
          <a:prstGeom prst="arc">
            <a:avLst/>
          </a:prstGeom>
          <a:ln w="127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1399F39-1159-8F13-B182-122B4E493611}"/>
              </a:ext>
            </a:extLst>
          </p:cNvPr>
          <p:cNvSpPr/>
          <p:nvPr/>
        </p:nvSpPr>
        <p:spPr>
          <a:xfrm>
            <a:off x="3523501" y="1705003"/>
            <a:ext cx="297320" cy="2973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0BAD6598-A555-AF7C-F145-8AA266B3BD85}"/>
              </a:ext>
            </a:extLst>
          </p:cNvPr>
          <p:cNvSpPr/>
          <p:nvPr/>
        </p:nvSpPr>
        <p:spPr>
          <a:xfrm>
            <a:off x="3491088" y="1267969"/>
            <a:ext cx="367200" cy="3672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8" name="Graphic 27">
            <a:extLst>
              <a:ext uri="{FF2B5EF4-FFF2-40B4-BE49-F238E27FC236}">
                <a16:creationId xmlns:a16="http://schemas.microsoft.com/office/drawing/2014/main" id="{37BA9370-D06D-87B7-AD3E-C3175A5DC1D4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47674" y="1332434"/>
            <a:ext cx="249663" cy="249663"/>
          </a:xfrm>
          <a:prstGeom prst="rect">
            <a:avLst/>
          </a:prstGeom>
        </p:spPr>
      </p:pic>
      <p:sp>
        <p:nvSpPr>
          <p:cNvPr id="117" name="Rectangle 116">
            <a:extLst>
              <a:ext uri="{FF2B5EF4-FFF2-40B4-BE49-F238E27FC236}">
                <a16:creationId xmlns:a16="http://schemas.microsoft.com/office/drawing/2014/main" id="{6AC8637C-09ED-818F-55C9-F56352247A10}"/>
              </a:ext>
            </a:extLst>
          </p:cNvPr>
          <p:cNvSpPr/>
          <p:nvPr/>
        </p:nvSpPr>
        <p:spPr>
          <a:xfrm>
            <a:off x="466728" y="1273451"/>
            <a:ext cx="2849004" cy="3597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6BE5C74D-D4DA-B1B8-7664-E2FC82F85472}"/>
              </a:ext>
            </a:extLst>
          </p:cNvPr>
          <p:cNvSpPr txBox="1"/>
          <p:nvPr/>
        </p:nvSpPr>
        <p:spPr>
          <a:xfrm>
            <a:off x="606002" y="1266072"/>
            <a:ext cx="2379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The Big Picture</a:t>
            </a: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9C104401-6DAB-54B8-A6E3-874CBFC2A64F}"/>
              </a:ext>
            </a:extLst>
          </p:cNvPr>
          <p:cNvSpPr/>
          <p:nvPr/>
        </p:nvSpPr>
        <p:spPr>
          <a:xfrm>
            <a:off x="284310" y="1267969"/>
            <a:ext cx="367200" cy="3672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F6491C3-16E0-EA4F-57A1-38E588E240BC}"/>
              </a:ext>
            </a:extLst>
          </p:cNvPr>
          <p:cNvSpPr txBox="1"/>
          <p:nvPr/>
        </p:nvSpPr>
        <p:spPr>
          <a:xfrm>
            <a:off x="1238314" y="1975359"/>
            <a:ext cx="12152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Economic World </a:t>
            </a:r>
          </a:p>
        </p:txBody>
      </p:sp>
      <p:pic>
        <p:nvPicPr>
          <p:cNvPr id="46" name="Graphic 45">
            <a:extLst>
              <a:ext uri="{FF2B5EF4-FFF2-40B4-BE49-F238E27FC236}">
                <a16:creationId xmlns:a16="http://schemas.microsoft.com/office/drawing/2014/main" id="{7A189E79-F05E-A8F7-7A62-0870E47EC9A8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05827" y="1282896"/>
            <a:ext cx="336859" cy="336859"/>
          </a:xfrm>
          <a:prstGeom prst="rect">
            <a:avLst/>
          </a:prstGeom>
        </p:spPr>
      </p:pic>
      <p:sp>
        <p:nvSpPr>
          <p:cNvPr id="138" name="TextBox 137">
            <a:extLst>
              <a:ext uri="{FF2B5EF4-FFF2-40B4-BE49-F238E27FC236}">
                <a16:creationId xmlns:a16="http://schemas.microsoft.com/office/drawing/2014/main" id="{70ECDF27-8EEA-86CB-8C28-B44CD6512D0C}"/>
              </a:ext>
            </a:extLst>
          </p:cNvPr>
          <p:cNvSpPr txBox="1"/>
          <p:nvPr/>
        </p:nvSpPr>
        <p:spPr>
          <a:xfrm>
            <a:off x="1591842" y="1677183"/>
            <a:ext cx="168380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50" b="1" i="1" dirty="0"/>
              <a:t>LIC/NEE case study</a:t>
            </a:r>
            <a:endParaRPr lang="en-GB" sz="1200" dirty="0"/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7487414B-96C8-702D-0515-A873CE2C8A41}"/>
              </a:ext>
            </a:extLst>
          </p:cNvPr>
          <p:cNvSpPr txBox="1"/>
          <p:nvPr/>
        </p:nvSpPr>
        <p:spPr>
          <a:xfrm>
            <a:off x="2014750" y="2291383"/>
            <a:ext cx="141764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/>
              <a:t>Urban sustainability</a:t>
            </a:r>
            <a:endParaRPr lang="en-GB" sz="1200" b="1" dirty="0"/>
          </a:p>
        </p:txBody>
      </p:sp>
      <p:sp>
        <p:nvSpPr>
          <p:cNvPr id="140" name="Arc 139">
            <a:extLst>
              <a:ext uri="{FF2B5EF4-FFF2-40B4-BE49-F238E27FC236}">
                <a16:creationId xmlns:a16="http://schemas.microsoft.com/office/drawing/2014/main" id="{2CB4EFFA-A32D-2EAD-D4B6-361AC00E63E5}"/>
              </a:ext>
            </a:extLst>
          </p:cNvPr>
          <p:cNvSpPr/>
          <p:nvPr/>
        </p:nvSpPr>
        <p:spPr>
          <a:xfrm rot="10800000" flipV="1">
            <a:off x="1089914" y="2145692"/>
            <a:ext cx="472077" cy="384645"/>
          </a:xfrm>
          <a:prstGeom prst="arc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83274C97-0176-E7F2-1FD5-9711361E79DF}"/>
              </a:ext>
            </a:extLst>
          </p:cNvPr>
          <p:cNvSpPr txBox="1"/>
          <p:nvPr/>
        </p:nvSpPr>
        <p:spPr>
          <a:xfrm>
            <a:off x="205270" y="2287995"/>
            <a:ext cx="165504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/>
              <a:t>Urban change in the UK*</a:t>
            </a:r>
            <a:endParaRPr lang="en-GB" sz="1200" b="1" dirty="0"/>
          </a:p>
        </p:txBody>
      </p:sp>
      <p:sp>
        <p:nvSpPr>
          <p:cNvPr id="148" name="Arc 147">
            <a:extLst>
              <a:ext uri="{FF2B5EF4-FFF2-40B4-BE49-F238E27FC236}">
                <a16:creationId xmlns:a16="http://schemas.microsoft.com/office/drawing/2014/main" id="{B8379A40-EFBE-7449-264A-CF99EF1AC3BD}"/>
              </a:ext>
            </a:extLst>
          </p:cNvPr>
          <p:cNvSpPr/>
          <p:nvPr/>
        </p:nvSpPr>
        <p:spPr>
          <a:xfrm rot="10800000">
            <a:off x="1089914" y="1683606"/>
            <a:ext cx="472077" cy="384645"/>
          </a:xfrm>
          <a:prstGeom prst="arc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F30849FA-0148-DD28-569F-C19A74141833}"/>
              </a:ext>
            </a:extLst>
          </p:cNvPr>
          <p:cNvSpPr txBox="1"/>
          <p:nvPr/>
        </p:nvSpPr>
        <p:spPr>
          <a:xfrm>
            <a:off x="666282" y="1671320"/>
            <a:ext cx="179141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/>
              <a:t>Urbanisation</a:t>
            </a:r>
            <a:endParaRPr lang="en-GB" sz="1200" b="1" dirty="0"/>
          </a:p>
        </p:txBody>
      </p:sp>
      <p:sp>
        <p:nvSpPr>
          <p:cNvPr id="150" name="Arc 149">
            <a:extLst>
              <a:ext uri="{FF2B5EF4-FFF2-40B4-BE49-F238E27FC236}">
                <a16:creationId xmlns:a16="http://schemas.microsoft.com/office/drawing/2014/main" id="{1E3CD976-7E26-ED41-644C-EFFE7DD8409F}"/>
              </a:ext>
            </a:extLst>
          </p:cNvPr>
          <p:cNvSpPr/>
          <p:nvPr/>
        </p:nvSpPr>
        <p:spPr>
          <a:xfrm rot="10800000" flipH="1" flipV="1">
            <a:off x="2121670" y="2147465"/>
            <a:ext cx="472077" cy="384645"/>
          </a:xfrm>
          <a:prstGeom prst="arc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Arc 150">
            <a:extLst>
              <a:ext uri="{FF2B5EF4-FFF2-40B4-BE49-F238E27FC236}">
                <a16:creationId xmlns:a16="http://schemas.microsoft.com/office/drawing/2014/main" id="{68532FB0-ABD7-B226-84F0-FB493920E55F}"/>
              </a:ext>
            </a:extLst>
          </p:cNvPr>
          <p:cNvSpPr/>
          <p:nvPr/>
        </p:nvSpPr>
        <p:spPr>
          <a:xfrm rot="10800000" flipH="1">
            <a:off x="2121670" y="1685379"/>
            <a:ext cx="472077" cy="384645"/>
          </a:xfrm>
          <a:prstGeom prst="arc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8A2F878-F43B-CED1-18A9-B0BB4D3AE824}"/>
              </a:ext>
            </a:extLst>
          </p:cNvPr>
          <p:cNvSpPr/>
          <p:nvPr/>
        </p:nvSpPr>
        <p:spPr>
          <a:xfrm>
            <a:off x="466728" y="2575580"/>
            <a:ext cx="2849004" cy="3597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CCDFB78-EE6F-9645-9560-B12600CB76E1}"/>
              </a:ext>
            </a:extLst>
          </p:cNvPr>
          <p:cNvSpPr txBox="1"/>
          <p:nvPr/>
        </p:nvSpPr>
        <p:spPr>
          <a:xfrm>
            <a:off x="606002" y="2568201"/>
            <a:ext cx="268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Migration in Bristol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76844A2-2E62-5CF8-013E-D5C2AABA043C}"/>
              </a:ext>
            </a:extLst>
          </p:cNvPr>
          <p:cNvSpPr/>
          <p:nvPr/>
        </p:nvSpPr>
        <p:spPr>
          <a:xfrm>
            <a:off x="284310" y="2570098"/>
            <a:ext cx="367200" cy="3672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F0C6AAF-63DC-6833-1500-E4A224BBEE76}"/>
              </a:ext>
            </a:extLst>
          </p:cNvPr>
          <p:cNvSpPr/>
          <p:nvPr/>
        </p:nvSpPr>
        <p:spPr>
          <a:xfrm>
            <a:off x="3672161" y="2938254"/>
            <a:ext cx="2849004" cy="3597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8341699-65D0-7ACE-2D54-092D3EB7DC53}"/>
              </a:ext>
            </a:extLst>
          </p:cNvPr>
          <p:cNvSpPr txBox="1"/>
          <p:nvPr/>
        </p:nvSpPr>
        <p:spPr>
          <a:xfrm>
            <a:off x="3811435" y="2930875"/>
            <a:ext cx="268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Social Impact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F011E94-47F4-6F01-D926-B6307100FAAB}"/>
              </a:ext>
            </a:extLst>
          </p:cNvPr>
          <p:cNvSpPr/>
          <p:nvPr/>
        </p:nvSpPr>
        <p:spPr>
          <a:xfrm>
            <a:off x="3489743" y="2932772"/>
            <a:ext cx="367200" cy="3672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625DB72-B625-7A2F-195A-15C183EF497B}"/>
              </a:ext>
            </a:extLst>
          </p:cNvPr>
          <p:cNvSpPr/>
          <p:nvPr/>
        </p:nvSpPr>
        <p:spPr>
          <a:xfrm>
            <a:off x="466728" y="4275545"/>
            <a:ext cx="2849004" cy="3597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F85EA30-4166-59C1-4E12-EFC5CE2CA997}"/>
              </a:ext>
            </a:extLst>
          </p:cNvPr>
          <p:cNvSpPr txBox="1"/>
          <p:nvPr/>
        </p:nvSpPr>
        <p:spPr>
          <a:xfrm>
            <a:off x="606002" y="4268166"/>
            <a:ext cx="268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Diversity in Bristol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3F3DBAA-C2B0-F639-2073-A92BEA2C6B3C}"/>
              </a:ext>
            </a:extLst>
          </p:cNvPr>
          <p:cNvSpPr/>
          <p:nvPr/>
        </p:nvSpPr>
        <p:spPr>
          <a:xfrm>
            <a:off x="284310" y="4270063"/>
            <a:ext cx="367200" cy="3672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312132-A769-9BAD-A4D3-4B795D07BF6E}"/>
              </a:ext>
            </a:extLst>
          </p:cNvPr>
          <p:cNvSpPr txBox="1"/>
          <p:nvPr/>
        </p:nvSpPr>
        <p:spPr>
          <a:xfrm>
            <a:off x="3449485" y="3283728"/>
            <a:ext cx="32173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Cultural Diversity:</a:t>
            </a:r>
            <a:r>
              <a:rPr lang="en-GB" sz="1200" dirty="0"/>
              <a:t> Migration has made Bristol a </a:t>
            </a:r>
            <a:r>
              <a:rPr lang="en-GB" sz="1200" b="1" dirty="0"/>
              <a:t>multicultural hub</a:t>
            </a:r>
            <a:r>
              <a:rPr lang="en-GB" sz="1200" dirty="0"/>
              <a:t>, with </a:t>
            </a:r>
            <a:r>
              <a:rPr lang="en-GB" sz="1200" b="1" dirty="0"/>
              <a:t>91 languages</a:t>
            </a:r>
            <a:r>
              <a:rPr lang="en-GB" sz="1200" dirty="0"/>
              <a:t> spoken and a thriving arts and music scene. Events like </a:t>
            </a:r>
            <a:r>
              <a:rPr lang="en-GB" sz="1200" b="1" dirty="0"/>
              <a:t>St Paul’s Carnival</a:t>
            </a:r>
            <a:r>
              <a:rPr lang="en-GB" sz="1200" dirty="0"/>
              <a:t> attract </a:t>
            </a:r>
            <a:r>
              <a:rPr lang="en-GB" sz="1200" b="1" dirty="0"/>
              <a:t>40,000 visitors</a:t>
            </a:r>
            <a:r>
              <a:rPr lang="en-GB" sz="1200" dirty="0"/>
              <a:t>, fostering community spirit.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Education:</a:t>
            </a:r>
            <a:r>
              <a:rPr lang="en-GB" sz="1200" dirty="0"/>
              <a:t> Schools adapt to </a:t>
            </a:r>
            <a:r>
              <a:rPr lang="en-GB" sz="1200" b="1" dirty="0"/>
              <a:t>multilingual</a:t>
            </a:r>
            <a:r>
              <a:rPr lang="en-GB" sz="1200" dirty="0"/>
              <a:t> and </a:t>
            </a:r>
            <a:r>
              <a:rPr lang="en-GB" sz="1200" b="1" dirty="0"/>
              <a:t>multicultural</a:t>
            </a:r>
            <a:r>
              <a:rPr lang="en-GB" sz="1200" dirty="0"/>
              <a:t> students, enriching educational experiences.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Pressure on Services:</a:t>
            </a:r>
            <a:r>
              <a:rPr lang="en-GB" sz="1200" dirty="0"/>
              <a:t> Migration increases demand for </a:t>
            </a:r>
            <a:r>
              <a:rPr lang="en-GB" sz="1200" b="1" dirty="0"/>
              <a:t>housing</a:t>
            </a:r>
            <a:r>
              <a:rPr lang="en-GB" sz="1200" dirty="0"/>
              <a:t>, </a:t>
            </a:r>
            <a:r>
              <a:rPr lang="en-GB" sz="1200" b="1" dirty="0"/>
              <a:t>healthcare</a:t>
            </a:r>
            <a:r>
              <a:rPr lang="en-GB" sz="1200" dirty="0"/>
              <a:t>, and </a:t>
            </a:r>
            <a:r>
              <a:rPr lang="en-GB" sz="1200" b="1" dirty="0"/>
              <a:t>education</a:t>
            </a:r>
            <a:r>
              <a:rPr lang="en-GB" sz="1200" dirty="0"/>
              <a:t>, causing </a:t>
            </a:r>
            <a:r>
              <a:rPr lang="en-GB" sz="1200" b="1" dirty="0"/>
              <a:t>shortages</a:t>
            </a:r>
            <a:r>
              <a:rPr lang="en-GB" sz="1200" dirty="0"/>
              <a:t> and longer waiting times.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9580E2E-5E49-EFF4-C7ED-1A71003E2D83}"/>
              </a:ext>
            </a:extLst>
          </p:cNvPr>
          <p:cNvSpPr txBox="1"/>
          <p:nvPr/>
        </p:nvSpPr>
        <p:spPr>
          <a:xfrm>
            <a:off x="3779716" y="2169586"/>
            <a:ext cx="2664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Urban Development </a:t>
            </a:r>
            <a:r>
              <a:rPr lang="en-GB" sz="1200" dirty="0"/>
              <a:t>– Expansion and modernisation of a city due to population growth.</a:t>
            </a:r>
            <a:endParaRPr lang="en-GB" sz="1600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1ED865FE-2D07-5F91-24CC-DF7261A2C0C7}"/>
              </a:ext>
            </a:extLst>
          </p:cNvPr>
          <p:cNvSpPr/>
          <p:nvPr/>
        </p:nvSpPr>
        <p:spPr>
          <a:xfrm>
            <a:off x="3532034" y="2251755"/>
            <a:ext cx="297320" cy="2973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66BFEA1-83D1-3D3E-EC57-41F818B02D91}"/>
              </a:ext>
            </a:extLst>
          </p:cNvPr>
          <p:cNvSpPr txBox="1"/>
          <p:nvPr/>
        </p:nvSpPr>
        <p:spPr>
          <a:xfrm>
            <a:off x="204155" y="2901989"/>
            <a:ext cx="32173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Between 1851 and 1891, Bristol’s population doubled as people migrated for employment.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Until 2015, around 50% of population growth was due to overseas migration, with 15% of the population born outside the UK.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By 2021, this figure rose to 18.8%, showcasing a continued trend of international migration.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97291B2-303E-42FE-B733-9E4FF508430C}"/>
              </a:ext>
            </a:extLst>
          </p:cNvPr>
          <p:cNvSpPr txBox="1"/>
          <p:nvPr/>
        </p:nvSpPr>
        <p:spPr>
          <a:xfrm>
            <a:off x="275558" y="4629392"/>
            <a:ext cx="31643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45 religions, 180+ birth countries, 90+ languages spoken.</a:t>
            </a:r>
          </a:p>
          <a:p>
            <a:r>
              <a:rPr lang="en-GB" sz="1200" dirty="0"/>
              <a:t>Many migrants come from EU countries, especially Poland and Spain, contributing to sectors like: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Hospitality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Retail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Construction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Manufacturing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Health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Transport</a:t>
            </a:r>
          </a:p>
          <a:p>
            <a:r>
              <a:rPr lang="en-GB" sz="1200" dirty="0"/>
              <a:t>Compared to other regions in the UK, Bristol sees more migrants settling permanently, enriching the city’s socio-cultural landscape.</a:t>
            </a:r>
          </a:p>
        </p:txBody>
      </p:sp>
      <p:pic>
        <p:nvPicPr>
          <p:cNvPr id="27" name="Picture 26" descr="A qr code with black squares&#10;&#10;Description automatically generated">
            <a:extLst>
              <a:ext uri="{FF2B5EF4-FFF2-40B4-BE49-F238E27FC236}">
                <a16:creationId xmlns:a16="http://schemas.microsoft.com/office/drawing/2014/main" id="{04FBDE4D-9642-DB26-2E35-56BDF05F917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9257" y="305061"/>
            <a:ext cx="867090" cy="867090"/>
          </a:xfrm>
          <a:prstGeom prst="rect">
            <a:avLst/>
          </a:prstGeom>
        </p:spPr>
      </p:pic>
      <p:pic>
        <p:nvPicPr>
          <p:cNvPr id="35" name="Picture 34" descr="A qr code with black squares&#10;&#10;Description automatically generated">
            <a:extLst>
              <a:ext uri="{FF2B5EF4-FFF2-40B4-BE49-F238E27FC236}">
                <a16:creationId xmlns:a16="http://schemas.microsoft.com/office/drawing/2014/main" id="{86724A6E-0687-0989-A1B1-396772275EB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76800" y="305061"/>
            <a:ext cx="867091" cy="867091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D35A832D-8D7B-8156-A469-7B9255B367BF}"/>
              </a:ext>
            </a:extLst>
          </p:cNvPr>
          <p:cNvSpPr/>
          <p:nvPr/>
        </p:nvSpPr>
        <p:spPr>
          <a:xfrm>
            <a:off x="424818" y="7331165"/>
            <a:ext cx="2849004" cy="3597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CA5E278-FF07-1B4A-C6D4-7E216BE933AE}"/>
              </a:ext>
            </a:extLst>
          </p:cNvPr>
          <p:cNvSpPr txBox="1"/>
          <p:nvPr/>
        </p:nvSpPr>
        <p:spPr>
          <a:xfrm>
            <a:off x="564092" y="7323786"/>
            <a:ext cx="268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Economic Impact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AABFD85F-E67B-54DE-6DA2-ABFB3DFCD963}"/>
              </a:ext>
            </a:extLst>
          </p:cNvPr>
          <p:cNvSpPr/>
          <p:nvPr/>
        </p:nvSpPr>
        <p:spPr>
          <a:xfrm>
            <a:off x="242400" y="7325683"/>
            <a:ext cx="367200" cy="3672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AA727EE-95CB-6B0A-879B-796C11EF691A}"/>
              </a:ext>
            </a:extLst>
          </p:cNvPr>
          <p:cNvSpPr txBox="1"/>
          <p:nvPr/>
        </p:nvSpPr>
        <p:spPr>
          <a:xfrm>
            <a:off x="233648" y="7685012"/>
            <a:ext cx="31643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Labour Market:</a:t>
            </a:r>
            <a:r>
              <a:rPr lang="en-GB" sz="1200" dirty="0"/>
              <a:t> Migrants fill labour gaps, especially in </a:t>
            </a:r>
            <a:r>
              <a:rPr lang="en-GB" sz="1200" b="1" dirty="0"/>
              <a:t>healthcare</a:t>
            </a:r>
            <a:r>
              <a:rPr lang="en-GB" sz="1200" dirty="0"/>
              <a:t>, </a:t>
            </a:r>
            <a:r>
              <a:rPr lang="en-GB" sz="1200" b="1" dirty="0"/>
              <a:t>construction</a:t>
            </a:r>
            <a:r>
              <a:rPr lang="en-GB" sz="1200" dirty="0"/>
              <a:t>, and </a:t>
            </a:r>
            <a:r>
              <a:rPr lang="en-GB" sz="1200" b="1" dirty="0"/>
              <a:t>hospitality</a:t>
            </a:r>
            <a:r>
              <a:rPr lang="en-GB" sz="1200" dirty="0"/>
              <a:t>, providing a </a:t>
            </a:r>
            <a:r>
              <a:rPr lang="en-GB" sz="1200" b="1" dirty="0"/>
              <a:t>motivated workforce</a:t>
            </a:r>
            <a:r>
              <a:rPr lang="en-GB" sz="12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Economic Growth:</a:t>
            </a:r>
            <a:r>
              <a:rPr lang="en-GB" sz="1200" dirty="0"/>
              <a:t> Migrants contribute through </a:t>
            </a:r>
            <a:r>
              <a:rPr lang="en-GB" sz="1200" b="1" dirty="0"/>
              <a:t>taxes</a:t>
            </a:r>
            <a:r>
              <a:rPr lang="en-GB" sz="1200" dirty="0"/>
              <a:t> and </a:t>
            </a:r>
            <a:r>
              <a:rPr lang="en-GB" sz="1200" b="1" dirty="0"/>
              <a:t>spending</a:t>
            </a:r>
            <a:r>
              <a:rPr lang="en-GB" sz="1200" dirty="0"/>
              <a:t>, boosting the local economy.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Innovation:</a:t>
            </a:r>
            <a:r>
              <a:rPr lang="en-GB" sz="1200" dirty="0"/>
              <a:t> Many migrants start businesses, creating </a:t>
            </a:r>
            <a:r>
              <a:rPr lang="en-GB" sz="1200" b="1" dirty="0"/>
              <a:t>jobs</a:t>
            </a:r>
            <a:r>
              <a:rPr lang="en-GB" sz="1200" dirty="0"/>
              <a:t> and driving </a:t>
            </a:r>
            <a:r>
              <a:rPr lang="en-GB" sz="1200" b="1" dirty="0"/>
              <a:t>entrepreneurship</a:t>
            </a:r>
            <a:r>
              <a:rPr lang="en-GB" sz="1200" dirty="0"/>
              <a:t> in Bristol.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E052E4E1-7B69-E76A-10FA-CD05EAB94EA0}"/>
              </a:ext>
            </a:extLst>
          </p:cNvPr>
          <p:cNvSpPr/>
          <p:nvPr/>
        </p:nvSpPr>
        <p:spPr>
          <a:xfrm>
            <a:off x="3672780" y="5578154"/>
            <a:ext cx="2849004" cy="3597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2E18F85-2BE7-FA34-50F5-BE497F8D19C4}"/>
              </a:ext>
            </a:extLst>
          </p:cNvPr>
          <p:cNvSpPr txBox="1"/>
          <p:nvPr/>
        </p:nvSpPr>
        <p:spPr>
          <a:xfrm>
            <a:off x="3812054" y="5570775"/>
            <a:ext cx="268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Environmental Impact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0BCB141A-5E63-30BE-4D7F-EC97391035E4}"/>
              </a:ext>
            </a:extLst>
          </p:cNvPr>
          <p:cNvSpPr/>
          <p:nvPr/>
        </p:nvSpPr>
        <p:spPr>
          <a:xfrm>
            <a:off x="3490362" y="5572672"/>
            <a:ext cx="367200" cy="3672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51E163F-42BF-80C5-DFC5-5955A40334E8}"/>
              </a:ext>
            </a:extLst>
          </p:cNvPr>
          <p:cNvSpPr txBox="1"/>
          <p:nvPr/>
        </p:nvSpPr>
        <p:spPr>
          <a:xfrm>
            <a:off x="3450104" y="5912198"/>
            <a:ext cx="32173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Urban Development:</a:t>
            </a:r>
            <a:r>
              <a:rPr lang="en-GB" sz="1200" dirty="0"/>
              <a:t> Population growth has led to more </a:t>
            </a:r>
            <a:r>
              <a:rPr lang="en-GB" sz="1200" b="1" dirty="0"/>
              <a:t>housing</a:t>
            </a:r>
            <a:r>
              <a:rPr lang="en-GB" sz="1200" dirty="0"/>
              <a:t> and infrastructure, increasing </a:t>
            </a:r>
            <a:r>
              <a:rPr lang="en-GB" sz="1200" b="1" dirty="0"/>
              <a:t>waste</a:t>
            </a:r>
            <a:r>
              <a:rPr lang="en-GB" sz="1200" dirty="0"/>
              <a:t> and </a:t>
            </a:r>
            <a:r>
              <a:rPr lang="en-GB" sz="1200" b="1" dirty="0"/>
              <a:t>resource use</a:t>
            </a:r>
            <a:r>
              <a:rPr lang="en-GB" sz="12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Transport:</a:t>
            </a:r>
            <a:r>
              <a:rPr lang="en-GB" sz="1200" dirty="0"/>
              <a:t> More people result in higher demand for </a:t>
            </a:r>
            <a:r>
              <a:rPr lang="en-GB" sz="1200" b="1" dirty="0"/>
              <a:t>public transport</a:t>
            </a:r>
            <a:r>
              <a:rPr lang="en-GB" sz="1200" dirty="0"/>
              <a:t> and more </a:t>
            </a:r>
            <a:r>
              <a:rPr lang="en-GB" sz="1200" b="1" dirty="0"/>
              <a:t>private vehicles</a:t>
            </a:r>
            <a:r>
              <a:rPr lang="en-GB" sz="1200" dirty="0"/>
              <a:t>, contributing to </a:t>
            </a:r>
            <a:r>
              <a:rPr lang="en-GB" sz="1200" b="1" dirty="0"/>
              <a:t>pollution</a:t>
            </a:r>
            <a:r>
              <a:rPr lang="en-GB" sz="1200" dirty="0"/>
              <a:t>.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A8F5A3DC-1EB6-C2B0-0DE8-B98DEED050D5}"/>
              </a:ext>
            </a:extLst>
          </p:cNvPr>
          <p:cNvSpPr/>
          <p:nvPr/>
        </p:nvSpPr>
        <p:spPr>
          <a:xfrm>
            <a:off x="3675417" y="7119906"/>
            <a:ext cx="2849004" cy="3597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DB1CEF3-86CB-2C3A-2AAE-9CF922AA03C4}"/>
              </a:ext>
            </a:extLst>
          </p:cNvPr>
          <p:cNvSpPr txBox="1"/>
          <p:nvPr/>
        </p:nvSpPr>
        <p:spPr>
          <a:xfrm>
            <a:off x="3814691" y="7112527"/>
            <a:ext cx="268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Political Impact</a:t>
            </a: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4A6F52DD-7BEC-F0EF-0014-0B8C7B513312}"/>
              </a:ext>
            </a:extLst>
          </p:cNvPr>
          <p:cNvSpPr/>
          <p:nvPr/>
        </p:nvSpPr>
        <p:spPr>
          <a:xfrm>
            <a:off x="3492999" y="7114424"/>
            <a:ext cx="367200" cy="3672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6D4B047-EFE5-9B69-8A93-30174249CEE3}"/>
              </a:ext>
            </a:extLst>
          </p:cNvPr>
          <p:cNvSpPr txBox="1"/>
          <p:nvPr/>
        </p:nvSpPr>
        <p:spPr>
          <a:xfrm>
            <a:off x="3452741" y="7465380"/>
            <a:ext cx="32173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Policy Making:</a:t>
            </a:r>
            <a:r>
              <a:rPr lang="en-GB" sz="1200" dirty="0"/>
              <a:t> Migration influences </a:t>
            </a:r>
            <a:r>
              <a:rPr lang="en-GB" sz="1200" b="1" dirty="0"/>
              <a:t>housing</a:t>
            </a:r>
            <a:r>
              <a:rPr lang="en-GB" sz="1200" dirty="0"/>
              <a:t>, </a:t>
            </a:r>
            <a:r>
              <a:rPr lang="en-GB" sz="1200" b="1" dirty="0"/>
              <a:t>education</a:t>
            </a:r>
            <a:r>
              <a:rPr lang="en-GB" sz="1200" dirty="0"/>
              <a:t>, and </a:t>
            </a:r>
            <a:r>
              <a:rPr lang="en-GB" sz="1200" b="1" dirty="0"/>
              <a:t>social service policies</a:t>
            </a:r>
            <a:r>
              <a:rPr lang="en-GB" sz="1200" dirty="0"/>
              <a:t> in Bristol.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Social Cohesion:</a:t>
            </a:r>
            <a:r>
              <a:rPr lang="en-GB" sz="1200" dirty="0"/>
              <a:t> Policymakers aim to promote harmony and reduce tensions in Bristol’s </a:t>
            </a:r>
            <a:r>
              <a:rPr lang="en-GB" sz="1200" b="1" dirty="0"/>
              <a:t>diverse communities</a:t>
            </a:r>
            <a:r>
              <a:rPr lang="en-GB" sz="1200" dirty="0"/>
              <a:t>.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964633AA-C9F3-70A4-C98D-764B8BA5DAEB}"/>
              </a:ext>
            </a:extLst>
          </p:cNvPr>
          <p:cNvSpPr txBox="1"/>
          <p:nvPr/>
        </p:nvSpPr>
        <p:spPr>
          <a:xfrm>
            <a:off x="3457107" y="8600368"/>
            <a:ext cx="33919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Migration has boosted Bristol’s </a:t>
            </a:r>
            <a:r>
              <a:rPr lang="en-GB" sz="1200" b="1" dirty="0"/>
              <a:t>economy</a:t>
            </a:r>
            <a:r>
              <a:rPr lang="en-GB" sz="1200" dirty="0"/>
              <a:t>, enriched its </a:t>
            </a:r>
            <a:r>
              <a:rPr lang="en-GB" sz="1200" b="1" dirty="0"/>
              <a:t>culture</a:t>
            </a:r>
            <a:r>
              <a:rPr lang="en-GB" sz="1200" dirty="0"/>
              <a:t>, and driven </a:t>
            </a:r>
            <a:r>
              <a:rPr lang="en-GB" sz="1200" b="1" dirty="0"/>
              <a:t>innovation</a:t>
            </a:r>
            <a:r>
              <a:rPr lang="en-GB" sz="1200" dirty="0"/>
              <a:t>. However, it also brings challenges, including pressure on </a:t>
            </a:r>
            <a:r>
              <a:rPr lang="en-GB" sz="1200" b="1" dirty="0"/>
              <a:t>public services</a:t>
            </a:r>
            <a:r>
              <a:rPr lang="en-GB" sz="1200" dirty="0"/>
              <a:t> and the </a:t>
            </a:r>
            <a:r>
              <a:rPr lang="en-GB" sz="1200" b="1" dirty="0"/>
              <a:t>environment</a:t>
            </a:r>
            <a:r>
              <a:rPr lang="en-GB" sz="1200" dirty="0"/>
              <a:t>. Policymakers work to balance these impacts for sustainable growth.</a:t>
            </a:r>
          </a:p>
        </p:txBody>
      </p:sp>
      <p:pic>
        <p:nvPicPr>
          <p:cNvPr id="72" name="Graphic 71">
            <a:extLst>
              <a:ext uri="{FF2B5EF4-FFF2-40B4-BE49-F238E27FC236}">
                <a16:creationId xmlns:a16="http://schemas.microsoft.com/office/drawing/2014/main" id="{B6E8EF71-1AAD-36F1-C4B3-5E691A768C13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42600" y="2632470"/>
            <a:ext cx="237774" cy="237774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BA39E7F5-8185-BD7C-6832-B992B836F699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60930" y="4344004"/>
            <a:ext cx="226175" cy="226175"/>
          </a:xfrm>
          <a:prstGeom prst="rect">
            <a:avLst/>
          </a:prstGeom>
        </p:spPr>
      </p:pic>
      <p:pic>
        <p:nvPicPr>
          <p:cNvPr id="74" name="Graphic 73">
            <a:extLst>
              <a:ext uri="{FF2B5EF4-FFF2-40B4-BE49-F238E27FC236}">
                <a16:creationId xmlns:a16="http://schemas.microsoft.com/office/drawing/2014/main" id="{0FB5AAC7-D947-9A8A-1CEE-F86803C42B40}"/>
              </a:ext>
            </a:extLst>
          </p:cNvPr>
          <p:cNvPicPr>
            <a:picLocks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300690" y="7371278"/>
            <a:ext cx="268139" cy="268139"/>
          </a:xfrm>
          <a:prstGeom prst="rect">
            <a:avLst/>
          </a:prstGeom>
        </p:spPr>
      </p:pic>
      <p:pic>
        <p:nvPicPr>
          <p:cNvPr id="75" name="Graphic 74">
            <a:extLst>
              <a:ext uri="{FF2B5EF4-FFF2-40B4-BE49-F238E27FC236}">
                <a16:creationId xmlns:a16="http://schemas.microsoft.com/office/drawing/2014/main" id="{9E5114FB-936E-7AED-FADA-D420BDA5B836}"/>
              </a:ext>
            </a:extLst>
          </p:cNvPr>
          <p:cNvPicPr>
            <a:picLocks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532034" y="2958274"/>
            <a:ext cx="292032" cy="292032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49E8FDA7-54F4-7C81-F7FC-D813BBAEACFA}"/>
              </a:ext>
            </a:extLst>
          </p:cNvPr>
          <p:cNvPicPr>
            <a:picLocks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547674" y="5602877"/>
            <a:ext cx="274427" cy="274427"/>
          </a:xfrm>
          <a:prstGeom prst="rect">
            <a:avLst/>
          </a:prstGeom>
        </p:spPr>
      </p:pic>
      <p:pic>
        <p:nvPicPr>
          <p:cNvPr id="77" name="Graphic 76">
            <a:extLst>
              <a:ext uri="{FF2B5EF4-FFF2-40B4-BE49-F238E27FC236}">
                <a16:creationId xmlns:a16="http://schemas.microsoft.com/office/drawing/2014/main" id="{C98D3A1F-2BB9-C905-DD7E-D46492D76D47}"/>
              </a:ext>
            </a:extLst>
          </p:cNvPr>
          <p:cNvPicPr>
            <a:picLocks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3556335" y="7169872"/>
            <a:ext cx="238163" cy="238163"/>
          </a:xfrm>
          <a:prstGeom prst="rect">
            <a:avLst/>
          </a:prstGeom>
        </p:spPr>
      </p:pic>
      <p:pic>
        <p:nvPicPr>
          <p:cNvPr id="78" name="Graphic 77">
            <a:extLst>
              <a:ext uri="{FF2B5EF4-FFF2-40B4-BE49-F238E27FC236}">
                <a16:creationId xmlns:a16="http://schemas.microsoft.com/office/drawing/2014/main" id="{A5FACE48-4D6D-CE3C-A2E1-E2FC016F74C9}"/>
              </a:ext>
            </a:extLst>
          </p:cNvPr>
          <p:cNvPicPr>
            <a:picLocks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3547674" y="1724806"/>
            <a:ext cx="249664" cy="249664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C2BF5BEC-ED7A-9829-82AF-228F286D57D1}"/>
              </a:ext>
            </a:extLst>
          </p:cNvPr>
          <p:cNvPicPr>
            <a:picLocks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3574076" y="2276864"/>
            <a:ext cx="227832" cy="227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443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5EC60EA-E4DB-E342-9735-777F4077BDA1}">
  <we:reference id="wa104381063" version="1.0.0.1" store="en-001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22036</TotalTime>
  <Words>428</Words>
  <Application>Microsoft Macintosh PowerPoint</Application>
  <PresentationFormat>A4 Paper (210x297 mm)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ItsaSketch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Bennett</dc:creator>
  <cp:lastModifiedBy>Anthony Bennett - Internet Geography</cp:lastModifiedBy>
  <cp:revision>179</cp:revision>
  <cp:lastPrinted>2022-07-06T23:28:56Z</cp:lastPrinted>
  <dcterms:created xsi:type="dcterms:W3CDTF">2022-07-04T13:34:43Z</dcterms:created>
  <dcterms:modified xsi:type="dcterms:W3CDTF">2024-12-06T14:34:24Z</dcterms:modified>
</cp:coreProperties>
</file>