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610" r:id="rId3"/>
    <p:sldId id="611" r:id="rId4"/>
    <p:sldId id="612" r:id="rId5"/>
    <p:sldId id="613" r:id="rId6"/>
    <p:sldId id="614" r:id="rId7"/>
    <p:sldId id="615" r:id="rId8"/>
    <p:sldId id="391" r:id="rId9"/>
    <p:sldId id="641" r:id="rId10"/>
    <p:sldId id="656" r:id="rId11"/>
    <p:sldId id="655" r:id="rId12"/>
    <p:sldId id="65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58"/>
  </p:normalViewPr>
  <p:slideViewPr>
    <p:cSldViewPr snapToGrid="0">
      <p:cViewPr varScale="1">
        <p:scale>
          <a:sx n="103" d="100"/>
          <a:sy n="103" d="100"/>
        </p:scale>
        <p:origin x="176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B18F5-8571-46BC-AF0D-165AD77BAA1E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269C6-DFA7-498E-B1AC-642687CC82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467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AA5BDD-F4A5-4CD7-A9D2-1789B8D7F06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6813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2CE5C-2981-4309-1038-48B8F919E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D82DB8-E08F-BEBF-E45F-C75E67D447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2CA451-C305-3BF2-146A-D72C022EE5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2114"/>
              </a:spcAft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CAF604-3E71-27AE-1359-7841C6F7DB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4947A9-0A8C-451E-8460-2EA0DEE75AC3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89152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46A01-41D8-AF4D-7AC8-B1D48B96C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D4690D-F461-7ABC-B54A-0CC2214394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23CA6D-0E8E-F31D-A5C9-21CBBE6DE0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2114"/>
              </a:spcAft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82D00-9B65-DF18-5D80-997492B1CA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4947A9-0A8C-451E-8460-2EA0DEE75AC3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6489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9AE15-153B-A6F4-0EBC-D4BA981A1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5E8D44-3664-AFA9-8EB9-E68E504501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E5D29E-B938-A0DB-F207-A2FCDD3C8D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C2EFE5-51CF-7D75-4F1F-0CBDDDDB5B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AA5BDD-F4A5-4CD7-A9D2-1789B8D7F06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731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B8F44-64B6-DE8D-AD24-8FA7B4971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1A0A44-AE18-1CCE-1065-89997FBA30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35646A-31A3-2C0E-DC88-0290FD5A38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8973C-9EBF-4802-EA91-355EEB2E24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AA5BDD-F4A5-4CD7-A9D2-1789B8D7F06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914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04540-EC97-8D3E-316E-C4D921FCC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B6BA24-F149-C35D-3CD0-B1277E5F6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070E6A-8091-0A19-2D68-CEFEE97BD7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5EC0EF-7BBB-C363-7EE9-935A4FA382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AA5BDD-F4A5-4CD7-A9D2-1789B8D7F06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087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61C7F-9045-C88B-D31E-AAB6A52E5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DA27D3-900C-70D8-4356-9E18D93813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CA03D0-E6C9-F849-BD72-4F34DE7BDA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01BA5-FE17-F8CC-F9D1-B054E4657C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AA5BDD-F4A5-4CD7-A9D2-1789B8D7F06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081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EED86-B25E-910B-417D-084CB7306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10B108-1C04-9954-A436-D821685B44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B600EC-BABA-C34D-B2AD-5F7F72AECC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0BAD6E-3035-381D-5E07-7EAE43C5A6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AA5BDD-F4A5-4CD7-A9D2-1789B8D7F06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435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B9383-7B53-9879-7347-55FF2BDB5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23ECE0-09E3-CE7E-1119-DE8365432F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151F59-0E66-A51C-6A33-7E1E8C68B5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Aft>
                <a:spcPts val="2000"/>
              </a:spcAft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BE1966-1F89-0C4D-A5B9-8D63D9F81D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4947A9-0A8C-451E-8460-2EA0DEE75AC3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47715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B9383-7B53-9879-7347-55FF2BDB5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23ECE0-09E3-CE7E-1119-DE8365432F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151F59-0E66-A51C-6A33-7E1E8C68B5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2114"/>
              </a:spcAft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BE1966-1F89-0C4D-A5B9-8D63D9F81D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4947A9-0A8C-451E-8460-2EA0DEE75AC3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47715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8A351-1FC2-6417-4AF1-62F0E0AD6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29A5C9-969B-8BD8-3EAA-10581BC02B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42053D-AE4F-5468-FBE2-322A8F902B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2114"/>
              </a:spcAft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A4655-C1E0-727F-C81E-76B1C86C2B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4947A9-0A8C-451E-8460-2EA0DEE75AC3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6672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27C32-F57C-BE1F-15DE-DE5A5BBE4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CEA592-BBA7-93B7-7FC6-4A3E46CA9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0C165-367C-50C5-AC2A-FA94E48E6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6290B-E45F-392D-6B50-0CD0BB258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15929-55B0-FDBB-8071-03DB5BF57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29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A0C9-CEF2-882C-3DA2-7289F2603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FFED4D-E84B-4DC8-AE3E-B5518D45D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2BAFE-907F-6077-7323-CA8A7D6BE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ACF8E-C9D7-FB41-653E-1D79DF321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94755-0891-FE60-4DEF-299545F85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6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EA4699-ADAC-8714-E4ED-43C3630993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20B026-9CC3-42ED-083F-1C5B06EAD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CCE88-0241-8332-C21D-7AE279F36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AFA12-D344-6771-EC02-A2B1D60A7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E9705-955A-0B7E-2A69-EF2902161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33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09504-2DD7-5B2E-3129-1BD1A4B89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33250-A4B5-B70B-254E-5B18C973A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9621A-9987-C37D-782D-ED7389EDC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1B001-9B3C-1AE8-C159-EB1CC9399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411BE-24DE-9454-0E9D-D650B36D7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803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1965F-9DE4-5587-3E2F-16A9886A7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112AD-DF7D-9789-FB45-7E1EA0AA7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5575F-FAAD-9E51-CE2D-75E602CB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87927-7AD8-3DF6-D819-52BE309FF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1615-4540-D063-A061-1C9AFED92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9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64D84-A725-0192-BA3E-B224EC23A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C5776-C794-9E4B-C9FD-DE0862D3B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940A7-E84D-2959-D5A1-3004441B0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D751EF-D624-B5CF-B213-7D40A3E7F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36EBBC-7EDC-7D51-DE6C-B0E4FAC9F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DABAA-2BC1-844D-7A7C-939C13B26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56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776E0-7CB7-D837-A466-38C60C4E4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0494D-4CB2-5825-C2C0-CE8175570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7B727-CCEC-C6B2-A3E0-28B3D0E1E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0AAE24-8721-B55E-9BB8-638D69E46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68D49B-AD2F-CFBF-884F-C2608FF8E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1B30E4-3137-E3FD-96A1-DDCDDDDD0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FCFDE8-9ED3-1692-928F-76171B96C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609AEE-A4D2-C052-A869-3DDCA1A42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07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8BAB6-6D9B-658A-7DB6-E451579B8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55FDB0-1648-12C7-C81A-B4380DB7A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4028D1-6C7D-FEBA-46FA-0105B8E2D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F3D1D4-0033-1A6C-0F24-900D208DB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177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2467E7-7032-78F2-0999-85B95EA3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842A7-CF9E-E450-BE09-C9A27FF9D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C523AA-D226-A132-3659-1AE17CA6D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930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F1797-8A41-CE43-7537-0BE1DFE70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6880E-5720-5997-402A-7B1A51971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86EC8-29F4-0225-A87D-37E6B40B0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CA1A42-8F43-4869-7BD6-7545C6E59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94BA7A-2C7A-B7AB-F7F9-944045636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0630BA-69BF-D026-9E61-182F32167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961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858B3-EC28-7AB6-705B-BAE69B01C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EE2C16-E84C-ED6C-E3AE-320D27B868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253E62-129E-4026-787A-6B62D801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23101-B522-FA77-6898-3D0C57060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A4675-977A-CA8F-8017-E13633CB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B5F27-3E24-8E18-01CE-AEA0A03D2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45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2A8599-EFB1-C99D-7A6E-EFF5224DE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59A55-3A31-0EEB-C27F-300109407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09E9D-D626-C85E-213B-156421AC83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EAEF9F-4A4D-4626-B49B-D56DBF403650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0F88A-4BEC-F139-C822-F0BF5809AF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F2841-34EB-F0AD-BEAB-D86D8226F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0FD10D-7CBB-4351-B1BF-D645EDC6D0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06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tmp"/><Relationship Id="rId5" Type="http://schemas.openxmlformats.org/officeDocument/2006/relationships/image" Target="../media/image4.tmp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B0FD2-53D9-F533-A10E-F59223677C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Frayer model examples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426709-A4CA-7CAB-51D6-4377C67BBF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Year 7</a:t>
            </a:r>
          </a:p>
        </p:txBody>
      </p:sp>
    </p:spTree>
    <p:extLst>
      <p:ext uri="{BB962C8B-B14F-4D97-AF65-F5344CB8AC3E}">
        <p14:creationId xmlns:p14="http://schemas.microsoft.com/office/powerpoint/2010/main" val="963628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0B7B0-F849-C909-2F43-1E59B0B30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B324A-2AE9-2882-878C-624FA4C7EE2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550513" y="352127"/>
            <a:ext cx="10879540" cy="1336936"/>
          </a:xfrm>
        </p:spPr>
        <p:txBody>
          <a:bodyPr>
            <a:normAutofit/>
          </a:bodyPr>
          <a:lstStyle/>
          <a:p>
            <a:r>
              <a:rPr lang="en-GB" dirty="0">
                <a:latin typeface="Sassoon Infant Std"/>
              </a:rPr>
              <a:t>    </a:t>
            </a:r>
            <a:r>
              <a:rPr lang="en-GB" b="1" dirty="0">
                <a:latin typeface="Sassoon Infant Std"/>
              </a:rPr>
              <a:t>Vocabulary</a:t>
            </a:r>
            <a:endParaRPr lang="en-GB" b="1" dirty="0">
              <a:latin typeface="Sassoon Infant Std" panose="020B0503020103030203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EF2D37C3-E0DE-5EF9-19EE-58FECEAA55E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9447486" y="6545364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F5F187-0A7A-4C96-B2CA-F959221F345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phic 3" descr="Internet Of Things outline">
            <a:extLst>
              <a:ext uri="{FF2B5EF4-FFF2-40B4-BE49-F238E27FC236}">
                <a16:creationId xmlns:a16="http://schemas.microsoft.com/office/drawing/2014/main" id="{DB81E0D7-4714-C128-29A6-B0D6A0BDA77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0640" y="609022"/>
            <a:ext cx="720000" cy="720000"/>
          </a:xfrm>
          <a:prstGeom prst="rect">
            <a:avLst/>
          </a:prstGeom>
        </p:spPr>
      </p:pic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8534CA25-65ED-1644-8DC2-0FFCE116B00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1227000" y="1666601"/>
            <a:ext cx="9792000" cy="47899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2800"/>
              </a:spcAft>
              <a:buNone/>
            </a:pPr>
            <a:r>
              <a:rPr lang="en-GB" dirty="0">
                <a:latin typeface="Sassoon Infant Std" panose="020B0503020103030203" pitchFamily="34" charset="0"/>
              </a:rPr>
              <a:t>Complete the table.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08CA163-63C0-C9AC-3F98-F3A6242E86C3}"/>
              </a:ext>
            </a:extLst>
          </p:cNvPr>
          <p:cNvGraphicFramePr/>
          <p:nvPr/>
        </p:nvGraphicFramePr>
        <p:xfrm>
          <a:off x="1847227" y="2401179"/>
          <a:ext cx="8497546" cy="37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000">
                  <a:extLst>
                    <a:ext uri="{9D8B030D-6E8A-4147-A177-3AD203B41FA5}">
                      <a16:colId xmlns:a16="http://schemas.microsoft.com/office/drawing/2014/main" val="84335295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560418140"/>
                    </a:ext>
                  </a:extLst>
                </a:gridCol>
                <a:gridCol w="3925546">
                  <a:extLst>
                    <a:ext uri="{9D8B030D-6E8A-4147-A177-3AD203B41FA5}">
                      <a16:colId xmlns:a16="http://schemas.microsoft.com/office/drawing/2014/main" val="49907059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592450387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Define</a:t>
                      </a:r>
                      <a:endParaRPr lang="en-GB" sz="16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2500" b="1" u="sng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Use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27324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marL="28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measure of how </a:t>
                      </a:r>
                    </a:p>
                    <a:p>
                      <a:pPr marL="28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steep a slope is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8000" algn="l">
                        <a:tabLst>
                          <a:tab pos="3060000" algn="l"/>
                        </a:tabLst>
                      </a:pPr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 algn="l">
                        <a:tabLst>
                          <a:tab pos="3060000" algn="l"/>
                        </a:tabLst>
                      </a:pPr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623416"/>
                  </a:ext>
                </a:extLst>
              </a:tr>
              <a:tr h="630000">
                <a:tc gridSpan="2">
                  <a:txBody>
                    <a:bodyPr/>
                    <a:lstStyle/>
                    <a:p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Connect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Analyse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83906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marL="288000"/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/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670451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11F5EABD-2B2A-182E-1491-66A491E0E387}"/>
              </a:ext>
            </a:extLst>
          </p:cNvPr>
          <p:cNvSpPr/>
          <p:nvPr/>
        </p:nvSpPr>
        <p:spPr>
          <a:xfrm>
            <a:off x="4947729" y="3859179"/>
            <a:ext cx="2296543" cy="792000"/>
          </a:xfrm>
          <a:prstGeom prst="rect">
            <a:avLst/>
          </a:prstGeom>
          <a:solidFill>
            <a:srgbClr val="E8F7FC"/>
          </a:solidFill>
          <a:ln w="28575">
            <a:solidFill>
              <a:srgbClr val="1B9CC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 Infant Std" panose="020B0503020103030203" pitchFamily="34" charset="0"/>
                <a:ea typeface="+mn-ea"/>
                <a:cs typeface="+mn-cs"/>
              </a:rPr>
              <a:t>gradient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F76C0E-74C4-B74F-C080-DFFD2E617432}"/>
              </a:ext>
            </a:extLst>
          </p:cNvPr>
          <p:cNvSpPr txBox="1"/>
          <p:nvPr/>
        </p:nvSpPr>
        <p:spPr>
          <a:xfrm>
            <a:off x="6294474" y="2764465"/>
            <a:ext cx="2296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hill had a gentle gradient</a:t>
            </a:r>
          </a:p>
        </p:txBody>
      </p:sp>
    </p:spTree>
    <p:extLst>
      <p:ext uri="{BB962C8B-B14F-4D97-AF65-F5344CB8AC3E}">
        <p14:creationId xmlns:p14="http://schemas.microsoft.com/office/powerpoint/2010/main" val="3833735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8925F-E9B7-B735-AE52-733CD83BB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15561-1369-05D5-CF08-0B50A7BB8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550513" y="352127"/>
            <a:ext cx="10879540" cy="1336936"/>
          </a:xfrm>
        </p:spPr>
        <p:txBody>
          <a:bodyPr>
            <a:normAutofit/>
          </a:bodyPr>
          <a:lstStyle/>
          <a:p>
            <a:r>
              <a:rPr lang="en-GB" dirty="0">
                <a:latin typeface="Sassoon Infant Std"/>
              </a:rPr>
              <a:t>    </a:t>
            </a:r>
            <a:r>
              <a:rPr lang="en-GB" b="1" dirty="0">
                <a:latin typeface="Sassoon Infant Std"/>
              </a:rPr>
              <a:t>Vocabulary</a:t>
            </a:r>
            <a:endParaRPr lang="en-GB" b="1" dirty="0">
              <a:latin typeface="Sassoon Infant Std" panose="020B0503020103030203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BEA9F6F7-70FF-C317-4F8C-88399E53FDD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9447486" y="6545364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F5F187-0A7A-4C96-B2CA-F959221F345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phic 3" descr="Internet Of Things outline">
            <a:extLst>
              <a:ext uri="{FF2B5EF4-FFF2-40B4-BE49-F238E27FC236}">
                <a16:creationId xmlns:a16="http://schemas.microsoft.com/office/drawing/2014/main" id="{1A40C6C1-9A19-B567-29E5-00F874FB250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0640" y="609022"/>
            <a:ext cx="720000" cy="720000"/>
          </a:xfrm>
          <a:prstGeom prst="rect">
            <a:avLst/>
          </a:prstGeom>
        </p:spPr>
      </p:pic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5E3B4F4-23D8-176A-A168-20CBF4090F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1227000" y="1666601"/>
            <a:ext cx="9792000" cy="47899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2800"/>
              </a:spcAft>
              <a:buNone/>
            </a:pPr>
            <a:endParaRPr lang="en-GB" dirty="0">
              <a:latin typeface="Sassoon Infant Std" panose="020B0503020103030203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5AF7071-DA79-3816-218B-EEC391B71D4F}"/>
              </a:ext>
            </a:extLst>
          </p:cNvPr>
          <p:cNvGraphicFramePr/>
          <p:nvPr/>
        </p:nvGraphicFramePr>
        <p:xfrm>
          <a:off x="1313830" y="1666601"/>
          <a:ext cx="9564340" cy="4723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16625">
                  <a:extLst>
                    <a:ext uri="{9D8B030D-6E8A-4147-A177-3AD203B41FA5}">
                      <a16:colId xmlns:a16="http://schemas.microsoft.com/office/drawing/2014/main" val="843352954"/>
                    </a:ext>
                  </a:extLst>
                </a:gridCol>
                <a:gridCol w="364675">
                  <a:extLst>
                    <a:ext uri="{9D8B030D-6E8A-4147-A177-3AD203B41FA5}">
                      <a16:colId xmlns:a16="http://schemas.microsoft.com/office/drawing/2014/main" val="1560418140"/>
                    </a:ext>
                  </a:extLst>
                </a:gridCol>
                <a:gridCol w="4418365">
                  <a:extLst>
                    <a:ext uri="{9D8B030D-6E8A-4147-A177-3AD203B41FA5}">
                      <a16:colId xmlns:a16="http://schemas.microsoft.com/office/drawing/2014/main" val="499070595"/>
                    </a:ext>
                  </a:extLst>
                </a:gridCol>
                <a:gridCol w="364675">
                  <a:extLst>
                    <a:ext uri="{9D8B030D-6E8A-4147-A177-3AD203B41FA5}">
                      <a16:colId xmlns:a16="http://schemas.microsoft.com/office/drawing/2014/main" val="1592450387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Define</a:t>
                      </a:r>
                      <a:endParaRPr lang="en-GB" sz="16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2500" b="1" u="sng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Use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27324"/>
                  </a:ext>
                </a:extLst>
              </a:tr>
              <a:tr h="938990">
                <a:tc>
                  <a:txBody>
                    <a:bodyPr/>
                    <a:lstStyle/>
                    <a:p>
                      <a:pPr marL="28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measure of how </a:t>
                      </a:r>
                    </a:p>
                    <a:p>
                      <a:pPr marL="28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steep a slope is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8000" algn="l">
                        <a:tabLst>
                          <a:tab pos="3060000" algn="l"/>
                        </a:tabLst>
                      </a:pPr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 algn="l">
                        <a:tabLst>
                          <a:tab pos="3060000" algn="l"/>
                        </a:tabLst>
                      </a:pPr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623416"/>
                  </a:ext>
                </a:extLst>
              </a:tr>
              <a:tr h="630000">
                <a:tc gridSpan="2">
                  <a:txBody>
                    <a:bodyPr/>
                    <a:lstStyle/>
                    <a:p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Connect</a:t>
                      </a:r>
                    </a:p>
                    <a:p>
                      <a:r>
                        <a:rPr lang="en-GB" sz="1600" b="0" u="none" dirty="0">
                          <a:latin typeface="Sassoon Infant Std" panose="020B0503020103030203" pitchFamily="34" charset="0"/>
                        </a:rPr>
                        <a:t>The word gradient can be used in Maths and Science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Analyse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83906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Mathematics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the degree of steepness of a graph at any point.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Physics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an increase or decrease in the magnitude of a property (e.g. temperature, pressure, or concentration) observed in passing from one point or moment to another.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the rate of such a change.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Mathematics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the vector formed by the operator ∇ acting on a scalar function at a given point in a scalar field.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/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670451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1E0ECB4-DD92-6E51-650F-21B95FE33C3F}"/>
              </a:ext>
            </a:extLst>
          </p:cNvPr>
          <p:cNvSpPr/>
          <p:nvPr/>
        </p:nvSpPr>
        <p:spPr>
          <a:xfrm>
            <a:off x="4974728" y="2766829"/>
            <a:ext cx="2296543" cy="792000"/>
          </a:xfrm>
          <a:prstGeom prst="rect">
            <a:avLst/>
          </a:prstGeom>
          <a:solidFill>
            <a:srgbClr val="E8F7FC"/>
          </a:solidFill>
          <a:ln w="28575">
            <a:solidFill>
              <a:srgbClr val="1B9CC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 Infant Std" panose="020B0503020103030203" pitchFamily="34" charset="0"/>
                <a:ea typeface="+mn-ea"/>
                <a:cs typeface="+mn-cs"/>
              </a:rPr>
              <a:t>gradient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29B447-8385-2C30-C6F0-117C5563EAE0}"/>
              </a:ext>
            </a:extLst>
          </p:cNvPr>
          <p:cNvSpPr txBox="1"/>
          <p:nvPr/>
        </p:nvSpPr>
        <p:spPr>
          <a:xfrm>
            <a:off x="6241311" y="1804624"/>
            <a:ext cx="2190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hill had a gentle gradient</a:t>
            </a:r>
          </a:p>
        </p:txBody>
      </p:sp>
    </p:spTree>
    <p:extLst>
      <p:ext uri="{BB962C8B-B14F-4D97-AF65-F5344CB8AC3E}">
        <p14:creationId xmlns:p14="http://schemas.microsoft.com/office/powerpoint/2010/main" val="1518304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B5727-4DAF-FEFC-991F-A20B8D042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56E4B-E269-4D1A-BE63-D7FED13804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550513" y="352127"/>
            <a:ext cx="10879540" cy="1336936"/>
          </a:xfrm>
        </p:spPr>
        <p:txBody>
          <a:bodyPr>
            <a:normAutofit/>
          </a:bodyPr>
          <a:lstStyle/>
          <a:p>
            <a:r>
              <a:rPr lang="en-GB" dirty="0">
                <a:latin typeface="Sassoon Infant Std"/>
              </a:rPr>
              <a:t>    </a:t>
            </a:r>
            <a:r>
              <a:rPr lang="en-GB" b="1" dirty="0">
                <a:latin typeface="Sassoon Infant Std"/>
              </a:rPr>
              <a:t>Vocabulary</a:t>
            </a:r>
            <a:endParaRPr lang="en-GB" b="1" dirty="0">
              <a:latin typeface="Sassoon Infant Std" panose="020B0503020103030203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A4CAEB6A-C06B-71DA-C199-3ED14D6F2D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9447486" y="6545364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F5F187-0A7A-4C96-B2CA-F959221F345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phic 3" descr="Internet Of Things outline">
            <a:extLst>
              <a:ext uri="{FF2B5EF4-FFF2-40B4-BE49-F238E27FC236}">
                <a16:creationId xmlns:a16="http://schemas.microsoft.com/office/drawing/2014/main" id="{DBC5F25C-0D5E-1412-6C20-6D1CD736BAF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0640" y="609022"/>
            <a:ext cx="720000" cy="720000"/>
          </a:xfrm>
          <a:prstGeom prst="rect">
            <a:avLst/>
          </a:prstGeom>
        </p:spPr>
      </p:pic>
      <p:pic>
        <p:nvPicPr>
          <p:cNvPr id="10" name="Content Placeholder 9" descr="A white background with black text&#10;&#10;Description automatically generated">
            <a:extLst>
              <a:ext uri="{FF2B5EF4-FFF2-40B4-BE49-F238E27FC236}">
                <a16:creationId xmlns:a16="http://schemas.microsoft.com/office/drawing/2014/main" id="{28C61B04-6022-E511-5AC6-8F65C82DB8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670" y="3283704"/>
            <a:ext cx="3600635" cy="1555830"/>
          </a:xfr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5AA55C6-AB7D-9C6C-7DB5-8BB07A8E8DF5}"/>
              </a:ext>
            </a:extLst>
          </p:cNvPr>
          <p:cNvGraphicFramePr/>
          <p:nvPr/>
        </p:nvGraphicFramePr>
        <p:xfrm>
          <a:off x="1313830" y="1666601"/>
          <a:ext cx="9564340" cy="4723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16625">
                  <a:extLst>
                    <a:ext uri="{9D8B030D-6E8A-4147-A177-3AD203B41FA5}">
                      <a16:colId xmlns:a16="http://schemas.microsoft.com/office/drawing/2014/main" val="843352954"/>
                    </a:ext>
                  </a:extLst>
                </a:gridCol>
                <a:gridCol w="364675">
                  <a:extLst>
                    <a:ext uri="{9D8B030D-6E8A-4147-A177-3AD203B41FA5}">
                      <a16:colId xmlns:a16="http://schemas.microsoft.com/office/drawing/2014/main" val="1560418140"/>
                    </a:ext>
                  </a:extLst>
                </a:gridCol>
                <a:gridCol w="4418365">
                  <a:extLst>
                    <a:ext uri="{9D8B030D-6E8A-4147-A177-3AD203B41FA5}">
                      <a16:colId xmlns:a16="http://schemas.microsoft.com/office/drawing/2014/main" val="499070595"/>
                    </a:ext>
                  </a:extLst>
                </a:gridCol>
                <a:gridCol w="364675">
                  <a:extLst>
                    <a:ext uri="{9D8B030D-6E8A-4147-A177-3AD203B41FA5}">
                      <a16:colId xmlns:a16="http://schemas.microsoft.com/office/drawing/2014/main" val="1592450387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Define</a:t>
                      </a:r>
                      <a:endParaRPr lang="en-GB" sz="16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2500" b="1" u="sng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Use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27324"/>
                  </a:ext>
                </a:extLst>
              </a:tr>
              <a:tr h="938990">
                <a:tc>
                  <a:txBody>
                    <a:bodyPr/>
                    <a:lstStyle/>
                    <a:p>
                      <a:pPr marL="28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measure of how </a:t>
                      </a:r>
                    </a:p>
                    <a:p>
                      <a:pPr marL="28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steep a slope is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8000" algn="l">
                        <a:tabLst>
                          <a:tab pos="3060000" algn="l"/>
                        </a:tabLst>
                      </a:pPr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 algn="l">
                        <a:tabLst>
                          <a:tab pos="3060000" algn="l"/>
                        </a:tabLst>
                      </a:pPr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623416"/>
                  </a:ext>
                </a:extLst>
              </a:tr>
              <a:tr h="630000">
                <a:tc gridSpan="2">
                  <a:txBody>
                    <a:bodyPr/>
                    <a:lstStyle/>
                    <a:p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Connect</a:t>
                      </a:r>
                    </a:p>
                    <a:p>
                      <a:r>
                        <a:rPr lang="en-GB" sz="1600" b="0" u="none" dirty="0">
                          <a:latin typeface="Sassoon Infant Std" panose="020B0503020103030203" pitchFamily="34" charset="0"/>
                        </a:rPr>
                        <a:t>The word gradient can be used in Maths and Science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Analyse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83906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Mathematics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the degree of steepness of a graph at any point.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Physics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an increase or decrease in the magnitude of a property (e.g. temperature, pressure, or concentration) observed in passing from one point or moment to another.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the rate of such a change.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Mathematics</a:t>
                      </a:r>
                    </a:p>
                    <a:p>
                      <a:pPr marL="288000"/>
                      <a:r>
                        <a:rPr lang="en-GB" sz="1400" b="0" u="none" dirty="0">
                          <a:latin typeface="Sassoon Infant Std" panose="020B0503020103030203" pitchFamily="34" charset="0"/>
                        </a:rPr>
                        <a:t>the vector formed by the operator ∇ acting on a scalar function at a given point in a scalar field.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/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670451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E17A6D4C-D84E-5AC9-4EEC-70F5B8466B94}"/>
              </a:ext>
            </a:extLst>
          </p:cNvPr>
          <p:cNvSpPr/>
          <p:nvPr/>
        </p:nvSpPr>
        <p:spPr>
          <a:xfrm>
            <a:off x="4974728" y="2766829"/>
            <a:ext cx="2296543" cy="792000"/>
          </a:xfrm>
          <a:prstGeom prst="rect">
            <a:avLst/>
          </a:prstGeom>
          <a:solidFill>
            <a:srgbClr val="E8F7FC"/>
          </a:solidFill>
          <a:ln w="28575">
            <a:solidFill>
              <a:srgbClr val="1B9CC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 Infant Std" panose="020B0503020103030203" pitchFamily="34" charset="0"/>
                <a:ea typeface="+mn-ea"/>
                <a:cs typeface="+mn-cs"/>
              </a:rPr>
              <a:t>gradient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9C83D8-7675-CAE8-989F-065D1D124B65}"/>
              </a:ext>
            </a:extLst>
          </p:cNvPr>
          <p:cNvSpPr txBox="1"/>
          <p:nvPr/>
        </p:nvSpPr>
        <p:spPr>
          <a:xfrm>
            <a:off x="6241311" y="1804624"/>
            <a:ext cx="2190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hill had a gentle gradient</a:t>
            </a:r>
          </a:p>
        </p:txBody>
      </p:sp>
      <p:pic>
        <p:nvPicPr>
          <p:cNvPr id="12" name="Picture 11" descr="A close-up of a text&#10;&#10;Description automatically generated">
            <a:extLst>
              <a:ext uri="{FF2B5EF4-FFF2-40B4-BE49-F238E27FC236}">
                <a16:creationId xmlns:a16="http://schemas.microsoft.com/office/drawing/2014/main" id="{61BB7DA9-32EF-4534-535F-360B5FE782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3856" y="4028436"/>
            <a:ext cx="4391763" cy="180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109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diagram of a structure&#10;&#10;Description automatically generated">
            <a:extLst>
              <a:ext uri="{FF2B5EF4-FFF2-40B4-BE49-F238E27FC236}">
                <a16:creationId xmlns:a16="http://schemas.microsoft.com/office/drawing/2014/main" id="{FD5C6AF2-B9E5-3C36-E0A8-F43BA9710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518" y="704056"/>
            <a:ext cx="10010566" cy="588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90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8EB8B-373E-8BFB-4254-F80C9BF0A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diagram of a structure&#10;&#10;Description automatically generated">
            <a:extLst>
              <a:ext uri="{FF2B5EF4-FFF2-40B4-BE49-F238E27FC236}">
                <a16:creationId xmlns:a16="http://schemas.microsoft.com/office/drawing/2014/main" id="{D2D14726-D5AE-AE89-C369-40510CE47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518" y="704056"/>
            <a:ext cx="10010566" cy="588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B3DA35C-A3EB-3C05-EFE2-4B2848794D9B}"/>
              </a:ext>
            </a:extLst>
          </p:cNvPr>
          <p:cNvSpPr txBox="1"/>
          <p:nvPr/>
        </p:nvSpPr>
        <p:spPr>
          <a:xfrm>
            <a:off x="1594884" y="2264735"/>
            <a:ext cx="36363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Biodiversity is the VARIETY of life on earth including the variety of species, genes and ecosystems</a:t>
            </a:r>
          </a:p>
        </p:txBody>
      </p:sp>
    </p:spTree>
    <p:extLst>
      <p:ext uri="{BB962C8B-B14F-4D97-AF65-F5344CB8AC3E}">
        <p14:creationId xmlns:p14="http://schemas.microsoft.com/office/powerpoint/2010/main" val="2054229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0BD73-8509-6A63-B3D0-84BDA708F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diagram of a structure&#10;&#10;Description automatically generated">
            <a:extLst>
              <a:ext uri="{FF2B5EF4-FFF2-40B4-BE49-F238E27FC236}">
                <a16:creationId xmlns:a16="http://schemas.microsoft.com/office/drawing/2014/main" id="{26AF42ED-8ED0-B903-80DF-52A8A3108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518" y="704056"/>
            <a:ext cx="10010566" cy="588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9A7DCA3-FC6F-9037-344E-B4D6E49F6915}"/>
              </a:ext>
            </a:extLst>
          </p:cNvPr>
          <p:cNvSpPr txBox="1"/>
          <p:nvPr/>
        </p:nvSpPr>
        <p:spPr>
          <a:xfrm>
            <a:off x="1594884" y="2264735"/>
            <a:ext cx="36363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Biodiversity is the VARIETY of life on earth including the variety of species, genes and ecosystems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39446A-65A9-8CE7-8EE9-139D95E79CFE}"/>
              </a:ext>
            </a:extLst>
          </p:cNvPr>
          <p:cNvSpPr txBox="1"/>
          <p:nvPr/>
        </p:nvSpPr>
        <p:spPr>
          <a:xfrm>
            <a:off x="6570920" y="2158409"/>
            <a:ext cx="3838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We have only discovered 19% of ALL life on earth but humans have destroyed 75% of this since 1970.</a:t>
            </a:r>
          </a:p>
        </p:txBody>
      </p:sp>
    </p:spTree>
    <p:extLst>
      <p:ext uri="{BB962C8B-B14F-4D97-AF65-F5344CB8AC3E}">
        <p14:creationId xmlns:p14="http://schemas.microsoft.com/office/powerpoint/2010/main" val="1832793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8339A-E0E5-DAC8-2DD3-264326E7D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diagram of a structure&#10;&#10;Description automatically generated">
            <a:extLst>
              <a:ext uri="{FF2B5EF4-FFF2-40B4-BE49-F238E27FC236}">
                <a16:creationId xmlns:a16="http://schemas.microsoft.com/office/drawing/2014/main" id="{FC4FFF85-6324-08FB-74C3-FD69A89C4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518" y="704056"/>
            <a:ext cx="10010566" cy="588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02F0A75-0798-8C2D-431B-43175088C185}"/>
              </a:ext>
            </a:extLst>
          </p:cNvPr>
          <p:cNvSpPr txBox="1"/>
          <p:nvPr/>
        </p:nvSpPr>
        <p:spPr>
          <a:xfrm>
            <a:off x="1594884" y="2264735"/>
            <a:ext cx="36363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Biodiversity is the VARIETY of life on earth including the variety of species, genes and ecosystems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127AAF-FBD4-3DBD-61AA-6468DBB858D9}"/>
              </a:ext>
            </a:extLst>
          </p:cNvPr>
          <p:cNvSpPr txBox="1"/>
          <p:nvPr/>
        </p:nvSpPr>
        <p:spPr>
          <a:xfrm>
            <a:off x="6570920" y="2158409"/>
            <a:ext cx="3838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We have only discovered 19% of ALL life on earth but humans have destroyed 75% of this since 1970.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3D5869-4D76-6D27-D013-BB74F71EAF00}"/>
              </a:ext>
            </a:extLst>
          </p:cNvPr>
          <p:cNvSpPr txBox="1"/>
          <p:nvPr/>
        </p:nvSpPr>
        <p:spPr>
          <a:xfrm>
            <a:off x="1477926" y="4584221"/>
            <a:ext cx="26368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Bacteria</a:t>
            </a:r>
          </a:p>
          <a:p>
            <a:r>
              <a:rPr lang="en-GB" dirty="0">
                <a:solidFill>
                  <a:srgbClr val="00B050"/>
                </a:solidFill>
              </a:rPr>
              <a:t>Fungi</a:t>
            </a:r>
          </a:p>
          <a:p>
            <a:r>
              <a:rPr lang="en-GB" dirty="0">
                <a:solidFill>
                  <a:srgbClr val="00B050"/>
                </a:solidFill>
              </a:rPr>
              <a:t>Flowering plants</a:t>
            </a:r>
          </a:p>
          <a:p>
            <a:r>
              <a:rPr lang="en-GB" dirty="0">
                <a:solidFill>
                  <a:srgbClr val="00B050"/>
                </a:solidFill>
              </a:rPr>
              <a:t>Ants</a:t>
            </a:r>
          </a:p>
          <a:p>
            <a:r>
              <a:rPr lang="en-GB" dirty="0">
                <a:solidFill>
                  <a:srgbClr val="00B050"/>
                </a:solidFill>
              </a:rPr>
              <a:t>Beetles ….</a:t>
            </a:r>
          </a:p>
          <a:p>
            <a:r>
              <a:rPr lang="en-GB" dirty="0">
                <a:solidFill>
                  <a:srgbClr val="00B050"/>
                </a:solidFill>
              </a:rPr>
              <a:t>There are LOADS more!</a:t>
            </a:r>
          </a:p>
        </p:txBody>
      </p:sp>
    </p:spTree>
    <p:extLst>
      <p:ext uri="{BB962C8B-B14F-4D97-AF65-F5344CB8AC3E}">
        <p14:creationId xmlns:p14="http://schemas.microsoft.com/office/powerpoint/2010/main" val="4245008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68C99-245C-7CDD-6158-0B091879E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diagram of a structure&#10;&#10;Description automatically generated">
            <a:extLst>
              <a:ext uri="{FF2B5EF4-FFF2-40B4-BE49-F238E27FC236}">
                <a16:creationId xmlns:a16="http://schemas.microsoft.com/office/drawing/2014/main" id="{BB50EEC9-B50C-D33C-8F12-F077F4CF8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518" y="704056"/>
            <a:ext cx="10010566" cy="588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FF03F13-8D18-0E3F-D147-C4C348234BCF}"/>
              </a:ext>
            </a:extLst>
          </p:cNvPr>
          <p:cNvSpPr txBox="1"/>
          <p:nvPr/>
        </p:nvSpPr>
        <p:spPr>
          <a:xfrm>
            <a:off x="1594884" y="2264735"/>
            <a:ext cx="36363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Biodiversity is the VARIETY of life on earth including the variety of species, genes and ecosystems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27D80C-E513-E4BE-24EF-E4E94FDCE933}"/>
              </a:ext>
            </a:extLst>
          </p:cNvPr>
          <p:cNvSpPr txBox="1"/>
          <p:nvPr/>
        </p:nvSpPr>
        <p:spPr>
          <a:xfrm>
            <a:off x="6570920" y="2158409"/>
            <a:ext cx="3838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We have only discovered 19% of ALL life on earth but humans have destroyed 75% of this since 1970.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9FD09-8FD7-F33F-627D-3733A77289BF}"/>
              </a:ext>
            </a:extLst>
          </p:cNvPr>
          <p:cNvSpPr txBox="1"/>
          <p:nvPr/>
        </p:nvSpPr>
        <p:spPr>
          <a:xfrm>
            <a:off x="1477926" y="4584221"/>
            <a:ext cx="26368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Bacteria</a:t>
            </a:r>
          </a:p>
          <a:p>
            <a:r>
              <a:rPr lang="en-GB" dirty="0">
                <a:solidFill>
                  <a:srgbClr val="00B050"/>
                </a:solidFill>
              </a:rPr>
              <a:t>Fungi</a:t>
            </a:r>
          </a:p>
          <a:p>
            <a:r>
              <a:rPr lang="en-GB" dirty="0">
                <a:solidFill>
                  <a:srgbClr val="00B050"/>
                </a:solidFill>
              </a:rPr>
              <a:t>Flowering plants</a:t>
            </a:r>
          </a:p>
          <a:p>
            <a:r>
              <a:rPr lang="en-GB" dirty="0">
                <a:solidFill>
                  <a:srgbClr val="00B050"/>
                </a:solidFill>
              </a:rPr>
              <a:t>Ants</a:t>
            </a:r>
          </a:p>
          <a:p>
            <a:r>
              <a:rPr lang="en-GB" dirty="0">
                <a:solidFill>
                  <a:srgbClr val="00B050"/>
                </a:solidFill>
              </a:rPr>
              <a:t>Beetles ….</a:t>
            </a:r>
          </a:p>
          <a:p>
            <a:r>
              <a:rPr lang="en-GB" dirty="0">
                <a:solidFill>
                  <a:srgbClr val="00B050"/>
                </a:solidFill>
              </a:rPr>
              <a:t>There are LOADS more!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F80A0D-2CE1-3E1F-95DA-492FC4203F73}"/>
              </a:ext>
            </a:extLst>
          </p:cNvPr>
          <p:cNvSpPr txBox="1"/>
          <p:nvPr/>
        </p:nvSpPr>
        <p:spPr>
          <a:xfrm>
            <a:off x="7974419" y="4584221"/>
            <a:ext cx="24348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Abiotic factors</a:t>
            </a:r>
          </a:p>
          <a:p>
            <a:r>
              <a:rPr lang="en-GB" dirty="0">
                <a:solidFill>
                  <a:srgbClr val="00B050"/>
                </a:solidFill>
              </a:rPr>
              <a:t>Monocrops </a:t>
            </a:r>
          </a:p>
          <a:p>
            <a:r>
              <a:rPr lang="en-GB" dirty="0">
                <a:solidFill>
                  <a:srgbClr val="00B050"/>
                </a:solidFill>
              </a:rPr>
              <a:t>Carbon dioxide</a:t>
            </a:r>
          </a:p>
        </p:txBody>
      </p:sp>
    </p:spTree>
    <p:extLst>
      <p:ext uri="{BB962C8B-B14F-4D97-AF65-F5344CB8AC3E}">
        <p14:creationId xmlns:p14="http://schemas.microsoft.com/office/powerpoint/2010/main" val="677102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746F4-3F4D-2347-9C87-49FCE09BA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diagram of a structure&#10;&#10;Description automatically generated">
            <a:extLst>
              <a:ext uri="{FF2B5EF4-FFF2-40B4-BE49-F238E27FC236}">
                <a16:creationId xmlns:a16="http://schemas.microsoft.com/office/drawing/2014/main" id="{D56DE983-0EA0-35B0-4982-47C47F327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518" y="704056"/>
            <a:ext cx="10010566" cy="588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66C369F-E883-94B9-DA8B-B47D5444EF55}"/>
              </a:ext>
            </a:extLst>
          </p:cNvPr>
          <p:cNvSpPr txBox="1"/>
          <p:nvPr/>
        </p:nvSpPr>
        <p:spPr>
          <a:xfrm>
            <a:off x="1594884" y="2264735"/>
            <a:ext cx="36363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Biodiversity is the VARIETY of life on earth including the variety of species, genes and ecosystems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B05408-9EC0-A882-6012-2630CA34D8D1}"/>
              </a:ext>
            </a:extLst>
          </p:cNvPr>
          <p:cNvSpPr txBox="1"/>
          <p:nvPr/>
        </p:nvSpPr>
        <p:spPr>
          <a:xfrm>
            <a:off x="6570920" y="2158409"/>
            <a:ext cx="3838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We have only discovered 19% of ALL life on earth but humans have destroyed 75% of this since 1970.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B59E05-A574-984D-EDC3-C92ED8647C56}"/>
              </a:ext>
            </a:extLst>
          </p:cNvPr>
          <p:cNvSpPr txBox="1"/>
          <p:nvPr/>
        </p:nvSpPr>
        <p:spPr>
          <a:xfrm>
            <a:off x="1477926" y="4584221"/>
            <a:ext cx="26368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Bacteria</a:t>
            </a:r>
          </a:p>
          <a:p>
            <a:r>
              <a:rPr lang="en-GB" dirty="0">
                <a:solidFill>
                  <a:srgbClr val="00B050"/>
                </a:solidFill>
              </a:rPr>
              <a:t>Fungi</a:t>
            </a:r>
          </a:p>
          <a:p>
            <a:r>
              <a:rPr lang="en-GB" dirty="0">
                <a:solidFill>
                  <a:srgbClr val="00B050"/>
                </a:solidFill>
              </a:rPr>
              <a:t>Flowering plants</a:t>
            </a:r>
          </a:p>
          <a:p>
            <a:r>
              <a:rPr lang="en-GB" dirty="0">
                <a:solidFill>
                  <a:srgbClr val="00B050"/>
                </a:solidFill>
              </a:rPr>
              <a:t>Ants</a:t>
            </a:r>
          </a:p>
          <a:p>
            <a:r>
              <a:rPr lang="en-GB" dirty="0">
                <a:solidFill>
                  <a:srgbClr val="00B050"/>
                </a:solidFill>
              </a:rPr>
              <a:t>Beetles ….</a:t>
            </a:r>
          </a:p>
          <a:p>
            <a:r>
              <a:rPr lang="en-GB" dirty="0">
                <a:solidFill>
                  <a:srgbClr val="00B050"/>
                </a:solidFill>
              </a:rPr>
              <a:t>There are LOADS more!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FA7768-B8AD-B985-FD14-25BF63E07B6B}"/>
              </a:ext>
            </a:extLst>
          </p:cNvPr>
          <p:cNvSpPr txBox="1"/>
          <p:nvPr/>
        </p:nvSpPr>
        <p:spPr>
          <a:xfrm>
            <a:off x="7974419" y="4584221"/>
            <a:ext cx="24348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Abiotic factors</a:t>
            </a:r>
          </a:p>
          <a:p>
            <a:r>
              <a:rPr lang="en-GB" dirty="0">
                <a:solidFill>
                  <a:srgbClr val="00B050"/>
                </a:solidFill>
              </a:rPr>
              <a:t>Monocrops </a:t>
            </a:r>
          </a:p>
          <a:p>
            <a:r>
              <a:rPr lang="en-GB" dirty="0">
                <a:solidFill>
                  <a:srgbClr val="00B050"/>
                </a:solidFill>
              </a:rPr>
              <a:t>Carbon dioxide</a:t>
            </a:r>
          </a:p>
        </p:txBody>
      </p:sp>
    </p:spTree>
    <p:extLst>
      <p:ext uri="{BB962C8B-B14F-4D97-AF65-F5344CB8AC3E}">
        <p14:creationId xmlns:p14="http://schemas.microsoft.com/office/powerpoint/2010/main" val="1049744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9DE78-EEBF-6067-6A27-84ADB901D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9B30E-FF81-DA0D-F36B-A2C4077C095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550513" y="352127"/>
            <a:ext cx="10879540" cy="1336936"/>
          </a:xfrm>
        </p:spPr>
        <p:txBody>
          <a:bodyPr>
            <a:normAutofit/>
          </a:bodyPr>
          <a:lstStyle/>
          <a:p>
            <a:r>
              <a:rPr lang="en-GB" dirty="0">
                <a:latin typeface="Sassoon Infant Std"/>
              </a:rPr>
              <a:t>    </a:t>
            </a:r>
            <a:r>
              <a:rPr lang="en-GB" b="1" dirty="0">
                <a:latin typeface="Sassoon Infant Std"/>
              </a:rPr>
              <a:t>Vocabulary</a:t>
            </a:r>
            <a:endParaRPr lang="en-GB" b="1" dirty="0">
              <a:latin typeface="Sassoon Infant Std" panose="020B0503020103030203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199C3D0-12FB-3272-0FFD-F5B87523A86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9447486" y="6545364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F5F187-0A7A-4C96-B2CA-F959221F345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phic 3" descr="Internet Of Things outline">
            <a:extLst>
              <a:ext uri="{FF2B5EF4-FFF2-40B4-BE49-F238E27FC236}">
                <a16:creationId xmlns:a16="http://schemas.microsoft.com/office/drawing/2014/main" id="{6CFAC3F4-F02D-A1EB-EECB-6ADD6713619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0640" y="609022"/>
            <a:ext cx="720000" cy="720000"/>
          </a:xfrm>
          <a:prstGeom prst="rect">
            <a:avLst/>
          </a:prstGeom>
        </p:spPr>
      </p:pic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4B93E900-EAB3-52EE-3305-B13851A893E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1227000" y="1666601"/>
            <a:ext cx="9792000" cy="47899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2800"/>
              </a:spcAft>
              <a:buNone/>
            </a:pPr>
            <a:r>
              <a:rPr lang="en-GB" dirty="0">
                <a:latin typeface="Sassoon Infant Std" panose="020B0503020103030203" pitchFamily="34" charset="0"/>
              </a:rPr>
              <a:t>Complete the table.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5B8EA41-F1A5-2E4C-37C8-89C5F270D658}"/>
              </a:ext>
            </a:extLst>
          </p:cNvPr>
          <p:cNvGraphicFramePr/>
          <p:nvPr/>
        </p:nvGraphicFramePr>
        <p:xfrm>
          <a:off x="1847227" y="2421727"/>
          <a:ext cx="8497546" cy="39988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000">
                  <a:extLst>
                    <a:ext uri="{9D8B030D-6E8A-4147-A177-3AD203B41FA5}">
                      <a16:colId xmlns:a16="http://schemas.microsoft.com/office/drawing/2014/main" val="84335295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560418140"/>
                    </a:ext>
                  </a:extLst>
                </a:gridCol>
                <a:gridCol w="3925546">
                  <a:extLst>
                    <a:ext uri="{9D8B030D-6E8A-4147-A177-3AD203B41FA5}">
                      <a16:colId xmlns:a16="http://schemas.microsoft.com/office/drawing/2014/main" val="49907059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592450387"/>
                    </a:ext>
                  </a:extLst>
                </a:gridCol>
              </a:tblGrid>
              <a:tr h="571702">
                <a:tc>
                  <a:txBody>
                    <a:bodyPr/>
                    <a:lstStyle/>
                    <a:p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Define</a:t>
                      </a:r>
                    </a:p>
                    <a:p>
                      <a:r>
                        <a:rPr lang="en-GB" sz="2500" b="0" u="none" dirty="0">
                          <a:latin typeface="Sassoon Infant Std" panose="020B0503020103030203" pitchFamily="34" charset="0"/>
                        </a:rPr>
                        <a:t>The wearing away of rocks</a:t>
                      </a:r>
                      <a:endParaRPr lang="en-GB" sz="16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GB" sz="2500" b="1" u="sng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r"/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Use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27324"/>
                  </a:ext>
                </a:extLst>
              </a:tr>
              <a:tr h="153263">
                <a:tc rowSpan="2">
                  <a:txBody>
                    <a:bodyPr/>
                    <a:lstStyle/>
                    <a:p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process by which the surface of something is gradually destroyed </a:t>
                      </a:r>
                    </a:p>
                    <a:p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through the action of wind, rain, etc.</a:t>
                      </a:r>
                      <a:endParaRPr lang="en-GB" sz="16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r"/>
                      <a:endParaRPr lang="en-GB" sz="2500" b="1" u="sng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739068"/>
                  </a:ext>
                </a:extLst>
              </a:tr>
              <a:tr h="1152000">
                <a:tc vMerge="1">
                  <a:txBody>
                    <a:bodyPr/>
                    <a:lstStyle/>
                    <a:p>
                      <a:pPr marL="28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process by which the surface of something is gradually destroyed through the action of wind, rain, etc.</a:t>
                      </a:r>
                      <a:endParaRPr kumimoji="0" lang="en-GB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8000" algn="l">
                        <a:tabLst>
                          <a:tab pos="3060000" algn="l"/>
                        </a:tabLst>
                      </a:pPr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 algn="l">
                        <a:tabLst>
                          <a:tab pos="3060000" algn="l"/>
                        </a:tabLst>
                      </a:pPr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623416"/>
                  </a:ext>
                </a:extLst>
              </a:tr>
              <a:tr h="625300">
                <a:tc gridSpan="2">
                  <a:txBody>
                    <a:bodyPr/>
                    <a:lstStyle/>
                    <a:p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Connect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Analyse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83906"/>
                  </a:ext>
                </a:extLst>
              </a:tr>
              <a:tr h="1214868">
                <a:tc>
                  <a:txBody>
                    <a:bodyPr/>
                    <a:lstStyle/>
                    <a:p>
                      <a:pPr marL="288000"/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/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670451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0053F037-05F5-BF12-BC79-0E41E2C8D37A}"/>
              </a:ext>
            </a:extLst>
          </p:cNvPr>
          <p:cNvSpPr/>
          <p:nvPr/>
        </p:nvSpPr>
        <p:spPr>
          <a:xfrm>
            <a:off x="5090116" y="4145541"/>
            <a:ext cx="2245685" cy="792000"/>
          </a:xfrm>
          <a:prstGeom prst="rect">
            <a:avLst/>
          </a:prstGeom>
          <a:solidFill>
            <a:srgbClr val="E8F7FC"/>
          </a:solidFill>
          <a:ln w="28575">
            <a:solidFill>
              <a:srgbClr val="1B9CC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 Infant Std" panose="020B0503020103030203" pitchFamily="34" charset="0"/>
                <a:ea typeface="+mn-ea"/>
                <a:cs typeface="+mn-cs"/>
              </a:rPr>
              <a:t>erosion</a:t>
            </a:r>
          </a:p>
        </p:txBody>
      </p:sp>
    </p:spTree>
    <p:extLst>
      <p:ext uri="{BB962C8B-B14F-4D97-AF65-F5344CB8AC3E}">
        <p14:creationId xmlns:p14="http://schemas.microsoft.com/office/powerpoint/2010/main" val="3162161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9DE78-EEBF-6067-6A27-84ADB901D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9B30E-FF81-DA0D-F36B-A2C4077C095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550513" y="352127"/>
            <a:ext cx="10879540" cy="1336936"/>
          </a:xfrm>
        </p:spPr>
        <p:txBody>
          <a:bodyPr>
            <a:normAutofit/>
          </a:bodyPr>
          <a:lstStyle/>
          <a:p>
            <a:r>
              <a:rPr lang="en-GB" dirty="0">
                <a:latin typeface="Sassoon Infant Std"/>
              </a:rPr>
              <a:t>    </a:t>
            </a:r>
            <a:r>
              <a:rPr lang="en-GB" b="1" dirty="0">
                <a:latin typeface="Sassoon Infant Std"/>
              </a:rPr>
              <a:t>Vocabulary</a:t>
            </a:r>
            <a:endParaRPr lang="en-GB" b="1" dirty="0">
              <a:latin typeface="Sassoon Infant Std" panose="020B0503020103030203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199C3D0-12FB-3272-0FFD-F5B87523A86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9447486" y="6545364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F5F187-0A7A-4C96-B2CA-F959221F345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phic 3" descr="Internet Of Things outline">
            <a:extLst>
              <a:ext uri="{FF2B5EF4-FFF2-40B4-BE49-F238E27FC236}">
                <a16:creationId xmlns:a16="http://schemas.microsoft.com/office/drawing/2014/main" id="{6CFAC3F4-F02D-A1EB-EECB-6ADD6713619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0640" y="609022"/>
            <a:ext cx="720000" cy="720000"/>
          </a:xfrm>
          <a:prstGeom prst="rect">
            <a:avLst/>
          </a:prstGeom>
        </p:spPr>
      </p:pic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4B93E900-EAB3-52EE-3305-B13851A893E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1227000" y="1666601"/>
            <a:ext cx="9792000" cy="47899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2800"/>
              </a:spcAft>
              <a:buNone/>
            </a:pPr>
            <a:r>
              <a:rPr lang="en-GB" dirty="0">
                <a:latin typeface="Sassoon Infant Std" panose="020B0503020103030203" pitchFamily="34" charset="0"/>
              </a:rPr>
              <a:t>Complete the table.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5B8EA41-F1A5-2E4C-37C8-89C5F270D658}"/>
              </a:ext>
            </a:extLst>
          </p:cNvPr>
          <p:cNvGraphicFramePr/>
          <p:nvPr/>
        </p:nvGraphicFramePr>
        <p:xfrm>
          <a:off x="1847227" y="2401179"/>
          <a:ext cx="8497546" cy="37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000">
                  <a:extLst>
                    <a:ext uri="{9D8B030D-6E8A-4147-A177-3AD203B41FA5}">
                      <a16:colId xmlns:a16="http://schemas.microsoft.com/office/drawing/2014/main" val="84335295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560418140"/>
                    </a:ext>
                  </a:extLst>
                </a:gridCol>
                <a:gridCol w="3925546">
                  <a:extLst>
                    <a:ext uri="{9D8B030D-6E8A-4147-A177-3AD203B41FA5}">
                      <a16:colId xmlns:a16="http://schemas.microsoft.com/office/drawing/2014/main" val="49907059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592450387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Define</a:t>
                      </a:r>
                      <a:endParaRPr lang="en-GB" sz="16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GB" sz="2500" b="1" u="sng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Use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27324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marL="28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measure of how </a:t>
                      </a:r>
                    </a:p>
                    <a:p>
                      <a:pPr marL="288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steep a slope is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8000" algn="l">
                        <a:tabLst>
                          <a:tab pos="3060000" algn="l"/>
                        </a:tabLst>
                      </a:pPr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 algn="l">
                        <a:tabLst>
                          <a:tab pos="3060000" algn="l"/>
                        </a:tabLst>
                      </a:pPr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623416"/>
                  </a:ext>
                </a:extLst>
              </a:tr>
              <a:tr h="630000">
                <a:tc gridSpan="2">
                  <a:txBody>
                    <a:bodyPr/>
                    <a:lstStyle/>
                    <a:p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Connect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sz="2500" b="1" u="sng" dirty="0">
                          <a:latin typeface="Sassoon Infant Std" panose="020B0503020103030203" pitchFamily="34" charset="0"/>
                        </a:rPr>
                        <a:t>Analyse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83906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marL="288000"/>
                      <a:endParaRPr lang="en-GB" sz="1800" b="0" u="none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000"/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670451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0053F037-05F5-BF12-BC79-0E41E2C8D37A}"/>
              </a:ext>
            </a:extLst>
          </p:cNvPr>
          <p:cNvSpPr/>
          <p:nvPr/>
        </p:nvSpPr>
        <p:spPr>
          <a:xfrm>
            <a:off x="4947729" y="3859179"/>
            <a:ext cx="2296543" cy="792000"/>
          </a:xfrm>
          <a:prstGeom prst="rect">
            <a:avLst/>
          </a:prstGeom>
          <a:solidFill>
            <a:srgbClr val="E8F7FC"/>
          </a:solidFill>
          <a:ln w="28575">
            <a:solidFill>
              <a:srgbClr val="1B9CC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 Infant Std" panose="020B0503020103030203" pitchFamily="34" charset="0"/>
                <a:ea typeface="+mn-ea"/>
                <a:cs typeface="+mn-cs"/>
              </a:rPr>
              <a:t>gradient</a:t>
            </a:r>
          </a:p>
        </p:txBody>
      </p:sp>
    </p:spTree>
    <p:extLst>
      <p:ext uri="{BB962C8B-B14F-4D97-AF65-F5344CB8AC3E}">
        <p14:creationId xmlns:p14="http://schemas.microsoft.com/office/powerpoint/2010/main" val="2649305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533</Words>
  <Application>Microsoft Macintosh PowerPoint</Application>
  <PresentationFormat>Widescreen</PresentationFormat>
  <Paragraphs>114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Sassoon Infant Std</vt:lpstr>
      <vt:lpstr>Office Theme</vt:lpstr>
      <vt:lpstr>Frayer model examples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Vocabulary</vt:lpstr>
      <vt:lpstr>    Vocabulary</vt:lpstr>
      <vt:lpstr>    Vocabulary</vt:lpstr>
      <vt:lpstr>    Vocabulary</vt:lpstr>
      <vt:lpstr>    Vocabulary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 Gordon</dc:creator>
  <cp:lastModifiedBy>Anthony Bennett - Internet Geography</cp:lastModifiedBy>
  <cp:revision>2</cp:revision>
  <dcterms:created xsi:type="dcterms:W3CDTF">2024-12-13T10:21:20Z</dcterms:created>
  <dcterms:modified xsi:type="dcterms:W3CDTF">2024-12-13T12:38:19Z</dcterms:modified>
</cp:coreProperties>
</file>