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>
        <p:scale>
          <a:sx n="108" d="100"/>
          <a:sy n="108" d="100"/>
        </p:scale>
        <p:origin x="195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089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735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427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98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022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090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141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80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259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543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25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374268-9A8F-DC47-A6DE-7FDFB67E70D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90ADAE-5D65-ED44-BA48-3CBB8D86D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31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4FDCBF0-A20E-156E-99EB-73AD0E91AB11}"/>
              </a:ext>
            </a:extLst>
          </p:cNvPr>
          <p:cNvSpPr/>
          <p:nvPr/>
        </p:nvSpPr>
        <p:spPr>
          <a:xfrm>
            <a:off x="2577627" y="1705637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7046959-AF33-C2E7-D28B-DBC8866FA48E}"/>
              </a:ext>
            </a:extLst>
          </p:cNvPr>
          <p:cNvSpPr/>
          <p:nvPr/>
        </p:nvSpPr>
        <p:spPr>
          <a:xfrm>
            <a:off x="2577627" y="298556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95F4B83-7762-59ED-CA5E-CCAF42A7483B}"/>
              </a:ext>
            </a:extLst>
          </p:cNvPr>
          <p:cNvSpPr/>
          <p:nvPr/>
        </p:nvSpPr>
        <p:spPr>
          <a:xfrm>
            <a:off x="282786" y="1702161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9FFCEDA-026C-4D15-0755-953E99BF9FF3}"/>
              </a:ext>
            </a:extLst>
          </p:cNvPr>
          <p:cNvSpPr/>
          <p:nvPr/>
        </p:nvSpPr>
        <p:spPr>
          <a:xfrm>
            <a:off x="282786" y="295080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E83566F-7282-BB01-2866-06F01D802555}"/>
              </a:ext>
            </a:extLst>
          </p:cNvPr>
          <p:cNvSpPr/>
          <p:nvPr/>
        </p:nvSpPr>
        <p:spPr>
          <a:xfrm>
            <a:off x="226143" y="233711"/>
            <a:ext cx="4429403" cy="2889288"/>
          </a:xfrm>
          <a:prstGeom prst="roundRect">
            <a:avLst>
              <a:gd name="adj" fmla="val 936"/>
            </a:avLst>
          </a:prstGeom>
          <a:noFill/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3F8C20-31F2-966B-5C8C-798C06C41AAE}"/>
              </a:ext>
            </a:extLst>
          </p:cNvPr>
          <p:cNvSpPr txBox="1"/>
          <p:nvPr/>
        </p:nvSpPr>
        <p:spPr>
          <a:xfrm>
            <a:off x="3009325" y="303248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image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CF16D6-A827-CDC8-34CE-B2ED72DAEC2D}"/>
              </a:ext>
            </a:extLst>
          </p:cNvPr>
          <p:cNvSpPr txBox="1"/>
          <p:nvPr/>
        </p:nvSpPr>
        <p:spPr>
          <a:xfrm>
            <a:off x="714483" y="273250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definition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68EB75-471B-0303-E992-BE161491333F}"/>
              </a:ext>
            </a:extLst>
          </p:cNvPr>
          <p:cNvSpPr txBox="1"/>
          <p:nvPr/>
        </p:nvSpPr>
        <p:spPr>
          <a:xfrm>
            <a:off x="235171" y="1693776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similar words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697FD5-C305-523C-6A94-AB0F8CFEB019}"/>
              </a:ext>
            </a:extLst>
          </p:cNvPr>
          <p:cNvSpPr txBox="1"/>
          <p:nvPr/>
        </p:nvSpPr>
        <p:spPr>
          <a:xfrm>
            <a:off x="874763" y="2800934"/>
            <a:ext cx="1646221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opposite words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B5B0F6-9A98-1FD4-9734-048DD7F0008C}"/>
              </a:ext>
            </a:extLst>
          </p:cNvPr>
          <p:cNvCxnSpPr/>
          <p:nvPr/>
        </p:nvCxnSpPr>
        <p:spPr>
          <a:xfrm flipH="1">
            <a:off x="282786" y="1702161"/>
            <a:ext cx="2021274" cy="1349188"/>
          </a:xfrm>
          <a:prstGeom prst="line">
            <a:avLst/>
          </a:prstGeom>
          <a:ln>
            <a:solidFill>
              <a:srgbClr val="80A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D6D5406-DE06-A503-C229-62140047C50E}"/>
              </a:ext>
            </a:extLst>
          </p:cNvPr>
          <p:cNvSpPr/>
          <p:nvPr/>
        </p:nvSpPr>
        <p:spPr>
          <a:xfrm>
            <a:off x="1861904" y="1298798"/>
            <a:ext cx="1157879" cy="690940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C87469-A1A1-1F1B-3AD8-2C3D6D47D21B}"/>
              </a:ext>
            </a:extLst>
          </p:cNvPr>
          <p:cNvSpPr txBox="1"/>
          <p:nvPr/>
        </p:nvSpPr>
        <p:spPr>
          <a:xfrm>
            <a:off x="1861904" y="1298798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keyword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64C0EA-7509-2F96-C6CC-6DF11CB4A44C}"/>
              </a:ext>
            </a:extLst>
          </p:cNvPr>
          <p:cNvSpPr txBox="1"/>
          <p:nvPr/>
        </p:nvSpPr>
        <p:spPr>
          <a:xfrm>
            <a:off x="3009325" y="1678356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in a sentence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68409BD-AAA5-F8B9-B145-D659CA24C0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1599" y="6454684"/>
            <a:ext cx="2402802" cy="265941"/>
          </a:xfrm>
          <a:prstGeom prst="rect">
            <a:avLst/>
          </a:prstGeom>
        </p:spPr>
      </p:pic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5B16081A-521E-A69E-7BF4-C09BB1974281}"/>
              </a:ext>
            </a:extLst>
          </p:cNvPr>
          <p:cNvSpPr/>
          <p:nvPr/>
        </p:nvSpPr>
        <p:spPr>
          <a:xfrm>
            <a:off x="2577627" y="4882609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31844C51-DB7D-B5B1-DCC0-84717278583F}"/>
              </a:ext>
            </a:extLst>
          </p:cNvPr>
          <p:cNvSpPr/>
          <p:nvPr/>
        </p:nvSpPr>
        <p:spPr>
          <a:xfrm>
            <a:off x="2577627" y="3475528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98619294-2174-6320-E441-6AEE7CDDCBEA}"/>
              </a:ext>
            </a:extLst>
          </p:cNvPr>
          <p:cNvSpPr/>
          <p:nvPr/>
        </p:nvSpPr>
        <p:spPr>
          <a:xfrm>
            <a:off x="282786" y="4879133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522D1380-0752-033E-BE9F-6605D445CE62}"/>
              </a:ext>
            </a:extLst>
          </p:cNvPr>
          <p:cNvSpPr/>
          <p:nvPr/>
        </p:nvSpPr>
        <p:spPr>
          <a:xfrm>
            <a:off x="282786" y="3472052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EE9CA0A-9333-7E44-CFF7-0D385FCC1944}"/>
              </a:ext>
            </a:extLst>
          </p:cNvPr>
          <p:cNvSpPr/>
          <p:nvPr/>
        </p:nvSpPr>
        <p:spPr>
          <a:xfrm>
            <a:off x="226143" y="3410683"/>
            <a:ext cx="4429403" cy="2889288"/>
          </a:xfrm>
          <a:prstGeom prst="roundRect">
            <a:avLst>
              <a:gd name="adj" fmla="val 936"/>
            </a:avLst>
          </a:prstGeom>
          <a:noFill/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07C86B-82A1-78AA-6C39-CCBD5360CF8E}"/>
              </a:ext>
            </a:extLst>
          </p:cNvPr>
          <p:cNvSpPr txBox="1"/>
          <p:nvPr/>
        </p:nvSpPr>
        <p:spPr>
          <a:xfrm>
            <a:off x="3009325" y="3480220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image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61103D3-B7CD-2BE0-95F7-7398E4CCC997}"/>
              </a:ext>
            </a:extLst>
          </p:cNvPr>
          <p:cNvSpPr txBox="1"/>
          <p:nvPr/>
        </p:nvSpPr>
        <p:spPr>
          <a:xfrm>
            <a:off x="714483" y="3450222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definition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B8EA279-9148-7744-4698-0D6E4989EEB8}"/>
              </a:ext>
            </a:extLst>
          </p:cNvPr>
          <p:cNvSpPr txBox="1"/>
          <p:nvPr/>
        </p:nvSpPr>
        <p:spPr>
          <a:xfrm>
            <a:off x="235171" y="4870748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similar words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0EB9445-4BFF-2DF6-5BC4-D8C50BE8834D}"/>
              </a:ext>
            </a:extLst>
          </p:cNvPr>
          <p:cNvSpPr txBox="1"/>
          <p:nvPr/>
        </p:nvSpPr>
        <p:spPr>
          <a:xfrm>
            <a:off x="874763" y="5977906"/>
            <a:ext cx="1646221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opposite words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4ADB398-1FEA-4EA7-2004-B8BA703305C7}"/>
              </a:ext>
            </a:extLst>
          </p:cNvPr>
          <p:cNvCxnSpPr/>
          <p:nvPr/>
        </p:nvCxnSpPr>
        <p:spPr>
          <a:xfrm flipH="1">
            <a:off x="282786" y="4879133"/>
            <a:ext cx="2021274" cy="1349188"/>
          </a:xfrm>
          <a:prstGeom prst="line">
            <a:avLst/>
          </a:prstGeom>
          <a:ln>
            <a:solidFill>
              <a:srgbClr val="80A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0523FAB-E9F4-5533-5A0E-822F06EE72AB}"/>
              </a:ext>
            </a:extLst>
          </p:cNvPr>
          <p:cNvSpPr/>
          <p:nvPr/>
        </p:nvSpPr>
        <p:spPr>
          <a:xfrm>
            <a:off x="1861904" y="4475770"/>
            <a:ext cx="1157879" cy="690940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10BD245-1FDC-F9E2-2B19-01575788593C}"/>
              </a:ext>
            </a:extLst>
          </p:cNvPr>
          <p:cNvSpPr txBox="1"/>
          <p:nvPr/>
        </p:nvSpPr>
        <p:spPr>
          <a:xfrm>
            <a:off x="1861904" y="4475770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keyword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53F0A4B-4FE3-BA78-D5CC-33286C340E01}"/>
              </a:ext>
            </a:extLst>
          </p:cNvPr>
          <p:cNvSpPr txBox="1"/>
          <p:nvPr/>
        </p:nvSpPr>
        <p:spPr>
          <a:xfrm>
            <a:off x="3009325" y="4855328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in a sentence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BD74FA8D-A1B6-18F7-E217-F911833AC416}"/>
              </a:ext>
            </a:extLst>
          </p:cNvPr>
          <p:cNvSpPr/>
          <p:nvPr/>
        </p:nvSpPr>
        <p:spPr>
          <a:xfrm>
            <a:off x="7545295" y="1705637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0451421-9DBD-4665-1472-A95BF6244094}"/>
              </a:ext>
            </a:extLst>
          </p:cNvPr>
          <p:cNvSpPr/>
          <p:nvPr/>
        </p:nvSpPr>
        <p:spPr>
          <a:xfrm>
            <a:off x="7545295" y="298556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2F416F81-A5AB-853C-F4CE-588602B6763B}"/>
              </a:ext>
            </a:extLst>
          </p:cNvPr>
          <p:cNvSpPr/>
          <p:nvPr/>
        </p:nvSpPr>
        <p:spPr>
          <a:xfrm>
            <a:off x="5250454" y="1702161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83D19420-1AC6-A0FE-7945-2A047A003ED9}"/>
              </a:ext>
            </a:extLst>
          </p:cNvPr>
          <p:cNvSpPr/>
          <p:nvPr/>
        </p:nvSpPr>
        <p:spPr>
          <a:xfrm>
            <a:off x="5250454" y="295080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C7304C05-A0C9-703B-8BEC-85EE3070B287}"/>
              </a:ext>
            </a:extLst>
          </p:cNvPr>
          <p:cNvSpPr/>
          <p:nvPr/>
        </p:nvSpPr>
        <p:spPr>
          <a:xfrm>
            <a:off x="5193811" y="233711"/>
            <a:ext cx="4429403" cy="2889288"/>
          </a:xfrm>
          <a:prstGeom prst="roundRect">
            <a:avLst>
              <a:gd name="adj" fmla="val 936"/>
            </a:avLst>
          </a:prstGeom>
          <a:noFill/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F975D6E-0706-C8B0-F03B-8DC34F132EFC}"/>
              </a:ext>
            </a:extLst>
          </p:cNvPr>
          <p:cNvSpPr txBox="1"/>
          <p:nvPr/>
        </p:nvSpPr>
        <p:spPr>
          <a:xfrm>
            <a:off x="7976993" y="303248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image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E4BDECE-4770-103A-BFCA-E1DBF4D245F8}"/>
              </a:ext>
            </a:extLst>
          </p:cNvPr>
          <p:cNvSpPr txBox="1"/>
          <p:nvPr/>
        </p:nvSpPr>
        <p:spPr>
          <a:xfrm>
            <a:off x="5682151" y="273250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definition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3BBEE21-7569-235E-1CCD-4E08448E5F93}"/>
              </a:ext>
            </a:extLst>
          </p:cNvPr>
          <p:cNvSpPr txBox="1"/>
          <p:nvPr/>
        </p:nvSpPr>
        <p:spPr>
          <a:xfrm>
            <a:off x="5202839" y="1693776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similar words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5461B08-848E-011C-54F3-9341318FDF7C}"/>
              </a:ext>
            </a:extLst>
          </p:cNvPr>
          <p:cNvSpPr txBox="1"/>
          <p:nvPr/>
        </p:nvSpPr>
        <p:spPr>
          <a:xfrm>
            <a:off x="5842431" y="2800934"/>
            <a:ext cx="1646221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opposite words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1802574-3CD9-6280-D9CE-B406355E2525}"/>
              </a:ext>
            </a:extLst>
          </p:cNvPr>
          <p:cNvCxnSpPr/>
          <p:nvPr/>
        </p:nvCxnSpPr>
        <p:spPr>
          <a:xfrm flipH="1">
            <a:off x="5250454" y="1702161"/>
            <a:ext cx="2021274" cy="1349188"/>
          </a:xfrm>
          <a:prstGeom prst="line">
            <a:avLst/>
          </a:prstGeom>
          <a:ln>
            <a:solidFill>
              <a:srgbClr val="80A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EC67C875-0E24-5B49-B288-994357023437}"/>
              </a:ext>
            </a:extLst>
          </p:cNvPr>
          <p:cNvSpPr/>
          <p:nvPr/>
        </p:nvSpPr>
        <p:spPr>
          <a:xfrm>
            <a:off x="6829572" y="1298798"/>
            <a:ext cx="1157879" cy="690940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A1851E7-DF1C-2C6B-475D-477F1F3F7374}"/>
              </a:ext>
            </a:extLst>
          </p:cNvPr>
          <p:cNvSpPr txBox="1"/>
          <p:nvPr/>
        </p:nvSpPr>
        <p:spPr>
          <a:xfrm>
            <a:off x="6829572" y="1298798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keyword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067E4EE-9137-AE36-DBFC-054DB9413D00}"/>
              </a:ext>
            </a:extLst>
          </p:cNvPr>
          <p:cNvSpPr txBox="1"/>
          <p:nvPr/>
        </p:nvSpPr>
        <p:spPr>
          <a:xfrm>
            <a:off x="7976993" y="1678356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in a sentence</a:t>
            </a: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FF221368-C6E3-C924-DBBB-72D18746E75D}"/>
              </a:ext>
            </a:extLst>
          </p:cNvPr>
          <p:cNvSpPr/>
          <p:nvPr/>
        </p:nvSpPr>
        <p:spPr>
          <a:xfrm>
            <a:off x="7545295" y="4882609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4E835DC4-F76F-BC78-C2C9-51FF5FD829D8}"/>
              </a:ext>
            </a:extLst>
          </p:cNvPr>
          <p:cNvSpPr/>
          <p:nvPr/>
        </p:nvSpPr>
        <p:spPr>
          <a:xfrm>
            <a:off x="7545295" y="3475528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182B9D17-C6E0-15AF-6A65-E8302D86FB18}"/>
              </a:ext>
            </a:extLst>
          </p:cNvPr>
          <p:cNvSpPr/>
          <p:nvPr/>
        </p:nvSpPr>
        <p:spPr>
          <a:xfrm>
            <a:off x="5250454" y="4879133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7C3C9BFB-8F62-7DC6-A0F8-500A89744DCB}"/>
              </a:ext>
            </a:extLst>
          </p:cNvPr>
          <p:cNvSpPr/>
          <p:nvPr/>
        </p:nvSpPr>
        <p:spPr>
          <a:xfrm>
            <a:off x="5250454" y="3472052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B2D74B0B-8404-1787-1F24-A5E585086F61}"/>
              </a:ext>
            </a:extLst>
          </p:cNvPr>
          <p:cNvSpPr/>
          <p:nvPr/>
        </p:nvSpPr>
        <p:spPr>
          <a:xfrm>
            <a:off x="5193811" y="3410683"/>
            <a:ext cx="4429403" cy="2889288"/>
          </a:xfrm>
          <a:prstGeom prst="roundRect">
            <a:avLst>
              <a:gd name="adj" fmla="val 936"/>
            </a:avLst>
          </a:prstGeom>
          <a:noFill/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62BAF06-0246-26DF-1520-D4D1C40AE2AD}"/>
              </a:ext>
            </a:extLst>
          </p:cNvPr>
          <p:cNvSpPr txBox="1"/>
          <p:nvPr/>
        </p:nvSpPr>
        <p:spPr>
          <a:xfrm>
            <a:off x="7976993" y="3480220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image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043022B-9943-BD71-FBAC-0F5E6F134218}"/>
              </a:ext>
            </a:extLst>
          </p:cNvPr>
          <p:cNvSpPr txBox="1"/>
          <p:nvPr/>
        </p:nvSpPr>
        <p:spPr>
          <a:xfrm>
            <a:off x="5682151" y="3450222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definition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B5349F7-1171-EC7C-0760-45F9AEBB852F}"/>
              </a:ext>
            </a:extLst>
          </p:cNvPr>
          <p:cNvSpPr txBox="1"/>
          <p:nvPr/>
        </p:nvSpPr>
        <p:spPr>
          <a:xfrm>
            <a:off x="5202839" y="4870748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similar words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F1FC536-D1EB-054D-7BB7-3CBFCB560870}"/>
              </a:ext>
            </a:extLst>
          </p:cNvPr>
          <p:cNvSpPr txBox="1"/>
          <p:nvPr/>
        </p:nvSpPr>
        <p:spPr>
          <a:xfrm>
            <a:off x="5842431" y="5977906"/>
            <a:ext cx="1646221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opposite words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39EDB21-0F99-CE40-D4B4-85B0CE460E42}"/>
              </a:ext>
            </a:extLst>
          </p:cNvPr>
          <p:cNvCxnSpPr/>
          <p:nvPr/>
        </p:nvCxnSpPr>
        <p:spPr>
          <a:xfrm flipH="1">
            <a:off x="5250454" y="4879133"/>
            <a:ext cx="2021274" cy="1349188"/>
          </a:xfrm>
          <a:prstGeom prst="line">
            <a:avLst/>
          </a:prstGeom>
          <a:ln>
            <a:solidFill>
              <a:srgbClr val="80A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668C964E-0646-4FEA-A42D-1FEF2330A1AF}"/>
              </a:ext>
            </a:extLst>
          </p:cNvPr>
          <p:cNvSpPr/>
          <p:nvPr/>
        </p:nvSpPr>
        <p:spPr>
          <a:xfrm>
            <a:off x="6829572" y="4475770"/>
            <a:ext cx="1157879" cy="690940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52C74B5-55FD-2747-A0AB-316AB4517259}"/>
              </a:ext>
            </a:extLst>
          </p:cNvPr>
          <p:cNvSpPr txBox="1"/>
          <p:nvPr/>
        </p:nvSpPr>
        <p:spPr>
          <a:xfrm>
            <a:off x="6829572" y="4475770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keyword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DD1A855-7851-2D52-84E7-F8A8D70395F7}"/>
              </a:ext>
            </a:extLst>
          </p:cNvPr>
          <p:cNvSpPr txBox="1"/>
          <p:nvPr/>
        </p:nvSpPr>
        <p:spPr>
          <a:xfrm>
            <a:off x="7976993" y="4855328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in a sentence</a:t>
            </a:r>
          </a:p>
        </p:txBody>
      </p:sp>
    </p:spTree>
    <p:extLst>
      <p:ext uri="{BB962C8B-B14F-4D97-AF65-F5344CB8AC3E}">
        <p14:creationId xmlns:p14="http://schemas.microsoft.com/office/powerpoint/2010/main" val="1410309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BE684-A08E-F5F1-F2B4-82B6D2A9F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C14B550B-1E69-B6B9-103B-A44AE82163E0}"/>
              </a:ext>
            </a:extLst>
          </p:cNvPr>
          <p:cNvSpPr/>
          <p:nvPr/>
        </p:nvSpPr>
        <p:spPr>
          <a:xfrm>
            <a:off x="2570914" y="1702161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729FA4C-46D2-8318-B566-813C77D5301E}"/>
              </a:ext>
            </a:extLst>
          </p:cNvPr>
          <p:cNvSpPr/>
          <p:nvPr/>
        </p:nvSpPr>
        <p:spPr>
          <a:xfrm>
            <a:off x="2577627" y="298556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494A4F9-47F3-B1F3-C604-129ECB350480}"/>
              </a:ext>
            </a:extLst>
          </p:cNvPr>
          <p:cNvSpPr/>
          <p:nvPr/>
        </p:nvSpPr>
        <p:spPr>
          <a:xfrm>
            <a:off x="282786" y="1702161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6228157-CD89-6ED2-A398-2F409B908D17}"/>
              </a:ext>
            </a:extLst>
          </p:cNvPr>
          <p:cNvSpPr/>
          <p:nvPr/>
        </p:nvSpPr>
        <p:spPr>
          <a:xfrm>
            <a:off x="282786" y="295080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C74E37B-BDEB-7AB5-AF94-FE852551084F}"/>
              </a:ext>
            </a:extLst>
          </p:cNvPr>
          <p:cNvSpPr/>
          <p:nvPr/>
        </p:nvSpPr>
        <p:spPr>
          <a:xfrm>
            <a:off x="226143" y="233711"/>
            <a:ext cx="4429403" cy="2889288"/>
          </a:xfrm>
          <a:prstGeom prst="roundRect">
            <a:avLst>
              <a:gd name="adj" fmla="val 936"/>
            </a:avLst>
          </a:prstGeom>
          <a:noFill/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37762D-53C8-0376-94FE-CD7910F09F81}"/>
              </a:ext>
            </a:extLst>
          </p:cNvPr>
          <p:cNvSpPr txBox="1"/>
          <p:nvPr/>
        </p:nvSpPr>
        <p:spPr>
          <a:xfrm>
            <a:off x="2616426" y="278344"/>
            <a:ext cx="1943675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Characteristics/Facts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5E75BE-125F-3031-A349-DF2506B2B89C}"/>
              </a:ext>
            </a:extLst>
          </p:cNvPr>
          <p:cNvSpPr txBox="1"/>
          <p:nvPr/>
        </p:nvSpPr>
        <p:spPr>
          <a:xfrm>
            <a:off x="714483" y="273250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Definition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D5244-3C0E-1D4F-0279-E048114C2B8A}"/>
              </a:ext>
            </a:extLst>
          </p:cNvPr>
          <p:cNvSpPr txBox="1"/>
          <p:nvPr/>
        </p:nvSpPr>
        <p:spPr>
          <a:xfrm>
            <a:off x="235171" y="1693776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Examples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CCBAA07-6C8A-E692-0F98-E9EBE63F4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1599" y="6454684"/>
            <a:ext cx="2402802" cy="26594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8EBEAFC-967C-A383-CA6D-2AB82A0931D4}"/>
              </a:ext>
            </a:extLst>
          </p:cNvPr>
          <p:cNvSpPr txBox="1"/>
          <p:nvPr/>
        </p:nvSpPr>
        <p:spPr>
          <a:xfrm>
            <a:off x="3009325" y="1678356"/>
            <a:ext cx="1589576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Non-examples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EE5EEA9-101B-5D63-7617-F51DEBA51662}"/>
              </a:ext>
            </a:extLst>
          </p:cNvPr>
          <p:cNvSpPr/>
          <p:nvPr/>
        </p:nvSpPr>
        <p:spPr>
          <a:xfrm>
            <a:off x="1752627" y="1702161"/>
            <a:ext cx="1376432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A29E6BCE-9E56-586F-95E9-E5046DD044FA}"/>
              </a:ext>
            </a:extLst>
          </p:cNvPr>
          <p:cNvSpPr/>
          <p:nvPr/>
        </p:nvSpPr>
        <p:spPr>
          <a:xfrm>
            <a:off x="1861904" y="1298798"/>
            <a:ext cx="1157879" cy="690940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C23DC3-EB46-1BD8-B9D3-2751818ACC66}"/>
              </a:ext>
            </a:extLst>
          </p:cNvPr>
          <p:cNvSpPr txBox="1"/>
          <p:nvPr/>
        </p:nvSpPr>
        <p:spPr>
          <a:xfrm>
            <a:off x="1861904" y="1298798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keyword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2D85F08-16BB-B2E6-D7DA-7237539D6F8D}"/>
              </a:ext>
            </a:extLst>
          </p:cNvPr>
          <p:cNvSpPr txBox="1"/>
          <p:nvPr/>
        </p:nvSpPr>
        <p:spPr>
          <a:xfrm>
            <a:off x="1824748" y="1951980"/>
            <a:ext cx="128794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Sketch/diagram</a:t>
            </a:r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1D23F663-E64F-AC80-0E3C-51985599A35F}"/>
              </a:ext>
            </a:extLst>
          </p:cNvPr>
          <p:cNvSpPr/>
          <p:nvPr/>
        </p:nvSpPr>
        <p:spPr>
          <a:xfrm>
            <a:off x="2573622" y="4851472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A97D490B-E6E8-B7B3-BDAF-F1BA03DA767E}"/>
              </a:ext>
            </a:extLst>
          </p:cNvPr>
          <p:cNvSpPr/>
          <p:nvPr/>
        </p:nvSpPr>
        <p:spPr>
          <a:xfrm>
            <a:off x="2580335" y="3447867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CB369E49-7840-7898-837A-B51F1625A103}"/>
              </a:ext>
            </a:extLst>
          </p:cNvPr>
          <p:cNvSpPr/>
          <p:nvPr/>
        </p:nvSpPr>
        <p:spPr>
          <a:xfrm>
            <a:off x="285494" y="4851472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BAD6381F-7A3C-00CB-3967-AB100A13B65B}"/>
              </a:ext>
            </a:extLst>
          </p:cNvPr>
          <p:cNvSpPr/>
          <p:nvPr/>
        </p:nvSpPr>
        <p:spPr>
          <a:xfrm>
            <a:off x="285494" y="3444391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25F1C570-FBF9-434E-FE34-669E80514C60}"/>
              </a:ext>
            </a:extLst>
          </p:cNvPr>
          <p:cNvSpPr/>
          <p:nvPr/>
        </p:nvSpPr>
        <p:spPr>
          <a:xfrm>
            <a:off x="228851" y="3383022"/>
            <a:ext cx="4429403" cy="2889288"/>
          </a:xfrm>
          <a:prstGeom prst="roundRect">
            <a:avLst>
              <a:gd name="adj" fmla="val 936"/>
            </a:avLst>
          </a:prstGeom>
          <a:noFill/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126F437-BAAC-A4AA-73B3-055F5A179B97}"/>
              </a:ext>
            </a:extLst>
          </p:cNvPr>
          <p:cNvSpPr txBox="1"/>
          <p:nvPr/>
        </p:nvSpPr>
        <p:spPr>
          <a:xfrm>
            <a:off x="2619134" y="3427655"/>
            <a:ext cx="1943675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Characteristics/Facts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1F996C9-1B3C-65C1-6841-3ADAAB28AB6E}"/>
              </a:ext>
            </a:extLst>
          </p:cNvPr>
          <p:cNvSpPr txBox="1"/>
          <p:nvPr/>
        </p:nvSpPr>
        <p:spPr>
          <a:xfrm>
            <a:off x="717191" y="3422561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Definition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C1C9477-2186-2959-F420-07E2A9F83486}"/>
              </a:ext>
            </a:extLst>
          </p:cNvPr>
          <p:cNvSpPr txBox="1"/>
          <p:nvPr/>
        </p:nvSpPr>
        <p:spPr>
          <a:xfrm>
            <a:off x="237879" y="4843087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Examples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B9B7595-DF40-A00B-43E5-93664A6D1F4F}"/>
              </a:ext>
            </a:extLst>
          </p:cNvPr>
          <p:cNvSpPr txBox="1"/>
          <p:nvPr/>
        </p:nvSpPr>
        <p:spPr>
          <a:xfrm>
            <a:off x="3012033" y="4827667"/>
            <a:ext cx="1589576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Non-examples</a:t>
            </a:r>
          </a:p>
        </p:txBody>
      </p:sp>
      <p:sp>
        <p:nvSpPr>
          <p:cNvPr id="70" name="Rounded Rectangle 69">
            <a:extLst>
              <a:ext uri="{FF2B5EF4-FFF2-40B4-BE49-F238E27FC236}">
                <a16:creationId xmlns:a16="http://schemas.microsoft.com/office/drawing/2014/main" id="{8A358156-635C-27BC-C95E-4C3A6421A680}"/>
              </a:ext>
            </a:extLst>
          </p:cNvPr>
          <p:cNvSpPr/>
          <p:nvPr/>
        </p:nvSpPr>
        <p:spPr>
          <a:xfrm>
            <a:off x="1755335" y="4851472"/>
            <a:ext cx="1376432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F54383F8-CF01-394C-33FC-6823C3909A6B}"/>
              </a:ext>
            </a:extLst>
          </p:cNvPr>
          <p:cNvSpPr/>
          <p:nvPr/>
        </p:nvSpPr>
        <p:spPr>
          <a:xfrm>
            <a:off x="1864612" y="4448109"/>
            <a:ext cx="1157879" cy="690940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F80908E-8EC6-C989-7AF0-8F6F7B654D7A}"/>
              </a:ext>
            </a:extLst>
          </p:cNvPr>
          <p:cNvSpPr txBox="1"/>
          <p:nvPr/>
        </p:nvSpPr>
        <p:spPr>
          <a:xfrm>
            <a:off x="1864612" y="4448109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keyword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8BB9333-ABB1-5AB2-9F5F-B3FC37D2FA7B}"/>
              </a:ext>
            </a:extLst>
          </p:cNvPr>
          <p:cNvSpPr txBox="1"/>
          <p:nvPr/>
        </p:nvSpPr>
        <p:spPr>
          <a:xfrm>
            <a:off x="1827456" y="5101291"/>
            <a:ext cx="128794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Sketch/diagram</a:t>
            </a:r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A23E0B28-1161-58F2-DC76-F2E8CC287317}"/>
              </a:ext>
            </a:extLst>
          </p:cNvPr>
          <p:cNvSpPr/>
          <p:nvPr/>
        </p:nvSpPr>
        <p:spPr>
          <a:xfrm>
            <a:off x="7533166" y="1697067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75ABF147-6063-1C4E-FC80-B19B371091FE}"/>
              </a:ext>
            </a:extLst>
          </p:cNvPr>
          <p:cNvSpPr/>
          <p:nvPr/>
        </p:nvSpPr>
        <p:spPr>
          <a:xfrm>
            <a:off x="7539879" y="293462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76" name="Rounded Rectangle 75">
            <a:extLst>
              <a:ext uri="{FF2B5EF4-FFF2-40B4-BE49-F238E27FC236}">
                <a16:creationId xmlns:a16="http://schemas.microsoft.com/office/drawing/2014/main" id="{E3E738DF-A92C-3271-D10C-8709C58E2379}"/>
              </a:ext>
            </a:extLst>
          </p:cNvPr>
          <p:cNvSpPr/>
          <p:nvPr/>
        </p:nvSpPr>
        <p:spPr>
          <a:xfrm>
            <a:off x="5245038" y="1697067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A1B43AC4-5562-8E08-E346-8EF75FCFE4E6}"/>
              </a:ext>
            </a:extLst>
          </p:cNvPr>
          <p:cNvSpPr/>
          <p:nvPr/>
        </p:nvSpPr>
        <p:spPr>
          <a:xfrm>
            <a:off x="5245038" y="289986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091692B7-FFB2-0F5A-94BD-A4DC2470EFDB}"/>
              </a:ext>
            </a:extLst>
          </p:cNvPr>
          <p:cNvSpPr/>
          <p:nvPr/>
        </p:nvSpPr>
        <p:spPr>
          <a:xfrm>
            <a:off x="5188395" y="228617"/>
            <a:ext cx="4429403" cy="2889288"/>
          </a:xfrm>
          <a:prstGeom prst="roundRect">
            <a:avLst>
              <a:gd name="adj" fmla="val 936"/>
            </a:avLst>
          </a:prstGeom>
          <a:noFill/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2561EEC-134C-C854-9605-7485E08043AE}"/>
              </a:ext>
            </a:extLst>
          </p:cNvPr>
          <p:cNvSpPr txBox="1"/>
          <p:nvPr/>
        </p:nvSpPr>
        <p:spPr>
          <a:xfrm>
            <a:off x="7578678" y="273250"/>
            <a:ext cx="1943675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Characteristics/Facts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8FCCCC8-44C8-DBBE-A343-B11B624CA117}"/>
              </a:ext>
            </a:extLst>
          </p:cNvPr>
          <p:cNvSpPr txBox="1"/>
          <p:nvPr/>
        </p:nvSpPr>
        <p:spPr>
          <a:xfrm>
            <a:off x="5676735" y="268156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Definition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98569A7-6C5A-3268-7A88-E4DC84D29DF3}"/>
              </a:ext>
            </a:extLst>
          </p:cNvPr>
          <p:cNvSpPr txBox="1"/>
          <p:nvPr/>
        </p:nvSpPr>
        <p:spPr>
          <a:xfrm>
            <a:off x="5197423" y="1688682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Examples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A27A3B1-BB2D-904A-6CFA-3A95DCF4CD1C}"/>
              </a:ext>
            </a:extLst>
          </p:cNvPr>
          <p:cNvSpPr txBox="1"/>
          <p:nvPr/>
        </p:nvSpPr>
        <p:spPr>
          <a:xfrm>
            <a:off x="7971577" y="1673262"/>
            <a:ext cx="1589576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Non-examples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EAA0F88A-281F-D843-A1F3-E60FDD71F6FF}"/>
              </a:ext>
            </a:extLst>
          </p:cNvPr>
          <p:cNvSpPr/>
          <p:nvPr/>
        </p:nvSpPr>
        <p:spPr>
          <a:xfrm>
            <a:off x="6714879" y="1697067"/>
            <a:ext cx="1376432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6FCB360B-BFDF-3176-44D6-BF802F654D0C}"/>
              </a:ext>
            </a:extLst>
          </p:cNvPr>
          <p:cNvSpPr/>
          <p:nvPr/>
        </p:nvSpPr>
        <p:spPr>
          <a:xfrm>
            <a:off x="6824156" y="1293704"/>
            <a:ext cx="1157879" cy="690940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D055557-2AB6-1F55-A2D2-DD7EBF11E118}"/>
              </a:ext>
            </a:extLst>
          </p:cNvPr>
          <p:cNvSpPr txBox="1"/>
          <p:nvPr/>
        </p:nvSpPr>
        <p:spPr>
          <a:xfrm>
            <a:off x="6824156" y="1293704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keyword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AF2453B-0219-4943-677F-810F024A6B57}"/>
              </a:ext>
            </a:extLst>
          </p:cNvPr>
          <p:cNvSpPr txBox="1"/>
          <p:nvPr/>
        </p:nvSpPr>
        <p:spPr>
          <a:xfrm>
            <a:off x="6787000" y="1946886"/>
            <a:ext cx="128794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Sketch/diagram</a:t>
            </a:r>
          </a:p>
        </p:txBody>
      </p:sp>
      <p:sp>
        <p:nvSpPr>
          <p:cNvPr id="87" name="Rounded Rectangle 86">
            <a:extLst>
              <a:ext uri="{FF2B5EF4-FFF2-40B4-BE49-F238E27FC236}">
                <a16:creationId xmlns:a16="http://schemas.microsoft.com/office/drawing/2014/main" id="{7542C8A8-DCC5-0A2C-5F91-21344A429371}"/>
              </a:ext>
            </a:extLst>
          </p:cNvPr>
          <p:cNvSpPr/>
          <p:nvPr/>
        </p:nvSpPr>
        <p:spPr>
          <a:xfrm>
            <a:off x="7535874" y="4846378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88" name="Rounded Rectangle 87">
            <a:extLst>
              <a:ext uri="{FF2B5EF4-FFF2-40B4-BE49-F238E27FC236}">
                <a16:creationId xmlns:a16="http://schemas.microsoft.com/office/drawing/2014/main" id="{D91BF78B-DA08-BBC2-CC34-42C6AD85E796}"/>
              </a:ext>
            </a:extLst>
          </p:cNvPr>
          <p:cNvSpPr/>
          <p:nvPr/>
        </p:nvSpPr>
        <p:spPr>
          <a:xfrm>
            <a:off x="7542587" y="3442773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CEAFAC9E-50CD-1D5C-069F-3F163A0AC9C7}"/>
              </a:ext>
            </a:extLst>
          </p:cNvPr>
          <p:cNvSpPr/>
          <p:nvPr/>
        </p:nvSpPr>
        <p:spPr>
          <a:xfrm>
            <a:off x="5247746" y="4846378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90" name="Rounded Rectangle 89">
            <a:extLst>
              <a:ext uri="{FF2B5EF4-FFF2-40B4-BE49-F238E27FC236}">
                <a16:creationId xmlns:a16="http://schemas.microsoft.com/office/drawing/2014/main" id="{DEBCD5F5-6C43-4A37-9102-9A9FC77C2584}"/>
              </a:ext>
            </a:extLst>
          </p:cNvPr>
          <p:cNvSpPr/>
          <p:nvPr/>
        </p:nvSpPr>
        <p:spPr>
          <a:xfrm>
            <a:off x="5247746" y="3439297"/>
            <a:ext cx="2021274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91" name="Rounded Rectangle 90">
            <a:extLst>
              <a:ext uri="{FF2B5EF4-FFF2-40B4-BE49-F238E27FC236}">
                <a16:creationId xmlns:a16="http://schemas.microsoft.com/office/drawing/2014/main" id="{707921F5-3C36-07D7-9316-ECE191BB355A}"/>
              </a:ext>
            </a:extLst>
          </p:cNvPr>
          <p:cNvSpPr/>
          <p:nvPr/>
        </p:nvSpPr>
        <p:spPr>
          <a:xfrm>
            <a:off x="5191103" y="3377928"/>
            <a:ext cx="4429403" cy="2889288"/>
          </a:xfrm>
          <a:prstGeom prst="roundRect">
            <a:avLst>
              <a:gd name="adj" fmla="val 936"/>
            </a:avLst>
          </a:prstGeom>
          <a:noFill/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FAEA09B-8A5D-B971-7858-42165AED9B29}"/>
              </a:ext>
            </a:extLst>
          </p:cNvPr>
          <p:cNvSpPr txBox="1"/>
          <p:nvPr/>
        </p:nvSpPr>
        <p:spPr>
          <a:xfrm>
            <a:off x="7581386" y="3422561"/>
            <a:ext cx="1943675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Characteristics/Facts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2724690-0727-2E38-BF09-3CBD6BCB95BE}"/>
              </a:ext>
            </a:extLst>
          </p:cNvPr>
          <p:cNvSpPr txBox="1"/>
          <p:nvPr/>
        </p:nvSpPr>
        <p:spPr>
          <a:xfrm>
            <a:off x="5679443" y="3417467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Definition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C81E88C-78E7-17B3-9504-7419B2B2D692}"/>
              </a:ext>
            </a:extLst>
          </p:cNvPr>
          <p:cNvSpPr txBox="1"/>
          <p:nvPr/>
        </p:nvSpPr>
        <p:spPr>
          <a:xfrm>
            <a:off x="5200131" y="4837993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Examples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FD7ADD5-31C3-0EE7-AA83-1E945A4B3667}"/>
              </a:ext>
            </a:extLst>
          </p:cNvPr>
          <p:cNvSpPr txBox="1"/>
          <p:nvPr/>
        </p:nvSpPr>
        <p:spPr>
          <a:xfrm>
            <a:off x="7974285" y="4822573"/>
            <a:ext cx="1589576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Non-examples</a:t>
            </a: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A910CAB8-D9B6-DF90-A3E0-BB3F7D7102AB}"/>
              </a:ext>
            </a:extLst>
          </p:cNvPr>
          <p:cNvSpPr/>
          <p:nvPr/>
        </p:nvSpPr>
        <p:spPr>
          <a:xfrm>
            <a:off x="6717587" y="4846378"/>
            <a:ext cx="1376432" cy="1349188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97" name="Rounded Rectangle 96">
            <a:extLst>
              <a:ext uri="{FF2B5EF4-FFF2-40B4-BE49-F238E27FC236}">
                <a16:creationId xmlns:a16="http://schemas.microsoft.com/office/drawing/2014/main" id="{99939244-87C3-D3A3-0904-0E763BD789BC}"/>
              </a:ext>
            </a:extLst>
          </p:cNvPr>
          <p:cNvSpPr/>
          <p:nvPr/>
        </p:nvSpPr>
        <p:spPr>
          <a:xfrm>
            <a:off x="6826864" y="4443015"/>
            <a:ext cx="1157879" cy="690940"/>
          </a:xfrm>
          <a:prstGeom prst="roundRect">
            <a:avLst>
              <a:gd name="adj" fmla="val 936"/>
            </a:avLst>
          </a:prstGeom>
          <a:solidFill>
            <a:schemeClr val="bg1"/>
          </a:solidFill>
          <a:ln>
            <a:solidFill>
              <a:srgbClr val="80A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0CF3EE0-688D-AC78-9C10-5AF702FE4F6E}"/>
              </a:ext>
            </a:extLst>
          </p:cNvPr>
          <p:cNvSpPr txBox="1"/>
          <p:nvPr/>
        </p:nvSpPr>
        <p:spPr>
          <a:xfrm>
            <a:off x="6826864" y="4443015"/>
            <a:ext cx="115787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keyword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4F803FA-FA11-ED7F-EC66-910143070B82}"/>
              </a:ext>
            </a:extLst>
          </p:cNvPr>
          <p:cNvSpPr txBox="1"/>
          <p:nvPr/>
        </p:nvSpPr>
        <p:spPr>
          <a:xfrm>
            <a:off x="6789708" y="5096197"/>
            <a:ext cx="1287949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92" dirty="0"/>
              <a:t>Sketch/diagram</a:t>
            </a:r>
          </a:p>
        </p:txBody>
      </p:sp>
    </p:spTree>
    <p:extLst>
      <p:ext uri="{BB962C8B-B14F-4D97-AF65-F5344CB8AC3E}">
        <p14:creationId xmlns:p14="http://schemas.microsoft.com/office/powerpoint/2010/main" val="1497557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80</Words>
  <Application>Microsoft Macintosh PowerPoint</Application>
  <PresentationFormat>A4 Paper (210x297 mm)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Bennett - Internet Geography</dc:creator>
  <cp:lastModifiedBy>Anthony Bennett - Internet Geography</cp:lastModifiedBy>
  <cp:revision>1</cp:revision>
  <dcterms:created xsi:type="dcterms:W3CDTF">2024-12-13T12:42:34Z</dcterms:created>
  <dcterms:modified xsi:type="dcterms:W3CDTF">2024-12-13T13:34:42Z</dcterms:modified>
</cp:coreProperties>
</file>