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C6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1968" y="17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F2E70-223E-D74F-A16B-0D4601F13D3E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D3475-BFE0-8B4E-B436-680849D134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904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692AB-FAEA-1BD5-3131-EC92137C8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A1D5BB-9AB5-80B6-84F4-FB651C790D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04D2FF-9053-06FB-A6B4-C49FA2047B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39DC7-9CDC-F351-FDEA-76E4A8FCA6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D3475-BFE0-8B4E-B436-680849D1347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5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AD095-458C-6F35-575C-1C87DAF28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B0C70B-3BFC-6455-CB18-AB074CE9F4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5E99C-1D95-340F-821C-195D7C4AFE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8A263-537C-30B7-1850-6387B489A3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D3475-BFE0-8B4E-B436-680849D1347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180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96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339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10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302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221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863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77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43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4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032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5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EBBAB8-589D-194D-A0E6-B98422399520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86B2B8-9B71-424B-A933-12418F9CC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130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B270B-299A-41C5-3B83-6538F5607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B2BBFC1-A34D-9229-F67A-E64E3DCA3A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93710"/>
              </p:ext>
            </p:extLst>
          </p:nvPr>
        </p:nvGraphicFramePr>
        <p:xfrm>
          <a:off x="246043" y="2774527"/>
          <a:ext cx="3367490" cy="1468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4139">
                  <a:extLst>
                    <a:ext uri="{9D8B030D-6E8A-4147-A177-3AD203B41FA5}">
                      <a16:colId xmlns:a16="http://schemas.microsoft.com/office/drawing/2014/main" val="4119673324"/>
                    </a:ext>
                  </a:extLst>
                </a:gridCol>
                <a:gridCol w="236406">
                  <a:extLst>
                    <a:ext uri="{9D8B030D-6E8A-4147-A177-3AD203B41FA5}">
                      <a16:colId xmlns:a16="http://schemas.microsoft.com/office/drawing/2014/main" val="3875073919"/>
                    </a:ext>
                  </a:extLst>
                </a:gridCol>
                <a:gridCol w="236945">
                  <a:extLst>
                    <a:ext uri="{9D8B030D-6E8A-4147-A177-3AD203B41FA5}">
                      <a16:colId xmlns:a16="http://schemas.microsoft.com/office/drawing/2014/main" val="358605693"/>
                    </a:ext>
                  </a:extLst>
                </a:gridCol>
              </a:tblGrid>
              <a:tr h="279976">
                <a:tc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603327"/>
                  </a:ext>
                </a:extLst>
              </a:tr>
              <a:tr h="393351"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The Makoko Floating School could hold up to 60 children at a time.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727126"/>
                  </a:ext>
                </a:extLst>
              </a:tr>
              <a:tr h="393351"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The Makoko Floating School was constructed using imported materials to reduce costs.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833586"/>
                  </a:ext>
                </a:extLst>
              </a:tr>
              <a:tr h="393351"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Rising sea levels are a significant challenge for Lagos due to its low-lying location.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350962"/>
                  </a:ext>
                </a:extLst>
              </a:tr>
            </a:tbl>
          </a:graphicData>
        </a:graphic>
      </p:graphicFrame>
      <p:pic>
        <p:nvPicPr>
          <p:cNvPr id="4" name="Picture 3" descr="Internet Geography">
            <a:extLst>
              <a:ext uri="{FF2B5EF4-FFF2-40B4-BE49-F238E27FC236}">
                <a16:creationId xmlns:a16="http://schemas.microsoft.com/office/drawing/2014/main" id="{650075AA-BAC4-5781-D6F4-4B7E626942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2147" y="6582652"/>
            <a:ext cx="1679603" cy="19334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5F6EB36-8E10-185A-1688-834AC50B5A32}"/>
              </a:ext>
            </a:extLst>
          </p:cNvPr>
          <p:cNvSpPr txBox="1"/>
          <p:nvPr/>
        </p:nvSpPr>
        <p:spPr>
          <a:xfrm>
            <a:off x="127625" y="39362"/>
            <a:ext cx="88755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effectLst/>
                <a:latin typeface="The Bold Fo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Urban Planning in Lagos – Makoko Floating School </a:t>
            </a:r>
            <a:r>
              <a:rPr lang="en-GB" sz="2000" dirty="0">
                <a:latin typeface="The Bold Font" pitchFamily="2" charset="0"/>
              </a:rPr>
              <a:t>Retrieval Quiz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561B2FB-7A04-3BA4-2209-3E0FA80A7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215988"/>
              </p:ext>
            </p:extLst>
          </p:nvPr>
        </p:nvGraphicFramePr>
        <p:xfrm>
          <a:off x="246043" y="458658"/>
          <a:ext cx="8651912" cy="2285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079">
                  <a:extLst>
                    <a:ext uri="{9D8B030D-6E8A-4147-A177-3AD203B41FA5}">
                      <a16:colId xmlns:a16="http://schemas.microsoft.com/office/drawing/2014/main" val="837002613"/>
                    </a:ext>
                  </a:extLst>
                </a:gridCol>
                <a:gridCol w="1257079">
                  <a:extLst>
                    <a:ext uri="{9D8B030D-6E8A-4147-A177-3AD203B41FA5}">
                      <a16:colId xmlns:a16="http://schemas.microsoft.com/office/drawing/2014/main" val="2498823710"/>
                    </a:ext>
                  </a:extLst>
                </a:gridCol>
                <a:gridCol w="1257079">
                  <a:extLst>
                    <a:ext uri="{9D8B030D-6E8A-4147-A177-3AD203B41FA5}">
                      <a16:colId xmlns:a16="http://schemas.microsoft.com/office/drawing/2014/main" val="3620689034"/>
                    </a:ext>
                  </a:extLst>
                </a:gridCol>
                <a:gridCol w="1257079">
                  <a:extLst>
                    <a:ext uri="{9D8B030D-6E8A-4147-A177-3AD203B41FA5}">
                      <a16:colId xmlns:a16="http://schemas.microsoft.com/office/drawing/2014/main" val="3044570777"/>
                    </a:ext>
                  </a:extLst>
                </a:gridCol>
                <a:gridCol w="3623596">
                  <a:extLst>
                    <a:ext uri="{9D8B030D-6E8A-4147-A177-3AD203B41FA5}">
                      <a16:colId xmlns:a16="http://schemas.microsoft.com/office/drawing/2014/main" val="16076709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Reason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0944226"/>
                  </a:ext>
                </a:extLst>
              </a:tr>
              <a:tr h="461261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Generators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Makoko Floating School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Timber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Lagos Lagoon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9183892"/>
                  </a:ext>
                </a:extLst>
              </a:tr>
              <a:tr h="461261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Population growth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Rising sea levels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Power supply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Floating communities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9087047"/>
                  </a:ext>
                </a:extLst>
              </a:tr>
              <a:tr h="516802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A-frame design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1,000-square-foot play area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Unreliable water supply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Bamboo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512260"/>
                  </a:ext>
                </a:extLst>
              </a:tr>
              <a:tr h="461261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Water supply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Environmentally sustainable design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Population density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Power supply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8690226"/>
                  </a:ext>
                </a:extLst>
              </a:tr>
            </a:tbl>
          </a:graphicData>
        </a:graphic>
      </p:graphicFrame>
      <p:pic>
        <p:nvPicPr>
          <p:cNvPr id="7" name="Graphic 6">
            <a:extLst>
              <a:ext uri="{FF2B5EF4-FFF2-40B4-BE49-F238E27FC236}">
                <a16:creationId xmlns:a16="http://schemas.microsoft.com/office/drawing/2014/main" id="{CB908D26-CFBD-1320-6DF9-D1CB4D17176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6043" y="210735"/>
            <a:ext cx="628650" cy="6286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EAFA68D-58C5-4E32-97AA-AA45E45D4587}"/>
              </a:ext>
            </a:extLst>
          </p:cNvPr>
          <p:cNvSpPr txBox="1"/>
          <p:nvPr/>
        </p:nvSpPr>
        <p:spPr>
          <a:xfrm>
            <a:off x="808591" y="362428"/>
            <a:ext cx="1843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he Bold Font" pitchFamily="2" charset="0"/>
              </a:rPr>
              <a:t>Odd One out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A445EBA-4CE8-8F6D-44A5-2226BB03B6EF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2460" y="2589132"/>
            <a:ext cx="628650" cy="6286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180144A-D3C1-D78B-EBBF-F5F61F5EE72F}"/>
              </a:ext>
            </a:extLst>
          </p:cNvPr>
          <p:cNvSpPr txBox="1"/>
          <p:nvPr/>
        </p:nvSpPr>
        <p:spPr>
          <a:xfrm>
            <a:off x="808591" y="2718791"/>
            <a:ext cx="233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he Bold Font" pitchFamily="2" charset="0"/>
              </a:rPr>
              <a:t>True or false?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336088-0579-A1C7-037D-A3B4FA50D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701383"/>
              </p:ext>
            </p:extLst>
          </p:nvPr>
        </p:nvGraphicFramePr>
        <p:xfrm>
          <a:off x="3735406" y="2806331"/>
          <a:ext cx="5162549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1784">
                  <a:extLst>
                    <a:ext uri="{9D8B030D-6E8A-4147-A177-3AD203B41FA5}">
                      <a16:colId xmlns:a16="http://schemas.microsoft.com/office/drawing/2014/main" val="3124025408"/>
                    </a:ext>
                  </a:extLst>
                </a:gridCol>
                <a:gridCol w="1343770">
                  <a:extLst>
                    <a:ext uri="{9D8B030D-6E8A-4147-A177-3AD203B41FA5}">
                      <a16:colId xmlns:a16="http://schemas.microsoft.com/office/drawing/2014/main" val="964297335"/>
                    </a:ext>
                  </a:extLst>
                </a:gridCol>
                <a:gridCol w="1216995">
                  <a:extLst>
                    <a:ext uri="{9D8B030D-6E8A-4147-A177-3AD203B41FA5}">
                      <a16:colId xmlns:a16="http://schemas.microsoft.com/office/drawing/2014/main" val="890050439"/>
                    </a:ext>
                  </a:extLst>
                </a:gridCol>
              </a:tblGrid>
              <a:tr h="124871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Challenges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Solutions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2856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Rising sea levels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2309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Population density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80933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Floating school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36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Water supply issues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1455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Power supply issues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900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Floating communities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775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Environmentally sustainable design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1589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Population growth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3077450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E3F1C8AA-B073-44A7-5EA6-5E5057C38ADB}"/>
              </a:ext>
            </a:extLst>
          </p:cNvPr>
          <p:cNvSpPr txBox="1"/>
          <p:nvPr/>
        </p:nvSpPr>
        <p:spPr>
          <a:xfrm>
            <a:off x="4233924" y="2727107"/>
            <a:ext cx="1858404" cy="372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he Bold Font" pitchFamily="2" charset="0"/>
              </a:rPr>
              <a:t>Categorise IT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D4EBCCB9-5E38-EFDE-7537-FBAA8D7BF6BD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41270" y="2738551"/>
            <a:ext cx="428394" cy="42839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864409F-3C11-3C1B-8A40-B630E56044F5}"/>
              </a:ext>
            </a:extLst>
          </p:cNvPr>
          <p:cNvSpPr txBox="1"/>
          <p:nvPr/>
        </p:nvSpPr>
        <p:spPr>
          <a:xfrm>
            <a:off x="591034" y="4347629"/>
            <a:ext cx="233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he Bold Font" pitchFamily="2" charset="0"/>
              </a:rPr>
              <a:t>Give me…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2FE90BD1-6E41-2371-B475-4C85C223A43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46043" y="4293637"/>
            <a:ext cx="369332" cy="381495"/>
          </a:xfrm>
          <a:prstGeom prst="rect">
            <a:avLst/>
          </a:prstGeom>
        </p:spPr>
      </p:pic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97C4AB56-FBFF-9D2E-61DC-2CF3C4C998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34426"/>
              </p:ext>
            </p:extLst>
          </p:nvPr>
        </p:nvGraphicFramePr>
        <p:xfrm>
          <a:off x="127088" y="4662778"/>
          <a:ext cx="3486986" cy="2113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3573">
                  <a:extLst>
                    <a:ext uri="{9D8B030D-6E8A-4147-A177-3AD203B41FA5}">
                      <a16:colId xmlns:a16="http://schemas.microsoft.com/office/drawing/2014/main" val="1203328544"/>
                    </a:ext>
                  </a:extLst>
                </a:gridCol>
                <a:gridCol w="2273413">
                  <a:extLst>
                    <a:ext uri="{9D8B030D-6E8A-4147-A177-3AD203B41FA5}">
                      <a16:colId xmlns:a16="http://schemas.microsoft.com/office/drawing/2014/main" val="2264265516"/>
                    </a:ext>
                  </a:extLst>
                </a:gridCol>
              </a:tblGrid>
              <a:tr h="713422"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5 characteristics of the Makoko Floating School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687733"/>
                  </a:ext>
                </a:extLst>
              </a:tr>
              <a:tr h="713761">
                <a:tc>
                  <a:txBody>
                    <a:bodyPr/>
                    <a:lstStyle/>
                    <a:p>
                      <a:pPr algn="l"/>
                      <a:r>
                        <a:rPr lang="en-US" sz="900" dirty="0"/>
                        <a:t>4 challenges Lagos faces in the twenty-first century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7999"/>
                  </a:ext>
                </a:extLst>
              </a:tr>
              <a:tr h="686031">
                <a:tc>
                  <a:txBody>
                    <a:bodyPr/>
                    <a:lstStyle/>
                    <a:p>
                      <a:pPr algn="l"/>
                      <a:r>
                        <a:rPr lang="en-US" sz="900" dirty="0"/>
                        <a:t>3 environmental benefits of floating communities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51765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C4EC576-1065-9EC2-7D36-F9872E3A5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667176"/>
              </p:ext>
            </p:extLst>
          </p:nvPr>
        </p:nvGraphicFramePr>
        <p:xfrm>
          <a:off x="3735406" y="5239027"/>
          <a:ext cx="3361613" cy="15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586">
                  <a:extLst>
                    <a:ext uri="{9D8B030D-6E8A-4147-A177-3AD203B41FA5}">
                      <a16:colId xmlns:a16="http://schemas.microsoft.com/office/drawing/2014/main" val="3671174264"/>
                    </a:ext>
                  </a:extLst>
                </a:gridCol>
                <a:gridCol w="2015027">
                  <a:extLst>
                    <a:ext uri="{9D8B030D-6E8A-4147-A177-3AD203B41FA5}">
                      <a16:colId xmlns:a16="http://schemas.microsoft.com/office/drawing/2014/main" val="2666671012"/>
                    </a:ext>
                  </a:extLst>
                </a:gridCol>
              </a:tblGrid>
              <a:tr h="888656">
                <a:tc>
                  <a:txBody>
                    <a:bodyPr/>
                    <a:lstStyle/>
                    <a:p>
                      <a:pPr algn="l"/>
                      <a:r>
                        <a:rPr lang="en-US" sz="1050" b="0" dirty="0">
                          <a:solidFill>
                            <a:schemeClr val="tx1"/>
                          </a:solidFill>
                        </a:rPr>
                        <a:t>2 reasons why urban planning in Lagos is difficult</a:t>
                      </a:r>
                      <a:endParaRPr lang="en-GB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3619960"/>
                  </a:ext>
                </a:extLst>
              </a:tr>
              <a:tr h="653424">
                <a:tc>
                  <a:txBody>
                    <a:bodyPr/>
                    <a:lstStyle/>
                    <a:p>
                      <a:pPr algn="l"/>
                      <a:r>
                        <a:rPr lang="en-US" sz="900" dirty="0"/>
                        <a:t>1 benefit of the Makoko Floating School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283610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1614FF59-96D1-962A-D11B-29894B0A5A74}"/>
              </a:ext>
            </a:extLst>
          </p:cNvPr>
          <p:cNvSpPr txBox="1"/>
          <p:nvPr/>
        </p:nvSpPr>
        <p:spPr>
          <a:xfrm>
            <a:off x="7981949" y="5651837"/>
            <a:ext cx="10212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Reference</a:t>
            </a:r>
            <a:endParaRPr lang="en-GB" sz="1500" b="1" dirty="0"/>
          </a:p>
          <a:p>
            <a:endParaRPr lang="en-GB" sz="26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BAE4DA-2CB7-E69C-57C3-4C9DA61B9942}"/>
              </a:ext>
            </a:extLst>
          </p:cNvPr>
          <p:cNvSpPr txBox="1"/>
          <p:nvPr/>
        </p:nvSpPr>
        <p:spPr>
          <a:xfrm>
            <a:off x="7968228" y="5794394"/>
            <a:ext cx="104868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600" dirty="0"/>
              <a:t>Notes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93D0386-6A84-BB7E-8966-5FFDA549F0E4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l="2853" t="3073" r="3809" b="4015"/>
          <a:stretch/>
        </p:blipFill>
        <p:spPr>
          <a:xfrm>
            <a:off x="7142147" y="5484489"/>
            <a:ext cx="922752" cy="91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49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46F5D-8C9D-9361-7C1D-8E6C8D832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4136ED1-1160-A40B-CE73-B5C57E07A4D7}"/>
              </a:ext>
            </a:extLst>
          </p:cNvPr>
          <p:cNvGraphicFramePr>
            <a:graphicFrameLocks noGrp="1"/>
          </p:cNvGraphicFramePr>
          <p:nvPr/>
        </p:nvGraphicFramePr>
        <p:xfrm>
          <a:off x="246043" y="2774527"/>
          <a:ext cx="3367490" cy="1468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4139">
                  <a:extLst>
                    <a:ext uri="{9D8B030D-6E8A-4147-A177-3AD203B41FA5}">
                      <a16:colId xmlns:a16="http://schemas.microsoft.com/office/drawing/2014/main" val="4119673324"/>
                    </a:ext>
                  </a:extLst>
                </a:gridCol>
                <a:gridCol w="236406">
                  <a:extLst>
                    <a:ext uri="{9D8B030D-6E8A-4147-A177-3AD203B41FA5}">
                      <a16:colId xmlns:a16="http://schemas.microsoft.com/office/drawing/2014/main" val="3875073919"/>
                    </a:ext>
                  </a:extLst>
                </a:gridCol>
                <a:gridCol w="236945">
                  <a:extLst>
                    <a:ext uri="{9D8B030D-6E8A-4147-A177-3AD203B41FA5}">
                      <a16:colId xmlns:a16="http://schemas.microsoft.com/office/drawing/2014/main" val="358605693"/>
                    </a:ext>
                  </a:extLst>
                </a:gridCol>
              </a:tblGrid>
              <a:tr h="279976">
                <a:tc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603327"/>
                  </a:ext>
                </a:extLst>
              </a:tr>
              <a:tr h="393351"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The Makoko Floating School could hold up to 60 children at a time.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727126"/>
                  </a:ext>
                </a:extLst>
              </a:tr>
              <a:tr h="393351"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The Makoko Floating School was constructed using imported materials to reduce costs.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833586"/>
                  </a:ext>
                </a:extLst>
              </a:tr>
              <a:tr h="393351"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Rising sea levels are a significant challenge for Lagos due to its low-lying location.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350962"/>
                  </a:ext>
                </a:extLst>
              </a:tr>
            </a:tbl>
          </a:graphicData>
        </a:graphic>
      </p:graphicFrame>
      <p:pic>
        <p:nvPicPr>
          <p:cNvPr id="4" name="Picture 3" descr="Internet Geography">
            <a:extLst>
              <a:ext uri="{FF2B5EF4-FFF2-40B4-BE49-F238E27FC236}">
                <a16:creationId xmlns:a16="http://schemas.microsoft.com/office/drawing/2014/main" id="{FBE5D286-B4BB-2924-24A3-DE01DD6E5A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2147" y="6582652"/>
            <a:ext cx="1679603" cy="19334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DF4C46C-A390-8700-8A55-7BBCCB3447B1}"/>
              </a:ext>
            </a:extLst>
          </p:cNvPr>
          <p:cNvGraphicFramePr>
            <a:graphicFrameLocks noGrp="1"/>
          </p:cNvGraphicFramePr>
          <p:nvPr/>
        </p:nvGraphicFramePr>
        <p:xfrm>
          <a:off x="246043" y="458658"/>
          <a:ext cx="8651912" cy="2285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079">
                  <a:extLst>
                    <a:ext uri="{9D8B030D-6E8A-4147-A177-3AD203B41FA5}">
                      <a16:colId xmlns:a16="http://schemas.microsoft.com/office/drawing/2014/main" val="837002613"/>
                    </a:ext>
                  </a:extLst>
                </a:gridCol>
                <a:gridCol w="1257079">
                  <a:extLst>
                    <a:ext uri="{9D8B030D-6E8A-4147-A177-3AD203B41FA5}">
                      <a16:colId xmlns:a16="http://schemas.microsoft.com/office/drawing/2014/main" val="2498823710"/>
                    </a:ext>
                  </a:extLst>
                </a:gridCol>
                <a:gridCol w="1257079">
                  <a:extLst>
                    <a:ext uri="{9D8B030D-6E8A-4147-A177-3AD203B41FA5}">
                      <a16:colId xmlns:a16="http://schemas.microsoft.com/office/drawing/2014/main" val="3620689034"/>
                    </a:ext>
                  </a:extLst>
                </a:gridCol>
                <a:gridCol w="1257079">
                  <a:extLst>
                    <a:ext uri="{9D8B030D-6E8A-4147-A177-3AD203B41FA5}">
                      <a16:colId xmlns:a16="http://schemas.microsoft.com/office/drawing/2014/main" val="3044570777"/>
                    </a:ext>
                  </a:extLst>
                </a:gridCol>
                <a:gridCol w="3623596">
                  <a:extLst>
                    <a:ext uri="{9D8B030D-6E8A-4147-A177-3AD203B41FA5}">
                      <a16:colId xmlns:a16="http://schemas.microsoft.com/office/drawing/2014/main" val="16076709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Reason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0944226"/>
                  </a:ext>
                </a:extLst>
              </a:tr>
              <a:tr h="461261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Generators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Makoko Floating School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Timber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Lagos Lagoon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It relates to power supply, while the others are associated with floating communities or urban planning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9183892"/>
                  </a:ext>
                </a:extLst>
              </a:tr>
              <a:tr h="461261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Population growth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Rising sea levels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Power supply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Floating communities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It is a solution, while the others are challenges faced by Lagos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9087047"/>
                  </a:ext>
                </a:extLst>
              </a:tr>
              <a:tr h="516802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A-frame design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1,000-square-foot play area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Unreliable water supply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Bamboo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It is a challenge unrelated to the design of the floating school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512260"/>
                  </a:ext>
                </a:extLst>
              </a:tr>
              <a:tr h="461261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Water supply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Environmentally sustainable design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Population density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Power supply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It is a solution, while the others are challenges faced by Lagos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8690226"/>
                  </a:ext>
                </a:extLst>
              </a:tr>
            </a:tbl>
          </a:graphicData>
        </a:graphic>
      </p:graphicFrame>
      <p:pic>
        <p:nvPicPr>
          <p:cNvPr id="7" name="Graphic 6">
            <a:extLst>
              <a:ext uri="{FF2B5EF4-FFF2-40B4-BE49-F238E27FC236}">
                <a16:creationId xmlns:a16="http://schemas.microsoft.com/office/drawing/2014/main" id="{825C6A2A-742D-4D24-F051-43D3831E5A52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6043" y="210735"/>
            <a:ext cx="628650" cy="6286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95042B6-D3A5-9C4B-E6A6-24483DA7A66C}"/>
              </a:ext>
            </a:extLst>
          </p:cNvPr>
          <p:cNvSpPr txBox="1"/>
          <p:nvPr/>
        </p:nvSpPr>
        <p:spPr>
          <a:xfrm>
            <a:off x="808591" y="362428"/>
            <a:ext cx="1843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he Bold Font" pitchFamily="2" charset="0"/>
              </a:rPr>
              <a:t>Odd One out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1AC9E4BB-B0FA-020B-02D8-47A951A7678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2460" y="2589132"/>
            <a:ext cx="628650" cy="6286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3125A78-D7F2-1420-C379-57B51BAC1A50}"/>
              </a:ext>
            </a:extLst>
          </p:cNvPr>
          <p:cNvSpPr txBox="1"/>
          <p:nvPr/>
        </p:nvSpPr>
        <p:spPr>
          <a:xfrm>
            <a:off x="808591" y="2718791"/>
            <a:ext cx="233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he Bold Font" pitchFamily="2" charset="0"/>
              </a:rPr>
              <a:t>True or false?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1C9985D-3D02-3588-DA36-B37E1E28DF2A}"/>
              </a:ext>
            </a:extLst>
          </p:cNvPr>
          <p:cNvGraphicFramePr>
            <a:graphicFrameLocks noGrp="1"/>
          </p:cNvGraphicFramePr>
          <p:nvPr/>
        </p:nvGraphicFramePr>
        <p:xfrm>
          <a:off x="3735406" y="2806331"/>
          <a:ext cx="5162549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1784">
                  <a:extLst>
                    <a:ext uri="{9D8B030D-6E8A-4147-A177-3AD203B41FA5}">
                      <a16:colId xmlns:a16="http://schemas.microsoft.com/office/drawing/2014/main" val="3124025408"/>
                    </a:ext>
                  </a:extLst>
                </a:gridCol>
                <a:gridCol w="1343770">
                  <a:extLst>
                    <a:ext uri="{9D8B030D-6E8A-4147-A177-3AD203B41FA5}">
                      <a16:colId xmlns:a16="http://schemas.microsoft.com/office/drawing/2014/main" val="964297335"/>
                    </a:ext>
                  </a:extLst>
                </a:gridCol>
                <a:gridCol w="1216995">
                  <a:extLst>
                    <a:ext uri="{9D8B030D-6E8A-4147-A177-3AD203B41FA5}">
                      <a16:colId xmlns:a16="http://schemas.microsoft.com/office/drawing/2014/main" val="890050439"/>
                    </a:ext>
                  </a:extLst>
                </a:gridCol>
              </a:tblGrid>
              <a:tr h="124871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Challenges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Solutions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2856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Rising sea levels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2309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Population density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80933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Floating school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36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Water supply issues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1455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/>
                        <a:t>Power supply issues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900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Floating communities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775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Environmentally sustainable design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1589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Population growth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X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3077450"/>
                  </a:ext>
                </a:extLst>
              </a:tr>
            </a:tbl>
          </a:graphicData>
        </a:graphic>
      </p:graphicFrame>
      <p:pic>
        <p:nvPicPr>
          <p:cNvPr id="14" name="Graphic 13">
            <a:extLst>
              <a:ext uri="{FF2B5EF4-FFF2-40B4-BE49-F238E27FC236}">
                <a16:creationId xmlns:a16="http://schemas.microsoft.com/office/drawing/2014/main" id="{A681237F-B4B4-64BE-F4DB-425658E45B0D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41270" y="2738551"/>
            <a:ext cx="428394" cy="42839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ADEC75F-B49C-8425-711A-B29892454FD3}"/>
              </a:ext>
            </a:extLst>
          </p:cNvPr>
          <p:cNvSpPr txBox="1"/>
          <p:nvPr/>
        </p:nvSpPr>
        <p:spPr>
          <a:xfrm>
            <a:off x="591034" y="4347629"/>
            <a:ext cx="2331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he Bold Font" pitchFamily="2" charset="0"/>
              </a:rPr>
              <a:t>Give me…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6EA6DC0D-5CCE-5657-8539-71E6C75B96ED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46043" y="4293637"/>
            <a:ext cx="369332" cy="381495"/>
          </a:xfrm>
          <a:prstGeom prst="rect">
            <a:avLst/>
          </a:prstGeom>
        </p:spPr>
      </p:pic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E22EECB-5731-740E-7B10-B4EBA1FF30D7}"/>
              </a:ext>
            </a:extLst>
          </p:cNvPr>
          <p:cNvGraphicFramePr>
            <a:graphicFrameLocks noGrp="1"/>
          </p:cNvGraphicFramePr>
          <p:nvPr/>
        </p:nvGraphicFramePr>
        <p:xfrm>
          <a:off x="127088" y="4662778"/>
          <a:ext cx="3486986" cy="2113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3573">
                  <a:extLst>
                    <a:ext uri="{9D8B030D-6E8A-4147-A177-3AD203B41FA5}">
                      <a16:colId xmlns:a16="http://schemas.microsoft.com/office/drawing/2014/main" val="1203328544"/>
                    </a:ext>
                  </a:extLst>
                </a:gridCol>
                <a:gridCol w="2273413">
                  <a:extLst>
                    <a:ext uri="{9D8B030D-6E8A-4147-A177-3AD203B41FA5}">
                      <a16:colId xmlns:a16="http://schemas.microsoft.com/office/drawing/2014/main" val="2264265516"/>
                    </a:ext>
                  </a:extLst>
                </a:gridCol>
              </a:tblGrid>
              <a:tr h="713422"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5 characteristics of the Makoko Floating School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Triangular A-frame design. Made using local materials like bamboo and timber. Held up to 60 children at a time. Included a 1,000-square-foot play area. Used as a community center when not in use for lessons.</a:t>
                      </a:r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687733"/>
                  </a:ext>
                </a:extLst>
              </a:tr>
              <a:tr h="713761">
                <a:tc>
                  <a:txBody>
                    <a:bodyPr/>
                    <a:lstStyle/>
                    <a:p>
                      <a:pPr algn="l"/>
                      <a:r>
                        <a:rPr lang="en-US" sz="900" dirty="0"/>
                        <a:t>4 challenges Lagos faces in the twenty-first century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Rising sea levels. Population growth. Power supply issues. Lack of safe water infrastructure.</a:t>
                      </a:r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7999"/>
                  </a:ext>
                </a:extLst>
              </a:tr>
              <a:tr h="686031">
                <a:tc>
                  <a:txBody>
                    <a:bodyPr/>
                    <a:lstStyle/>
                    <a:p>
                      <a:pPr algn="l"/>
                      <a:r>
                        <a:rPr lang="en-US" sz="900" dirty="0"/>
                        <a:t>3 environmental benefits of floating communities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Sustainable design using local materials. Adaptable to rising sea levels. Reduced land-use pressure in a densely populated area.</a:t>
                      </a:r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51765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E5B333B-5AA3-5222-2714-FFC2EB541E6C}"/>
              </a:ext>
            </a:extLst>
          </p:cNvPr>
          <p:cNvGraphicFramePr>
            <a:graphicFrameLocks noGrp="1"/>
          </p:cNvGraphicFramePr>
          <p:nvPr/>
        </p:nvGraphicFramePr>
        <p:xfrm>
          <a:off x="3735406" y="5239027"/>
          <a:ext cx="3361613" cy="15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586">
                  <a:extLst>
                    <a:ext uri="{9D8B030D-6E8A-4147-A177-3AD203B41FA5}">
                      <a16:colId xmlns:a16="http://schemas.microsoft.com/office/drawing/2014/main" val="3671174264"/>
                    </a:ext>
                  </a:extLst>
                </a:gridCol>
                <a:gridCol w="2015027">
                  <a:extLst>
                    <a:ext uri="{9D8B030D-6E8A-4147-A177-3AD203B41FA5}">
                      <a16:colId xmlns:a16="http://schemas.microsoft.com/office/drawing/2014/main" val="2666671012"/>
                    </a:ext>
                  </a:extLst>
                </a:gridCol>
              </a:tblGrid>
              <a:tr h="888656">
                <a:tc>
                  <a:txBody>
                    <a:bodyPr/>
                    <a:lstStyle/>
                    <a:p>
                      <a:pPr algn="l"/>
                      <a:r>
                        <a:rPr lang="en-US" sz="1050" b="0" dirty="0">
                          <a:solidFill>
                            <a:schemeClr val="tx1"/>
                          </a:solidFill>
                        </a:rPr>
                        <a:t>2 reasons why urban planning in Lagos is difficult</a:t>
                      </a:r>
                      <a:endParaRPr lang="en-GB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Population increases by 600,000 people annually. Limited space due to high population density.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3619960"/>
                  </a:ext>
                </a:extLst>
              </a:tr>
              <a:tr h="653424">
                <a:tc>
                  <a:txBody>
                    <a:bodyPr/>
                    <a:lstStyle/>
                    <a:p>
                      <a:pPr algn="l"/>
                      <a:r>
                        <a:rPr lang="en-US" sz="900" dirty="0"/>
                        <a:t>1 benefit of the Makoko Floating School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It serves as a prototype for environmentally sustainable, floating structures to house people.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283610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114D081A-0092-3AC7-DCA0-280CEA53DD39}"/>
              </a:ext>
            </a:extLst>
          </p:cNvPr>
          <p:cNvSpPr txBox="1"/>
          <p:nvPr/>
        </p:nvSpPr>
        <p:spPr>
          <a:xfrm>
            <a:off x="7981949" y="5651837"/>
            <a:ext cx="10212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Reference</a:t>
            </a:r>
            <a:endParaRPr lang="en-GB" sz="1500" b="1" dirty="0"/>
          </a:p>
          <a:p>
            <a:endParaRPr lang="en-GB" sz="26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894CB7C-53FC-55ED-CC62-D44D7AEAF6A3}"/>
              </a:ext>
            </a:extLst>
          </p:cNvPr>
          <p:cNvSpPr txBox="1"/>
          <p:nvPr/>
        </p:nvSpPr>
        <p:spPr>
          <a:xfrm>
            <a:off x="7968228" y="5794394"/>
            <a:ext cx="104868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600" dirty="0"/>
              <a:t>Notes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EFCEFEB-1D30-1919-2738-55A5EA24B363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l="2853" t="3073" r="3809" b="4015"/>
          <a:stretch/>
        </p:blipFill>
        <p:spPr>
          <a:xfrm>
            <a:off x="7142147" y="5484489"/>
            <a:ext cx="922752" cy="9185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E5B630-6057-3F13-A5D6-D269537856CF}"/>
              </a:ext>
            </a:extLst>
          </p:cNvPr>
          <p:cNvSpPr txBox="1"/>
          <p:nvPr/>
        </p:nvSpPr>
        <p:spPr>
          <a:xfrm>
            <a:off x="127625" y="39362"/>
            <a:ext cx="88755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effectLst/>
                <a:latin typeface="The Bold Fo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Urban Planning in Lagos – Makoko Floating School </a:t>
            </a:r>
            <a:r>
              <a:rPr lang="en-GB" sz="2000" dirty="0">
                <a:latin typeface="The Bold Font" pitchFamily="2" charset="0"/>
              </a:rPr>
              <a:t>Retrieval Quiz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92D22D-45F7-1E2D-B457-A109E7B8394F}"/>
              </a:ext>
            </a:extLst>
          </p:cNvPr>
          <p:cNvSpPr txBox="1"/>
          <p:nvPr/>
        </p:nvSpPr>
        <p:spPr>
          <a:xfrm>
            <a:off x="4233924" y="2727107"/>
            <a:ext cx="1858404" cy="372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he Bold Font" pitchFamily="2" charset="0"/>
              </a:rPr>
              <a:t>Categorise IT</a:t>
            </a:r>
          </a:p>
        </p:txBody>
      </p:sp>
    </p:spTree>
    <p:extLst>
      <p:ext uri="{BB962C8B-B14F-4D97-AF65-F5344CB8AC3E}">
        <p14:creationId xmlns:p14="http://schemas.microsoft.com/office/powerpoint/2010/main" val="3107521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36C0FFD-1D6B-454D-861C-4D506C8A14D8}">
  <we:reference id="wa104381063" version="1.0.0.1" store="en-GB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383</TotalTime>
  <Words>500</Words>
  <Application>Microsoft Macintosh PowerPoint</Application>
  <PresentationFormat>On-screen Show (4:3)</PresentationFormat>
  <Paragraphs>110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The Bold Font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Anthony Bennett - Internet Geography</dc:creator>
  <cp:lastModifiedBy>Anthony Bennett - Internet Geography</cp:lastModifiedBy>
  <cp:revision>18</cp:revision>
  <dcterms:created xsi:type="dcterms:W3CDTF">2024-09-10T09:48:50Z</dcterms:created>
  <dcterms:modified xsi:type="dcterms:W3CDTF">2025-01-13T13:38:01Z</dcterms:modified>
</cp:coreProperties>
</file>