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1A032"/>
    <a:srgbClr val="415A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–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8"/>
  </p:normalViewPr>
  <p:slideViewPr>
    <p:cSldViewPr snapToGrid="0">
      <p:cViewPr>
        <p:scale>
          <a:sx n="84" d="100"/>
          <a:sy n="84" d="100"/>
        </p:scale>
        <p:origin x="1928" y="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486D-AE1B-5B47-8769-198B90932471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43CD-41F2-C646-8351-DD66BAE21A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15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486D-AE1B-5B47-8769-198B90932471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43CD-41F2-C646-8351-DD66BAE21A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7870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486D-AE1B-5B47-8769-198B90932471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43CD-41F2-C646-8351-DD66BAE21A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586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486D-AE1B-5B47-8769-198B90932471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43CD-41F2-C646-8351-DD66BAE21A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517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>
                    <a:tint val="82000"/>
                  </a:schemeClr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82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486D-AE1B-5B47-8769-198B90932471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43CD-41F2-C646-8351-DD66BAE21A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13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486D-AE1B-5B47-8769-198B90932471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43CD-41F2-C646-8351-DD66BAE21A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335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486D-AE1B-5B47-8769-198B90932471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43CD-41F2-C646-8351-DD66BAE21A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553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486D-AE1B-5B47-8769-198B90932471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43CD-41F2-C646-8351-DD66BAE21A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129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486D-AE1B-5B47-8769-198B90932471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43CD-41F2-C646-8351-DD66BAE21A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1932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486D-AE1B-5B47-8769-198B90932471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43CD-41F2-C646-8351-DD66BAE21A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661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6486D-AE1B-5B47-8769-198B90932471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443CD-41F2-C646-8351-DD66BAE21A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9610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76486D-AE1B-5B47-8769-198B90932471}" type="datetimeFigureOut">
              <a:rPr lang="en-GB" smtClean="0"/>
              <a:t>21/01/2025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7443CD-41F2-C646-8351-DD66BAE21A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206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D5D3651-B455-FAEC-4F3C-AE52B1F5769C}"/>
              </a:ext>
            </a:extLst>
          </p:cNvPr>
          <p:cNvSpPr/>
          <p:nvPr/>
        </p:nvSpPr>
        <p:spPr>
          <a:xfrm>
            <a:off x="1" y="402956"/>
            <a:ext cx="7625166" cy="526942"/>
          </a:xfrm>
          <a:prstGeom prst="rect">
            <a:avLst/>
          </a:prstGeom>
          <a:solidFill>
            <a:srgbClr val="81A03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8220119-B916-8238-F5D0-4BDBD618374D}"/>
              </a:ext>
            </a:extLst>
          </p:cNvPr>
          <p:cNvSpPr txBox="1"/>
          <p:nvPr/>
        </p:nvSpPr>
        <p:spPr>
          <a:xfrm>
            <a:off x="323555" y="439557"/>
            <a:ext cx="85109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AQA GCSE Geography Case Studies and Examples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6C636EE-990A-7118-D857-66D6474FBC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254284"/>
              </p:ext>
            </p:extLst>
          </p:nvPr>
        </p:nvGraphicFramePr>
        <p:xfrm>
          <a:off x="170097" y="1299229"/>
          <a:ext cx="5961762" cy="12477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2125">
                  <a:extLst>
                    <a:ext uri="{9D8B030D-6E8A-4147-A177-3AD203B41FA5}">
                      <a16:colId xmlns:a16="http://schemas.microsoft.com/office/drawing/2014/main" val="239351616"/>
                    </a:ext>
                  </a:extLst>
                </a:gridCol>
                <a:gridCol w="3828415">
                  <a:extLst>
                    <a:ext uri="{9D8B030D-6E8A-4147-A177-3AD203B41FA5}">
                      <a16:colId xmlns:a16="http://schemas.microsoft.com/office/drawing/2014/main" val="2540981365"/>
                    </a:ext>
                  </a:extLst>
                </a:gridCol>
                <a:gridCol w="1641222">
                  <a:extLst>
                    <a:ext uri="{9D8B030D-6E8A-4147-A177-3AD203B41FA5}">
                      <a16:colId xmlns:a16="http://schemas.microsoft.com/office/drawing/2014/main" val="1894684225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r>
                        <a:rPr lang="en-GB" sz="1400" dirty="0">
                          <a:effectLst/>
                        </a:rPr>
                        <a:t>The Challenge of Natural Hazards</a:t>
                      </a:r>
                      <a:r>
                        <a:rPr lang="en-GB" sz="1100" dirty="0">
                          <a:effectLst/>
                        </a:rPr>
                        <a:t> </a:t>
                      </a:r>
                      <a:endParaRPr lang="en-GB" sz="1100" dirty="0">
                        <a:effectLst/>
                        <a:latin typeface="Rockwell" panose="02060603020205020403" pitchFamily="18" charset="77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A03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6845445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850" dirty="0">
                          <a:effectLst/>
                        </a:rPr>
                        <a:t>Use named examples to show how the effects and responses to a tectonic hazard vary between two areas of contrasting levels of wealth.</a:t>
                      </a:r>
                      <a:endParaRPr lang="en-GB" sz="8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057400"/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9439786"/>
                  </a:ext>
                </a:extLst>
              </a:tr>
              <a:tr h="103949"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850">
                          <a:effectLst/>
                        </a:rPr>
                        <a:t>Use a named example of a tropical storm to show its effects and responses.</a:t>
                      </a:r>
                      <a:endParaRPr lang="en-GB" sz="8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057400"/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802029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850" dirty="0">
                          <a:effectLst/>
                        </a:rPr>
                        <a:t>An example of a recent extreme weather event in the UK to illustrate: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causes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social, economic and environmental impacts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how management strategies can reduce risk.</a:t>
                      </a:r>
                      <a:endParaRPr lang="en-GB" sz="8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057400"/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740203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54E281B-FF2E-FF58-DC91-0FF9666A4F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135218"/>
              </p:ext>
            </p:extLst>
          </p:nvPr>
        </p:nvGraphicFramePr>
        <p:xfrm>
          <a:off x="170095" y="2622469"/>
          <a:ext cx="5960437" cy="26746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6730">
                  <a:extLst>
                    <a:ext uri="{9D8B030D-6E8A-4147-A177-3AD203B41FA5}">
                      <a16:colId xmlns:a16="http://schemas.microsoft.com/office/drawing/2014/main" val="1977818680"/>
                    </a:ext>
                  </a:extLst>
                </a:gridCol>
                <a:gridCol w="3813810">
                  <a:extLst>
                    <a:ext uri="{9D8B030D-6E8A-4147-A177-3AD203B41FA5}">
                      <a16:colId xmlns:a16="http://schemas.microsoft.com/office/drawing/2014/main" val="2478969475"/>
                    </a:ext>
                  </a:extLst>
                </a:gridCol>
                <a:gridCol w="1639897">
                  <a:extLst>
                    <a:ext uri="{9D8B030D-6E8A-4147-A177-3AD203B41FA5}">
                      <a16:colId xmlns:a16="http://schemas.microsoft.com/office/drawing/2014/main" val="1208150964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R="2057400"/>
                      <a:r>
                        <a:rPr lang="en-GB" sz="1400" dirty="0">
                          <a:effectLst/>
                        </a:rPr>
                        <a:t>The Living World 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A03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030235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850" dirty="0">
                          <a:effectLst/>
                        </a:rPr>
                        <a:t>An example of a small-scale UK ecosystem to illustrate the concept of interrelationships within a natural system, an understanding of producers, consumers, decomposers, food chain, food web and nutrient cycling.</a:t>
                      </a:r>
                      <a:endParaRPr lang="en-GB" sz="8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057400"/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978735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850" dirty="0">
                          <a:effectLst/>
                        </a:rPr>
                        <a:t>A case study of a tropical rainforest to illustrate: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causes of deforestation – subsistence and commercial farming, logging, road building, mineral extraction, energy development, settlement, population growth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impacts of deforestation – economic development , soil erosion, contribution to climate change.</a:t>
                      </a:r>
                      <a:endParaRPr lang="en-GB" sz="8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057400"/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8729624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</a:rPr>
                        <a:t>Either</a:t>
                      </a:r>
                      <a:endParaRPr lang="en-GB" sz="105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850">
                          <a:effectLst/>
                        </a:rPr>
                        <a:t>A case study of a hot desert to illustrate: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>
                          <a:effectLst/>
                        </a:rPr>
                        <a:t>development opportunities in hot desert environments: mineral extraction, energy, farming, tourism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>
                          <a:effectLst/>
                        </a:rPr>
                        <a:t>challenges of developing hot desert environments: extreme temperatures, water supply, inaccessibility.</a:t>
                      </a:r>
                      <a:endParaRPr lang="en-GB" sz="8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057400"/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3929629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/>
                      <a:r>
                        <a:rPr lang="en-GB" sz="1050" dirty="0">
                          <a:solidFill>
                            <a:schemeClr val="tx1"/>
                          </a:solidFill>
                          <a:effectLst/>
                        </a:rPr>
                        <a:t>Or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850" dirty="0">
                          <a:effectLst/>
                        </a:rPr>
                        <a:t>A case study of a cold environment to illustrate: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development opportunities in cold environments: mineral extraction, energy, fishing and tourism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challenges of developing cold environments: extreme temperature, inaccessibility, provision of buildings and infrastructure.</a:t>
                      </a:r>
                      <a:endParaRPr lang="en-GB" sz="8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057400"/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3306811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2DE2EE1-C4CA-5522-E052-A176336732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08501"/>
              </p:ext>
            </p:extLst>
          </p:nvPr>
        </p:nvGraphicFramePr>
        <p:xfrm>
          <a:off x="168765" y="6511142"/>
          <a:ext cx="5960439" cy="10648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2125">
                  <a:extLst>
                    <a:ext uri="{9D8B030D-6E8A-4147-A177-3AD203B41FA5}">
                      <a16:colId xmlns:a16="http://schemas.microsoft.com/office/drawing/2014/main" val="703506073"/>
                    </a:ext>
                  </a:extLst>
                </a:gridCol>
                <a:gridCol w="3828415">
                  <a:extLst>
                    <a:ext uri="{9D8B030D-6E8A-4147-A177-3AD203B41FA5}">
                      <a16:colId xmlns:a16="http://schemas.microsoft.com/office/drawing/2014/main" val="3442128674"/>
                    </a:ext>
                  </a:extLst>
                </a:gridCol>
                <a:gridCol w="1639899">
                  <a:extLst>
                    <a:ext uri="{9D8B030D-6E8A-4147-A177-3AD203B41FA5}">
                      <a16:colId xmlns:a16="http://schemas.microsoft.com/office/drawing/2014/main" val="2234364131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R="2057400"/>
                      <a:r>
                        <a:rPr lang="en-GB" sz="1400" dirty="0">
                          <a:effectLst/>
                        </a:rPr>
                        <a:t>Coastal Landscapes in the UK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A03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214086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850">
                          <a:effectLst/>
                        </a:rPr>
                        <a:t>An example of a river valley in the UK to identify its major landforms of erosion and deposition.</a:t>
                      </a:r>
                      <a:endParaRPr lang="en-GB" sz="8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057400"/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2348441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850" dirty="0">
                          <a:effectLst/>
                        </a:rPr>
                        <a:t>An example of a coastal management scheme in the UK to show: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the reasons for management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the management strategy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the resulting effects and conflicts.</a:t>
                      </a:r>
                      <a:endParaRPr lang="en-GB" sz="8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057400"/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1562071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00FBA434-8ABF-8173-FC2B-2FACB8FD9E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7247937"/>
              </p:ext>
            </p:extLst>
          </p:nvPr>
        </p:nvGraphicFramePr>
        <p:xfrm>
          <a:off x="168766" y="5371668"/>
          <a:ext cx="5960438" cy="1064895"/>
        </p:xfrm>
        <a:graphic>
          <a:graphicData uri="http://schemas.openxmlformats.org/drawingml/2006/table">
            <a:tbl>
              <a:tblPr firstRow="1" firstCol="1" bandRow="1">
                <a:tableStyleId>{9D7B26C5-4107-4FEC-AEDC-1716B250A1EF}</a:tableStyleId>
              </a:tblPr>
              <a:tblGrid>
                <a:gridCol w="492125">
                  <a:extLst>
                    <a:ext uri="{9D8B030D-6E8A-4147-A177-3AD203B41FA5}">
                      <a16:colId xmlns:a16="http://schemas.microsoft.com/office/drawing/2014/main" val="94332637"/>
                    </a:ext>
                  </a:extLst>
                </a:gridCol>
                <a:gridCol w="3828415">
                  <a:extLst>
                    <a:ext uri="{9D8B030D-6E8A-4147-A177-3AD203B41FA5}">
                      <a16:colId xmlns:a16="http://schemas.microsoft.com/office/drawing/2014/main" val="3634392744"/>
                    </a:ext>
                  </a:extLst>
                </a:gridCol>
                <a:gridCol w="1639898">
                  <a:extLst>
                    <a:ext uri="{9D8B030D-6E8A-4147-A177-3AD203B41FA5}">
                      <a16:colId xmlns:a16="http://schemas.microsoft.com/office/drawing/2014/main" val="1470906833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R="2057400"/>
                      <a:r>
                        <a:rPr lang="en-GB" sz="1400" dirty="0">
                          <a:solidFill>
                            <a:schemeClr val="bg1"/>
                          </a:solidFill>
                          <a:effectLst/>
                        </a:rPr>
                        <a:t>River Landscapes in the UK</a:t>
                      </a:r>
                      <a:endParaRPr lang="en-GB" sz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A03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5036876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</a:rPr>
                        <a:t>1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850">
                          <a:effectLst/>
                        </a:rPr>
                        <a:t>An example of a section of coastline in the UK to identify its major landforms of erosion and deposition.</a:t>
                      </a:r>
                      <a:endParaRPr lang="en-GB" sz="8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057400"/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1234375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effectLst/>
                        </a:rPr>
                        <a:t>2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50" dirty="0">
                          <a:effectLst/>
                        </a:rPr>
                        <a:t>An example of a flood management scheme in the UK to show: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why the scheme was required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the management strategy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the social, economic and environmental issues.</a:t>
                      </a:r>
                      <a:endParaRPr lang="en-GB" sz="8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2057400"/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2482341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8C50F8DD-3E01-7927-72D0-1E250F962E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0131594"/>
              </p:ext>
            </p:extLst>
          </p:nvPr>
        </p:nvGraphicFramePr>
        <p:xfrm>
          <a:off x="170095" y="9729437"/>
          <a:ext cx="5983800" cy="1386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2125">
                  <a:extLst>
                    <a:ext uri="{9D8B030D-6E8A-4147-A177-3AD203B41FA5}">
                      <a16:colId xmlns:a16="http://schemas.microsoft.com/office/drawing/2014/main" val="2001724709"/>
                    </a:ext>
                  </a:extLst>
                </a:gridCol>
                <a:gridCol w="3828415">
                  <a:extLst>
                    <a:ext uri="{9D8B030D-6E8A-4147-A177-3AD203B41FA5}">
                      <a16:colId xmlns:a16="http://schemas.microsoft.com/office/drawing/2014/main" val="1503742472"/>
                    </a:ext>
                  </a:extLst>
                </a:gridCol>
                <a:gridCol w="1663260">
                  <a:extLst>
                    <a:ext uri="{9D8B030D-6E8A-4147-A177-3AD203B41FA5}">
                      <a16:colId xmlns:a16="http://schemas.microsoft.com/office/drawing/2014/main" val="3415135699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R="2057400"/>
                      <a:r>
                        <a:rPr lang="en-GB" sz="1400" dirty="0">
                          <a:effectLst/>
                        </a:rPr>
                        <a:t>Glacial Landscapes in the UK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A03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6486548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effectLst/>
                        </a:rPr>
                        <a:t>An example of a section of coastline in the UK to identify its major landforms of erosion and deposition.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057400"/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4130480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effectLst/>
                        </a:rPr>
                        <a:t>An example of a flood management scheme in the UK to show:</a:t>
                      </a:r>
                      <a:endParaRPr lang="en-GB" sz="1200">
                        <a:effectLst/>
                      </a:endParaRP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100">
                          <a:effectLst/>
                        </a:rPr>
                        <a:t>why the scheme was required</a:t>
                      </a:r>
                      <a:endParaRPr lang="en-GB" sz="1200">
                        <a:effectLst/>
                      </a:endParaRP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100">
                          <a:effectLst/>
                        </a:rPr>
                        <a:t>the management strategy</a:t>
                      </a:r>
                      <a:endParaRPr lang="en-GB" sz="1200">
                        <a:effectLst/>
                      </a:endParaRP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1100">
                          <a:effectLst/>
                        </a:rPr>
                        <a:t>the social, economic and environmental issues.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057400"/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9775192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49F3D48E-97AD-F45C-1964-2A1BE1E4BE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264850"/>
              </p:ext>
            </p:extLst>
          </p:nvPr>
        </p:nvGraphicFramePr>
        <p:xfrm>
          <a:off x="6388051" y="1299230"/>
          <a:ext cx="5964098" cy="4876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2125">
                  <a:extLst>
                    <a:ext uri="{9D8B030D-6E8A-4147-A177-3AD203B41FA5}">
                      <a16:colId xmlns:a16="http://schemas.microsoft.com/office/drawing/2014/main" val="948003722"/>
                    </a:ext>
                  </a:extLst>
                </a:gridCol>
                <a:gridCol w="3828415">
                  <a:extLst>
                    <a:ext uri="{9D8B030D-6E8A-4147-A177-3AD203B41FA5}">
                      <a16:colId xmlns:a16="http://schemas.microsoft.com/office/drawing/2014/main" val="1790433691"/>
                    </a:ext>
                  </a:extLst>
                </a:gridCol>
                <a:gridCol w="1643558">
                  <a:extLst>
                    <a:ext uri="{9D8B030D-6E8A-4147-A177-3AD203B41FA5}">
                      <a16:colId xmlns:a16="http://schemas.microsoft.com/office/drawing/2014/main" val="1462063158"/>
                    </a:ext>
                  </a:extLst>
                </a:gridCol>
              </a:tblGrid>
              <a:tr h="109235">
                <a:tc gridSpan="3">
                  <a:txBody>
                    <a:bodyPr/>
                    <a:lstStyle/>
                    <a:p>
                      <a:pPr marR="2057400"/>
                      <a:r>
                        <a:rPr lang="en-GB" sz="1400" dirty="0">
                          <a:effectLst/>
                        </a:rPr>
                        <a:t>Urban Issues and Challenges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A03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554854"/>
                  </a:ext>
                </a:extLst>
              </a:tr>
              <a:tr h="1061139"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850" dirty="0">
                          <a:effectLst/>
                        </a:rPr>
                        <a:t>A case study of a major city in an LIC or NEE to illustrate: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the location and importance of the city, regionally, nationally and internationally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causes of growth: natural increase and migration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how urban growth has created opportunities:</a:t>
                      </a:r>
                    </a:p>
                    <a:p>
                      <a:pPr marL="742950" lvl="1" indent="-285750">
                        <a:buSzPts val="1000"/>
                        <a:buFont typeface="Symbol" pitchFamily="2" charset="2"/>
                        <a:buChar char=""/>
                        <a:tabLst>
                          <a:tab pos="914400" algn="l"/>
                        </a:tabLst>
                      </a:pPr>
                      <a:r>
                        <a:rPr lang="en-GB" sz="850" dirty="0">
                          <a:effectLst/>
                        </a:rPr>
                        <a:t>social: access to services – health and education; access to resources – water supply, energy</a:t>
                      </a:r>
                    </a:p>
                    <a:p>
                      <a:pPr marL="742950" lvl="1" indent="-285750">
                        <a:buSzPts val="1000"/>
                        <a:buFont typeface="Symbol" pitchFamily="2" charset="2"/>
                        <a:buChar char=""/>
                        <a:tabLst>
                          <a:tab pos="914400" algn="l"/>
                        </a:tabLst>
                      </a:pPr>
                      <a:r>
                        <a:rPr lang="en-GB" sz="850" dirty="0">
                          <a:effectLst/>
                        </a:rPr>
                        <a:t>economic: how urban industrial areas can be a stimulus for economic development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how urban growth has created challenges:</a:t>
                      </a:r>
                    </a:p>
                    <a:p>
                      <a:pPr marL="742950" lvl="1" indent="-285750">
                        <a:buSzPts val="1000"/>
                        <a:buFont typeface="Symbol" pitchFamily="2" charset="2"/>
                        <a:buChar char=""/>
                        <a:tabLst>
                          <a:tab pos="914400" algn="l"/>
                        </a:tabLst>
                      </a:pPr>
                      <a:r>
                        <a:rPr lang="en-GB" sz="850" dirty="0">
                          <a:effectLst/>
                        </a:rPr>
                        <a:t>managing urban growth – slums, squatter settlements</a:t>
                      </a:r>
                    </a:p>
                    <a:p>
                      <a:pPr marL="742950" lvl="1" indent="-285750">
                        <a:buSzPts val="1000"/>
                        <a:buFont typeface="Symbol" pitchFamily="2" charset="2"/>
                        <a:buChar char=""/>
                        <a:tabLst>
                          <a:tab pos="914400" algn="l"/>
                        </a:tabLst>
                      </a:pPr>
                      <a:r>
                        <a:rPr lang="en-GB" sz="850" dirty="0">
                          <a:effectLst/>
                        </a:rPr>
                        <a:t>providing clean water, sanitation systems and energy</a:t>
                      </a:r>
                    </a:p>
                    <a:p>
                      <a:pPr marL="742950" lvl="1" indent="-285750">
                        <a:buSzPts val="1000"/>
                        <a:buFont typeface="Symbol" pitchFamily="2" charset="2"/>
                        <a:buChar char=""/>
                        <a:tabLst>
                          <a:tab pos="914400" algn="l"/>
                        </a:tabLst>
                      </a:pPr>
                      <a:r>
                        <a:rPr lang="en-GB" sz="850" dirty="0">
                          <a:effectLst/>
                        </a:rPr>
                        <a:t>providing access to services – health and education</a:t>
                      </a:r>
                    </a:p>
                    <a:p>
                      <a:pPr marL="742950" lvl="1" indent="-285750">
                        <a:buSzPts val="1000"/>
                        <a:buFont typeface="Symbol" pitchFamily="2" charset="2"/>
                        <a:buChar char=""/>
                        <a:tabLst>
                          <a:tab pos="914400" algn="l"/>
                        </a:tabLst>
                      </a:pPr>
                      <a:r>
                        <a:rPr lang="en-GB" sz="850" dirty="0">
                          <a:effectLst/>
                        </a:rPr>
                        <a:t>reducing unemployment and crime</a:t>
                      </a:r>
                    </a:p>
                    <a:p>
                      <a:pPr marL="742950" lvl="1" indent="-285750">
                        <a:buSzPts val="1000"/>
                        <a:buFont typeface="Symbol" pitchFamily="2" charset="2"/>
                        <a:buChar char=""/>
                        <a:tabLst>
                          <a:tab pos="914400" algn="l"/>
                        </a:tabLst>
                      </a:pPr>
                      <a:r>
                        <a:rPr lang="en-GB" sz="850" dirty="0">
                          <a:effectLst/>
                        </a:rPr>
                        <a:t>managing environmental issues – waste disposal, air and water pollution, traffic congestion.</a:t>
                      </a:r>
                      <a:endParaRPr lang="en-GB" sz="8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057400"/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5043724"/>
                  </a:ext>
                </a:extLst>
              </a:tr>
              <a:tr h="170679"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850">
                          <a:effectLst/>
                        </a:rPr>
                        <a:t>An example of how urban planning is improving the quality of life for the urban poor.</a:t>
                      </a:r>
                      <a:endParaRPr lang="en-GB" sz="8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057400"/>
                      <a:r>
                        <a:rPr lang="en-GB" sz="12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7686299"/>
                  </a:ext>
                </a:extLst>
              </a:tr>
              <a:tr h="994817"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850" dirty="0">
                          <a:effectLst/>
                        </a:rPr>
                        <a:t>A case study of a major city in the UK to illustrate: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the location and importance of the city in the UK and the wider world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impacts of national and international migration on the growth and character of the city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how urban change has created opportunities:</a:t>
                      </a:r>
                    </a:p>
                    <a:p>
                      <a:pPr marL="742950" lvl="1" indent="-285750">
                        <a:buSzPts val="1000"/>
                        <a:buFont typeface="Symbol" pitchFamily="2" charset="2"/>
                        <a:buChar char=""/>
                        <a:tabLst>
                          <a:tab pos="914400" algn="l"/>
                        </a:tabLst>
                      </a:pPr>
                      <a:r>
                        <a:rPr lang="en-GB" sz="850" dirty="0">
                          <a:effectLst/>
                        </a:rPr>
                        <a:t>social and economic: cultural mix, recreation and entertainment, employment, integrated transport systems</a:t>
                      </a:r>
                    </a:p>
                    <a:p>
                      <a:pPr marL="742950" lvl="1" indent="-285750">
                        <a:buSzPts val="1000"/>
                        <a:buFont typeface="Symbol" pitchFamily="2" charset="2"/>
                        <a:buChar char=""/>
                        <a:tabLst>
                          <a:tab pos="914400" algn="l"/>
                        </a:tabLst>
                      </a:pPr>
                      <a:r>
                        <a:rPr lang="en-GB" sz="850" dirty="0">
                          <a:effectLst/>
                        </a:rPr>
                        <a:t>environmental: urban greening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how urban change has created challenges:</a:t>
                      </a:r>
                    </a:p>
                    <a:p>
                      <a:pPr marL="742950" lvl="1" indent="-285750">
                        <a:buSzPts val="1000"/>
                        <a:buFont typeface="Symbol" pitchFamily="2" charset="2"/>
                        <a:buChar char=""/>
                        <a:tabLst>
                          <a:tab pos="914400" algn="l"/>
                        </a:tabLst>
                      </a:pPr>
                      <a:r>
                        <a:rPr lang="en-GB" sz="850" dirty="0">
                          <a:effectLst/>
                        </a:rPr>
                        <a:t>social and economic: urban deprivation, inequalities in housing, education, health and employment</a:t>
                      </a:r>
                    </a:p>
                    <a:p>
                      <a:pPr marL="742950" lvl="1" indent="-285750">
                        <a:buSzPts val="1000"/>
                        <a:buFont typeface="Symbol" pitchFamily="2" charset="2"/>
                        <a:buChar char=""/>
                        <a:tabLst>
                          <a:tab pos="914400" algn="l"/>
                        </a:tabLst>
                      </a:pPr>
                      <a:r>
                        <a:rPr lang="en-GB" sz="850" dirty="0">
                          <a:effectLst/>
                        </a:rPr>
                        <a:t>environmental: dereliction, building on brownfield and greenfield sites, waste disposal</a:t>
                      </a:r>
                    </a:p>
                    <a:p>
                      <a:pPr marL="742950" lvl="1" indent="-285750">
                        <a:buSzPts val="1000"/>
                        <a:buFont typeface="Symbol" pitchFamily="2" charset="2"/>
                        <a:buChar char=""/>
                        <a:tabLst>
                          <a:tab pos="914400" algn="l"/>
                        </a:tabLst>
                      </a:pPr>
                      <a:r>
                        <a:rPr lang="en-GB" sz="850" dirty="0">
                          <a:effectLst/>
                        </a:rPr>
                        <a:t>the impact of urban sprawl on the rural–urban fringe, and the growth of commuter settlements.</a:t>
                      </a:r>
                      <a:endParaRPr lang="en-GB" sz="8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057400"/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493923"/>
                  </a:ext>
                </a:extLst>
              </a:tr>
              <a:tr h="19896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850" dirty="0">
                          <a:effectLst/>
                        </a:rPr>
                        <a:t>An example of an urban regeneration project to show: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reasons why the area needed regeneration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the main features of the project.</a:t>
                      </a:r>
                      <a:endParaRPr lang="en-GB" sz="8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057400"/>
                      <a:r>
                        <a:rPr lang="en-GB" sz="12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4613199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ADB70032-6B13-2817-28B3-4F339A7CC5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759442"/>
              </p:ext>
            </p:extLst>
          </p:nvPr>
        </p:nvGraphicFramePr>
        <p:xfrm>
          <a:off x="6387411" y="6261556"/>
          <a:ext cx="5964738" cy="27489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6730">
                  <a:extLst>
                    <a:ext uri="{9D8B030D-6E8A-4147-A177-3AD203B41FA5}">
                      <a16:colId xmlns:a16="http://schemas.microsoft.com/office/drawing/2014/main" val="2514772811"/>
                    </a:ext>
                  </a:extLst>
                </a:gridCol>
                <a:gridCol w="3813810">
                  <a:extLst>
                    <a:ext uri="{9D8B030D-6E8A-4147-A177-3AD203B41FA5}">
                      <a16:colId xmlns:a16="http://schemas.microsoft.com/office/drawing/2014/main" val="1980364970"/>
                    </a:ext>
                  </a:extLst>
                </a:gridCol>
                <a:gridCol w="1644198">
                  <a:extLst>
                    <a:ext uri="{9D8B030D-6E8A-4147-A177-3AD203B41FA5}">
                      <a16:colId xmlns:a16="http://schemas.microsoft.com/office/drawing/2014/main" val="580259402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R="2057400"/>
                      <a:r>
                        <a:rPr lang="en-GB" sz="1400" dirty="0">
                          <a:effectLst/>
                        </a:rPr>
                        <a:t>The Changing Economic World 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A03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779868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850">
                          <a:effectLst/>
                        </a:rPr>
                        <a:t>An example of how the growth of tourism in an LIC or NEE helps to reduce the development gap.</a:t>
                      </a:r>
                      <a:endParaRPr lang="en-GB" sz="8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057400"/>
                      <a:r>
                        <a:rPr lang="en-GB" sz="850">
                          <a:effectLst/>
                        </a:rPr>
                        <a:t> </a:t>
                      </a:r>
                      <a:endParaRPr lang="en-GB" sz="85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6299204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850" dirty="0">
                          <a:effectLst/>
                        </a:rPr>
                        <a:t>A case study of one LIC or NEE to illustrate: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the location and importance of the country, regionally and globally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the wider political, social, cultural and environmental context within which the country is placed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the changing industrial structure. The balance between different sectors of the economy. How manufacturing industry can stimulate economic development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the role of transnational corporations (TNCs) in relation to industrial development. Advantages and disadvantages of TNC(s) to the host country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the changing political and trading relationships with the wider world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international aid: types of aid, impacts of aid on the receiving country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the environmental impacts of economic development</a:t>
                      </a:r>
                    </a:p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the effects of economic development on quality of life for the population.</a:t>
                      </a:r>
                      <a:endParaRPr lang="en-GB" sz="8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057400"/>
                      <a:r>
                        <a:rPr lang="en-GB" sz="850" dirty="0">
                          <a:effectLst/>
                        </a:rPr>
                        <a:t> </a:t>
                      </a:r>
                      <a:endParaRPr lang="en-GB" sz="8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97463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buSzPts val="1000"/>
                        <a:buFont typeface="Symbol" pitchFamily="2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GB" sz="850" dirty="0">
                          <a:effectLst/>
                        </a:rPr>
                        <a:t>An example of how modern industrial development can be more environmentally sustainable</a:t>
                      </a:r>
                      <a:endParaRPr lang="en-GB" sz="8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057400"/>
                      <a:r>
                        <a:rPr lang="en-GB" sz="850" dirty="0">
                          <a:effectLst/>
                        </a:rPr>
                        <a:t> </a:t>
                      </a:r>
                      <a:endParaRPr lang="en-GB" sz="85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2492603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3AE433BA-EB5B-D761-D7A5-5A68253AF2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351815"/>
              </p:ext>
            </p:extLst>
          </p:nvPr>
        </p:nvGraphicFramePr>
        <p:xfrm>
          <a:off x="168766" y="8126551"/>
          <a:ext cx="5961766" cy="883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2125">
                  <a:extLst>
                    <a:ext uri="{9D8B030D-6E8A-4147-A177-3AD203B41FA5}">
                      <a16:colId xmlns:a16="http://schemas.microsoft.com/office/drawing/2014/main" val="2057562798"/>
                    </a:ext>
                  </a:extLst>
                </a:gridCol>
                <a:gridCol w="3828415">
                  <a:extLst>
                    <a:ext uri="{9D8B030D-6E8A-4147-A177-3AD203B41FA5}">
                      <a16:colId xmlns:a16="http://schemas.microsoft.com/office/drawing/2014/main" val="1957929419"/>
                    </a:ext>
                  </a:extLst>
                </a:gridCol>
                <a:gridCol w="1641226">
                  <a:extLst>
                    <a:ext uri="{9D8B030D-6E8A-4147-A177-3AD203B41FA5}">
                      <a16:colId xmlns:a16="http://schemas.microsoft.com/office/drawing/2014/main" val="3113067016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R="2057400"/>
                      <a:r>
                        <a:rPr lang="en-GB" sz="1400" dirty="0">
                          <a:effectLst/>
                        </a:rPr>
                        <a:t>Resource Management – Food 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A03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384614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>
                          <a:effectLst/>
                        </a:rPr>
                        <a:t>An example of a large-scale agricultural development to show how it has both advantages and disadvantages.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057400"/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096473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</a:rPr>
                        <a:t>An example of a local scheme in an LIC or NEE to increase sustainable supplies of food.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057400"/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674388"/>
                  </a:ext>
                </a:extLst>
              </a:tr>
            </a:tbl>
          </a:graphicData>
        </a:graphic>
      </p:graphicFrame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C476AAA4-973E-52E2-1256-6DA0723E67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664355"/>
              </p:ext>
            </p:extLst>
          </p:nvPr>
        </p:nvGraphicFramePr>
        <p:xfrm>
          <a:off x="6387411" y="9729437"/>
          <a:ext cx="5961766" cy="883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2125">
                  <a:extLst>
                    <a:ext uri="{9D8B030D-6E8A-4147-A177-3AD203B41FA5}">
                      <a16:colId xmlns:a16="http://schemas.microsoft.com/office/drawing/2014/main" val="2057562798"/>
                    </a:ext>
                  </a:extLst>
                </a:gridCol>
                <a:gridCol w="3828415">
                  <a:extLst>
                    <a:ext uri="{9D8B030D-6E8A-4147-A177-3AD203B41FA5}">
                      <a16:colId xmlns:a16="http://schemas.microsoft.com/office/drawing/2014/main" val="1957929419"/>
                    </a:ext>
                  </a:extLst>
                </a:gridCol>
                <a:gridCol w="1641226">
                  <a:extLst>
                    <a:ext uri="{9D8B030D-6E8A-4147-A177-3AD203B41FA5}">
                      <a16:colId xmlns:a16="http://schemas.microsoft.com/office/drawing/2014/main" val="3113067016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R="2057400"/>
                      <a:r>
                        <a:rPr lang="en-GB" sz="1400" dirty="0">
                          <a:effectLst/>
                        </a:rPr>
                        <a:t>Resource Management – Water 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A03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384614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</a:rPr>
                        <a:t>An example of a large-scale water transfer scheme to show how its development both advantages and disadvantages.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057400"/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096473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</a:rPr>
                        <a:t>An example of a local scheme in an LIC or NEE to increase sustainable supplies of water.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057400"/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674388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C5C3A978-29AB-0180-ED54-4F26282ABC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2254415"/>
              </p:ext>
            </p:extLst>
          </p:nvPr>
        </p:nvGraphicFramePr>
        <p:xfrm>
          <a:off x="6387411" y="10713791"/>
          <a:ext cx="5961766" cy="883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2125">
                  <a:extLst>
                    <a:ext uri="{9D8B030D-6E8A-4147-A177-3AD203B41FA5}">
                      <a16:colId xmlns:a16="http://schemas.microsoft.com/office/drawing/2014/main" val="2057562798"/>
                    </a:ext>
                  </a:extLst>
                </a:gridCol>
                <a:gridCol w="3828415">
                  <a:extLst>
                    <a:ext uri="{9D8B030D-6E8A-4147-A177-3AD203B41FA5}">
                      <a16:colId xmlns:a16="http://schemas.microsoft.com/office/drawing/2014/main" val="1957929419"/>
                    </a:ext>
                  </a:extLst>
                </a:gridCol>
                <a:gridCol w="1641226">
                  <a:extLst>
                    <a:ext uri="{9D8B030D-6E8A-4147-A177-3AD203B41FA5}">
                      <a16:colId xmlns:a16="http://schemas.microsoft.com/office/drawing/2014/main" val="3113067016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R="2057400"/>
                      <a:r>
                        <a:rPr lang="en-GB" sz="1400" dirty="0">
                          <a:effectLst/>
                        </a:rPr>
                        <a:t>Resource Management – Energy 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1A03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384614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/>
                      <a:r>
                        <a:rPr lang="en-GB" sz="12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</a:rPr>
                        <a:t>An example to show how the extraction of a fossil fuel has both advantages and disadvantages.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057400"/>
                      <a:r>
                        <a:rPr lang="en-GB" sz="1100">
                          <a:effectLst/>
                        </a:rPr>
                        <a:t> </a:t>
                      </a:r>
                      <a:endParaRPr lang="en-GB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096473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GB" sz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dirty="0">
                          <a:effectLst/>
                        </a:rPr>
                        <a:t>An example of a local renewable energy scheme in an LIC or NEE to provide sustainable supplies of energy.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2057400"/>
                      <a:r>
                        <a:rPr lang="en-GB" sz="1100" dirty="0">
                          <a:effectLst/>
                        </a:rPr>
                        <a:t> </a:t>
                      </a:r>
                      <a:endParaRPr lang="en-GB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7674388"/>
                  </a:ext>
                </a:extLst>
              </a:tr>
            </a:tbl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9A8E4B35-3CC8-0EE0-637F-EED820631437}"/>
              </a:ext>
            </a:extLst>
          </p:cNvPr>
          <p:cNvSpPr txBox="1"/>
          <p:nvPr/>
        </p:nvSpPr>
        <p:spPr>
          <a:xfrm>
            <a:off x="81679" y="951930"/>
            <a:ext cx="3693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Paper 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6158775-DF75-B4B2-E8C3-2CC661B6AC9B}"/>
              </a:ext>
            </a:extLst>
          </p:cNvPr>
          <p:cNvSpPr txBox="1"/>
          <p:nvPr/>
        </p:nvSpPr>
        <p:spPr>
          <a:xfrm>
            <a:off x="81679" y="7775041"/>
            <a:ext cx="3693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Paper 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5D96443-6DA7-2AEE-5BC8-4DE737784A2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106220" y="9144000"/>
            <a:ext cx="85623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www.internetgeography.net/aqa-GCSE-geography</a:t>
            </a:r>
            <a:r>
              <a:rPr lang="en-GB" sz="1400" dirty="0">
                <a:effectLst/>
              </a:rPr>
              <a:t> </a:t>
            </a:r>
            <a:endParaRPr lang="en-GB" sz="1400" dirty="0"/>
          </a:p>
        </p:txBody>
      </p:sp>
      <p:sp>
        <p:nvSpPr>
          <p:cNvPr id="25" name="Rectangle 5">
            <a:extLst>
              <a:ext uri="{FF2B5EF4-FFF2-40B4-BE49-F238E27FC236}">
                <a16:creationId xmlns:a16="http://schemas.microsoft.com/office/drawing/2014/main" id="{8F3D5ED3-57D8-FD14-B6AC-787BBB232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80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8DD5CCA4-C0E7-E285-2AE8-10F21F7FAC1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1770" y="232808"/>
            <a:ext cx="2306275" cy="76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225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1044</Words>
  <Application>Microsoft Macintosh PowerPoint</Application>
  <PresentationFormat>A3 Paper (297x420 mm)</PresentationFormat>
  <Paragraphs>140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Rockwell</vt:lpstr>
      <vt:lpstr>Symbol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Anthony Bennett - Internet Geography</dc:creator>
  <cp:lastModifiedBy>Anthony Bennett - Internet Geography</cp:lastModifiedBy>
  <cp:revision>2</cp:revision>
  <dcterms:created xsi:type="dcterms:W3CDTF">2025-01-21T23:35:32Z</dcterms:created>
  <dcterms:modified xsi:type="dcterms:W3CDTF">2025-01-22T00:20:21Z</dcterms:modified>
</cp:coreProperties>
</file>