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6858000" cy="9906000" type="A4"/>
  <p:notesSz cx="6858000" cy="9144000"/>
  <p:embeddedFontLst>
    <p:embeddedFont>
      <p:font typeface="Bobby Jones Soft Regular" pitchFamily="2" charset="77"/>
      <p:regular r:id="rId7"/>
    </p:embeddedFont>
    <p:embeddedFont>
      <p:font typeface="Cavolini" panose="03000502040302020204" pitchFamily="66" charset="0"/>
      <p:regular r:id="rId8"/>
      <p:bold r:id="rId9"/>
      <p:italic r:id="rId10"/>
      <p:boldItalic r:id="rId11"/>
    </p:embeddedFont>
    <p:embeddedFont>
      <p:font typeface="Gaegu Bold" pitchFamily="2" charset="0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124790"/>
    <a:srgbClr val="124890"/>
    <a:srgbClr val="81A031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6"/>
    <p:restoredTop sz="94658"/>
  </p:normalViewPr>
  <p:slideViewPr>
    <p:cSldViewPr snapToGrid="0">
      <p:cViewPr varScale="1">
        <p:scale>
          <a:sx n="70" d="100"/>
          <a:sy n="70" d="100"/>
        </p:scale>
        <p:origin x="427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0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CB818-E04E-DD53-CFE4-9353FF6A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F2439-B1AA-360B-BE71-C50E15D74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D61CE-4117-30B4-922D-E7BDB5FB1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4AC22-0616-E7DD-50DA-B0EB78C2A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8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0923F-3818-3FFD-857F-1AF4F239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59B4E-E84F-8F28-27AF-EB326A90C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4F5AD-51AE-0A85-D349-7BF574030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D075F-8E0F-9076-FC73-71FDA26FE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7F816D3-B8FD-D54B-F252-B29F5C34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67" y="6415470"/>
            <a:ext cx="4410101" cy="2474340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154C422-FC15-2E7F-2A81-FC70697381D0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GB" sz="10494" b="1" noProof="0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B9862-E311-89B7-0E48-DC44D14FCB57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9E5E4-71F6-EED4-64B8-14C0A7C12DC6}"/>
              </a:ext>
            </a:extLst>
          </p:cNvPr>
          <p:cNvSpPr txBox="1"/>
          <p:nvPr/>
        </p:nvSpPr>
        <p:spPr>
          <a:xfrm>
            <a:off x="601945" y="1770842"/>
            <a:ext cx="5970511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Urbanisation is the growth in the proportion of people living in towns and c__________. It happens for two main reasons: m__________ from rural to urban areas and n__________ increase. </a:t>
            </a: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M__________ is when people move from one place to another. P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 factors cause people to leave the countryside, while p__________ factors attract them to towns. Natural increase is when b________ rates are higher than d________ rates.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864107" y="1307638"/>
            <a:ext cx="537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Factors affecting the rate of urbanisation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3C8756-DB26-A247-92B1-39C01F343CE3}"/>
              </a:ext>
            </a:extLst>
          </p:cNvPr>
          <p:cNvSpPr/>
          <p:nvPr/>
        </p:nvSpPr>
        <p:spPr>
          <a:xfrm>
            <a:off x="285534" y="43877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843798" y="9011023"/>
            <a:ext cx="895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Factors affecting the rate of urbanisation</a:t>
            </a: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DE0FA72-408A-67E6-8E80-830757502CA5}"/>
              </a:ext>
            </a:extLst>
          </p:cNvPr>
          <p:cNvSpPr/>
          <p:nvPr/>
        </p:nvSpPr>
        <p:spPr>
          <a:xfrm>
            <a:off x="285534" y="640437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27121C-E73C-CF4C-0247-0933F99178C9}"/>
              </a:ext>
            </a:extLst>
          </p:cNvPr>
          <p:cNvSpPr txBox="1"/>
          <p:nvPr/>
        </p:nvSpPr>
        <p:spPr>
          <a:xfrm>
            <a:off x="601945" y="6418257"/>
            <a:ext cx="1648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key to the graph to show urban population by region. Choose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World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16711-5849-FA2C-C102-7E11B8C5F207}"/>
              </a:ext>
            </a:extLst>
          </p:cNvPr>
          <p:cNvSpPr txBox="1"/>
          <p:nvPr/>
        </p:nvSpPr>
        <p:spPr>
          <a:xfrm>
            <a:off x="602752" y="4375216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key term to its definition.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E15747-D60A-4997-9409-8D58B8BE91BD}"/>
              </a:ext>
            </a:extLst>
          </p:cNvPr>
          <p:cNvSpPr txBox="1"/>
          <p:nvPr/>
        </p:nvSpPr>
        <p:spPr>
          <a:xfrm>
            <a:off x="573621" y="4673897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 factor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37E39-04F8-C80F-0FB8-23FF58A16086}"/>
              </a:ext>
            </a:extLst>
          </p:cNvPr>
          <p:cNvSpPr txBox="1"/>
          <p:nvPr/>
        </p:nvSpPr>
        <p:spPr>
          <a:xfrm>
            <a:off x="2271061" y="4673897"/>
            <a:ext cx="42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Something that attracts people to move to a place.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0BA299-CC93-CA3C-2E9F-22041D446F2C}"/>
              </a:ext>
            </a:extLst>
          </p:cNvPr>
          <p:cNvSpPr txBox="1"/>
          <p:nvPr/>
        </p:nvSpPr>
        <p:spPr>
          <a:xfrm>
            <a:off x="573621" y="5067629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 factor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7D16E1-4C91-0A11-8FE6-938DD2568931}"/>
              </a:ext>
            </a:extLst>
          </p:cNvPr>
          <p:cNvSpPr txBox="1"/>
          <p:nvPr/>
        </p:nvSpPr>
        <p:spPr>
          <a:xfrm>
            <a:off x="573621" y="5463510"/>
            <a:ext cx="248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Natural </a:t>
            </a:r>
            <a:b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E1EBB-7162-FCA6-ECDD-A967F4BD8DD7}"/>
              </a:ext>
            </a:extLst>
          </p:cNvPr>
          <p:cNvSpPr txBox="1"/>
          <p:nvPr/>
        </p:nvSpPr>
        <p:spPr>
          <a:xfrm>
            <a:off x="2266095" y="5109608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When more people are born than die in a given area.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FECE2D-AF43-F748-EA59-9FFB19FBC0B7}"/>
              </a:ext>
            </a:extLst>
          </p:cNvPr>
          <p:cNvSpPr txBox="1"/>
          <p:nvPr/>
        </p:nvSpPr>
        <p:spPr>
          <a:xfrm>
            <a:off x="2250096" y="5575884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</a:t>
            </a: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want 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 leave a place.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A59742-4672-F8AE-DD40-272D1063F50A}"/>
              </a:ext>
            </a:extLst>
          </p:cNvPr>
          <p:cNvSpPr txBox="1"/>
          <p:nvPr/>
        </p:nvSpPr>
        <p:spPr>
          <a:xfrm>
            <a:off x="573621" y="5973152"/>
            <a:ext cx="1567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Urbanisation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7ABC4D-2F41-5F59-BBF5-2546A1F89550}"/>
              </a:ext>
            </a:extLst>
          </p:cNvPr>
          <p:cNvSpPr txBox="1"/>
          <p:nvPr/>
        </p:nvSpPr>
        <p:spPr>
          <a:xfrm>
            <a:off x="2271061" y="5861997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increase in the proportion of people living in towns and cities.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94E6295-D548-C484-2A73-70AE48E921F8}"/>
              </a:ext>
            </a:extLst>
          </p:cNvPr>
          <p:cNvSpPr/>
          <p:nvPr/>
        </p:nvSpPr>
        <p:spPr>
          <a:xfrm>
            <a:off x="3357926" y="8649192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5BB4EE-5A05-AFD7-2937-A6D7CA85059F}"/>
              </a:ext>
            </a:extLst>
          </p:cNvPr>
          <p:cNvSpPr/>
          <p:nvPr/>
        </p:nvSpPr>
        <p:spPr>
          <a:xfrm>
            <a:off x="4139781" y="8653809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78010B-91CD-A0A7-7AE7-372987ABF834}"/>
              </a:ext>
            </a:extLst>
          </p:cNvPr>
          <p:cNvSpPr/>
          <p:nvPr/>
        </p:nvSpPr>
        <p:spPr>
          <a:xfrm>
            <a:off x="4841542" y="8662539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B2F71C-AB8F-35E2-E07A-EF841AEC6E62}"/>
              </a:ext>
            </a:extLst>
          </p:cNvPr>
          <p:cNvSpPr/>
          <p:nvPr/>
        </p:nvSpPr>
        <p:spPr>
          <a:xfrm>
            <a:off x="5551499" y="8653542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371BB-240B-DE54-5766-D087048568C9}"/>
              </a:ext>
            </a:extLst>
          </p:cNvPr>
          <p:cNvSpPr txBox="1"/>
          <p:nvPr/>
        </p:nvSpPr>
        <p:spPr>
          <a:xfrm>
            <a:off x="2266095" y="8581170"/>
            <a:ext cx="63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Key</a:t>
            </a:r>
          </a:p>
        </p:txBody>
      </p:sp>
      <p:pic>
        <p:nvPicPr>
          <p:cNvPr id="80" name="Picture 7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A2CF56C1-C748-BE26-33D3-8CCB6060A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72" y="8993908"/>
            <a:ext cx="697131" cy="6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CBA5-C6B8-90CE-9A0C-8CD344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266D21-F455-DF53-1200-ED8A7D7C061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3D6D0-C29E-C7F2-60E7-126F1B11EE38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D94997-B02D-8302-D8A4-8A4B66564EE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4753F9-FFC8-078A-24B1-9A5C800142E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105577-B0DD-D79E-D795-820EDF2B84D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E689D49-B351-0AFF-F33B-65A95B2280C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39147BD-DEDD-FEB2-F80A-02567BEB60E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E4C4C21-7D3D-AB1F-E137-43E1AADE970B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1E6935ED-3835-3071-FCBE-7A19275220E4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C18F6AD-982C-67FE-B472-B7317B46ED36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B15B9D-6C4E-9754-8D9B-E8F972D60D9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43FA579-6A8F-AD5E-3C33-1A0EAD0D0716}"/>
              </a:ext>
            </a:extLst>
          </p:cNvPr>
          <p:cNvSpPr txBox="1"/>
          <p:nvPr/>
        </p:nvSpPr>
        <p:spPr>
          <a:xfrm>
            <a:off x="864107" y="1307638"/>
            <a:ext cx="537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Factors affecting the rate of urbanisation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991DF-9F66-5296-98EC-684F95F618C8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DDCF0F-8A8F-FB64-257F-413BDBA3A4E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BBE863E-53B3-7563-8062-F25CA82D2211}"/>
              </a:ext>
            </a:extLst>
          </p:cNvPr>
          <p:cNvSpPr/>
          <p:nvPr/>
        </p:nvSpPr>
        <p:spPr>
          <a:xfrm>
            <a:off x="280891" y="454269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117034E-EDEE-A7A6-755E-5A38B63A0DE2}"/>
              </a:ext>
            </a:extLst>
          </p:cNvPr>
          <p:cNvSpPr txBox="1"/>
          <p:nvPr/>
        </p:nvSpPr>
        <p:spPr>
          <a:xfrm>
            <a:off x="597302" y="4556578"/>
            <a:ext cx="597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Read each factor and tick whether it is a push or pull factor for migration.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A6A8A8-B3CB-5996-DC15-FD26042C8774}"/>
              </a:ext>
            </a:extLst>
          </p:cNvPr>
          <p:cNvSpPr txBox="1"/>
          <p:nvPr/>
        </p:nvSpPr>
        <p:spPr>
          <a:xfrm>
            <a:off x="5380064" y="4769879"/>
            <a:ext cx="72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5FB60D5-AFD8-189D-6463-398CABAE4391}"/>
              </a:ext>
            </a:extLst>
          </p:cNvPr>
          <p:cNvSpPr/>
          <p:nvPr/>
        </p:nvSpPr>
        <p:spPr>
          <a:xfrm>
            <a:off x="5583453" y="51058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CA9363D-85D8-AFB2-7246-72A6D7B97FDE}"/>
              </a:ext>
            </a:extLst>
          </p:cNvPr>
          <p:cNvSpPr txBox="1"/>
          <p:nvPr/>
        </p:nvSpPr>
        <p:spPr>
          <a:xfrm>
            <a:off x="5977504" y="4767371"/>
            <a:ext cx="73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697FE8B1-1DA7-64E3-0AC0-9404AF13E7EB}"/>
              </a:ext>
            </a:extLst>
          </p:cNvPr>
          <p:cNvSpPr/>
          <p:nvPr/>
        </p:nvSpPr>
        <p:spPr>
          <a:xfrm>
            <a:off x="6187999" y="51033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04E82C-5197-94B4-4D35-963F78BBB719}"/>
              </a:ext>
            </a:extLst>
          </p:cNvPr>
          <p:cNvSpPr txBox="1"/>
          <p:nvPr/>
        </p:nvSpPr>
        <p:spPr>
          <a:xfrm>
            <a:off x="592659" y="5098632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Lack of clean water and healthcare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72C11F40-7954-B9B9-4C29-E4CE5E0E196A}"/>
              </a:ext>
            </a:extLst>
          </p:cNvPr>
          <p:cNvSpPr/>
          <p:nvPr/>
        </p:nvSpPr>
        <p:spPr>
          <a:xfrm>
            <a:off x="5583453" y="55794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D6937B1-DE63-3D57-0EFC-95A556460B03}"/>
              </a:ext>
            </a:extLst>
          </p:cNvPr>
          <p:cNvSpPr/>
          <p:nvPr/>
        </p:nvSpPr>
        <p:spPr>
          <a:xfrm>
            <a:off x="6187999" y="55769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0402AC-F148-DC4F-5725-200ECE662B45}"/>
              </a:ext>
            </a:extLst>
          </p:cNvPr>
          <p:cNvSpPr txBox="1"/>
          <p:nvPr/>
        </p:nvSpPr>
        <p:spPr>
          <a:xfrm>
            <a:off x="583098" y="5579438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Access to better-paid jobs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8A4E943E-12AA-0DED-7464-1BB3784A51AD}"/>
              </a:ext>
            </a:extLst>
          </p:cNvPr>
          <p:cNvSpPr/>
          <p:nvPr/>
        </p:nvSpPr>
        <p:spPr>
          <a:xfrm>
            <a:off x="5583453" y="60433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0FB732C0-1FC6-6E67-B094-D3E9706E5C49}"/>
              </a:ext>
            </a:extLst>
          </p:cNvPr>
          <p:cNvSpPr/>
          <p:nvPr/>
        </p:nvSpPr>
        <p:spPr>
          <a:xfrm>
            <a:off x="6187999" y="60407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1E6A7C7-6597-84D9-A509-8FEBB2B07E0F}"/>
              </a:ext>
            </a:extLst>
          </p:cNvPr>
          <p:cNvSpPr txBox="1"/>
          <p:nvPr/>
        </p:nvSpPr>
        <p:spPr>
          <a:xfrm>
            <a:off x="583097" y="6024595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Risk of crop failure due to drought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C5FABBCE-7922-2F77-6741-106F0822E862}"/>
              </a:ext>
            </a:extLst>
          </p:cNvPr>
          <p:cNvSpPr/>
          <p:nvPr/>
        </p:nvSpPr>
        <p:spPr>
          <a:xfrm>
            <a:off x="5583453" y="65168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B7586D52-3D1D-0265-2D3D-84D28E418A95}"/>
              </a:ext>
            </a:extLst>
          </p:cNvPr>
          <p:cNvSpPr/>
          <p:nvPr/>
        </p:nvSpPr>
        <p:spPr>
          <a:xfrm>
            <a:off x="6187999" y="65143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357E4B-0182-83E0-EF4E-BC4996BBA20C}"/>
              </a:ext>
            </a:extLst>
          </p:cNvPr>
          <p:cNvSpPr txBox="1"/>
          <p:nvPr/>
        </p:nvSpPr>
        <p:spPr>
          <a:xfrm>
            <a:off x="582662" y="6519095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Perception of a higher quality of life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B3A3FA32-4475-4C4D-B493-1654427979A6}"/>
              </a:ext>
            </a:extLst>
          </p:cNvPr>
          <p:cNvSpPr/>
          <p:nvPr/>
        </p:nvSpPr>
        <p:spPr>
          <a:xfrm>
            <a:off x="5583453" y="69832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8744E13B-9C4A-3C93-5D81-72220743760F}"/>
              </a:ext>
            </a:extLst>
          </p:cNvPr>
          <p:cNvSpPr/>
          <p:nvPr/>
        </p:nvSpPr>
        <p:spPr>
          <a:xfrm>
            <a:off x="6187999" y="69807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B8A8D33-AC82-6BDD-88AC-5486555996F2}"/>
              </a:ext>
            </a:extLst>
          </p:cNvPr>
          <p:cNvSpPr txBox="1"/>
          <p:nvPr/>
        </p:nvSpPr>
        <p:spPr>
          <a:xfrm>
            <a:off x="598791" y="6957718"/>
            <a:ext cx="48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Poor quality housing and overcrowding in rural areas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1147259-04AC-F0A3-B834-99FFEE8F3968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E9D9074-C89E-CC83-6CFA-5BAE2C9D972F}"/>
              </a:ext>
            </a:extLst>
          </p:cNvPr>
          <p:cNvSpPr txBox="1"/>
          <p:nvPr/>
        </p:nvSpPr>
        <p:spPr>
          <a:xfrm>
            <a:off x="601945" y="1770842"/>
            <a:ext cx="5970511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Before 1950, most urbanisation occurred in h______-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 countries (HICs), but since then, the fastest growth has been in l______-income countries (LICs) and newly e_____________ economies (NEEs), particularly in South A_________, Africa, and A________. According to the United N__________, 60% of the world’s p___________ is expected to live in u________ areas by 2030, continuing the trend of increasing u________________ globally.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5001E78-61B6-58D0-72B1-189A60E89E4E}"/>
              </a:ext>
            </a:extLst>
          </p:cNvPr>
          <p:cNvSpPr/>
          <p:nvPr/>
        </p:nvSpPr>
        <p:spPr>
          <a:xfrm>
            <a:off x="282999" y="7502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A6308EC-732D-C253-12B6-156E5F23DA7B}"/>
              </a:ext>
            </a:extLst>
          </p:cNvPr>
          <p:cNvSpPr txBox="1"/>
          <p:nvPr/>
        </p:nvSpPr>
        <p:spPr>
          <a:xfrm>
            <a:off x="599409" y="7516723"/>
            <a:ext cx="59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are the main causes of urbanisation in LICs since 1950?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8F7EC92B-8BE6-6F1D-5532-BD6269924AEB}"/>
              </a:ext>
            </a:extLst>
          </p:cNvPr>
          <p:cNvSpPr/>
          <p:nvPr/>
        </p:nvSpPr>
        <p:spPr>
          <a:xfrm>
            <a:off x="700532" y="803508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480A907-3642-18AF-0CBA-98AEA9EF6096}"/>
              </a:ext>
            </a:extLst>
          </p:cNvPr>
          <p:cNvSpPr txBox="1"/>
          <p:nvPr/>
        </p:nvSpPr>
        <p:spPr>
          <a:xfrm>
            <a:off x="1012901" y="7973894"/>
            <a:ext cx="27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More shopping centres being built in rural villages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8D617FC1-CCA7-013E-BEAB-CC6D7296C765}"/>
              </a:ext>
            </a:extLst>
          </p:cNvPr>
          <p:cNvSpPr/>
          <p:nvPr/>
        </p:nvSpPr>
        <p:spPr>
          <a:xfrm>
            <a:off x="700532" y="84210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104265-3314-029A-29AE-AA89D81B1D50}"/>
              </a:ext>
            </a:extLst>
          </p:cNvPr>
          <p:cNvSpPr txBox="1"/>
          <p:nvPr/>
        </p:nvSpPr>
        <p:spPr>
          <a:xfrm>
            <a:off x="1003127" y="8356334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Fewer natural disasters in cities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E515BDA4-4456-3CC0-2FAE-B43F00C1056D}"/>
              </a:ext>
            </a:extLst>
          </p:cNvPr>
          <p:cNvSpPr/>
          <p:nvPr/>
        </p:nvSpPr>
        <p:spPr>
          <a:xfrm>
            <a:off x="3734823" y="80310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AAA0C74-4FAD-F4F2-C364-C9496F46C58B}"/>
              </a:ext>
            </a:extLst>
          </p:cNvPr>
          <p:cNvSpPr txBox="1"/>
          <p:nvPr/>
        </p:nvSpPr>
        <p:spPr>
          <a:xfrm>
            <a:off x="4052639" y="7953602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High birth rates and falling death rates (natural increase)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6C317EC0-4250-EEB7-6E6D-8C0692185A51}"/>
              </a:ext>
            </a:extLst>
          </p:cNvPr>
          <p:cNvSpPr/>
          <p:nvPr/>
        </p:nvSpPr>
        <p:spPr>
          <a:xfrm>
            <a:off x="3734823" y="84170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94E53E-7FCA-0635-8D81-9B0A2F9A7C95}"/>
              </a:ext>
            </a:extLst>
          </p:cNvPr>
          <p:cNvSpPr txBox="1"/>
          <p:nvPr/>
        </p:nvSpPr>
        <p:spPr>
          <a:xfrm>
            <a:off x="4052640" y="8354550"/>
            <a:ext cx="273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Rural-to-urban migration due to population pressure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008565BC-05BA-EC81-1DE9-205B9FB74437}"/>
              </a:ext>
            </a:extLst>
          </p:cNvPr>
          <p:cNvSpPr/>
          <p:nvPr/>
        </p:nvSpPr>
        <p:spPr>
          <a:xfrm>
            <a:off x="700532" y="88162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0BA718-EA04-11B0-9EE8-C566442AD114}"/>
              </a:ext>
            </a:extLst>
          </p:cNvPr>
          <p:cNvSpPr txBox="1"/>
          <p:nvPr/>
        </p:nvSpPr>
        <p:spPr>
          <a:xfrm>
            <a:off x="1003127" y="8761638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Government forcing people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 move to urban areas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56FE437B-DE0B-727D-E38F-5D6548050D5F}"/>
              </a:ext>
            </a:extLst>
          </p:cNvPr>
          <p:cNvSpPr/>
          <p:nvPr/>
        </p:nvSpPr>
        <p:spPr>
          <a:xfrm>
            <a:off x="3734823" y="881221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BDEEB23-72E0-1F6D-8DDD-FB7B8C104F38}"/>
              </a:ext>
            </a:extLst>
          </p:cNvPr>
          <p:cNvSpPr txBox="1"/>
          <p:nvPr/>
        </p:nvSpPr>
        <p:spPr>
          <a:xfrm>
            <a:off x="4052640" y="8739534"/>
            <a:ext cx="246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F. People move in search of better jobs, healthcare, and education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289088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20DD-9B15-6D57-641F-ACFAE482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6244304-C7FB-AA6C-C304-C661AFBA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67" y="6415470"/>
            <a:ext cx="4410101" cy="2474340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B2242AAE-0B1E-37AB-FEEC-DFC7EEAC13EF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GB" sz="10494" b="1" noProof="0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C0BB9AF-7741-CD0F-B300-DC35C443AC14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279F05-D05A-ED9C-9C39-8F0346843DDD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EE8112-C0ED-F61B-2959-59A7E2AA730C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DE6DE86-DB76-FFC8-A979-99EFF00AF3FE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E7DB7C7-3A37-8476-6E24-C6E5AFE604DA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80477DA-CF2F-FACB-B5BA-C005DE37F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C56CC56-7CC7-AF38-2E6A-CA97CF55BAD0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A7654-E2CF-A3BC-B84E-FC89FC29E7DB}"/>
              </a:ext>
            </a:extLst>
          </p:cNvPr>
          <p:cNvSpPr txBox="1"/>
          <p:nvPr/>
        </p:nvSpPr>
        <p:spPr>
          <a:xfrm>
            <a:off x="601945" y="1770842"/>
            <a:ext cx="5970511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Urbanisation is the growth in the proportion of people living in towns and c__________. It happens for two main reasons: m__________ from rural to urban areas and n__________ increase. </a:t>
            </a: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M__________ is when people move from one place to another. P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 factors cause people to leave the countryside, while p__________ factors attract them to towns. Natural increase is when b________ rates are higher than d________ rates.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109CE1-9974-3EA1-0B78-19B0028A891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233019-F67B-59DD-D777-07F63E71D7A3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519D3C39-CD61-FCA0-36C8-CEBE6E052713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D8138ABF-2486-40E0-9FF7-626AA08B6214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2F05B611-4A31-4C85-41A3-74D2EBD517EE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55AAA2DD-79C3-2340-6105-11C3117A298F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7610DA-D3AA-C93B-797F-C8622D5AFA3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2F58E3-ABEE-EBBE-7807-07597E3449B5}"/>
              </a:ext>
            </a:extLst>
          </p:cNvPr>
          <p:cNvSpPr txBox="1"/>
          <p:nvPr/>
        </p:nvSpPr>
        <p:spPr>
          <a:xfrm>
            <a:off x="864107" y="1307638"/>
            <a:ext cx="537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Factors affecting the rate of urbanisation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994CC2-DB2C-3EB7-8C3B-59C298B60C5C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0DD6BE-D0D0-E19A-8835-54CD8A8B67DF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233E57-2FAF-BD1B-8F0B-9E7024F151B0}"/>
              </a:ext>
            </a:extLst>
          </p:cNvPr>
          <p:cNvSpPr/>
          <p:nvPr/>
        </p:nvSpPr>
        <p:spPr>
          <a:xfrm>
            <a:off x="285534" y="43877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C03EA-42C6-5A94-4A6A-8A578D74DE5E}"/>
              </a:ext>
            </a:extLst>
          </p:cNvPr>
          <p:cNvSpPr txBox="1"/>
          <p:nvPr/>
        </p:nvSpPr>
        <p:spPr>
          <a:xfrm rot="16200000">
            <a:off x="843798" y="9011023"/>
            <a:ext cx="895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Factors affecting the rate of urbanisation</a:t>
            </a: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3677ED-1D89-F9E1-447E-EB46E2848AF9}"/>
              </a:ext>
            </a:extLst>
          </p:cNvPr>
          <p:cNvSpPr/>
          <p:nvPr/>
        </p:nvSpPr>
        <p:spPr>
          <a:xfrm>
            <a:off x="285534" y="640437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4C80500-A3C6-2D1A-4CB2-5A19B6743C81}"/>
              </a:ext>
            </a:extLst>
          </p:cNvPr>
          <p:cNvSpPr txBox="1"/>
          <p:nvPr/>
        </p:nvSpPr>
        <p:spPr>
          <a:xfrm>
            <a:off x="601945" y="6418257"/>
            <a:ext cx="1648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key to the graph to show urban population by region. Choose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7A4E2-C5A6-00E2-F827-88978EFE94DA}"/>
              </a:ext>
            </a:extLst>
          </p:cNvPr>
          <p:cNvSpPr txBox="1"/>
          <p:nvPr/>
        </p:nvSpPr>
        <p:spPr>
          <a:xfrm>
            <a:off x="2029207" y="2148569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ities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B6F78-3C91-EC00-892D-041BAF79C8E3}"/>
              </a:ext>
            </a:extLst>
          </p:cNvPr>
          <p:cNvSpPr txBox="1"/>
          <p:nvPr/>
        </p:nvSpPr>
        <p:spPr>
          <a:xfrm>
            <a:off x="802863" y="2482401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igration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E980B-2B54-BE27-58D5-29184AFB3A8D}"/>
              </a:ext>
            </a:extLst>
          </p:cNvPr>
          <p:cNvSpPr txBox="1"/>
          <p:nvPr/>
        </p:nvSpPr>
        <p:spPr>
          <a:xfrm>
            <a:off x="4930091" y="2472077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atural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55278-3627-26FA-1D6C-07299C5D2D33}"/>
              </a:ext>
            </a:extLst>
          </p:cNvPr>
          <p:cNvSpPr txBox="1"/>
          <p:nvPr/>
        </p:nvSpPr>
        <p:spPr>
          <a:xfrm>
            <a:off x="1716129" y="2792518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igration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1B6A7-EAD0-0D96-56A8-49F6E82085FC}"/>
              </a:ext>
            </a:extLst>
          </p:cNvPr>
          <p:cNvSpPr txBox="1"/>
          <p:nvPr/>
        </p:nvSpPr>
        <p:spPr>
          <a:xfrm>
            <a:off x="1873178" y="3113376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68E50-1FD4-A6C7-1459-18E0F4215624}"/>
              </a:ext>
            </a:extLst>
          </p:cNvPr>
          <p:cNvSpPr txBox="1"/>
          <p:nvPr/>
        </p:nvSpPr>
        <p:spPr>
          <a:xfrm>
            <a:off x="2539048" y="3434234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ull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CEB01-321D-F3AE-EF93-0D79ED33050C}"/>
              </a:ext>
            </a:extLst>
          </p:cNvPr>
          <p:cNvSpPr txBox="1"/>
          <p:nvPr/>
        </p:nvSpPr>
        <p:spPr>
          <a:xfrm>
            <a:off x="1230125" y="4084494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eath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9415A-37FA-385F-D559-464447DCC70F}"/>
              </a:ext>
            </a:extLst>
          </p:cNvPr>
          <p:cNvSpPr txBox="1"/>
          <p:nvPr/>
        </p:nvSpPr>
        <p:spPr>
          <a:xfrm>
            <a:off x="3865125" y="3748410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irth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949D2-A526-498D-A33F-6B2DF0D254FB}"/>
              </a:ext>
            </a:extLst>
          </p:cNvPr>
          <p:cNvSpPr txBox="1"/>
          <p:nvPr/>
        </p:nvSpPr>
        <p:spPr>
          <a:xfrm>
            <a:off x="602752" y="4375216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key term to its definition.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EECC0-3347-7952-72F5-59E45DB3FDAA}"/>
              </a:ext>
            </a:extLst>
          </p:cNvPr>
          <p:cNvSpPr txBox="1"/>
          <p:nvPr/>
        </p:nvSpPr>
        <p:spPr>
          <a:xfrm>
            <a:off x="573621" y="4673897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 factor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86E10-9ACB-D6B4-E678-370425A7C522}"/>
              </a:ext>
            </a:extLst>
          </p:cNvPr>
          <p:cNvSpPr txBox="1"/>
          <p:nvPr/>
        </p:nvSpPr>
        <p:spPr>
          <a:xfrm>
            <a:off x="2271061" y="4673897"/>
            <a:ext cx="42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Something that attracts people to move to a place.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46C715-09A8-55E9-0916-15F92EEE697A}"/>
              </a:ext>
            </a:extLst>
          </p:cNvPr>
          <p:cNvSpPr txBox="1"/>
          <p:nvPr/>
        </p:nvSpPr>
        <p:spPr>
          <a:xfrm>
            <a:off x="573621" y="5067629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 factor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44539-03B0-BD5F-D54B-575FFF21221C}"/>
              </a:ext>
            </a:extLst>
          </p:cNvPr>
          <p:cNvSpPr txBox="1"/>
          <p:nvPr/>
        </p:nvSpPr>
        <p:spPr>
          <a:xfrm>
            <a:off x="573621" y="5463510"/>
            <a:ext cx="248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Natural </a:t>
            </a:r>
            <a:b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9FB80-EAEC-60EE-904C-661F31AEDFA3}"/>
              </a:ext>
            </a:extLst>
          </p:cNvPr>
          <p:cNvSpPr txBox="1"/>
          <p:nvPr/>
        </p:nvSpPr>
        <p:spPr>
          <a:xfrm>
            <a:off x="2266095" y="5109608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When more people are born than die in a given area.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15A159-3D00-A74F-F845-3E2867E06AA7}"/>
              </a:ext>
            </a:extLst>
          </p:cNvPr>
          <p:cNvCxnSpPr>
            <a:cxnSpLocks/>
          </p:cNvCxnSpPr>
          <p:nvPr/>
        </p:nvCxnSpPr>
        <p:spPr>
          <a:xfrm flipH="1">
            <a:off x="1873178" y="4959856"/>
            <a:ext cx="429501" cy="285103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D4CC7E-70E3-536E-7487-DFAE9334EA64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929771" y="4842686"/>
            <a:ext cx="320325" cy="887087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BAF74B-166A-13BF-8C3B-DF1A22B7ED9A}"/>
              </a:ext>
            </a:extLst>
          </p:cNvPr>
          <p:cNvCxnSpPr>
            <a:cxnSpLocks/>
          </p:cNvCxnSpPr>
          <p:nvPr/>
        </p:nvCxnSpPr>
        <p:spPr>
          <a:xfrm flipH="1">
            <a:off x="1935097" y="6123607"/>
            <a:ext cx="367582" cy="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0FEB6C-DAFB-5313-ED91-5E20A806031D}"/>
              </a:ext>
            </a:extLst>
          </p:cNvPr>
          <p:cNvSpPr txBox="1"/>
          <p:nvPr/>
        </p:nvSpPr>
        <p:spPr>
          <a:xfrm>
            <a:off x="2250096" y="5575884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</a:t>
            </a: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want 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 leave a place.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612BE5-1D09-ED72-730F-3DF9315AF835}"/>
              </a:ext>
            </a:extLst>
          </p:cNvPr>
          <p:cNvSpPr txBox="1"/>
          <p:nvPr/>
        </p:nvSpPr>
        <p:spPr>
          <a:xfrm>
            <a:off x="573621" y="5973152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Urbanisation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8173BC-067A-684B-AAC0-6E5129908F81}"/>
              </a:ext>
            </a:extLst>
          </p:cNvPr>
          <p:cNvSpPr txBox="1"/>
          <p:nvPr/>
        </p:nvSpPr>
        <p:spPr>
          <a:xfrm>
            <a:off x="2271061" y="5861997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increase in the proportion of people living in towns and cities.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8AAB48-194A-B378-7619-5CBB5EBC2EF3}"/>
              </a:ext>
            </a:extLst>
          </p:cNvPr>
          <p:cNvCxnSpPr>
            <a:cxnSpLocks/>
          </p:cNvCxnSpPr>
          <p:nvPr/>
        </p:nvCxnSpPr>
        <p:spPr>
          <a:xfrm flipH="1">
            <a:off x="1929771" y="5349247"/>
            <a:ext cx="372908" cy="48936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AADF44B-E2DB-CDD3-93C5-AB5B67081E9C}"/>
              </a:ext>
            </a:extLst>
          </p:cNvPr>
          <p:cNvSpPr/>
          <p:nvPr/>
        </p:nvSpPr>
        <p:spPr>
          <a:xfrm>
            <a:off x="3357926" y="8649192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0A0A39-FE61-71DD-A81F-B388344E62C1}"/>
              </a:ext>
            </a:extLst>
          </p:cNvPr>
          <p:cNvSpPr/>
          <p:nvPr/>
        </p:nvSpPr>
        <p:spPr>
          <a:xfrm>
            <a:off x="4139781" y="8653809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2A9A6F-418C-E375-BF39-74B1D1B10B94}"/>
              </a:ext>
            </a:extLst>
          </p:cNvPr>
          <p:cNvSpPr/>
          <p:nvPr/>
        </p:nvSpPr>
        <p:spPr>
          <a:xfrm>
            <a:off x="4841542" y="8662539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EB0E0B-158A-0366-AE26-36897998FF2B}"/>
              </a:ext>
            </a:extLst>
          </p:cNvPr>
          <p:cNvSpPr/>
          <p:nvPr/>
        </p:nvSpPr>
        <p:spPr>
          <a:xfrm>
            <a:off x="5551499" y="8653542"/>
            <a:ext cx="398099" cy="17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D79618-74ED-5FA4-5582-782341A09680}"/>
              </a:ext>
            </a:extLst>
          </p:cNvPr>
          <p:cNvSpPr txBox="1"/>
          <p:nvPr/>
        </p:nvSpPr>
        <p:spPr>
          <a:xfrm>
            <a:off x="2266095" y="8581170"/>
            <a:ext cx="63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Key</a:t>
            </a:r>
          </a:p>
        </p:txBody>
      </p:sp>
      <p:pic>
        <p:nvPicPr>
          <p:cNvPr id="80" name="Picture 7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D4391222-DF23-A437-4E99-8A495E76D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72" y="8993908"/>
            <a:ext cx="697131" cy="69713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6382FF9-673F-1CFB-DA2E-1108C4BD6FA0}"/>
              </a:ext>
            </a:extLst>
          </p:cNvPr>
          <p:cNvSpPr txBox="1"/>
          <p:nvPr/>
        </p:nvSpPr>
        <p:spPr>
          <a:xfrm>
            <a:off x="4763758" y="8605632"/>
            <a:ext cx="1175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NEEs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2F575A-9492-D323-89EC-474660E4D49F}"/>
              </a:ext>
            </a:extLst>
          </p:cNvPr>
          <p:cNvSpPr txBox="1"/>
          <p:nvPr/>
        </p:nvSpPr>
        <p:spPr>
          <a:xfrm>
            <a:off x="5490349" y="8622437"/>
            <a:ext cx="1175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LICs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B80D759-EC8E-F74A-1A05-324BB930F9DE}"/>
              </a:ext>
            </a:extLst>
          </p:cNvPr>
          <p:cNvSpPr txBox="1"/>
          <p:nvPr/>
        </p:nvSpPr>
        <p:spPr>
          <a:xfrm>
            <a:off x="3319468" y="8617342"/>
            <a:ext cx="744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World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75347-F654-EFF6-A344-2FF391C1A1B0}"/>
              </a:ext>
            </a:extLst>
          </p:cNvPr>
          <p:cNvSpPr txBox="1"/>
          <p:nvPr/>
        </p:nvSpPr>
        <p:spPr>
          <a:xfrm>
            <a:off x="4064175" y="8618829"/>
            <a:ext cx="621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HICs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201664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2A99-E501-8B09-8808-58DEB3EC0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AF3CC61-59D9-1FAB-4D79-967A89D32ADE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BA020D-4468-CFF8-A1A7-C0EB890E5687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54D1F4-2B6A-7EEB-E289-4A966B08814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3EE499-5793-8FF2-5661-088FB020DA8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51340-03D8-9816-F0F2-23F44D3BC705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3BDCD7F-5464-4C1D-491C-5FA8BF659EA1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FE82B5E6-B64A-1543-4366-E746F2C18B4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BD4449D5-8975-9366-F15C-9703EAA55541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675549AA-7F1F-4D9E-700B-3F96236471D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E178812D-AF1F-728B-1C06-B7414DBB7ACD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0A1EE3-F05F-5DDB-8B81-A3D196780D1D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81061B-B37F-CBD4-1D60-2EB36C35F3E1}"/>
              </a:ext>
            </a:extLst>
          </p:cNvPr>
          <p:cNvSpPr txBox="1"/>
          <p:nvPr/>
        </p:nvSpPr>
        <p:spPr>
          <a:xfrm>
            <a:off x="864107" y="1307638"/>
            <a:ext cx="537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Factors affecting the rate of urbanisation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368B76-54EF-2CE0-850E-AE4D31BD728B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4F86B6-0FA3-F424-3727-9BCC409A44C7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9843FF-2484-28A2-84C2-F0D820AC5F77}"/>
              </a:ext>
            </a:extLst>
          </p:cNvPr>
          <p:cNvSpPr/>
          <p:nvPr/>
        </p:nvSpPr>
        <p:spPr>
          <a:xfrm>
            <a:off x="280891" y="454269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3DAE0C-88B6-5402-6D55-325BCD4F2465}"/>
              </a:ext>
            </a:extLst>
          </p:cNvPr>
          <p:cNvSpPr txBox="1"/>
          <p:nvPr/>
        </p:nvSpPr>
        <p:spPr>
          <a:xfrm>
            <a:off x="597302" y="4556578"/>
            <a:ext cx="597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Read each factor and tick whether it is a push or pull factor for migration.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D0B8F7-EE58-4987-CF8E-2FEDBC29BA3A}"/>
              </a:ext>
            </a:extLst>
          </p:cNvPr>
          <p:cNvSpPr txBox="1"/>
          <p:nvPr/>
        </p:nvSpPr>
        <p:spPr>
          <a:xfrm>
            <a:off x="5380064" y="4769879"/>
            <a:ext cx="72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425ABCD4-8850-E960-21D5-4FDB8B0353FB}"/>
              </a:ext>
            </a:extLst>
          </p:cNvPr>
          <p:cNvSpPr/>
          <p:nvPr/>
        </p:nvSpPr>
        <p:spPr>
          <a:xfrm>
            <a:off x="5583453" y="51058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4F26028-DA75-0218-6098-943968B7F2EF}"/>
              </a:ext>
            </a:extLst>
          </p:cNvPr>
          <p:cNvSpPr txBox="1"/>
          <p:nvPr/>
        </p:nvSpPr>
        <p:spPr>
          <a:xfrm>
            <a:off x="5977504" y="4767371"/>
            <a:ext cx="73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562F4A4F-D5D4-A990-AB59-BD303D65D113}"/>
              </a:ext>
            </a:extLst>
          </p:cNvPr>
          <p:cNvSpPr/>
          <p:nvPr/>
        </p:nvSpPr>
        <p:spPr>
          <a:xfrm>
            <a:off x="6187999" y="51033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17B9A6C-EA96-3DA0-5B2F-67BE0FBB2E6C}"/>
              </a:ext>
            </a:extLst>
          </p:cNvPr>
          <p:cNvSpPr txBox="1"/>
          <p:nvPr/>
        </p:nvSpPr>
        <p:spPr>
          <a:xfrm>
            <a:off x="592659" y="5098632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Lack of clean water and healthcare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BFF5FC9F-CBB8-D13D-21C8-10D716F81258}"/>
              </a:ext>
            </a:extLst>
          </p:cNvPr>
          <p:cNvSpPr/>
          <p:nvPr/>
        </p:nvSpPr>
        <p:spPr>
          <a:xfrm>
            <a:off x="5583453" y="55794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8D980539-5A8D-A687-92C8-F5FFBB74592E}"/>
              </a:ext>
            </a:extLst>
          </p:cNvPr>
          <p:cNvSpPr/>
          <p:nvPr/>
        </p:nvSpPr>
        <p:spPr>
          <a:xfrm>
            <a:off x="6187999" y="55769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E8BB4C0-BA5F-1A07-C6B3-BDCBEC369011}"/>
              </a:ext>
            </a:extLst>
          </p:cNvPr>
          <p:cNvSpPr txBox="1"/>
          <p:nvPr/>
        </p:nvSpPr>
        <p:spPr>
          <a:xfrm>
            <a:off x="583098" y="5579438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Access to better-paid jobs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16CC8F74-375D-F57A-35AA-56089E406CBC}"/>
              </a:ext>
            </a:extLst>
          </p:cNvPr>
          <p:cNvSpPr/>
          <p:nvPr/>
        </p:nvSpPr>
        <p:spPr>
          <a:xfrm>
            <a:off x="5583453" y="60433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546B81C6-C107-0B38-2989-097B3B364587}"/>
              </a:ext>
            </a:extLst>
          </p:cNvPr>
          <p:cNvSpPr/>
          <p:nvPr/>
        </p:nvSpPr>
        <p:spPr>
          <a:xfrm>
            <a:off x="6187999" y="60407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116A15-6B52-ACAE-CA13-D30C94A47589}"/>
              </a:ext>
            </a:extLst>
          </p:cNvPr>
          <p:cNvSpPr txBox="1"/>
          <p:nvPr/>
        </p:nvSpPr>
        <p:spPr>
          <a:xfrm>
            <a:off x="583097" y="6024595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Risk of crop failure due to drought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D4FBABE0-BE5F-4B17-FFD6-5D703B7AC200}"/>
              </a:ext>
            </a:extLst>
          </p:cNvPr>
          <p:cNvSpPr/>
          <p:nvPr/>
        </p:nvSpPr>
        <p:spPr>
          <a:xfrm>
            <a:off x="5583453" y="65168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3EFFF77A-1BBA-4B50-BE34-6049EEBB85DF}"/>
              </a:ext>
            </a:extLst>
          </p:cNvPr>
          <p:cNvSpPr/>
          <p:nvPr/>
        </p:nvSpPr>
        <p:spPr>
          <a:xfrm>
            <a:off x="6187999" y="65143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C5BD732-CB36-7FB2-1BFB-2057617A405E}"/>
              </a:ext>
            </a:extLst>
          </p:cNvPr>
          <p:cNvSpPr txBox="1"/>
          <p:nvPr/>
        </p:nvSpPr>
        <p:spPr>
          <a:xfrm>
            <a:off x="582662" y="6519095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Perception of a higher quality of life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EF717FBE-DAAF-EC29-31D3-9A99E4DB5900}"/>
              </a:ext>
            </a:extLst>
          </p:cNvPr>
          <p:cNvSpPr/>
          <p:nvPr/>
        </p:nvSpPr>
        <p:spPr>
          <a:xfrm>
            <a:off x="5583453" y="69832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D95B278-B3AB-F902-2CC0-D22409E492DA}"/>
              </a:ext>
            </a:extLst>
          </p:cNvPr>
          <p:cNvSpPr/>
          <p:nvPr/>
        </p:nvSpPr>
        <p:spPr>
          <a:xfrm>
            <a:off x="6187999" y="69807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65D2A0-E834-6B96-8676-A9C8A262F383}"/>
              </a:ext>
            </a:extLst>
          </p:cNvPr>
          <p:cNvSpPr txBox="1"/>
          <p:nvPr/>
        </p:nvSpPr>
        <p:spPr>
          <a:xfrm>
            <a:off x="598791" y="6957718"/>
            <a:ext cx="48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Poor quality housing and overcrowding in rural areas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AEE1BFE9-A7A5-7827-D9A8-A0021F9312E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8900" y="5038881"/>
            <a:ext cx="352257" cy="352257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24045FF5-7D63-BF16-8412-E9919127DAC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2605" y="5514605"/>
            <a:ext cx="352257" cy="352257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D278292A-E3CB-CD39-0F74-3E84E27B595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247" y="5975739"/>
            <a:ext cx="352257" cy="352257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06B619EA-E10F-2B91-3CEF-1066897E07E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5549" y="6454582"/>
            <a:ext cx="352257" cy="352257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92FE0594-B0B2-03BE-75A8-F9C30E20FCF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1966" y="6927695"/>
            <a:ext cx="352257" cy="352257"/>
          </a:xfrm>
          <a:prstGeom prst="rect">
            <a:avLst/>
          </a:pr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AA594CEC-B552-8FCC-00DC-3B4FE42A9D4A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7145567-9241-9F64-6FA1-8A9C5D78C097}"/>
              </a:ext>
            </a:extLst>
          </p:cNvPr>
          <p:cNvSpPr txBox="1"/>
          <p:nvPr/>
        </p:nvSpPr>
        <p:spPr>
          <a:xfrm>
            <a:off x="601945" y="1770842"/>
            <a:ext cx="5970511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Before 1950, most urbanisation occurred in h______-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 countries (HICs), but since then, the fastest growth has been in l______-income countries (LICs) and newly e_____________ economies (NEEs), particularly in South A_________, Africa, and A________. According to the United N__________, 60% of the world’s p___________ is expected to live in u________ areas by 2030, continuing the trend of increasing u________________ globally.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E616AB3-D170-4B75-0FDC-472017472555}"/>
              </a:ext>
            </a:extLst>
          </p:cNvPr>
          <p:cNvSpPr txBox="1"/>
          <p:nvPr/>
        </p:nvSpPr>
        <p:spPr>
          <a:xfrm>
            <a:off x="1460445" y="3418419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ations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FDDFD02-4646-6064-0633-F12CA2EADAD5}"/>
              </a:ext>
            </a:extLst>
          </p:cNvPr>
          <p:cNvSpPr txBox="1"/>
          <p:nvPr/>
        </p:nvSpPr>
        <p:spPr>
          <a:xfrm>
            <a:off x="2603286" y="4077188"/>
            <a:ext cx="157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rbanisation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9ABB7C9-1B9D-4E38-D49D-9280F75B5E00}"/>
              </a:ext>
            </a:extLst>
          </p:cNvPr>
          <p:cNvSpPr txBox="1"/>
          <p:nvPr/>
        </p:nvSpPr>
        <p:spPr>
          <a:xfrm>
            <a:off x="4597004" y="3422074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opulation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3535EBD-435F-3ECF-8194-1CEF7099F96E}"/>
              </a:ext>
            </a:extLst>
          </p:cNvPr>
          <p:cNvSpPr txBox="1"/>
          <p:nvPr/>
        </p:nvSpPr>
        <p:spPr>
          <a:xfrm>
            <a:off x="4896990" y="1832678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igh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2733D8B-3D87-4E8D-99A2-A9458DEB381E}"/>
              </a:ext>
            </a:extLst>
          </p:cNvPr>
          <p:cNvSpPr txBox="1"/>
          <p:nvPr/>
        </p:nvSpPr>
        <p:spPr>
          <a:xfrm>
            <a:off x="2565096" y="2472485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ow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4411A5D-6AFF-082E-2ED3-5B7515A8DC02}"/>
              </a:ext>
            </a:extLst>
          </p:cNvPr>
          <p:cNvSpPr txBox="1"/>
          <p:nvPr/>
        </p:nvSpPr>
        <p:spPr>
          <a:xfrm>
            <a:off x="2541952" y="3750271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rban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1A22D87-F23C-7ADC-909C-165C3B1358ED}"/>
              </a:ext>
            </a:extLst>
          </p:cNvPr>
          <p:cNvSpPr txBox="1"/>
          <p:nvPr/>
        </p:nvSpPr>
        <p:spPr>
          <a:xfrm>
            <a:off x="686224" y="2140455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ncome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162B1B2-DB99-391B-7632-2ADB194958E0}"/>
              </a:ext>
            </a:extLst>
          </p:cNvPr>
          <p:cNvSpPr txBox="1"/>
          <p:nvPr/>
        </p:nvSpPr>
        <p:spPr>
          <a:xfrm>
            <a:off x="1360354" y="2790974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merging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C2EBD7B-9558-FE3B-5ECB-8D0AEE0D68BF}"/>
              </a:ext>
            </a:extLst>
          </p:cNvPr>
          <p:cNvSpPr txBox="1"/>
          <p:nvPr/>
        </p:nvSpPr>
        <p:spPr>
          <a:xfrm>
            <a:off x="1358999" y="3117585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merica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798AAF2-6250-873F-3161-FAC3D6687CAC}"/>
              </a:ext>
            </a:extLst>
          </p:cNvPr>
          <p:cNvSpPr txBox="1"/>
          <p:nvPr/>
        </p:nvSpPr>
        <p:spPr>
          <a:xfrm>
            <a:off x="3631661" y="3107797"/>
            <a:ext cx="117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sia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D8A5535-A019-B00C-95D2-E91AA61FDB95}"/>
              </a:ext>
            </a:extLst>
          </p:cNvPr>
          <p:cNvSpPr/>
          <p:nvPr/>
        </p:nvSpPr>
        <p:spPr>
          <a:xfrm>
            <a:off x="282999" y="7502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81CCB9-2EB7-518C-7A2C-9074CAB20401}"/>
              </a:ext>
            </a:extLst>
          </p:cNvPr>
          <p:cNvSpPr txBox="1"/>
          <p:nvPr/>
        </p:nvSpPr>
        <p:spPr>
          <a:xfrm>
            <a:off x="599409" y="7516723"/>
            <a:ext cx="59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are the main causes of urbanisation in LICs since 1950?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A164B17F-A1F9-420D-34FE-66D7817D2277}"/>
              </a:ext>
            </a:extLst>
          </p:cNvPr>
          <p:cNvSpPr/>
          <p:nvPr/>
        </p:nvSpPr>
        <p:spPr>
          <a:xfrm>
            <a:off x="700532" y="803508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6C078D2-954D-A95B-4660-09E3A1BDC7F2}"/>
              </a:ext>
            </a:extLst>
          </p:cNvPr>
          <p:cNvSpPr txBox="1"/>
          <p:nvPr/>
        </p:nvSpPr>
        <p:spPr>
          <a:xfrm>
            <a:off x="1012901" y="7973894"/>
            <a:ext cx="27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More shopping centres being built in rural villages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8BE2F380-3655-E264-06DE-917918337D96}"/>
              </a:ext>
            </a:extLst>
          </p:cNvPr>
          <p:cNvSpPr/>
          <p:nvPr/>
        </p:nvSpPr>
        <p:spPr>
          <a:xfrm>
            <a:off x="700532" y="84210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1FA9DBC-D647-C04B-6EF0-2A34BFBA4632}"/>
              </a:ext>
            </a:extLst>
          </p:cNvPr>
          <p:cNvSpPr txBox="1"/>
          <p:nvPr/>
        </p:nvSpPr>
        <p:spPr>
          <a:xfrm>
            <a:off x="1003127" y="8356334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Fewer natural disasters in cities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4EDE6403-2447-DBFD-B126-521E62FDAC3C}"/>
              </a:ext>
            </a:extLst>
          </p:cNvPr>
          <p:cNvSpPr/>
          <p:nvPr/>
        </p:nvSpPr>
        <p:spPr>
          <a:xfrm>
            <a:off x="3734823" y="80310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DEFA450-6315-D733-74B1-1481AB31423A}"/>
              </a:ext>
            </a:extLst>
          </p:cNvPr>
          <p:cNvSpPr txBox="1"/>
          <p:nvPr/>
        </p:nvSpPr>
        <p:spPr>
          <a:xfrm>
            <a:off x="4052639" y="7953602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High birth rates and falling death rates (natural increase)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D8B79301-5B91-00EA-82E9-4D3D07162156}"/>
              </a:ext>
            </a:extLst>
          </p:cNvPr>
          <p:cNvSpPr/>
          <p:nvPr/>
        </p:nvSpPr>
        <p:spPr>
          <a:xfrm>
            <a:off x="3734823" y="84170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89D3071-07B4-9C84-51CE-97C03BF946A9}"/>
              </a:ext>
            </a:extLst>
          </p:cNvPr>
          <p:cNvSpPr txBox="1"/>
          <p:nvPr/>
        </p:nvSpPr>
        <p:spPr>
          <a:xfrm>
            <a:off x="4052640" y="8354550"/>
            <a:ext cx="273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Rural-to-urban migration due to population pressure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6B1C6761-78D6-79A8-D840-C815205919C5}"/>
              </a:ext>
            </a:extLst>
          </p:cNvPr>
          <p:cNvSpPr/>
          <p:nvPr/>
        </p:nvSpPr>
        <p:spPr>
          <a:xfrm>
            <a:off x="700532" y="88162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0A508A3-9166-A5FA-7EEC-3CB60E58FE98}"/>
              </a:ext>
            </a:extLst>
          </p:cNvPr>
          <p:cNvSpPr txBox="1"/>
          <p:nvPr/>
        </p:nvSpPr>
        <p:spPr>
          <a:xfrm>
            <a:off x="1003127" y="8761638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Government forcing people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 move to urban areas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07778A0C-6D20-7E88-27EB-AA6C223B5249}"/>
              </a:ext>
            </a:extLst>
          </p:cNvPr>
          <p:cNvSpPr/>
          <p:nvPr/>
        </p:nvSpPr>
        <p:spPr>
          <a:xfrm>
            <a:off x="3734823" y="881221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E09E8E1-F433-7006-8D04-CA5813DC88A2}"/>
              </a:ext>
            </a:extLst>
          </p:cNvPr>
          <p:cNvSpPr txBox="1"/>
          <p:nvPr/>
        </p:nvSpPr>
        <p:spPr>
          <a:xfrm>
            <a:off x="4052640" y="8739534"/>
            <a:ext cx="246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F. People move in search of better jobs, healthcare, and education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BBAC1082-35D3-7ACF-86AC-19BDEE3DA0F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7797" y="7969629"/>
            <a:ext cx="352257" cy="352257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896FFE32-A251-B4AE-EE35-18A9A74012B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1217" y="8359025"/>
            <a:ext cx="352257" cy="352257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7EC5AC40-7086-FCF6-DC64-5BB58E4217E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0769" y="8746861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554842-2499-9041-91E0-289B1EEBCA51}">
  <we:reference id="wa104381063" version="1.0.0.1" store="en-GB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854</Words>
  <Application>Microsoft Macintosh PowerPoint</Application>
  <PresentationFormat>A4 Paper (210x297 mm)</PresentationFormat>
  <Paragraphs>120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 Display</vt:lpstr>
      <vt:lpstr>Gaegu Bold</vt:lpstr>
      <vt:lpstr>Aptos</vt:lpstr>
      <vt:lpstr>Arial</vt:lpstr>
      <vt:lpstr>Bobby Jones Soft Regular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55</cp:revision>
  <cp:lastPrinted>2025-07-30T18:21:11Z</cp:lastPrinted>
  <dcterms:created xsi:type="dcterms:W3CDTF">2025-07-28T21:30:38Z</dcterms:created>
  <dcterms:modified xsi:type="dcterms:W3CDTF">2025-08-27T14:37:10Z</dcterms:modified>
</cp:coreProperties>
</file>