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9" r:id="rId3"/>
    <p:sldId id="261" r:id="rId4"/>
    <p:sldId id="262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AD50"/>
    <a:srgbClr val="124890"/>
    <a:srgbClr val="D9D9D9"/>
    <a:srgbClr val="F2D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/>
    <p:restoredTop sz="94607"/>
  </p:normalViewPr>
  <p:slideViewPr>
    <p:cSldViewPr snapToGrid="0">
      <p:cViewPr>
        <p:scale>
          <a:sx n="400" d="100"/>
          <a:sy n="400" d="100"/>
        </p:scale>
        <p:origin x="144" y="-4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6F6DA-F618-384F-954F-4ABFCD5CC6A5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D2C58-76A5-B948-90E3-A8183A41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489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C06C9-29F5-F80A-3EAB-CAD5AE40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1BE56F-646F-EA1D-6031-E69F91D90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3A3E7A-D6D5-9F89-25B4-C72D57CFC3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C3419-0B4B-E4E4-9741-880898B35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64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B07AA-B05D-8F49-3C69-AC631080F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CE9CDA-9223-2BA5-46F1-BDD5F4B10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E8A9E6-8D64-109C-1488-63989446D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240EA-F443-C9E0-EC2D-45E191CC3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D2C58-76A5-B948-90E3-A8183A41C6A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61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28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7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175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61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6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7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3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60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DA854-2F81-8E46-9A1C-08D78B623DA4}" type="datetimeFigureOut">
              <a:rPr lang="en-GB" smtClean="0"/>
              <a:t>31/08/2025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847DED-A9B8-1447-883B-2E498B294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4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D14E-CFD9-FB5E-70E7-6B8631D17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A4D13CA-610B-A173-B632-4DE4DE52B590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FB9C71C-2183-844C-EE83-29B545C886AE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A263AE-D289-A690-4F58-10FF742EC6B8}"/>
              </a:ext>
            </a:extLst>
          </p:cNvPr>
          <p:cNvGrpSpPr/>
          <p:nvPr/>
        </p:nvGrpSpPr>
        <p:grpSpPr>
          <a:xfrm>
            <a:off x="1762497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C147A82-FAED-1FA4-7FE3-9DC0ADD75B3E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2BEA2F1B-B2FE-C017-5D56-1F83CDB086AB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DA705695-6DBD-3D1B-5F20-B4867A50CAF7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32632436-4EA8-39BB-46B0-0D7C8773255C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8122A-42A9-8E77-DD89-306134DF5D84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6A862A-6FCF-EBD5-6662-1C3880BEA709}"/>
              </a:ext>
            </a:extLst>
          </p:cNvPr>
          <p:cNvSpPr txBox="1"/>
          <p:nvPr/>
        </p:nvSpPr>
        <p:spPr>
          <a:xfrm>
            <a:off x="96584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Hazardous Earth: Climate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318E9A10-8E63-CC25-DE67-EC1FBDB0C186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F24026-144E-58B8-EE28-B65F5605F855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FBE1C8FD-AD15-1E9F-4849-BF68653A97AE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E3646AB-D9F8-C5D3-B732-7E8DCF6F4FB9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CD014-1B95-5861-CCEF-C771F07DFF75}"/>
              </a:ext>
            </a:extLst>
          </p:cNvPr>
          <p:cNvSpPr txBox="1"/>
          <p:nvPr/>
        </p:nvSpPr>
        <p:spPr>
          <a:xfrm rot="16200000">
            <a:off x="654664" y="9162170"/>
            <a:ext cx="91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Atmospheric Circulation</a:t>
            </a:r>
            <a:endParaRPr lang="en-GB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6F42DE0-4FA7-2557-65D5-C4EEA2102B86}"/>
              </a:ext>
            </a:extLst>
          </p:cNvPr>
          <p:cNvSpPr txBox="1"/>
          <p:nvPr/>
        </p:nvSpPr>
        <p:spPr>
          <a:xfrm>
            <a:off x="674820" y="1210961"/>
            <a:ext cx="53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Atmospheric Circulation</a:t>
            </a:r>
            <a:endParaRPr lang="en-US" sz="36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3C9C13C-A9D5-9C55-7F49-4E048085BED1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06DF5611-2A1D-690F-3FF6-64E5FCB6A7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26815D-CBC4-C160-D52C-DDAB1F830ECD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A8707F-55BF-EDE4-D5D1-0A138AC5803E}"/>
              </a:ext>
            </a:extLst>
          </p:cNvPr>
          <p:cNvSpPr txBox="1"/>
          <p:nvPr/>
        </p:nvSpPr>
        <p:spPr>
          <a:xfrm>
            <a:off x="601946" y="1789130"/>
            <a:ext cx="6084374" cy="2646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Earth’s atmosphere moves heat from areas of surplus (the E________) to areas of deficit (the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______). This movement of air is called g_______ a____________ circulation. It is split into three cells in each hemisphere: the H_______ cell, F_______ cell and P______ cell. At the Equator, warm air rises creating a belt of l____ pressure. At around 30°N and 30°S, air sinks creating h_____ pressure. Surface winds in the tropics are called </a:t>
            </a: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_____ winds.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88CED4B-4E86-33A8-2A82-AA6011500DC3}"/>
              </a:ext>
            </a:extLst>
          </p:cNvPr>
          <p:cNvSpPr/>
          <p:nvPr/>
        </p:nvSpPr>
        <p:spPr>
          <a:xfrm>
            <a:off x="231575" y="43901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557B9F-3789-637B-816F-8D47766B3EFE}"/>
              </a:ext>
            </a:extLst>
          </p:cNvPr>
          <p:cNvSpPr txBox="1"/>
          <p:nvPr/>
        </p:nvSpPr>
        <p:spPr>
          <a:xfrm>
            <a:off x="542001" y="4322403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CC453F-B3A7-B43A-248E-8EB21BA98D2B}"/>
              </a:ext>
            </a:extLst>
          </p:cNvPr>
          <p:cNvSpPr txBox="1"/>
          <p:nvPr/>
        </p:nvSpPr>
        <p:spPr>
          <a:xfrm>
            <a:off x="557268" y="4778113"/>
            <a:ext cx="445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Hadley cell is found closest to the poles.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AA5D163-9580-4F8B-8EE7-ED8A608E536C}"/>
              </a:ext>
            </a:extLst>
          </p:cNvPr>
          <p:cNvSpPr txBox="1"/>
          <p:nvPr/>
        </p:nvSpPr>
        <p:spPr>
          <a:xfrm>
            <a:off x="554839" y="5206646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Trade winds in the northern hemisphere blow from the south-east.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19CA1BA-B5E1-5065-D821-C0AC7F422D24}"/>
              </a:ext>
            </a:extLst>
          </p:cNvPr>
          <p:cNvSpPr txBox="1"/>
          <p:nvPr/>
        </p:nvSpPr>
        <p:spPr>
          <a:xfrm>
            <a:off x="554839" y="5770554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Polar cell is the smallest of the three circulation cells.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43067D-C72F-C458-E730-E977A2E6BCA4}"/>
              </a:ext>
            </a:extLst>
          </p:cNvPr>
          <p:cNvSpPr txBox="1"/>
          <p:nvPr/>
        </p:nvSpPr>
        <p:spPr>
          <a:xfrm>
            <a:off x="4963895" y="4405523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D62199-6E40-4F4C-254F-E20C253F86F7}"/>
              </a:ext>
            </a:extLst>
          </p:cNvPr>
          <p:cNvSpPr txBox="1"/>
          <p:nvPr/>
        </p:nvSpPr>
        <p:spPr>
          <a:xfrm>
            <a:off x="5808604" y="4399259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E3DF447D-9D41-C1ED-E26B-4B4E3DAD97FA}"/>
              </a:ext>
            </a:extLst>
          </p:cNvPr>
          <p:cNvSpPr/>
          <p:nvPr/>
        </p:nvSpPr>
        <p:spPr>
          <a:xfrm>
            <a:off x="5235679" y="47988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70E7FB2B-E921-5AA4-13FD-E32B738589EC}"/>
              </a:ext>
            </a:extLst>
          </p:cNvPr>
          <p:cNvSpPr/>
          <p:nvPr/>
        </p:nvSpPr>
        <p:spPr>
          <a:xfrm>
            <a:off x="6037443" y="48036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884BFDA8-C5DB-2B2B-D586-3781DACD2020}"/>
              </a:ext>
            </a:extLst>
          </p:cNvPr>
          <p:cNvSpPr/>
          <p:nvPr/>
        </p:nvSpPr>
        <p:spPr>
          <a:xfrm>
            <a:off x="5235679" y="53023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37">
            <a:extLst>
              <a:ext uri="{FF2B5EF4-FFF2-40B4-BE49-F238E27FC236}">
                <a16:creationId xmlns:a16="http://schemas.microsoft.com/office/drawing/2014/main" id="{7453723A-18FA-F8A9-89E5-3586EF66BD67}"/>
              </a:ext>
            </a:extLst>
          </p:cNvPr>
          <p:cNvSpPr/>
          <p:nvPr/>
        </p:nvSpPr>
        <p:spPr>
          <a:xfrm>
            <a:off x="6037443" y="53070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AFAE361E-AE2E-D402-E5D8-E95284C5FE6E}"/>
              </a:ext>
            </a:extLst>
          </p:cNvPr>
          <p:cNvSpPr/>
          <p:nvPr/>
        </p:nvSpPr>
        <p:spPr>
          <a:xfrm>
            <a:off x="5238266" y="579166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05FBA7A4-1C24-D5AC-1EDD-EC2AD80434B1}"/>
              </a:ext>
            </a:extLst>
          </p:cNvPr>
          <p:cNvSpPr/>
          <p:nvPr/>
        </p:nvSpPr>
        <p:spPr>
          <a:xfrm>
            <a:off x="6040030" y="57964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D7B95A4-EECE-8DED-8872-8420AB4892E1}"/>
              </a:ext>
            </a:extLst>
          </p:cNvPr>
          <p:cNvSpPr txBox="1"/>
          <p:nvPr/>
        </p:nvSpPr>
        <p:spPr>
          <a:xfrm>
            <a:off x="554839" y="6281020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Jet streams are fast-flowing air currents high in the atmosphere.</a:t>
            </a:r>
          </a:p>
        </p:txBody>
      </p:sp>
      <p:sp>
        <p:nvSpPr>
          <p:cNvPr id="73" name="Rounded Rectangle 49">
            <a:extLst>
              <a:ext uri="{FF2B5EF4-FFF2-40B4-BE49-F238E27FC236}">
                <a16:creationId xmlns:a16="http://schemas.microsoft.com/office/drawing/2014/main" id="{C1E7F608-FC11-9E67-944A-B68248A985EE}"/>
              </a:ext>
            </a:extLst>
          </p:cNvPr>
          <p:cNvSpPr/>
          <p:nvPr/>
        </p:nvSpPr>
        <p:spPr>
          <a:xfrm>
            <a:off x="5238266" y="63021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50">
            <a:extLst>
              <a:ext uri="{FF2B5EF4-FFF2-40B4-BE49-F238E27FC236}">
                <a16:creationId xmlns:a16="http://schemas.microsoft.com/office/drawing/2014/main" id="{7DAF7617-674B-9265-C567-3B9670470032}"/>
              </a:ext>
            </a:extLst>
          </p:cNvPr>
          <p:cNvSpPr/>
          <p:nvPr/>
        </p:nvSpPr>
        <p:spPr>
          <a:xfrm>
            <a:off x="6040030" y="63069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FDF9AC5-7C79-9FA9-2480-F985DB0A754F}"/>
              </a:ext>
            </a:extLst>
          </p:cNvPr>
          <p:cNvSpPr/>
          <p:nvPr/>
        </p:nvSpPr>
        <p:spPr>
          <a:xfrm>
            <a:off x="313412" y="697717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A3E178-9B24-A794-96CC-4A00FDCE37E5}"/>
              </a:ext>
            </a:extLst>
          </p:cNvPr>
          <p:cNvSpPr txBox="1"/>
          <p:nvPr/>
        </p:nvSpPr>
        <p:spPr>
          <a:xfrm>
            <a:off x="629823" y="6969331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the Cells to their descriptions.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84A2454-5D97-60BF-5B33-45402D85520E}"/>
              </a:ext>
            </a:extLst>
          </p:cNvPr>
          <p:cNvSpPr txBox="1"/>
          <p:nvPr/>
        </p:nvSpPr>
        <p:spPr>
          <a:xfrm>
            <a:off x="629017" y="7436716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Hadley Cell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82184BE-301D-9B1E-C635-7158641453C4}"/>
              </a:ext>
            </a:extLst>
          </p:cNvPr>
          <p:cNvSpPr txBox="1"/>
          <p:nvPr/>
        </p:nvSpPr>
        <p:spPr>
          <a:xfrm>
            <a:off x="2242968" y="7351505"/>
            <a:ext cx="448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 60° and the poles. Cold air sinks at the poles and moves towards lower latitudes.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8662047-AB06-A253-9D30-A8B12B09A7F8}"/>
              </a:ext>
            </a:extLst>
          </p:cNvPr>
          <p:cNvSpPr txBox="1"/>
          <p:nvPr/>
        </p:nvSpPr>
        <p:spPr>
          <a:xfrm>
            <a:off x="611607" y="7934484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Ferrel Cell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99828C9-8524-AB18-BA96-5CBFAE9B28A9}"/>
              </a:ext>
            </a:extLst>
          </p:cNvPr>
          <p:cNvSpPr txBox="1"/>
          <p:nvPr/>
        </p:nvSpPr>
        <p:spPr>
          <a:xfrm>
            <a:off x="611607" y="8426330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Polar Cell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96E19B2-AFFD-8B49-24B0-24DE49E46827}"/>
              </a:ext>
            </a:extLst>
          </p:cNvPr>
          <p:cNvSpPr txBox="1"/>
          <p:nvPr/>
        </p:nvSpPr>
        <p:spPr>
          <a:xfrm>
            <a:off x="2242969" y="7856833"/>
            <a:ext cx="458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 the Equator and 30°. Warm air rises at the Equator, moves poleward, cools and sinks.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30370E6-678B-F1A1-C822-5C7918B251D3}"/>
              </a:ext>
            </a:extLst>
          </p:cNvPr>
          <p:cNvSpPr txBox="1"/>
          <p:nvPr/>
        </p:nvSpPr>
        <p:spPr>
          <a:xfrm>
            <a:off x="2242968" y="8353342"/>
            <a:ext cx="436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 30° and 60°. Air movement is complex, transferring warm air poleward and cold air equatorward.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764BE4-F486-59D9-9603-FC92DCB5E7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50" y="8991283"/>
            <a:ext cx="698537" cy="69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327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AF6A6-2B35-BAD4-378D-F1B68596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4F274E-2F71-84E1-4C21-79ACBBCE0732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B913A05-3C57-337A-F2F1-F295DF22BBEC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4786BDA6-289D-49D7-B5E0-F11F81FE65AA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50EAE96-ADA2-D2E6-C266-32CA80CBA233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A2A9B6C8-4921-B5E9-A96B-F65C53BB9210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0FAE7E2F-A131-7F37-F264-6337F986D29E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B05B20FD-2A14-66E6-4C5A-4AE87CB41C3E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9C6E7-4E8E-B14D-C2DC-A12C95B30F78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F8867E-8290-4E0F-D4FB-8607E2C339B2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Hazardous Earth: Climate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C577CC9-260E-B0AD-712B-5CDDA67E57BF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6699CF-A4D0-C5F8-7896-8DF6CD8C4254}"/>
              </a:ext>
            </a:extLst>
          </p:cNvPr>
          <p:cNvSpPr txBox="1"/>
          <p:nvPr/>
        </p:nvSpPr>
        <p:spPr>
          <a:xfrm>
            <a:off x="601946" y="1825706"/>
            <a:ext cx="597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and label one hemisphere's atmospheric circulation. Include: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0E5DCBC-06C4-559A-46D6-DD51C528F121}"/>
              </a:ext>
            </a:extLst>
          </p:cNvPr>
          <p:cNvSpPr/>
          <p:nvPr/>
        </p:nvSpPr>
        <p:spPr>
          <a:xfrm>
            <a:off x="709126" y="2376858"/>
            <a:ext cx="4048404" cy="1913166"/>
          </a:xfrm>
          <a:prstGeom prst="roundRect">
            <a:avLst>
              <a:gd name="adj" fmla="val 2085"/>
            </a:avLst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3C5CD03-ED09-B722-3FDC-CEE2567641CA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D920B7-EB45-50FA-6BE3-BB84E814BD5C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CC8D47-E5D6-C044-910F-F435EED368A5}"/>
              </a:ext>
            </a:extLst>
          </p:cNvPr>
          <p:cNvSpPr/>
          <p:nvPr/>
        </p:nvSpPr>
        <p:spPr>
          <a:xfrm>
            <a:off x="285535" y="438791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99DBF4-DD56-AB7B-3B66-370E1B2DB7C4}"/>
              </a:ext>
            </a:extLst>
          </p:cNvPr>
          <p:cNvSpPr/>
          <p:nvPr/>
        </p:nvSpPr>
        <p:spPr>
          <a:xfrm>
            <a:off x="285535" y="692981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A73D3FE-B202-8266-2AF9-B60CFF52D5CB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8A20D38-95D9-AD13-84AE-73AA4914FA41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BBAD920-28C3-D25D-D293-0226605DFAE1}"/>
              </a:ext>
            </a:extLst>
          </p:cNvPr>
          <p:cNvSpPr/>
          <p:nvPr/>
        </p:nvSpPr>
        <p:spPr>
          <a:xfrm>
            <a:off x="285534" y="68999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CEF39B-C6A9-F145-BA55-A427AC790EE7}"/>
              </a:ext>
            </a:extLst>
          </p:cNvPr>
          <p:cNvSpPr txBox="1"/>
          <p:nvPr/>
        </p:nvSpPr>
        <p:spPr>
          <a:xfrm>
            <a:off x="498842" y="7170401"/>
            <a:ext cx="1516163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Latitude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4D7DC1-427E-71F3-A8B3-6CB0FA832B87}"/>
              </a:ext>
            </a:extLst>
          </p:cNvPr>
          <p:cNvSpPr txBox="1"/>
          <p:nvPr/>
        </p:nvSpPr>
        <p:spPr>
          <a:xfrm>
            <a:off x="1902489" y="7180996"/>
            <a:ext cx="183955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Pressure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A29BBD-D7DE-E6C6-55F4-C62A2DA47BFF}"/>
              </a:ext>
            </a:extLst>
          </p:cNvPr>
          <p:cNvSpPr txBox="1"/>
          <p:nvPr/>
        </p:nvSpPr>
        <p:spPr>
          <a:xfrm>
            <a:off x="3736820" y="7151479"/>
            <a:ext cx="2611525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Characteristics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2223701-9CB0-71D8-209D-AC924034EC70}"/>
              </a:ext>
            </a:extLst>
          </p:cNvPr>
          <p:cNvCxnSpPr>
            <a:cxnSpLocks/>
          </p:cNvCxnSpPr>
          <p:nvPr/>
        </p:nvCxnSpPr>
        <p:spPr>
          <a:xfrm>
            <a:off x="1610658" y="7291899"/>
            <a:ext cx="0" cy="2017564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0F8529E-C41E-2306-13D0-EB40D542136D}"/>
              </a:ext>
            </a:extLst>
          </p:cNvPr>
          <p:cNvCxnSpPr>
            <a:cxnSpLocks/>
          </p:cNvCxnSpPr>
          <p:nvPr/>
        </p:nvCxnSpPr>
        <p:spPr>
          <a:xfrm>
            <a:off x="3229948" y="7291899"/>
            <a:ext cx="0" cy="2017564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30AE146-83FA-4295-8531-89F6AAE569B9}"/>
              </a:ext>
            </a:extLst>
          </p:cNvPr>
          <p:cNvCxnSpPr>
            <a:cxnSpLocks/>
          </p:cNvCxnSpPr>
          <p:nvPr/>
        </p:nvCxnSpPr>
        <p:spPr>
          <a:xfrm>
            <a:off x="443739" y="7550381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343B218-91EE-65DA-310A-53D1C1C214C0}"/>
              </a:ext>
            </a:extLst>
          </p:cNvPr>
          <p:cNvSpPr txBox="1"/>
          <p:nvPr/>
        </p:nvSpPr>
        <p:spPr>
          <a:xfrm>
            <a:off x="389779" y="7608735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Equator</a:t>
            </a:r>
            <a:endParaRPr lang="en-GB" sz="11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E2F54AC-48C3-5C05-B514-54D73835307D}"/>
              </a:ext>
            </a:extLst>
          </p:cNvPr>
          <p:cNvSpPr txBox="1"/>
          <p:nvPr/>
        </p:nvSpPr>
        <p:spPr>
          <a:xfrm>
            <a:off x="365544" y="8010313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30º N/S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703FA3-D446-DCC2-2991-43965BCF5A1A}"/>
              </a:ext>
            </a:extLst>
          </p:cNvPr>
          <p:cNvSpPr txBox="1"/>
          <p:nvPr/>
        </p:nvSpPr>
        <p:spPr>
          <a:xfrm>
            <a:off x="365544" y="8411891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6</a:t>
            </a:r>
            <a:r>
              <a:rPr lang="en-GB" sz="11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0º N/S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774AAF2-D6F4-F2C5-77E1-7F25364245C8}"/>
              </a:ext>
            </a:extLst>
          </p:cNvPr>
          <p:cNvSpPr txBox="1"/>
          <p:nvPr/>
        </p:nvSpPr>
        <p:spPr>
          <a:xfrm>
            <a:off x="365544" y="8859496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C7141F-47A5-0951-AB45-5C62107642A4}"/>
              </a:ext>
            </a:extLst>
          </p:cNvPr>
          <p:cNvCxnSpPr>
            <a:cxnSpLocks/>
          </p:cNvCxnSpPr>
          <p:nvPr/>
        </p:nvCxnSpPr>
        <p:spPr>
          <a:xfrm>
            <a:off x="443739" y="8010313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1035A97-52C7-0B08-DAB8-9A36EB53C76A}"/>
              </a:ext>
            </a:extLst>
          </p:cNvPr>
          <p:cNvCxnSpPr>
            <a:cxnSpLocks/>
          </p:cNvCxnSpPr>
          <p:nvPr/>
        </p:nvCxnSpPr>
        <p:spPr>
          <a:xfrm>
            <a:off x="443738" y="8411891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8B1EEC7-0CA3-1935-691E-F2770FD058CD}"/>
              </a:ext>
            </a:extLst>
          </p:cNvPr>
          <p:cNvCxnSpPr>
            <a:cxnSpLocks/>
          </p:cNvCxnSpPr>
          <p:nvPr/>
        </p:nvCxnSpPr>
        <p:spPr>
          <a:xfrm>
            <a:off x="443738" y="8846781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7B188D-54E4-AA12-3B6B-4F6393916B4E}"/>
              </a:ext>
            </a:extLst>
          </p:cNvPr>
          <p:cNvSpPr txBox="1"/>
          <p:nvPr/>
        </p:nvSpPr>
        <p:spPr>
          <a:xfrm>
            <a:off x="599410" y="6824908"/>
            <a:ext cx="6084374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table to show what happens at each latitude.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4D051F-E508-EF3A-0F85-C33B9C07A1CD}"/>
              </a:ext>
            </a:extLst>
          </p:cNvPr>
          <p:cNvSpPr txBox="1"/>
          <p:nvPr/>
        </p:nvSpPr>
        <p:spPr>
          <a:xfrm>
            <a:off x="591372" y="4384093"/>
            <a:ext cx="5970518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At the Equator, rising air causes l___ pressure and h____ rainfall, which leads to tropical r__________. Around 30°, sinking air creates h___ pressure and d___ zones, such as deserts. Near 60°, warmer air rises at l___ pressure, leading to s_______ weather. The pattern of rising and sinking air and the resulting winds (trade, westerlies) influence the formation of t________ storms.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45472-8242-69E3-B68E-8989278D2340}"/>
              </a:ext>
            </a:extLst>
          </p:cNvPr>
          <p:cNvSpPr txBox="1"/>
          <p:nvPr/>
        </p:nvSpPr>
        <p:spPr>
          <a:xfrm>
            <a:off x="4757530" y="2512193"/>
            <a:ext cx="15908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0013" indent="-1000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2489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Equator, 30°, 60°, Pole</a:t>
            </a:r>
          </a:p>
          <a:p>
            <a:pPr marL="100013" indent="-100013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12489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Hadley, Ferrel, and Polar cells</a:t>
            </a:r>
          </a:p>
        </p:txBody>
      </p:sp>
      <p:pic>
        <p:nvPicPr>
          <p:cNvPr id="19" name="Picture 18" descr="A diagram of the earth&#10;&#10;AI-generated content may be incorrect.">
            <a:extLst>
              <a:ext uri="{FF2B5EF4-FFF2-40B4-BE49-F238E27FC236}">
                <a16:creationId xmlns:a16="http://schemas.microsoft.com/office/drawing/2014/main" id="{54AA2102-4661-7B0D-71A9-557F4EFE0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7784" y="2397679"/>
            <a:ext cx="1976835" cy="187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11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CE24-9685-BCCD-7860-FE1638743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EB9CBB-06BA-FE9F-6980-F3E30A067874}"/>
              </a:ext>
            </a:extLst>
          </p:cNvPr>
          <p:cNvSpPr/>
          <p:nvPr/>
        </p:nvSpPr>
        <p:spPr>
          <a:xfrm>
            <a:off x="111998" y="614193"/>
            <a:ext cx="6634003" cy="1172575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4E3BB42-29D4-28FE-5E43-C0C61FF10858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3CB9AF59-673A-97D0-8EEF-60750CF14598}"/>
              </a:ext>
            </a:extLst>
          </p:cNvPr>
          <p:cNvGrpSpPr/>
          <p:nvPr/>
        </p:nvGrpSpPr>
        <p:grpSpPr>
          <a:xfrm>
            <a:off x="1762497" y="353677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C4F5049-8BE1-C68C-F9F5-7690AD4F0CF5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269F6401-82BC-0F72-0004-03063F0488AC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6EA3C8A8-3F2C-D9F9-55A7-AE136B113B1B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2CFF1FF-6EF7-22B0-8CCA-28030841BC93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443014-DBA6-6212-4906-A0EB47FD590C}"/>
              </a:ext>
            </a:extLst>
          </p:cNvPr>
          <p:cNvSpPr txBox="1"/>
          <p:nvPr/>
        </p:nvSpPr>
        <p:spPr>
          <a:xfrm>
            <a:off x="809897" y="673682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8DD882-262B-EF00-2555-A0705D5ABF87}"/>
              </a:ext>
            </a:extLst>
          </p:cNvPr>
          <p:cNvSpPr txBox="1"/>
          <p:nvPr/>
        </p:nvSpPr>
        <p:spPr>
          <a:xfrm>
            <a:off x="965840" y="37064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Hazardous Earth: Climate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B7C611A-1290-5CAF-75BD-A3F537BB2934}"/>
              </a:ext>
            </a:extLst>
          </p:cNvPr>
          <p:cNvSpPr/>
          <p:nvPr/>
        </p:nvSpPr>
        <p:spPr>
          <a:xfrm>
            <a:off x="111998" y="9039541"/>
            <a:ext cx="6634003" cy="697131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94D5042-1BFF-FF8E-8BF0-133DF4C71EDE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2C4A0B9B-2530-7ED8-3DB9-42D8A8FB8B59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E6F65DD-E20F-4408-CBC7-4C8BE54922A5}"/>
              </a:ext>
            </a:extLst>
          </p:cNvPr>
          <p:cNvSpPr/>
          <p:nvPr/>
        </p:nvSpPr>
        <p:spPr>
          <a:xfrm>
            <a:off x="142725" y="8960481"/>
            <a:ext cx="6574000" cy="442252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B0C90E-979D-B941-2309-323894507267}"/>
              </a:ext>
            </a:extLst>
          </p:cNvPr>
          <p:cNvSpPr txBox="1"/>
          <p:nvPr/>
        </p:nvSpPr>
        <p:spPr>
          <a:xfrm rot="16200000">
            <a:off x="654664" y="9162170"/>
            <a:ext cx="913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Atmospheric Circulation</a:t>
            </a:r>
            <a:endParaRPr lang="en-GB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FC07368-EC75-FE37-57D7-7167567BF59A}"/>
              </a:ext>
            </a:extLst>
          </p:cNvPr>
          <p:cNvSpPr txBox="1"/>
          <p:nvPr/>
        </p:nvSpPr>
        <p:spPr>
          <a:xfrm>
            <a:off x="674820" y="1210961"/>
            <a:ext cx="5373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Atmospheric Circulation</a:t>
            </a:r>
            <a:endParaRPr lang="en-US" sz="3600" b="1" i="1" dirty="0">
              <a:solidFill>
                <a:srgbClr val="FFFFFF"/>
              </a:solidFill>
              <a:latin typeface="Bobby Jones Soft Regular"/>
              <a:ea typeface="Bobby Jones Soft Regular"/>
              <a:cs typeface="Bobby Jones Soft Regular"/>
              <a:sym typeface="Bobby Jones Soft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9ACFE472-A251-4313-5E3E-54E8259490D0}"/>
              </a:ext>
            </a:extLst>
          </p:cNvPr>
          <p:cNvSpPr/>
          <p:nvPr/>
        </p:nvSpPr>
        <p:spPr>
          <a:xfrm>
            <a:off x="4358619" y="9169798"/>
            <a:ext cx="2123666" cy="3530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 descr="Internet Geography">
            <a:extLst>
              <a:ext uri="{FF2B5EF4-FFF2-40B4-BE49-F238E27FC236}">
                <a16:creationId xmlns:a16="http://schemas.microsoft.com/office/drawing/2014/main" id="{61DD5D08-D3E6-53A1-29BA-689C77BBE1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912" y="9228264"/>
            <a:ext cx="2051080" cy="2361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11ED24B-E677-D82D-89A3-F88622AA6F05}"/>
              </a:ext>
            </a:extLst>
          </p:cNvPr>
          <p:cNvSpPr/>
          <p:nvPr/>
        </p:nvSpPr>
        <p:spPr>
          <a:xfrm>
            <a:off x="285535" y="18518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70ED3-0A4F-D28A-D6B2-FAE1D9337511}"/>
              </a:ext>
            </a:extLst>
          </p:cNvPr>
          <p:cNvSpPr txBox="1"/>
          <p:nvPr/>
        </p:nvSpPr>
        <p:spPr>
          <a:xfrm>
            <a:off x="601946" y="1789130"/>
            <a:ext cx="6084374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Earth’s atmosphere moves heat from areas of surplus (</a:t>
            </a:r>
            <a:r>
              <a:rPr lang="en-US" sz="1400" b="1" noProof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E</a:t>
            </a:r>
            <a:r>
              <a:rPr lang="en-US" sz="1400" b="1" noProof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quator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) to areas of deficit (the p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oles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). This movement of air is called g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lobal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a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tmospheric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circulation. It is split into three cells in each hemisphere: the H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adley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cell, F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errel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cell and P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olar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cell. At the Equator, warm air rises creating a belt of l</a:t>
            </a:r>
            <a:r>
              <a:rPr lang="en-US" sz="1400" b="1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ow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pressure. At around 30°N and 30°S, air sinks creating h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igh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pressure. Surface winds in the tropics are called t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rade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winds.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2E00907-35D3-EFAA-8FA5-E7A70DCF5F4C}"/>
              </a:ext>
            </a:extLst>
          </p:cNvPr>
          <p:cNvSpPr/>
          <p:nvPr/>
        </p:nvSpPr>
        <p:spPr>
          <a:xfrm>
            <a:off x="231575" y="439013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B5EC152-4DDF-2058-9466-48E83397267A}"/>
              </a:ext>
            </a:extLst>
          </p:cNvPr>
          <p:cNvSpPr txBox="1"/>
          <p:nvPr/>
        </p:nvSpPr>
        <p:spPr>
          <a:xfrm>
            <a:off x="542001" y="4322403"/>
            <a:ext cx="445200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 or false?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0E5DB5A-5F3F-ABDC-8E19-3EBD6BE60FA6}"/>
              </a:ext>
            </a:extLst>
          </p:cNvPr>
          <p:cNvSpPr txBox="1"/>
          <p:nvPr/>
        </p:nvSpPr>
        <p:spPr>
          <a:xfrm>
            <a:off x="557268" y="4778113"/>
            <a:ext cx="445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Hadley cell is found closest to the poles.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4BF66AD-DBEC-CC0E-0DF4-E71358AA3FF0}"/>
              </a:ext>
            </a:extLst>
          </p:cNvPr>
          <p:cNvSpPr txBox="1"/>
          <p:nvPr/>
        </p:nvSpPr>
        <p:spPr>
          <a:xfrm>
            <a:off x="554839" y="5206646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Trade winds in the northern hemisphere blow from the south-east.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BA8D943-2DAB-09EA-07E3-2C8737F10C31}"/>
              </a:ext>
            </a:extLst>
          </p:cNvPr>
          <p:cNvSpPr txBox="1"/>
          <p:nvPr/>
        </p:nvSpPr>
        <p:spPr>
          <a:xfrm>
            <a:off x="554839" y="5770554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Polar cell is the smallest of the three circulation cells.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C0D3340-EB7E-356E-591B-B11FD62EDB2E}"/>
              </a:ext>
            </a:extLst>
          </p:cNvPr>
          <p:cNvSpPr txBox="1"/>
          <p:nvPr/>
        </p:nvSpPr>
        <p:spPr>
          <a:xfrm>
            <a:off x="4963895" y="4405523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True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ED66100-FE45-55AD-9C2E-381021CFDC92}"/>
              </a:ext>
            </a:extLst>
          </p:cNvPr>
          <p:cNvSpPr txBox="1"/>
          <p:nvPr/>
        </p:nvSpPr>
        <p:spPr>
          <a:xfrm>
            <a:off x="5808604" y="4399259"/>
            <a:ext cx="7749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False</a:t>
            </a:r>
          </a:p>
        </p:txBody>
      </p:sp>
      <p:sp>
        <p:nvSpPr>
          <p:cNvPr id="64" name="Rounded Rectangle 31">
            <a:extLst>
              <a:ext uri="{FF2B5EF4-FFF2-40B4-BE49-F238E27FC236}">
                <a16:creationId xmlns:a16="http://schemas.microsoft.com/office/drawing/2014/main" id="{2D2C1435-2D4F-7227-3A31-1F31A2B5AA7F}"/>
              </a:ext>
            </a:extLst>
          </p:cNvPr>
          <p:cNvSpPr/>
          <p:nvPr/>
        </p:nvSpPr>
        <p:spPr>
          <a:xfrm>
            <a:off x="5235679" y="479887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44732566-4942-65F7-60D3-F68E4A7B6877}"/>
              </a:ext>
            </a:extLst>
          </p:cNvPr>
          <p:cNvSpPr/>
          <p:nvPr/>
        </p:nvSpPr>
        <p:spPr>
          <a:xfrm>
            <a:off x="6037443" y="4803649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ed Rectangle 34">
            <a:extLst>
              <a:ext uri="{FF2B5EF4-FFF2-40B4-BE49-F238E27FC236}">
                <a16:creationId xmlns:a16="http://schemas.microsoft.com/office/drawing/2014/main" id="{6A2AC1DB-F63C-7B6C-B258-F744078E70E1}"/>
              </a:ext>
            </a:extLst>
          </p:cNvPr>
          <p:cNvSpPr/>
          <p:nvPr/>
        </p:nvSpPr>
        <p:spPr>
          <a:xfrm>
            <a:off x="5235679" y="530231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ounded Rectangle 37">
            <a:extLst>
              <a:ext uri="{FF2B5EF4-FFF2-40B4-BE49-F238E27FC236}">
                <a16:creationId xmlns:a16="http://schemas.microsoft.com/office/drawing/2014/main" id="{1184CA3F-A693-B39B-5C40-72AFED7D710D}"/>
              </a:ext>
            </a:extLst>
          </p:cNvPr>
          <p:cNvSpPr/>
          <p:nvPr/>
        </p:nvSpPr>
        <p:spPr>
          <a:xfrm>
            <a:off x="6037443" y="5307084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ounded Rectangle 38">
            <a:extLst>
              <a:ext uri="{FF2B5EF4-FFF2-40B4-BE49-F238E27FC236}">
                <a16:creationId xmlns:a16="http://schemas.microsoft.com/office/drawing/2014/main" id="{F7524B5D-1BAC-8D05-7E85-E4D97F77937E}"/>
              </a:ext>
            </a:extLst>
          </p:cNvPr>
          <p:cNvSpPr/>
          <p:nvPr/>
        </p:nvSpPr>
        <p:spPr>
          <a:xfrm>
            <a:off x="5238266" y="579166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ounded Rectangle 40">
            <a:extLst>
              <a:ext uri="{FF2B5EF4-FFF2-40B4-BE49-F238E27FC236}">
                <a16:creationId xmlns:a16="http://schemas.microsoft.com/office/drawing/2014/main" id="{A8183FE2-721E-97FF-46EB-1D8755449DBC}"/>
              </a:ext>
            </a:extLst>
          </p:cNvPr>
          <p:cNvSpPr/>
          <p:nvPr/>
        </p:nvSpPr>
        <p:spPr>
          <a:xfrm>
            <a:off x="6040030" y="5796437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6486CC-0ED4-16FD-648C-CEA2C58C911D}"/>
              </a:ext>
            </a:extLst>
          </p:cNvPr>
          <p:cNvSpPr txBox="1"/>
          <p:nvPr/>
        </p:nvSpPr>
        <p:spPr>
          <a:xfrm>
            <a:off x="554839" y="6281020"/>
            <a:ext cx="44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Jet streams are fast-flowing air currents high in the atmosphere.</a:t>
            </a:r>
          </a:p>
        </p:txBody>
      </p:sp>
      <p:sp>
        <p:nvSpPr>
          <p:cNvPr id="73" name="Rounded Rectangle 49">
            <a:extLst>
              <a:ext uri="{FF2B5EF4-FFF2-40B4-BE49-F238E27FC236}">
                <a16:creationId xmlns:a16="http://schemas.microsoft.com/office/drawing/2014/main" id="{815DCFE0-10CC-1F83-E6E9-352BB11BF76F}"/>
              </a:ext>
            </a:extLst>
          </p:cNvPr>
          <p:cNvSpPr/>
          <p:nvPr/>
        </p:nvSpPr>
        <p:spPr>
          <a:xfrm>
            <a:off x="5238266" y="630213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50">
            <a:extLst>
              <a:ext uri="{FF2B5EF4-FFF2-40B4-BE49-F238E27FC236}">
                <a16:creationId xmlns:a16="http://schemas.microsoft.com/office/drawing/2014/main" id="{4B49BDD6-EEF4-E1DD-29C1-A03891897B25}"/>
              </a:ext>
            </a:extLst>
          </p:cNvPr>
          <p:cNvSpPr/>
          <p:nvPr/>
        </p:nvSpPr>
        <p:spPr>
          <a:xfrm>
            <a:off x="6040030" y="6306903"/>
            <a:ext cx="317241" cy="317241"/>
          </a:xfrm>
          <a:prstGeom prst="roundRect">
            <a:avLst/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62A54C80-CF97-9C68-08F2-FB36BAAC6E98}"/>
              </a:ext>
            </a:extLst>
          </p:cNvPr>
          <p:cNvSpPr/>
          <p:nvPr/>
        </p:nvSpPr>
        <p:spPr>
          <a:xfrm>
            <a:off x="313412" y="6977173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3</a:t>
            </a:r>
            <a:endParaRPr lang="en-GB" sz="1400" b="1" noProof="0" dirty="0">
              <a:latin typeface="Bobby Jones Soft Regular" pitchFamily="2" charset="7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E887A8A-ECE6-412D-7745-81079EEDAA1C}"/>
              </a:ext>
            </a:extLst>
          </p:cNvPr>
          <p:cNvSpPr txBox="1"/>
          <p:nvPr/>
        </p:nvSpPr>
        <p:spPr>
          <a:xfrm>
            <a:off x="629823" y="6969331"/>
            <a:ext cx="5880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Match </a:t>
            </a:r>
            <a:r>
              <a:rPr lang="en-GB" sz="1400" b="1" noProof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 cells to </a:t>
            </a: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their descriptions.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2C3FD94-3249-194B-4D62-D50B2AA0472E}"/>
              </a:ext>
            </a:extLst>
          </p:cNvPr>
          <p:cNvSpPr txBox="1"/>
          <p:nvPr/>
        </p:nvSpPr>
        <p:spPr>
          <a:xfrm>
            <a:off x="629017" y="7436716"/>
            <a:ext cx="176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Hadley Cell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5175BD7-4A76-BD95-A7F6-BB49F6D7AFC1}"/>
              </a:ext>
            </a:extLst>
          </p:cNvPr>
          <p:cNvSpPr txBox="1"/>
          <p:nvPr/>
        </p:nvSpPr>
        <p:spPr>
          <a:xfrm>
            <a:off x="2242968" y="7351505"/>
            <a:ext cx="448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 60° and the poles. Cold air sinks at the poles and moves towards lower latitudes.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F72A6B6-629D-9E0E-CF5E-26BFC1405C21}"/>
              </a:ext>
            </a:extLst>
          </p:cNvPr>
          <p:cNvSpPr txBox="1"/>
          <p:nvPr/>
        </p:nvSpPr>
        <p:spPr>
          <a:xfrm>
            <a:off x="611607" y="7934484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Ferrel Cell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FE2CEFD-30D8-E7A4-32F7-6E0C069863F4}"/>
              </a:ext>
            </a:extLst>
          </p:cNvPr>
          <p:cNvSpPr txBox="1"/>
          <p:nvPr/>
        </p:nvSpPr>
        <p:spPr>
          <a:xfrm>
            <a:off x="624280" y="8425593"/>
            <a:ext cx="2480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Polar Cell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5C27204-077B-AF46-EFF2-087C4716C7DC}"/>
              </a:ext>
            </a:extLst>
          </p:cNvPr>
          <p:cNvSpPr txBox="1"/>
          <p:nvPr/>
        </p:nvSpPr>
        <p:spPr>
          <a:xfrm>
            <a:off x="2242969" y="7856833"/>
            <a:ext cx="458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 the Equator and 30°. Warm air rises at the Equator, moves poleward, cools and sinks.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A667243-95CD-CCA6-7789-46754E6764CD}"/>
              </a:ext>
            </a:extLst>
          </p:cNvPr>
          <p:cNvSpPr txBox="1"/>
          <p:nvPr/>
        </p:nvSpPr>
        <p:spPr>
          <a:xfrm>
            <a:off x="2242968" y="8353342"/>
            <a:ext cx="436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Found between 30° and 60°. Air movement is complex, transferring warm air poleward and cold air equatorward.</a:t>
            </a:r>
            <a:endParaRPr lang="en-GB" sz="12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C1EF91B-E429-DACB-FD9C-EB47BA55DB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350" y="8991283"/>
            <a:ext cx="698537" cy="6985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CD27E5C-9355-9D09-7A7A-C67BAEE7D55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0898" y="4726305"/>
            <a:ext cx="352257" cy="35225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C481BED7-4D66-F28F-075A-116FB461C69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93735" y="5196757"/>
            <a:ext cx="352257" cy="352257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F7345EC-96AA-0A96-E1D7-6676AE6668FC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77573" y="5717270"/>
            <a:ext cx="352257" cy="35225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E3BB45C-C1F2-F2E5-C31F-E5DB7FB9D6FF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4957" y="6175735"/>
            <a:ext cx="352257" cy="35225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6FCF0E-F2E8-080B-AEF1-525D9D4C9B79}"/>
              </a:ext>
            </a:extLst>
          </p:cNvPr>
          <p:cNvCxnSpPr>
            <a:cxnSpLocks/>
            <a:stCxn id="78" idx="1"/>
          </p:cNvCxnSpPr>
          <p:nvPr/>
        </p:nvCxnSpPr>
        <p:spPr>
          <a:xfrm flipH="1">
            <a:off x="1700116" y="7582338"/>
            <a:ext cx="542852" cy="992702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CE6CDD-F288-FEF6-A661-CC48ABC41F81}"/>
              </a:ext>
            </a:extLst>
          </p:cNvPr>
          <p:cNvCxnSpPr>
            <a:cxnSpLocks/>
            <a:stCxn id="81" idx="1"/>
          </p:cNvCxnSpPr>
          <p:nvPr/>
        </p:nvCxnSpPr>
        <p:spPr>
          <a:xfrm flipH="1" flipV="1">
            <a:off x="1881032" y="7557956"/>
            <a:ext cx="361937" cy="52971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5E4851-1A0E-0D41-7746-F6656F5DC513}"/>
              </a:ext>
            </a:extLst>
          </p:cNvPr>
          <p:cNvCxnSpPr>
            <a:cxnSpLocks/>
          </p:cNvCxnSpPr>
          <p:nvPr/>
        </p:nvCxnSpPr>
        <p:spPr>
          <a:xfrm flipH="1" flipV="1">
            <a:off x="1769421" y="8105775"/>
            <a:ext cx="361937" cy="529710"/>
          </a:xfrm>
          <a:prstGeom prst="line">
            <a:avLst/>
          </a:prstGeom>
          <a:ln w="38100" cap="rnd">
            <a:solidFill>
              <a:srgbClr val="81A03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3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C3186-4059-AA4F-AFED-631E4D6B7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the earth&#10;&#10;AI-generated content may be incorrect.">
            <a:extLst>
              <a:ext uri="{FF2B5EF4-FFF2-40B4-BE49-F238E27FC236}">
                <a16:creationId xmlns:a16="http://schemas.microsoft.com/office/drawing/2014/main" id="{6370A3C6-C119-5A88-4CBC-6B78CA61A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10" y="2389209"/>
            <a:ext cx="1976835" cy="187524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F592C97-F0C3-6056-4A63-F2F77D4E023F}"/>
              </a:ext>
            </a:extLst>
          </p:cNvPr>
          <p:cNvSpPr/>
          <p:nvPr/>
        </p:nvSpPr>
        <p:spPr>
          <a:xfrm>
            <a:off x="111998" y="614193"/>
            <a:ext cx="6634003" cy="882869"/>
          </a:xfrm>
          <a:prstGeom prst="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D3E4AF5-9235-5FF8-E06E-802A550FF504}"/>
              </a:ext>
            </a:extLst>
          </p:cNvPr>
          <p:cNvSpPr/>
          <p:nvPr/>
        </p:nvSpPr>
        <p:spPr>
          <a:xfrm>
            <a:off x="111998" y="147286"/>
            <a:ext cx="6634003" cy="1338711"/>
          </a:xfrm>
          <a:prstGeom prst="roundRect">
            <a:avLst>
              <a:gd name="adj" fmla="val 4790"/>
            </a:avLst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2785AE0A-9109-7F11-1D12-9614C027F638}"/>
              </a:ext>
            </a:extLst>
          </p:cNvPr>
          <p:cNvGrpSpPr/>
          <p:nvPr/>
        </p:nvGrpSpPr>
        <p:grpSpPr>
          <a:xfrm>
            <a:off x="1797785" y="372612"/>
            <a:ext cx="3262429" cy="343582"/>
            <a:chOff x="0" y="0"/>
            <a:chExt cx="4752179" cy="500475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74BC6CF8-E7D8-D3EC-5F3B-B5E1CD45E8D0}"/>
                </a:ext>
              </a:extLst>
            </p:cNvPr>
            <p:cNvSpPr/>
            <p:nvPr/>
          </p:nvSpPr>
          <p:spPr>
            <a:xfrm>
              <a:off x="0" y="0"/>
              <a:ext cx="4752179" cy="500475"/>
            </a:xfrm>
            <a:custGeom>
              <a:avLst/>
              <a:gdLst/>
              <a:ahLst/>
              <a:cxnLst/>
              <a:rect l="l" t="t" r="r" b="b"/>
              <a:pathLst>
                <a:path w="4752179" h="500475">
                  <a:moveTo>
                    <a:pt x="4752179" y="0"/>
                  </a:moveTo>
                  <a:lnTo>
                    <a:pt x="0" y="0"/>
                  </a:lnTo>
                  <a:lnTo>
                    <a:pt x="101600" y="250237"/>
                  </a:lnTo>
                  <a:lnTo>
                    <a:pt x="0" y="500475"/>
                  </a:lnTo>
                  <a:lnTo>
                    <a:pt x="4752179" y="500475"/>
                  </a:lnTo>
                  <a:lnTo>
                    <a:pt x="4650579" y="250237"/>
                  </a:lnTo>
                  <a:lnTo>
                    <a:pt x="4752179" y="0"/>
                  </a:lnTo>
                  <a:close/>
                </a:path>
              </a:pathLst>
            </a:custGeom>
            <a:solidFill>
              <a:srgbClr val="F2D22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C772CC68-92C1-F764-86C0-1471C32C8708}"/>
                </a:ext>
              </a:extLst>
            </p:cNvPr>
            <p:cNvSpPr txBox="1"/>
            <p:nvPr/>
          </p:nvSpPr>
          <p:spPr>
            <a:xfrm>
              <a:off x="88900" y="-47625"/>
              <a:ext cx="4574379" cy="548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42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2">
            <a:extLst>
              <a:ext uri="{FF2B5EF4-FFF2-40B4-BE49-F238E27FC236}">
                <a16:creationId xmlns:a16="http://schemas.microsoft.com/office/drawing/2014/main" id="{B25EBD84-3C7F-AA3F-E3CC-6E386CB8F07B}"/>
              </a:ext>
            </a:extLst>
          </p:cNvPr>
          <p:cNvSpPr/>
          <p:nvPr/>
        </p:nvSpPr>
        <p:spPr>
          <a:xfrm>
            <a:off x="5656391" y="229072"/>
            <a:ext cx="1089610" cy="1438161"/>
          </a:xfrm>
          <a:custGeom>
            <a:avLst/>
            <a:gdLst/>
            <a:ahLst/>
            <a:cxnLst/>
            <a:rect l="l" t="t" r="r" b="b"/>
            <a:pathLst>
              <a:path w="11545043" h="12771065">
                <a:moveTo>
                  <a:pt x="0" y="0"/>
                </a:moveTo>
                <a:lnTo>
                  <a:pt x="11545043" y="0"/>
                </a:lnTo>
                <a:lnTo>
                  <a:pt x="11545043" y="12771065"/>
                </a:lnTo>
                <a:lnTo>
                  <a:pt x="0" y="127710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931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A9B11BA9-D869-27BA-0A5F-A160A6F0E913}"/>
              </a:ext>
            </a:extLst>
          </p:cNvPr>
          <p:cNvSpPr/>
          <p:nvPr/>
        </p:nvSpPr>
        <p:spPr>
          <a:xfrm>
            <a:off x="111998" y="147286"/>
            <a:ext cx="1395798" cy="1601734"/>
          </a:xfrm>
          <a:custGeom>
            <a:avLst/>
            <a:gdLst/>
            <a:ahLst/>
            <a:cxnLst/>
            <a:rect l="l" t="t" r="r" b="b"/>
            <a:pathLst>
              <a:path w="19520008" h="14523816">
                <a:moveTo>
                  <a:pt x="0" y="0"/>
                </a:moveTo>
                <a:lnTo>
                  <a:pt x="19520008" y="0"/>
                </a:lnTo>
                <a:lnTo>
                  <a:pt x="19520008" y="14523816"/>
                </a:lnTo>
                <a:lnTo>
                  <a:pt x="0" y="145238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482" t="-1" r="-3" b="-211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5E0E4-94EB-D297-7EE4-27169FF845E7}"/>
              </a:ext>
            </a:extLst>
          </p:cNvPr>
          <p:cNvSpPr txBox="1"/>
          <p:nvPr/>
        </p:nvSpPr>
        <p:spPr>
          <a:xfrm>
            <a:off x="742357" y="774285"/>
            <a:ext cx="537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Bobby Jones Soft Regular"/>
                <a:ea typeface="Bobby Jones Soft Regular"/>
                <a:cs typeface="Bobby Jones Soft Regular"/>
                <a:sym typeface="Bobby Jones Soft"/>
              </a:rPr>
              <a:t>Geography Homework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2547C-F5F7-AB56-A888-2F362BBDF407}"/>
              </a:ext>
            </a:extLst>
          </p:cNvPr>
          <p:cNvSpPr txBox="1"/>
          <p:nvPr/>
        </p:nvSpPr>
        <p:spPr>
          <a:xfrm>
            <a:off x="1001128" y="389575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Hazardous Earth: Climate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F70D44F-4911-D236-1873-124689963F5D}"/>
              </a:ext>
            </a:extLst>
          </p:cNvPr>
          <p:cNvSpPr/>
          <p:nvPr/>
        </p:nvSpPr>
        <p:spPr>
          <a:xfrm>
            <a:off x="285535" y="183354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64208-0D9E-D167-4666-7C7E4E600935}"/>
              </a:ext>
            </a:extLst>
          </p:cNvPr>
          <p:cNvSpPr txBox="1"/>
          <p:nvPr/>
        </p:nvSpPr>
        <p:spPr>
          <a:xfrm>
            <a:off x="601946" y="1825706"/>
            <a:ext cx="5970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Draw and label one hemisphere's atmospheric circulation. Include: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801743B-E1BA-9FC4-5588-775C8F679CF6}"/>
              </a:ext>
            </a:extLst>
          </p:cNvPr>
          <p:cNvSpPr/>
          <p:nvPr/>
        </p:nvSpPr>
        <p:spPr>
          <a:xfrm>
            <a:off x="709126" y="2376858"/>
            <a:ext cx="4048404" cy="1913166"/>
          </a:xfrm>
          <a:prstGeom prst="roundRect">
            <a:avLst>
              <a:gd name="adj" fmla="val 2085"/>
            </a:avLst>
          </a:prstGeom>
          <a:noFill/>
          <a:ln w="28575">
            <a:solidFill>
              <a:srgbClr val="12489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A3ED36B-1468-5FC0-BD05-A8479F9F9B3B}"/>
              </a:ext>
            </a:extLst>
          </p:cNvPr>
          <p:cNvSpPr/>
          <p:nvPr/>
        </p:nvSpPr>
        <p:spPr>
          <a:xfrm>
            <a:off x="111998" y="9420366"/>
            <a:ext cx="6634003" cy="316306"/>
          </a:xfrm>
          <a:prstGeom prst="roundRect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2AE9AB-955B-F598-257C-C7F79A4503EC}"/>
              </a:ext>
            </a:extLst>
          </p:cNvPr>
          <p:cNvSpPr txBox="1"/>
          <p:nvPr/>
        </p:nvSpPr>
        <p:spPr>
          <a:xfrm>
            <a:off x="1001128" y="9424630"/>
            <a:ext cx="48557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www.internetgeography.net</a:t>
            </a:r>
            <a:endParaRPr lang="en-US" sz="1400" b="1" dirty="0">
              <a:solidFill>
                <a:schemeClr val="bg1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92C0CE2-0F8C-1D41-81BF-A07DBF8AD1BC}"/>
              </a:ext>
            </a:extLst>
          </p:cNvPr>
          <p:cNvSpPr/>
          <p:nvPr/>
        </p:nvSpPr>
        <p:spPr>
          <a:xfrm>
            <a:off x="285535" y="4387918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133FC8-7A77-2099-DB94-DF5FD023437D}"/>
              </a:ext>
            </a:extLst>
          </p:cNvPr>
          <p:cNvSpPr/>
          <p:nvPr/>
        </p:nvSpPr>
        <p:spPr>
          <a:xfrm>
            <a:off x="285535" y="6929815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Bobby Jones Soft Regular" pitchFamily="2" charset="77"/>
              </a:rPr>
              <a:t>9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80ED783-0124-80C0-9CE6-496E91935870}"/>
              </a:ext>
            </a:extLst>
          </p:cNvPr>
          <p:cNvCxnSpPr>
            <a:cxnSpLocks/>
          </p:cNvCxnSpPr>
          <p:nvPr/>
        </p:nvCxnSpPr>
        <p:spPr>
          <a:xfrm>
            <a:off x="139433" y="14907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A80E4FC-6559-742F-5448-8841FF52C789}"/>
              </a:ext>
            </a:extLst>
          </p:cNvPr>
          <p:cNvCxnSpPr>
            <a:cxnSpLocks/>
          </p:cNvCxnSpPr>
          <p:nvPr/>
        </p:nvCxnSpPr>
        <p:spPr>
          <a:xfrm>
            <a:off x="6716725" y="1467335"/>
            <a:ext cx="0" cy="8032653"/>
          </a:xfrm>
          <a:prstGeom prst="line">
            <a:avLst/>
          </a:prstGeom>
          <a:ln w="57150">
            <a:solidFill>
              <a:srgbClr val="12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59145682-3C5F-41E5-6568-6B554E12B87A}"/>
              </a:ext>
            </a:extLst>
          </p:cNvPr>
          <p:cNvSpPr/>
          <p:nvPr/>
        </p:nvSpPr>
        <p:spPr>
          <a:xfrm>
            <a:off x="285534" y="6899916"/>
            <a:ext cx="316411" cy="316411"/>
          </a:xfrm>
          <a:prstGeom prst="ellipse">
            <a:avLst/>
          </a:prstGeom>
          <a:solidFill>
            <a:srgbClr val="1248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noProof="0" dirty="0">
                <a:latin typeface="Bobby Jones Soft Regular" pitchFamily="2" charset="77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595D07-64B2-4BC7-A845-963CE9ACAC1F}"/>
              </a:ext>
            </a:extLst>
          </p:cNvPr>
          <p:cNvSpPr txBox="1"/>
          <p:nvPr/>
        </p:nvSpPr>
        <p:spPr>
          <a:xfrm>
            <a:off x="498842" y="7170401"/>
            <a:ext cx="1516163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Latitude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1EBF33-C6E9-639A-C36C-52FBAB25FAF3}"/>
              </a:ext>
            </a:extLst>
          </p:cNvPr>
          <p:cNvSpPr txBox="1"/>
          <p:nvPr/>
        </p:nvSpPr>
        <p:spPr>
          <a:xfrm>
            <a:off x="1902489" y="7180996"/>
            <a:ext cx="1839551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Pressure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4A17C3-663D-86A7-4F07-9BD37E73E371}"/>
              </a:ext>
            </a:extLst>
          </p:cNvPr>
          <p:cNvSpPr txBox="1"/>
          <p:nvPr/>
        </p:nvSpPr>
        <p:spPr>
          <a:xfrm>
            <a:off x="3736820" y="7151479"/>
            <a:ext cx="2611525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Climate Characteristics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67C264-F3B8-92AD-8F72-C2A60B998933}"/>
              </a:ext>
            </a:extLst>
          </p:cNvPr>
          <p:cNvCxnSpPr>
            <a:cxnSpLocks/>
          </p:cNvCxnSpPr>
          <p:nvPr/>
        </p:nvCxnSpPr>
        <p:spPr>
          <a:xfrm>
            <a:off x="1610658" y="7291899"/>
            <a:ext cx="0" cy="2017564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90807A-1E20-E352-1C5B-C0675BAFCB10}"/>
              </a:ext>
            </a:extLst>
          </p:cNvPr>
          <p:cNvCxnSpPr>
            <a:cxnSpLocks/>
          </p:cNvCxnSpPr>
          <p:nvPr/>
        </p:nvCxnSpPr>
        <p:spPr>
          <a:xfrm>
            <a:off x="2950548" y="7291899"/>
            <a:ext cx="0" cy="2017564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1A3F191-2244-349D-2946-E0EFE2D5095F}"/>
              </a:ext>
            </a:extLst>
          </p:cNvPr>
          <p:cNvCxnSpPr>
            <a:cxnSpLocks/>
          </p:cNvCxnSpPr>
          <p:nvPr/>
        </p:nvCxnSpPr>
        <p:spPr>
          <a:xfrm>
            <a:off x="443739" y="7550381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095BD016-8166-1A06-E255-0D30AA377B8F}"/>
              </a:ext>
            </a:extLst>
          </p:cNvPr>
          <p:cNvSpPr txBox="1"/>
          <p:nvPr/>
        </p:nvSpPr>
        <p:spPr>
          <a:xfrm>
            <a:off x="389779" y="7608735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Equator</a:t>
            </a:r>
            <a:endParaRPr lang="en-GB" sz="11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1E4D64-5DBD-A263-A647-FCE1BF434175}"/>
              </a:ext>
            </a:extLst>
          </p:cNvPr>
          <p:cNvSpPr txBox="1"/>
          <p:nvPr/>
        </p:nvSpPr>
        <p:spPr>
          <a:xfrm>
            <a:off x="365544" y="8048413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30º N/S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19CD5D-3733-14E5-54F9-DE1B5349C1AF}"/>
              </a:ext>
            </a:extLst>
          </p:cNvPr>
          <p:cNvSpPr txBox="1"/>
          <p:nvPr/>
        </p:nvSpPr>
        <p:spPr>
          <a:xfrm>
            <a:off x="365544" y="8475391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6</a:t>
            </a:r>
            <a:r>
              <a:rPr lang="en-GB" sz="11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0º N/S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A80AA9-9AB4-A528-AC76-08ED49D1FCEB}"/>
              </a:ext>
            </a:extLst>
          </p:cNvPr>
          <p:cNvSpPr txBox="1"/>
          <p:nvPr/>
        </p:nvSpPr>
        <p:spPr>
          <a:xfrm>
            <a:off x="365544" y="8859496"/>
            <a:ext cx="1267490" cy="32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Poles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B3CED9B-B655-794D-3256-D7EA2901ECA4}"/>
              </a:ext>
            </a:extLst>
          </p:cNvPr>
          <p:cNvCxnSpPr>
            <a:cxnSpLocks/>
          </p:cNvCxnSpPr>
          <p:nvPr/>
        </p:nvCxnSpPr>
        <p:spPr>
          <a:xfrm>
            <a:off x="443739" y="8041750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D93C4C-47F1-BB40-2124-C004F90E05E2}"/>
              </a:ext>
            </a:extLst>
          </p:cNvPr>
          <p:cNvCxnSpPr>
            <a:cxnSpLocks/>
          </p:cNvCxnSpPr>
          <p:nvPr/>
        </p:nvCxnSpPr>
        <p:spPr>
          <a:xfrm>
            <a:off x="498842" y="8467182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C59615A-D908-EDEF-7F55-27EDFD40C9A3}"/>
              </a:ext>
            </a:extLst>
          </p:cNvPr>
          <p:cNvCxnSpPr>
            <a:cxnSpLocks/>
          </p:cNvCxnSpPr>
          <p:nvPr/>
        </p:nvCxnSpPr>
        <p:spPr>
          <a:xfrm>
            <a:off x="420270" y="8875287"/>
            <a:ext cx="6215555" cy="0"/>
          </a:xfrm>
          <a:prstGeom prst="line">
            <a:avLst/>
          </a:prstGeom>
          <a:ln w="28575" cap="rnd">
            <a:solidFill>
              <a:srgbClr val="1348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CBC4EEE-EC7A-86D6-4812-DFF30A98DDCA}"/>
              </a:ext>
            </a:extLst>
          </p:cNvPr>
          <p:cNvSpPr txBox="1"/>
          <p:nvPr/>
        </p:nvSpPr>
        <p:spPr>
          <a:xfrm>
            <a:off x="599410" y="6824908"/>
            <a:ext cx="6084374" cy="384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Complete the table to show what happens at each latitude.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91F735-7EBB-905D-4121-66593E7D92DD}"/>
              </a:ext>
            </a:extLst>
          </p:cNvPr>
          <p:cNvSpPr txBox="1"/>
          <p:nvPr/>
        </p:nvSpPr>
        <p:spPr>
          <a:xfrm>
            <a:off x="591372" y="4384093"/>
            <a:ext cx="5970518" cy="232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At the Equator, rising air causes l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ow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pressure and h</a:t>
            </a:r>
            <a:r>
              <a:rPr lang="en-US" sz="1400" b="1" dirty="0" err="1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igh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rainfall, which leads to tropical r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ainforest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. Around 30°, sinking air creates h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igh 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pressure and d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ry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zones, such as deserts. Near 60°, warmer air rises at l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ow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pressure, leading to s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tormy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weather. The pattern of rising and sinking air and the resulting winds (trade, westerlies) influence the formation of t</a:t>
            </a:r>
            <a:r>
              <a:rPr lang="en-US" sz="1400" b="1" noProof="0" dirty="0">
                <a:solidFill>
                  <a:schemeClr val="accent6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ropical</a:t>
            </a:r>
            <a:r>
              <a:rPr lang="en-US" sz="1400" b="1" noProof="0" dirty="0">
                <a:solidFill>
                  <a:srgbClr val="0C3162"/>
                </a:solidFill>
                <a:latin typeface="Cavolini" panose="020B0604020202020204" pitchFamily="34" charset="0"/>
                <a:ea typeface="Gaegu Bold"/>
                <a:cs typeface="Cavolini" panose="020B0604020202020204" pitchFamily="34" charset="0"/>
                <a:sym typeface="Gaegu Bold"/>
              </a:rPr>
              <a:t> storms. </a:t>
            </a:r>
            <a:endParaRPr lang="en-GB" sz="1400" b="1" noProof="0" dirty="0">
              <a:solidFill>
                <a:srgbClr val="0C3162"/>
              </a:solidFill>
              <a:latin typeface="Cavolini" panose="020B0604020202020204" pitchFamily="34" charset="0"/>
              <a:ea typeface="Gaegu Bold"/>
              <a:cs typeface="Cavolini" panose="020B0604020202020204" pitchFamily="34" charset="0"/>
              <a:sym typeface="Gaegu Bold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864BA4-C212-8D75-87D7-AF1D5CAC4C07}"/>
              </a:ext>
            </a:extLst>
          </p:cNvPr>
          <p:cNvSpPr txBox="1"/>
          <p:nvPr/>
        </p:nvSpPr>
        <p:spPr>
          <a:xfrm>
            <a:off x="785628" y="4005421"/>
            <a:ext cx="1164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Equator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AA3EA2-6D24-DC3F-1084-6FAAB7A9116D}"/>
              </a:ext>
            </a:extLst>
          </p:cNvPr>
          <p:cNvSpPr txBox="1"/>
          <p:nvPr/>
        </p:nvSpPr>
        <p:spPr>
          <a:xfrm>
            <a:off x="976383" y="3358074"/>
            <a:ext cx="6342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30° 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7F306A-F6B9-D472-E117-AE8B9CD96CA6}"/>
              </a:ext>
            </a:extLst>
          </p:cNvPr>
          <p:cNvSpPr txBox="1"/>
          <p:nvPr/>
        </p:nvSpPr>
        <p:spPr>
          <a:xfrm>
            <a:off x="943013" y="2927508"/>
            <a:ext cx="34734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60°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4A5D39-971D-7A5A-DDF0-07C60BA1FF9D}"/>
              </a:ext>
            </a:extLst>
          </p:cNvPr>
          <p:cNvSpPr txBox="1"/>
          <p:nvPr/>
        </p:nvSpPr>
        <p:spPr>
          <a:xfrm>
            <a:off x="978871" y="2442995"/>
            <a:ext cx="3473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A1F63D-82F5-A681-E609-2548ACAAB1E5}"/>
              </a:ext>
            </a:extLst>
          </p:cNvPr>
          <p:cNvSpPr txBox="1"/>
          <p:nvPr/>
        </p:nvSpPr>
        <p:spPr>
          <a:xfrm>
            <a:off x="3698318" y="3699841"/>
            <a:ext cx="1020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Hadley Cell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109F4D-6AD8-3C6D-BB04-A420E848CA13}"/>
              </a:ext>
            </a:extLst>
          </p:cNvPr>
          <p:cNvSpPr txBox="1"/>
          <p:nvPr/>
        </p:nvSpPr>
        <p:spPr>
          <a:xfrm>
            <a:off x="3149048" y="2826037"/>
            <a:ext cx="1422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Ferrel Cell 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1E2F55F-8AA6-28FA-077B-12B66641D9FA}"/>
              </a:ext>
            </a:extLst>
          </p:cNvPr>
          <p:cNvSpPr txBox="1"/>
          <p:nvPr/>
        </p:nvSpPr>
        <p:spPr>
          <a:xfrm>
            <a:off x="2314446" y="2315282"/>
            <a:ext cx="1460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Polar Cell 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E1105F3-CC3C-3111-C979-4A954A5EC298}"/>
              </a:ext>
            </a:extLst>
          </p:cNvPr>
          <p:cNvSpPr txBox="1"/>
          <p:nvPr/>
        </p:nvSpPr>
        <p:spPr>
          <a:xfrm>
            <a:off x="1732528" y="8998457"/>
            <a:ext cx="200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E59DE8-2B9C-BB4B-84D8-0293E01C0165}"/>
              </a:ext>
            </a:extLst>
          </p:cNvPr>
          <p:cNvSpPr txBox="1"/>
          <p:nvPr/>
        </p:nvSpPr>
        <p:spPr>
          <a:xfrm>
            <a:off x="1732528" y="8543273"/>
            <a:ext cx="2001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A202279-B8FE-6B31-D877-871958C065B7}"/>
              </a:ext>
            </a:extLst>
          </p:cNvPr>
          <p:cNvSpPr txBox="1"/>
          <p:nvPr/>
        </p:nvSpPr>
        <p:spPr>
          <a:xfrm>
            <a:off x="1692568" y="8108637"/>
            <a:ext cx="14564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High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8E861E5-AB2E-909B-DC29-0BD8863DBE71}"/>
              </a:ext>
            </a:extLst>
          </p:cNvPr>
          <p:cNvSpPr txBox="1"/>
          <p:nvPr/>
        </p:nvSpPr>
        <p:spPr>
          <a:xfrm>
            <a:off x="1692484" y="7638300"/>
            <a:ext cx="13755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1A88280-C8BA-9C5F-E75F-33AF699F6DB8}"/>
              </a:ext>
            </a:extLst>
          </p:cNvPr>
          <p:cNvSpPr txBox="1"/>
          <p:nvPr/>
        </p:nvSpPr>
        <p:spPr>
          <a:xfrm>
            <a:off x="2919847" y="7574572"/>
            <a:ext cx="37723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Intense solar heating, Intertropical Convergence Zone (ITCZ). High rainfall, tropical rainforests </a:t>
            </a:r>
            <a:endParaRPr lang="en-GB" sz="1050" dirty="0">
              <a:solidFill>
                <a:schemeClr val="accent6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DE0C406-B728-9B5A-2D15-C3418668D2A0}"/>
              </a:ext>
            </a:extLst>
          </p:cNvPr>
          <p:cNvSpPr txBox="1"/>
          <p:nvPr/>
        </p:nvSpPr>
        <p:spPr>
          <a:xfrm>
            <a:off x="2932092" y="8475395"/>
            <a:ext cx="37723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Warm air from Ferrel Cell meets cold Polar air – high rainfall in temperate regions. </a:t>
            </a:r>
            <a:endParaRPr lang="en-GB" sz="1050" dirty="0">
              <a:solidFill>
                <a:schemeClr val="accent6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8658146-1B9D-9ABF-C889-4B2EC91D9C74}"/>
              </a:ext>
            </a:extLst>
          </p:cNvPr>
          <p:cNvSpPr txBox="1"/>
          <p:nvPr/>
        </p:nvSpPr>
        <p:spPr>
          <a:xfrm>
            <a:off x="2910211" y="8068354"/>
            <a:ext cx="37723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Air sinks, becoming drier leading to desert formation and semi-arid regions. Little rainfall. </a:t>
            </a:r>
            <a:endParaRPr lang="en-GB" sz="1050" dirty="0">
              <a:solidFill>
                <a:schemeClr val="accent6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F979F0-0DF3-E465-00EC-2138A9860E68}"/>
              </a:ext>
            </a:extLst>
          </p:cNvPr>
          <p:cNvSpPr txBox="1"/>
          <p:nvPr/>
        </p:nvSpPr>
        <p:spPr>
          <a:xfrm>
            <a:off x="2932092" y="8918557"/>
            <a:ext cx="377238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accent6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Cold air sinks, becoming drier leading to cold desert formation. Little rainfall. </a:t>
            </a:r>
            <a:endParaRPr lang="en-GB" sz="1050" dirty="0">
              <a:solidFill>
                <a:schemeClr val="accent6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2C7175-73B3-20F7-70C8-C18E77AB34C4}"/>
              </a:ext>
            </a:extLst>
          </p:cNvPr>
          <p:cNvCxnSpPr>
            <a:cxnSpLocks/>
          </p:cNvCxnSpPr>
          <p:nvPr/>
        </p:nvCxnSpPr>
        <p:spPr>
          <a:xfrm flipH="1">
            <a:off x="2136775" y="2466975"/>
            <a:ext cx="225425" cy="184150"/>
          </a:xfrm>
          <a:prstGeom prst="straightConnector1">
            <a:avLst/>
          </a:prstGeom>
          <a:ln>
            <a:solidFill>
              <a:srgbClr val="97A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EC455A5-75B6-A66A-08EE-C20EAE940383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2932092" y="2979926"/>
            <a:ext cx="216956" cy="126643"/>
          </a:xfrm>
          <a:prstGeom prst="straightConnector1">
            <a:avLst/>
          </a:prstGeom>
          <a:ln>
            <a:solidFill>
              <a:srgbClr val="97A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C827349-3E1A-43C8-6653-8B7919FD41AE}"/>
              </a:ext>
            </a:extLst>
          </p:cNvPr>
          <p:cNvCxnSpPr>
            <a:cxnSpLocks/>
          </p:cNvCxnSpPr>
          <p:nvPr/>
        </p:nvCxnSpPr>
        <p:spPr>
          <a:xfrm flipH="1" flipV="1">
            <a:off x="3304994" y="3832089"/>
            <a:ext cx="472643" cy="126573"/>
          </a:xfrm>
          <a:prstGeom prst="straightConnector1">
            <a:avLst/>
          </a:prstGeom>
          <a:ln>
            <a:solidFill>
              <a:srgbClr val="97AD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078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813</Words>
  <Application>Microsoft Macintosh PowerPoint</Application>
  <PresentationFormat>A4 Paper (210x297 mm)</PresentationFormat>
  <Paragraphs>97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Bobby Jones Soft Regular</vt:lpstr>
      <vt:lpstr>Cavolini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</dc:creator>
  <cp:lastModifiedBy>Anthony Bennett</cp:lastModifiedBy>
  <cp:revision>16</cp:revision>
  <dcterms:created xsi:type="dcterms:W3CDTF">2025-07-28T21:30:38Z</dcterms:created>
  <dcterms:modified xsi:type="dcterms:W3CDTF">2025-08-31T17:16:49Z</dcterms:modified>
</cp:coreProperties>
</file>