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60" r:id="rId2"/>
    <p:sldId id="259" r:id="rId3"/>
    <p:sldId id="271" r:id="rId4"/>
    <p:sldId id="272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3162"/>
    <a:srgbClr val="124890"/>
    <a:srgbClr val="D9D9D9"/>
    <a:srgbClr val="F2D2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48"/>
    <p:restoredTop sz="94658"/>
  </p:normalViewPr>
  <p:slideViewPr>
    <p:cSldViewPr snapToGrid="0">
      <p:cViewPr varScale="1">
        <p:scale>
          <a:sx n="72" d="100"/>
          <a:sy n="72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16F6DA-F618-384F-954F-4ABFCD5CC6A5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7D2C58-76A5-B948-90E3-A8183A41C6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489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DC06C9-29F5-F80A-3EAB-CAD5AE405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1BE56F-646F-EA1D-6031-E69F91D908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3A3E7A-D6D5-9F89-25B4-C72D57CFC3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5C3419-0B4B-E4E4-9741-880898B353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7D2C58-76A5-B948-90E3-A8183A41C6A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64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D171F7-78CB-541E-7EC4-D1AC28762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971033-696B-C84C-845D-50AEAD9E1A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0E7021-3953-FBA5-0288-52979EADF9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1C15D5-B2B3-BE5B-3F35-7E604B3D9F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7D2C58-76A5-B948-90E3-A8183A41C6A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437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A854-2F81-8E46-9A1C-08D78B623DA4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47DED-A9B8-1447-883B-2E498B294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281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A854-2F81-8E46-9A1C-08D78B623DA4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47DED-A9B8-1447-883B-2E498B294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458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A854-2F81-8E46-9A1C-08D78B623DA4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47DED-A9B8-1447-883B-2E498B294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171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A854-2F81-8E46-9A1C-08D78B623DA4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47DED-A9B8-1447-883B-2E498B294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175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A854-2F81-8E46-9A1C-08D78B623DA4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47DED-A9B8-1447-883B-2E498B294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1087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A854-2F81-8E46-9A1C-08D78B623DA4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47DED-A9B8-1447-883B-2E498B294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961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A854-2F81-8E46-9A1C-08D78B623DA4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47DED-A9B8-1447-883B-2E498B294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065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A854-2F81-8E46-9A1C-08D78B623DA4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47DED-A9B8-1447-883B-2E498B294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876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A854-2F81-8E46-9A1C-08D78B623DA4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47DED-A9B8-1447-883B-2E498B294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353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A854-2F81-8E46-9A1C-08D78B623DA4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47DED-A9B8-1447-883B-2E498B294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85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A854-2F81-8E46-9A1C-08D78B623DA4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47DED-A9B8-1447-883B-2E498B294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602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EDA854-2F81-8E46-9A1C-08D78B623DA4}" type="datetimeFigureOut">
              <a:rPr lang="en-GB" smtClean="0"/>
              <a:t>22/08/2025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847DED-A9B8-1447-883B-2E498B294C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145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6.png"/><Relationship Id="rId4" Type="http://schemas.openxmlformats.org/officeDocument/2006/relationships/image" Target="../media/image2.svg"/><Relationship Id="rId9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AD14E-CFD9-FB5E-70E7-6B8631D17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A4D13CA-610B-A173-B632-4DE4DE52B590}"/>
              </a:ext>
            </a:extLst>
          </p:cNvPr>
          <p:cNvSpPr/>
          <p:nvPr/>
        </p:nvSpPr>
        <p:spPr>
          <a:xfrm>
            <a:off x="111998" y="614193"/>
            <a:ext cx="6634003" cy="1172575"/>
          </a:xfrm>
          <a:prstGeom prst="rect">
            <a:avLst/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CFB9C71C-2183-844C-EE83-29B545C886AE}"/>
              </a:ext>
            </a:extLst>
          </p:cNvPr>
          <p:cNvSpPr/>
          <p:nvPr/>
        </p:nvSpPr>
        <p:spPr>
          <a:xfrm>
            <a:off x="111998" y="147286"/>
            <a:ext cx="6634003" cy="1338711"/>
          </a:xfrm>
          <a:prstGeom prst="roundRect">
            <a:avLst>
              <a:gd name="adj" fmla="val 4790"/>
            </a:avLst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grpSp>
        <p:nvGrpSpPr>
          <p:cNvPr id="8" name="Group 5">
            <a:extLst>
              <a:ext uri="{FF2B5EF4-FFF2-40B4-BE49-F238E27FC236}">
                <a16:creationId xmlns:a16="http://schemas.microsoft.com/office/drawing/2014/main" id="{47A263AE-D289-A690-4F58-10FF742EC6B8}"/>
              </a:ext>
            </a:extLst>
          </p:cNvPr>
          <p:cNvGrpSpPr/>
          <p:nvPr/>
        </p:nvGrpSpPr>
        <p:grpSpPr>
          <a:xfrm>
            <a:off x="1616682" y="379959"/>
            <a:ext cx="3803770" cy="343582"/>
            <a:chOff x="0" y="0"/>
            <a:chExt cx="4752179" cy="500475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3C147A82-FAED-1FA4-7FE3-9DC0ADD75B3E}"/>
                </a:ext>
              </a:extLst>
            </p:cNvPr>
            <p:cNvSpPr/>
            <p:nvPr/>
          </p:nvSpPr>
          <p:spPr>
            <a:xfrm>
              <a:off x="0" y="0"/>
              <a:ext cx="4752179" cy="500475"/>
            </a:xfrm>
            <a:custGeom>
              <a:avLst/>
              <a:gdLst/>
              <a:ahLst/>
              <a:cxnLst/>
              <a:rect l="l" t="t" r="r" b="b"/>
              <a:pathLst>
                <a:path w="4752179" h="500475">
                  <a:moveTo>
                    <a:pt x="4752179" y="0"/>
                  </a:moveTo>
                  <a:lnTo>
                    <a:pt x="0" y="0"/>
                  </a:lnTo>
                  <a:lnTo>
                    <a:pt x="101600" y="250237"/>
                  </a:lnTo>
                  <a:lnTo>
                    <a:pt x="0" y="500475"/>
                  </a:lnTo>
                  <a:lnTo>
                    <a:pt x="4752179" y="500475"/>
                  </a:lnTo>
                  <a:lnTo>
                    <a:pt x="4650579" y="250237"/>
                  </a:lnTo>
                  <a:lnTo>
                    <a:pt x="4752179" y="0"/>
                  </a:lnTo>
                  <a:close/>
                </a:path>
              </a:pathLst>
            </a:custGeom>
            <a:solidFill>
              <a:srgbClr val="F2D229"/>
            </a:solidFill>
          </p:spPr>
          <p:txBody>
            <a:bodyPr/>
            <a:lstStyle/>
            <a:p>
              <a:endParaRPr lang="en-GB" noProof="0" dirty="0"/>
            </a:p>
          </p:txBody>
        </p:sp>
        <p:sp>
          <p:nvSpPr>
            <p:cNvPr id="10" name="TextBox 7">
              <a:extLst>
                <a:ext uri="{FF2B5EF4-FFF2-40B4-BE49-F238E27FC236}">
                  <a16:creationId xmlns:a16="http://schemas.microsoft.com/office/drawing/2014/main" id="{2BEA2F1B-B2FE-C017-5D56-1F83CDB086AB}"/>
                </a:ext>
              </a:extLst>
            </p:cNvPr>
            <p:cNvSpPr txBox="1"/>
            <p:nvPr/>
          </p:nvSpPr>
          <p:spPr>
            <a:xfrm>
              <a:off x="88900" y="-47625"/>
              <a:ext cx="4574379" cy="5481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42"/>
                </a:lnSpc>
                <a:spcBef>
                  <a:spcPct val="0"/>
                </a:spcBef>
              </a:pPr>
              <a:endParaRPr lang="en-GB" noProof="0" dirty="0"/>
            </a:p>
          </p:txBody>
        </p:sp>
      </p:grpSp>
      <p:sp>
        <p:nvSpPr>
          <p:cNvPr id="5" name="Freeform 2">
            <a:extLst>
              <a:ext uri="{FF2B5EF4-FFF2-40B4-BE49-F238E27FC236}">
                <a16:creationId xmlns:a16="http://schemas.microsoft.com/office/drawing/2014/main" id="{DA705695-6DBD-3D1B-5F20-B4867A50CAF7}"/>
              </a:ext>
            </a:extLst>
          </p:cNvPr>
          <p:cNvSpPr/>
          <p:nvPr/>
        </p:nvSpPr>
        <p:spPr>
          <a:xfrm>
            <a:off x="5656391" y="229072"/>
            <a:ext cx="1089610" cy="1438161"/>
          </a:xfrm>
          <a:custGeom>
            <a:avLst/>
            <a:gdLst/>
            <a:ahLst/>
            <a:cxnLst/>
            <a:rect l="l" t="t" r="r" b="b"/>
            <a:pathLst>
              <a:path w="11545043" h="12771065">
                <a:moveTo>
                  <a:pt x="0" y="0"/>
                </a:moveTo>
                <a:lnTo>
                  <a:pt x="11545043" y="0"/>
                </a:lnTo>
                <a:lnTo>
                  <a:pt x="11545043" y="12771065"/>
                </a:lnTo>
                <a:lnTo>
                  <a:pt x="0" y="1277106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r="-19318"/>
            </a:stretch>
          </a:blipFill>
        </p:spPr>
        <p:txBody>
          <a:bodyPr/>
          <a:lstStyle/>
          <a:p>
            <a:endParaRPr lang="en-GB" noProof="0" dirty="0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32632436-4EA8-39BB-46B0-0D7C8773255C}"/>
              </a:ext>
            </a:extLst>
          </p:cNvPr>
          <p:cNvSpPr/>
          <p:nvPr/>
        </p:nvSpPr>
        <p:spPr>
          <a:xfrm>
            <a:off x="111998" y="147286"/>
            <a:ext cx="1395798" cy="1601734"/>
          </a:xfrm>
          <a:custGeom>
            <a:avLst/>
            <a:gdLst/>
            <a:ahLst/>
            <a:cxnLst/>
            <a:rect l="l" t="t" r="r" b="b"/>
            <a:pathLst>
              <a:path w="19520008" h="14523816">
                <a:moveTo>
                  <a:pt x="0" y="0"/>
                </a:moveTo>
                <a:lnTo>
                  <a:pt x="19520008" y="0"/>
                </a:lnTo>
                <a:lnTo>
                  <a:pt x="19520008" y="14523816"/>
                </a:lnTo>
                <a:lnTo>
                  <a:pt x="0" y="1452381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-57482" t="-1" r="-3" b="-2110"/>
            </a:stretch>
          </a:blipFill>
        </p:spPr>
        <p:txBody>
          <a:bodyPr/>
          <a:lstStyle/>
          <a:p>
            <a:endParaRPr lang="en-GB" noProof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98122A-42A9-8E77-DD89-306134DF5D84}"/>
              </a:ext>
            </a:extLst>
          </p:cNvPr>
          <p:cNvSpPr txBox="1"/>
          <p:nvPr/>
        </p:nvSpPr>
        <p:spPr>
          <a:xfrm>
            <a:off x="809897" y="593594"/>
            <a:ext cx="5373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noProof="0" dirty="0">
                <a:solidFill>
                  <a:srgbClr val="FFFFFF"/>
                </a:solidFill>
                <a:latin typeface="Bobby Jones Soft Regular"/>
                <a:ea typeface="Bobby Jones Soft Regular"/>
                <a:cs typeface="Bobby Jones Soft Regular"/>
                <a:sym typeface="Bobby Jones Soft"/>
              </a:rPr>
              <a:t>Geography Homework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6A862A-6FCF-EBD5-6662-1C3880BEA709}"/>
              </a:ext>
            </a:extLst>
          </p:cNvPr>
          <p:cNvSpPr txBox="1"/>
          <p:nvPr/>
        </p:nvSpPr>
        <p:spPr>
          <a:xfrm>
            <a:off x="1030031" y="423181"/>
            <a:ext cx="4855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Coastal Change and Conflict</a:t>
            </a: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318E9A10-8E63-CC25-DE67-EC1FBDB0C186}"/>
              </a:ext>
            </a:extLst>
          </p:cNvPr>
          <p:cNvSpPr/>
          <p:nvPr/>
        </p:nvSpPr>
        <p:spPr>
          <a:xfrm>
            <a:off x="111998" y="9039541"/>
            <a:ext cx="6634003" cy="697131"/>
          </a:xfrm>
          <a:prstGeom prst="roundRect">
            <a:avLst/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2AF24026-144E-58B8-EE28-B65F5605F855}"/>
              </a:ext>
            </a:extLst>
          </p:cNvPr>
          <p:cNvCxnSpPr>
            <a:cxnSpLocks/>
          </p:cNvCxnSpPr>
          <p:nvPr/>
        </p:nvCxnSpPr>
        <p:spPr>
          <a:xfrm>
            <a:off x="139433" y="1490735"/>
            <a:ext cx="0" cy="8032653"/>
          </a:xfrm>
          <a:prstGeom prst="line">
            <a:avLst/>
          </a:prstGeom>
          <a:ln w="57150">
            <a:solidFill>
              <a:srgbClr val="1248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FBE1C8FD-AD15-1E9F-4849-BF68653A97AE}"/>
              </a:ext>
            </a:extLst>
          </p:cNvPr>
          <p:cNvCxnSpPr>
            <a:cxnSpLocks/>
          </p:cNvCxnSpPr>
          <p:nvPr/>
        </p:nvCxnSpPr>
        <p:spPr>
          <a:xfrm>
            <a:off x="6716725" y="1467335"/>
            <a:ext cx="0" cy="8032653"/>
          </a:xfrm>
          <a:prstGeom prst="line">
            <a:avLst/>
          </a:prstGeom>
          <a:ln w="57150">
            <a:solidFill>
              <a:srgbClr val="1248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8E3646AB-D9F8-C5D3-B732-7E8DCF6F4FB9}"/>
              </a:ext>
            </a:extLst>
          </p:cNvPr>
          <p:cNvSpPr/>
          <p:nvPr/>
        </p:nvSpPr>
        <p:spPr>
          <a:xfrm>
            <a:off x="142725" y="8960481"/>
            <a:ext cx="6574000" cy="442252"/>
          </a:xfrm>
          <a:prstGeom prst="rect">
            <a:avLst/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ECD014-1B95-5861-CCEF-C771F07DFF75}"/>
              </a:ext>
            </a:extLst>
          </p:cNvPr>
          <p:cNvSpPr txBox="1"/>
          <p:nvPr/>
        </p:nvSpPr>
        <p:spPr>
          <a:xfrm rot="16200000">
            <a:off x="1083764" y="8745279"/>
            <a:ext cx="7710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bg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Physical processes and upland and lowland landscapes in the UK</a:t>
            </a:r>
            <a:endParaRPr lang="en-GB" noProof="0" dirty="0">
              <a:solidFill>
                <a:schemeClr val="bg1"/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6F42DE0-4FA7-2557-65D5-C4EEA2102B86}"/>
              </a:ext>
            </a:extLst>
          </p:cNvPr>
          <p:cNvSpPr txBox="1"/>
          <p:nvPr/>
        </p:nvSpPr>
        <p:spPr>
          <a:xfrm>
            <a:off x="741438" y="1132728"/>
            <a:ext cx="53732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noProof="0" dirty="0">
                <a:solidFill>
                  <a:srgbClr val="FFFFFF"/>
                </a:solidFill>
                <a:latin typeface="Bobby Jones Soft Regular"/>
                <a:ea typeface="Bobby Jones Soft Regular"/>
                <a:cs typeface="Bobby Jones Soft Regular"/>
                <a:sym typeface="Bobby Jones Soft"/>
              </a:rPr>
              <a:t>Physical Processes and Upland and Lowland Landscapes in the UK</a:t>
            </a:r>
            <a:endParaRPr lang="en-GB" sz="2400" b="1" i="1" noProof="0" dirty="0">
              <a:solidFill>
                <a:srgbClr val="FFFFFF"/>
              </a:solidFill>
              <a:latin typeface="Bobby Jones Soft Regular"/>
              <a:ea typeface="Bobby Jones Soft Regular"/>
              <a:cs typeface="Bobby Jones Soft Regular"/>
              <a:sym typeface="Bobby Jones Soft"/>
            </a:endParaRPr>
          </a:p>
        </p:txBody>
      </p: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E3C9C13C-A9D5-9C55-7F49-4E048085BED1}"/>
              </a:ext>
            </a:extLst>
          </p:cNvPr>
          <p:cNvSpPr/>
          <p:nvPr/>
        </p:nvSpPr>
        <p:spPr>
          <a:xfrm>
            <a:off x="4358619" y="9169798"/>
            <a:ext cx="2123666" cy="35303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59" name="Picture 58" descr="Internet Geography">
            <a:extLst>
              <a:ext uri="{FF2B5EF4-FFF2-40B4-BE49-F238E27FC236}">
                <a16:creationId xmlns:a16="http://schemas.microsoft.com/office/drawing/2014/main" id="{06DF5611-2A1D-690F-3FF6-64E5FCB6A71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4912" y="9228264"/>
            <a:ext cx="2051080" cy="23610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1126815D-CBC4-C160-D52C-DDAB1F830ECD}"/>
              </a:ext>
            </a:extLst>
          </p:cNvPr>
          <p:cNvSpPr/>
          <p:nvPr/>
        </p:nvSpPr>
        <p:spPr>
          <a:xfrm>
            <a:off x="285535" y="1851836"/>
            <a:ext cx="316411" cy="316411"/>
          </a:xfrm>
          <a:prstGeom prst="ellipse">
            <a:avLst/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noProof="0" dirty="0">
                <a:latin typeface="Bobby Jones Soft Regular" pitchFamily="2" charset="77"/>
              </a:rPr>
              <a:t>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A8707F-55BF-EDE4-D5D1-0A138AC5803E}"/>
              </a:ext>
            </a:extLst>
          </p:cNvPr>
          <p:cNvSpPr txBox="1"/>
          <p:nvPr/>
        </p:nvSpPr>
        <p:spPr>
          <a:xfrm>
            <a:off x="554839" y="1774989"/>
            <a:ext cx="6191161" cy="2555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35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F__________ (mechanical) weathering dominates in uplands, breaking rocks a_____ when water f_______ and expands in cracks. Upland landscapes were further shaped by g_______ erosion, forming U-shaped valleys, corries, and arêtes, with deposits like m________ remaining. In lowland areas, landscapes are f________ and more fertile. Rivers in lowlands create features like m_________, o______ lakes, and f________, and rivers deposit alluvium which forms fertile s______.</a:t>
            </a:r>
            <a:endParaRPr lang="en-GB" sz="1350" b="1" noProof="0" dirty="0">
              <a:solidFill>
                <a:srgbClr val="0C3162"/>
              </a:solidFill>
              <a:latin typeface="Cavolini" panose="020B0604020202020204" pitchFamily="34" charset="0"/>
              <a:ea typeface="Gaegu Bold"/>
              <a:cs typeface="Cavolini" panose="020B0604020202020204" pitchFamily="34" charset="0"/>
              <a:sym typeface="Gaegu Bold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88CED4B-4E86-33A8-2A82-AA6011500DC3}"/>
              </a:ext>
            </a:extLst>
          </p:cNvPr>
          <p:cNvSpPr/>
          <p:nvPr/>
        </p:nvSpPr>
        <p:spPr>
          <a:xfrm>
            <a:off x="223904" y="4256969"/>
            <a:ext cx="316411" cy="316411"/>
          </a:xfrm>
          <a:prstGeom prst="ellipse">
            <a:avLst/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noProof="0" dirty="0">
                <a:latin typeface="Bobby Jones Soft Regular" pitchFamily="2" charset="77"/>
              </a:rPr>
              <a:t>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7557B9F-3789-637B-816F-8D47766B3EFE}"/>
              </a:ext>
            </a:extLst>
          </p:cNvPr>
          <p:cNvSpPr txBox="1"/>
          <p:nvPr/>
        </p:nvSpPr>
        <p:spPr>
          <a:xfrm>
            <a:off x="554839" y="4188669"/>
            <a:ext cx="4452001" cy="384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True or false?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CCC453F-B3A7-B43A-248E-8EB21BA98D2B}"/>
              </a:ext>
            </a:extLst>
          </p:cNvPr>
          <p:cNvSpPr txBox="1"/>
          <p:nvPr/>
        </p:nvSpPr>
        <p:spPr>
          <a:xfrm>
            <a:off x="259003" y="4593403"/>
            <a:ext cx="4963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Upland areas are formed on hard, resistant rocks such as granite.</a:t>
            </a:r>
            <a:endParaRPr lang="en-GB" sz="1200" b="1" noProof="0" dirty="0">
              <a:solidFill>
                <a:srgbClr val="0C3162"/>
              </a:solidFill>
              <a:latin typeface="Cavolini" panose="020B0604020202020204" pitchFamily="34" charset="0"/>
              <a:ea typeface="Gaegu Bold"/>
              <a:cs typeface="Cavolini" panose="020B0604020202020204" pitchFamily="34" charset="0"/>
              <a:sym typeface="Gaegu Bold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AA5D163-9580-4F8B-8EE7-ED8A608E536C}"/>
              </a:ext>
            </a:extLst>
          </p:cNvPr>
          <p:cNvSpPr txBox="1"/>
          <p:nvPr/>
        </p:nvSpPr>
        <p:spPr>
          <a:xfrm>
            <a:off x="285535" y="5122826"/>
            <a:ext cx="5062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noProof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Freeze–thaw weathering is a chemical process common in lowlands.</a:t>
            </a:r>
            <a:endParaRPr lang="en-GB" sz="1200" b="1" noProof="0" dirty="0">
              <a:solidFill>
                <a:srgbClr val="0C3162"/>
              </a:solidFill>
              <a:latin typeface="Cavolini" panose="020B0604020202020204" pitchFamily="34" charset="0"/>
              <a:ea typeface="Gaegu Bold"/>
              <a:cs typeface="Cavolini" panose="020B0604020202020204" pitchFamily="34" charset="0"/>
              <a:sym typeface="Gaegu Bold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19CA1BA-B5E1-5065-D821-C0AC7F422D24}"/>
              </a:ext>
            </a:extLst>
          </p:cNvPr>
          <p:cNvSpPr txBox="1"/>
          <p:nvPr/>
        </p:nvSpPr>
        <p:spPr>
          <a:xfrm>
            <a:off x="272637" y="5598278"/>
            <a:ext cx="4734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U-shaped valleys in the Lake District were created by glacial erosion.</a:t>
            </a:r>
            <a:endParaRPr lang="en-GB" sz="1200" b="1" noProof="0" dirty="0">
              <a:solidFill>
                <a:srgbClr val="0C3162"/>
              </a:solidFill>
              <a:latin typeface="Cavolini" panose="020B0604020202020204" pitchFamily="34" charset="0"/>
              <a:ea typeface="Gaegu Bold"/>
              <a:cs typeface="Cavolini" panose="020B0604020202020204" pitchFamily="34" charset="0"/>
              <a:sym typeface="Gaegu Bold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E43067D-C72F-C458-E730-E977A2E6BCA4}"/>
              </a:ext>
            </a:extLst>
          </p:cNvPr>
          <p:cNvSpPr txBox="1"/>
          <p:nvPr/>
        </p:nvSpPr>
        <p:spPr>
          <a:xfrm>
            <a:off x="4963895" y="4233247"/>
            <a:ext cx="7749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True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4D62199-6E40-4F4C-254F-E20C253F86F7}"/>
              </a:ext>
            </a:extLst>
          </p:cNvPr>
          <p:cNvSpPr txBox="1"/>
          <p:nvPr/>
        </p:nvSpPr>
        <p:spPr>
          <a:xfrm>
            <a:off x="5808604" y="4226983"/>
            <a:ext cx="7749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False</a:t>
            </a:r>
          </a:p>
        </p:txBody>
      </p:sp>
      <p:sp>
        <p:nvSpPr>
          <p:cNvPr id="64" name="Rounded Rectangle 31">
            <a:extLst>
              <a:ext uri="{FF2B5EF4-FFF2-40B4-BE49-F238E27FC236}">
                <a16:creationId xmlns:a16="http://schemas.microsoft.com/office/drawing/2014/main" id="{E3DF447D-9D41-C1ED-E26B-4B4E3DAD97FA}"/>
              </a:ext>
            </a:extLst>
          </p:cNvPr>
          <p:cNvSpPr/>
          <p:nvPr/>
        </p:nvSpPr>
        <p:spPr>
          <a:xfrm>
            <a:off x="5235679" y="4626603"/>
            <a:ext cx="317241" cy="317241"/>
          </a:xfrm>
          <a:prstGeom prst="roundRect">
            <a:avLst/>
          </a:prstGeom>
          <a:noFill/>
          <a:ln w="28575">
            <a:solidFill>
              <a:srgbClr val="1248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65" name="Rounded Rectangle 32">
            <a:extLst>
              <a:ext uri="{FF2B5EF4-FFF2-40B4-BE49-F238E27FC236}">
                <a16:creationId xmlns:a16="http://schemas.microsoft.com/office/drawing/2014/main" id="{70E7FB2B-E921-5AA4-13FD-E32B738589EC}"/>
              </a:ext>
            </a:extLst>
          </p:cNvPr>
          <p:cNvSpPr/>
          <p:nvPr/>
        </p:nvSpPr>
        <p:spPr>
          <a:xfrm>
            <a:off x="6037443" y="4631373"/>
            <a:ext cx="317241" cy="317241"/>
          </a:xfrm>
          <a:prstGeom prst="roundRect">
            <a:avLst/>
          </a:prstGeom>
          <a:noFill/>
          <a:ln w="28575">
            <a:solidFill>
              <a:srgbClr val="1248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66" name="Rounded Rectangle 34">
            <a:extLst>
              <a:ext uri="{FF2B5EF4-FFF2-40B4-BE49-F238E27FC236}">
                <a16:creationId xmlns:a16="http://schemas.microsoft.com/office/drawing/2014/main" id="{884BFDA8-C5DB-2B2B-D586-3781DACD2020}"/>
              </a:ext>
            </a:extLst>
          </p:cNvPr>
          <p:cNvSpPr/>
          <p:nvPr/>
        </p:nvSpPr>
        <p:spPr>
          <a:xfrm>
            <a:off x="5235679" y="5130038"/>
            <a:ext cx="317241" cy="317241"/>
          </a:xfrm>
          <a:prstGeom prst="roundRect">
            <a:avLst/>
          </a:prstGeom>
          <a:noFill/>
          <a:ln w="28575">
            <a:solidFill>
              <a:srgbClr val="1248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67" name="Rounded Rectangle 37">
            <a:extLst>
              <a:ext uri="{FF2B5EF4-FFF2-40B4-BE49-F238E27FC236}">
                <a16:creationId xmlns:a16="http://schemas.microsoft.com/office/drawing/2014/main" id="{7453723A-18FA-F8A9-89E5-3586EF66BD67}"/>
              </a:ext>
            </a:extLst>
          </p:cNvPr>
          <p:cNvSpPr/>
          <p:nvPr/>
        </p:nvSpPr>
        <p:spPr>
          <a:xfrm>
            <a:off x="6037443" y="5134808"/>
            <a:ext cx="317241" cy="317241"/>
          </a:xfrm>
          <a:prstGeom prst="roundRect">
            <a:avLst/>
          </a:prstGeom>
          <a:noFill/>
          <a:ln w="28575">
            <a:solidFill>
              <a:srgbClr val="1248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70" name="Rounded Rectangle 38">
            <a:extLst>
              <a:ext uri="{FF2B5EF4-FFF2-40B4-BE49-F238E27FC236}">
                <a16:creationId xmlns:a16="http://schemas.microsoft.com/office/drawing/2014/main" id="{AFAE361E-AE2E-D402-E5D8-E95284C5FE6E}"/>
              </a:ext>
            </a:extLst>
          </p:cNvPr>
          <p:cNvSpPr/>
          <p:nvPr/>
        </p:nvSpPr>
        <p:spPr>
          <a:xfrm>
            <a:off x="5238266" y="5619391"/>
            <a:ext cx="317241" cy="317241"/>
          </a:xfrm>
          <a:prstGeom prst="roundRect">
            <a:avLst/>
          </a:prstGeom>
          <a:noFill/>
          <a:ln w="28575">
            <a:solidFill>
              <a:srgbClr val="1248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71" name="Rounded Rectangle 40">
            <a:extLst>
              <a:ext uri="{FF2B5EF4-FFF2-40B4-BE49-F238E27FC236}">
                <a16:creationId xmlns:a16="http://schemas.microsoft.com/office/drawing/2014/main" id="{05FBA7A4-1C24-D5AC-1EDD-EC2AD80434B1}"/>
              </a:ext>
            </a:extLst>
          </p:cNvPr>
          <p:cNvSpPr/>
          <p:nvPr/>
        </p:nvSpPr>
        <p:spPr>
          <a:xfrm>
            <a:off x="6040030" y="5624161"/>
            <a:ext cx="317241" cy="317241"/>
          </a:xfrm>
          <a:prstGeom prst="roundRect">
            <a:avLst/>
          </a:prstGeom>
          <a:noFill/>
          <a:ln w="28575">
            <a:solidFill>
              <a:srgbClr val="1248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DD7B95A4-EECE-8DED-8872-8420AB4892E1}"/>
              </a:ext>
            </a:extLst>
          </p:cNvPr>
          <p:cNvSpPr txBox="1"/>
          <p:nvPr/>
        </p:nvSpPr>
        <p:spPr>
          <a:xfrm>
            <a:off x="290723" y="6109059"/>
            <a:ext cx="49182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Lowland areas like East Anglia have waterlogged soils due to impermeable clay.</a:t>
            </a:r>
            <a:endParaRPr lang="en-GB" sz="1200" b="1" noProof="0" dirty="0">
              <a:solidFill>
                <a:srgbClr val="0C3162"/>
              </a:solidFill>
              <a:latin typeface="Cavolini" panose="020B0604020202020204" pitchFamily="34" charset="0"/>
              <a:ea typeface="Gaegu Bold"/>
              <a:cs typeface="Cavolini" panose="020B0604020202020204" pitchFamily="34" charset="0"/>
              <a:sym typeface="Gaegu Bold"/>
            </a:endParaRPr>
          </a:p>
        </p:txBody>
      </p:sp>
      <p:sp>
        <p:nvSpPr>
          <p:cNvPr id="73" name="Rounded Rectangle 49">
            <a:extLst>
              <a:ext uri="{FF2B5EF4-FFF2-40B4-BE49-F238E27FC236}">
                <a16:creationId xmlns:a16="http://schemas.microsoft.com/office/drawing/2014/main" id="{C1E7F608-FC11-9E67-944A-B68248A985EE}"/>
              </a:ext>
            </a:extLst>
          </p:cNvPr>
          <p:cNvSpPr/>
          <p:nvPr/>
        </p:nvSpPr>
        <p:spPr>
          <a:xfrm>
            <a:off x="5238266" y="6129857"/>
            <a:ext cx="317241" cy="317241"/>
          </a:xfrm>
          <a:prstGeom prst="roundRect">
            <a:avLst/>
          </a:prstGeom>
          <a:noFill/>
          <a:ln w="28575">
            <a:solidFill>
              <a:srgbClr val="1248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74" name="Rounded Rectangle 50">
            <a:extLst>
              <a:ext uri="{FF2B5EF4-FFF2-40B4-BE49-F238E27FC236}">
                <a16:creationId xmlns:a16="http://schemas.microsoft.com/office/drawing/2014/main" id="{7DAF7617-674B-9265-C567-3B9670470032}"/>
              </a:ext>
            </a:extLst>
          </p:cNvPr>
          <p:cNvSpPr/>
          <p:nvPr/>
        </p:nvSpPr>
        <p:spPr>
          <a:xfrm>
            <a:off x="6040030" y="6134627"/>
            <a:ext cx="317241" cy="317241"/>
          </a:xfrm>
          <a:prstGeom prst="roundRect">
            <a:avLst/>
          </a:prstGeom>
          <a:noFill/>
          <a:ln w="28575">
            <a:solidFill>
              <a:srgbClr val="1248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5FDF9AC5-7C79-9FA9-2480-F985DB0A754F}"/>
              </a:ext>
            </a:extLst>
          </p:cNvPr>
          <p:cNvSpPr/>
          <p:nvPr/>
        </p:nvSpPr>
        <p:spPr>
          <a:xfrm>
            <a:off x="248921" y="7163576"/>
            <a:ext cx="316411" cy="316411"/>
          </a:xfrm>
          <a:prstGeom prst="ellipse">
            <a:avLst/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noProof="0" dirty="0">
                <a:latin typeface="Bobby Jones Soft Regular" pitchFamily="2" charset="77"/>
              </a:rPr>
              <a:t>3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4A3E178-9B24-A794-96CC-4A00FDCE37E5}"/>
              </a:ext>
            </a:extLst>
          </p:cNvPr>
          <p:cNvSpPr txBox="1"/>
          <p:nvPr/>
        </p:nvSpPr>
        <p:spPr>
          <a:xfrm>
            <a:off x="516906" y="7156726"/>
            <a:ext cx="58803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Match the key words to their definitions.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C932AE3-C47C-6633-2879-EA1478B1C2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717325"/>
              </p:ext>
            </p:extLst>
          </p:nvPr>
        </p:nvGraphicFramePr>
        <p:xfrm>
          <a:off x="223904" y="7585158"/>
          <a:ext cx="6463546" cy="14347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24166">
                  <a:extLst>
                    <a:ext uri="{9D8B030D-6E8A-4147-A177-3AD203B41FA5}">
                      <a16:colId xmlns:a16="http://schemas.microsoft.com/office/drawing/2014/main" val="3519568169"/>
                    </a:ext>
                  </a:extLst>
                </a:gridCol>
                <a:gridCol w="4739380">
                  <a:extLst>
                    <a:ext uri="{9D8B030D-6E8A-4147-A177-3AD203B41FA5}">
                      <a16:colId xmlns:a16="http://schemas.microsoft.com/office/drawing/2014/main" val="4215754523"/>
                    </a:ext>
                  </a:extLst>
                </a:gridCol>
              </a:tblGrid>
              <a:tr h="504624">
                <a:tc>
                  <a:txBody>
                    <a:bodyPr/>
                    <a:lstStyle/>
                    <a:p>
                      <a:r>
                        <a:rPr lang="en-GB" sz="160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Chemical Weathering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The wearing away of rocks and soil by rivers, glaciers and waves. </a:t>
                      </a:r>
                      <a:endParaRPr lang="en-GB" sz="1200" b="1" noProof="0" dirty="0">
                        <a:solidFill>
                          <a:srgbClr val="0C316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62444584"/>
                  </a:ext>
                </a:extLst>
              </a:tr>
              <a:tr h="398387">
                <a:tc>
                  <a:txBody>
                    <a:bodyPr/>
                    <a:lstStyle/>
                    <a:p>
                      <a:r>
                        <a:rPr lang="en-GB" sz="160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Erosion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The dropping of material by rivers, waves or glaciers</a:t>
                      </a:r>
                      <a:endParaRPr lang="en-GB" sz="1200" b="1" noProof="0" dirty="0">
                        <a:solidFill>
                          <a:srgbClr val="0C316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05184682"/>
                  </a:ext>
                </a:extLst>
              </a:tr>
              <a:tr h="398387">
                <a:tc>
                  <a:txBody>
                    <a:bodyPr/>
                    <a:lstStyle/>
                    <a:p>
                      <a:r>
                        <a:rPr lang="en-GB" sz="160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Deposition </a:t>
                      </a:r>
                      <a:endParaRPr lang="en-GB" sz="1050" dirty="0">
                        <a:solidFill>
                          <a:srgbClr val="0C316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The decomposition of rock caused by chemical change within that rock. </a:t>
                      </a:r>
                      <a:endParaRPr lang="en-GB" sz="1200" b="1" noProof="0" dirty="0">
                        <a:solidFill>
                          <a:srgbClr val="0C316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39534593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493764CE-09B2-08EB-AC0C-128055EAF759}"/>
              </a:ext>
            </a:extLst>
          </p:cNvPr>
          <p:cNvSpPr txBox="1"/>
          <p:nvPr/>
        </p:nvSpPr>
        <p:spPr>
          <a:xfrm>
            <a:off x="290723" y="6632885"/>
            <a:ext cx="4931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Alluvial deposits in floodplains reduce fertility due to poor drainage.</a:t>
            </a:r>
            <a:endParaRPr lang="en-GB" sz="1200" b="1" noProof="0" dirty="0">
              <a:solidFill>
                <a:srgbClr val="0C3162"/>
              </a:solidFill>
              <a:latin typeface="Cavolini" panose="020B0604020202020204" pitchFamily="34" charset="0"/>
              <a:ea typeface="Gaegu Bold"/>
              <a:cs typeface="Cavolini" panose="020B0604020202020204" pitchFamily="34" charset="0"/>
              <a:sym typeface="Gaegu Bold"/>
            </a:endParaRPr>
          </a:p>
        </p:txBody>
      </p:sp>
      <p:sp>
        <p:nvSpPr>
          <p:cNvPr id="18" name="Rounded Rectangle 49">
            <a:extLst>
              <a:ext uri="{FF2B5EF4-FFF2-40B4-BE49-F238E27FC236}">
                <a16:creationId xmlns:a16="http://schemas.microsoft.com/office/drawing/2014/main" id="{2C077E26-18AF-89B6-1ABC-7C4C8FBFA7C7}"/>
              </a:ext>
            </a:extLst>
          </p:cNvPr>
          <p:cNvSpPr/>
          <p:nvPr/>
        </p:nvSpPr>
        <p:spPr>
          <a:xfrm>
            <a:off x="5238266" y="6653683"/>
            <a:ext cx="317241" cy="317241"/>
          </a:xfrm>
          <a:prstGeom prst="roundRect">
            <a:avLst/>
          </a:prstGeom>
          <a:noFill/>
          <a:ln w="28575">
            <a:solidFill>
              <a:srgbClr val="1248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9" name="Rounded Rectangle 50">
            <a:extLst>
              <a:ext uri="{FF2B5EF4-FFF2-40B4-BE49-F238E27FC236}">
                <a16:creationId xmlns:a16="http://schemas.microsoft.com/office/drawing/2014/main" id="{AF31F956-04FD-28E5-375B-79FC1A5006F8}"/>
              </a:ext>
            </a:extLst>
          </p:cNvPr>
          <p:cNvSpPr/>
          <p:nvPr/>
        </p:nvSpPr>
        <p:spPr>
          <a:xfrm>
            <a:off x="6040030" y="6658453"/>
            <a:ext cx="317241" cy="317241"/>
          </a:xfrm>
          <a:prstGeom prst="roundRect">
            <a:avLst/>
          </a:prstGeom>
          <a:noFill/>
          <a:ln w="28575">
            <a:solidFill>
              <a:srgbClr val="1248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CDA5425-EA78-5CCB-EB45-55169DA13B4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6966" y="8995674"/>
            <a:ext cx="688872" cy="68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327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AAF6A6-2B35-BAD4-378D-F1B685969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A4F274E-2F71-84E1-4C21-79ACBBCE0732}"/>
              </a:ext>
            </a:extLst>
          </p:cNvPr>
          <p:cNvSpPr/>
          <p:nvPr/>
        </p:nvSpPr>
        <p:spPr>
          <a:xfrm>
            <a:off x="111998" y="614193"/>
            <a:ext cx="6634003" cy="882869"/>
          </a:xfrm>
          <a:prstGeom prst="rect">
            <a:avLst/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CB913A05-3C57-337A-F2F1-F295DF22BBEC}"/>
              </a:ext>
            </a:extLst>
          </p:cNvPr>
          <p:cNvSpPr/>
          <p:nvPr/>
        </p:nvSpPr>
        <p:spPr>
          <a:xfrm>
            <a:off x="111998" y="147286"/>
            <a:ext cx="6634003" cy="1338711"/>
          </a:xfrm>
          <a:prstGeom prst="roundRect">
            <a:avLst>
              <a:gd name="adj" fmla="val 4790"/>
            </a:avLst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0FAE7E2F-A131-7F37-F264-6337F986D29E}"/>
              </a:ext>
            </a:extLst>
          </p:cNvPr>
          <p:cNvSpPr/>
          <p:nvPr/>
        </p:nvSpPr>
        <p:spPr>
          <a:xfrm>
            <a:off x="5656391" y="229072"/>
            <a:ext cx="1089610" cy="1438161"/>
          </a:xfrm>
          <a:custGeom>
            <a:avLst/>
            <a:gdLst/>
            <a:ahLst/>
            <a:cxnLst/>
            <a:rect l="l" t="t" r="r" b="b"/>
            <a:pathLst>
              <a:path w="11545043" h="12771065">
                <a:moveTo>
                  <a:pt x="0" y="0"/>
                </a:moveTo>
                <a:lnTo>
                  <a:pt x="11545043" y="0"/>
                </a:lnTo>
                <a:lnTo>
                  <a:pt x="11545043" y="12771065"/>
                </a:lnTo>
                <a:lnTo>
                  <a:pt x="0" y="1277106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r="-19318"/>
            </a:stretch>
          </a:blipFill>
        </p:spPr>
        <p:txBody>
          <a:bodyPr/>
          <a:lstStyle/>
          <a:p>
            <a:endParaRPr lang="en-GB" noProof="0" dirty="0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B05B20FD-2A14-66E6-4C5A-4AE87CB41C3E}"/>
              </a:ext>
            </a:extLst>
          </p:cNvPr>
          <p:cNvSpPr/>
          <p:nvPr/>
        </p:nvSpPr>
        <p:spPr>
          <a:xfrm>
            <a:off x="111998" y="147286"/>
            <a:ext cx="1395798" cy="1601734"/>
          </a:xfrm>
          <a:custGeom>
            <a:avLst/>
            <a:gdLst/>
            <a:ahLst/>
            <a:cxnLst/>
            <a:rect l="l" t="t" r="r" b="b"/>
            <a:pathLst>
              <a:path w="19520008" h="14523816">
                <a:moveTo>
                  <a:pt x="0" y="0"/>
                </a:moveTo>
                <a:lnTo>
                  <a:pt x="19520008" y="0"/>
                </a:lnTo>
                <a:lnTo>
                  <a:pt x="19520008" y="14523816"/>
                </a:lnTo>
                <a:lnTo>
                  <a:pt x="0" y="1452381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-57482" t="-1" r="-3" b="-2110"/>
            </a:stretch>
          </a:blipFill>
        </p:spPr>
        <p:txBody>
          <a:bodyPr/>
          <a:lstStyle/>
          <a:p>
            <a:endParaRPr lang="en-GB" noProof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D9C6E7-4E8E-B14D-C2DC-A12C95B30F78}"/>
              </a:ext>
            </a:extLst>
          </p:cNvPr>
          <p:cNvSpPr txBox="1"/>
          <p:nvPr/>
        </p:nvSpPr>
        <p:spPr>
          <a:xfrm>
            <a:off x="742357" y="774285"/>
            <a:ext cx="5373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noProof="0" dirty="0">
                <a:solidFill>
                  <a:srgbClr val="FFFFFF"/>
                </a:solidFill>
                <a:latin typeface="Bobby Jones Soft Regular"/>
                <a:ea typeface="Bobby Jones Soft Regular"/>
                <a:cs typeface="Bobby Jones Soft Regular"/>
                <a:sym typeface="Bobby Jones Soft"/>
              </a:rPr>
              <a:t>Geography Homework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40E5DCBC-06C4-559A-46D6-DD51C528F121}"/>
              </a:ext>
            </a:extLst>
          </p:cNvPr>
          <p:cNvSpPr/>
          <p:nvPr/>
        </p:nvSpPr>
        <p:spPr>
          <a:xfrm>
            <a:off x="283694" y="1549296"/>
            <a:ext cx="6288771" cy="3174539"/>
          </a:xfrm>
          <a:prstGeom prst="roundRect">
            <a:avLst>
              <a:gd name="adj" fmla="val 2085"/>
            </a:avLst>
          </a:prstGeom>
          <a:noFill/>
          <a:ln w="28575">
            <a:solidFill>
              <a:srgbClr val="1248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C3C5CD03-ED09-B722-3FDC-CEE2567641CA}"/>
              </a:ext>
            </a:extLst>
          </p:cNvPr>
          <p:cNvSpPr/>
          <p:nvPr/>
        </p:nvSpPr>
        <p:spPr>
          <a:xfrm>
            <a:off x="111998" y="9420366"/>
            <a:ext cx="6634003" cy="316306"/>
          </a:xfrm>
          <a:prstGeom prst="roundRect">
            <a:avLst/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7D920B7-EB45-50FA-6BE3-BB84E814BD5C}"/>
              </a:ext>
            </a:extLst>
          </p:cNvPr>
          <p:cNvSpPr txBox="1"/>
          <p:nvPr/>
        </p:nvSpPr>
        <p:spPr>
          <a:xfrm>
            <a:off x="1001128" y="9424630"/>
            <a:ext cx="4855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noProof="0" dirty="0">
                <a:solidFill>
                  <a:schemeClr val="bg1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www.internetgeography.net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2CC8D47-E5D6-C044-910F-F435EED368A5}"/>
              </a:ext>
            </a:extLst>
          </p:cNvPr>
          <p:cNvSpPr/>
          <p:nvPr/>
        </p:nvSpPr>
        <p:spPr>
          <a:xfrm>
            <a:off x="252598" y="4764327"/>
            <a:ext cx="316411" cy="316411"/>
          </a:xfrm>
          <a:prstGeom prst="ellipse">
            <a:avLst/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noProof="0" dirty="0">
                <a:latin typeface="Bobby Jones Soft Regular" pitchFamily="2" charset="77"/>
              </a:rPr>
              <a:t>5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A73D3FE-B202-8266-2AF9-B60CFF52D5CB}"/>
              </a:ext>
            </a:extLst>
          </p:cNvPr>
          <p:cNvCxnSpPr>
            <a:cxnSpLocks/>
          </p:cNvCxnSpPr>
          <p:nvPr/>
        </p:nvCxnSpPr>
        <p:spPr>
          <a:xfrm>
            <a:off x="139433" y="1490735"/>
            <a:ext cx="0" cy="8032653"/>
          </a:xfrm>
          <a:prstGeom prst="line">
            <a:avLst/>
          </a:prstGeom>
          <a:ln w="57150">
            <a:solidFill>
              <a:srgbClr val="1248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D8A20D38-95D9-AD13-84AE-73AA4914FA41}"/>
              </a:ext>
            </a:extLst>
          </p:cNvPr>
          <p:cNvCxnSpPr>
            <a:cxnSpLocks/>
          </p:cNvCxnSpPr>
          <p:nvPr/>
        </p:nvCxnSpPr>
        <p:spPr>
          <a:xfrm>
            <a:off x="6716725" y="1467335"/>
            <a:ext cx="0" cy="8032653"/>
          </a:xfrm>
          <a:prstGeom prst="line">
            <a:avLst/>
          </a:prstGeom>
          <a:ln w="57150">
            <a:solidFill>
              <a:srgbClr val="1248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CBBAD920-28C3-D25D-D293-0226605DFAE1}"/>
              </a:ext>
            </a:extLst>
          </p:cNvPr>
          <p:cNvSpPr/>
          <p:nvPr/>
        </p:nvSpPr>
        <p:spPr>
          <a:xfrm>
            <a:off x="255103" y="6274512"/>
            <a:ext cx="316411" cy="316411"/>
          </a:xfrm>
          <a:prstGeom prst="ellipse">
            <a:avLst/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noProof="0" dirty="0">
                <a:latin typeface="Bobby Jones Soft Regular" pitchFamily="2" charset="77"/>
              </a:rPr>
              <a:t>6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D7B188D-54E4-AA12-3B6B-4F6393916B4E}"/>
              </a:ext>
            </a:extLst>
          </p:cNvPr>
          <p:cNvSpPr txBox="1"/>
          <p:nvPr/>
        </p:nvSpPr>
        <p:spPr>
          <a:xfrm>
            <a:off x="598033" y="6247271"/>
            <a:ext cx="6084374" cy="384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Complete the table comparing area types.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4D051F-E508-EF3A-0F85-C33B9C07A1CD}"/>
              </a:ext>
            </a:extLst>
          </p:cNvPr>
          <p:cNvSpPr txBox="1"/>
          <p:nvPr/>
        </p:nvSpPr>
        <p:spPr>
          <a:xfrm>
            <a:off x="507615" y="4767496"/>
            <a:ext cx="6097787" cy="1507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5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The imaginary Tees–Exe line divides ______-rock uplands in the _____ and west from ______ lowlands in the ______ and east. __________ rocks like chalk allow water to drain, forming dry ________, while ___________ rocks like clay and granite create ____________ soils and poor drainage.</a:t>
            </a:r>
            <a:endParaRPr lang="en-GB" sz="1250" b="1" noProof="0" dirty="0">
              <a:solidFill>
                <a:srgbClr val="0C3162"/>
              </a:solidFill>
              <a:latin typeface="Cavolini" panose="020B0604020202020204" pitchFamily="34" charset="0"/>
              <a:ea typeface="Gaegu Bold"/>
              <a:cs typeface="Cavolini" panose="020B0604020202020204" pitchFamily="34" charset="0"/>
              <a:sym typeface="Gaegu Bold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E1F44D7-C8E7-1940-FB88-FE2F65A88C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992718"/>
              </p:ext>
            </p:extLst>
          </p:nvPr>
        </p:nvGraphicFramePr>
        <p:xfrm>
          <a:off x="251476" y="6660728"/>
          <a:ext cx="6353925" cy="27368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9690">
                  <a:extLst>
                    <a:ext uri="{9D8B030D-6E8A-4147-A177-3AD203B41FA5}">
                      <a16:colId xmlns:a16="http://schemas.microsoft.com/office/drawing/2014/main" val="3519568169"/>
                    </a:ext>
                  </a:extLst>
                </a:gridCol>
                <a:gridCol w="1762567">
                  <a:extLst>
                    <a:ext uri="{9D8B030D-6E8A-4147-A177-3AD203B41FA5}">
                      <a16:colId xmlns:a16="http://schemas.microsoft.com/office/drawing/2014/main" val="2817669595"/>
                    </a:ext>
                  </a:extLst>
                </a:gridCol>
                <a:gridCol w="3381668">
                  <a:extLst>
                    <a:ext uri="{9D8B030D-6E8A-4147-A177-3AD203B41FA5}">
                      <a16:colId xmlns:a16="http://schemas.microsoft.com/office/drawing/2014/main" val="4215754523"/>
                    </a:ext>
                  </a:extLst>
                </a:gridCol>
              </a:tblGrid>
              <a:tr h="419248">
                <a:tc>
                  <a:txBody>
                    <a:bodyPr/>
                    <a:lstStyle/>
                    <a:p>
                      <a:pPr algn="ctr"/>
                      <a:r>
                        <a:rPr lang="en-GB" sz="100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Area Type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Physical Processes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Resulting Landscape Features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9434215"/>
                  </a:ext>
                </a:extLst>
              </a:tr>
              <a:tr h="753620">
                <a:tc>
                  <a:txBody>
                    <a:bodyPr/>
                    <a:lstStyle/>
                    <a:p>
                      <a:pPr algn="ctr"/>
                      <a:r>
                        <a:rPr lang="en-GB" sz="105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Upland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050" b="1" noProof="0" dirty="0">
                        <a:solidFill>
                          <a:srgbClr val="0C316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050" b="1" noProof="0" dirty="0">
                        <a:solidFill>
                          <a:srgbClr val="0C316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92812062"/>
                  </a:ext>
                </a:extLst>
              </a:tr>
              <a:tr h="754332">
                <a:tc>
                  <a:txBody>
                    <a:bodyPr/>
                    <a:lstStyle/>
                    <a:p>
                      <a:pPr algn="ctr"/>
                      <a:r>
                        <a:rPr lang="en-GB" sz="105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Lowland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050" b="1" noProof="0" dirty="0">
                        <a:solidFill>
                          <a:srgbClr val="0C316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050" b="1" noProof="0" dirty="0">
                        <a:solidFill>
                          <a:srgbClr val="0C316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16335488"/>
                  </a:ext>
                </a:extLst>
              </a:tr>
              <a:tr h="809631">
                <a:tc>
                  <a:txBody>
                    <a:bodyPr/>
                    <a:lstStyle/>
                    <a:p>
                      <a:pPr algn="ctr"/>
                      <a:r>
                        <a:rPr lang="en-GB" sz="105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Permeability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noProof="0" dirty="0">
                        <a:solidFill>
                          <a:srgbClr val="0C316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noProof="0" dirty="0">
                        <a:solidFill>
                          <a:srgbClr val="0C316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62444584"/>
                  </a:ext>
                </a:extLst>
              </a:tr>
            </a:tbl>
          </a:graphicData>
        </a:graphic>
      </p:graphicFrame>
      <p:grpSp>
        <p:nvGrpSpPr>
          <p:cNvPr id="15" name="Group 5">
            <a:extLst>
              <a:ext uri="{FF2B5EF4-FFF2-40B4-BE49-F238E27FC236}">
                <a16:creationId xmlns:a16="http://schemas.microsoft.com/office/drawing/2014/main" id="{2F223AE6-45C0-5200-6A1B-4D26B5578292}"/>
              </a:ext>
            </a:extLst>
          </p:cNvPr>
          <p:cNvGrpSpPr/>
          <p:nvPr/>
        </p:nvGrpSpPr>
        <p:grpSpPr>
          <a:xfrm>
            <a:off x="1616682" y="379959"/>
            <a:ext cx="3803770" cy="343582"/>
            <a:chOff x="0" y="0"/>
            <a:chExt cx="4752179" cy="500475"/>
          </a:xfrm>
        </p:grpSpPr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6F7DC82D-3C3D-DD45-AE86-25D178B8BC93}"/>
                </a:ext>
              </a:extLst>
            </p:cNvPr>
            <p:cNvSpPr/>
            <p:nvPr/>
          </p:nvSpPr>
          <p:spPr>
            <a:xfrm>
              <a:off x="0" y="0"/>
              <a:ext cx="4752179" cy="500475"/>
            </a:xfrm>
            <a:custGeom>
              <a:avLst/>
              <a:gdLst/>
              <a:ahLst/>
              <a:cxnLst/>
              <a:rect l="l" t="t" r="r" b="b"/>
              <a:pathLst>
                <a:path w="4752179" h="500475">
                  <a:moveTo>
                    <a:pt x="4752179" y="0"/>
                  </a:moveTo>
                  <a:lnTo>
                    <a:pt x="0" y="0"/>
                  </a:lnTo>
                  <a:lnTo>
                    <a:pt x="101600" y="250237"/>
                  </a:lnTo>
                  <a:lnTo>
                    <a:pt x="0" y="500475"/>
                  </a:lnTo>
                  <a:lnTo>
                    <a:pt x="4752179" y="500475"/>
                  </a:lnTo>
                  <a:lnTo>
                    <a:pt x="4650579" y="250237"/>
                  </a:lnTo>
                  <a:lnTo>
                    <a:pt x="4752179" y="0"/>
                  </a:lnTo>
                  <a:close/>
                </a:path>
              </a:pathLst>
            </a:custGeom>
            <a:solidFill>
              <a:srgbClr val="F2D229"/>
            </a:solidFill>
          </p:spPr>
          <p:txBody>
            <a:bodyPr/>
            <a:lstStyle/>
            <a:p>
              <a:endParaRPr lang="en-GB" noProof="0" dirty="0"/>
            </a:p>
          </p:txBody>
        </p:sp>
        <p:sp>
          <p:nvSpPr>
            <p:cNvPr id="20" name="TextBox 7">
              <a:extLst>
                <a:ext uri="{FF2B5EF4-FFF2-40B4-BE49-F238E27FC236}">
                  <a16:creationId xmlns:a16="http://schemas.microsoft.com/office/drawing/2014/main" id="{A50EA7A7-C333-7139-960B-D4A19B03EA32}"/>
                </a:ext>
              </a:extLst>
            </p:cNvPr>
            <p:cNvSpPr txBox="1"/>
            <p:nvPr/>
          </p:nvSpPr>
          <p:spPr>
            <a:xfrm>
              <a:off x="88900" y="-47625"/>
              <a:ext cx="4574379" cy="5481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42"/>
                </a:lnSpc>
                <a:spcBef>
                  <a:spcPct val="0"/>
                </a:spcBef>
              </a:pPr>
              <a:endParaRPr lang="en-GB" noProof="0" dirty="0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78106952-6D54-5E31-3B4B-B804473B2071}"/>
              </a:ext>
            </a:extLst>
          </p:cNvPr>
          <p:cNvSpPr txBox="1"/>
          <p:nvPr/>
        </p:nvSpPr>
        <p:spPr>
          <a:xfrm>
            <a:off x="1030031" y="423181"/>
            <a:ext cx="4855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Coastal Change and Conflict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ED1BA5-6B6B-7EDB-F39E-85E0E834927E}"/>
              </a:ext>
            </a:extLst>
          </p:cNvPr>
          <p:cNvSpPr txBox="1"/>
          <p:nvPr/>
        </p:nvSpPr>
        <p:spPr>
          <a:xfrm>
            <a:off x="314832" y="1723938"/>
            <a:ext cx="19080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Shade and Label the map with: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Upland regions (North &amp; West—high resistant rock areas)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Lowland regions (South &amp; East—soft sedimentary areas)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Glacial features: U-shaped valley, corrie, moraine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River landforms: meander, oxbow lake, floodplain</a:t>
            </a:r>
            <a:endParaRPr lang="en-GB" sz="1400" b="1" noProof="0" dirty="0">
              <a:solidFill>
                <a:srgbClr val="0C3162"/>
              </a:solidFill>
              <a:latin typeface="Cavolini" panose="020B0604020202020204" pitchFamily="34" charset="0"/>
              <a:ea typeface="Gaegu Bold"/>
              <a:cs typeface="Cavolini" panose="020B0604020202020204" pitchFamily="34" charset="0"/>
              <a:sym typeface="Gaegu Bold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2910552-CD40-D1D9-83EC-EAFB7C347566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3361" t="15633" r="12657" b="4466"/>
          <a:stretch>
            <a:fillRect/>
          </a:stretch>
        </p:blipFill>
        <p:spPr>
          <a:xfrm>
            <a:off x="3232617" y="1761892"/>
            <a:ext cx="2084513" cy="2677474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6C577CC9-260E-B0AD-712B-5CDDA67E57BF}"/>
              </a:ext>
            </a:extLst>
          </p:cNvPr>
          <p:cNvSpPr/>
          <p:nvPr/>
        </p:nvSpPr>
        <p:spPr>
          <a:xfrm>
            <a:off x="245902" y="1379348"/>
            <a:ext cx="316411" cy="316411"/>
          </a:xfrm>
          <a:prstGeom prst="ellipse">
            <a:avLst/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noProof="0" dirty="0">
                <a:latin typeface="Bobby Jones Soft Regular" pitchFamily="2" charset="7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59691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EB7DC1-5EE3-D1AB-537C-227086B38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EB288FD-BE2B-F0C5-52F9-5275C0CBC8E6}"/>
              </a:ext>
            </a:extLst>
          </p:cNvPr>
          <p:cNvSpPr/>
          <p:nvPr/>
        </p:nvSpPr>
        <p:spPr>
          <a:xfrm>
            <a:off x="111998" y="614193"/>
            <a:ext cx="6634003" cy="1172575"/>
          </a:xfrm>
          <a:prstGeom prst="rect">
            <a:avLst/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589ABCDA-5478-ED0A-1579-DC46576CEC0E}"/>
              </a:ext>
            </a:extLst>
          </p:cNvPr>
          <p:cNvSpPr/>
          <p:nvPr/>
        </p:nvSpPr>
        <p:spPr>
          <a:xfrm>
            <a:off x="111998" y="147286"/>
            <a:ext cx="6634003" cy="1338711"/>
          </a:xfrm>
          <a:prstGeom prst="roundRect">
            <a:avLst>
              <a:gd name="adj" fmla="val 4790"/>
            </a:avLst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grpSp>
        <p:nvGrpSpPr>
          <p:cNvPr id="8" name="Group 5">
            <a:extLst>
              <a:ext uri="{FF2B5EF4-FFF2-40B4-BE49-F238E27FC236}">
                <a16:creationId xmlns:a16="http://schemas.microsoft.com/office/drawing/2014/main" id="{63BFB320-6856-DE47-B2D1-2F20F90E7FBD}"/>
              </a:ext>
            </a:extLst>
          </p:cNvPr>
          <p:cNvGrpSpPr/>
          <p:nvPr/>
        </p:nvGrpSpPr>
        <p:grpSpPr>
          <a:xfrm>
            <a:off x="1616682" y="379959"/>
            <a:ext cx="3803770" cy="343582"/>
            <a:chOff x="0" y="0"/>
            <a:chExt cx="4752179" cy="500475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B87F5AB7-175C-BA5B-A077-37F433DA7859}"/>
                </a:ext>
              </a:extLst>
            </p:cNvPr>
            <p:cNvSpPr/>
            <p:nvPr/>
          </p:nvSpPr>
          <p:spPr>
            <a:xfrm>
              <a:off x="0" y="0"/>
              <a:ext cx="4752179" cy="500475"/>
            </a:xfrm>
            <a:custGeom>
              <a:avLst/>
              <a:gdLst/>
              <a:ahLst/>
              <a:cxnLst/>
              <a:rect l="l" t="t" r="r" b="b"/>
              <a:pathLst>
                <a:path w="4752179" h="500475">
                  <a:moveTo>
                    <a:pt x="4752179" y="0"/>
                  </a:moveTo>
                  <a:lnTo>
                    <a:pt x="0" y="0"/>
                  </a:lnTo>
                  <a:lnTo>
                    <a:pt x="101600" y="250237"/>
                  </a:lnTo>
                  <a:lnTo>
                    <a:pt x="0" y="500475"/>
                  </a:lnTo>
                  <a:lnTo>
                    <a:pt x="4752179" y="500475"/>
                  </a:lnTo>
                  <a:lnTo>
                    <a:pt x="4650579" y="250237"/>
                  </a:lnTo>
                  <a:lnTo>
                    <a:pt x="4752179" y="0"/>
                  </a:lnTo>
                  <a:close/>
                </a:path>
              </a:pathLst>
            </a:custGeom>
            <a:solidFill>
              <a:srgbClr val="F2D229"/>
            </a:solidFill>
          </p:spPr>
          <p:txBody>
            <a:bodyPr/>
            <a:lstStyle/>
            <a:p>
              <a:endParaRPr lang="en-GB" noProof="0" dirty="0"/>
            </a:p>
          </p:txBody>
        </p:sp>
        <p:sp>
          <p:nvSpPr>
            <p:cNvPr id="10" name="TextBox 7">
              <a:extLst>
                <a:ext uri="{FF2B5EF4-FFF2-40B4-BE49-F238E27FC236}">
                  <a16:creationId xmlns:a16="http://schemas.microsoft.com/office/drawing/2014/main" id="{EB24CB74-5EC1-4054-0F2B-46301536FB96}"/>
                </a:ext>
              </a:extLst>
            </p:cNvPr>
            <p:cNvSpPr txBox="1"/>
            <p:nvPr/>
          </p:nvSpPr>
          <p:spPr>
            <a:xfrm>
              <a:off x="88900" y="-47625"/>
              <a:ext cx="4574379" cy="5481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42"/>
                </a:lnSpc>
                <a:spcBef>
                  <a:spcPct val="0"/>
                </a:spcBef>
              </a:pPr>
              <a:endParaRPr lang="en-GB" noProof="0" dirty="0"/>
            </a:p>
          </p:txBody>
        </p:sp>
      </p:grpSp>
      <p:sp>
        <p:nvSpPr>
          <p:cNvPr id="5" name="Freeform 2">
            <a:extLst>
              <a:ext uri="{FF2B5EF4-FFF2-40B4-BE49-F238E27FC236}">
                <a16:creationId xmlns:a16="http://schemas.microsoft.com/office/drawing/2014/main" id="{17CE01D7-918F-00B6-B901-8128C6D139BC}"/>
              </a:ext>
            </a:extLst>
          </p:cNvPr>
          <p:cNvSpPr/>
          <p:nvPr/>
        </p:nvSpPr>
        <p:spPr>
          <a:xfrm>
            <a:off x="5656391" y="229072"/>
            <a:ext cx="1089610" cy="1438161"/>
          </a:xfrm>
          <a:custGeom>
            <a:avLst/>
            <a:gdLst/>
            <a:ahLst/>
            <a:cxnLst/>
            <a:rect l="l" t="t" r="r" b="b"/>
            <a:pathLst>
              <a:path w="11545043" h="12771065">
                <a:moveTo>
                  <a:pt x="0" y="0"/>
                </a:moveTo>
                <a:lnTo>
                  <a:pt x="11545043" y="0"/>
                </a:lnTo>
                <a:lnTo>
                  <a:pt x="11545043" y="12771065"/>
                </a:lnTo>
                <a:lnTo>
                  <a:pt x="0" y="1277106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r="-19318"/>
            </a:stretch>
          </a:blipFill>
        </p:spPr>
        <p:txBody>
          <a:bodyPr/>
          <a:lstStyle/>
          <a:p>
            <a:endParaRPr lang="en-GB" noProof="0" dirty="0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2B861C7C-A6E1-23E4-D931-A778B7BC022F}"/>
              </a:ext>
            </a:extLst>
          </p:cNvPr>
          <p:cNvSpPr/>
          <p:nvPr/>
        </p:nvSpPr>
        <p:spPr>
          <a:xfrm>
            <a:off x="111998" y="147286"/>
            <a:ext cx="1395798" cy="1601734"/>
          </a:xfrm>
          <a:custGeom>
            <a:avLst/>
            <a:gdLst/>
            <a:ahLst/>
            <a:cxnLst/>
            <a:rect l="l" t="t" r="r" b="b"/>
            <a:pathLst>
              <a:path w="19520008" h="14523816">
                <a:moveTo>
                  <a:pt x="0" y="0"/>
                </a:moveTo>
                <a:lnTo>
                  <a:pt x="19520008" y="0"/>
                </a:lnTo>
                <a:lnTo>
                  <a:pt x="19520008" y="14523816"/>
                </a:lnTo>
                <a:lnTo>
                  <a:pt x="0" y="1452381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-57482" t="-1" r="-3" b="-2110"/>
            </a:stretch>
          </a:blipFill>
        </p:spPr>
        <p:txBody>
          <a:bodyPr/>
          <a:lstStyle/>
          <a:p>
            <a:endParaRPr lang="en-GB" noProof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3F71F2-D031-13F4-0916-26A3CDE4C12C}"/>
              </a:ext>
            </a:extLst>
          </p:cNvPr>
          <p:cNvSpPr txBox="1"/>
          <p:nvPr/>
        </p:nvSpPr>
        <p:spPr>
          <a:xfrm>
            <a:off x="809897" y="593594"/>
            <a:ext cx="5373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noProof="0" dirty="0">
                <a:solidFill>
                  <a:srgbClr val="FFFFFF"/>
                </a:solidFill>
                <a:latin typeface="Bobby Jones Soft Regular"/>
                <a:ea typeface="Bobby Jones Soft Regular"/>
                <a:cs typeface="Bobby Jones Soft Regular"/>
                <a:sym typeface="Bobby Jones Soft"/>
              </a:rPr>
              <a:t>Geography Homework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5C430C-3C9F-E436-184B-744E17EB7A4D}"/>
              </a:ext>
            </a:extLst>
          </p:cNvPr>
          <p:cNvSpPr txBox="1"/>
          <p:nvPr/>
        </p:nvSpPr>
        <p:spPr>
          <a:xfrm>
            <a:off x="1030031" y="423181"/>
            <a:ext cx="4855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Coastal Change and Conflict</a:t>
            </a: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F12E2074-737E-05C0-586D-7EB96373DF03}"/>
              </a:ext>
            </a:extLst>
          </p:cNvPr>
          <p:cNvSpPr/>
          <p:nvPr/>
        </p:nvSpPr>
        <p:spPr>
          <a:xfrm>
            <a:off x="111998" y="9039541"/>
            <a:ext cx="6634003" cy="697131"/>
          </a:xfrm>
          <a:prstGeom prst="roundRect">
            <a:avLst/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276BFF73-3A32-E406-018A-A7D260754C41}"/>
              </a:ext>
            </a:extLst>
          </p:cNvPr>
          <p:cNvCxnSpPr>
            <a:cxnSpLocks/>
          </p:cNvCxnSpPr>
          <p:nvPr/>
        </p:nvCxnSpPr>
        <p:spPr>
          <a:xfrm>
            <a:off x="139433" y="1490735"/>
            <a:ext cx="0" cy="8032653"/>
          </a:xfrm>
          <a:prstGeom prst="line">
            <a:avLst/>
          </a:prstGeom>
          <a:ln w="57150">
            <a:solidFill>
              <a:srgbClr val="1248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C52310AA-1A7C-0E7A-37C0-4756F714F7A3}"/>
              </a:ext>
            </a:extLst>
          </p:cNvPr>
          <p:cNvCxnSpPr>
            <a:cxnSpLocks/>
          </p:cNvCxnSpPr>
          <p:nvPr/>
        </p:nvCxnSpPr>
        <p:spPr>
          <a:xfrm>
            <a:off x="6716725" y="1467335"/>
            <a:ext cx="0" cy="8032653"/>
          </a:xfrm>
          <a:prstGeom prst="line">
            <a:avLst/>
          </a:prstGeom>
          <a:ln w="57150">
            <a:solidFill>
              <a:srgbClr val="1248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A7C14924-4526-157D-ACE9-FB08499E74C4}"/>
              </a:ext>
            </a:extLst>
          </p:cNvPr>
          <p:cNvSpPr/>
          <p:nvPr/>
        </p:nvSpPr>
        <p:spPr>
          <a:xfrm>
            <a:off x="142725" y="8960481"/>
            <a:ext cx="6574000" cy="442252"/>
          </a:xfrm>
          <a:prstGeom prst="rect">
            <a:avLst/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E426BE4-621C-7626-3B0A-88D44C17FB95}"/>
              </a:ext>
            </a:extLst>
          </p:cNvPr>
          <p:cNvSpPr txBox="1"/>
          <p:nvPr/>
        </p:nvSpPr>
        <p:spPr>
          <a:xfrm>
            <a:off x="741438" y="1132728"/>
            <a:ext cx="53732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noProof="0" dirty="0">
                <a:solidFill>
                  <a:srgbClr val="FFFFFF"/>
                </a:solidFill>
                <a:latin typeface="Bobby Jones Soft Regular"/>
                <a:ea typeface="Bobby Jones Soft Regular"/>
                <a:cs typeface="Bobby Jones Soft Regular"/>
                <a:sym typeface="Bobby Jones Soft"/>
              </a:rPr>
              <a:t>Physical Processes and Upland and Lowland Landscapes in the UK</a:t>
            </a:r>
            <a:endParaRPr lang="en-GB" sz="2400" b="1" i="1" noProof="0" dirty="0">
              <a:solidFill>
                <a:srgbClr val="FFFFFF"/>
              </a:solidFill>
              <a:latin typeface="Bobby Jones Soft Regular"/>
              <a:ea typeface="Bobby Jones Soft Regular"/>
              <a:cs typeface="Bobby Jones Soft Regular"/>
              <a:sym typeface="Bobby Jones Soft"/>
            </a:endParaRPr>
          </a:p>
        </p:txBody>
      </p: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47B5CE5F-E98B-5873-17EF-D7ACD875FA1B}"/>
              </a:ext>
            </a:extLst>
          </p:cNvPr>
          <p:cNvSpPr/>
          <p:nvPr/>
        </p:nvSpPr>
        <p:spPr>
          <a:xfrm>
            <a:off x="4358619" y="9169798"/>
            <a:ext cx="2123666" cy="35303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59" name="Picture 58" descr="Internet Geography">
            <a:extLst>
              <a:ext uri="{FF2B5EF4-FFF2-40B4-BE49-F238E27FC236}">
                <a16:creationId xmlns:a16="http://schemas.microsoft.com/office/drawing/2014/main" id="{3BA4E26F-6C50-389C-39CA-62EB41487D0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4912" y="9228264"/>
            <a:ext cx="2051080" cy="23610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F5BFC93D-13AD-9CA8-C07E-66ED4AD38A6E}"/>
              </a:ext>
            </a:extLst>
          </p:cNvPr>
          <p:cNvSpPr/>
          <p:nvPr/>
        </p:nvSpPr>
        <p:spPr>
          <a:xfrm>
            <a:off x="285535" y="1851836"/>
            <a:ext cx="316411" cy="316411"/>
          </a:xfrm>
          <a:prstGeom prst="ellipse">
            <a:avLst/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noProof="0" dirty="0">
                <a:latin typeface="Bobby Jones Soft Regular" pitchFamily="2" charset="77"/>
              </a:rPr>
              <a:t>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4FA7006-C5C2-4E1E-3D32-9C3FDD8E8EC7}"/>
              </a:ext>
            </a:extLst>
          </p:cNvPr>
          <p:cNvSpPr txBox="1"/>
          <p:nvPr/>
        </p:nvSpPr>
        <p:spPr>
          <a:xfrm>
            <a:off x="554839" y="1774989"/>
            <a:ext cx="6191161" cy="2555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35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F</a:t>
            </a:r>
            <a:r>
              <a:rPr lang="en-US" sz="1350" b="1" noProof="0" dirty="0">
                <a:solidFill>
                  <a:schemeClr val="accent6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reeze-thaw</a:t>
            </a:r>
            <a:r>
              <a:rPr lang="en-US" sz="135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 (mechanical) weathering dominates in uplands, breaking rocks a</a:t>
            </a:r>
            <a:r>
              <a:rPr lang="en-US" sz="1350" b="1" dirty="0">
                <a:solidFill>
                  <a:schemeClr val="accent6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part</a:t>
            </a:r>
            <a:r>
              <a:rPr lang="en-US" sz="135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 when water f</a:t>
            </a:r>
            <a:r>
              <a:rPr lang="en-US" sz="1350" b="1" noProof="0" dirty="0">
                <a:solidFill>
                  <a:schemeClr val="accent6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reezes</a:t>
            </a:r>
            <a:r>
              <a:rPr lang="en-US" sz="135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 and expands in cracks. Upland landscapes were further shaped by g</a:t>
            </a:r>
            <a:r>
              <a:rPr lang="en-US" sz="1350" b="1" dirty="0" err="1">
                <a:solidFill>
                  <a:schemeClr val="accent6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lacial</a:t>
            </a:r>
            <a:r>
              <a:rPr lang="en-US" sz="135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 erosion, forming U-shaped valleys, corries, and arêtes, with deposits like m</a:t>
            </a:r>
            <a:r>
              <a:rPr lang="en-US" sz="1350" b="1" noProof="0" dirty="0">
                <a:solidFill>
                  <a:schemeClr val="accent6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oraines</a:t>
            </a:r>
            <a:r>
              <a:rPr lang="en-US" sz="135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 remaining. In lowland areas, landscapes are f</a:t>
            </a:r>
            <a:r>
              <a:rPr lang="en-US" sz="1350" b="1" noProof="0" dirty="0">
                <a:solidFill>
                  <a:schemeClr val="accent6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latter</a:t>
            </a:r>
            <a:r>
              <a:rPr lang="en-US" sz="135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 and more fertile. Rivers in lowlands create features like m</a:t>
            </a:r>
            <a:r>
              <a:rPr lang="en-US" sz="1350" b="1" noProof="0" dirty="0">
                <a:solidFill>
                  <a:schemeClr val="accent6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eanders</a:t>
            </a:r>
            <a:r>
              <a:rPr lang="en-US" sz="135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, o</a:t>
            </a:r>
            <a:r>
              <a:rPr lang="en-US" sz="1350" b="1" noProof="0" dirty="0">
                <a:solidFill>
                  <a:schemeClr val="accent6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xbow</a:t>
            </a:r>
            <a:r>
              <a:rPr lang="en-US" sz="135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 lakes, and f</a:t>
            </a:r>
            <a:r>
              <a:rPr lang="en-US" sz="1350" b="1" noProof="0" dirty="0">
                <a:solidFill>
                  <a:schemeClr val="accent6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loodplains</a:t>
            </a:r>
            <a:r>
              <a:rPr lang="en-US" sz="135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, and rivers deposit alluvium which forms fertile s</a:t>
            </a:r>
            <a:r>
              <a:rPr lang="en-US" sz="1350" b="1" noProof="0" dirty="0">
                <a:solidFill>
                  <a:schemeClr val="accent6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oils</a:t>
            </a:r>
            <a:r>
              <a:rPr lang="en-US" sz="135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.</a:t>
            </a:r>
            <a:endParaRPr lang="en-GB" sz="1350" b="1" noProof="0" dirty="0">
              <a:solidFill>
                <a:srgbClr val="0C3162"/>
              </a:solidFill>
              <a:latin typeface="Cavolini" panose="020B0604020202020204" pitchFamily="34" charset="0"/>
              <a:ea typeface="Gaegu Bold"/>
              <a:cs typeface="Cavolini" panose="020B0604020202020204" pitchFamily="34" charset="0"/>
              <a:sym typeface="Gaegu Bold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57E0406-02C1-1FA9-FE79-1212EDDA27E9}"/>
              </a:ext>
            </a:extLst>
          </p:cNvPr>
          <p:cNvSpPr/>
          <p:nvPr/>
        </p:nvSpPr>
        <p:spPr>
          <a:xfrm>
            <a:off x="223904" y="4256969"/>
            <a:ext cx="316411" cy="316411"/>
          </a:xfrm>
          <a:prstGeom prst="ellipse">
            <a:avLst/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noProof="0" dirty="0">
                <a:latin typeface="Bobby Jones Soft Regular" pitchFamily="2" charset="77"/>
              </a:rPr>
              <a:t>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907A520-7D29-6050-1160-62D941A315FA}"/>
              </a:ext>
            </a:extLst>
          </p:cNvPr>
          <p:cNvSpPr txBox="1"/>
          <p:nvPr/>
        </p:nvSpPr>
        <p:spPr>
          <a:xfrm>
            <a:off x="554839" y="4188669"/>
            <a:ext cx="4452001" cy="384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True or false?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9C9CA2B-7F08-D29C-8403-57FE5F1C6A8F}"/>
              </a:ext>
            </a:extLst>
          </p:cNvPr>
          <p:cNvSpPr txBox="1"/>
          <p:nvPr/>
        </p:nvSpPr>
        <p:spPr>
          <a:xfrm>
            <a:off x="259003" y="4593403"/>
            <a:ext cx="4963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Upland areas are formed on hard, resistant rocks such as granite.</a:t>
            </a:r>
            <a:endParaRPr lang="en-GB" sz="1200" b="1" noProof="0" dirty="0">
              <a:solidFill>
                <a:srgbClr val="0C3162"/>
              </a:solidFill>
              <a:latin typeface="Cavolini" panose="020B0604020202020204" pitchFamily="34" charset="0"/>
              <a:ea typeface="Gaegu Bold"/>
              <a:cs typeface="Cavolini" panose="020B0604020202020204" pitchFamily="34" charset="0"/>
              <a:sym typeface="Gaegu Bold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8509317-F95C-9B87-B329-844533EAD8C3}"/>
              </a:ext>
            </a:extLst>
          </p:cNvPr>
          <p:cNvSpPr txBox="1"/>
          <p:nvPr/>
        </p:nvSpPr>
        <p:spPr>
          <a:xfrm>
            <a:off x="285535" y="5122826"/>
            <a:ext cx="5062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noProof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Freeze–thaw weathering is a chemical process common in lowlands.</a:t>
            </a:r>
            <a:endParaRPr lang="en-GB" sz="1200" b="1" noProof="0" dirty="0">
              <a:solidFill>
                <a:srgbClr val="0C3162"/>
              </a:solidFill>
              <a:latin typeface="Cavolini" panose="020B0604020202020204" pitchFamily="34" charset="0"/>
              <a:ea typeface="Gaegu Bold"/>
              <a:cs typeface="Cavolini" panose="020B0604020202020204" pitchFamily="34" charset="0"/>
              <a:sym typeface="Gaegu Bold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D69AA99-4876-BF89-8CB5-6C50A9EE1B1B}"/>
              </a:ext>
            </a:extLst>
          </p:cNvPr>
          <p:cNvSpPr txBox="1"/>
          <p:nvPr/>
        </p:nvSpPr>
        <p:spPr>
          <a:xfrm>
            <a:off x="272637" y="5598278"/>
            <a:ext cx="4734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U-shaped valleys in the Lake District were created by glacial erosion.</a:t>
            </a:r>
            <a:endParaRPr lang="en-GB" sz="1200" b="1" noProof="0" dirty="0">
              <a:solidFill>
                <a:srgbClr val="0C3162"/>
              </a:solidFill>
              <a:latin typeface="Cavolini" panose="020B0604020202020204" pitchFamily="34" charset="0"/>
              <a:ea typeface="Gaegu Bold"/>
              <a:cs typeface="Cavolini" panose="020B0604020202020204" pitchFamily="34" charset="0"/>
              <a:sym typeface="Gaegu Bold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DA436AA-209C-1630-0586-C13A26FE5D70}"/>
              </a:ext>
            </a:extLst>
          </p:cNvPr>
          <p:cNvSpPr txBox="1"/>
          <p:nvPr/>
        </p:nvSpPr>
        <p:spPr>
          <a:xfrm>
            <a:off x="4963895" y="4233247"/>
            <a:ext cx="7749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True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5902927-6B8D-A00D-C440-7173D1372E82}"/>
              </a:ext>
            </a:extLst>
          </p:cNvPr>
          <p:cNvSpPr txBox="1"/>
          <p:nvPr/>
        </p:nvSpPr>
        <p:spPr>
          <a:xfrm>
            <a:off x="5808604" y="4226983"/>
            <a:ext cx="7749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False</a:t>
            </a:r>
          </a:p>
        </p:txBody>
      </p:sp>
      <p:sp>
        <p:nvSpPr>
          <p:cNvPr id="64" name="Rounded Rectangle 31">
            <a:extLst>
              <a:ext uri="{FF2B5EF4-FFF2-40B4-BE49-F238E27FC236}">
                <a16:creationId xmlns:a16="http://schemas.microsoft.com/office/drawing/2014/main" id="{67480FB8-3B6D-D4BE-7D10-D340DFE1EFE1}"/>
              </a:ext>
            </a:extLst>
          </p:cNvPr>
          <p:cNvSpPr/>
          <p:nvPr/>
        </p:nvSpPr>
        <p:spPr>
          <a:xfrm>
            <a:off x="5235679" y="4626603"/>
            <a:ext cx="317241" cy="317241"/>
          </a:xfrm>
          <a:prstGeom prst="roundRect">
            <a:avLst/>
          </a:prstGeom>
          <a:noFill/>
          <a:ln w="28575">
            <a:solidFill>
              <a:srgbClr val="1248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65" name="Rounded Rectangle 32">
            <a:extLst>
              <a:ext uri="{FF2B5EF4-FFF2-40B4-BE49-F238E27FC236}">
                <a16:creationId xmlns:a16="http://schemas.microsoft.com/office/drawing/2014/main" id="{A0B59933-58DC-5CD3-616D-7999C36C5FCD}"/>
              </a:ext>
            </a:extLst>
          </p:cNvPr>
          <p:cNvSpPr/>
          <p:nvPr/>
        </p:nvSpPr>
        <p:spPr>
          <a:xfrm>
            <a:off x="6037443" y="4631373"/>
            <a:ext cx="317241" cy="317241"/>
          </a:xfrm>
          <a:prstGeom prst="roundRect">
            <a:avLst/>
          </a:prstGeom>
          <a:noFill/>
          <a:ln w="28575">
            <a:solidFill>
              <a:srgbClr val="1248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66" name="Rounded Rectangle 34">
            <a:extLst>
              <a:ext uri="{FF2B5EF4-FFF2-40B4-BE49-F238E27FC236}">
                <a16:creationId xmlns:a16="http://schemas.microsoft.com/office/drawing/2014/main" id="{660040A8-4BC5-AECB-5FBF-6C041AB85D0D}"/>
              </a:ext>
            </a:extLst>
          </p:cNvPr>
          <p:cNvSpPr/>
          <p:nvPr/>
        </p:nvSpPr>
        <p:spPr>
          <a:xfrm>
            <a:off x="5235679" y="5130038"/>
            <a:ext cx="317241" cy="317241"/>
          </a:xfrm>
          <a:prstGeom prst="roundRect">
            <a:avLst/>
          </a:prstGeom>
          <a:noFill/>
          <a:ln w="28575">
            <a:solidFill>
              <a:srgbClr val="1248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67" name="Rounded Rectangle 37">
            <a:extLst>
              <a:ext uri="{FF2B5EF4-FFF2-40B4-BE49-F238E27FC236}">
                <a16:creationId xmlns:a16="http://schemas.microsoft.com/office/drawing/2014/main" id="{8315A52F-6040-14AA-1254-38BDB4B4A63D}"/>
              </a:ext>
            </a:extLst>
          </p:cNvPr>
          <p:cNvSpPr/>
          <p:nvPr/>
        </p:nvSpPr>
        <p:spPr>
          <a:xfrm>
            <a:off x="6037443" y="5134808"/>
            <a:ext cx="317241" cy="317241"/>
          </a:xfrm>
          <a:prstGeom prst="roundRect">
            <a:avLst/>
          </a:prstGeom>
          <a:noFill/>
          <a:ln w="28575">
            <a:solidFill>
              <a:srgbClr val="1248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70" name="Rounded Rectangle 38">
            <a:extLst>
              <a:ext uri="{FF2B5EF4-FFF2-40B4-BE49-F238E27FC236}">
                <a16:creationId xmlns:a16="http://schemas.microsoft.com/office/drawing/2014/main" id="{3AF8BD08-709B-7B97-E5E1-DF4950CD0E7A}"/>
              </a:ext>
            </a:extLst>
          </p:cNvPr>
          <p:cNvSpPr/>
          <p:nvPr/>
        </p:nvSpPr>
        <p:spPr>
          <a:xfrm>
            <a:off x="5238266" y="5619391"/>
            <a:ext cx="317241" cy="317241"/>
          </a:xfrm>
          <a:prstGeom prst="roundRect">
            <a:avLst/>
          </a:prstGeom>
          <a:noFill/>
          <a:ln w="28575">
            <a:solidFill>
              <a:srgbClr val="1248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71" name="Rounded Rectangle 40">
            <a:extLst>
              <a:ext uri="{FF2B5EF4-FFF2-40B4-BE49-F238E27FC236}">
                <a16:creationId xmlns:a16="http://schemas.microsoft.com/office/drawing/2014/main" id="{6460E154-5240-E7AD-283B-ECB2E8E37B0E}"/>
              </a:ext>
            </a:extLst>
          </p:cNvPr>
          <p:cNvSpPr/>
          <p:nvPr/>
        </p:nvSpPr>
        <p:spPr>
          <a:xfrm>
            <a:off x="6040030" y="5624161"/>
            <a:ext cx="317241" cy="317241"/>
          </a:xfrm>
          <a:prstGeom prst="roundRect">
            <a:avLst/>
          </a:prstGeom>
          <a:noFill/>
          <a:ln w="28575">
            <a:solidFill>
              <a:srgbClr val="1248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9C50DD5-7FEC-2482-0B09-5B15DA31BD3B}"/>
              </a:ext>
            </a:extLst>
          </p:cNvPr>
          <p:cNvSpPr txBox="1"/>
          <p:nvPr/>
        </p:nvSpPr>
        <p:spPr>
          <a:xfrm>
            <a:off x="290723" y="6109059"/>
            <a:ext cx="49182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Lowland areas like East Anglia have waterlogged soils due to impermeable clay.</a:t>
            </a:r>
            <a:endParaRPr lang="en-GB" sz="1200" b="1" noProof="0" dirty="0">
              <a:solidFill>
                <a:srgbClr val="0C3162"/>
              </a:solidFill>
              <a:latin typeface="Cavolini" panose="020B0604020202020204" pitchFamily="34" charset="0"/>
              <a:ea typeface="Gaegu Bold"/>
              <a:cs typeface="Cavolini" panose="020B0604020202020204" pitchFamily="34" charset="0"/>
              <a:sym typeface="Gaegu Bold"/>
            </a:endParaRPr>
          </a:p>
        </p:txBody>
      </p:sp>
      <p:sp>
        <p:nvSpPr>
          <p:cNvPr id="73" name="Rounded Rectangle 49">
            <a:extLst>
              <a:ext uri="{FF2B5EF4-FFF2-40B4-BE49-F238E27FC236}">
                <a16:creationId xmlns:a16="http://schemas.microsoft.com/office/drawing/2014/main" id="{A2932FD7-0D2A-A68C-3CEB-089DF84F247E}"/>
              </a:ext>
            </a:extLst>
          </p:cNvPr>
          <p:cNvSpPr/>
          <p:nvPr/>
        </p:nvSpPr>
        <p:spPr>
          <a:xfrm>
            <a:off x="5238266" y="6129857"/>
            <a:ext cx="317241" cy="317241"/>
          </a:xfrm>
          <a:prstGeom prst="roundRect">
            <a:avLst/>
          </a:prstGeom>
          <a:noFill/>
          <a:ln w="28575">
            <a:solidFill>
              <a:srgbClr val="1248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74" name="Rounded Rectangle 50">
            <a:extLst>
              <a:ext uri="{FF2B5EF4-FFF2-40B4-BE49-F238E27FC236}">
                <a16:creationId xmlns:a16="http://schemas.microsoft.com/office/drawing/2014/main" id="{373DF80F-67D5-376F-CA1D-2E671060A8CF}"/>
              </a:ext>
            </a:extLst>
          </p:cNvPr>
          <p:cNvSpPr/>
          <p:nvPr/>
        </p:nvSpPr>
        <p:spPr>
          <a:xfrm>
            <a:off x="6040030" y="6134627"/>
            <a:ext cx="317241" cy="317241"/>
          </a:xfrm>
          <a:prstGeom prst="roundRect">
            <a:avLst/>
          </a:prstGeom>
          <a:noFill/>
          <a:ln w="28575">
            <a:solidFill>
              <a:srgbClr val="1248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DAFD8FF7-36FC-EF71-7918-17B3D3231775}"/>
              </a:ext>
            </a:extLst>
          </p:cNvPr>
          <p:cNvSpPr/>
          <p:nvPr/>
        </p:nvSpPr>
        <p:spPr>
          <a:xfrm>
            <a:off x="248921" y="7163576"/>
            <a:ext cx="316411" cy="316411"/>
          </a:xfrm>
          <a:prstGeom prst="ellipse">
            <a:avLst/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noProof="0" dirty="0">
                <a:latin typeface="Bobby Jones Soft Regular" pitchFamily="2" charset="77"/>
              </a:rPr>
              <a:t>3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C26E708-E0C0-4EF8-FDAC-CB7889453B91}"/>
              </a:ext>
            </a:extLst>
          </p:cNvPr>
          <p:cNvSpPr txBox="1"/>
          <p:nvPr/>
        </p:nvSpPr>
        <p:spPr>
          <a:xfrm>
            <a:off x="516906" y="7156726"/>
            <a:ext cx="58803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Match the key words to their definitions.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20658DE-4438-0272-EAFB-CB15E3148C41}"/>
              </a:ext>
            </a:extLst>
          </p:cNvPr>
          <p:cNvGraphicFramePr>
            <a:graphicFrameLocks noGrp="1"/>
          </p:cNvGraphicFramePr>
          <p:nvPr/>
        </p:nvGraphicFramePr>
        <p:xfrm>
          <a:off x="223904" y="7585158"/>
          <a:ext cx="6463546" cy="14347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24166">
                  <a:extLst>
                    <a:ext uri="{9D8B030D-6E8A-4147-A177-3AD203B41FA5}">
                      <a16:colId xmlns:a16="http://schemas.microsoft.com/office/drawing/2014/main" val="3519568169"/>
                    </a:ext>
                  </a:extLst>
                </a:gridCol>
                <a:gridCol w="4739380">
                  <a:extLst>
                    <a:ext uri="{9D8B030D-6E8A-4147-A177-3AD203B41FA5}">
                      <a16:colId xmlns:a16="http://schemas.microsoft.com/office/drawing/2014/main" val="4215754523"/>
                    </a:ext>
                  </a:extLst>
                </a:gridCol>
              </a:tblGrid>
              <a:tr h="504624">
                <a:tc>
                  <a:txBody>
                    <a:bodyPr/>
                    <a:lstStyle/>
                    <a:p>
                      <a:r>
                        <a:rPr lang="en-GB" sz="160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Chemical Weathering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The wearing away of rocks and soil by rivers, glaciers and waves. </a:t>
                      </a:r>
                      <a:endParaRPr lang="en-GB" sz="1200" b="1" noProof="0" dirty="0">
                        <a:solidFill>
                          <a:srgbClr val="0C316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62444584"/>
                  </a:ext>
                </a:extLst>
              </a:tr>
              <a:tr h="398387">
                <a:tc>
                  <a:txBody>
                    <a:bodyPr/>
                    <a:lstStyle/>
                    <a:p>
                      <a:r>
                        <a:rPr lang="en-GB" sz="160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Erosion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The dropping of material by rivers, waves or glaciers</a:t>
                      </a:r>
                      <a:endParaRPr lang="en-GB" sz="1200" b="1" noProof="0" dirty="0">
                        <a:solidFill>
                          <a:srgbClr val="0C316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05184682"/>
                  </a:ext>
                </a:extLst>
              </a:tr>
              <a:tr h="398387">
                <a:tc>
                  <a:txBody>
                    <a:bodyPr/>
                    <a:lstStyle/>
                    <a:p>
                      <a:r>
                        <a:rPr lang="en-GB" sz="160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Deposition </a:t>
                      </a:r>
                      <a:endParaRPr lang="en-GB" sz="1050" dirty="0">
                        <a:solidFill>
                          <a:srgbClr val="0C316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The decomposition of rock caused by chemical change within that rock. </a:t>
                      </a:r>
                      <a:endParaRPr lang="en-GB" sz="1200" b="1" noProof="0" dirty="0">
                        <a:solidFill>
                          <a:srgbClr val="0C3162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39534593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F8B2AD24-195B-373D-DD58-7BB6D049A431}"/>
              </a:ext>
            </a:extLst>
          </p:cNvPr>
          <p:cNvSpPr txBox="1"/>
          <p:nvPr/>
        </p:nvSpPr>
        <p:spPr>
          <a:xfrm>
            <a:off x="290723" y="6632885"/>
            <a:ext cx="4931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Alluvial deposits in floodplains reduce fertility due to poor drainage.</a:t>
            </a:r>
            <a:endParaRPr lang="en-GB" sz="1200" b="1" noProof="0" dirty="0">
              <a:solidFill>
                <a:srgbClr val="0C3162"/>
              </a:solidFill>
              <a:latin typeface="Cavolini" panose="020B0604020202020204" pitchFamily="34" charset="0"/>
              <a:ea typeface="Gaegu Bold"/>
              <a:cs typeface="Cavolini" panose="020B0604020202020204" pitchFamily="34" charset="0"/>
              <a:sym typeface="Gaegu Bold"/>
            </a:endParaRPr>
          </a:p>
        </p:txBody>
      </p:sp>
      <p:sp>
        <p:nvSpPr>
          <p:cNvPr id="18" name="Rounded Rectangle 49">
            <a:extLst>
              <a:ext uri="{FF2B5EF4-FFF2-40B4-BE49-F238E27FC236}">
                <a16:creationId xmlns:a16="http://schemas.microsoft.com/office/drawing/2014/main" id="{C330F66B-79B9-16C9-C948-1F6B026341B5}"/>
              </a:ext>
            </a:extLst>
          </p:cNvPr>
          <p:cNvSpPr/>
          <p:nvPr/>
        </p:nvSpPr>
        <p:spPr>
          <a:xfrm>
            <a:off x="5238266" y="6653683"/>
            <a:ext cx="317241" cy="317241"/>
          </a:xfrm>
          <a:prstGeom prst="roundRect">
            <a:avLst/>
          </a:prstGeom>
          <a:noFill/>
          <a:ln w="28575">
            <a:solidFill>
              <a:srgbClr val="1248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9" name="Rounded Rectangle 50">
            <a:extLst>
              <a:ext uri="{FF2B5EF4-FFF2-40B4-BE49-F238E27FC236}">
                <a16:creationId xmlns:a16="http://schemas.microsoft.com/office/drawing/2014/main" id="{2BC99848-5290-0EC6-2B52-845D6E6DE43F}"/>
              </a:ext>
            </a:extLst>
          </p:cNvPr>
          <p:cNvSpPr/>
          <p:nvPr/>
        </p:nvSpPr>
        <p:spPr>
          <a:xfrm>
            <a:off x="6040030" y="6658453"/>
            <a:ext cx="317241" cy="317241"/>
          </a:xfrm>
          <a:prstGeom prst="roundRect">
            <a:avLst/>
          </a:prstGeom>
          <a:noFill/>
          <a:ln w="28575">
            <a:solidFill>
              <a:srgbClr val="1248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6089A211-33AC-F6E4-8C72-5DC3B342D9D7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275326" y="4537007"/>
            <a:ext cx="352257" cy="352257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97971C7F-9843-3C4E-56C4-BB043901CC1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093735" y="5014153"/>
            <a:ext cx="352257" cy="352257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1823954C-E12B-3039-4281-7F3DA51CF4FF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281999" y="5545436"/>
            <a:ext cx="352257" cy="352257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FFB9A5AA-D5B2-727B-EA7A-CC4E238F0A04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281999" y="6048871"/>
            <a:ext cx="352257" cy="352257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1EF4A25C-9093-741D-E642-4FC51F59E506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052973" y="6591350"/>
            <a:ext cx="352257" cy="352257"/>
          </a:xfrm>
          <a:prstGeom prst="rect">
            <a:avLst/>
          </a:prstGeom>
        </p:spPr>
      </p:pic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2301621-6BA8-3218-8739-964CE3A4FDD2}"/>
              </a:ext>
            </a:extLst>
          </p:cNvPr>
          <p:cNvCxnSpPr>
            <a:cxnSpLocks/>
          </p:cNvCxnSpPr>
          <p:nvPr/>
        </p:nvCxnSpPr>
        <p:spPr>
          <a:xfrm flipH="1" flipV="1">
            <a:off x="1616682" y="7836320"/>
            <a:ext cx="232637" cy="855692"/>
          </a:xfrm>
          <a:prstGeom prst="line">
            <a:avLst/>
          </a:prstGeom>
          <a:ln w="38100" cap="rnd">
            <a:solidFill>
              <a:srgbClr val="81A03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42BF96D-C9B5-DD4F-BE28-2122952923AF}"/>
              </a:ext>
            </a:extLst>
          </p:cNvPr>
          <p:cNvCxnSpPr>
            <a:cxnSpLocks/>
          </p:cNvCxnSpPr>
          <p:nvPr/>
        </p:nvCxnSpPr>
        <p:spPr>
          <a:xfrm flipH="1">
            <a:off x="1293203" y="7850148"/>
            <a:ext cx="556116" cy="530926"/>
          </a:xfrm>
          <a:prstGeom prst="line">
            <a:avLst/>
          </a:prstGeom>
          <a:ln w="38100" cap="rnd">
            <a:solidFill>
              <a:srgbClr val="81A03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FD11648-A3D6-82BA-8FAD-288081AE0DC4}"/>
              </a:ext>
            </a:extLst>
          </p:cNvPr>
          <p:cNvCxnSpPr>
            <a:cxnSpLocks/>
          </p:cNvCxnSpPr>
          <p:nvPr/>
        </p:nvCxnSpPr>
        <p:spPr>
          <a:xfrm flipH="1">
            <a:off x="1426406" y="8323340"/>
            <a:ext cx="556116" cy="530926"/>
          </a:xfrm>
          <a:prstGeom prst="line">
            <a:avLst/>
          </a:prstGeom>
          <a:ln w="38100" cap="rnd">
            <a:solidFill>
              <a:srgbClr val="81A03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E0AE34AA-33EC-CA41-6BBC-401F5C366E14}"/>
              </a:ext>
            </a:extLst>
          </p:cNvPr>
          <p:cNvSpPr txBox="1"/>
          <p:nvPr/>
        </p:nvSpPr>
        <p:spPr>
          <a:xfrm rot="16200000">
            <a:off x="1083764" y="8745279"/>
            <a:ext cx="7710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bg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Physical processes and upland and lowland landscapes in the UK</a:t>
            </a:r>
            <a:endParaRPr lang="en-GB" noProof="0" dirty="0">
              <a:solidFill>
                <a:schemeClr val="bg1"/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7322AA71-1C2A-6F73-C4D6-2E4734DB49C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76966" y="8995674"/>
            <a:ext cx="688872" cy="68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239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26264-2451-ECDA-4291-8CABD2F647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4C9172D-DFA4-C772-51C3-1E63B0BE5564}"/>
              </a:ext>
            </a:extLst>
          </p:cNvPr>
          <p:cNvSpPr/>
          <p:nvPr/>
        </p:nvSpPr>
        <p:spPr>
          <a:xfrm>
            <a:off x="111998" y="614193"/>
            <a:ext cx="6634003" cy="882869"/>
          </a:xfrm>
          <a:prstGeom prst="rect">
            <a:avLst/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3010F48E-D4C8-DD2A-DD33-8789F2C69A81}"/>
              </a:ext>
            </a:extLst>
          </p:cNvPr>
          <p:cNvSpPr/>
          <p:nvPr/>
        </p:nvSpPr>
        <p:spPr>
          <a:xfrm>
            <a:off x="111998" y="147286"/>
            <a:ext cx="6634003" cy="1338711"/>
          </a:xfrm>
          <a:prstGeom prst="roundRect">
            <a:avLst>
              <a:gd name="adj" fmla="val 4790"/>
            </a:avLst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8CEBD85F-0A43-9FBC-05F7-AA145C9A7B60}"/>
              </a:ext>
            </a:extLst>
          </p:cNvPr>
          <p:cNvSpPr/>
          <p:nvPr/>
        </p:nvSpPr>
        <p:spPr>
          <a:xfrm>
            <a:off x="5656391" y="229072"/>
            <a:ext cx="1089610" cy="1438161"/>
          </a:xfrm>
          <a:custGeom>
            <a:avLst/>
            <a:gdLst/>
            <a:ahLst/>
            <a:cxnLst/>
            <a:rect l="l" t="t" r="r" b="b"/>
            <a:pathLst>
              <a:path w="11545043" h="12771065">
                <a:moveTo>
                  <a:pt x="0" y="0"/>
                </a:moveTo>
                <a:lnTo>
                  <a:pt x="11545043" y="0"/>
                </a:lnTo>
                <a:lnTo>
                  <a:pt x="11545043" y="12771065"/>
                </a:lnTo>
                <a:lnTo>
                  <a:pt x="0" y="1277106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r="-19318"/>
            </a:stretch>
          </a:blipFill>
        </p:spPr>
        <p:txBody>
          <a:bodyPr/>
          <a:lstStyle/>
          <a:p>
            <a:endParaRPr lang="en-GB" noProof="0" dirty="0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B725A809-8A07-1D7C-299F-4E66457766E7}"/>
              </a:ext>
            </a:extLst>
          </p:cNvPr>
          <p:cNvSpPr/>
          <p:nvPr/>
        </p:nvSpPr>
        <p:spPr>
          <a:xfrm>
            <a:off x="111998" y="147286"/>
            <a:ext cx="1395798" cy="1601734"/>
          </a:xfrm>
          <a:custGeom>
            <a:avLst/>
            <a:gdLst/>
            <a:ahLst/>
            <a:cxnLst/>
            <a:rect l="l" t="t" r="r" b="b"/>
            <a:pathLst>
              <a:path w="19520008" h="14523816">
                <a:moveTo>
                  <a:pt x="0" y="0"/>
                </a:moveTo>
                <a:lnTo>
                  <a:pt x="19520008" y="0"/>
                </a:lnTo>
                <a:lnTo>
                  <a:pt x="19520008" y="14523816"/>
                </a:lnTo>
                <a:lnTo>
                  <a:pt x="0" y="1452381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-57482" t="-1" r="-3" b="-2110"/>
            </a:stretch>
          </a:blipFill>
        </p:spPr>
        <p:txBody>
          <a:bodyPr/>
          <a:lstStyle/>
          <a:p>
            <a:endParaRPr lang="en-GB" noProof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11283F-F941-7211-1E07-D4D49CC3A364}"/>
              </a:ext>
            </a:extLst>
          </p:cNvPr>
          <p:cNvSpPr txBox="1"/>
          <p:nvPr/>
        </p:nvSpPr>
        <p:spPr>
          <a:xfrm>
            <a:off x="742357" y="774285"/>
            <a:ext cx="5373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noProof="0" dirty="0">
                <a:solidFill>
                  <a:srgbClr val="FFFFFF"/>
                </a:solidFill>
                <a:latin typeface="Bobby Jones Soft Regular"/>
                <a:ea typeface="Bobby Jones Soft Regular"/>
                <a:cs typeface="Bobby Jones Soft Regular"/>
                <a:sym typeface="Bobby Jones Soft"/>
              </a:rPr>
              <a:t>Geography Homework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59F17AC5-1D99-4ED9-9CBC-0A45FCE7BB90}"/>
              </a:ext>
            </a:extLst>
          </p:cNvPr>
          <p:cNvSpPr/>
          <p:nvPr/>
        </p:nvSpPr>
        <p:spPr>
          <a:xfrm>
            <a:off x="283694" y="1549296"/>
            <a:ext cx="6288771" cy="3174539"/>
          </a:xfrm>
          <a:prstGeom prst="roundRect">
            <a:avLst>
              <a:gd name="adj" fmla="val 2085"/>
            </a:avLst>
          </a:prstGeom>
          <a:noFill/>
          <a:ln w="28575">
            <a:solidFill>
              <a:srgbClr val="1248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A38E7ADD-D958-9D8E-4193-7557A5E96BDA}"/>
              </a:ext>
            </a:extLst>
          </p:cNvPr>
          <p:cNvSpPr/>
          <p:nvPr/>
        </p:nvSpPr>
        <p:spPr>
          <a:xfrm>
            <a:off x="111998" y="9420366"/>
            <a:ext cx="6634003" cy="316306"/>
          </a:xfrm>
          <a:prstGeom prst="roundRect">
            <a:avLst/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A331AF7-CD42-988B-A8DD-A66E60E70D66}"/>
              </a:ext>
            </a:extLst>
          </p:cNvPr>
          <p:cNvSpPr txBox="1"/>
          <p:nvPr/>
        </p:nvSpPr>
        <p:spPr>
          <a:xfrm>
            <a:off x="1001128" y="9424630"/>
            <a:ext cx="4855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noProof="0" dirty="0">
                <a:solidFill>
                  <a:schemeClr val="bg1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www.internetgeography.net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F8F86FE-CED7-8BAD-8B18-87063FDD3955}"/>
              </a:ext>
            </a:extLst>
          </p:cNvPr>
          <p:cNvSpPr/>
          <p:nvPr/>
        </p:nvSpPr>
        <p:spPr>
          <a:xfrm>
            <a:off x="252598" y="4764327"/>
            <a:ext cx="316411" cy="316411"/>
          </a:xfrm>
          <a:prstGeom prst="ellipse">
            <a:avLst/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noProof="0" dirty="0">
                <a:latin typeface="Bobby Jones Soft Regular" pitchFamily="2" charset="77"/>
              </a:rPr>
              <a:t>5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C34ED9BD-8E47-2A1E-A1A9-EE6EACDDABCB}"/>
              </a:ext>
            </a:extLst>
          </p:cNvPr>
          <p:cNvCxnSpPr>
            <a:cxnSpLocks/>
          </p:cNvCxnSpPr>
          <p:nvPr/>
        </p:nvCxnSpPr>
        <p:spPr>
          <a:xfrm>
            <a:off x="139433" y="1490735"/>
            <a:ext cx="0" cy="8032653"/>
          </a:xfrm>
          <a:prstGeom prst="line">
            <a:avLst/>
          </a:prstGeom>
          <a:ln w="57150">
            <a:solidFill>
              <a:srgbClr val="1248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18AAE0A-7E81-7B42-5CE9-33A6E638F372}"/>
              </a:ext>
            </a:extLst>
          </p:cNvPr>
          <p:cNvCxnSpPr>
            <a:cxnSpLocks/>
          </p:cNvCxnSpPr>
          <p:nvPr/>
        </p:nvCxnSpPr>
        <p:spPr>
          <a:xfrm>
            <a:off x="6716725" y="1467335"/>
            <a:ext cx="0" cy="8032653"/>
          </a:xfrm>
          <a:prstGeom prst="line">
            <a:avLst/>
          </a:prstGeom>
          <a:ln w="57150">
            <a:solidFill>
              <a:srgbClr val="12489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8F9922EA-B84B-2E70-DBC6-564EF7DDD22E}"/>
              </a:ext>
            </a:extLst>
          </p:cNvPr>
          <p:cNvSpPr/>
          <p:nvPr/>
        </p:nvSpPr>
        <p:spPr>
          <a:xfrm>
            <a:off x="255103" y="6274512"/>
            <a:ext cx="316411" cy="316411"/>
          </a:xfrm>
          <a:prstGeom prst="ellipse">
            <a:avLst/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noProof="0" dirty="0">
                <a:latin typeface="Bobby Jones Soft Regular" pitchFamily="2" charset="77"/>
              </a:rPr>
              <a:t>6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52960F5-8D04-F194-55E3-80FA9A12EE91}"/>
              </a:ext>
            </a:extLst>
          </p:cNvPr>
          <p:cNvSpPr txBox="1"/>
          <p:nvPr/>
        </p:nvSpPr>
        <p:spPr>
          <a:xfrm>
            <a:off x="598033" y="6247271"/>
            <a:ext cx="6084374" cy="384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Complete the table comparing area types.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1CE47B0-2BC2-B2FB-78BB-13950D7C4C7C}"/>
              </a:ext>
            </a:extLst>
          </p:cNvPr>
          <p:cNvSpPr txBox="1"/>
          <p:nvPr/>
        </p:nvSpPr>
        <p:spPr>
          <a:xfrm>
            <a:off x="507615" y="4767496"/>
            <a:ext cx="6097787" cy="1507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5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The imaginary Tees–Exe line divides </a:t>
            </a:r>
            <a:r>
              <a:rPr lang="en-US" sz="1250" b="1" noProof="0" dirty="0">
                <a:solidFill>
                  <a:schemeClr val="accent6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hard</a:t>
            </a:r>
            <a:r>
              <a:rPr lang="en-US" sz="125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-rock uplands in the </a:t>
            </a:r>
            <a:r>
              <a:rPr lang="en-US" sz="1250" b="1" noProof="0" dirty="0">
                <a:solidFill>
                  <a:schemeClr val="accent6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north</a:t>
            </a:r>
            <a:r>
              <a:rPr lang="en-US" sz="125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 and west from </a:t>
            </a:r>
            <a:r>
              <a:rPr lang="en-US" sz="1250" b="1" noProof="0" dirty="0">
                <a:solidFill>
                  <a:schemeClr val="accent6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softer</a:t>
            </a:r>
            <a:r>
              <a:rPr lang="en-US" sz="125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 lowlands in the </a:t>
            </a:r>
            <a:r>
              <a:rPr lang="en-US" sz="1250" b="1" noProof="0" dirty="0">
                <a:solidFill>
                  <a:schemeClr val="accent6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south</a:t>
            </a:r>
            <a:r>
              <a:rPr lang="en-US" sz="125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 and east. </a:t>
            </a:r>
            <a:r>
              <a:rPr lang="en-US" sz="1250" b="1" noProof="0" dirty="0">
                <a:solidFill>
                  <a:schemeClr val="accent6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Permeable</a:t>
            </a:r>
            <a:r>
              <a:rPr lang="en-US" sz="125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 rocks like chalk allow water to drain, forming dry </a:t>
            </a:r>
            <a:r>
              <a:rPr lang="en-US" sz="1250" b="1" noProof="0" dirty="0">
                <a:solidFill>
                  <a:schemeClr val="accent6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valleys</a:t>
            </a:r>
            <a:r>
              <a:rPr lang="en-US" sz="125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, while </a:t>
            </a:r>
            <a:r>
              <a:rPr lang="en-US" sz="1250" b="1" noProof="0" dirty="0">
                <a:solidFill>
                  <a:schemeClr val="accent6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impermeable </a:t>
            </a:r>
            <a:r>
              <a:rPr lang="en-US" sz="125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rocks like clay and granite create </a:t>
            </a:r>
            <a:r>
              <a:rPr lang="en-US" sz="1250" b="1" noProof="0" dirty="0">
                <a:solidFill>
                  <a:schemeClr val="accent6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waterlogged </a:t>
            </a:r>
            <a:r>
              <a:rPr lang="en-US" sz="125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soils and poor drainage.</a:t>
            </a:r>
            <a:endParaRPr lang="en-GB" sz="1250" b="1" noProof="0" dirty="0">
              <a:solidFill>
                <a:srgbClr val="0C3162"/>
              </a:solidFill>
              <a:latin typeface="Cavolini" panose="020B0604020202020204" pitchFamily="34" charset="0"/>
              <a:ea typeface="Gaegu Bold"/>
              <a:cs typeface="Cavolini" panose="020B0604020202020204" pitchFamily="34" charset="0"/>
              <a:sym typeface="Gaegu Bold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7D313230-51BC-2B4C-5542-BB9DC55277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01334"/>
              </p:ext>
            </p:extLst>
          </p:nvPr>
        </p:nvGraphicFramePr>
        <p:xfrm>
          <a:off x="251476" y="6660728"/>
          <a:ext cx="6353925" cy="27368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9690">
                  <a:extLst>
                    <a:ext uri="{9D8B030D-6E8A-4147-A177-3AD203B41FA5}">
                      <a16:colId xmlns:a16="http://schemas.microsoft.com/office/drawing/2014/main" val="3519568169"/>
                    </a:ext>
                  </a:extLst>
                </a:gridCol>
                <a:gridCol w="1762567">
                  <a:extLst>
                    <a:ext uri="{9D8B030D-6E8A-4147-A177-3AD203B41FA5}">
                      <a16:colId xmlns:a16="http://schemas.microsoft.com/office/drawing/2014/main" val="2817669595"/>
                    </a:ext>
                  </a:extLst>
                </a:gridCol>
                <a:gridCol w="3381668">
                  <a:extLst>
                    <a:ext uri="{9D8B030D-6E8A-4147-A177-3AD203B41FA5}">
                      <a16:colId xmlns:a16="http://schemas.microsoft.com/office/drawing/2014/main" val="4215754523"/>
                    </a:ext>
                  </a:extLst>
                </a:gridCol>
              </a:tblGrid>
              <a:tr h="419248">
                <a:tc>
                  <a:txBody>
                    <a:bodyPr/>
                    <a:lstStyle/>
                    <a:p>
                      <a:pPr algn="ctr"/>
                      <a:r>
                        <a:rPr lang="en-GB" sz="100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Area Type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Physical Processes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Resulting Landscape Features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9434215"/>
                  </a:ext>
                </a:extLst>
              </a:tr>
              <a:tr h="753620">
                <a:tc>
                  <a:txBody>
                    <a:bodyPr/>
                    <a:lstStyle/>
                    <a:p>
                      <a:pPr algn="ctr"/>
                      <a:r>
                        <a:rPr lang="en-GB" sz="105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Upland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noProof="0" dirty="0">
                          <a:solidFill>
                            <a:schemeClr val="accent6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Freeze–thaw weathering; glacial erosion</a:t>
                      </a:r>
                      <a:endParaRPr lang="en-GB" sz="1050" b="1" noProof="0" dirty="0">
                        <a:solidFill>
                          <a:schemeClr val="accent6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noProof="0" dirty="0">
                          <a:solidFill>
                            <a:schemeClr val="accent6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U-shaped valleys, corries, rugged terrain</a:t>
                      </a:r>
                      <a:endParaRPr lang="en-GB" sz="1050" b="1" noProof="0" dirty="0">
                        <a:solidFill>
                          <a:schemeClr val="accent6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92812062"/>
                  </a:ext>
                </a:extLst>
              </a:tr>
              <a:tr h="754332">
                <a:tc>
                  <a:txBody>
                    <a:bodyPr/>
                    <a:lstStyle/>
                    <a:p>
                      <a:pPr algn="ctr"/>
                      <a:r>
                        <a:rPr lang="en-GB" sz="105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Lowland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b="1" noProof="0" dirty="0">
                          <a:solidFill>
                            <a:schemeClr val="accent6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River erosion/dep., gentle slope creep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b="1" noProof="0" dirty="0">
                          <a:solidFill>
                            <a:schemeClr val="accent6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Meanders, floodplains, fertile plains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16335488"/>
                  </a:ext>
                </a:extLst>
              </a:tr>
              <a:tr h="809631">
                <a:tc>
                  <a:txBody>
                    <a:bodyPr/>
                    <a:lstStyle/>
                    <a:p>
                      <a:pPr algn="ctr"/>
                      <a:r>
                        <a:rPr lang="en-GB" sz="1050" b="1" noProof="0" dirty="0">
                          <a:solidFill>
                            <a:srgbClr val="0C3162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Permeability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noProof="0" dirty="0">
                          <a:solidFill>
                            <a:schemeClr val="accent6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Chalk vs Clay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noProof="0" dirty="0">
                          <a:solidFill>
                            <a:schemeClr val="accent6"/>
                          </a:solidFill>
                          <a:latin typeface="Cavolini" panose="03000502040302020204" pitchFamily="66" charset="0"/>
                          <a:cs typeface="Cavolini" panose="03000502040302020204" pitchFamily="66" charset="0"/>
                        </a:rPr>
                        <a:t>Dry valleys vs waterlogged areas</a:t>
                      </a:r>
                      <a:endParaRPr lang="en-GB" sz="1050" b="1" noProof="0" dirty="0">
                        <a:solidFill>
                          <a:schemeClr val="accent6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62444584"/>
                  </a:ext>
                </a:extLst>
              </a:tr>
            </a:tbl>
          </a:graphicData>
        </a:graphic>
      </p:graphicFrame>
      <p:grpSp>
        <p:nvGrpSpPr>
          <p:cNvPr id="15" name="Group 5">
            <a:extLst>
              <a:ext uri="{FF2B5EF4-FFF2-40B4-BE49-F238E27FC236}">
                <a16:creationId xmlns:a16="http://schemas.microsoft.com/office/drawing/2014/main" id="{9C594B61-01DA-A8F5-B8A5-3C8A534F0E40}"/>
              </a:ext>
            </a:extLst>
          </p:cNvPr>
          <p:cNvGrpSpPr/>
          <p:nvPr/>
        </p:nvGrpSpPr>
        <p:grpSpPr>
          <a:xfrm>
            <a:off x="1616682" y="379959"/>
            <a:ext cx="3803770" cy="343582"/>
            <a:chOff x="0" y="0"/>
            <a:chExt cx="4752179" cy="500475"/>
          </a:xfrm>
        </p:grpSpPr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8E923044-8ACD-0A34-9DE7-9734C28FC61C}"/>
                </a:ext>
              </a:extLst>
            </p:cNvPr>
            <p:cNvSpPr/>
            <p:nvPr/>
          </p:nvSpPr>
          <p:spPr>
            <a:xfrm>
              <a:off x="0" y="0"/>
              <a:ext cx="4752179" cy="500475"/>
            </a:xfrm>
            <a:custGeom>
              <a:avLst/>
              <a:gdLst/>
              <a:ahLst/>
              <a:cxnLst/>
              <a:rect l="l" t="t" r="r" b="b"/>
              <a:pathLst>
                <a:path w="4752179" h="500475">
                  <a:moveTo>
                    <a:pt x="4752179" y="0"/>
                  </a:moveTo>
                  <a:lnTo>
                    <a:pt x="0" y="0"/>
                  </a:lnTo>
                  <a:lnTo>
                    <a:pt x="101600" y="250237"/>
                  </a:lnTo>
                  <a:lnTo>
                    <a:pt x="0" y="500475"/>
                  </a:lnTo>
                  <a:lnTo>
                    <a:pt x="4752179" y="500475"/>
                  </a:lnTo>
                  <a:lnTo>
                    <a:pt x="4650579" y="250237"/>
                  </a:lnTo>
                  <a:lnTo>
                    <a:pt x="4752179" y="0"/>
                  </a:lnTo>
                  <a:close/>
                </a:path>
              </a:pathLst>
            </a:custGeom>
            <a:solidFill>
              <a:srgbClr val="F2D229"/>
            </a:solidFill>
          </p:spPr>
          <p:txBody>
            <a:bodyPr/>
            <a:lstStyle/>
            <a:p>
              <a:endParaRPr lang="en-GB" noProof="0" dirty="0"/>
            </a:p>
          </p:txBody>
        </p:sp>
        <p:sp>
          <p:nvSpPr>
            <p:cNvPr id="20" name="TextBox 7">
              <a:extLst>
                <a:ext uri="{FF2B5EF4-FFF2-40B4-BE49-F238E27FC236}">
                  <a16:creationId xmlns:a16="http://schemas.microsoft.com/office/drawing/2014/main" id="{1A41CCA1-D509-A119-5FC5-6639B4A7D31C}"/>
                </a:ext>
              </a:extLst>
            </p:cNvPr>
            <p:cNvSpPr txBox="1"/>
            <p:nvPr/>
          </p:nvSpPr>
          <p:spPr>
            <a:xfrm>
              <a:off x="88900" y="-47625"/>
              <a:ext cx="4574379" cy="5481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42"/>
                </a:lnSpc>
                <a:spcBef>
                  <a:spcPct val="0"/>
                </a:spcBef>
              </a:pPr>
              <a:endParaRPr lang="en-GB" noProof="0" dirty="0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79EFA720-BAC8-B78E-2CCF-478D8A1776F0}"/>
              </a:ext>
            </a:extLst>
          </p:cNvPr>
          <p:cNvSpPr txBox="1"/>
          <p:nvPr/>
        </p:nvSpPr>
        <p:spPr>
          <a:xfrm>
            <a:off x="1030031" y="423181"/>
            <a:ext cx="4855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Coastal Change and Conflict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B1EBF8-B5A6-1814-97FC-372B39FAE933}"/>
              </a:ext>
            </a:extLst>
          </p:cNvPr>
          <p:cNvSpPr txBox="1"/>
          <p:nvPr/>
        </p:nvSpPr>
        <p:spPr>
          <a:xfrm>
            <a:off x="314832" y="1723938"/>
            <a:ext cx="19080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Shade and Label the map with: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Upland regions (North &amp; West—high resistant rock areas)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Lowland regions (South &amp; East—soft sedimentary areas)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Glacial features: U-shaped valley, corrie, moraine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noProof="0" dirty="0">
                <a:solidFill>
                  <a:srgbClr val="0C3162"/>
                </a:solidFill>
                <a:latin typeface="Cavolini" panose="020B0604020202020204" pitchFamily="34" charset="0"/>
                <a:ea typeface="Gaegu Bold"/>
                <a:cs typeface="Cavolini" panose="020B0604020202020204" pitchFamily="34" charset="0"/>
                <a:sym typeface="Gaegu Bold"/>
              </a:rPr>
              <a:t>River landforms: meander, oxbow lake, floodplain</a:t>
            </a:r>
            <a:endParaRPr lang="en-GB" sz="1400" b="1" noProof="0" dirty="0">
              <a:solidFill>
                <a:srgbClr val="0C3162"/>
              </a:solidFill>
              <a:latin typeface="Cavolini" panose="020B0604020202020204" pitchFamily="34" charset="0"/>
              <a:ea typeface="Gaegu Bold"/>
              <a:cs typeface="Cavolini" panose="020B0604020202020204" pitchFamily="34" charset="0"/>
              <a:sym typeface="Gaegu Bold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F6303B4-732C-F707-31C4-D457E89FF613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3361" t="15633" r="12657" b="4466"/>
          <a:stretch>
            <a:fillRect/>
          </a:stretch>
        </p:blipFill>
        <p:spPr>
          <a:xfrm>
            <a:off x="3232617" y="1761892"/>
            <a:ext cx="2084513" cy="2677474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683F2142-D96E-27DF-4952-01AF9C5724E8}"/>
              </a:ext>
            </a:extLst>
          </p:cNvPr>
          <p:cNvSpPr/>
          <p:nvPr/>
        </p:nvSpPr>
        <p:spPr>
          <a:xfrm>
            <a:off x="245902" y="1379348"/>
            <a:ext cx="316411" cy="316411"/>
          </a:xfrm>
          <a:prstGeom prst="ellipse">
            <a:avLst/>
          </a:prstGeom>
          <a:solidFill>
            <a:srgbClr val="1248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noProof="0" dirty="0">
                <a:latin typeface="Bobby Jones Soft Regular" pitchFamily="2" charset="77"/>
              </a:rPr>
              <a:t>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32CD23-57D8-0C5C-9800-CC69D60411E0}"/>
              </a:ext>
            </a:extLst>
          </p:cNvPr>
          <p:cNvSpPr txBox="1"/>
          <p:nvPr/>
        </p:nvSpPr>
        <p:spPr>
          <a:xfrm>
            <a:off x="3659381" y="2328231"/>
            <a:ext cx="206956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noProof="0" dirty="0">
                <a:solidFill>
                  <a:schemeClr val="accent6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Upland regions </a:t>
            </a:r>
            <a:endParaRPr lang="en-GB" sz="1100" noProof="0" dirty="0">
              <a:solidFill>
                <a:schemeClr val="accent6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002754-28BD-B998-3A4F-BB66A845F742}"/>
              </a:ext>
            </a:extLst>
          </p:cNvPr>
          <p:cNvSpPr txBox="1"/>
          <p:nvPr/>
        </p:nvSpPr>
        <p:spPr>
          <a:xfrm>
            <a:off x="4488256" y="4279830"/>
            <a:ext cx="206956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noProof="0" dirty="0">
                <a:solidFill>
                  <a:schemeClr val="accent6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Lowland regions</a:t>
            </a:r>
            <a:endParaRPr lang="en-GB" sz="1100" noProof="0" dirty="0">
              <a:solidFill>
                <a:schemeClr val="accent6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C62DA46-7C08-8A10-00E7-D69626939027}"/>
              </a:ext>
            </a:extLst>
          </p:cNvPr>
          <p:cNvSpPr txBox="1"/>
          <p:nvPr/>
        </p:nvSpPr>
        <p:spPr>
          <a:xfrm>
            <a:off x="4647161" y="2652144"/>
            <a:ext cx="206956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noProof="0" dirty="0">
                <a:solidFill>
                  <a:schemeClr val="accent6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High resistant rock</a:t>
            </a:r>
            <a:endParaRPr lang="en-GB" sz="1100" noProof="0" dirty="0">
              <a:solidFill>
                <a:schemeClr val="accent6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38505AD-1C00-DED1-1368-CB1C9F47FF05}"/>
              </a:ext>
            </a:extLst>
          </p:cNvPr>
          <p:cNvSpPr txBox="1"/>
          <p:nvPr/>
        </p:nvSpPr>
        <p:spPr>
          <a:xfrm>
            <a:off x="4393671" y="3010186"/>
            <a:ext cx="206956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noProof="0" dirty="0">
                <a:solidFill>
                  <a:schemeClr val="accent6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U Shaped Valley, corries and moraines </a:t>
            </a:r>
            <a:endParaRPr lang="en-GB" sz="1100" noProof="0" dirty="0">
              <a:solidFill>
                <a:schemeClr val="accent6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4766911-C84D-9111-E0DB-8B85CE6CBF52}"/>
              </a:ext>
            </a:extLst>
          </p:cNvPr>
          <p:cNvSpPr txBox="1"/>
          <p:nvPr/>
        </p:nvSpPr>
        <p:spPr>
          <a:xfrm>
            <a:off x="3934310" y="3560401"/>
            <a:ext cx="1071019" cy="4334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noProof="0" dirty="0">
                <a:solidFill>
                  <a:schemeClr val="accent6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Upland regions </a:t>
            </a:r>
            <a:endParaRPr lang="en-GB" sz="1100" noProof="0" dirty="0">
              <a:solidFill>
                <a:schemeClr val="accent6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ECDE40B-119D-F83C-A585-25C8690D1DA1}"/>
              </a:ext>
            </a:extLst>
          </p:cNvPr>
          <p:cNvSpPr txBox="1"/>
          <p:nvPr/>
        </p:nvSpPr>
        <p:spPr>
          <a:xfrm>
            <a:off x="4710423" y="3372292"/>
            <a:ext cx="206956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noProof="0" dirty="0">
                <a:solidFill>
                  <a:schemeClr val="accent6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Lowland regions</a:t>
            </a:r>
            <a:endParaRPr lang="en-GB" sz="1100" noProof="0" dirty="0">
              <a:solidFill>
                <a:schemeClr val="accent6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9D051F7-97CC-8C26-05BB-44433B87C3C6}"/>
              </a:ext>
            </a:extLst>
          </p:cNvPr>
          <p:cNvSpPr txBox="1"/>
          <p:nvPr/>
        </p:nvSpPr>
        <p:spPr>
          <a:xfrm>
            <a:off x="4710423" y="3810247"/>
            <a:ext cx="206956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noProof="0" dirty="0">
                <a:solidFill>
                  <a:schemeClr val="accent6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Flood plains, Meanders and ox-bow lakes</a:t>
            </a:r>
            <a:endParaRPr lang="en-GB" sz="1100" noProof="0" dirty="0">
              <a:solidFill>
                <a:schemeClr val="accent6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10ECB99-FF2B-1E71-9916-DB0E35F4FFFF}"/>
              </a:ext>
            </a:extLst>
          </p:cNvPr>
          <p:cNvSpPr txBox="1"/>
          <p:nvPr/>
        </p:nvSpPr>
        <p:spPr>
          <a:xfrm>
            <a:off x="2640859" y="4119649"/>
            <a:ext cx="206956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noProof="0" dirty="0">
                <a:solidFill>
                  <a:schemeClr val="accent6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Flood plains, Meanders and ox-bow lakes</a:t>
            </a:r>
            <a:endParaRPr lang="en-GB" sz="1100" noProof="0" dirty="0">
              <a:solidFill>
                <a:schemeClr val="accent6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DBC469A-BBEC-E2C9-A164-19E355300DC0}"/>
              </a:ext>
            </a:extLst>
          </p:cNvPr>
          <p:cNvSpPr txBox="1"/>
          <p:nvPr/>
        </p:nvSpPr>
        <p:spPr>
          <a:xfrm>
            <a:off x="4502901" y="1958076"/>
            <a:ext cx="206956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noProof="0" dirty="0">
                <a:solidFill>
                  <a:schemeClr val="accent6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U Shaped Valley, corries and moraines </a:t>
            </a:r>
            <a:endParaRPr lang="en-GB" sz="1100" noProof="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327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467</TotalTime>
  <Words>786</Words>
  <Application>Microsoft Office PowerPoint</Application>
  <PresentationFormat>A4 Paper (210x297 mm)</PresentationFormat>
  <Paragraphs>101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Bobby Jones Soft Regular</vt:lpstr>
      <vt:lpstr>Cavolini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Anthony Bennett</dc:creator>
  <cp:lastModifiedBy>Georgina Wilson</cp:lastModifiedBy>
  <cp:revision>20</cp:revision>
  <dcterms:created xsi:type="dcterms:W3CDTF">2025-07-28T21:30:38Z</dcterms:created>
  <dcterms:modified xsi:type="dcterms:W3CDTF">2025-08-22T17:03:12Z</dcterms:modified>
</cp:coreProperties>
</file>