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60" r:id="rId2"/>
    <p:sldId id="259" r:id="rId3"/>
    <p:sldId id="275" r:id="rId4"/>
    <p:sldId id="276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3162"/>
    <a:srgbClr val="124890"/>
    <a:srgbClr val="D9D9D9"/>
    <a:srgbClr val="F2D2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09"/>
    <p:restoredTop sz="94676"/>
  </p:normalViewPr>
  <p:slideViewPr>
    <p:cSldViewPr snapToGrid="0">
      <p:cViewPr>
        <p:scale>
          <a:sx n="188" d="100"/>
          <a:sy n="188" d="100"/>
        </p:scale>
        <p:origin x="239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6F6DA-F618-384F-954F-4ABFCD5CC6A5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D2C58-76A5-B948-90E3-A8183A41C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489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C06C9-29F5-F80A-3EAB-CAD5AE405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1BE56F-646F-EA1D-6031-E69F91D908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3A3E7A-D6D5-9F89-25B4-C72D57CFC3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C3419-0B4B-E4E4-9741-880898B353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D2C58-76A5-B948-90E3-A8183A41C6A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64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1981AA-F226-8ED7-9024-E799DDAFE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497193-B0AE-139B-0AB0-C261499F7A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DDC778-D9B1-A188-742D-D634AD17E6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BD838F-1F7E-3A5E-5698-F056444492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D2C58-76A5-B948-90E3-A8183A41C6A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334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A854-2F81-8E46-9A1C-08D78B623DA4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7DED-A9B8-1447-883B-2E498B29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281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A854-2F81-8E46-9A1C-08D78B623DA4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7DED-A9B8-1447-883B-2E498B29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458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A854-2F81-8E46-9A1C-08D78B623DA4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7DED-A9B8-1447-883B-2E498B29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171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A854-2F81-8E46-9A1C-08D78B623DA4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7DED-A9B8-1447-883B-2E498B29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175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A854-2F81-8E46-9A1C-08D78B623DA4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7DED-A9B8-1447-883B-2E498B29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08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A854-2F81-8E46-9A1C-08D78B623DA4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7DED-A9B8-1447-883B-2E498B29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961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A854-2F81-8E46-9A1C-08D78B623DA4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7DED-A9B8-1447-883B-2E498B29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065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A854-2F81-8E46-9A1C-08D78B623DA4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7DED-A9B8-1447-883B-2E498B29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876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A854-2F81-8E46-9A1C-08D78B623DA4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7DED-A9B8-1447-883B-2E498B29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353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2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A854-2F81-8E46-9A1C-08D78B623DA4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7DED-A9B8-1447-883B-2E498B29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85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2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A854-2F81-8E46-9A1C-08D78B623DA4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7DED-A9B8-1447-883B-2E498B29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602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EDA854-2F81-8E46-9A1C-08D78B623DA4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847DED-A9B8-1447-883B-2E498B29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145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sv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8AD14E-CFD9-FB5E-70E7-6B8631D17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A4D13CA-610B-A173-B632-4DE4DE52B590}"/>
              </a:ext>
            </a:extLst>
          </p:cNvPr>
          <p:cNvSpPr/>
          <p:nvPr/>
        </p:nvSpPr>
        <p:spPr>
          <a:xfrm>
            <a:off x="111998" y="614193"/>
            <a:ext cx="6634003" cy="1172575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FB9C71C-2183-844C-EE83-29B545C886AE}"/>
              </a:ext>
            </a:extLst>
          </p:cNvPr>
          <p:cNvSpPr/>
          <p:nvPr/>
        </p:nvSpPr>
        <p:spPr>
          <a:xfrm>
            <a:off x="111998" y="147286"/>
            <a:ext cx="6634003" cy="1338711"/>
          </a:xfrm>
          <a:prstGeom prst="roundRect">
            <a:avLst>
              <a:gd name="adj" fmla="val 4790"/>
            </a:avLst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47A263AE-D289-A690-4F58-10FF742EC6B8}"/>
              </a:ext>
            </a:extLst>
          </p:cNvPr>
          <p:cNvGrpSpPr/>
          <p:nvPr/>
        </p:nvGrpSpPr>
        <p:grpSpPr>
          <a:xfrm>
            <a:off x="1507796" y="353677"/>
            <a:ext cx="3872587" cy="343582"/>
            <a:chOff x="0" y="0"/>
            <a:chExt cx="4752179" cy="500475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3C147A82-FAED-1FA4-7FE3-9DC0ADD75B3E}"/>
                </a:ext>
              </a:extLst>
            </p:cNvPr>
            <p:cNvSpPr/>
            <p:nvPr/>
          </p:nvSpPr>
          <p:spPr>
            <a:xfrm>
              <a:off x="0" y="0"/>
              <a:ext cx="4752179" cy="500475"/>
            </a:xfrm>
            <a:custGeom>
              <a:avLst/>
              <a:gdLst/>
              <a:ahLst/>
              <a:cxnLst/>
              <a:rect l="l" t="t" r="r" b="b"/>
              <a:pathLst>
                <a:path w="4752179" h="500475">
                  <a:moveTo>
                    <a:pt x="4752179" y="0"/>
                  </a:moveTo>
                  <a:lnTo>
                    <a:pt x="0" y="0"/>
                  </a:lnTo>
                  <a:lnTo>
                    <a:pt x="101600" y="250237"/>
                  </a:lnTo>
                  <a:lnTo>
                    <a:pt x="0" y="500475"/>
                  </a:lnTo>
                  <a:lnTo>
                    <a:pt x="4752179" y="500475"/>
                  </a:lnTo>
                  <a:lnTo>
                    <a:pt x="4650579" y="250237"/>
                  </a:lnTo>
                  <a:lnTo>
                    <a:pt x="4752179" y="0"/>
                  </a:lnTo>
                  <a:close/>
                </a:path>
              </a:pathLst>
            </a:custGeom>
            <a:solidFill>
              <a:srgbClr val="F2D22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2BEA2F1B-B2FE-C017-5D56-1F83CDB086AB}"/>
                </a:ext>
              </a:extLst>
            </p:cNvPr>
            <p:cNvSpPr txBox="1"/>
            <p:nvPr/>
          </p:nvSpPr>
          <p:spPr>
            <a:xfrm>
              <a:off x="88900" y="-47625"/>
              <a:ext cx="4574379" cy="548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2">
            <a:extLst>
              <a:ext uri="{FF2B5EF4-FFF2-40B4-BE49-F238E27FC236}">
                <a16:creationId xmlns:a16="http://schemas.microsoft.com/office/drawing/2014/main" id="{DA705695-6DBD-3D1B-5F20-B4867A50CAF7}"/>
              </a:ext>
            </a:extLst>
          </p:cNvPr>
          <p:cNvSpPr/>
          <p:nvPr/>
        </p:nvSpPr>
        <p:spPr>
          <a:xfrm>
            <a:off x="5656391" y="229072"/>
            <a:ext cx="1089610" cy="1438161"/>
          </a:xfrm>
          <a:custGeom>
            <a:avLst/>
            <a:gdLst/>
            <a:ahLst/>
            <a:cxnLst/>
            <a:rect l="l" t="t" r="r" b="b"/>
            <a:pathLst>
              <a:path w="11545043" h="12771065">
                <a:moveTo>
                  <a:pt x="0" y="0"/>
                </a:moveTo>
                <a:lnTo>
                  <a:pt x="11545043" y="0"/>
                </a:lnTo>
                <a:lnTo>
                  <a:pt x="11545043" y="12771065"/>
                </a:lnTo>
                <a:lnTo>
                  <a:pt x="0" y="127710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1931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32632436-4EA8-39BB-46B0-0D7C8773255C}"/>
              </a:ext>
            </a:extLst>
          </p:cNvPr>
          <p:cNvSpPr/>
          <p:nvPr/>
        </p:nvSpPr>
        <p:spPr>
          <a:xfrm>
            <a:off x="111998" y="147286"/>
            <a:ext cx="1395798" cy="1601734"/>
          </a:xfrm>
          <a:custGeom>
            <a:avLst/>
            <a:gdLst/>
            <a:ahLst/>
            <a:cxnLst/>
            <a:rect l="l" t="t" r="r" b="b"/>
            <a:pathLst>
              <a:path w="19520008" h="14523816">
                <a:moveTo>
                  <a:pt x="0" y="0"/>
                </a:moveTo>
                <a:lnTo>
                  <a:pt x="19520008" y="0"/>
                </a:lnTo>
                <a:lnTo>
                  <a:pt x="19520008" y="14523816"/>
                </a:lnTo>
                <a:lnTo>
                  <a:pt x="0" y="145238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57482" t="-1" r="-3" b="-211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98122A-42A9-8E77-DD89-306134DF5D84}"/>
              </a:ext>
            </a:extLst>
          </p:cNvPr>
          <p:cNvSpPr txBox="1"/>
          <p:nvPr/>
        </p:nvSpPr>
        <p:spPr>
          <a:xfrm>
            <a:off x="809897" y="673682"/>
            <a:ext cx="5373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Geography Homework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6A862A-6FCF-EBD5-6662-1C3880BEA709}"/>
              </a:ext>
            </a:extLst>
          </p:cNvPr>
          <p:cNvSpPr txBox="1"/>
          <p:nvPr/>
        </p:nvSpPr>
        <p:spPr>
          <a:xfrm>
            <a:off x="1001128" y="367753"/>
            <a:ext cx="4855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People and the Biosphere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318E9A10-8E63-CC25-DE67-EC1FBDB0C186}"/>
              </a:ext>
            </a:extLst>
          </p:cNvPr>
          <p:cNvSpPr/>
          <p:nvPr/>
        </p:nvSpPr>
        <p:spPr>
          <a:xfrm>
            <a:off x="111998" y="9039541"/>
            <a:ext cx="6634003" cy="697131"/>
          </a:xfrm>
          <a:prstGeom prst="round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AF24026-144E-58B8-EE28-B65F5605F855}"/>
              </a:ext>
            </a:extLst>
          </p:cNvPr>
          <p:cNvCxnSpPr>
            <a:cxnSpLocks/>
          </p:cNvCxnSpPr>
          <p:nvPr/>
        </p:nvCxnSpPr>
        <p:spPr>
          <a:xfrm>
            <a:off x="139433" y="14907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BE1C8FD-AD15-1E9F-4849-BF68653A97AE}"/>
              </a:ext>
            </a:extLst>
          </p:cNvPr>
          <p:cNvCxnSpPr>
            <a:cxnSpLocks/>
          </p:cNvCxnSpPr>
          <p:nvPr/>
        </p:nvCxnSpPr>
        <p:spPr>
          <a:xfrm>
            <a:off x="6716725" y="14673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8E3646AB-D9F8-C5D3-B732-7E8DCF6F4FB9}"/>
              </a:ext>
            </a:extLst>
          </p:cNvPr>
          <p:cNvSpPr/>
          <p:nvPr/>
        </p:nvSpPr>
        <p:spPr>
          <a:xfrm>
            <a:off x="142725" y="8960481"/>
            <a:ext cx="6574000" cy="442252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ECD014-1B95-5861-CCEF-C771F07DFF75}"/>
              </a:ext>
            </a:extLst>
          </p:cNvPr>
          <p:cNvSpPr txBox="1"/>
          <p:nvPr/>
        </p:nvSpPr>
        <p:spPr>
          <a:xfrm rot="16200000">
            <a:off x="647387" y="9088646"/>
            <a:ext cx="877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Explaining the distribution and characteristics of biomes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6F42DE0-4FA7-2557-65D5-C4EEA2102B86}"/>
              </a:ext>
            </a:extLst>
          </p:cNvPr>
          <p:cNvSpPr txBox="1"/>
          <p:nvPr/>
        </p:nvSpPr>
        <p:spPr>
          <a:xfrm>
            <a:off x="674821" y="1166966"/>
            <a:ext cx="5373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Explaining the distribution and characteristics of biomes</a:t>
            </a:r>
            <a:endParaRPr lang="en-US" sz="2000" b="1" i="1" dirty="0">
              <a:solidFill>
                <a:srgbClr val="FFFFFF"/>
              </a:solidFill>
              <a:latin typeface="Bobby Jones Soft Regular"/>
              <a:ea typeface="Bobby Jones Soft Regular"/>
              <a:cs typeface="Bobby Jones Soft Regular"/>
              <a:sym typeface="Bobby Jones Soft"/>
            </a:endParaRP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E3C9C13C-A9D5-9C55-7F49-4E048085BED1}"/>
              </a:ext>
            </a:extLst>
          </p:cNvPr>
          <p:cNvSpPr/>
          <p:nvPr/>
        </p:nvSpPr>
        <p:spPr>
          <a:xfrm>
            <a:off x="4358619" y="9169798"/>
            <a:ext cx="2123666" cy="3530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 descr="Internet Geography">
            <a:extLst>
              <a:ext uri="{FF2B5EF4-FFF2-40B4-BE49-F238E27FC236}">
                <a16:creationId xmlns:a16="http://schemas.microsoft.com/office/drawing/2014/main" id="{06DF5611-2A1D-690F-3FF6-64E5FCB6A7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912" y="9228264"/>
            <a:ext cx="2051080" cy="2361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126815D-CBC4-C160-D52C-DDAB1F830ECD}"/>
              </a:ext>
            </a:extLst>
          </p:cNvPr>
          <p:cNvSpPr/>
          <p:nvPr/>
        </p:nvSpPr>
        <p:spPr>
          <a:xfrm>
            <a:off x="285535" y="1851836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A8707F-55BF-EDE4-D5D1-0A138AC5803E}"/>
              </a:ext>
            </a:extLst>
          </p:cNvPr>
          <p:cNvSpPr txBox="1"/>
          <p:nvPr/>
        </p:nvSpPr>
        <p:spPr>
          <a:xfrm>
            <a:off x="264492" y="2245745"/>
            <a:ext cx="6414812" cy="1563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Climate is a key factor affecting the ___________ of biomes. ____________ and _________ directly impact what grows in each biome. Annual and diurnal temperature range, seasonal variation in ________, and _________ also influence biomes. These factors affect both the ___________ and ___________ of each biome.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88CED4B-4E86-33A8-2A82-AA6011500DC3}"/>
              </a:ext>
            </a:extLst>
          </p:cNvPr>
          <p:cNvSpPr/>
          <p:nvPr/>
        </p:nvSpPr>
        <p:spPr>
          <a:xfrm>
            <a:off x="266559" y="3904052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7557B9F-3789-637B-816F-8D47766B3EFE}"/>
              </a:ext>
            </a:extLst>
          </p:cNvPr>
          <p:cNvSpPr txBox="1"/>
          <p:nvPr/>
        </p:nvSpPr>
        <p:spPr>
          <a:xfrm>
            <a:off x="597608" y="3834390"/>
            <a:ext cx="4452001" cy="384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True or false?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CCC453F-B3A7-B43A-248E-8EB21BA98D2B}"/>
              </a:ext>
            </a:extLst>
          </p:cNvPr>
          <p:cNvSpPr txBox="1"/>
          <p:nvPr/>
        </p:nvSpPr>
        <p:spPr>
          <a:xfrm>
            <a:off x="173581" y="4232308"/>
            <a:ext cx="496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Tropical rainforests occur at the equator due to rising warm air and heavy rainfall.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AA5D163-9580-4F8B-8EE7-ED8A608E536C}"/>
              </a:ext>
            </a:extLst>
          </p:cNvPr>
          <p:cNvSpPr txBox="1"/>
          <p:nvPr/>
        </p:nvSpPr>
        <p:spPr>
          <a:xfrm>
            <a:off x="156360" y="4665176"/>
            <a:ext cx="5062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Tropical grasslands have a wet season all year, so trees dominate.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19CA1BA-B5E1-5065-D821-C0AC7F422D24}"/>
              </a:ext>
            </a:extLst>
          </p:cNvPr>
          <p:cNvSpPr txBox="1"/>
          <p:nvPr/>
        </p:nvSpPr>
        <p:spPr>
          <a:xfrm>
            <a:off x="173901" y="5197495"/>
            <a:ext cx="5011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Hot deserts have high pressure, limited clouds, and extreme temperature differences between day and night.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E43067D-C72F-C458-E730-E977A2E6BCA4}"/>
              </a:ext>
            </a:extLst>
          </p:cNvPr>
          <p:cNvSpPr txBox="1"/>
          <p:nvPr/>
        </p:nvSpPr>
        <p:spPr>
          <a:xfrm>
            <a:off x="4940072" y="3873412"/>
            <a:ext cx="774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True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4D62199-6E40-4F4C-254F-E20C253F86F7}"/>
              </a:ext>
            </a:extLst>
          </p:cNvPr>
          <p:cNvSpPr txBox="1"/>
          <p:nvPr/>
        </p:nvSpPr>
        <p:spPr>
          <a:xfrm>
            <a:off x="5784781" y="3867148"/>
            <a:ext cx="774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False</a:t>
            </a:r>
          </a:p>
        </p:txBody>
      </p:sp>
      <p:sp>
        <p:nvSpPr>
          <p:cNvPr id="64" name="Rounded Rectangle 31">
            <a:extLst>
              <a:ext uri="{FF2B5EF4-FFF2-40B4-BE49-F238E27FC236}">
                <a16:creationId xmlns:a16="http://schemas.microsoft.com/office/drawing/2014/main" id="{E3DF447D-9D41-C1ED-E26B-4B4E3DAD97FA}"/>
              </a:ext>
            </a:extLst>
          </p:cNvPr>
          <p:cNvSpPr/>
          <p:nvPr/>
        </p:nvSpPr>
        <p:spPr>
          <a:xfrm>
            <a:off x="5211856" y="4266768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ounded Rectangle 32">
            <a:extLst>
              <a:ext uri="{FF2B5EF4-FFF2-40B4-BE49-F238E27FC236}">
                <a16:creationId xmlns:a16="http://schemas.microsoft.com/office/drawing/2014/main" id="{70E7FB2B-E921-5AA4-13FD-E32B738589EC}"/>
              </a:ext>
            </a:extLst>
          </p:cNvPr>
          <p:cNvSpPr/>
          <p:nvPr/>
        </p:nvSpPr>
        <p:spPr>
          <a:xfrm>
            <a:off x="6013620" y="4271538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ounded Rectangle 34">
            <a:extLst>
              <a:ext uri="{FF2B5EF4-FFF2-40B4-BE49-F238E27FC236}">
                <a16:creationId xmlns:a16="http://schemas.microsoft.com/office/drawing/2014/main" id="{884BFDA8-C5DB-2B2B-D586-3781DACD2020}"/>
              </a:ext>
            </a:extLst>
          </p:cNvPr>
          <p:cNvSpPr/>
          <p:nvPr/>
        </p:nvSpPr>
        <p:spPr>
          <a:xfrm>
            <a:off x="5211856" y="4770203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ounded Rectangle 37">
            <a:extLst>
              <a:ext uri="{FF2B5EF4-FFF2-40B4-BE49-F238E27FC236}">
                <a16:creationId xmlns:a16="http://schemas.microsoft.com/office/drawing/2014/main" id="{7453723A-18FA-F8A9-89E5-3586EF66BD67}"/>
              </a:ext>
            </a:extLst>
          </p:cNvPr>
          <p:cNvSpPr/>
          <p:nvPr/>
        </p:nvSpPr>
        <p:spPr>
          <a:xfrm>
            <a:off x="6013620" y="4774973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ounded Rectangle 38">
            <a:extLst>
              <a:ext uri="{FF2B5EF4-FFF2-40B4-BE49-F238E27FC236}">
                <a16:creationId xmlns:a16="http://schemas.microsoft.com/office/drawing/2014/main" id="{AFAE361E-AE2E-D402-E5D8-E95284C5FE6E}"/>
              </a:ext>
            </a:extLst>
          </p:cNvPr>
          <p:cNvSpPr/>
          <p:nvPr/>
        </p:nvSpPr>
        <p:spPr>
          <a:xfrm>
            <a:off x="5214443" y="5259556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ounded Rectangle 40">
            <a:extLst>
              <a:ext uri="{FF2B5EF4-FFF2-40B4-BE49-F238E27FC236}">
                <a16:creationId xmlns:a16="http://schemas.microsoft.com/office/drawing/2014/main" id="{05FBA7A4-1C24-D5AC-1EDD-EC2AD80434B1}"/>
              </a:ext>
            </a:extLst>
          </p:cNvPr>
          <p:cNvSpPr/>
          <p:nvPr/>
        </p:nvSpPr>
        <p:spPr>
          <a:xfrm>
            <a:off x="6016207" y="5264326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D7B95A4-EECE-8DED-8872-8420AB4892E1}"/>
              </a:ext>
            </a:extLst>
          </p:cNvPr>
          <p:cNvSpPr txBox="1"/>
          <p:nvPr/>
        </p:nvSpPr>
        <p:spPr>
          <a:xfrm>
            <a:off x="173581" y="5735154"/>
            <a:ext cx="482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Temperate forests have reduced sunlight in winter, and many trees shed their leaves.</a:t>
            </a:r>
          </a:p>
        </p:txBody>
      </p:sp>
      <p:sp>
        <p:nvSpPr>
          <p:cNvPr id="73" name="Rounded Rectangle 49">
            <a:extLst>
              <a:ext uri="{FF2B5EF4-FFF2-40B4-BE49-F238E27FC236}">
                <a16:creationId xmlns:a16="http://schemas.microsoft.com/office/drawing/2014/main" id="{C1E7F608-FC11-9E67-944A-B68248A985EE}"/>
              </a:ext>
            </a:extLst>
          </p:cNvPr>
          <p:cNvSpPr/>
          <p:nvPr/>
        </p:nvSpPr>
        <p:spPr>
          <a:xfrm>
            <a:off x="5214443" y="5770022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ounded Rectangle 50">
            <a:extLst>
              <a:ext uri="{FF2B5EF4-FFF2-40B4-BE49-F238E27FC236}">
                <a16:creationId xmlns:a16="http://schemas.microsoft.com/office/drawing/2014/main" id="{7DAF7617-674B-9265-C567-3B9670470032}"/>
              </a:ext>
            </a:extLst>
          </p:cNvPr>
          <p:cNvSpPr/>
          <p:nvPr/>
        </p:nvSpPr>
        <p:spPr>
          <a:xfrm>
            <a:off x="6016207" y="5774792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5FDF9AC5-7C79-9FA9-2480-F985DB0A754F}"/>
              </a:ext>
            </a:extLst>
          </p:cNvPr>
          <p:cNvSpPr/>
          <p:nvPr/>
        </p:nvSpPr>
        <p:spPr>
          <a:xfrm>
            <a:off x="281197" y="7263399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3</a:t>
            </a:r>
            <a:endParaRPr lang="en-GB" sz="1400" b="1" noProof="0" dirty="0">
              <a:latin typeface="Bobby Jones Soft Regular" pitchFamily="2" charset="77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4A3E178-9B24-A794-96CC-4A00FDCE37E5}"/>
              </a:ext>
            </a:extLst>
          </p:cNvPr>
          <p:cNvSpPr txBox="1"/>
          <p:nvPr/>
        </p:nvSpPr>
        <p:spPr>
          <a:xfrm>
            <a:off x="597608" y="7270865"/>
            <a:ext cx="6131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Match the key words to the definition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49EB9F-8A77-BF8C-3106-ED87252189BA}"/>
              </a:ext>
            </a:extLst>
          </p:cNvPr>
          <p:cNvSpPr txBox="1"/>
          <p:nvPr/>
        </p:nvSpPr>
        <p:spPr>
          <a:xfrm>
            <a:off x="554307" y="1811499"/>
            <a:ext cx="60265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Fill in the blanks using: temperature, rainfall, winds, distribution, characteristics</a:t>
            </a:r>
            <a:endParaRPr lang="en-GB" sz="1200" b="1" dirty="0">
              <a:solidFill>
                <a:srgbClr val="0C3162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EC9A0E-CA77-6DBC-0DFB-B661307C4A75}"/>
              </a:ext>
            </a:extLst>
          </p:cNvPr>
          <p:cNvSpPr txBox="1"/>
          <p:nvPr/>
        </p:nvSpPr>
        <p:spPr>
          <a:xfrm>
            <a:off x="155451" y="6258936"/>
            <a:ext cx="5062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Boreal forests are dominated by broadleaf deciduous trees.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354218-98EF-1A2A-8944-87178BBB53E1}"/>
              </a:ext>
            </a:extLst>
          </p:cNvPr>
          <p:cNvSpPr txBox="1"/>
          <p:nvPr/>
        </p:nvSpPr>
        <p:spPr>
          <a:xfrm>
            <a:off x="181231" y="6713964"/>
            <a:ext cx="5011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Tundra regions have very limited plant growth due to cold temperatures and long winter darkness.</a:t>
            </a:r>
          </a:p>
        </p:txBody>
      </p:sp>
      <p:sp>
        <p:nvSpPr>
          <p:cNvPr id="19" name="Rounded Rectangle 34">
            <a:extLst>
              <a:ext uri="{FF2B5EF4-FFF2-40B4-BE49-F238E27FC236}">
                <a16:creationId xmlns:a16="http://schemas.microsoft.com/office/drawing/2014/main" id="{358E47FF-2097-9D08-3D1C-203A965E13DB}"/>
              </a:ext>
            </a:extLst>
          </p:cNvPr>
          <p:cNvSpPr/>
          <p:nvPr/>
        </p:nvSpPr>
        <p:spPr>
          <a:xfrm>
            <a:off x="5219186" y="6286672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37">
            <a:extLst>
              <a:ext uri="{FF2B5EF4-FFF2-40B4-BE49-F238E27FC236}">
                <a16:creationId xmlns:a16="http://schemas.microsoft.com/office/drawing/2014/main" id="{9298070B-522C-6915-1725-AF0BBE337A45}"/>
              </a:ext>
            </a:extLst>
          </p:cNvPr>
          <p:cNvSpPr/>
          <p:nvPr/>
        </p:nvSpPr>
        <p:spPr>
          <a:xfrm>
            <a:off x="6020950" y="6291442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38">
            <a:extLst>
              <a:ext uri="{FF2B5EF4-FFF2-40B4-BE49-F238E27FC236}">
                <a16:creationId xmlns:a16="http://schemas.microsoft.com/office/drawing/2014/main" id="{A8303751-6D83-E4B5-2513-2F7782A8C84E}"/>
              </a:ext>
            </a:extLst>
          </p:cNvPr>
          <p:cNvSpPr/>
          <p:nvPr/>
        </p:nvSpPr>
        <p:spPr>
          <a:xfrm>
            <a:off x="5221773" y="6776025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ounded Rectangle 40">
            <a:extLst>
              <a:ext uri="{FF2B5EF4-FFF2-40B4-BE49-F238E27FC236}">
                <a16:creationId xmlns:a16="http://schemas.microsoft.com/office/drawing/2014/main" id="{3C8A0E3C-8785-31E9-0A87-C05464658C28}"/>
              </a:ext>
            </a:extLst>
          </p:cNvPr>
          <p:cNvSpPr/>
          <p:nvPr/>
        </p:nvSpPr>
        <p:spPr>
          <a:xfrm>
            <a:off x="6023537" y="6780795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C5878285-F7FD-50A9-E56A-BD580E5B59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377432"/>
              </p:ext>
            </p:extLst>
          </p:nvPr>
        </p:nvGraphicFramePr>
        <p:xfrm>
          <a:off x="220969" y="7642550"/>
          <a:ext cx="6289327" cy="1326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58731">
                  <a:extLst>
                    <a:ext uri="{9D8B030D-6E8A-4147-A177-3AD203B41FA5}">
                      <a16:colId xmlns:a16="http://schemas.microsoft.com/office/drawing/2014/main" val="4215754523"/>
                    </a:ext>
                  </a:extLst>
                </a:gridCol>
                <a:gridCol w="3830596">
                  <a:extLst>
                    <a:ext uri="{9D8B030D-6E8A-4147-A177-3AD203B41FA5}">
                      <a16:colId xmlns:a16="http://schemas.microsoft.com/office/drawing/2014/main" val="730944244"/>
                    </a:ext>
                  </a:extLst>
                </a:gridCol>
              </a:tblGrid>
              <a:tr h="68642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Inter-tropical </a:t>
                      </a:r>
                    </a:p>
                    <a:p>
                      <a:pPr algn="l"/>
                      <a:r>
                        <a:rPr lang="en-US" sz="12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convergence zone</a:t>
                      </a:r>
                      <a:endParaRPr lang="en-GB" sz="120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The chemical process in plants where water, carbon dioxide &amp; sunlight are used to produce glucose. </a:t>
                      </a:r>
                      <a:endParaRPr lang="en-GB" sz="120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9434215"/>
                  </a:ext>
                </a:extLst>
              </a:tr>
              <a:tr h="526427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Photosynthesis </a:t>
                      </a:r>
                      <a:endParaRPr lang="en-GB" sz="120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Where the northern hemisphere meets the atmospheric system of the southern hemisphere </a:t>
                      </a:r>
                      <a:endParaRPr lang="en-GB" sz="120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6335488"/>
                  </a:ext>
                </a:extLst>
              </a:tr>
            </a:tbl>
          </a:graphicData>
        </a:graphic>
      </p:graphicFrame>
      <p:pic>
        <p:nvPicPr>
          <p:cNvPr id="28" name="Picture 27" descr="A qr code with blue squares&#10;&#10;AI-generated content may be incorrect.">
            <a:extLst>
              <a:ext uri="{FF2B5EF4-FFF2-40B4-BE49-F238E27FC236}">
                <a16:creationId xmlns:a16="http://schemas.microsoft.com/office/drawing/2014/main" id="{5723E2E1-74A2-C27E-5DCF-E00E98604E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235" y="8979132"/>
            <a:ext cx="694800" cy="6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327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AAF6A6-2B35-BAD4-378D-F1B685969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A4F274E-2F71-84E1-4C21-79ACBBCE0732}"/>
              </a:ext>
            </a:extLst>
          </p:cNvPr>
          <p:cNvSpPr/>
          <p:nvPr/>
        </p:nvSpPr>
        <p:spPr>
          <a:xfrm>
            <a:off x="111998" y="614193"/>
            <a:ext cx="6634003" cy="882869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B913A05-3C57-337A-F2F1-F295DF22BBEC}"/>
              </a:ext>
            </a:extLst>
          </p:cNvPr>
          <p:cNvSpPr/>
          <p:nvPr/>
        </p:nvSpPr>
        <p:spPr>
          <a:xfrm>
            <a:off x="111998" y="147286"/>
            <a:ext cx="6634003" cy="1338711"/>
          </a:xfrm>
          <a:prstGeom prst="roundRect">
            <a:avLst>
              <a:gd name="adj" fmla="val 4790"/>
            </a:avLst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0FAE7E2F-A131-7F37-F264-6337F986D29E}"/>
              </a:ext>
            </a:extLst>
          </p:cNvPr>
          <p:cNvSpPr/>
          <p:nvPr/>
        </p:nvSpPr>
        <p:spPr>
          <a:xfrm>
            <a:off x="5656391" y="229072"/>
            <a:ext cx="1089610" cy="1438161"/>
          </a:xfrm>
          <a:custGeom>
            <a:avLst/>
            <a:gdLst/>
            <a:ahLst/>
            <a:cxnLst/>
            <a:rect l="l" t="t" r="r" b="b"/>
            <a:pathLst>
              <a:path w="11545043" h="12771065">
                <a:moveTo>
                  <a:pt x="0" y="0"/>
                </a:moveTo>
                <a:lnTo>
                  <a:pt x="11545043" y="0"/>
                </a:lnTo>
                <a:lnTo>
                  <a:pt x="11545043" y="12771065"/>
                </a:lnTo>
                <a:lnTo>
                  <a:pt x="0" y="1277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931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B05B20FD-2A14-66E6-4C5A-4AE87CB41C3E}"/>
              </a:ext>
            </a:extLst>
          </p:cNvPr>
          <p:cNvSpPr/>
          <p:nvPr/>
        </p:nvSpPr>
        <p:spPr>
          <a:xfrm>
            <a:off x="111998" y="147286"/>
            <a:ext cx="1395798" cy="1601734"/>
          </a:xfrm>
          <a:custGeom>
            <a:avLst/>
            <a:gdLst/>
            <a:ahLst/>
            <a:cxnLst/>
            <a:rect l="l" t="t" r="r" b="b"/>
            <a:pathLst>
              <a:path w="19520008" h="14523816">
                <a:moveTo>
                  <a:pt x="0" y="0"/>
                </a:moveTo>
                <a:lnTo>
                  <a:pt x="19520008" y="0"/>
                </a:lnTo>
                <a:lnTo>
                  <a:pt x="19520008" y="14523816"/>
                </a:lnTo>
                <a:lnTo>
                  <a:pt x="0" y="145238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57482" t="-1" r="-3" b="-211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D9C6E7-4E8E-B14D-C2DC-A12C95B30F78}"/>
              </a:ext>
            </a:extLst>
          </p:cNvPr>
          <p:cNvSpPr txBox="1"/>
          <p:nvPr/>
        </p:nvSpPr>
        <p:spPr>
          <a:xfrm>
            <a:off x="742357" y="774285"/>
            <a:ext cx="5373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Geography Homework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C577CC9-260E-B0AD-712B-5CDDA67E57BF}"/>
              </a:ext>
            </a:extLst>
          </p:cNvPr>
          <p:cNvSpPr/>
          <p:nvPr/>
        </p:nvSpPr>
        <p:spPr>
          <a:xfrm>
            <a:off x="285536" y="1567783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4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C3C5CD03-ED09-B722-3FDC-CEE2567641CA}"/>
              </a:ext>
            </a:extLst>
          </p:cNvPr>
          <p:cNvSpPr/>
          <p:nvPr/>
        </p:nvSpPr>
        <p:spPr>
          <a:xfrm>
            <a:off x="111998" y="9420366"/>
            <a:ext cx="6634003" cy="316306"/>
          </a:xfrm>
          <a:prstGeom prst="round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7D920B7-EB45-50FA-6BE3-BB84E814BD5C}"/>
              </a:ext>
            </a:extLst>
          </p:cNvPr>
          <p:cNvSpPr txBox="1"/>
          <p:nvPr/>
        </p:nvSpPr>
        <p:spPr>
          <a:xfrm>
            <a:off x="1001128" y="9424630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www.internetgeography.net</a:t>
            </a:r>
            <a:endParaRPr lang="en-US" sz="1400" b="1" dirty="0">
              <a:solidFill>
                <a:schemeClr val="bg1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2CC8D47-E5D6-C044-910F-F435EED368A5}"/>
              </a:ext>
            </a:extLst>
          </p:cNvPr>
          <p:cNvSpPr/>
          <p:nvPr/>
        </p:nvSpPr>
        <p:spPr>
          <a:xfrm>
            <a:off x="262836" y="3815447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5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A73D3FE-B202-8266-2AF9-B60CFF52D5CB}"/>
              </a:ext>
            </a:extLst>
          </p:cNvPr>
          <p:cNvCxnSpPr>
            <a:cxnSpLocks/>
          </p:cNvCxnSpPr>
          <p:nvPr/>
        </p:nvCxnSpPr>
        <p:spPr>
          <a:xfrm>
            <a:off x="139433" y="14907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8A20D38-95D9-AD13-84AE-73AA4914FA41}"/>
              </a:ext>
            </a:extLst>
          </p:cNvPr>
          <p:cNvCxnSpPr>
            <a:cxnSpLocks/>
          </p:cNvCxnSpPr>
          <p:nvPr/>
        </p:nvCxnSpPr>
        <p:spPr>
          <a:xfrm>
            <a:off x="6716725" y="14673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DD7B188D-54E4-AA12-3B6B-4F6393916B4E}"/>
              </a:ext>
            </a:extLst>
          </p:cNvPr>
          <p:cNvSpPr txBox="1"/>
          <p:nvPr/>
        </p:nvSpPr>
        <p:spPr>
          <a:xfrm>
            <a:off x="541906" y="3747714"/>
            <a:ext cx="6084374" cy="342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Match the biome to the description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D4D051F-E508-EF3A-0F85-C33B9C07A1CD}"/>
              </a:ext>
            </a:extLst>
          </p:cNvPr>
          <p:cNvSpPr txBox="1"/>
          <p:nvPr/>
        </p:nvSpPr>
        <p:spPr>
          <a:xfrm>
            <a:off x="213405" y="1776171"/>
            <a:ext cx="6359059" cy="2084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5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Tropical rainforests are found around the __________ where sunlight is direct all year. Tropical __________ have tall grasses that thrive in wet summers and die back in dry winters. Hot __________ are very dry, with plants and animals adapted to survive harsh conditions. Temperate forests are dominated by __________ trees that shed their leaves in autumn. Tundra vegetation is limited to small plants such as __________ and sedges.</a:t>
            </a:r>
            <a:endParaRPr lang="en-GB" sz="125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grpSp>
        <p:nvGrpSpPr>
          <p:cNvPr id="15" name="Group 5">
            <a:extLst>
              <a:ext uri="{FF2B5EF4-FFF2-40B4-BE49-F238E27FC236}">
                <a16:creationId xmlns:a16="http://schemas.microsoft.com/office/drawing/2014/main" id="{921D1F88-6871-6BEE-56DD-35967F0D3127}"/>
              </a:ext>
            </a:extLst>
          </p:cNvPr>
          <p:cNvGrpSpPr/>
          <p:nvPr/>
        </p:nvGrpSpPr>
        <p:grpSpPr>
          <a:xfrm>
            <a:off x="1507796" y="353677"/>
            <a:ext cx="3872587" cy="343582"/>
            <a:chOff x="0" y="0"/>
            <a:chExt cx="4752179" cy="500475"/>
          </a:xfrm>
        </p:grpSpPr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E62D8501-E94C-A481-575C-7DE3E4524595}"/>
                </a:ext>
              </a:extLst>
            </p:cNvPr>
            <p:cNvSpPr/>
            <p:nvPr/>
          </p:nvSpPr>
          <p:spPr>
            <a:xfrm>
              <a:off x="0" y="0"/>
              <a:ext cx="4752179" cy="500475"/>
            </a:xfrm>
            <a:custGeom>
              <a:avLst/>
              <a:gdLst/>
              <a:ahLst/>
              <a:cxnLst/>
              <a:rect l="l" t="t" r="r" b="b"/>
              <a:pathLst>
                <a:path w="4752179" h="500475">
                  <a:moveTo>
                    <a:pt x="4752179" y="0"/>
                  </a:moveTo>
                  <a:lnTo>
                    <a:pt x="0" y="0"/>
                  </a:lnTo>
                  <a:lnTo>
                    <a:pt x="101600" y="250237"/>
                  </a:lnTo>
                  <a:lnTo>
                    <a:pt x="0" y="500475"/>
                  </a:lnTo>
                  <a:lnTo>
                    <a:pt x="4752179" y="500475"/>
                  </a:lnTo>
                  <a:lnTo>
                    <a:pt x="4650579" y="250237"/>
                  </a:lnTo>
                  <a:lnTo>
                    <a:pt x="4752179" y="0"/>
                  </a:lnTo>
                  <a:close/>
                </a:path>
              </a:pathLst>
            </a:custGeom>
            <a:solidFill>
              <a:srgbClr val="F2D22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7">
              <a:extLst>
                <a:ext uri="{FF2B5EF4-FFF2-40B4-BE49-F238E27FC236}">
                  <a16:creationId xmlns:a16="http://schemas.microsoft.com/office/drawing/2014/main" id="{D27F349F-2C02-1A46-C6FA-965E9267F009}"/>
                </a:ext>
              </a:extLst>
            </p:cNvPr>
            <p:cNvSpPr txBox="1"/>
            <p:nvPr/>
          </p:nvSpPr>
          <p:spPr>
            <a:xfrm>
              <a:off x="88900" y="-47625"/>
              <a:ext cx="4574379" cy="548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D3B4EFB-67BE-AE50-0615-8A120CCFD1D7}"/>
              </a:ext>
            </a:extLst>
          </p:cNvPr>
          <p:cNvSpPr txBox="1"/>
          <p:nvPr/>
        </p:nvSpPr>
        <p:spPr>
          <a:xfrm>
            <a:off x="1001128" y="367753"/>
            <a:ext cx="4855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People and the Biosphere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B8B4A5-B59E-F6DA-1D47-EE1E5246EB9B}"/>
              </a:ext>
            </a:extLst>
          </p:cNvPr>
          <p:cNvSpPr txBox="1"/>
          <p:nvPr/>
        </p:nvSpPr>
        <p:spPr>
          <a:xfrm>
            <a:off x="572616" y="1583697"/>
            <a:ext cx="617344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Fill in the blanks using: mosses, grasslands, deserts, equator, deciduous </a:t>
            </a:r>
            <a:endParaRPr lang="en-GB" sz="1200" b="1" dirty="0">
              <a:solidFill>
                <a:srgbClr val="0C3162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D7F837-E91F-D5EE-A9A8-AAE89B6217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431990"/>
              </p:ext>
            </p:extLst>
          </p:nvPr>
        </p:nvGraphicFramePr>
        <p:xfrm>
          <a:off x="249169" y="4110884"/>
          <a:ext cx="6438225" cy="3749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4531">
                  <a:extLst>
                    <a:ext uri="{9D8B030D-6E8A-4147-A177-3AD203B41FA5}">
                      <a16:colId xmlns:a16="http://schemas.microsoft.com/office/drawing/2014/main" val="4215754523"/>
                    </a:ext>
                  </a:extLst>
                </a:gridCol>
                <a:gridCol w="3753694">
                  <a:extLst>
                    <a:ext uri="{9D8B030D-6E8A-4147-A177-3AD203B41FA5}">
                      <a16:colId xmlns:a16="http://schemas.microsoft.com/office/drawing/2014/main" val="730944244"/>
                    </a:ext>
                  </a:extLst>
                </a:gridCol>
              </a:tblGrid>
              <a:tr h="451663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Tropical </a:t>
                      </a:r>
                    </a:p>
                    <a:p>
                      <a:r>
                        <a:rPr lang="en-GB" sz="12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Rainforest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Long, cold winters with conifers adapted with waxy leaves and flexible branches.</a:t>
                      </a:r>
                      <a:endParaRPr lang="en-GB" sz="120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9298777"/>
                  </a:ext>
                </a:extLst>
              </a:tr>
              <a:tr h="624911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Tropical</a:t>
                      </a:r>
                    </a:p>
                    <a:p>
                      <a:r>
                        <a:rPr lang="en-US" sz="12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Grassland </a:t>
                      </a:r>
                    </a:p>
                    <a:p>
                      <a:r>
                        <a:rPr lang="en-US" sz="12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(Savanna)</a:t>
                      </a:r>
                      <a:endParaRPr lang="en-GB" sz="120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High rainfall and sunlight at the equator, causing lush dense vegetation.</a:t>
                      </a:r>
                      <a:endParaRPr lang="en-GB" sz="120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9434215"/>
                  </a:ext>
                </a:extLst>
              </a:tr>
              <a:tr h="451663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Hot Desert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Seasonal wet and dry periods with tall grasses and scrub.</a:t>
                      </a:r>
                      <a:endParaRPr lang="en-GB" sz="120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6366468"/>
                  </a:ext>
                </a:extLst>
              </a:tr>
              <a:tr h="62491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Temperate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Forest</a:t>
                      </a:r>
                      <a:endParaRPr lang="en-GB" sz="120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  <a:p>
                      <a:endParaRPr lang="en-GB" sz="120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Extreme day–night temperature ranges, little rain, plants adapted to aridity.</a:t>
                      </a:r>
                      <a:endParaRPr lang="en-GB" sz="120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69379701"/>
                  </a:ext>
                </a:extLst>
              </a:tr>
              <a:tr h="451663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Temperate </a:t>
                      </a:r>
                    </a:p>
                    <a:p>
                      <a:r>
                        <a:rPr lang="en-US" sz="12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Grassland</a:t>
                      </a:r>
                      <a:endParaRPr lang="en-GB" sz="120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Harsh cold climate, very short growing season, mosses and sedges dominate.</a:t>
                      </a:r>
                      <a:endParaRPr lang="en-GB" sz="120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6335488"/>
                  </a:ext>
                </a:extLst>
              </a:tr>
              <a:tr h="45166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Boreal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Forest</a:t>
                      </a:r>
                      <a:endParaRPr lang="en-GB" sz="120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Summers warm and wet, winters cold and dry, grasses thrive but few trees.</a:t>
                      </a:r>
                      <a:endParaRPr lang="en-GB" sz="120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62444584"/>
                  </a:ext>
                </a:extLst>
              </a:tr>
              <a:tr h="45166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Tundra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Year-round rainfall, deciduous trees shedding leaves in autumn.</a:t>
                      </a:r>
                      <a:endParaRPr lang="en-GB" sz="120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6558473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CA4245E1-30C3-00D3-EBFE-F1CF95769E47}"/>
              </a:ext>
            </a:extLst>
          </p:cNvPr>
          <p:cNvSpPr txBox="1"/>
          <p:nvPr/>
        </p:nvSpPr>
        <p:spPr>
          <a:xfrm>
            <a:off x="150494" y="7911992"/>
            <a:ext cx="6421967" cy="1542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Why do tropical rainforests experience high rainfall all year round? </a:t>
            </a:r>
          </a:p>
          <a:p>
            <a:pPr>
              <a:lnSpc>
                <a:spcPct val="150000"/>
              </a:lnSpc>
            </a:pPr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____________________________________________________________________________________________________________________________________________</a:t>
            </a:r>
          </a:p>
          <a:p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Give one reason why temperate grasslands have few trees.</a:t>
            </a:r>
          </a:p>
          <a:p>
            <a:pPr>
              <a:lnSpc>
                <a:spcPct val="150000"/>
              </a:lnSpc>
            </a:pPr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____________________________________________________________________________________________________________________________________________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745E7E-C634-DFFD-2D47-E4E6B790B200}"/>
              </a:ext>
            </a:extLst>
          </p:cNvPr>
          <p:cNvSpPr txBox="1"/>
          <p:nvPr/>
        </p:nvSpPr>
        <p:spPr>
          <a:xfrm>
            <a:off x="534137" y="7649813"/>
            <a:ext cx="59705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Answer the following questions in one or two sentences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0806A8F-B5AA-5BAC-D3ED-305036484F01}"/>
              </a:ext>
            </a:extLst>
          </p:cNvPr>
          <p:cNvSpPr/>
          <p:nvPr/>
        </p:nvSpPr>
        <p:spPr>
          <a:xfrm>
            <a:off x="276956" y="7630107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596911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4064CF-E2C6-9D9F-D336-63C36A12F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2DB5544-1B56-ED9E-2B88-F6192EE85AE0}"/>
              </a:ext>
            </a:extLst>
          </p:cNvPr>
          <p:cNvSpPr/>
          <p:nvPr/>
        </p:nvSpPr>
        <p:spPr>
          <a:xfrm>
            <a:off x="111998" y="614193"/>
            <a:ext cx="6634003" cy="1172575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F559297-56F7-D5FE-E903-55C9EE8865C1}"/>
              </a:ext>
            </a:extLst>
          </p:cNvPr>
          <p:cNvSpPr/>
          <p:nvPr/>
        </p:nvSpPr>
        <p:spPr>
          <a:xfrm>
            <a:off x="111998" y="147286"/>
            <a:ext cx="6634003" cy="1338711"/>
          </a:xfrm>
          <a:prstGeom prst="roundRect">
            <a:avLst>
              <a:gd name="adj" fmla="val 4790"/>
            </a:avLst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B2DC0DE0-F064-DA44-0BB7-AE29432C8151}"/>
              </a:ext>
            </a:extLst>
          </p:cNvPr>
          <p:cNvGrpSpPr/>
          <p:nvPr/>
        </p:nvGrpSpPr>
        <p:grpSpPr>
          <a:xfrm>
            <a:off x="1507796" y="353677"/>
            <a:ext cx="3872587" cy="343582"/>
            <a:chOff x="0" y="0"/>
            <a:chExt cx="4752179" cy="500475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F657DE27-424A-8985-50DE-FE013F04F567}"/>
                </a:ext>
              </a:extLst>
            </p:cNvPr>
            <p:cNvSpPr/>
            <p:nvPr/>
          </p:nvSpPr>
          <p:spPr>
            <a:xfrm>
              <a:off x="0" y="0"/>
              <a:ext cx="4752179" cy="500475"/>
            </a:xfrm>
            <a:custGeom>
              <a:avLst/>
              <a:gdLst/>
              <a:ahLst/>
              <a:cxnLst/>
              <a:rect l="l" t="t" r="r" b="b"/>
              <a:pathLst>
                <a:path w="4752179" h="500475">
                  <a:moveTo>
                    <a:pt x="4752179" y="0"/>
                  </a:moveTo>
                  <a:lnTo>
                    <a:pt x="0" y="0"/>
                  </a:lnTo>
                  <a:lnTo>
                    <a:pt x="101600" y="250237"/>
                  </a:lnTo>
                  <a:lnTo>
                    <a:pt x="0" y="500475"/>
                  </a:lnTo>
                  <a:lnTo>
                    <a:pt x="4752179" y="500475"/>
                  </a:lnTo>
                  <a:lnTo>
                    <a:pt x="4650579" y="250237"/>
                  </a:lnTo>
                  <a:lnTo>
                    <a:pt x="4752179" y="0"/>
                  </a:lnTo>
                  <a:close/>
                </a:path>
              </a:pathLst>
            </a:custGeom>
            <a:solidFill>
              <a:srgbClr val="F2D22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BC3B0408-CD75-CBED-EC18-25C81FBAD071}"/>
                </a:ext>
              </a:extLst>
            </p:cNvPr>
            <p:cNvSpPr txBox="1"/>
            <p:nvPr/>
          </p:nvSpPr>
          <p:spPr>
            <a:xfrm>
              <a:off x="88900" y="-47625"/>
              <a:ext cx="4574379" cy="548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2">
            <a:extLst>
              <a:ext uri="{FF2B5EF4-FFF2-40B4-BE49-F238E27FC236}">
                <a16:creationId xmlns:a16="http://schemas.microsoft.com/office/drawing/2014/main" id="{319D0009-F9ED-D8C9-D052-6421E863569E}"/>
              </a:ext>
            </a:extLst>
          </p:cNvPr>
          <p:cNvSpPr/>
          <p:nvPr/>
        </p:nvSpPr>
        <p:spPr>
          <a:xfrm>
            <a:off x="5656391" y="229072"/>
            <a:ext cx="1089610" cy="1438161"/>
          </a:xfrm>
          <a:custGeom>
            <a:avLst/>
            <a:gdLst/>
            <a:ahLst/>
            <a:cxnLst/>
            <a:rect l="l" t="t" r="r" b="b"/>
            <a:pathLst>
              <a:path w="11545043" h="12771065">
                <a:moveTo>
                  <a:pt x="0" y="0"/>
                </a:moveTo>
                <a:lnTo>
                  <a:pt x="11545043" y="0"/>
                </a:lnTo>
                <a:lnTo>
                  <a:pt x="11545043" y="12771065"/>
                </a:lnTo>
                <a:lnTo>
                  <a:pt x="0" y="127710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1931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4286E8B7-BDC7-FA39-715D-BBCC138D6D84}"/>
              </a:ext>
            </a:extLst>
          </p:cNvPr>
          <p:cNvSpPr/>
          <p:nvPr/>
        </p:nvSpPr>
        <p:spPr>
          <a:xfrm>
            <a:off x="111998" y="147286"/>
            <a:ext cx="1395798" cy="1601734"/>
          </a:xfrm>
          <a:custGeom>
            <a:avLst/>
            <a:gdLst/>
            <a:ahLst/>
            <a:cxnLst/>
            <a:rect l="l" t="t" r="r" b="b"/>
            <a:pathLst>
              <a:path w="19520008" h="14523816">
                <a:moveTo>
                  <a:pt x="0" y="0"/>
                </a:moveTo>
                <a:lnTo>
                  <a:pt x="19520008" y="0"/>
                </a:lnTo>
                <a:lnTo>
                  <a:pt x="19520008" y="14523816"/>
                </a:lnTo>
                <a:lnTo>
                  <a:pt x="0" y="145238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57482" t="-1" r="-3" b="-211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7BAE38-42A6-A242-DEB8-3FA8D2F404E6}"/>
              </a:ext>
            </a:extLst>
          </p:cNvPr>
          <p:cNvSpPr txBox="1"/>
          <p:nvPr/>
        </p:nvSpPr>
        <p:spPr>
          <a:xfrm>
            <a:off x="809897" y="673682"/>
            <a:ext cx="5373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Geography Homework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FCD5A8-677A-5E9A-BDBC-20EC099AA9D4}"/>
              </a:ext>
            </a:extLst>
          </p:cNvPr>
          <p:cNvSpPr txBox="1"/>
          <p:nvPr/>
        </p:nvSpPr>
        <p:spPr>
          <a:xfrm>
            <a:off x="1001128" y="367753"/>
            <a:ext cx="4855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People and the Biosphere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469EF7BA-5FB1-8514-E8BF-C01C154E2971}"/>
              </a:ext>
            </a:extLst>
          </p:cNvPr>
          <p:cNvSpPr/>
          <p:nvPr/>
        </p:nvSpPr>
        <p:spPr>
          <a:xfrm>
            <a:off x="111998" y="9039541"/>
            <a:ext cx="6634003" cy="697131"/>
          </a:xfrm>
          <a:prstGeom prst="round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2573B61-7A53-BAEA-E335-44CA2FB2F8BD}"/>
              </a:ext>
            </a:extLst>
          </p:cNvPr>
          <p:cNvCxnSpPr>
            <a:cxnSpLocks/>
          </p:cNvCxnSpPr>
          <p:nvPr/>
        </p:nvCxnSpPr>
        <p:spPr>
          <a:xfrm>
            <a:off x="139433" y="14907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5907A82-F21F-EAB2-8C9F-391F53DB7430}"/>
              </a:ext>
            </a:extLst>
          </p:cNvPr>
          <p:cNvCxnSpPr>
            <a:cxnSpLocks/>
          </p:cNvCxnSpPr>
          <p:nvPr/>
        </p:nvCxnSpPr>
        <p:spPr>
          <a:xfrm>
            <a:off x="6716725" y="14673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F3789A64-5F17-2D61-393B-7CF921716B28}"/>
              </a:ext>
            </a:extLst>
          </p:cNvPr>
          <p:cNvSpPr/>
          <p:nvPr/>
        </p:nvSpPr>
        <p:spPr>
          <a:xfrm>
            <a:off x="142725" y="8960481"/>
            <a:ext cx="6574000" cy="442252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F3895781-20E6-6B67-C50B-AE471D1FCB8F}"/>
              </a:ext>
            </a:extLst>
          </p:cNvPr>
          <p:cNvSpPr/>
          <p:nvPr/>
        </p:nvSpPr>
        <p:spPr>
          <a:xfrm>
            <a:off x="4358619" y="9169798"/>
            <a:ext cx="2123666" cy="3530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 descr="Internet Geography">
            <a:extLst>
              <a:ext uri="{FF2B5EF4-FFF2-40B4-BE49-F238E27FC236}">
                <a16:creationId xmlns:a16="http://schemas.microsoft.com/office/drawing/2014/main" id="{251580A0-BBF4-0797-5E11-52A563FC14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912" y="9228264"/>
            <a:ext cx="2051080" cy="2361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6DBE903-0E59-63C8-67E6-09148152DD76}"/>
              </a:ext>
            </a:extLst>
          </p:cNvPr>
          <p:cNvSpPr/>
          <p:nvPr/>
        </p:nvSpPr>
        <p:spPr>
          <a:xfrm>
            <a:off x="285535" y="1851836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7ADA71-1ACB-7FFA-F2B6-D570E8F1ED5F}"/>
              </a:ext>
            </a:extLst>
          </p:cNvPr>
          <p:cNvSpPr txBox="1"/>
          <p:nvPr/>
        </p:nvSpPr>
        <p:spPr>
          <a:xfrm>
            <a:off x="264492" y="2245745"/>
            <a:ext cx="6414812" cy="1563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Climate is a key factor affecting the </a:t>
            </a:r>
            <a:r>
              <a:rPr lang="en-US" sz="1300" b="1" noProof="0" dirty="0">
                <a:solidFill>
                  <a:schemeClr val="accent6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distribution</a:t>
            </a:r>
            <a:r>
              <a:rPr lang="en-US" sz="13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 of biomes. </a:t>
            </a:r>
            <a:r>
              <a:rPr lang="en-US" sz="1300" b="1" noProof="0" dirty="0">
                <a:solidFill>
                  <a:schemeClr val="accent6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Temperature</a:t>
            </a:r>
            <a:r>
              <a:rPr lang="en-US" sz="13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 and </a:t>
            </a:r>
            <a:r>
              <a:rPr lang="en-US" sz="1300" b="1" noProof="0" dirty="0">
                <a:solidFill>
                  <a:schemeClr val="accent6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rainfall</a:t>
            </a:r>
            <a:r>
              <a:rPr lang="en-US" sz="13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 directly impact what grows in each biome. Annual and diurnal temperature range, seasonal variation in </a:t>
            </a:r>
            <a:r>
              <a:rPr lang="en-US" sz="1300" b="1" noProof="0" dirty="0">
                <a:solidFill>
                  <a:schemeClr val="accent6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winds</a:t>
            </a:r>
            <a:r>
              <a:rPr lang="en-US" sz="13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, and </a:t>
            </a:r>
            <a:r>
              <a:rPr lang="en-US" sz="1300" b="1" noProof="0" dirty="0">
                <a:solidFill>
                  <a:schemeClr val="accent6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rainfall</a:t>
            </a:r>
            <a:r>
              <a:rPr lang="en-US" sz="13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 also influence biomes. These factors affect both the </a:t>
            </a:r>
            <a:r>
              <a:rPr lang="en-US" sz="1300" b="1" noProof="0" dirty="0">
                <a:solidFill>
                  <a:schemeClr val="accent6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distribution</a:t>
            </a:r>
            <a:r>
              <a:rPr lang="en-US" sz="13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 and </a:t>
            </a:r>
            <a:r>
              <a:rPr lang="en-US" sz="1300" b="1" noProof="0" dirty="0">
                <a:solidFill>
                  <a:schemeClr val="accent6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characteristics</a:t>
            </a:r>
            <a:r>
              <a:rPr lang="en-US" sz="13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 of each biome.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58A17EF-1F35-0454-9E1C-B5868A11277F}"/>
              </a:ext>
            </a:extLst>
          </p:cNvPr>
          <p:cNvSpPr/>
          <p:nvPr/>
        </p:nvSpPr>
        <p:spPr>
          <a:xfrm>
            <a:off x="285691" y="3934390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FF2EBC-7782-796F-D363-1C529672BA25}"/>
              </a:ext>
            </a:extLst>
          </p:cNvPr>
          <p:cNvSpPr txBox="1"/>
          <p:nvPr/>
        </p:nvSpPr>
        <p:spPr>
          <a:xfrm>
            <a:off x="616740" y="3864728"/>
            <a:ext cx="4452001" cy="384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True or false?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422274D-D984-5256-4FEF-BF954FEDFC67}"/>
              </a:ext>
            </a:extLst>
          </p:cNvPr>
          <p:cNvSpPr txBox="1"/>
          <p:nvPr/>
        </p:nvSpPr>
        <p:spPr>
          <a:xfrm>
            <a:off x="233541" y="4232308"/>
            <a:ext cx="496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Tropical rainforests occur at the equator due to rising warm air and heavy rainfall.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8C46109-5D94-04CE-A8E5-24311D6A3135}"/>
              </a:ext>
            </a:extLst>
          </p:cNvPr>
          <p:cNvSpPr txBox="1"/>
          <p:nvPr/>
        </p:nvSpPr>
        <p:spPr>
          <a:xfrm>
            <a:off x="216320" y="4665176"/>
            <a:ext cx="5062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Tropical grasslands have a wet season all year, so trees dominate.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3023947-C476-2E3A-9587-60301CE0514D}"/>
              </a:ext>
            </a:extLst>
          </p:cNvPr>
          <p:cNvSpPr txBox="1"/>
          <p:nvPr/>
        </p:nvSpPr>
        <p:spPr>
          <a:xfrm>
            <a:off x="233861" y="5197495"/>
            <a:ext cx="5011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Hot deserts have high pressure, limited clouds, and extreme temperature differences between day and night.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7A92AB8-905C-F9BB-A870-B0D139EB0B67}"/>
              </a:ext>
            </a:extLst>
          </p:cNvPr>
          <p:cNvSpPr txBox="1"/>
          <p:nvPr/>
        </p:nvSpPr>
        <p:spPr>
          <a:xfrm>
            <a:off x="4940072" y="3873412"/>
            <a:ext cx="774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True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6FF94DA-D511-6B1A-C5DB-FA4A655A0DB8}"/>
              </a:ext>
            </a:extLst>
          </p:cNvPr>
          <p:cNvSpPr txBox="1"/>
          <p:nvPr/>
        </p:nvSpPr>
        <p:spPr>
          <a:xfrm>
            <a:off x="5784781" y="3867148"/>
            <a:ext cx="774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False</a:t>
            </a:r>
          </a:p>
        </p:txBody>
      </p:sp>
      <p:sp>
        <p:nvSpPr>
          <p:cNvPr id="64" name="Rounded Rectangle 31">
            <a:extLst>
              <a:ext uri="{FF2B5EF4-FFF2-40B4-BE49-F238E27FC236}">
                <a16:creationId xmlns:a16="http://schemas.microsoft.com/office/drawing/2014/main" id="{776BBA12-B3C7-91F8-448E-C4D936EF62BD}"/>
              </a:ext>
            </a:extLst>
          </p:cNvPr>
          <p:cNvSpPr/>
          <p:nvPr/>
        </p:nvSpPr>
        <p:spPr>
          <a:xfrm>
            <a:off x="5211856" y="4266768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ounded Rectangle 32">
            <a:extLst>
              <a:ext uri="{FF2B5EF4-FFF2-40B4-BE49-F238E27FC236}">
                <a16:creationId xmlns:a16="http://schemas.microsoft.com/office/drawing/2014/main" id="{BB5D1CE7-D9D8-CF55-A17B-808BF745889F}"/>
              </a:ext>
            </a:extLst>
          </p:cNvPr>
          <p:cNvSpPr/>
          <p:nvPr/>
        </p:nvSpPr>
        <p:spPr>
          <a:xfrm>
            <a:off x="6013620" y="4271538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ounded Rectangle 34">
            <a:extLst>
              <a:ext uri="{FF2B5EF4-FFF2-40B4-BE49-F238E27FC236}">
                <a16:creationId xmlns:a16="http://schemas.microsoft.com/office/drawing/2014/main" id="{D8D95831-86C7-A133-8FD5-A0E7D041B4FB}"/>
              </a:ext>
            </a:extLst>
          </p:cNvPr>
          <p:cNvSpPr/>
          <p:nvPr/>
        </p:nvSpPr>
        <p:spPr>
          <a:xfrm>
            <a:off x="5211856" y="4770203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ounded Rectangle 37">
            <a:extLst>
              <a:ext uri="{FF2B5EF4-FFF2-40B4-BE49-F238E27FC236}">
                <a16:creationId xmlns:a16="http://schemas.microsoft.com/office/drawing/2014/main" id="{0889140A-7A12-3F47-66E5-C585A832AD4D}"/>
              </a:ext>
            </a:extLst>
          </p:cNvPr>
          <p:cNvSpPr/>
          <p:nvPr/>
        </p:nvSpPr>
        <p:spPr>
          <a:xfrm>
            <a:off x="6013620" y="4774973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ounded Rectangle 38">
            <a:extLst>
              <a:ext uri="{FF2B5EF4-FFF2-40B4-BE49-F238E27FC236}">
                <a16:creationId xmlns:a16="http://schemas.microsoft.com/office/drawing/2014/main" id="{869FE92A-DC6D-84C5-3B08-E4B1DD505628}"/>
              </a:ext>
            </a:extLst>
          </p:cNvPr>
          <p:cNvSpPr/>
          <p:nvPr/>
        </p:nvSpPr>
        <p:spPr>
          <a:xfrm>
            <a:off x="5214443" y="5259556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ounded Rectangle 40">
            <a:extLst>
              <a:ext uri="{FF2B5EF4-FFF2-40B4-BE49-F238E27FC236}">
                <a16:creationId xmlns:a16="http://schemas.microsoft.com/office/drawing/2014/main" id="{0C337506-A8A0-1C34-A862-5BE242368E35}"/>
              </a:ext>
            </a:extLst>
          </p:cNvPr>
          <p:cNvSpPr/>
          <p:nvPr/>
        </p:nvSpPr>
        <p:spPr>
          <a:xfrm>
            <a:off x="6016207" y="5264326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520768F-DA7B-F4BE-A864-F33544A34969}"/>
              </a:ext>
            </a:extLst>
          </p:cNvPr>
          <p:cNvSpPr txBox="1"/>
          <p:nvPr/>
        </p:nvSpPr>
        <p:spPr>
          <a:xfrm>
            <a:off x="233541" y="5735154"/>
            <a:ext cx="482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Temperate forests have reduced sunlight in winter, and many trees shed their leaves.</a:t>
            </a:r>
          </a:p>
        </p:txBody>
      </p:sp>
      <p:sp>
        <p:nvSpPr>
          <p:cNvPr id="73" name="Rounded Rectangle 49">
            <a:extLst>
              <a:ext uri="{FF2B5EF4-FFF2-40B4-BE49-F238E27FC236}">
                <a16:creationId xmlns:a16="http://schemas.microsoft.com/office/drawing/2014/main" id="{8739EA21-916D-AD4F-503A-BF47B6ADB3DD}"/>
              </a:ext>
            </a:extLst>
          </p:cNvPr>
          <p:cNvSpPr/>
          <p:nvPr/>
        </p:nvSpPr>
        <p:spPr>
          <a:xfrm>
            <a:off x="5214443" y="5770022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ounded Rectangle 50">
            <a:extLst>
              <a:ext uri="{FF2B5EF4-FFF2-40B4-BE49-F238E27FC236}">
                <a16:creationId xmlns:a16="http://schemas.microsoft.com/office/drawing/2014/main" id="{4DF1F040-8F3D-FBAC-00A2-DB65A4072C9C}"/>
              </a:ext>
            </a:extLst>
          </p:cNvPr>
          <p:cNvSpPr/>
          <p:nvPr/>
        </p:nvSpPr>
        <p:spPr>
          <a:xfrm>
            <a:off x="6016207" y="5774792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76AF5CE4-83DF-0097-55C8-7B1412F83CE4}"/>
              </a:ext>
            </a:extLst>
          </p:cNvPr>
          <p:cNvSpPr/>
          <p:nvPr/>
        </p:nvSpPr>
        <p:spPr>
          <a:xfrm>
            <a:off x="285535" y="7279468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3</a:t>
            </a:r>
            <a:endParaRPr lang="en-GB" sz="1400" b="1" noProof="0" dirty="0">
              <a:latin typeface="Bobby Jones Soft Regular" pitchFamily="2" charset="77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00ED7FF-ADB6-D743-5BD7-8301D96EA5C6}"/>
              </a:ext>
            </a:extLst>
          </p:cNvPr>
          <p:cNvSpPr txBox="1"/>
          <p:nvPr/>
        </p:nvSpPr>
        <p:spPr>
          <a:xfrm>
            <a:off x="601946" y="7286934"/>
            <a:ext cx="6131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Match the key words to the definition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ECB02D-16B3-249E-8B43-9C5F2926CE0B}"/>
              </a:ext>
            </a:extLst>
          </p:cNvPr>
          <p:cNvSpPr txBox="1"/>
          <p:nvPr/>
        </p:nvSpPr>
        <p:spPr>
          <a:xfrm>
            <a:off x="554307" y="1811499"/>
            <a:ext cx="60265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Fill in the blanks using: temperature, rainfall, winds, distribution, characteristics</a:t>
            </a:r>
            <a:endParaRPr lang="en-GB" sz="1200" b="1" dirty="0">
              <a:solidFill>
                <a:srgbClr val="0C3162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BE30DB-70A4-C082-B0D7-5C89859A6B01}"/>
              </a:ext>
            </a:extLst>
          </p:cNvPr>
          <p:cNvSpPr txBox="1"/>
          <p:nvPr/>
        </p:nvSpPr>
        <p:spPr>
          <a:xfrm>
            <a:off x="215411" y="6258936"/>
            <a:ext cx="5062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Boreal forests are dominated by broadleaf deciduous trees.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2A30F6-6057-A8B5-ED47-603372E9F831}"/>
              </a:ext>
            </a:extLst>
          </p:cNvPr>
          <p:cNvSpPr txBox="1"/>
          <p:nvPr/>
        </p:nvSpPr>
        <p:spPr>
          <a:xfrm>
            <a:off x="241191" y="6713964"/>
            <a:ext cx="5011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Tundra regions have very limited plant growth due to cold temperatures and long winter darkness.</a:t>
            </a:r>
          </a:p>
        </p:txBody>
      </p:sp>
      <p:sp>
        <p:nvSpPr>
          <p:cNvPr id="19" name="Rounded Rectangle 34">
            <a:extLst>
              <a:ext uri="{FF2B5EF4-FFF2-40B4-BE49-F238E27FC236}">
                <a16:creationId xmlns:a16="http://schemas.microsoft.com/office/drawing/2014/main" id="{CDAC6DEA-E68D-C65A-0F14-0212D451B72C}"/>
              </a:ext>
            </a:extLst>
          </p:cNvPr>
          <p:cNvSpPr/>
          <p:nvPr/>
        </p:nvSpPr>
        <p:spPr>
          <a:xfrm>
            <a:off x="5219186" y="6286672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37">
            <a:extLst>
              <a:ext uri="{FF2B5EF4-FFF2-40B4-BE49-F238E27FC236}">
                <a16:creationId xmlns:a16="http://schemas.microsoft.com/office/drawing/2014/main" id="{99A33CA2-C19D-101D-4246-51B53C7774AD}"/>
              </a:ext>
            </a:extLst>
          </p:cNvPr>
          <p:cNvSpPr/>
          <p:nvPr/>
        </p:nvSpPr>
        <p:spPr>
          <a:xfrm>
            <a:off x="6020950" y="6291442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38">
            <a:extLst>
              <a:ext uri="{FF2B5EF4-FFF2-40B4-BE49-F238E27FC236}">
                <a16:creationId xmlns:a16="http://schemas.microsoft.com/office/drawing/2014/main" id="{A2750A15-610C-BCC5-984A-D0FDF8BBE339}"/>
              </a:ext>
            </a:extLst>
          </p:cNvPr>
          <p:cNvSpPr/>
          <p:nvPr/>
        </p:nvSpPr>
        <p:spPr>
          <a:xfrm>
            <a:off x="5221773" y="6776025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ounded Rectangle 40">
            <a:extLst>
              <a:ext uri="{FF2B5EF4-FFF2-40B4-BE49-F238E27FC236}">
                <a16:creationId xmlns:a16="http://schemas.microsoft.com/office/drawing/2014/main" id="{496B476D-C393-24F5-905A-4690DD655663}"/>
              </a:ext>
            </a:extLst>
          </p:cNvPr>
          <p:cNvSpPr/>
          <p:nvPr/>
        </p:nvSpPr>
        <p:spPr>
          <a:xfrm>
            <a:off x="6023537" y="6780795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F667BC76-FBB5-3902-543E-28C0734A746F}"/>
              </a:ext>
            </a:extLst>
          </p:cNvPr>
          <p:cNvGraphicFramePr>
            <a:graphicFrameLocks noGrp="1"/>
          </p:cNvGraphicFramePr>
          <p:nvPr/>
        </p:nvGraphicFramePr>
        <p:xfrm>
          <a:off x="220969" y="7642550"/>
          <a:ext cx="6289327" cy="1326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58731">
                  <a:extLst>
                    <a:ext uri="{9D8B030D-6E8A-4147-A177-3AD203B41FA5}">
                      <a16:colId xmlns:a16="http://schemas.microsoft.com/office/drawing/2014/main" val="4215754523"/>
                    </a:ext>
                  </a:extLst>
                </a:gridCol>
                <a:gridCol w="3830596">
                  <a:extLst>
                    <a:ext uri="{9D8B030D-6E8A-4147-A177-3AD203B41FA5}">
                      <a16:colId xmlns:a16="http://schemas.microsoft.com/office/drawing/2014/main" val="730944244"/>
                    </a:ext>
                  </a:extLst>
                </a:gridCol>
              </a:tblGrid>
              <a:tr h="68642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Inter-tropical </a:t>
                      </a:r>
                    </a:p>
                    <a:p>
                      <a:pPr algn="l"/>
                      <a:r>
                        <a:rPr lang="en-US" sz="12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convergence zone</a:t>
                      </a:r>
                      <a:endParaRPr lang="en-GB" sz="120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The chemical process in plants where water, carbon dioxide &amp; sunlight are used to produce glucose. </a:t>
                      </a:r>
                      <a:endParaRPr lang="en-GB" sz="120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9434215"/>
                  </a:ext>
                </a:extLst>
              </a:tr>
              <a:tr h="526427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Photosynthesis </a:t>
                      </a:r>
                      <a:endParaRPr lang="en-GB" sz="120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Where the northern hemisphere meets the atmospheric system of the southern hemisphere </a:t>
                      </a:r>
                      <a:endParaRPr lang="en-GB" sz="120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6335488"/>
                  </a:ext>
                </a:extLst>
              </a:tr>
            </a:tbl>
          </a:graphicData>
        </a:graphic>
      </p:graphicFrame>
      <p:pic>
        <p:nvPicPr>
          <p:cNvPr id="33" name="Graphic 32">
            <a:extLst>
              <a:ext uri="{FF2B5EF4-FFF2-40B4-BE49-F238E27FC236}">
                <a16:creationId xmlns:a16="http://schemas.microsoft.com/office/drawing/2014/main" id="{A70C243F-24F5-8CCF-080F-98C4A5E0CB98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48292" y="4173432"/>
            <a:ext cx="352257" cy="352257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BC0A0939-EC36-45C3-A47E-EA2B0ABA9D99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71120" y="4704798"/>
            <a:ext cx="352257" cy="352257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7E9ACB00-8379-E756-ADB3-836590C33070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43478" y="5201404"/>
            <a:ext cx="352257" cy="352257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D9F97F4E-8891-53DE-131F-A810A818DF9D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66821" y="5683918"/>
            <a:ext cx="352257" cy="352257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260C2BE0-3642-C2D2-69AA-8AFDC509578E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71119" y="6193073"/>
            <a:ext cx="352257" cy="352257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DF828AA3-5EA5-A59F-3AE5-2B4D594D22BB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81384" y="6700397"/>
            <a:ext cx="352257" cy="35225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39E2E46-6CC4-B6A6-CB8F-EAAE167538AA}"/>
              </a:ext>
            </a:extLst>
          </p:cNvPr>
          <p:cNvCxnSpPr>
            <a:cxnSpLocks/>
          </p:cNvCxnSpPr>
          <p:nvPr/>
        </p:nvCxnSpPr>
        <p:spPr>
          <a:xfrm>
            <a:off x="1840673" y="8005249"/>
            <a:ext cx="814428" cy="68979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56417A4-3141-D100-655C-B491451A6F07}"/>
              </a:ext>
            </a:extLst>
          </p:cNvPr>
          <p:cNvCxnSpPr>
            <a:cxnSpLocks/>
          </p:cNvCxnSpPr>
          <p:nvPr/>
        </p:nvCxnSpPr>
        <p:spPr>
          <a:xfrm flipV="1">
            <a:off x="1663662" y="7992012"/>
            <a:ext cx="991439" cy="662485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5672C31-D8EA-E080-0BE4-9FBD37B1D370}"/>
              </a:ext>
            </a:extLst>
          </p:cNvPr>
          <p:cNvSpPr txBox="1"/>
          <p:nvPr/>
        </p:nvSpPr>
        <p:spPr>
          <a:xfrm rot="16200000">
            <a:off x="647387" y="9088646"/>
            <a:ext cx="877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Explaining the distribution and characteristics of biomes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C72C360-2A82-3B68-FBD3-E661DF37ED8A}"/>
              </a:ext>
            </a:extLst>
          </p:cNvPr>
          <p:cNvSpPr txBox="1"/>
          <p:nvPr/>
        </p:nvSpPr>
        <p:spPr>
          <a:xfrm>
            <a:off x="674821" y="1166966"/>
            <a:ext cx="5373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Explaining the distribution and characteristics of biomes</a:t>
            </a:r>
            <a:endParaRPr lang="en-US" sz="2000" b="1" i="1" dirty="0">
              <a:solidFill>
                <a:srgbClr val="FFFFFF"/>
              </a:solidFill>
              <a:latin typeface="Bobby Jones Soft Regular"/>
              <a:ea typeface="Bobby Jones Soft Regular"/>
              <a:cs typeface="Bobby Jones Soft Regular"/>
              <a:sym typeface="Bobby Jones Soft"/>
            </a:endParaRPr>
          </a:p>
        </p:txBody>
      </p:sp>
      <p:pic>
        <p:nvPicPr>
          <p:cNvPr id="40" name="Picture 39" descr="A qr code with blue squares&#10;&#10;AI-generated content may be incorrect.">
            <a:extLst>
              <a:ext uri="{FF2B5EF4-FFF2-40B4-BE49-F238E27FC236}">
                <a16:creationId xmlns:a16="http://schemas.microsoft.com/office/drawing/2014/main" id="{8D33ED14-AF73-85A5-4FB4-6475BA446A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0235" y="8979132"/>
            <a:ext cx="694800" cy="6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22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17892-7EF6-31D2-D192-9988228A4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F5AA168C-127F-6DFB-DE4A-0DDD192674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456561"/>
              </p:ext>
            </p:extLst>
          </p:nvPr>
        </p:nvGraphicFramePr>
        <p:xfrm>
          <a:off x="249169" y="4110884"/>
          <a:ext cx="6438225" cy="3749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4531">
                  <a:extLst>
                    <a:ext uri="{9D8B030D-6E8A-4147-A177-3AD203B41FA5}">
                      <a16:colId xmlns:a16="http://schemas.microsoft.com/office/drawing/2014/main" val="4215754523"/>
                    </a:ext>
                  </a:extLst>
                </a:gridCol>
                <a:gridCol w="3753694">
                  <a:extLst>
                    <a:ext uri="{9D8B030D-6E8A-4147-A177-3AD203B41FA5}">
                      <a16:colId xmlns:a16="http://schemas.microsoft.com/office/drawing/2014/main" val="730944244"/>
                    </a:ext>
                  </a:extLst>
                </a:gridCol>
              </a:tblGrid>
              <a:tr h="451663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Tropical </a:t>
                      </a:r>
                    </a:p>
                    <a:p>
                      <a:r>
                        <a:rPr lang="en-GB" sz="12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Rainforest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Long, cold winters with conifers adapted with waxy leaves and flexible branches.</a:t>
                      </a:r>
                      <a:endParaRPr lang="en-GB" sz="120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9298777"/>
                  </a:ext>
                </a:extLst>
              </a:tr>
              <a:tr h="624911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Tropical</a:t>
                      </a:r>
                    </a:p>
                    <a:p>
                      <a:r>
                        <a:rPr lang="en-US" sz="12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Grassland </a:t>
                      </a:r>
                    </a:p>
                    <a:p>
                      <a:r>
                        <a:rPr lang="en-US" sz="12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(Savanna)</a:t>
                      </a:r>
                      <a:endParaRPr lang="en-GB" sz="120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High rainfall and sunlight at the equator, causing lush dense vegetation.</a:t>
                      </a:r>
                      <a:endParaRPr lang="en-GB" sz="120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9434215"/>
                  </a:ext>
                </a:extLst>
              </a:tr>
              <a:tr h="451663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Hot Desert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Seasonal wet and dry periods with tall grasses and scrub.</a:t>
                      </a:r>
                      <a:endParaRPr lang="en-GB" sz="120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6366468"/>
                  </a:ext>
                </a:extLst>
              </a:tr>
              <a:tr h="62491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Temperate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Forest</a:t>
                      </a:r>
                      <a:endParaRPr lang="en-GB" sz="120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  <a:p>
                      <a:endParaRPr lang="en-GB" sz="120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Extreme day–night temperature ranges, little rain, plants adapted to aridity.</a:t>
                      </a:r>
                      <a:endParaRPr lang="en-GB" sz="120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69379701"/>
                  </a:ext>
                </a:extLst>
              </a:tr>
              <a:tr h="451663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Temperate </a:t>
                      </a:r>
                    </a:p>
                    <a:p>
                      <a:r>
                        <a:rPr lang="en-US" sz="12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Grassland</a:t>
                      </a:r>
                      <a:endParaRPr lang="en-GB" sz="120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Harsh cold climate, very short growing season, mosses and sedges dominate.</a:t>
                      </a:r>
                      <a:endParaRPr lang="en-GB" sz="120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6335488"/>
                  </a:ext>
                </a:extLst>
              </a:tr>
              <a:tr h="45166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Boreal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Forest</a:t>
                      </a:r>
                      <a:endParaRPr lang="en-GB" sz="120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Summers warm and wet, winters cold and dry, grasses thrive but few trees.</a:t>
                      </a:r>
                      <a:endParaRPr lang="en-GB" sz="120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62444584"/>
                  </a:ext>
                </a:extLst>
              </a:tr>
              <a:tr h="45166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Tundra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Year-round rainfall, deciduous trees shedding leaves in autumn.</a:t>
                      </a:r>
                      <a:endParaRPr lang="en-GB" sz="120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6558473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4FD94D5A-4639-8205-1455-CB5CBE93B60A}"/>
              </a:ext>
            </a:extLst>
          </p:cNvPr>
          <p:cNvSpPr/>
          <p:nvPr/>
        </p:nvSpPr>
        <p:spPr>
          <a:xfrm>
            <a:off x="111998" y="614193"/>
            <a:ext cx="6634003" cy="882869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284E686-BFB8-12D6-5F35-BF6CF89DC766}"/>
              </a:ext>
            </a:extLst>
          </p:cNvPr>
          <p:cNvSpPr/>
          <p:nvPr/>
        </p:nvSpPr>
        <p:spPr>
          <a:xfrm>
            <a:off x="111998" y="147286"/>
            <a:ext cx="6634003" cy="1338711"/>
          </a:xfrm>
          <a:prstGeom prst="roundRect">
            <a:avLst>
              <a:gd name="adj" fmla="val 4790"/>
            </a:avLst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5F6DC182-CE0A-0806-044B-F586D6BFCB7F}"/>
              </a:ext>
            </a:extLst>
          </p:cNvPr>
          <p:cNvSpPr/>
          <p:nvPr/>
        </p:nvSpPr>
        <p:spPr>
          <a:xfrm>
            <a:off x="5656391" y="229072"/>
            <a:ext cx="1089610" cy="1438161"/>
          </a:xfrm>
          <a:custGeom>
            <a:avLst/>
            <a:gdLst/>
            <a:ahLst/>
            <a:cxnLst/>
            <a:rect l="l" t="t" r="r" b="b"/>
            <a:pathLst>
              <a:path w="11545043" h="12771065">
                <a:moveTo>
                  <a:pt x="0" y="0"/>
                </a:moveTo>
                <a:lnTo>
                  <a:pt x="11545043" y="0"/>
                </a:lnTo>
                <a:lnTo>
                  <a:pt x="11545043" y="12771065"/>
                </a:lnTo>
                <a:lnTo>
                  <a:pt x="0" y="1277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931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EAFDA100-4993-A883-563C-06EF8139C8E2}"/>
              </a:ext>
            </a:extLst>
          </p:cNvPr>
          <p:cNvSpPr/>
          <p:nvPr/>
        </p:nvSpPr>
        <p:spPr>
          <a:xfrm>
            <a:off x="111998" y="147286"/>
            <a:ext cx="1395798" cy="1601734"/>
          </a:xfrm>
          <a:custGeom>
            <a:avLst/>
            <a:gdLst/>
            <a:ahLst/>
            <a:cxnLst/>
            <a:rect l="l" t="t" r="r" b="b"/>
            <a:pathLst>
              <a:path w="19520008" h="14523816">
                <a:moveTo>
                  <a:pt x="0" y="0"/>
                </a:moveTo>
                <a:lnTo>
                  <a:pt x="19520008" y="0"/>
                </a:lnTo>
                <a:lnTo>
                  <a:pt x="19520008" y="14523816"/>
                </a:lnTo>
                <a:lnTo>
                  <a:pt x="0" y="145238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57482" t="-1" r="-3" b="-211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EBFBAC-F1F1-E6E4-76C1-C8063467E62F}"/>
              </a:ext>
            </a:extLst>
          </p:cNvPr>
          <p:cNvSpPr txBox="1"/>
          <p:nvPr/>
        </p:nvSpPr>
        <p:spPr>
          <a:xfrm>
            <a:off x="742357" y="774285"/>
            <a:ext cx="5373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Geography Homework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E01441B-926D-98D0-8E61-5D9377886BE7}"/>
              </a:ext>
            </a:extLst>
          </p:cNvPr>
          <p:cNvSpPr/>
          <p:nvPr/>
        </p:nvSpPr>
        <p:spPr>
          <a:xfrm>
            <a:off x="285536" y="1567783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4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4AB3DB54-73FC-A48E-0213-22F34B8BB849}"/>
              </a:ext>
            </a:extLst>
          </p:cNvPr>
          <p:cNvSpPr/>
          <p:nvPr/>
        </p:nvSpPr>
        <p:spPr>
          <a:xfrm>
            <a:off x="111998" y="9420366"/>
            <a:ext cx="6634003" cy="316306"/>
          </a:xfrm>
          <a:prstGeom prst="round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E1FD442-DC71-C52B-501C-6BAD65E9F191}"/>
              </a:ext>
            </a:extLst>
          </p:cNvPr>
          <p:cNvSpPr txBox="1"/>
          <p:nvPr/>
        </p:nvSpPr>
        <p:spPr>
          <a:xfrm>
            <a:off x="1001128" y="9424630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www.internetgeography.net</a:t>
            </a:r>
            <a:endParaRPr lang="en-US" sz="1400" b="1" dirty="0">
              <a:solidFill>
                <a:schemeClr val="bg1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85149C7-4B9C-D403-9676-BFD170B97D80}"/>
              </a:ext>
            </a:extLst>
          </p:cNvPr>
          <p:cNvSpPr/>
          <p:nvPr/>
        </p:nvSpPr>
        <p:spPr>
          <a:xfrm>
            <a:off x="281151" y="3808836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5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E305685-CE4B-2690-2651-F0B33A42A00A}"/>
              </a:ext>
            </a:extLst>
          </p:cNvPr>
          <p:cNvCxnSpPr>
            <a:cxnSpLocks/>
          </p:cNvCxnSpPr>
          <p:nvPr/>
        </p:nvCxnSpPr>
        <p:spPr>
          <a:xfrm>
            <a:off x="139433" y="14907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E21A83A-746C-76E2-50F1-4383E3705C02}"/>
              </a:ext>
            </a:extLst>
          </p:cNvPr>
          <p:cNvCxnSpPr>
            <a:cxnSpLocks/>
          </p:cNvCxnSpPr>
          <p:nvPr/>
        </p:nvCxnSpPr>
        <p:spPr>
          <a:xfrm>
            <a:off x="6716725" y="14673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A67F1A36-C654-2D63-2EEE-E65AB1BBBAE0}"/>
              </a:ext>
            </a:extLst>
          </p:cNvPr>
          <p:cNvSpPr txBox="1"/>
          <p:nvPr/>
        </p:nvSpPr>
        <p:spPr>
          <a:xfrm>
            <a:off x="560221" y="3741103"/>
            <a:ext cx="6084374" cy="342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Match the biome to the description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2EFB3DA-BB3E-D2AF-61A1-B0111EB271CF}"/>
              </a:ext>
            </a:extLst>
          </p:cNvPr>
          <p:cNvSpPr txBox="1"/>
          <p:nvPr/>
        </p:nvSpPr>
        <p:spPr>
          <a:xfrm>
            <a:off x="213405" y="1776171"/>
            <a:ext cx="6359059" cy="2084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5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Tropical rainforests are found around the </a:t>
            </a:r>
            <a:r>
              <a:rPr lang="en-US" sz="1250" b="1" noProof="0" dirty="0">
                <a:solidFill>
                  <a:schemeClr val="accent6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equator </a:t>
            </a:r>
            <a:r>
              <a:rPr lang="en-US" sz="125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where sunlight is direct all year. Tropical </a:t>
            </a:r>
            <a:r>
              <a:rPr lang="en-US" sz="1250" b="1" noProof="0" dirty="0">
                <a:solidFill>
                  <a:schemeClr val="accent6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grasslands</a:t>
            </a:r>
            <a:r>
              <a:rPr lang="en-US" sz="125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 have tall grasses that thrive in wet summers and die back in dry winters. Hot </a:t>
            </a:r>
            <a:r>
              <a:rPr lang="en-US" sz="1250" b="1" noProof="0" dirty="0">
                <a:solidFill>
                  <a:schemeClr val="accent6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deserts</a:t>
            </a:r>
            <a:r>
              <a:rPr lang="en-US" sz="125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 are very dry, with plants and animals adapted to survive harsh conditions. Temperate forests are dominated by </a:t>
            </a:r>
            <a:r>
              <a:rPr lang="en-US" sz="1250" b="1" noProof="0" dirty="0">
                <a:solidFill>
                  <a:schemeClr val="accent6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deciduous </a:t>
            </a:r>
            <a:r>
              <a:rPr lang="en-US" sz="125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trees that shed their leaves in autumn. Tundra vegetation is limited to small plants such as </a:t>
            </a:r>
            <a:r>
              <a:rPr lang="en-US" sz="1250" b="1" noProof="0" dirty="0">
                <a:solidFill>
                  <a:schemeClr val="accent6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mosses</a:t>
            </a:r>
            <a:r>
              <a:rPr lang="en-US" sz="125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 and sedges.</a:t>
            </a:r>
            <a:endParaRPr lang="en-GB" sz="125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grpSp>
        <p:nvGrpSpPr>
          <p:cNvPr id="15" name="Group 5">
            <a:extLst>
              <a:ext uri="{FF2B5EF4-FFF2-40B4-BE49-F238E27FC236}">
                <a16:creationId xmlns:a16="http://schemas.microsoft.com/office/drawing/2014/main" id="{A180A004-6961-C084-D1E4-5D7585FA938A}"/>
              </a:ext>
            </a:extLst>
          </p:cNvPr>
          <p:cNvGrpSpPr/>
          <p:nvPr/>
        </p:nvGrpSpPr>
        <p:grpSpPr>
          <a:xfrm>
            <a:off x="1507796" y="353677"/>
            <a:ext cx="3872587" cy="343582"/>
            <a:chOff x="0" y="0"/>
            <a:chExt cx="4752179" cy="500475"/>
          </a:xfrm>
        </p:grpSpPr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E479EE6A-5D83-F3E6-2759-4F847C0AEF10}"/>
                </a:ext>
              </a:extLst>
            </p:cNvPr>
            <p:cNvSpPr/>
            <p:nvPr/>
          </p:nvSpPr>
          <p:spPr>
            <a:xfrm>
              <a:off x="0" y="0"/>
              <a:ext cx="4752179" cy="500475"/>
            </a:xfrm>
            <a:custGeom>
              <a:avLst/>
              <a:gdLst/>
              <a:ahLst/>
              <a:cxnLst/>
              <a:rect l="l" t="t" r="r" b="b"/>
              <a:pathLst>
                <a:path w="4752179" h="500475">
                  <a:moveTo>
                    <a:pt x="4752179" y="0"/>
                  </a:moveTo>
                  <a:lnTo>
                    <a:pt x="0" y="0"/>
                  </a:lnTo>
                  <a:lnTo>
                    <a:pt x="101600" y="250237"/>
                  </a:lnTo>
                  <a:lnTo>
                    <a:pt x="0" y="500475"/>
                  </a:lnTo>
                  <a:lnTo>
                    <a:pt x="4752179" y="500475"/>
                  </a:lnTo>
                  <a:lnTo>
                    <a:pt x="4650579" y="250237"/>
                  </a:lnTo>
                  <a:lnTo>
                    <a:pt x="4752179" y="0"/>
                  </a:lnTo>
                  <a:close/>
                </a:path>
              </a:pathLst>
            </a:custGeom>
            <a:solidFill>
              <a:srgbClr val="F2D22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7">
              <a:extLst>
                <a:ext uri="{FF2B5EF4-FFF2-40B4-BE49-F238E27FC236}">
                  <a16:creationId xmlns:a16="http://schemas.microsoft.com/office/drawing/2014/main" id="{9699162F-B4E9-8D9C-3856-0A715B8F8E05}"/>
                </a:ext>
              </a:extLst>
            </p:cNvPr>
            <p:cNvSpPr txBox="1"/>
            <p:nvPr/>
          </p:nvSpPr>
          <p:spPr>
            <a:xfrm>
              <a:off x="88900" y="-47625"/>
              <a:ext cx="4574379" cy="548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1C88956-1BFE-BBED-9D5B-F45A21C27999}"/>
              </a:ext>
            </a:extLst>
          </p:cNvPr>
          <p:cNvSpPr txBox="1"/>
          <p:nvPr/>
        </p:nvSpPr>
        <p:spPr>
          <a:xfrm>
            <a:off x="1001128" y="367753"/>
            <a:ext cx="4855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People and the Biosphere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C8DBAF-BD38-265D-8C92-E265001CD74F}"/>
              </a:ext>
            </a:extLst>
          </p:cNvPr>
          <p:cNvSpPr txBox="1"/>
          <p:nvPr/>
        </p:nvSpPr>
        <p:spPr>
          <a:xfrm>
            <a:off x="150494" y="7911992"/>
            <a:ext cx="6421967" cy="1542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Why do tropical rainforests experience high rainfall all year round? </a:t>
            </a:r>
          </a:p>
          <a:p>
            <a:pPr>
              <a:lnSpc>
                <a:spcPct val="150000"/>
              </a:lnSpc>
            </a:pPr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____________________________________________________________________________________________________________________________________________</a:t>
            </a:r>
          </a:p>
          <a:p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Give one reason why temperate grasslands have few trees.</a:t>
            </a:r>
          </a:p>
          <a:p>
            <a:pPr>
              <a:lnSpc>
                <a:spcPct val="150000"/>
              </a:lnSpc>
            </a:pPr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____________________________________________________________________________________________________________________________________________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94BBF1-47B4-B82A-04AB-CC2B3A8EEA16}"/>
              </a:ext>
            </a:extLst>
          </p:cNvPr>
          <p:cNvSpPr txBox="1"/>
          <p:nvPr/>
        </p:nvSpPr>
        <p:spPr>
          <a:xfrm>
            <a:off x="541688" y="7643202"/>
            <a:ext cx="59705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Answer the following questions in one or two sentences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C17F1E2-BD80-D3FB-890A-CC1190FC464D}"/>
              </a:ext>
            </a:extLst>
          </p:cNvPr>
          <p:cNvSpPr/>
          <p:nvPr/>
        </p:nvSpPr>
        <p:spPr>
          <a:xfrm>
            <a:off x="284507" y="7623496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6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D65636A-B738-0223-46F5-AF7EA4D6EA0C}"/>
              </a:ext>
            </a:extLst>
          </p:cNvPr>
          <p:cNvCxnSpPr>
            <a:cxnSpLocks/>
          </p:cNvCxnSpPr>
          <p:nvPr/>
        </p:nvCxnSpPr>
        <p:spPr>
          <a:xfrm>
            <a:off x="1321823" y="4226345"/>
            <a:ext cx="1599177" cy="567014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754D0AA-EA4D-DA88-EE41-14BD67E44F88}"/>
              </a:ext>
            </a:extLst>
          </p:cNvPr>
          <p:cNvCxnSpPr>
            <a:cxnSpLocks/>
          </p:cNvCxnSpPr>
          <p:nvPr/>
        </p:nvCxnSpPr>
        <p:spPr>
          <a:xfrm>
            <a:off x="1321823" y="4797940"/>
            <a:ext cx="1599177" cy="570702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2419E11-5C6D-C836-235F-EBF69378E064}"/>
              </a:ext>
            </a:extLst>
          </p:cNvPr>
          <p:cNvCxnSpPr>
            <a:cxnSpLocks/>
          </p:cNvCxnSpPr>
          <p:nvPr/>
        </p:nvCxnSpPr>
        <p:spPr>
          <a:xfrm>
            <a:off x="1321823" y="5356443"/>
            <a:ext cx="1599177" cy="537521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0725A17-870D-D5BA-A9B1-0E1ABC19B5C6}"/>
              </a:ext>
            </a:extLst>
          </p:cNvPr>
          <p:cNvCxnSpPr>
            <a:cxnSpLocks/>
          </p:cNvCxnSpPr>
          <p:nvPr/>
        </p:nvCxnSpPr>
        <p:spPr>
          <a:xfrm>
            <a:off x="1187579" y="5897325"/>
            <a:ext cx="1733421" cy="1505013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17FF38C-959C-26CA-1B0D-50C4467CA96E}"/>
              </a:ext>
            </a:extLst>
          </p:cNvPr>
          <p:cNvCxnSpPr>
            <a:cxnSpLocks/>
          </p:cNvCxnSpPr>
          <p:nvPr/>
        </p:nvCxnSpPr>
        <p:spPr>
          <a:xfrm>
            <a:off x="1177559" y="6567400"/>
            <a:ext cx="1743441" cy="384001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209F107-BBC7-49F0-0DDF-B7814727084B}"/>
              </a:ext>
            </a:extLst>
          </p:cNvPr>
          <p:cNvCxnSpPr>
            <a:cxnSpLocks/>
          </p:cNvCxnSpPr>
          <p:nvPr/>
        </p:nvCxnSpPr>
        <p:spPr>
          <a:xfrm flipV="1">
            <a:off x="1177559" y="4356606"/>
            <a:ext cx="1654290" cy="2567059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4A85B49-C771-2E20-54E9-42876A79D9D3}"/>
              </a:ext>
            </a:extLst>
          </p:cNvPr>
          <p:cNvCxnSpPr>
            <a:cxnSpLocks/>
          </p:cNvCxnSpPr>
          <p:nvPr/>
        </p:nvCxnSpPr>
        <p:spPr>
          <a:xfrm flipV="1">
            <a:off x="1177559" y="6477000"/>
            <a:ext cx="1743441" cy="78069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C55F69A4-F69C-39B5-8586-AC60C7213A7B}"/>
              </a:ext>
            </a:extLst>
          </p:cNvPr>
          <p:cNvSpPr txBox="1"/>
          <p:nvPr/>
        </p:nvSpPr>
        <p:spPr>
          <a:xfrm>
            <a:off x="249885" y="8138807"/>
            <a:ext cx="63336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Direct sunlight heats the air, which rises, cools, condenses, and forms</a:t>
            </a:r>
            <a:endParaRPr lang="en-GB" sz="1200" b="1" dirty="0">
              <a:solidFill>
                <a:schemeClr val="accent6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0A2A29D-76F0-41B3-484C-835D028CB3FC}"/>
              </a:ext>
            </a:extLst>
          </p:cNvPr>
          <p:cNvSpPr txBox="1"/>
          <p:nvPr/>
        </p:nvSpPr>
        <p:spPr>
          <a:xfrm>
            <a:off x="175643" y="8878857"/>
            <a:ext cx="63336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Trees cannot survive the cold, dry winters.</a:t>
            </a:r>
            <a:endParaRPr lang="en-GB" sz="1200" b="1" dirty="0">
              <a:solidFill>
                <a:schemeClr val="accent6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B3D6667-D4FF-45B0-3EF1-C2DD3C784C0C}"/>
              </a:ext>
            </a:extLst>
          </p:cNvPr>
          <p:cNvSpPr txBox="1"/>
          <p:nvPr/>
        </p:nvSpPr>
        <p:spPr>
          <a:xfrm>
            <a:off x="572616" y="1583697"/>
            <a:ext cx="617344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Fill in the blanks using: mosses, grasslands, deserts, equator, deciduous </a:t>
            </a:r>
            <a:endParaRPr lang="en-GB" sz="1200" b="1" dirty="0">
              <a:solidFill>
                <a:srgbClr val="0C3162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5DC8DB-7EF6-57D9-00E4-A3524DD7F86A}"/>
              </a:ext>
            </a:extLst>
          </p:cNvPr>
          <p:cNvSpPr txBox="1"/>
          <p:nvPr/>
        </p:nvSpPr>
        <p:spPr>
          <a:xfrm>
            <a:off x="249885" y="8419589"/>
            <a:ext cx="63336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clouds, producing heavy rainfall.</a:t>
            </a:r>
            <a:endParaRPr lang="en-GB" sz="1200" b="1" dirty="0">
              <a:solidFill>
                <a:schemeClr val="accent6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03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553</TotalTime>
  <Words>975</Words>
  <Application>Microsoft Macintosh PowerPoint</Application>
  <PresentationFormat>A4 Paper (210x297 mm)</PresentationFormat>
  <Paragraphs>121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Aptos Display</vt:lpstr>
      <vt:lpstr>Arial</vt:lpstr>
      <vt:lpstr>Bobby Jones Soft Regular</vt:lpstr>
      <vt:lpstr>Cavolini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Anthony Bennett</dc:creator>
  <cp:lastModifiedBy>Anthony Bennett - Internet Geography</cp:lastModifiedBy>
  <cp:revision>23</cp:revision>
  <dcterms:created xsi:type="dcterms:W3CDTF">2025-07-28T21:30:38Z</dcterms:created>
  <dcterms:modified xsi:type="dcterms:W3CDTF">2025-09-08T14:26:01Z</dcterms:modified>
</cp:coreProperties>
</file>