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59" r:id="rId3"/>
    <p:sldId id="261" r:id="rId4"/>
    <p:sldId id="262" r:id="rId5"/>
  </p:sldIdLst>
  <p:sldSz cx="6858000" cy="9906000" type="A4"/>
  <p:notesSz cx="6858000" cy="9144000"/>
  <p:embeddedFontLst>
    <p:embeddedFont>
      <p:font typeface="Bobby Jones Soft Regular" pitchFamily="2" charset="77"/>
      <p:regular r:id="rId7"/>
    </p:embeddedFont>
    <p:embeddedFont>
      <p:font typeface="Cavolini" panose="03000502040302020204" pitchFamily="66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A032"/>
    <a:srgbClr val="124890"/>
    <a:srgbClr val="0C3162"/>
    <a:srgbClr val="D9D9D9"/>
    <a:srgbClr val="F2D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62"/>
    <p:restoredTop sz="94658"/>
  </p:normalViewPr>
  <p:slideViewPr>
    <p:cSldViewPr snapToGrid="0">
      <p:cViewPr>
        <p:scale>
          <a:sx n="86" d="100"/>
          <a:sy n="86" d="100"/>
        </p:scale>
        <p:origin x="2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F6DA-F618-384F-954F-4ABFCD5CC6A5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2C58-76A5-B948-90E3-A8183A41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06C9-29F5-F80A-3EAB-CAD5AE40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BE56F-646F-EA1D-6031-E69F91D90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A3E7A-D6D5-9F89-25B4-C72D57CFC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C3419-0B4B-E4E4-9741-880898B35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FDEF-E645-AFD4-04E6-52FA5F769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C7BC4D-2A5F-3F7D-34E7-BB478DA74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03BFB7-4000-D7D2-597A-68479DDBA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E636E-800D-FA0D-EBBA-A53CEDE45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8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A854-2F81-8E46-9A1C-08D78B623DA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D14E-CFD9-FB5E-70E7-6B8631D1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4D13CA-610B-A173-B632-4DE4DE52B59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B9C71C-2183-844C-EE83-29B545C886AE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A263AE-D289-A690-4F58-10FF742EC6B8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C147A82-FAED-1FA4-7FE3-9DC0ADD75B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2BEA2F1B-B2FE-C017-5D56-1F83CDB086AB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DA705695-6DBD-3D1B-5F20-B4867A50CAF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2632436-4EA8-39BB-46B0-0D7C8773255C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8122A-42A9-8E77-DD89-306134DF5D84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A862A-6FCF-EBD5-6662-1C3880BEA709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Forests under threat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18E9A10-8E63-CC25-DE67-EC1FBDB0C186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F24026-144E-58B8-EE28-B65F5605F855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BE1C8FD-AD15-1E9F-4849-BF68653A97A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646AB-D9F8-C5D3-B732-7E8DCF6F4FB9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CD014-1B95-5861-CCEF-C771F07DFF75}"/>
              </a:ext>
            </a:extLst>
          </p:cNvPr>
          <p:cNvSpPr txBox="1"/>
          <p:nvPr/>
        </p:nvSpPr>
        <p:spPr>
          <a:xfrm rot="16200000">
            <a:off x="612255" y="9060974"/>
            <a:ext cx="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characteristics of tropical rainforests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F42DE0-4FA7-2557-65D5-C4EEA2102B86}"/>
              </a:ext>
            </a:extLst>
          </p:cNvPr>
          <p:cNvSpPr txBox="1"/>
          <p:nvPr/>
        </p:nvSpPr>
        <p:spPr>
          <a:xfrm>
            <a:off x="732458" y="1265398"/>
            <a:ext cx="53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Characteristics of the tropical rainforest - 2</a:t>
            </a:r>
            <a:endParaRPr lang="en-US" sz="20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3C9C13C-A9D5-9C55-7F49-4E048085BED1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06DF5611-2A1D-690F-3FF6-64E5FCB6A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26815D-CBC4-C160-D52C-DDAB1F830ECD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8707F-55BF-EDE4-D5D1-0A138AC5803E}"/>
              </a:ext>
            </a:extLst>
          </p:cNvPr>
          <p:cNvSpPr txBox="1"/>
          <p:nvPr/>
        </p:nvSpPr>
        <p:spPr>
          <a:xfrm>
            <a:off x="260116" y="2285464"/>
            <a:ext cx="6414812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tropical rainforest is a natural ecosystem where __________ and __________ components interact. The __________ parts include living things like __________ and __________, while the __________ parts include __________, __________ and air.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8CED4B-4E86-33A8-2A82-AA6011500DC3}"/>
              </a:ext>
            </a:extLst>
          </p:cNvPr>
          <p:cNvSpPr/>
          <p:nvPr/>
        </p:nvSpPr>
        <p:spPr>
          <a:xfrm>
            <a:off x="294091" y="376061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557B9F-3789-637B-816F-8D47766B3EFE}"/>
              </a:ext>
            </a:extLst>
          </p:cNvPr>
          <p:cNvSpPr txBox="1"/>
          <p:nvPr/>
        </p:nvSpPr>
        <p:spPr>
          <a:xfrm>
            <a:off x="610502" y="3769034"/>
            <a:ext cx="643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two of the following are abiotic components of the tropical rainforest ecosystem?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CC453F-B3A7-B43A-248E-8EB21BA98D2B}"/>
              </a:ext>
            </a:extLst>
          </p:cNvPr>
          <p:cNvSpPr txBox="1"/>
          <p:nvPr/>
        </p:nvSpPr>
        <p:spPr>
          <a:xfrm>
            <a:off x="1013681" y="4344259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Monkeys </a:t>
            </a:r>
          </a:p>
        </p:txBody>
      </p: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E3DF447D-9D41-C1ED-E26B-4B4E3DAD97FA}"/>
              </a:ext>
            </a:extLst>
          </p:cNvPr>
          <p:cNvSpPr/>
          <p:nvPr/>
        </p:nvSpPr>
        <p:spPr>
          <a:xfrm>
            <a:off x="707728" y="43241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FDF9AC5-7C79-9FA9-2480-F985DB0A754F}"/>
              </a:ext>
            </a:extLst>
          </p:cNvPr>
          <p:cNvSpPr/>
          <p:nvPr/>
        </p:nvSpPr>
        <p:spPr>
          <a:xfrm>
            <a:off x="285535" y="516338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A3E178-9B24-A794-96CC-4A00FDCE37E5}"/>
              </a:ext>
            </a:extLst>
          </p:cNvPr>
          <p:cNvSpPr txBox="1"/>
          <p:nvPr/>
        </p:nvSpPr>
        <p:spPr>
          <a:xfrm>
            <a:off x="556594" y="5184340"/>
            <a:ext cx="6131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animal adaptation to the correct description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932AE3-C47C-6633-2879-EA1478B1C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68147"/>
              </p:ext>
            </p:extLst>
          </p:nvPr>
        </p:nvGraphicFramePr>
        <p:xfrm>
          <a:off x="250787" y="5613605"/>
          <a:ext cx="643822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920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  <a:gridCol w="4316305">
                  <a:extLst>
                    <a:ext uri="{9D8B030D-6E8A-4147-A177-3AD203B41FA5}">
                      <a16:colId xmlns:a16="http://schemas.microsoft.com/office/drawing/2014/main" val="730944244"/>
                    </a:ext>
                  </a:extLst>
                </a:gridCol>
              </a:tblGrid>
              <a:tr h="472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Poison dart frog</a:t>
                      </a:r>
                      <a:endParaRPr lang="en-GB" sz="14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Strong legs and sharp talons used to catch prey from the canopy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472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Spider monkey</a:t>
                      </a:r>
                      <a:endParaRPr lang="en-GB" sz="14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Bright skin secreting poison and warning predators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184682"/>
                  </a:ext>
                </a:extLst>
              </a:tr>
              <a:tr h="472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Eagle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 prehensile tail and colour vision help with movement and finding fruit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55847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149EB9F-8A77-BF8C-3106-ED87252189BA}"/>
              </a:ext>
            </a:extLst>
          </p:cNvPr>
          <p:cNvSpPr txBox="1"/>
          <p:nvPr/>
        </p:nvSpPr>
        <p:spPr>
          <a:xfrm>
            <a:off x="569819" y="1825242"/>
            <a:ext cx="6068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</a:t>
            </a:r>
          </a:p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climate, plants, biotic, abiotic, animals, soil, water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Picture 22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5B965EBE-05C8-25B7-3359-848C714CB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49" y="8982287"/>
            <a:ext cx="694800" cy="69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D738F0-F44A-9327-5A29-016C8AA3DB24}"/>
              </a:ext>
            </a:extLst>
          </p:cNvPr>
          <p:cNvSpPr txBox="1"/>
          <p:nvPr/>
        </p:nvSpPr>
        <p:spPr>
          <a:xfrm>
            <a:off x="3122300" y="4340869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Rainfall </a:t>
            </a: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4EA03974-06CD-D167-8189-7ABC47975169}"/>
              </a:ext>
            </a:extLst>
          </p:cNvPr>
          <p:cNvSpPr/>
          <p:nvPr/>
        </p:nvSpPr>
        <p:spPr>
          <a:xfrm>
            <a:off x="2816347" y="43207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6186A2-BF4C-D260-0F1B-FABCB4479A26}"/>
              </a:ext>
            </a:extLst>
          </p:cNvPr>
          <p:cNvSpPr txBox="1"/>
          <p:nvPr/>
        </p:nvSpPr>
        <p:spPr>
          <a:xfrm>
            <a:off x="5230919" y="4347162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Soil </a:t>
            </a: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39745501-CF6F-6B80-06DF-139D61B06016}"/>
              </a:ext>
            </a:extLst>
          </p:cNvPr>
          <p:cNvSpPr/>
          <p:nvPr/>
        </p:nvSpPr>
        <p:spPr>
          <a:xfrm>
            <a:off x="4924966" y="432704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5C578D-300F-3499-CEC9-240981493284}"/>
              </a:ext>
            </a:extLst>
          </p:cNvPr>
          <p:cNvSpPr txBox="1"/>
          <p:nvPr/>
        </p:nvSpPr>
        <p:spPr>
          <a:xfrm>
            <a:off x="1013681" y="4754577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Trees </a:t>
            </a:r>
          </a:p>
        </p:txBody>
      </p:sp>
      <p:sp>
        <p:nvSpPr>
          <p:cNvPr id="28" name="Rounded Rectangle 31">
            <a:extLst>
              <a:ext uri="{FF2B5EF4-FFF2-40B4-BE49-F238E27FC236}">
                <a16:creationId xmlns:a16="http://schemas.microsoft.com/office/drawing/2014/main" id="{7BEA57E4-8D58-06AB-C502-4B2DE75AB785}"/>
              </a:ext>
            </a:extLst>
          </p:cNvPr>
          <p:cNvSpPr/>
          <p:nvPr/>
        </p:nvSpPr>
        <p:spPr>
          <a:xfrm>
            <a:off x="707728" y="473445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7BB122-A847-C5BF-8288-5BF9DF641E8E}"/>
              </a:ext>
            </a:extLst>
          </p:cNvPr>
          <p:cNvSpPr txBox="1"/>
          <p:nvPr/>
        </p:nvSpPr>
        <p:spPr>
          <a:xfrm>
            <a:off x="3122300" y="4751187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Frogs </a:t>
            </a: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2A0131C0-0EBA-CA87-D65E-BD37002930D4}"/>
              </a:ext>
            </a:extLst>
          </p:cNvPr>
          <p:cNvSpPr/>
          <p:nvPr/>
        </p:nvSpPr>
        <p:spPr>
          <a:xfrm>
            <a:off x="2816347" y="473106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6BF6FB-1E17-FA70-1575-7A80FA6EFA66}"/>
              </a:ext>
            </a:extLst>
          </p:cNvPr>
          <p:cNvSpPr txBox="1"/>
          <p:nvPr/>
        </p:nvSpPr>
        <p:spPr>
          <a:xfrm>
            <a:off x="5230919" y="4757480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Birds </a:t>
            </a:r>
          </a:p>
        </p:txBody>
      </p:sp>
      <p:sp>
        <p:nvSpPr>
          <p:cNvPr id="34" name="Rounded Rectangle 31">
            <a:extLst>
              <a:ext uri="{FF2B5EF4-FFF2-40B4-BE49-F238E27FC236}">
                <a16:creationId xmlns:a16="http://schemas.microsoft.com/office/drawing/2014/main" id="{8F25BFA1-0F49-C330-5E9F-20C77831DE92}"/>
              </a:ext>
            </a:extLst>
          </p:cNvPr>
          <p:cNvSpPr/>
          <p:nvPr/>
        </p:nvSpPr>
        <p:spPr>
          <a:xfrm>
            <a:off x="4924966" y="47373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386C86-77E3-20C4-CACB-70A065CE4071}"/>
              </a:ext>
            </a:extLst>
          </p:cNvPr>
          <p:cNvSpPr/>
          <p:nvPr/>
        </p:nvSpPr>
        <p:spPr>
          <a:xfrm>
            <a:off x="285535" y="718249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A238FB-84E3-7B0C-2F2E-F0C96189C2CF}"/>
              </a:ext>
            </a:extLst>
          </p:cNvPr>
          <p:cNvSpPr txBox="1"/>
          <p:nvPr/>
        </p:nvSpPr>
        <p:spPr>
          <a:xfrm>
            <a:off x="601946" y="7190912"/>
            <a:ext cx="643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three of the following are rainforest plant adaptations?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30D7E9-8AD0-A005-0620-EC780C291D71}"/>
              </a:ext>
            </a:extLst>
          </p:cNvPr>
          <p:cNvSpPr txBox="1"/>
          <p:nvPr/>
        </p:nvSpPr>
        <p:spPr>
          <a:xfrm>
            <a:off x="1005124" y="7550985"/>
            <a:ext cx="1717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Drip tips on leaves</a:t>
            </a:r>
          </a:p>
        </p:txBody>
      </p:sp>
      <p:sp>
        <p:nvSpPr>
          <p:cNvPr id="54" name="Rounded Rectangle 31">
            <a:extLst>
              <a:ext uri="{FF2B5EF4-FFF2-40B4-BE49-F238E27FC236}">
                <a16:creationId xmlns:a16="http://schemas.microsoft.com/office/drawing/2014/main" id="{9B126C49-320F-977A-0280-B85777E40A2B}"/>
              </a:ext>
            </a:extLst>
          </p:cNvPr>
          <p:cNvSpPr/>
          <p:nvPr/>
        </p:nvSpPr>
        <p:spPr>
          <a:xfrm>
            <a:off x="699172" y="75308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294626-BAAB-8AA2-9AC5-ADC11A29DC77}"/>
              </a:ext>
            </a:extLst>
          </p:cNvPr>
          <p:cNvSpPr txBox="1"/>
          <p:nvPr/>
        </p:nvSpPr>
        <p:spPr>
          <a:xfrm>
            <a:off x="3113743" y="7547595"/>
            <a:ext cx="163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Deep tap roots</a:t>
            </a:r>
          </a:p>
        </p:txBody>
      </p:sp>
      <p:sp>
        <p:nvSpPr>
          <p:cNvPr id="56" name="Rounded Rectangle 31">
            <a:extLst>
              <a:ext uri="{FF2B5EF4-FFF2-40B4-BE49-F238E27FC236}">
                <a16:creationId xmlns:a16="http://schemas.microsoft.com/office/drawing/2014/main" id="{79EC0606-39A5-373E-1D84-C0742E91A05F}"/>
              </a:ext>
            </a:extLst>
          </p:cNvPr>
          <p:cNvSpPr/>
          <p:nvPr/>
        </p:nvSpPr>
        <p:spPr>
          <a:xfrm>
            <a:off x="2807791" y="752747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523422-4AD7-4C57-A0CC-5B71AFD00104}"/>
              </a:ext>
            </a:extLst>
          </p:cNvPr>
          <p:cNvSpPr txBox="1"/>
          <p:nvPr/>
        </p:nvSpPr>
        <p:spPr>
          <a:xfrm>
            <a:off x="5222362" y="7553888"/>
            <a:ext cx="152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Thick bark to store water</a:t>
            </a: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D29738DF-7EDC-9322-17BC-B1BE6C3C1646}"/>
              </a:ext>
            </a:extLst>
          </p:cNvPr>
          <p:cNvSpPr/>
          <p:nvPr/>
        </p:nvSpPr>
        <p:spPr>
          <a:xfrm>
            <a:off x="4916410" y="753376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AB2BAEF-D8D7-3087-12B2-87051437A36F}"/>
              </a:ext>
            </a:extLst>
          </p:cNvPr>
          <p:cNvSpPr txBox="1"/>
          <p:nvPr/>
        </p:nvSpPr>
        <p:spPr>
          <a:xfrm>
            <a:off x="1005124" y="8163008"/>
            <a:ext cx="157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Stratified layers</a:t>
            </a:r>
          </a:p>
        </p:txBody>
      </p:sp>
      <p:sp>
        <p:nvSpPr>
          <p:cNvPr id="79" name="Rounded Rectangle 31">
            <a:extLst>
              <a:ext uri="{FF2B5EF4-FFF2-40B4-BE49-F238E27FC236}">
                <a16:creationId xmlns:a16="http://schemas.microsoft.com/office/drawing/2014/main" id="{BBFE9B28-3E78-0DDE-7D1C-AA02793B588A}"/>
              </a:ext>
            </a:extLst>
          </p:cNvPr>
          <p:cNvSpPr/>
          <p:nvPr/>
        </p:nvSpPr>
        <p:spPr>
          <a:xfrm>
            <a:off x="699172" y="814288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B4AB65-34E0-9D04-E209-FAAC9DB9BB86}"/>
              </a:ext>
            </a:extLst>
          </p:cNvPr>
          <p:cNvSpPr txBox="1"/>
          <p:nvPr/>
        </p:nvSpPr>
        <p:spPr>
          <a:xfrm>
            <a:off x="3113744" y="8159618"/>
            <a:ext cx="127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Buttress roots</a:t>
            </a:r>
          </a:p>
        </p:txBody>
      </p:sp>
      <p:sp>
        <p:nvSpPr>
          <p:cNvPr id="81" name="Rounded Rectangle 31">
            <a:extLst>
              <a:ext uri="{FF2B5EF4-FFF2-40B4-BE49-F238E27FC236}">
                <a16:creationId xmlns:a16="http://schemas.microsoft.com/office/drawing/2014/main" id="{ABE188CC-67D1-8F3D-2803-CCB745807263}"/>
              </a:ext>
            </a:extLst>
          </p:cNvPr>
          <p:cNvSpPr/>
          <p:nvPr/>
        </p:nvSpPr>
        <p:spPr>
          <a:xfrm>
            <a:off x="2807791" y="81394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A72DBC-3507-A1C7-1006-A142C66AD61A}"/>
              </a:ext>
            </a:extLst>
          </p:cNvPr>
          <p:cNvSpPr txBox="1"/>
          <p:nvPr/>
        </p:nvSpPr>
        <p:spPr>
          <a:xfrm>
            <a:off x="5222363" y="8165911"/>
            <a:ext cx="12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Small leaves to conserve water</a:t>
            </a:r>
          </a:p>
        </p:txBody>
      </p:sp>
      <p:sp>
        <p:nvSpPr>
          <p:cNvPr id="83" name="Rounded Rectangle 31">
            <a:extLst>
              <a:ext uri="{FF2B5EF4-FFF2-40B4-BE49-F238E27FC236}">
                <a16:creationId xmlns:a16="http://schemas.microsoft.com/office/drawing/2014/main" id="{D711A52A-DC15-A7A4-0A56-285DA25423E8}"/>
              </a:ext>
            </a:extLst>
          </p:cNvPr>
          <p:cNvSpPr/>
          <p:nvPr/>
        </p:nvSpPr>
        <p:spPr>
          <a:xfrm>
            <a:off x="4916410" y="81457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AF6A6-2B35-BAD4-378D-F1B6859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8C6108-EED1-67D3-EB9B-3DA32103E813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F274E-2F71-84E1-4C21-79ACBBCE0732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B913A05-3C57-337A-F2F1-F295DF22BBEC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FAE7E2F-A131-7F37-F264-6337F986D29E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05B20FD-2A14-66E6-4C5A-4AE87CB41C3E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C5CD03-ED09-B722-3FDC-CEE2567641CA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D920B7-EB45-50FA-6BE3-BB84E814BD5C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A73D3FE-B202-8266-2AF9-B60CFF52D5CB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A20D38-95D9-AD13-84AE-73AA4914FA41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5">
            <a:extLst>
              <a:ext uri="{FF2B5EF4-FFF2-40B4-BE49-F238E27FC236}">
                <a16:creationId xmlns:a16="http://schemas.microsoft.com/office/drawing/2014/main" id="{921D1F88-6871-6BEE-56DD-35967F0D3127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62D8501-E94C-A481-575C-7DE3E452459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D27F349F-2C02-1A46-C6FA-965E9267F009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840077-F21B-400F-C7B7-A732263B3ED2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Forests under threat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83F85B-A5DC-B480-F18D-5D1631B0069A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C9211-16E0-0D4F-2564-CB0E8DBA0E73}"/>
              </a:ext>
            </a:extLst>
          </p:cNvPr>
          <p:cNvSpPr txBox="1"/>
          <p:nvPr/>
        </p:nvSpPr>
        <p:spPr>
          <a:xfrm>
            <a:off x="260116" y="2285464"/>
            <a:ext cx="6414812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combination of __________ and __________ encourages ____________ to break down __________ plants and animals very __________, releasing nutrients into the __________ for plants to absorb.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18158-3765-2CBC-A968-BB2662C62DA5}"/>
              </a:ext>
            </a:extLst>
          </p:cNvPr>
          <p:cNvSpPr txBox="1"/>
          <p:nvPr/>
        </p:nvSpPr>
        <p:spPr>
          <a:xfrm>
            <a:off x="569819" y="1825242"/>
            <a:ext cx="6068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</a:t>
            </a:r>
          </a:p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heat, dead, quickly, soil, decomposers, rain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CD5025-A90F-1D67-AE9D-D04F4575AC80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B2E8F5-9CFC-7210-2D10-2C184746F570}"/>
              </a:ext>
            </a:extLst>
          </p:cNvPr>
          <p:cNvSpPr txBox="1"/>
          <p:nvPr/>
        </p:nvSpPr>
        <p:spPr>
          <a:xfrm>
            <a:off x="732458" y="1265398"/>
            <a:ext cx="53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Characteristics of the tropical rainforest - 2</a:t>
            </a:r>
            <a:endParaRPr lang="en-US" sz="20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D5D1C24-14FD-9DF5-3FE1-5170BD5BFA33}"/>
              </a:ext>
            </a:extLst>
          </p:cNvPr>
          <p:cNvSpPr/>
          <p:nvPr/>
        </p:nvSpPr>
        <p:spPr>
          <a:xfrm>
            <a:off x="285535" y="366890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B28358-0703-5F01-2998-0889A54E3198}"/>
              </a:ext>
            </a:extLst>
          </p:cNvPr>
          <p:cNvSpPr txBox="1"/>
          <p:nvPr/>
        </p:nvSpPr>
        <p:spPr>
          <a:xfrm>
            <a:off x="616584" y="3599240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98A371-79F9-4C69-6CC7-34066C5BE2DC}"/>
              </a:ext>
            </a:extLst>
          </p:cNvPr>
          <p:cNvSpPr txBox="1"/>
          <p:nvPr/>
        </p:nvSpPr>
        <p:spPr>
          <a:xfrm>
            <a:off x="250170" y="4032250"/>
            <a:ext cx="49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have low biodiversity.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E9E90D-4D7B-44F0-3698-DFBCF4CD3CB8}"/>
              </a:ext>
            </a:extLst>
          </p:cNvPr>
          <p:cNvSpPr txBox="1"/>
          <p:nvPr/>
        </p:nvSpPr>
        <p:spPr>
          <a:xfrm>
            <a:off x="250170" y="4469329"/>
            <a:ext cx="506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Nutrients are quickly recycled in rainforest soils.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51E947-377E-166D-F046-96875604EC93}"/>
              </a:ext>
            </a:extLst>
          </p:cNvPr>
          <p:cNvSpPr txBox="1"/>
          <p:nvPr/>
        </p:nvSpPr>
        <p:spPr>
          <a:xfrm>
            <a:off x="250170" y="4918510"/>
            <a:ext cx="482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have thin, nutrient-rich soils.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743CE2-26D3-F7F9-C818-76E33DE118A0}"/>
              </a:ext>
            </a:extLst>
          </p:cNvPr>
          <p:cNvSpPr txBox="1"/>
          <p:nvPr/>
        </p:nvSpPr>
        <p:spPr>
          <a:xfrm>
            <a:off x="4940072" y="3609005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3C2D8A-32C3-84DC-00EE-28ECA776F9D0}"/>
              </a:ext>
            </a:extLst>
          </p:cNvPr>
          <p:cNvSpPr txBox="1"/>
          <p:nvPr/>
        </p:nvSpPr>
        <p:spPr>
          <a:xfrm>
            <a:off x="5784781" y="3602741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43" name="Rounded Rectangle 31">
            <a:extLst>
              <a:ext uri="{FF2B5EF4-FFF2-40B4-BE49-F238E27FC236}">
                <a16:creationId xmlns:a16="http://schemas.microsoft.com/office/drawing/2014/main" id="{BDE93017-B557-BF9B-6677-8051CFC1137A}"/>
              </a:ext>
            </a:extLst>
          </p:cNvPr>
          <p:cNvSpPr/>
          <p:nvPr/>
        </p:nvSpPr>
        <p:spPr>
          <a:xfrm>
            <a:off x="5211856" y="40023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6494AD63-0E30-D735-4E0D-319245FEBF3D}"/>
              </a:ext>
            </a:extLst>
          </p:cNvPr>
          <p:cNvSpPr/>
          <p:nvPr/>
        </p:nvSpPr>
        <p:spPr>
          <a:xfrm>
            <a:off x="6013620" y="400713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F9A6A3FB-DE45-7372-6316-CBE19AB3478B}"/>
              </a:ext>
            </a:extLst>
          </p:cNvPr>
          <p:cNvSpPr/>
          <p:nvPr/>
        </p:nvSpPr>
        <p:spPr>
          <a:xfrm>
            <a:off x="5211856" y="44396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37">
            <a:extLst>
              <a:ext uri="{FF2B5EF4-FFF2-40B4-BE49-F238E27FC236}">
                <a16:creationId xmlns:a16="http://schemas.microsoft.com/office/drawing/2014/main" id="{996B4D94-5532-86D2-6416-F8D30FE35539}"/>
              </a:ext>
            </a:extLst>
          </p:cNvPr>
          <p:cNvSpPr/>
          <p:nvPr/>
        </p:nvSpPr>
        <p:spPr>
          <a:xfrm>
            <a:off x="6013620" y="44444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38">
            <a:extLst>
              <a:ext uri="{FF2B5EF4-FFF2-40B4-BE49-F238E27FC236}">
                <a16:creationId xmlns:a16="http://schemas.microsoft.com/office/drawing/2014/main" id="{CFF4B68D-F043-E155-B36C-0502D78F2F3D}"/>
              </a:ext>
            </a:extLst>
          </p:cNvPr>
          <p:cNvSpPr/>
          <p:nvPr/>
        </p:nvSpPr>
        <p:spPr>
          <a:xfrm>
            <a:off x="5210848" y="48817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id="{9D3D0133-E3C0-DF19-4B54-284FB7F64227}"/>
              </a:ext>
            </a:extLst>
          </p:cNvPr>
          <p:cNvSpPr/>
          <p:nvPr/>
        </p:nvSpPr>
        <p:spPr>
          <a:xfrm>
            <a:off x="6012612" y="48865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624564-ADEF-7FC1-978E-66BCAFE6C871}"/>
              </a:ext>
            </a:extLst>
          </p:cNvPr>
          <p:cNvSpPr txBox="1"/>
          <p:nvPr/>
        </p:nvSpPr>
        <p:spPr>
          <a:xfrm>
            <a:off x="252355" y="5357598"/>
            <a:ext cx="506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Decomposers act slowly in rainforest climates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C1C123-335B-1540-2FF0-98C4D69AB04D}"/>
              </a:ext>
            </a:extLst>
          </p:cNvPr>
          <p:cNvSpPr txBox="1"/>
          <p:nvPr/>
        </p:nvSpPr>
        <p:spPr>
          <a:xfrm>
            <a:off x="252355" y="5806779"/>
            <a:ext cx="482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Most nutrients are stored in the biomass.</a:t>
            </a: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20C40D84-FA3E-C1DC-ABDC-C34509B7A0C3}"/>
              </a:ext>
            </a:extLst>
          </p:cNvPr>
          <p:cNvSpPr/>
          <p:nvPr/>
        </p:nvSpPr>
        <p:spPr>
          <a:xfrm>
            <a:off x="5214041" y="532796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37">
            <a:extLst>
              <a:ext uri="{FF2B5EF4-FFF2-40B4-BE49-F238E27FC236}">
                <a16:creationId xmlns:a16="http://schemas.microsoft.com/office/drawing/2014/main" id="{2B576177-5AA0-21EE-7268-0C660D282F67}"/>
              </a:ext>
            </a:extLst>
          </p:cNvPr>
          <p:cNvSpPr/>
          <p:nvPr/>
        </p:nvSpPr>
        <p:spPr>
          <a:xfrm>
            <a:off x="6015805" y="53327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38">
            <a:extLst>
              <a:ext uri="{FF2B5EF4-FFF2-40B4-BE49-F238E27FC236}">
                <a16:creationId xmlns:a16="http://schemas.microsoft.com/office/drawing/2014/main" id="{0BCE9ACB-C6BB-651A-A51B-EC42401CCC9D}"/>
              </a:ext>
            </a:extLst>
          </p:cNvPr>
          <p:cNvSpPr/>
          <p:nvPr/>
        </p:nvSpPr>
        <p:spPr>
          <a:xfrm>
            <a:off x="5213033" y="577006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40">
            <a:extLst>
              <a:ext uri="{FF2B5EF4-FFF2-40B4-BE49-F238E27FC236}">
                <a16:creationId xmlns:a16="http://schemas.microsoft.com/office/drawing/2014/main" id="{A896506C-FE0D-F07D-ED47-91C1B042BDD2}"/>
              </a:ext>
            </a:extLst>
          </p:cNvPr>
          <p:cNvSpPr/>
          <p:nvPr/>
        </p:nvSpPr>
        <p:spPr>
          <a:xfrm>
            <a:off x="6014797" y="57748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20EC5C6-DAA7-AA7D-B582-E101159E949E}"/>
              </a:ext>
            </a:extLst>
          </p:cNvPr>
          <p:cNvSpPr/>
          <p:nvPr/>
        </p:nvSpPr>
        <p:spPr>
          <a:xfrm>
            <a:off x="260116" y="617308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02931B6-9C93-D8CF-DE84-A93E2EA53A31}"/>
              </a:ext>
            </a:extLst>
          </p:cNvPr>
          <p:cNvSpPr txBox="1"/>
          <p:nvPr/>
        </p:nvSpPr>
        <p:spPr>
          <a:xfrm>
            <a:off x="569819" y="6195588"/>
            <a:ext cx="221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Label the diagram below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Emergent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Canopy,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Under canopy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Shrub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Ground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Buttress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Drip-tip leaves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endParaRPr lang="en-US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75" name="Picture 74" descr="A drawing of a forest&#10;&#10;AI-generated content may be incorrect.">
            <a:extLst>
              <a:ext uri="{FF2B5EF4-FFF2-40B4-BE49-F238E27FC236}">
                <a16:creationId xmlns:a16="http://schemas.microsoft.com/office/drawing/2014/main" id="{B3BF3946-7E14-6658-CBDA-30F401E9B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851" y="6602560"/>
            <a:ext cx="2612568" cy="26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46DE-3C3A-CE2D-9149-1D5F9127C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865BDA-F3BF-2381-C169-BEA5EBB66807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358E80A-65A2-0AED-BA1C-E1088196BFFA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2F47C9D7-D725-C984-DB6E-504F7F20DE91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EC76C76-C6EA-2785-D484-7473FDD3B20B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57263FF-A09F-8AA3-A12B-62975BC7DF78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889277FA-926C-E7CA-AE8D-5C725987F6B8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8077FF4-D130-E91F-DDB2-22B5A1723A5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10E12-0CEE-5CE8-4914-95805D139146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42DFF-245C-3498-7AAE-60B728BF3E60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Forests under threat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6685A39-8691-47E8-9C7D-45231E5F35B9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B02E29F-0459-8CB3-7CF7-861C941A62A1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D2EBAA1-D375-14CF-3508-078A897F1253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CC74459-B06B-97F9-54C6-DAA01D435FFA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75435-D650-9BBF-41DE-F433B7476EE1}"/>
              </a:ext>
            </a:extLst>
          </p:cNvPr>
          <p:cNvSpPr txBox="1"/>
          <p:nvPr/>
        </p:nvSpPr>
        <p:spPr>
          <a:xfrm rot="16200000">
            <a:off x="612255" y="9060974"/>
            <a:ext cx="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characteristics of tropical rainforests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4D45E59-F2D7-3936-FC0F-9D7B17222A41}"/>
              </a:ext>
            </a:extLst>
          </p:cNvPr>
          <p:cNvSpPr txBox="1"/>
          <p:nvPr/>
        </p:nvSpPr>
        <p:spPr>
          <a:xfrm>
            <a:off x="732458" y="1265398"/>
            <a:ext cx="53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Characteristics of the tropical rainforest - 2</a:t>
            </a:r>
            <a:endParaRPr lang="en-US" sz="20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E0495E0-55B3-BF7C-568E-401E04E8BC64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EECAAF0B-E325-13B3-45FE-F64A2C7C17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2B3641D-801B-F433-D266-45E35F5F160D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E0196-D50C-0975-20FE-78FDE1A2241C}"/>
              </a:ext>
            </a:extLst>
          </p:cNvPr>
          <p:cNvSpPr txBox="1"/>
          <p:nvPr/>
        </p:nvSpPr>
        <p:spPr>
          <a:xfrm>
            <a:off x="260116" y="2285464"/>
            <a:ext cx="6414812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tropical rainforest is a natural ecosystem where __________ and __________ components interact. The __________ parts include living things like __________ and __________, while the __________ parts include __________, __________ and air.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239B99-7F72-CE21-AF66-10AAEEA5B7E2}"/>
              </a:ext>
            </a:extLst>
          </p:cNvPr>
          <p:cNvSpPr/>
          <p:nvPr/>
        </p:nvSpPr>
        <p:spPr>
          <a:xfrm>
            <a:off x="294091" y="376061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EC86A1-218C-CA3B-FFDB-FEB5F52CD8F1}"/>
              </a:ext>
            </a:extLst>
          </p:cNvPr>
          <p:cNvSpPr txBox="1"/>
          <p:nvPr/>
        </p:nvSpPr>
        <p:spPr>
          <a:xfrm>
            <a:off x="610502" y="3769034"/>
            <a:ext cx="643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two of the following are abiotic components of the tropical rainforest ecosystem?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CC3D7E-19CF-A1F3-9E83-C6A0B18D10D3}"/>
              </a:ext>
            </a:extLst>
          </p:cNvPr>
          <p:cNvSpPr txBox="1"/>
          <p:nvPr/>
        </p:nvSpPr>
        <p:spPr>
          <a:xfrm>
            <a:off x="1013681" y="4344259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Monkeys </a:t>
            </a:r>
          </a:p>
        </p:txBody>
      </p: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F19788A7-543F-7B11-A560-F26B9F31FBC0}"/>
              </a:ext>
            </a:extLst>
          </p:cNvPr>
          <p:cNvSpPr/>
          <p:nvPr/>
        </p:nvSpPr>
        <p:spPr>
          <a:xfrm>
            <a:off x="707728" y="432413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B06A69F-C5A1-A0C0-8094-121358FB563B}"/>
              </a:ext>
            </a:extLst>
          </p:cNvPr>
          <p:cNvSpPr/>
          <p:nvPr/>
        </p:nvSpPr>
        <p:spPr>
          <a:xfrm>
            <a:off x="285535" y="516338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5CFAF9-A016-C47C-2583-C8365A676BD4}"/>
              </a:ext>
            </a:extLst>
          </p:cNvPr>
          <p:cNvSpPr txBox="1"/>
          <p:nvPr/>
        </p:nvSpPr>
        <p:spPr>
          <a:xfrm>
            <a:off x="556594" y="5184340"/>
            <a:ext cx="6131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animal adaptation to the correct description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573FE0-21D0-84BA-70CF-FEEC7198D801}"/>
              </a:ext>
            </a:extLst>
          </p:cNvPr>
          <p:cNvGraphicFramePr>
            <a:graphicFrameLocks noGrp="1"/>
          </p:cNvGraphicFramePr>
          <p:nvPr/>
        </p:nvGraphicFramePr>
        <p:xfrm>
          <a:off x="250787" y="5613605"/>
          <a:ext cx="6438225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920">
                  <a:extLst>
                    <a:ext uri="{9D8B030D-6E8A-4147-A177-3AD203B41FA5}">
                      <a16:colId xmlns:a16="http://schemas.microsoft.com/office/drawing/2014/main" val="4215754523"/>
                    </a:ext>
                  </a:extLst>
                </a:gridCol>
                <a:gridCol w="4316305">
                  <a:extLst>
                    <a:ext uri="{9D8B030D-6E8A-4147-A177-3AD203B41FA5}">
                      <a16:colId xmlns:a16="http://schemas.microsoft.com/office/drawing/2014/main" val="730944244"/>
                    </a:ext>
                  </a:extLst>
                </a:gridCol>
              </a:tblGrid>
              <a:tr h="472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Poison dart frog</a:t>
                      </a:r>
                      <a:endParaRPr lang="en-GB" sz="14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Strong legs and sharp talons used to catch prey from the canopy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2444584"/>
                  </a:ext>
                </a:extLst>
              </a:tr>
              <a:tr h="472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Spider monkey</a:t>
                      </a:r>
                      <a:endParaRPr lang="en-GB" sz="1400" b="1" dirty="0">
                        <a:solidFill>
                          <a:srgbClr val="0C3162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Bright skin secreting poison and warning predators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5184682"/>
                  </a:ext>
                </a:extLst>
              </a:tr>
              <a:tr h="47298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Eagle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rgbClr val="0C3162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Long prehensile tail and colour vision help with movement and finding fruit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655847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3D727B3-D638-D41B-5631-70D37E70F210}"/>
              </a:ext>
            </a:extLst>
          </p:cNvPr>
          <p:cNvSpPr txBox="1"/>
          <p:nvPr/>
        </p:nvSpPr>
        <p:spPr>
          <a:xfrm>
            <a:off x="569819" y="1825242"/>
            <a:ext cx="6068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</a:t>
            </a:r>
          </a:p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climate, plants, biotic, abiotic, animals, soil, water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Picture 22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A82B5AB9-25F4-8393-6EE0-D3E0E20E2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49" y="8982287"/>
            <a:ext cx="694800" cy="69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F2BBD-BF43-A278-81DC-F4873AC18091}"/>
              </a:ext>
            </a:extLst>
          </p:cNvPr>
          <p:cNvSpPr txBox="1"/>
          <p:nvPr/>
        </p:nvSpPr>
        <p:spPr>
          <a:xfrm>
            <a:off x="3122300" y="4340869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Rainfall </a:t>
            </a: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7EDD8D54-DEDF-DC9F-AF38-2BD6AF10C1B3}"/>
              </a:ext>
            </a:extLst>
          </p:cNvPr>
          <p:cNvSpPr/>
          <p:nvPr/>
        </p:nvSpPr>
        <p:spPr>
          <a:xfrm>
            <a:off x="2816347" y="43207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6BFB01-4B7D-D793-0579-D7CD3CD8FEAF}"/>
              </a:ext>
            </a:extLst>
          </p:cNvPr>
          <p:cNvSpPr txBox="1"/>
          <p:nvPr/>
        </p:nvSpPr>
        <p:spPr>
          <a:xfrm>
            <a:off x="5230919" y="4347162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Soil </a:t>
            </a: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0CE2EE62-BAD1-1601-2C49-2CE1223CB297}"/>
              </a:ext>
            </a:extLst>
          </p:cNvPr>
          <p:cNvSpPr/>
          <p:nvPr/>
        </p:nvSpPr>
        <p:spPr>
          <a:xfrm>
            <a:off x="4924966" y="432704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C8D710-6401-3101-C325-0BBBBCC7715F}"/>
              </a:ext>
            </a:extLst>
          </p:cNvPr>
          <p:cNvSpPr txBox="1"/>
          <p:nvPr/>
        </p:nvSpPr>
        <p:spPr>
          <a:xfrm>
            <a:off x="1013681" y="4754577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Trees </a:t>
            </a:r>
          </a:p>
        </p:txBody>
      </p:sp>
      <p:sp>
        <p:nvSpPr>
          <p:cNvPr id="28" name="Rounded Rectangle 31">
            <a:extLst>
              <a:ext uri="{FF2B5EF4-FFF2-40B4-BE49-F238E27FC236}">
                <a16:creationId xmlns:a16="http://schemas.microsoft.com/office/drawing/2014/main" id="{787F43D5-BCB6-4CFE-6B47-AFE3E2202D31}"/>
              </a:ext>
            </a:extLst>
          </p:cNvPr>
          <p:cNvSpPr/>
          <p:nvPr/>
        </p:nvSpPr>
        <p:spPr>
          <a:xfrm>
            <a:off x="707728" y="473445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D12B4B-B645-B640-0A04-81BCF0E85DF0}"/>
              </a:ext>
            </a:extLst>
          </p:cNvPr>
          <p:cNvSpPr txBox="1"/>
          <p:nvPr/>
        </p:nvSpPr>
        <p:spPr>
          <a:xfrm>
            <a:off x="3122300" y="4751187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Frogs </a:t>
            </a: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317BB772-B45B-1896-10B2-16C3EEB4C840}"/>
              </a:ext>
            </a:extLst>
          </p:cNvPr>
          <p:cNvSpPr/>
          <p:nvPr/>
        </p:nvSpPr>
        <p:spPr>
          <a:xfrm>
            <a:off x="2816347" y="473106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0EE186-DC6A-6024-4196-7FCEE0031619}"/>
              </a:ext>
            </a:extLst>
          </p:cNvPr>
          <p:cNvSpPr txBox="1"/>
          <p:nvPr/>
        </p:nvSpPr>
        <p:spPr>
          <a:xfrm>
            <a:off x="5230919" y="4757480"/>
            <a:ext cx="1272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Birds </a:t>
            </a:r>
          </a:p>
        </p:txBody>
      </p:sp>
      <p:sp>
        <p:nvSpPr>
          <p:cNvPr id="34" name="Rounded Rectangle 31">
            <a:extLst>
              <a:ext uri="{FF2B5EF4-FFF2-40B4-BE49-F238E27FC236}">
                <a16:creationId xmlns:a16="http://schemas.microsoft.com/office/drawing/2014/main" id="{86282FA1-A1B5-C02E-6B48-CA93E84E2C63}"/>
              </a:ext>
            </a:extLst>
          </p:cNvPr>
          <p:cNvSpPr/>
          <p:nvPr/>
        </p:nvSpPr>
        <p:spPr>
          <a:xfrm>
            <a:off x="4924966" y="47373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107DA56-CC3E-DC33-1C71-692122B0765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9844" y="4254704"/>
            <a:ext cx="352257" cy="35225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EE610F2-3A32-888C-2E36-809297FE57E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4755" y="4260951"/>
            <a:ext cx="352257" cy="35225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724DB3A-3ACE-D1C0-13E8-2A14B34935E3}"/>
              </a:ext>
            </a:extLst>
          </p:cNvPr>
          <p:cNvSpPr txBox="1"/>
          <p:nvPr/>
        </p:nvSpPr>
        <p:spPr>
          <a:xfrm>
            <a:off x="5110861" y="2349537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biotic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473D88-256A-D2BB-16E5-AF96AFAABFB7}"/>
              </a:ext>
            </a:extLst>
          </p:cNvPr>
          <p:cNvSpPr txBox="1"/>
          <p:nvPr/>
        </p:nvSpPr>
        <p:spPr>
          <a:xfrm>
            <a:off x="670858" y="2685486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abiotic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82AC19-338E-9161-ADD4-4F75277601EE}"/>
              </a:ext>
            </a:extLst>
          </p:cNvPr>
          <p:cNvSpPr txBox="1"/>
          <p:nvPr/>
        </p:nvSpPr>
        <p:spPr>
          <a:xfrm>
            <a:off x="244764" y="3339271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abiotic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984D1D-882D-1FC0-3C53-5D61A553FE75}"/>
              </a:ext>
            </a:extLst>
          </p:cNvPr>
          <p:cNvSpPr txBox="1"/>
          <p:nvPr/>
        </p:nvSpPr>
        <p:spPr>
          <a:xfrm>
            <a:off x="4265371" y="2690011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biotic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BDAC8C-E9FD-6441-9BE6-7761B96A1784}"/>
              </a:ext>
            </a:extLst>
          </p:cNvPr>
          <p:cNvSpPr txBox="1"/>
          <p:nvPr/>
        </p:nvSpPr>
        <p:spPr>
          <a:xfrm>
            <a:off x="2656066" y="2999253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02A6E0-1C41-ADB0-A76D-15BF20A72884}"/>
              </a:ext>
            </a:extLst>
          </p:cNvPr>
          <p:cNvSpPr txBox="1"/>
          <p:nvPr/>
        </p:nvSpPr>
        <p:spPr>
          <a:xfrm>
            <a:off x="4168602" y="2996701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animals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26C277-00B9-CDB4-F5E8-58FF666AF744}"/>
              </a:ext>
            </a:extLst>
          </p:cNvPr>
          <p:cNvSpPr txBox="1"/>
          <p:nvPr/>
        </p:nvSpPr>
        <p:spPr>
          <a:xfrm>
            <a:off x="2655875" y="3333506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soil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D8D99B-33D6-9F6B-3432-D3F95286EE83}"/>
              </a:ext>
            </a:extLst>
          </p:cNvPr>
          <p:cNvSpPr txBox="1"/>
          <p:nvPr/>
        </p:nvSpPr>
        <p:spPr>
          <a:xfrm>
            <a:off x="3865887" y="3323282"/>
            <a:ext cx="151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water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A05DAE-155F-3ACE-2FBD-C96C9E2E4C55}"/>
              </a:ext>
            </a:extLst>
          </p:cNvPr>
          <p:cNvCxnSpPr>
            <a:cxnSpLocks/>
          </p:cNvCxnSpPr>
          <p:nvPr/>
        </p:nvCxnSpPr>
        <p:spPr>
          <a:xfrm flipH="1" flipV="1">
            <a:off x="1917290" y="6312093"/>
            <a:ext cx="512626" cy="598308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1A1FD4B-2842-EDF0-F833-8D51600B0FE4}"/>
              </a:ext>
            </a:extLst>
          </p:cNvPr>
          <p:cNvCxnSpPr>
            <a:cxnSpLocks/>
          </p:cNvCxnSpPr>
          <p:nvPr/>
        </p:nvCxnSpPr>
        <p:spPr>
          <a:xfrm flipH="1" flipV="1">
            <a:off x="1917290" y="5800537"/>
            <a:ext cx="512626" cy="590308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7FD191-FE38-B069-ADE8-EA027362C966}"/>
              </a:ext>
            </a:extLst>
          </p:cNvPr>
          <p:cNvCxnSpPr>
            <a:cxnSpLocks/>
          </p:cNvCxnSpPr>
          <p:nvPr/>
        </p:nvCxnSpPr>
        <p:spPr>
          <a:xfrm flipH="1">
            <a:off x="1801019" y="5847604"/>
            <a:ext cx="601184" cy="900268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EADC6951-E159-79EF-ED1F-46D353EAB2CB}"/>
              </a:ext>
            </a:extLst>
          </p:cNvPr>
          <p:cNvSpPr/>
          <p:nvPr/>
        </p:nvSpPr>
        <p:spPr>
          <a:xfrm>
            <a:off x="285535" y="718249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3466C6-2369-7D93-119F-60683BF230DF}"/>
              </a:ext>
            </a:extLst>
          </p:cNvPr>
          <p:cNvSpPr txBox="1"/>
          <p:nvPr/>
        </p:nvSpPr>
        <p:spPr>
          <a:xfrm>
            <a:off x="601946" y="7190912"/>
            <a:ext cx="643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Which three of the following are rainforest plant adaptations?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18FDD4-6015-EE08-C912-1E83D57F4192}"/>
              </a:ext>
            </a:extLst>
          </p:cNvPr>
          <p:cNvSpPr txBox="1"/>
          <p:nvPr/>
        </p:nvSpPr>
        <p:spPr>
          <a:xfrm>
            <a:off x="1005124" y="7550985"/>
            <a:ext cx="1717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Drip tips on leaves</a:t>
            </a:r>
          </a:p>
        </p:txBody>
      </p:sp>
      <p:sp>
        <p:nvSpPr>
          <p:cNvPr id="54" name="Rounded Rectangle 31">
            <a:extLst>
              <a:ext uri="{FF2B5EF4-FFF2-40B4-BE49-F238E27FC236}">
                <a16:creationId xmlns:a16="http://schemas.microsoft.com/office/drawing/2014/main" id="{8B0A6FE6-E9E8-416B-C527-0A8BC6E8A501}"/>
              </a:ext>
            </a:extLst>
          </p:cNvPr>
          <p:cNvSpPr/>
          <p:nvPr/>
        </p:nvSpPr>
        <p:spPr>
          <a:xfrm>
            <a:off x="699172" y="75308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C2B7FDF-A011-43AF-C6DA-27C96F6AAF66}"/>
              </a:ext>
            </a:extLst>
          </p:cNvPr>
          <p:cNvSpPr txBox="1"/>
          <p:nvPr/>
        </p:nvSpPr>
        <p:spPr>
          <a:xfrm>
            <a:off x="3113743" y="7547595"/>
            <a:ext cx="163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Deep tap roots</a:t>
            </a:r>
          </a:p>
        </p:txBody>
      </p:sp>
      <p:sp>
        <p:nvSpPr>
          <p:cNvPr id="56" name="Rounded Rectangle 31">
            <a:extLst>
              <a:ext uri="{FF2B5EF4-FFF2-40B4-BE49-F238E27FC236}">
                <a16:creationId xmlns:a16="http://schemas.microsoft.com/office/drawing/2014/main" id="{2A1638D0-4440-5FF9-CE73-19CC286E4565}"/>
              </a:ext>
            </a:extLst>
          </p:cNvPr>
          <p:cNvSpPr/>
          <p:nvPr/>
        </p:nvSpPr>
        <p:spPr>
          <a:xfrm>
            <a:off x="2807791" y="752747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81A074-ABD3-7DCE-34A5-72C39D906788}"/>
              </a:ext>
            </a:extLst>
          </p:cNvPr>
          <p:cNvSpPr txBox="1"/>
          <p:nvPr/>
        </p:nvSpPr>
        <p:spPr>
          <a:xfrm>
            <a:off x="5222362" y="7553888"/>
            <a:ext cx="152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Thick bark to store water</a:t>
            </a:r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8699FB88-5F0B-D685-E761-E7698519AD58}"/>
              </a:ext>
            </a:extLst>
          </p:cNvPr>
          <p:cNvSpPr/>
          <p:nvPr/>
        </p:nvSpPr>
        <p:spPr>
          <a:xfrm>
            <a:off x="4916410" y="753376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C5AB955-501D-6120-61A1-EA342A0DA21F}"/>
              </a:ext>
            </a:extLst>
          </p:cNvPr>
          <p:cNvSpPr txBox="1"/>
          <p:nvPr/>
        </p:nvSpPr>
        <p:spPr>
          <a:xfrm>
            <a:off x="1005124" y="8163008"/>
            <a:ext cx="1578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Stratified layers</a:t>
            </a:r>
          </a:p>
        </p:txBody>
      </p:sp>
      <p:sp>
        <p:nvSpPr>
          <p:cNvPr id="79" name="Rounded Rectangle 31">
            <a:extLst>
              <a:ext uri="{FF2B5EF4-FFF2-40B4-BE49-F238E27FC236}">
                <a16:creationId xmlns:a16="http://schemas.microsoft.com/office/drawing/2014/main" id="{DE155DB5-123E-E856-9134-3CD8C25ABAB8}"/>
              </a:ext>
            </a:extLst>
          </p:cNvPr>
          <p:cNvSpPr/>
          <p:nvPr/>
        </p:nvSpPr>
        <p:spPr>
          <a:xfrm>
            <a:off x="699172" y="814288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4E006B-82C5-7FCE-0F9F-A6B7C9094159}"/>
              </a:ext>
            </a:extLst>
          </p:cNvPr>
          <p:cNvSpPr txBox="1"/>
          <p:nvPr/>
        </p:nvSpPr>
        <p:spPr>
          <a:xfrm>
            <a:off x="3113744" y="8159618"/>
            <a:ext cx="127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Buttress roots</a:t>
            </a:r>
          </a:p>
        </p:txBody>
      </p:sp>
      <p:sp>
        <p:nvSpPr>
          <p:cNvPr id="81" name="Rounded Rectangle 31">
            <a:extLst>
              <a:ext uri="{FF2B5EF4-FFF2-40B4-BE49-F238E27FC236}">
                <a16:creationId xmlns:a16="http://schemas.microsoft.com/office/drawing/2014/main" id="{3D89744C-05F5-8515-EDB8-DE74E3DF0CD4}"/>
              </a:ext>
            </a:extLst>
          </p:cNvPr>
          <p:cNvSpPr/>
          <p:nvPr/>
        </p:nvSpPr>
        <p:spPr>
          <a:xfrm>
            <a:off x="2807791" y="813949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A85F0F0-BC20-4927-D7BB-104B5BB86C94}"/>
              </a:ext>
            </a:extLst>
          </p:cNvPr>
          <p:cNvSpPr txBox="1"/>
          <p:nvPr/>
        </p:nvSpPr>
        <p:spPr>
          <a:xfrm>
            <a:off x="5222363" y="8165911"/>
            <a:ext cx="127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Small leaves to conserve water</a:t>
            </a:r>
          </a:p>
        </p:txBody>
      </p:sp>
      <p:sp>
        <p:nvSpPr>
          <p:cNvPr id="83" name="Rounded Rectangle 31">
            <a:extLst>
              <a:ext uri="{FF2B5EF4-FFF2-40B4-BE49-F238E27FC236}">
                <a16:creationId xmlns:a16="http://schemas.microsoft.com/office/drawing/2014/main" id="{1F4AA184-992E-425A-391C-A46CA6694398}"/>
              </a:ext>
            </a:extLst>
          </p:cNvPr>
          <p:cNvSpPr/>
          <p:nvPr/>
        </p:nvSpPr>
        <p:spPr>
          <a:xfrm>
            <a:off x="4916410" y="814579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ACB7F984-6274-D34A-13DB-E602193107C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669" y="8079902"/>
            <a:ext cx="352257" cy="352257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C4B6CE8B-DCC8-E25C-ECE1-C0B7879C636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573" y="7454258"/>
            <a:ext cx="352257" cy="35225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3AC8687A-DCF0-B946-E786-83ED4219482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5966" y="8066362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4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84D19-C753-A04C-0B28-FFC62A57C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0395DD-32EF-A4BE-ED39-97A9C6F2C42F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C604A6-FA32-D135-0884-4C1CF2C73194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62CA234-3B1E-A8A2-FFD3-698ADF02F08E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3BFC7BD0-96FB-52B9-6D51-A03C8009A7A3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960FD230-2716-F0AA-5D2B-E734D9EB047D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977C9C2-14E0-2357-3F3C-7A4B0D4D07F3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51F815-5C68-F175-1B7D-C4375E60CDD4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B1C901D-EA93-2770-4716-B57C6922BA4B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7488BD-D985-A135-F410-0E7BA792E6A7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5">
            <a:extLst>
              <a:ext uri="{FF2B5EF4-FFF2-40B4-BE49-F238E27FC236}">
                <a16:creationId xmlns:a16="http://schemas.microsoft.com/office/drawing/2014/main" id="{46D51F11-B4CC-7C52-F11F-B487476F9D0A}"/>
              </a:ext>
            </a:extLst>
          </p:cNvPr>
          <p:cNvGrpSpPr/>
          <p:nvPr/>
        </p:nvGrpSpPr>
        <p:grpSpPr>
          <a:xfrm>
            <a:off x="1507796" y="353677"/>
            <a:ext cx="3872587" cy="343582"/>
            <a:chOff x="0" y="0"/>
            <a:chExt cx="4752179" cy="500475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83AC15D6-9ADD-B48B-0975-904FE4EE3A1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E2EE8D72-FDE4-932D-0BAC-D0FBEADC2722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D8CB6AA-FE36-5A19-D948-A3A5C58A281D}"/>
              </a:ext>
            </a:extLst>
          </p:cNvPr>
          <p:cNvSpPr txBox="1"/>
          <p:nvPr/>
        </p:nvSpPr>
        <p:spPr>
          <a:xfrm>
            <a:off x="1001128" y="367753"/>
            <a:ext cx="4855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Forests under threat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4E7F77-26F1-6377-092A-B32064E014C8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D7A6F-C0AA-29FE-29C6-217DFEF3A2FF}"/>
              </a:ext>
            </a:extLst>
          </p:cNvPr>
          <p:cNvSpPr txBox="1"/>
          <p:nvPr/>
        </p:nvSpPr>
        <p:spPr>
          <a:xfrm>
            <a:off x="260116" y="2285464"/>
            <a:ext cx="6414812" cy="135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combination of __________ and __________ encourages ____________ to break down __________ plants and animals very __________, releasing nutrients into the __________ for plants to absorb.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AE616F-8EA4-292C-93D0-7A05F86D6F68}"/>
              </a:ext>
            </a:extLst>
          </p:cNvPr>
          <p:cNvSpPr txBox="1"/>
          <p:nvPr/>
        </p:nvSpPr>
        <p:spPr>
          <a:xfrm>
            <a:off x="569819" y="1825242"/>
            <a:ext cx="6068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Fill in the blanks using: </a:t>
            </a:r>
          </a:p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heat, dead, quickly, soil, decomposers, rain</a:t>
            </a:r>
            <a:endParaRPr lang="en-GB" sz="1400" b="1" dirty="0">
              <a:solidFill>
                <a:srgbClr val="0C316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AEFC3-AD13-F1B6-FBA9-C39DE9E79816}"/>
              </a:ext>
            </a:extLst>
          </p:cNvPr>
          <p:cNvSpPr txBox="1"/>
          <p:nvPr/>
        </p:nvSpPr>
        <p:spPr>
          <a:xfrm>
            <a:off x="2190100" y="2334119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rain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A30C1-E3D4-3B5E-7A10-C7FCA687F1A6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3E6D18-29D1-BBDA-EB4F-7E16000EE817}"/>
              </a:ext>
            </a:extLst>
          </p:cNvPr>
          <p:cNvSpPr txBox="1"/>
          <p:nvPr/>
        </p:nvSpPr>
        <p:spPr>
          <a:xfrm>
            <a:off x="732458" y="1265398"/>
            <a:ext cx="53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Characteristics of the tropical rainforest - 2</a:t>
            </a:r>
            <a:endParaRPr lang="en-US" sz="20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1911F-8A38-58D6-4567-AF24E969FB66}"/>
              </a:ext>
            </a:extLst>
          </p:cNvPr>
          <p:cNvSpPr txBox="1"/>
          <p:nvPr/>
        </p:nvSpPr>
        <p:spPr>
          <a:xfrm>
            <a:off x="3657792" y="2332387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heat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0BE0AF-5F89-24D4-68D5-798011F501BA}"/>
              </a:ext>
            </a:extLst>
          </p:cNvPr>
          <p:cNvSpPr txBox="1"/>
          <p:nvPr/>
        </p:nvSpPr>
        <p:spPr>
          <a:xfrm>
            <a:off x="3021532" y="2641896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dead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26C642-FB28-9819-A32A-0C99B4EC1A33}"/>
              </a:ext>
            </a:extLst>
          </p:cNvPr>
          <p:cNvSpPr txBox="1"/>
          <p:nvPr/>
        </p:nvSpPr>
        <p:spPr>
          <a:xfrm>
            <a:off x="260116" y="2649376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decomposers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696B49-D4A5-EE03-D088-0ABC7DAF7AEB}"/>
              </a:ext>
            </a:extLst>
          </p:cNvPr>
          <p:cNvSpPr txBox="1"/>
          <p:nvPr/>
        </p:nvSpPr>
        <p:spPr>
          <a:xfrm>
            <a:off x="242925" y="2980995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quickly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53DB0C-0172-9D49-EFEF-450F25DB97E8}"/>
              </a:ext>
            </a:extLst>
          </p:cNvPr>
          <p:cNvSpPr txBox="1"/>
          <p:nvPr/>
        </p:nvSpPr>
        <p:spPr>
          <a:xfrm>
            <a:off x="4118593" y="2957153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soil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75F4E8-7085-6B52-1F55-E1D3AF0F1939}"/>
              </a:ext>
            </a:extLst>
          </p:cNvPr>
          <p:cNvSpPr/>
          <p:nvPr/>
        </p:nvSpPr>
        <p:spPr>
          <a:xfrm>
            <a:off x="285535" y="3668902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D71EFE-8E46-C95B-A7C3-91F36DB90F67}"/>
              </a:ext>
            </a:extLst>
          </p:cNvPr>
          <p:cNvSpPr txBox="1"/>
          <p:nvPr/>
        </p:nvSpPr>
        <p:spPr>
          <a:xfrm>
            <a:off x="616584" y="3599240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7613C1-A446-2BC9-619B-6D432EEB7833}"/>
              </a:ext>
            </a:extLst>
          </p:cNvPr>
          <p:cNvSpPr txBox="1"/>
          <p:nvPr/>
        </p:nvSpPr>
        <p:spPr>
          <a:xfrm>
            <a:off x="250170" y="4032250"/>
            <a:ext cx="49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have low biodiversity.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190F25-E52D-167C-31D3-69C820BE9CD9}"/>
              </a:ext>
            </a:extLst>
          </p:cNvPr>
          <p:cNvSpPr txBox="1"/>
          <p:nvPr/>
        </p:nvSpPr>
        <p:spPr>
          <a:xfrm>
            <a:off x="250170" y="4469329"/>
            <a:ext cx="506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Nutrients are quickly recycled in rainforest soils.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E1EB4B-D495-0C75-1E18-2D03F2B28271}"/>
              </a:ext>
            </a:extLst>
          </p:cNvPr>
          <p:cNvSpPr txBox="1"/>
          <p:nvPr/>
        </p:nvSpPr>
        <p:spPr>
          <a:xfrm>
            <a:off x="250170" y="4918510"/>
            <a:ext cx="482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Rainforests have thin, nutrient-rich soils.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1920D6-B6FE-E3CC-EDFE-EE2051207B46}"/>
              </a:ext>
            </a:extLst>
          </p:cNvPr>
          <p:cNvSpPr txBox="1"/>
          <p:nvPr/>
        </p:nvSpPr>
        <p:spPr>
          <a:xfrm>
            <a:off x="4940072" y="3609005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3EC9BF-7D35-C981-5045-E7A686A8026A}"/>
              </a:ext>
            </a:extLst>
          </p:cNvPr>
          <p:cNvSpPr txBox="1"/>
          <p:nvPr/>
        </p:nvSpPr>
        <p:spPr>
          <a:xfrm>
            <a:off x="5784781" y="3602741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43" name="Rounded Rectangle 31">
            <a:extLst>
              <a:ext uri="{FF2B5EF4-FFF2-40B4-BE49-F238E27FC236}">
                <a16:creationId xmlns:a16="http://schemas.microsoft.com/office/drawing/2014/main" id="{B3ADDC28-C485-68AE-6B06-CC0C478C98FA}"/>
              </a:ext>
            </a:extLst>
          </p:cNvPr>
          <p:cNvSpPr/>
          <p:nvPr/>
        </p:nvSpPr>
        <p:spPr>
          <a:xfrm>
            <a:off x="5211856" y="400236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09D87071-F004-7E8D-88C1-78DCD3C3D865}"/>
              </a:ext>
            </a:extLst>
          </p:cNvPr>
          <p:cNvSpPr/>
          <p:nvPr/>
        </p:nvSpPr>
        <p:spPr>
          <a:xfrm>
            <a:off x="6013620" y="400713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B8ADFBF7-AC58-0669-9FF4-C05208D415CC}"/>
              </a:ext>
            </a:extLst>
          </p:cNvPr>
          <p:cNvSpPr/>
          <p:nvPr/>
        </p:nvSpPr>
        <p:spPr>
          <a:xfrm>
            <a:off x="5211856" y="44396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37">
            <a:extLst>
              <a:ext uri="{FF2B5EF4-FFF2-40B4-BE49-F238E27FC236}">
                <a16:creationId xmlns:a16="http://schemas.microsoft.com/office/drawing/2014/main" id="{588F81FD-EEA1-45CB-1D00-4545D4B3F5A3}"/>
              </a:ext>
            </a:extLst>
          </p:cNvPr>
          <p:cNvSpPr/>
          <p:nvPr/>
        </p:nvSpPr>
        <p:spPr>
          <a:xfrm>
            <a:off x="6013620" y="44444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38">
            <a:extLst>
              <a:ext uri="{FF2B5EF4-FFF2-40B4-BE49-F238E27FC236}">
                <a16:creationId xmlns:a16="http://schemas.microsoft.com/office/drawing/2014/main" id="{8319C997-67B4-A390-13D2-5BB2926B0669}"/>
              </a:ext>
            </a:extLst>
          </p:cNvPr>
          <p:cNvSpPr/>
          <p:nvPr/>
        </p:nvSpPr>
        <p:spPr>
          <a:xfrm>
            <a:off x="5210848" y="488179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id="{9BC95FB8-CDB0-53C5-BB1A-73D78B8EF7A8}"/>
              </a:ext>
            </a:extLst>
          </p:cNvPr>
          <p:cNvSpPr/>
          <p:nvPr/>
        </p:nvSpPr>
        <p:spPr>
          <a:xfrm>
            <a:off x="6012612" y="488656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3290304F-0C7C-F97C-BFD7-62530C97A105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7117" y="3945619"/>
            <a:ext cx="352257" cy="352257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1685550-C579-5EE6-C3DF-FCAD8C89581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5353" y="4377591"/>
            <a:ext cx="352257" cy="352257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395D5ED-0B37-2D96-1638-826531282D8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7117" y="4814011"/>
            <a:ext cx="352257" cy="35225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E3F4A6C-44F2-F1A9-EC21-95FC0BFEBCE9}"/>
              </a:ext>
            </a:extLst>
          </p:cNvPr>
          <p:cNvSpPr txBox="1"/>
          <p:nvPr/>
        </p:nvSpPr>
        <p:spPr>
          <a:xfrm>
            <a:off x="252355" y="5357598"/>
            <a:ext cx="506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Decomposers act slowly in rainforest climates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1861727-D443-45DD-3129-EA93FB7C944C}"/>
              </a:ext>
            </a:extLst>
          </p:cNvPr>
          <p:cNvSpPr txBox="1"/>
          <p:nvPr/>
        </p:nvSpPr>
        <p:spPr>
          <a:xfrm>
            <a:off x="252355" y="5806779"/>
            <a:ext cx="482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Most nutrients are stored in the biomass.</a:t>
            </a: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8D4EED61-ECF6-68CE-70D3-581675B0B1ED}"/>
              </a:ext>
            </a:extLst>
          </p:cNvPr>
          <p:cNvSpPr/>
          <p:nvPr/>
        </p:nvSpPr>
        <p:spPr>
          <a:xfrm>
            <a:off x="5214041" y="532796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37">
            <a:extLst>
              <a:ext uri="{FF2B5EF4-FFF2-40B4-BE49-F238E27FC236}">
                <a16:creationId xmlns:a16="http://schemas.microsoft.com/office/drawing/2014/main" id="{E25583B7-CABD-F326-7757-DE6EA10A5C6D}"/>
              </a:ext>
            </a:extLst>
          </p:cNvPr>
          <p:cNvSpPr/>
          <p:nvPr/>
        </p:nvSpPr>
        <p:spPr>
          <a:xfrm>
            <a:off x="6015805" y="53327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ounded Rectangle 38">
            <a:extLst>
              <a:ext uri="{FF2B5EF4-FFF2-40B4-BE49-F238E27FC236}">
                <a16:creationId xmlns:a16="http://schemas.microsoft.com/office/drawing/2014/main" id="{856B9DA5-094C-4269-73A8-04DEFF70E7BA}"/>
              </a:ext>
            </a:extLst>
          </p:cNvPr>
          <p:cNvSpPr/>
          <p:nvPr/>
        </p:nvSpPr>
        <p:spPr>
          <a:xfrm>
            <a:off x="5213033" y="577006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40">
            <a:extLst>
              <a:ext uri="{FF2B5EF4-FFF2-40B4-BE49-F238E27FC236}">
                <a16:creationId xmlns:a16="http://schemas.microsoft.com/office/drawing/2014/main" id="{D0A4905E-58F0-7C2E-23A8-E35D1CA0444D}"/>
              </a:ext>
            </a:extLst>
          </p:cNvPr>
          <p:cNvSpPr/>
          <p:nvPr/>
        </p:nvSpPr>
        <p:spPr>
          <a:xfrm>
            <a:off x="6014797" y="57748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0BD27C62-1B26-109C-2339-F94862146EC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2585" y="5274580"/>
            <a:ext cx="352257" cy="352257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ECFB52D5-21D3-FD10-96C5-1A76F2849FC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46187" y="5709842"/>
            <a:ext cx="352257" cy="352257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D93E2661-E67E-FB41-C487-B11DC8FCEDE8}"/>
              </a:ext>
            </a:extLst>
          </p:cNvPr>
          <p:cNvSpPr/>
          <p:nvPr/>
        </p:nvSpPr>
        <p:spPr>
          <a:xfrm>
            <a:off x="260116" y="617308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8C8612-092B-C4CE-3CAB-720C86C10004}"/>
              </a:ext>
            </a:extLst>
          </p:cNvPr>
          <p:cNvSpPr txBox="1"/>
          <p:nvPr/>
        </p:nvSpPr>
        <p:spPr>
          <a:xfrm>
            <a:off x="569819" y="6195588"/>
            <a:ext cx="221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Label the diagram below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Emergent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Canopy,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Under canopy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Shrub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Ground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Buttress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Drip-tip leaves </a:t>
            </a:r>
            <a:b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</a:br>
            <a:endParaRPr lang="en-US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75" name="Picture 74" descr="A drawing of a forest&#10;&#10;AI-generated content may be incorrect.">
            <a:extLst>
              <a:ext uri="{FF2B5EF4-FFF2-40B4-BE49-F238E27FC236}">
                <a16:creationId xmlns:a16="http://schemas.microsoft.com/office/drawing/2014/main" id="{93C6FE51-02AA-B372-A66F-D078E152F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7851" y="6602560"/>
            <a:ext cx="2612568" cy="266145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E176254-6C00-9E9B-99AB-B6C3A1FAD007}"/>
              </a:ext>
            </a:extLst>
          </p:cNvPr>
          <p:cNvSpPr txBox="1"/>
          <p:nvPr/>
        </p:nvSpPr>
        <p:spPr>
          <a:xfrm>
            <a:off x="3240961" y="6187976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emergent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7370607-0F15-7948-7D9E-0848331367EA}"/>
              </a:ext>
            </a:extLst>
          </p:cNvPr>
          <p:cNvSpPr txBox="1"/>
          <p:nvPr/>
        </p:nvSpPr>
        <p:spPr>
          <a:xfrm>
            <a:off x="2285754" y="7359422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canopy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DEB62A-3972-F4FA-D280-9A8002D3BC10}"/>
              </a:ext>
            </a:extLst>
          </p:cNvPr>
          <p:cNvSpPr txBox="1"/>
          <p:nvPr/>
        </p:nvSpPr>
        <p:spPr>
          <a:xfrm>
            <a:off x="2282374" y="7714767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 canopy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C291299-27F2-1AD9-1E6B-BD71C6FB5267}"/>
              </a:ext>
            </a:extLst>
          </p:cNvPr>
          <p:cNvSpPr txBox="1"/>
          <p:nvPr/>
        </p:nvSpPr>
        <p:spPr>
          <a:xfrm>
            <a:off x="2236857" y="8162201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shrub layer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896FC4B-3BF9-E6D8-ACD2-489F7B975F9B}"/>
              </a:ext>
            </a:extLst>
          </p:cNvPr>
          <p:cNvSpPr txBox="1"/>
          <p:nvPr/>
        </p:nvSpPr>
        <p:spPr>
          <a:xfrm>
            <a:off x="2252297" y="8920196"/>
            <a:ext cx="1512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ground layer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270A65F-D41E-F672-6CD5-4AD286B013B6}"/>
              </a:ext>
            </a:extLst>
          </p:cNvPr>
          <p:cNvSpPr txBox="1"/>
          <p:nvPr/>
        </p:nvSpPr>
        <p:spPr>
          <a:xfrm>
            <a:off x="2036881" y="8414866"/>
            <a:ext cx="172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buttress roots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E1AE965-3D9F-7DBD-8D0E-14DB588D7EBE}"/>
              </a:ext>
            </a:extLst>
          </p:cNvPr>
          <p:cNvSpPr txBox="1"/>
          <p:nvPr/>
        </p:nvSpPr>
        <p:spPr>
          <a:xfrm>
            <a:off x="5856870" y="8097136"/>
            <a:ext cx="876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drip- tip leaves</a:t>
            </a:r>
            <a:endParaRPr lang="en-GB" sz="1200" b="1" dirty="0">
              <a:solidFill>
                <a:srgbClr val="81A032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43B76D3-2E3E-C46D-5ABA-440DD920A8C2}"/>
              </a:ext>
            </a:extLst>
          </p:cNvPr>
          <p:cNvCxnSpPr/>
          <p:nvPr/>
        </p:nvCxnSpPr>
        <p:spPr>
          <a:xfrm>
            <a:off x="3975943" y="6458004"/>
            <a:ext cx="136317" cy="176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A862F48-86BC-545F-A841-DF2B923A3EBF}"/>
              </a:ext>
            </a:extLst>
          </p:cNvPr>
          <p:cNvCxnSpPr>
            <a:cxnSpLocks/>
          </p:cNvCxnSpPr>
          <p:nvPr/>
        </p:nvCxnSpPr>
        <p:spPr>
          <a:xfrm flipV="1">
            <a:off x="3442736" y="7513310"/>
            <a:ext cx="434258" cy="4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86D421D-3DBE-BBF6-4D17-6AC3AB16F826}"/>
              </a:ext>
            </a:extLst>
          </p:cNvPr>
          <p:cNvCxnSpPr>
            <a:cxnSpLocks/>
          </p:cNvCxnSpPr>
          <p:nvPr/>
        </p:nvCxnSpPr>
        <p:spPr>
          <a:xfrm flipV="1">
            <a:off x="3712417" y="7894508"/>
            <a:ext cx="434258" cy="4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8179F32-2866-6183-6EEC-2D0B4685B4B3}"/>
              </a:ext>
            </a:extLst>
          </p:cNvPr>
          <p:cNvCxnSpPr>
            <a:cxnSpLocks/>
          </p:cNvCxnSpPr>
          <p:nvPr/>
        </p:nvCxnSpPr>
        <p:spPr>
          <a:xfrm>
            <a:off x="3599929" y="8338913"/>
            <a:ext cx="2031391" cy="537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1B78074-A4E6-C6C8-C290-BA638399E72C}"/>
              </a:ext>
            </a:extLst>
          </p:cNvPr>
          <p:cNvCxnSpPr>
            <a:cxnSpLocks/>
          </p:cNvCxnSpPr>
          <p:nvPr/>
        </p:nvCxnSpPr>
        <p:spPr>
          <a:xfrm>
            <a:off x="3593807" y="8580217"/>
            <a:ext cx="902618" cy="339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FF455FA-273C-CD34-5FF0-A0A14D799226}"/>
              </a:ext>
            </a:extLst>
          </p:cNvPr>
          <p:cNvCxnSpPr>
            <a:cxnSpLocks/>
          </p:cNvCxnSpPr>
          <p:nvPr/>
        </p:nvCxnSpPr>
        <p:spPr>
          <a:xfrm>
            <a:off x="3625000" y="9108732"/>
            <a:ext cx="41910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A7204EE-BCA5-3CAD-D1F4-DC83C3F53FD2}"/>
              </a:ext>
            </a:extLst>
          </p:cNvPr>
          <p:cNvCxnSpPr>
            <a:cxnSpLocks/>
          </p:cNvCxnSpPr>
          <p:nvPr/>
        </p:nvCxnSpPr>
        <p:spPr>
          <a:xfrm flipH="1">
            <a:off x="5856870" y="8414011"/>
            <a:ext cx="179828" cy="387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90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617</Words>
  <Application>Microsoft Macintosh PowerPoint</Application>
  <PresentationFormat>A4 Paper (210x297 mm)</PresentationFormat>
  <Paragraphs>139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Bobby Jones Soft Regular</vt:lpstr>
      <vt:lpstr>Cavolini</vt:lpstr>
      <vt:lpstr>Aptos Display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</dc:creator>
  <cp:lastModifiedBy>Anthony Bennett - Internet Geography</cp:lastModifiedBy>
  <cp:revision>35</cp:revision>
  <dcterms:created xsi:type="dcterms:W3CDTF">2025-07-28T21:30:38Z</dcterms:created>
  <dcterms:modified xsi:type="dcterms:W3CDTF">2025-09-09T13:27:43Z</dcterms:modified>
</cp:coreProperties>
</file>