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6"/>
  </p:notesMasterIdLst>
  <p:sldIdLst>
    <p:sldId id="260" r:id="rId2"/>
    <p:sldId id="266" r:id="rId3"/>
    <p:sldId id="267" r:id="rId4"/>
    <p:sldId id="268" r:id="rId5"/>
  </p:sldIdLst>
  <p:sldSz cx="6858000" cy="9906000" type="A4"/>
  <p:notesSz cx="6858000" cy="9144000"/>
  <p:embeddedFontLst>
    <p:embeddedFont>
      <p:font typeface="Bobby Jones Soft Regular" pitchFamily="2" charset="77"/>
      <p:regular r:id="rId7"/>
    </p:embeddedFont>
    <p:embeddedFont>
      <p:font typeface="Cavolini" panose="03000502040302020204" pitchFamily="66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890"/>
    <a:srgbClr val="81A032"/>
    <a:srgbClr val="124790"/>
    <a:srgbClr val="81A031"/>
    <a:srgbClr val="D9D9D9"/>
    <a:srgbClr val="F2D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47"/>
    <p:restoredTop sz="94668"/>
  </p:normalViewPr>
  <p:slideViewPr>
    <p:cSldViewPr snapToGrid="0">
      <p:cViewPr>
        <p:scale>
          <a:sx n="176" d="100"/>
          <a:sy n="176" d="100"/>
        </p:scale>
        <p:origin x="2048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6F6DA-F618-384F-954F-4ABFCD5CC6A5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D2C58-76A5-B948-90E3-A8183A41C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489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180EA-51CC-EEB1-DF6B-24953A111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4ADE31-6E8A-4DF3-A942-89EF49B346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7BEC1D-8002-00A3-6B0B-B4C8792FAF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5A8F3-3479-34E3-8D4E-75C9CC927B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D2C58-76A5-B948-90E3-A8183A41C6A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376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AB21D-F292-4CA7-76BD-A8AB00C28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C1F1AC-74BA-B4E6-4F49-B74E34A51F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94F8C0-15F2-4DCC-E869-9D5CF12A2B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002156-3D85-6857-4FD7-1781220217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D2C58-76A5-B948-90E3-A8183A41C6A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529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46145-E2AD-83BD-E91B-AFE573BF5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12DA1E-7A11-8A91-17D8-178FB8173C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115EC6-7E1C-8817-3D0A-804957DBBC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C1919C-4F68-81A1-2CDE-BB935D4478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D2C58-76A5-B948-90E3-A8183A41C6A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59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C69DD-E941-7DC3-605C-4419B5989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DCDA11-2C49-ED78-BEFF-CA92A3AEE8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B1A680-C916-7660-BC51-7F0FC906B2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0561B-859C-7806-9E41-24D88D0144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D2C58-76A5-B948-90E3-A8183A41C6A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333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281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458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171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175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08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961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06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876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353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8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60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EDA854-2F81-8E46-9A1C-08D78B623DA4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14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D1B27-3AEF-3DE3-C07E-5A204E7A4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1DE9114-5B44-F49B-17C8-E957CDED8AE9}"/>
              </a:ext>
            </a:extLst>
          </p:cNvPr>
          <p:cNvSpPr/>
          <p:nvPr/>
        </p:nvSpPr>
        <p:spPr>
          <a:xfrm>
            <a:off x="111998" y="9039541"/>
            <a:ext cx="6634003" cy="697131"/>
          </a:xfrm>
          <a:prstGeom prst="round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F2DF25E-3453-5248-F526-7217CD274657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2B5900B-7884-E5EA-F2C7-DD0F2D179EDE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A553693E-CD31-7E89-4B11-79FF8BB18496}"/>
              </a:ext>
            </a:extLst>
          </p:cNvPr>
          <p:cNvSpPr/>
          <p:nvPr/>
        </p:nvSpPr>
        <p:spPr>
          <a:xfrm>
            <a:off x="142725" y="8960481"/>
            <a:ext cx="6574000" cy="442252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F6DFF5B2-D293-0B18-99A3-3D5C15A2C589}"/>
              </a:ext>
            </a:extLst>
          </p:cNvPr>
          <p:cNvSpPr/>
          <p:nvPr/>
        </p:nvSpPr>
        <p:spPr>
          <a:xfrm>
            <a:off x="4358619" y="9169798"/>
            <a:ext cx="2123666" cy="3530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59" name="Picture 58" descr="Internet Geography">
            <a:extLst>
              <a:ext uri="{FF2B5EF4-FFF2-40B4-BE49-F238E27FC236}">
                <a16:creationId xmlns:a16="http://schemas.microsoft.com/office/drawing/2014/main" id="{FADFB096-B897-648C-E79E-393611030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12" y="9228264"/>
            <a:ext cx="2051080" cy="236101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C815FF50-579F-8076-4D82-FADCC5347C70}"/>
              </a:ext>
            </a:extLst>
          </p:cNvPr>
          <p:cNvSpPr/>
          <p:nvPr/>
        </p:nvSpPr>
        <p:spPr>
          <a:xfrm>
            <a:off x="111998" y="614193"/>
            <a:ext cx="6634003" cy="1172575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CECC0E04-BD14-B9A0-37D1-3775430D5A85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2" name="Freeform 2">
            <a:extLst>
              <a:ext uri="{FF2B5EF4-FFF2-40B4-BE49-F238E27FC236}">
                <a16:creationId xmlns:a16="http://schemas.microsoft.com/office/drawing/2014/main" id="{DA0B72CD-9D6F-4A64-EFC8-1C597DDE3DD2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53" name="Freeform 3">
            <a:extLst>
              <a:ext uri="{FF2B5EF4-FFF2-40B4-BE49-F238E27FC236}">
                <a16:creationId xmlns:a16="http://schemas.microsoft.com/office/drawing/2014/main" id="{EEE55582-A095-C171-A553-59513CFCBD7F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 noProof="0" dirty="0"/>
          </a:p>
        </p:txBody>
      </p:sp>
      <p:grpSp>
        <p:nvGrpSpPr>
          <p:cNvPr id="54" name="Group 5">
            <a:extLst>
              <a:ext uri="{FF2B5EF4-FFF2-40B4-BE49-F238E27FC236}">
                <a16:creationId xmlns:a16="http://schemas.microsoft.com/office/drawing/2014/main" id="{C88C6BAA-694D-5FDF-D08F-219C2D3F6E3C}"/>
              </a:ext>
            </a:extLst>
          </p:cNvPr>
          <p:cNvGrpSpPr/>
          <p:nvPr/>
        </p:nvGrpSpPr>
        <p:grpSpPr>
          <a:xfrm>
            <a:off x="1583672" y="347958"/>
            <a:ext cx="3934153" cy="343582"/>
            <a:chOff x="0" y="0"/>
            <a:chExt cx="4752179" cy="500475"/>
          </a:xfrm>
        </p:grpSpPr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81B263A6-9363-49B6-5842-79918EC9C8C5}"/>
                </a:ext>
              </a:extLst>
            </p:cNvPr>
            <p:cNvSpPr/>
            <p:nvPr/>
          </p:nvSpPr>
          <p:spPr>
            <a:xfrm>
              <a:off x="0" y="0"/>
              <a:ext cx="4752179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6ADF0C1-4804-E19B-D99D-12EAF985CB03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 lang="en-GB" noProof="0" dirty="0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DEB0F706-C121-1E0C-1FD0-F86AA3675C78}"/>
              </a:ext>
            </a:extLst>
          </p:cNvPr>
          <p:cNvSpPr txBox="1"/>
          <p:nvPr/>
        </p:nvSpPr>
        <p:spPr>
          <a:xfrm>
            <a:off x="827913" y="1168280"/>
            <a:ext cx="5373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The impacts of national and </a:t>
            </a:r>
            <a:br>
              <a:rPr lang="en-GB" sz="2000" b="1" i="1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</a:br>
            <a:r>
              <a:rPr lang="en-GB" sz="2000" b="1" i="1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international migration on Lagos</a:t>
            </a:r>
            <a:endParaRPr lang="en-GB" sz="2400" b="1" i="1" noProof="0" dirty="0">
              <a:solidFill>
                <a:srgbClr val="FFFFFF"/>
              </a:solidFill>
              <a:latin typeface="Bobby Jones Soft Regular"/>
              <a:ea typeface="Bobby Jones Soft Regular"/>
              <a:cs typeface="Bobby Jones Soft Regular"/>
              <a:sym typeface="Bobby Jones Sof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7EAA1BB-8C18-883B-1155-0B0AD426D461}"/>
              </a:ext>
            </a:extLst>
          </p:cNvPr>
          <p:cNvSpPr txBox="1"/>
          <p:nvPr/>
        </p:nvSpPr>
        <p:spPr>
          <a:xfrm>
            <a:off x="1093856" y="37064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Urban Issues and Challenges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BCF8D39-CD25-C1DA-12FF-0C6A30B6E6A4}"/>
              </a:ext>
            </a:extLst>
          </p:cNvPr>
          <p:cNvSpPr txBox="1"/>
          <p:nvPr/>
        </p:nvSpPr>
        <p:spPr>
          <a:xfrm>
            <a:off x="864107" y="717224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noProof="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19B5D5-677A-96AB-ABAF-7DC206CEBF83}"/>
              </a:ext>
            </a:extLst>
          </p:cNvPr>
          <p:cNvSpPr txBox="1"/>
          <p:nvPr/>
        </p:nvSpPr>
        <p:spPr>
          <a:xfrm rot="16200000">
            <a:off x="605268" y="9138565"/>
            <a:ext cx="8955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noProof="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growth </a:t>
            </a:r>
          </a:p>
          <a:p>
            <a:r>
              <a:rPr lang="en-GB" sz="700" noProof="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of </a:t>
            </a:r>
            <a:r>
              <a:rPr lang="en-GB" sz="7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GB" sz="700" noProof="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agos</a:t>
            </a:r>
            <a:endParaRPr lang="en-GB" sz="700" noProof="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GB" sz="700" noProof="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360C103-3960-AF60-66EC-A45B98C9AA0C}"/>
              </a:ext>
            </a:extLst>
          </p:cNvPr>
          <p:cNvSpPr/>
          <p:nvPr/>
        </p:nvSpPr>
        <p:spPr>
          <a:xfrm>
            <a:off x="285534" y="1882260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E82C77-B292-300F-1C92-6D8900A350A5}"/>
              </a:ext>
            </a:extLst>
          </p:cNvPr>
          <p:cNvSpPr txBox="1"/>
          <p:nvPr/>
        </p:nvSpPr>
        <p:spPr>
          <a:xfrm>
            <a:off x="602752" y="1869760"/>
            <a:ext cx="5880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Match each key term to its definition.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CE0274-FF29-6079-A49D-2E3C2292CD2A}"/>
              </a:ext>
            </a:extLst>
          </p:cNvPr>
          <p:cNvSpPr txBox="1"/>
          <p:nvPr/>
        </p:nvSpPr>
        <p:spPr>
          <a:xfrm>
            <a:off x="267353" y="2173275"/>
            <a:ext cx="1768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National migration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714CFA-CD0C-356B-38E3-6CA055D15C3D}"/>
              </a:ext>
            </a:extLst>
          </p:cNvPr>
          <p:cNvSpPr txBox="1"/>
          <p:nvPr/>
        </p:nvSpPr>
        <p:spPr>
          <a:xfrm>
            <a:off x="2240527" y="2280997"/>
            <a:ext cx="4254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Birth rate is higher than death rate.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4A1FF0-DA61-F73B-4071-C0F16E336A8D}"/>
              </a:ext>
            </a:extLst>
          </p:cNvPr>
          <p:cNvSpPr txBox="1"/>
          <p:nvPr/>
        </p:nvSpPr>
        <p:spPr>
          <a:xfrm>
            <a:off x="267353" y="2618407"/>
            <a:ext cx="1997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International migration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C7F538-D8A8-C2E5-2706-C0B28976B1BC}"/>
              </a:ext>
            </a:extLst>
          </p:cNvPr>
          <p:cNvSpPr txBox="1"/>
          <p:nvPr/>
        </p:nvSpPr>
        <p:spPr>
          <a:xfrm>
            <a:off x="263534" y="3089076"/>
            <a:ext cx="1837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Natural </a:t>
            </a:r>
          </a:p>
          <a:p>
            <a: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increase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4F22DC-5E4C-DDE6-2CBC-C1A40806120F}"/>
              </a:ext>
            </a:extLst>
          </p:cNvPr>
          <p:cNvSpPr txBox="1"/>
          <p:nvPr/>
        </p:nvSpPr>
        <p:spPr>
          <a:xfrm>
            <a:off x="2240527" y="2726129"/>
            <a:ext cx="4529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 reason people are forced to leave an area.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35AC4C-18A4-2ECC-05A4-D005CC0C5C43}"/>
              </a:ext>
            </a:extLst>
          </p:cNvPr>
          <p:cNvSpPr txBox="1"/>
          <p:nvPr/>
        </p:nvSpPr>
        <p:spPr>
          <a:xfrm>
            <a:off x="2240527" y="3146737"/>
            <a:ext cx="4373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Movement from one country to another.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6A0C9B-603B-B138-6F60-E6263A85EE1C}"/>
              </a:ext>
            </a:extLst>
          </p:cNvPr>
          <p:cNvSpPr txBox="1"/>
          <p:nvPr/>
        </p:nvSpPr>
        <p:spPr>
          <a:xfrm>
            <a:off x="271172" y="3543105"/>
            <a:ext cx="1764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Pull factor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0237FA-C270-6D15-2946-C10405998FB0}"/>
              </a:ext>
            </a:extLst>
          </p:cNvPr>
          <p:cNvSpPr txBox="1"/>
          <p:nvPr/>
        </p:nvSpPr>
        <p:spPr>
          <a:xfrm>
            <a:off x="2240527" y="3543105"/>
            <a:ext cx="4373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 reason people are attracted to a location.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3C2D64-8C52-059C-11E7-71A8F2F4D4D7}"/>
              </a:ext>
            </a:extLst>
          </p:cNvPr>
          <p:cNvSpPr txBox="1"/>
          <p:nvPr/>
        </p:nvSpPr>
        <p:spPr>
          <a:xfrm>
            <a:off x="263534" y="3943990"/>
            <a:ext cx="1681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Push factor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8D9BD0D-F50A-39BD-4152-1F90CC306DB9}"/>
              </a:ext>
            </a:extLst>
          </p:cNvPr>
          <p:cNvSpPr txBox="1"/>
          <p:nvPr/>
        </p:nvSpPr>
        <p:spPr>
          <a:xfrm>
            <a:off x="2240527" y="3943990"/>
            <a:ext cx="4373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Movement within the same country.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8DA8ACE7-749D-D422-BBA9-FE7B596E7474}"/>
              </a:ext>
            </a:extLst>
          </p:cNvPr>
          <p:cNvSpPr/>
          <p:nvPr/>
        </p:nvSpPr>
        <p:spPr>
          <a:xfrm>
            <a:off x="285534" y="4251244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2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1F29EAC-FFFF-F1B7-05FB-E2BBC52523C3}"/>
              </a:ext>
            </a:extLst>
          </p:cNvPr>
          <p:cNvSpPr txBox="1"/>
          <p:nvPr/>
        </p:nvSpPr>
        <p:spPr>
          <a:xfrm>
            <a:off x="216044" y="4520094"/>
            <a:ext cx="6500681" cy="1676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population of Lagos is increasing rapidly due to n___________ </a:t>
            </a:r>
            <a:r>
              <a:rPr lang="en-GB" sz="1400" b="1" noProof="0" dirty="0" err="1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</a:t>
            </a:r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__________ and migration. Many people move to Lagos from r__________ areas in search of better __________, access to s__________ like schools and hospitals, and sometimes due to </a:t>
            </a:r>
            <a:r>
              <a:rPr lang="en-GB" sz="1400" b="1" noProof="0" dirty="0" err="1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</a:t>
            </a:r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_____________ migration from other countries in Africa.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8D2152-52CE-C8C9-18E0-2DE3E7E8A560}"/>
              </a:ext>
            </a:extLst>
          </p:cNvPr>
          <p:cNvSpPr txBox="1"/>
          <p:nvPr/>
        </p:nvSpPr>
        <p:spPr>
          <a:xfrm>
            <a:off x="549345" y="4265623"/>
            <a:ext cx="61381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Why is Lagos growing?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5076C7B-F92A-1ADE-CA7A-9287D908A009}"/>
              </a:ext>
            </a:extLst>
          </p:cNvPr>
          <p:cNvSpPr/>
          <p:nvPr/>
        </p:nvSpPr>
        <p:spPr>
          <a:xfrm>
            <a:off x="287458" y="6235699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3</a:t>
            </a:r>
          </a:p>
        </p:txBody>
      </p:sp>
      <p:pic>
        <p:nvPicPr>
          <p:cNvPr id="78" name="Picture 77" descr="A qr code with blue squares&#10;&#10;AI-generated content may be incorrect.">
            <a:extLst>
              <a:ext uri="{FF2B5EF4-FFF2-40B4-BE49-F238E27FC236}">
                <a16:creationId xmlns:a16="http://schemas.microsoft.com/office/drawing/2014/main" id="{17C4307C-FCEA-436A-2676-60226E9371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234" y="9001793"/>
            <a:ext cx="698400" cy="698400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B64550E8-89D6-74F3-7528-023B565B887B}"/>
              </a:ext>
            </a:extLst>
          </p:cNvPr>
          <p:cNvSpPr txBox="1"/>
          <p:nvPr/>
        </p:nvSpPr>
        <p:spPr>
          <a:xfrm rot="16200000">
            <a:off x="1593337" y="9138565"/>
            <a:ext cx="8955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noProof="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Why has Lagos grown?</a:t>
            </a:r>
          </a:p>
          <a:p>
            <a:endParaRPr lang="en-GB" sz="700" noProof="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83" name="Picture 82" descr="A qr code with blue and white squares&#10;&#10;AI-generated content may be incorrect.">
            <a:extLst>
              <a:ext uri="{FF2B5EF4-FFF2-40B4-BE49-F238E27FC236}">
                <a16:creationId xmlns:a16="http://schemas.microsoft.com/office/drawing/2014/main" id="{A1763016-2DC4-7543-E9F2-4D62878615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0396" y="9005393"/>
            <a:ext cx="694800" cy="694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A71AD5-EAE5-7EED-04B1-99E5C8BA0422}"/>
              </a:ext>
            </a:extLst>
          </p:cNvPr>
          <p:cNvSpPr txBox="1"/>
          <p:nvPr/>
        </p:nvSpPr>
        <p:spPr>
          <a:xfrm>
            <a:off x="599354" y="6186804"/>
            <a:ext cx="4452001" cy="384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Population growth of Lagos - True or false?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C35908-38A0-C1DE-19C9-81D136940592}"/>
              </a:ext>
            </a:extLst>
          </p:cNvPr>
          <p:cNvSpPr txBox="1"/>
          <p:nvPr/>
        </p:nvSpPr>
        <p:spPr>
          <a:xfrm>
            <a:off x="364675" y="6722495"/>
            <a:ext cx="4963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Lagos is one of the fastest-growing cities in the world.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0D2CEB-0368-0FF5-F941-D07A961F09EE}"/>
              </a:ext>
            </a:extLst>
          </p:cNvPr>
          <p:cNvSpPr txBox="1"/>
          <p:nvPr/>
        </p:nvSpPr>
        <p:spPr>
          <a:xfrm>
            <a:off x="364675" y="7079606"/>
            <a:ext cx="5062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Lagos’s population growth is only caused by natural increase.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83F100-51C1-1434-4A79-AEF001EB2C41}"/>
              </a:ext>
            </a:extLst>
          </p:cNvPr>
          <p:cNvSpPr txBox="1"/>
          <p:nvPr/>
        </p:nvSpPr>
        <p:spPr>
          <a:xfrm>
            <a:off x="364675" y="7455716"/>
            <a:ext cx="5011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population of Lagos is over 20 million people.</a:t>
            </a:r>
          </a:p>
        </p:txBody>
      </p:sp>
      <p:sp>
        <p:nvSpPr>
          <p:cNvPr id="16" name="Rounded Rectangle 31">
            <a:extLst>
              <a:ext uri="{FF2B5EF4-FFF2-40B4-BE49-F238E27FC236}">
                <a16:creationId xmlns:a16="http://schemas.microsoft.com/office/drawing/2014/main" id="{66FC6CF2-9D42-0CA1-502D-071775F638B2}"/>
              </a:ext>
            </a:extLst>
          </p:cNvPr>
          <p:cNvSpPr/>
          <p:nvPr/>
        </p:nvSpPr>
        <p:spPr>
          <a:xfrm>
            <a:off x="5362545" y="668217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32">
            <a:extLst>
              <a:ext uri="{FF2B5EF4-FFF2-40B4-BE49-F238E27FC236}">
                <a16:creationId xmlns:a16="http://schemas.microsoft.com/office/drawing/2014/main" id="{DE24FB90-FD63-38A8-E8C8-A3715B64A721}"/>
              </a:ext>
            </a:extLst>
          </p:cNvPr>
          <p:cNvSpPr/>
          <p:nvPr/>
        </p:nvSpPr>
        <p:spPr>
          <a:xfrm>
            <a:off x="6164309" y="668694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34">
            <a:extLst>
              <a:ext uri="{FF2B5EF4-FFF2-40B4-BE49-F238E27FC236}">
                <a16:creationId xmlns:a16="http://schemas.microsoft.com/office/drawing/2014/main" id="{384A6F9D-25BD-D402-6592-B96283E5D8AB}"/>
              </a:ext>
            </a:extLst>
          </p:cNvPr>
          <p:cNvSpPr/>
          <p:nvPr/>
        </p:nvSpPr>
        <p:spPr>
          <a:xfrm>
            <a:off x="5362545" y="705948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37">
            <a:extLst>
              <a:ext uri="{FF2B5EF4-FFF2-40B4-BE49-F238E27FC236}">
                <a16:creationId xmlns:a16="http://schemas.microsoft.com/office/drawing/2014/main" id="{F4AC7278-D740-63DA-BFB2-A54FE3B4E149}"/>
              </a:ext>
            </a:extLst>
          </p:cNvPr>
          <p:cNvSpPr/>
          <p:nvPr/>
        </p:nvSpPr>
        <p:spPr>
          <a:xfrm>
            <a:off x="6164309" y="706425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38">
            <a:extLst>
              <a:ext uri="{FF2B5EF4-FFF2-40B4-BE49-F238E27FC236}">
                <a16:creationId xmlns:a16="http://schemas.microsoft.com/office/drawing/2014/main" id="{A295061D-9945-0C73-0A29-97415F9FFE23}"/>
              </a:ext>
            </a:extLst>
          </p:cNvPr>
          <p:cNvSpPr/>
          <p:nvPr/>
        </p:nvSpPr>
        <p:spPr>
          <a:xfrm>
            <a:off x="5365132" y="743847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40">
            <a:extLst>
              <a:ext uri="{FF2B5EF4-FFF2-40B4-BE49-F238E27FC236}">
                <a16:creationId xmlns:a16="http://schemas.microsoft.com/office/drawing/2014/main" id="{ED4810FA-44C5-A9C0-8AB0-19BF8332EBC8}"/>
              </a:ext>
            </a:extLst>
          </p:cNvPr>
          <p:cNvSpPr/>
          <p:nvPr/>
        </p:nvSpPr>
        <p:spPr>
          <a:xfrm>
            <a:off x="6166896" y="744324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8169C98-0A81-7BC7-BCF7-57E1B84B982D}"/>
              </a:ext>
            </a:extLst>
          </p:cNvPr>
          <p:cNvSpPr txBox="1"/>
          <p:nvPr/>
        </p:nvSpPr>
        <p:spPr>
          <a:xfrm>
            <a:off x="5069010" y="6321398"/>
            <a:ext cx="897630" cy="384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643EF95-5222-10D3-6260-3693DD41EDD3}"/>
              </a:ext>
            </a:extLst>
          </p:cNvPr>
          <p:cNvSpPr txBox="1"/>
          <p:nvPr/>
        </p:nvSpPr>
        <p:spPr>
          <a:xfrm>
            <a:off x="5828827" y="6319090"/>
            <a:ext cx="988204" cy="384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False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92DDD43-0815-F919-F687-815631EF51A1}"/>
              </a:ext>
            </a:extLst>
          </p:cNvPr>
          <p:cNvSpPr txBox="1"/>
          <p:nvPr/>
        </p:nvSpPr>
        <p:spPr>
          <a:xfrm>
            <a:off x="381258" y="7837358"/>
            <a:ext cx="4963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Migration into Lagos is only from other countries.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CD1410-7169-F8F1-48EB-5E365A6D2A97}"/>
              </a:ext>
            </a:extLst>
          </p:cNvPr>
          <p:cNvSpPr txBox="1"/>
          <p:nvPr/>
        </p:nvSpPr>
        <p:spPr>
          <a:xfrm>
            <a:off x="374657" y="8219172"/>
            <a:ext cx="5062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Both natural increase and migration contribute to Lagos’s growth.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A304C8B-B506-767F-EAAF-9BE8B791EA18}"/>
              </a:ext>
            </a:extLst>
          </p:cNvPr>
          <p:cNvSpPr/>
          <p:nvPr/>
        </p:nvSpPr>
        <p:spPr>
          <a:xfrm>
            <a:off x="5371733" y="782174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9AE7F20-B328-DECA-55F1-C4970F97E55B}"/>
              </a:ext>
            </a:extLst>
          </p:cNvPr>
          <p:cNvSpPr/>
          <p:nvPr/>
        </p:nvSpPr>
        <p:spPr>
          <a:xfrm>
            <a:off x="6173497" y="782651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34">
            <a:extLst>
              <a:ext uri="{FF2B5EF4-FFF2-40B4-BE49-F238E27FC236}">
                <a16:creationId xmlns:a16="http://schemas.microsoft.com/office/drawing/2014/main" id="{302BBD24-060C-3388-D2E8-0C05D2910800}"/>
              </a:ext>
            </a:extLst>
          </p:cNvPr>
          <p:cNvSpPr/>
          <p:nvPr/>
        </p:nvSpPr>
        <p:spPr>
          <a:xfrm>
            <a:off x="5371733" y="819905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ounded Rectangle 37">
            <a:extLst>
              <a:ext uri="{FF2B5EF4-FFF2-40B4-BE49-F238E27FC236}">
                <a16:creationId xmlns:a16="http://schemas.microsoft.com/office/drawing/2014/main" id="{3B852CBC-6BE3-7764-A656-01E623BCAFD8}"/>
              </a:ext>
            </a:extLst>
          </p:cNvPr>
          <p:cNvSpPr/>
          <p:nvPr/>
        </p:nvSpPr>
        <p:spPr>
          <a:xfrm>
            <a:off x="6173497" y="820382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280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85080-1DC1-3370-1AEA-AF7FE5A1A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1955504-B0BB-939B-5BB6-17EA508BE8B5}"/>
              </a:ext>
            </a:extLst>
          </p:cNvPr>
          <p:cNvSpPr/>
          <p:nvPr/>
        </p:nvSpPr>
        <p:spPr>
          <a:xfrm>
            <a:off x="111998" y="9420366"/>
            <a:ext cx="6634003" cy="316306"/>
          </a:xfrm>
          <a:prstGeom prst="round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E1F2589-EBCF-C971-AD54-3DAD574A801C}"/>
              </a:ext>
            </a:extLst>
          </p:cNvPr>
          <p:cNvSpPr txBox="1"/>
          <p:nvPr/>
        </p:nvSpPr>
        <p:spPr>
          <a:xfrm>
            <a:off x="1001128" y="942463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chemeClr val="bg1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www.internetgeography.net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7FC943D-F556-4642-5308-6A9C0B046DCD}"/>
              </a:ext>
            </a:extLst>
          </p:cNvPr>
          <p:cNvCxnSpPr>
            <a:cxnSpLocks/>
          </p:cNvCxnSpPr>
          <p:nvPr/>
        </p:nvCxnSpPr>
        <p:spPr>
          <a:xfrm>
            <a:off x="139433" y="1363555"/>
            <a:ext cx="0" cy="815983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5860D97-83EB-6DD4-B2CB-F3442FE8FCDC}"/>
              </a:ext>
            </a:extLst>
          </p:cNvPr>
          <p:cNvCxnSpPr>
            <a:cxnSpLocks/>
          </p:cNvCxnSpPr>
          <p:nvPr/>
        </p:nvCxnSpPr>
        <p:spPr>
          <a:xfrm>
            <a:off x="6716725" y="1417547"/>
            <a:ext cx="0" cy="8082441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79D1B48E-F696-89B0-ED17-CEBD9C482550}"/>
              </a:ext>
            </a:extLst>
          </p:cNvPr>
          <p:cNvSpPr/>
          <p:nvPr/>
        </p:nvSpPr>
        <p:spPr>
          <a:xfrm>
            <a:off x="111998" y="614194"/>
            <a:ext cx="6634003" cy="779938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BEAE7634-9051-02CE-6641-6A050A342D20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1" name="Freeform 2">
            <a:extLst>
              <a:ext uri="{FF2B5EF4-FFF2-40B4-BE49-F238E27FC236}">
                <a16:creationId xmlns:a16="http://schemas.microsoft.com/office/drawing/2014/main" id="{D0DA6A0A-2122-A641-250F-B400F86803B4}"/>
              </a:ext>
            </a:extLst>
          </p:cNvPr>
          <p:cNvSpPr/>
          <p:nvPr/>
        </p:nvSpPr>
        <p:spPr>
          <a:xfrm>
            <a:off x="5667297" y="229073"/>
            <a:ext cx="1078703" cy="1193224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62" name="Freeform 3">
            <a:extLst>
              <a:ext uri="{FF2B5EF4-FFF2-40B4-BE49-F238E27FC236}">
                <a16:creationId xmlns:a16="http://schemas.microsoft.com/office/drawing/2014/main" id="{22FB3CA6-AAD3-EB42-C07C-01F7153CD8D5}"/>
              </a:ext>
            </a:extLst>
          </p:cNvPr>
          <p:cNvSpPr/>
          <p:nvPr/>
        </p:nvSpPr>
        <p:spPr>
          <a:xfrm>
            <a:off x="111998" y="147286"/>
            <a:ext cx="1036661" cy="1270261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 noProof="0" dirty="0"/>
          </a:p>
        </p:txBody>
      </p:sp>
      <p:grpSp>
        <p:nvGrpSpPr>
          <p:cNvPr id="63" name="Group 5">
            <a:extLst>
              <a:ext uri="{FF2B5EF4-FFF2-40B4-BE49-F238E27FC236}">
                <a16:creationId xmlns:a16="http://schemas.microsoft.com/office/drawing/2014/main" id="{36AD4150-C60E-72E9-9ECB-24442C85115F}"/>
              </a:ext>
            </a:extLst>
          </p:cNvPr>
          <p:cNvGrpSpPr/>
          <p:nvPr/>
        </p:nvGrpSpPr>
        <p:grpSpPr>
          <a:xfrm>
            <a:off x="1583672" y="347958"/>
            <a:ext cx="3934153" cy="343582"/>
            <a:chOff x="0" y="0"/>
            <a:chExt cx="4752179" cy="500475"/>
          </a:xfrm>
        </p:grpSpPr>
        <p:sp>
          <p:nvSpPr>
            <p:cNvPr id="64" name="Freeform 6">
              <a:extLst>
                <a:ext uri="{FF2B5EF4-FFF2-40B4-BE49-F238E27FC236}">
                  <a16:creationId xmlns:a16="http://schemas.microsoft.com/office/drawing/2014/main" id="{DE8A329F-9435-0CBD-EBC9-C6204C29C57A}"/>
                </a:ext>
              </a:extLst>
            </p:cNvPr>
            <p:cNvSpPr/>
            <p:nvPr/>
          </p:nvSpPr>
          <p:spPr>
            <a:xfrm>
              <a:off x="0" y="0"/>
              <a:ext cx="4752179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D6D377F-357E-CA46-F20B-52B4AAE0216E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 lang="en-GB" noProof="0" dirty="0"/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2670B2DE-49F8-2FFF-3441-9B4DF0CEA1C2}"/>
              </a:ext>
            </a:extLst>
          </p:cNvPr>
          <p:cNvSpPr txBox="1"/>
          <p:nvPr/>
        </p:nvSpPr>
        <p:spPr>
          <a:xfrm>
            <a:off x="1093856" y="37064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Urban Issues and Challenges </a:t>
            </a:r>
            <a:endParaRPr lang="en-GB" sz="1400" b="1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6D0BED0-15DB-3AE1-884A-8B2348406340}"/>
              </a:ext>
            </a:extLst>
          </p:cNvPr>
          <p:cNvSpPr txBox="1"/>
          <p:nvPr/>
        </p:nvSpPr>
        <p:spPr>
          <a:xfrm>
            <a:off x="864107" y="717224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noProof="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7DEC700-0390-8EAF-8ADE-D8462A4AF05F}"/>
              </a:ext>
            </a:extLst>
          </p:cNvPr>
          <p:cNvSpPr/>
          <p:nvPr/>
        </p:nvSpPr>
        <p:spPr>
          <a:xfrm>
            <a:off x="287458" y="1528891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4</a:t>
            </a: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5467B906-2552-D63D-E625-20C53F5F93D7}"/>
              </a:ext>
            </a:extLst>
          </p:cNvPr>
          <p:cNvSpPr/>
          <p:nvPr/>
        </p:nvSpPr>
        <p:spPr>
          <a:xfrm>
            <a:off x="300549" y="531086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0EF2422-CF8B-5A63-DBE3-3FA63A7E2DD9}"/>
              </a:ext>
            </a:extLst>
          </p:cNvPr>
          <p:cNvSpPr txBox="1"/>
          <p:nvPr/>
        </p:nvSpPr>
        <p:spPr>
          <a:xfrm>
            <a:off x="639033" y="5301752"/>
            <a:ext cx="6263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a) Lagos has seen a population decrease due to emigration.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D0D866F8-EB1B-ABC3-37C2-8BC6DFEE6AE2}"/>
              </a:ext>
            </a:extLst>
          </p:cNvPr>
          <p:cNvSpPr/>
          <p:nvPr/>
        </p:nvSpPr>
        <p:spPr>
          <a:xfrm>
            <a:off x="300549" y="568124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5CBFD892-D5AB-CA22-1E52-5FE1FC7FF08E}"/>
              </a:ext>
            </a:extLst>
          </p:cNvPr>
          <p:cNvSpPr/>
          <p:nvPr/>
        </p:nvSpPr>
        <p:spPr>
          <a:xfrm>
            <a:off x="300549" y="605989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2C9B72C3-727B-CAC9-1C0F-EA61C1539EAB}"/>
              </a:ext>
            </a:extLst>
          </p:cNvPr>
          <p:cNvSpPr/>
          <p:nvPr/>
        </p:nvSpPr>
        <p:spPr>
          <a:xfrm>
            <a:off x="300549" y="643594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A7FC582B-3F92-AAF1-10B1-978FB214F2A8}"/>
              </a:ext>
            </a:extLst>
          </p:cNvPr>
          <p:cNvSpPr/>
          <p:nvPr/>
        </p:nvSpPr>
        <p:spPr>
          <a:xfrm>
            <a:off x="300549" y="681233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FE21EBF-902D-980F-C3C9-17F002E95481}"/>
              </a:ext>
            </a:extLst>
          </p:cNvPr>
          <p:cNvSpPr txBox="1"/>
          <p:nvPr/>
        </p:nvSpPr>
        <p:spPr>
          <a:xfrm>
            <a:off x="639033" y="5690162"/>
            <a:ext cx="6141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b) Migration has led to a shortage of schools and hospitals.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20E63DC-2EDD-3719-7086-901571F8F52B}"/>
              </a:ext>
            </a:extLst>
          </p:cNvPr>
          <p:cNvSpPr txBox="1"/>
          <p:nvPr/>
        </p:nvSpPr>
        <p:spPr>
          <a:xfrm>
            <a:off x="639033" y="6046043"/>
            <a:ext cx="5920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c) The population of Lagos has become more youthful.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29564B0-E8CD-98F4-555D-2D46034A8C7E}"/>
              </a:ext>
            </a:extLst>
          </p:cNvPr>
          <p:cNvSpPr txBox="1"/>
          <p:nvPr/>
        </p:nvSpPr>
        <p:spPr>
          <a:xfrm>
            <a:off x="623635" y="6442174"/>
            <a:ext cx="6432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d) Informal housing areas have developed rapidly. 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333224A-55E0-B5F2-4931-FF8301ECB87D}"/>
              </a:ext>
            </a:extLst>
          </p:cNvPr>
          <p:cNvSpPr txBox="1"/>
          <p:nvPr/>
        </p:nvSpPr>
        <p:spPr>
          <a:xfrm>
            <a:off x="623635" y="6709342"/>
            <a:ext cx="6280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e) Migration has increased pressure on services like waste collection and sanitation.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9F1BE76-D55D-5D66-D74E-7AB05ED25A0B}"/>
              </a:ext>
            </a:extLst>
          </p:cNvPr>
          <p:cNvSpPr txBox="1"/>
          <p:nvPr/>
        </p:nvSpPr>
        <p:spPr>
          <a:xfrm>
            <a:off x="612937" y="4824117"/>
            <a:ext cx="59576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Tick ✓ the THREE statements that are true about the impacts of migration on Lagos.</a:t>
            </a:r>
            <a:endParaRPr lang="en-GB" sz="1400" b="1" dirty="0">
              <a:solidFill>
                <a:srgbClr val="00206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A0A1929-60E0-86CB-F57E-6F8F58B5D950}"/>
              </a:ext>
            </a:extLst>
          </p:cNvPr>
          <p:cNvSpPr/>
          <p:nvPr/>
        </p:nvSpPr>
        <p:spPr>
          <a:xfrm>
            <a:off x="283313" y="4875557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5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DC88BD5-29E0-5026-E287-AEDDF72C17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787237"/>
              </p:ext>
            </p:extLst>
          </p:nvPr>
        </p:nvGraphicFramePr>
        <p:xfrm>
          <a:off x="283313" y="2101444"/>
          <a:ext cx="6287232" cy="2720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5626">
                  <a:extLst>
                    <a:ext uri="{9D8B030D-6E8A-4147-A177-3AD203B41FA5}">
                      <a16:colId xmlns:a16="http://schemas.microsoft.com/office/drawing/2014/main" val="2063065121"/>
                    </a:ext>
                  </a:extLst>
                </a:gridCol>
                <a:gridCol w="821094">
                  <a:extLst>
                    <a:ext uri="{9D8B030D-6E8A-4147-A177-3AD203B41FA5}">
                      <a16:colId xmlns:a16="http://schemas.microsoft.com/office/drawing/2014/main" val="2174295242"/>
                    </a:ext>
                  </a:extLst>
                </a:gridCol>
                <a:gridCol w="1138334">
                  <a:extLst>
                    <a:ext uri="{9D8B030D-6E8A-4147-A177-3AD203B41FA5}">
                      <a16:colId xmlns:a16="http://schemas.microsoft.com/office/drawing/2014/main" val="4019274210"/>
                    </a:ext>
                  </a:extLst>
                </a:gridCol>
                <a:gridCol w="972178">
                  <a:extLst>
                    <a:ext uri="{9D8B030D-6E8A-4147-A177-3AD203B41FA5}">
                      <a16:colId xmlns:a16="http://schemas.microsoft.com/office/drawing/2014/main" val="3312476212"/>
                    </a:ext>
                  </a:extLst>
                </a:gridCol>
              </a:tblGrid>
              <a:tr h="189440">
                <a:tc>
                  <a:txBody>
                    <a:bodyPr/>
                    <a:lstStyle/>
                    <a:p>
                      <a:r>
                        <a:rPr lang="en-GB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Effect of migration in Lagos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48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Social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48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Economic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48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Both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48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323485"/>
                  </a:ext>
                </a:extLst>
              </a:tr>
              <a:tr h="275539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High demand for healthcare and education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022151"/>
                  </a:ext>
                </a:extLst>
              </a:tr>
              <a:tr h="189440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Increases in available workforce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083260"/>
                  </a:ext>
                </a:extLst>
              </a:tr>
              <a:tr h="275539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Growth of informal settlements like Makoko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683743"/>
                  </a:ext>
                </a:extLst>
              </a:tr>
              <a:tr h="275539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Expanding economy due to entrepreneurial migrants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683372"/>
                  </a:ext>
                </a:extLst>
              </a:tr>
              <a:tr h="233556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Overcrowded housing and rising rents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411224"/>
                  </a:ext>
                </a:extLst>
              </a:tr>
              <a:tr h="275539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Growth in informal employment sectors like street vending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4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6AC6D32-9251-3DEB-CEBC-E22CDA4576AD}"/>
              </a:ext>
            </a:extLst>
          </p:cNvPr>
          <p:cNvSpPr txBox="1"/>
          <p:nvPr/>
        </p:nvSpPr>
        <p:spPr>
          <a:xfrm>
            <a:off x="543352" y="1524626"/>
            <a:ext cx="6027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Tick whether each of the following effects of migration on Lagos is social, economic, or both.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BA5D89C-9D0E-2D25-6F21-D74EC400218E}"/>
              </a:ext>
            </a:extLst>
          </p:cNvPr>
          <p:cNvSpPr/>
          <p:nvPr/>
        </p:nvSpPr>
        <p:spPr>
          <a:xfrm>
            <a:off x="300549" y="7195865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C29F34-51C2-C4EC-887B-F813162A5854}"/>
              </a:ext>
            </a:extLst>
          </p:cNvPr>
          <p:cNvSpPr txBox="1"/>
          <p:nvPr/>
        </p:nvSpPr>
        <p:spPr>
          <a:xfrm>
            <a:off x="623635" y="7109820"/>
            <a:ext cx="6280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f) The physical size of Lagos has increased, as has population density. 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E9DAA3-EC89-35D0-9CC5-8B1CC360D7B1}"/>
              </a:ext>
            </a:extLst>
          </p:cNvPr>
          <p:cNvSpPr/>
          <p:nvPr/>
        </p:nvSpPr>
        <p:spPr>
          <a:xfrm>
            <a:off x="309239" y="7596056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6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7B57374-7352-F68F-10E0-73ACAD82A6DC}"/>
              </a:ext>
            </a:extLst>
          </p:cNvPr>
          <p:cNvSpPr/>
          <p:nvPr/>
        </p:nvSpPr>
        <p:spPr>
          <a:xfrm>
            <a:off x="309239" y="796838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A3714C-0B02-9AF3-9A1E-E152F99D1095}"/>
              </a:ext>
            </a:extLst>
          </p:cNvPr>
          <p:cNvSpPr txBox="1"/>
          <p:nvPr/>
        </p:nvSpPr>
        <p:spPr>
          <a:xfrm>
            <a:off x="584083" y="7609304"/>
            <a:ext cx="6112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Who are the majority of new migrants arriving in Lagos?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73B706D-8AF6-AD20-4A9C-26D65EF1A342}"/>
              </a:ext>
            </a:extLst>
          </p:cNvPr>
          <p:cNvSpPr/>
          <p:nvPr/>
        </p:nvSpPr>
        <p:spPr>
          <a:xfrm>
            <a:off x="315177" y="8339745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367A94-E53D-7C79-59C7-68250397EB9B}"/>
              </a:ext>
            </a:extLst>
          </p:cNvPr>
          <p:cNvSpPr txBox="1"/>
          <p:nvPr/>
        </p:nvSpPr>
        <p:spPr>
          <a:xfrm>
            <a:off x="678920" y="7980014"/>
            <a:ext cx="3886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A) </a:t>
            </a:r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Elderly retirees from rural areas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EC72B3B-E674-4906-678D-DC5D110306C6}"/>
              </a:ext>
            </a:extLst>
          </p:cNvPr>
          <p:cNvSpPr/>
          <p:nvPr/>
        </p:nvSpPr>
        <p:spPr>
          <a:xfrm>
            <a:off x="318654" y="870537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AD608A-7A51-DF7D-F834-AD5F4C42C656}"/>
              </a:ext>
            </a:extLst>
          </p:cNvPr>
          <p:cNvSpPr txBox="1"/>
          <p:nvPr/>
        </p:nvSpPr>
        <p:spPr>
          <a:xfrm>
            <a:off x="675061" y="8365202"/>
            <a:ext cx="3488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B) Low-income families from HICs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A1E88AE-8826-6058-FD45-861B333A25DE}"/>
              </a:ext>
            </a:extLst>
          </p:cNvPr>
          <p:cNvSpPr/>
          <p:nvPr/>
        </p:nvSpPr>
        <p:spPr>
          <a:xfrm>
            <a:off x="326782" y="906205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1E9556-B6D9-B605-3B8A-950A324918EB}"/>
              </a:ext>
            </a:extLst>
          </p:cNvPr>
          <p:cNvSpPr txBox="1"/>
          <p:nvPr/>
        </p:nvSpPr>
        <p:spPr>
          <a:xfrm>
            <a:off x="675061" y="8741045"/>
            <a:ext cx="5355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C) Young people from rural areas looking for work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3A9A78-473E-643F-D099-D277B2ECC059}"/>
              </a:ext>
            </a:extLst>
          </p:cNvPr>
          <p:cNvSpPr txBox="1"/>
          <p:nvPr/>
        </p:nvSpPr>
        <p:spPr>
          <a:xfrm>
            <a:off x="675061" y="9082978"/>
            <a:ext cx="3883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D) Tourists visiting Lagos for business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</p:spTree>
    <p:extLst>
      <p:ext uri="{BB962C8B-B14F-4D97-AF65-F5344CB8AC3E}">
        <p14:creationId xmlns:p14="http://schemas.microsoft.com/office/powerpoint/2010/main" val="4151585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1D0A0-C179-0D9B-3222-1C43F801B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00DB3C76-8D58-22DD-582D-46A44C42360F}"/>
              </a:ext>
            </a:extLst>
          </p:cNvPr>
          <p:cNvSpPr/>
          <p:nvPr/>
        </p:nvSpPr>
        <p:spPr>
          <a:xfrm>
            <a:off x="111998" y="9039541"/>
            <a:ext cx="6634003" cy="697131"/>
          </a:xfrm>
          <a:prstGeom prst="round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FE2B891-2AE8-868C-2868-DB7CD6D4C8E6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71DCB0F-6AC4-360D-DD05-0A7DA1096ABF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D5C3D249-42F9-DCF2-1F14-5015F31B999E}"/>
              </a:ext>
            </a:extLst>
          </p:cNvPr>
          <p:cNvSpPr/>
          <p:nvPr/>
        </p:nvSpPr>
        <p:spPr>
          <a:xfrm>
            <a:off x="142725" y="8960481"/>
            <a:ext cx="6574000" cy="442252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0288B33D-3D0D-F846-4169-EF12ABDAFAB5}"/>
              </a:ext>
            </a:extLst>
          </p:cNvPr>
          <p:cNvSpPr/>
          <p:nvPr/>
        </p:nvSpPr>
        <p:spPr>
          <a:xfrm>
            <a:off x="4358619" y="9169798"/>
            <a:ext cx="2123666" cy="3530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59" name="Picture 58" descr="Internet Geography">
            <a:extLst>
              <a:ext uri="{FF2B5EF4-FFF2-40B4-BE49-F238E27FC236}">
                <a16:creationId xmlns:a16="http://schemas.microsoft.com/office/drawing/2014/main" id="{D0599869-EDA4-F407-3FE7-741E4892F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12" y="9228264"/>
            <a:ext cx="2051080" cy="236101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33B8DD8A-01CB-460D-3A9D-007CBFF9A71C}"/>
              </a:ext>
            </a:extLst>
          </p:cNvPr>
          <p:cNvSpPr/>
          <p:nvPr/>
        </p:nvSpPr>
        <p:spPr>
          <a:xfrm>
            <a:off x="111998" y="614193"/>
            <a:ext cx="6634003" cy="1172575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FF6E7ABE-8DFD-FF52-9944-86AC9E42E420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2" name="Freeform 2">
            <a:extLst>
              <a:ext uri="{FF2B5EF4-FFF2-40B4-BE49-F238E27FC236}">
                <a16:creationId xmlns:a16="http://schemas.microsoft.com/office/drawing/2014/main" id="{19AFA7A6-90BB-DE5B-D158-2DC66FD9DF7F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53" name="Freeform 3">
            <a:extLst>
              <a:ext uri="{FF2B5EF4-FFF2-40B4-BE49-F238E27FC236}">
                <a16:creationId xmlns:a16="http://schemas.microsoft.com/office/drawing/2014/main" id="{3AF8EB9E-539A-2A54-D6AC-E3740DA4B6E7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 noProof="0" dirty="0"/>
          </a:p>
        </p:txBody>
      </p:sp>
      <p:grpSp>
        <p:nvGrpSpPr>
          <p:cNvPr id="54" name="Group 5">
            <a:extLst>
              <a:ext uri="{FF2B5EF4-FFF2-40B4-BE49-F238E27FC236}">
                <a16:creationId xmlns:a16="http://schemas.microsoft.com/office/drawing/2014/main" id="{5C6E6F02-B41A-39AB-0384-95A0B2050CD0}"/>
              </a:ext>
            </a:extLst>
          </p:cNvPr>
          <p:cNvGrpSpPr/>
          <p:nvPr/>
        </p:nvGrpSpPr>
        <p:grpSpPr>
          <a:xfrm>
            <a:off x="1583672" y="347958"/>
            <a:ext cx="3934153" cy="343582"/>
            <a:chOff x="0" y="0"/>
            <a:chExt cx="4752179" cy="500475"/>
          </a:xfrm>
        </p:grpSpPr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340552ED-9371-4C98-BDBF-05DC73263748}"/>
                </a:ext>
              </a:extLst>
            </p:cNvPr>
            <p:cNvSpPr/>
            <p:nvPr/>
          </p:nvSpPr>
          <p:spPr>
            <a:xfrm>
              <a:off x="0" y="0"/>
              <a:ext cx="4752179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2E1343E-D5AA-3739-069B-3AF6CDE478C1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 lang="en-GB" noProof="0" dirty="0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D5B1C803-65E3-6567-CD63-BB856AAF9F86}"/>
              </a:ext>
            </a:extLst>
          </p:cNvPr>
          <p:cNvSpPr txBox="1"/>
          <p:nvPr/>
        </p:nvSpPr>
        <p:spPr>
          <a:xfrm>
            <a:off x="827913" y="1168280"/>
            <a:ext cx="5373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The impacts of national and </a:t>
            </a:r>
            <a:br>
              <a:rPr lang="en-GB" sz="2000" b="1" i="1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</a:br>
            <a:r>
              <a:rPr lang="en-GB" sz="2000" b="1" i="1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international migration on Lagos</a:t>
            </a:r>
            <a:endParaRPr lang="en-GB" sz="2400" b="1" i="1" noProof="0" dirty="0">
              <a:solidFill>
                <a:srgbClr val="FFFFFF"/>
              </a:solidFill>
              <a:latin typeface="Bobby Jones Soft Regular"/>
              <a:ea typeface="Bobby Jones Soft Regular"/>
              <a:cs typeface="Bobby Jones Soft Regular"/>
              <a:sym typeface="Bobby Jones Sof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81AEEE0-CED5-1D18-3554-EB389160E51D}"/>
              </a:ext>
            </a:extLst>
          </p:cNvPr>
          <p:cNvSpPr txBox="1"/>
          <p:nvPr/>
        </p:nvSpPr>
        <p:spPr>
          <a:xfrm>
            <a:off x="1093856" y="37064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Urban Issues and Challenges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A58D903-D4BF-B55A-C189-8C2861010F35}"/>
              </a:ext>
            </a:extLst>
          </p:cNvPr>
          <p:cNvSpPr txBox="1"/>
          <p:nvPr/>
        </p:nvSpPr>
        <p:spPr>
          <a:xfrm>
            <a:off x="864107" y="717224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noProof="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C85B50-DE99-50D7-2CCD-B71FEF6A112C}"/>
              </a:ext>
            </a:extLst>
          </p:cNvPr>
          <p:cNvSpPr txBox="1"/>
          <p:nvPr/>
        </p:nvSpPr>
        <p:spPr>
          <a:xfrm rot="16200000">
            <a:off x="605268" y="9138565"/>
            <a:ext cx="8955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noProof="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growth </a:t>
            </a:r>
          </a:p>
          <a:p>
            <a:r>
              <a:rPr lang="en-GB" sz="700" noProof="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of </a:t>
            </a:r>
            <a:r>
              <a:rPr lang="en-GB" sz="7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GB" sz="700" noProof="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agos</a:t>
            </a:r>
            <a:endParaRPr lang="en-GB" sz="700" noProof="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GB" sz="700" noProof="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C7C9C75-5B42-C07D-9971-6AC4120895B9}"/>
              </a:ext>
            </a:extLst>
          </p:cNvPr>
          <p:cNvSpPr/>
          <p:nvPr/>
        </p:nvSpPr>
        <p:spPr>
          <a:xfrm>
            <a:off x="285534" y="1882260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19D544-2778-202F-1709-D06215FD6386}"/>
              </a:ext>
            </a:extLst>
          </p:cNvPr>
          <p:cNvSpPr txBox="1"/>
          <p:nvPr/>
        </p:nvSpPr>
        <p:spPr>
          <a:xfrm>
            <a:off x="602752" y="1869760"/>
            <a:ext cx="5880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Match each key term to its definition.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DCD116-D4A3-C687-6B6A-56ACB53747D8}"/>
              </a:ext>
            </a:extLst>
          </p:cNvPr>
          <p:cNvSpPr txBox="1"/>
          <p:nvPr/>
        </p:nvSpPr>
        <p:spPr>
          <a:xfrm>
            <a:off x="267353" y="2173275"/>
            <a:ext cx="1768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National migration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DBE4F1-9704-9C5A-9441-E0207DEF9C62}"/>
              </a:ext>
            </a:extLst>
          </p:cNvPr>
          <p:cNvSpPr txBox="1"/>
          <p:nvPr/>
        </p:nvSpPr>
        <p:spPr>
          <a:xfrm>
            <a:off x="2240527" y="2280997"/>
            <a:ext cx="4254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Birth rate is higher than death rate.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932A21-9410-2A51-135A-D1898C4CA70A}"/>
              </a:ext>
            </a:extLst>
          </p:cNvPr>
          <p:cNvSpPr txBox="1"/>
          <p:nvPr/>
        </p:nvSpPr>
        <p:spPr>
          <a:xfrm>
            <a:off x="267353" y="2618407"/>
            <a:ext cx="1997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International migration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EDAA5D-55EB-3B28-1C21-28D6CA778693}"/>
              </a:ext>
            </a:extLst>
          </p:cNvPr>
          <p:cNvSpPr txBox="1"/>
          <p:nvPr/>
        </p:nvSpPr>
        <p:spPr>
          <a:xfrm>
            <a:off x="263534" y="3089076"/>
            <a:ext cx="1837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Natural </a:t>
            </a:r>
          </a:p>
          <a:p>
            <a: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increase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927EE2-F62F-F8F9-AABE-61DF35485DF4}"/>
              </a:ext>
            </a:extLst>
          </p:cNvPr>
          <p:cNvSpPr txBox="1"/>
          <p:nvPr/>
        </p:nvSpPr>
        <p:spPr>
          <a:xfrm>
            <a:off x="2240527" y="2726129"/>
            <a:ext cx="4529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 reason people are forced to leave an area.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B30531-3446-7A39-D570-2CBF34D015DD}"/>
              </a:ext>
            </a:extLst>
          </p:cNvPr>
          <p:cNvSpPr txBox="1"/>
          <p:nvPr/>
        </p:nvSpPr>
        <p:spPr>
          <a:xfrm>
            <a:off x="2240527" y="3146737"/>
            <a:ext cx="4373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Movement from one country to another.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35D73B-9A10-C20C-A6B6-BC8D22072E2B}"/>
              </a:ext>
            </a:extLst>
          </p:cNvPr>
          <p:cNvSpPr txBox="1"/>
          <p:nvPr/>
        </p:nvSpPr>
        <p:spPr>
          <a:xfrm>
            <a:off x="271172" y="3543105"/>
            <a:ext cx="1764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Pull factor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4404A8-F4CC-92E0-D384-D6B22AD8488B}"/>
              </a:ext>
            </a:extLst>
          </p:cNvPr>
          <p:cNvSpPr txBox="1"/>
          <p:nvPr/>
        </p:nvSpPr>
        <p:spPr>
          <a:xfrm>
            <a:off x="2240527" y="3543105"/>
            <a:ext cx="4373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 reason people are attracted to a location.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5E996A-A217-BB18-0F88-6721B675B6D6}"/>
              </a:ext>
            </a:extLst>
          </p:cNvPr>
          <p:cNvSpPr txBox="1"/>
          <p:nvPr/>
        </p:nvSpPr>
        <p:spPr>
          <a:xfrm>
            <a:off x="263534" y="3943990"/>
            <a:ext cx="1681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Push factor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0646EA0-3728-6254-E081-655E2722BF8A}"/>
              </a:ext>
            </a:extLst>
          </p:cNvPr>
          <p:cNvSpPr txBox="1"/>
          <p:nvPr/>
        </p:nvSpPr>
        <p:spPr>
          <a:xfrm>
            <a:off x="2240527" y="3943990"/>
            <a:ext cx="4373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Movement within the same country.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565D5771-A1EE-25C8-E2C3-2F5F10E68E04}"/>
              </a:ext>
            </a:extLst>
          </p:cNvPr>
          <p:cNvSpPr/>
          <p:nvPr/>
        </p:nvSpPr>
        <p:spPr>
          <a:xfrm>
            <a:off x="285534" y="4251244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2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66B6D911-4089-E12E-06DD-476B7EDBD4A7}"/>
              </a:ext>
            </a:extLst>
          </p:cNvPr>
          <p:cNvSpPr txBox="1"/>
          <p:nvPr/>
        </p:nvSpPr>
        <p:spPr>
          <a:xfrm>
            <a:off x="216044" y="4520094"/>
            <a:ext cx="6500681" cy="1676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population of Lagos is increasing rapidly due to n___________ </a:t>
            </a:r>
            <a:r>
              <a:rPr lang="en-GB" sz="1400" b="1" noProof="0" dirty="0" err="1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</a:t>
            </a:r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__________ and migration. Many people move to Lagos from r__________ areas in search of better __________, access to s__________ like schools and hospitals, and sometimes due to </a:t>
            </a:r>
            <a:r>
              <a:rPr lang="en-GB" sz="1400" b="1" noProof="0" dirty="0" err="1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</a:t>
            </a:r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_____________ migration from other countries in Africa.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D71844-5A2D-FE2D-5CC3-0AD4F2C0D2E3}"/>
              </a:ext>
            </a:extLst>
          </p:cNvPr>
          <p:cNvSpPr txBox="1"/>
          <p:nvPr/>
        </p:nvSpPr>
        <p:spPr>
          <a:xfrm>
            <a:off x="549345" y="4265623"/>
            <a:ext cx="61381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Why is Lagos growing?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5A0D028-FCBA-353C-A98C-61E34AB5B967}"/>
              </a:ext>
            </a:extLst>
          </p:cNvPr>
          <p:cNvSpPr/>
          <p:nvPr/>
        </p:nvSpPr>
        <p:spPr>
          <a:xfrm>
            <a:off x="287458" y="6235699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3</a:t>
            </a:r>
          </a:p>
        </p:txBody>
      </p:sp>
      <p:pic>
        <p:nvPicPr>
          <p:cNvPr id="78" name="Picture 77" descr="A qr code with blue squares&#10;&#10;AI-generated content may be incorrect.">
            <a:extLst>
              <a:ext uri="{FF2B5EF4-FFF2-40B4-BE49-F238E27FC236}">
                <a16:creationId xmlns:a16="http://schemas.microsoft.com/office/drawing/2014/main" id="{9F8E4EBE-ACCE-8F8B-DB3D-F90AB5458E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234" y="9001793"/>
            <a:ext cx="698400" cy="698400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B14D4D4F-C5E6-3E19-8AF8-FA463A3E188B}"/>
              </a:ext>
            </a:extLst>
          </p:cNvPr>
          <p:cNvSpPr txBox="1"/>
          <p:nvPr/>
        </p:nvSpPr>
        <p:spPr>
          <a:xfrm rot="16200000">
            <a:off x="1593337" y="9138565"/>
            <a:ext cx="8955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noProof="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Why has Lagos grown?</a:t>
            </a:r>
          </a:p>
          <a:p>
            <a:endParaRPr lang="en-GB" sz="700" noProof="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83" name="Picture 82" descr="A qr code with blue and white squares&#10;&#10;AI-generated content may be incorrect.">
            <a:extLst>
              <a:ext uri="{FF2B5EF4-FFF2-40B4-BE49-F238E27FC236}">
                <a16:creationId xmlns:a16="http://schemas.microsoft.com/office/drawing/2014/main" id="{FE7A5876-CBED-C510-732F-F05797315E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0396" y="9005393"/>
            <a:ext cx="694800" cy="694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CEC5A7-483B-C52F-C662-5E204A282052}"/>
              </a:ext>
            </a:extLst>
          </p:cNvPr>
          <p:cNvSpPr txBox="1"/>
          <p:nvPr/>
        </p:nvSpPr>
        <p:spPr>
          <a:xfrm>
            <a:off x="599354" y="6186804"/>
            <a:ext cx="4452001" cy="384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Population growth of Lagos - True or false?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8B0F59-689D-972E-A06D-63B65E57BA66}"/>
              </a:ext>
            </a:extLst>
          </p:cNvPr>
          <p:cNvSpPr txBox="1"/>
          <p:nvPr/>
        </p:nvSpPr>
        <p:spPr>
          <a:xfrm>
            <a:off x="364675" y="6722495"/>
            <a:ext cx="4963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Lagos is one of the fastest-growing cities in the world.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3AB128-7DD3-0941-59BC-6FC76C9E31A9}"/>
              </a:ext>
            </a:extLst>
          </p:cNvPr>
          <p:cNvSpPr txBox="1"/>
          <p:nvPr/>
        </p:nvSpPr>
        <p:spPr>
          <a:xfrm>
            <a:off x="364675" y="7079606"/>
            <a:ext cx="5062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Lagos’s population growth is only caused by natural increase.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5BD6C1-915B-9D89-741D-C6A14E1D433D}"/>
              </a:ext>
            </a:extLst>
          </p:cNvPr>
          <p:cNvSpPr txBox="1"/>
          <p:nvPr/>
        </p:nvSpPr>
        <p:spPr>
          <a:xfrm>
            <a:off x="364675" y="7455716"/>
            <a:ext cx="5011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population of Lagos is over 20 million people.</a:t>
            </a:r>
          </a:p>
        </p:txBody>
      </p:sp>
      <p:sp>
        <p:nvSpPr>
          <p:cNvPr id="16" name="Rounded Rectangle 31">
            <a:extLst>
              <a:ext uri="{FF2B5EF4-FFF2-40B4-BE49-F238E27FC236}">
                <a16:creationId xmlns:a16="http://schemas.microsoft.com/office/drawing/2014/main" id="{BECAB9C2-5EA7-6BCB-2CA9-6A3622B7C8C9}"/>
              </a:ext>
            </a:extLst>
          </p:cNvPr>
          <p:cNvSpPr/>
          <p:nvPr/>
        </p:nvSpPr>
        <p:spPr>
          <a:xfrm>
            <a:off x="5362545" y="668217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32">
            <a:extLst>
              <a:ext uri="{FF2B5EF4-FFF2-40B4-BE49-F238E27FC236}">
                <a16:creationId xmlns:a16="http://schemas.microsoft.com/office/drawing/2014/main" id="{DD2E0053-8F0F-A4A8-3F0F-F46D81449831}"/>
              </a:ext>
            </a:extLst>
          </p:cNvPr>
          <p:cNvSpPr/>
          <p:nvPr/>
        </p:nvSpPr>
        <p:spPr>
          <a:xfrm>
            <a:off x="6164309" y="6686948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34">
            <a:extLst>
              <a:ext uri="{FF2B5EF4-FFF2-40B4-BE49-F238E27FC236}">
                <a16:creationId xmlns:a16="http://schemas.microsoft.com/office/drawing/2014/main" id="{5C9A6AED-E936-B539-FD55-64A52C222137}"/>
              </a:ext>
            </a:extLst>
          </p:cNvPr>
          <p:cNvSpPr/>
          <p:nvPr/>
        </p:nvSpPr>
        <p:spPr>
          <a:xfrm>
            <a:off x="5362545" y="705948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37">
            <a:extLst>
              <a:ext uri="{FF2B5EF4-FFF2-40B4-BE49-F238E27FC236}">
                <a16:creationId xmlns:a16="http://schemas.microsoft.com/office/drawing/2014/main" id="{CD899BDB-7674-8303-050B-9900365A974E}"/>
              </a:ext>
            </a:extLst>
          </p:cNvPr>
          <p:cNvSpPr/>
          <p:nvPr/>
        </p:nvSpPr>
        <p:spPr>
          <a:xfrm>
            <a:off x="6164309" y="7064256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38">
            <a:extLst>
              <a:ext uri="{FF2B5EF4-FFF2-40B4-BE49-F238E27FC236}">
                <a16:creationId xmlns:a16="http://schemas.microsoft.com/office/drawing/2014/main" id="{F6EF0CD8-DBEE-A178-5DC3-A3FDB283453D}"/>
              </a:ext>
            </a:extLst>
          </p:cNvPr>
          <p:cNvSpPr/>
          <p:nvPr/>
        </p:nvSpPr>
        <p:spPr>
          <a:xfrm>
            <a:off x="5365132" y="743847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40">
            <a:extLst>
              <a:ext uri="{FF2B5EF4-FFF2-40B4-BE49-F238E27FC236}">
                <a16:creationId xmlns:a16="http://schemas.microsoft.com/office/drawing/2014/main" id="{5995ACF9-B2D2-ED8C-B74F-4CA71C26FF50}"/>
              </a:ext>
            </a:extLst>
          </p:cNvPr>
          <p:cNvSpPr/>
          <p:nvPr/>
        </p:nvSpPr>
        <p:spPr>
          <a:xfrm>
            <a:off x="6166896" y="744324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E1FAB1-9932-1789-E745-07CE38897947}"/>
              </a:ext>
            </a:extLst>
          </p:cNvPr>
          <p:cNvSpPr txBox="1"/>
          <p:nvPr/>
        </p:nvSpPr>
        <p:spPr>
          <a:xfrm>
            <a:off x="5069010" y="6321398"/>
            <a:ext cx="897630" cy="384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AED14A-51F3-7060-A5D4-D27FFEA084D8}"/>
              </a:ext>
            </a:extLst>
          </p:cNvPr>
          <p:cNvSpPr txBox="1"/>
          <p:nvPr/>
        </p:nvSpPr>
        <p:spPr>
          <a:xfrm>
            <a:off x="5828827" y="6319090"/>
            <a:ext cx="988204" cy="384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False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E552D1-BB2D-1B90-EDAC-E369437647A0}"/>
              </a:ext>
            </a:extLst>
          </p:cNvPr>
          <p:cNvSpPr txBox="1"/>
          <p:nvPr/>
        </p:nvSpPr>
        <p:spPr>
          <a:xfrm>
            <a:off x="381258" y="7837358"/>
            <a:ext cx="4963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Migration into Lagos is only from other countries.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3E736D-C9FF-AFEC-308A-1214BB764885}"/>
              </a:ext>
            </a:extLst>
          </p:cNvPr>
          <p:cNvSpPr txBox="1"/>
          <p:nvPr/>
        </p:nvSpPr>
        <p:spPr>
          <a:xfrm>
            <a:off x="374657" y="8219172"/>
            <a:ext cx="5062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Both natural increase and migration contribute to Lagos’s growth.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70800E0E-AEE7-7CF0-C43F-3BA81D7D0E01}"/>
              </a:ext>
            </a:extLst>
          </p:cNvPr>
          <p:cNvSpPr/>
          <p:nvPr/>
        </p:nvSpPr>
        <p:spPr>
          <a:xfrm>
            <a:off x="5371733" y="782174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4CC11EB-4686-F1C6-384E-3E06E7E039DC}"/>
              </a:ext>
            </a:extLst>
          </p:cNvPr>
          <p:cNvSpPr/>
          <p:nvPr/>
        </p:nvSpPr>
        <p:spPr>
          <a:xfrm>
            <a:off x="6173497" y="782651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34">
            <a:extLst>
              <a:ext uri="{FF2B5EF4-FFF2-40B4-BE49-F238E27FC236}">
                <a16:creationId xmlns:a16="http://schemas.microsoft.com/office/drawing/2014/main" id="{A082DEBB-B225-6567-30A5-FFAD53F13AF2}"/>
              </a:ext>
            </a:extLst>
          </p:cNvPr>
          <p:cNvSpPr/>
          <p:nvPr/>
        </p:nvSpPr>
        <p:spPr>
          <a:xfrm>
            <a:off x="5371733" y="819905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ounded Rectangle 37">
            <a:extLst>
              <a:ext uri="{FF2B5EF4-FFF2-40B4-BE49-F238E27FC236}">
                <a16:creationId xmlns:a16="http://schemas.microsoft.com/office/drawing/2014/main" id="{F3E83CE5-8204-7EA0-C967-7255D43959A5}"/>
              </a:ext>
            </a:extLst>
          </p:cNvPr>
          <p:cNvSpPr/>
          <p:nvPr/>
        </p:nvSpPr>
        <p:spPr>
          <a:xfrm>
            <a:off x="6173497" y="820382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18E9FC1-1625-54B9-FB97-0152CBD92F78}"/>
              </a:ext>
            </a:extLst>
          </p:cNvPr>
          <p:cNvCxnSpPr>
            <a:cxnSpLocks/>
          </p:cNvCxnSpPr>
          <p:nvPr/>
        </p:nvCxnSpPr>
        <p:spPr>
          <a:xfrm>
            <a:off x="1765746" y="2414965"/>
            <a:ext cx="474781" cy="1682914"/>
          </a:xfrm>
          <a:prstGeom prst="line">
            <a:avLst/>
          </a:prstGeom>
          <a:ln w="38100" cap="rnd">
            <a:solidFill>
              <a:srgbClr val="81A0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6C023B6-AAAA-F29C-6564-BE7AE8962C09}"/>
              </a:ext>
            </a:extLst>
          </p:cNvPr>
          <p:cNvCxnSpPr>
            <a:cxnSpLocks/>
          </p:cNvCxnSpPr>
          <p:nvPr/>
        </p:nvCxnSpPr>
        <p:spPr>
          <a:xfrm>
            <a:off x="1758664" y="2898346"/>
            <a:ext cx="481863" cy="402280"/>
          </a:xfrm>
          <a:prstGeom prst="line">
            <a:avLst/>
          </a:prstGeom>
          <a:ln w="38100" cap="rnd">
            <a:solidFill>
              <a:srgbClr val="81A0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4F10004-1B2D-E601-423E-102630CCC4E1}"/>
              </a:ext>
            </a:extLst>
          </p:cNvPr>
          <p:cNvCxnSpPr>
            <a:cxnSpLocks/>
          </p:cNvCxnSpPr>
          <p:nvPr/>
        </p:nvCxnSpPr>
        <p:spPr>
          <a:xfrm flipV="1">
            <a:off x="1755123" y="2434886"/>
            <a:ext cx="485404" cy="881085"/>
          </a:xfrm>
          <a:prstGeom prst="line">
            <a:avLst/>
          </a:prstGeom>
          <a:ln w="38100" cap="rnd">
            <a:solidFill>
              <a:srgbClr val="81A0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9ADCB90-78E9-6FA9-EBB4-DD05B4903BEC}"/>
              </a:ext>
            </a:extLst>
          </p:cNvPr>
          <p:cNvCxnSpPr>
            <a:cxnSpLocks/>
          </p:cNvCxnSpPr>
          <p:nvPr/>
        </p:nvCxnSpPr>
        <p:spPr>
          <a:xfrm>
            <a:off x="1712214" y="3700346"/>
            <a:ext cx="504266" cy="8206"/>
          </a:xfrm>
          <a:prstGeom prst="line">
            <a:avLst/>
          </a:prstGeom>
          <a:ln w="38100" cap="rnd">
            <a:solidFill>
              <a:srgbClr val="81A0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840C584-A4A1-2090-62F2-F5AB6D80D495}"/>
              </a:ext>
            </a:extLst>
          </p:cNvPr>
          <p:cNvCxnSpPr>
            <a:cxnSpLocks/>
          </p:cNvCxnSpPr>
          <p:nvPr/>
        </p:nvCxnSpPr>
        <p:spPr>
          <a:xfrm flipV="1">
            <a:off x="1712214" y="2880018"/>
            <a:ext cx="528313" cy="1263735"/>
          </a:xfrm>
          <a:prstGeom prst="line">
            <a:avLst/>
          </a:prstGeom>
          <a:ln w="38100" cap="rnd">
            <a:solidFill>
              <a:srgbClr val="81A0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C42A6992-A60E-EA74-68F3-2C09374E8F59}"/>
              </a:ext>
            </a:extLst>
          </p:cNvPr>
          <p:cNvSpPr txBox="1"/>
          <p:nvPr/>
        </p:nvSpPr>
        <p:spPr>
          <a:xfrm>
            <a:off x="5324918" y="4569522"/>
            <a:ext cx="10713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81A03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atural</a:t>
            </a:r>
            <a:endParaRPr lang="en-GB" sz="1400" dirty="0">
              <a:solidFill>
                <a:srgbClr val="81A032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C2F400F-0D89-42D6-D028-62728504B610}"/>
              </a:ext>
            </a:extLst>
          </p:cNvPr>
          <p:cNvSpPr txBox="1"/>
          <p:nvPr/>
        </p:nvSpPr>
        <p:spPr>
          <a:xfrm>
            <a:off x="288517" y="4887093"/>
            <a:ext cx="10713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81A03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ncrease</a:t>
            </a:r>
            <a:endParaRPr lang="en-GB" sz="1400" dirty="0">
              <a:solidFill>
                <a:srgbClr val="81A032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26FDDEB-AAA6-4343-AF79-37470493FEC2}"/>
              </a:ext>
            </a:extLst>
          </p:cNvPr>
          <p:cNvSpPr txBox="1"/>
          <p:nvPr/>
        </p:nvSpPr>
        <p:spPr>
          <a:xfrm>
            <a:off x="328350" y="5212887"/>
            <a:ext cx="10713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81A03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ural</a:t>
            </a:r>
            <a:endParaRPr lang="en-GB" sz="1400" dirty="0">
              <a:solidFill>
                <a:srgbClr val="81A032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709E8AA-A3D8-C229-9C6B-6F843314989B}"/>
              </a:ext>
            </a:extLst>
          </p:cNvPr>
          <p:cNvSpPr txBox="1"/>
          <p:nvPr/>
        </p:nvSpPr>
        <p:spPr>
          <a:xfrm>
            <a:off x="3859262" y="5215731"/>
            <a:ext cx="10713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81A03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jobs</a:t>
            </a:r>
            <a:endParaRPr lang="en-GB" sz="1400" dirty="0">
              <a:solidFill>
                <a:srgbClr val="81A032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2508247-8209-9C67-35D7-85D40D6F04B9}"/>
              </a:ext>
            </a:extLst>
          </p:cNvPr>
          <p:cNvSpPr txBox="1"/>
          <p:nvPr/>
        </p:nvSpPr>
        <p:spPr>
          <a:xfrm>
            <a:off x="328350" y="5534610"/>
            <a:ext cx="10713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81A03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ervices</a:t>
            </a:r>
            <a:endParaRPr lang="en-GB" sz="1400" dirty="0">
              <a:solidFill>
                <a:srgbClr val="81A032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A31D00A-9585-6551-EA51-AC14C2D0E696}"/>
              </a:ext>
            </a:extLst>
          </p:cNvPr>
          <p:cNvSpPr txBox="1"/>
          <p:nvPr/>
        </p:nvSpPr>
        <p:spPr>
          <a:xfrm>
            <a:off x="294056" y="5854060"/>
            <a:ext cx="21373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81A03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nternational</a:t>
            </a:r>
            <a:endParaRPr lang="en-GB" sz="1400" dirty="0">
              <a:solidFill>
                <a:srgbClr val="81A032"/>
              </a:solidFill>
            </a:endParaRPr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298CA9DC-634E-90FB-0F4F-1C19ADE9029E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16719" y="6616559"/>
            <a:ext cx="352257" cy="352257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55C201E0-D259-FE32-ED14-41E3F0C5675B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15107" y="6993737"/>
            <a:ext cx="352257" cy="352257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8678EBD8-6775-4F6B-CA6E-A3C0AA8A3872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11496" y="7384466"/>
            <a:ext cx="352257" cy="352257"/>
          </a:xfrm>
          <a:prstGeom prst="rect">
            <a:avLst/>
          </a:prstGeom>
        </p:spPr>
      </p:pic>
      <p:pic>
        <p:nvPicPr>
          <p:cNvPr id="75" name="Graphic 74">
            <a:extLst>
              <a:ext uri="{FF2B5EF4-FFF2-40B4-BE49-F238E27FC236}">
                <a16:creationId xmlns:a16="http://schemas.microsoft.com/office/drawing/2014/main" id="{FAB3F2E6-1504-E6EC-DC32-4202B6991768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31806" y="7769609"/>
            <a:ext cx="352257" cy="352257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58D4D97B-1679-DA42-886F-59F182FB6738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19229" y="8144413"/>
            <a:ext cx="352257" cy="35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57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3C21D-7EF6-43F2-4164-0BB08BC0E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11BF054-A31A-CF48-1321-7DC4184B4056}"/>
              </a:ext>
            </a:extLst>
          </p:cNvPr>
          <p:cNvSpPr/>
          <p:nvPr/>
        </p:nvSpPr>
        <p:spPr>
          <a:xfrm>
            <a:off x="111998" y="9420366"/>
            <a:ext cx="6634003" cy="316306"/>
          </a:xfrm>
          <a:prstGeom prst="round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552EF2-EB13-3B72-E4F7-BC7991200B87}"/>
              </a:ext>
            </a:extLst>
          </p:cNvPr>
          <p:cNvSpPr txBox="1"/>
          <p:nvPr/>
        </p:nvSpPr>
        <p:spPr>
          <a:xfrm>
            <a:off x="1001128" y="942463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>
                <a:solidFill>
                  <a:schemeClr val="bg1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www.internetgeography.net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D81B72A-1F39-FE00-056F-FD7D56A7FC40}"/>
              </a:ext>
            </a:extLst>
          </p:cNvPr>
          <p:cNvCxnSpPr>
            <a:cxnSpLocks/>
          </p:cNvCxnSpPr>
          <p:nvPr/>
        </p:nvCxnSpPr>
        <p:spPr>
          <a:xfrm>
            <a:off x="139433" y="1363555"/>
            <a:ext cx="0" cy="815983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F331531-E426-A708-9572-75B53CF97662}"/>
              </a:ext>
            </a:extLst>
          </p:cNvPr>
          <p:cNvCxnSpPr>
            <a:cxnSpLocks/>
          </p:cNvCxnSpPr>
          <p:nvPr/>
        </p:nvCxnSpPr>
        <p:spPr>
          <a:xfrm>
            <a:off x="6716725" y="1417547"/>
            <a:ext cx="0" cy="8082441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039D657F-5510-04C4-4AB3-13CCF2A69642}"/>
              </a:ext>
            </a:extLst>
          </p:cNvPr>
          <p:cNvSpPr/>
          <p:nvPr/>
        </p:nvSpPr>
        <p:spPr>
          <a:xfrm>
            <a:off x="111998" y="614194"/>
            <a:ext cx="6634003" cy="779938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7250790C-2EBA-BCAB-CD6D-3DABC74A32A5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1" name="Freeform 2">
            <a:extLst>
              <a:ext uri="{FF2B5EF4-FFF2-40B4-BE49-F238E27FC236}">
                <a16:creationId xmlns:a16="http://schemas.microsoft.com/office/drawing/2014/main" id="{D8F8174E-361F-DFCE-3F2D-C33E8DFA3F86}"/>
              </a:ext>
            </a:extLst>
          </p:cNvPr>
          <p:cNvSpPr/>
          <p:nvPr/>
        </p:nvSpPr>
        <p:spPr>
          <a:xfrm>
            <a:off x="5667297" y="229073"/>
            <a:ext cx="1078703" cy="1193224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62" name="Freeform 3">
            <a:extLst>
              <a:ext uri="{FF2B5EF4-FFF2-40B4-BE49-F238E27FC236}">
                <a16:creationId xmlns:a16="http://schemas.microsoft.com/office/drawing/2014/main" id="{18A8F99B-444C-DC15-FDA6-20AF6812B686}"/>
              </a:ext>
            </a:extLst>
          </p:cNvPr>
          <p:cNvSpPr/>
          <p:nvPr/>
        </p:nvSpPr>
        <p:spPr>
          <a:xfrm>
            <a:off x="111998" y="147286"/>
            <a:ext cx="1036661" cy="1270261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 noProof="0" dirty="0"/>
          </a:p>
        </p:txBody>
      </p:sp>
      <p:grpSp>
        <p:nvGrpSpPr>
          <p:cNvPr id="63" name="Group 5">
            <a:extLst>
              <a:ext uri="{FF2B5EF4-FFF2-40B4-BE49-F238E27FC236}">
                <a16:creationId xmlns:a16="http://schemas.microsoft.com/office/drawing/2014/main" id="{FE21BC39-060B-B870-E2F3-2FAF94748E6B}"/>
              </a:ext>
            </a:extLst>
          </p:cNvPr>
          <p:cNvGrpSpPr/>
          <p:nvPr/>
        </p:nvGrpSpPr>
        <p:grpSpPr>
          <a:xfrm>
            <a:off x="1583672" y="347958"/>
            <a:ext cx="3934153" cy="343582"/>
            <a:chOff x="0" y="0"/>
            <a:chExt cx="4752179" cy="500475"/>
          </a:xfrm>
        </p:grpSpPr>
        <p:sp>
          <p:nvSpPr>
            <p:cNvPr id="64" name="Freeform 6">
              <a:extLst>
                <a:ext uri="{FF2B5EF4-FFF2-40B4-BE49-F238E27FC236}">
                  <a16:creationId xmlns:a16="http://schemas.microsoft.com/office/drawing/2014/main" id="{C70E7957-911D-2E7E-A506-C145D7941D71}"/>
                </a:ext>
              </a:extLst>
            </p:cNvPr>
            <p:cNvSpPr/>
            <p:nvPr/>
          </p:nvSpPr>
          <p:spPr>
            <a:xfrm>
              <a:off x="0" y="0"/>
              <a:ext cx="4752179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650479F-0881-2EEF-93EB-7C99D56F7921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 lang="en-GB" noProof="0" dirty="0"/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95CB88C7-900B-3FB0-2B6A-F59CCDC66D88}"/>
              </a:ext>
            </a:extLst>
          </p:cNvPr>
          <p:cNvSpPr txBox="1"/>
          <p:nvPr/>
        </p:nvSpPr>
        <p:spPr>
          <a:xfrm>
            <a:off x="1093856" y="37064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Urban Issues and Challenges </a:t>
            </a:r>
            <a:endParaRPr lang="en-GB" sz="1400" b="1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73A8A29-4A3F-ABEA-B403-B5ADE419A67C}"/>
              </a:ext>
            </a:extLst>
          </p:cNvPr>
          <p:cNvSpPr txBox="1"/>
          <p:nvPr/>
        </p:nvSpPr>
        <p:spPr>
          <a:xfrm>
            <a:off x="864107" y="717224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noProof="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B4D165E-B46A-DA11-B7D4-8B92AD47523B}"/>
              </a:ext>
            </a:extLst>
          </p:cNvPr>
          <p:cNvSpPr/>
          <p:nvPr/>
        </p:nvSpPr>
        <p:spPr>
          <a:xfrm>
            <a:off x="287458" y="1528891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4</a:t>
            </a: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24B621E3-D840-9294-8D9C-7E5BCA6E32EF}"/>
              </a:ext>
            </a:extLst>
          </p:cNvPr>
          <p:cNvSpPr/>
          <p:nvPr/>
        </p:nvSpPr>
        <p:spPr>
          <a:xfrm>
            <a:off x="300549" y="531086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58CF2F5-6BB8-75BB-FCD1-B735EAF0F6D0}"/>
              </a:ext>
            </a:extLst>
          </p:cNvPr>
          <p:cNvSpPr txBox="1"/>
          <p:nvPr/>
        </p:nvSpPr>
        <p:spPr>
          <a:xfrm>
            <a:off x="639033" y="5301752"/>
            <a:ext cx="6263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a) Lagos has seen a population decrease due to emigration.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D54F5792-2F1D-6003-72A8-073DCC63BD01}"/>
              </a:ext>
            </a:extLst>
          </p:cNvPr>
          <p:cNvSpPr/>
          <p:nvPr/>
        </p:nvSpPr>
        <p:spPr>
          <a:xfrm>
            <a:off x="300549" y="568124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78887909-3229-0EC7-BA28-8F88415AD536}"/>
              </a:ext>
            </a:extLst>
          </p:cNvPr>
          <p:cNvSpPr/>
          <p:nvPr/>
        </p:nvSpPr>
        <p:spPr>
          <a:xfrm>
            <a:off x="300549" y="605989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E6E8E295-FCE4-E3B7-0CDE-ED9550069F1D}"/>
              </a:ext>
            </a:extLst>
          </p:cNvPr>
          <p:cNvSpPr/>
          <p:nvPr/>
        </p:nvSpPr>
        <p:spPr>
          <a:xfrm>
            <a:off x="300549" y="6435940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9BA91E4E-C007-0864-C117-11EFA2AFDB8C}"/>
              </a:ext>
            </a:extLst>
          </p:cNvPr>
          <p:cNvSpPr/>
          <p:nvPr/>
        </p:nvSpPr>
        <p:spPr>
          <a:xfrm>
            <a:off x="300549" y="6812332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375CB3F-B7EC-7F3F-442F-B15B641068C7}"/>
              </a:ext>
            </a:extLst>
          </p:cNvPr>
          <p:cNvSpPr txBox="1"/>
          <p:nvPr/>
        </p:nvSpPr>
        <p:spPr>
          <a:xfrm>
            <a:off x="639033" y="5690162"/>
            <a:ext cx="6141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b) Migration has led to a shortage of schools and hospitals.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6EB1DFE-978E-FE01-DA6F-23023E39CED5}"/>
              </a:ext>
            </a:extLst>
          </p:cNvPr>
          <p:cNvSpPr txBox="1"/>
          <p:nvPr/>
        </p:nvSpPr>
        <p:spPr>
          <a:xfrm>
            <a:off x="639033" y="6046043"/>
            <a:ext cx="5920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c) The population of Lagos has become more youthful.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6273DC0-CD98-AC3D-3523-29F0F0D58DF0}"/>
              </a:ext>
            </a:extLst>
          </p:cNvPr>
          <p:cNvSpPr txBox="1"/>
          <p:nvPr/>
        </p:nvSpPr>
        <p:spPr>
          <a:xfrm>
            <a:off x="623635" y="6442174"/>
            <a:ext cx="6432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d) Informal housing areas have developed rapidly. 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BD41EF3-644A-5BB0-F1D3-9CCB36A980C5}"/>
              </a:ext>
            </a:extLst>
          </p:cNvPr>
          <p:cNvSpPr txBox="1"/>
          <p:nvPr/>
        </p:nvSpPr>
        <p:spPr>
          <a:xfrm>
            <a:off x="623635" y="6709342"/>
            <a:ext cx="6280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e) Migration has increased pressure on services like waste collection and sanitation.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A20638C-B4B9-0BB5-D987-6C01465D54EC}"/>
              </a:ext>
            </a:extLst>
          </p:cNvPr>
          <p:cNvSpPr txBox="1"/>
          <p:nvPr/>
        </p:nvSpPr>
        <p:spPr>
          <a:xfrm>
            <a:off x="612937" y="4824117"/>
            <a:ext cx="59576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Tick ✓ the THREE statements that are true about the impacts of migration on Lagos.</a:t>
            </a:r>
            <a:endParaRPr lang="en-GB" sz="1400" b="1" dirty="0">
              <a:solidFill>
                <a:srgbClr val="00206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881838C-C9DD-6610-6B16-F82DFDF8BC0A}"/>
              </a:ext>
            </a:extLst>
          </p:cNvPr>
          <p:cNvSpPr/>
          <p:nvPr/>
        </p:nvSpPr>
        <p:spPr>
          <a:xfrm>
            <a:off x="283313" y="4875557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5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9FC65EE-A349-2FB6-CB78-467EE9F895A3}"/>
              </a:ext>
            </a:extLst>
          </p:cNvPr>
          <p:cNvGraphicFramePr>
            <a:graphicFrameLocks noGrp="1"/>
          </p:cNvGraphicFramePr>
          <p:nvPr/>
        </p:nvGraphicFramePr>
        <p:xfrm>
          <a:off x="283313" y="2101444"/>
          <a:ext cx="6287232" cy="2720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5626">
                  <a:extLst>
                    <a:ext uri="{9D8B030D-6E8A-4147-A177-3AD203B41FA5}">
                      <a16:colId xmlns:a16="http://schemas.microsoft.com/office/drawing/2014/main" val="2063065121"/>
                    </a:ext>
                  </a:extLst>
                </a:gridCol>
                <a:gridCol w="821094">
                  <a:extLst>
                    <a:ext uri="{9D8B030D-6E8A-4147-A177-3AD203B41FA5}">
                      <a16:colId xmlns:a16="http://schemas.microsoft.com/office/drawing/2014/main" val="2174295242"/>
                    </a:ext>
                  </a:extLst>
                </a:gridCol>
                <a:gridCol w="1138334">
                  <a:extLst>
                    <a:ext uri="{9D8B030D-6E8A-4147-A177-3AD203B41FA5}">
                      <a16:colId xmlns:a16="http://schemas.microsoft.com/office/drawing/2014/main" val="4019274210"/>
                    </a:ext>
                  </a:extLst>
                </a:gridCol>
                <a:gridCol w="972178">
                  <a:extLst>
                    <a:ext uri="{9D8B030D-6E8A-4147-A177-3AD203B41FA5}">
                      <a16:colId xmlns:a16="http://schemas.microsoft.com/office/drawing/2014/main" val="3312476212"/>
                    </a:ext>
                  </a:extLst>
                </a:gridCol>
              </a:tblGrid>
              <a:tr h="189440">
                <a:tc>
                  <a:txBody>
                    <a:bodyPr/>
                    <a:lstStyle/>
                    <a:p>
                      <a:r>
                        <a:rPr lang="en-GB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Effect of migration in Lagos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48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Social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48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Economic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48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Both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48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323485"/>
                  </a:ext>
                </a:extLst>
              </a:tr>
              <a:tr h="275539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High demand for healthcare and education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022151"/>
                  </a:ext>
                </a:extLst>
              </a:tr>
              <a:tr h="189440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Increases in available workforce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083260"/>
                  </a:ext>
                </a:extLst>
              </a:tr>
              <a:tr h="275539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Growth of informal settlements like Makoko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683743"/>
                  </a:ext>
                </a:extLst>
              </a:tr>
              <a:tr h="275539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Expanding economy due to entrepreneurial migrants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683372"/>
                  </a:ext>
                </a:extLst>
              </a:tr>
              <a:tr h="233556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Overcrowded housing and rising rents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411224"/>
                  </a:ext>
                </a:extLst>
              </a:tr>
              <a:tr h="275539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Growth in informal employment sectors like street vending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8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45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999435F-8E07-2AEA-3CB3-F6C23521B97B}"/>
              </a:ext>
            </a:extLst>
          </p:cNvPr>
          <p:cNvSpPr txBox="1"/>
          <p:nvPr/>
        </p:nvSpPr>
        <p:spPr>
          <a:xfrm>
            <a:off x="543352" y="1524626"/>
            <a:ext cx="6027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Tick whether each of the following effects of migration on Lagos is social, economic, or both.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2EC6839-488B-03F9-E888-B2AC374D05DF}"/>
              </a:ext>
            </a:extLst>
          </p:cNvPr>
          <p:cNvSpPr/>
          <p:nvPr/>
        </p:nvSpPr>
        <p:spPr>
          <a:xfrm>
            <a:off x="300549" y="7195865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4CF87E-304A-9B1E-24B2-C228EDCB2D41}"/>
              </a:ext>
            </a:extLst>
          </p:cNvPr>
          <p:cNvSpPr txBox="1"/>
          <p:nvPr/>
        </p:nvSpPr>
        <p:spPr>
          <a:xfrm>
            <a:off x="623635" y="7109820"/>
            <a:ext cx="6280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f) The physical size of Lagos has increased, as has population density. 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82EEB1D-605C-D76E-6FBF-11B4CC75C527}"/>
              </a:ext>
            </a:extLst>
          </p:cNvPr>
          <p:cNvSpPr/>
          <p:nvPr/>
        </p:nvSpPr>
        <p:spPr>
          <a:xfrm>
            <a:off x="309239" y="7596056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6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FCB35E1-C351-D6A7-07E3-8BDFE02F5A29}"/>
              </a:ext>
            </a:extLst>
          </p:cNvPr>
          <p:cNvSpPr/>
          <p:nvPr/>
        </p:nvSpPr>
        <p:spPr>
          <a:xfrm>
            <a:off x="309239" y="796838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814D0F-7927-6FCF-952B-2DD85A0807EB}"/>
              </a:ext>
            </a:extLst>
          </p:cNvPr>
          <p:cNvSpPr txBox="1"/>
          <p:nvPr/>
        </p:nvSpPr>
        <p:spPr>
          <a:xfrm>
            <a:off x="584083" y="7609304"/>
            <a:ext cx="6112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Who are the majority of new migrants arriving in Lagos?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4ACA055-AFC4-D206-AEDE-AD9C6AB54336}"/>
              </a:ext>
            </a:extLst>
          </p:cNvPr>
          <p:cNvSpPr/>
          <p:nvPr/>
        </p:nvSpPr>
        <p:spPr>
          <a:xfrm>
            <a:off x="315177" y="8339745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64019C-E0AD-9780-2614-D5E26600CD17}"/>
              </a:ext>
            </a:extLst>
          </p:cNvPr>
          <p:cNvSpPr txBox="1"/>
          <p:nvPr/>
        </p:nvSpPr>
        <p:spPr>
          <a:xfrm>
            <a:off x="678920" y="7980014"/>
            <a:ext cx="3886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A) </a:t>
            </a:r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Elderly retirees from rural areas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A753D97-5B24-9D51-CEB3-E6A9161092FA}"/>
              </a:ext>
            </a:extLst>
          </p:cNvPr>
          <p:cNvSpPr/>
          <p:nvPr/>
        </p:nvSpPr>
        <p:spPr>
          <a:xfrm>
            <a:off x="318654" y="870537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170715-E6D6-2273-FCED-3882F6A6FFA5}"/>
              </a:ext>
            </a:extLst>
          </p:cNvPr>
          <p:cNvSpPr txBox="1"/>
          <p:nvPr/>
        </p:nvSpPr>
        <p:spPr>
          <a:xfrm>
            <a:off x="675061" y="8365202"/>
            <a:ext cx="3488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B) Low-income families from HICs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0292B7B-A316-4595-3788-B06214298CEE}"/>
              </a:ext>
            </a:extLst>
          </p:cNvPr>
          <p:cNvSpPr/>
          <p:nvPr/>
        </p:nvSpPr>
        <p:spPr>
          <a:xfrm>
            <a:off x="326782" y="9062051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0D568A-EDD2-14EA-5F77-6AA45C8B45D8}"/>
              </a:ext>
            </a:extLst>
          </p:cNvPr>
          <p:cNvSpPr txBox="1"/>
          <p:nvPr/>
        </p:nvSpPr>
        <p:spPr>
          <a:xfrm>
            <a:off x="675061" y="8741045"/>
            <a:ext cx="5355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C) Young people from rural areas looking for work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DCD70E-9D8F-8DD9-7DC7-DFA63B65719D}"/>
              </a:ext>
            </a:extLst>
          </p:cNvPr>
          <p:cNvSpPr txBox="1"/>
          <p:nvPr/>
        </p:nvSpPr>
        <p:spPr>
          <a:xfrm>
            <a:off x="675061" y="9082978"/>
            <a:ext cx="3883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D) Tourists visiting Lagos for business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0CA8BEC-B60A-2B36-F798-ED4373D4770D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1713" y="8636693"/>
            <a:ext cx="352257" cy="352257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03490B2-7895-7D2D-5D89-35C5E5617472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06449" y="2428086"/>
            <a:ext cx="352257" cy="352257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EBB84A3-1A1D-CE12-C308-320792F76E40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86240" y="2751856"/>
            <a:ext cx="352257" cy="352257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03706ED7-BD59-6474-769D-4D740EB5CC6A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39990" y="3180821"/>
            <a:ext cx="352257" cy="352257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5287CF6A-D86F-1E16-90B4-A1A28DED2279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86239" y="3647896"/>
            <a:ext cx="352257" cy="352257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0F2B0D36-922B-A996-5E20-BB561D783E09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86238" y="4416192"/>
            <a:ext cx="352257" cy="352257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30C0DFA2-6007-5BB5-2101-9627E9F111A1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78630" y="3980227"/>
            <a:ext cx="352257" cy="352257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CB49B2BF-2F54-C380-27BA-F8A5F0E1F541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4578" y="5611597"/>
            <a:ext cx="352257" cy="352257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040EB759-34CF-0D2F-80D0-C368866E44E7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4577" y="5988920"/>
            <a:ext cx="352257" cy="352257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D763869F-EDFA-A1E6-3F47-02207923D51F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3337" y="6375873"/>
            <a:ext cx="352257" cy="352257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297A7DFE-DA2D-57CE-F1A4-E2B691AE05EB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4577" y="6745321"/>
            <a:ext cx="352257" cy="352257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8E49C343-91EB-FB08-68E1-326DE624F2D8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8451" y="7133844"/>
            <a:ext cx="352257" cy="35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1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F554842-2499-9041-91E0-289B1EEBCA51}">
  <we:reference id="wa104381063" version="1.0.0.1" store="en-GB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2168</TotalTime>
  <Words>832</Words>
  <Application>Microsoft Macintosh PowerPoint</Application>
  <PresentationFormat>A4 Paper (210x297 mm)</PresentationFormat>
  <Paragraphs>130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Bobby Jones Soft Regular</vt:lpstr>
      <vt:lpstr>Cavolini</vt:lpstr>
      <vt:lpstr>Aptos Display</vt:lpstr>
      <vt:lpstr>Aptos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Anthony Bennett</dc:creator>
  <cp:lastModifiedBy>Anthony Bennett - Internet Geography</cp:lastModifiedBy>
  <cp:revision>71</cp:revision>
  <cp:lastPrinted>2025-07-30T18:21:11Z</cp:lastPrinted>
  <dcterms:created xsi:type="dcterms:W3CDTF">2025-07-28T21:30:38Z</dcterms:created>
  <dcterms:modified xsi:type="dcterms:W3CDTF">2025-09-26T12:16:41Z</dcterms:modified>
</cp:coreProperties>
</file>