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67" r:id="rId3"/>
    <p:sldId id="269" r:id="rId4"/>
    <p:sldId id="268" r:id="rId5"/>
    <p:sldId id="270" r:id="rId6"/>
    <p:sldId id="285" r:id="rId7"/>
    <p:sldId id="286" r:id="rId8"/>
    <p:sldId id="271" r:id="rId9"/>
    <p:sldId id="272" r:id="rId10"/>
    <p:sldId id="273" r:id="rId11"/>
    <p:sldId id="274" r:id="rId12"/>
    <p:sldId id="287" r:id="rId13"/>
    <p:sldId id="275" r:id="rId14"/>
    <p:sldId id="277" r:id="rId15"/>
    <p:sldId id="288" r:id="rId16"/>
    <p:sldId id="281" r:id="rId17"/>
    <p:sldId id="282" r:id="rId18"/>
    <p:sldId id="276" r:id="rId19"/>
    <p:sldId id="278" r:id="rId20"/>
  </p:sldIdLst>
  <p:sldSz cx="14257338" cy="10693400"/>
  <p:notesSz cx="6858000" cy="9144000"/>
  <p:embeddedFontLst>
    <p:embeddedFont>
      <p:font typeface="Carter One" panose="03080802040405060005" pitchFamily="66" charset="77"/>
      <p:regular r:id="rId22"/>
      <p:bold r:id="rId23"/>
      <p:italic r:id="rId24"/>
      <p:boldItalic r:id="rId25"/>
    </p:embeddedFont>
    <p:embeddedFont>
      <p:font typeface="Fredoka" panose="02000000000000000000" pitchFamily="2" charset="77"/>
      <p:regular r:id="rId22"/>
      <p:bold r:id="rId22"/>
      <p:italic r:id="rId26"/>
      <p:boldItalic r:id="rId26"/>
    </p:embeddedFont>
    <p:embeddedFont>
      <p:font typeface="Open Sans" panose="020B0606030504020204" pitchFamily="34" charset="0"/>
      <p:regular r:id="rId27"/>
      <p:bold r:id="rId28"/>
      <p:italic r:id="rId29"/>
      <p:boldItalic r:id="rId30"/>
    </p:embeddedFont>
    <p:embeddedFont>
      <p:font typeface="Open Sans Bold" pitchFamily="2" charset="0"/>
      <p:regular r:id="rId26"/>
      <p:bold r:id="rId26"/>
      <p:italic r:id="rId26"/>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43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5F72"/>
    <a:srgbClr val="3C4552"/>
    <a:srgbClr val="6EC4C6"/>
    <a:srgbClr val="536072"/>
    <a:srgbClr val="FEFAE9"/>
    <a:srgbClr val="FFFFFF"/>
    <a:srgbClr val="B4B9C1"/>
    <a:srgbClr val="084F69"/>
    <a:srgbClr val="7FA033"/>
    <a:srgbClr val="5260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683" autoAdjust="0"/>
    <p:restoredTop sz="94529" autoAdjust="0"/>
  </p:normalViewPr>
  <p:slideViewPr>
    <p:cSldViewPr>
      <p:cViewPr varScale="1">
        <p:scale>
          <a:sx n="73" d="100"/>
          <a:sy n="73" d="100"/>
        </p:scale>
        <p:origin x="1808" y="200"/>
      </p:cViewPr>
      <p:guideLst>
        <p:guide orient="horz" pos="2160"/>
        <p:guide pos="543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9-29T15:50:47.173"/>
    </inkml:context>
    <inkml:brush xml:id="br0">
      <inkml:brushProperty name="width" value="0.4" units="cm"/>
      <inkml:brushProperty name="height" value="0.8" units="cm"/>
      <inkml:brushProperty name="color" value="#00F900"/>
      <inkml:brushProperty name="tip" value="rectangle"/>
      <inkml:brushProperty name="rasterOp" value="maskPen"/>
    </inkml:brush>
  </inkml:definitions>
  <inkml:trace contextRef="#ctx0" brushRef="#br0">0 75,'65'-8,"-15"2,-34 4,-7 0,20-1,-14 1,17-2,-13 2,-2-1,16 0,-12 0,13-2,-11 3,3-2,-10 3,7-1,-3 1,0 0,7 0,-11 0,10-1,-7 1,5 0,-1 0,3 0,0 0,-4 0,3 1,-7-1,6 1,-1 0,0 0,3 0,-7 0,6 1,-4-1,5 1,-2-1,2 0,-4 0,-2 0,0 0,8-1,-8 1,10-1,-6 1,3 0,4-1,-5 1,-5-1,-1 0,8 0,-4 1,9-2,-10 2,-4-1,3 1,-5-1,7 0,-3 0,-1 1,6 0,-4 0,1 0,0 0,-6 0,8 0,-1 0,-3 0,7 0,-14 0,12 0,-5 0,0 0,5 0,-9 0,10 1,-6 0,4-1,-7 0,7 1,-5 0,2 0,0 0,-5 0,8 0,-2-1,0 0,-4 0,2 1,-1 0,0 0,2-1,-4 0,2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9-29T15:50:54.208"/>
    </inkml:context>
    <inkml:brush xml:id="br0">
      <inkml:brushProperty name="width" value="0.4" units="cm"/>
      <inkml:brushProperty name="height" value="0.8" units="cm"/>
      <inkml:brushProperty name="color" value="#00F900"/>
      <inkml:brushProperty name="tip" value="rectangle"/>
      <inkml:brushProperty name="rasterOp" value="maskPen"/>
    </inkml:brush>
  </inkml:definitions>
  <inkml:trace contextRef="#ctx0" brushRef="#br0">1 102,'65'-12,"0"0,8-1,-2 1,-20 4,-1 1,11-1,1 2,-8 2,-1 1,2-1,-1 2,0 0,0 0,45-1,-44 3,1 0,1-1,0 2,-6-1,-2 0,6 0,-3 0,16 0,22-1,-13 0,8 0,-6 0,-22 1,-6 0,-14 0,-4 0,0 0,-11 0,-1 0,-1 0,10 0,10 1,2 0,3 3,-12-2,8 3,-6-2,5 1,2-1,-6 1,6 1,-3 1,-6-1,-1 0,-9-2,-1 1,4-2,2 0,3 0,-7 0,-1-1,-3-1,1 1,11 0,-6 1,6 0,-13-1,9 1,-7-2,15 2,-5-1,-7 0,-4-1,0 0,5 0,2 0,0 0,-3 0,1 0,7 0,-4 0,-6 0,13 0,26 0,20-2,-23 1,0-1,25-2,-21 2,-38 0,-22 2,-4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9-29T15:50:58.858"/>
    </inkml:context>
    <inkml:brush xml:id="br0">
      <inkml:brushProperty name="width" value="0.4" units="cm"/>
      <inkml:brushProperty name="height" value="0.8" units="cm"/>
      <inkml:brushProperty name="color" value="#00F900"/>
      <inkml:brushProperty name="tip" value="rectangle"/>
      <inkml:brushProperty name="rasterOp" value="maskPen"/>
    </inkml:brush>
  </inkml:definitions>
  <inkml:trace contextRef="#ctx0" brushRef="#br0">0 120,'57'-4,"-8"1,-29 3,8 0,-11 0,7-1,-5 1,8-3,31-3,10 0,32-4,-23 5,-10 2,-24 2,-12 1,13 0,4-1,11-1,5 1,-18-2,3 3,-12-2,12-2,10-1,-1-1,9 0,3 3,-13 1,3 0,36-1,-26 0,-1 0,16-3,2 0,-14 0,-11 2,4 0,-1 2,-9 0,5 2,-20-1,13 1,-13 0,10 0,-8 0,-3 0,1 0,-5 1,-2 0,-4 1,-4 0,12 2,-3-1,14 1,-7 1,-4-1,-4-1,-9 1,0-2,-7 0,14-1,-4 0,7-1,-2 1,-6-1,4 1,-13 0,5-1,-2 3,1 0,2 1,-4-2,11 3,-8-2,15 2,-16-1,-2-2,12 3,1 1,11-1,-5 1,-17-3,-6-1,7-2,-7 0,13 1,-7-1,-6 0,10 1,-2-1,7-1,-8 0,-4-1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9-29T15:51:13.917"/>
    </inkml:context>
    <inkml:brush xml:id="br0">
      <inkml:brushProperty name="width" value="0.4" units="cm"/>
      <inkml:brushProperty name="height" value="0.8" units="cm"/>
      <inkml:brushProperty name="color" value="#00F900"/>
      <inkml:brushProperty name="tip" value="rectangle"/>
      <inkml:brushProperty name="rasterOp" value="maskPen"/>
    </inkml:brush>
  </inkml:definitions>
  <inkml:trace contextRef="#ctx0" brushRef="#br0">0 0,'69'7,"-2"-1,-16-2,-3-1,-5-1,-4-1,-6 0,8 0,-10-1,8 2,-15-2,-5 0,0 0,1 0,10 0,2 0,-1 0,-1 0,-1 0,-2-1,0 0,-2 0,3 0,0 0,1 1,-3 0,-9 0,4 0,-3-1,11 1,-7-1,-1 0,1 1,0-2,3 2,-1-1,5 1,-1 0,-2 0,-5 0,-5 0,9-1,-5 0,6 0,-9 1,6-1,-1 1,2-1,-4 1,2-1,-2 0,6 0,-10 1,9-1,-5 1,-1-1,-1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9-29T15:51:18.719"/>
    </inkml:context>
    <inkml:brush xml:id="br0">
      <inkml:brushProperty name="width" value="0.4" units="cm"/>
      <inkml:brushProperty name="height" value="0.8" units="cm"/>
      <inkml:brushProperty name="color" value="#00F900"/>
      <inkml:brushProperty name="tip" value="rectangle"/>
      <inkml:brushProperty name="rasterOp" value="maskPen"/>
    </inkml:brush>
  </inkml:definitions>
  <inkml:trace contextRef="#ctx0" brushRef="#br0">0 75,'81'-7,"-11"0,-20 0,-13 3,8 1,4 1,25-2,19-4,-42 4,1 0,3-1,0 0,37-2,-7 3,-19 1,-18 3,-1 0,-12 0,7 0,4 0,0 0,11 1,-2 1,6-1,-2 2,-9-3,-4 1,-12-1,-2 0,-5 0,-5 0,3 0,7 0,7 0,5 0,-4 1,-2-1,-4 1,3-1,-1 0,-2 1,6-1,-6 1,10-1,-9 0,1 0,-4 1,-4 0,2-1,-5 0,6 1,-2-1,2 1,-5-1,-3 0,1 0,0 0,-2 0,-1 0,0 0,1 0,-2 0,6 0,-11 0,9 0,-4 0,3 0,0 0,1 0,-2 1,1-1,-3 1,2-1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9-29T15:51:24.446"/>
    </inkml:context>
    <inkml:brush xml:id="br0">
      <inkml:brushProperty name="width" value="0.4" units="cm"/>
      <inkml:brushProperty name="height" value="0.8" units="cm"/>
      <inkml:brushProperty name="color" value="#00F900"/>
      <inkml:brushProperty name="tip" value="rectangle"/>
      <inkml:brushProperty name="rasterOp" value="maskPen"/>
    </inkml:brush>
  </inkml:definitions>
  <inkml:trace contextRef="#ctx0" brushRef="#br0">1 36,'57'0,"-11"0,-33 0,0 0,21 0,1 0,26 0,-11-1,13 1,-2-1,-8 0,8 1,-7 0,4 0,12 0,-9 1,10-1,-8 1,4 0,-2-1,-10 0,-2 0,-19 0,-5 0,-1-1,6 0,19-4,-2 0,3 0,-19 1,-13 2,-3 1,5-1,5 0,10 0,-7 0,-2 1,-2 1,7-1,16 0,6 0,1 1,-18 0,-14 0,-12 0,5 0,7 1,2 1,4 0,-3 0,2 1,9-1,-3 1,-3-1,3-1,-12-1,7 0,-5 0,2 1,-1-1,-3 1,1-1,0 0,5 1,2 0,-4 0,0 0,-4 0,7 1,3-1,0 1,3 0,-9-1,3 0,-1 0,-5 0,0-1,-9 1,6-1,-5 0,7 0,-6 0,1 0,2 0,-3 0,5 0,-4 1,-1-1,-1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9-29T16:10:27.340"/>
    </inkml:context>
    <inkml:brush xml:id="br0">
      <inkml:brushProperty name="width" value="0.4" units="cm"/>
      <inkml:brushProperty name="height" value="0.8" units="cm"/>
      <inkml:brushProperty name="color" value="#00F900"/>
      <inkml:brushProperty name="tip" value="rectangle"/>
      <inkml:brushProperty name="rasterOp" value="maskPen"/>
    </inkml:brush>
  </inkml:definitions>
  <inkml:trace contextRef="#ctx0" brushRef="#br0">1 36,'57'0,"-11"0,-33 0,0 0,21 0,1 0,26 0,-11-1,13 1,-2-1,-8 0,8 1,-7 0,4 0,12 0,-9 1,10-1,-8 1,4 0,-2-1,-10 0,-2 0,-19 0,-5 0,-1-1,6 0,19-4,-2 0,3 0,-19 1,-13 2,-3 1,5-1,5 0,10 0,-7 0,-2 1,-2 1,7-1,16 0,6 0,1 1,-18 0,-14 0,-12 0,5 0,7 1,2 1,4 0,-3 0,2 1,9-1,-3 1,-3-1,3-1,-12-1,7 0,-5 0,2 1,-1-1,-3 1,1-1,0 0,5 1,2 0,-4 0,0 0,-4 0,7 1,3-1,0 1,3 0,-9-1,3 0,-1 0,-5 0,0-1,-9 1,6-1,-5 0,7 0,-6 0,1 0,2 0,-3 0,5 0,-4 1,-1-1,-1 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9-29T16:10:35.639"/>
    </inkml:context>
    <inkml:brush xml:id="br0">
      <inkml:brushProperty name="width" value="0.4" units="cm"/>
      <inkml:brushProperty name="height" value="0.8" units="cm"/>
      <inkml:brushProperty name="color" value="#00F900"/>
      <inkml:brushProperty name="tip" value="rectangle"/>
      <inkml:brushProperty name="rasterOp" value="maskPen"/>
    </inkml:brush>
  </inkml:definitions>
  <inkml:trace contextRef="#ctx0" brushRef="#br0">1 36,'57'0,"-11"0,-33 0,0 0,21 0,1 0,26 0,-11-1,13 1,-2-1,-8 0,8 1,-7 0,4 0,12 0,-9 1,10-1,-8 1,4 0,-2-1,-10 0,-2 0,-19 0,-5 0,-1-1,6 0,19-4,-2 0,3 0,-19 1,-13 2,-3 1,5-1,5 0,10 0,-7 0,-2 1,-2 1,7-1,16 0,6 0,1 1,-18 0,-14 0,-12 0,5 0,7 1,2 1,4 0,-3 0,2 1,9-1,-3 1,-3-1,3-1,-12-1,7 0,-5 0,2 1,-1-1,-3 1,1-1,0 0,5 1,2 0,-4 0,0 0,-4 0,7 1,3-1,0 1,3 0,-9-1,3 0,-1 0,-5 0,0-1,-9 1,6-1,-5 0,7 0,-6 0,1 0,2 0,-3 0,5 0,-4 1,-1-1,-1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E05DAE-F9F3-A84C-A16A-CA408D0E4BD4}" type="datetimeFigureOut">
              <a:rPr lang="en-GB" smtClean="0"/>
              <a:t>30/09/2025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45B09F-42EB-F549-A16F-C544CEEA566F}" type="slidenum">
              <a:rPr lang="en-GB" smtClean="0"/>
              <a:t>‹#›</a:t>
            </a:fld>
            <a:endParaRPr lang="en-GB"/>
          </a:p>
        </p:txBody>
      </p:sp>
    </p:spTree>
    <p:extLst>
      <p:ext uri="{BB962C8B-B14F-4D97-AF65-F5344CB8AC3E}">
        <p14:creationId xmlns:p14="http://schemas.microsoft.com/office/powerpoint/2010/main" val="1257826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45B09F-42EB-F549-A16F-C544CEEA566F}" type="slidenum">
              <a:rPr lang="en-GB" smtClean="0"/>
              <a:t>1</a:t>
            </a:fld>
            <a:endParaRPr lang="en-GB"/>
          </a:p>
        </p:txBody>
      </p:sp>
    </p:spTree>
    <p:extLst>
      <p:ext uri="{BB962C8B-B14F-4D97-AF65-F5344CB8AC3E}">
        <p14:creationId xmlns:p14="http://schemas.microsoft.com/office/powerpoint/2010/main" val="1721609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45B09F-42EB-F549-A16F-C544CEEA566F}" type="slidenum">
              <a:rPr lang="en-GB" smtClean="0"/>
              <a:t>2</a:t>
            </a:fld>
            <a:endParaRPr lang="en-GB"/>
          </a:p>
        </p:txBody>
      </p:sp>
    </p:spTree>
    <p:extLst>
      <p:ext uri="{BB962C8B-B14F-4D97-AF65-F5344CB8AC3E}">
        <p14:creationId xmlns:p14="http://schemas.microsoft.com/office/powerpoint/2010/main" val="225031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45B09F-42EB-F549-A16F-C544CEEA566F}" type="slidenum">
              <a:rPr lang="en-GB" smtClean="0"/>
              <a:t>3</a:t>
            </a:fld>
            <a:endParaRPr lang="en-GB"/>
          </a:p>
        </p:txBody>
      </p:sp>
    </p:spTree>
    <p:extLst>
      <p:ext uri="{BB962C8B-B14F-4D97-AF65-F5344CB8AC3E}">
        <p14:creationId xmlns:p14="http://schemas.microsoft.com/office/powerpoint/2010/main" val="3020610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45B09F-42EB-F549-A16F-C544CEEA566F}" type="slidenum">
              <a:rPr lang="en-GB" smtClean="0"/>
              <a:t>9</a:t>
            </a:fld>
            <a:endParaRPr lang="en-GB"/>
          </a:p>
        </p:txBody>
      </p:sp>
    </p:spTree>
    <p:extLst>
      <p:ext uri="{BB962C8B-B14F-4D97-AF65-F5344CB8AC3E}">
        <p14:creationId xmlns:p14="http://schemas.microsoft.com/office/powerpoint/2010/main" val="2868463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93943" y="2130426"/>
            <a:ext cx="14664691" cy="1470025"/>
          </a:xfrm>
        </p:spPr>
        <p:txBody>
          <a:bodyPr/>
          <a:lstStyle/>
          <a:p>
            <a:r>
              <a:rPr lang="en-US"/>
              <a:t>Click to edit Master title style</a:t>
            </a:r>
          </a:p>
        </p:txBody>
      </p:sp>
      <p:sp>
        <p:nvSpPr>
          <p:cNvPr id="3" name="Subtitle 2"/>
          <p:cNvSpPr>
            <a:spLocks noGrp="1"/>
          </p:cNvSpPr>
          <p:nvPr>
            <p:ph type="subTitle" idx="1"/>
          </p:nvPr>
        </p:nvSpPr>
        <p:spPr>
          <a:xfrm>
            <a:off x="2587887" y="3886200"/>
            <a:ext cx="12076804" cy="1752600"/>
          </a:xfrm>
        </p:spPr>
        <p:txBody>
          <a:bodyPr/>
          <a:lstStyle>
            <a:lvl1pPr marL="0" indent="0" algn="ctr">
              <a:buNone/>
              <a:defRPr>
                <a:solidFill>
                  <a:schemeClr val="tx1">
                    <a:tint val="75000"/>
                  </a:schemeClr>
                </a:solidFill>
              </a:defRPr>
            </a:lvl1pPr>
            <a:lvl2pPr marL="862645" indent="0" algn="ctr">
              <a:buNone/>
              <a:defRPr>
                <a:solidFill>
                  <a:schemeClr val="tx1">
                    <a:tint val="75000"/>
                  </a:schemeClr>
                </a:solidFill>
              </a:defRPr>
            </a:lvl2pPr>
            <a:lvl3pPr marL="1725290" indent="0" algn="ctr">
              <a:buNone/>
              <a:defRPr>
                <a:solidFill>
                  <a:schemeClr val="tx1">
                    <a:tint val="75000"/>
                  </a:schemeClr>
                </a:solidFill>
              </a:defRPr>
            </a:lvl3pPr>
            <a:lvl4pPr marL="2587935" indent="0" algn="ctr">
              <a:buNone/>
              <a:defRPr>
                <a:solidFill>
                  <a:schemeClr val="tx1">
                    <a:tint val="75000"/>
                  </a:schemeClr>
                </a:solidFill>
              </a:defRPr>
            </a:lvl4pPr>
            <a:lvl5pPr marL="3450580" indent="0" algn="ctr">
              <a:buNone/>
              <a:defRPr>
                <a:solidFill>
                  <a:schemeClr val="tx1">
                    <a:tint val="75000"/>
                  </a:schemeClr>
                </a:solidFill>
              </a:defRPr>
            </a:lvl5pPr>
            <a:lvl6pPr marL="4313225" indent="0" algn="ctr">
              <a:buNone/>
              <a:defRPr>
                <a:solidFill>
                  <a:schemeClr val="tx1">
                    <a:tint val="75000"/>
                  </a:schemeClr>
                </a:solidFill>
              </a:defRPr>
            </a:lvl6pPr>
            <a:lvl7pPr marL="5175870" indent="0" algn="ctr">
              <a:buNone/>
              <a:defRPr>
                <a:solidFill>
                  <a:schemeClr val="tx1">
                    <a:tint val="75000"/>
                  </a:schemeClr>
                </a:solidFill>
              </a:defRPr>
            </a:lvl7pPr>
            <a:lvl8pPr marL="6038515" indent="0" algn="ctr">
              <a:buNone/>
              <a:defRPr>
                <a:solidFill>
                  <a:schemeClr val="tx1">
                    <a:tint val="75000"/>
                  </a:schemeClr>
                </a:solidFill>
              </a:defRPr>
            </a:lvl8pPr>
            <a:lvl9pPr marL="690116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508118" y="274639"/>
            <a:ext cx="388183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62629" y="274639"/>
            <a:ext cx="11357947"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62834" y="4406901"/>
            <a:ext cx="14664691" cy="1362075"/>
          </a:xfrm>
        </p:spPr>
        <p:txBody>
          <a:bodyPr anchor="t"/>
          <a:lstStyle>
            <a:lvl1pPr algn="l">
              <a:defRPr sz="7547" b="1" cap="all"/>
            </a:lvl1pPr>
          </a:lstStyle>
          <a:p>
            <a:r>
              <a:rPr lang="en-US"/>
              <a:t>Click to edit Master title style</a:t>
            </a:r>
          </a:p>
        </p:txBody>
      </p:sp>
      <p:sp>
        <p:nvSpPr>
          <p:cNvPr id="3" name="Text Placeholder 2"/>
          <p:cNvSpPr>
            <a:spLocks noGrp="1"/>
          </p:cNvSpPr>
          <p:nvPr>
            <p:ph type="body" idx="1"/>
          </p:nvPr>
        </p:nvSpPr>
        <p:spPr>
          <a:xfrm>
            <a:off x="1362834" y="2906714"/>
            <a:ext cx="14664691" cy="1500187"/>
          </a:xfrm>
        </p:spPr>
        <p:txBody>
          <a:bodyPr anchor="b"/>
          <a:lstStyle>
            <a:lvl1pPr marL="0" indent="0">
              <a:buNone/>
              <a:defRPr sz="3774">
                <a:solidFill>
                  <a:schemeClr val="tx1">
                    <a:tint val="75000"/>
                  </a:schemeClr>
                </a:solidFill>
              </a:defRPr>
            </a:lvl1pPr>
            <a:lvl2pPr marL="862645" indent="0">
              <a:buNone/>
              <a:defRPr sz="3396">
                <a:solidFill>
                  <a:schemeClr val="tx1">
                    <a:tint val="75000"/>
                  </a:schemeClr>
                </a:solidFill>
              </a:defRPr>
            </a:lvl2pPr>
            <a:lvl3pPr marL="1725290" indent="0">
              <a:buNone/>
              <a:defRPr sz="3019">
                <a:solidFill>
                  <a:schemeClr val="tx1">
                    <a:tint val="75000"/>
                  </a:schemeClr>
                </a:solidFill>
              </a:defRPr>
            </a:lvl3pPr>
            <a:lvl4pPr marL="2587935" indent="0">
              <a:buNone/>
              <a:defRPr sz="2642">
                <a:solidFill>
                  <a:schemeClr val="tx1">
                    <a:tint val="75000"/>
                  </a:schemeClr>
                </a:solidFill>
              </a:defRPr>
            </a:lvl4pPr>
            <a:lvl5pPr marL="3450580" indent="0">
              <a:buNone/>
              <a:defRPr sz="2642">
                <a:solidFill>
                  <a:schemeClr val="tx1">
                    <a:tint val="75000"/>
                  </a:schemeClr>
                </a:solidFill>
              </a:defRPr>
            </a:lvl5pPr>
            <a:lvl6pPr marL="4313225" indent="0">
              <a:buNone/>
              <a:defRPr sz="2642">
                <a:solidFill>
                  <a:schemeClr val="tx1">
                    <a:tint val="75000"/>
                  </a:schemeClr>
                </a:solidFill>
              </a:defRPr>
            </a:lvl6pPr>
            <a:lvl7pPr marL="5175870" indent="0">
              <a:buNone/>
              <a:defRPr sz="2642">
                <a:solidFill>
                  <a:schemeClr val="tx1">
                    <a:tint val="75000"/>
                  </a:schemeClr>
                </a:solidFill>
              </a:defRPr>
            </a:lvl7pPr>
            <a:lvl8pPr marL="6038515" indent="0">
              <a:buNone/>
              <a:defRPr sz="2642">
                <a:solidFill>
                  <a:schemeClr val="tx1">
                    <a:tint val="75000"/>
                  </a:schemeClr>
                </a:solidFill>
              </a:defRPr>
            </a:lvl8pPr>
            <a:lvl9pPr marL="6901160" indent="0">
              <a:buNone/>
              <a:defRPr sz="264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62629" y="1600201"/>
            <a:ext cx="7619888" cy="4525963"/>
          </a:xfrm>
        </p:spPr>
        <p:txBody>
          <a:bodyPr/>
          <a:lstStyle>
            <a:lvl1pPr>
              <a:defRPr sz="5283"/>
            </a:lvl1pPr>
            <a:lvl2pPr>
              <a:defRPr sz="4528"/>
            </a:lvl2pPr>
            <a:lvl3pPr>
              <a:defRPr sz="3774"/>
            </a:lvl3pPr>
            <a:lvl4pPr>
              <a:defRPr sz="3396"/>
            </a:lvl4pPr>
            <a:lvl5pPr>
              <a:defRPr sz="3396"/>
            </a:lvl5pPr>
            <a:lvl6pPr>
              <a:defRPr sz="3396"/>
            </a:lvl6pPr>
            <a:lvl7pPr>
              <a:defRPr sz="3396"/>
            </a:lvl7pPr>
            <a:lvl8pPr>
              <a:defRPr sz="3396"/>
            </a:lvl8pPr>
            <a:lvl9pPr>
              <a:defRPr sz="33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770060" y="1600201"/>
            <a:ext cx="7619888" cy="4525963"/>
          </a:xfrm>
        </p:spPr>
        <p:txBody>
          <a:bodyPr/>
          <a:lstStyle>
            <a:lvl1pPr>
              <a:defRPr sz="5283"/>
            </a:lvl1pPr>
            <a:lvl2pPr>
              <a:defRPr sz="4528"/>
            </a:lvl2pPr>
            <a:lvl3pPr>
              <a:defRPr sz="3774"/>
            </a:lvl3pPr>
            <a:lvl4pPr>
              <a:defRPr sz="3396"/>
            </a:lvl4pPr>
            <a:lvl5pPr>
              <a:defRPr sz="3396"/>
            </a:lvl5pPr>
            <a:lvl6pPr>
              <a:defRPr sz="3396"/>
            </a:lvl6pPr>
            <a:lvl7pPr>
              <a:defRPr sz="3396"/>
            </a:lvl7pPr>
            <a:lvl8pPr>
              <a:defRPr sz="3396"/>
            </a:lvl8pPr>
            <a:lvl9pPr>
              <a:defRPr sz="33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9/30/25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62629" y="1535113"/>
            <a:ext cx="7622884" cy="639762"/>
          </a:xfrm>
        </p:spPr>
        <p:txBody>
          <a:bodyPr anchor="b"/>
          <a:lstStyle>
            <a:lvl1pPr marL="0" indent="0">
              <a:buNone/>
              <a:defRPr sz="4528" b="1"/>
            </a:lvl1pPr>
            <a:lvl2pPr marL="862645" indent="0">
              <a:buNone/>
              <a:defRPr sz="3774" b="1"/>
            </a:lvl2pPr>
            <a:lvl3pPr marL="1725290" indent="0">
              <a:buNone/>
              <a:defRPr sz="3396" b="1"/>
            </a:lvl3pPr>
            <a:lvl4pPr marL="2587935" indent="0">
              <a:buNone/>
              <a:defRPr sz="3019" b="1"/>
            </a:lvl4pPr>
            <a:lvl5pPr marL="3450580" indent="0">
              <a:buNone/>
              <a:defRPr sz="3019" b="1"/>
            </a:lvl5pPr>
            <a:lvl6pPr marL="4313225" indent="0">
              <a:buNone/>
              <a:defRPr sz="3019" b="1"/>
            </a:lvl6pPr>
            <a:lvl7pPr marL="5175870" indent="0">
              <a:buNone/>
              <a:defRPr sz="3019" b="1"/>
            </a:lvl7pPr>
            <a:lvl8pPr marL="6038515" indent="0">
              <a:buNone/>
              <a:defRPr sz="3019" b="1"/>
            </a:lvl8pPr>
            <a:lvl9pPr marL="6901160" indent="0">
              <a:buNone/>
              <a:defRPr sz="3019" b="1"/>
            </a:lvl9pPr>
          </a:lstStyle>
          <a:p>
            <a:pPr lvl="0"/>
            <a:r>
              <a:rPr lang="en-US"/>
              <a:t>Click to edit Master text styles</a:t>
            </a:r>
          </a:p>
        </p:txBody>
      </p:sp>
      <p:sp>
        <p:nvSpPr>
          <p:cNvPr id="4" name="Content Placeholder 3"/>
          <p:cNvSpPr>
            <a:spLocks noGrp="1"/>
          </p:cNvSpPr>
          <p:nvPr>
            <p:ph sz="half" idx="2"/>
          </p:nvPr>
        </p:nvSpPr>
        <p:spPr>
          <a:xfrm>
            <a:off x="862629" y="2174875"/>
            <a:ext cx="7622884" cy="3951288"/>
          </a:xfrm>
        </p:spPr>
        <p:txBody>
          <a:bodyPr/>
          <a:lstStyle>
            <a:lvl1pPr>
              <a:defRPr sz="4528"/>
            </a:lvl1pPr>
            <a:lvl2pPr>
              <a:defRPr sz="3774"/>
            </a:lvl2pPr>
            <a:lvl3pPr>
              <a:defRPr sz="3396"/>
            </a:lvl3pPr>
            <a:lvl4pPr>
              <a:defRPr sz="3019"/>
            </a:lvl4pPr>
            <a:lvl5pPr>
              <a:defRPr sz="3019"/>
            </a:lvl5pPr>
            <a:lvl6pPr>
              <a:defRPr sz="3019"/>
            </a:lvl6pPr>
            <a:lvl7pPr>
              <a:defRPr sz="3019"/>
            </a:lvl7pPr>
            <a:lvl8pPr>
              <a:defRPr sz="3019"/>
            </a:lvl8pPr>
            <a:lvl9pPr>
              <a:defRPr sz="301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764070" y="1535113"/>
            <a:ext cx="7625879" cy="639762"/>
          </a:xfrm>
        </p:spPr>
        <p:txBody>
          <a:bodyPr anchor="b"/>
          <a:lstStyle>
            <a:lvl1pPr marL="0" indent="0">
              <a:buNone/>
              <a:defRPr sz="4528" b="1"/>
            </a:lvl1pPr>
            <a:lvl2pPr marL="862645" indent="0">
              <a:buNone/>
              <a:defRPr sz="3774" b="1"/>
            </a:lvl2pPr>
            <a:lvl3pPr marL="1725290" indent="0">
              <a:buNone/>
              <a:defRPr sz="3396" b="1"/>
            </a:lvl3pPr>
            <a:lvl4pPr marL="2587935" indent="0">
              <a:buNone/>
              <a:defRPr sz="3019" b="1"/>
            </a:lvl4pPr>
            <a:lvl5pPr marL="3450580" indent="0">
              <a:buNone/>
              <a:defRPr sz="3019" b="1"/>
            </a:lvl5pPr>
            <a:lvl6pPr marL="4313225" indent="0">
              <a:buNone/>
              <a:defRPr sz="3019" b="1"/>
            </a:lvl6pPr>
            <a:lvl7pPr marL="5175870" indent="0">
              <a:buNone/>
              <a:defRPr sz="3019" b="1"/>
            </a:lvl7pPr>
            <a:lvl8pPr marL="6038515" indent="0">
              <a:buNone/>
              <a:defRPr sz="3019" b="1"/>
            </a:lvl8pPr>
            <a:lvl9pPr marL="6901160" indent="0">
              <a:buNone/>
              <a:defRPr sz="3019" b="1"/>
            </a:lvl9pPr>
          </a:lstStyle>
          <a:p>
            <a:pPr lvl="0"/>
            <a:r>
              <a:rPr lang="en-US"/>
              <a:t>Click to edit Master text styles</a:t>
            </a:r>
          </a:p>
        </p:txBody>
      </p:sp>
      <p:sp>
        <p:nvSpPr>
          <p:cNvPr id="6" name="Content Placeholder 5"/>
          <p:cNvSpPr>
            <a:spLocks noGrp="1"/>
          </p:cNvSpPr>
          <p:nvPr>
            <p:ph sz="quarter" idx="4"/>
          </p:nvPr>
        </p:nvSpPr>
        <p:spPr>
          <a:xfrm>
            <a:off x="8764070" y="2174875"/>
            <a:ext cx="7625879" cy="3951288"/>
          </a:xfrm>
        </p:spPr>
        <p:txBody>
          <a:bodyPr/>
          <a:lstStyle>
            <a:lvl1pPr>
              <a:defRPr sz="4528"/>
            </a:lvl1pPr>
            <a:lvl2pPr>
              <a:defRPr sz="3774"/>
            </a:lvl2pPr>
            <a:lvl3pPr>
              <a:defRPr sz="3396"/>
            </a:lvl3pPr>
            <a:lvl4pPr>
              <a:defRPr sz="3019"/>
            </a:lvl4pPr>
            <a:lvl5pPr>
              <a:defRPr sz="3019"/>
            </a:lvl5pPr>
            <a:lvl6pPr>
              <a:defRPr sz="3019"/>
            </a:lvl6pPr>
            <a:lvl7pPr>
              <a:defRPr sz="3019"/>
            </a:lvl7pPr>
            <a:lvl8pPr>
              <a:defRPr sz="3019"/>
            </a:lvl8pPr>
            <a:lvl9pPr>
              <a:defRPr sz="301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9/30/25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9/30/25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2630" y="273050"/>
            <a:ext cx="5675979" cy="1162050"/>
          </a:xfrm>
        </p:spPr>
        <p:txBody>
          <a:bodyPr anchor="b"/>
          <a:lstStyle>
            <a:lvl1pPr algn="l">
              <a:defRPr sz="3774" b="1"/>
            </a:lvl1pPr>
          </a:lstStyle>
          <a:p>
            <a:r>
              <a:rPr lang="en-US"/>
              <a:t>Click to edit Master title style</a:t>
            </a:r>
          </a:p>
        </p:txBody>
      </p:sp>
      <p:sp>
        <p:nvSpPr>
          <p:cNvPr id="3" name="Content Placeholder 2"/>
          <p:cNvSpPr>
            <a:spLocks noGrp="1"/>
          </p:cNvSpPr>
          <p:nvPr>
            <p:ph idx="1"/>
          </p:nvPr>
        </p:nvSpPr>
        <p:spPr>
          <a:xfrm>
            <a:off x="6745278" y="273050"/>
            <a:ext cx="9644670" cy="5853113"/>
          </a:xfrm>
        </p:spPr>
        <p:txBody>
          <a:bodyPr/>
          <a:lstStyle>
            <a:lvl1pPr>
              <a:defRPr sz="6038"/>
            </a:lvl1pPr>
            <a:lvl2pPr>
              <a:defRPr sz="5283"/>
            </a:lvl2pPr>
            <a:lvl3pPr>
              <a:defRPr sz="4528"/>
            </a:lvl3pPr>
            <a:lvl4pPr>
              <a:defRPr sz="3774"/>
            </a:lvl4pPr>
            <a:lvl5pPr>
              <a:defRPr sz="3774"/>
            </a:lvl5pPr>
            <a:lvl6pPr>
              <a:defRPr sz="3774"/>
            </a:lvl6pPr>
            <a:lvl7pPr>
              <a:defRPr sz="3774"/>
            </a:lvl7pPr>
            <a:lvl8pPr>
              <a:defRPr sz="3774"/>
            </a:lvl8pPr>
            <a:lvl9pPr>
              <a:defRPr sz="377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62630" y="1435100"/>
            <a:ext cx="5675979" cy="4691063"/>
          </a:xfrm>
        </p:spPr>
        <p:txBody>
          <a:bodyPr/>
          <a:lstStyle>
            <a:lvl1pPr marL="0" indent="0">
              <a:buNone/>
              <a:defRPr sz="2642"/>
            </a:lvl1pPr>
            <a:lvl2pPr marL="862645" indent="0">
              <a:buNone/>
              <a:defRPr sz="2264"/>
            </a:lvl2pPr>
            <a:lvl3pPr marL="1725290" indent="0">
              <a:buNone/>
              <a:defRPr sz="1887"/>
            </a:lvl3pPr>
            <a:lvl4pPr marL="2587935" indent="0">
              <a:buNone/>
              <a:defRPr sz="1698"/>
            </a:lvl4pPr>
            <a:lvl5pPr marL="3450580" indent="0">
              <a:buNone/>
              <a:defRPr sz="1698"/>
            </a:lvl5pPr>
            <a:lvl6pPr marL="4313225" indent="0">
              <a:buNone/>
              <a:defRPr sz="1698"/>
            </a:lvl6pPr>
            <a:lvl7pPr marL="5175870" indent="0">
              <a:buNone/>
              <a:defRPr sz="1698"/>
            </a:lvl7pPr>
            <a:lvl8pPr marL="6038515" indent="0">
              <a:buNone/>
              <a:defRPr sz="1698"/>
            </a:lvl8pPr>
            <a:lvl9pPr marL="6901160" indent="0">
              <a:buNone/>
              <a:defRPr sz="1698"/>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81626" y="4800600"/>
            <a:ext cx="10351546" cy="566738"/>
          </a:xfrm>
        </p:spPr>
        <p:txBody>
          <a:bodyPr anchor="b"/>
          <a:lstStyle>
            <a:lvl1pPr algn="l">
              <a:defRPr sz="3774" b="1"/>
            </a:lvl1pPr>
          </a:lstStyle>
          <a:p>
            <a:r>
              <a:rPr lang="en-US"/>
              <a:t>Click to edit Master title style</a:t>
            </a:r>
          </a:p>
        </p:txBody>
      </p:sp>
      <p:sp>
        <p:nvSpPr>
          <p:cNvPr id="3" name="Picture Placeholder 2"/>
          <p:cNvSpPr>
            <a:spLocks noGrp="1"/>
          </p:cNvSpPr>
          <p:nvPr>
            <p:ph type="pic" idx="1"/>
          </p:nvPr>
        </p:nvSpPr>
        <p:spPr>
          <a:xfrm>
            <a:off x="3381626" y="612775"/>
            <a:ext cx="10351546" cy="4114800"/>
          </a:xfrm>
        </p:spPr>
        <p:txBody>
          <a:bodyPr/>
          <a:lstStyle>
            <a:lvl1pPr marL="0" indent="0">
              <a:buNone/>
              <a:defRPr sz="6038"/>
            </a:lvl1pPr>
            <a:lvl2pPr marL="862645" indent="0">
              <a:buNone/>
              <a:defRPr sz="5283"/>
            </a:lvl2pPr>
            <a:lvl3pPr marL="1725290" indent="0">
              <a:buNone/>
              <a:defRPr sz="4528"/>
            </a:lvl3pPr>
            <a:lvl4pPr marL="2587935" indent="0">
              <a:buNone/>
              <a:defRPr sz="3774"/>
            </a:lvl4pPr>
            <a:lvl5pPr marL="3450580" indent="0">
              <a:buNone/>
              <a:defRPr sz="3774"/>
            </a:lvl5pPr>
            <a:lvl6pPr marL="4313225" indent="0">
              <a:buNone/>
              <a:defRPr sz="3774"/>
            </a:lvl6pPr>
            <a:lvl7pPr marL="5175870" indent="0">
              <a:buNone/>
              <a:defRPr sz="3774"/>
            </a:lvl7pPr>
            <a:lvl8pPr marL="6038515" indent="0">
              <a:buNone/>
              <a:defRPr sz="3774"/>
            </a:lvl8pPr>
            <a:lvl9pPr marL="6901160" indent="0">
              <a:buNone/>
              <a:defRPr sz="3774"/>
            </a:lvl9pPr>
          </a:lstStyle>
          <a:p>
            <a:endParaRPr lang="en-US"/>
          </a:p>
        </p:txBody>
      </p:sp>
      <p:sp>
        <p:nvSpPr>
          <p:cNvPr id="4" name="Text Placeholder 3"/>
          <p:cNvSpPr>
            <a:spLocks noGrp="1"/>
          </p:cNvSpPr>
          <p:nvPr>
            <p:ph type="body" sz="half" idx="2"/>
          </p:nvPr>
        </p:nvSpPr>
        <p:spPr>
          <a:xfrm>
            <a:off x="3381626" y="5367338"/>
            <a:ext cx="10351546" cy="804862"/>
          </a:xfrm>
        </p:spPr>
        <p:txBody>
          <a:bodyPr/>
          <a:lstStyle>
            <a:lvl1pPr marL="0" indent="0">
              <a:buNone/>
              <a:defRPr sz="2642"/>
            </a:lvl1pPr>
            <a:lvl2pPr marL="862645" indent="0">
              <a:buNone/>
              <a:defRPr sz="2264"/>
            </a:lvl2pPr>
            <a:lvl3pPr marL="1725290" indent="0">
              <a:buNone/>
              <a:defRPr sz="1887"/>
            </a:lvl3pPr>
            <a:lvl4pPr marL="2587935" indent="0">
              <a:buNone/>
              <a:defRPr sz="1698"/>
            </a:lvl4pPr>
            <a:lvl5pPr marL="3450580" indent="0">
              <a:buNone/>
              <a:defRPr sz="1698"/>
            </a:lvl5pPr>
            <a:lvl6pPr marL="4313225" indent="0">
              <a:buNone/>
              <a:defRPr sz="1698"/>
            </a:lvl6pPr>
            <a:lvl7pPr marL="5175870" indent="0">
              <a:buNone/>
              <a:defRPr sz="1698"/>
            </a:lvl7pPr>
            <a:lvl8pPr marL="6038515" indent="0">
              <a:buNone/>
              <a:defRPr sz="1698"/>
            </a:lvl8pPr>
            <a:lvl9pPr marL="6901160" indent="0">
              <a:buNone/>
              <a:defRPr sz="1698"/>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2629" y="274638"/>
            <a:ext cx="15527319"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62629" y="1600201"/>
            <a:ext cx="15527319"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2629" y="6356351"/>
            <a:ext cx="4025601" cy="365125"/>
          </a:xfrm>
          <a:prstGeom prst="rect">
            <a:avLst/>
          </a:prstGeom>
        </p:spPr>
        <p:txBody>
          <a:bodyPr vert="horz" lIns="91440" tIns="45720" rIns="91440" bIns="45720" rtlCol="0" anchor="ctr"/>
          <a:lstStyle>
            <a:lvl1pPr algn="l">
              <a:defRPr sz="2264">
                <a:solidFill>
                  <a:schemeClr val="tx1">
                    <a:tint val="75000"/>
                  </a:schemeClr>
                </a:solidFill>
              </a:defRPr>
            </a:lvl1pPr>
          </a:lstStyle>
          <a:p>
            <a:fld id="{1D8BD707-D9CF-40AE-B4C6-C98DA3205C09}" type="datetimeFigureOut">
              <a:rPr lang="en-US" smtClean="0"/>
              <a:pPr/>
              <a:t>9/30/25</a:t>
            </a:fld>
            <a:endParaRPr lang="en-US"/>
          </a:p>
        </p:txBody>
      </p:sp>
      <p:sp>
        <p:nvSpPr>
          <p:cNvPr id="5" name="Footer Placeholder 4"/>
          <p:cNvSpPr>
            <a:spLocks noGrp="1"/>
          </p:cNvSpPr>
          <p:nvPr>
            <p:ph type="ftr" sz="quarter" idx="3"/>
          </p:nvPr>
        </p:nvSpPr>
        <p:spPr>
          <a:xfrm>
            <a:off x="5894631" y="6356351"/>
            <a:ext cx="5463316" cy="365125"/>
          </a:xfrm>
          <a:prstGeom prst="rect">
            <a:avLst/>
          </a:prstGeom>
        </p:spPr>
        <p:txBody>
          <a:bodyPr vert="horz" lIns="91440" tIns="45720" rIns="91440" bIns="45720" rtlCol="0" anchor="ctr"/>
          <a:lstStyle>
            <a:lvl1pPr algn="ctr">
              <a:defRPr sz="2264">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364347" y="6356351"/>
            <a:ext cx="4025601" cy="365125"/>
          </a:xfrm>
          <a:prstGeom prst="rect">
            <a:avLst/>
          </a:prstGeom>
        </p:spPr>
        <p:txBody>
          <a:bodyPr vert="horz" lIns="91440" tIns="45720" rIns="91440" bIns="45720" rtlCol="0" anchor="ctr"/>
          <a:lstStyle>
            <a:lvl1pPr algn="r">
              <a:defRPr sz="2264">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725290" rtl="0" eaLnBrk="1" latinLnBrk="0" hangingPunct="1">
        <a:spcBef>
          <a:spcPct val="0"/>
        </a:spcBef>
        <a:buNone/>
        <a:defRPr sz="8302" kern="1200">
          <a:solidFill>
            <a:schemeClr val="tx1"/>
          </a:solidFill>
          <a:latin typeface="+mj-lt"/>
          <a:ea typeface="+mj-ea"/>
          <a:cs typeface="+mj-cs"/>
        </a:defRPr>
      </a:lvl1pPr>
    </p:titleStyle>
    <p:bodyStyle>
      <a:lvl1pPr marL="646984" indent="-646984" algn="l" defTabSz="1725290" rtl="0" eaLnBrk="1" latinLnBrk="0" hangingPunct="1">
        <a:spcBef>
          <a:spcPct val="20000"/>
        </a:spcBef>
        <a:buFont typeface="Arial" pitchFamily="34" charset="0"/>
        <a:buChar char="•"/>
        <a:defRPr sz="6038" kern="1200">
          <a:solidFill>
            <a:schemeClr val="tx1"/>
          </a:solidFill>
          <a:latin typeface="+mn-lt"/>
          <a:ea typeface="+mn-ea"/>
          <a:cs typeface="+mn-cs"/>
        </a:defRPr>
      </a:lvl1pPr>
      <a:lvl2pPr marL="1401798" indent="-539153" algn="l" defTabSz="1725290" rtl="0" eaLnBrk="1" latinLnBrk="0" hangingPunct="1">
        <a:spcBef>
          <a:spcPct val="20000"/>
        </a:spcBef>
        <a:buFont typeface="Arial" pitchFamily="34" charset="0"/>
        <a:buChar char="–"/>
        <a:defRPr sz="5283" kern="1200">
          <a:solidFill>
            <a:schemeClr val="tx1"/>
          </a:solidFill>
          <a:latin typeface="+mn-lt"/>
          <a:ea typeface="+mn-ea"/>
          <a:cs typeface="+mn-cs"/>
        </a:defRPr>
      </a:lvl2pPr>
      <a:lvl3pPr marL="2156612" indent="-431322" algn="l" defTabSz="1725290" rtl="0" eaLnBrk="1" latinLnBrk="0" hangingPunct="1">
        <a:spcBef>
          <a:spcPct val="20000"/>
        </a:spcBef>
        <a:buFont typeface="Arial" pitchFamily="34" charset="0"/>
        <a:buChar char="•"/>
        <a:defRPr sz="4528" kern="1200">
          <a:solidFill>
            <a:schemeClr val="tx1"/>
          </a:solidFill>
          <a:latin typeface="+mn-lt"/>
          <a:ea typeface="+mn-ea"/>
          <a:cs typeface="+mn-cs"/>
        </a:defRPr>
      </a:lvl3pPr>
      <a:lvl4pPr marL="3019257" indent="-431322" algn="l" defTabSz="1725290" rtl="0" eaLnBrk="1" latinLnBrk="0" hangingPunct="1">
        <a:spcBef>
          <a:spcPct val="20000"/>
        </a:spcBef>
        <a:buFont typeface="Arial" pitchFamily="34" charset="0"/>
        <a:buChar char="–"/>
        <a:defRPr sz="3774" kern="1200">
          <a:solidFill>
            <a:schemeClr val="tx1"/>
          </a:solidFill>
          <a:latin typeface="+mn-lt"/>
          <a:ea typeface="+mn-ea"/>
          <a:cs typeface="+mn-cs"/>
        </a:defRPr>
      </a:lvl4pPr>
      <a:lvl5pPr marL="3881902" indent="-431322" algn="l" defTabSz="1725290" rtl="0" eaLnBrk="1" latinLnBrk="0" hangingPunct="1">
        <a:spcBef>
          <a:spcPct val="20000"/>
        </a:spcBef>
        <a:buFont typeface="Arial" pitchFamily="34" charset="0"/>
        <a:buChar char="»"/>
        <a:defRPr sz="3774" kern="1200">
          <a:solidFill>
            <a:schemeClr val="tx1"/>
          </a:solidFill>
          <a:latin typeface="+mn-lt"/>
          <a:ea typeface="+mn-ea"/>
          <a:cs typeface="+mn-cs"/>
        </a:defRPr>
      </a:lvl5pPr>
      <a:lvl6pPr marL="4744547" indent="-431322" algn="l" defTabSz="1725290" rtl="0" eaLnBrk="1" latinLnBrk="0" hangingPunct="1">
        <a:spcBef>
          <a:spcPct val="20000"/>
        </a:spcBef>
        <a:buFont typeface="Arial" pitchFamily="34" charset="0"/>
        <a:buChar char="•"/>
        <a:defRPr sz="3774" kern="1200">
          <a:solidFill>
            <a:schemeClr val="tx1"/>
          </a:solidFill>
          <a:latin typeface="+mn-lt"/>
          <a:ea typeface="+mn-ea"/>
          <a:cs typeface="+mn-cs"/>
        </a:defRPr>
      </a:lvl6pPr>
      <a:lvl7pPr marL="5607192" indent="-431322" algn="l" defTabSz="1725290" rtl="0" eaLnBrk="1" latinLnBrk="0" hangingPunct="1">
        <a:spcBef>
          <a:spcPct val="20000"/>
        </a:spcBef>
        <a:buFont typeface="Arial" pitchFamily="34" charset="0"/>
        <a:buChar char="•"/>
        <a:defRPr sz="3774" kern="1200">
          <a:solidFill>
            <a:schemeClr val="tx1"/>
          </a:solidFill>
          <a:latin typeface="+mn-lt"/>
          <a:ea typeface="+mn-ea"/>
          <a:cs typeface="+mn-cs"/>
        </a:defRPr>
      </a:lvl7pPr>
      <a:lvl8pPr marL="6469837" indent="-431322" algn="l" defTabSz="1725290" rtl="0" eaLnBrk="1" latinLnBrk="0" hangingPunct="1">
        <a:spcBef>
          <a:spcPct val="20000"/>
        </a:spcBef>
        <a:buFont typeface="Arial" pitchFamily="34" charset="0"/>
        <a:buChar char="•"/>
        <a:defRPr sz="3774" kern="1200">
          <a:solidFill>
            <a:schemeClr val="tx1"/>
          </a:solidFill>
          <a:latin typeface="+mn-lt"/>
          <a:ea typeface="+mn-ea"/>
          <a:cs typeface="+mn-cs"/>
        </a:defRPr>
      </a:lvl8pPr>
      <a:lvl9pPr marL="7332482" indent="-431322" algn="l" defTabSz="1725290" rtl="0" eaLnBrk="1" latinLnBrk="0" hangingPunct="1">
        <a:spcBef>
          <a:spcPct val="20000"/>
        </a:spcBef>
        <a:buFont typeface="Arial" pitchFamily="34" charset="0"/>
        <a:buChar char="•"/>
        <a:defRPr sz="3774" kern="1200">
          <a:solidFill>
            <a:schemeClr val="tx1"/>
          </a:solidFill>
          <a:latin typeface="+mn-lt"/>
          <a:ea typeface="+mn-ea"/>
          <a:cs typeface="+mn-cs"/>
        </a:defRPr>
      </a:lvl9pPr>
    </p:bodyStyle>
    <p:otherStyle>
      <a:defPPr>
        <a:defRPr lang="en-US"/>
      </a:defPPr>
      <a:lvl1pPr marL="0" algn="l" defTabSz="1725290" rtl="0" eaLnBrk="1" latinLnBrk="0" hangingPunct="1">
        <a:defRPr sz="3396" kern="1200">
          <a:solidFill>
            <a:schemeClr val="tx1"/>
          </a:solidFill>
          <a:latin typeface="+mn-lt"/>
          <a:ea typeface="+mn-ea"/>
          <a:cs typeface="+mn-cs"/>
        </a:defRPr>
      </a:lvl1pPr>
      <a:lvl2pPr marL="862645" algn="l" defTabSz="1725290" rtl="0" eaLnBrk="1" latinLnBrk="0" hangingPunct="1">
        <a:defRPr sz="3396" kern="1200">
          <a:solidFill>
            <a:schemeClr val="tx1"/>
          </a:solidFill>
          <a:latin typeface="+mn-lt"/>
          <a:ea typeface="+mn-ea"/>
          <a:cs typeface="+mn-cs"/>
        </a:defRPr>
      </a:lvl2pPr>
      <a:lvl3pPr marL="1725290" algn="l" defTabSz="1725290" rtl="0" eaLnBrk="1" latinLnBrk="0" hangingPunct="1">
        <a:defRPr sz="3396" kern="1200">
          <a:solidFill>
            <a:schemeClr val="tx1"/>
          </a:solidFill>
          <a:latin typeface="+mn-lt"/>
          <a:ea typeface="+mn-ea"/>
          <a:cs typeface="+mn-cs"/>
        </a:defRPr>
      </a:lvl3pPr>
      <a:lvl4pPr marL="2587935" algn="l" defTabSz="1725290" rtl="0" eaLnBrk="1" latinLnBrk="0" hangingPunct="1">
        <a:defRPr sz="3396" kern="1200">
          <a:solidFill>
            <a:schemeClr val="tx1"/>
          </a:solidFill>
          <a:latin typeface="+mn-lt"/>
          <a:ea typeface="+mn-ea"/>
          <a:cs typeface="+mn-cs"/>
        </a:defRPr>
      </a:lvl4pPr>
      <a:lvl5pPr marL="3450580" algn="l" defTabSz="1725290" rtl="0" eaLnBrk="1" latinLnBrk="0" hangingPunct="1">
        <a:defRPr sz="3396" kern="1200">
          <a:solidFill>
            <a:schemeClr val="tx1"/>
          </a:solidFill>
          <a:latin typeface="+mn-lt"/>
          <a:ea typeface="+mn-ea"/>
          <a:cs typeface="+mn-cs"/>
        </a:defRPr>
      </a:lvl5pPr>
      <a:lvl6pPr marL="4313225" algn="l" defTabSz="1725290" rtl="0" eaLnBrk="1" latinLnBrk="0" hangingPunct="1">
        <a:defRPr sz="3396" kern="1200">
          <a:solidFill>
            <a:schemeClr val="tx1"/>
          </a:solidFill>
          <a:latin typeface="+mn-lt"/>
          <a:ea typeface="+mn-ea"/>
          <a:cs typeface="+mn-cs"/>
        </a:defRPr>
      </a:lvl6pPr>
      <a:lvl7pPr marL="5175870" algn="l" defTabSz="1725290" rtl="0" eaLnBrk="1" latinLnBrk="0" hangingPunct="1">
        <a:defRPr sz="3396" kern="1200">
          <a:solidFill>
            <a:schemeClr val="tx1"/>
          </a:solidFill>
          <a:latin typeface="+mn-lt"/>
          <a:ea typeface="+mn-ea"/>
          <a:cs typeface="+mn-cs"/>
        </a:defRPr>
      </a:lvl7pPr>
      <a:lvl8pPr marL="6038515" algn="l" defTabSz="1725290" rtl="0" eaLnBrk="1" latinLnBrk="0" hangingPunct="1">
        <a:defRPr sz="3396" kern="1200">
          <a:solidFill>
            <a:schemeClr val="tx1"/>
          </a:solidFill>
          <a:latin typeface="+mn-lt"/>
          <a:ea typeface="+mn-ea"/>
          <a:cs typeface="+mn-cs"/>
        </a:defRPr>
      </a:lvl8pPr>
      <a:lvl9pPr marL="6901160" algn="l" defTabSz="1725290" rtl="0" eaLnBrk="1" latinLnBrk="0" hangingPunct="1">
        <a:defRPr sz="33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internetgeography.net/" TargetMode="External"/><Relationship Id="rId13"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8.svg"/><Relationship Id="rId5" Type="http://schemas.openxmlformats.org/officeDocument/2006/relationships/image" Target="../media/image3.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0.svg"/></Relationships>
</file>

<file path=ppt/slides/_rels/slide10.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slide" Target="slide8.xml"/><Relationship Id="rId18" Type="http://schemas.openxmlformats.org/officeDocument/2006/relationships/slide" Target="slide19.xml"/><Relationship Id="rId3" Type="http://schemas.openxmlformats.org/officeDocument/2006/relationships/image" Target="../media/image13.svg"/><Relationship Id="rId7" Type="http://schemas.openxmlformats.org/officeDocument/2006/relationships/image" Target="../media/image16.png"/><Relationship Id="rId12" Type="http://schemas.openxmlformats.org/officeDocument/2006/relationships/slide" Target="slide4.xml"/><Relationship Id="rId17" Type="http://schemas.openxmlformats.org/officeDocument/2006/relationships/slide" Target="slide18.xml"/><Relationship Id="rId2" Type="http://schemas.openxmlformats.org/officeDocument/2006/relationships/image" Target="../media/image12.png"/><Relationship Id="rId16" Type="http://schemas.openxmlformats.org/officeDocument/2006/relationships/slide" Target="slide15.xml"/><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slide" Target="slide3.xml"/><Relationship Id="rId5" Type="http://schemas.openxmlformats.org/officeDocument/2006/relationships/image" Target="../media/image15.svg"/><Relationship Id="rId15" Type="http://schemas.openxmlformats.org/officeDocument/2006/relationships/slide" Target="slide12.xml"/><Relationship Id="rId10" Type="http://schemas.openxmlformats.org/officeDocument/2006/relationships/image" Target="../media/image6.png"/><Relationship Id="rId4" Type="http://schemas.openxmlformats.org/officeDocument/2006/relationships/image" Target="../media/image14.png"/><Relationship Id="rId9" Type="http://schemas.openxmlformats.org/officeDocument/2006/relationships/hyperlink" Target="https://www.internetgeography.net/" TargetMode="External"/><Relationship Id="rId14" Type="http://schemas.openxmlformats.org/officeDocument/2006/relationships/slide" Target="slide9.xml"/></Relationships>
</file>

<file path=ppt/slides/_rels/slide11.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slide" Target="slide8.xml"/><Relationship Id="rId18" Type="http://schemas.openxmlformats.org/officeDocument/2006/relationships/slide" Target="slide19.xml"/><Relationship Id="rId3" Type="http://schemas.openxmlformats.org/officeDocument/2006/relationships/image" Target="../media/image13.svg"/><Relationship Id="rId7" Type="http://schemas.openxmlformats.org/officeDocument/2006/relationships/image" Target="../media/image16.png"/><Relationship Id="rId12" Type="http://schemas.openxmlformats.org/officeDocument/2006/relationships/slide" Target="slide4.xml"/><Relationship Id="rId17" Type="http://schemas.openxmlformats.org/officeDocument/2006/relationships/slide" Target="slide18.xml"/><Relationship Id="rId2" Type="http://schemas.openxmlformats.org/officeDocument/2006/relationships/image" Target="../media/image12.png"/><Relationship Id="rId16" Type="http://schemas.openxmlformats.org/officeDocument/2006/relationships/slide" Target="slide15.xml"/><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slide" Target="slide3.xml"/><Relationship Id="rId5" Type="http://schemas.openxmlformats.org/officeDocument/2006/relationships/image" Target="../media/image15.svg"/><Relationship Id="rId15" Type="http://schemas.openxmlformats.org/officeDocument/2006/relationships/slide" Target="slide12.xml"/><Relationship Id="rId10" Type="http://schemas.openxmlformats.org/officeDocument/2006/relationships/image" Target="../media/image6.png"/><Relationship Id="rId4" Type="http://schemas.openxmlformats.org/officeDocument/2006/relationships/image" Target="../media/image14.png"/><Relationship Id="rId9" Type="http://schemas.openxmlformats.org/officeDocument/2006/relationships/hyperlink" Target="https://www.internetgeography.net/" TargetMode="External"/><Relationship Id="rId14" Type="http://schemas.openxmlformats.org/officeDocument/2006/relationships/slide" Target="slide9.xml"/></Relationships>
</file>

<file path=ppt/slides/_rels/slide12.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slide" Target="slide4.xml"/><Relationship Id="rId18" Type="http://schemas.openxmlformats.org/officeDocument/2006/relationships/slide" Target="slide18.xml"/><Relationship Id="rId3" Type="http://schemas.openxmlformats.org/officeDocument/2006/relationships/image" Target="../media/image13.svg"/><Relationship Id="rId7" Type="http://schemas.openxmlformats.org/officeDocument/2006/relationships/image" Target="../media/image16.png"/><Relationship Id="rId12" Type="http://schemas.openxmlformats.org/officeDocument/2006/relationships/slide" Target="slide3.xml"/><Relationship Id="rId17" Type="http://schemas.openxmlformats.org/officeDocument/2006/relationships/slide" Target="slide15.xml"/><Relationship Id="rId2" Type="http://schemas.openxmlformats.org/officeDocument/2006/relationships/image" Target="../media/image12.png"/><Relationship Id="rId16" Type="http://schemas.openxmlformats.org/officeDocument/2006/relationships/slide" Target="slide12.xml"/><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image" Target="../media/image6.png"/><Relationship Id="rId5" Type="http://schemas.openxmlformats.org/officeDocument/2006/relationships/image" Target="../media/image15.svg"/><Relationship Id="rId15" Type="http://schemas.openxmlformats.org/officeDocument/2006/relationships/slide" Target="slide9.xml"/><Relationship Id="rId10" Type="http://schemas.openxmlformats.org/officeDocument/2006/relationships/hyperlink" Target="https://www.internetgeography.net/" TargetMode="External"/><Relationship Id="rId19" Type="http://schemas.openxmlformats.org/officeDocument/2006/relationships/slide" Target="slide19.xml"/><Relationship Id="rId4" Type="http://schemas.openxmlformats.org/officeDocument/2006/relationships/image" Target="../media/image14.png"/><Relationship Id="rId9" Type="http://schemas.openxmlformats.org/officeDocument/2006/relationships/image" Target="../media/image25.png"/><Relationship Id="rId14" Type="http://schemas.openxmlformats.org/officeDocument/2006/relationships/slide" Target="slide8.xml"/></Relationships>
</file>

<file path=ppt/slides/_rels/slide13.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slide" Target="slide8.xml"/><Relationship Id="rId18" Type="http://schemas.openxmlformats.org/officeDocument/2006/relationships/slide" Target="slide19.xml"/><Relationship Id="rId3" Type="http://schemas.openxmlformats.org/officeDocument/2006/relationships/image" Target="../media/image13.svg"/><Relationship Id="rId7" Type="http://schemas.openxmlformats.org/officeDocument/2006/relationships/image" Target="../media/image16.png"/><Relationship Id="rId12" Type="http://schemas.openxmlformats.org/officeDocument/2006/relationships/slide" Target="slide4.xml"/><Relationship Id="rId17" Type="http://schemas.openxmlformats.org/officeDocument/2006/relationships/slide" Target="slide18.xml"/><Relationship Id="rId2" Type="http://schemas.openxmlformats.org/officeDocument/2006/relationships/image" Target="../media/image12.png"/><Relationship Id="rId16" Type="http://schemas.openxmlformats.org/officeDocument/2006/relationships/slide" Target="slide15.xml"/><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slide" Target="slide3.xml"/><Relationship Id="rId5" Type="http://schemas.openxmlformats.org/officeDocument/2006/relationships/image" Target="../media/image15.svg"/><Relationship Id="rId15" Type="http://schemas.openxmlformats.org/officeDocument/2006/relationships/slide" Target="slide12.xml"/><Relationship Id="rId10" Type="http://schemas.openxmlformats.org/officeDocument/2006/relationships/image" Target="../media/image6.png"/><Relationship Id="rId4" Type="http://schemas.openxmlformats.org/officeDocument/2006/relationships/image" Target="../media/image14.png"/><Relationship Id="rId9" Type="http://schemas.openxmlformats.org/officeDocument/2006/relationships/hyperlink" Target="https://www.internetgeography.net/" TargetMode="External"/><Relationship Id="rId14" Type="http://schemas.openxmlformats.org/officeDocument/2006/relationships/slide" Target="slide9.xml"/></Relationships>
</file>

<file path=ppt/slides/_rels/slide14.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slide" Target="slide8.xml"/><Relationship Id="rId18" Type="http://schemas.openxmlformats.org/officeDocument/2006/relationships/slide" Target="slide19.xml"/><Relationship Id="rId3" Type="http://schemas.openxmlformats.org/officeDocument/2006/relationships/image" Target="../media/image13.svg"/><Relationship Id="rId7" Type="http://schemas.openxmlformats.org/officeDocument/2006/relationships/image" Target="../media/image16.png"/><Relationship Id="rId12" Type="http://schemas.openxmlformats.org/officeDocument/2006/relationships/slide" Target="slide4.xml"/><Relationship Id="rId17" Type="http://schemas.openxmlformats.org/officeDocument/2006/relationships/slide" Target="slide18.xml"/><Relationship Id="rId2" Type="http://schemas.openxmlformats.org/officeDocument/2006/relationships/image" Target="../media/image12.png"/><Relationship Id="rId16" Type="http://schemas.openxmlformats.org/officeDocument/2006/relationships/slide" Target="slide15.xml"/><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slide" Target="slide3.xml"/><Relationship Id="rId5" Type="http://schemas.openxmlformats.org/officeDocument/2006/relationships/image" Target="../media/image15.svg"/><Relationship Id="rId15" Type="http://schemas.openxmlformats.org/officeDocument/2006/relationships/slide" Target="slide12.xml"/><Relationship Id="rId10" Type="http://schemas.openxmlformats.org/officeDocument/2006/relationships/image" Target="../media/image6.png"/><Relationship Id="rId4" Type="http://schemas.openxmlformats.org/officeDocument/2006/relationships/image" Target="../media/image14.png"/><Relationship Id="rId9" Type="http://schemas.openxmlformats.org/officeDocument/2006/relationships/hyperlink" Target="https://www.internetgeography.net/" TargetMode="External"/><Relationship Id="rId14" Type="http://schemas.openxmlformats.org/officeDocument/2006/relationships/slide" Target="slide9.xml"/></Relationships>
</file>

<file path=ppt/slides/_rels/slide15.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slide" Target="slide4.xml"/><Relationship Id="rId18" Type="http://schemas.openxmlformats.org/officeDocument/2006/relationships/slide" Target="slide18.xml"/><Relationship Id="rId3" Type="http://schemas.openxmlformats.org/officeDocument/2006/relationships/image" Target="../media/image13.svg"/><Relationship Id="rId7" Type="http://schemas.openxmlformats.org/officeDocument/2006/relationships/image" Target="../media/image16.png"/><Relationship Id="rId12" Type="http://schemas.openxmlformats.org/officeDocument/2006/relationships/slide" Target="slide3.xml"/><Relationship Id="rId17" Type="http://schemas.openxmlformats.org/officeDocument/2006/relationships/slide" Target="slide15.xml"/><Relationship Id="rId2" Type="http://schemas.openxmlformats.org/officeDocument/2006/relationships/image" Target="../media/image12.png"/><Relationship Id="rId16" Type="http://schemas.openxmlformats.org/officeDocument/2006/relationships/slide" Target="slide12.xml"/><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image" Target="../media/image6.png"/><Relationship Id="rId5" Type="http://schemas.openxmlformats.org/officeDocument/2006/relationships/image" Target="../media/image15.svg"/><Relationship Id="rId15" Type="http://schemas.openxmlformats.org/officeDocument/2006/relationships/slide" Target="slide9.xml"/><Relationship Id="rId10" Type="http://schemas.openxmlformats.org/officeDocument/2006/relationships/hyperlink" Target="https://www.internetgeography.net/" TargetMode="External"/><Relationship Id="rId19" Type="http://schemas.openxmlformats.org/officeDocument/2006/relationships/slide" Target="slide19.xml"/><Relationship Id="rId4" Type="http://schemas.openxmlformats.org/officeDocument/2006/relationships/image" Target="../media/image14.png"/><Relationship Id="rId9" Type="http://schemas.openxmlformats.org/officeDocument/2006/relationships/image" Target="../media/image25.png"/><Relationship Id="rId14" Type="http://schemas.openxmlformats.org/officeDocument/2006/relationships/slide" Target="slide8.xml"/></Relationships>
</file>

<file path=ppt/slides/_rels/slide16.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slide" Target="slide8.xml"/><Relationship Id="rId18" Type="http://schemas.openxmlformats.org/officeDocument/2006/relationships/slide" Target="slide19.xml"/><Relationship Id="rId3" Type="http://schemas.openxmlformats.org/officeDocument/2006/relationships/image" Target="../media/image13.svg"/><Relationship Id="rId7" Type="http://schemas.openxmlformats.org/officeDocument/2006/relationships/image" Target="../media/image16.png"/><Relationship Id="rId12" Type="http://schemas.openxmlformats.org/officeDocument/2006/relationships/slide" Target="slide4.xml"/><Relationship Id="rId17" Type="http://schemas.openxmlformats.org/officeDocument/2006/relationships/slide" Target="slide18.xml"/><Relationship Id="rId2" Type="http://schemas.openxmlformats.org/officeDocument/2006/relationships/image" Target="../media/image12.png"/><Relationship Id="rId16" Type="http://schemas.openxmlformats.org/officeDocument/2006/relationships/slide" Target="slide15.xml"/><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slide" Target="slide3.xml"/><Relationship Id="rId5" Type="http://schemas.openxmlformats.org/officeDocument/2006/relationships/image" Target="../media/image15.svg"/><Relationship Id="rId15" Type="http://schemas.openxmlformats.org/officeDocument/2006/relationships/slide" Target="slide12.xml"/><Relationship Id="rId10" Type="http://schemas.openxmlformats.org/officeDocument/2006/relationships/image" Target="../media/image6.png"/><Relationship Id="rId4" Type="http://schemas.openxmlformats.org/officeDocument/2006/relationships/image" Target="../media/image14.png"/><Relationship Id="rId9" Type="http://schemas.openxmlformats.org/officeDocument/2006/relationships/hyperlink" Target="https://www.internetgeography.net/" TargetMode="External"/><Relationship Id="rId14" Type="http://schemas.openxmlformats.org/officeDocument/2006/relationships/slide" Target="slide9.xml"/></Relationships>
</file>

<file path=ppt/slides/_rels/slide17.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slide" Target="slide8.xml"/><Relationship Id="rId18" Type="http://schemas.openxmlformats.org/officeDocument/2006/relationships/slide" Target="slide19.xml"/><Relationship Id="rId3" Type="http://schemas.openxmlformats.org/officeDocument/2006/relationships/image" Target="../media/image13.svg"/><Relationship Id="rId7" Type="http://schemas.openxmlformats.org/officeDocument/2006/relationships/image" Target="../media/image16.png"/><Relationship Id="rId12" Type="http://schemas.openxmlformats.org/officeDocument/2006/relationships/slide" Target="slide4.xml"/><Relationship Id="rId17" Type="http://schemas.openxmlformats.org/officeDocument/2006/relationships/slide" Target="slide18.xml"/><Relationship Id="rId2" Type="http://schemas.openxmlformats.org/officeDocument/2006/relationships/image" Target="../media/image12.png"/><Relationship Id="rId16" Type="http://schemas.openxmlformats.org/officeDocument/2006/relationships/slide" Target="slide15.xml"/><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slide" Target="slide3.xml"/><Relationship Id="rId5" Type="http://schemas.openxmlformats.org/officeDocument/2006/relationships/image" Target="../media/image15.svg"/><Relationship Id="rId15" Type="http://schemas.openxmlformats.org/officeDocument/2006/relationships/slide" Target="slide12.xml"/><Relationship Id="rId10" Type="http://schemas.openxmlformats.org/officeDocument/2006/relationships/image" Target="../media/image6.png"/><Relationship Id="rId4" Type="http://schemas.openxmlformats.org/officeDocument/2006/relationships/image" Target="../media/image14.png"/><Relationship Id="rId9" Type="http://schemas.openxmlformats.org/officeDocument/2006/relationships/hyperlink" Target="https://www.internetgeography.net/" TargetMode="External"/><Relationship Id="rId14" Type="http://schemas.openxmlformats.org/officeDocument/2006/relationships/slide" Target="slide9.xml"/></Relationships>
</file>

<file path=ppt/slides/_rels/slide18.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slide" Target="slide8.xml"/><Relationship Id="rId18" Type="http://schemas.openxmlformats.org/officeDocument/2006/relationships/slide" Target="slide19.xml"/><Relationship Id="rId3" Type="http://schemas.openxmlformats.org/officeDocument/2006/relationships/image" Target="../media/image13.svg"/><Relationship Id="rId7" Type="http://schemas.openxmlformats.org/officeDocument/2006/relationships/image" Target="../media/image16.png"/><Relationship Id="rId12" Type="http://schemas.openxmlformats.org/officeDocument/2006/relationships/slide" Target="slide4.xml"/><Relationship Id="rId17" Type="http://schemas.openxmlformats.org/officeDocument/2006/relationships/slide" Target="slide18.xml"/><Relationship Id="rId2" Type="http://schemas.openxmlformats.org/officeDocument/2006/relationships/image" Target="../media/image12.png"/><Relationship Id="rId16" Type="http://schemas.openxmlformats.org/officeDocument/2006/relationships/slide" Target="slide15.xml"/><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slide" Target="slide3.xml"/><Relationship Id="rId5" Type="http://schemas.openxmlformats.org/officeDocument/2006/relationships/image" Target="../media/image15.svg"/><Relationship Id="rId15" Type="http://schemas.openxmlformats.org/officeDocument/2006/relationships/slide" Target="slide12.xml"/><Relationship Id="rId10" Type="http://schemas.openxmlformats.org/officeDocument/2006/relationships/image" Target="../media/image6.png"/><Relationship Id="rId4" Type="http://schemas.openxmlformats.org/officeDocument/2006/relationships/image" Target="../media/image14.png"/><Relationship Id="rId9" Type="http://schemas.openxmlformats.org/officeDocument/2006/relationships/hyperlink" Target="https://www.internetgeography.net/" TargetMode="External"/><Relationship Id="rId14" Type="http://schemas.openxmlformats.org/officeDocument/2006/relationships/slide" Target="slide9.xml"/></Relationships>
</file>

<file path=ppt/slides/_rels/slide19.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slide" Target="slide4.xml"/><Relationship Id="rId18" Type="http://schemas.openxmlformats.org/officeDocument/2006/relationships/slide" Target="slide18.xml"/><Relationship Id="rId3" Type="http://schemas.openxmlformats.org/officeDocument/2006/relationships/image" Target="../media/image13.svg"/><Relationship Id="rId7" Type="http://schemas.openxmlformats.org/officeDocument/2006/relationships/image" Target="../media/image16.png"/><Relationship Id="rId12" Type="http://schemas.openxmlformats.org/officeDocument/2006/relationships/slide" Target="slide3.xml"/><Relationship Id="rId17" Type="http://schemas.openxmlformats.org/officeDocument/2006/relationships/slide" Target="slide15.xml"/><Relationship Id="rId2" Type="http://schemas.openxmlformats.org/officeDocument/2006/relationships/image" Target="../media/image12.png"/><Relationship Id="rId16" Type="http://schemas.openxmlformats.org/officeDocument/2006/relationships/slide" Target="slide12.xml"/><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image" Target="../media/image6.png"/><Relationship Id="rId5" Type="http://schemas.openxmlformats.org/officeDocument/2006/relationships/image" Target="../media/image15.svg"/><Relationship Id="rId15" Type="http://schemas.openxmlformats.org/officeDocument/2006/relationships/slide" Target="slide9.xml"/><Relationship Id="rId10" Type="http://schemas.openxmlformats.org/officeDocument/2006/relationships/hyperlink" Target="https://www.internetgeography.net/" TargetMode="External"/><Relationship Id="rId19" Type="http://schemas.openxmlformats.org/officeDocument/2006/relationships/slide" Target="slide19.xml"/><Relationship Id="rId4" Type="http://schemas.openxmlformats.org/officeDocument/2006/relationships/image" Target="../media/image14.png"/><Relationship Id="rId9" Type="http://schemas.openxmlformats.org/officeDocument/2006/relationships/image" Target="../media/image26.png"/><Relationship Id="rId14" Type="http://schemas.openxmlformats.org/officeDocument/2006/relationships/slide" Target="slide8.xml"/></Relationships>
</file>

<file path=ppt/slides/_rels/slide2.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slide" Target="slide3.xml"/><Relationship Id="rId18" Type="http://schemas.openxmlformats.org/officeDocument/2006/relationships/slide" Target="slide15.xml"/><Relationship Id="rId3" Type="http://schemas.openxmlformats.org/officeDocument/2006/relationships/image" Target="../media/image11.png"/><Relationship Id="rId7" Type="http://schemas.openxmlformats.org/officeDocument/2006/relationships/image" Target="../media/image15.svg"/><Relationship Id="rId12" Type="http://schemas.openxmlformats.org/officeDocument/2006/relationships/image" Target="../media/image6.png"/><Relationship Id="rId17" Type="http://schemas.openxmlformats.org/officeDocument/2006/relationships/slide" Target="slide12.xml"/><Relationship Id="rId2" Type="http://schemas.openxmlformats.org/officeDocument/2006/relationships/notesSlide" Target="../notesSlides/notesSlide2.xml"/><Relationship Id="rId16" Type="http://schemas.openxmlformats.org/officeDocument/2006/relationships/slide" Target="slide9.xml"/><Relationship Id="rId20" Type="http://schemas.openxmlformats.org/officeDocument/2006/relationships/slide" Target="slide19.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hyperlink" Target="https://www.internetgeography.net/" TargetMode="External"/><Relationship Id="rId5" Type="http://schemas.openxmlformats.org/officeDocument/2006/relationships/image" Target="../media/image13.svg"/><Relationship Id="rId15" Type="http://schemas.openxmlformats.org/officeDocument/2006/relationships/slide" Target="slide8.xml"/><Relationship Id="rId10" Type="http://schemas.openxmlformats.org/officeDocument/2006/relationships/image" Target="../media/image17.svg"/><Relationship Id="rId19" Type="http://schemas.openxmlformats.org/officeDocument/2006/relationships/slide" Target="slide18.xml"/><Relationship Id="rId4" Type="http://schemas.openxmlformats.org/officeDocument/2006/relationships/image" Target="../media/image12.png"/><Relationship Id="rId9" Type="http://schemas.openxmlformats.org/officeDocument/2006/relationships/image" Target="../media/image16.png"/><Relationship Id="rId14" Type="http://schemas.openxmlformats.org/officeDocument/2006/relationships/slide" Target="slide4.xml"/></Relationships>
</file>

<file path=ppt/slides/_rels/slide3.xml.rels><?xml version="1.0" encoding="UTF-8" standalone="yes"?>
<Relationships xmlns="http://schemas.openxmlformats.org/package/2006/relationships"><Relationship Id="rId18" Type="http://schemas.openxmlformats.org/officeDocument/2006/relationships/image" Target="../media/image20.png"/><Relationship Id="rId26" Type="http://schemas.openxmlformats.org/officeDocument/2006/relationships/customXml" Target="../ink/ink8.xml"/><Relationship Id="rId3" Type="http://schemas.openxmlformats.org/officeDocument/2006/relationships/image" Target="../media/image11.png"/><Relationship Id="rId21" Type="http://schemas.openxmlformats.org/officeDocument/2006/relationships/customXml" Target="../ink/ink5.xml"/><Relationship Id="rId34" Type="http://schemas.openxmlformats.org/officeDocument/2006/relationships/slide" Target="slide15.xml"/><Relationship Id="rId7" Type="http://schemas.openxmlformats.org/officeDocument/2006/relationships/image" Target="../media/image15.svg"/><Relationship Id="rId17" Type="http://schemas.openxmlformats.org/officeDocument/2006/relationships/customXml" Target="../ink/ink3.xml"/><Relationship Id="rId25" Type="http://schemas.openxmlformats.org/officeDocument/2006/relationships/customXml" Target="../ink/ink7.xml"/><Relationship Id="rId33" Type="http://schemas.openxmlformats.org/officeDocument/2006/relationships/slide" Target="slide12.xml"/><Relationship Id="rId2" Type="http://schemas.openxmlformats.org/officeDocument/2006/relationships/notesSlide" Target="../notesSlides/notesSlide3.xml"/><Relationship Id="rId16" Type="http://schemas.openxmlformats.org/officeDocument/2006/relationships/image" Target="../media/image19.png"/><Relationship Id="rId20" Type="http://schemas.openxmlformats.org/officeDocument/2006/relationships/image" Target="../media/image21.png"/><Relationship Id="rId29"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customXml" Target="../ink/ink1.xml"/><Relationship Id="rId24" Type="http://schemas.openxmlformats.org/officeDocument/2006/relationships/image" Target="../media/image23.png"/><Relationship Id="rId32" Type="http://schemas.openxmlformats.org/officeDocument/2006/relationships/slide" Target="slide9.xml"/><Relationship Id="rId5" Type="http://schemas.openxmlformats.org/officeDocument/2006/relationships/image" Target="../media/image13.svg"/><Relationship Id="rId15" Type="http://schemas.openxmlformats.org/officeDocument/2006/relationships/customXml" Target="../ink/ink2.xml"/><Relationship Id="rId23" Type="http://schemas.openxmlformats.org/officeDocument/2006/relationships/customXml" Target="../ink/ink6.xml"/><Relationship Id="rId28" Type="http://schemas.openxmlformats.org/officeDocument/2006/relationships/image" Target="../media/image6.png"/><Relationship Id="rId36" Type="http://schemas.openxmlformats.org/officeDocument/2006/relationships/slide" Target="slide19.xml"/><Relationship Id="rId10" Type="http://schemas.openxmlformats.org/officeDocument/2006/relationships/image" Target="../media/image17.svg"/><Relationship Id="rId19" Type="http://schemas.openxmlformats.org/officeDocument/2006/relationships/customXml" Target="../ink/ink4.xml"/><Relationship Id="rId31" Type="http://schemas.openxmlformats.org/officeDocument/2006/relationships/slide" Target="slide8.xml"/><Relationship Id="rId4" Type="http://schemas.openxmlformats.org/officeDocument/2006/relationships/image" Target="../media/image12.png"/><Relationship Id="rId9" Type="http://schemas.openxmlformats.org/officeDocument/2006/relationships/image" Target="../media/image16.png"/><Relationship Id="rId14" Type="http://schemas.openxmlformats.org/officeDocument/2006/relationships/image" Target="../media/image18.png"/><Relationship Id="rId22" Type="http://schemas.openxmlformats.org/officeDocument/2006/relationships/image" Target="../media/image22.png"/><Relationship Id="rId27" Type="http://schemas.openxmlformats.org/officeDocument/2006/relationships/hyperlink" Target="https://www.internetgeography.net/" TargetMode="External"/><Relationship Id="rId30" Type="http://schemas.openxmlformats.org/officeDocument/2006/relationships/slide" Target="slide4.xml"/><Relationship Id="rId35" Type="http://schemas.openxmlformats.org/officeDocument/2006/relationships/slide" Target="slide18.xml"/><Relationship Id="rId8" Type="http://schemas.openxmlformats.org/officeDocument/2006/relationships/slide" Target="slide2.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slide" Target="slide4.xml"/><Relationship Id="rId18" Type="http://schemas.openxmlformats.org/officeDocument/2006/relationships/slide" Target="slide18.xml"/><Relationship Id="rId3" Type="http://schemas.openxmlformats.org/officeDocument/2006/relationships/image" Target="../media/image12.png"/><Relationship Id="rId7" Type="http://schemas.openxmlformats.org/officeDocument/2006/relationships/slide" Target="slide2.xml"/><Relationship Id="rId12" Type="http://schemas.openxmlformats.org/officeDocument/2006/relationships/slide" Target="slide3.xml"/><Relationship Id="rId17" Type="http://schemas.openxmlformats.org/officeDocument/2006/relationships/slide" Target="slide15.xml"/><Relationship Id="rId2" Type="http://schemas.openxmlformats.org/officeDocument/2006/relationships/image" Target="../media/image11.png"/><Relationship Id="rId16" Type="http://schemas.openxmlformats.org/officeDocument/2006/relationships/slide" Target="slide12.xml"/><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6.png"/><Relationship Id="rId5" Type="http://schemas.openxmlformats.org/officeDocument/2006/relationships/image" Target="../media/image14.png"/><Relationship Id="rId15" Type="http://schemas.openxmlformats.org/officeDocument/2006/relationships/slide" Target="slide9.xml"/><Relationship Id="rId10" Type="http://schemas.openxmlformats.org/officeDocument/2006/relationships/hyperlink" Target="https://www.internetgeography.net/" TargetMode="External"/><Relationship Id="rId19" Type="http://schemas.openxmlformats.org/officeDocument/2006/relationships/slide" Target="slide19.xml"/><Relationship Id="rId4" Type="http://schemas.openxmlformats.org/officeDocument/2006/relationships/image" Target="../media/image13.svg"/><Relationship Id="rId9" Type="http://schemas.openxmlformats.org/officeDocument/2006/relationships/image" Target="../media/image17.svg"/><Relationship Id="rId14" Type="http://schemas.openxmlformats.org/officeDocument/2006/relationships/slide" Target="slide8.xml"/></Relationships>
</file>

<file path=ppt/slides/_rels/slide5.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image" Target="../media/image13.svg"/><Relationship Id="rId18" Type="http://schemas.openxmlformats.org/officeDocument/2006/relationships/hyperlink" Target="https://www.internetgeography.net/" TargetMode="External"/><Relationship Id="rId3" Type="http://schemas.openxmlformats.org/officeDocument/2006/relationships/slide" Target="slide3.xml"/><Relationship Id="rId7" Type="http://schemas.openxmlformats.org/officeDocument/2006/relationships/slide" Target="slide12.xml"/><Relationship Id="rId12" Type="http://schemas.openxmlformats.org/officeDocument/2006/relationships/image" Target="../media/image12.png"/><Relationship Id="rId17" Type="http://schemas.openxmlformats.org/officeDocument/2006/relationships/image" Target="../media/image17.svg"/><Relationship Id="rId2" Type="http://schemas.openxmlformats.org/officeDocument/2006/relationships/slide" Target="slide2.xml"/><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slide" Target="slide9.xml"/><Relationship Id="rId11" Type="http://schemas.openxmlformats.org/officeDocument/2006/relationships/image" Target="../media/image11.png"/><Relationship Id="rId5" Type="http://schemas.openxmlformats.org/officeDocument/2006/relationships/slide" Target="slide8.xml"/><Relationship Id="rId15" Type="http://schemas.openxmlformats.org/officeDocument/2006/relationships/image" Target="../media/image15.svg"/><Relationship Id="rId10" Type="http://schemas.openxmlformats.org/officeDocument/2006/relationships/slide" Target="slide19.xml"/><Relationship Id="rId19" Type="http://schemas.openxmlformats.org/officeDocument/2006/relationships/image" Target="../media/image6.png"/><Relationship Id="rId4" Type="http://schemas.openxmlformats.org/officeDocument/2006/relationships/slide" Target="slide4.xml"/><Relationship Id="rId9" Type="http://schemas.openxmlformats.org/officeDocument/2006/relationships/slide" Target="slide18.xml"/><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slide" Target="slide4.xml"/><Relationship Id="rId18" Type="http://schemas.openxmlformats.org/officeDocument/2006/relationships/slide" Target="slide18.xml"/><Relationship Id="rId3" Type="http://schemas.openxmlformats.org/officeDocument/2006/relationships/image" Target="../media/image13.svg"/><Relationship Id="rId7" Type="http://schemas.openxmlformats.org/officeDocument/2006/relationships/image" Target="../media/image16.png"/><Relationship Id="rId12" Type="http://schemas.openxmlformats.org/officeDocument/2006/relationships/slide" Target="slide3.xml"/><Relationship Id="rId17" Type="http://schemas.openxmlformats.org/officeDocument/2006/relationships/slide" Target="slide15.xml"/><Relationship Id="rId2" Type="http://schemas.openxmlformats.org/officeDocument/2006/relationships/image" Target="../media/image12.png"/><Relationship Id="rId16" Type="http://schemas.openxmlformats.org/officeDocument/2006/relationships/slide" Target="slide12.xml"/><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image" Target="../media/image24.png"/><Relationship Id="rId5" Type="http://schemas.openxmlformats.org/officeDocument/2006/relationships/image" Target="../media/image15.svg"/><Relationship Id="rId15" Type="http://schemas.openxmlformats.org/officeDocument/2006/relationships/slide" Target="slide9.xml"/><Relationship Id="rId10" Type="http://schemas.openxmlformats.org/officeDocument/2006/relationships/image" Target="../media/image6.png"/><Relationship Id="rId19" Type="http://schemas.openxmlformats.org/officeDocument/2006/relationships/slide" Target="slide19.xml"/><Relationship Id="rId4" Type="http://schemas.openxmlformats.org/officeDocument/2006/relationships/image" Target="../media/image14.png"/><Relationship Id="rId9" Type="http://schemas.openxmlformats.org/officeDocument/2006/relationships/hyperlink" Target="https://www.internetgeography.net/" TargetMode="External"/><Relationship Id="rId14" Type="http://schemas.openxmlformats.org/officeDocument/2006/relationships/slide" Target="slide8.xml"/></Relationships>
</file>

<file path=ppt/slides/_rels/slide7.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slide" Target="slide4.xml"/><Relationship Id="rId18" Type="http://schemas.openxmlformats.org/officeDocument/2006/relationships/slide" Target="slide18.xml"/><Relationship Id="rId3" Type="http://schemas.openxmlformats.org/officeDocument/2006/relationships/image" Target="../media/image13.svg"/><Relationship Id="rId7" Type="http://schemas.openxmlformats.org/officeDocument/2006/relationships/image" Target="../media/image16.png"/><Relationship Id="rId12" Type="http://schemas.openxmlformats.org/officeDocument/2006/relationships/slide" Target="slide3.xml"/><Relationship Id="rId17" Type="http://schemas.openxmlformats.org/officeDocument/2006/relationships/slide" Target="slide15.xml"/><Relationship Id="rId2" Type="http://schemas.openxmlformats.org/officeDocument/2006/relationships/image" Target="../media/image12.png"/><Relationship Id="rId16" Type="http://schemas.openxmlformats.org/officeDocument/2006/relationships/slide" Target="slide12.xml"/><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image" Target="../media/image6.png"/><Relationship Id="rId5" Type="http://schemas.openxmlformats.org/officeDocument/2006/relationships/image" Target="../media/image15.svg"/><Relationship Id="rId15" Type="http://schemas.openxmlformats.org/officeDocument/2006/relationships/slide" Target="slide9.xml"/><Relationship Id="rId10" Type="http://schemas.openxmlformats.org/officeDocument/2006/relationships/hyperlink" Target="https://www.internetgeography.net/" TargetMode="External"/><Relationship Id="rId19" Type="http://schemas.openxmlformats.org/officeDocument/2006/relationships/slide" Target="slide19.xml"/><Relationship Id="rId4" Type="http://schemas.openxmlformats.org/officeDocument/2006/relationships/image" Target="../media/image14.png"/><Relationship Id="rId9" Type="http://schemas.openxmlformats.org/officeDocument/2006/relationships/image" Target="../media/image24.png"/><Relationship Id="rId14" Type="http://schemas.openxmlformats.org/officeDocument/2006/relationships/slide" Target="slide8.xml"/></Relationships>
</file>

<file path=ppt/slides/_rels/slide8.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slide" Target="slide8.xml"/><Relationship Id="rId18" Type="http://schemas.openxmlformats.org/officeDocument/2006/relationships/slide" Target="slide19.xml"/><Relationship Id="rId3" Type="http://schemas.openxmlformats.org/officeDocument/2006/relationships/image" Target="../media/image13.svg"/><Relationship Id="rId7" Type="http://schemas.openxmlformats.org/officeDocument/2006/relationships/image" Target="../media/image16.png"/><Relationship Id="rId12" Type="http://schemas.openxmlformats.org/officeDocument/2006/relationships/slide" Target="slide4.xml"/><Relationship Id="rId17" Type="http://schemas.openxmlformats.org/officeDocument/2006/relationships/slide" Target="slide18.xml"/><Relationship Id="rId2" Type="http://schemas.openxmlformats.org/officeDocument/2006/relationships/image" Target="../media/image12.png"/><Relationship Id="rId16" Type="http://schemas.openxmlformats.org/officeDocument/2006/relationships/slide" Target="slide15.xml"/><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slide" Target="slide3.xml"/><Relationship Id="rId5" Type="http://schemas.openxmlformats.org/officeDocument/2006/relationships/image" Target="../media/image15.svg"/><Relationship Id="rId15" Type="http://schemas.openxmlformats.org/officeDocument/2006/relationships/slide" Target="slide12.xml"/><Relationship Id="rId10" Type="http://schemas.openxmlformats.org/officeDocument/2006/relationships/image" Target="../media/image6.png"/><Relationship Id="rId4" Type="http://schemas.openxmlformats.org/officeDocument/2006/relationships/image" Target="../media/image14.png"/><Relationship Id="rId9" Type="http://schemas.openxmlformats.org/officeDocument/2006/relationships/hyperlink" Target="https://www.internetgeography.net/" TargetMode="External"/><Relationship Id="rId14" Type="http://schemas.openxmlformats.org/officeDocument/2006/relationships/slide" Target="slide9.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slide" Target="slide3.xml"/><Relationship Id="rId18" Type="http://schemas.openxmlformats.org/officeDocument/2006/relationships/slide" Target="slide15.xml"/><Relationship Id="rId3" Type="http://schemas.openxmlformats.org/officeDocument/2006/relationships/image" Target="../media/image12.png"/><Relationship Id="rId7" Type="http://schemas.openxmlformats.org/officeDocument/2006/relationships/slide" Target="slide2.xml"/><Relationship Id="rId12" Type="http://schemas.openxmlformats.org/officeDocument/2006/relationships/image" Target="../media/image25.png"/><Relationship Id="rId17" Type="http://schemas.openxmlformats.org/officeDocument/2006/relationships/slide" Target="slide12.xml"/><Relationship Id="rId2" Type="http://schemas.openxmlformats.org/officeDocument/2006/relationships/notesSlide" Target="../notesSlides/notesSlide4.xml"/><Relationship Id="rId16" Type="http://schemas.openxmlformats.org/officeDocument/2006/relationships/slide" Target="slide9.xml"/><Relationship Id="rId20" Type="http://schemas.openxmlformats.org/officeDocument/2006/relationships/slide" Target="slide19.xml"/><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6.png"/><Relationship Id="rId5" Type="http://schemas.openxmlformats.org/officeDocument/2006/relationships/image" Target="../media/image14.png"/><Relationship Id="rId15" Type="http://schemas.openxmlformats.org/officeDocument/2006/relationships/slide" Target="slide8.xml"/><Relationship Id="rId10" Type="http://schemas.openxmlformats.org/officeDocument/2006/relationships/hyperlink" Target="https://www.internetgeography.net/" TargetMode="External"/><Relationship Id="rId19" Type="http://schemas.openxmlformats.org/officeDocument/2006/relationships/slide" Target="slide18.xml"/><Relationship Id="rId4" Type="http://schemas.openxmlformats.org/officeDocument/2006/relationships/image" Target="../media/image13.svg"/><Relationship Id="rId9" Type="http://schemas.openxmlformats.org/officeDocument/2006/relationships/image" Target="../media/image17.svg"/><Relationship Id="rId1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C4552"/>
        </a:solidFill>
        <a:effectLst/>
      </p:bgPr>
    </p:bg>
    <p:spTree>
      <p:nvGrpSpPr>
        <p:cNvPr id="1" name=""/>
        <p:cNvGrpSpPr/>
        <p:nvPr/>
      </p:nvGrpSpPr>
      <p:grpSpPr>
        <a:xfrm>
          <a:off x="0" y="0"/>
          <a:ext cx="0" cy="0"/>
          <a:chOff x="0" y="0"/>
          <a:chExt cx="0" cy="0"/>
        </a:xfrm>
      </p:grpSpPr>
      <p:grpSp>
        <p:nvGrpSpPr>
          <p:cNvPr id="2" name="Group 2"/>
          <p:cNvGrpSpPr/>
          <p:nvPr/>
        </p:nvGrpSpPr>
        <p:grpSpPr>
          <a:xfrm rot="300087">
            <a:off x="-28422842" y="1758982"/>
            <a:ext cx="10766394" cy="5253883"/>
            <a:chOff x="0" y="0"/>
            <a:chExt cx="12429622" cy="6065520"/>
          </a:xfrm>
        </p:grpSpPr>
        <p:sp>
          <p:nvSpPr>
            <p:cNvPr id="3" name="Freeform 3"/>
            <p:cNvSpPr/>
            <p:nvPr/>
          </p:nvSpPr>
          <p:spPr>
            <a:xfrm>
              <a:off x="-50800" y="0"/>
              <a:ext cx="12531222" cy="6066790"/>
            </a:xfrm>
            <a:custGeom>
              <a:avLst/>
              <a:gdLst/>
              <a:ahLst/>
              <a:cxnLst/>
              <a:rect l="l" t="t" r="r" b="b"/>
              <a:pathLst>
                <a:path w="12531222" h="6066790">
                  <a:moveTo>
                    <a:pt x="1692910" y="0"/>
                  </a:moveTo>
                  <a:lnTo>
                    <a:pt x="1692910" y="6065520"/>
                  </a:lnTo>
                  <a:cubicBezTo>
                    <a:pt x="1710690" y="6066790"/>
                    <a:pt x="1728470" y="6066790"/>
                    <a:pt x="1746250" y="6066790"/>
                  </a:cubicBezTo>
                  <a:lnTo>
                    <a:pt x="10774812" y="6066790"/>
                  </a:lnTo>
                  <a:lnTo>
                    <a:pt x="10774812" y="0"/>
                  </a:lnTo>
                  <a:lnTo>
                    <a:pt x="1692910" y="0"/>
                  </a:lnTo>
                  <a:close/>
                  <a:moveTo>
                    <a:pt x="11232012" y="0"/>
                  </a:moveTo>
                  <a:lnTo>
                    <a:pt x="10774812" y="0"/>
                  </a:lnTo>
                  <a:lnTo>
                    <a:pt x="10774812" y="6065520"/>
                  </a:lnTo>
                  <a:lnTo>
                    <a:pt x="10784972" y="6065520"/>
                  </a:lnTo>
                  <a:cubicBezTo>
                    <a:pt x="11524112" y="6065520"/>
                    <a:pt x="12173082" y="5462270"/>
                    <a:pt x="12226422" y="4725670"/>
                  </a:cubicBezTo>
                  <a:lnTo>
                    <a:pt x="12476612" y="1338580"/>
                  </a:lnTo>
                  <a:cubicBezTo>
                    <a:pt x="12531222" y="603250"/>
                    <a:pt x="11971152" y="0"/>
                    <a:pt x="11232012"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536072"/>
            </a:solidFill>
          </p:spPr>
          <p:txBody>
            <a:bodyPr/>
            <a:lstStyle/>
            <a:p>
              <a:endParaRPr lang="en-GB" sz="3396"/>
            </a:p>
          </p:txBody>
        </p:sp>
      </p:grpSp>
      <p:grpSp>
        <p:nvGrpSpPr>
          <p:cNvPr id="4" name="Group 4"/>
          <p:cNvGrpSpPr/>
          <p:nvPr/>
        </p:nvGrpSpPr>
        <p:grpSpPr>
          <a:xfrm rot="-254277">
            <a:off x="-29981891" y="-4198351"/>
            <a:ext cx="11395623" cy="8264158"/>
            <a:chOff x="0" y="0"/>
            <a:chExt cx="8363874" cy="6065520"/>
          </a:xfrm>
        </p:grpSpPr>
        <p:sp>
          <p:nvSpPr>
            <p:cNvPr id="5" name="Freeform 5"/>
            <p:cNvSpPr/>
            <p:nvPr/>
          </p:nvSpPr>
          <p:spPr>
            <a:xfrm>
              <a:off x="-50800" y="0"/>
              <a:ext cx="8465473" cy="6066790"/>
            </a:xfrm>
            <a:custGeom>
              <a:avLst/>
              <a:gdLst/>
              <a:ahLst/>
              <a:cxnLst/>
              <a:rect l="l" t="t" r="r" b="b"/>
              <a:pathLst>
                <a:path w="8465473" h="6066790">
                  <a:moveTo>
                    <a:pt x="1692910" y="0"/>
                  </a:moveTo>
                  <a:lnTo>
                    <a:pt x="1692910" y="6065520"/>
                  </a:lnTo>
                  <a:cubicBezTo>
                    <a:pt x="1710690" y="6066790"/>
                    <a:pt x="1728470" y="6066790"/>
                    <a:pt x="1746250" y="6066790"/>
                  </a:cubicBezTo>
                  <a:lnTo>
                    <a:pt x="6709063" y="6066790"/>
                  </a:lnTo>
                  <a:lnTo>
                    <a:pt x="6709063" y="0"/>
                  </a:lnTo>
                  <a:lnTo>
                    <a:pt x="1692910" y="0"/>
                  </a:lnTo>
                  <a:close/>
                  <a:moveTo>
                    <a:pt x="7166263" y="0"/>
                  </a:moveTo>
                  <a:lnTo>
                    <a:pt x="6709063" y="0"/>
                  </a:lnTo>
                  <a:lnTo>
                    <a:pt x="6709063" y="6065520"/>
                  </a:lnTo>
                  <a:lnTo>
                    <a:pt x="6719223" y="6065520"/>
                  </a:lnTo>
                  <a:cubicBezTo>
                    <a:pt x="7458363" y="6065520"/>
                    <a:pt x="8107333" y="5462270"/>
                    <a:pt x="8160673" y="4725670"/>
                  </a:cubicBezTo>
                  <a:lnTo>
                    <a:pt x="8410863" y="1338580"/>
                  </a:lnTo>
                  <a:cubicBezTo>
                    <a:pt x="8465473" y="603250"/>
                    <a:pt x="7905404" y="0"/>
                    <a:pt x="7166263"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536072"/>
            </a:solidFill>
          </p:spPr>
          <p:txBody>
            <a:bodyPr/>
            <a:lstStyle/>
            <a:p>
              <a:endParaRPr lang="en-GB" sz="3396"/>
            </a:p>
          </p:txBody>
        </p:sp>
      </p:grpSp>
      <p:grpSp>
        <p:nvGrpSpPr>
          <p:cNvPr id="6" name="Group 6"/>
          <p:cNvGrpSpPr/>
          <p:nvPr/>
        </p:nvGrpSpPr>
        <p:grpSpPr>
          <a:xfrm rot="300087">
            <a:off x="-27657800" y="1930134"/>
            <a:ext cx="9738130" cy="4752102"/>
            <a:chOff x="0" y="0"/>
            <a:chExt cx="12429622" cy="6065520"/>
          </a:xfrm>
        </p:grpSpPr>
        <p:sp>
          <p:nvSpPr>
            <p:cNvPr id="7" name="Freeform 7"/>
            <p:cNvSpPr/>
            <p:nvPr/>
          </p:nvSpPr>
          <p:spPr>
            <a:xfrm>
              <a:off x="-50800" y="0"/>
              <a:ext cx="12531222" cy="6066790"/>
            </a:xfrm>
            <a:custGeom>
              <a:avLst/>
              <a:gdLst/>
              <a:ahLst/>
              <a:cxnLst/>
              <a:rect l="l" t="t" r="r" b="b"/>
              <a:pathLst>
                <a:path w="12531222" h="6066790">
                  <a:moveTo>
                    <a:pt x="1692910" y="0"/>
                  </a:moveTo>
                  <a:lnTo>
                    <a:pt x="1692910" y="6065520"/>
                  </a:lnTo>
                  <a:cubicBezTo>
                    <a:pt x="1710690" y="6066790"/>
                    <a:pt x="1728470" y="6066790"/>
                    <a:pt x="1746250" y="6066790"/>
                  </a:cubicBezTo>
                  <a:lnTo>
                    <a:pt x="10774812" y="6066790"/>
                  </a:lnTo>
                  <a:lnTo>
                    <a:pt x="10774812" y="0"/>
                  </a:lnTo>
                  <a:lnTo>
                    <a:pt x="1692910" y="0"/>
                  </a:lnTo>
                  <a:close/>
                  <a:moveTo>
                    <a:pt x="11232012" y="0"/>
                  </a:moveTo>
                  <a:lnTo>
                    <a:pt x="10774812" y="0"/>
                  </a:lnTo>
                  <a:lnTo>
                    <a:pt x="10774812" y="6065520"/>
                  </a:lnTo>
                  <a:lnTo>
                    <a:pt x="10784972" y="6065520"/>
                  </a:lnTo>
                  <a:cubicBezTo>
                    <a:pt x="11524112" y="6065520"/>
                    <a:pt x="12173082" y="5462270"/>
                    <a:pt x="12226422" y="4725670"/>
                  </a:cubicBezTo>
                  <a:lnTo>
                    <a:pt x="12476612" y="1338580"/>
                  </a:lnTo>
                  <a:cubicBezTo>
                    <a:pt x="12531222" y="603250"/>
                    <a:pt x="11971152" y="0"/>
                    <a:pt x="11232012"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FF8659"/>
            </a:solidFill>
          </p:spPr>
          <p:txBody>
            <a:bodyPr/>
            <a:lstStyle/>
            <a:p>
              <a:endParaRPr lang="en-GB" sz="3396"/>
            </a:p>
          </p:txBody>
        </p:sp>
      </p:grpSp>
      <p:sp>
        <p:nvSpPr>
          <p:cNvPr id="8" name="Freeform 8"/>
          <p:cNvSpPr/>
          <p:nvPr/>
        </p:nvSpPr>
        <p:spPr>
          <a:xfrm rot="1368790">
            <a:off x="-22167956" y="3593780"/>
            <a:ext cx="6794810" cy="2225299"/>
          </a:xfrm>
          <a:custGeom>
            <a:avLst/>
            <a:gdLst/>
            <a:ahLst/>
            <a:cxnLst/>
            <a:rect l="l" t="t" r="r" b="b"/>
            <a:pathLst>
              <a:path w="3601302" h="1179426">
                <a:moveTo>
                  <a:pt x="0" y="0"/>
                </a:moveTo>
                <a:lnTo>
                  <a:pt x="3601302" y="0"/>
                </a:lnTo>
                <a:lnTo>
                  <a:pt x="3601302" y="1179427"/>
                </a:lnTo>
                <a:lnTo>
                  <a:pt x="0" y="1179427"/>
                </a:lnTo>
                <a:lnTo>
                  <a:pt x="0" y="0"/>
                </a:lnTo>
                <a:close/>
              </a:path>
            </a:pathLst>
          </a:custGeom>
          <a:blipFill>
            <a:blip r:embed="rId3"/>
            <a:stretch>
              <a:fillRect/>
            </a:stretch>
          </a:blipFill>
        </p:spPr>
        <p:txBody>
          <a:bodyPr/>
          <a:lstStyle/>
          <a:p>
            <a:endParaRPr lang="en-GB" sz="3396"/>
          </a:p>
        </p:txBody>
      </p:sp>
      <p:grpSp>
        <p:nvGrpSpPr>
          <p:cNvPr id="11" name="Group 11"/>
          <p:cNvGrpSpPr/>
          <p:nvPr/>
        </p:nvGrpSpPr>
        <p:grpSpPr>
          <a:xfrm rot="-254277">
            <a:off x="-29636298" y="-3815522"/>
            <a:ext cx="10670132" cy="7738028"/>
            <a:chOff x="0" y="0"/>
            <a:chExt cx="8363874" cy="6065520"/>
          </a:xfrm>
        </p:grpSpPr>
        <p:sp>
          <p:nvSpPr>
            <p:cNvPr id="12" name="Freeform 12"/>
            <p:cNvSpPr/>
            <p:nvPr/>
          </p:nvSpPr>
          <p:spPr>
            <a:xfrm>
              <a:off x="-50800" y="0"/>
              <a:ext cx="8465473" cy="6066790"/>
            </a:xfrm>
            <a:custGeom>
              <a:avLst/>
              <a:gdLst/>
              <a:ahLst/>
              <a:cxnLst/>
              <a:rect l="l" t="t" r="r" b="b"/>
              <a:pathLst>
                <a:path w="8465473" h="6066790">
                  <a:moveTo>
                    <a:pt x="1692910" y="0"/>
                  </a:moveTo>
                  <a:lnTo>
                    <a:pt x="1692910" y="6065520"/>
                  </a:lnTo>
                  <a:cubicBezTo>
                    <a:pt x="1710690" y="6066790"/>
                    <a:pt x="1728470" y="6066790"/>
                    <a:pt x="1746250" y="6066790"/>
                  </a:cubicBezTo>
                  <a:lnTo>
                    <a:pt x="6709063" y="6066790"/>
                  </a:lnTo>
                  <a:lnTo>
                    <a:pt x="6709063" y="0"/>
                  </a:lnTo>
                  <a:lnTo>
                    <a:pt x="1692910" y="0"/>
                  </a:lnTo>
                  <a:close/>
                  <a:moveTo>
                    <a:pt x="7166263" y="0"/>
                  </a:moveTo>
                  <a:lnTo>
                    <a:pt x="6709063" y="0"/>
                  </a:lnTo>
                  <a:lnTo>
                    <a:pt x="6709063" y="6065520"/>
                  </a:lnTo>
                  <a:lnTo>
                    <a:pt x="6719223" y="6065520"/>
                  </a:lnTo>
                  <a:cubicBezTo>
                    <a:pt x="7458363" y="6065520"/>
                    <a:pt x="8107333" y="5462270"/>
                    <a:pt x="8160673" y="4725670"/>
                  </a:cubicBezTo>
                  <a:lnTo>
                    <a:pt x="8410863" y="1338580"/>
                  </a:lnTo>
                  <a:cubicBezTo>
                    <a:pt x="8465473" y="603250"/>
                    <a:pt x="7905404" y="0"/>
                    <a:pt x="7166263"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518F5E"/>
            </a:solidFill>
          </p:spPr>
          <p:txBody>
            <a:bodyPr/>
            <a:lstStyle/>
            <a:p>
              <a:endParaRPr lang="en-GB" sz="3396"/>
            </a:p>
          </p:txBody>
        </p:sp>
      </p:grpSp>
      <p:sp>
        <p:nvSpPr>
          <p:cNvPr id="13" name="Freeform 13"/>
          <p:cNvSpPr/>
          <p:nvPr/>
        </p:nvSpPr>
        <p:spPr>
          <a:xfrm rot="259177">
            <a:off x="-32295466" y="-2657132"/>
            <a:ext cx="6316611" cy="2068690"/>
          </a:xfrm>
          <a:custGeom>
            <a:avLst/>
            <a:gdLst/>
            <a:ahLst/>
            <a:cxnLst/>
            <a:rect l="l" t="t" r="r" b="b"/>
            <a:pathLst>
              <a:path w="3347853" h="1096422">
                <a:moveTo>
                  <a:pt x="0" y="0"/>
                </a:moveTo>
                <a:lnTo>
                  <a:pt x="3347853" y="0"/>
                </a:lnTo>
                <a:lnTo>
                  <a:pt x="3347853" y="1096422"/>
                </a:lnTo>
                <a:lnTo>
                  <a:pt x="0" y="1096422"/>
                </a:lnTo>
                <a:lnTo>
                  <a:pt x="0" y="0"/>
                </a:lnTo>
                <a:close/>
              </a:path>
            </a:pathLst>
          </a:custGeom>
          <a:blipFill>
            <a:blip r:embed="rId3"/>
            <a:stretch>
              <a:fillRect/>
            </a:stretch>
          </a:blipFill>
        </p:spPr>
        <p:txBody>
          <a:bodyPr/>
          <a:lstStyle/>
          <a:p>
            <a:endParaRPr lang="en-GB" sz="3396"/>
          </a:p>
        </p:txBody>
      </p:sp>
      <p:sp>
        <p:nvSpPr>
          <p:cNvPr id="18" name="TextBox 18"/>
          <p:cNvSpPr txBox="1"/>
          <p:nvPr/>
        </p:nvSpPr>
        <p:spPr>
          <a:xfrm rot="-212044">
            <a:off x="-22925862" y="434176"/>
            <a:ext cx="2393421" cy="1923604"/>
          </a:xfrm>
          <a:prstGeom prst="rect">
            <a:avLst/>
          </a:prstGeom>
        </p:spPr>
        <p:txBody>
          <a:bodyPr lIns="0" tIns="0" rIns="0" bIns="0" rtlCol="0" anchor="t">
            <a:spAutoFit/>
          </a:bodyPr>
          <a:lstStyle/>
          <a:p>
            <a:pPr algn="ctr">
              <a:lnSpc>
                <a:spcPts val="2985"/>
              </a:lnSpc>
            </a:pPr>
            <a:r>
              <a:rPr lang="en-US" sz="2642" spc="53">
                <a:solidFill>
                  <a:srgbClr val="FFFBDF"/>
                </a:solidFill>
                <a:latin typeface="Fredoka"/>
                <a:ea typeface="Fredoka"/>
                <a:cs typeface="Fredoka"/>
                <a:sym typeface="Fredoka"/>
              </a:rPr>
              <a:t>per person / table of 8</a:t>
            </a:r>
          </a:p>
          <a:p>
            <a:pPr algn="ctr">
              <a:lnSpc>
                <a:spcPts val="2985"/>
              </a:lnSpc>
            </a:pPr>
            <a:r>
              <a:rPr lang="en-US" sz="2642" spc="53">
                <a:solidFill>
                  <a:srgbClr val="FFFBDF"/>
                </a:solidFill>
                <a:latin typeface="Fredoka"/>
                <a:ea typeface="Fredoka"/>
                <a:cs typeface="Fredoka"/>
                <a:sym typeface="Fredoka"/>
              </a:rPr>
              <a:t>including</a:t>
            </a:r>
          </a:p>
          <a:p>
            <a:pPr algn="ctr">
              <a:lnSpc>
                <a:spcPts val="2985"/>
              </a:lnSpc>
            </a:pPr>
            <a:r>
              <a:rPr lang="en-US" sz="2642" spc="53">
                <a:solidFill>
                  <a:srgbClr val="FFFBDF"/>
                </a:solidFill>
                <a:latin typeface="Fredoka"/>
                <a:ea typeface="Fredoka"/>
                <a:cs typeface="Fredoka"/>
                <a:sym typeface="Fredoka"/>
              </a:rPr>
              <a:t>welcome drink</a:t>
            </a:r>
          </a:p>
        </p:txBody>
      </p:sp>
      <p:sp>
        <p:nvSpPr>
          <p:cNvPr id="19" name="Freeform 19"/>
          <p:cNvSpPr/>
          <p:nvPr/>
        </p:nvSpPr>
        <p:spPr>
          <a:xfrm rot="1154565">
            <a:off x="-21070511" y="-686376"/>
            <a:ext cx="3800489" cy="4066672"/>
          </a:xfrm>
          <a:custGeom>
            <a:avLst/>
            <a:gdLst/>
            <a:ahLst/>
            <a:cxnLst/>
            <a:rect l="l" t="t" r="r" b="b"/>
            <a:pathLst>
              <a:path w="2014289" h="2155368">
                <a:moveTo>
                  <a:pt x="0" y="0"/>
                </a:moveTo>
                <a:lnTo>
                  <a:pt x="2014289" y="0"/>
                </a:lnTo>
                <a:lnTo>
                  <a:pt x="2014289" y="2155368"/>
                </a:lnTo>
                <a:lnTo>
                  <a:pt x="0" y="21553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3396"/>
          </a:p>
        </p:txBody>
      </p:sp>
      <p:sp>
        <p:nvSpPr>
          <p:cNvPr id="20" name="TextBox 20"/>
          <p:cNvSpPr txBox="1"/>
          <p:nvPr/>
        </p:nvSpPr>
        <p:spPr>
          <a:xfrm rot="282867">
            <a:off x="-27083037" y="4831726"/>
            <a:ext cx="8769445" cy="743793"/>
          </a:xfrm>
          <a:prstGeom prst="rect">
            <a:avLst/>
          </a:prstGeom>
        </p:spPr>
        <p:txBody>
          <a:bodyPr lIns="0" tIns="0" rIns="0" bIns="0" rtlCol="0" anchor="t">
            <a:spAutoFit/>
          </a:bodyPr>
          <a:lstStyle/>
          <a:p>
            <a:pPr algn="ctr">
              <a:lnSpc>
                <a:spcPts val="2853"/>
              </a:lnSpc>
            </a:pPr>
            <a:r>
              <a:rPr lang="en-US" sz="2642" spc="53">
                <a:solidFill>
                  <a:srgbClr val="383536"/>
                </a:solidFill>
                <a:latin typeface="Fredoka"/>
                <a:ea typeface="Fredoka"/>
                <a:cs typeface="Fredoka"/>
                <a:sym typeface="Fredoka"/>
              </a:rPr>
              <a:t>For registration &amp; further Information</a:t>
            </a:r>
          </a:p>
          <a:p>
            <a:pPr algn="ctr">
              <a:lnSpc>
                <a:spcPts val="2853"/>
              </a:lnSpc>
            </a:pPr>
            <a:endParaRPr lang="en-US" sz="2642" spc="53">
              <a:solidFill>
                <a:srgbClr val="383536"/>
              </a:solidFill>
              <a:latin typeface="Fredoka"/>
              <a:ea typeface="Fredoka"/>
              <a:cs typeface="Fredoka"/>
              <a:sym typeface="Fredoka"/>
            </a:endParaRPr>
          </a:p>
        </p:txBody>
      </p:sp>
      <p:sp>
        <p:nvSpPr>
          <p:cNvPr id="21" name="TextBox 21"/>
          <p:cNvSpPr txBox="1"/>
          <p:nvPr/>
        </p:nvSpPr>
        <p:spPr>
          <a:xfrm rot="304762">
            <a:off x="-26753189" y="5165078"/>
            <a:ext cx="7868482" cy="619144"/>
          </a:xfrm>
          <a:prstGeom prst="rect">
            <a:avLst/>
          </a:prstGeom>
        </p:spPr>
        <p:txBody>
          <a:bodyPr lIns="0" tIns="0" rIns="0" bIns="0" rtlCol="0" anchor="t">
            <a:spAutoFit/>
          </a:bodyPr>
          <a:lstStyle/>
          <a:p>
            <a:pPr algn="ctr">
              <a:lnSpc>
                <a:spcPts val="5030"/>
              </a:lnSpc>
            </a:pPr>
            <a:r>
              <a:rPr lang="en-US" sz="3592" spc="72">
                <a:solidFill>
                  <a:srgbClr val="FFFBDF"/>
                </a:solidFill>
                <a:latin typeface="Carter One"/>
                <a:ea typeface="Carter One"/>
                <a:cs typeface="Carter One"/>
                <a:sym typeface="Carter One"/>
              </a:rPr>
              <a:t>www.reallygreatsite.com</a:t>
            </a:r>
          </a:p>
        </p:txBody>
      </p:sp>
      <p:sp>
        <p:nvSpPr>
          <p:cNvPr id="22" name="Freeform 22"/>
          <p:cNvSpPr/>
          <p:nvPr/>
        </p:nvSpPr>
        <p:spPr>
          <a:xfrm rot="-951904">
            <a:off x="-29129353" y="3881508"/>
            <a:ext cx="2565889" cy="2745601"/>
          </a:xfrm>
          <a:custGeom>
            <a:avLst/>
            <a:gdLst/>
            <a:ahLst/>
            <a:cxnLst/>
            <a:rect l="l" t="t" r="r" b="b"/>
            <a:pathLst>
              <a:path w="1359941" h="1455190">
                <a:moveTo>
                  <a:pt x="0" y="0"/>
                </a:moveTo>
                <a:lnTo>
                  <a:pt x="1359941" y="0"/>
                </a:lnTo>
                <a:lnTo>
                  <a:pt x="1359941" y="1455190"/>
                </a:lnTo>
                <a:lnTo>
                  <a:pt x="0" y="145519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3396"/>
          </a:p>
        </p:txBody>
      </p:sp>
      <p:grpSp>
        <p:nvGrpSpPr>
          <p:cNvPr id="23" name="Group 23"/>
          <p:cNvGrpSpPr/>
          <p:nvPr/>
        </p:nvGrpSpPr>
        <p:grpSpPr>
          <a:xfrm rot="-438857">
            <a:off x="-23208950" y="-8103"/>
            <a:ext cx="165050" cy="2649146"/>
            <a:chOff x="0" y="0"/>
            <a:chExt cx="31350" cy="503186"/>
          </a:xfrm>
        </p:grpSpPr>
        <p:sp>
          <p:nvSpPr>
            <p:cNvPr id="24" name="Freeform 24"/>
            <p:cNvSpPr/>
            <p:nvPr/>
          </p:nvSpPr>
          <p:spPr>
            <a:xfrm>
              <a:off x="0" y="0"/>
              <a:ext cx="31350" cy="503186"/>
            </a:xfrm>
            <a:custGeom>
              <a:avLst/>
              <a:gdLst/>
              <a:ahLst/>
              <a:cxnLst/>
              <a:rect l="l" t="t" r="r" b="b"/>
              <a:pathLst>
                <a:path w="31350" h="503186">
                  <a:moveTo>
                    <a:pt x="15675" y="0"/>
                  </a:moveTo>
                  <a:lnTo>
                    <a:pt x="15675" y="0"/>
                  </a:lnTo>
                  <a:cubicBezTo>
                    <a:pt x="24332" y="0"/>
                    <a:pt x="31350" y="7018"/>
                    <a:pt x="31350" y="15675"/>
                  </a:cubicBezTo>
                  <a:lnTo>
                    <a:pt x="31350" y="487511"/>
                  </a:lnTo>
                  <a:cubicBezTo>
                    <a:pt x="31350" y="496169"/>
                    <a:pt x="24332" y="503186"/>
                    <a:pt x="15675" y="503186"/>
                  </a:cubicBezTo>
                  <a:lnTo>
                    <a:pt x="15675" y="503186"/>
                  </a:lnTo>
                  <a:cubicBezTo>
                    <a:pt x="7018" y="503186"/>
                    <a:pt x="0" y="496169"/>
                    <a:pt x="0" y="487511"/>
                  </a:cubicBezTo>
                  <a:lnTo>
                    <a:pt x="0" y="15675"/>
                  </a:lnTo>
                  <a:cubicBezTo>
                    <a:pt x="0" y="7018"/>
                    <a:pt x="7018" y="0"/>
                    <a:pt x="15675" y="0"/>
                  </a:cubicBezTo>
                  <a:close/>
                </a:path>
              </a:pathLst>
            </a:custGeom>
            <a:solidFill>
              <a:srgbClr val="FF8659"/>
            </a:solidFill>
          </p:spPr>
          <p:txBody>
            <a:bodyPr/>
            <a:lstStyle/>
            <a:p>
              <a:endParaRPr lang="en-GB" sz="3396"/>
            </a:p>
          </p:txBody>
        </p:sp>
        <p:sp>
          <p:nvSpPr>
            <p:cNvPr id="25" name="TextBox 25"/>
            <p:cNvSpPr txBox="1"/>
            <p:nvPr/>
          </p:nvSpPr>
          <p:spPr>
            <a:xfrm>
              <a:off x="0" y="9525"/>
              <a:ext cx="31350" cy="493661"/>
            </a:xfrm>
            <a:prstGeom prst="rect">
              <a:avLst/>
            </a:prstGeom>
          </p:spPr>
          <p:txBody>
            <a:bodyPr lIns="95848" tIns="95848" rIns="95848" bIns="95848" rtlCol="0" anchor="ctr"/>
            <a:lstStyle/>
            <a:p>
              <a:pPr algn="ctr">
                <a:lnSpc>
                  <a:spcPts val="3259"/>
                </a:lnSpc>
              </a:pPr>
              <a:endParaRPr sz="3396"/>
            </a:p>
          </p:txBody>
        </p:sp>
      </p:grpSp>
      <p:sp>
        <p:nvSpPr>
          <p:cNvPr id="30" name="TextBox 30"/>
          <p:cNvSpPr txBox="1"/>
          <p:nvPr/>
        </p:nvSpPr>
        <p:spPr>
          <a:xfrm rot="-341022">
            <a:off x="-28588895" y="100306"/>
            <a:ext cx="4902807" cy="1364925"/>
          </a:xfrm>
          <a:prstGeom prst="rect">
            <a:avLst/>
          </a:prstGeom>
        </p:spPr>
        <p:txBody>
          <a:bodyPr lIns="0" tIns="0" rIns="0" bIns="0" rtlCol="0" anchor="t">
            <a:spAutoFit/>
          </a:bodyPr>
          <a:lstStyle/>
          <a:p>
            <a:pPr algn="ctr">
              <a:lnSpc>
                <a:spcPts val="11623"/>
              </a:lnSpc>
            </a:pPr>
            <a:r>
              <a:rPr lang="en-US" sz="8302">
                <a:solidFill>
                  <a:srgbClr val="FFBD59"/>
                </a:solidFill>
                <a:latin typeface="Fredoka"/>
                <a:ea typeface="Fredoka"/>
                <a:cs typeface="Fredoka"/>
                <a:sym typeface="Fredoka"/>
              </a:rPr>
              <a:t>April 21</a:t>
            </a:r>
          </a:p>
        </p:txBody>
      </p:sp>
      <p:sp>
        <p:nvSpPr>
          <p:cNvPr id="31" name="TextBox 31"/>
          <p:cNvSpPr txBox="1"/>
          <p:nvPr/>
        </p:nvSpPr>
        <p:spPr>
          <a:xfrm rot="-341022">
            <a:off x="-28285843" y="-537153"/>
            <a:ext cx="4088693" cy="852349"/>
          </a:xfrm>
          <a:prstGeom prst="rect">
            <a:avLst/>
          </a:prstGeom>
        </p:spPr>
        <p:txBody>
          <a:bodyPr lIns="0" tIns="0" rIns="0" bIns="0" rtlCol="0" anchor="t">
            <a:spAutoFit/>
          </a:bodyPr>
          <a:lstStyle/>
          <a:p>
            <a:pPr algn="ctr">
              <a:lnSpc>
                <a:spcPts val="6866"/>
              </a:lnSpc>
            </a:pPr>
            <a:r>
              <a:rPr lang="en-US" sz="4904" spc="96">
                <a:solidFill>
                  <a:srgbClr val="FFFBDF"/>
                </a:solidFill>
                <a:latin typeface="Carter One"/>
                <a:ea typeface="Carter One"/>
                <a:cs typeface="Carter One"/>
                <a:sym typeface="Carter One"/>
              </a:rPr>
              <a:t>Saturday,</a:t>
            </a:r>
          </a:p>
        </p:txBody>
      </p:sp>
      <p:sp>
        <p:nvSpPr>
          <p:cNvPr id="32" name="TextBox 32"/>
          <p:cNvSpPr txBox="1"/>
          <p:nvPr/>
        </p:nvSpPr>
        <p:spPr>
          <a:xfrm rot="-341022">
            <a:off x="-28691430" y="1576760"/>
            <a:ext cx="5582246" cy="1692771"/>
          </a:xfrm>
          <a:prstGeom prst="rect">
            <a:avLst/>
          </a:prstGeom>
        </p:spPr>
        <p:txBody>
          <a:bodyPr lIns="0" tIns="0" rIns="0" bIns="0" rtlCol="0" anchor="t">
            <a:spAutoFit/>
          </a:bodyPr>
          <a:lstStyle/>
          <a:p>
            <a:pPr algn="ctr">
              <a:lnSpc>
                <a:spcPts val="3259"/>
              </a:lnSpc>
            </a:pPr>
            <a:r>
              <a:rPr lang="en-US" sz="3017" spc="58">
                <a:solidFill>
                  <a:srgbClr val="383536"/>
                </a:solidFill>
                <a:latin typeface="Fredoka"/>
                <a:ea typeface="Fredoka"/>
                <a:cs typeface="Fredoka"/>
                <a:sym typeface="Fredoka"/>
              </a:rPr>
              <a:t>at Borcelle's Place</a:t>
            </a:r>
          </a:p>
          <a:p>
            <a:pPr algn="ctr">
              <a:lnSpc>
                <a:spcPts val="3259"/>
              </a:lnSpc>
            </a:pPr>
            <a:r>
              <a:rPr lang="en-US" sz="3017" spc="58">
                <a:solidFill>
                  <a:srgbClr val="383536"/>
                </a:solidFill>
                <a:latin typeface="Fredoka"/>
                <a:ea typeface="Fredoka"/>
                <a:cs typeface="Fredoka"/>
                <a:sym typeface="Fredoka"/>
              </a:rPr>
              <a:t>Doors open at: 06:00pm</a:t>
            </a:r>
          </a:p>
          <a:p>
            <a:pPr algn="ctr">
              <a:lnSpc>
                <a:spcPts val="3259"/>
              </a:lnSpc>
            </a:pPr>
            <a:r>
              <a:rPr lang="en-US" sz="3017" spc="58">
                <a:solidFill>
                  <a:srgbClr val="383536"/>
                </a:solidFill>
                <a:latin typeface="Fredoka"/>
                <a:ea typeface="Fredoka"/>
                <a:cs typeface="Fredoka"/>
                <a:sym typeface="Fredoka"/>
              </a:rPr>
              <a:t>Game starts at: 07:00pm</a:t>
            </a:r>
          </a:p>
          <a:p>
            <a:pPr algn="ctr">
              <a:lnSpc>
                <a:spcPts val="3259"/>
              </a:lnSpc>
            </a:pPr>
            <a:endParaRPr lang="en-US" sz="3017" spc="58">
              <a:solidFill>
                <a:srgbClr val="383536"/>
              </a:solidFill>
              <a:latin typeface="Fredoka"/>
              <a:ea typeface="Fredoka"/>
              <a:cs typeface="Fredoka"/>
              <a:sym typeface="Fredoka"/>
            </a:endParaRPr>
          </a:p>
        </p:txBody>
      </p:sp>
      <p:sp>
        <p:nvSpPr>
          <p:cNvPr id="33" name="TextBox 33"/>
          <p:cNvSpPr txBox="1"/>
          <p:nvPr/>
        </p:nvSpPr>
        <p:spPr>
          <a:xfrm rot="-153739">
            <a:off x="-23039732" y="-844652"/>
            <a:ext cx="2217567" cy="1211550"/>
          </a:xfrm>
          <a:prstGeom prst="rect">
            <a:avLst/>
          </a:prstGeom>
        </p:spPr>
        <p:txBody>
          <a:bodyPr lIns="0" tIns="0" rIns="0" bIns="0" rtlCol="0" anchor="t">
            <a:spAutoFit/>
          </a:bodyPr>
          <a:lstStyle/>
          <a:p>
            <a:pPr algn="ctr">
              <a:lnSpc>
                <a:spcPts val="10300"/>
              </a:lnSpc>
            </a:pPr>
            <a:r>
              <a:rPr lang="en-US" sz="7359">
                <a:solidFill>
                  <a:srgbClr val="FF8659"/>
                </a:solidFill>
                <a:latin typeface="Fredoka"/>
                <a:ea typeface="Fredoka"/>
                <a:cs typeface="Fredoka"/>
                <a:sym typeface="Fredoka"/>
              </a:rPr>
              <a:t>$25</a:t>
            </a:r>
          </a:p>
        </p:txBody>
      </p:sp>
      <p:grpSp>
        <p:nvGrpSpPr>
          <p:cNvPr id="34" name="Group 33">
            <a:extLst>
              <a:ext uri="{FF2B5EF4-FFF2-40B4-BE49-F238E27FC236}">
                <a16:creationId xmlns:a16="http://schemas.microsoft.com/office/drawing/2014/main" id="{CEB95350-A9F6-0EBA-71B0-E95C42EB90D0}"/>
              </a:ext>
            </a:extLst>
          </p:cNvPr>
          <p:cNvGrpSpPr/>
          <p:nvPr/>
        </p:nvGrpSpPr>
        <p:grpSpPr>
          <a:xfrm>
            <a:off x="346869" y="9385300"/>
            <a:ext cx="5849792" cy="972451"/>
            <a:chOff x="4702722" y="9210782"/>
            <a:chExt cx="1857404" cy="308769"/>
          </a:xfrm>
        </p:grpSpPr>
        <p:sp>
          <p:nvSpPr>
            <p:cNvPr id="35" name="Rounded Rectangle 34">
              <a:hlinkClick r:id="rId8"/>
              <a:extLst>
                <a:ext uri="{FF2B5EF4-FFF2-40B4-BE49-F238E27FC236}">
                  <a16:creationId xmlns:a16="http://schemas.microsoft.com/office/drawing/2014/main" id="{6C33DFB0-6394-D60C-3FF2-3906E9DAE97B}"/>
                </a:ext>
              </a:extLst>
            </p:cNvPr>
            <p:cNvSpPr/>
            <p:nvPr/>
          </p:nvSpPr>
          <p:spPr>
            <a:xfrm>
              <a:off x="4702722" y="9210782"/>
              <a:ext cx="1857404" cy="30876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36" name="Picture 35" descr="Internet Geography">
              <a:hlinkClick r:id="rId8"/>
              <a:extLst>
                <a:ext uri="{FF2B5EF4-FFF2-40B4-BE49-F238E27FC236}">
                  <a16:creationId xmlns:a16="http://schemas.microsoft.com/office/drawing/2014/main" id="{A7B11B22-71C8-6BC7-F65B-9003D0499C15}"/>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729913" y="9254588"/>
              <a:ext cx="1793919" cy="206499"/>
            </a:xfrm>
            <a:prstGeom prst="rect">
              <a:avLst/>
            </a:prstGeom>
            <a:noFill/>
            <a:ln>
              <a:noFill/>
            </a:ln>
          </p:spPr>
        </p:pic>
      </p:grpSp>
      <p:grpSp>
        <p:nvGrpSpPr>
          <p:cNvPr id="65" name="Group 64">
            <a:extLst>
              <a:ext uri="{FF2B5EF4-FFF2-40B4-BE49-F238E27FC236}">
                <a16:creationId xmlns:a16="http://schemas.microsoft.com/office/drawing/2014/main" id="{B674D1CC-BBD2-68C0-27A2-7D4C63FCE889}"/>
              </a:ext>
            </a:extLst>
          </p:cNvPr>
          <p:cNvGrpSpPr/>
          <p:nvPr/>
        </p:nvGrpSpPr>
        <p:grpSpPr>
          <a:xfrm>
            <a:off x="491020" y="415862"/>
            <a:ext cx="7934435" cy="7177374"/>
            <a:chOff x="1240342" y="988963"/>
            <a:chExt cx="8503308" cy="7691968"/>
          </a:xfrm>
        </p:grpSpPr>
        <p:grpSp>
          <p:nvGrpSpPr>
            <p:cNvPr id="9" name="Group 9"/>
            <p:cNvGrpSpPr/>
            <p:nvPr/>
          </p:nvGrpSpPr>
          <p:grpSpPr>
            <a:xfrm rot="272731">
              <a:off x="2213582" y="988963"/>
              <a:ext cx="7530068" cy="6617832"/>
              <a:chOff x="0" y="0"/>
              <a:chExt cx="6901623" cy="6065520"/>
            </a:xfrm>
          </p:grpSpPr>
          <p:sp>
            <p:nvSpPr>
              <p:cNvPr id="10" name="Freeform 10"/>
              <p:cNvSpPr/>
              <p:nvPr/>
            </p:nvSpPr>
            <p:spPr>
              <a:xfrm>
                <a:off x="-50800" y="0"/>
                <a:ext cx="7003223" cy="6066790"/>
              </a:xfrm>
              <a:custGeom>
                <a:avLst/>
                <a:gdLst/>
                <a:ahLst/>
                <a:cxnLst/>
                <a:rect l="l" t="t" r="r" b="b"/>
                <a:pathLst>
                  <a:path w="7003223" h="6066790">
                    <a:moveTo>
                      <a:pt x="1692910" y="0"/>
                    </a:moveTo>
                    <a:lnTo>
                      <a:pt x="1692910" y="6065520"/>
                    </a:lnTo>
                    <a:cubicBezTo>
                      <a:pt x="1710690" y="6066790"/>
                      <a:pt x="1728470" y="6066790"/>
                      <a:pt x="1746250" y="6066790"/>
                    </a:cubicBezTo>
                    <a:lnTo>
                      <a:pt x="5246813" y="6066790"/>
                    </a:lnTo>
                    <a:lnTo>
                      <a:pt x="5246813" y="0"/>
                    </a:lnTo>
                    <a:lnTo>
                      <a:pt x="1692910" y="0"/>
                    </a:lnTo>
                    <a:close/>
                    <a:moveTo>
                      <a:pt x="5704013" y="0"/>
                    </a:moveTo>
                    <a:lnTo>
                      <a:pt x="5246813" y="0"/>
                    </a:lnTo>
                    <a:lnTo>
                      <a:pt x="5246813" y="6065520"/>
                    </a:lnTo>
                    <a:lnTo>
                      <a:pt x="5256973" y="6065520"/>
                    </a:lnTo>
                    <a:cubicBezTo>
                      <a:pt x="5996113" y="6065520"/>
                      <a:pt x="6645083" y="5462270"/>
                      <a:pt x="6698423" y="4725670"/>
                    </a:cubicBezTo>
                    <a:lnTo>
                      <a:pt x="6948613" y="1338580"/>
                    </a:lnTo>
                    <a:cubicBezTo>
                      <a:pt x="7003223" y="603250"/>
                      <a:pt x="6443153" y="0"/>
                      <a:pt x="5704013"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536072"/>
              </a:solidFill>
            </p:spPr>
            <p:txBody>
              <a:bodyPr/>
              <a:lstStyle/>
              <a:p>
                <a:endParaRPr lang="en-GB" sz="3396"/>
              </a:p>
            </p:txBody>
          </p:sp>
        </p:grpSp>
        <p:grpSp>
          <p:nvGrpSpPr>
            <p:cNvPr id="14" name="Group 14"/>
            <p:cNvGrpSpPr/>
            <p:nvPr/>
          </p:nvGrpSpPr>
          <p:grpSpPr>
            <a:xfrm rot="272731">
              <a:off x="2385907" y="1342397"/>
              <a:ext cx="7117276" cy="6255048"/>
              <a:chOff x="0" y="0"/>
              <a:chExt cx="6901623" cy="6065520"/>
            </a:xfrm>
          </p:grpSpPr>
          <p:sp>
            <p:nvSpPr>
              <p:cNvPr id="15" name="Freeform 15"/>
              <p:cNvSpPr/>
              <p:nvPr/>
            </p:nvSpPr>
            <p:spPr>
              <a:xfrm>
                <a:off x="-50800" y="0"/>
                <a:ext cx="7003223" cy="6066790"/>
              </a:xfrm>
              <a:custGeom>
                <a:avLst/>
                <a:gdLst/>
                <a:ahLst/>
                <a:cxnLst/>
                <a:rect l="l" t="t" r="r" b="b"/>
                <a:pathLst>
                  <a:path w="7003223" h="6066790">
                    <a:moveTo>
                      <a:pt x="1692910" y="0"/>
                    </a:moveTo>
                    <a:lnTo>
                      <a:pt x="1692910" y="6065520"/>
                    </a:lnTo>
                    <a:cubicBezTo>
                      <a:pt x="1710690" y="6066790"/>
                      <a:pt x="1728470" y="6066790"/>
                      <a:pt x="1746250" y="6066790"/>
                    </a:cubicBezTo>
                    <a:lnTo>
                      <a:pt x="5246813" y="6066790"/>
                    </a:lnTo>
                    <a:lnTo>
                      <a:pt x="5246813" y="0"/>
                    </a:lnTo>
                    <a:lnTo>
                      <a:pt x="1692910" y="0"/>
                    </a:lnTo>
                    <a:close/>
                    <a:moveTo>
                      <a:pt x="5704013" y="0"/>
                    </a:moveTo>
                    <a:lnTo>
                      <a:pt x="5246813" y="0"/>
                    </a:lnTo>
                    <a:lnTo>
                      <a:pt x="5246813" y="6065520"/>
                    </a:lnTo>
                    <a:lnTo>
                      <a:pt x="5256973" y="6065520"/>
                    </a:lnTo>
                    <a:cubicBezTo>
                      <a:pt x="5996113" y="6065520"/>
                      <a:pt x="6645083" y="5462270"/>
                      <a:pt x="6698423" y="4725670"/>
                    </a:cubicBezTo>
                    <a:lnTo>
                      <a:pt x="6948613" y="1338580"/>
                    </a:lnTo>
                    <a:cubicBezTo>
                      <a:pt x="7003223" y="603250"/>
                      <a:pt x="6443153" y="0"/>
                      <a:pt x="5704013"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7FA033"/>
              </a:solidFill>
            </p:spPr>
            <p:txBody>
              <a:bodyPr/>
              <a:lstStyle/>
              <a:p>
                <a:endParaRPr lang="en-GB" sz="3396" dirty="0"/>
              </a:p>
            </p:txBody>
          </p:sp>
        </p:grpSp>
        <p:sp>
          <p:nvSpPr>
            <p:cNvPr id="26" name="TextBox 26"/>
            <p:cNvSpPr txBox="1"/>
            <p:nvPr/>
          </p:nvSpPr>
          <p:spPr>
            <a:xfrm rot="255391">
              <a:off x="3445659" y="5266443"/>
              <a:ext cx="5065801" cy="1552669"/>
            </a:xfrm>
            <a:prstGeom prst="rect">
              <a:avLst/>
            </a:prstGeom>
          </p:spPr>
          <p:txBody>
            <a:bodyPr wrap="square" lIns="0" tIns="0" rIns="0" bIns="0" rtlCol="0" anchor="t">
              <a:spAutoFit/>
            </a:bodyPr>
            <a:lstStyle/>
            <a:p>
              <a:pPr algn="ctr">
                <a:lnSpc>
                  <a:spcPts val="5977"/>
                </a:lnSpc>
              </a:pPr>
              <a:r>
                <a:rPr lang="en-US" sz="6226" b="1" dirty="0">
                  <a:solidFill>
                    <a:srgbClr val="FDFAE8"/>
                  </a:solidFill>
                  <a:latin typeface="Open Sans Bold"/>
                  <a:ea typeface="Open Sans Bold"/>
                  <a:cs typeface="Open Sans Bold"/>
                  <a:sym typeface="Open Sans Bold"/>
                </a:rPr>
                <a:t>Exam Practice</a:t>
              </a:r>
            </a:p>
          </p:txBody>
        </p:sp>
        <p:sp>
          <p:nvSpPr>
            <p:cNvPr id="27" name="TextBox 27"/>
            <p:cNvSpPr txBox="1"/>
            <p:nvPr/>
          </p:nvSpPr>
          <p:spPr>
            <a:xfrm rot="279162">
              <a:off x="3527754" y="2473352"/>
              <a:ext cx="5196662" cy="2215991"/>
            </a:xfrm>
            <a:prstGeom prst="rect">
              <a:avLst/>
            </a:prstGeom>
          </p:spPr>
          <p:txBody>
            <a:bodyPr wrap="square" lIns="0" tIns="0" rIns="0" bIns="0" rtlCol="0" anchor="t">
              <a:spAutoFit/>
            </a:bodyPr>
            <a:lstStyle/>
            <a:p>
              <a:pPr algn="ctr"/>
              <a:r>
                <a:rPr lang="en-US" sz="7200" dirty="0">
                  <a:solidFill>
                    <a:srgbClr val="424D5B"/>
                  </a:solidFill>
                  <a:latin typeface="Fredoka"/>
                  <a:ea typeface="Fredoka"/>
                  <a:cs typeface="Fredoka"/>
                  <a:sym typeface="Fredoka"/>
                </a:rPr>
                <a:t>QUESTION</a:t>
              </a:r>
            </a:p>
            <a:p>
              <a:pPr algn="ctr"/>
              <a:r>
                <a:rPr lang="en-US" sz="7200" dirty="0">
                  <a:solidFill>
                    <a:srgbClr val="424D5B"/>
                  </a:solidFill>
                  <a:latin typeface="Fredoka"/>
                  <a:ea typeface="Fredoka"/>
                  <a:cs typeface="Fredoka"/>
                  <a:sym typeface="Fredoka"/>
                </a:rPr>
                <a:t>A LESSON</a:t>
              </a:r>
            </a:p>
          </p:txBody>
        </p:sp>
        <p:sp>
          <p:nvSpPr>
            <p:cNvPr id="39" name="Freeform 8">
              <a:extLst>
                <a:ext uri="{FF2B5EF4-FFF2-40B4-BE49-F238E27FC236}">
                  <a16:creationId xmlns:a16="http://schemas.microsoft.com/office/drawing/2014/main" id="{6AB97965-1426-8CB3-EE57-BA9171F8395F}"/>
                </a:ext>
              </a:extLst>
            </p:cNvPr>
            <p:cNvSpPr/>
            <p:nvPr/>
          </p:nvSpPr>
          <p:spPr>
            <a:xfrm rot="-651701">
              <a:off x="1240342" y="4287852"/>
              <a:ext cx="3011256" cy="4393079"/>
            </a:xfrm>
            <a:custGeom>
              <a:avLst/>
              <a:gdLst/>
              <a:ahLst/>
              <a:cxnLst/>
              <a:rect l="l" t="t" r="r" b="b"/>
              <a:pathLst>
                <a:path w="3011256" h="4393079">
                  <a:moveTo>
                    <a:pt x="0" y="0"/>
                  </a:moveTo>
                  <a:lnTo>
                    <a:pt x="3011256" y="0"/>
                  </a:lnTo>
                  <a:lnTo>
                    <a:pt x="3011256" y="4393079"/>
                  </a:lnTo>
                  <a:lnTo>
                    <a:pt x="0" y="439307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grpSp>
      <p:sp>
        <p:nvSpPr>
          <p:cNvPr id="16" name="Freeform 16"/>
          <p:cNvSpPr/>
          <p:nvPr/>
        </p:nvSpPr>
        <p:spPr>
          <a:xfrm rot="-415099">
            <a:off x="-1194299" y="-50589"/>
            <a:ext cx="8151285" cy="2669544"/>
          </a:xfrm>
          <a:custGeom>
            <a:avLst/>
            <a:gdLst/>
            <a:ahLst/>
            <a:cxnLst/>
            <a:rect l="l" t="t" r="r" b="b"/>
            <a:pathLst>
              <a:path w="4034395" h="1321264">
                <a:moveTo>
                  <a:pt x="0" y="0"/>
                </a:moveTo>
                <a:lnTo>
                  <a:pt x="4034395" y="0"/>
                </a:lnTo>
                <a:lnTo>
                  <a:pt x="4034395" y="1321265"/>
                </a:lnTo>
                <a:lnTo>
                  <a:pt x="0" y="1321265"/>
                </a:lnTo>
                <a:lnTo>
                  <a:pt x="0" y="0"/>
                </a:lnTo>
                <a:close/>
              </a:path>
            </a:pathLst>
          </a:custGeom>
          <a:blipFill>
            <a:blip r:embed="rId3"/>
            <a:stretch>
              <a:fillRect/>
            </a:stretch>
          </a:blipFill>
        </p:spPr>
        <p:txBody>
          <a:bodyPr/>
          <a:lstStyle/>
          <a:p>
            <a:endParaRPr lang="en-GB" sz="3396"/>
          </a:p>
        </p:txBody>
      </p:sp>
      <p:grpSp>
        <p:nvGrpSpPr>
          <p:cNvPr id="17" name="Group 4">
            <a:extLst>
              <a:ext uri="{FF2B5EF4-FFF2-40B4-BE49-F238E27FC236}">
                <a16:creationId xmlns:a16="http://schemas.microsoft.com/office/drawing/2014/main" id="{A72F1C7B-6203-484E-F0AC-3FDAF9972529}"/>
              </a:ext>
            </a:extLst>
          </p:cNvPr>
          <p:cNvGrpSpPr/>
          <p:nvPr/>
        </p:nvGrpSpPr>
        <p:grpSpPr>
          <a:xfrm rot="-254277">
            <a:off x="8605561" y="5001580"/>
            <a:ext cx="5305975" cy="3847917"/>
            <a:chOff x="0" y="0"/>
            <a:chExt cx="8363874" cy="6065520"/>
          </a:xfrm>
        </p:grpSpPr>
        <p:sp>
          <p:nvSpPr>
            <p:cNvPr id="28" name="Freeform 5">
              <a:extLst>
                <a:ext uri="{FF2B5EF4-FFF2-40B4-BE49-F238E27FC236}">
                  <a16:creationId xmlns:a16="http://schemas.microsoft.com/office/drawing/2014/main" id="{F07E72A8-9ED1-BB37-F3B8-2756F4C47699}"/>
                </a:ext>
              </a:extLst>
            </p:cNvPr>
            <p:cNvSpPr/>
            <p:nvPr/>
          </p:nvSpPr>
          <p:spPr>
            <a:xfrm>
              <a:off x="-50800" y="0"/>
              <a:ext cx="8465473" cy="6066790"/>
            </a:xfrm>
            <a:custGeom>
              <a:avLst/>
              <a:gdLst/>
              <a:ahLst/>
              <a:cxnLst/>
              <a:rect l="l" t="t" r="r" b="b"/>
              <a:pathLst>
                <a:path w="8465473" h="6066790">
                  <a:moveTo>
                    <a:pt x="1692910" y="0"/>
                  </a:moveTo>
                  <a:lnTo>
                    <a:pt x="1692910" y="6065520"/>
                  </a:lnTo>
                  <a:cubicBezTo>
                    <a:pt x="1710690" y="6066790"/>
                    <a:pt x="1728470" y="6066790"/>
                    <a:pt x="1746250" y="6066790"/>
                  </a:cubicBezTo>
                  <a:lnTo>
                    <a:pt x="6709063" y="6066790"/>
                  </a:lnTo>
                  <a:lnTo>
                    <a:pt x="6709063" y="0"/>
                  </a:lnTo>
                  <a:lnTo>
                    <a:pt x="1692910" y="0"/>
                  </a:lnTo>
                  <a:close/>
                  <a:moveTo>
                    <a:pt x="7166263" y="0"/>
                  </a:moveTo>
                  <a:lnTo>
                    <a:pt x="6709063" y="0"/>
                  </a:lnTo>
                  <a:lnTo>
                    <a:pt x="6709063" y="6065520"/>
                  </a:lnTo>
                  <a:lnTo>
                    <a:pt x="6719223" y="6065520"/>
                  </a:lnTo>
                  <a:cubicBezTo>
                    <a:pt x="7458363" y="6065520"/>
                    <a:pt x="8107333" y="5462270"/>
                    <a:pt x="8160673" y="4725670"/>
                  </a:cubicBezTo>
                  <a:lnTo>
                    <a:pt x="8410863" y="1338580"/>
                  </a:lnTo>
                  <a:cubicBezTo>
                    <a:pt x="8465473" y="603250"/>
                    <a:pt x="7905404" y="0"/>
                    <a:pt x="7166263"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536072"/>
            </a:solidFill>
          </p:spPr>
          <p:txBody>
            <a:bodyPr/>
            <a:lstStyle/>
            <a:p>
              <a:endParaRPr lang="en-GB" dirty="0"/>
            </a:p>
          </p:txBody>
        </p:sp>
      </p:grpSp>
      <p:grpSp>
        <p:nvGrpSpPr>
          <p:cNvPr id="29" name="Group 11">
            <a:extLst>
              <a:ext uri="{FF2B5EF4-FFF2-40B4-BE49-F238E27FC236}">
                <a16:creationId xmlns:a16="http://schemas.microsoft.com/office/drawing/2014/main" id="{3867EED5-EC8A-D87B-69F3-4D86F021025C}"/>
              </a:ext>
            </a:extLst>
          </p:cNvPr>
          <p:cNvGrpSpPr/>
          <p:nvPr/>
        </p:nvGrpSpPr>
        <p:grpSpPr>
          <a:xfrm rot="-254277">
            <a:off x="8668010" y="5177772"/>
            <a:ext cx="4968175" cy="3602943"/>
            <a:chOff x="0" y="0"/>
            <a:chExt cx="8363874" cy="6065520"/>
          </a:xfrm>
          <a:solidFill>
            <a:srgbClr val="FFFFFF"/>
          </a:solidFill>
        </p:grpSpPr>
        <p:sp>
          <p:nvSpPr>
            <p:cNvPr id="37" name="Freeform 12">
              <a:extLst>
                <a:ext uri="{FF2B5EF4-FFF2-40B4-BE49-F238E27FC236}">
                  <a16:creationId xmlns:a16="http://schemas.microsoft.com/office/drawing/2014/main" id="{7B7A9A82-7EF0-9804-A216-728AA55C76A1}"/>
                </a:ext>
              </a:extLst>
            </p:cNvPr>
            <p:cNvSpPr/>
            <p:nvPr/>
          </p:nvSpPr>
          <p:spPr>
            <a:xfrm>
              <a:off x="-50800" y="0"/>
              <a:ext cx="8465473" cy="6066790"/>
            </a:xfrm>
            <a:custGeom>
              <a:avLst/>
              <a:gdLst/>
              <a:ahLst/>
              <a:cxnLst/>
              <a:rect l="l" t="t" r="r" b="b"/>
              <a:pathLst>
                <a:path w="8465473" h="6066790">
                  <a:moveTo>
                    <a:pt x="1692910" y="0"/>
                  </a:moveTo>
                  <a:lnTo>
                    <a:pt x="1692910" y="6065520"/>
                  </a:lnTo>
                  <a:cubicBezTo>
                    <a:pt x="1710690" y="6066790"/>
                    <a:pt x="1728470" y="6066790"/>
                    <a:pt x="1746250" y="6066790"/>
                  </a:cubicBezTo>
                  <a:lnTo>
                    <a:pt x="6709063" y="6066790"/>
                  </a:lnTo>
                  <a:lnTo>
                    <a:pt x="6709063" y="0"/>
                  </a:lnTo>
                  <a:lnTo>
                    <a:pt x="1692910" y="0"/>
                  </a:lnTo>
                  <a:close/>
                  <a:moveTo>
                    <a:pt x="7166263" y="0"/>
                  </a:moveTo>
                  <a:lnTo>
                    <a:pt x="6709063" y="0"/>
                  </a:lnTo>
                  <a:lnTo>
                    <a:pt x="6709063" y="6065520"/>
                  </a:lnTo>
                  <a:lnTo>
                    <a:pt x="6719223" y="6065520"/>
                  </a:lnTo>
                  <a:cubicBezTo>
                    <a:pt x="7458363" y="6065520"/>
                    <a:pt x="8107333" y="5462270"/>
                    <a:pt x="8160673" y="4725670"/>
                  </a:cubicBezTo>
                  <a:lnTo>
                    <a:pt x="8410863" y="1338580"/>
                  </a:lnTo>
                  <a:cubicBezTo>
                    <a:pt x="8465473" y="603250"/>
                    <a:pt x="7905404" y="0"/>
                    <a:pt x="7166263"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6EC4C6"/>
            </a:solidFill>
          </p:spPr>
          <p:txBody>
            <a:bodyPr/>
            <a:lstStyle/>
            <a:p>
              <a:endParaRPr lang="en-GB" dirty="0"/>
            </a:p>
          </p:txBody>
        </p:sp>
      </p:grpSp>
      <p:sp>
        <p:nvSpPr>
          <p:cNvPr id="38" name="TextBox 27">
            <a:extLst>
              <a:ext uri="{FF2B5EF4-FFF2-40B4-BE49-F238E27FC236}">
                <a16:creationId xmlns:a16="http://schemas.microsoft.com/office/drawing/2014/main" id="{9D997F67-AC60-4F2E-5BE7-76683B1D0A11}"/>
              </a:ext>
            </a:extLst>
          </p:cNvPr>
          <p:cNvSpPr txBox="1"/>
          <p:nvPr/>
        </p:nvSpPr>
        <p:spPr>
          <a:xfrm rot="21264369">
            <a:off x="8881867" y="5725210"/>
            <a:ext cx="4710202" cy="2400657"/>
          </a:xfrm>
          <a:prstGeom prst="rect">
            <a:avLst/>
          </a:prstGeom>
        </p:spPr>
        <p:txBody>
          <a:bodyPr wrap="square" lIns="0" tIns="0" rIns="0" bIns="0" rtlCol="0" anchor="t">
            <a:spAutoFit/>
          </a:bodyPr>
          <a:lstStyle/>
          <a:p>
            <a:pPr algn="ctr"/>
            <a:r>
              <a:rPr lang="en-US" sz="5200" dirty="0">
                <a:solidFill>
                  <a:srgbClr val="424D5B"/>
                </a:solidFill>
                <a:latin typeface="Fredoka"/>
                <a:ea typeface="Fredoka"/>
                <a:cs typeface="Fredoka"/>
                <a:sym typeface="Fredoka"/>
              </a:rPr>
              <a:t>Urban Issues and Challenges</a:t>
            </a:r>
          </a:p>
        </p:txBody>
      </p:sp>
      <p:grpSp>
        <p:nvGrpSpPr>
          <p:cNvPr id="43" name="Group 42">
            <a:extLst>
              <a:ext uri="{FF2B5EF4-FFF2-40B4-BE49-F238E27FC236}">
                <a16:creationId xmlns:a16="http://schemas.microsoft.com/office/drawing/2014/main" id="{7BAC0548-5DD1-70DA-590D-D133C894B56E}"/>
              </a:ext>
            </a:extLst>
          </p:cNvPr>
          <p:cNvGrpSpPr/>
          <p:nvPr/>
        </p:nvGrpSpPr>
        <p:grpSpPr>
          <a:xfrm>
            <a:off x="10291009" y="8847766"/>
            <a:ext cx="2380010" cy="1469595"/>
            <a:chOff x="10291009" y="8847766"/>
            <a:chExt cx="2380010" cy="1469595"/>
          </a:xfrm>
        </p:grpSpPr>
        <p:pic>
          <p:nvPicPr>
            <p:cNvPr id="41" name="Graphic 40">
              <a:hlinkClick r:id="rId12" action="ppaction://hlinksldjump"/>
              <a:extLst>
                <a:ext uri="{FF2B5EF4-FFF2-40B4-BE49-F238E27FC236}">
                  <a16:creationId xmlns:a16="http://schemas.microsoft.com/office/drawing/2014/main" id="{23709006-FFC1-D4A5-E9B5-5201D434DC95}"/>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rot="21148615">
              <a:off x="11339983" y="8847766"/>
              <a:ext cx="1331036" cy="1331036"/>
            </a:xfrm>
            <a:prstGeom prst="rect">
              <a:avLst/>
            </a:prstGeom>
          </p:spPr>
        </p:pic>
        <p:pic>
          <p:nvPicPr>
            <p:cNvPr id="42" name="Graphic 41">
              <a:hlinkClick r:id="rId12" action="ppaction://hlinksldjump"/>
              <a:extLst>
                <a:ext uri="{FF2B5EF4-FFF2-40B4-BE49-F238E27FC236}">
                  <a16:creationId xmlns:a16="http://schemas.microsoft.com/office/drawing/2014/main" id="{EE241E1F-E4FB-DCC4-6F8E-4C8EE50AA97E}"/>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rot="21148615">
              <a:off x="10291009" y="8986325"/>
              <a:ext cx="1331036" cy="1331036"/>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667B0-CD6B-0071-020A-351E079596A6}"/>
            </a:ext>
          </a:extLst>
        </p:cNvPr>
        <p:cNvGrpSpPr/>
        <p:nvPr/>
      </p:nvGrpSpPr>
      <p:grpSpPr>
        <a:xfrm>
          <a:off x="0" y="0"/>
          <a:ext cx="0" cy="0"/>
          <a:chOff x="0" y="0"/>
          <a:chExt cx="0" cy="0"/>
        </a:xfrm>
      </p:grpSpPr>
      <p:sp>
        <p:nvSpPr>
          <p:cNvPr id="26" name="Freeform 5">
            <a:extLst>
              <a:ext uri="{FF2B5EF4-FFF2-40B4-BE49-F238E27FC236}">
                <a16:creationId xmlns:a16="http://schemas.microsoft.com/office/drawing/2014/main" id="{B8B3C243-8A74-31E8-BC62-FBF639535E18}"/>
              </a:ext>
            </a:extLst>
          </p:cNvPr>
          <p:cNvSpPr/>
          <p:nvPr/>
        </p:nvSpPr>
        <p:spPr>
          <a:xfrm rot="21345723">
            <a:off x="173846" y="132421"/>
            <a:ext cx="2995532" cy="2146751"/>
          </a:xfrm>
          <a:custGeom>
            <a:avLst/>
            <a:gdLst/>
            <a:ahLst/>
            <a:cxnLst/>
            <a:rect l="l" t="t" r="r" b="b"/>
            <a:pathLst>
              <a:path w="8465473" h="6066790">
                <a:moveTo>
                  <a:pt x="1692910" y="0"/>
                </a:moveTo>
                <a:lnTo>
                  <a:pt x="1692910" y="6065520"/>
                </a:lnTo>
                <a:cubicBezTo>
                  <a:pt x="1710690" y="6066790"/>
                  <a:pt x="1728470" y="6066790"/>
                  <a:pt x="1746250" y="6066790"/>
                </a:cubicBezTo>
                <a:lnTo>
                  <a:pt x="6709063" y="6066790"/>
                </a:lnTo>
                <a:lnTo>
                  <a:pt x="6709063" y="0"/>
                </a:lnTo>
                <a:lnTo>
                  <a:pt x="1692910" y="0"/>
                </a:lnTo>
                <a:close/>
                <a:moveTo>
                  <a:pt x="7166263" y="0"/>
                </a:moveTo>
                <a:lnTo>
                  <a:pt x="6709063" y="0"/>
                </a:lnTo>
                <a:lnTo>
                  <a:pt x="6709063" y="6065520"/>
                </a:lnTo>
                <a:lnTo>
                  <a:pt x="6719223" y="6065520"/>
                </a:lnTo>
                <a:cubicBezTo>
                  <a:pt x="7458363" y="6065520"/>
                  <a:pt x="8107333" y="5462270"/>
                  <a:pt x="8160673" y="4725670"/>
                </a:cubicBezTo>
                <a:lnTo>
                  <a:pt x="8410863" y="1338580"/>
                </a:lnTo>
                <a:cubicBezTo>
                  <a:pt x="8465473" y="603250"/>
                  <a:pt x="7905404" y="0"/>
                  <a:pt x="7166263"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536072"/>
          </a:solidFill>
        </p:spPr>
        <p:txBody>
          <a:bodyPr/>
          <a:lstStyle/>
          <a:p>
            <a:endParaRPr lang="en-GB" dirty="0"/>
          </a:p>
        </p:txBody>
      </p:sp>
      <p:grpSp>
        <p:nvGrpSpPr>
          <p:cNvPr id="9" name="Group 8">
            <a:extLst>
              <a:ext uri="{FF2B5EF4-FFF2-40B4-BE49-F238E27FC236}">
                <a16:creationId xmlns:a16="http://schemas.microsoft.com/office/drawing/2014/main" id="{8579C7E4-F5B8-477E-61EB-928BAA212E58}"/>
              </a:ext>
            </a:extLst>
          </p:cNvPr>
          <p:cNvGrpSpPr/>
          <p:nvPr/>
        </p:nvGrpSpPr>
        <p:grpSpPr>
          <a:xfrm>
            <a:off x="206245" y="264816"/>
            <a:ext cx="2848991" cy="2017634"/>
            <a:chOff x="8029597" y="2947244"/>
            <a:chExt cx="5087519" cy="3602943"/>
          </a:xfrm>
        </p:grpSpPr>
        <p:grpSp>
          <p:nvGrpSpPr>
            <p:cNvPr id="6" name="Group 11">
              <a:extLst>
                <a:ext uri="{FF2B5EF4-FFF2-40B4-BE49-F238E27FC236}">
                  <a16:creationId xmlns:a16="http://schemas.microsoft.com/office/drawing/2014/main" id="{F2815388-C8EB-8553-229C-523FB8D8B8D6}"/>
                </a:ext>
              </a:extLst>
            </p:cNvPr>
            <p:cNvGrpSpPr/>
            <p:nvPr/>
          </p:nvGrpSpPr>
          <p:grpSpPr>
            <a:xfrm rot="-254277">
              <a:off x="8148941" y="2947244"/>
              <a:ext cx="4968175" cy="3602943"/>
              <a:chOff x="0" y="0"/>
              <a:chExt cx="8363874" cy="6065520"/>
            </a:xfrm>
            <a:solidFill>
              <a:srgbClr val="FFFFFF"/>
            </a:solidFill>
          </p:grpSpPr>
          <p:sp>
            <p:nvSpPr>
              <p:cNvPr id="7" name="Freeform 12">
                <a:extLst>
                  <a:ext uri="{FF2B5EF4-FFF2-40B4-BE49-F238E27FC236}">
                    <a16:creationId xmlns:a16="http://schemas.microsoft.com/office/drawing/2014/main" id="{A7D9A7ED-F2DC-EBBC-54AC-9241F76F7628}"/>
                  </a:ext>
                </a:extLst>
              </p:cNvPr>
              <p:cNvSpPr/>
              <p:nvPr/>
            </p:nvSpPr>
            <p:spPr>
              <a:xfrm>
                <a:off x="-50800" y="0"/>
                <a:ext cx="8465473" cy="6066790"/>
              </a:xfrm>
              <a:custGeom>
                <a:avLst/>
                <a:gdLst/>
                <a:ahLst/>
                <a:cxnLst/>
                <a:rect l="l" t="t" r="r" b="b"/>
                <a:pathLst>
                  <a:path w="8465473" h="6066790">
                    <a:moveTo>
                      <a:pt x="1692910" y="0"/>
                    </a:moveTo>
                    <a:lnTo>
                      <a:pt x="1692910" y="6065520"/>
                    </a:lnTo>
                    <a:cubicBezTo>
                      <a:pt x="1710690" y="6066790"/>
                      <a:pt x="1728470" y="6066790"/>
                      <a:pt x="1746250" y="6066790"/>
                    </a:cubicBezTo>
                    <a:lnTo>
                      <a:pt x="6709063" y="6066790"/>
                    </a:lnTo>
                    <a:lnTo>
                      <a:pt x="6709063" y="0"/>
                    </a:lnTo>
                    <a:lnTo>
                      <a:pt x="1692910" y="0"/>
                    </a:lnTo>
                    <a:close/>
                    <a:moveTo>
                      <a:pt x="7166263" y="0"/>
                    </a:moveTo>
                    <a:lnTo>
                      <a:pt x="6709063" y="0"/>
                    </a:lnTo>
                    <a:lnTo>
                      <a:pt x="6709063" y="6065520"/>
                    </a:lnTo>
                    <a:lnTo>
                      <a:pt x="6719223" y="6065520"/>
                    </a:lnTo>
                    <a:cubicBezTo>
                      <a:pt x="7458363" y="6065520"/>
                      <a:pt x="8107333" y="5462270"/>
                      <a:pt x="8160673" y="4725670"/>
                    </a:cubicBezTo>
                    <a:lnTo>
                      <a:pt x="8410863" y="1338580"/>
                    </a:lnTo>
                    <a:cubicBezTo>
                      <a:pt x="8465473" y="603250"/>
                      <a:pt x="7905404" y="0"/>
                      <a:pt x="7166263"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6EC4C6"/>
              </a:solidFill>
            </p:spPr>
            <p:txBody>
              <a:bodyPr/>
              <a:lstStyle/>
              <a:p>
                <a:endParaRPr lang="en-GB" dirty="0"/>
              </a:p>
            </p:txBody>
          </p:sp>
        </p:grpSp>
        <p:sp>
          <p:nvSpPr>
            <p:cNvPr id="8" name="TextBox 27">
              <a:extLst>
                <a:ext uri="{FF2B5EF4-FFF2-40B4-BE49-F238E27FC236}">
                  <a16:creationId xmlns:a16="http://schemas.microsoft.com/office/drawing/2014/main" id="{360D4A5F-31C4-4796-B4D0-2B767FE69AF6}"/>
                </a:ext>
              </a:extLst>
            </p:cNvPr>
            <p:cNvSpPr txBox="1"/>
            <p:nvPr/>
          </p:nvSpPr>
          <p:spPr>
            <a:xfrm rot="21264369">
              <a:off x="8029597" y="3489750"/>
              <a:ext cx="4760402" cy="2308341"/>
            </a:xfrm>
            <a:prstGeom prst="rect">
              <a:avLst/>
            </a:prstGeom>
          </p:spPr>
          <p:txBody>
            <a:bodyPr wrap="square" lIns="0" tIns="0" rIns="0" bIns="0" rtlCol="0" anchor="t">
              <a:spAutoFit/>
            </a:bodyPr>
            <a:lstStyle/>
            <a:p>
              <a:pPr algn="ctr"/>
              <a:r>
                <a:rPr lang="en-US" sz="2800" dirty="0">
                  <a:solidFill>
                    <a:srgbClr val="424D5B"/>
                  </a:solidFill>
                  <a:latin typeface="Fredoka"/>
                  <a:ea typeface="Fredoka"/>
                  <a:cs typeface="Fredoka"/>
                  <a:sym typeface="Fredoka"/>
                </a:rPr>
                <a:t>Urban Issues and </a:t>
              </a:r>
              <a:br>
                <a:rPr lang="en-US" sz="2800" dirty="0">
                  <a:solidFill>
                    <a:srgbClr val="424D5B"/>
                  </a:solidFill>
                  <a:latin typeface="Fredoka"/>
                  <a:ea typeface="Fredoka"/>
                  <a:cs typeface="Fredoka"/>
                  <a:sym typeface="Fredoka"/>
                </a:rPr>
              </a:br>
              <a:r>
                <a:rPr lang="en-US" sz="2800" dirty="0">
                  <a:solidFill>
                    <a:srgbClr val="424D5B"/>
                  </a:solidFill>
                  <a:latin typeface="Fredoka"/>
                  <a:ea typeface="Fredoka"/>
                  <a:cs typeface="Fredoka"/>
                  <a:sym typeface="Fredoka"/>
                </a:rPr>
                <a:t>Challenges</a:t>
              </a:r>
            </a:p>
          </p:txBody>
        </p:sp>
      </p:grpSp>
      <p:grpSp>
        <p:nvGrpSpPr>
          <p:cNvPr id="10" name="Group 9">
            <a:extLst>
              <a:ext uri="{FF2B5EF4-FFF2-40B4-BE49-F238E27FC236}">
                <a16:creationId xmlns:a16="http://schemas.microsoft.com/office/drawing/2014/main" id="{0CA440A0-D382-8500-2EEC-CF366CB63D28}"/>
              </a:ext>
            </a:extLst>
          </p:cNvPr>
          <p:cNvGrpSpPr/>
          <p:nvPr/>
        </p:nvGrpSpPr>
        <p:grpSpPr>
          <a:xfrm>
            <a:off x="478059" y="2437418"/>
            <a:ext cx="2387105" cy="887251"/>
            <a:chOff x="6441631" y="9602165"/>
            <a:chExt cx="2387105" cy="887251"/>
          </a:xfrm>
        </p:grpSpPr>
        <p:pic>
          <p:nvPicPr>
            <p:cNvPr id="11" name="Graphic 10">
              <a:hlinkClick r:id="" action="ppaction://hlinkshowjump?jump=nextslide"/>
              <a:extLst>
                <a:ext uri="{FF2B5EF4-FFF2-40B4-BE49-F238E27FC236}">
                  <a16:creationId xmlns:a16="http://schemas.microsoft.com/office/drawing/2014/main" id="{A85E25A0-173B-0A18-9FE2-069FCBF49A21}"/>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8135962" y="9699403"/>
              <a:ext cx="692774" cy="692774"/>
            </a:xfrm>
            <a:prstGeom prst="rect">
              <a:avLst/>
            </a:prstGeom>
          </p:spPr>
        </p:pic>
        <p:pic>
          <p:nvPicPr>
            <p:cNvPr id="12" name="Graphic 11">
              <a:hlinkClick r:id="" action="ppaction://hlinkshowjump?jump=previousslide"/>
              <a:extLst>
                <a:ext uri="{FF2B5EF4-FFF2-40B4-BE49-F238E27FC236}">
                  <a16:creationId xmlns:a16="http://schemas.microsoft.com/office/drawing/2014/main" id="{2805803B-0897-606E-634C-FD9DA5FA4EB3}"/>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flipH="1">
              <a:off x="6441631" y="9699403"/>
              <a:ext cx="692774" cy="692774"/>
            </a:xfrm>
            <a:prstGeom prst="rect">
              <a:avLst/>
            </a:prstGeom>
          </p:spPr>
        </p:pic>
        <p:pic>
          <p:nvPicPr>
            <p:cNvPr id="13" name="Graphic 12">
              <a:hlinkClick r:id="rId6" action="ppaction://hlinksldjump"/>
              <a:extLst>
                <a:ext uri="{FF2B5EF4-FFF2-40B4-BE49-F238E27FC236}">
                  <a16:creationId xmlns:a16="http://schemas.microsoft.com/office/drawing/2014/main" id="{24F59372-89EE-621C-B033-4B6005995458}"/>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7191558" y="9602165"/>
              <a:ext cx="887251" cy="887251"/>
            </a:xfrm>
            <a:prstGeom prst="rect">
              <a:avLst/>
            </a:prstGeom>
          </p:spPr>
        </p:pic>
      </p:grpSp>
      <p:sp>
        <p:nvSpPr>
          <p:cNvPr id="4" name="TextBox 3">
            <a:extLst>
              <a:ext uri="{FF2B5EF4-FFF2-40B4-BE49-F238E27FC236}">
                <a16:creationId xmlns:a16="http://schemas.microsoft.com/office/drawing/2014/main" id="{3937A9F0-3485-0C5A-5A08-BFBF4B6AA3F1}"/>
              </a:ext>
            </a:extLst>
          </p:cNvPr>
          <p:cNvSpPr txBox="1"/>
          <p:nvPr/>
        </p:nvSpPr>
        <p:spPr>
          <a:xfrm>
            <a:off x="3547269" y="380958"/>
            <a:ext cx="8852367" cy="553998"/>
          </a:xfrm>
          <a:prstGeom prst="rect">
            <a:avLst/>
          </a:prstGeom>
        </p:spPr>
        <p:txBody>
          <a:bodyPr wrap="square" lIns="0" tIns="0" rIns="0" bIns="0" rtlCol="0" anchor="t">
            <a:spAutoFit/>
          </a:bodyPr>
          <a:lstStyle/>
          <a:p>
            <a:r>
              <a:rPr lang="en-US" sz="36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Student answer 1 - Lagos: </a:t>
            </a:r>
          </a:p>
        </p:txBody>
      </p:sp>
      <p:sp>
        <p:nvSpPr>
          <p:cNvPr id="2" name="TextBox 1">
            <a:extLst>
              <a:ext uri="{FF2B5EF4-FFF2-40B4-BE49-F238E27FC236}">
                <a16:creationId xmlns:a16="http://schemas.microsoft.com/office/drawing/2014/main" id="{EB1747EB-E30C-CE5A-5E91-08B0EA65CAFA}"/>
              </a:ext>
            </a:extLst>
          </p:cNvPr>
          <p:cNvSpPr txBox="1"/>
          <p:nvPr/>
        </p:nvSpPr>
        <p:spPr>
          <a:xfrm>
            <a:off x="3547268" y="1434130"/>
            <a:ext cx="10560479" cy="6894195"/>
          </a:xfrm>
          <a:prstGeom prst="rect">
            <a:avLst/>
          </a:prstGeom>
        </p:spPr>
        <p:txBody>
          <a:bodyPr wrap="square" lIns="0" tIns="0" rIns="0" bIns="0" rtlCol="0" anchor="t">
            <a:spAutoFit/>
          </a:bodyPr>
          <a:lstStyle/>
          <a:p>
            <a:r>
              <a:rPr lang="en-US" sz="28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In Figure 1, which shows Kibera in Nairobi, we can see small houses that are close together. This shows a challenge of urban growth because people have to live in crowded areas with poor housing. There is also rubbish on the ground which means waste is not collected properly.</a:t>
            </a:r>
          </a:p>
          <a:p>
            <a:endParaRPr lang="en-US" sz="28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endParaRPr>
          </a:p>
          <a:p>
            <a:r>
              <a:rPr lang="en-US" sz="28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In Lagos, Nigeria, there are also challenges from urban growth. Many people live in areas like Makoko which are slums. These places do not have good sanitation so people can get diseases. Jobs in Lagos are often in the informal sector which are not paid well. Traffic congestion is also a big problem in the city.</a:t>
            </a:r>
          </a:p>
          <a:p>
            <a:endParaRPr lang="en-US" sz="28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endParaRPr>
          </a:p>
          <a:p>
            <a:r>
              <a:rPr lang="en-US" sz="28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In conclusion, Figure 1 and Lagos show that urban growth creates social challenges such as poor housing and sanitation, and economic challenges like low-paid jobs and traffic problems.</a:t>
            </a:r>
          </a:p>
        </p:txBody>
      </p:sp>
      <p:sp>
        <p:nvSpPr>
          <p:cNvPr id="5" name="TextBox 4">
            <a:extLst>
              <a:ext uri="{FF2B5EF4-FFF2-40B4-BE49-F238E27FC236}">
                <a16:creationId xmlns:a16="http://schemas.microsoft.com/office/drawing/2014/main" id="{CD3CC539-CC90-DAE1-3F7E-1ED5145D0F66}"/>
              </a:ext>
            </a:extLst>
          </p:cNvPr>
          <p:cNvSpPr txBox="1"/>
          <p:nvPr/>
        </p:nvSpPr>
        <p:spPr>
          <a:xfrm>
            <a:off x="3519764" y="8705272"/>
            <a:ext cx="8852367" cy="1107996"/>
          </a:xfrm>
          <a:prstGeom prst="rect">
            <a:avLst/>
          </a:prstGeom>
        </p:spPr>
        <p:txBody>
          <a:bodyPr wrap="square" lIns="0" tIns="0" rIns="0" bIns="0" rtlCol="0" anchor="t">
            <a:spAutoFit/>
          </a:bodyPr>
          <a:lstStyle/>
          <a:p>
            <a:r>
              <a:rPr lang="en-US" sz="36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Using the mark scheme, what level would you give it? </a:t>
            </a:r>
          </a:p>
        </p:txBody>
      </p:sp>
      <p:grpSp>
        <p:nvGrpSpPr>
          <p:cNvPr id="3" name="Group 2">
            <a:extLst>
              <a:ext uri="{FF2B5EF4-FFF2-40B4-BE49-F238E27FC236}">
                <a16:creationId xmlns:a16="http://schemas.microsoft.com/office/drawing/2014/main" id="{875614F4-035C-BC41-AEAD-EF325D59C1BC}"/>
              </a:ext>
            </a:extLst>
          </p:cNvPr>
          <p:cNvGrpSpPr/>
          <p:nvPr/>
        </p:nvGrpSpPr>
        <p:grpSpPr>
          <a:xfrm>
            <a:off x="6214269" y="10174043"/>
            <a:ext cx="3124200" cy="519357"/>
            <a:chOff x="4702722" y="9210782"/>
            <a:chExt cx="1857404" cy="308769"/>
          </a:xfrm>
        </p:grpSpPr>
        <p:sp>
          <p:nvSpPr>
            <p:cNvPr id="17" name="Rounded Rectangle 16">
              <a:hlinkClick r:id="rId9"/>
              <a:extLst>
                <a:ext uri="{FF2B5EF4-FFF2-40B4-BE49-F238E27FC236}">
                  <a16:creationId xmlns:a16="http://schemas.microsoft.com/office/drawing/2014/main" id="{5844A2EA-9E44-63B9-023C-5F002EB708E0}"/>
                </a:ext>
              </a:extLst>
            </p:cNvPr>
            <p:cNvSpPr/>
            <p:nvPr/>
          </p:nvSpPr>
          <p:spPr>
            <a:xfrm>
              <a:off x="4702722" y="9210782"/>
              <a:ext cx="1857404" cy="30876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8" name="Picture 17" descr="Internet Geography">
              <a:hlinkClick r:id="rId9"/>
              <a:extLst>
                <a:ext uri="{FF2B5EF4-FFF2-40B4-BE49-F238E27FC236}">
                  <a16:creationId xmlns:a16="http://schemas.microsoft.com/office/drawing/2014/main" id="{7972D62E-FAFC-2D7A-1B39-F75FD94DF8B4}"/>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729913" y="9254588"/>
              <a:ext cx="1793919" cy="206499"/>
            </a:xfrm>
            <a:prstGeom prst="rect">
              <a:avLst/>
            </a:prstGeom>
            <a:noFill/>
            <a:ln>
              <a:noFill/>
            </a:ln>
          </p:spPr>
        </p:pic>
      </p:grpSp>
      <p:grpSp>
        <p:nvGrpSpPr>
          <p:cNvPr id="19" name="Group 18">
            <a:extLst>
              <a:ext uri="{FF2B5EF4-FFF2-40B4-BE49-F238E27FC236}">
                <a16:creationId xmlns:a16="http://schemas.microsoft.com/office/drawing/2014/main" id="{8679E3E6-6A51-993D-80E9-C86E80AC1907}"/>
              </a:ext>
            </a:extLst>
          </p:cNvPr>
          <p:cNvGrpSpPr/>
          <p:nvPr/>
        </p:nvGrpSpPr>
        <p:grpSpPr>
          <a:xfrm>
            <a:off x="303561" y="3499257"/>
            <a:ext cx="2982482" cy="685800"/>
            <a:chOff x="303561" y="3670300"/>
            <a:chExt cx="2982482" cy="685800"/>
          </a:xfrm>
        </p:grpSpPr>
        <p:sp>
          <p:nvSpPr>
            <p:cNvPr id="20" name="Rounded Rectangle 19">
              <a:hlinkClick r:id="rId6" action="ppaction://hlinksldjump"/>
              <a:extLst>
                <a:ext uri="{FF2B5EF4-FFF2-40B4-BE49-F238E27FC236}">
                  <a16:creationId xmlns:a16="http://schemas.microsoft.com/office/drawing/2014/main" id="{0D606A0F-42C1-F148-7585-78717AEA14C5}"/>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21" name="TextBox 20">
              <a:hlinkClick r:id="rId6" action="ppaction://hlinksldjump"/>
              <a:extLst>
                <a:ext uri="{FF2B5EF4-FFF2-40B4-BE49-F238E27FC236}">
                  <a16:creationId xmlns:a16="http://schemas.microsoft.com/office/drawing/2014/main" id="{47D31E14-DFF0-7750-1928-3CEB9AE1C543}"/>
                </a:ext>
              </a:extLst>
            </p:cNvPr>
            <p:cNvSpPr txBox="1"/>
            <p:nvPr/>
          </p:nvSpPr>
          <p:spPr>
            <a:xfrm>
              <a:off x="346869" y="3767539"/>
              <a:ext cx="2657585" cy="461665"/>
            </a:xfrm>
            <a:prstGeom prst="rect">
              <a:avLst/>
            </a:prstGeom>
            <a:noFill/>
          </p:spPr>
          <p:txBody>
            <a:bodyPr wrap="square" rtlCol="0">
              <a:spAutoFit/>
            </a:bodyPr>
            <a:lstStyle/>
            <a:p>
              <a:r>
                <a:rPr lang="en-GB" sz="2400" b="1" dirty="0"/>
                <a:t>Exam Question</a:t>
              </a:r>
            </a:p>
          </p:txBody>
        </p:sp>
      </p:grpSp>
      <p:grpSp>
        <p:nvGrpSpPr>
          <p:cNvPr id="22" name="Group 21">
            <a:extLst>
              <a:ext uri="{FF2B5EF4-FFF2-40B4-BE49-F238E27FC236}">
                <a16:creationId xmlns:a16="http://schemas.microsoft.com/office/drawing/2014/main" id="{5228DB39-2346-486F-8E6F-D7F48D802B63}"/>
              </a:ext>
            </a:extLst>
          </p:cNvPr>
          <p:cNvGrpSpPr/>
          <p:nvPr/>
        </p:nvGrpSpPr>
        <p:grpSpPr>
          <a:xfrm>
            <a:off x="270669" y="4285027"/>
            <a:ext cx="3015374" cy="685800"/>
            <a:chOff x="270669" y="3670300"/>
            <a:chExt cx="3015374" cy="685800"/>
          </a:xfrm>
        </p:grpSpPr>
        <p:sp>
          <p:nvSpPr>
            <p:cNvPr id="23" name="Rounded Rectangle 22">
              <a:hlinkClick r:id="rId11" action="ppaction://hlinksldjump"/>
              <a:extLst>
                <a:ext uri="{FF2B5EF4-FFF2-40B4-BE49-F238E27FC236}">
                  <a16:creationId xmlns:a16="http://schemas.microsoft.com/office/drawing/2014/main" id="{1D5ECFE8-7FD7-8422-36D0-860E00C53734}"/>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24" name="TextBox 23">
              <a:hlinkClick r:id="rId11" action="ppaction://hlinksldjump"/>
              <a:extLst>
                <a:ext uri="{FF2B5EF4-FFF2-40B4-BE49-F238E27FC236}">
                  <a16:creationId xmlns:a16="http://schemas.microsoft.com/office/drawing/2014/main" id="{DE12F95D-FC49-09EA-1895-789896C26D54}"/>
                </a:ext>
              </a:extLst>
            </p:cNvPr>
            <p:cNvSpPr txBox="1"/>
            <p:nvPr/>
          </p:nvSpPr>
          <p:spPr>
            <a:xfrm>
              <a:off x="270669" y="3767539"/>
              <a:ext cx="2657585" cy="461665"/>
            </a:xfrm>
            <a:prstGeom prst="rect">
              <a:avLst/>
            </a:prstGeom>
            <a:noFill/>
          </p:spPr>
          <p:txBody>
            <a:bodyPr wrap="square" rtlCol="0">
              <a:spAutoFit/>
            </a:bodyPr>
            <a:lstStyle/>
            <a:p>
              <a:r>
                <a:rPr lang="en-GB" sz="2400" b="1" dirty="0"/>
                <a:t>Deconstruct the Q</a:t>
              </a:r>
            </a:p>
          </p:txBody>
        </p:sp>
      </p:grpSp>
      <p:grpSp>
        <p:nvGrpSpPr>
          <p:cNvPr id="25" name="Group 24">
            <a:extLst>
              <a:ext uri="{FF2B5EF4-FFF2-40B4-BE49-F238E27FC236}">
                <a16:creationId xmlns:a16="http://schemas.microsoft.com/office/drawing/2014/main" id="{8DCB7ECD-C911-C9D0-A81C-FCD77055CEDA}"/>
              </a:ext>
            </a:extLst>
          </p:cNvPr>
          <p:cNvGrpSpPr/>
          <p:nvPr/>
        </p:nvGrpSpPr>
        <p:grpSpPr>
          <a:xfrm>
            <a:off x="297163" y="5068066"/>
            <a:ext cx="2982482" cy="685800"/>
            <a:chOff x="303561" y="3670300"/>
            <a:chExt cx="2982482" cy="685800"/>
          </a:xfrm>
        </p:grpSpPr>
        <p:sp>
          <p:nvSpPr>
            <p:cNvPr id="27" name="Rounded Rectangle 26">
              <a:hlinkClick r:id="rId12" action="ppaction://hlinksldjump"/>
              <a:extLst>
                <a:ext uri="{FF2B5EF4-FFF2-40B4-BE49-F238E27FC236}">
                  <a16:creationId xmlns:a16="http://schemas.microsoft.com/office/drawing/2014/main" id="{FD41A0BA-B430-8776-CDAD-AB8AB67B86B0}"/>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28" name="TextBox 27">
              <a:hlinkClick r:id="rId12" action="ppaction://hlinksldjump"/>
              <a:extLst>
                <a:ext uri="{FF2B5EF4-FFF2-40B4-BE49-F238E27FC236}">
                  <a16:creationId xmlns:a16="http://schemas.microsoft.com/office/drawing/2014/main" id="{083C8122-3675-C612-74EE-A7D92884AE42}"/>
                </a:ext>
              </a:extLst>
            </p:cNvPr>
            <p:cNvSpPr txBox="1"/>
            <p:nvPr/>
          </p:nvSpPr>
          <p:spPr>
            <a:xfrm>
              <a:off x="353267" y="3767539"/>
              <a:ext cx="2657585" cy="461665"/>
            </a:xfrm>
            <a:prstGeom prst="rect">
              <a:avLst/>
            </a:prstGeom>
            <a:noFill/>
          </p:spPr>
          <p:txBody>
            <a:bodyPr wrap="square" rtlCol="0">
              <a:spAutoFit/>
            </a:bodyPr>
            <a:lstStyle/>
            <a:p>
              <a:r>
                <a:rPr lang="en-GB" sz="2400" b="1" dirty="0"/>
                <a:t>Figure Analysis</a:t>
              </a:r>
            </a:p>
          </p:txBody>
        </p:sp>
      </p:grpSp>
      <p:grpSp>
        <p:nvGrpSpPr>
          <p:cNvPr id="29" name="Group 28">
            <a:extLst>
              <a:ext uri="{FF2B5EF4-FFF2-40B4-BE49-F238E27FC236}">
                <a16:creationId xmlns:a16="http://schemas.microsoft.com/office/drawing/2014/main" id="{265FD585-D488-96E8-2F91-B5B4F2311FBE}"/>
              </a:ext>
            </a:extLst>
          </p:cNvPr>
          <p:cNvGrpSpPr/>
          <p:nvPr/>
        </p:nvGrpSpPr>
        <p:grpSpPr>
          <a:xfrm>
            <a:off x="307442" y="5851105"/>
            <a:ext cx="2982482" cy="685800"/>
            <a:chOff x="303561" y="3670300"/>
            <a:chExt cx="2982482" cy="685800"/>
          </a:xfrm>
        </p:grpSpPr>
        <p:sp>
          <p:nvSpPr>
            <p:cNvPr id="30" name="Rounded Rectangle 29">
              <a:hlinkClick r:id="rId13" action="ppaction://hlinksldjump"/>
              <a:extLst>
                <a:ext uri="{FF2B5EF4-FFF2-40B4-BE49-F238E27FC236}">
                  <a16:creationId xmlns:a16="http://schemas.microsoft.com/office/drawing/2014/main" id="{FAA6E1B7-021B-BCB1-5EE3-984A0FAD4342}"/>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31" name="TextBox 30">
              <a:hlinkClick r:id="rId13" action="ppaction://hlinksldjump"/>
              <a:extLst>
                <a:ext uri="{FF2B5EF4-FFF2-40B4-BE49-F238E27FC236}">
                  <a16:creationId xmlns:a16="http://schemas.microsoft.com/office/drawing/2014/main" id="{5CFC9447-5E03-A697-D17B-C23B4BE57286}"/>
                </a:ext>
              </a:extLst>
            </p:cNvPr>
            <p:cNvSpPr txBox="1"/>
            <p:nvPr/>
          </p:nvSpPr>
          <p:spPr>
            <a:xfrm>
              <a:off x="342988" y="3767539"/>
              <a:ext cx="2657585" cy="461665"/>
            </a:xfrm>
            <a:prstGeom prst="rect">
              <a:avLst/>
            </a:prstGeom>
            <a:noFill/>
          </p:spPr>
          <p:txBody>
            <a:bodyPr wrap="square" rtlCol="0">
              <a:spAutoFit/>
            </a:bodyPr>
            <a:lstStyle/>
            <a:p>
              <a:r>
                <a:rPr lang="en-GB" sz="2400" b="1" dirty="0"/>
                <a:t>Case Study</a:t>
              </a:r>
            </a:p>
          </p:txBody>
        </p:sp>
      </p:grpSp>
      <p:grpSp>
        <p:nvGrpSpPr>
          <p:cNvPr id="32" name="Group 31">
            <a:extLst>
              <a:ext uri="{FF2B5EF4-FFF2-40B4-BE49-F238E27FC236}">
                <a16:creationId xmlns:a16="http://schemas.microsoft.com/office/drawing/2014/main" id="{52C1449B-0EE8-E69C-C399-FE327605F9DC}"/>
              </a:ext>
            </a:extLst>
          </p:cNvPr>
          <p:cNvGrpSpPr/>
          <p:nvPr/>
        </p:nvGrpSpPr>
        <p:grpSpPr>
          <a:xfrm>
            <a:off x="297163" y="6634144"/>
            <a:ext cx="2982482" cy="685800"/>
            <a:chOff x="303561" y="3670300"/>
            <a:chExt cx="2982482" cy="685800"/>
          </a:xfrm>
        </p:grpSpPr>
        <p:sp>
          <p:nvSpPr>
            <p:cNvPr id="33" name="Rounded Rectangle 32">
              <a:hlinkClick r:id="rId14" action="ppaction://hlinksldjump"/>
              <a:extLst>
                <a:ext uri="{FF2B5EF4-FFF2-40B4-BE49-F238E27FC236}">
                  <a16:creationId xmlns:a16="http://schemas.microsoft.com/office/drawing/2014/main" id="{8B4FB3EE-B81C-AB5A-E80F-F1FDB8D8164D}"/>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34" name="TextBox 33">
              <a:hlinkClick r:id="rId14" action="ppaction://hlinksldjump"/>
              <a:extLst>
                <a:ext uri="{FF2B5EF4-FFF2-40B4-BE49-F238E27FC236}">
                  <a16:creationId xmlns:a16="http://schemas.microsoft.com/office/drawing/2014/main" id="{E70392A0-39BF-BDAA-4362-BAE5D17FDB9F}"/>
                </a:ext>
              </a:extLst>
            </p:cNvPr>
            <p:cNvSpPr txBox="1"/>
            <p:nvPr/>
          </p:nvSpPr>
          <p:spPr>
            <a:xfrm>
              <a:off x="353267" y="3813145"/>
              <a:ext cx="2657585" cy="400110"/>
            </a:xfrm>
            <a:prstGeom prst="rect">
              <a:avLst/>
            </a:prstGeom>
            <a:noFill/>
          </p:spPr>
          <p:txBody>
            <a:bodyPr wrap="square" rtlCol="0">
              <a:spAutoFit/>
            </a:bodyPr>
            <a:lstStyle/>
            <a:p>
              <a:r>
                <a:rPr lang="en-GB" sz="2000" b="1" dirty="0"/>
                <a:t>Review Answer - Lagos</a:t>
              </a:r>
            </a:p>
          </p:txBody>
        </p:sp>
      </p:grpSp>
      <p:grpSp>
        <p:nvGrpSpPr>
          <p:cNvPr id="35" name="Group 34">
            <a:extLst>
              <a:ext uri="{FF2B5EF4-FFF2-40B4-BE49-F238E27FC236}">
                <a16:creationId xmlns:a16="http://schemas.microsoft.com/office/drawing/2014/main" id="{E95830C9-F02D-6479-06C7-E53BEC11343D}"/>
              </a:ext>
            </a:extLst>
          </p:cNvPr>
          <p:cNvGrpSpPr/>
          <p:nvPr/>
        </p:nvGrpSpPr>
        <p:grpSpPr>
          <a:xfrm>
            <a:off x="290288" y="7417183"/>
            <a:ext cx="3039063" cy="685800"/>
            <a:chOff x="303561" y="3670300"/>
            <a:chExt cx="3039063" cy="685800"/>
          </a:xfrm>
        </p:grpSpPr>
        <p:sp>
          <p:nvSpPr>
            <p:cNvPr id="36" name="Rounded Rectangle 35">
              <a:hlinkClick r:id="rId15" action="ppaction://hlinksldjump"/>
              <a:extLst>
                <a:ext uri="{FF2B5EF4-FFF2-40B4-BE49-F238E27FC236}">
                  <a16:creationId xmlns:a16="http://schemas.microsoft.com/office/drawing/2014/main" id="{8B794F02-F6D8-8227-E1FF-9B4B745DE6A2}"/>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37" name="TextBox 36">
              <a:hlinkClick r:id="rId15" action="ppaction://hlinksldjump"/>
              <a:extLst>
                <a:ext uri="{FF2B5EF4-FFF2-40B4-BE49-F238E27FC236}">
                  <a16:creationId xmlns:a16="http://schemas.microsoft.com/office/drawing/2014/main" id="{9160D874-2FE9-806F-31A9-388217F7ABD4}"/>
                </a:ext>
              </a:extLst>
            </p:cNvPr>
            <p:cNvSpPr txBox="1"/>
            <p:nvPr/>
          </p:nvSpPr>
          <p:spPr>
            <a:xfrm>
              <a:off x="360142" y="3813145"/>
              <a:ext cx="2982482" cy="400110"/>
            </a:xfrm>
            <a:prstGeom prst="rect">
              <a:avLst/>
            </a:prstGeom>
            <a:noFill/>
          </p:spPr>
          <p:txBody>
            <a:bodyPr wrap="square" rtlCol="0">
              <a:spAutoFit/>
            </a:bodyPr>
            <a:lstStyle/>
            <a:p>
              <a:r>
                <a:rPr lang="en-GB" sz="2000" b="1" dirty="0"/>
                <a:t>Review Answer - Mumbai</a:t>
              </a:r>
            </a:p>
          </p:txBody>
        </p:sp>
      </p:grpSp>
      <p:grpSp>
        <p:nvGrpSpPr>
          <p:cNvPr id="38" name="Group 37">
            <a:extLst>
              <a:ext uri="{FF2B5EF4-FFF2-40B4-BE49-F238E27FC236}">
                <a16:creationId xmlns:a16="http://schemas.microsoft.com/office/drawing/2014/main" id="{3EAA1095-F836-55AD-46D1-D767E3D22E23}"/>
              </a:ext>
            </a:extLst>
          </p:cNvPr>
          <p:cNvGrpSpPr/>
          <p:nvPr/>
        </p:nvGrpSpPr>
        <p:grpSpPr>
          <a:xfrm>
            <a:off x="275270" y="8200222"/>
            <a:ext cx="3039063" cy="685800"/>
            <a:chOff x="303561" y="3670300"/>
            <a:chExt cx="3039063" cy="685800"/>
          </a:xfrm>
        </p:grpSpPr>
        <p:sp>
          <p:nvSpPr>
            <p:cNvPr id="39" name="Rounded Rectangle 38">
              <a:hlinkClick r:id="rId16" action="ppaction://hlinksldjump"/>
              <a:extLst>
                <a:ext uri="{FF2B5EF4-FFF2-40B4-BE49-F238E27FC236}">
                  <a16:creationId xmlns:a16="http://schemas.microsoft.com/office/drawing/2014/main" id="{335D2C5B-8E32-7542-E45B-2DD39EC8D6ED}"/>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40" name="TextBox 39">
              <a:hlinkClick r:id="rId16" action="ppaction://hlinksldjump"/>
              <a:extLst>
                <a:ext uri="{FF2B5EF4-FFF2-40B4-BE49-F238E27FC236}">
                  <a16:creationId xmlns:a16="http://schemas.microsoft.com/office/drawing/2014/main" id="{0C2B2BF1-B135-2957-F9F5-0741636099DF}"/>
                </a:ext>
              </a:extLst>
            </p:cNvPr>
            <p:cNvSpPr txBox="1"/>
            <p:nvPr/>
          </p:nvSpPr>
          <p:spPr>
            <a:xfrm>
              <a:off x="360142" y="3813145"/>
              <a:ext cx="2982482" cy="400110"/>
            </a:xfrm>
            <a:prstGeom prst="rect">
              <a:avLst/>
            </a:prstGeom>
            <a:noFill/>
          </p:spPr>
          <p:txBody>
            <a:bodyPr wrap="square" rtlCol="0">
              <a:spAutoFit/>
            </a:bodyPr>
            <a:lstStyle/>
            <a:p>
              <a:r>
                <a:rPr lang="en-GB" sz="2000" b="1" dirty="0"/>
                <a:t>Review Answer - Rio</a:t>
              </a:r>
            </a:p>
          </p:txBody>
        </p:sp>
      </p:grpSp>
      <p:grpSp>
        <p:nvGrpSpPr>
          <p:cNvPr id="41" name="Group 40">
            <a:extLst>
              <a:ext uri="{FF2B5EF4-FFF2-40B4-BE49-F238E27FC236}">
                <a16:creationId xmlns:a16="http://schemas.microsoft.com/office/drawing/2014/main" id="{C069C49F-EE76-AB17-B24A-F848CAF8B822}"/>
              </a:ext>
            </a:extLst>
          </p:cNvPr>
          <p:cNvGrpSpPr/>
          <p:nvPr/>
        </p:nvGrpSpPr>
        <p:grpSpPr>
          <a:xfrm>
            <a:off x="286865" y="8983261"/>
            <a:ext cx="3039063" cy="685800"/>
            <a:chOff x="303561" y="3670300"/>
            <a:chExt cx="3039063" cy="685800"/>
          </a:xfrm>
        </p:grpSpPr>
        <p:sp>
          <p:nvSpPr>
            <p:cNvPr id="42" name="Rounded Rectangle 41">
              <a:hlinkClick r:id="rId17" action="ppaction://hlinksldjump"/>
              <a:extLst>
                <a:ext uri="{FF2B5EF4-FFF2-40B4-BE49-F238E27FC236}">
                  <a16:creationId xmlns:a16="http://schemas.microsoft.com/office/drawing/2014/main" id="{6D1189D9-EC53-BF04-629E-FC310D664117}"/>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43" name="TextBox 42">
              <a:hlinkClick r:id="rId17" action="ppaction://hlinksldjump"/>
              <a:extLst>
                <a:ext uri="{FF2B5EF4-FFF2-40B4-BE49-F238E27FC236}">
                  <a16:creationId xmlns:a16="http://schemas.microsoft.com/office/drawing/2014/main" id="{A49E7927-39A6-1AED-13B5-E4FC53F6074E}"/>
                </a:ext>
              </a:extLst>
            </p:cNvPr>
            <p:cNvSpPr txBox="1"/>
            <p:nvPr/>
          </p:nvSpPr>
          <p:spPr>
            <a:xfrm>
              <a:off x="360142" y="3813145"/>
              <a:ext cx="2982482" cy="400110"/>
            </a:xfrm>
            <a:prstGeom prst="rect">
              <a:avLst/>
            </a:prstGeom>
            <a:noFill/>
          </p:spPr>
          <p:txBody>
            <a:bodyPr wrap="square" rtlCol="0">
              <a:spAutoFit/>
            </a:bodyPr>
            <a:lstStyle/>
            <a:p>
              <a:r>
                <a:rPr lang="en-GB" sz="2000" b="1" dirty="0"/>
                <a:t>Writing Guide</a:t>
              </a:r>
            </a:p>
          </p:txBody>
        </p:sp>
      </p:grpSp>
      <p:grpSp>
        <p:nvGrpSpPr>
          <p:cNvPr id="44" name="Group 43">
            <a:extLst>
              <a:ext uri="{FF2B5EF4-FFF2-40B4-BE49-F238E27FC236}">
                <a16:creationId xmlns:a16="http://schemas.microsoft.com/office/drawing/2014/main" id="{789DDB91-91F1-A2FD-2071-459056F5F659}"/>
              </a:ext>
            </a:extLst>
          </p:cNvPr>
          <p:cNvGrpSpPr/>
          <p:nvPr/>
        </p:nvGrpSpPr>
        <p:grpSpPr>
          <a:xfrm>
            <a:off x="297163" y="9766300"/>
            <a:ext cx="3039063" cy="685800"/>
            <a:chOff x="303561" y="3670300"/>
            <a:chExt cx="3039063" cy="685800"/>
          </a:xfrm>
        </p:grpSpPr>
        <p:sp>
          <p:nvSpPr>
            <p:cNvPr id="45" name="Rounded Rectangle 44">
              <a:hlinkClick r:id="rId18" action="ppaction://hlinksldjump"/>
              <a:extLst>
                <a:ext uri="{FF2B5EF4-FFF2-40B4-BE49-F238E27FC236}">
                  <a16:creationId xmlns:a16="http://schemas.microsoft.com/office/drawing/2014/main" id="{C6BFD47C-5131-1E99-59CB-29C7E6145696}"/>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46" name="TextBox 45">
              <a:hlinkClick r:id="rId18" action="ppaction://hlinksldjump"/>
              <a:extLst>
                <a:ext uri="{FF2B5EF4-FFF2-40B4-BE49-F238E27FC236}">
                  <a16:creationId xmlns:a16="http://schemas.microsoft.com/office/drawing/2014/main" id="{579C1010-5B38-6A73-4544-8DCFFCC3C3FE}"/>
                </a:ext>
              </a:extLst>
            </p:cNvPr>
            <p:cNvSpPr txBox="1"/>
            <p:nvPr/>
          </p:nvSpPr>
          <p:spPr>
            <a:xfrm>
              <a:off x="360142" y="3813145"/>
              <a:ext cx="2982482" cy="400110"/>
            </a:xfrm>
            <a:prstGeom prst="rect">
              <a:avLst/>
            </a:prstGeom>
            <a:noFill/>
          </p:spPr>
          <p:txBody>
            <a:bodyPr wrap="square" rtlCol="0">
              <a:spAutoFit/>
            </a:bodyPr>
            <a:lstStyle/>
            <a:p>
              <a:r>
                <a:rPr lang="en-GB" sz="2000" b="1" dirty="0"/>
                <a:t>Writing Grid</a:t>
              </a:r>
            </a:p>
          </p:txBody>
        </p:sp>
      </p:grpSp>
    </p:spTree>
    <p:extLst>
      <p:ext uri="{BB962C8B-B14F-4D97-AF65-F5344CB8AC3E}">
        <p14:creationId xmlns:p14="http://schemas.microsoft.com/office/powerpoint/2010/main" val="2569279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C7300-5480-6BD4-6E30-F84F655ABD91}"/>
            </a:ext>
          </a:extLst>
        </p:cNvPr>
        <p:cNvGrpSpPr/>
        <p:nvPr/>
      </p:nvGrpSpPr>
      <p:grpSpPr>
        <a:xfrm>
          <a:off x="0" y="0"/>
          <a:ext cx="0" cy="0"/>
          <a:chOff x="0" y="0"/>
          <a:chExt cx="0" cy="0"/>
        </a:xfrm>
      </p:grpSpPr>
      <p:sp>
        <p:nvSpPr>
          <p:cNvPr id="26" name="Freeform 5">
            <a:extLst>
              <a:ext uri="{FF2B5EF4-FFF2-40B4-BE49-F238E27FC236}">
                <a16:creationId xmlns:a16="http://schemas.microsoft.com/office/drawing/2014/main" id="{674D0ACF-2ED8-4665-DCB8-C9B03D8010C2}"/>
              </a:ext>
            </a:extLst>
          </p:cNvPr>
          <p:cNvSpPr/>
          <p:nvPr/>
        </p:nvSpPr>
        <p:spPr>
          <a:xfrm rot="21345723">
            <a:off x="173846" y="132421"/>
            <a:ext cx="2995532" cy="2146751"/>
          </a:xfrm>
          <a:custGeom>
            <a:avLst/>
            <a:gdLst/>
            <a:ahLst/>
            <a:cxnLst/>
            <a:rect l="l" t="t" r="r" b="b"/>
            <a:pathLst>
              <a:path w="8465473" h="6066790">
                <a:moveTo>
                  <a:pt x="1692910" y="0"/>
                </a:moveTo>
                <a:lnTo>
                  <a:pt x="1692910" y="6065520"/>
                </a:lnTo>
                <a:cubicBezTo>
                  <a:pt x="1710690" y="6066790"/>
                  <a:pt x="1728470" y="6066790"/>
                  <a:pt x="1746250" y="6066790"/>
                </a:cubicBezTo>
                <a:lnTo>
                  <a:pt x="6709063" y="6066790"/>
                </a:lnTo>
                <a:lnTo>
                  <a:pt x="6709063" y="0"/>
                </a:lnTo>
                <a:lnTo>
                  <a:pt x="1692910" y="0"/>
                </a:lnTo>
                <a:close/>
                <a:moveTo>
                  <a:pt x="7166263" y="0"/>
                </a:moveTo>
                <a:lnTo>
                  <a:pt x="6709063" y="0"/>
                </a:lnTo>
                <a:lnTo>
                  <a:pt x="6709063" y="6065520"/>
                </a:lnTo>
                <a:lnTo>
                  <a:pt x="6719223" y="6065520"/>
                </a:lnTo>
                <a:cubicBezTo>
                  <a:pt x="7458363" y="6065520"/>
                  <a:pt x="8107333" y="5462270"/>
                  <a:pt x="8160673" y="4725670"/>
                </a:cubicBezTo>
                <a:lnTo>
                  <a:pt x="8410863" y="1338580"/>
                </a:lnTo>
                <a:cubicBezTo>
                  <a:pt x="8465473" y="603250"/>
                  <a:pt x="7905404" y="0"/>
                  <a:pt x="7166263"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536072"/>
          </a:solidFill>
        </p:spPr>
        <p:txBody>
          <a:bodyPr/>
          <a:lstStyle/>
          <a:p>
            <a:endParaRPr lang="en-GB" dirty="0"/>
          </a:p>
        </p:txBody>
      </p:sp>
      <p:grpSp>
        <p:nvGrpSpPr>
          <p:cNvPr id="9" name="Group 8">
            <a:extLst>
              <a:ext uri="{FF2B5EF4-FFF2-40B4-BE49-F238E27FC236}">
                <a16:creationId xmlns:a16="http://schemas.microsoft.com/office/drawing/2014/main" id="{2BC037CA-BF9E-BB99-C17A-8F211397DBDF}"/>
              </a:ext>
            </a:extLst>
          </p:cNvPr>
          <p:cNvGrpSpPr/>
          <p:nvPr/>
        </p:nvGrpSpPr>
        <p:grpSpPr>
          <a:xfrm>
            <a:off x="206212" y="264816"/>
            <a:ext cx="2849024" cy="2017634"/>
            <a:chOff x="8029538" y="2947244"/>
            <a:chExt cx="5087578" cy="3602943"/>
          </a:xfrm>
        </p:grpSpPr>
        <p:grpSp>
          <p:nvGrpSpPr>
            <p:cNvPr id="6" name="Group 11">
              <a:extLst>
                <a:ext uri="{FF2B5EF4-FFF2-40B4-BE49-F238E27FC236}">
                  <a16:creationId xmlns:a16="http://schemas.microsoft.com/office/drawing/2014/main" id="{0514106A-E0D0-3C83-2AC9-799CBFCE9377}"/>
                </a:ext>
              </a:extLst>
            </p:cNvPr>
            <p:cNvGrpSpPr/>
            <p:nvPr/>
          </p:nvGrpSpPr>
          <p:grpSpPr>
            <a:xfrm rot="-254277">
              <a:off x="8148941" y="2947244"/>
              <a:ext cx="4968175" cy="3602943"/>
              <a:chOff x="0" y="0"/>
              <a:chExt cx="8363874" cy="6065520"/>
            </a:xfrm>
            <a:solidFill>
              <a:srgbClr val="FFFFFF"/>
            </a:solidFill>
          </p:grpSpPr>
          <p:sp>
            <p:nvSpPr>
              <p:cNvPr id="7" name="Freeform 12">
                <a:extLst>
                  <a:ext uri="{FF2B5EF4-FFF2-40B4-BE49-F238E27FC236}">
                    <a16:creationId xmlns:a16="http://schemas.microsoft.com/office/drawing/2014/main" id="{408D452D-021B-8710-F98A-00E72B0F180D}"/>
                  </a:ext>
                </a:extLst>
              </p:cNvPr>
              <p:cNvSpPr/>
              <p:nvPr/>
            </p:nvSpPr>
            <p:spPr>
              <a:xfrm>
                <a:off x="-50800" y="0"/>
                <a:ext cx="8465473" cy="6066790"/>
              </a:xfrm>
              <a:custGeom>
                <a:avLst/>
                <a:gdLst/>
                <a:ahLst/>
                <a:cxnLst/>
                <a:rect l="l" t="t" r="r" b="b"/>
                <a:pathLst>
                  <a:path w="8465473" h="6066790">
                    <a:moveTo>
                      <a:pt x="1692910" y="0"/>
                    </a:moveTo>
                    <a:lnTo>
                      <a:pt x="1692910" y="6065520"/>
                    </a:lnTo>
                    <a:cubicBezTo>
                      <a:pt x="1710690" y="6066790"/>
                      <a:pt x="1728470" y="6066790"/>
                      <a:pt x="1746250" y="6066790"/>
                    </a:cubicBezTo>
                    <a:lnTo>
                      <a:pt x="6709063" y="6066790"/>
                    </a:lnTo>
                    <a:lnTo>
                      <a:pt x="6709063" y="0"/>
                    </a:lnTo>
                    <a:lnTo>
                      <a:pt x="1692910" y="0"/>
                    </a:lnTo>
                    <a:close/>
                    <a:moveTo>
                      <a:pt x="7166263" y="0"/>
                    </a:moveTo>
                    <a:lnTo>
                      <a:pt x="6709063" y="0"/>
                    </a:lnTo>
                    <a:lnTo>
                      <a:pt x="6709063" y="6065520"/>
                    </a:lnTo>
                    <a:lnTo>
                      <a:pt x="6719223" y="6065520"/>
                    </a:lnTo>
                    <a:cubicBezTo>
                      <a:pt x="7458363" y="6065520"/>
                      <a:pt x="8107333" y="5462270"/>
                      <a:pt x="8160673" y="4725670"/>
                    </a:cubicBezTo>
                    <a:lnTo>
                      <a:pt x="8410863" y="1338580"/>
                    </a:lnTo>
                    <a:cubicBezTo>
                      <a:pt x="8465473" y="603250"/>
                      <a:pt x="7905404" y="0"/>
                      <a:pt x="7166263"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6EC4C6"/>
              </a:solidFill>
            </p:spPr>
            <p:txBody>
              <a:bodyPr/>
              <a:lstStyle/>
              <a:p>
                <a:endParaRPr lang="en-GB" dirty="0"/>
              </a:p>
            </p:txBody>
          </p:sp>
        </p:grpSp>
        <p:sp>
          <p:nvSpPr>
            <p:cNvPr id="8" name="TextBox 27">
              <a:extLst>
                <a:ext uri="{FF2B5EF4-FFF2-40B4-BE49-F238E27FC236}">
                  <a16:creationId xmlns:a16="http://schemas.microsoft.com/office/drawing/2014/main" id="{D4CAF07C-87D2-3253-79A7-B8434E9FD939}"/>
                </a:ext>
              </a:extLst>
            </p:cNvPr>
            <p:cNvSpPr txBox="1"/>
            <p:nvPr/>
          </p:nvSpPr>
          <p:spPr>
            <a:xfrm rot="21264369">
              <a:off x="8029538" y="3488523"/>
              <a:ext cx="4785561" cy="2308341"/>
            </a:xfrm>
            <a:prstGeom prst="rect">
              <a:avLst/>
            </a:prstGeom>
          </p:spPr>
          <p:txBody>
            <a:bodyPr wrap="square" lIns="0" tIns="0" rIns="0" bIns="0" rtlCol="0" anchor="t">
              <a:spAutoFit/>
            </a:bodyPr>
            <a:lstStyle/>
            <a:p>
              <a:pPr algn="ctr"/>
              <a:r>
                <a:rPr lang="en-US" sz="2800" dirty="0">
                  <a:solidFill>
                    <a:srgbClr val="424D5B"/>
                  </a:solidFill>
                  <a:latin typeface="Fredoka"/>
                  <a:ea typeface="Fredoka"/>
                  <a:cs typeface="Fredoka"/>
                  <a:sym typeface="Fredoka"/>
                </a:rPr>
                <a:t>Urban Issues and </a:t>
              </a:r>
              <a:br>
                <a:rPr lang="en-US" sz="2800" dirty="0">
                  <a:solidFill>
                    <a:srgbClr val="424D5B"/>
                  </a:solidFill>
                  <a:latin typeface="Fredoka"/>
                  <a:ea typeface="Fredoka"/>
                  <a:cs typeface="Fredoka"/>
                  <a:sym typeface="Fredoka"/>
                </a:rPr>
              </a:br>
              <a:r>
                <a:rPr lang="en-US" sz="2800" dirty="0">
                  <a:solidFill>
                    <a:srgbClr val="424D5B"/>
                  </a:solidFill>
                  <a:latin typeface="Fredoka"/>
                  <a:ea typeface="Fredoka"/>
                  <a:cs typeface="Fredoka"/>
                  <a:sym typeface="Fredoka"/>
                </a:rPr>
                <a:t>Challenges</a:t>
              </a:r>
            </a:p>
          </p:txBody>
        </p:sp>
      </p:grpSp>
      <p:grpSp>
        <p:nvGrpSpPr>
          <p:cNvPr id="10" name="Group 9">
            <a:extLst>
              <a:ext uri="{FF2B5EF4-FFF2-40B4-BE49-F238E27FC236}">
                <a16:creationId xmlns:a16="http://schemas.microsoft.com/office/drawing/2014/main" id="{1DEE58A8-9F5F-F4E7-61E6-48A00C6C25C7}"/>
              </a:ext>
            </a:extLst>
          </p:cNvPr>
          <p:cNvGrpSpPr/>
          <p:nvPr/>
        </p:nvGrpSpPr>
        <p:grpSpPr>
          <a:xfrm>
            <a:off x="478059" y="2437418"/>
            <a:ext cx="2387105" cy="887251"/>
            <a:chOff x="6441631" y="9602165"/>
            <a:chExt cx="2387105" cy="887251"/>
          </a:xfrm>
        </p:grpSpPr>
        <p:pic>
          <p:nvPicPr>
            <p:cNvPr id="11" name="Graphic 10">
              <a:hlinkClick r:id="" action="ppaction://hlinkshowjump?jump=nextslide"/>
              <a:extLst>
                <a:ext uri="{FF2B5EF4-FFF2-40B4-BE49-F238E27FC236}">
                  <a16:creationId xmlns:a16="http://schemas.microsoft.com/office/drawing/2014/main" id="{319F7484-F443-C6B9-BB4E-4F9EF27550B7}"/>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8135962" y="9699403"/>
              <a:ext cx="692774" cy="692774"/>
            </a:xfrm>
            <a:prstGeom prst="rect">
              <a:avLst/>
            </a:prstGeom>
          </p:spPr>
        </p:pic>
        <p:pic>
          <p:nvPicPr>
            <p:cNvPr id="12" name="Graphic 11">
              <a:hlinkClick r:id="" action="ppaction://hlinkshowjump?jump=previousslide"/>
              <a:extLst>
                <a:ext uri="{FF2B5EF4-FFF2-40B4-BE49-F238E27FC236}">
                  <a16:creationId xmlns:a16="http://schemas.microsoft.com/office/drawing/2014/main" id="{579968CE-136B-FB8D-E9E4-971239E2C50F}"/>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flipH="1">
              <a:off x="6441631" y="9699403"/>
              <a:ext cx="692774" cy="692774"/>
            </a:xfrm>
            <a:prstGeom prst="rect">
              <a:avLst/>
            </a:prstGeom>
          </p:spPr>
        </p:pic>
        <p:pic>
          <p:nvPicPr>
            <p:cNvPr id="13" name="Graphic 12">
              <a:hlinkClick r:id="rId6" action="ppaction://hlinksldjump"/>
              <a:extLst>
                <a:ext uri="{FF2B5EF4-FFF2-40B4-BE49-F238E27FC236}">
                  <a16:creationId xmlns:a16="http://schemas.microsoft.com/office/drawing/2014/main" id="{EEC0E1E5-104E-B99F-CB66-67B01EBE82CC}"/>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7191558" y="9602165"/>
              <a:ext cx="887251" cy="887251"/>
            </a:xfrm>
            <a:prstGeom prst="rect">
              <a:avLst/>
            </a:prstGeom>
          </p:spPr>
        </p:pic>
      </p:grpSp>
      <p:sp>
        <p:nvSpPr>
          <p:cNvPr id="4" name="TextBox 3">
            <a:extLst>
              <a:ext uri="{FF2B5EF4-FFF2-40B4-BE49-F238E27FC236}">
                <a16:creationId xmlns:a16="http://schemas.microsoft.com/office/drawing/2014/main" id="{3E59E5A6-8C6E-EFAD-6557-B64DB2B3FC73}"/>
              </a:ext>
            </a:extLst>
          </p:cNvPr>
          <p:cNvSpPr txBox="1"/>
          <p:nvPr/>
        </p:nvSpPr>
        <p:spPr>
          <a:xfrm>
            <a:off x="3547269" y="380958"/>
            <a:ext cx="8852367" cy="553998"/>
          </a:xfrm>
          <a:prstGeom prst="rect">
            <a:avLst/>
          </a:prstGeom>
        </p:spPr>
        <p:txBody>
          <a:bodyPr wrap="square" lIns="0" tIns="0" rIns="0" bIns="0" rtlCol="0" anchor="t">
            <a:spAutoFit/>
          </a:bodyPr>
          <a:lstStyle/>
          <a:p>
            <a:r>
              <a:rPr lang="en-US" sz="36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Student answer 1 - Lagos: </a:t>
            </a:r>
          </a:p>
        </p:txBody>
      </p:sp>
      <p:sp>
        <p:nvSpPr>
          <p:cNvPr id="2" name="TextBox 1">
            <a:extLst>
              <a:ext uri="{FF2B5EF4-FFF2-40B4-BE49-F238E27FC236}">
                <a16:creationId xmlns:a16="http://schemas.microsoft.com/office/drawing/2014/main" id="{C9011A3F-A1F0-48DC-6A35-DA04681F8699}"/>
              </a:ext>
            </a:extLst>
          </p:cNvPr>
          <p:cNvSpPr txBox="1"/>
          <p:nvPr/>
        </p:nvSpPr>
        <p:spPr>
          <a:xfrm>
            <a:off x="3547268" y="1434130"/>
            <a:ext cx="10560479" cy="4001095"/>
          </a:xfrm>
          <a:prstGeom prst="rect">
            <a:avLst/>
          </a:prstGeom>
        </p:spPr>
        <p:txBody>
          <a:bodyPr wrap="square" lIns="0" tIns="0" rIns="0" bIns="0" rtlCol="0" anchor="t">
            <a:spAutoFit/>
          </a:bodyPr>
          <a:lstStyle/>
          <a:p>
            <a:r>
              <a:rPr lang="en-US" sz="20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In Figure 1, which shows Kibera in Nairobi, we can see small houses that are close together. This shows a challenge of urban growth because people have to live in crowded areas with poor housing. There is also rubbish on the ground which means waste is not collected properly.</a:t>
            </a:r>
          </a:p>
          <a:p>
            <a:endParaRPr lang="en-US" sz="20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endParaRPr>
          </a:p>
          <a:p>
            <a:r>
              <a:rPr lang="en-US" sz="20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In Lagos, Nigeria, there are also challenges from urban growth. Many people live in areas like Makoko which are slums. These places do not have good sanitation so people can get diseases. Jobs in Lagos are often in the informal sector which are not paid well. Traffic congestion is also a big problem in the city.</a:t>
            </a:r>
          </a:p>
          <a:p>
            <a:endParaRPr lang="en-US" sz="20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endParaRPr>
          </a:p>
          <a:p>
            <a:r>
              <a:rPr lang="en-US" sz="20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In conclusion, Figure 1 and Lagos show that urban growth creates social challenges such as poor housing and sanitation, and economic challenges like low-paid jobs and traffic problems.</a:t>
            </a:r>
          </a:p>
        </p:txBody>
      </p:sp>
      <p:sp>
        <p:nvSpPr>
          <p:cNvPr id="5" name="TextBox 4">
            <a:extLst>
              <a:ext uri="{FF2B5EF4-FFF2-40B4-BE49-F238E27FC236}">
                <a16:creationId xmlns:a16="http://schemas.microsoft.com/office/drawing/2014/main" id="{30CF3B74-F795-0B93-6839-D8A0D20D6431}"/>
              </a:ext>
            </a:extLst>
          </p:cNvPr>
          <p:cNvSpPr txBox="1"/>
          <p:nvPr/>
        </p:nvSpPr>
        <p:spPr>
          <a:xfrm>
            <a:off x="3547269" y="5934399"/>
            <a:ext cx="10502490" cy="4431983"/>
          </a:xfrm>
          <a:prstGeom prst="rect">
            <a:avLst/>
          </a:prstGeom>
        </p:spPr>
        <p:txBody>
          <a:bodyPr wrap="square" lIns="0" tIns="0" rIns="0" bIns="0" rtlCol="0" anchor="t">
            <a:spAutoFit/>
          </a:bodyPr>
          <a:lstStyle/>
          <a:p>
            <a:r>
              <a:rPr lang="en-US" sz="36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An examiner would likely award a low level 2. </a:t>
            </a:r>
          </a:p>
          <a:p>
            <a:endParaRPr lang="en-US" sz="36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endParaRPr>
          </a:p>
          <a:p>
            <a:r>
              <a:rPr lang="en-US" sz="36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This is because it is quite generic but does include a basic case study and clear knowledge of urban process (AO1) which is linked to opportunities (AO2) and makes some reference to the photograph (AO3).</a:t>
            </a:r>
          </a:p>
          <a:p>
            <a:pPr marL="571500" indent="-571500">
              <a:buFont typeface="Arial" panose="020B0604020202020204" pitchFamily="34" charset="0"/>
              <a:buChar char="•"/>
            </a:pPr>
            <a:endParaRPr lang="en-US" sz="36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endParaRPr>
          </a:p>
        </p:txBody>
      </p:sp>
      <p:grpSp>
        <p:nvGrpSpPr>
          <p:cNvPr id="3" name="Group 2">
            <a:extLst>
              <a:ext uri="{FF2B5EF4-FFF2-40B4-BE49-F238E27FC236}">
                <a16:creationId xmlns:a16="http://schemas.microsoft.com/office/drawing/2014/main" id="{386637F4-28FF-97F9-ADC5-79E446AC6C08}"/>
              </a:ext>
            </a:extLst>
          </p:cNvPr>
          <p:cNvGrpSpPr/>
          <p:nvPr/>
        </p:nvGrpSpPr>
        <p:grpSpPr>
          <a:xfrm>
            <a:off x="6214269" y="10174043"/>
            <a:ext cx="3124200" cy="519357"/>
            <a:chOff x="4702722" y="9210782"/>
            <a:chExt cx="1857404" cy="308769"/>
          </a:xfrm>
        </p:grpSpPr>
        <p:sp>
          <p:nvSpPr>
            <p:cNvPr id="17" name="Rounded Rectangle 16">
              <a:hlinkClick r:id="rId9"/>
              <a:extLst>
                <a:ext uri="{FF2B5EF4-FFF2-40B4-BE49-F238E27FC236}">
                  <a16:creationId xmlns:a16="http://schemas.microsoft.com/office/drawing/2014/main" id="{99384018-9681-6F7F-7339-98744782709E}"/>
                </a:ext>
              </a:extLst>
            </p:cNvPr>
            <p:cNvSpPr/>
            <p:nvPr/>
          </p:nvSpPr>
          <p:spPr>
            <a:xfrm>
              <a:off x="4702722" y="9210782"/>
              <a:ext cx="1857404" cy="30876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8" name="Picture 17" descr="Internet Geography">
              <a:hlinkClick r:id="rId9"/>
              <a:extLst>
                <a:ext uri="{FF2B5EF4-FFF2-40B4-BE49-F238E27FC236}">
                  <a16:creationId xmlns:a16="http://schemas.microsoft.com/office/drawing/2014/main" id="{A3AAB518-2FFC-6A16-636C-8937829AF611}"/>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729913" y="9254588"/>
              <a:ext cx="1793919" cy="206499"/>
            </a:xfrm>
            <a:prstGeom prst="rect">
              <a:avLst/>
            </a:prstGeom>
            <a:noFill/>
            <a:ln>
              <a:noFill/>
            </a:ln>
          </p:spPr>
        </p:pic>
      </p:grpSp>
      <p:grpSp>
        <p:nvGrpSpPr>
          <p:cNvPr id="19" name="Group 18">
            <a:extLst>
              <a:ext uri="{FF2B5EF4-FFF2-40B4-BE49-F238E27FC236}">
                <a16:creationId xmlns:a16="http://schemas.microsoft.com/office/drawing/2014/main" id="{30468ADF-83A5-A556-0217-A48B5DF0BDD9}"/>
              </a:ext>
            </a:extLst>
          </p:cNvPr>
          <p:cNvGrpSpPr/>
          <p:nvPr/>
        </p:nvGrpSpPr>
        <p:grpSpPr>
          <a:xfrm>
            <a:off x="303561" y="3499257"/>
            <a:ext cx="2982482" cy="685800"/>
            <a:chOff x="303561" y="3670300"/>
            <a:chExt cx="2982482" cy="685800"/>
          </a:xfrm>
        </p:grpSpPr>
        <p:sp>
          <p:nvSpPr>
            <p:cNvPr id="20" name="Rounded Rectangle 19">
              <a:hlinkClick r:id="rId6" action="ppaction://hlinksldjump"/>
              <a:extLst>
                <a:ext uri="{FF2B5EF4-FFF2-40B4-BE49-F238E27FC236}">
                  <a16:creationId xmlns:a16="http://schemas.microsoft.com/office/drawing/2014/main" id="{7DFF04C1-BFA1-4699-18CD-FCE6E2C5BEFF}"/>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21" name="TextBox 20">
              <a:hlinkClick r:id="rId6" action="ppaction://hlinksldjump"/>
              <a:extLst>
                <a:ext uri="{FF2B5EF4-FFF2-40B4-BE49-F238E27FC236}">
                  <a16:creationId xmlns:a16="http://schemas.microsoft.com/office/drawing/2014/main" id="{50775848-0706-4CDE-AAEA-0A6D47DD9D26}"/>
                </a:ext>
              </a:extLst>
            </p:cNvPr>
            <p:cNvSpPr txBox="1"/>
            <p:nvPr/>
          </p:nvSpPr>
          <p:spPr>
            <a:xfrm>
              <a:off x="346869" y="3767539"/>
              <a:ext cx="2657585" cy="461665"/>
            </a:xfrm>
            <a:prstGeom prst="rect">
              <a:avLst/>
            </a:prstGeom>
            <a:noFill/>
          </p:spPr>
          <p:txBody>
            <a:bodyPr wrap="square" rtlCol="0">
              <a:spAutoFit/>
            </a:bodyPr>
            <a:lstStyle/>
            <a:p>
              <a:r>
                <a:rPr lang="en-GB" sz="2400" b="1" dirty="0"/>
                <a:t>Exam Question</a:t>
              </a:r>
            </a:p>
          </p:txBody>
        </p:sp>
      </p:grpSp>
      <p:grpSp>
        <p:nvGrpSpPr>
          <p:cNvPr id="22" name="Group 21">
            <a:extLst>
              <a:ext uri="{FF2B5EF4-FFF2-40B4-BE49-F238E27FC236}">
                <a16:creationId xmlns:a16="http://schemas.microsoft.com/office/drawing/2014/main" id="{0EDFA307-84E2-0801-1D48-932E26246959}"/>
              </a:ext>
            </a:extLst>
          </p:cNvPr>
          <p:cNvGrpSpPr/>
          <p:nvPr/>
        </p:nvGrpSpPr>
        <p:grpSpPr>
          <a:xfrm>
            <a:off x="270669" y="4285027"/>
            <a:ext cx="3015374" cy="685800"/>
            <a:chOff x="270669" y="3670300"/>
            <a:chExt cx="3015374" cy="685800"/>
          </a:xfrm>
        </p:grpSpPr>
        <p:sp>
          <p:nvSpPr>
            <p:cNvPr id="23" name="Rounded Rectangle 22">
              <a:hlinkClick r:id="rId11" action="ppaction://hlinksldjump"/>
              <a:extLst>
                <a:ext uri="{FF2B5EF4-FFF2-40B4-BE49-F238E27FC236}">
                  <a16:creationId xmlns:a16="http://schemas.microsoft.com/office/drawing/2014/main" id="{3991C9FF-888A-9E65-64FE-D60362F2F361}"/>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24" name="TextBox 23">
              <a:hlinkClick r:id="rId11" action="ppaction://hlinksldjump"/>
              <a:extLst>
                <a:ext uri="{FF2B5EF4-FFF2-40B4-BE49-F238E27FC236}">
                  <a16:creationId xmlns:a16="http://schemas.microsoft.com/office/drawing/2014/main" id="{D8A94001-CD12-8F28-91C5-3F24F15F0FAC}"/>
                </a:ext>
              </a:extLst>
            </p:cNvPr>
            <p:cNvSpPr txBox="1"/>
            <p:nvPr/>
          </p:nvSpPr>
          <p:spPr>
            <a:xfrm>
              <a:off x="270669" y="3767539"/>
              <a:ext cx="2657585" cy="461665"/>
            </a:xfrm>
            <a:prstGeom prst="rect">
              <a:avLst/>
            </a:prstGeom>
            <a:noFill/>
          </p:spPr>
          <p:txBody>
            <a:bodyPr wrap="square" rtlCol="0">
              <a:spAutoFit/>
            </a:bodyPr>
            <a:lstStyle/>
            <a:p>
              <a:r>
                <a:rPr lang="en-GB" sz="2400" b="1" dirty="0"/>
                <a:t>Deconstruct the Q</a:t>
              </a:r>
            </a:p>
          </p:txBody>
        </p:sp>
      </p:grpSp>
      <p:grpSp>
        <p:nvGrpSpPr>
          <p:cNvPr id="25" name="Group 24">
            <a:extLst>
              <a:ext uri="{FF2B5EF4-FFF2-40B4-BE49-F238E27FC236}">
                <a16:creationId xmlns:a16="http://schemas.microsoft.com/office/drawing/2014/main" id="{EE54B94F-D4A0-47F8-483E-2E66382CC246}"/>
              </a:ext>
            </a:extLst>
          </p:cNvPr>
          <p:cNvGrpSpPr/>
          <p:nvPr/>
        </p:nvGrpSpPr>
        <p:grpSpPr>
          <a:xfrm>
            <a:off x="297163" y="5068066"/>
            <a:ext cx="2982482" cy="685800"/>
            <a:chOff x="303561" y="3670300"/>
            <a:chExt cx="2982482" cy="685800"/>
          </a:xfrm>
        </p:grpSpPr>
        <p:sp>
          <p:nvSpPr>
            <p:cNvPr id="27" name="Rounded Rectangle 26">
              <a:hlinkClick r:id="rId12" action="ppaction://hlinksldjump"/>
              <a:extLst>
                <a:ext uri="{FF2B5EF4-FFF2-40B4-BE49-F238E27FC236}">
                  <a16:creationId xmlns:a16="http://schemas.microsoft.com/office/drawing/2014/main" id="{7069BDC6-67F5-6CC8-C1F9-DD26ABF3025A}"/>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28" name="TextBox 27">
              <a:hlinkClick r:id="rId12" action="ppaction://hlinksldjump"/>
              <a:extLst>
                <a:ext uri="{FF2B5EF4-FFF2-40B4-BE49-F238E27FC236}">
                  <a16:creationId xmlns:a16="http://schemas.microsoft.com/office/drawing/2014/main" id="{28C1D041-1844-7072-9FB4-B489901D25AB}"/>
                </a:ext>
              </a:extLst>
            </p:cNvPr>
            <p:cNvSpPr txBox="1"/>
            <p:nvPr/>
          </p:nvSpPr>
          <p:spPr>
            <a:xfrm>
              <a:off x="353267" y="3767539"/>
              <a:ext cx="2657585" cy="461665"/>
            </a:xfrm>
            <a:prstGeom prst="rect">
              <a:avLst/>
            </a:prstGeom>
            <a:noFill/>
          </p:spPr>
          <p:txBody>
            <a:bodyPr wrap="square" rtlCol="0">
              <a:spAutoFit/>
            </a:bodyPr>
            <a:lstStyle/>
            <a:p>
              <a:r>
                <a:rPr lang="en-GB" sz="2400" b="1" dirty="0"/>
                <a:t>Figure Analysis</a:t>
              </a:r>
            </a:p>
          </p:txBody>
        </p:sp>
      </p:grpSp>
      <p:grpSp>
        <p:nvGrpSpPr>
          <p:cNvPr id="29" name="Group 28">
            <a:extLst>
              <a:ext uri="{FF2B5EF4-FFF2-40B4-BE49-F238E27FC236}">
                <a16:creationId xmlns:a16="http://schemas.microsoft.com/office/drawing/2014/main" id="{165A238C-4C33-BDDE-C323-C1C880FC720B}"/>
              </a:ext>
            </a:extLst>
          </p:cNvPr>
          <p:cNvGrpSpPr/>
          <p:nvPr/>
        </p:nvGrpSpPr>
        <p:grpSpPr>
          <a:xfrm>
            <a:off x="307442" y="5851105"/>
            <a:ext cx="2982482" cy="685800"/>
            <a:chOff x="303561" y="3670300"/>
            <a:chExt cx="2982482" cy="685800"/>
          </a:xfrm>
        </p:grpSpPr>
        <p:sp>
          <p:nvSpPr>
            <p:cNvPr id="30" name="Rounded Rectangle 29">
              <a:hlinkClick r:id="rId13" action="ppaction://hlinksldjump"/>
              <a:extLst>
                <a:ext uri="{FF2B5EF4-FFF2-40B4-BE49-F238E27FC236}">
                  <a16:creationId xmlns:a16="http://schemas.microsoft.com/office/drawing/2014/main" id="{90149234-6A3F-09EB-861E-AC7D969923EE}"/>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31" name="TextBox 30">
              <a:hlinkClick r:id="rId13" action="ppaction://hlinksldjump"/>
              <a:extLst>
                <a:ext uri="{FF2B5EF4-FFF2-40B4-BE49-F238E27FC236}">
                  <a16:creationId xmlns:a16="http://schemas.microsoft.com/office/drawing/2014/main" id="{9E894566-E594-2577-A7A0-CD8DB7164F44}"/>
                </a:ext>
              </a:extLst>
            </p:cNvPr>
            <p:cNvSpPr txBox="1"/>
            <p:nvPr/>
          </p:nvSpPr>
          <p:spPr>
            <a:xfrm>
              <a:off x="342988" y="3767539"/>
              <a:ext cx="2657585" cy="461665"/>
            </a:xfrm>
            <a:prstGeom prst="rect">
              <a:avLst/>
            </a:prstGeom>
            <a:noFill/>
          </p:spPr>
          <p:txBody>
            <a:bodyPr wrap="square" rtlCol="0">
              <a:spAutoFit/>
            </a:bodyPr>
            <a:lstStyle/>
            <a:p>
              <a:r>
                <a:rPr lang="en-GB" sz="2400" b="1" dirty="0"/>
                <a:t>Case Study</a:t>
              </a:r>
            </a:p>
          </p:txBody>
        </p:sp>
      </p:grpSp>
      <p:grpSp>
        <p:nvGrpSpPr>
          <p:cNvPr id="32" name="Group 31">
            <a:extLst>
              <a:ext uri="{FF2B5EF4-FFF2-40B4-BE49-F238E27FC236}">
                <a16:creationId xmlns:a16="http://schemas.microsoft.com/office/drawing/2014/main" id="{9F77F2E5-E94D-3B6D-DD58-2AC9A35E2A58}"/>
              </a:ext>
            </a:extLst>
          </p:cNvPr>
          <p:cNvGrpSpPr/>
          <p:nvPr/>
        </p:nvGrpSpPr>
        <p:grpSpPr>
          <a:xfrm>
            <a:off x="297163" y="6634144"/>
            <a:ext cx="2982482" cy="685800"/>
            <a:chOff x="303561" y="3670300"/>
            <a:chExt cx="2982482" cy="685800"/>
          </a:xfrm>
        </p:grpSpPr>
        <p:sp>
          <p:nvSpPr>
            <p:cNvPr id="33" name="Rounded Rectangle 32">
              <a:hlinkClick r:id="rId14" action="ppaction://hlinksldjump"/>
              <a:extLst>
                <a:ext uri="{FF2B5EF4-FFF2-40B4-BE49-F238E27FC236}">
                  <a16:creationId xmlns:a16="http://schemas.microsoft.com/office/drawing/2014/main" id="{3F33A06F-08CB-27E5-5269-43310E1B15AC}"/>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34" name="TextBox 33">
              <a:hlinkClick r:id="rId14" action="ppaction://hlinksldjump"/>
              <a:extLst>
                <a:ext uri="{FF2B5EF4-FFF2-40B4-BE49-F238E27FC236}">
                  <a16:creationId xmlns:a16="http://schemas.microsoft.com/office/drawing/2014/main" id="{3924E56A-3B72-2428-3D04-00D1746BE53E}"/>
                </a:ext>
              </a:extLst>
            </p:cNvPr>
            <p:cNvSpPr txBox="1"/>
            <p:nvPr/>
          </p:nvSpPr>
          <p:spPr>
            <a:xfrm>
              <a:off x="353267" y="3813145"/>
              <a:ext cx="2657585" cy="400110"/>
            </a:xfrm>
            <a:prstGeom prst="rect">
              <a:avLst/>
            </a:prstGeom>
            <a:noFill/>
          </p:spPr>
          <p:txBody>
            <a:bodyPr wrap="square" rtlCol="0">
              <a:spAutoFit/>
            </a:bodyPr>
            <a:lstStyle/>
            <a:p>
              <a:r>
                <a:rPr lang="en-GB" sz="2000" b="1" dirty="0"/>
                <a:t>Review Answer - Lagos</a:t>
              </a:r>
            </a:p>
          </p:txBody>
        </p:sp>
      </p:grpSp>
      <p:grpSp>
        <p:nvGrpSpPr>
          <p:cNvPr id="35" name="Group 34">
            <a:extLst>
              <a:ext uri="{FF2B5EF4-FFF2-40B4-BE49-F238E27FC236}">
                <a16:creationId xmlns:a16="http://schemas.microsoft.com/office/drawing/2014/main" id="{C7FD3D3F-FC01-10A1-0B3C-87481AAA46D6}"/>
              </a:ext>
            </a:extLst>
          </p:cNvPr>
          <p:cNvGrpSpPr/>
          <p:nvPr/>
        </p:nvGrpSpPr>
        <p:grpSpPr>
          <a:xfrm>
            <a:off x="290288" y="7417183"/>
            <a:ext cx="3039063" cy="685800"/>
            <a:chOff x="303561" y="3670300"/>
            <a:chExt cx="3039063" cy="685800"/>
          </a:xfrm>
        </p:grpSpPr>
        <p:sp>
          <p:nvSpPr>
            <p:cNvPr id="36" name="Rounded Rectangle 35">
              <a:hlinkClick r:id="rId15" action="ppaction://hlinksldjump"/>
              <a:extLst>
                <a:ext uri="{FF2B5EF4-FFF2-40B4-BE49-F238E27FC236}">
                  <a16:creationId xmlns:a16="http://schemas.microsoft.com/office/drawing/2014/main" id="{FF759538-EC06-2B0F-8C39-DFEC3447B265}"/>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37" name="TextBox 36">
              <a:hlinkClick r:id="rId15" action="ppaction://hlinksldjump"/>
              <a:extLst>
                <a:ext uri="{FF2B5EF4-FFF2-40B4-BE49-F238E27FC236}">
                  <a16:creationId xmlns:a16="http://schemas.microsoft.com/office/drawing/2014/main" id="{73165EEF-FC92-D437-8492-D4DBE814622F}"/>
                </a:ext>
              </a:extLst>
            </p:cNvPr>
            <p:cNvSpPr txBox="1"/>
            <p:nvPr/>
          </p:nvSpPr>
          <p:spPr>
            <a:xfrm>
              <a:off x="360142" y="3813145"/>
              <a:ext cx="2982482" cy="400110"/>
            </a:xfrm>
            <a:prstGeom prst="rect">
              <a:avLst/>
            </a:prstGeom>
            <a:noFill/>
          </p:spPr>
          <p:txBody>
            <a:bodyPr wrap="square" rtlCol="0">
              <a:spAutoFit/>
            </a:bodyPr>
            <a:lstStyle/>
            <a:p>
              <a:r>
                <a:rPr lang="en-GB" sz="2000" b="1" dirty="0"/>
                <a:t>Review Answer - Mumbai</a:t>
              </a:r>
            </a:p>
          </p:txBody>
        </p:sp>
      </p:grpSp>
      <p:grpSp>
        <p:nvGrpSpPr>
          <p:cNvPr id="38" name="Group 37">
            <a:extLst>
              <a:ext uri="{FF2B5EF4-FFF2-40B4-BE49-F238E27FC236}">
                <a16:creationId xmlns:a16="http://schemas.microsoft.com/office/drawing/2014/main" id="{385919D0-A6FF-E263-EB3E-6541A415FE61}"/>
              </a:ext>
            </a:extLst>
          </p:cNvPr>
          <p:cNvGrpSpPr/>
          <p:nvPr/>
        </p:nvGrpSpPr>
        <p:grpSpPr>
          <a:xfrm>
            <a:off x="275270" y="8200222"/>
            <a:ext cx="3039063" cy="685800"/>
            <a:chOff x="303561" y="3670300"/>
            <a:chExt cx="3039063" cy="685800"/>
          </a:xfrm>
        </p:grpSpPr>
        <p:sp>
          <p:nvSpPr>
            <p:cNvPr id="39" name="Rounded Rectangle 38">
              <a:hlinkClick r:id="rId16" action="ppaction://hlinksldjump"/>
              <a:extLst>
                <a:ext uri="{FF2B5EF4-FFF2-40B4-BE49-F238E27FC236}">
                  <a16:creationId xmlns:a16="http://schemas.microsoft.com/office/drawing/2014/main" id="{2E06827C-AEB1-AFAD-C46E-8BD945211B2A}"/>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40" name="TextBox 39">
              <a:hlinkClick r:id="rId16" action="ppaction://hlinksldjump"/>
              <a:extLst>
                <a:ext uri="{FF2B5EF4-FFF2-40B4-BE49-F238E27FC236}">
                  <a16:creationId xmlns:a16="http://schemas.microsoft.com/office/drawing/2014/main" id="{145BE409-7F06-9BB4-73EA-46A4957B1EF8}"/>
                </a:ext>
              </a:extLst>
            </p:cNvPr>
            <p:cNvSpPr txBox="1"/>
            <p:nvPr/>
          </p:nvSpPr>
          <p:spPr>
            <a:xfrm>
              <a:off x="360142" y="3813145"/>
              <a:ext cx="2982482" cy="400110"/>
            </a:xfrm>
            <a:prstGeom prst="rect">
              <a:avLst/>
            </a:prstGeom>
            <a:noFill/>
          </p:spPr>
          <p:txBody>
            <a:bodyPr wrap="square" rtlCol="0">
              <a:spAutoFit/>
            </a:bodyPr>
            <a:lstStyle/>
            <a:p>
              <a:r>
                <a:rPr lang="en-GB" sz="2000" b="1" dirty="0"/>
                <a:t>Review Answer - Rio</a:t>
              </a:r>
            </a:p>
          </p:txBody>
        </p:sp>
      </p:grpSp>
      <p:grpSp>
        <p:nvGrpSpPr>
          <p:cNvPr id="41" name="Group 40">
            <a:extLst>
              <a:ext uri="{FF2B5EF4-FFF2-40B4-BE49-F238E27FC236}">
                <a16:creationId xmlns:a16="http://schemas.microsoft.com/office/drawing/2014/main" id="{904589FB-E679-375B-36EE-4AF1D1DBA982}"/>
              </a:ext>
            </a:extLst>
          </p:cNvPr>
          <p:cNvGrpSpPr/>
          <p:nvPr/>
        </p:nvGrpSpPr>
        <p:grpSpPr>
          <a:xfrm>
            <a:off x="286865" y="8983261"/>
            <a:ext cx="3039063" cy="685800"/>
            <a:chOff x="303561" y="3670300"/>
            <a:chExt cx="3039063" cy="685800"/>
          </a:xfrm>
        </p:grpSpPr>
        <p:sp>
          <p:nvSpPr>
            <p:cNvPr id="42" name="Rounded Rectangle 41">
              <a:hlinkClick r:id="rId17" action="ppaction://hlinksldjump"/>
              <a:extLst>
                <a:ext uri="{FF2B5EF4-FFF2-40B4-BE49-F238E27FC236}">
                  <a16:creationId xmlns:a16="http://schemas.microsoft.com/office/drawing/2014/main" id="{97C77E8F-099B-8246-3B77-89DBF05FBFCD}"/>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43" name="TextBox 42">
              <a:hlinkClick r:id="rId17" action="ppaction://hlinksldjump"/>
              <a:extLst>
                <a:ext uri="{FF2B5EF4-FFF2-40B4-BE49-F238E27FC236}">
                  <a16:creationId xmlns:a16="http://schemas.microsoft.com/office/drawing/2014/main" id="{A0B40529-C16A-C014-230B-CD1E82ACA8C3}"/>
                </a:ext>
              </a:extLst>
            </p:cNvPr>
            <p:cNvSpPr txBox="1"/>
            <p:nvPr/>
          </p:nvSpPr>
          <p:spPr>
            <a:xfrm>
              <a:off x="360142" y="3813145"/>
              <a:ext cx="2982482" cy="400110"/>
            </a:xfrm>
            <a:prstGeom prst="rect">
              <a:avLst/>
            </a:prstGeom>
            <a:noFill/>
          </p:spPr>
          <p:txBody>
            <a:bodyPr wrap="square" rtlCol="0">
              <a:spAutoFit/>
            </a:bodyPr>
            <a:lstStyle/>
            <a:p>
              <a:r>
                <a:rPr lang="en-GB" sz="2000" b="1" dirty="0"/>
                <a:t>Writing Guide</a:t>
              </a:r>
            </a:p>
          </p:txBody>
        </p:sp>
      </p:grpSp>
      <p:grpSp>
        <p:nvGrpSpPr>
          <p:cNvPr id="44" name="Group 43">
            <a:extLst>
              <a:ext uri="{FF2B5EF4-FFF2-40B4-BE49-F238E27FC236}">
                <a16:creationId xmlns:a16="http://schemas.microsoft.com/office/drawing/2014/main" id="{DC19F4CF-B43A-4990-3F0D-D0E2B38908FE}"/>
              </a:ext>
            </a:extLst>
          </p:cNvPr>
          <p:cNvGrpSpPr/>
          <p:nvPr/>
        </p:nvGrpSpPr>
        <p:grpSpPr>
          <a:xfrm>
            <a:off x="297163" y="9766300"/>
            <a:ext cx="3039063" cy="685800"/>
            <a:chOff x="303561" y="3670300"/>
            <a:chExt cx="3039063" cy="685800"/>
          </a:xfrm>
        </p:grpSpPr>
        <p:sp>
          <p:nvSpPr>
            <p:cNvPr id="45" name="Rounded Rectangle 44">
              <a:hlinkClick r:id="rId18" action="ppaction://hlinksldjump"/>
              <a:extLst>
                <a:ext uri="{FF2B5EF4-FFF2-40B4-BE49-F238E27FC236}">
                  <a16:creationId xmlns:a16="http://schemas.microsoft.com/office/drawing/2014/main" id="{E8FFCA5B-B4CE-59C3-A22E-62ED5E5E7C56}"/>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46" name="TextBox 45">
              <a:hlinkClick r:id="rId18" action="ppaction://hlinksldjump"/>
              <a:extLst>
                <a:ext uri="{FF2B5EF4-FFF2-40B4-BE49-F238E27FC236}">
                  <a16:creationId xmlns:a16="http://schemas.microsoft.com/office/drawing/2014/main" id="{5FF24DC5-9D96-22A4-BF63-BC183DACC732}"/>
                </a:ext>
              </a:extLst>
            </p:cNvPr>
            <p:cNvSpPr txBox="1"/>
            <p:nvPr/>
          </p:nvSpPr>
          <p:spPr>
            <a:xfrm>
              <a:off x="360142" y="3813145"/>
              <a:ext cx="2982482" cy="400110"/>
            </a:xfrm>
            <a:prstGeom prst="rect">
              <a:avLst/>
            </a:prstGeom>
            <a:noFill/>
          </p:spPr>
          <p:txBody>
            <a:bodyPr wrap="square" rtlCol="0">
              <a:spAutoFit/>
            </a:bodyPr>
            <a:lstStyle/>
            <a:p>
              <a:r>
                <a:rPr lang="en-GB" sz="2000" b="1" dirty="0"/>
                <a:t>Writing Grid</a:t>
              </a:r>
            </a:p>
          </p:txBody>
        </p:sp>
      </p:grpSp>
    </p:spTree>
    <p:extLst>
      <p:ext uri="{BB962C8B-B14F-4D97-AF65-F5344CB8AC3E}">
        <p14:creationId xmlns:p14="http://schemas.microsoft.com/office/powerpoint/2010/main" val="1445103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6B4BC-A476-0F7A-880C-7E88956C018F}"/>
            </a:ext>
          </a:extLst>
        </p:cNvPr>
        <p:cNvGrpSpPr/>
        <p:nvPr/>
      </p:nvGrpSpPr>
      <p:grpSpPr>
        <a:xfrm>
          <a:off x="0" y="0"/>
          <a:ext cx="0" cy="0"/>
          <a:chOff x="0" y="0"/>
          <a:chExt cx="0" cy="0"/>
        </a:xfrm>
      </p:grpSpPr>
      <p:sp>
        <p:nvSpPr>
          <p:cNvPr id="26" name="Freeform 5">
            <a:extLst>
              <a:ext uri="{FF2B5EF4-FFF2-40B4-BE49-F238E27FC236}">
                <a16:creationId xmlns:a16="http://schemas.microsoft.com/office/drawing/2014/main" id="{355F8017-F891-7B84-D996-F292FCE1A421}"/>
              </a:ext>
            </a:extLst>
          </p:cNvPr>
          <p:cNvSpPr/>
          <p:nvPr/>
        </p:nvSpPr>
        <p:spPr>
          <a:xfrm rot="21345723">
            <a:off x="173846" y="132421"/>
            <a:ext cx="2995532" cy="2146751"/>
          </a:xfrm>
          <a:custGeom>
            <a:avLst/>
            <a:gdLst/>
            <a:ahLst/>
            <a:cxnLst/>
            <a:rect l="l" t="t" r="r" b="b"/>
            <a:pathLst>
              <a:path w="8465473" h="6066790">
                <a:moveTo>
                  <a:pt x="1692910" y="0"/>
                </a:moveTo>
                <a:lnTo>
                  <a:pt x="1692910" y="6065520"/>
                </a:lnTo>
                <a:cubicBezTo>
                  <a:pt x="1710690" y="6066790"/>
                  <a:pt x="1728470" y="6066790"/>
                  <a:pt x="1746250" y="6066790"/>
                </a:cubicBezTo>
                <a:lnTo>
                  <a:pt x="6709063" y="6066790"/>
                </a:lnTo>
                <a:lnTo>
                  <a:pt x="6709063" y="0"/>
                </a:lnTo>
                <a:lnTo>
                  <a:pt x="1692910" y="0"/>
                </a:lnTo>
                <a:close/>
                <a:moveTo>
                  <a:pt x="7166263" y="0"/>
                </a:moveTo>
                <a:lnTo>
                  <a:pt x="6709063" y="0"/>
                </a:lnTo>
                <a:lnTo>
                  <a:pt x="6709063" y="6065520"/>
                </a:lnTo>
                <a:lnTo>
                  <a:pt x="6719223" y="6065520"/>
                </a:lnTo>
                <a:cubicBezTo>
                  <a:pt x="7458363" y="6065520"/>
                  <a:pt x="8107333" y="5462270"/>
                  <a:pt x="8160673" y="4725670"/>
                </a:cubicBezTo>
                <a:lnTo>
                  <a:pt x="8410863" y="1338580"/>
                </a:lnTo>
                <a:cubicBezTo>
                  <a:pt x="8465473" y="603250"/>
                  <a:pt x="7905404" y="0"/>
                  <a:pt x="7166263"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536072"/>
          </a:solidFill>
        </p:spPr>
        <p:txBody>
          <a:bodyPr/>
          <a:lstStyle/>
          <a:p>
            <a:endParaRPr lang="en-GB" dirty="0"/>
          </a:p>
        </p:txBody>
      </p:sp>
      <p:grpSp>
        <p:nvGrpSpPr>
          <p:cNvPr id="9" name="Group 8">
            <a:extLst>
              <a:ext uri="{FF2B5EF4-FFF2-40B4-BE49-F238E27FC236}">
                <a16:creationId xmlns:a16="http://schemas.microsoft.com/office/drawing/2014/main" id="{9D4DDEEF-BBA2-3C16-F567-AA1E71A3B019}"/>
              </a:ext>
            </a:extLst>
          </p:cNvPr>
          <p:cNvGrpSpPr/>
          <p:nvPr/>
        </p:nvGrpSpPr>
        <p:grpSpPr>
          <a:xfrm>
            <a:off x="206245" y="264816"/>
            <a:ext cx="2848991" cy="2017634"/>
            <a:chOff x="8029597" y="2947244"/>
            <a:chExt cx="5087519" cy="3602943"/>
          </a:xfrm>
        </p:grpSpPr>
        <p:grpSp>
          <p:nvGrpSpPr>
            <p:cNvPr id="6" name="Group 11">
              <a:extLst>
                <a:ext uri="{FF2B5EF4-FFF2-40B4-BE49-F238E27FC236}">
                  <a16:creationId xmlns:a16="http://schemas.microsoft.com/office/drawing/2014/main" id="{12E23C5D-5638-4906-E229-3215A1295921}"/>
                </a:ext>
              </a:extLst>
            </p:cNvPr>
            <p:cNvGrpSpPr/>
            <p:nvPr/>
          </p:nvGrpSpPr>
          <p:grpSpPr>
            <a:xfrm rot="-254277">
              <a:off x="8148941" y="2947244"/>
              <a:ext cx="4968175" cy="3602943"/>
              <a:chOff x="0" y="0"/>
              <a:chExt cx="8363874" cy="6065520"/>
            </a:xfrm>
            <a:solidFill>
              <a:srgbClr val="FFFFFF"/>
            </a:solidFill>
          </p:grpSpPr>
          <p:sp>
            <p:nvSpPr>
              <p:cNvPr id="7" name="Freeform 12">
                <a:extLst>
                  <a:ext uri="{FF2B5EF4-FFF2-40B4-BE49-F238E27FC236}">
                    <a16:creationId xmlns:a16="http://schemas.microsoft.com/office/drawing/2014/main" id="{5B3DA3AA-44A3-29F6-F1F2-AE4D2465415C}"/>
                  </a:ext>
                </a:extLst>
              </p:cNvPr>
              <p:cNvSpPr/>
              <p:nvPr/>
            </p:nvSpPr>
            <p:spPr>
              <a:xfrm>
                <a:off x="-50800" y="0"/>
                <a:ext cx="8465473" cy="6066790"/>
              </a:xfrm>
              <a:custGeom>
                <a:avLst/>
                <a:gdLst/>
                <a:ahLst/>
                <a:cxnLst/>
                <a:rect l="l" t="t" r="r" b="b"/>
                <a:pathLst>
                  <a:path w="8465473" h="6066790">
                    <a:moveTo>
                      <a:pt x="1692910" y="0"/>
                    </a:moveTo>
                    <a:lnTo>
                      <a:pt x="1692910" y="6065520"/>
                    </a:lnTo>
                    <a:cubicBezTo>
                      <a:pt x="1710690" y="6066790"/>
                      <a:pt x="1728470" y="6066790"/>
                      <a:pt x="1746250" y="6066790"/>
                    </a:cubicBezTo>
                    <a:lnTo>
                      <a:pt x="6709063" y="6066790"/>
                    </a:lnTo>
                    <a:lnTo>
                      <a:pt x="6709063" y="0"/>
                    </a:lnTo>
                    <a:lnTo>
                      <a:pt x="1692910" y="0"/>
                    </a:lnTo>
                    <a:close/>
                    <a:moveTo>
                      <a:pt x="7166263" y="0"/>
                    </a:moveTo>
                    <a:lnTo>
                      <a:pt x="6709063" y="0"/>
                    </a:lnTo>
                    <a:lnTo>
                      <a:pt x="6709063" y="6065520"/>
                    </a:lnTo>
                    <a:lnTo>
                      <a:pt x="6719223" y="6065520"/>
                    </a:lnTo>
                    <a:cubicBezTo>
                      <a:pt x="7458363" y="6065520"/>
                      <a:pt x="8107333" y="5462270"/>
                      <a:pt x="8160673" y="4725670"/>
                    </a:cubicBezTo>
                    <a:lnTo>
                      <a:pt x="8410863" y="1338580"/>
                    </a:lnTo>
                    <a:cubicBezTo>
                      <a:pt x="8465473" y="603250"/>
                      <a:pt x="7905404" y="0"/>
                      <a:pt x="7166263"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6EC4C6"/>
              </a:solidFill>
            </p:spPr>
            <p:txBody>
              <a:bodyPr/>
              <a:lstStyle/>
              <a:p>
                <a:endParaRPr lang="en-GB" dirty="0"/>
              </a:p>
            </p:txBody>
          </p:sp>
        </p:grpSp>
        <p:sp>
          <p:nvSpPr>
            <p:cNvPr id="8" name="TextBox 27">
              <a:extLst>
                <a:ext uri="{FF2B5EF4-FFF2-40B4-BE49-F238E27FC236}">
                  <a16:creationId xmlns:a16="http://schemas.microsoft.com/office/drawing/2014/main" id="{14DBFBB3-F635-FB65-F933-5507195095AA}"/>
                </a:ext>
              </a:extLst>
            </p:cNvPr>
            <p:cNvSpPr txBox="1"/>
            <p:nvPr/>
          </p:nvSpPr>
          <p:spPr>
            <a:xfrm rot="21264369">
              <a:off x="8029597" y="3489750"/>
              <a:ext cx="4760402" cy="2308341"/>
            </a:xfrm>
            <a:prstGeom prst="rect">
              <a:avLst/>
            </a:prstGeom>
          </p:spPr>
          <p:txBody>
            <a:bodyPr wrap="square" lIns="0" tIns="0" rIns="0" bIns="0" rtlCol="0" anchor="t">
              <a:spAutoFit/>
            </a:bodyPr>
            <a:lstStyle/>
            <a:p>
              <a:pPr algn="ctr"/>
              <a:r>
                <a:rPr lang="en-US" sz="2800" dirty="0">
                  <a:solidFill>
                    <a:srgbClr val="424D5B"/>
                  </a:solidFill>
                  <a:latin typeface="Fredoka"/>
                  <a:ea typeface="Fredoka"/>
                  <a:cs typeface="Fredoka"/>
                  <a:sym typeface="Fredoka"/>
                </a:rPr>
                <a:t>Urban Issues and </a:t>
              </a:r>
              <a:br>
                <a:rPr lang="en-US" sz="2800" dirty="0">
                  <a:solidFill>
                    <a:srgbClr val="424D5B"/>
                  </a:solidFill>
                  <a:latin typeface="Fredoka"/>
                  <a:ea typeface="Fredoka"/>
                  <a:cs typeface="Fredoka"/>
                  <a:sym typeface="Fredoka"/>
                </a:rPr>
              </a:br>
              <a:r>
                <a:rPr lang="en-US" sz="2800" dirty="0">
                  <a:solidFill>
                    <a:srgbClr val="424D5B"/>
                  </a:solidFill>
                  <a:latin typeface="Fredoka"/>
                  <a:ea typeface="Fredoka"/>
                  <a:cs typeface="Fredoka"/>
                  <a:sym typeface="Fredoka"/>
                </a:rPr>
                <a:t>Challenges</a:t>
              </a:r>
            </a:p>
          </p:txBody>
        </p:sp>
      </p:grpSp>
      <p:grpSp>
        <p:nvGrpSpPr>
          <p:cNvPr id="10" name="Group 9">
            <a:extLst>
              <a:ext uri="{FF2B5EF4-FFF2-40B4-BE49-F238E27FC236}">
                <a16:creationId xmlns:a16="http://schemas.microsoft.com/office/drawing/2014/main" id="{812182DA-C308-373F-CCF8-AD35A4F087F9}"/>
              </a:ext>
            </a:extLst>
          </p:cNvPr>
          <p:cNvGrpSpPr/>
          <p:nvPr/>
        </p:nvGrpSpPr>
        <p:grpSpPr>
          <a:xfrm>
            <a:off x="478059" y="2437418"/>
            <a:ext cx="2387105" cy="887251"/>
            <a:chOff x="6441631" y="9602165"/>
            <a:chExt cx="2387105" cy="887251"/>
          </a:xfrm>
        </p:grpSpPr>
        <p:pic>
          <p:nvPicPr>
            <p:cNvPr id="11" name="Graphic 10">
              <a:hlinkClick r:id="" action="ppaction://hlinkshowjump?jump=nextslide"/>
              <a:extLst>
                <a:ext uri="{FF2B5EF4-FFF2-40B4-BE49-F238E27FC236}">
                  <a16:creationId xmlns:a16="http://schemas.microsoft.com/office/drawing/2014/main" id="{75413EAF-E718-5146-0F1A-85E4C67F7CFC}"/>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8135962" y="9699403"/>
              <a:ext cx="692774" cy="692774"/>
            </a:xfrm>
            <a:prstGeom prst="rect">
              <a:avLst/>
            </a:prstGeom>
          </p:spPr>
        </p:pic>
        <p:pic>
          <p:nvPicPr>
            <p:cNvPr id="12" name="Graphic 11">
              <a:hlinkClick r:id="" action="ppaction://hlinkshowjump?jump=previousslide"/>
              <a:extLst>
                <a:ext uri="{FF2B5EF4-FFF2-40B4-BE49-F238E27FC236}">
                  <a16:creationId xmlns:a16="http://schemas.microsoft.com/office/drawing/2014/main" id="{C7052028-1963-EF31-8EC3-9AECE7EBC9FD}"/>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flipH="1">
              <a:off x="6441631" y="9699403"/>
              <a:ext cx="692774" cy="692774"/>
            </a:xfrm>
            <a:prstGeom prst="rect">
              <a:avLst/>
            </a:prstGeom>
          </p:spPr>
        </p:pic>
        <p:pic>
          <p:nvPicPr>
            <p:cNvPr id="13" name="Graphic 12">
              <a:hlinkClick r:id="rId6" action="ppaction://hlinksldjump"/>
              <a:extLst>
                <a:ext uri="{FF2B5EF4-FFF2-40B4-BE49-F238E27FC236}">
                  <a16:creationId xmlns:a16="http://schemas.microsoft.com/office/drawing/2014/main" id="{F45F529E-B164-17D2-9659-58D3F63FB578}"/>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7191558" y="9602165"/>
              <a:ext cx="887251" cy="887251"/>
            </a:xfrm>
            <a:prstGeom prst="rect">
              <a:avLst/>
            </a:prstGeom>
          </p:spPr>
        </p:pic>
      </p:grpSp>
      <p:pic>
        <p:nvPicPr>
          <p:cNvPr id="3" name="Picture 2" descr="A paper with text and images of buildings and a river&#10;&#10;AI-generated content may be incorrect.">
            <a:extLst>
              <a:ext uri="{FF2B5EF4-FFF2-40B4-BE49-F238E27FC236}">
                <a16:creationId xmlns:a16="http://schemas.microsoft.com/office/drawing/2014/main" id="{E8A824C5-E8F0-6DC0-2A9D-1E59447F8E7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82667" y="417954"/>
            <a:ext cx="10484879" cy="7362923"/>
          </a:xfrm>
          <a:prstGeom prst="rect">
            <a:avLst/>
          </a:prstGeom>
        </p:spPr>
      </p:pic>
      <p:sp>
        <p:nvSpPr>
          <p:cNvPr id="4" name="TextBox 3">
            <a:extLst>
              <a:ext uri="{FF2B5EF4-FFF2-40B4-BE49-F238E27FC236}">
                <a16:creationId xmlns:a16="http://schemas.microsoft.com/office/drawing/2014/main" id="{337CBF02-2EA1-BBBD-6323-662A227F013D}"/>
              </a:ext>
            </a:extLst>
          </p:cNvPr>
          <p:cNvSpPr txBox="1"/>
          <p:nvPr/>
        </p:nvSpPr>
        <p:spPr>
          <a:xfrm>
            <a:off x="3578353" y="8470900"/>
            <a:ext cx="8852367" cy="1107996"/>
          </a:xfrm>
          <a:prstGeom prst="rect">
            <a:avLst/>
          </a:prstGeom>
        </p:spPr>
        <p:txBody>
          <a:bodyPr wrap="square" lIns="0" tIns="0" rIns="0" bIns="0" rtlCol="0" anchor="t">
            <a:spAutoFit/>
          </a:bodyPr>
          <a:lstStyle/>
          <a:p>
            <a:r>
              <a:rPr lang="en-US" sz="36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Let’s review a student answer before we attempt the question. </a:t>
            </a:r>
          </a:p>
        </p:txBody>
      </p:sp>
      <p:grpSp>
        <p:nvGrpSpPr>
          <p:cNvPr id="2" name="Group 1">
            <a:extLst>
              <a:ext uri="{FF2B5EF4-FFF2-40B4-BE49-F238E27FC236}">
                <a16:creationId xmlns:a16="http://schemas.microsoft.com/office/drawing/2014/main" id="{8C599E40-A4B0-FB1A-9B5A-C47DC3103708}"/>
              </a:ext>
            </a:extLst>
          </p:cNvPr>
          <p:cNvGrpSpPr/>
          <p:nvPr/>
        </p:nvGrpSpPr>
        <p:grpSpPr>
          <a:xfrm>
            <a:off x="6214269" y="10174043"/>
            <a:ext cx="3124200" cy="519357"/>
            <a:chOff x="4702722" y="9210782"/>
            <a:chExt cx="1857404" cy="308769"/>
          </a:xfrm>
        </p:grpSpPr>
        <p:sp>
          <p:nvSpPr>
            <p:cNvPr id="5" name="Rounded Rectangle 4">
              <a:hlinkClick r:id="rId10"/>
              <a:extLst>
                <a:ext uri="{FF2B5EF4-FFF2-40B4-BE49-F238E27FC236}">
                  <a16:creationId xmlns:a16="http://schemas.microsoft.com/office/drawing/2014/main" id="{44094DB7-69AF-EDF6-D77B-C96D7F275CCC}"/>
                </a:ext>
              </a:extLst>
            </p:cNvPr>
            <p:cNvSpPr/>
            <p:nvPr/>
          </p:nvSpPr>
          <p:spPr>
            <a:xfrm>
              <a:off x="4702722" y="9210782"/>
              <a:ext cx="1857404" cy="30876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7" name="Picture 16" descr="Internet Geography">
              <a:hlinkClick r:id="rId10"/>
              <a:extLst>
                <a:ext uri="{FF2B5EF4-FFF2-40B4-BE49-F238E27FC236}">
                  <a16:creationId xmlns:a16="http://schemas.microsoft.com/office/drawing/2014/main" id="{5958732E-79D3-A246-0B4B-4A031FDE0CA9}"/>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729913" y="9254588"/>
              <a:ext cx="1793919" cy="206499"/>
            </a:xfrm>
            <a:prstGeom prst="rect">
              <a:avLst/>
            </a:prstGeom>
            <a:noFill/>
            <a:ln>
              <a:noFill/>
            </a:ln>
          </p:spPr>
        </p:pic>
      </p:grpSp>
      <p:grpSp>
        <p:nvGrpSpPr>
          <p:cNvPr id="18" name="Group 17">
            <a:extLst>
              <a:ext uri="{FF2B5EF4-FFF2-40B4-BE49-F238E27FC236}">
                <a16:creationId xmlns:a16="http://schemas.microsoft.com/office/drawing/2014/main" id="{6B3031AC-0A39-2E6A-AEE3-4C9239BF6880}"/>
              </a:ext>
            </a:extLst>
          </p:cNvPr>
          <p:cNvGrpSpPr/>
          <p:nvPr/>
        </p:nvGrpSpPr>
        <p:grpSpPr>
          <a:xfrm>
            <a:off x="303561" y="3499257"/>
            <a:ext cx="2982482" cy="685800"/>
            <a:chOff x="303561" y="3670300"/>
            <a:chExt cx="2982482" cy="685800"/>
          </a:xfrm>
        </p:grpSpPr>
        <p:sp>
          <p:nvSpPr>
            <p:cNvPr id="19" name="Rounded Rectangle 18">
              <a:hlinkClick r:id="rId6" action="ppaction://hlinksldjump"/>
              <a:extLst>
                <a:ext uri="{FF2B5EF4-FFF2-40B4-BE49-F238E27FC236}">
                  <a16:creationId xmlns:a16="http://schemas.microsoft.com/office/drawing/2014/main" id="{59F06679-682F-5D54-8C25-DFA4AFE5E889}"/>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20" name="TextBox 19">
              <a:hlinkClick r:id="rId6" action="ppaction://hlinksldjump"/>
              <a:extLst>
                <a:ext uri="{FF2B5EF4-FFF2-40B4-BE49-F238E27FC236}">
                  <a16:creationId xmlns:a16="http://schemas.microsoft.com/office/drawing/2014/main" id="{D61F605D-8C13-7988-AF2B-6E94ED43B9AF}"/>
                </a:ext>
              </a:extLst>
            </p:cNvPr>
            <p:cNvSpPr txBox="1"/>
            <p:nvPr/>
          </p:nvSpPr>
          <p:spPr>
            <a:xfrm>
              <a:off x="346869" y="3767539"/>
              <a:ext cx="2657585" cy="461665"/>
            </a:xfrm>
            <a:prstGeom prst="rect">
              <a:avLst/>
            </a:prstGeom>
            <a:noFill/>
          </p:spPr>
          <p:txBody>
            <a:bodyPr wrap="square" rtlCol="0">
              <a:spAutoFit/>
            </a:bodyPr>
            <a:lstStyle/>
            <a:p>
              <a:r>
                <a:rPr lang="en-GB" sz="2400" b="1" dirty="0"/>
                <a:t>Exam Question</a:t>
              </a:r>
            </a:p>
          </p:txBody>
        </p:sp>
      </p:grpSp>
      <p:grpSp>
        <p:nvGrpSpPr>
          <p:cNvPr id="21" name="Group 20">
            <a:extLst>
              <a:ext uri="{FF2B5EF4-FFF2-40B4-BE49-F238E27FC236}">
                <a16:creationId xmlns:a16="http://schemas.microsoft.com/office/drawing/2014/main" id="{6E596FD7-A80E-D244-B820-F150DB047B84}"/>
              </a:ext>
            </a:extLst>
          </p:cNvPr>
          <p:cNvGrpSpPr/>
          <p:nvPr/>
        </p:nvGrpSpPr>
        <p:grpSpPr>
          <a:xfrm>
            <a:off x="270669" y="4285027"/>
            <a:ext cx="3015374" cy="685800"/>
            <a:chOff x="270669" y="3670300"/>
            <a:chExt cx="3015374" cy="685800"/>
          </a:xfrm>
        </p:grpSpPr>
        <p:sp>
          <p:nvSpPr>
            <p:cNvPr id="22" name="Rounded Rectangle 21">
              <a:hlinkClick r:id="rId12" action="ppaction://hlinksldjump"/>
              <a:extLst>
                <a:ext uri="{FF2B5EF4-FFF2-40B4-BE49-F238E27FC236}">
                  <a16:creationId xmlns:a16="http://schemas.microsoft.com/office/drawing/2014/main" id="{AA5E7070-D521-0FCD-27F4-2AEF93BAAD3F}"/>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23" name="TextBox 22">
              <a:hlinkClick r:id="rId12" action="ppaction://hlinksldjump"/>
              <a:extLst>
                <a:ext uri="{FF2B5EF4-FFF2-40B4-BE49-F238E27FC236}">
                  <a16:creationId xmlns:a16="http://schemas.microsoft.com/office/drawing/2014/main" id="{695B3989-737E-C9AD-C925-DE13CF31D4F5}"/>
                </a:ext>
              </a:extLst>
            </p:cNvPr>
            <p:cNvSpPr txBox="1"/>
            <p:nvPr/>
          </p:nvSpPr>
          <p:spPr>
            <a:xfrm>
              <a:off x="270669" y="3767539"/>
              <a:ext cx="2657585" cy="461665"/>
            </a:xfrm>
            <a:prstGeom prst="rect">
              <a:avLst/>
            </a:prstGeom>
            <a:noFill/>
          </p:spPr>
          <p:txBody>
            <a:bodyPr wrap="square" rtlCol="0">
              <a:spAutoFit/>
            </a:bodyPr>
            <a:lstStyle/>
            <a:p>
              <a:r>
                <a:rPr lang="en-GB" sz="2400" b="1" dirty="0"/>
                <a:t>Deconstruct the Q</a:t>
              </a:r>
            </a:p>
          </p:txBody>
        </p:sp>
      </p:grpSp>
      <p:grpSp>
        <p:nvGrpSpPr>
          <p:cNvPr id="24" name="Group 23">
            <a:extLst>
              <a:ext uri="{FF2B5EF4-FFF2-40B4-BE49-F238E27FC236}">
                <a16:creationId xmlns:a16="http://schemas.microsoft.com/office/drawing/2014/main" id="{B257365F-FB9B-938B-F4ED-35ABE86CCF1D}"/>
              </a:ext>
            </a:extLst>
          </p:cNvPr>
          <p:cNvGrpSpPr/>
          <p:nvPr/>
        </p:nvGrpSpPr>
        <p:grpSpPr>
          <a:xfrm>
            <a:off x="297163" y="5068066"/>
            <a:ext cx="2982482" cy="685800"/>
            <a:chOff x="303561" y="3670300"/>
            <a:chExt cx="2982482" cy="685800"/>
          </a:xfrm>
        </p:grpSpPr>
        <p:sp>
          <p:nvSpPr>
            <p:cNvPr id="25" name="Rounded Rectangle 24">
              <a:hlinkClick r:id="rId13" action="ppaction://hlinksldjump"/>
              <a:extLst>
                <a:ext uri="{FF2B5EF4-FFF2-40B4-BE49-F238E27FC236}">
                  <a16:creationId xmlns:a16="http://schemas.microsoft.com/office/drawing/2014/main" id="{2EE186D5-EF49-65AB-69E0-4329EF0BE7D8}"/>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27" name="TextBox 26">
              <a:hlinkClick r:id="rId13" action="ppaction://hlinksldjump"/>
              <a:extLst>
                <a:ext uri="{FF2B5EF4-FFF2-40B4-BE49-F238E27FC236}">
                  <a16:creationId xmlns:a16="http://schemas.microsoft.com/office/drawing/2014/main" id="{CD4153A7-692B-24EB-89A8-58233BA9F89D}"/>
                </a:ext>
              </a:extLst>
            </p:cNvPr>
            <p:cNvSpPr txBox="1"/>
            <p:nvPr/>
          </p:nvSpPr>
          <p:spPr>
            <a:xfrm>
              <a:off x="353267" y="3767539"/>
              <a:ext cx="2657585" cy="461665"/>
            </a:xfrm>
            <a:prstGeom prst="rect">
              <a:avLst/>
            </a:prstGeom>
            <a:noFill/>
          </p:spPr>
          <p:txBody>
            <a:bodyPr wrap="square" rtlCol="0">
              <a:spAutoFit/>
            </a:bodyPr>
            <a:lstStyle/>
            <a:p>
              <a:r>
                <a:rPr lang="en-GB" sz="2400" b="1" dirty="0"/>
                <a:t>Figure Analysis</a:t>
              </a:r>
            </a:p>
          </p:txBody>
        </p:sp>
      </p:grpSp>
      <p:grpSp>
        <p:nvGrpSpPr>
          <p:cNvPr id="28" name="Group 27">
            <a:extLst>
              <a:ext uri="{FF2B5EF4-FFF2-40B4-BE49-F238E27FC236}">
                <a16:creationId xmlns:a16="http://schemas.microsoft.com/office/drawing/2014/main" id="{B3B50439-7686-2B37-F41D-BC895B488057}"/>
              </a:ext>
            </a:extLst>
          </p:cNvPr>
          <p:cNvGrpSpPr/>
          <p:nvPr/>
        </p:nvGrpSpPr>
        <p:grpSpPr>
          <a:xfrm>
            <a:off x="307442" y="5851105"/>
            <a:ext cx="2982482" cy="685800"/>
            <a:chOff x="303561" y="3670300"/>
            <a:chExt cx="2982482" cy="685800"/>
          </a:xfrm>
        </p:grpSpPr>
        <p:sp>
          <p:nvSpPr>
            <p:cNvPr id="29" name="Rounded Rectangle 28">
              <a:hlinkClick r:id="rId14" action="ppaction://hlinksldjump"/>
              <a:extLst>
                <a:ext uri="{FF2B5EF4-FFF2-40B4-BE49-F238E27FC236}">
                  <a16:creationId xmlns:a16="http://schemas.microsoft.com/office/drawing/2014/main" id="{D4843C7E-8BA2-072C-0206-22C61E038730}"/>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30" name="TextBox 29">
              <a:hlinkClick r:id="rId14" action="ppaction://hlinksldjump"/>
              <a:extLst>
                <a:ext uri="{FF2B5EF4-FFF2-40B4-BE49-F238E27FC236}">
                  <a16:creationId xmlns:a16="http://schemas.microsoft.com/office/drawing/2014/main" id="{8E5B2404-8969-DC53-5A78-A006D118F13F}"/>
                </a:ext>
              </a:extLst>
            </p:cNvPr>
            <p:cNvSpPr txBox="1"/>
            <p:nvPr/>
          </p:nvSpPr>
          <p:spPr>
            <a:xfrm>
              <a:off x="342988" y="3767539"/>
              <a:ext cx="2657585" cy="461665"/>
            </a:xfrm>
            <a:prstGeom prst="rect">
              <a:avLst/>
            </a:prstGeom>
            <a:noFill/>
          </p:spPr>
          <p:txBody>
            <a:bodyPr wrap="square" rtlCol="0">
              <a:spAutoFit/>
            </a:bodyPr>
            <a:lstStyle/>
            <a:p>
              <a:r>
                <a:rPr lang="en-GB" sz="2400" b="1" dirty="0"/>
                <a:t>Case Study</a:t>
              </a:r>
            </a:p>
          </p:txBody>
        </p:sp>
      </p:grpSp>
      <p:grpSp>
        <p:nvGrpSpPr>
          <p:cNvPr id="31" name="Group 30">
            <a:extLst>
              <a:ext uri="{FF2B5EF4-FFF2-40B4-BE49-F238E27FC236}">
                <a16:creationId xmlns:a16="http://schemas.microsoft.com/office/drawing/2014/main" id="{125AB163-0CDD-F25E-93BC-808782198BF9}"/>
              </a:ext>
            </a:extLst>
          </p:cNvPr>
          <p:cNvGrpSpPr/>
          <p:nvPr/>
        </p:nvGrpSpPr>
        <p:grpSpPr>
          <a:xfrm>
            <a:off x="297163" y="6634144"/>
            <a:ext cx="2982482" cy="685800"/>
            <a:chOff x="303561" y="3670300"/>
            <a:chExt cx="2982482" cy="685800"/>
          </a:xfrm>
        </p:grpSpPr>
        <p:sp>
          <p:nvSpPr>
            <p:cNvPr id="32" name="Rounded Rectangle 31">
              <a:hlinkClick r:id="rId15" action="ppaction://hlinksldjump"/>
              <a:extLst>
                <a:ext uri="{FF2B5EF4-FFF2-40B4-BE49-F238E27FC236}">
                  <a16:creationId xmlns:a16="http://schemas.microsoft.com/office/drawing/2014/main" id="{85D1017F-00EF-81A5-AE43-E1A7285FBD3B}"/>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33" name="TextBox 32">
              <a:hlinkClick r:id="rId15" action="ppaction://hlinksldjump"/>
              <a:extLst>
                <a:ext uri="{FF2B5EF4-FFF2-40B4-BE49-F238E27FC236}">
                  <a16:creationId xmlns:a16="http://schemas.microsoft.com/office/drawing/2014/main" id="{C0B26B6E-0A72-AE46-CF5A-4A727CE00EF3}"/>
                </a:ext>
              </a:extLst>
            </p:cNvPr>
            <p:cNvSpPr txBox="1"/>
            <p:nvPr/>
          </p:nvSpPr>
          <p:spPr>
            <a:xfrm>
              <a:off x="353267" y="3813145"/>
              <a:ext cx="2657585" cy="400110"/>
            </a:xfrm>
            <a:prstGeom prst="rect">
              <a:avLst/>
            </a:prstGeom>
            <a:noFill/>
          </p:spPr>
          <p:txBody>
            <a:bodyPr wrap="square" rtlCol="0">
              <a:spAutoFit/>
            </a:bodyPr>
            <a:lstStyle/>
            <a:p>
              <a:r>
                <a:rPr lang="en-GB" sz="2000" b="1" dirty="0"/>
                <a:t>Review Answer - Lagos</a:t>
              </a:r>
            </a:p>
          </p:txBody>
        </p:sp>
      </p:grpSp>
      <p:grpSp>
        <p:nvGrpSpPr>
          <p:cNvPr id="34" name="Group 33">
            <a:extLst>
              <a:ext uri="{FF2B5EF4-FFF2-40B4-BE49-F238E27FC236}">
                <a16:creationId xmlns:a16="http://schemas.microsoft.com/office/drawing/2014/main" id="{3B7279B9-A621-815C-E86F-B0F30DAFC8CE}"/>
              </a:ext>
            </a:extLst>
          </p:cNvPr>
          <p:cNvGrpSpPr/>
          <p:nvPr/>
        </p:nvGrpSpPr>
        <p:grpSpPr>
          <a:xfrm>
            <a:off x="290288" y="7417183"/>
            <a:ext cx="3039063" cy="685800"/>
            <a:chOff x="303561" y="3670300"/>
            <a:chExt cx="3039063" cy="685800"/>
          </a:xfrm>
        </p:grpSpPr>
        <p:sp>
          <p:nvSpPr>
            <p:cNvPr id="35" name="Rounded Rectangle 34">
              <a:hlinkClick r:id="rId16" action="ppaction://hlinksldjump"/>
              <a:extLst>
                <a:ext uri="{FF2B5EF4-FFF2-40B4-BE49-F238E27FC236}">
                  <a16:creationId xmlns:a16="http://schemas.microsoft.com/office/drawing/2014/main" id="{EFDDB10B-73D0-B458-D86B-8B2AF1A1C7A2}"/>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36" name="TextBox 35">
              <a:hlinkClick r:id="rId16" action="ppaction://hlinksldjump"/>
              <a:extLst>
                <a:ext uri="{FF2B5EF4-FFF2-40B4-BE49-F238E27FC236}">
                  <a16:creationId xmlns:a16="http://schemas.microsoft.com/office/drawing/2014/main" id="{CDDA3250-30EC-BC07-3A95-632310E76EB3}"/>
                </a:ext>
              </a:extLst>
            </p:cNvPr>
            <p:cNvSpPr txBox="1"/>
            <p:nvPr/>
          </p:nvSpPr>
          <p:spPr>
            <a:xfrm>
              <a:off x="360142" y="3813145"/>
              <a:ext cx="2982482" cy="400110"/>
            </a:xfrm>
            <a:prstGeom prst="rect">
              <a:avLst/>
            </a:prstGeom>
            <a:noFill/>
          </p:spPr>
          <p:txBody>
            <a:bodyPr wrap="square" rtlCol="0">
              <a:spAutoFit/>
            </a:bodyPr>
            <a:lstStyle/>
            <a:p>
              <a:r>
                <a:rPr lang="en-GB" sz="2000" b="1" dirty="0"/>
                <a:t>Review Answer - Mumbai</a:t>
              </a:r>
            </a:p>
          </p:txBody>
        </p:sp>
      </p:grpSp>
      <p:grpSp>
        <p:nvGrpSpPr>
          <p:cNvPr id="37" name="Group 36">
            <a:extLst>
              <a:ext uri="{FF2B5EF4-FFF2-40B4-BE49-F238E27FC236}">
                <a16:creationId xmlns:a16="http://schemas.microsoft.com/office/drawing/2014/main" id="{57B85E45-3427-A993-19D5-BCDF6E9E9A5A}"/>
              </a:ext>
            </a:extLst>
          </p:cNvPr>
          <p:cNvGrpSpPr/>
          <p:nvPr/>
        </p:nvGrpSpPr>
        <p:grpSpPr>
          <a:xfrm>
            <a:off x="275270" y="8200222"/>
            <a:ext cx="3039063" cy="685800"/>
            <a:chOff x="303561" y="3670300"/>
            <a:chExt cx="3039063" cy="685800"/>
          </a:xfrm>
        </p:grpSpPr>
        <p:sp>
          <p:nvSpPr>
            <p:cNvPr id="38" name="Rounded Rectangle 37">
              <a:hlinkClick r:id="rId17" action="ppaction://hlinksldjump"/>
              <a:extLst>
                <a:ext uri="{FF2B5EF4-FFF2-40B4-BE49-F238E27FC236}">
                  <a16:creationId xmlns:a16="http://schemas.microsoft.com/office/drawing/2014/main" id="{2DCE0A02-50D5-8FD2-3B0D-ABA9E95C93AF}"/>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39" name="TextBox 38">
              <a:hlinkClick r:id="rId17" action="ppaction://hlinksldjump"/>
              <a:extLst>
                <a:ext uri="{FF2B5EF4-FFF2-40B4-BE49-F238E27FC236}">
                  <a16:creationId xmlns:a16="http://schemas.microsoft.com/office/drawing/2014/main" id="{75DD0219-4757-0BB1-04BE-F58041874A76}"/>
                </a:ext>
              </a:extLst>
            </p:cNvPr>
            <p:cNvSpPr txBox="1"/>
            <p:nvPr/>
          </p:nvSpPr>
          <p:spPr>
            <a:xfrm>
              <a:off x="360142" y="3813145"/>
              <a:ext cx="2982482" cy="400110"/>
            </a:xfrm>
            <a:prstGeom prst="rect">
              <a:avLst/>
            </a:prstGeom>
            <a:noFill/>
          </p:spPr>
          <p:txBody>
            <a:bodyPr wrap="square" rtlCol="0">
              <a:spAutoFit/>
            </a:bodyPr>
            <a:lstStyle/>
            <a:p>
              <a:r>
                <a:rPr lang="en-GB" sz="2000" b="1" dirty="0"/>
                <a:t>Review Answer - Rio</a:t>
              </a:r>
            </a:p>
          </p:txBody>
        </p:sp>
      </p:grpSp>
      <p:grpSp>
        <p:nvGrpSpPr>
          <p:cNvPr id="40" name="Group 39">
            <a:extLst>
              <a:ext uri="{FF2B5EF4-FFF2-40B4-BE49-F238E27FC236}">
                <a16:creationId xmlns:a16="http://schemas.microsoft.com/office/drawing/2014/main" id="{8128A9DC-1A2B-675A-B5D4-2188E13F7499}"/>
              </a:ext>
            </a:extLst>
          </p:cNvPr>
          <p:cNvGrpSpPr/>
          <p:nvPr/>
        </p:nvGrpSpPr>
        <p:grpSpPr>
          <a:xfrm>
            <a:off x="286865" y="8983261"/>
            <a:ext cx="3039063" cy="685800"/>
            <a:chOff x="303561" y="3670300"/>
            <a:chExt cx="3039063" cy="685800"/>
          </a:xfrm>
        </p:grpSpPr>
        <p:sp>
          <p:nvSpPr>
            <p:cNvPr id="41" name="Rounded Rectangle 40">
              <a:hlinkClick r:id="rId18" action="ppaction://hlinksldjump"/>
              <a:extLst>
                <a:ext uri="{FF2B5EF4-FFF2-40B4-BE49-F238E27FC236}">
                  <a16:creationId xmlns:a16="http://schemas.microsoft.com/office/drawing/2014/main" id="{906DEE17-B95E-BB3E-4A97-1493143772E5}"/>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42" name="TextBox 41">
              <a:hlinkClick r:id="rId18" action="ppaction://hlinksldjump"/>
              <a:extLst>
                <a:ext uri="{FF2B5EF4-FFF2-40B4-BE49-F238E27FC236}">
                  <a16:creationId xmlns:a16="http://schemas.microsoft.com/office/drawing/2014/main" id="{9BE91A72-7F6F-F9C1-FCFE-69394C760D55}"/>
                </a:ext>
              </a:extLst>
            </p:cNvPr>
            <p:cNvSpPr txBox="1"/>
            <p:nvPr/>
          </p:nvSpPr>
          <p:spPr>
            <a:xfrm>
              <a:off x="360142" y="3813145"/>
              <a:ext cx="2982482" cy="400110"/>
            </a:xfrm>
            <a:prstGeom prst="rect">
              <a:avLst/>
            </a:prstGeom>
            <a:noFill/>
          </p:spPr>
          <p:txBody>
            <a:bodyPr wrap="square" rtlCol="0">
              <a:spAutoFit/>
            </a:bodyPr>
            <a:lstStyle/>
            <a:p>
              <a:r>
                <a:rPr lang="en-GB" sz="2000" b="1" dirty="0"/>
                <a:t>Writing Guide</a:t>
              </a:r>
            </a:p>
          </p:txBody>
        </p:sp>
      </p:grpSp>
      <p:grpSp>
        <p:nvGrpSpPr>
          <p:cNvPr id="43" name="Group 42">
            <a:extLst>
              <a:ext uri="{FF2B5EF4-FFF2-40B4-BE49-F238E27FC236}">
                <a16:creationId xmlns:a16="http://schemas.microsoft.com/office/drawing/2014/main" id="{4B20DFBE-1FFC-8AFA-485E-BF098CBDF01C}"/>
              </a:ext>
            </a:extLst>
          </p:cNvPr>
          <p:cNvGrpSpPr/>
          <p:nvPr/>
        </p:nvGrpSpPr>
        <p:grpSpPr>
          <a:xfrm>
            <a:off x="297163" y="9766300"/>
            <a:ext cx="3039063" cy="685800"/>
            <a:chOff x="303561" y="3670300"/>
            <a:chExt cx="3039063" cy="685800"/>
          </a:xfrm>
        </p:grpSpPr>
        <p:sp>
          <p:nvSpPr>
            <p:cNvPr id="44" name="Rounded Rectangle 43">
              <a:hlinkClick r:id="rId19" action="ppaction://hlinksldjump"/>
              <a:extLst>
                <a:ext uri="{FF2B5EF4-FFF2-40B4-BE49-F238E27FC236}">
                  <a16:creationId xmlns:a16="http://schemas.microsoft.com/office/drawing/2014/main" id="{2AA234C0-C5D9-4EC3-5420-5657251801DB}"/>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45" name="TextBox 44">
              <a:hlinkClick r:id="rId19" action="ppaction://hlinksldjump"/>
              <a:extLst>
                <a:ext uri="{FF2B5EF4-FFF2-40B4-BE49-F238E27FC236}">
                  <a16:creationId xmlns:a16="http://schemas.microsoft.com/office/drawing/2014/main" id="{D6A86FF2-01EA-2951-CD73-BA23575BAAE3}"/>
                </a:ext>
              </a:extLst>
            </p:cNvPr>
            <p:cNvSpPr txBox="1"/>
            <p:nvPr/>
          </p:nvSpPr>
          <p:spPr>
            <a:xfrm>
              <a:off x="360142" y="3813145"/>
              <a:ext cx="2982482" cy="400110"/>
            </a:xfrm>
            <a:prstGeom prst="rect">
              <a:avLst/>
            </a:prstGeom>
            <a:noFill/>
          </p:spPr>
          <p:txBody>
            <a:bodyPr wrap="square" rtlCol="0">
              <a:spAutoFit/>
            </a:bodyPr>
            <a:lstStyle/>
            <a:p>
              <a:r>
                <a:rPr lang="en-GB" sz="2000" b="1" dirty="0"/>
                <a:t>Writing Grid</a:t>
              </a:r>
            </a:p>
          </p:txBody>
        </p:sp>
      </p:grpSp>
    </p:spTree>
    <p:extLst>
      <p:ext uri="{BB962C8B-B14F-4D97-AF65-F5344CB8AC3E}">
        <p14:creationId xmlns:p14="http://schemas.microsoft.com/office/powerpoint/2010/main" val="3580274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55CEE-D420-8C15-FB30-24588066D6F2}"/>
            </a:ext>
          </a:extLst>
        </p:cNvPr>
        <p:cNvGrpSpPr/>
        <p:nvPr/>
      </p:nvGrpSpPr>
      <p:grpSpPr>
        <a:xfrm>
          <a:off x="0" y="0"/>
          <a:ext cx="0" cy="0"/>
          <a:chOff x="0" y="0"/>
          <a:chExt cx="0" cy="0"/>
        </a:xfrm>
      </p:grpSpPr>
      <p:sp>
        <p:nvSpPr>
          <p:cNvPr id="26" name="Freeform 5">
            <a:extLst>
              <a:ext uri="{FF2B5EF4-FFF2-40B4-BE49-F238E27FC236}">
                <a16:creationId xmlns:a16="http://schemas.microsoft.com/office/drawing/2014/main" id="{9C602D80-B1AB-6B68-AF2A-1AC6FC6C4D67}"/>
              </a:ext>
            </a:extLst>
          </p:cNvPr>
          <p:cNvSpPr/>
          <p:nvPr/>
        </p:nvSpPr>
        <p:spPr>
          <a:xfrm rot="21345723">
            <a:off x="173846" y="132421"/>
            <a:ext cx="2995532" cy="2146751"/>
          </a:xfrm>
          <a:custGeom>
            <a:avLst/>
            <a:gdLst/>
            <a:ahLst/>
            <a:cxnLst/>
            <a:rect l="l" t="t" r="r" b="b"/>
            <a:pathLst>
              <a:path w="8465473" h="6066790">
                <a:moveTo>
                  <a:pt x="1692910" y="0"/>
                </a:moveTo>
                <a:lnTo>
                  <a:pt x="1692910" y="6065520"/>
                </a:lnTo>
                <a:cubicBezTo>
                  <a:pt x="1710690" y="6066790"/>
                  <a:pt x="1728470" y="6066790"/>
                  <a:pt x="1746250" y="6066790"/>
                </a:cubicBezTo>
                <a:lnTo>
                  <a:pt x="6709063" y="6066790"/>
                </a:lnTo>
                <a:lnTo>
                  <a:pt x="6709063" y="0"/>
                </a:lnTo>
                <a:lnTo>
                  <a:pt x="1692910" y="0"/>
                </a:lnTo>
                <a:close/>
                <a:moveTo>
                  <a:pt x="7166263" y="0"/>
                </a:moveTo>
                <a:lnTo>
                  <a:pt x="6709063" y="0"/>
                </a:lnTo>
                <a:lnTo>
                  <a:pt x="6709063" y="6065520"/>
                </a:lnTo>
                <a:lnTo>
                  <a:pt x="6719223" y="6065520"/>
                </a:lnTo>
                <a:cubicBezTo>
                  <a:pt x="7458363" y="6065520"/>
                  <a:pt x="8107333" y="5462270"/>
                  <a:pt x="8160673" y="4725670"/>
                </a:cubicBezTo>
                <a:lnTo>
                  <a:pt x="8410863" y="1338580"/>
                </a:lnTo>
                <a:cubicBezTo>
                  <a:pt x="8465473" y="603250"/>
                  <a:pt x="7905404" y="0"/>
                  <a:pt x="7166263"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536072"/>
          </a:solidFill>
        </p:spPr>
        <p:txBody>
          <a:bodyPr/>
          <a:lstStyle/>
          <a:p>
            <a:endParaRPr lang="en-GB" dirty="0"/>
          </a:p>
        </p:txBody>
      </p:sp>
      <p:grpSp>
        <p:nvGrpSpPr>
          <p:cNvPr id="9" name="Group 8">
            <a:extLst>
              <a:ext uri="{FF2B5EF4-FFF2-40B4-BE49-F238E27FC236}">
                <a16:creationId xmlns:a16="http://schemas.microsoft.com/office/drawing/2014/main" id="{7AE1ECA2-C2C6-05D5-AD76-AC69936FE3F8}"/>
              </a:ext>
            </a:extLst>
          </p:cNvPr>
          <p:cNvGrpSpPr/>
          <p:nvPr/>
        </p:nvGrpSpPr>
        <p:grpSpPr>
          <a:xfrm>
            <a:off x="206245" y="264816"/>
            <a:ext cx="2848991" cy="2017634"/>
            <a:chOff x="8029597" y="2947244"/>
            <a:chExt cx="5087519" cy="3602943"/>
          </a:xfrm>
        </p:grpSpPr>
        <p:grpSp>
          <p:nvGrpSpPr>
            <p:cNvPr id="6" name="Group 11">
              <a:extLst>
                <a:ext uri="{FF2B5EF4-FFF2-40B4-BE49-F238E27FC236}">
                  <a16:creationId xmlns:a16="http://schemas.microsoft.com/office/drawing/2014/main" id="{907847A2-2EF7-0760-703C-8E218038D6C3}"/>
                </a:ext>
              </a:extLst>
            </p:cNvPr>
            <p:cNvGrpSpPr/>
            <p:nvPr/>
          </p:nvGrpSpPr>
          <p:grpSpPr>
            <a:xfrm rot="-254277">
              <a:off x="8148941" y="2947244"/>
              <a:ext cx="4968175" cy="3602943"/>
              <a:chOff x="0" y="0"/>
              <a:chExt cx="8363874" cy="6065520"/>
            </a:xfrm>
            <a:solidFill>
              <a:srgbClr val="FFFFFF"/>
            </a:solidFill>
          </p:grpSpPr>
          <p:sp>
            <p:nvSpPr>
              <p:cNvPr id="7" name="Freeform 12">
                <a:extLst>
                  <a:ext uri="{FF2B5EF4-FFF2-40B4-BE49-F238E27FC236}">
                    <a16:creationId xmlns:a16="http://schemas.microsoft.com/office/drawing/2014/main" id="{DD04297A-6466-3092-70A9-D0D7EAE836D9}"/>
                  </a:ext>
                </a:extLst>
              </p:cNvPr>
              <p:cNvSpPr/>
              <p:nvPr/>
            </p:nvSpPr>
            <p:spPr>
              <a:xfrm>
                <a:off x="-50800" y="0"/>
                <a:ext cx="8465473" cy="6066790"/>
              </a:xfrm>
              <a:custGeom>
                <a:avLst/>
                <a:gdLst/>
                <a:ahLst/>
                <a:cxnLst/>
                <a:rect l="l" t="t" r="r" b="b"/>
                <a:pathLst>
                  <a:path w="8465473" h="6066790">
                    <a:moveTo>
                      <a:pt x="1692910" y="0"/>
                    </a:moveTo>
                    <a:lnTo>
                      <a:pt x="1692910" y="6065520"/>
                    </a:lnTo>
                    <a:cubicBezTo>
                      <a:pt x="1710690" y="6066790"/>
                      <a:pt x="1728470" y="6066790"/>
                      <a:pt x="1746250" y="6066790"/>
                    </a:cubicBezTo>
                    <a:lnTo>
                      <a:pt x="6709063" y="6066790"/>
                    </a:lnTo>
                    <a:lnTo>
                      <a:pt x="6709063" y="0"/>
                    </a:lnTo>
                    <a:lnTo>
                      <a:pt x="1692910" y="0"/>
                    </a:lnTo>
                    <a:close/>
                    <a:moveTo>
                      <a:pt x="7166263" y="0"/>
                    </a:moveTo>
                    <a:lnTo>
                      <a:pt x="6709063" y="0"/>
                    </a:lnTo>
                    <a:lnTo>
                      <a:pt x="6709063" y="6065520"/>
                    </a:lnTo>
                    <a:lnTo>
                      <a:pt x="6719223" y="6065520"/>
                    </a:lnTo>
                    <a:cubicBezTo>
                      <a:pt x="7458363" y="6065520"/>
                      <a:pt x="8107333" y="5462270"/>
                      <a:pt x="8160673" y="4725670"/>
                    </a:cubicBezTo>
                    <a:lnTo>
                      <a:pt x="8410863" y="1338580"/>
                    </a:lnTo>
                    <a:cubicBezTo>
                      <a:pt x="8465473" y="603250"/>
                      <a:pt x="7905404" y="0"/>
                      <a:pt x="7166263"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6EC4C6"/>
              </a:solidFill>
            </p:spPr>
            <p:txBody>
              <a:bodyPr/>
              <a:lstStyle/>
              <a:p>
                <a:endParaRPr lang="en-GB" dirty="0"/>
              </a:p>
            </p:txBody>
          </p:sp>
        </p:grpSp>
        <p:sp>
          <p:nvSpPr>
            <p:cNvPr id="8" name="TextBox 27">
              <a:extLst>
                <a:ext uri="{FF2B5EF4-FFF2-40B4-BE49-F238E27FC236}">
                  <a16:creationId xmlns:a16="http://schemas.microsoft.com/office/drawing/2014/main" id="{EDAD8C68-9D0C-C941-63A9-EFEBADCA1042}"/>
                </a:ext>
              </a:extLst>
            </p:cNvPr>
            <p:cNvSpPr txBox="1"/>
            <p:nvPr/>
          </p:nvSpPr>
          <p:spPr>
            <a:xfrm rot="21264369">
              <a:off x="8029597" y="3489750"/>
              <a:ext cx="4760402" cy="2308341"/>
            </a:xfrm>
            <a:prstGeom prst="rect">
              <a:avLst/>
            </a:prstGeom>
          </p:spPr>
          <p:txBody>
            <a:bodyPr wrap="square" lIns="0" tIns="0" rIns="0" bIns="0" rtlCol="0" anchor="t">
              <a:spAutoFit/>
            </a:bodyPr>
            <a:lstStyle/>
            <a:p>
              <a:pPr algn="ctr"/>
              <a:r>
                <a:rPr lang="en-US" sz="2800" dirty="0">
                  <a:solidFill>
                    <a:srgbClr val="424D5B"/>
                  </a:solidFill>
                  <a:latin typeface="Fredoka"/>
                  <a:ea typeface="Fredoka"/>
                  <a:cs typeface="Fredoka"/>
                  <a:sym typeface="Fredoka"/>
                </a:rPr>
                <a:t>Urban Issues and </a:t>
              </a:r>
              <a:br>
                <a:rPr lang="en-US" sz="2800" dirty="0">
                  <a:solidFill>
                    <a:srgbClr val="424D5B"/>
                  </a:solidFill>
                  <a:latin typeface="Fredoka"/>
                  <a:ea typeface="Fredoka"/>
                  <a:cs typeface="Fredoka"/>
                  <a:sym typeface="Fredoka"/>
                </a:rPr>
              </a:br>
              <a:r>
                <a:rPr lang="en-US" sz="2800" dirty="0">
                  <a:solidFill>
                    <a:srgbClr val="424D5B"/>
                  </a:solidFill>
                  <a:latin typeface="Fredoka"/>
                  <a:ea typeface="Fredoka"/>
                  <a:cs typeface="Fredoka"/>
                  <a:sym typeface="Fredoka"/>
                </a:rPr>
                <a:t>Challenges</a:t>
              </a:r>
            </a:p>
          </p:txBody>
        </p:sp>
      </p:grpSp>
      <p:grpSp>
        <p:nvGrpSpPr>
          <p:cNvPr id="10" name="Group 9">
            <a:extLst>
              <a:ext uri="{FF2B5EF4-FFF2-40B4-BE49-F238E27FC236}">
                <a16:creationId xmlns:a16="http://schemas.microsoft.com/office/drawing/2014/main" id="{D36E77AE-AF92-F319-2BE6-E05C4553C735}"/>
              </a:ext>
            </a:extLst>
          </p:cNvPr>
          <p:cNvGrpSpPr/>
          <p:nvPr/>
        </p:nvGrpSpPr>
        <p:grpSpPr>
          <a:xfrm>
            <a:off x="478059" y="2437418"/>
            <a:ext cx="2387105" cy="887251"/>
            <a:chOff x="6441631" y="9602165"/>
            <a:chExt cx="2387105" cy="887251"/>
          </a:xfrm>
        </p:grpSpPr>
        <p:pic>
          <p:nvPicPr>
            <p:cNvPr id="11" name="Graphic 10">
              <a:hlinkClick r:id="" action="ppaction://hlinkshowjump?jump=nextslide"/>
              <a:extLst>
                <a:ext uri="{FF2B5EF4-FFF2-40B4-BE49-F238E27FC236}">
                  <a16:creationId xmlns:a16="http://schemas.microsoft.com/office/drawing/2014/main" id="{1AE12453-6432-660C-AED1-6F3F5449FB79}"/>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8135962" y="9699403"/>
              <a:ext cx="692774" cy="692774"/>
            </a:xfrm>
            <a:prstGeom prst="rect">
              <a:avLst/>
            </a:prstGeom>
          </p:spPr>
        </p:pic>
        <p:pic>
          <p:nvPicPr>
            <p:cNvPr id="12" name="Graphic 11">
              <a:hlinkClick r:id="" action="ppaction://hlinkshowjump?jump=previousslide"/>
              <a:extLst>
                <a:ext uri="{FF2B5EF4-FFF2-40B4-BE49-F238E27FC236}">
                  <a16:creationId xmlns:a16="http://schemas.microsoft.com/office/drawing/2014/main" id="{094484D7-9DFC-1CF2-F0E3-11DD64CCFAC2}"/>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flipH="1">
              <a:off x="6441631" y="9699403"/>
              <a:ext cx="692774" cy="692774"/>
            </a:xfrm>
            <a:prstGeom prst="rect">
              <a:avLst/>
            </a:prstGeom>
          </p:spPr>
        </p:pic>
        <p:pic>
          <p:nvPicPr>
            <p:cNvPr id="13" name="Graphic 12">
              <a:hlinkClick r:id="rId6" action="ppaction://hlinksldjump"/>
              <a:extLst>
                <a:ext uri="{FF2B5EF4-FFF2-40B4-BE49-F238E27FC236}">
                  <a16:creationId xmlns:a16="http://schemas.microsoft.com/office/drawing/2014/main" id="{E32E53D3-2935-8C4F-E075-69E4EFE9031C}"/>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7191558" y="9602165"/>
              <a:ext cx="887251" cy="887251"/>
            </a:xfrm>
            <a:prstGeom prst="rect">
              <a:avLst/>
            </a:prstGeom>
          </p:spPr>
        </p:pic>
      </p:grpSp>
      <p:sp>
        <p:nvSpPr>
          <p:cNvPr id="4" name="TextBox 3">
            <a:extLst>
              <a:ext uri="{FF2B5EF4-FFF2-40B4-BE49-F238E27FC236}">
                <a16:creationId xmlns:a16="http://schemas.microsoft.com/office/drawing/2014/main" id="{BD32ADD6-9B30-3088-C941-F9A2E5478F00}"/>
              </a:ext>
            </a:extLst>
          </p:cNvPr>
          <p:cNvSpPr txBox="1"/>
          <p:nvPr/>
        </p:nvSpPr>
        <p:spPr>
          <a:xfrm>
            <a:off x="3547269" y="380958"/>
            <a:ext cx="8852367" cy="553998"/>
          </a:xfrm>
          <a:prstGeom prst="rect">
            <a:avLst/>
          </a:prstGeom>
        </p:spPr>
        <p:txBody>
          <a:bodyPr wrap="square" lIns="0" tIns="0" rIns="0" bIns="0" rtlCol="0" anchor="t">
            <a:spAutoFit/>
          </a:bodyPr>
          <a:lstStyle/>
          <a:p>
            <a:r>
              <a:rPr lang="en-US" sz="36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Student answer 2 - Mumbai: </a:t>
            </a:r>
          </a:p>
        </p:txBody>
      </p:sp>
      <p:sp>
        <p:nvSpPr>
          <p:cNvPr id="2" name="TextBox 1">
            <a:extLst>
              <a:ext uri="{FF2B5EF4-FFF2-40B4-BE49-F238E27FC236}">
                <a16:creationId xmlns:a16="http://schemas.microsoft.com/office/drawing/2014/main" id="{A11C9425-8322-1D5D-E2CF-F6F0A2740505}"/>
              </a:ext>
            </a:extLst>
          </p:cNvPr>
          <p:cNvSpPr txBox="1"/>
          <p:nvPr/>
        </p:nvSpPr>
        <p:spPr>
          <a:xfrm>
            <a:off x="3547268" y="1434130"/>
            <a:ext cx="10560479" cy="7786747"/>
          </a:xfrm>
          <a:prstGeom prst="rect">
            <a:avLst/>
          </a:prstGeom>
        </p:spPr>
        <p:txBody>
          <a:bodyPr wrap="square" lIns="0" tIns="0" rIns="0" bIns="0" rtlCol="0" anchor="t">
            <a:spAutoFit/>
          </a:bodyPr>
          <a:lstStyle/>
          <a:p>
            <a:r>
              <a:rPr lang="en-US" sz="22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In Figure 1, which shows Kibera in Nairobi, Kenya, we can see overcrowded housing built from corrugated iron. This highlights one of the main social challenges of urban growth in LIC/NEE cities. Informal settlements like Kibera often lack clean water and toilets, which increases the spread of diseases such as cholera. The houses are built close together, creating fire risks, and piles of waste can also be seen, showing that the city struggles to manage rubbish collection. These conditions reduce people’s quality of life and limit life expectancy.</a:t>
            </a:r>
          </a:p>
          <a:p>
            <a:endParaRPr lang="en-US" sz="22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endParaRPr>
          </a:p>
          <a:p>
            <a:r>
              <a:rPr lang="en-US" sz="22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A case study of Mumbai, India, also shows how urban growth creates challenges. Dharavi, one of the largest slums in the world, is home to over 1 million people in just 2.1 km², creating very high population density. Although about 85% of residents are employed, most work in the informal sector in jobs like recycling or pottery, which are low paid and unregulated, leaving families trapped in poverty. Social services are under huge pressure – although literacy rates in Mumbai are around 90% compared to about 70% in rural India, schools and healthcare facilities are overcrowded, and many people cannot access them when needed. Air pollution and traffic congestion are also major problems, affecting people’s health and wellbeing.</a:t>
            </a:r>
          </a:p>
          <a:p>
            <a:endParaRPr lang="en-US" sz="22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endParaRPr>
          </a:p>
          <a:p>
            <a:r>
              <a:rPr lang="en-US" sz="22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In conclusion, Figure 1 and Mumbai show that rapid urban growth creates serious social challenges, such as poor housing, poor sanitation and pressure on services, as well as economic challenges including insecure employment and continuing poverty.</a:t>
            </a:r>
          </a:p>
        </p:txBody>
      </p:sp>
      <p:sp>
        <p:nvSpPr>
          <p:cNvPr id="5" name="TextBox 4">
            <a:extLst>
              <a:ext uri="{FF2B5EF4-FFF2-40B4-BE49-F238E27FC236}">
                <a16:creationId xmlns:a16="http://schemas.microsoft.com/office/drawing/2014/main" id="{C03E3426-79E2-BF9E-5F7C-165658E9D705}"/>
              </a:ext>
            </a:extLst>
          </p:cNvPr>
          <p:cNvSpPr txBox="1"/>
          <p:nvPr/>
        </p:nvSpPr>
        <p:spPr>
          <a:xfrm>
            <a:off x="3523076" y="9291848"/>
            <a:ext cx="8852367" cy="1107996"/>
          </a:xfrm>
          <a:prstGeom prst="rect">
            <a:avLst/>
          </a:prstGeom>
        </p:spPr>
        <p:txBody>
          <a:bodyPr wrap="square" lIns="0" tIns="0" rIns="0" bIns="0" rtlCol="0" anchor="t">
            <a:spAutoFit/>
          </a:bodyPr>
          <a:lstStyle/>
          <a:p>
            <a:r>
              <a:rPr lang="en-US" sz="36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Using the mark scheme, what level would you give it? </a:t>
            </a:r>
          </a:p>
        </p:txBody>
      </p:sp>
      <p:grpSp>
        <p:nvGrpSpPr>
          <p:cNvPr id="3" name="Group 2">
            <a:extLst>
              <a:ext uri="{FF2B5EF4-FFF2-40B4-BE49-F238E27FC236}">
                <a16:creationId xmlns:a16="http://schemas.microsoft.com/office/drawing/2014/main" id="{85C27CEF-3377-2193-F42D-A0D289C71A51}"/>
              </a:ext>
            </a:extLst>
          </p:cNvPr>
          <p:cNvGrpSpPr/>
          <p:nvPr/>
        </p:nvGrpSpPr>
        <p:grpSpPr>
          <a:xfrm>
            <a:off x="6214269" y="10174043"/>
            <a:ext cx="3124200" cy="519357"/>
            <a:chOff x="4702722" y="9210782"/>
            <a:chExt cx="1857404" cy="308769"/>
          </a:xfrm>
        </p:grpSpPr>
        <p:sp>
          <p:nvSpPr>
            <p:cNvPr id="17" name="Rounded Rectangle 16">
              <a:hlinkClick r:id="rId9"/>
              <a:extLst>
                <a:ext uri="{FF2B5EF4-FFF2-40B4-BE49-F238E27FC236}">
                  <a16:creationId xmlns:a16="http://schemas.microsoft.com/office/drawing/2014/main" id="{6C346AA7-19DC-C030-56C2-A5E1A80FFDD6}"/>
                </a:ext>
              </a:extLst>
            </p:cNvPr>
            <p:cNvSpPr/>
            <p:nvPr/>
          </p:nvSpPr>
          <p:spPr>
            <a:xfrm>
              <a:off x="4702722" y="9210782"/>
              <a:ext cx="1857404" cy="30876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8" name="Picture 17" descr="Internet Geography">
              <a:hlinkClick r:id="rId9"/>
              <a:extLst>
                <a:ext uri="{FF2B5EF4-FFF2-40B4-BE49-F238E27FC236}">
                  <a16:creationId xmlns:a16="http://schemas.microsoft.com/office/drawing/2014/main" id="{E5580A5E-F556-10AD-9D74-ED07E8E6051F}"/>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729913" y="9254588"/>
              <a:ext cx="1793919" cy="206499"/>
            </a:xfrm>
            <a:prstGeom prst="rect">
              <a:avLst/>
            </a:prstGeom>
            <a:noFill/>
            <a:ln>
              <a:noFill/>
            </a:ln>
          </p:spPr>
        </p:pic>
      </p:grpSp>
      <p:grpSp>
        <p:nvGrpSpPr>
          <p:cNvPr id="19" name="Group 18">
            <a:extLst>
              <a:ext uri="{FF2B5EF4-FFF2-40B4-BE49-F238E27FC236}">
                <a16:creationId xmlns:a16="http://schemas.microsoft.com/office/drawing/2014/main" id="{D2260C93-2DAF-8972-6CDC-5650155D6E08}"/>
              </a:ext>
            </a:extLst>
          </p:cNvPr>
          <p:cNvGrpSpPr/>
          <p:nvPr/>
        </p:nvGrpSpPr>
        <p:grpSpPr>
          <a:xfrm>
            <a:off x="303561" y="3499257"/>
            <a:ext cx="2982482" cy="685800"/>
            <a:chOff x="303561" y="3670300"/>
            <a:chExt cx="2982482" cy="685800"/>
          </a:xfrm>
        </p:grpSpPr>
        <p:sp>
          <p:nvSpPr>
            <p:cNvPr id="20" name="Rounded Rectangle 19">
              <a:hlinkClick r:id="rId6" action="ppaction://hlinksldjump"/>
              <a:extLst>
                <a:ext uri="{FF2B5EF4-FFF2-40B4-BE49-F238E27FC236}">
                  <a16:creationId xmlns:a16="http://schemas.microsoft.com/office/drawing/2014/main" id="{E4FE7B16-0EDC-5D18-40A4-AC444292E7CE}"/>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21" name="TextBox 20">
              <a:hlinkClick r:id="rId6" action="ppaction://hlinksldjump"/>
              <a:extLst>
                <a:ext uri="{FF2B5EF4-FFF2-40B4-BE49-F238E27FC236}">
                  <a16:creationId xmlns:a16="http://schemas.microsoft.com/office/drawing/2014/main" id="{D4ECBBD8-7A4C-F1E7-6020-3057FEDAB3CC}"/>
                </a:ext>
              </a:extLst>
            </p:cNvPr>
            <p:cNvSpPr txBox="1"/>
            <p:nvPr/>
          </p:nvSpPr>
          <p:spPr>
            <a:xfrm>
              <a:off x="346869" y="3767539"/>
              <a:ext cx="2657585" cy="461665"/>
            </a:xfrm>
            <a:prstGeom prst="rect">
              <a:avLst/>
            </a:prstGeom>
            <a:noFill/>
          </p:spPr>
          <p:txBody>
            <a:bodyPr wrap="square" rtlCol="0">
              <a:spAutoFit/>
            </a:bodyPr>
            <a:lstStyle/>
            <a:p>
              <a:r>
                <a:rPr lang="en-GB" sz="2400" b="1" dirty="0"/>
                <a:t>Exam Question</a:t>
              </a:r>
            </a:p>
          </p:txBody>
        </p:sp>
      </p:grpSp>
      <p:grpSp>
        <p:nvGrpSpPr>
          <p:cNvPr id="22" name="Group 21">
            <a:extLst>
              <a:ext uri="{FF2B5EF4-FFF2-40B4-BE49-F238E27FC236}">
                <a16:creationId xmlns:a16="http://schemas.microsoft.com/office/drawing/2014/main" id="{41CEBAF5-E236-426F-BD74-4D61DA315506}"/>
              </a:ext>
            </a:extLst>
          </p:cNvPr>
          <p:cNvGrpSpPr/>
          <p:nvPr/>
        </p:nvGrpSpPr>
        <p:grpSpPr>
          <a:xfrm>
            <a:off x="270669" y="4285027"/>
            <a:ext cx="3015374" cy="685800"/>
            <a:chOff x="270669" y="3670300"/>
            <a:chExt cx="3015374" cy="685800"/>
          </a:xfrm>
        </p:grpSpPr>
        <p:sp>
          <p:nvSpPr>
            <p:cNvPr id="23" name="Rounded Rectangle 22">
              <a:hlinkClick r:id="rId11" action="ppaction://hlinksldjump"/>
              <a:extLst>
                <a:ext uri="{FF2B5EF4-FFF2-40B4-BE49-F238E27FC236}">
                  <a16:creationId xmlns:a16="http://schemas.microsoft.com/office/drawing/2014/main" id="{54312444-8FEA-C6CF-0626-67EBA663E3E4}"/>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24" name="TextBox 23">
              <a:hlinkClick r:id="rId11" action="ppaction://hlinksldjump"/>
              <a:extLst>
                <a:ext uri="{FF2B5EF4-FFF2-40B4-BE49-F238E27FC236}">
                  <a16:creationId xmlns:a16="http://schemas.microsoft.com/office/drawing/2014/main" id="{73E884EA-1497-4C0F-BA0E-9A1800072F57}"/>
                </a:ext>
              </a:extLst>
            </p:cNvPr>
            <p:cNvSpPr txBox="1"/>
            <p:nvPr/>
          </p:nvSpPr>
          <p:spPr>
            <a:xfrm>
              <a:off x="270669" y="3767539"/>
              <a:ext cx="2657585" cy="461665"/>
            </a:xfrm>
            <a:prstGeom prst="rect">
              <a:avLst/>
            </a:prstGeom>
            <a:noFill/>
          </p:spPr>
          <p:txBody>
            <a:bodyPr wrap="square" rtlCol="0">
              <a:spAutoFit/>
            </a:bodyPr>
            <a:lstStyle/>
            <a:p>
              <a:r>
                <a:rPr lang="en-GB" sz="2400" b="1" dirty="0"/>
                <a:t>Deconstruct the Q</a:t>
              </a:r>
            </a:p>
          </p:txBody>
        </p:sp>
      </p:grpSp>
      <p:grpSp>
        <p:nvGrpSpPr>
          <p:cNvPr id="25" name="Group 24">
            <a:extLst>
              <a:ext uri="{FF2B5EF4-FFF2-40B4-BE49-F238E27FC236}">
                <a16:creationId xmlns:a16="http://schemas.microsoft.com/office/drawing/2014/main" id="{4CC66B7B-30F7-C9D2-04A3-83311903433C}"/>
              </a:ext>
            </a:extLst>
          </p:cNvPr>
          <p:cNvGrpSpPr/>
          <p:nvPr/>
        </p:nvGrpSpPr>
        <p:grpSpPr>
          <a:xfrm>
            <a:off x="297163" y="5068066"/>
            <a:ext cx="2982482" cy="685800"/>
            <a:chOff x="303561" y="3670300"/>
            <a:chExt cx="2982482" cy="685800"/>
          </a:xfrm>
        </p:grpSpPr>
        <p:sp>
          <p:nvSpPr>
            <p:cNvPr id="27" name="Rounded Rectangle 26">
              <a:hlinkClick r:id="rId12" action="ppaction://hlinksldjump"/>
              <a:extLst>
                <a:ext uri="{FF2B5EF4-FFF2-40B4-BE49-F238E27FC236}">
                  <a16:creationId xmlns:a16="http://schemas.microsoft.com/office/drawing/2014/main" id="{38354C8E-8F0C-A9CB-FF37-555666E48C7B}"/>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28" name="TextBox 27">
              <a:hlinkClick r:id="rId12" action="ppaction://hlinksldjump"/>
              <a:extLst>
                <a:ext uri="{FF2B5EF4-FFF2-40B4-BE49-F238E27FC236}">
                  <a16:creationId xmlns:a16="http://schemas.microsoft.com/office/drawing/2014/main" id="{02BFE865-84A6-4F5F-B7AE-1F26AFE2C780}"/>
                </a:ext>
              </a:extLst>
            </p:cNvPr>
            <p:cNvSpPr txBox="1"/>
            <p:nvPr/>
          </p:nvSpPr>
          <p:spPr>
            <a:xfrm>
              <a:off x="353267" y="3767539"/>
              <a:ext cx="2657585" cy="461665"/>
            </a:xfrm>
            <a:prstGeom prst="rect">
              <a:avLst/>
            </a:prstGeom>
            <a:noFill/>
          </p:spPr>
          <p:txBody>
            <a:bodyPr wrap="square" rtlCol="0">
              <a:spAutoFit/>
            </a:bodyPr>
            <a:lstStyle/>
            <a:p>
              <a:r>
                <a:rPr lang="en-GB" sz="2400" b="1" dirty="0"/>
                <a:t>Figure Analysis</a:t>
              </a:r>
            </a:p>
          </p:txBody>
        </p:sp>
      </p:grpSp>
      <p:grpSp>
        <p:nvGrpSpPr>
          <p:cNvPr id="29" name="Group 28">
            <a:extLst>
              <a:ext uri="{FF2B5EF4-FFF2-40B4-BE49-F238E27FC236}">
                <a16:creationId xmlns:a16="http://schemas.microsoft.com/office/drawing/2014/main" id="{12A48BD2-0185-4121-A2D9-60DEC62F7C86}"/>
              </a:ext>
            </a:extLst>
          </p:cNvPr>
          <p:cNvGrpSpPr/>
          <p:nvPr/>
        </p:nvGrpSpPr>
        <p:grpSpPr>
          <a:xfrm>
            <a:off x="307442" y="5851105"/>
            <a:ext cx="2982482" cy="685800"/>
            <a:chOff x="303561" y="3670300"/>
            <a:chExt cx="2982482" cy="685800"/>
          </a:xfrm>
        </p:grpSpPr>
        <p:sp>
          <p:nvSpPr>
            <p:cNvPr id="30" name="Rounded Rectangle 29">
              <a:hlinkClick r:id="rId13" action="ppaction://hlinksldjump"/>
              <a:extLst>
                <a:ext uri="{FF2B5EF4-FFF2-40B4-BE49-F238E27FC236}">
                  <a16:creationId xmlns:a16="http://schemas.microsoft.com/office/drawing/2014/main" id="{9E1E6202-5A07-159F-A117-F60ED5BA446F}"/>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31" name="TextBox 30">
              <a:hlinkClick r:id="rId13" action="ppaction://hlinksldjump"/>
              <a:extLst>
                <a:ext uri="{FF2B5EF4-FFF2-40B4-BE49-F238E27FC236}">
                  <a16:creationId xmlns:a16="http://schemas.microsoft.com/office/drawing/2014/main" id="{643CEE61-C003-EC51-B93E-4C98F39642D2}"/>
                </a:ext>
              </a:extLst>
            </p:cNvPr>
            <p:cNvSpPr txBox="1"/>
            <p:nvPr/>
          </p:nvSpPr>
          <p:spPr>
            <a:xfrm>
              <a:off x="342988" y="3767539"/>
              <a:ext cx="2657585" cy="461665"/>
            </a:xfrm>
            <a:prstGeom prst="rect">
              <a:avLst/>
            </a:prstGeom>
            <a:noFill/>
          </p:spPr>
          <p:txBody>
            <a:bodyPr wrap="square" rtlCol="0">
              <a:spAutoFit/>
            </a:bodyPr>
            <a:lstStyle/>
            <a:p>
              <a:r>
                <a:rPr lang="en-GB" sz="2400" b="1" dirty="0"/>
                <a:t>Case Study</a:t>
              </a:r>
            </a:p>
          </p:txBody>
        </p:sp>
      </p:grpSp>
      <p:grpSp>
        <p:nvGrpSpPr>
          <p:cNvPr id="32" name="Group 31">
            <a:extLst>
              <a:ext uri="{FF2B5EF4-FFF2-40B4-BE49-F238E27FC236}">
                <a16:creationId xmlns:a16="http://schemas.microsoft.com/office/drawing/2014/main" id="{38E441BC-0FD8-77A1-E014-816D7C1A39DE}"/>
              </a:ext>
            </a:extLst>
          </p:cNvPr>
          <p:cNvGrpSpPr/>
          <p:nvPr/>
        </p:nvGrpSpPr>
        <p:grpSpPr>
          <a:xfrm>
            <a:off x="297163" y="6634144"/>
            <a:ext cx="2982482" cy="685800"/>
            <a:chOff x="303561" y="3670300"/>
            <a:chExt cx="2982482" cy="685800"/>
          </a:xfrm>
        </p:grpSpPr>
        <p:sp>
          <p:nvSpPr>
            <p:cNvPr id="33" name="Rounded Rectangle 32">
              <a:hlinkClick r:id="rId14" action="ppaction://hlinksldjump"/>
              <a:extLst>
                <a:ext uri="{FF2B5EF4-FFF2-40B4-BE49-F238E27FC236}">
                  <a16:creationId xmlns:a16="http://schemas.microsoft.com/office/drawing/2014/main" id="{B10FE8D5-5BF8-5257-3072-9ED62FFAD0C7}"/>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34" name="TextBox 33">
              <a:hlinkClick r:id="rId14" action="ppaction://hlinksldjump"/>
              <a:extLst>
                <a:ext uri="{FF2B5EF4-FFF2-40B4-BE49-F238E27FC236}">
                  <a16:creationId xmlns:a16="http://schemas.microsoft.com/office/drawing/2014/main" id="{066380EE-E801-754D-1A7D-1BEBC487CD01}"/>
                </a:ext>
              </a:extLst>
            </p:cNvPr>
            <p:cNvSpPr txBox="1"/>
            <p:nvPr/>
          </p:nvSpPr>
          <p:spPr>
            <a:xfrm>
              <a:off x="353267" y="3813145"/>
              <a:ext cx="2657585" cy="400110"/>
            </a:xfrm>
            <a:prstGeom prst="rect">
              <a:avLst/>
            </a:prstGeom>
            <a:noFill/>
          </p:spPr>
          <p:txBody>
            <a:bodyPr wrap="square" rtlCol="0">
              <a:spAutoFit/>
            </a:bodyPr>
            <a:lstStyle/>
            <a:p>
              <a:r>
                <a:rPr lang="en-GB" sz="2000" b="1" dirty="0"/>
                <a:t>Review Answer - Lagos</a:t>
              </a:r>
            </a:p>
          </p:txBody>
        </p:sp>
      </p:grpSp>
      <p:grpSp>
        <p:nvGrpSpPr>
          <p:cNvPr id="35" name="Group 34">
            <a:extLst>
              <a:ext uri="{FF2B5EF4-FFF2-40B4-BE49-F238E27FC236}">
                <a16:creationId xmlns:a16="http://schemas.microsoft.com/office/drawing/2014/main" id="{1704C5E2-278E-0F56-EBB4-7069803C0DF8}"/>
              </a:ext>
            </a:extLst>
          </p:cNvPr>
          <p:cNvGrpSpPr/>
          <p:nvPr/>
        </p:nvGrpSpPr>
        <p:grpSpPr>
          <a:xfrm>
            <a:off x="290288" y="7417183"/>
            <a:ext cx="3039063" cy="685800"/>
            <a:chOff x="303561" y="3670300"/>
            <a:chExt cx="3039063" cy="685800"/>
          </a:xfrm>
        </p:grpSpPr>
        <p:sp>
          <p:nvSpPr>
            <p:cNvPr id="36" name="Rounded Rectangle 35">
              <a:hlinkClick r:id="rId15" action="ppaction://hlinksldjump"/>
              <a:extLst>
                <a:ext uri="{FF2B5EF4-FFF2-40B4-BE49-F238E27FC236}">
                  <a16:creationId xmlns:a16="http://schemas.microsoft.com/office/drawing/2014/main" id="{0267CD1F-6FE1-9C6B-CBD4-8597F860513A}"/>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37" name="TextBox 36">
              <a:hlinkClick r:id="rId15" action="ppaction://hlinksldjump"/>
              <a:extLst>
                <a:ext uri="{FF2B5EF4-FFF2-40B4-BE49-F238E27FC236}">
                  <a16:creationId xmlns:a16="http://schemas.microsoft.com/office/drawing/2014/main" id="{D092DE2B-7E7C-5123-088C-0EDBE0438481}"/>
                </a:ext>
              </a:extLst>
            </p:cNvPr>
            <p:cNvSpPr txBox="1"/>
            <p:nvPr/>
          </p:nvSpPr>
          <p:spPr>
            <a:xfrm>
              <a:off x="360142" y="3813145"/>
              <a:ext cx="2982482" cy="400110"/>
            </a:xfrm>
            <a:prstGeom prst="rect">
              <a:avLst/>
            </a:prstGeom>
            <a:noFill/>
          </p:spPr>
          <p:txBody>
            <a:bodyPr wrap="square" rtlCol="0">
              <a:spAutoFit/>
            </a:bodyPr>
            <a:lstStyle/>
            <a:p>
              <a:r>
                <a:rPr lang="en-GB" sz="2000" b="1" dirty="0"/>
                <a:t>Review Answer - Mumbai</a:t>
              </a:r>
            </a:p>
          </p:txBody>
        </p:sp>
      </p:grpSp>
      <p:grpSp>
        <p:nvGrpSpPr>
          <p:cNvPr id="38" name="Group 37">
            <a:extLst>
              <a:ext uri="{FF2B5EF4-FFF2-40B4-BE49-F238E27FC236}">
                <a16:creationId xmlns:a16="http://schemas.microsoft.com/office/drawing/2014/main" id="{592D66E6-DA8D-D7F3-66A2-37C539A58FC9}"/>
              </a:ext>
            </a:extLst>
          </p:cNvPr>
          <p:cNvGrpSpPr/>
          <p:nvPr/>
        </p:nvGrpSpPr>
        <p:grpSpPr>
          <a:xfrm>
            <a:off x="275270" y="8200222"/>
            <a:ext cx="3039063" cy="685800"/>
            <a:chOff x="303561" y="3670300"/>
            <a:chExt cx="3039063" cy="685800"/>
          </a:xfrm>
        </p:grpSpPr>
        <p:sp>
          <p:nvSpPr>
            <p:cNvPr id="39" name="Rounded Rectangle 38">
              <a:hlinkClick r:id="rId16" action="ppaction://hlinksldjump"/>
              <a:extLst>
                <a:ext uri="{FF2B5EF4-FFF2-40B4-BE49-F238E27FC236}">
                  <a16:creationId xmlns:a16="http://schemas.microsoft.com/office/drawing/2014/main" id="{D50C9F1E-6AC8-8783-112A-EE75C9CD13DC}"/>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40" name="TextBox 39">
              <a:hlinkClick r:id="rId16" action="ppaction://hlinksldjump"/>
              <a:extLst>
                <a:ext uri="{FF2B5EF4-FFF2-40B4-BE49-F238E27FC236}">
                  <a16:creationId xmlns:a16="http://schemas.microsoft.com/office/drawing/2014/main" id="{FDD90C97-C734-AB6F-8015-D5F7D5127F3E}"/>
                </a:ext>
              </a:extLst>
            </p:cNvPr>
            <p:cNvSpPr txBox="1"/>
            <p:nvPr/>
          </p:nvSpPr>
          <p:spPr>
            <a:xfrm>
              <a:off x="360142" y="3813145"/>
              <a:ext cx="2982482" cy="400110"/>
            </a:xfrm>
            <a:prstGeom prst="rect">
              <a:avLst/>
            </a:prstGeom>
            <a:noFill/>
          </p:spPr>
          <p:txBody>
            <a:bodyPr wrap="square" rtlCol="0">
              <a:spAutoFit/>
            </a:bodyPr>
            <a:lstStyle/>
            <a:p>
              <a:r>
                <a:rPr lang="en-GB" sz="2000" b="1" dirty="0"/>
                <a:t>Review Answer - Rio</a:t>
              </a:r>
            </a:p>
          </p:txBody>
        </p:sp>
      </p:grpSp>
      <p:grpSp>
        <p:nvGrpSpPr>
          <p:cNvPr id="41" name="Group 40">
            <a:extLst>
              <a:ext uri="{FF2B5EF4-FFF2-40B4-BE49-F238E27FC236}">
                <a16:creationId xmlns:a16="http://schemas.microsoft.com/office/drawing/2014/main" id="{AE5C3F5F-EE45-2D39-4090-81870BF0C2A4}"/>
              </a:ext>
            </a:extLst>
          </p:cNvPr>
          <p:cNvGrpSpPr/>
          <p:nvPr/>
        </p:nvGrpSpPr>
        <p:grpSpPr>
          <a:xfrm>
            <a:off x="286865" y="8983261"/>
            <a:ext cx="3039063" cy="685800"/>
            <a:chOff x="303561" y="3670300"/>
            <a:chExt cx="3039063" cy="685800"/>
          </a:xfrm>
        </p:grpSpPr>
        <p:sp>
          <p:nvSpPr>
            <p:cNvPr id="42" name="Rounded Rectangle 41">
              <a:hlinkClick r:id="rId17" action="ppaction://hlinksldjump"/>
              <a:extLst>
                <a:ext uri="{FF2B5EF4-FFF2-40B4-BE49-F238E27FC236}">
                  <a16:creationId xmlns:a16="http://schemas.microsoft.com/office/drawing/2014/main" id="{D6E1D003-7ED2-C663-9D77-FBE356C5D6B2}"/>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43" name="TextBox 42">
              <a:hlinkClick r:id="rId17" action="ppaction://hlinksldjump"/>
              <a:extLst>
                <a:ext uri="{FF2B5EF4-FFF2-40B4-BE49-F238E27FC236}">
                  <a16:creationId xmlns:a16="http://schemas.microsoft.com/office/drawing/2014/main" id="{49A2E5DF-D601-F60F-AFF9-47A9EB8476AC}"/>
                </a:ext>
              </a:extLst>
            </p:cNvPr>
            <p:cNvSpPr txBox="1"/>
            <p:nvPr/>
          </p:nvSpPr>
          <p:spPr>
            <a:xfrm>
              <a:off x="360142" y="3813145"/>
              <a:ext cx="2982482" cy="400110"/>
            </a:xfrm>
            <a:prstGeom prst="rect">
              <a:avLst/>
            </a:prstGeom>
            <a:noFill/>
          </p:spPr>
          <p:txBody>
            <a:bodyPr wrap="square" rtlCol="0">
              <a:spAutoFit/>
            </a:bodyPr>
            <a:lstStyle/>
            <a:p>
              <a:r>
                <a:rPr lang="en-GB" sz="2000" b="1" dirty="0"/>
                <a:t>Writing Guide</a:t>
              </a:r>
            </a:p>
          </p:txBody>
        </p:sp>
      </p:grpSp>
      <p:grpSp>
        <p:nvGrpSpPr>
          <p:cNvPr id="44" name="Group 43">
            <a:extLst>
              <a:ext uri="{FF2B5EF4-FFF2-40B4-BE49-F238E27FC236}">
                <a16:creationId xmlns:a16="http://schemas.microsoft.com/office/drawing/2014/main" id="{47F6AF49-283A-3FB2-01E6-65FB144038AF}"/>
              </a:ext>
            </a:extLst>
          </p:cNvPr>
          <p:cNvGrpSpPr/>
          <p:nvPr/>
        </p:nvGrpSpPr>
        <p:grpSpPr>
          <a:xfrm>
            <a:off x="297163" y="9766300"/>
            <a:ext cx="3039063" cy="685800"/>
            <a:chOff x="303561" y="3670300"/>
            <a:chExt cx="3039063" cy="685800"/>
          </a:xfrm>
        </p:grpSpPr>
        <p:sp>
          <p:nvSpPr>
            <p:cNvPr id="45" name="Rounded Rectangle 44">
              <a:hlinkClick r:id="rId18" action="ppaction://hlinksldjump"/>
              <a:extLst>
                <a:ext uri="{FF2B5EF4-FFF2-40B4-BE49-F238E27FC236}">
                  <a16:creationId xmlns:a16="http://schemas.microsoft.com/office/drawing/2014/main" id="{D30C0106-FB0C-1C19-3D07-E2536961002B}"/>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46" name="TextBox 45">
              <a:hlinkClick r:id="rId18" action="ppaction://hlinksldjump"/>
              <a:extLst>
                <a:ext uri="{FF2B5EF4-FFF2-40B4-BE49-F238E27FC236}">
                  <a16:creationId xmlns:a16="http://schemas.microsoft.com/office/drawing/2014/main" id="{DFB15296-BA73-2863-CCF8-D3DF632C22C6}"/>
                </a:ext>
              </a:extLst>
            </p:cNvPr>
            <p:cNvSpPr txBox="1"/>
            <p:nvPr/>
          </p:nvSpPr>
          <p:spPr>
            <a:xfrm>
              <a:off x="360142" y="3813145"/>
              <a:ext cx="2982482" cy="400110"/>
            </a:xfrm>
            <a:prstGeom prst="rect">
              <a:avLst/>
            </a:prstGeom>
            <a:noFill/>
          </p:spPr>
          <p:txBody>
            <a:bodyPr wrap="square" rtlCol="0">
              <a:spAutoFit/>
            </a:bodyPr>
            <a:lstStyle/>
            <a:p>
              <a:r>
                <a:rPr lang="en-GB" sz="2000" b="1" dirty="0"/>
                <a:t>Writing Grid</a:t>
              </a:r>
            </a:p>
          </p:txBody>
        </p:sp>
      </p:grpSp>
    </p:spTree>
    <p:extLst>
      <p:ext uri="{BB962C8B-B14F-4D97-AF65-F5344CB8AC3E}">
        <p14:creationId xmlns:p14="http://schemas.microsoft.com/office/powerpoint/2010/main" val="2266758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07ACA-B245-5DD2-EC03-0EA590402898}"/>
            </a:ext>
          </a:extLst>
        </p:cNvPr>
        <p:cNvGrpSpPr/>
        <p:nvPr/>
      </p:nvGrpSpPr>
      <p:grpSpPr>
        <a:xfrm>
          <a:off x="0" y="0"/>
          <a:ext cx="0" cy="0"/>
          <a:chOff x="0" y="0"/>
          <a:chExt cx="0" cy="0"/>
        </a:xfrm>
      </p:grpSpPr>
      <p:sp>
        <p:nvSpPr>
          <p:cNvPr id="26" name="Freeform 5">
            <a:extLst>
              <a:ext uri="{FF2B5EF4-FFF2-40B4-BE49-F238E27FC236}">
                <a16:creationId xmlns:a16="http://schemas.microsoft.com/office/drawing/2014/main" id="{1AFCE52A-640E-A78A-EC46-9861B1B6D7F5}"/>
              </a:ext>
            </a:extLst>
          </p:cNvPr>
          <p:cNvSpPr/>
          <p:nvPr/>
        </p:nvSpPr>
        <p:spPr>
          <a:xfrm rot="21345723">
            <a:off x="173846" y="132421"/>
            <a:ext cx="2995532" cy="2146751"/>
          </a:xfrm>
          <a:custGeom>
            <a:avLst/>
            <a:gdLst/>
            <a:ahLst/>
            <a:cxnLst/>
            <a:rect l="l" t="t" r="r" b="b"/>
            <a:pathLst>
              <a:path w="8465473" h="6066790">
                <a:moveTo>
                  <a:pt x="1692910" y="0"/>
                </a:moveTo>
                <a:lnTo>
                  <a:pt x="1692910" y="6065520"/>
                </a:lnTo>
                <a:cubicBezTo>
                  <a:pt x="1710690" y="6066790"/>
                  <a:pt x="1728470" y="6066790"/>
                  <a:pt x="1746250" y="6066790"/>
                </a:cubicBezTo>
                <a:lnTo>
                  <a:pt x="6709063" y="6066790"/>
                </a:lnTo>
                <a:lnTo>
                  <a:pt x="6709063" y="0"/>
                </a:lnTo>
                <a:lnTo>
                  <a:pt x="1692910" y="0"/>
                </a:lnTo>
                <a:close/>
                <a:moveTo>
                  <a:pt x="7166263" y="0"/>
                </a:moveTo>
                <a:lnTo>
                  <a:pt x="6709063" y="0"/>
                </a:lnTo>
                <a:lnTo>
                  <a:pt x="6709063" y="6065520"/>
                </a:lnTo>
                <a:lnTo>
                  <a:pt x="6719223" y="6065520"/>
                </a:lnTo>
                <a:cubicBezTo>
                  <a:pt x="7458363" y="6065520"/>
                  <a:pt x="8107333" y="5462270"/>
                  <a:pt x="8160673" y="4725670"/>
                </a:cubicBezTo>
                <a:lnTo>
                  <a:pt x="8410863" y="1338580"/>
                </a:lnTo>
                <a:cubicBezTo>
                  <a:pt x="8465473" y="603250"/>
                  <a:pt x="7905404" y="0"/>
                  <a:pt x="7166263"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536072"/>
          </a:solidFill>
        </p:spPr>
        <p:txBody>
          <a:bodyPr/>
          <a:lstStyle/>
          <a:p>
            <a:endParaRPr lang="en-GB" dirty="0"/>
          </a:p>
        </p:txBody>
      </p:sp>
      <p:grpSp>
        <p:nvGrpSpPr>
          <p:cNvPr id="9" name="Group 8">
            <a:extLst>
              <a:ext uri="{FF2B5EF4-FFF2-40B4-BE49-F238E27FC236}">
                <a16:creationId xmlns:a16="http://schemas.microsoft.com/office/drawing/2014/main" id="{A5EDAA40-7164-C4DE-46F0-2CC5BA84F5D1}"/>
              </a:ext>
            </a:extLst>
          </p:cNvPr>
          <p:cNvGrpSpPr/>
          <p:nvPr/>
        </p:nvGrpSpPr>
        <p:grpSpPr>
          <a:xfrm>
            <a:off x="206245" y="264816"/>
            <a:ext cx="2848991" cy="2017634"/>
            <a:chOff x="8029597" y="2947244"/>
            <a:chExt cx="5087519" cy="3602943"/>
          </a:xfrm>
        </p:grpSpPr>
        <p:grpSp>
          <p:nvGrpSpPr>
            <p:cNvPr id="6" name="Group 11">
              <a:extLst>
                <a:ext uri="{FF2B5EF4-FFF2-40B4-BE49-F238E27FC236}">
                  <a16:creationId xmlns:a16="http://schemas.microsoft.com/office/drawing/2014/main" id="{2117F9D8-1C21-4939-2CD1-04D0CE283EDA}"/>
                </a:ext>
              </a:extLst>
            </p:cNvPr>
            <p:cNvGrpSpPr/>
            <p:nvPr/>
          </p:nvGrpSpPr>
          <p:grpSpPr>
            <a:xfrm rot="-254277">
              <a:off x="8148941" y="2947244"/>
              <a:ext cx="4968175" cy="3602943"/>
              <a:chOff x="0" y="0"/>
              <a:chExt cx="8363874" cy="6065520"/>
            </a:xfrm>
            <a:solidFill>
              <a:srgbClr val="FFFFFF"/>
            </a:solidFill>
          </p:grpSpPr>
          <p:sp>
            <p:nvSpPr>
              <p:cNvPr id="7" name="Freeform 12">
                <a:extLst>
                  <a:ext uri="{FF2B5EF4-FFF2-40B4-BE49-F238E27FC236}">
                    <a16:creationId xmlns:a16="http://schemas.microsoft.com/office/drawing/2014/main" id="{FABC3301-19FF-88C9-EFAB-E6749132509B}"/>
                  </a:ext>
                </a:extLst>
              </p:cNvPr>
              <p:cNvSpPr/>
              <p:nvPr/>
            </p:nvSpPr>
            <p:spPr>
              <a:xfrm>
                <a:off x="-50800" y="0"/>
                <a:ext cx="8465473" cy="6066790"/>
              </a:xfrm>
              <a:custGeom>
                <a:avLst/>
                <a:gdLst/>
                <a:ahLst/>
                <a:cxnLst/>
                <a:rect l="l" t="t" r="r" b="b"/>
                <a:pathLst>
                  <a:path w="8465473" h="6066790">
                    <a:moveTo>
                      <a:pt x="1692910" y="0"/>
                    </a:moveTo>
                    <a:lnTo>
                      <a:pt x="1692910" y="6065520"/>
                    </a:lnTo>
                    <a:cubicBezTo>
                      <a:pt x="1710690" y="6066790"/>
                      <a:pt x="1728470" y="6066790"/>
                      <a:pt x="1746250" y="6066790"/>
                    </a:cubicBezTo>
                    <a:lnTo>
                      <a:pt x="6709063" y="6066790"/>
                    </a:lnTo>
                    <a:lnTo>
                      <a:pt x="6709063" y="0"/>
                    </a:lnTo>
                    <a:lnTo>
                      <a:pt x="1692910" y="0"/>
                    </a:lnTo>
                    <a:close/>
                    <a:moveTo>
                      <a:pt x="7166263" y="0"/>
                    </a:moveTo>
                    <a:lnTo>
                      <a:pt x="6709063" y="0"/>
                    </a:lnTo>
                    <a:lnTo>
                      <a:pt x="6709063" y="6065520"/>
                    </a:lnTo>
                    <a:lnTo>
                      <a:pt x="6719223" y="6065520"/>
                    </a:lnTo>
                    <a:cubicBezTo>
                      <a:pt x="7458363" y="6065520"/>
                      <a:pt x="8107333" y="5462270"/>
                      <a:pt x="8160673" y="4725670"/>
                    </a:cubicBezTo>
                    <a:lnTo>
                      <a:pt x="8410863" y="1338580"/>
                    </a:lnTo>
                    <a:cubicBezTo>
                      <a:pt x="8465473" y="603250"/>
                      <a:pt x="7905404" y="0"/>
                      <a:pt x="7166263"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6EC4C6"/>
              </a:solidFill>
            </p:spPr>
            <p:txBody>
              <a:bodyPr/>
              <a:lstStyle/>
              <a:p>
                <a:endParaRPr lang="en-GB" dirty="0"/>
              </a:p>
            </p:txBody>
          </p:sp>
        </p:grpSp>
        <p:sp>
          <p:nvSpPr>
            <p:cNvPr id="8" name="TextBox 27">
              <a:extLst>
                <a:ext uri="{FF2B5EF4-FFF2-40B4-BE49-F238E27FC236}">
                  <a16:creationId xmlns:a16="http://schemas.microsoft.com/office/drawing/2014/main" id="{CB2E4FD9-CFDF-0286-2959-4C2C6E6247C5}"/>
                </a:ext>
              </a:extLst>
            </p:cNvPr>
            <p:cNvSpPr txBox="1"/>
            <p:nvPr/>
          </p:nvSpPr>
          <p:spPr>
            <a:xfrm rot="21264369">
              <a:off x="8029597" y="3489750"/>
              <a:ext cx="4760402" cy="2308341"/>
            </a:xfrm>
            <a:prstGeom prst="rect">
              <a:avLst/>
            </a:prstGeom>
          </p:spPr>
          <p:txBody>
            <a:bodyPr wrap="square" lIns="0" tIns="0" rIns="0" bIns="0" rtlCol="0" anchor="t">
              <a:spAutoFit/>
            </a:bodyPr>
            <a:lstStyle/>
            <a:p>
              <a:pPr algn="ctr"/>
              <a:r>
                <a:rPr lang="en-US" sz="2800" dirty="0">
                  <a:solidFill>
                    <a:srgbClr val="424D5B"/>
                  </a:solidFill>
                  <a:latin typeface="Fredoka"/>
                  <a:ea typeface="Fredoka"/>
                  <a:cs typeface="Fredoka"/>
                  <a:sym typeface="Fredoka"/>
                </a:rPr>
                <a:t>Urban Issues and </a:t>
              </a:r>
              <a:br>
                <a:rPr lang="en-US" sz="2800" dirty="0">
                  <a:solidFill>
                    <a:srgbClr val="424D5B"/>
                  </a:solidFill>
                  <a:latin typeface="Fredoka"/>
                  <a:ea typeface="Fredoka"/>
                  <a:cs typeface="Fredoka"/>
                  <a:sym typeface="Fredoka"/>
                </a:rPr>
              </a:br>
              <a:r>
                <a:rPr lang="en-US" sz="2800" dirty="0">
                  <a:solidFill>
                    <a:srgbClr val="424D5B"/>
                  </a:solidFill>
                  <a:latin typeface="Fredoka"/>
                  <a:ea typeface="Fredoka"/>
                  <a:cs typeface="Fredoka"/>
                  <a:sym typeface="Fredoka"/>
                </a:rPr>
                <a:t>Challenges</a:t>
              </a:r>
            </a:p>
          </p:txBody>
        </p:sp>
      </p:grpSp>
      <p:grpSp>
        <p:nvGrpSpPr>
          <p:cNvPr id="10" name="Group 9">
            <a:extLst>
              <a:ext uri="{FF2B5EF4-FFF2-40B4-BE49-F238E27FC236}">
                <a16:creationId xmlns:a16="http://schemas.microsoft.com/office/drawing/2014/main" id="{7B27864F-FCEC-EFBD-D2D6-FD6980A2D296}"/>
              </a:ext>
            </a:extLst>
          </p:cNvPr>
          <p:cNvGrpSpPr/>
          <p:nvPr/>
        </p:nvGrpSpPr>
        <p:grpSpPr>
          <a:xfrm>
            <a:off x="478059" y="2437418"/>
            <a:ext cx="2387105" cy="887251"/>
            <a:chOff x="6441631" y="9602165"/>
            <a:chExt cx="2387105" cy="887251"/>
          </a:xfrm>
        </p:grpSpPr>
        <p:pic>
          <p:nvPicPr>
            <p:cNvPr id="11" name="Graphic 10">
              <a:hlinkClick r:id="" action="ppaction://hlinkshowjump?jump=nextslide"/>
              <a:extLst>
                <a:ext uri="{FF2B5EF4-FFF2-40B4-BE49-F238E27FC236}">
                  <a16:creationId xmlns:a16="http://schemas.microsoft.com/office/drawing/2014/main" id="{4BBFA72E-F9AD-8B4B-589C-954823935507}"/>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8135962" y="9699403"/>
              <a:ext cx="692774" cy="692774"/>
            </a:xfrm>
            <a:prstGeom prst="rect">
              <a:avLst/>
            </a:prstGeom>
          </p:spPr>
        </p:pic>
        <p:pic>
          <p:nvPicPr>
            <p:cNvPr id="12" name="Graphic 11">
              <a:hlinkClick r:id="" action="ppaction://hlinkshowjump?jump=previousslide"/>
              <a:extLst>
                <a:ext uri="{FF2B5EF4-FFF2-40B4-BE49-F238E27FC236}">
                  <a16:creationId xmlns:a16="http://schemas.microsoft.com/office/drawing/2014/main" id="{16450A38-F484-EA63-0A21-C775AD05D2E7}"/>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flipH="1">
              <a:off x="6441631" y="9699403"/>
              <a:ext cx="692774" cy="692774"/>
            </a:xfrm>
            <a:prstGeom prst="rect">
              <a:avLst/>
            </a:prstGeom>
          </p:spPr>
        </p:pic>
        <p:pic>
          <p:nvPicPr>
            <p:cNvPr id="13" name="Graphic 12">
              <a:hlinkClick r:id="rId6" action="ppaction://hlinksldjump"/>
              <a:extLst>
                <a:ext uri="{FF2B5EF4-FFF2-40B4-BE49-F238E27FC236}">
                  <a16:creationId xmlns:a16="http://schemas.microsoft.com/office/drawing/2014/main" id="{AD81D6B3-7439-2599-6CE4-C105975DF9EA}"/>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7191558" y="9602165"/>
              <a:ext cx="887251" cy="887251"/>
            </a:xfrm>
            <a:prstGeom prst="rect">
              <a:avLst/>
            </a:prstGeom>
          </p:spPr>
        </p:pic>
      </p:grpSp>
      <p:sp>
        <p:nvSpPr>
          <p:cNvPr id="4" name="TextBox 3">
            <a:extLst>
              <a:ext uri="{FF2B5EF4-FFF2-40B4-BE49-F238E27FC236}">
                <a16:creationId xmlns:a16="http://schemas.microsoft.com/office/drawing/2014/main" id="{4334831C-AC5C-2DF6-7813-E9AD980B10C1}"/>
              </a:ext>
            </a:extLst>
          </p:cNvPr>
          <p:cNvSpPr txBox="1"/>
          <p:nvPr/>
        </p:nvSpPr>
        <p:spPr>
          <a:xfrm>
            <a:off x="3547269" y="380958"/>
            <a:ext cx="8852367" cy="553998"/>
          </a:xfrm>
          <a:prstGeom prst="rect">
            <a:avLst/>
          </a:prstGeom>
        </p:spPr>
        <p:txBody>
          <a:bodyPr wrap="square" lIns="0" tIns="0" rIns="0" bIns="0" rtlCol="0" anchor="t">
            <a:spAutoFit/>
          </a:bodyPr>
          <a:lstStyle/>
          <a:p>
            <a:r>
              <a:rPr lang="en-US" sz="36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Student answer 2 - Mumbai: </a:t>
            </a:r>
          </a:p>
        </p:txBody>
      </p:sp>
      <p:sp>
        <p:nvSpPr>
          <p:cNvPr id="2" name="TextBox 1">
            <a:extLst>
              <a:ext uri="{FF2B5EF4-FFF2-40B4-BE49-F238E27FC236}">
                <a16:creationId xmlns:a16="http://schemas.microsoft.com/office/drawing/2014/main" id="{A5CDAB0B-8A73-8FD5-23F3-017864823A87}"/>
              </a:ext>
            </a:extLst>
          </p:cNvPr>
          <p:cNvSpPr txBox="1"/>
          <p:nvPr/>
        </p:nvSpPr>
        <p:spPr>
          <a:xfrm>
            <a:off x="3547268" y="1434130"/>
            <a:ext cx="10560479" cy="5539978"/>
          </a:xfrm>
          <a:prstGeom prst="rect">
            <a:avLst/>
          </a:prstGeom>
        </p:spPr>
        <p:txBody>
          <a:bodyPr wrap="square" lIns="0" tIns="0" rIns="0" bIns="0" rtlCol="0" anchor="t">
            <a:spAutoFit/>
          </a:bodyPr>
          <a:lstStyle/>
          <a:p>
            <a:r>
              <a:rPr lang="en-US"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In Figure 1, which shows Kibera in Nairobi, Kenya, we can see overcrowded housing built from corrugated iron. This highlights one of the main social challenges of urban growth in LIC/NEE cities. Informal settlements like Kibera often lack clean water and toilets, which increases the spread of diseases such as cholera. The houses are built close together, creating fire risks, and piles of waste can also be seen, showing that the city struggles to manage rubbish collection. These conditions reduce people’s quality of life and limit life expectancy.</a:t>
            </a:r>
          </a:p>
          <a:p>
            <a:endParaRPr lang="en-US"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endParaRPr>
          </a:p>
          <a:p>
            <a:r>
              <a:rPr lang="en-US"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A case study of Mumbai, India, also shows how urban growth creates challenges. Dharavi, one of the largest slums in the world, is home to over 1 million people in just 2.1 km², creating very high population density. Although about 85% of residents are employed, most work in the informal sector in jobs like recycling or pottery, which are low paid and unregulated, leaving families trapped in poverty. Social services are under huge pressure – although literacy rates in Mumbai are around 90% compared to about 70% in rural India, schools and healthcare facilities are overcrowded, and many people cannot access them when needed. Air pollution and traffic congestion are also major problems, affecting people’s health and wellbeing.</a:t>
            </a:r>
          </a:p>
          <a:p>
            <a:endParaRPr lang="en-US"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endParaRPr>
          </a:p>
          <a:p>
            <a:r>
              <a:rPr lang="en-US"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In conclusion, Figure 1 and Mumbai show that rapid urban growth creates serious social challenges, such as poor housing, poor sanitation and pressure on services, as well as economic challenges including insecure employment and continuing poverty.</a:t>
            </a:r>
          </a:p>
          <a:p>
            <a:endParaRPr lang="en-US"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endParaRPr>
          </a:p>
        </p:txBody>
      </p:sp>
      <p:grpSp>
        <p:nvGrpSpPr>
          <p:cNvPr id="47" name="Group 46">
            <a:extLst>
              <a:ext uri="{FF2B5EF4-FFF2-40B4-BE49-F238E27FC236}">
                <a16:creationId xmlns:a16="http://schemas.microsoft.com/office/drawing/2014/main" id="{F922FAB0-8D9E-7A4E-FF17-AB48CE767255}"/>
              </a:ext>
            </a:extLst>
          </p:cNvPr>
          <p:cNvGrpSpPr/>
          <p:nvPr/>
        </p:nvGrpSpPr>
        <p:grpSpPr>
          <a:xfrm>
            <a:off x="6214269" y="10174043"/>
            <a:ext cx="3124200" cy="519357"/>
            <a:chOff x="4702722" y="9210782"/>
            <a:chExt cx="1857404" cy="308769"/>
          </a:xfrm>
        </p:grpSpPr>
        <p:sp>
          <p:nvSpPr>
            <p:cNvPr id="48" name="Rounded Rectangle 47">
              <a:hlinkClick r:id="rId9"/>
              <a:extLst>
                <a:ext uri="{FF2B5EF4-FFF2-40B4-BE49-F238E27FC236}">
                  <a16:creationId xmlns:a16="http://schemas.microsoft.com/office/drawing/2014/main" id="{492D8A07-A04B-68D4-2ED7-6CFC4E713B4F}"/>
                </a:ext>
              </a:extLst>
            </p:cNvPr>
            <p:cNvSpPr/>
            <p:nvPr/>
          </p:nvSpPr>
          <p:spPr>
            <a:xfrm>
              <a:off x="4702722" y="9210782"/>
              <a:ext cx="1857404" cy="30876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49" name="Picture 48" descr="Internet Geography">
              <a:hlinkClick r:id="rId9"/>
              <a:extLst>
                <a:ext uri="{FF2B5EF4-FFF2-40B4-BE49-F238E27FC236}">
                  <a16:creationId xmlns:a16="http://schemas.microsoft.com/office/drawing/2014/main" id="{C179AB84-F10F-3EAF-3146-6C4472019B2F}"/>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729913" y="9254588"/>
              <a:ext cx="1793919" cy="206499"/>
            </a:xfrm>
            <a:prstGeom prst="rect">
              <a:avLst/>
            </a:prstGeom>
            <a:noFill/>
            <a:ln>
              <a:noFill/>
            </a:ln>
          </p:spPr>
        </p:pic>
      </p:grpSp>
      <p:grpSp>
        <p:nvGrpSpPr>
          <p:cNvPr id="50" name="Group 49">
            <a:extLst>
              <a:ext uri="{FF2B5EF4-FFF2-40B4-BE49-F238E27FC236}">
                <a16:creationId xmlns:a16="http://schemas.microsoft.com/office/drawing/2014/main" id="{7EE192E0-8927-3F6C-C3C3-B9D46EED4771}"/>
              </a:ext>
            </a:extLst>
          </p:cNvPr>
          <p:cNvGrpSpPr/>
          <p:nvPr/>
        </p:nvGrpSpPr>
        <p:grpSpPr>
          <a:xfrm>
            <a:off x="303561" y="3499257"/>
            <a:ext cx="2982482" cy="685800"/>
            <a:chOff x="303561" y="3670300"/>
            <a:chExt cx="2982482" cy="685800"/>
          </a:xfrm>
        </p:grpSpPr>
        <p:sp>
          <p:nvSpPr>
            <p:cNvPr id="51" name="Rounded Rectangle 50">
              <a:hlinkClick r:id="rId6" action="ppaction://hlinksldjump"/>
              <a:extLst>
                <a:ext uri="{FF2B5EF4-FFF2-40B4-BE49-F238E27FC236}">
                  <a16:creationId xmlns:a16="http://schemas.microsoft.com/office/drawing/2014/main" id="{8AA3DAAF-A5CA-A9C3-6075-3C486A5F9BCA}"/>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52" name="TextBox 51">
              <a:hlinkClick r:id="rId6" action="ppaction://hlinksldjump"/>
              <a:extLst>
                <a:ext uri="{FF2B5EF4-FFF2-40B4-BE49-F238E27FC236}">
                  <a16:creationId xmlns:a16="http://schemas.microsoft.com/office/drawing/2014/main" id="{81F14B9C-539F-F52B-F0B1-367C43A1E7F6}"/>
                </a:ext>
              </a:extLst>
            </p:cNvPr>
            <p:cNvSpPr txBox="1"/>
            <p:nvPr/>
          </p:nvSpPr>
          <p:spPr>
            <a:xfrm>
              <a:off x="346869" y="3767539"/>
              <a:ext cx="2657585" cy="461665"/>
            </a:xfrm>
            <a:prstGeom prst="rect">
              <a:avLst/>
            </a:prstGeom>
            <a:noFill/>
          </p:spPr>
          <p:txBody>
            <a:bodyPr wrap="square" rtlCol="0">
              <a:spAutoFit/>
            </a:bodyPr>
            <a:lstStyle/>
            <a:p>
              <a:r>
                <a:rPr lang="en-GB" sz="2400" b="1" dirty="0"/>
                <a:t>Exam Question</a:t>
              </a:r>
            </a:p>
          </p:txBody>
        </p:sp>
      </p:grpSp>
      <p:grpSp>
        <p:nvGrpSpPr>
          <p:cNvPr id="53" name="Group 52">
            <a:extLst>
              <a:ext uri="{FF2B5EF4-FFF2-40B4-BE49-F238E27FC236}">
                <a16:creationId xmlns:a16="http://schemas.microsoft.com/office/drawing/2014/main" id="{06511021-BC00-FD01-19E5-38DE96ADBB78}"/>
              </a:ext>
            </a:extLst>
          </p:cNvPr>
          <p:cNvGrpSpPr/>
          <p:nvPr/>
        </p:nvGrpSpPr>
        <p:grpSpPr>
          <a:xfrm>
            <a:off x="270669" y="4285027"/>
            <a:ext cx="3015374" cy="685800"/>
            <a:chOff x="270669" y="3670300"/>
            <a:chExt cx="3015374" cy="685800"/>
          </a:xfrm>
        </p:grpSpPr>
        <p:sp>
          <p:nvSpPr>
            <p:cNvPr id="54" name="Rounded Rectangle 53">
              <a:hlinkClick r:id="rId11" action="ppaction://hlinksldjump"/>
              <a:extLst>
                <a:ext uri="{FF2B5EF4-FFF2-40B4-BE49-F238E27FC236}">
                  <a16:creationId xmlns:a16="http://schemas.microsoft.com/office/drawing/2014/main" id="{7241E19D-EF9C-CEE3-FC2B-B0D4234C0175}"/>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55" name="TextBox 54">
              <a:hlinkClick r:id="rId11" action="ppaction://hlinksldjump"/>
              <a:extLst>
                <a:ext uri="{FF2B5EF4-FFF2-40B4-BE49-F238E27FC236}">
                  <a16:creationId xmlns:a16="http://schemas.microsoft.com/office/drawing/2014/main" id="{C0347CD2-9904-D653-EF05-DD541D296615}"/>
                </a:ext>
              </a:extLst>
            </p:cNvPr>
            <p:cNvSpPr txBox="1"/>
            <p:nvPr/>
          </p:nvSpPr>
          <p:spPr>
            <a:xfrm>
              <a:off x="270669" y="3767539"/>
              <a:ext cx="2657585" cy="461665"/>
            </a:xfrm>
            <a:prstGeom prst="rect">
              <a:avLst/>
            </a:prstGeom>
            <a:noFill/>
          </p:spPr>
          <p:txBody>
            <a:bodyPr wrap="square" rtlCol="0">
              <a:spAutoFit/>
            </a:bodyPr>
            <a:lstStyle/>
            <a:p>
              <a:r>
                <a:rPr lang="en-GB" sz="2400" b="1" dirty="0"/>
                <a:t>Deconstruct the Q</a:t>
              </a:r>
            </a:p>
          </p:txBody>
        </p:sp>
      </p:grpSp>
      <p:grpSp>
        <p:nvGrpSpPr>
          <p:cNvPr id="56" name="Group 55">
            <a:extLst>
              <a:ext uri="{FF2B5EF4-FFF2-40B4-BE49-F238E27FC236}">
                <a16:creationId xmlns:a16="http://schemas.microsoft.com/office/drawing/2014/main" id="{BD5FA4DF-52A6-83D5-789D-CA6F5BF7ABEA}"/>
              </a:ext>
            </a:extLst>
          </p:cNvPr>
          <p:cNvGrpSpPr/>
          <p:nvPr/>
        </p:nvGrpSpPr>
        <p:grpSpPr>
          <a:xfrm>
            <a:off x="297163" y="5068066"/>
            <a:ext cx="2982482" cy="685800"/>
            <a:chOff x="303561" y="3670300"/>
            <a:chExt cx="2982482" cy="685800"/>
          </a:xfrm>
        </p:grpSpPr>
        <p:sp>
          <p:nvSpPr>
            <p:cNvPr id="57" name="Rounded Rectangle 56">
              <a:hlinkClick r:id="rId12" action="ppaction://hlinksldjump"/>
              <a:extLst>
                <a:ext uri="{FF2B5EF4-FFF2-40B4-BE49-F238E27FC236}">
                  <a16:creationId xmlns:a16="http://schemas.microsoft.com/office/drawing/2014/main" id="{2CD884E8-B266-A7D1-1211-8CC96C75BA86}"/>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58" name="TextBox 57">
              <a:hlinkClick r:id="rId12" action="ppaction://hlinksldjump"/>
              <a:extLst>
                <a:ext uri="{FF2B5EF4-FFF2-40B4-BE49-F238E27FC236}">
                  <a16:creationId xmlns:a16="http://schemas.microsoft.com/office/drawing/2014/main" id="{655D7F0F-0D0B-B1FD-5EA5-79C6BCF8453C}"/>
                </a:ext>
              </a:extLst>
            </p:cNvPr>
            <p:cNvSpPr txBox="1"/>
            <p:nvPr/>
          </p:nvSpPr>
          <p:spPr>
            <a:xfrm>
              <a:off x="353267" y="3767539"/>
              <a:ext cx="2657585" cy="461665"/>
            </a:xfrm>
            <a:prstGeom prst="rect">
              <a:avLst/>
            </a:prstGeom>
            <a:noFill/>
          </p:spPr>
          <p:txBody>
            <a:bodyPr wrap="square" rtlCol="0">
              <a:spAutoFit/>
            </a:bodyPr>
            <a:lstStyle/>
            <a:p>
              <a:r>
                <a:rPr lang="en-GB" sz="2400" b="1" dirty="0"/>
                <a:t>Figure Analysis</a:t>
              </a:r>
            </a:p>
          </p:txBody>
        </p:sp>
      </p:grpSp>
      <p:grpSp>
        <p:nvGrpSpPr>
          <p:cNvPr id="59" name="Group 58">
            <a:extLst>
              <a:ext uri="{FF2B5EF4-FFF2-40B4-BE49-F238E27FC236}">
                <a16:creationId xmlns:a16="http://schemas.microsoft.com/office/drawing/2014/main" id="{2BF55B9F-35F0-5096-B44B-6C7AA6DA5CEB}"/>
              </a:ext>
            </a:extLst>
          </p:cNvPr>
          <p:cNvGrpSpPr/>
          <p:nvPr/>
        </p:nvGrpSpPr>
        <p:grpSpPr>
          <a:xfrm>
            <a:off x="307442" y="5851105"/>
            <a:ext cx="2982482" cy="685800"/>
            <a:chOff x="303561" y="3670300"/>
            <a:chExt cx="2982482" cy="685800"/>
          </a:xfrm>
        </p:grpSpPr>
        <p:sp>
          <p:nvSpPr>
            <p:cNvPr id="60" name="Rounded Rectangle 59">
              <a:hlinkClick r:id="rId13" action="ppaction://hlinksldjump"/>
              <a:extLst>
                <a:ext uri="{FF2B5EF4-FFF2-40B4-BE49-F238E27FC236}">
                  <a16:creationId xmlns:a16="http://schemas.microsoft.com/office/drawing/2014/main" id="{A854BF85-DA46-85B2-F18E-5A656BA4B446}"/>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61" name="TextBox 60">
              <a:hlinkClick r:id="rId13" action="ppaction://hlinksldjump"/>
              <a:extLst>
                <a:ext uri="{FF2B5EF4-FFF2-40B4-BE49-F238E27FC236}">
                  <a16:creationId xmlns:a16="http://schemas.microsoft.com/office/drawing/2014/main" id="{FDDD167D-3430-404E-D441-41A6B4209782}"/>
                </a:ext>
              </a:extLst>
            </p:cNvPr>
            <p:cNvSpPr txBox="1"/>
            <p:nvPr/>
          </p:nvSpPr>
          <p:spPr>
            <a:xfrm>
              <a:off x="342988" y="3767539"/>
              <a:ext cx="2657585" cy="461665"/>
            </a:xfrm>
            <a:prstGeom prst="rect">
              <a:avLst/>
            </a:prstGeom>
            <a:noFill/>
          </p:spPr>
          <p:txBody>
            <a:bodyPr wrap="square" rtlCol="0">
              <a:spAutoFit/>
            </a:bodyPr>
            <a:lstStyle/>
            <a:p>
              <a:r>
                <a:rPr lang="en-GB" sz="2400" b="1" dirty="0"/>
                <a:t>Case Study</a:t>
              </a:r>
            </a:p>
          </p:txBody>
        </p:sp>
      </p:grpSp>
      <p:grpSp>
        <p:nvGrpSpPr>
          <p:cNvPr id="62" name="Group 61">
            <a:extLst>
              <a:ext uri="{FF2B5EF4-FFF2-40B4-BE49-F238E27FC236}">
                <a16:creationId xmlns:a16="http://schemas.microsoft.com/office/drawing/2014/main" id="{21E4F2C6-CFA2-E9D3-A85E-CFE2EADA8C7F}"/>
              </a:ext>
            </a:extLst>
          </p:cNvPr>
          <p:cNvGrpSpPr/>
          <p:nvPr/>
        </p:nvGrpSpPr>
        <p:grpSpPr>
          <a:xfrm>
            <a:off x="297163" y="6634144"/>
            <a:ext cx="2982482" cy="685800"/>
            <a:chOff x="303561" y="3670300"/>
            <a:chExt cx="2982482" cy="685800"/>
          </a:xfrm>
        </p:grpSpPr>
        <p:sp>
          <p:nvSpPr>
            <p:cNvPr id="63" name="Rounded Rectangle 62">
              <a:hlinkClick r:id="rId14" action="ppaction://hlinksldjump"/>
              <a:extLst>
                <a:ext uri="{FF2B5EF4-FFF2-40B4-BE49-F238E27FC236}">
                  <a16:creationId xmlns:a16="http://schemas.microsoft.com/office/drawing/2014/main" id="{59142B38-8535-CDD4-A84E-9CEE85FFA94C}"/>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64" name="TextBox 63">
              <a:hlinkClick r:id="rId14" action="ppaction://hlinksldjump"/>
              <a:extLst>
                <a:ext uri="{FF2B5EF4-FFF2-40B4-BE49-F238E27FC236}">
                  <a16:creationId xmlns:a16="http://schemas.microsoft.com/office/drawing/2014/main" id="{36A4D44A-C0B3-B278-D830-3279AB2C1E53}"/>
                </a:ext>
              </a:extLst>
            </p:cNvPr>
            <p:cNvSpPr txBox="1"/>
            <p:nvPr/>
          </p:nvSpPr>
          <p:spPr>
            <a:xfrm>
              <a:off x="353267" y="3813145"/>
              <a:ext cx="2657585" cy="400110"/>
            </a:xfrm>
            <a:prstGeom prst="rect">
              <a:avLst/>
            </a:prstGeom>
            <a:noFill/>
          </p:spPr>
          <p:txBody>
            <a:bodyPr wrap="square" rtlCol="0">
              <a:spAutoFit/>
            </a:bodyPr>
            <a:lstStyle/>
            <a:p>
              <a:r>
                <a:rPr lang="en-GB" sz="2000" b="1" dirty="0"/>
                <a:t>Review Answer - Lagos</a:t>
              </a:r>
            </a:p>
          </p:txBody>
        </p:sp>
      </p:grpSp>
      <p:grpSp>
        <p:nvGrpSpPr>
          <p:cNvPr id="65" name="Group 64">
            <a:extLst>
              <a:ext uri="{FF2B5EF4-FFF2-40B4-BE49-F238E27FC236}">
                <a16:creationId xmlns:a16="http://schemas.microsoft.com/office/drawing/2014/main" id="{F86CC9B3-3EFF-DCCC-4604-D302D9F01EC1}"/>
              </a:ext>
            </a:extLst>
          </p:cNvPr>
          <p:cNvGrpSpPr/>
          <p:nvPr/>
        </p:nvGrpSpPr>
        <p:grpSpPr>
          <a:xfrm>
            <a:off x="290288" y="7417183"/>
            <a:ext cx="3039063" cy="685800"/>
            <a:chOff x="303561" y="3670300"/>
            <a:chExt cx="3039063" cy="685800"/>
          </a:xfrm>
        </p:grpSpPr>
        <p:sp>
          <p:nvSpPr>
            <p:cNvPr id="66" name="Rounded Rectangle 65">
              <a:hlinkClick r:id="rId15" action="ppaction://hlinksldjump"/>
              <a:extLst>
                <a:ext uri="{FF2B5EF4-FFF2-40B4-BE49-F238E27FC236}">
                  <a16:creationId xmlns:a16="http://schemas.microsoft.com/office/drawing/2014/main" id="{CA1C5D29-2930-E6FF-EDC7-7838F60211A0}"/>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67" name="TextBox 66">
              <a:hlinkClick r:id="rId15" action="ppaction://hlinksldjump"/>
              <a:extLst>
                <a:ext uri="{FF2B5EF4-FFF2-40B4-BE49-F238E27FC236}">
                  <a16:creationId xmlns:a16="http://schemas.microsoft.com/office/drawing/2014/main" id="{A5EFF301-E04E-B70F-CDD6-35EB3B42C438}"/>
                </a:ext>
              </a:extLst>
            </p:cNvPr>
            <p:cNvSpPr txBox="1"/>
            <p:nvPr/>
          </p:nvSpPr>
          <p:spPr>
            <a:xfrm>
              <a:off x="360142" y="3813145"/>
              <a:ext cx="2982482" cy="400110"/>
            </a:xfrm>
            <a:prstGeom prst="rect">
              <a:avLst/>
            </a:prstGeom>
            <a:noFill/>
          </p:spPr>
          <p:txBody>
            <a:bodyPr wrap="square" rtlCol="0">
              <a:spAutoFit/>
            </a:bodyPr>
            <a:lstStyle/>
            <a:p>
              <a:r>
                <a:rPr lang="en-GB" sz="2000" b="1" dirty="0"/>
                <a:t>Review Answer - Mumbai</a:t>
              </a:r>
            </a:p>
          </p:txBody>
        </p:sp>
      </p:grpSp>
      <p:grpSp>
        <p:nvGrpSpPr>
          <p:cNvPr id="68" name="Group 67">
            <a:extLst>
              <a:ext uri="{FF2B5EF4-FFF2-40B4-BE49-F238E27FC236}">
                <a16:creationId xmlns:a16="http://schemas.microsoft.com/office/drawing/2014/main" id="{E0575647-6DD5-2C6B-5CE3-B6517EF432D3}"/>
              </a:ext>
            </a:extLst>
          </p:cNvPr>
          <p:cNvGrpSpPr/>
          <p:nvPr/>
        </p:nvGrpSpPr>
        <p:grpSpPr>
          <a:xfrm>
            <a:off x="275270" y="8200222"/>
            <a:ext cx="3039063" cy="685800"/>
            <a:chOff x="303561" y="3670300"/>
            <a:chExt cx="3039063" cy="685800"/>
          </a:xfrm>
        </p:grpSpPr>
        <p:sp>
          <p:nvSpPr>
            <p:cNvPr id="69" name="Rounded Rectangle 68">
              <a:hlinkClick r:id="rId16" action="ppaction://hlinksldjump"/>
              <a:extLst>
                <a:ext uri="{FF2B5EF4-FFF2-40B4-BE49-F238E27FC236}">
                  <a16:creationId xmlns:a16="http://schemas.microsoft.com/office/drawing/2014/main" id="{AAA669F7-321A-E348-2FD9-AD2C6E64EE56}"/>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70" name="TextBox 69">
              <a:hlinkClick r:id="rId16" action="ppaction://hlinksldjump"/>
              <a:extLst>
                <a:ext uri="{FF2B5EF4-FFF2-40B4-BE49-F238E27FC236}">
                  <a16:creationId xmlns:a16="http://schemas.microsoft.com/office/drawing/2014/main" id="{9776DB99-381D-337A-0670-2224EC1A87E1}"/>
                </a:ext>
              </a:extLst>
            </p:cNvPr>
            <p:cNvSpPr txBox="1"/>
            <p:nvPr/>
          </p:nvSpPr>
          <p:spPr>
            <a:xfrm>
              <a:off x="360142" y="3813145"/>
              <a:ext cx="2982482" cy="400110"/>
            </a:xfrm>
            <a:prstGeom prst="rect">
              <a:avLst/>
            </a:prstGeom>
            <a:noFill/>
          </p:spPr>
          <p:txBody>
            <a:bodyPr wrap="square" rtlCol="0">
              <a:spAutoFit/>
            </a:bodyPr>
            <a:lstStyle/>
            <a:p>
              <a:r>
                <a:rPr lang="en-GB" sz="2000" b="1" dirty="0"/>
                <a:t>Review Answer - Rio</a:t>
              </a:r>
            </a:p>
          </p:txBody>
        </p:sp>
      </p:grpSp>
      <p:grpSp>
        <p:nvGrpSpPr>
          <p:cNvPr id="71" name="Group 70">
            <a:extLst>
              <a:ext uri="{FF2B5EF4-FFF2-40B4-BE49-F238E27FC236}">
                <a16:creationId xmlns:a16="http://schemas.microsoft.com/office/drawing/2014/main" id="{DEE1F58E-EB07-9CED-3DCF-62668D51635D}"/>
              </a:ext>
            </a:extLst>
          </p:cNvPr>
          <p:cNvGrpSpPr/>
          <p:nvPr/>
        </p:nvGrpSpPr>
        <p:grpSpPr>
          <a:xfrm>
            <a:off x="286865" y="8983261"/>
            <a:ext cx="3039063" cy="685800"/>
            <a:chOff x="303561" y="3670300"/>
            <a:chExt cx="3039063" cy="685800"/>
          </a:xfrm>
        </p:grpSpPr>
        <p:sp>
          <p:nvSpPr>
            <p:cNvPr id="72" name="Rounded Rectangle 71">
              <a:hlinkClick r:id="rId17" action="ppaction://hlinksldjump"/>
              <a:extLst>
                <a:ext uri="{FF2B5EF4-FFF2-40B4-BE49-F238E27FC236}">
                  <a16:creationId xmlns:a16="http://schemas.microsoft.com/office/drawing/2014/main" id="{8B6AE358-B973-79A8-9D33-22287039D213}"/>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73" name="TextBox 72">
              <a:hlinkClick r:id="rId17" action="ppaction://hlinksldjump"/>
              <a:extLst>
                <a:ext uri="{FF2B5EF4-FFF2-40B4-BE49-F238E27FC236}">
                  <a16:creationId xmlns:a16="http://schemas.microsoft.com/office/drawing/2014/main" id="{26B9EB92-D836-C39F-DC3A-8D316FD306DA}"/>
                </a:ext>
              </a:extLst>
            </p:cNvPr>
            <p:cNvSpPr txBox="1"/>
            <p:nvPr/>
          </p:nvSpPr>
          <p:spPr>
            <a:xfrm>
              <a:off x="360142" y="3813145"/>
              <a:ext cx="2982482" cy="400110"/>
            </a:xfrm>
            <a:prstGeom prst="rect">
              <a:avLst/>
            </a:prstGeom>
            <a:noFill/>
          </p:spPr>
          <p:txBody>
            <a:bodyPr wrap="square" rtlCol="0">
              <a:spAutoFit/>
            </a:bodyPr>
            <a:lstStyle/>
            <a:p>
              <a:r>
                <a:rPr lang="en-GB" sz="2000" b="1" dirty="0"/>
                <a:t>Writing Guide</a:t>
              </a:r>
            </a:p>
          </p:txBody>
        </p:sp>
      </p:grpSp>
      <p:grpSp>
        <p:nvGrpSpPr>
          <p:cNvPr id="74" name="Group 73">
            <a:extLst>
              <a:ext uri="{FF2B5EF4-FFF2-40B4-BE49-F238E27FC236}">
                <a16:creationId xmlns:a16="http://schemas.microsoft.com/office/drawing/2014/main" id="{CBE36A5C-F3CA-0330-AB6D-2E19408EAD7C}"/>
              </a:ext>
            </a:extLst>
          </p:cNvPr>
          <p:cNvGrpSpPr/>
          <p:nvPr/>
        </p:nvGrpSpPr>
        <p:grpSpPr>
          <a:xfrm>
            <a:off x="297163" y="9766300"/>
            <a:ext cx="3039063" cy="685800"/>
            <a:chOff x="303561" y="3670300"/>
            <a:chExt cx="3039063" cy="685800"/>
          </a:xfrm>
        </p:grpSpPr>
        <p:sp>
          <p:nvSpPr>
            <p:cNvPr id="75" name="Rounded Rectangle 74">
              <a:hlinkClick r:id="rId18" action="ppaction://hlinksldjump"/>
              <a:extLst>
                <a:ext uri="{FF2B5EF4-FFF2-40B4-BE49-F238E27FC236}">
                  <a16:creationId xmlns:a16="http://schemas.microsoft.com/office/drawing/2014/main" id="{870DEC53-819F-8F08-6207-0EC289D1A63E}"/>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76" name="TextBox 75">
              <a:hlinkClick r:id="rId18" action="ppaction://hlinksldjump"/>
              <a:extLst>
                <a:ext uri="{FF2B5EF4-FFF2-40B4-BE49-F238E27FC236}">
                  <a16:creationId xmlns:a16="http://schemas.microsoft.com/office/drawing/2014/main" id="{B39E1797-4CC7-9D4D-65B0-BAD64694A28C}"/>
                </a:ext>
              </a:extLst>
            </p:cNvPr>
            <p:cNvSpPr txBox="1"/>
            <p:nvPr/>
          </p:nvSpPr>
          <p:spPr>
            <a:xfrm>
              <a:off x="360142" y="3813145"/>
              <a:ext cx="2982482" cy="400110"/>
            </a:xfrm>
            <a:prstGeom prst="rect">
              <a:avLst/>
            </a:prstGeom>
            <a:noFill/>
          </p:spPr>
          <p:txBody>
            <a:bodyPr wrap="square" rtlCol="0">
              <a:spAutoFit/>
            </a:bodyPr>
            <a:lstStyle/>
            <a:p>
              <a:r>
                <a:rPr lang="en-GB" sz="2000" b="1" dirty="0"/>
                <a:t>Writing Grid</a:t>
              </a:r>
            </a:p>
          </p:txBody>
        </p:sp>
      </p:grpSp>
      <p:sp>
        <p:nvSpPr>
          <p:cNvPr id="77" name="TextBox 76">
            <a:extLst>
              <a:ext uri="{FF2B5EF4-FFF2-40B4-BE49-F238E27FC236}">
                <a16:creationId xmlns:a16="http://schemas.microsoft.com/office/drawing/2014/main" id="{1BDC7AEC-B9FC-AB82-99F5-7F74144B0639}"/>
              </a:ext>
            </a:extLst>
          </p:cNvPr>
          <p:cNvSpPr txBox="1"/>
          <p:nvPr/>
        </p:nvSpPr>
        <p:spPr>
          <a:xfrm>
            <a:off x="3515096" y="7154239"/>
            <a:ext cx="10534663" cy="2954655"/>
          </a:xfrm>
          <a:prstGeom prst="rect">
            <a:avLst/>
          </a:prstGeom>
        </p:spPr>
        <p:txBody>
          <a:bodyPr wrap="square" lIns="0" tIns="0" rIns="0" bIns="0" rtlCol="0" anchor="t">
            <a:spAutoFit/>
          </a:bodyPr>
          <a:lstStyle/>
          <a:p>
            <a:r>
              <a:rPr lang="en-US" sz="24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An examiner would likely award a high level 3. This is because the student responds with real detail and thoroughness in engaging with the photograph (AO3), using this information to show excellent understanding of urban challenges (AO2). It shows real grasp of urban processes through a well-used case study (AO1) which is discussed critically (e.g. there are comments about how significant the challenges are). Real facts about the case study  were included. This answer is a very thorough GCSE-level response whose overall level of understanding warranted full marks.</a:t>
            </a:r>
          </a:p>
        </p:txBody>
      </p:sp>
    </p:spTree>
    <p:extLst>
      <p:ext uri="{BB962C8B-B14F-4D97-AF65-F5344CB8AC3E}">
        <p14:creationId xmlns:p14="http://schemas.microsoft.com/office/powerpoint/2010/main" val="2348991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684FC-608F-87C8-BE42-5FF3413AC8FB}"/>
            </a:ext>
          </a:extLst>
        </p:cNvPr>
        <p:cNvGrpSpPr/>
        <p:nvPr/>
      </p:nvGrpSpPr>
      <p:grpSpPr>
        <a:xfrm>
          <a:off x="0" y="0"/>
          <a:ext cx="0" cy="0"/>
          <a:chOff x="0" y="0"/>
          <a:chExt cx="0" cy="0"/>
        </a:xfrm>
      </p:grpSpPr>
      <p:sp>
        <p:nvSpPr>
          <p:cNvPr id="26" name="Freeform 5">
            <a:extLst>
              <a:ext uri="{FF2B5EF4-FFF2-40B4-BE49-F238E27FC236}">
                <a16:creationId xmlns:a16="http://schemas.microsoft.com/office/drawing/2014/main" id="{8D064D62-83C8-FA55-FA74-6EAFB6294038}"/>
              </a:ext>
            </a:extLst>
          </p:cNvPr>
          <p:cNvSpPr/>
          <p:nvPr/>
        </p:nvSpPr>
        <p:spPr>
          <a:xfrm rot="21345723">
            <a:off x="173846" y="132421"/>
            <a:ext cx="2995532" cy="2146751"/>
          </a:xfrm>
          <a:custGeom>
            <a:avLst/>
            <a:gdLst/>
            <a:ahLst/>
            <a:cxnLst/>
            <a:rect l="l" t="t" r="r" b="b"/>
            <a:pathLst>
              <a:path w="8465473" h="6066790">
                <a:moveTo>
                  <a:pt x="1692910" y="0"/>
                </a:moveTo>
                <a:lnTo>
                  <a:pt x="1692910" y="6065520"/>
                </a:lnTo>
                <a:cubicBezTo>
                  <a:pt x="1710690" y="6066790"/>
                  <a:pt x="1728470" y="6066790"/>
                  <a:pt x="1746250" y="6066790"/>
                </a:cubicBezTo>
                <a:lnTo>
                  <a:pt x="6709063" y="6066790"/>
                </a:lnTo>
                <a:lnTo>
                  <a:pt x="6709063" y="0"/>
                </a:lnTo>
                <a:lnTo>
                  <a:pt x="1692910" y="0"/>
                </a:lnTo>
                <a:close/>
                <a:moveTo>
                  <a:pt x="7166263" y="0"/>
                </a:moveTo>
                <a:lnTo>
                  <a:pt x="6709063" y="0"/>
                </a:lnTo>
                <a:lnTo>
                  <a:pt x="6709063" y="6065520"/>
                </a:lnTo>
                <a:lnTo>
                  <a:pt x="6719223" y="6065520"/>
                </a:lnTo>
                <a:cubicBezTo>
                  <a:pt x="7458363" y="6065520"/>
                  <a:pt x="8107333" y="5462270"/>
                  <a:pt x="8160673" y="4725670"/>
                </a:cubicBezTo>
                <a:lnTo>
                  <a:pt x="8410863" y="1338580"/>
                </a:lnTo>
                <a:cubicBezTo>
                  <a:pt x="8465473" y="603250"/>
                  <a:pt x="7905404" y="0"/>
                  <a:pt x="7166263"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536072"/>
          </a:solidFill>
        </p:spPr>
        <p:txBody>
          <a:bodyPr/>
          <a:lstStyle/>
          <a:p>
            <a:endParaRPr lang="en-GB" dirty="0"/>
          </a:p>
        </p:txBody>
      </p:sp>
      <p:grpSp>
        <p:nvGrpSpPr>
          <p:cNvPr id="9" name="Group 8">
            <a:extLst>
              <a:ext uri="{FF2B5EF4-FFF2-40B4-BE49-F238E27FC236}">
                <a16:creationId xmlns:a16="http://schemas.microsoft.com/office/drawing/2014/main" id="{BC08482F-814B-9E3D-126B-EC1911F7BC67}"/>
              </a:ext>
            </a:extLst>
          </p:cNvPr>
          <p:cNvGrpSpPr/>
          <p:nvPr/>
        </p:nvGrpSpPr>
        <p:grpSpPr>
          <a:xfrm>
            <a:off x="206245" y="264816"/>
            <a:ext cx="2848991" cy="2017634"/>
            <a:chOff x="8029597" y="2947244"/>
            <a:chExt cx="5087519" cy="3602943"/>
          </a:xfrm>
        </p:grpSpPr>
        <p:grpSp>
          <p:nvGrpSpPr>
            <p:cNvPr id="6" name="Group 11">
              <a:extLst>
                <a:ext uri="{FF2B5EF4-FFF2-40B4-BE49-F238E27FC236}">
                  <a16:creationId xmlns:a16="http://schemas.microsoft.com/office/drawing/2014/main" id="{8CCA4B1D-D28E-7891-983C-96CBC5538090}"/>
                </a:ext>
              </a:extLst>
            </p:cNvPr>
            <p:cNvGrpSpPr/>
            <p:nvPr/>
          </p:nvGrpSpPr>
          <p:grpSpPr>
            <a:xfrm rot="-254277">
              <a:off x="8148941" y="2947244"/>
              <a:ext cx="4968175" cy="3602943"/>
              <a:chOff x="0" y="0"/>
              <a:chExt cx="8363874" cy="6065520"/>
            </a:xfrm>
            <a:solidFill>
              <a:srgbClr val="FFFFFF"/>
            </a:solidFill>
          </p:grpSpPr>
          <p:sp>
            <p:nvSpPr>
              <p:cNvPr id="7" name="Freeform 12">
                <a:extLst>
                  <a:ext uri="{FF2B5EF4-FFF2-40B4-BE49-F238E27FC236}">
                    <a16:creationId xmlns:a16="http://schemas.microsoft.com/office/drawing/2014/main" id="{6A1EA132-A2C7-5987-1C3F-570728DFC2DE}"/>
                  </a:ext>
                </a:extLst>
              </p:cNvPr>
              <p:cNvSpPr/>
              <p:nvPr/>
            </p:nvSpPr>
            <p:spPr>
              <a:xfrm>
                <a:off x="-50800" y="0"/>
                <a:ext cx="8465473" cy="6066790"/>
              </a:xfrm>
              <a:custGeom>
                <a:avLst/>
                <a:gdLst/>
                <a:ahLst/>
                <a:cxnLst/>
                <a:rect l="l" t="t" r="r" b="b"/>
                <a:pathLst>
                  <a:path w="8465473" h="6066790">
                    <a:moveTo>
                      <a:pt x="1692910" y="0"/>
                    </a:moveTo>
                    <a:lnTo>
                      <a:pt x="1692910" y="6065520"/>
                    </a:lnTo>
                    <a:cubicBezTo>
                      <a:pt x="1710690" y="6066790"/>
                      <a:pt x="1728470" y="6066790"/>
                      <a:pt x="1746250" y="6066790"/>
                    </a:cubicBezTo>
                    <a:lnTo>
                      <a:pt x="6709063" y="6066790"/>
                    </a:lnTo>
                    <a:lnTo>
                      <a:pt x="6709063" y="0"/>
                    </a:lnTo>
                    <a:lnTo>
                      <a:pt x="1692910" y="0"/>
                    </a:lnTo>
                    <a:close/>
                    <a:moveTo>
                      <a:pt x="7166263" y="0"/>
                    </a:moveTo>
                    <a:lnTo>
                      <a:pt x="6709063" y="0"/>
                    </a:lnTo>
                    <a:lnTo>
                      <a:pt x="6709063" y="6065520"/>
                    </a:lnTo>
                    <a:lnTo>
                      <a:pt x="6719223" y="6065520"/>
                    </a:lnTo>
                    <a:cubicBezTo>
                      <a:pt x="7458363" y="6065520"/>
                      <a:pt x="8107333" y="5462270"/>
                      <a:pt x="8160673" y="4725670"/>
                    </a:cubicBezTo>
                    <a:lnTo>
                      <a:pt x="8410863" y="1338580"/>
                    </a:lnTo>
                    <a:cubicBezTo>
                      <a:pt x="8465473" y="603250"/>
                      <a:pt x="7905404" y="0"/>
                      <a:pt x="7166263"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6EC4C6"/>
              </a:solidFill>
            </p:spPr>
            <p:txBody>
              <a:bodyPr/>
              <a:lstStyle/>
              <a:p>
                <a:endParaRPr lang="en-GB" dirty="0"/>
              </a:p>
            </p:txBody>
          </p:sp>
        </p:grpSp>
        <p:sp>
          <p:nvSpPr>
            <p:cNvPr id="8" name="TextBox 27">
              <a:extLst>
                <a:ext uri="{FF2B5EF4-FFF2-40B4-BE49-F238E27FC236}">
                  <a16:creationId xmlns:a16="http://schemas.microsoft.com/office/drawing/2014/main" id="{A9AE3C25-EAA7-3043-E803-7CBC1B65FE97}"/>
                </a:ext>
              </a:extLst>
            </p:cNvPr>
            <p:cNvSpPr txBox="1"/>
            <p:nvPr/>
          </p:nvSpPr>
          <p:spPr>
            <a:xfrm rot="21264369">
              <a:off x="8029597" y="3489750"/>
              <a:ext cx="4760402" cy="2308341"/>
            </a:xfrm>
            <a:prstGeom prst="rect">
              <a:avLst/>
            </a:prstGeom>
          </p:spPr>
          <p:txBody>
            <a:bodyPr wrap="square" lIns="0" tIns="0" rIns="0" bIns="0" rtlCol="0" anchor="t">
              <a:spAutoFit/>
            </a:bodyPr>
            <a:lstStyle/>
            <a:p>
              <a:pPr algn="ctr"/>
              <a:r>
                <a:rPr lang="en-US" sz="2800" dirty="0">
                  <a:solidFill>
                    <a:srgbClr val="424D5B"/>
                  </a:solidFill>
                  <a:latin typeface="Fredoka"/>
                  <a:ea typeface="Fredoka"/>
                  <a:cs typeface="Fredoka"/>
                  <a:sym typeface="Fredoka"/>
                </a:rPr>
                <a:t>Urban Issues and </a:t>
              </a:r>
              <a:br>
                <a:rPr lang="en-US" sz="2800" dirty="0">
                  <a:solidFill>
                    <a:srgbClr val="424D5B"/>
                  </a:solidFill>
                  <a:latin typeface="Fredoka"/>
                  <a:ea typeface="Fredoka"/>
                  <a:cs typeface="Fredoka"/>
                  <a:sym typeface="Fredoka"/>
                </a:rPr>
              </a:br>
              <a:r>
                <a:rPr lang="en-US" sz="2800" dirty="0">
                  <a:solidFill>
                    <a:srgbClr val="424D5B"/>
                  </a:solidFill>
                  <a:latin typeface="Fredoka"/>
                  <a:ea typeface="Fredoka"/>
                  <a:cs typeface="Fredoka"/>
                  <a:sym typeface="Fredoka"/>
                </a:rPr>
                <a:t>Challenges</a:t>
              </a:r>
            </a:p>
          </p:txBody>
        </p:sp>
      </p:grpSp>
      <p:grpSp>
        <p:nvGrpSpPr>
          <p:cNvPr id="10" name="Group 9">
            <a:extLst>
              <a:ext uri="{FF2B5EF4-FFF2-40B4-BE49-F238E27FC236}">
                <a16:creationId xmlns:a16="http://schemas.microsoft.com/office/drawing/2014/main" id="{EAFC444F-DF01-9F43-401B-3A862FB6C3F2}"/>
              </a:ext>
            </a:extLst>
          </p:cNvPr>
          <p:cNvGrpSpPr/>
          <p:nvPr/>
        </p:nvGrpSpPr>
        <p:grpSpPr>
          <a:xfrm>
            <a:off x="478059" y="2437418"/>
            <a:ext cx="2387105" cy="887251"/>
            <a:chOff x="6441631" y="9602165"/>
            <a:chExt cx="2387105" cy="887251"/>
          </a:xfrm>
        </p:grpSpPr>
        <p:pic>
          <p:nvPicPr>
            <p:cNvPr id="11" name="Graphic 10">
              <a:hlinkClick r:id="" action="ppaction://hlinkshowjump?jump=nextslide"/>
              <a:extLst>
                <a:ext uri="{FF2B5EF4-FFF2-40B4-BE49-F238E27FC236}">
                  <a16:creationId xmlns:a16="http://schemas.microsoft.com/office/drawing/2014/main" id="{47DA94D1-7E79-B35B-756F-38C46B4E1040}"/>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8135962" y="9699403"/>
              <a:ext cx="692774" cy="692774"/>
            </a:xfrm>
            <a:prstGeom prst="rect">
              <a:avLst/>
            </a:prstGeom>
          </p:spPr>
        </p:pic>
        <p:pic>
          <p:nvPicPr>
            <p:cNvPr id="12" name="Graphic 11">
              <a:hlinkClick r:id="" action="ppaction://hlinkshowjump?jump=previousslide"/>
              <a:extLst>
                <a:ext uri="{FF2B5EF4-FFF2-40B4-BE49-F238E27FC236}">
                  <a16:creationId xmlns:a16="http://schemas.microsoft.com/office/drawing/2014/main" id="{CB770782-7948-7218-370C-92682591C74B}"/>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flipH="1">
              <a:off x="6441631" y="9699403"/>
              <a:ext cx="692774" cy="692774"/>
            </a:xfrm>
            <a:prstGeom prst="rect">
              <a:avLst/>
            </a:prstGeom>
          </p:spPr>
        </p:pic>
        <p:pic>
          <p:nvPicPr>
            <p:cNvPr id="13" name="Graphic 12">
              <a:hlinkClick r:id="rId6" action="ppaction://hlinksldjump"/>
              <a:extLst>
                <a:ext uri="{FF2B5EF4-FFF2-40B4-BE49-F238E27FC236}">
                  <a16:creationId xmlns:a16="http://schemas.microsoft.com/office/drawing/2014/main" id="{8D9DB073-ACA2-E84E-6853-49129F98A297}"/>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7191558" y="9602165"/>
              <a:ext cx="887251" cy="887251"/>
            </a:xfrm>
            <a:prstGeom prst="rect">
              <a:avLst/>
            </a:prstGeom>
          </p:spPr>
        </p:pic>
      </p:grpSp>
      <p:pic>
        <p:nvPicPr>
          <p:cNvPr id="3" name="Picture 2" descr="A paper with text and images of buildings and a river&#10;&#10;AI-generated content may be incorrect.">
            <a:extLst>
              <a:ext uri="{FF2B5EF4-FFF2-40B4-BE49-F238E27FC236}">
                <a16:creationId xmlns:a16="http://schemas.microsoft.com/office/drawing/2014/main" id="{54460FB9-C8F7-E9F4-FD3C-3AADDCA1A0B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82667" y="417954"/>
            <a:ext cx="10484879" cy="7362923"/>
          </a:xfrm>
          <a:prstGeom prst="rect">
            <a:avLst/>
          </a:prstGeom>
        </p:spPr>
      </p:pic>
      <p:sp>
        <p:nvSpPr>
          <p:cNvPr id="4" name="TextBox 3">
            <a:extLst>
              <a:ext uri="{FF2B5EF4-FFF2-40B4-BE49-F238E27FC236}">
                <a16:creationId xmlns:a16="http://schemas.microsoft.com/office/drawing/2014/main" id="{710804EF-6BC5-FE1F-F0BB-46E2B6634E44}"/>
              </a:ext>
            </a:extLst>
          </p:cNvPr>
          <p:cNvSpPr txBox="1"/>
          <p:nvPr/>
        </p:nvSpPr>
        <p:spPr>
          <a:xfrm>
            <a:off x="3578353" y="8470900"/>
            <a:ext cx="8852367" cy="1107996"/>
          </a:xfrm>
          <a:prstGeom prst="rect">
            <a:avLst/>
          </a:prstGeom>
        </p:spPr>
        <p:txBody>
          <a:bodyPr wrap="square" lIns="0" tIns="0" rIns="0" bIns="0" rtlCol="0" anchor="t">
            <a:spAutoFit/>
          </a:bodyPr>
          <a:lstStyle/>
          <a:p>
            <a:r>
              <a:rPr lang="en-US" sz="36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Let’s review a student answer before we attempt the question. </a:t>
            </a:r>
          </a:p>
        </p:txBody>
      </p:sp>
      <p:grpSp>
        <p:nvGrpSpPr>
          <p:cNvPr id="2" name="Group 1">
            <a:extLst>
              <a:ext uri="{FF2B5EF4-FFF2-40B4-BE49-F238E27FC236}">
                <a16:creationId xmlns:a16="http://schemas.microsoft.com/office/drawing/2014/main" id="{D54562AF-A0AF-8000-0AD5-30F29B69683A}"/>
              </a:ext>
            </a:extLst>
          </p:cNvPr>
          <p:cNvGrpSpPr/>
          <p:nvPr/>
        </p:nvGrpSpPr>
        <p:grpSpPr>
          <a:xfrm>
            <a:off x="6214269" y="10174043"/>
            <a:ext cx="3124200" cy="519357"/>
            <a:chOff x="4702722" y="9210782"/>
            <a:chExt cx="1857404" cy="308769"/>
          </a:xfrm>
        </p:grpSpPr>
        <p:sp>
          <p:nvSpPr>
            <p:cNvPr id="5" name="Rounded Rectangle 4">
              <a:hlinkClick r:id="rId10"/>
              <a:extLst>
                <a:ext uri="{FF2B5EF4-FFF2-40B4-BE49-F238E27FC236}">
                  <a16:creationId xmlns:a16="http://schemas.microsoft.com/office/drawing/2014/main" id="{B410ED82-B6A5-C00D-755C-5EA17BB2BBCA}"/>
                </a:ext>
              </a:extLst>
            </p:cNvPr>
            <p:cNvSpPr/>
            <p:nvPr/>
          </p:nvSpPr>
          <p:spPr>
            <a:xfrm>
              <a:off x="4702722" y="9210782"/>
              <a:ext cx="1857404" cy="30876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7" name="Picture 16" descr="Internet Geography">
              <a:hlinkClick r:id="rId10"/>
              <a:extLst>
                <a:ext uri="{FF2B5EF4-FFF2-40B4-BE49-F238E27FC236}">
                  <a16:creationId xmlns:a16="http://schemas.microsoft.com/office/drawing/2014/main" id="{AA31FFD5-F287-C1A5-3C76-F77599BF9B17}"/>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729913" y="9254588"/>
              <a:ext cx="1793919" cy="206499"/>
            </a:xfrm>
            <a:prstGeom prst="rect">
              <a:avLst/>
            </a:prstGeom>
            <a:noFill/>
            <a:ln>
              <a:noFill/>
            </a:ln>
          </p:spPr>
        </p:pic>
      </p:grpSp>
      <p:grpSp>
        <p:nvGrpSpPr>
          <p:cNvPr id="18" name="Group 17">
            <a:extLst>
              <a:ext uri="{FF2B5EF4-FFF2-40B4-BE49-F238E27FC236}">
                <a16:creationId xmlns:a16="http://schemas.microsoft.com/office/drawing/2014/main" id="{6ABCECE6-BBD6-DF4B-21EB-C6A7836ABCC0}"/>
              </a:ext>
            </a:extLst>
          </p:cNvPr>
          <p:cNvGrpSpPr/>
          <p:nvPr/>
        </p:nvGrpSpPr>
        <p:grpSpPr>
          <a:xfrm>
            <a:off x="303561" y="3499257"/>
            <a:ext cx="2982482" cy="685800"/>
            <a:chOff x="303561" y="3670300"/>
            <a:chExt cx="2982482" cy="685800"/>
          </a:xfrm>
        </p:grpSpPr>
        <p:sp>
          <p:nvSpPr>
            <p:cNvPr id="19" name="Rounded Rectangle 18">
              <a:hlinkClick r:id="rId6" action="ppaction://hlinksldjump"/>
              <a:extLst>
                <a:ext uri="{FF2B5EF4-FFF2-40B4-BE49-F238E27FC236}">
                  <a16:creationId xmlns:a16="http://schemas.microsoft.com/office/drawing/2014/main" id="{221A9A2D-518F-F8D4-AB3F-3DE9E086A295}"/>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20" name="TextBox 19">
              <a:hlinkClick r:id="rId6" action="ppaction://hlinksldjump"/>
              <a:extLst>
                <a:ext uri="{FF2B5EF4-FFF2-40B4-BE49-F238E27FC236}">
                  <a16:creationId xmlns:a16="http://schemas.microsoft.com/office/drawing/2014/main" id="{8620708D-5B66-727B-48F3-67CB126CCB6E}"/>
                </a:ext>
              </a:extLst>
            </p:cNvPr>
            <p:cNvSpPr txBox="1"/>
            <p:nvPr/>
          </p:nvSpPr>
          <p:spPr>
            <a:xfrm>
              <a:off x="346869" y="3767539"/>
              <a:ext cx="2657585" cy="461665"/>
            </a:xfrm>
            <a:prstGeom prst="rect">
              <a:avLst/>
            </a:prstGeom>
            <a:noFill/>
          </p:spPr>
          <p:txBody>
            <a:bodyPr wrap="square" rtlCol="0">
              <a:spAutoFit/>
            </a:bodyPr>
            <a:lstStyle/>
            <a:p>
              <a:r>
                <a:rPr lang="en-GB" sz="2400" b="1" dirty="0"/>
                <a:t>Exam Question</a:t>
              </a:r>
            </a:p>
          </p:txBody>
        </p:sp>
      </p:grpSp>
      <p:grpSp>
        <p:nvGrpSpPr>
          <p:cNvPr id="21" name="Group 20">
            <a:extLst>
              <a:ext uri="{FF2B5EF4-FFF2-40B4-BE49-F238E27FC236}">
                <a16:creationId xmlns:a16="http://schemas.microsoft.com/office/drawing/2014/main" id="{45B1CCA1-6A89-D02F-8E5D-59E88E6759F7}"/>
              </a:ext>
            </a:extLst>
          </p:cNvPr>
          <p:cNvGrpSpPr/>
          <p:nvPr/>
        </p:nvGrpSpPr>
        <p:grpSpPr>
          <a:xfrm>
            <a:off x="270669" y="4285027"/>
            <a:ext cx="3015374" cy="685800"/>
            <a:chOff x="270669" y="3670300"/>
            <a:chExt cx="3015374" cy="685800"/>
          </a:xfrm>
        </p:grpSpPr>
        <p:sp>
          <p:nvSpPr>
            <p:cNvPr id="22" name="Rounded Rectangle 21">
              <a:hlinkClick r:id="rId12" action="ppaction://hlinksldjump"/>
              <a:extLst>
                <a:ext uri="{FF2B5EF4-FFF2-40B4-BE49-F238E27FC236}">
                  <a16:creationId xmlns:a16="http://schemas.microsoft.com/office/drawing/2014/main" id="{46C0A6CA-608B-07FD-732B-15E292932E37}"/>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23" name="TextBox 22">
              <a:hlinkClick r:id="rId12" action="ppaction://hlinksldjump"/>
              <a:extLst>
                <a:ext uri="{FF2B5EF4-FFF2-40B4-BE49-F238E27FC236}">
                  <a16:creationId xmlns:a16="http://schemas.microsoft.com/office/drawing/2014/main" id="{43407B03-3BED-1E1E-090D-637533659202}"/>
                </a:ext>
              </a:extLst>
            </p:cNvPr>
            <p:cNvSpPr txBox="1"/>
            <p:nvPr/>
          </p:nvSpPr>
          <p:spPr>
            <a:xfrm>
              <a:off x="270669" y="3767539"/>
              <a:ext cx="2657585" cy="461665"/>
            </a:xfrm>
            <a:prstGeom prst="rect">
              <a:avLst/>
            </a:prstGeom>
            <a:noFill/>
          </p:spPr>
          <p:txBody>
            <a:bodyPr wrap="square" rtlCol="0">
              <a:spAutoFit/>
            </a:bodyPr>
            <a:lstStyle/>
            <a:p>
              <a:r>
                <a:rPr lang="en-GB" sz="2400" b="1" dirty="0"/>
                <a:t>Deconstruct the Q</a:t>
              </a:r>
            </a:p>
          </p:txBody>
        </p:sp>
      </p:grpSp>
      <p:grpSp>
        <p:nvGrpSpPr>
          <p:cNvPr id="24" name="Group 23">
            <a:extLst>
              <a:ext uri="{FF2B5EF4-FFF2-40B4-BE49-F238E27FC236}">
                <a16:creationId xmlns:a16="http://schemas.microsoft.com/office/drawing/2014/main" id="{122FD709-884C-1DE3-20A8-913412A913BE}"/>
              </a:ext>
            </a:extLst>
          </p:cNvPr>
          <p:cNvGrpSpPr/>
          <p:nvPr/>
        </p:nvGrpSpPr>
        <p:grpSpPr>
          <a:xfrm>
            <a:off x="297163" y="5068066"/>
            <a:ext cx="2982482" cy="685800"/>
            <a:chOff x="303561" y="3670300"/>
            <a:chExt cx="2982482" cy="685800"/>
          </a:xfrm>
        </p:grpSpPr>
        <p:sp>
          <p:nvSpPr>
            <p:cNvPr id="25" name="Rounded Rectangle 24">
              <a:hlinkClick r:id="rId13" action="ppaction://hlinksldjump"/>
              <a:extLst>
                <a:ext uri="{FF2B5EF4-FFF2-40B4-BE49-F238E27FC236}">
                  <a16:creationId xmlns:a16="http://schemas.microsoft.com/office/drawing/2014/main" id="{7F346BD1-27DF-921E-BB04-A93144463EA7}"/>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27" name="TextBox 26">
              <a:hlinkClick r:id="rId13" action="ppaction://hlinksldjump"/>
              <a:extLst>
                <a:ext uri="{FF2B5EF4-FFF2-40B4-BE49-F238E27FC236}">
                  <a16:creationId xmlns:a16="http://schemas.microsoft.com/office/drawing/2014/main" id="{B9CFECE6-E71C-513B-2267-0CC9C8F6B66D}"/>
                </a:ext>
              </a:extLst>
            </p:cNvPr>
            <p:cNvSpPr txBox="1"/>
            <p:nvPr/>
          </p:nvSpPr>
          <p:spPr>
            <a:xfrm>
              <a:off x="353267" y="3767539"/>
              <a:ext cx="2657585" cy="461665"/>
            </a:xfrm>
            <a:prstGeom prst="rect">
              <a:avLst/>
            </a:prstGeom>
            <a:noFill/>
          </p:spPr>
          <p:txBody>
            <a:bodyPr wrap="square" rtlCol="0">
              <a:spAutoFit/>
            </a:bodyPr>
            <a:lstStyle/>
            <a:p>
              <a:r>
                <a:rPr lang="en-GB" sz="2400" b="1" dirty="0"/>
                <a:t>Figure Analysis</a:t>
              </a:r>
            </a:p>
          </p:txBody>
        </p:sp>
      </p:grpSp>
      <p:grpSp>
        <p:nvGrpSpPr>
          <p:cNvPr id="28" name="Group 27">
            <a:extLst>
              <a:ext uri="{FF2B5EF4-FFF2-40B4-BE49-F238E27FC236}">
                <a16:creationId xmlns:a16="http://schemas.microsoft.com/office/drawing/2014/main" id="{A66C5EEC-FE4B-AE87-94EB-861E8C8D3898}"/>
              </a:ext>
            </a:extLst>
          </p:cNvPr>
          <p:cNvGrpSpPr/>
          <p:nvPr/>
        </p:nvGrpSpPr>
        <p:grpSpPr>
          <a:xfrm>
            <a:off x="307442" y="5851105"/>
            <a:ext cx="2982482" cy="685800"/>
            <a:chOff x="303561" y="3670300"/>
            <a:chExt cx="2982482" cy="685800"/>
          </a:xfrm>
        </p:grpSpPr>
        <p:sp>
          <p:nvSpPr>
            <p:cNvPr id="29" name="Rounded Rectangle 28">
              <a:hlinkClick r:id="rId14" action="ppaction://hlinksldjump"/>
              <a:extLst>
                <a:ext uri="{FF2B5EF4-FFF2-40B4-BE49-F238E27FC236}">
                  <a16:creationId xmlns:a16="http://schemas.microsoft.com/office/drawing/2014/main" id="{DC26BFCE-8CCD-5E12-6357-7C8243FD86A6}"/>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30" name="TextBox 29">
              <a:hlinkClick r:id="rId14" action="ppaction://hlinksldjump"/>
              <a:extLst>
                <a:ext uri="{FF2B5EF4-FFF2-40B4-BE49-F238E27FC236}">
                  <a16:creationId xmlns:a16="http://schemas.microsoft.com/office/drawing/2014/main" id="{2F027C92-22C8-BEF8-A510-5EEDA729B922}"/>
                </a:ext>
              </a:extLst>
            </p:cNvPr>
            <p:cNvSpPr txBox="1"/>
            <p:nvPr/>
          </p:nvSpPr>
          <p:spPr>
            <a:xfrm>
              <a:off x="342988" y="3767539"/>
              <a:ext cx="2657585" cy="461665"/>
            </a:xfrm>
            <a:prstGeom prst="rect">
              <a:avLst/>
            </a:prstGeom>
            <a:noFill/>
          </p:spPr>
          <p:txBody>
            <a:bodyPr wrap="square" rtlCol="0">
              <a:spAutoFit/>
            </a:bodyPr>
            <a:lstStyle/>
            <a:p>
              <a:r>
                <a:rPr lang="en-GB" sz="2400" b="1" dirty="0"/>
                <a:t>Case Study</a:t>
              </a:r>
            </a:p>
          </p:txBody>
        </p:sp>
      </p:grpSp>
      <p:grpSp>
        <p:nvGrpSpPr>
          <p:cNvPr id="31" name="Group 30">
            <a:extLst>
              <a:ext uri="{FF2B5EF4-FFF2-40B4-BE49-F238E27FC236}">
                <a16:creationId xmlns:a16="http://schemas.microsoft.com/office/drawing/2014/main" id="{EE4AE042-B520-3383-BDFE-472E328C012D}"/>
              </a:ext>
            </a:extLst>
          </p:cNvPr>
          <p:cNvGrpSpPr/>
          <p:nvPr/>
        </p:nvGrpSpPr>
        <p:grpSpPr>
          <a:xfrm>
            <a:off x="297163" y="6634144"/>
            <a:ext cx="2982482" cy="685800"/>
            <a:chOff x="303561" y="3670300"/>
            <a:chExt cx="2982482" cy="685800"/>
          </a:xfrm>
        </p:grpSpPr>
        <p:sp>
          <p:nvSpPr>
            <p:cNvPr id="32" name="Rounded Rectangle 31">
              <a:hlinkClick r:id="rId15" action="ppaction://hlinksldjump"/>
              <a:extLst>
                <a:ext uri="{FF2B5EF4-FFF2-40B4-BE49-F238E27FC236}">
                  <a16:creationId xmlns:a16="http://schemas.microsoft.com/office/drawing/2014/main" id="{BAE26555-3A56-858D-C84C-80D64E3A4FA8}"/>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33" name="TextBox 32">
              <a:hlinkClick r:id="rId15" action="ppaction://hlinksldjump"/>
              <a:extLst>
                <a:ext uri="{FF2B5EF4-FFF2-40B4-BE49-F238E27FC236}">
                  <a16:creationId xmlns:a16="http://schemas.microsoft.com/office/drawing/2014/main" id="{5083BE63-1F01-DCF7-EF3B-BACAD2C66652}"/>
                </a:ext>
              </a:extLst>
            </p:cNvPr>
            <p:cNvSpPr txBox="1"/>
            <p:nvPr/>
          </p:nvSpPr>
          <p:spPr>
            <a:xfrm>
              <a:off x="353267" y="3813145"/>
              <a:ext cx="2657585" cy="400110"/>
            </a:xfrm>
            <a:prstGeom prst="rect">
              <a:avLst/>
            </a:prstGeom>
            <a:noFill/>
          </p:spPr>
          <p:txBody>
            <a:bodyPr wrap="square" rtlCol="0">
              <a:spAutoFit/>
            </a:bodyPr>
            <a:lstStyle/>
            <a:p>
              <a:r>
                <a:rPr lang="en-GB" sz="2000" b="1" dirty="0"/>
                <a:t>Review Answer - Lagos</a:t>
              </a:r>
            </a:p>
          </p:txBody>
        </p:sp>
      </p:grpSp>
      <p:grpSp>
        <p:nvGrpSpPr>
          <p:cNvPr id="34" name="Group 33">
            <a:extLst>
              <a:ext uri="{FF2B5EF4-FFF2-40B4-BE49-F238E27FC236}">
                <a16:creationId xmlns:a16="http://schemas.microsoft.com/office/drawing/2014/main" id="{4B8EB161-3397-8AAE-E96E-A0544AD7AAAF}"/>
              </a:ext>
            </a:extLst>
          </p:cNvPr>
          <p:cNvGrpSpPr/>
          <p:nvPr/>
        </p:nvGrpSpPr>
        <p:grpSpPr>
          <a:xfrm>
            <a:off x="290288" y="7417183"/>
            <a:ext cx="3039063" cy="685800"/>
            <a:chOff x="303561" y="3670300"/>
            <a:chExt cx="3039063" cy="685800"/>
          </a:xfrm>
        </p:grpSpPr>
        <p:sp>
          <p:nvSpPr>
            <p:cNvPr id="35" name="Rounded Rectangle 34">
              <a:hlinkClick r:id="rId16" action="ppaction://hlinksldjump"/>
              <a:extLst>
                <a:ext uri="{FF2B5EF4-FFF2-40B4-BE49-F238E27FC236}">
                  <a16:creationId xmlns:a16="http://schemas.microsoft.com/office/drawing/2014/main" id="{32638A13-E75C-EE3D-2681-0D79BEC23303}"/>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36" name="TextBox 35">
              <a:hlinkClick r:id="rId16" action="ppaction://hlinksldjump"/>
              <a:extLst>
                <a:ext uri="{FF2B5EF4-FFF2-40B4-BE49-F238E27FC236}">
                  <a16:creationId xmlns:a16="http://schemas.microsoft.com/office/drawing/2014/main" id="{8B600E78-C714-798C-0A12-87D7E00D97B0}"/>
                </a:ext>
              </a:extLst>
            </p:cNvPr>
            <p:cNvSpPr txBox="1"/>
            <p:nvPr/>
          </p:nvSpPr>
          <p:spPr>
            <a:xfrm>
              <a:off x="360142" y="3813145"/>
              <a:ext cx="2982482" cy="400110"/>
            </a:xfrm>
            <a:prstGeom prst="rect">
              <a:avLst/>
            </a:prstGeom>
            <a:noFill/>
          </p:spPr>
          <p:txBody>
            <a:bodyPr wrap="square" rtlCol="0">
              <a:spAutoFit/>
            </a:bodyPr>
            <a:lstStyle/>
            <a:p>
              <a:r>
                <a:rPr lang="en-GB" sz="2000" b="1" dirty="0"/>
                <a:t>Review Answer - Mumbai</a:t>
              </a:r>
            </a:p>
          </p:txBody>
        </p:sp>
      </p:grpSp>
      <p:grpSp>
        <p:nvGrpSpPr>
          <p:cNvPr id="37" name="Group 36">
            <a:extLst>
              <a:ext uri="{FF2B5EF4-FFF2-40B4-BE49-F238E27FC236}">
                <a16:creationId xmlns:a16="http://schemas.microsoft.com/office/drawing/2014/main" id="{7A99AD25-FFE3-F68D-6C33-44C89E106083}"/>
              </a:ext>
            </a:extLst>
          </p:cNvPr>
          <p:cNvGrpSpPr/>
          <p:nvPr/>
        </p:nvGrpSpPr>
        <p:grpSpPr>
          <a:xfrm>
            <a:off x="275270" y="8200222"/>
            <a:ext cx="3039063" cy="685800"/>
            <a:chOff x="303561" y="3670300"/>
            <a:chExt cx="3039063" cy="685800"/>
          </a:xfrm>
        </p:grpSpPr>
        <p:sp>
          <p:nvSpPr>
            <p:cNvPr id="38" name="Rounded Rectangle 37">
              <a:hlinkClick r:id="rId17" action="ppaction://hlinksldjump"/>
              <a:extLst>
                <a:ext uri="{FF2B5EF4-FFF2-40B4-BE49-F238E27FC236}">
                  <a16:creationId xmlns:a16="http://schemas.microsoft.com/office/drawing/2014/main" id="{E16D7157-8CB2-72F6-DF46-9537009162AD}"/>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39" name="TextBox 38">
              <a:hlinkClick r:id="rId17" action="ppaction://hlinksldjump"/>
              <a:extLst>
                <a:ext uri="{FF2B5EF4-FFF2-40B4-BE49-F238E27FC236}">
                  <a16:creationId xmlns:a16="http://schemas.microsoft.com/office/drawing/2014/main" id="{9D645367-9D77-55CE-200C-E95F8295E17E}"/>
                </a:ext>
              </a:extLst>
            </p:cNvPr>
            <p:cNvSpPr txBox="1"/>
            <p:nvPr/>
          </p:nvSpPr>
          <p:spPr>
            <a:xfrm>
              <a:off x="360142" y="3813145"/>
              <a:ext cx="2982482" cy="400110"/>
            </a:xfrm>
            <a:prstGeom prst="rect">
              <a:avLst/>
            </a:prstGeom>
            <a:noFill/>
          </p:spPr>
          <p:txBody>
            <a:bodyPr wrap="square" rtlCol="0">
              <a:spAutoFit/>
            </a:bodyPr>
            <a:lstStyle/>
            <a:p>
              <a:r>
                <a:rPr lang="en-GB" sz="2000" b="1" dirty="0"/>
                <a:t>Review Answer - Rio</a:t>
              </a:r>
            </a:p>
          </p:txBody>
        </p:sp>
      </p:grpSp>
      <p:grpSp>
        <p:nvGrpSpPr>
          <p:cNvPr id="40" name="Group 39">
            <a:extLst>
              <a:ext uri="{FF2B5EF4-FFF2-40B4-BE49-F238E27FC236}">
                <a16:creationId xmlns:a16="http://schemas.microsoft.com/office/drawing/2014/main" id="{86C46FDC-F868-1C45-C07C-A80815F24029}"/>
              </a:ext>
            </a:extLst>
          </p:cNvPr>
          <p:cNvGrpSpPr/>
          <p:nvPr/>
        </p:nvGrpSpPr>
        <p:grpSpPr>
          <a:xfrm>
            <a:off x="286865" y="8983261"/>
            <a:ext cx="3039063" cy="685800"/>
            <a:chOff x="303561" y="3670300"/>
            <a:chExt cx="3039063" cy="685800"/>
          </a:xfrm>
        </p:grpSpPr>
        <p:sp>
          <p:nvSpPr>
            <p:cNvPr id="41" name="Rounded Rectangle 40">
              <a:hlinkClick r:id="rId18" action="ppaction://hlinksldjump"/>
              <a:extLst>
                <a:ext uri="{FF2B5EF4-FFF2-40B4-BE49-F238E27FC236}">
                  <a16:creationId xmlns:a16="http://schemas.microsoft.com/office/drawing/2014/main" id="{3DE5647A-2D68-E183-396F-19C458724F0C}"/>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42" name="TextBox 41">
              <a:hlinkClick r:id="rId18" action="ppaction://hlinksldjump"/>
              <a:extLst>
                <a:ext uri="{FF2B5EF4-FFF2-40B4-BE49-F238E27FC236}">
                  <a16:creationId xmlns:a16="http://schemas.microsoft.com/office/drawing/2014/main" id="{4F0A70DF-4DC9-802F-3B02-33D8F12DDCE1}"/>
                </a:ext>
              </a:extLst>
            </p:cNvPr>
            <p:cNvSpPr txBox="1"/>
            <p:nvPr/>
          </p:nvSpPr>
          <p:spPr>
            <a:xfrm>
              <a:off x="360142" y="3813145"/>
              <a:ext cx="2982482" cy="400110"/>
            </a:xfrm>
            <a:prstGeom prst="rect">
              <a:avLst/>
            </a:prstGeom>
            <a:noFill/>
          </p:spPr>
          <p:txBody>
            <a:bodyPr wrap="square" rtlCol="0">
              <a:spAutoFit/>
            </a:bodyPr>
            <a:lstStyle/>
            <a:p>
              <a:r>
                <a:rPr lang="en-GB" sz="2000" b="1" dirty="0"/>
                <a:t>Writing Guide</a:t>
              </a:r>
            </a:p>
          </p:txBody>
        </p:sp>
      </p:grpSp>
      <p:grpSp>
        <p:nvGrpSpPr>
          <p:cNvPr id="43" name="Group 42">
            <a:extLst>
              <a:ext uri="{FF2B5EF4-FFF2-40B4-BE49-F238E27FC236}">
                <a16:creationId xmlns:a16="http://schemas.microsoft.com/office/drawing/2014/main" id="{33F02686-B32C-5ECE-80B3-C56E6D7B72BC}"/>
              </a:ext>
            </a:extLst>
          </p:cNvPr>
          <p:cNvGrpSpPr/>
          <p:nvPr/>
        </p:nvGrpSpPr>
        <p:grpSpPr>
          <a:xfrm>
            <a:off x="297163" y="9766300"/>
            <a:ext cx="3039063" cy="685800"/>
            <a:chOff x="303561" y="3670300"/>
            <a:chExt cx="3039063" cy="685800"/>
          </a:xfrm>
        </p:grpSpPr>
        <p:sp>
          <p:nvSpPr>
            <p:cNvPr id="44" name="Rounded Rectangle 43">
              <a:hlinkClick r:id="rId19" action="ppaction://hlinksldjump"/>
              <a:extLst>
                <a:ext uri="{FF2B5EF4-FFF2-40B4-BE49-F238E27FC236}">
                  <a16:creationId xmlns:a16="http://schemas.microsoft.com/office/drawing/2014/main" id="{5DEBE344-DA5D-AE56-CFCC-2267FB423CA7}"/>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45" name="TextBox 44">
              <a:hlinkClick r:id="rId19" action="ppaction://hlinksldjump"/>
              <a:extLst>
                <a:ext uri="{FF2B5EF4-FFF2-40B4-BE49-F238E27FC236}">
                  <a16:creationId xmlns:a16="http://schemas.microsoft.com/office/drawing/2014/main" id="{A9B0600D-7318-7E47-AE76-2DDAE9C1D922}"/>
                </a:ext>
              </a:extLst>
            </p:cNvPr>
            <p:cNvSpPr txBox="1"/>
            <p:nvPr/>
          </p:nvSpPr>
          <p:spPr>
            <a:xfrm>
              <a:off x="360142" y="3813145"/>
              <a:ext cx="2982482" cy="400110"/>
            </a:xfrm>
            <a:prstGeom prst="rect">
              <a:avLst/>
            </a:prstGeom>
            <a:noFill/>
          </p:spPr>
          <p:txBody>
            <a:bodyPr wrap="square" rtlCol="0">
              <a:spAutoFit/>
            </a:bodyPr>
            <a:lstStyle/>
            <a:p>
              <a:r>
                <a:rPr lang="en-GB" sz="2000" b="1" dirty="0"/>
                <a:t>Writing Grid</a:t>
              </a:r>
            </a:p>
          </p:txBody>
        </p:sp>
      </p:grpSp>
    </p:spTree>
    <p:extLst>
      <p:ext uri="{BB962C8B-B14F-4D97-AF65-F5344CB8AC3E}">
        <p14:creationId xmlns:p14="http://schemas.microsoft.com/office/powerpoint/2010/main" val="1259180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A7BE5-4299-06DA-D8E8-0252A2B3062C}"/>
            </a:ext>
          </a:extLst>
        </p:cNvPr>
        <p:cNvGrpSpPr/>
        <p:nvPr/>
      </p:nvGrpSpPr>
      <p:grpSpPr>
        <a:xfrm>
          <a:off x="0" y="0"/>
          <a:ext cx="0" cy="0"/>
          <a:chOff x="0" y="0"/>
          <a:chExt cx="0" cy="0"/>
        </a:xfrm>
      </p:grpSpPr>
      <p:sp>
        <p:nvSpPr>
          <p:cNvPr id="26" name="Freeform 5">
            <a:extLst>
              <a:ext uri="{FF2B5EF4-FFF2-40B4-BE49-F238E27FC236}">
                <a16:creationId xmlns:a16="http://schemas.microsoft.com/office/drawing/2014/main" id="{060F2D17-26D0-DE6B-C5EC-FCF28C0BA582}"/>
              </a:ext>
            </a:extLst>
          </p:cNvPr>
          <p:cNvSpPr/>
          <p:nvPr/>
        </p:nvSpPr>
        <p:spPr>
          <a:xfrm rot="21345723">
            <a:off x="173846" y="132421"/>
            <a:ext cx="2995532" cy="2146751"/>
          </a:xfrm>
          <a:custGeom>
            <a:avLst/>
            <a:gdLst/>
            <a:ahLst/>
            <a:cxnLst/>
            <a:rect l="l" t="t" r="r" b="b"/>
            <a:pathLst>
              <a:path w="8465473" h="6066790">
                <a:moveTo>
                  <a:pt x="1692910" y="0"/>
                </a:moveTo>
                <a:lnTo>
                  <a:pt x="1692910" y="6065520"/>
                </a:lnTo>
                <a:cubicBezTo>
                  <a:pt x="1710690" y="6066790"/>
                  <a:pt x="1728470" y="6066790"/>
                  <a:pt x="1746250" y="6066790"/>
                </a:cubicBezTo>
                <a:lnTo>
                  <a:pt x="6709063" y="6066790"/>
                </a:lnTo>
                <a:lnTo>
                  <a:pt x="6709063" y="0"/>
                </a:lnTo>
                <a:lnTo>
                  <a:pt x="1692910" y="0"/>
                </a:lnTo>
                <a:close/>
                <a:moveTo>
                  <a:pt x="7166263" y="0"/>
                </a:moveTo>
                <a:lnTo>
                  <a:pt x="6709063" y="0"/>
                </a:lnTo>
                <a:lnTo>
                  <a:pt x="6709063" y="6065520"/>
                </a:lnTo>
                <a:lnTo>
                  <a:pt x="6719223" y="6065520"/>
                </a:lnTo>
                <a:cubicBezTo>
                  <a:pt x="7458363" y="6065520"/>
                  <a:pt x="8107333" y="5462270"/>
                  <a:pt x="8160673" y="4725670"/>
                </a:cubicBezTo>
                <a:lnTo>
                  <a:pt x="8410863" y="1338580"/>
                </a:lnTo>
                <a:cubicBezTo>
                  <a:pt x="8465473" y="603250"/>
                  <a:pt x="7905404" y="0"/>
                  <a:pt x="7166263"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536072"/>
          </a:solidFill>
        </p:spPr>
        <p:txBody>
          <a:bodyPr/>
          <a:lstStyle/>
          <a:p>
            <a:endParaRPr lang="en-GB" dirty="0"/>
          </a:p>
        </p:txBody>
      </p:sp>
      <p:grpSp>
        <p:nvGrpSpPr>
          <p:cNvPr id="9" name="Group 8">
            <a:extLst>
              <a:ext uri="{FF2B5EF4-FFF2-40B4-BE49-F238E27FC236}">
                <a16:creationId xmlns:a16="http://schemas.microsoft.com/office/drawing/2014/main" id="{6C37FCA9-C70E-6E8A-6F47-1419420833F9}"/>
              </a:ext>
            </a:extLst>
          </p:cNvPr>
          <p:cNvGrpSpPr/>
          <p:nvPr/>
        </p:nvGrpSpPr>
        <p:grpSpPr>
          <a:xfrm>
            <a:off x="206245" y="264816"/>
            <a:ext cx="2848991" cy="2017634"/>
            <a:chOff x="8029597" y="2947244"/>
            <a:chExt cx="5087519" cy="3602943"/>
          </a:xfrm>
        </p:grpSpPr>
        <p:grpSp>
          <p:nvGrpSpPr>
            <p:cNvPr id="6" name="Group 11">
              <a:extLst>
                <a:ext uri="{FF2B5EF4-FFF2-40B4-BE49-F238E27FC236}">
                  <a16:creationId xmlns:a16="http://schemas.microsoft.com/office/drawing/2014/main" id="{AE586C2E-E31D-CF49-7380-0056B921D4E8}"/>
                </a:ext>
              </a:extLst>
            </p:cNvPr>
            <p:cNvGrpSpPr/>
            <p:nvPr/>
          </p:nvGrpSpPr>
          <p:grpSpPr>
            <a:xfrm rot="-254277">
              <a:off x="8148941" y="2947244"/>
              <a:ext cx="4968175" cy="3602943"/>
              <a:chOff x="0" y="0"/>
              <a:chExt cx="8363874" cy="6065520"/>
            </a:xfrm>
            <a:solidFill>
              <a:srgbClr val="FFFFFF"/>
            </a:solidFill>
          </p:grpSpPr>
          <p:sp>
            <p:nvSpPr>
              <p:cNvPr id="7" name="Freeform 12">
                <a:extLst>
                  <a:ext uri="{FF2B5EF4-FFF2-40B4-BE49-F238E27FC236}">
                    <a16:creationId xmlns:a16="http://schemas.microsoft.com/office/drawing/2014/main" id="{DE87AC13-4513-0F22-D977-AE5CF7854920}"/>
                  </a:ext>
                </a:extLst>
              </p:cNvPr>
              <p:cNvSpPr/>
              <p:nvPr/>
            </p:nvSpPr>
            <p:spPr>
              <a:xfrm>
                <a:off x="-50800" y="0"/>
                <a:ext cx="8465473" cy="6066790"/>
              </a:xfrm>
              <a:custGeom>
                <a:avLst/>
                <a:gdLst/>
                <a:ahLst/>
                <a:cxnLst/>
                <a:rect l="l" t="t" r="r" b="b"/>
                <a:pathLst>
                  <a:path w="8465473" h="6066790">
                    <a:moveTo>
                      <a:pt x="1692910" y="0"/>
                    </a:moveTo>
                    <a:lnTo>
                      <a:pt x="1692910" y="6065520"/>
                    </a:lnTo>
                    <a:cubicBezTo>
                      <a:pt x="1710690" y="6066790"/>
                      <a:pt x="1728470" y="6066790"/>
                      <a:pt x="1746250" y="6066790"/>
                    </a:cubicBezTo>
                    <a:lnTo>
                      <a:pt x="6709063" y="6066790"/>
                    </a:lnTo>
                    <a:lnTo>
                      <a:pt x="6709063" y="0"/>
                    </a:lnTo>
                    <a:lnTo>
                      <a:pt x="1692910" y="0"/>
                    </a:lnTo>
                    <a:close/>
                    <a:moveTo>
                      <a:pt x="7166263" y="0"/>
                    </a:moveTo>
                    <a:lnTo>
                      <a:pt x="6709063" y="0"/>
                    </a:lnTo>
                    <a:lnTo>
                      <a:pt x="6709063" y="6065520"/>
                    </a:lnTo>
                    <a:lnTo>
                      <a:pt x="6719223" y="6065520"/>
                    </a:lnTo>
                    <a:cubicBezTo>
                      <a:pt x="7458363" y="6065520"/>
                      <a:pt x="8107333" y="5462270"/>
                      <a:pt x="8160673" y="4725670"/>
                    </a:cubicBezTo>
                    <a:lnTo>
                      <a:pt x="8410863" y="1338580"/>
                    </a:lnTo>
                    <a:cubicBezTo>
                      <a:pt x="8465473" y="603250"/>
                      <a:pt x="7905404" y="0"/>
                      <a:pt x="7166263"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6EC4C6"/>
              </a:solidFill>
            </p:spPr>
            <p:txBody>
              <a:bodyPr/>
              <a:lstStyle/>
              <a:p>
                <a:endParaRPr lang="en-GB" dirty="0"/>
              </a:p>
            </p:txBody>
          </p:sp>
        </p:grpSp>
        <p:sp>
          <p:nvSpPr>
            <p:cNvPr id="8" name="TextBox 27">
              <a:extLst>
                <a:ext uri="{FF2B5EF4-FFF2-40B4-BE49-F238E27FC236}">
                  <a16:creationId xmlns:a16="http://schemas.microsoft.com/office/drawing/2014/main" id="{BE186042-28FD-624B-592E-B8086C9EDCA3}"/>
                </a:ext>
              </a:extLst>
            </p:cNvPr>
            <p:cNvSpPr txBox="1"/>
            <p:nvPr/>
          </p:nvSpPr>
          <p:spPr>
            <a:xfrm rot="21264369">
              <a:off x="8029597" y="3489750"/>
              <a:ext cx="4760402" cy="2308341"/>
            </a:xfrm>
            <a:prstGeom prst="rect">
              <a:avLst/>
            </a:prstGeom>
          </p:spPr>
          <p:txBody>
            <a:bodyPr wrap="square" lIns="0" tIns="0" rIns="0" bIns="0" rtlCol="0" anchor="t">
              <a:spAutoFit/>
            </a:bodyPr>
            <a:lstStyle/>
            <a:p>
              <a:pPr algn="ctr"/>
              <a:r>
                <a:rPr lang="en-US" sz="2800" dirty="0">
                  <a:solidFill>
                    <a:srgbClr val="424D5B"/>
                  </a:solidFill>
                  <a:latin typeface="Fredoka"/>
                  <a:ea typeface="Fredoka"/>
                  <a:cs typeface="Fredoka"/>
                  <a:sym typeface="Fredoka"/>
                </a:rPr>
                <a:t>Urban Issues and </a:t>
              </a:r>
              <a:br>
                <a:rPr lang="en-US" sz="2800" dirty="0">
                  <a:solidFill>
                    <a:srgbClr val="424D5B"/>
                  </a:solidFill>
                  <a:latin typeface="Fredoka"/>
                  <a:ea typeface="Fredoka"/>
                  <a:cs typeface="Fredoka"/>
                  <a:sym typeface="Fredoka"/>
                </a:rPr>
              </a:br>
              <a:r>
                <a:rPr lang="en-US" sz="2800" dirty="0">
                  <a:solidFill>
                    <a:srgbClr val="424D5B"/>
                  </a:solidFill>
                  <a:latin typeface="Fredoka"/>
                  <a:ea typeface="Fredoka"/>
                  <a:cs typeface="Fredoka"/>
                  <a:sym typeface="Fredoka"/>
                </a:rPr>
                <a:t>Challenges</a:t>
              </a:r>
            </a:p>
          </p:txBody>
        </p:sp>
      </p:grpSp>
      <p:grpSp>
        <p:nvGrpSpPr>
          <p:cNvPr id="10" name="Group 9">
            <a:extLst>
              <a:ext uri="{FF2B5EF4-FFF2-40B4-BE49-F238E27FC236}">
                <a16:creationId xmlns:a16="http://schemas.microsoft.com/office/drawing/2014/main" id="{22213E50-9198-FCF8-DF0F-975AE09F72D1}"/>
              </a:ext>
            </a:extLst>
          </p:cNvPr>
          <p:cNvGrpSpPr/>
          <p:nvPr/>
        </p:nvGrpSpPr>
        <p:grpSpPr>
          <a:xfrm>
            <a:off x="478059" y="2437418"/>
            <a:ext cx="2387105" cy="887251"/>
            <a:chOff x="6441631" y="9602165"/>
            <a:chExt cx="2387105" cy="887251"/>
          </a:xfrm>
        </p:grpSpPr>
        <p:pic>
          <p:nvPicPr>
            <p:cNvPr id="11" name="Graphic 10">
              <a:hlinkClick r:id="" action="ppaction://hlinkshowjump?jump=nextslide"/>
              <a:extLst>
                <a:ext uri="{FF2B5EF4-FFF2-40B4-BE49-F238E27FC236}">
                  <a16:creationId xmlns:a16="http://schemas.microsoft.com/office/drawing/2014/main" id="{A5DE09B5-F4C2-00C9-1BD8-78D8200002B6}"/>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8135962" y="9699403"/>
              <a:ext cx="692774" cy="692774"/>
            </a:xfrm>
            <a:prstGeom prst="rect">
              <a:avLst/>
            </a:prstGeom>
          </p:spPr>
        </p:pic>
        <p:pic>
          <p:nvPicPr>
            <p:cNvPr id="12" name="Graphic 11">
              <a:hlinkClick r:id="" action="ppaction://hlinkshowjump?jump=previousslide"/>
              <a:extLst>
                <a:ext uri="{FF2B5EF4-FFF2-40B4-BE49-F238E27FC236}">
                  <a16:creationId xmlns:a16="http://schemas.microsoft.com/office/drawing/2014/main" id="{FC594C15-A67A-9050-B167-722B7269DDB3}"/>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flipH="1">
              <a:off x="6441631" y="9699403"/>
              <a:ext cx="692774" cy="692774"/>
            </a:xfrm>
            <a:prstGeom prst="rect">
              <a:avLst/>
            </a:prstGeom>
          </p:spPr>
        </p:pic>
        <p:pic>
          <p:nvPicPr>
            <p:cNvPr id="13" name="Graphic 12">
              <a:hlinkClick r:id="rId6" action="ppaction://hlinksldjump"/>
              <a:extLst>
                <a:ext uri="{FF2B5EF4-FFF2-40B4-BE49-F238E27FC236}">
                  <a16:creationId xmlns:a16="http://schemas.microsoft.com/office/drawing/2014/main" id="{C498640D-E27B-77D6-ED04-04E6FE6EFCBD}"/>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7191558" y="9602165"/>
              <a:ext cx="887251" cy="887251"/>
            </a:xfrm>
            <a:prstGeom prst="rect">
              <a:avLst/>
            </a:prstGeom>
          </p:spPr>
        </p:pic>
      </p:grpSp>
      <p:sp>
        <p:nvSpPr>
          <p:cNvPr id="4" name="TextBox 3">
            <a:extLst>
              <a:ext uri="{FF2B5EF4-FFF2-40B4-BE49-F238E27FC236}">
                <a16:creationId xmlns:a16="http://schemas.microsoft.com/office/drawing/2014/main" id="{4EE943EE-7052-D171-11BF-282A36914D7E}"/>
              </a:ext>
            </a:extLst>
          </p:cNvPr>
          <p:cNvSpPr txBox="1"/>
          <p:nvPr/>
        </p:nvSpPr>
        <p:spPr>
          <a:xfrm>
            <a:off x="3547269" y="380958"/>
            <a:ext cx="8852367" cy="553998"/>
          </a:xfrm>
          <a:prstGeom prst="rect">
            <a:avLst/>
          </a:prstGeom>
        </p:spPr>
        <p:txBody>
          <a:bodyPr wrap="square" lIns="0" tIns="0" rIns="0" bIns="0" rtlCol="0" anchor="t">
            <a:spAutoFit/>
          </a:bodyPr>
          <a:lstStyle/>
          <a:p>
            <a:r>
              <a:rPr lang="en-US" sz="36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Student answer 2 - Rio: </a:t>
            </a:r>
          </a:p>
        </p:txBody>
      </p:sp>
      <p:sp>
        <p:nvSpPr>
          <p:cNvPr id="2" name="TextBox 1">
            <a:extLst>
              <a:ext uri="{FF2B5EF4-FFF2-40B4-BE49-F238E27FC236}">
                <a16:creationId xmlns:a16="http://schemas.microsoft.com/office/drawing/2014/main" id="{CB1E3E02-BA01-1B81-ECAD-A89A050F8875}"/>
              </a:ext>
            </a:extLst>
          </p:cNvPr>
          <p:cNvSpPr txBox="1"/>
          <p:nvPr/>
        </p:nvSpPr>
        <p:spPr>
          <a:xfrm>
            <a:off x="3547268" y="1079500"/>
            <a:ext cx="10560479" cy="8463855"/>
          </a:xfrm>
          <a:prstGeom prst="rect">
            <a:avLst/>
          </a:prstGeom>
        </p:spPr>
        <p:txBody>
          <a:bodyPr wrap="square" lIns="0" tIns="0" rIns="0" bIns="0" rtlCol="0" anchor="t">
            <a:spAutoFit/>
          </a:bodyPr>
          <a:lstStyle/>
          <a:p>
            <a:r>
              <a:rPr lang="en-US" sz="22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In Figure 1, which shows Kibera in Nairobi, Kenya, we can see overcrowded housing built from corrugated iron. This highlights one of the main social challenges of urban growth in LIC/NEE cities. Informal settlements like Kibera often lack clean water and toilets, which increases the spread of diseases such as cholera. The houses are built close together, creating fire risks, and piles of waste can also be seen, showing that the city struggles to manage rubbish collection. These conditions reduce people’s quality of life and limit life expectancy.</a:t>
            </a:r>
          </a:p>
          <a:p>
            <a:endParaRPr lang="en-US" sz="22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endParaRPr>
          </a:p>
          <a:p>
            <a:r>
              <a:rPr lang="en-US" sz="22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A case study of Rio de Janeiro, Brazil, shows similar challenges. Over 20% of Rio’s population live in favelas such as Rocinha. Houses here are often built illegally on steep hillsides, making them vulnerable to landslides during heavy rain. Many homes lack access to clean water and proper sanitation, with around 30% of Rio’s population without access to a mains sewage connection. This creates major health problems such as the spread of diseases like cholera. Economically, many residents work in the informal sector in low-paid jobs such as street vending. Although this provides some income, it is insecure and unregulated, trapping families in poverty. Crime is also a serious issue, with high levels of drug-related violence in favelas reducing safety for residents. Traffic congestion and air pollution also affect the city as it continues to grow.</a:t>
            </a:r>
          </a:p>
          <a:p>
            <a:endParaRPr lang="en-US" sz="22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endParaRPr>
          </a:p>
          <a:p>
            <a:r>
              <a:rPr lang="en-US" sz="22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In conclusion, Figure 1 and Rio show that urban growth in LIC/NEE cities creates serious social challenges such as poor housing, sanitation, and health risks, as well as economic challenges including insecure employment, crime, and poor infrastructure.</a:t>
            </a:r>
          </a:p>
          <a:p>
            <a:endParaRPr lang="en-US" sz="22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endParaRPr>
          </a:p>
        </p:txBody>
      </p:sp>
      <p:sp>
        <p:nvSpPr>
          <p:cNvPr id="5" name="TextBox 4">
            <a:extLst>
              <a:ext uri="{FF2B5EF4-FFF2-40B4-BE49-F238E27FC236}">
                <a16:creationId xmlns:a16="http://schemas.microsoft.com/office/drawing/2014/main" id="{26B6F3A2-1D10-CA54-2293-76A2C401255D}"/>
              </a:ext>
            </a:extLst>
          </p:cNvPr>
          <p:cNvSpPr txBox="1"/>
          <p:nvPr/>
        </p:nvSpPr>
        <p:spPr>
          <a:xfrm>
            <a:off x="3523076" y="9291848"/>
            <a:ext cx="8852367" cy="1107996"/>
          </a:xfrm>
          <a:prstGeom prst="rect">
            <a:avLst/>
          </a:prstGeom>
        </p:spPr>
        <p:txBody>
          <a:bodyPr wrap="square" lIns="0" tIns="0" rIns="0" bIns="0" rtlCol="0" anchor="t">
            <a:spAutoFit/>
          </a:bodyPr>
          <a:lstStyle/>
          <a:p>
            <a:r>
              <a:rPr lang="en-US" sz="36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Using the mark scheme, what level would you give it? </a:t>
            </a:r>
          </a:p>
        </p:txBody>
      </p:sp>
      <p:grpSp>
        <p:nvGrpSpPr>
          <p:cNvPr id="3" name="Group 2">
            <a:extLst>
              <a:ext uri="{FF2B5EF4-FFF2-40B4-BE49-F238E27FC236}">
                <a16:creationId xmlns:a16="http://schemas.microsoft.com/office/drawing/2014/main" id="{3897850C-E2EC-C862-588C-E9AAEF80EEAC}"/>
              </a:ext>
            </a:extLst>
          </p:cNvPr>
          <p:cNvGrpSpPr/>
          <p:nvPr/>
        </p:nvGrpSpPr>
        <p:grpSpPr>
          <a:xfrm>
            <a:off x="6214269" y="10174043"/>
            <a:ext cx="3124200" cy="519357"/>
            <a:chOff x="4702722" y="9210782"/>
            <a:chExt cx="1857404" cy="308769"/>
          </a:xfrm>
        </p:grpSpPr>
        <p:sp>
          <p:nvSpPr>
            <p:cNvPr id="17" name="Rounded Rectangle 16">
              <a:hlinkClick r:id="rId9"/>
              <a:extLst>
                <a:ext uri="{FF2B5EF4-FFF2-40B4-BE49-F238E27FC236}">
                  <a16:creationId xmlns:a16="http://schemas.microsoft.com/office/drawing/2014/main" id="{F8B1B185-0145-FBC0-F30C-4E90AF2550CF}"/>
                </a:ext>
              </a:extLst>
            </p:cNvPr>
            <p:cNvSpPr/>
            <p:nvPr/>
          </p:nvSpPr>
          <p:spPr>
            <a:xfrm>
              <a:off x="4702722" y="9210782"/>
              <a:ext cx="1857404" cy="30876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8" name="Picture 17" descr="Internet Geography">
              <a:hlinkClick r:id="rId9"/>
              <a:extLst>
                <a:ext uri="{FF2B5EF4-FFF2-40B4-BE49-F238E27FC236}">
                  <a16:creationId xmlns:a16="http://schemas.microsoft.com/office/drawing/2014/main" id="{9A3102FD-941C-CBB5-0280-058C5B17377B}"/>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729913" y="9254588"/>
              <a:ext cx="1793919" cy="206499"/>
            </a:xfrm>
            <a:prstGeom prst="rect">
              <a:avLst/>
            </a:prstGeom>
            <a:noFill/>
            <a:ln>
              <a:noFill/>
            </a:ln>
          </p:spPr>
        </p:pic>
      </p:grpSp>
      <p:grpSp>
        <p:nvGrpSpPr>
          <p:cNvPr id="19" name="Group 18">
            <a:extLst>
              <a:ext uri="{FF2B5EF4-FFF2-40B4-BE49-F238E27FC236}">
                <a16:creationId xmlns:a16="http://schemas.microsoft.com/office/drawing/2014/main" id="{B76063CC-5841-AD64-5DAC-76186FBCBFF3}"/>
              </a:ext>
            </a:extLst>
          </p:cNvPr>
          <p:cNvGrpSpPr/>
          <p:nvPr/>
        </p:nvGrpSpPr>
        <p:grpSpPr>
          <a:xfrm>
            <a:off x="303561" y="3499257"/>
            <a:ext cx="2982482" cy="685800"/>
            <a:chOff x="303561" y="3670300"/>
            <a:chExt cx="2982482" cy="685800"/>
          </a:xfrm>
        </p:grpSpPr>
        <p:sp>
          <p:nvSpPr>
            <p:cNvPr id="20" name="Rounded Rectangle 19">
              <a:hlinkClick r:id="rId6" action="ppaction://hlinksldjump"/>
              <a:extLst>
                <a:ext uri="{FF2B5EF4-FFF2-40B4-BE49-F238E27FC236}">
                  <a16:creationId xmlns:a16="http://schemas.microsoft.com/office/drawing/2014/main" id="{28D1315F-683E-74C3-D569-8681CC807E20}"/>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21" name="TextBox 20">
              <a:hlinkClick r:id="rId6" action="ppaction://hlinksldjump"/>
              <a:extLst>
                <a:ext uri="{FF2B5EF4-FFF2-40B4-BE49-F238E27FC236}">
                  <a16:creationId xmlns:a16="http://schemas.microsoft.com/office/drawing/2014/main" id="{6FBA7C2A-5161-D023-7555-5BAC95E74622}"/>
                </a:ext>
              </a:extLst>
            </p:cNvPr>
            <p:cNvSpPr txBox="1"/>
            <p:nvPr/>
          </p:nvSpPr>
          <p:spPr>
            <a:xfrm>
              <a:off x="346869" y="3767539"/>
              <a:ext cx="2657585" cy="461665"/>
            </a:xfrm>
            <a:prstGeom prst="rect">
              <a:avLst/>
            </a:prstGeom>
            <a:noFill/>
          </p:spPr>
          <p:txBody>
            <a:bodyPr wrap="square" rtlCol="0">
              <a:spAutoFit/>
            </a:bodyPr>
            <a:lstStyle/>
            <a:p>
              <a:r>
                <a:rPr lang="en-GB" sz="2400" b="1" dirty="0"/>
                <a:t>Exam Question</a:t>
              </a:r>
            </a:p>
          </p:txBody>
        </p:sp>
      </p:grpSp>
      <p:grpSp>
        <p:nvGrpSpPr>
          <p:cNvPr id="22" name="Group 21">
            <a:extLst>
              <a:ext uri="{FF2B5EF4-FFF2-40B4-BE49-F238E27FC236}">
                <a16:creationId xmlns:a16="http://schemas.microsoft.com/office/drawing/2014/main" id="{064B8DE0-0F40-0619-D321-0846DFDAD25F}"/>
              </a:ext>
            </a:extLst>
          </p:cNvPr>
          <p:cNvGrpSpPr/>
          <p:nvPr/>
        </p:nvGrpSpPr>
        <p:grpSpPr>
          <a:xfrm>
            <a:off x="270669" y="4285027"/>
            <a:ext cx="3015374" cy="685800"/>
            <a:chOff x="270669" y="3670300"/>
            <a:chExt cx="3015374" cy="685800"/>
          </a:xfrm>
        </p:grpSpPr>
        <p:sp>
          <p:nvSpPr>
            <p:cNvPr id="23" name="Rounded Rectangle 22">
              <a:hlinkClick r:id="rId11" action="ppaction://hlinksldjump"/>
              <a:extLst>
                <a:ext uri="{FF2B5EF4-FFF2-40B4-BE49-F238E27FC236}">
                  <a16:creationId xmlns:a16="http://schemas.microsoft.com/office/drawing/2014/main" id="{127AA618-6D09-B090-4270-8F60A5BBB894}"/>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24" name="TextBox 23">
              <a:hlinkClick r:id="rId11" action="ppaction://hlinksldjump"/>
              <a:extLst>
                <a:ext uri="{FF2B5EF4-FFF2-40B4-BE49-F238E27FC236}">
                  <a16:creationId xmlns:a16="http://schemas.microsoft.com/office/drawing/2014/main" id="{E6853B93-7F22-5AA1-3218-0C2E3C09A151}"/>
                </a:ext>
              </a:extLst>
            </p:cNvPr>
            <p:cNvSpPr txBox="1"/>
            <p:nvPr/>
          </p:nvSpPr>
          <p:spPr>
            <a:xfrm>
              <a:off x="270669" y="3767539"/>
              <a:ext cx="2657585" cy="461665"/>
            </a:xfrm>
            <a:prstGeom prst="rect">
              <a:avLst/>
            </a:prstGeom>
            <a:noFill/>
          </p:spPr>
          <p:txBody>
            <a:bodyPr wrap="square" rtlCol="0">
              <a:spAutoFit/>
            </a:bodyPr>
            <a:lstStyle/>
            <a:p>
              <a:r>
                <a:rPr lang="en-GB" sz="2400" b="1" dirty="0"/>
                <a:t>Deconstruct the Q</a:t>
              </a:r>
            </a:p>
          </p:txBody>
        </p:sp>
      </p:grpSp>
      <p:grpSp>
        <p:nvGrpSpPr>
          <p:cNvPr id="25" name="Group 24">
            <a:extLst>
              <a:ext uri="{FF2B5EF4-FFF2-40B4-BE49-F238E27FC236}">
                <a16:creationId xmlns:a16="http://schemas.microsoft.com/office/drawing/2014/main" id="{A7DA4AC8-202A-CB75-A71A-4B444720AC8A}"/>
              </a:ext>
            </a:extLst>
          </p:cNvPr>
          <p:cNvGrpSpPr/>
          <p:nvPr/>
        </p:nvGrpSpPr>
        <p:grpSpPr>
          <a:xfrm>
            <a:off x="297163" y="5068066"/>
            <a:ext cx="2982482" cy="685800"/>
            <a:chOff x="303561" y="3670300"/>
            <a:chExt cx="2982482" cy="685800"/>
          </a:xfrm>
        </p:grpSpPr>
        <p:sp>
          <p:nvSpPr>
            <p:cNvPr id="27" name="Rounded Rectangle 26">
              <a:hlinkClick r:id="rId12" action="ppaction://hlinksldjump"/>
              <a:extLst>
                <a:ext uri="{FF2B5EF4-FFF2-40B4-BE49-F238E27FC236}">
                  <a16:creationId xmlns:a16="http://schemas.microsoft.com/office/drawing/2014/main" id="{E025756E-884A-770A-F3C1-7EF96E9C1A78}"/>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28" name="TextBox 27">
              <a:hlinkClick r:id="rId12" action="ppaction://hlinksldjump"/>
              <a:extLst>
                <a:ext uri="{FF2B5EF4-FFF2-40B4-BE49-F238E27FC236}">
                  <a16:creationId xmlns:a16="http://schemas.microsoft.com/office/drawing/2014/main" id="{5F26CA7B-8A35-3739-145D-6927D520FFD7}"/>
                </a:ext>
              </a:extLst>
            </p:cNvPr>
            <p:cNvSpPr txBox="1"/>
            <p:nvPr/>
          </p:nvSpPr>
          <p:spPr>
            <a:xfrm>
              <a:off x="353267" y="3767539"/>
              <a:ext cx="2657585" cy="461665"/>
            </a:xfrm>
            <a:prstGeom prst="rect">
              <a:avLst/>
            </a:prstGeom>
            <a:noFill/>
          </p:spPr>
          <p:txBody>
            <a:bodyPr wrap="square" rtlCol="0">
              <a:spAutoFit/>
            </a:bodyPr>
            <a:lstStyle/>
            <a:p>
              <a:r>
                <a:rPr lang="en-GB" sz="2400" b="1" dirty="0"/>
                <a:t>Figure Analysis</a:t>
              </a:r>
            </a:p>
          </p:txBody>
        </p:sp>
      </p:grpSp>
      <p:grpSp>
        <p:nvGrpSpPr>
          <p:cNvPr id="29" name="Group 28">
            <a:extLst>
              <a:ext uri="{FF2B5EF4-FFF2-40B4-BE49-F238E27FC236}">
                <a16:creationId xmlns:a16="http://schemas.microsoft.com/office/drawing/2014/main" id="{4BEF237B-D8FD-2B78-AE42-13612E398DEC}"/>
              </a:ext>
            </a:extLst>
          </p:cNvPr>
          <p:cNvGrpSpPr/>
          <p:nvPr/>
        </p:nvGrpSpPr>
        <p:grpSpPr>
          <a:xfrm>
            <a:off x="307442" y="5851105"/>
            <a:ext cx="2982482" cy="685800"/>
            <a:chOff x="303561" y="3670300"/>
            <a:chExt cx="2982482" cy="685800"/>
          </a:xfrm>
        </p:grpSpPr>
        <p:sp>
          <p:nvSpPr>
            <p:cNvPr id="30" name="Rounded Rectangle 29">
              <a:hlinkClick r:id="rId13" action="ppaction://hlinksldjump"/>
              <a:extLst>
                <a:ext uri="{FF2B5EF4-FFF2-40B4-BE49-F238E27FC236}">
                  <a16:creationId xmlns:a16="http://schemas.microsoft.com/office/drawing/2014/main" id="{A206F8CA-0E37-B454-81EE-2BF7D89810DB}"/>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31" name="TextBox 30">
              <a:hlinkClick r:id="rId13" action="ppaction://hlinksldjump"/>
              <a:extLst>
                <a:ext uri="{FF2B5EF4-FFF2-40B4-BE49-F238E27FC236}">
                  <a16:creationId xmlns:a16="http://schemas.microsoft.com/office/drawing/2014/main" id="{9D748A7B-AD0F-C316-87EC-5982B66D7C8F}"/>
                </a:ext>
              </a:extLst>
            </p:cNvPr>
            <p:cNvSpPr txBox="1"/>
            <p:nvPr/>
          </p:nvSpPr>
          <p:spPr>
            <a:xfrm>
              <a:off x="342988" y="3767539"/>
              <a:ext cx="2657585" cy="461665"/>
            </a:xfrm>
            <a:prstGeom prst="rect">
              <a:avLst/>
            </a:prstGeom>
            <a:noFill/>
          </p:spPr>
          <p:txBody>
            <a:bodyPr wrap="square" rtlCol="0">
              <a:spAutoFit/>
            </a:bodyPr>
            <a:lstStyle/>
            <a:p>
              <a:r>
                <a:rPr lang="en-GB" sz="2400" b="1" dirty="0"/>
                <a:t>Case Study</a:t>
              </a:r>
            </a:p>
          </p:txBody>
        </p:sp>
      </p:grpSp>
      <p:grpSp>
        <p:nvGrpSpPr>
          <p:cNvPr id="32" name="Group 31">
            <a:extLst>
              <a:ext uri="{FF2B5EF4-FFF2-40B4-BE49-F238E27FC236}">
                <a16:creationId xmlns:a16="http://schemas.microsoft.com/office/drawing/2014/main" id="{6763CA09-FDBA-1036-C05D-242DD3D2A404}"/>
              </a:ext>
            </a:extLst>
          </p:cNvPr>
          <p:cNvGrpSpPr/>
          <p:nvPr/>
        </p:nvGrpSpPr>
        <p:grpSpPr>
          <a:xfrm>
            <a:off x="297163" y="6634144"/>
            <a:ext cx="2982482" cy="685800"/>
            <a:chOff x="303561" y="3670300"/>
            <a:chExt cx="2982482" cy="685800"/>
          </a:xfrm>
        </p:grpSpPr>
        <p:sp>
          <p:nvSpPr>
            <p:cNvPr id="33" name="Rounded Rectangle 32">
              <a:hlinkClick r:id="rId14" action="ppaction://hlinksldjump"/>
              <a:extLst>
                <a:ext uri="{FF2B5EF4-FFF2-40B4-BE49-F238E27FC236}">
                  <a16:creationId xmlns:a16="http://schemas.microsoft.com/office/drawing/2014/main" id="{32746683-8AF3-AB3F-EDAE-F2899395E02A}"/>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34" name="TextBox 33">
              <a:hlinkClick r:id="rId14" action="ppaction://hlinksldjump"/>
              <a:extLst>
                <a:ext uri="{FF2B5EF4-FFF2-40B4-BE49-F238E27FC236}">
                  <a16:creationId xmlns:a16="http://schemas.microsoft.com/office/drawing/2014/main" id="{834AFC9D-CBFB-09AF-EEAB-10193032955A}"/>
                </a:ext>
              </a:extLst>
            </p:cNvPr>
            <p:cNvSpPr txBox="1"/>
            <p:nvPr/>
          </p:nvSpPr>
          <p:spPr>
            <a:xfrm>
              <a:off x="353267" y="3813145"/>
              <a:ext cx="2657585" cy="400110"/>
            </a:xfrm>
            <a:prstGeom prst="rect">
              <a:avLst/>
            </a:prstGeom>
            <a:noFill/>
          </p:spPr>
          <p:txBody>
            <a:bodyPr wrap="square" rtlCol="0">
              <a:spAutoFit/>
            </a:bodyPr>
            <a:lstStyle/>
            <a:p>
              <a:r>
                <a:rPr lang="en-GB" sz="2000" b="1" dirty="0"/>
                <a:t>Review Answer - Lagos</a:t>
              </a:r>
            </a:p>
          </p:txBody>
        </p:sp>
      </p:grpSp>
      <p:grpSp>
        <p:nvGrpSpPr>
          <p:cNvPr id="35" name="Group 34">
            <a:extLst>
              <a:ext uri="{FF2B5EF4-FFF2-40B4-BE49-F238E27FC236}">
                <a16:creationId xmlns:a16="http://schemas.microsoft.com/office/drawing/2014/main" id="{BD124B64-1E7E-8703-28C4-222A80BE7D2A}"/>
              </a:ext>
            </a:extLst>
          </p:cNvPr>
          <p:cNvGrpSpPr/>
          <p:nvPr/>
        </p:nvGrpSpPr>
        <p:grpSpPr>
          <a:xfrm>
            <a:off x="290288" y="7417183"/>
            <a:ext cx="3039063" cy="685800"/>
            <a:chOff x="303561" y="3670300"/>
            <a:chExt cx="3039063" cy="685800"/>
          </a:xfrm>
        </p:grpSpPr>
        <p:sp>
          <p:nvSpPr>
            <p:cNvPr id="36" name="Rounded Rectangle 35">
              <a:hlinkClick r:id="rId15" action="ppaction://hlinksldjump"/>
              <a:extLst>
                <a:ext uri="{FF2B5EF4-FFF2-40B4-BE49-F238E27FC236}">
                  <a16:creationId xmlns:a16="http://schemas.microsoft.com/office/drawing/2014/main" id="{0501F904-8246-1BD7-AB2A-59E646D214A2}"/>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37" name="TextBox 36">
              <a:hlinkClick r:id="rId15" action="ppaction://hlinksldjump"/>
              <a:extLst>
                <a:ext uri="{FF2B5EF4-FFF2-40B4-BE49-F238E27FC236}">
                  <a16:creationId xmlns:a16="http://schemas.microsoft.com/office/drawing/2014/main" id="{E5C43B7A-A2E4-7855-AD2C-FF5E412B92F8}"/>
                </a:ext>
              </a:extLst>
            </p:cNvPr>
            <p:cNvSpPr txBox="1"/>
            <p:nvPr/>
          </p:nvSpPr>
          <p:spPr>
            <a:xfrm>
              <a:off x="360142" y="3813145"/>
              <a:ext cx="2982482" cy="400110"/>
            </a:xfrm>
            <a:prstGeom prst="rect">
              <a:avLst/>
            </a:prstGeom>
            <a:noFill/>
          </p:spPr>
          <p:txBody>
            <a:bodyPr wrap="square" rtlCol="0">
              <a:spAutoFit/>
            </a:bodyPr>
            <a:lstStyle/>
            <a:p>
              <a:r>
                <a:rPr lang="en-GB" sz="2000" b="1" dirty="0"/>
                <a:t>Review Answer - Mumbai</a:t>
              </a:r>
            </a:p>
          </p:txBody>
        </p:sp>
      </p:grpSp>
      <p:grpSp>
        <p:nvGrpSpPr>
          <p:cNvPr id="38" name="Group 37">
            <a:extLst>
              <a:ext uri="{FF2B5EF4-FFF2-40B4-BE49-F238E27FC236}">
                <a16:creationId xmlns:a16="http://schemas.microsoft.com/office/drawing/2014/main" id="{5DC88B9F-9230-E1BB-927C-C2BE4AD14785}"/>
              </a:ext>
            </a:extLst>
          </p:cNvPr>
          <p:cNvGrpSpPr/>
          <p:nvPr/>
        </p:nvGrpSpPr>
        <p:grpSpPr>
          <a:xfrm>
            <a:off x="275270" y="8200222"/>
            <a:ext cx="3039063" cy="685800"/>
            <a:chOff x="303561" y="3670300"/>
            <a:chExt cx="3039063" cy="685800"/>
          </a:xfrm>
        </p:grpSpPr>
        <p:sp>
          <p:nvSpPr>
            <p:cNvPr id="39" name="Rounded Rectangle 38">
              <a:hlinkClick r:id="rId16" action="ppaction://hlinksldjump"/>
              <a:extLst>
                <a:ext uri="{FF2B5EF4-FFF2-40B4-BE49-F238E27FC236}">
                  <a16:creationId xmlns:a16="http://schemas.microsoft.com/office/drawing/2014/main" id="{0C19375B-C2F9-FE93-A1B6-EF4A612218C7}"/>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40" name="TextBox 39">
              <a:hlinkClick r:id="rId16" action="ppaction://hlinksldjump"/>
              <a:extLst>
                <a:ext uri="{FF2B5EF4-FFF2-40B4-BE49-F238E27FC236}">
                  <a16:creationId xmlns:a16="http://schemas.microsoft.com/office/drawing/2014/main" id="{3E6AA910-9027-54F8-9D05-D0C070DEA090}"/>
                </a:ext>
              </a:extLst>
            </p:cNvPr>
            <p:cNvSpPr txBox="1"/>
            <p:nvPr/>
          </p:nvSpPr>
          <p:spPr>
            <a:xfrm>
              <a:off x="360142" y="3813145"/>
              <a:ext cx="2982482" cy="400110"/>
            </a:xfrm>
            <a:prstGeom prst="rect">
              <a:avLst/>
            </a:prstGeom>
            <a:noFill/>
          </p:spPr>
          <p:txBody>
            <a:bodyPr wrap="square" rtlCol="0">
              <a:spAutoFit/>
            </a:bodyPr>
            <a:lstStyle/>
            <a:p>
              <a:r>
                <a:rPr lang="en-GB" sz="2000" b="1" dirty="0"/>
                <a:t>Review Answer - Rio</a:t>
              </a:r>
            </a:p>
          </p:txBody>
        </p:sp>
      </p:grpSp>
      <p:grpSp>
        <p:nvGrpSpPr>
          <p:cNvPr id="41" name="Group 40">
            <a:extLst>
              <a:ext uri="{FF2B5EF4-FFF2-40B4-BE49-F238E27FC236}">
                <a16:creationId xmlns:a16="http://schemas.microsoft.com/office/drawing/2014/main" id="{7ACDC49A-78E9-CFEE-DC2D-83B78920DF08}"/>
              </a:ext>
            </a:extLst>
          </p:cNvPr>
          <p:cNvGrpSpPr/>
          <p:nvPr/>
        </p:nvGrpSpPr>
        <p:grpSpPr>
          <a:xfrm>
            <a:off x="286865" y="8983261"/>
            <a:ext cx="3039063" cy="685800"/>
            <a:chOff x="303561" y="3670300"/>
            <a:chExt cx="3039063" cy="685800"/>
          </a:xfrm>
        </p:grpSpPr>
        <p:sp>
          <p:nvSpPr>
            <p:cNvPr id="42" name="Rounded Rectangle 41">
              <a:hlinkClick r:id="rId17" action="ppaction://hlinksldjump"/>
              <a:extLst>
                <a:ext uri="{FF2B5EF4-FFF2-40B4-BE49-F238E27FC236}">
                  <a16:creationId xmlns:a16="http://schemas.microsoft.com/office/drawing/2014/main" id="{AB7986D4-9457-DBAB-7639-AF0CE19E03B5}"/>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43" name="TextBox 42">
              <a:hlinkClick r:id="rId17" action="ppaction://hlinksldjump"/>
              <a:extLst>
                <a:ext uri="{FF2B5EF4-FFF2-40B4-BE49-F238E27FC236}">
                  <a16:creationId xmlns:a16="http://schemas.microsoft.com/office/drawing/2014/main" id="{16D78A8E-453D-C0A5-0DA5-FBA978725B8D}"/>
                </a:ext>
              </a:extLst>
            </p:cNvPr>
            <p:cNvSpPr txBox="1"/>
            <p:nvPr/>
          </p:nvSpPr>
          <p:spPr>
            <a:xfrm>
              <a:off x="360142" y="3813145"/>
              <a:ext cx="2982482" cy="400110"/>
            </a:xfrm>
            <a:prstGeom prst="rect">
              <a:avLst/>
            </a:prstGeom>
            <a:noFill/>
          </p:spPr>
          <p:txBody>
            <a:bodyPr wrap="square" rtlCol="0">
              <a:spAutoFit/>
            </a:bodyPr>
            <a:lstStyle/>
            <a:p>
              <a:r>
                <a:rPr lang="en-GB" sz="2000" b="1" dirty="0"/>
                <a:t>Writing Guide</a:t>
              </a:r>
            </a:p>
          </p:txBody>
        </p:sp>
      </p:grpSp>
      <p:grpSp>
        <p:nvGrpSpPr>
          <p:cNvPr id="44" name="Group 43">
            <a:extLst>
              <a:ext uri="{FF2B5EF4-FFF2-40B4-BE49-F238E27FC236}">
                <a16:creationId xmlns:a16="http://schemas.microsoft.com/office/drawing/2014/main" id="{ABC7643A-56A6-91AB-8882-A622A2CCDE68}"/>
              </a:ext>
            </a:extLst>
          </p:cNvPr>
          <p:cNvGrpSpPr/>
          <p:nvPr/>
        </p:nvGrpSpPr>
        <p:grpSpPr>
          <a:xfrm>
            <a:off x="297163" y="9766300"/>
            <a:ext cx="3039063" cy="685800"/>
            <a:chOff x="303561" y="3670300"/>
            <a:chExt cx="3039063" cy="685800"/>
          </a:xfrm>
        </p:grpSpPr>
        <p:sp>
          <p:nvSpPr>
            <p:cNvPr id="45" name="Rounded Rectangle 44">
              <a:hlinkClick r:id="rId18" action="ppaction://hlinksldjump"/>
              <a:extLst>
                <a:ext uri="{FF2B5EF4-FFF2-40B4-BE49-F238E27FC236}">
                  <a16:creationId xmlns:a16="http://schemas.microsoft.com/office/drawing/2014/main" id="{A313F968-E8F9-85D9-B615-04F1D01560A0}"/>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46" name="TextBox 45">
              <a:hlinkClick r:id="rId18" action="ppaction://hlinksldjump"/>
              <a:extLst>
                <a:ext uri="{FF2B5EF4-FFF2-40B4-BE49-F238E27FC236}">
                  <a16:creationId xmlns:a16="http://schemas.microsoft.com/office/drawing/2014/main" id="{496D2E7F-02A2-ED90-B109-CD86BA0E69A3}"/>
                </a:ext>
              </a:extLst>
            </p:cNvPr>
            <p:cNvSpPr txBox="1"/>
            <p:nvPr/>
          </p:nvSpPr>
          <p:spPr>
            <a:xfrm>
              <a:off x="360142" y="3813145"/>
              <a:ext cx="2982482" cy="400110"/>
            </a:xfrm>
            <a:prstGeom prst="rect">
              <a:avLst/>
            </a:prstGeom>
            <a:noFill/>
          </p:spPr>
          <p:txBody>
            <a:bodyPr wrap="square" rtlCol="0">
              <a:spAutoFit/>
            </a:bodyPr>
            <a:lstStyle/>
            <a:p>
              <a:r>
                <a:rPr lang="en-GB" sz="2000" b="1" dirty="0"/>
                <a:t>Writing Grid</a:t>
              </a:r>
            </a:p>
          </p:txBody>
        </p:sp>
      </p:grpSp>
    </p:spTree>
    <p:extLst>
      <p:ext uri="{BB962C8B-B14F-4D97-AF65-F5344CB8AC3E}">
        <p14:creationId xmlns:p14="http://schemas.microsoft.com/office/powerpoint/2010/main" val="4161160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AEC76-7624-2818-6AC2-88551852F39C}"/>
            </a:ext>
          </a:extLst>
        </p:cNvPr>
        <p:cNvGrpSpPr/>
        <p:nvPr/>
      </p:nvGrpSpPr>
      <p:grpSpPr>
        <a:xfrm>
          <a:off x="0" y="0"/>
          <a:ext cx="0" cy="0"/>
          <a:chOff x="0" y="0"/>
          <a:chExt cx="0" cy="0"/>
        </a:xfrm>
      </p:grpSpPr>
      <p:sp>
        <p:nvSpPr>
          <p:cNvPr id="26" name="Freeform 5">
            <a:extLst>
              <a:ext uri="{FF2B5EF4-FFF2-40B4-BE49-F238E27FC236}">
                <a16:creationId xmlns:a16="http://schemas.microsoft.com/office/drawing/2014/main" id="{4B83CF52-7CC7-3627-A0BE-CD3EAC13B897}"/>
              </a:ext>
            </a:extLst>
          </p:cNvPr>
          <p:cNvSpPr/>
          <p:nvPr/>
        </p:nvSpPr>
        <p:spPr>
          <a:xfrm rot="21345723">
            <a:off x="173846" y="132421"/>
            <a:ext cx="2995532" cy="2146751"/>
          </a:xfrm>
          <a:custGeom>
            <a:avLst/>
            <a:gdLst/>
            <a:ahLst/>
            <a:cxnLst/>
            <a:rect l="l" t="t" r="r" b="b"/>
            <a:pathLst>
              <a:path w="8465473" h="6066790">
                <a:moveTo>
                  <a:pt x="1692910" y="0"/>
                </a:moveTo>
                <a:lnTo>
                  <a:pt x="1692910" y="6065520"/>
                </a:lnTo>
                <a:cubicBezTo>
                  <a:pt x="1710690" y="6066790"/>
                  <a:pt x="1728470" y="6066790"/>
                  <a:pt x="1746250" y="6066790"/>
                </a:cubicBezTo>
                <a:lnTo>
                  <a:pt x="6709063" y="6066790"/>
                </a:lnTo>
                <a:lnTo>
                  <a:pt x="6709063" y="0"/>
                </a:lnTo>
                <a:lnTo>
                  <a:pt x="1692910" y="0"/>
                </a:lnTo>
                <a:close/>
                <a:moveTo>
                  <a:pt x="7166263" y="0"/>
                </a:moveTo>
                <a:lnTo>
                  <a:pt x="6709063" y="0"/>
                </a:lnTo>
                <a:lnTo>
                  <a:pt x="6709063" y="6065520"/>
                </a:lnTo>
                <a:lnTo>
                  <a:pt x="6719223" y="6065520"/>
                </a:lnTo>
                <a:cubicBezTo>
                  <a:pt x="7458363" y="6065520"/>
                  <a:pt x="8107333" y="5462270"/>
                  <a:pt x="8160673" y="4725670"/>
                </a:cubicBezTo>
                <a:lnTo>
                  <a:pt x="8410863" y="1338580"/>
                </a:lnTo>
                <a:cubicBezTo>
                  <a:pt x="8465473" y="603250"/>
                  <a:pt x="7905404" y="0"/>
                  <a:pt x="7166263"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536072"/>
          </a:solidFill>
        </p:spPr>
        <p:txBody>
          <a:bodyPr/>
          <a:lstStyle/>
          <a:p>
            <a:endParaRPr lang="en-GB" dirty="0"/>
          </a:p>
        </p:txBody>
      </p:sp>
      <p:grpSp>
        <p:nvGrpSpPr>
          <p:cNvPr id="9" name="Group 8">
            <a:extLst>
              <a:ext uri="{FF2B5EF4-FFF2-40B4-BE49-F238E27FC236}">
                <a16:creationId xmlns:a16="http://schemas.microsoft.com/office/drawing/2014/main" id="{4AC9368F-6815-F0E9-D3B4-EE51AA05E769}"/>
              </a:ext>
            </a:extLst>
          </p:cNvPr>
          <p:cNvGrpSpPr/>
          <p:nvPr/>
        </p:nvGrpSpPr>
        <p:grpSpPr>
          <a:xfrm>
            <a:off x="206245" y="264816"/>
            <a:ext cx="2848991" cy="2017634"/>
            <a:chOff x="8029597" y="2947244"/>
            <a:chExt cx="5087519" cy="3602943"/>
          </a:xfrm>
        </p:grpSpPr>
        <p:grpSp>
          <p:nvGrpSpPr>
            <p:cNvPr id="6" name="Group 11">
              <a:extLst>
                <a:ext uri="{FF2B5EF4-FFF2-40B4-BE49-F238E27FC236}">
                  <a16:creationId xmlns:a16="http://schemas.microsoft.com/office/drawing/2014/main" id="{5186F2CA-4120-6FE1-DBFC-BFFBEAA539C0}"/>
                </a:ext>
              </a:extLst>
            </p:cNvPr>
            <p:cNvGrpSpPr/>
            <p:nvPr/>
          </p:nvGrpSpPr>
          <p:grpSpPr>
            <a:xfrm rot="-254277">
              <a:off x="8148941" y="2947244"/>
              <a:ext cx="4968175" cy="3602943"/>
              <a:chOff x="0" y="0"/>
              <a:chExt cx="8363874" cy="6065520"/>
            </a:xfrm>
            <a:solidFill>
              <a:srgbClr val="FFFFFF"/>
            </a:solidFill>
          </p:grpSpPr>
          <p:sp>
            <p:nvSpPr>
              <p:cNvPr id="7" name="Freeform 12">
                <a:extLst>
                  <a:ext uri="{FF2B5EF4-FFF2-40B4-BE49-F238E27FC236}">
                    <a16:creationId xmlns:a16="http://schemas.microsoft.com/office/drawing/2014/main" id="{4B130D17-BE64-D866-3F21-6D5260DFAAB4}"/>
                  </a:ext>
                </a:extLst>
              </p:cNvPr>
              <p:cNvSpPr/>
              <p:nvPr/>
            </p:nvSpPr>
            <p:spPr>
              <a:xfrm>
                <a:off x="-50800" y="0"/>
                <a:ext cx="8465473" cy="6066790"/>
              </a:xfrm>
              <a:custGeom>
                <a:avLst/>
                <a:gdLst/>
                <a:ahLst/>
                <a:cxnLst/>
                <a:rect l="l" t="t" r="r" b="b"/>
                <a:pathLst>
                  <a:path w="8465473" h="6066790">
                    <a:moveTo>
                      <a:pt x="1692910" y="0"/>
                    </a:moveTo>
                    <a:lnTo>
                      <a:pt x="1692910" y="6065520"/>
                    </a:lnTo>
                    <a:cubicBezTo>
                      <a:pt x="1710690" y="6066790"/>
                      <a:pt x="1728470" y="6066790"/>
                      <a:pt x="1746250" y="6066790"/>
                    </a:cubicBezTo>
                    <a:lnTo>
                      <a:pt x="6709063" y="6066790"/>
                    </a:lnTo>
                    <a:lnTo>
                      <a:pt x="6709063" y="0"/>
                    </a:lnTo>
                    <a:lnTo>
                      <a:pt x="1692910" y="0"/>
                    </a:lnTo>
                    <a:close/>
                    <a:moveTo>
                      <a:pt x="7166263" y="0"/>
                    </a:moveTo>
                    <a:lnTo>
                      <a:pt x="6709063" y="0"/>
                    </a:lnTo>
                    <a:lnTo>
                      <a:pt x="6709063" y="6065520"/>
                    </a:lnTo>
                    <a:lnTo>
                      <a:pt x="6719223" y="6065520"/>
                    </a:lnTo>
                    <a:cubicBezTo>
                      <a:pt x="7458363" y="6065520"/>
                      <a:pt x="8107333" y="5462270"/>
                      <a:pt x="8160673" y="4725670"/>
                    </a:cubicBezTo>
                    <a:lnTo>
                      <a:pt x="8410863" y="1338580"/>
                    </a:lnTo>
                    <a:cubicBezTo>
                      <a:pt x="8465473" y="603250"/>
                      <a:pt x="7905404" y="0"/>
                      <a:pt x="7166263"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6EC4C6"/>
              </a:solidFill>
            </p:spPr>
            <p:txBody>
              <a:bodyPr/>
              <a:lstStyle/>
              <a:p>
                <a:endParaRPr lang="en-GB" dirty="0"/>
              </a:p>
            </p:txBody>
          </p:sp>
        </p:grpSp>
        <p:sp>
          <p:nvSpPr>
            <p:cNvPr id="8" name="TextBox 27">
              <a:extLst>
                <a:ext uri="{FF2B5EF4-FFF2-40B4-BE49-F238E27FC236}">
                  <a16:creationId xmlns:a16="http://schemas.microsoft.com/office/drawing/2014/main" id="{353FFAA3-77E3-A043-8AAF-288636BE4D4D}"/>
                </a:ext>
              </a:extLst>
            </p:cNvPr>
            <p:cNvSpPr txBox="1"/>
            <p:nvPr/>
          </p:nvSpPr>
          <p:spPr>
            <a:xfrm rot="21264369">
              <a:off x="8029597" y="3489750"/>
              <a:ext cx="4760402" cy="2308341"/>
            </a:xfrm>
            <a:prstGeom prst="rect">
              <a:avLst/>
            </a:prstGeom>
          </p:spPr>
          <p:txBody>
            <a:bodyPr wrap="square" lIns="0" tIns="0" rIns="0" bIns="0" rtlCol="0" anchor="t">
              <a:spAutoFit/>
            </a:bodyPr>
            <a:lstStyle/>
            <a:p>
              <a:pPr algn="ctr"/>
              <a:r>
                <a:rPr lang="en-US" sz="2800" dirty="0">
                  <a:solidFill>
                    <a:srgbClr val="424D5B"/>
                  </a:solidFill>
                  <a:latin typeface="Fredoka"/>
                  <a:ea typeface="Fredoka"/>
                  <a:cs typeface="Fredoka"/>
                  <a:sym typeface="Fredoka"/>
                </a:rPr>
                <a:t>Urban Issues and </a:t>
              </a:r>
              <a:br>
                <a:rPr lang="en-US" sz="2800" dirty="0">
                  <a:solidFill>
                    <a:srgbClr val="424D5B"/>
                  </a:solidFill>
                  <a:latin typeface="Fredoka"/>
                  <a:ea typeface="Fredoka"/>
                  <a:cs typeface="Fredoka"/>
                  <a:sym typeface="Fredoka"/>
                </a:rPr>
              </a:br>
              <a:r>
                <a:rPr lang="en-US" sz="2800" dirty="0">
                  <a:solidFill>
                    <a:srgbClr val="424D5B"/>
                  </a:solidFill>
                  <a:latin typeface="Fredoka"/>
                  <a:ea typeface="Fredoka"/>
                  <a:cs typeface="Fredoka"/>
                  <a:sym typeface="Fredoka"/>
                </a:rPr>
                <a:t>Challenges</a:t>
              </a:r>
            </a:p>
          </p:txBody>
        </p:sp>
      </p:grpSp>
      <p:grpSp>
        <p:nvGrpSpPr>
          <p:cNvPr id="10" name="Group 9">
            <a:extLst>
              <a:ext uri="{FF2B5EF4-FFF2-40B4-BE49-F238E27FC236}">
                <a16:creationId xmlns:a16="http://schemas.microsoft.com/office/drawing/2014/main" id="{8A346319-3E26-6EAD-A299-B57F7BB239C3}"/>
              </a:ext>
            </a:extLst>
          </p:cNvPr>
          <p:cNvGrpSpPr/>
          <p:nvPr/>
        </p:nvGrpSpPr>
        <p:grpSpPr>
          <a:xfrm>
            <a:off x="478059" y="2437418"/>
            <a:ext cx="2387105" cy="887251"/>
            <a:chOff x="6441631" y="9602165"/>
            <a:chExt cx="2387105" cy="887251"/>
          </a:xfrm>
        </p:grpSpPr>
        <p:pic>
          <p:nvPicPr>
            <p:cNvPr id="11" name="Graphic 10">
              <a:hlinkClick r:id="" action="ppaction://hlinkshowjump?jump=nextslide"/>
              <a:extLst>
                <a:ext uri="{FF2B5EF4-FFF2-40B4-BE49-F238E27FC236}">
                  <a16:creationId xmlns:a16="http://schemas.microsoft.com/office/drawing/2014/main" id="{750A7BAB-EC10-42AA-71A4-B64800DE6D9E}"/>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8135962" y="9699403"/>
              <a:ext cx="692774" cy="692774"/>
            </a:xfrm>
            <a:prstGeom prst="rect">
              <a:avLst/>
            </a:prstGeom>
          </p:spPr>
        </p:pic>
        <p:pic>
          <p:nvPicPr>
            <p:cNvPr id="12" name="Graphic 11">
              <a:hlinkClick r:id="" action="ppaction://hlinkshowjump?jump=previousslide"/>
              <a:extLst>
                <a:ext uri="{FF2B5EF4-FFF2-40B4-BE49-F238E27FC236}">
                  <a16:creationId xmlns:a16="http://schemas.microsoft.com/office/drawing/2014/main" id="{F510B9D4-6025-B8C6-109F-502A96FFF69D}"/>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flipH="1">
              <a:off x="6441631" y="9699403"/>
              <a:ext cx="692774" cy="692774"/>
            </a:xfrm>
            <a:prstGeom prst="rect">
              <a:avLst/>
            </a:prstGeom>
          </p:spPr>
        </p:pic>
        <p:pic>
          <p:nvPicPr>
            <p:cNvPr id="13" name="Graphic 12">
              <a:hlinkClick r:id="rId6" action="ppaction://hlinksldjump"/>
              <a:extLst>
                <a:ext uri="{FF2B5EF4-FFF2-40B4-BE49-F238E27FC236}">
                  <a16:creationId xmlns:a16="http://schemas.microsoft.com/office/drawing/2014/main" id="{EE2AB660-8F73-9E61-6CFF-F5E9AB96927D}"/>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7191558" y="9602165"/>
              <a:ext cx="887251" cy="887251"/>
            </a:xfrm>
            <a:prstGeom prst="rect">
              <a:avLst/>
            </a:prstGeom>
          </p:spPr>
        </p:pic>
      </p:grpSp>
      <p:sp>
        <p:nvSpPr>
          <p:cNvPr id="4" name="TextBox 3">
            <a:extLst>
              <a:ext uri="{FF2B5EF4-FFF2-40B4-BE49-F238E27FC236}">
                <a16:creationId xmlns:a16="http://schemas.microsoft.com/office/drawing/2014/main" id="{ECCAD7A4-A4E1-21D2-39C0-F92004FDED13}"/>
              </a:ext>
            </a:extLst>
          </p:cNvPr>
          <p:cNvSpPr txBox="1"/>
          <p:nvPr/>
        </p:nvSpPr>
        <p:spPr>
          <a:xfrm>
            <a:off x="3547269" y="380958"/>
            <a:ext cx="8852367" cy="553998"/>
          </a:xfrm>
          <a:prstGeom prst="rect">
            <a:avLst/>
          </a:prstGeom>
        </p:spPr>
        <p:txBody>
          <a:bodyPr wrap="square" lIns="0" tIns="0" rIns="0" bIns="0" rtlCol="0" anchor="t">
            <a:spAutoFit/>
          </a:bodyPr>
          <a:lstStyle/>
          <a:p>
            <a:r>
              <a:rPr lang="en-US" sz="36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Student answer 2 - Rio: </a:t>
            </a:r>
          </a:p>
        </p:txBody>
      </p:sp>
      <p:sp>
        <p:nvSpPr>
          <p:cNvPr id="2" name="TextBox 1">
            <a:extLst>
              <a:ext uri="{FF2B5EF4-FFF2-40B4-BE49-F238E27FC236}">
                <a16:creationId xmlns:a16="http://schemas.microsoft.com/office/drawing/2014/main" id="{D4F85345-FFB6-1898-7D29-55F4D7CB8DCF}"/>
              </a:ext>
            </a:extLst>
          </p:cNvPr>
          <p:cNvSpPr txBox="1"/>
          <p:nvPr/>
        </p:nvSpPr>
        <p:spPr>
          <a:xfrm>
            <a:off x="3547268" y="1434130"/>
            <a:ext cx="10560479" cy="6093976"/>
          </a:xfrm>
          <a:prstGeom prst="rect">
            <a:avLst/>
          </a:prstGeom>
        </p:spPr>
        <p:txBody>
          <a:bodyPr wrap="square" lIns="0" tIns="0" rIns="0" bIns="0" rtlCol="0" anchor="t">
            <a:spAutoFit/>
          </a:bodyPr>
          <a:lstStyle/>
          <a:p>
            <a:r>
              <a:rPr lang="en-US"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In Figure 1, which shows Kibera in Nairobi, Kenya, we can see overcrowded housing built from corrugated iron. This highlights one of the main social challenges of urban growth in LIC/NEE cities. Informal settlements like Kibera often lack clean water and toilets, which increases the spread of diseases such as cholera. The houses are built close together, creating fire risks, and piles of waste can also be seen, showing that the city struggles to manage rubbish collection. These conditions reduce people’s quality of life and limit life expectancy.</a:t>
            </a:r>
          </a:p>
          <a:p>
            <a:endParaRPr lang="en-US"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endParaRPr>
          </a:p>
          <a:p>
            <a:r>
              <a:rPr lang="en-US"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A case study of Rio de Janeiro, Brazil, shows similar challenges. Over 20% of Rio’s population live in favelas such as Rocinha. Houses here are often built illegally on steep hillsides, making them vulnerable to landslides during heavy rain. Many homes lack access to clean water and proper sanitation, with around 30% of Rio’s population without access to a mains sewage connection. This creates major health problems such as the spread of diseases like cholera. Economically, many residents work in the informal sector in low-paid jobs such as street vending. Although this provides some income, it is insecure and unregulated, trapping families in poverty. Crime is also a serious issue, with high levels of drug-related violence in favelas reducing safety for residents. Traffic congestion and air pollution also affect the city as it continues to grow.</a:t>
            </a:r>
          </a:p>
          <a:p>
            <a:endParaRPr lang="en-US"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endParaRPr>
          </a:p>
          <a:p>
            <a:r>
              <a:rPr lang="en-US"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In conclusion, Figure 1 and Rio show that urban growth in LIC/NEE cities creates serious social challenges such as poor housing, sanitation, and health risks, as well as economic challenges including insecure employment, crime, and poor infrastructure.</a:t>
            </a:r>
          </a:p>
          <a:p>
            <a:endParaRPr lang="en-US"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endParaRPr>
          </a:p>
          <a:p>
            <a:endParaRPr lang="en-US"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endParaRPr>
          </a:p>
        </p:txBody>
      </p:sp>
      <p:sp>
        <p:nvSpPr>
          <p:cNvPr id="5" name="TextBox 4">
            <a:extLst>
              <a:ext uri="{FF2B5EF4-FFF2-40B4-BE49-F238E27FC236}">
                <a16:creationId xmlns:a16="http://schemas.microsoft.com/office/drawing/2014/main" id="{C47D67A5-E756-DC2D-AEF2-4B228DC89C02}"/>
              </a:ext>
            </a:extLst>
          </p:cNvPr>
          <p:cNvSpPr txBox="1"/>
          <p:nvPr/>
        </p:nvSpPr>
        <p:spPr>
          <a:xfrm>
            <a:off x="3515096" y="7154239"/>
            <a:ext cx="10534663" cy="2954655"/>
          </a:xfrm>
          <a:prstGeom prst="rect">
            <a:avLst/>
          </a:prstGeom>
        </p:spPr>
        <p:txBody>
          <a:bodyPr wrap="square" lIns="0" tIns="0" rIns="0" bIns="0" rtlCol="0" anchor="t">
            <a:spAutoFit/>
          </a:bodyPr>
          <a:lstStyle/>
          <a:p>
            <a:r>
              <a:rPr lang="en-US" sz="24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An examiner would likely award a high level 3. This is because the student responds with real detail and thoroughness in engaging with the photograph (AO3), using this information to show excellent understanding of urban challenges (AO2). It shows real grasp of urban processes through a well-used case study (AO1) which is discussed critically (e.g. there are comments about how significant the challenges are). Real facts about the case study  were included. This answer is a very thorough GCSE-level response whose overall level of understanding warranted full marks.</a:t>
            </a:r>
          </a:p>
        </p:txBody>
      </p:sp>
      <p:grpSp>
        <p:nvGrpSpPr>
          <p:cNvPr id="3" name="Group 2">
            <a:extLst>
              <a:ext uri="{FF2B5EF4-FFF2-40B4-BE49-F238E27FC236}">
                <a16:creationId xmlns:a16="http://schemas.microsoft.com/office/drawing/2014/main" id="{1E695403-3F8E-2B88-3D04-DC75CA9A3657}"/>
              </a:ext>
            </a:extLst>
          </p:cNvPr>
          <p:cNvGrpSpPr/>
          <p:nvPr/>
        </p:nvGrpSpPr>
        <p:grpSpPr>
          <a:xfrm>
            <a:off x="6214269" y="10174043"/>
            <a:ext cx="3124200" cy="519357"/>
            <a:chOff x="4702722" y="9210782"/>
            <a:chExt cx="1857404" cy="308769"/>
          </a:xfrm>
        </p:grpSpPr>
        <p:sp>
          <p:nvSpPr>
            <p:cNvPr id="17" name="Rounded Rectangle 16">
              <a:hlinkClick r:id="rId9"/>
              <a:extLst>
                <a:ext uri="{FF2B5EF4-FFF2-40B4-BE49-F238E27FC236}">
                  <a16:creationId xmlns:a16="http://schemas.microsoft.com/office/drawing/2014/main" id="{10115CE7-9947-6B29-5F6F-3A99309473CF}"/>
                </a:ext>
              </a:extLst>
            </p:cNvPr>
            <p:cNvSpPr/>
            <p:nvPr/>
          </p:nvSpPr>
          <p:spPr>
            <a:xfrm>
              <a:off x="4702722" y="9210782"/>
              <a:ext cx="1857404" cy="30876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8" name="Picture 17" descr="Internet Geography">
              <a:hlinkClick r:id="rId9"/>
              <a:extLst>
                <a:ext uri="{FF2B5EF4-FFF2-40B4-BE49-F238E27FC236}">
                  <a16:creationId xmlns:a16="http://schemas.microsoft.com/office/drawing/2014/main" id="{98FA5267-5428-38A8-AB8D-8FD4A8F8E847}"/>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729913" y="9254588"/>
              <a:ext cx="1793919" cy="206499"/>
            </a:xfrm>
            <a:prstGeom prst="rect">
              <a:avLst/>
            </a:prstGeom>
            <a:noFill/>
            <a:ln>
              <a:noFill/>
            </a:ln>
          </p:spPr>
        </p:pic>
      </p:grpSp>
      <p:grpSp>
        <p:nvGrpSpPr>
          <p:cNvPr id="19" name="Group 18">
            <a:extLst>
              <a:ext uri="{FF2B5EF4-FFF2-40B4-BE49-F238E27FC236}">
                <a16:creationId xmlns:a16="http://schemas.microsoft.com/office/drawing/2014/main" id="{3DCA0737-2246-705B-31F8-C4CC427E4C0D}"/>
              </a:ext>
            </a:extLst>
          </p:cNvPr>
          <p:cNvGrpSpPr/>
          <p:nvPr/>
        </p:nvGrpSpPr>
        <p:grpSpPr>
          <a:xfrm>
            <a:off x="303561" y="3499257"/>
            <a:ext cx="2982482" cy="685800"/>
            <a:chOff x="303561" y="3670300"/>
            <a:chExt cx="2982482" cy="685800"/>
          </a:xfrm>
        </p:grpSpPr>
        <p:sp>
          <p:nvSpPr>
            <p:cNvPr id="20" name="Rounded Rectangle 19">
              <a:hlinkClick r:id="rId6" action="ppaction://hlinksldjump"/>
              <a:extLst>
                <a:ext uri="{FF2B5EF4-FFF2-40B4-BE49-F238E27FC236}">
                  <a16:creationId xmlns:a16="http://schemas.microsoft.com/office/drawing/2014/main" id="{260B0382-FD09-A26D-8E59-B018EFE91AC2}"/>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21" name="TextBox 20">
              <a:hlinkClick r:id="rId6" action="ppaction://hlinksldjump"/>
              <a:extLst>
                <a:ext uri="{FF2B5EF4-FFF2-40B4-BE49-F238E27FC236}">
                  <a16:creationId xmlns:a16="http://schemas.microsoft.com/office/drawing/2014/main" id="{115A709A-34F0-6A95-6517-7FD972220679}"/>
                </a:ext>
              </a:extLst>
            </p:cNvPr>
            <p:cNvSpPr txBox="1"/>
            <p:nvPr/>
          </p:nvSpPr>
          <p:spPr>
            <a:xfrm>
              <a:off x="346869" y="3767539"/>
              <a:ext cx="2657585" cy="461665"/>
            </a:xfrm>
            <a:prstGeom prst="rect">
              <a:avLst/>
            </a:prstGeom>
            <a:noFill/>
          </p:spPr>
          <p:txBody>
            <a:bodyPr wrap="square" rtlCol="0">
              <a:spAutoFit/>
            </a:bodyPr>
            <a:lstStyle/>
            <a:p>
              <a:r>
                <a:rPr lang="en-GB" sz="2400" b="1" dirty="0"/>
                <a:t>Exam Question</a:t>
              </a:r>
            </a:p>
          </p:txBody>
        </p:sp>
      </p:grpSp>
      <p:grpSp>
        <p:nvGrpSpPr>
          <p:cNvPr id="22" name="Group 21">
            <a:extLst>
              <a:ext uri="{FF2B5EF4-FFF2-40B4-BE49-F238E27FC236}">
                <a16:creationId xmlns:a16="http://schemas.microsoft.com/office/drawing/2014/main" id="{91CA4323-9307-B2FE-F27D-1AE0A03F1D4C}"/>
              </a:ext>
            </a:extLst>
          </p:cNvPr>
          <p:cNvGrpSpPr/>
          <p:nvPr/>
        </p:nvGrpSpPr>
        <p:grpSpPr>
          <a:xfrm>
            <a:off x="270669" y="4285027"/>
            <a:ext cx="3015374" cy="685800"/>
            <a:chOff x="270669" y="3670300"/>
            <a:chExt cx="3015374" cy="685800"/>
          </a:xfrm>
        </p:grpSpPr>
        <p:sp>
          <p:nvSpPr>
            <p:cNvPr id="23" name="Rounded Rectangle 22">
              <a:hlinkClick r:id="rId11" action="ppaction://hlinksldjump"/>
              <a:extLst>
                <a:ext uri="{FF2B5EF4-FFF2-40B4-BE49-F238E27FC236}">
                  <a16:creationId xmlns:a16="http://schemas.microsoft.com/office/drawing/2014/main" id="{2A8DE005-1BE3-CE90-9CC7-87A460867259}"/>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24" name="TextBox 23">
              <a:hlinkClick r:id="rId11" action="ppaction://hlinksldjump"/>
              <a:extLst>
                <a:ext uri="{FF2B5EF4-FFF2-40B4-BE49-F238E27FC236}">
                  <a16:creationId xmlns:a16="http://schemas.microsoft.com/office/drawing/2014/main" id="{B40B3876-BD17-4111-D445-4DC6654CBCB5}"/>
                </a:ext>
              </a:extLst>
            </p:cNvPr>
            <p:cNvSpPr txBox="1"/>
            <p:nvPr/>
          </p:nvSpPr>
          <p:spPr>
            <a:xfrm>
              <a:off x="270669" y="3767539"/>
              <a:ext cx="2657585" cy="461665"/>
            </a:xfrm>
            <a:prstGeom prst="rect">
              <a:avLst/>
            </a:prstGeom>
            <a:noFill/>
          </p:spPr>
          <p:txBody>
            <a:bodyPr wrap="square" rtlCol="0">
              <a:spAutoFit/>
            </a:bodyPr>
            <a:lstStyle/>
            <a:p>
              <a:r>
                <a:rPr lang="en-GB" sz="2400" b="1" dirty="0"/>
                <a:t>Deconstruct the Q</a:t>
              </a:r>
            </a:p>
          </p:txBody>
        </p:sp>
      </p:grpSp>
      <p:grpSp>
        <p:nvGrpSpPr>
          <p:cNvPr id="25" name="Group 24">
            <a:extLst>
              <a:ext uri="{FF2B5EF4-FFF2-40B4-BE49-F238E27FC236}">
                <a16:creationId xmlns:a16="http://schemas.microsoft.com/office/drawing/2014/main" id="{913A8CC0-3BB3-70D5-72D5-7B1438A43210}"/>
              </a:ext>
            </a:extLst>
          </p:cNvPr>
          <p:cNvGrpSpPr/>
          <p:nvPr/>
        </p:nvGrpSpPr>
        <p:grpSpPr>
          <a:xfrm>
            <a:off x="297163" y="5068066"/>
            <a:ext cx="2982482" cy="685800"/>
            <a:chOff x="303561" y="3670300"/>
            <a:chExt cx="2982482" cy="685800"/>
          </a:xfrm>
        </p:grpSpPr>
        <p:sp>
          <p:nvSpPr>
            <p:cNvPr id="27" name="Rounded Rectangle 26">
              <a:hlinkClick r:id="rId12" action="ppaction://hlinksldjump"/>
              <a:extLst>
                <a:ext uri="{FF2B5EF4-FFF2-40B4-BE49-F238E27FC236}">
                  <a16:creationId xmlns:a16="http://schemas.microsoft.com/office/drawing/2014/main" id="{C87907E9-F2FA-86ED-EBC0-B4B305103233}"/>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28" name="TextBox 27">
              <a:hlinkClick r:id="rId12" action="ppaction://hlinksldjump"/>
              <a:extLst>
                <a:ext uri="{FF2B5EF4-FFF2-40B4-BE49-F238E27FC236}">
                  <a16:creationId xmlns:a16="http://schemas.microsoft.com/office/drawing/2014/main" id="{B3384470-8D31-B90A-71A7-2052C4EB72C3}"/>
                </a:ext>
              </a:extLst>
            </p:cNvPr>
            <p:cNvSpPr txBox="1"/>
            <p:nvPr/>
          </p:nvSpPr>
          <p:spPr>
            <a:xfrm>
              <a:off x="353267" y="3767539"/>
              <a:ext cx="2657585" cy="461665"/>
            </a:xfrm>
            <a:prstGeom prst="rect">
              <a:avLst/>
            </a:prstGeom>
            <a:noFill/>
          </p:spPr>
          <p:txBody>
            <a:bodyPr wrap="square" rtlCol="0">
              <a:spAutoFit/>
            </a:bodyPr>
            <a:lstStyle/>
            <a:p>
              <a:r>
                <a:rPr lang="en-GB" sz="2400" b="1" dirty="0"/>
                <a:t>Figure Analysis</a:t>
              </a:r>
            </a:p>
          </p:txBody>
        </p:sp>
      </p:grpSp>
      <p:grpSp>
        <p:nvGrpSpPr>
          <p:cNvPr id="29" name="Group 28">
            <a:extLst>
              <a:ext uri="{FF2B5EF4-FFF2-40B4-BE49-F238E27FC236}">
                <a16:creationId xmlns:a16="http://schemas.microsoft.com/office/drawing/2014/main" id="{6B847554-E139-C516-F7E8-D0BE0EB2F8D1}"/>
              </a:ext>
            </a:extLst>
          </p:cNvPr>
          <p:cNvGrpSpPr/>
          <p:nvPr/>
        </p:nvGrpSpPr>
        <p:grpSpPr>
          <a:xfrm>
            <a:off x="307442" y="5851105"/>
            <a:ext cx="2982482" cy="685800"/>
            <a:chOff x="303561" y="3670300"/>
            <a:chExt cx="2982482" cy="685800"/>
          </a:xfrm>
        </p:grpSpPr>
        <p:sp>
          <p:nvSpPr>
            <p:cNvPr id="30" name="Rounded Rectangle 29">
              <a:hlinkClick r:id="rId13" action="ppaction://hlinksldjump"/>
              <a:extLst>
                <a:ext uri="{FF2B5EF4-FFF2-40B4-BE49-F238E27FC236}">
                  <a16:creationId xmlns:a16="http://schemas.microsoft.com/office/drawing/2014/main" id="{7F4D9F2C-133F-30E9-3DA6-B211D50F1392}"/>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31" name="TextBox 30">
              <a:hlinkClick r:id="rId13" action="ppaction://hlinksldjump"/>
              <a:extLst>
                <a:ext uri="{FF2B5EF4-FFF2-40B4-BE49-F238E27FC236}">
                  <a16:creationId xmlns:a16="http://schemas.microsoft.com/office/drawing/2014/main" id="{2EE1AA1D-85AF-309F-C69A-1EB3B0718E87}"/>
                </a:ext>
              </a:extLst>
            </p:cNvPr>
            <p:cNvSpPr txBox="1"/>
            <p:nvPr/>
          </p:nvSpPr>
          <p:spPr>
            <a:xfrm>
              <a:off x="342988" y="3767539"/>
              <a:ext cx="2657585" cy="461665"/>
            </a:xfrm>
            <a:prstGeom prst="rect">
              <a:avLst/>
            </a:prstGeom>
            <a:noFill/>
          </p:spPr>
          <p:txBody>
            <a:bodyPr wrap="square" rtlCol="0">
              <a:spAutoFit/>
            </a:bodyPr>
            <a:lstStyle/>
            <a:p>
              <a:r>
                <a:rPr lang="en-GB" sz="2400" b="1" dirty="0"/>
                <a:t>Case Study</a:t>
              </a:r>
            </a:p>
          </p:txBody>
        </p:sp>
      </p:grpSp>
      <p:grpSp>
        <p:nvGrpSpPr>
          <p:cNvPr id="32" name="Group 31">
            <a:extLst>
              <a:ext uri="{FF2B5EF4-FFF2-40B4-BE49-F238E27FC236}">
                <a16:creationId xmlns:a16="http://schemas.microsoft.com/office/drawing/2014/main" id="{A6ECBECF-8C89-CA66-E046-9A6AD8F2D151}"/>
              </a:ext>
            </a:extLst>
          </p:cNvPr>
          <p:cNvGrpSpPr/>
          <p:nvPr/>
        </p:nvGrpSpPr>
        <p:grpSpPr>
          <a:xfrm>
            <a:off x="297163" y="6634144"/>
            <a:ext cx="2982482" cy="685800"/>
            <a:chOff x="303561" y="3670300"/>
            <a:chExt cx="2982482" cy="685800"/>
          </a:xfrm>
        </p:grpSpPr>
        <p:sp>
          <p:nvSpPr>
            <p:cNvPr id="33" name="Rounded Rectangle 32">
              <a:hlinkClick r:id="rId14" action="ppaction://hlinksldjump"/>
              <a:extLst>
                <a:ext uri="{FF2B5EF4-FFF2-40B4-BE49-F238E27FC236}">
                  <a16:creationId xmlns:a16="http://schemas.microsoft.com/office/drawing/2014/main" id="{8E97233E-0BC0-92BC-A7CF-83A905573D2A}"/>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34" name="TextBox 33">
              <a:hlinkClick r:id="rId14" action="ppaction://hlinksldjump"/>
              <a:extLst>
                <a:ext uri="{FF2B5EF4-FFF2-40B4-BE49-F238E27FC236}">
                  <a16:creationId xmlns:a16="http://schemas.microsoft.com/office/drawing/2014/main" id="{025226F2-0383-64BF-2770-3BE4D02321A2}"/>
                </a:ext>
              </a:extLst>
            </p:cNvPr>
            <p:cNvSpPr txBox="1"/>
            <p:nvPr/>
          </p:nvSpPr>
          <p:spPr>
            <a:xfrm>
              <a:off x="353267" y="3813145"/>
              <a:ext cx="2657585" cy="400110"/>
            </a:xfrm>
            <a:prstGeom prst="rect">
              <a:avLst/>
            </a:prstGeom>
            <a:noFill/>
          </p:spPr>
          <p:txBody>
            <a:bodyPr wrap="square" rtlCol="0">
              <a:spAutoFit/>
            </a:bodyPr>
            <a:lstStyle/>
            <a:p>
              <a:r>
                <a:rPr lang="en-GB" sz="2000" b="1" dirty="0"/>
                <a:t>Review Answer - Lagos</a:t>
              </a:r>
            </a:p>
          </p:txBody>
        </p:sp>
      </p:grpSp>
      <p:grpSp>
        <p:nvGrpSpPr>
          <p:cNvPr id="35" name="Group 34">
            <a:extLst>
              <a:ext uri="{FF2B5EF4-FFF2-40B4-BE49-F238E27FC236}">
                <a16:creationId xmlns:a16="http://schemas.microsoft.com/office/drawing/2014/main" id="{F22046D1-61D3-361B-EB98-C24E6FA77801}"/>
              </a:ext>
            </a:extLst>
          </p:cNvPr>
          <p:cNvGrpSpPr/>
          <p:nvPr/>
        </p:nvGrpSpPr>
        <p:grpSpPr>
          <a:xfrm>
            <a:off x="290288" y="7417183"/>
            <a:ext cx="3039063" cy="685800"/>
            <a:chOff x="303561" y="3670300"/>
            <a:chExt cx="3039063" cy="685800"/>
          </a:xfrm>
        </p:grpSpPr>
        <p:sp>
          <p:nvSpPr>
            <p:cNvPr id="36" name="Rounded Rectangle 35">
              <a:hlinkClick r:id="rId15" action="ppaction://hlinksldjump"/>
              <a:extLst>
                <a:ext uri="{FF2B5EF4-FFF2-40B4-BE49-F238E27FC236}">
                  <a16:creationId xmlns:a16="http://schemas.microsoft.com/office/drawing/2014/main" id="{A9F9D73A-C09E-1FB2-2C55-0AA899A35154}"/>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37" name="TextBox 36">
              <a:hlinkClick r:id="rId15" action="ppaction://hlinksldjump"/>
              <a:extLst>
                <a:ext uri="{FF2B5EF4-FFF2-40B4-BE49-F238E27FC236}">
                  <a16:creationId xmlns:a16="http://schemas.microsoft.com/office/drawing/2014/main" id="{037A4734-FD0D-7693-2689-279FD39B2D53}"/>
                </a:ext>
              </a:extLst>
            </p:cNvPr>
            <p:cNvSpPr txBox="1"/>
            <p:nvPr/>
          </p:nvSpPr>
          <p:spPr>
            <a:xfrm>
              <a:off x="360142" y="3813145"/>
              <a:ext cx="2982482" cy="400110"/>
            </a:xfrm>
            <a:prstGeom prst="rect">
              <a:avLst/>
            </a:prstGeom>
            <a:noFill/>
          </p:spPr>
          <p:txBody>
            <a:bodyPr wrap="square" rtlCol="0">
              <a:spAutoFit/>
            </a:bodyPr>
            <a:lstStyle/>
            <a:p>
              <a:r>
                <a:rPr lang="en-GB" sz="2000" b="1" dirty="0"/>
                <a:t>Review Answer - Mumbai</a:t>
              </a:r>
            </a:p>
          </p:txBody>
        </p:sp>
      </p:grpSp>
      <p:grpSp>
        <p:nvGrpSpPr>
          <p:cNvPr id="38" name="Group 37">
            <a:extLst>
              <a:ext uri="{FF2B5EF4-FFF2-40B4-BE49-F238E27FC236}">
                <a16:creationId xmlns:a16="http://schemas.microsoft.com/office/drawing/2014/main" id="{BD7F4C42-5DDB-A835-80B0-F1593DEEF7FD}"/>
              </a:ext>
            </a:extLst>
          </p:cNvPr>
          <p:cNvGrpSpPr/>
          <p:nvPr/>
        </p:nvGrpSpPr>
        <p:grpSpPr>
          <a:xfrm>
            <a:off x="275270" y="8200222"/>
            <a:ext cx="3039063" cy="685800"/>
            <a:chOff x="303561" y="3670300"/>
            <a:chExt cx="3039063" cy="685800"/>
          </a:xfrm>
        </p:grpSpPr>
        <p:sp>
          <p:nvSpPr>
            <p:cNvPr id="39" name="Rounded Rectangle 38">
              <a:hlinkClick r:id="rId16" action="ppaction://hlinksldjump"/>
              <a:extLst>
                <a:ext uri="{FF2B5EF4-FFF2-40B4-BE49-F238E27FC236}">
                  <a16:creationId xmlns:a16="http://schemas.microsoft.com/office/drawing/2014/main" id="{3F262AB0-B6E8-CD88-6F6B-F7976B398EB7}"/>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40" name="TextBox 39">
              <a:hlinkClick r:id="rId16" action="ppaction://hlinksldjump"/>
              <a:extLst>
                <a:ext uri="{FF2B5EF4-FFF2-40B4-BE49-F238E27FC236}">
                  <a16:creationId xmlns:a16="http://schemas.microsoft.com/office/drawing/2014/main" id="{78A6E937-094F-6987-FF88-722DD8B8B40D}"/>
                </a:ext>
              </a:extLst>
            </p:cNvPr>
            <p:cNvSpPr txBox="1"/>
            <p:nvPr/>
          </p:nvSpPr>
          <p:spPr>
            <a:xfrm>
              <a:off x="360142" y="3813145"/>
              <a:ext cx="2982482" cy="400110"/>
            </a:xfrm>
            <a:prstGeom prst="rect">
              <a:avLst/>
            </a:prstGeom>
            <a:noFill/>
          </p:spPr>
          <p:txBody>
            <a:bodyPr wrap="square" rtlCol="0">
              <a:spAutoFit/>
            </a:bodyPr>
            <a:lstStyle/>
            <a:p>
              <a:r>
                <a:rPr lang="en-GB" sz="2000" b="1" dirty="0"/>
                <a:t>Review Answer - Rio</a:t>
              </a:r>
            </a:p>
          </p:txBody>
        </p:sp>
      </p:grpSp>
      <p:grpSp>
        <p:nvGrpSpPr>
          <p:cNvPr id="41" name="Group 40">
            <a:extLst>
              <a:ext uri="{FF2B5EF4-FFF2-40B4-BE49-F238E27FC236}">
                <a16:creationId xmlns:a16="http://schemas.microsoft.com/office/drawing/2014/main" id="{21D68D53-7066-555F-7D9D-532D26C283C2}"/>
              </a:ext>
            </a:extLst>
          </p:cNvPr>
          <p:cNvGrpSpPr/>
          <p:nvPr/>
        </p:nvGrpSpPr>
        <p:grpSpPr>
          <a:xfrm>
            <a:off x="286865" y="8983261"/>
            <a:ext cx="3039063" cy="685800"/>
            <a:chOff x="303561" y="3670300"/>
            <a:chExt cx="3039063" cy="685800"/>
          </a:xfrm>
        </p:grpSpPr>
        <p:sp>
          <p:nvSpPr>
            <p:cNvPr id="42" name="Rounded Rectangle 41">
              <a:hlinkClick r:id="rId17" action="ppaction://hlinksldjump"/>
              <a:extLst>
                <a:ext uri="{FF2B5EF4-FFF2-40B4-BE49-F238E27FC236}">
                  <a16:creationId xmlns:a16="http://schemas.microsoft.com/office/drawing/2014/main" id="{F3598A14-9297-C42A-24C1-FB366354E109}"/>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43" name="TextBox 42">
              <a:hlinkClick r:id="rId17" action="ppaction://hlinksldjump"/>
              <a:extLst>
                <a:ext uri="{FF2B5EF4-FFF2-40B4-BE49-F238E27FC236}">
                  <a16:creationId xmlns:a16="http://schemas.microsoft.com/office/drawing/2014/main" id="{F20DE404-D820-A604-436E-CDC41BF0624C}"/>
                </a:ext>
              </a:extLst>
            </p:cNvPr>
            <p:cNvSpPr txBox="1"/>
            <p:nvPr/>
          </p:nvSpPr>
          <p:spPr>
            <a:xfrm>
              <a:off x="360142" y="3813145"/>
              <a:ext cx="2982482" cy="400110"/>
            </a:xfrm>
            <a:prstGeom prst="rect">
              <a:avLst/>
            </a:prstGeom>
            <a:noFill/>
          </p:spPr>
          <p:txBody>
            <a:bodyPr wrap="square" rtlCol="0">
              <a:spAutoFit/>
            </a:bodyPr>
            <a:lstStyle/>
            <a:p>
              <a:r>
                <a:rPr lang="en-GB" sz="2000" b="1" dirty="0"/>
                <a:t>Writing Guide</a:t>
              </a:r>
            </a:p>
          </p:txBody>
        </p:sp>
      </p:grpSp>
      <p:grpSp>
        <p:nvGrpSpPr>
          <p:cNvPr id="44" name="Group 43">
            <a:extLst>
              <a:ext uri="{FF2B5EF4-FFF2-40B4-BE49-F238E27FC236}">
                <a16:creationId xmlns:a16="http://schemas.microsoft.com/office/drawing/2014/main" id="{A4BA31F8-7435-AB44-437C-021EC00C771F}"/>
              </a:ext>
            </a:extLst>
          </p:cNvPr>
          <p:cNvGrpSpPr/>
          <p:nvPr/>
        </p:nvGrpSpPr>
        <p:grpSpPr>
          <a:xfrm>
            <a:off x="297163" y="9766300"/>
            <a:ext cx="3039063" cy="685800"/>
            <a:chOff x="303561" y="3670300"/>
            <a:chExt cx="3039063" cy="685800"/>
          </a:xfrm>
        </p:grpSpPr>
        <p:sp>
          <p:nvSpPr>
            <p:cNvPr id="45" name="Rounded Rectangle 44">
              <a:hlinkClick r:id="rId18" action="ppaction://hlinksldjump"/>
              <a:extLst>
                <a:ext uri="{FF2B5EF4-FFF2-40B4-BE49-F238E27FC236}">
                  <a16:creationId xmlns:a16="http://schemas.microsoft.com/office/drawing/2014/main" id="{54772C67-10D4-ACB7-AD0D-AC0A906717D2}"/>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46" name="TextBox 45">
              <a:hlinkClick r:id="rId18" action="ppaction://hlinksldjump"/>
              <a:extLst>
                <a:ext uri="{FF2B5EF4-FFF2-40B4-BE49-F238E27FC236}">
                  <a16:creationId xmlns:a16="http://schemas.microsoft.com/office/drawing/2014/main" id="{6DD0E201-D17E-F0CE-6241-910EA8FB328B}"/>
                </a:ext>
              </a:extLst>
            </p:cNvPr>
            <p:cNvSpPr txBox="1"/>
            <p:nvPr/>
          </p:nvSpPr>
          <p:spPr>
            <a:xfrm>
              <a:off x="360142" y="3813145"/>
              <a:ext cx="2982482" cy="400110"/>
            </a:xfrm>
            <a:prstGeom prst="rect">
              <a:avLst/>
            </a:prstGeom>
            <a:noFill/>
          </p:spPr>
          <p:txBody>
            <a:bodyPr wrap="square" rtlCol="0">
              <a:spAutoFit/>
            </a:bodyPr>
            <a:lstStyle/>
            <a:p>
              <a:r>
                <a:rPr lang="en-GB" sz="2000" b="1" dirty="0"/>
                <a:t>Writing Grid</a:t>
              </a:r>
            </a:p>
          </p:txBody>
        </p:sp>
      </p:grpSp>
    </p:spTree>
    <p:extLst>
      <p:ext uri="{BB962C8B-B14F-4D97-AF65-F5344CB8AC3E}">
        <p14:creationId xmlns:p14="http://schemas.microsoft.com/office/powerpoint/2010/main" val="2673560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631CD-C9F7-B49D-4993-245D6338F846}"/>
            </a:ext>
          </a:extLst>
        </p:cNvPr>
        <p:cNvGrpSpPr/>
        <p:nvPr/>
      </p:nvGrpSpPr>
      <p:grpSpPr>
        <a:xfrm>
          <a:off x="0" y="0"/>
          <a:ext cx="0" cy="0"/>
          <a:chOff x="0" y="0"/>
          <a:chExt cx="0" cy="0"/>
        </a:xfrm>
      </p:grpSpPr>
      <p:sp>
        <p:nvSpPr>
          <p:cNvPr id="26" name="Freeform 5">
            <a:extLst>
              <a:ext uri="{FF2B5EF4-FFF2-40B4-BE49-F238E27FC236}">
                <a16:creationId xmlns:a16="http://schemas.microsoft.com/office/drawing/2014/main" id="{91BA1291-35A1-5195-145F-7688313167ED}"/>
              </a:ext>
            </a:extLst>
          </p:cNvPr>
          <p:cNvSpPr/>
          <p:nvPr/>
        </p:nvSpPr>
        <p:spPr>
          <a:xfrm rot="21345723">
            <a:off x="173846" y="132421"/>
            <a:ext cx="2995532" cy="2146751"/>
          </a:xfrm>
          <a:custGeom>
            <a:avLst/>
            <a:gdLst/>
            <a:ahLst/>
            <a:cxnLst/>
            <a:rect l="l" t="t" r="r" b="b"/>
            <a:pathLst>
              <a:path w="8465473" h="6066790">
                <a:moveTo>
                  <a:pt x="1692910" y="0"/>
                </a:moveTo>
                <a:lnTo>
                  <a:pt x="1692910" y="6065520"/>
                </a:lnTo>
                <a:cubicBezTo>
                  <a:pt x="1710690" y="6066790"/>
                  <a:pt x="1728470" y="6066790"/>
                  <a:pt x="1746250" y="6066790"/>
                </a:cubicBezTo>
                <a:lnTo>
                  <a:pt x="6709063" y="6066790"/>
                </a:lnTo>
                <a:lnTo>
                  <a:pt x="6709063" y="0"/>
                </a:lnTo>
                <a:lnTo>
                  <a:pt x="1692910" y="0"/>
                </a:lnTo>
                <a:close/>
                <a:moveTo>
                  <a:pt x="7166263" y="0"/>
                </a:moveTo>
                <a:lnTo>
                  <a:pt x="6709063" y="0"/>
                </a:lnTo>
                <a:lnTo>
                  <a:pt x="6709063" y="6065520"/>
                </a:lnTo>
                <a:lnTo>
                  <a:pt x="6719223" y="6065520"/>
                </a:lnTo>
                <a:cubicBezTo>
                  <a:pt x="7458363" y="6065520"/>
                  <a:pt x="8107333" y="5462270"/>
                  <a:pt x="8160673" y="4725670"/>
                </a:cubicBezTo>
                <a:lnTo>
                  <a:pt x="8410863" y="1338580"/>
                </a:lnTo>
                <a:cubicBezTo>
                  <a:pt x="8465473" y="603250"/>
                  <a:pt x="7905404" y="0"/>
                  <a:pt x="7166263"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536072"/>
          </a:solidFill>
        </p:spPr>
        <p:txBody>
          <a:bodyPr/>
          <a:lstStyle/>
          <a:p>
            <a:endParaRPr lang="en-GB" dirty="0"/>
          </a:p>
        </p:txBody>
      </p:sp>
      <p:grpSp>
        <p:nvGrpSpPr>
          <p:cNvPr id="9" name="Group 8">
            <a:extLst>
              <a:ext uri="{FF2B5EF4-FFF2-40B4-BE49-F238E27FC236}">
                <a16:creationId xmlns:a16="http://schemas.microsoft.com/office/drawing/2014/main" id="{96984F39-59AA-E536-F918-70B497C459C0}"/>
              </a:ext>
            </a:extLst>
          </p:cNvPr>
          <p:cNvGrpSpPr/>
          <p:nvPr/>
        </p:nvGrpSpPr>
        <p:grpSpPr>
          <a:xfrm>
            <a:off x="206212" y="264816"/>
            <a:ext cx="2849024" cy="2017634"/>
            <a:chOff x="8029538" y="2947244"/>
            <a:chExt cx="5087578" cy="3602943"/>
          </a:xfrm>
        </p:grpSpPr>
        <p:grpSp>
          <p:nvGrpSpPr>
            <p:cNvPr id="6" name="Group 11">
              <a:extLst>
                <a:ext uri="{FF2B5EF4-FFF2-40B4-BE49-F238E27FC236}">
                  <a16:creationId xmlns:a16="http://schemas.microsoft.com/office/drawing/2014/main" id="{A0539EFD-8BF3-339F-EB01-CE2DF7152FBE}"/>
                </a:ext>
              </a:extLst>
            </p:cNvPr>
            <p:cNvGrpSpPr/>
            <p:nvPr/>
          </p:nvGrpSpPr>
          <p:grpSpPr>
            <a:xfrm rot="-254277">
              <a:off x="8148941" y="2947244"/>
              <a:ext cx="4968175" cy="3602943"/>
              <a:chOff x="0" y="0"/>
              <a:chExt cx="8363874" cy="6065520"/>
            </a:xfrm>
            <a:solidFill>
              <a:srgbClr val="FFFFFF"/>
            </a:solidFill>
          </p:grpSpPr>
          <p:sp>
            <p:nvSpPr>
              <p:cNvPr id="7" name="Freeform 12">
                <a:extLst>
                  <a:ext uri="{FF2B5EF4-FFF2-40B4-BE49-F238E27FC236}">
                    <a16:creationId xmlns:a16="http://schemas.microsoft.com/office/drawing/2014/main" id="{C8257DF8-D7B3-C031-88A5-4E8B9178A471}"/>
                  </a:ext>
                </a:extLst>
              </p:cNvPr>
              <p:cNvSpPr/>
              <p:nvPr/>
            </p:nvSpPr>
            <p:spPr>
              <a:xfrm>
                <a:off x="-50800" y="0"/>
                <a:ext cx="8465473" cy="6066790"/>
              </a:xfrm>
              <a:custGeom>
                <a:avLst/>
                <a:gdLst/>
                <a:ahLst/>
                <a:cxnLst/>
                <a:rect l="l" t="t" r="r" b="b"/>
                <a:pathLst>
                  <a:path w="8465473" h="6066790">
                    <a:moveTo>
                      <a:pt x="1692910" y="0"/>
                    </a:moveTo>
                    <a:lnTo>
                      <a:pt x="1692910" y="6065520"/>
                    </a:lnTo>
                    <a:cubicBezTo>
                      <a:pt x="1710690" y="6066790"/>
                      <a:pt x="1728470" y="6066790"/>
                      <a:pt x="1746250" y="6066790"/>
                    </a:cubicBezTo>
                    <a:lnTo>
                      <a:pt x="6709063" y="6066790"/>
                    </a:lnTo>
                    <a:lnTo>
                      <a:pt x="6709063" y="0"/>
                    </a:lnTo>
                    <a:lnTo>
                      <a:pt x="1692910" y="0"/>
                    </a:lnTo>
                    <a:close/>
                    <a:moveTo>
                      <a:pt x="7166263" y="0"/>
                    </a:moveTo>
                    <a:lnTo>
                      <a:pt x="6709063" y="0"/>
                    </a:lnTo>
                    <a:lnTo>
                      <a:pt x="6709063" y="6065520"/>
                    </a:lnTo>
                    <a:lnTo>
                      <a:pt x="6719223" y="6065520"/>
                    </a:lnTo>
                    <a:cubicBezTo>
                      <a:pt x="7458363" y="6065520"/>
                      <a:pt x="8107333" y="5462270"/>
                      <a:pt x="8160673" y="4725670"/>
                    </a:cubicBezTo>
                    <a:lnTo>
                      <a:pt x="8410863" y="1338580"/>
                    </a:lnTo>
                    <a:cubicBezTo>
                      <a:pt x="8465473" y="603250"/>
                      <a:pt x="7905404" y="0"/>
                      <a:pt x="7166263"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6EC4C6"/>
              </a:solidFill>
            </p:spPr>
            <p:txBody>
              <a:bodyPr/>
              <a:lstStyle/>
              <a:p>
                <a:endParaRPr lang="en-GB" dirty="0"/>
              </a:p>
            </p:txBody>
          </p:sp>
        </p:grpSp>
        <p:sp>
          <p:nvSpPr>
            <p:cNvPr id="8" name="TextBox 27">
              <a:extLst>
                <a:ext uri="{FF2B5EF4-FFF2-40B4-BE49-F238E27FC236}">
                  <a16:creationId xmlns:a16="http://schemas.microsoft.com/office/drawing/2014/main" id="{33C83688-525B-C8A1-042F-F72379336481}"/>
                </a:ext>
              </a:extLst>
            </p:cNvPr>
            <p:cNvSpPr txBox="1"/>
            <p:nvPr/>
          </p:nvSpPr>
          <p:spPr>
            <a:xfrm rot="21264369">
              <a:off x="8029538" y="3488523"/>
              <a:ext cx="4785561" cy="2308341"/>
            </a:xfrm>
            <a:prstGeom prst="rect">
              <a:avLst/>
            </a:prstGeom>
          </p:spPr>
          <p:txBody>
            <a:bodyPr wrap="square" lIns="0" tIns="0" rIns="0" bIns="0" rtlCol="0" anchor="t">
              <a:spAutoFit/>
            </a:bodyPr>
            <a:lstStyle/>
            <a:p>
              <a:pPr algn="ctr"/>
              <a:r>
                <a:rPr lang="en-US" sz="2800" dirty="0">
                  <a:solidFill>
                    <a:srgbClr val="424D5B"/>
                  </a:solidFill>
                  <a:latin typeface="Fredoka"/>
                  <a:ea typeface="Fredoka"/>
                  <a:cs typeface="Fredoka"/>
                  <a:sym typeface="Fredoka"/>
                </a:rPr>
                <a:t>Urban Issues and </a:t>
              </a:r>
              <a:br>
                <a:rPr lang="en-US" sz="2800" dirty="0">
                  <a:solidFill>
                    <a:srgbClr val="424D5B"/>
                  </a:solidFill>
                  <a:latin typeface="Fredoka"/>
                  <a:ea typeface="Fredoka"/>
                  <a:cs typeface="Fredoka"/>
                  <a:sym typeface="Fredoka"/>
                </a:rPr>
              </a:br>
              <a:r>
                <a:rPr lang="en-US" sz="2800" dirty="0">
                  <a:solidFill>
                    <a:srgbClr val="424D5B"/>
                  </a:solidFill>
                  <a:latin typeface="Fredoka"/>
                  <a:ea typeface="Fredoka"/>
                  <a:cs typeface="Fredoka"/>
                  <a:sym typeface="Fredoka"/>
                </a:rPr>
                <a:t>Challenges</a:t>
              </a:r>
            </a:p>
          </p:txBody>
        </p:sp>
      </p:grpSp>
      <p:grpSp>
        <p:nvGrpSpPr>
          <p:cNvPr id="10" name="Group 9">
            <a:extLst>
              <a:ext uri="{FF2B5EF4-FFF2-40B4-BE49-F238E27FC236}">
                <a16:creationId xmlns:a16="http://schemas.microsoft.com/office/drawing/2014/main" id="{C2B92597-E3C1-9A94-E422-07B62D83D964}"/>
              </a:ext>
            </a:extLst>
          </p:cNvPr>
          <p:cNvGrpSpPr/>
          <p:nvPr/>
        </p:nvGrpSpPr>
        <p:grpSpPr>
          <a:xfrm>
            <a:off x="478059" y="2437418"/>
            <a:ext cx="2387105" cy="887251"/>
            <a:chOff x="6441631" y="9602165"/>
            <a:chExt cx="2387105" cy="887251"/>
          </a:xfrm>
        </p:grpSpPr>
        <p:pic>
          <p:nvPicPr>
            <p:cNvPr id="11" name="Graphic 10">
              <a:hlinkClick r:id="" action="ppaction://hlinkshowjump?jump=nextslide"/>
              <a:extLst>
                <a:ext uri="{FF2B5EF4-FFF2-40B4-BE49-F238E27FC236}">
                  <a16:creationId xmlns:a16="http://schemas.microsoft.com/office/drawing/2014/main" id="{DA0A66D6-7AF5-F495-1A8C-6B110AE29D25}"/>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8135962" y="9699403"/>
              <a:ext cx="692774" cy="692774"/>
            </a:xfrm>
            <a:prstGeom prst="rect">
              <a:avLst/>
            </a:prstGeom>
          </p:spPr>
        </p:pic>
        <p:pic>
          <p:nvPicPr>
            <p:cNvPr id="12" name="Graphic 11">
              <a:hlinkClick r:id="" action="ppaction://hlinkshowjump?jump=previousslide"/>
              <a:extLst>
                <a:ext uri="{FF2B5EF4-FFF2-40B4-BE49-F238E27FC236}">
                  <a16:creationId xmlns:a16="http://schemas.microsoft.com/office/drawing/2014/main" id="{E196E784-46F9-5A79-5377-8AB49801A078}"/>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flipH="1">
              <a:off x="6441631" y="9699403"/>
              <a:ext cx="692774" cy="692774"/>
            </a:xfrm>
            <a:prstGeom prst="rect">
              <a:avLst/>
            </a:prstGeom>
          </p:spPr>
        </p:pic>
        <p:pic>
          <p:nvPicPr>
            <p:cNvPr id="13" name="Graphic 12">
              <a:hlinkClick r:id="rId6" action="ppaction://hlinksldjump"/>
              <a:extLst>
                <a:ext uri="{FF2B5EF4-FFF2-40B4-BE49-F238E27FC236}">
                  <a16:creationId xmlns:a16="http://schemas.microsoft.com/office/drawing/2014/main" id="{701FDA31-49C6-4177-E208-6FB6EF5A31B9}"/>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7191558" y="9602165"/>
              <a:ext cx="887251" cy="887251"/>
            </a:xfrm>
            <a:prstGeom prst="rect">
              <a:avLst/>
            </a:prstGeom>
          </p:spPr>
        </p:pic>
      </p:grpSp>
      <p:sp>
        <p:nvSpPr>
          <p:cNvPr id="4" name="TextBox 3">
            <a:extLst>
              <a:ext uri="{FF2B5EF4-FFF2-40B4-BE49-F238E27FC236}">
                <a16:creationId xmlns:a16="http://schemas.microsoft.com/office/drawing/2014/main" id="{00F8E2D3-96B4-2951-690A-692166B03D00}"/>
              </a:ext>
            </a:extLst>
          </p:cNvPr>
          <p:cNvSpPr txBox="1"/>
          <p:nvPr/>
        </p:nvSpPr>
        <p:spPr>
          <a:xfrm>
            <a:off x="3547269" y="380958"/>
            <a:ext cx="8852367" cy="553998"/>
          </a:xfrm>
          <a:prstGeom prst="rect">
            <a:avLst/>
          </a:prstGeom>
        </p:spPr>
        <p:txBody>
          <a:bodyPr wrap="square" lIns="0" tIns="0" rIns="0" bIns="0" rtlCol="0" anchor="t">
            <a:spAutoFit/>
          </a:bodyPr>
          <a:lstStyle/>
          <a:p>
            <a:r>
              <a:rPr lang="en-US" sz="36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Your turn</a:t>
            </a:r>
          </a:p>
        </p:txBody>
      </p:sp>
      <p:sp>
        <p:nvSpPr>
          <p:cNvPr id="2" name="TextBox 1">
            <a:extLst>
              <a:ext uri="{FF2B5EF4-FFF2-40B4-BE49-F238E27FC236}">
                <a16:creationId xmlns:a16="http://schemas.microsoft.com/office/drawing/2014/main" id="{29E58FAE-19DA-0E4B-9B07-63530468569C}"/>
              </a:ext>
            </a:extLst>
          </p:cNvPr>
          <p:cNvSpPr txBox="1"/>
          <p:nvPr/>
        </p:nvSpPr>
        <p:spPr>
          <a:xfrm>
            <a:off x="3547268" y="1151870"/>
            <a:ext cx="10560479" cy="9140964"/>
          </a:xfrm>
          <a:prstGeom prst="rect">
            <a:avLst/>
          </a:prstGeom>
        </p:spPr>
        <p:txBody>
          <a:bodyPr wrap="square" lIns="0" tIns="0" rIns="0" bIns="0" rtlCol="0" anchor="t">
            <a:spAutoFit/>
          </a:bodyPr>
          <a:lstStyle/>
          <a:p>
            <a:r>
              <a:rPr lang="en-US" sz="2200" b="1"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Intro sentence</a:t>
            </a:r>
          </a:p>
          <a:p>
            <a:r>
              <a:rPr lang="en-US" sz="22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Urban growth in LIC/NEE cities has created many social and economic challenges because populations grow faster than services and housing can cope.</a:t>
            </a:r>
          </a:p>
          <a:p>
            <a:endParaRPr lang="en-US" sz="2200" b="1"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endParaRPr>
          </a:p>
          <a:p>
            <a:r>
              <a:rPr lang="en-US" sz="2200" b="1"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Paragraph 1 – Figure 1 (AO3)</a:t>
            </a:r>
          </a:p>
          <a:p>
            <a:r>
              <a:rPr lang="en-US" sz="22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In Figure 1, which shows [location], we can see … (describe what is visible, e.g. overcrowded housing, waste, poor-quality materials).</a:t>
            </a:r>
          </a:p>
          <a:p>
            <a:r>
              <a:rPr lang="en-US" sz="22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This shows a social/economic challenge because … (explain why it causes problems for people/the city).</a:t>
            </a:r>
          </a:p>
          <a:p>
            <a:endParaRPr lang="en-US" sz="22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endParaRPr>
          </a:p>
          <a:p>
            <a:r>
              <a:rPr lang="en-US" sz="2200" b="1"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Paragraph 2 – Case study: Social challenges (AO1 + AO2)</a:t>
            </a:r>
          </a:p>
          <a:p>
            <a:r>
              <a:rPr lang="en-US" sz="22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In [city case study], a main social challenge is … (e.g. poor housing in slums, lack of clean water, pressure on schools/hospitals).</a:t>
            </a:r>
          </a:p>
          <a:p>
            <a:r>
              <a:rPr lang="en-US" sz="22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For example … (add data/statistic/detail).</a:t>
            </a:r>
          </a:p>
          <a:p>
            <a:r>
              <a:rPr lang="en-US" sz="22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This means … (explain the impact on people’s quality of life).</a:t>
            </a:r>
          </a:p>
          <a:p>
            <a:endParaRPr lang="en-US" sz="22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endParaRPr>
          </a:p>
          <a:p>
            <a:r>
              <a:rPr lang="en-US" sz="2200" b="1"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Paragraph 3 – Case study: Economic challenges (AO1 + AO2)</a:t>
            </a:r>
          </a:p>
          <a:p>
            <a:r>
              <a:rPr lang="en-US" sz="22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Urban growth has also created economic challenges such as … (e.g. informal sector jobs, unemployment, traffic congestion, waste).</a:t>
            </a:r>
          </a:p>
          <a:p>
            <a:r>
              <a:rPr lang="en-US" sz="22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For example … (add data/statistic/detail).</a:t>
            </a:r>
          </a:p>
          <a:p>
            <a:r>
              <a:rPr lang="en-US" sz="22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This leads to … (explain the impact on jobs, income, economy).</a:t>
            </a:r>
          </a:p>
          <a:p>
            <a:endParaRPr lang="en-US" sz="22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endParaRPr>
          </a:p>
          <a:p>
            <a:r>
              <a:rPr lang="en-US" sz="2200" b="1"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Conclusion</a:t>
            </a:r>
          </a:p>
          <a:p>
            <a:r>
              <a:rPr lang="en-US" sz="22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In conclusion, Figure 1 and [city case study] show that urban growth creates both social challenges (housing, sanitation, services) and economic challenges (insecure jobs, poverty, traffic), which make life very difficult for many people in LIC/NEE cities.</a:t>
            </a:r>
          </a:p>
        </p:txBody>
      </p:sp>
      <p:grpSp>
        <p:nvGrpSpPr>
          <p:cNvPr id="3" name="Group 2">
            <a:extLst>
              <a:ext uri="{FF2B5EF4-FFF2-40B4-BE49-F238E27FC236}">
                <a16:creationId xmlns:a16="http://schemas.microsoft.com/office/drawing/2014/main" id="{D2CF7437-DFEE-1035-C009-F2BF529C30EE}"/>
              </a:ext>
            </a:extLst>
          </p:cNvPr>
          <p:cNvGrpSpPr/>
          <p:nvPr/>
        </p:nvGrpSpPr>
        <p:grpSpPr>
          <a:xfrm>
            <a:off x="6214269" y="10174043"/>
            <a:ext cx="3124200" cy="519357"/>
            <a:chOff x="4702722" y="9210782"/>
            <a:chExt cx="1857404" cy="308769"/>
          </a:xfrm>
        </p:grpSpPr>
        <p:sp>
          <p:nvSpPr>
            <p:cNvPr id="5" name="Rounded Rectangle 4">
              <a:hlinkClick r:id="rId9"/>
              <a:extLst>
                <a:ext uri="{FF2B5EF4-FFF2-40B4-BE49-F238E27FC236}">
                  <a16:creationId xmlns:a16="http://schemas.microsoft.com/office/drawing/2014/main" id="{41DDFA12-996B-90E9-72F7-270011CA8C6A}"/>
                </a:ext>
              </a:extLst>
            </p:cNvPr>
            <p:cNvSpPr/>
            <p:nvPr/>
          </p:nvSpPr>
          <p:spPr>
            <a:xfrm>
              <a:off x="4702722" y="9210782"/>
              <a:ext cx="1857404" cy="30876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7" name="Picture 16" descr="Internet Geography">
              <a:hlinkClick r:id="rId9"/>
              <a:extLst>
                <a:ext uri="{FF2B5EF4-FFF2-40B4-BE49-F238E27FC236}">
                  <a16:creationId xmlns:a16="http://schemas.microsoft.com/office/drawing/2014/main" id="{2B87F95E-E123-83A3-897C-5964E61594FF}"/>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729913" y="9254588"/>
              <a:ext cx="1793919" cy="206499"/>
            </a:xfrm>
            <a:prstGeom prst="rect">
              <a:avLst/>
            </a:prstGeom>
            <a:noFill/>
            <a:ln>
              <a:noFill/>
            </a:ln>
          </p:spPr>
        </p:pic>
      </p:grpSp>
      <p:grpSp>
        <p:nvGrpSpPr>
          <p:cNvPr id="18" name="Group 17">
            <a:extLst>
              <a:ext uri="{FF2B5EF4-FFF2-40B4-BE49-F238E27FC236}">
                <a16:creationId xmlns:a16="http://schemas.microsoft.com/office/drawing/2014/main" id="{F0C8E069-79D3-F503-96D1-225243A5F302}"/>
              </a:ext>
            </a:extLst>
          </p:cNvPr>
          <p:cNvGrpSpPr/>
          <p:nvPr/>
        </p:nvGrpSpPr>
        <p:grpSpPr>
          <a:xfrm>
            <a:off x="303561" y="3499257"/>
            <a:ext cx="2982482" cy="685800"/>
            <a:chOff x="303561" y="3670300"/>
            <a:chExt cx="2982482" cy="685800"/>
          </a:xfrm>
        </p:grpSpPr>
        <p:sp>
          <p:nvSpPr>
            <p:cNvPr id="19" name="Rounded Rectangle 18">
              <a:hlinkClick r:id="rId6" action="ppaction://hlinksldjump"/>
              <a:extLst>
                <a:ext uri="{FF2B5EF4-FFF2-40B4-BE49-F238E27FC236}">
                  <a16:creationId xmlns:a16="http://schemas.microsoft.com/office/drawing/2014/main" id="{239E401B-BAF9-7863-8A8E-6B55ABF25DD6}"/>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20" name="TextBox 19">
              <a:hlinkClick r:id="rId6" action="ppaction://hlinksldjump"/>
              <a:extLst>
                <a:ext uri="{FF2B5EF4-FFF2-40B4-BE49-F238E27FC236}">
                  <a16:creationId xmlns:a16="http://schemas.microsoft.com/office/drawing/2014/main" id="{459070A1-9354-63DB-BF04-3960D890E260}"/>
                </a:ext>
              </a:extLst>
            </p:cNvPr>
            <p:cNvSpPr txBox="1"/>
            <p:nvPr/>
          </p:nvSpPr>
          <p:spPr>
            <a:xfrm>
              <a:off x="346869" y="3767539"/>
              <a:ext cx="2657585" cy="461665"/>
            </a:xfrm>
            <a:prstGeom prst="rect">
              <a:avLst/>
            </a:prstGeom>
            <a:noFill/>
          </p:spPr>
          <p:txBody>
            <a:bodyPr wrap="square" rtlCol="0">
              <a:spAutoFit/>
            </a:bodyPr>
            <a:lstStyle/>
            <a:p>
              <a:r>
                <a:rPr lang="en-GB" sz="2400" b="1" dirty="0"/>
                <a:t>Exam Question</a:t>
              </a:r>
            </a:p>
          </p:txBody>
        </p:sp>
      </p:grpSp>
      <p:grpSp>
        <p:nvGrpSpPr>
          <p:cNvPr id="21" name="Group 20">
            <a:extLst>
              <a:ext uri="{FF2B5EF4-FFF2-40B4-BE49-F238E27FC236}">
                <a16:creationId xmlns:a16="http://schemas.microsoft.com/office/drawing/2014/main" id="{9ECD9ABD-C143-579B-8578-98303CFE2982}"/>
              </a:ext>
            </a:extLst>
          </p:cNvPr>
          <p:cNvGrpSpPr/>
          <p:nvPr/>
        </p:nvGrpSpPr>
        <p:grpSpPr>
          <a:xfrm>
            <a:off x="270669" y="4285027"/>
            <a:ext cx="3015374" cy="685800"/>
            <a:chOff x="270669" y="3670300"/>
            <a:chExt cx="3015374" cy="685800"/>
          </a:xfrm>
        </p:grpSpPr>
        <p:sp>
          <p:nvSpPr>
            <p:cNvPr id="22" name="Rounded Rectangle 21">
              <a:hlinkClick r:id="rId11" action="ppaction://hlinksldjump"/>
              <a:extLst>
                <a:ext uri="{FF2B5EF4-FFF2-40B4-BE49-F238E27FC236}">
                  <a16:creationId xmlns:a16="http://schemas.microsoft.com/office/drawing/2014/main" id="{8739669C-6404-8738-4976-1FC6443676ED}"/>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23" name="TextBox 22">
              <a:hlinkClick r:id="rId11" action="ppaction://hlinksldjump"/>
              <a:extLst>
                <a:ext uri="{FF2B5EF4-FFF2-40B4-BE49-F238E27FC236}">
                  <a16:creationId xmlns:a16="http://schemas.microsoft.com/office/drawing/2014/main" id="{856CCC2E-6E81-1536-6147-A8408D0AC3DD}"/>
                </a:ext>
              </a:extLst>
            </p:cNvPr>
            <p:cNvSpPr txBox="1"/>
            <p:nvPr/>
          </p:nvSpPr>
          <p:spPr>
            <a:xfrm>
              <a:off x="270669" y="3767539"/>
              <a:ext cx="2657585" cy="461665"/>
            </a:xfrm>
            <a:prstGeom prst="rect">
              <a:avLst/>
            </a:prstGeom>
            <a:noFill/>
          </p:spPr>
          <p:txBody>
            <a:bodyPr wrap="square" rtlCol="0">
              <a:spAutoFit/>
            </a:bodyPr>
            <a:lstStyle/>
            <a:p>
              <a:r>
                <a:rPr lang="en-GB" sz="2400" b="1" dirty="0"/>
                <a:t>Deconstruct the Q</a:t>
              </a:r>
            </a:p>
          </p:txBody>
        </p:sp>
      </p:grpSp>
      <p:grpSp>
        <p:nvGrpSpPr>
          <p:cNvPr id="24" name="Group 23">
            <a:extLst>
              <a:ext uri="{FF2B5EF4-FFF2-40B4-BE49-F238E27FC236}">
                <a16:creationId xmlns:a16="http://schemas.microsoft.com/office/drawing/2014/main" id="{2DEBDFB3-92E7-6A5B-5037-AF49572E123E}"/>
              </a:ext>
            </a:extLst>
          </p:cNvPr>
          <p:cNvGrpSpPr/>
          <p:nvPr/>
        </p:nvGrpSpPr>
        <p:grpSpPr>
          <a:xfrm>
            <a:off x="297163" y="5068066"/>
            <a:ext cx="2982482" cy="685800"/>
            <a:chOff x="303561" y="3670300"/>
            <a:chExt cx="2982482" cy="685800"/>
          </a:xfrm>
        </p:grpSpPr>
        <p:sp>
          <p:nvSpPr>
            <p:cNvPr id="25" name="Rounded Rectangle 24">
              <a:hlinkClick r:id="rId12" action="ppaction://hlinksldjump"/>
              <a:extLst>
                <a:ext uri="{FF2B5EF4-FFF2-40B4-BE49-F238E27FC236}">
                  <a16:creationId xmlns:a16="http://schemas.microsoft.com/office/drawing/2014/main" id="{5D00B4F9-7F71-E57B-7007-0B1D0EAD401A}"/>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27" name="TextBox 26">
              <a:hlinkClick r:id="rId12" action="ppaction://hlinksldjump"/>
              <a:extLst>
                <a:ext uri="{FF2B5EF4-FFF2-40B4-BE49-F238E27FC236}">
                  <a16:creationId xmlns:a16="http://schemas.microsoft.com/office/drawing/2014/main" id="{FE89EBA1-6C92-ED63-000C-DF2AABF3BA86}"/>
                </a:ext>
              </a:extLst>
            </p:cNvPr>
            <p:cNvSpPr txBox="1"/>
            <p:nvPr/>
          </p:nvSpPr>
          <p:spPr>
            <a:xfrm>
              <a:off x="353267" y="3767539"/>
              <a:ext cx="2657585" cy="461665"/>
            </a:xfrm>
            <a:prstGeom prst="rect">
              <a:avLst/>
            </a:prstGeom>
            <a:noFill/>
          </p:spPr>
          <p:txBody>
            <a:bodyPr wrap="square" rtlCol="0">
              <a:spAutoFit/>
            </a:bodyPr>
            <a:lstStyle/>
            <a:p>
              <a:r>
                <a:rPr lang="en-GB" sz="2400" b="1" dirty="0"/>
                <a:t>Figure Analysis</a:t>
              </a:r>
            </a:p>
          </p:txBody>
        </p:sp>
      </p:grpSp>
      <p:grpSp>
        <p:nvGrpSpPr>
          <p:cNvPr id="28" name="Group 27">
            <a:extLst>
              <a:ext uri="{FF2B5EF4-FFF2-40B4-BE49-F238E27FC236}">
                <a16:creationId xmlns:a16="http://schemas.microsoft.com/office/drawing/2014/main" id="{DBDFE487-CBD1-331C-F7A3-25987264C9A3}"/>
              </a:ext>
            </a:extLst>
          </p:cNvPr>
          <p:cNvGrpSpPr/>
          <p:nvPr/>
        </p:nvGrpSpPr>
        <p:grpSpPr>
          <a:xfrm>
            <a:off x="307442" y="5851105"/>
            <a:ext cx="2982482" cy="685800"/>
            <a:chOff x="303561" y="3670300"/>
            <a:chExt cx="2982482" cy="685800"/>
          </a:xfrm>
        </p:grpSpPr>
        <p:sp>
          <p:nvSpPr>
            <p:cNvPr id="29" name="Rounded Rectangle 28">
              <a:hlinkClick r:id="rId13" action="ppaction://hlinksldjump"/>
              <a:extLst>
                <a:ext uri="{FF2B5EF4-FFF2-40B4-BE49-F238E27FC236}">
                  <a16:creationId xmlns:a16="http://schemas.microsoft.com/office/drawing/2014/main" id="{2BC8BC2D-C42D-3ADF-D97A-6DEAC217C227}"/>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30" name="TextBox 29">
              <a:hlinkClick r:id="rId13" action="ppaction://hlinksldjump"/>
              <a:extLst>
                <a:ext uri="{FF2B5EF4-FFF2-40B4-BE49-F238E27FC236}">
                  <a16:creationId xmlns:a16="http://schemas.microsoft.com/office/drawing/2014/main" id="{0A76936E-17B8-FEC7-80E6-42EBC142791F}"/>
                </a:ext>
              </a:extLst>
            </p:cNvPr>
            <p:cNvSpPr txBox="1"/>
            <p:nvPr/>
          </p:nvSpPr>
          <p:spPr>
            <a:xfrm>
              <a:off x="342988" y="3767539"/>
              <a:ext cx="2657585" cy="461665"/>
            </a:xfrm>
            <a:prstGeom prst="rect">
              <a:avLst/>
            </a:prstGeom>
            <a:noFill/>
          </p:spPr>
          <p:txBody>
            <a:bodyPr wrap="square" rtlCol="0">
              <a:spAutoFit/>
            </a:bodyPr>
            <a:lstStyle/>
            <a:p>
              <a:r>
                <a:rPr lang="en-GB" sz="2400" b="1" dirty="0"/>
                <a:t>Case Study</a:t>
              </a:r>
            </a:p>
          </p:txBody>
        </p:sp>
      </p:grpSp>
      <p:grpSp>
        <p:nvGrpSpPr>
          <p:cNvPr id="31" name="Group 30">
            <a:extLst>
              <a:ext uri="{FF2B5EF4-FFF2-40B4-BE49-F238E27FC236}">
                <a16:creationId xmlns:a16="http://schemas.microsoft.com/office/drawing/2014/main" id="{48B5A612-3814-2D09-42EA-6037657A43EE}"/>
              </a:ext>
            </a:extLst>
          </p:cNvPr>
          <p:cNvGrpSpPr/>
          <p:nvPr/>
        </p:nvGrpSpPr>
        <p:grpSpPr>
          <a:xfrm>
            <a:off x="297163" y="6634144"/>
            <a:ext cx="2982482" cy="685800"/>
            <a:chOff x="303561" y="3670300"/>
            <a:chExt cx="2982482" cy="685800"/>
          </a:xfrm>
        </p:grpSpPr>
        <p:sp>
          <p:nvSpPr>
            <p:cNvPr id="32" name="Rounded Rectangle 31">
              <a:hlinkClick r:id="rId14" action="ppaction://hlinksldjump"/>
              <a:extLst>
                <a:ext uri="{FF2B5EF4-FFF2-40B4-BE49-F238E27FC236}">
                  <a16:creationId xmlns:a16="http://schemas.microsoft.com/office/drawing/2014/main" id="{958CFE9E-8E2B-C6DA-9655-618F282BF561}"/>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33" name="TextBox 32">
              <a:hlinkClick r:id="rId14" action="ppaction://hlinksldjump"/>
              <a:extLst>
                <a:ext uri="{FF2B5EF4-FFF2-40B4-BE49-F238E27FC236}">
                  <a16:creationId xmlns:a16="http://schemas.microsoft.com/office/drawing/2014/main" id="{0105B905-8C09-C177-181C-F8A95860A191}"/>
                </a:ext>
              </a:extLst>
            </p:cNvPr>
            <p:cNvSpPr txBox="1"/>
            <p:nvPr/>
          </p:nvSpPr>
          <p:spPr>
            <a:xfrm>
              <a:off x="353267" y="3813145"/>
              <a:ext cx="2657585" cy="400110"/>
            </a:xfrm>
            <a:prstGeom prst="rect">
              <a:avLst/>
            </a:prstGeom>
            <a:noFill/>
          </p:spPr>
          <p:txBody>
            <a:bodyPr wrap="square" rtlCol="0">
              <a:spAutoFit/>
            </a:bodyPr>
            <a:lstStyle/>
            <a:p>
              <a:r>
                <a:rPr lang="en-GB" sz="2000" b="1" dirty="0"/>
                <a:t>Review Answer - Lagos</a:t>
              </a:r>
            </a:p>
          </p:txBody>
        </p:sp>
      </p:grpSp>
      <p:grpSp>
        <p:nvGrpSpPr>
          <p:cNvPr id="34" name="Group 33">
            <a:extLst>
              <a:ext uri="{FF2B5EF4-FFF2-40B4-BE49-F238E27FC236}">
                <a16:creationId xmlns:a16="http://schemas.microsoft.com/office/drawing/2014/main" id="{C77F0180-78F0-CE09-B9E4-A169C4853B51}"/>
              </a:ext>
            </a:extLst>
          </p:cNvPr>
          <p:cNvGrpSpPr/>
          <p:nvPr/>
        </p:nvGrpSpPr>
        <p:grpSpPr>
          <a:xfrm>
            <a:off x="290288" y="7417183"/>
            <a:ext cx="3039063" cy="685800"/>
            <a:chOff x="303561" y="3670300"/>
            <a:chExt cx="3039063" cy="685800"/>
          </a:xfrm>
        </p:grpSpPr>
        <p:sp>
          <p:nvSpPr>
            <p:cNvPr id="35" name="Rounded Rectangle 34">
              <a:hlinkClick r:id="rId15" action="ppaction://hlinksldjump"/>
              <a:extLst>
                <a:ext uri="{FF2B5EF4-FFF2-40B4-BE49-F238E27FC236}">
                  <a16:creationId xmlns:a16="http://schemas.microsoft.com/office/drawing/2014/main" id="{4EBAAA89-8B56-B465-FBDD-7FB11C9D5DB3}"/>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36" name="TextBox 35">
              <a:hlinkClick r:id="rId15" action="ppaction://hlinksldjump"/>
              <a:extLst>
                <a:ext uri="{FF2B5EF4-FFF2-40B4-BE49-F238E27FC236}">
                  <a16:creationId xmlns:a16="http://schemas.microsoft.com/office/drawing/2014/main" id="{DA3902D0-8C29-A2DD-C32A-BCA433451BF7}"/>
                </a:ext>
              </a:extLst>
            </p:cNvPr>
            <p:cNvSpPr txBox="1"/>
            <p:nvPr/>
          </p:nvSpPr>
          <p:spPr>
            <a:xfrm>
              <a:off x="360142" y="3813145"/>
              <a:ext cx="2982482" cy="400110"/>
            </a:xfrm>
            <a:prstGeom prst="rect">
              <a:avLst/>
            </a:prstGeom>
            <a:noFill/>
          </p:spPr>
          <p:txBody>
            <a:bodyPr wrap="square" rtlCol="0">
              <a:spAutoFit/>
            </a:bodyPr>
            <a:lstStyle/>
            <a:p>
              <a:r>
                <a:rPr lang="en-GB" sz="2000" b="1" dirty="0"/>
                <a:t>Review Answer - Mumbai</a:t>
              </a:r>
            </a:p>
          </p:txBody>
        </p:sp>
      </p:grpSp>
      <p:grpSp>
        <p:nvGrpSpPr>
          <p:cNvPr id="37" name="Group 36">
            <a:extLst>
              <a:ext uri="{FF2B5EF4-FFF2-40B4-BE49-F238E27FC236}">
                <a16:creationId xmlns:a16="http://schemas.microsoft.com/office/drawing/2014/main" id="{F00F1D27-7BC9-2F51-CD05-54594FEE2599}"/>
              </a:ext>
            </a:extLst>
          </p:cNvPr>
          <p:cNvGrpSpPr/>
          <p:nvPr/>
        </p:nvGrpSpPr>
        <p:grpSpPr>
          <a:xfrm>
            <a:off x="275270" y="8200222"/>
            <a:ext cx="3039063" cy="685800"/>
            <a:chOff x="303561" y="3670300"/>
            <a:chExt cx="3039063" cy="685800"/>
          </a:xfrm>
        </p:grpSpPr>
        <p:sp>
          <p:nvSpPr>
            <p:cNvPr id="38" name="Rounded Rectangle 37">
              <a:hlinkClick r:id="rId16" action="ppaction://hlinksldjump"/>
              <a:extLst>
                <a:ext uri="{FF2B5EF4-FFF2-40B4-BE49-F238E27FC236}">
                  <a16:creationId xmlns:a16="http://schemas.microsoft.com/office/drawing/2014/main" id="{6A641652-338D-5878-4467-2AA54011DF8F}"/>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39" name="TextBox 38">
              <a:hlinkClick r:id="rId16" action="ppaction://hlinksldjump"/>
              <a:extLst>
                <a:ext uri="{FF2B5EF4-FFF2-40B4-BE49-F238E27FC236}">
                  <a16:creationId xmlns:a16="http://schemas.microsoft.com/office/drawing/2014/main" id="{C6B8E0A9-E39C-45D9-4E74-38A80934F6E4}"/>
                </a:ext>
              </a:extLst>
            </p:cNvPr>
            <p:cNvSpPr txBox="1"/>
            <p:nvPr/>
          </p:nvSpPr>
          <p:spPr>
            <a:xfrm>
              <a:off x="360142" y="3813145"/>
              <a:ext cx="2982482" cy="400110"/>
            </a:xfrm>
            <a:prstGeom prst="rect">
              <a:avLst/>
            </a:prstGeom>
            <a:noFill/>
          </p:spPr>
          <p:txBody>
            <a:bodyPr wrap="square" rtlCol="0">
              <a:spAutoFit/>
            </a:bodyPr>
            <a:lstStyle/>
            <a:p>
              <a:r>
                <a:rPr lang="en-GB" sz="2000" b="1" dirty="0"/>
                <a:t>Review Answer - Rio</a:t>
              </a:r>
            </a:p>
          </p:txBody>
        </p:sp>
      </p:grpSp>
      <p:grpSp>
        <p:nvGrpSpPr>
          <p:cNvPr id="40" name="Group 39">
            <a:extLst>
              <a:ext uri="{FF2B5EF4-FFF2-40B4-BE49-F238E27FC236}">
                <a16:creationId xmlns:a16="http://schemas.microsoft.com/office/drawing/2014/main" id="{76392ED3-760C-1AA4-F79D-5F944569FD73}"/>
              </a:ext>
            </a:extLst>
          </p:cNvPr>
          <p:cNvGrpSpPr/>
          <p:nvPr/>
        </p:nvGrpSpPr>
        <p:grpSpPr>
          <a:xfrm>
            <a:off x="286865" y="8983261"/>
            <a:ext cx="3039063" cy="685800"/>
            <a:chOff x="303561" y="3670300"/>
            <a:chExt cx="3039063" cy="685800"/>
          </a:xfrm>
        </p:grpSpPr>
        <p:sp>
          <p:nvSpPr>
            <p:cNvPr id="41" name="Rounded Rectangle 40">
              <a:hlinkClick r:id="rId17" action="ppaction://hlinksldjump"/>
              <a:extLst>
                <a:ext uri="{FF2B5EF4-FFF2-40B4-BE49-F238E27FC236}">
                  <a16:creationId xmlns:a16="http://schemas.microsoft.com/office/drawing/2014/main" id="{0803F708-21AF-B955-6194-D9BF7700A291}"/>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42" name="TextBox 41">
              <a:hlinkClick r:id="rId17" action="ppaction://hlinksldjump"/>
              <a:extLst>
                <a:ext uri="{FF2B5EF4-FFF2-40B4-BE49-F238E27FC236}">
                  <a16:creationId xmlns:a16="http://schemas.microsoft.com/office/drawing/2014/main" id="{6C7B2DF0-E1F9-5770-AA32-C527D3853606}"/>
                </a:ext>
              </a:extLst>
            </p:cNvPr>
            <p:cNvSpPr txBox="1"/>
            <p:nvPr/>
          </p:nvSpPr>
          <p:spPr>
            <a:xfrm>
              <a:off x="360142" y="3813145"/>
              <a:ext cx="2982482" cy="400110"/>
            </a:xfrm>
            <a:prstGeom prst="rect">
              <a:avLst/>
            </a:prstGeom>
            <a:noFill/>
          </p:spPr>
          <p:txBody>
            <a:bodyPr wrap="square" rtlCol="0">
              <a:spAutoFit/>
            </a:bodyPr>
            <a:lstStyle/>
            <a:p>
              <a:r>
                <a:rPr lang="en-GB" sz="2000" b="1" dirty="0"/>
                <a:t>Writing Guide</a:t>
              </a:r>
            </a:p>
          </p:txBody>
        </p:sp>
      </p:grpSp>
      <p:grpSp>
        <p:nvGrpSpPr>
          <p:cNvPr id="43" name="Group 42">
            <a:extLst>
              <a:ext uri="{FF2B5EF4-FFF2-40B4-BE49-F238E27FC236}">
                <a16:creationId xmlns:a16="http://schemas.microsoft.com/office/drawing/2014/main" id="{A64BC590-9584-60F3-6D45-779B8B2A8613}"/>
              </a:ext>
            </a:extLst>
          </p:cNvPr>
          <p:cNvGrpSpPr/>
          <p:nvPr/>
        </p:nvGrpSpPr>
        <p:grpSpPr>
          <a:xfrm>
            <a:off x="297163" y="9766300"/>
            <a:ext cx="3039063" cy="685800"/>
            <a:chOff x="303561" y="3670300"/>
            <a:chExt cx="3039063" cy="685800"/>
          </a:xfrm>
        </p:grpSpPr>
        <p:sp>
          <p:nvSpPr>
            <p:cNvPr id="44" name="Rounded Rectangle 43">
              <a:hlinkClick r:id="rId18" action="ppaction://hlinksldjump"/>
              <a:extLst>
                <a:ext uri="{FF2B5EF4-FFF2-40B4-BE49-F238E27FC236}">
                  <a16:creationId xmlns:a16="http://schemas.microsoft.com/office/drawing/2014/main" id="{370AD43F-A778-570B-7CB6-2B0060AB0E26}"/>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45" name="TextBox 44">
              <a:hlinkClick r:id="rId18" action="ppaction://hlinksldjump"/>
              <a:extLst>
                <a:ext uri="{FF2B5EF4-FFF2-40B4-BE49-F238E27FC236}">
                  <a16:creationId xmlns:a16="http://schemas.microsoft.com/office/drawing/2014/main" id="{08895B5D-AD82-4C0A-2B5C-AAE96D8EC469}"/>
                </a:ext>
              </a:extLst>
            </p:cNvPr>
            <p:cNvSpPr txBox="1"/>
            <p:nvPr/>
          </p:nvSpPr>
          <p:spPr>
            <a:xfrm>
              <a:off x="360142" y="3813145"/>
              <a:ext cx="2982482" cy="400110"/>
            </a:xfrm>
            <a:prstGeom prst="rect">
              <a:avLst/>
            </a:prstGeom>
            <a:noFill/>
          </p:spPr>
          <p:txBody>
            <a:bodyPr wrap="square" rtlCol="0">
              <a:spAutoFit/>
            </a:bodyPr>
            <a:lstStyle/>
            <a:p>
              <a:r>
                <a:rPr lang="en-GB" sz="2000" b="1" dirty="0"/>
                <a:t>Writing Grid</a:t>
              </a:r>
            </a:p>
          </p:txBody>
        </p:sp>
      </p:grpSp>
    </p:spTree>
    <p:extLst>
      <p:ext uri="{BB962C8B-B14F-4D97-AF65-F5344CB8AC3E}">
        <p14:creationId xmlns:p14="http://schemas.microsoft.com/office/powerpoint/2010/main" val="1105537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E7F86-21D3-9FC1-8BDD-EC28AEDFD308}"/>
            </a:ext>
          </a:extLst>
        </p:cNvPr>
        <p:cNvGrpSpPr/>
        <p:nvPr/>
      </p:nvGrpSpPr>
      <p:grpSpPr>
        <a:xfrm>
          <a:off x="0" y="0"/>
          <a:ext cx="0" cy="0"/>
          <a:chOff x="0" y="0"/>
          <a:chExt cx="0" cy="0"/>
        </a:xfrm>
      </p:grpSpPr>
      <p:sp>
        <p:nvSpPr>
          <p:cNvPr id="26" name="Freeform 5">
            <a:extLst>
              <a:ext uri="{FF2B5EF4-FFF2-40B4-BE49-F238E27FC236}">
                <a16:creationId xmlns:a16="http://schemas.microsoft.com/office/drawing/2014/main" id="{0BC8739D-468A-1E5B-A4C8-9A3048258092}"/>
              </a:ext>
            </a:extLst>
          </p:cNvPr>
          <p:cNvSpPr/>
          <p:nvPr/>
        </p:nvSpPr>
        <p:spPr>
          <a:xfrm rot="21345723">
            <a:off x="173846" y="132421"/>
            <a:ext cx="2995532" cy="2146751"/>
          </a:xfrm>
          <a:custGeom>
            <a:avLst/>
            <a:gdLst/>
            <a:ahLst/>
            <a:cxnLst/>
            <a:rect l="l" t="t" r="r" b="b"/>
            <a:pathLst>
              <a:path w="8465473" h="6066790">
                <a:moveTo>
                  <a:pt x="1692910" y="0"/>
                </a:moveTo>
                <a:lnTo>
                  <a:pt x="1692910" y="6065520"/>
                </a:lnTo>
                <a:cubicBezTo>
                  <a:pt x="1710690" y="6066790"/>
                  <a:pt x="1728470" y="6066790"/>
                  <a:pt x="1746250" y="6066790"/>
                </a:cubicBezTo>
                <a:lnTo>
                  <a:pt x="6709063" y="6066790"/>
                </a:lnTo>
                <a:lnTo>
                  <a:pt x="6709063" y="0"/>
                </a:lnTo>
                <a:lnTo>
                  <a:pt x="1692910" y="0"/>
                </a:lnTo>
                <a:close/>
                <a:moveTo>
                  <a:pt x="7166263" y="0"/>
                </a:moveTo>
                <a:lnTo>
                  <a:pt x="6709063" y="0"/>
                </a:lnTo>
                <a:lnTo>
                  <a:pt x="6709063" y="6065520"/>
                </a:lnTo>
                <a:lnTo>
                  <a:pt x="6719223" y="6065520"/>
                </a:lnTo>
                <a:cubicBezTo>
                  <a:pt x="7458363" y="6065520"/>
                  <a:pt x="8107333" y="5462270"/>
                  <a:pt x="8160673" y="4725670"/>
                </a:cubicBezTo>
                <a:lnTo>
                  <a:pt x="8410863" y="1338580"/>
                </a:lnTo>
                <a:cubicBezTo>
                  <a:pt x="8465473" y="603250"/>
                  <a:pt x="7905404" y="0"/>
                  <a:pt x="7166263"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536072"/>
          </a:solidFill>
        </p:spPr>
        <p:txBody>
          <a:bodyPr/>
          <a:lstStyle/>
          <a:p>
            <a:endParaRPr lang="en-GB" dirty="0"/>
          </a:p>
        </p:txBody>
      </p:sp>
      <p:grpSp>
        <p:nvGrpSpPr>
          <p:cNvPr id="9" name="Group 8">
            <a:extLst>
              <a:ext uri="{FF2B5EF4-FFF2-40B4-BE49-F238E27FC236}">
                <a16:creationId xmlns:a16="http://schemas.microsoft.com/office/drawing/2014/main" id="{BAE5F8B0-1E39-715C-1970-CFE24591441D}"/>
              </a:ext>
            </a:extLst>
          </p:cNvPr>
          <p:cNvGrpSpPr/>
          <p:nvPr/>
        </p:nvGrpSpPr>
        <p:grpSpPr>
          <a:xfrm>
            <a:off x="206263" y="264816"/>
            <a:ext cx="2848974" cy="2017634"/>
            <a:chOff x="8029628" y="2947244"/>
            <a:chExt cx="5087488" cy="3602943"/>
          </a:xfrm>
        </p:grpSpPr>
        <p:grpSp>
          <p:nvGrpSpPr>
            <p:cNvPr id="6" name="Group 11">
              <a:extLst>
                <a:ext uri="{FF2B5EF4-FFF2-40B4-BE49-F238E27FC236}">
                  <a16:creationId xmlns:a16="http://schemas.microsoft.com/office/drawing/2014/main" id="{A2845A4C-31BD-AB79-40DB-480244DBAE91}"/>
                </a:ext>
              </a:extLst>
            </p:cNvPr>
            <p:cNvGrpSpPr/>
            <p:nvPr/>
          </p:nvGrpSpPr>
          <p:grpSpPr>
            <a:xfrm rot="-254277">
              <a:off x="8148941" y="2947244"/>
              <a:ext cx="4968175" cy="3602943"/>
              <a:chOff x="0" y="0"/>
              <a:chExt cx="8363874" cy="6065520"/>
            </a:xfrm>
            <a:solidFill>
              <a:srgbClr val="FFFFFF"/>
            </a:solidFill>
          </p:grpSpPr>
          <p:sp>
            <p:nvSpPr>
              <p:cNvPr id="7" name="Freeform 12">
                <a:extLst>
                  <a:ext uri="{FF2B5EF4-FFF2-40B4-BE49-F238E27FC236}">
                    <a16:creationId xmlns:a16="http://schemas.microsoft.com/office/drawing/2014/main" id="{4D18E1F0-DF3D-3407-65B7-4AD18E3AA5B0}"/>
                  </a:ext>
                </a:extLst>
              </p:cNvPr>
              <p:cNvSpPr/>
              <p:nvPr/>
            </p:nvSpPr>
            <p:spPr>
              <a:xfrm>
                <a:off x="-50800" y="0"/>
                <a:ext cx="8465473" cy="6066790"/>
              </a:xfrm>
              <a:custGeom>
                <a:avLst/>
                <a:gdLst/>
                <a:ahLst/>
                <a:cxnLst/>
                <a:rect l="l" t="t" r="r" b="b"/>
                <a:pathLst>
                  <a:path w="8465473" h="6066790">
                    <a:moveTo>
                      <a:pt x="1692910" y="0"/>
                    </a:moveTo>
                    <a:lnTo>
                      <a:pt x="1692910" y="6065520"/>
                    </a:lnTo>
                    <a:cubicBezTo>
                      <a:pt x="1710690" y="6066790"/>
                      <a:pt x="1728470" y="6066790"/>
                      <a:pt x="1746250" y="6066790"/>
                    </a:cubicBezTo>
                    <a:lnTo>
                      <a:pt x="6709063" y="6066790"/>
                    </a:lnTo>
                    <a:lnTo>
                      <a:pt x="6709063" y="0"/>
                    </a:lnTo>
                    <a:lnTo>
                      <a:pt x="1692910" y="0"/>
                    </a:lnTo>
                    <a:close/>
                    <a:moveTo>
                      <a:pt x="7166263" y="0"/>
                    </a:moveTo>
                    <a:lnTo>
                      <a:pt x="6709063" y="0"/>
                    </a:lnTo>
                    <a:lnTo>
                      <a:pt x="6709063" y="6065520"/>
                    </a:lnTo>
                    <a:lnTo>
                      <a:pt x="6719223" y="6065520"/>
                    </a:lnTo>
                    <a:cubicBezTo>
                      <a:pt x="7458363" y="6065520"/>
                      <a:pt x="8107333" y="5462270"/>
                      <a:pt x="8160673" y="4725670"/>
                    </a:cubicBezTo>
                    <a:lnTo>
                      <a:pt x="8410863" y="1338580"/>
                    </a:lnTo>
                    <a:cubicBezTo>
                      <a:pt x="8465473" y="603250"/>
                      <a:pt x="7905404" y="0"/>
                      <a:pt x="7166263"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6EC4C6"/>
              </a:solidFill>
            </p:spPr>
            <p:txBody>
              <a:bodyPr/>
              <a:lstStyle/>
              <a:p>
                <a:endParaRPr lang="en-GB" dirty="0"/>
              </a:p>
            </p:txBody>
          </p:sp>
        </p:grpSp>
        <p:sp>
          <p:nvSpPr>
            <p:cNvPr id="8" name="TextBox 27">
              <a:extLst>
                <a:ext uri="{FF2B5EF4-FFF2-40B4-BE49-F238E27FC236}">
                  <a16:creationId xmlns:a16="http://schemas.microsoft.com/office/drawing/2014/main" id="{BBB2C6CB-093F-F6E5-412B-CFED8FADB9B5}"/>
                </a:ext>
              </a:extLst>
            </p:cNvPr>
            <p:cNvSpPr txBox="1"/>
            <p:nvPr/>
          </p:nvSpPr>
          <p:spPr>
            <a:xfrm rot="21264369">
              <a:off x="8029628" y="3490362"/>
              <a:ext cx="4747804" cy="2308341"/>
            </a:xfrm>
            <a:prstGeom prst="rect">
              <a:avLst/>
            </a:prstGeom>
          </p:spPr>
          <p:txBody>
            <a:bodyPr wrap="square" lIns="0" tIns="0" rIns="0" bIns="0" rtlCol="0" anchor="t">
              <a:spAutoFit/>
            </a:bodyPr>
            <a:lstStyle/>
            <a:p>
              <a:pPr algn="ctr"/>
              <a:r>
                <a:rPr lang="en-US" sz="2800" dirty="0">
                  <a:solidFill>
                    <a:srgbClr val="424D5B"/>
                  </a:solidFill>
                  <a:latin typeface="Fredoka"/>
                  <a:ea typeface="Fredoka"/>
                  <a:cs typeface="Fredoka"/>
                  <a:sym typeface="Fredoka"/>
                </a:rPr>
                <a:t>Urban Issues and </a:t>
              </a:r>
              <a:br>
                <a:rPr lang="en-US" sz="2800" dirty="0">
                  <a:solidFill>
                    <a:srgbClr val="424D5B"/>
                  </a:solidFill>
                  <a:latin typeface="Fredoka"/>
                  <a:ea typeface="Fredoka"/>
                  <a:cs typeface="Fredoka"/>
                  <a:sym typeface="Fredoka"/>
                </a:rPr>
              </a:br>
              <a:r>
                <a:rPr lang="en-US" sz="2800" dirty="0">
                  <a:solidFill>
                    <a:srgbClr val="424D5B"/>
                  </a:solidFill>
                  <a:latin typeface="Fredoka"/>
                  <a:ea typeface="Fredoka"/>
                  <a:cs typeface="Fredoka"/>
                  <a:sym typeface="Fredoka"/>
                </a:rPr>
                <a:t>Challenges</a:t>
              </a:r>
            </a:p>
          </p:txBody>
        </p:sp>
      </p:grpSp>
      <p:grpSp>
        <p:nvGrpSpPr>
          <p:cNvPr id="10" name="Group 9">
            <a:extLst>
              <a:ext uri="{FF2B5EF4-FFF2-40B4-BE49-F238E27FC236}">
                <a16:creationId xmlns:a16="http://schemas.microsoft.com/office/drawing/2014/main" id="{F62594DA-C1EF-F72E-B0E9-CE79C67FD48A}"/>
              </a:ext>
            </a:extLst>
          </p:cNvPr>
          <p:cNvGrpSpPr/>
          <p:nvPr/>
        </p:nvGrpSpPr>
        <p:grpSpPr>
          <a:xfrm>
            <a:off x="478059" y="2437418"/>
            <a:ext cx="2387105" cy="887251"/>
            <a:chOff x="6441631" y="9602165"/>
            <a:chExt cx="2387105" cy="887251"/>
          </a:xfrm>
        </p:grpSpPr>
        <p:pic>
          <p:nvPicPr>
            <p:cNvPr id="11" name="Graphic 10">
              <a:hlinkClick r:id="" action="ppaction://hlinkshowjump?jump=nextslide"/>
              <a:extLst>
                <a:ext uri="{FF2B5EF4-FFF2-40B4-BE49-F238E27FC236}">
                  <a16:creationId xmlns:a16="http://schemas.microsoft.com/office/drawing/2014/main" id="{AC8AFA4A-7438-0559-998A-936EDC3C5C31}"/>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8135962" y="9699403"/>
              <a:ext cx="692774" cy="692774"/>
            </a:xfrm>
            <a:prstGeom prst="rect">
              <a:avLst/>
            </a:prstGeom>
          </p:spPr>
        </p:pic>
        <p:pic>
          <p:nvPicPr>
            <p:cNvPr id="12" name="Graphic 11">
              <a:hlinkClick r:id="" action="ppaction://hlinkshowjump?jump=previousslide"/>
              <a:extLst>
                <a:ext uri="{FF2B5EF4-FFF2-40B4-BE49-F238E27FC236}">
                  <a16:creationId xmlns:a16="http://schemas.microsoft.com/office/drawing/2014/main" id="{3F2D3C0E-1D9E-FA3B-7F92-51A1FDFA338A}"/>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flipH="1">
              <a:off x="6441631" y="9699403"/>
              <a:ext cx="692774" cy="692774"/>
            </a:xfrm>
            <a:prstGeom prst="rect">
              <a:avLst/>
            </a:prstGeom>
          </p:spPr>
        </p:pic>
        <p:pic>
          <p:nvPicPr>
            <p:cNvPr id="13" name="Graphic 12">
              <a:hlinkClick r:id="rId6" action="ppaction://hlinksldjump"/>
              <a:extLst>
                <a:ext uri="{FF2B5EF4-FFF2-40B4-BE49-F238E27FC236}">
                  <a16:creationId xmlns:a16="http://schemas.microsoft.com/office/drawing/2014/main" id="{FC7AD433-4766-36FA-B32B-4C8CF5832A39}"/>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7191558" y="9602165"/>
              <a:ext cx="887251" cy="887251"/>
            </a:xfrm>
            <a:prstGeom prst="rect">
              <a:avLst/>
            </a:prstGeom>
          </p:spPr>
        </p:pic>
      </p:grpSp>
      <p:sp>
        <p:nvSpPr>
          <p:cNvPr id="4" name="TextBox 3">
            <a:extLst>
              <a:ext uri="{FF2B5EF4-FFF2-40B4-BE49-F238E27FC236}">
                <a16:creationId xmlns:a16="http://schemas.microsoft.com/office/drawing/2014/main" id="{07C5EE32-51D2-4014-E073-4CBC8F285C23}"/>
              </a:ext>
            </a:extLst>
          </p:cNvPr>
          <p:cNvSpPr txBox="1"/>
          <p:nvPr/>
        </p:nvSpPr>
        <p:spPr>
          <a:xfrm>
            <a:off x="3547269" y="380958"/>
            <a:ext cx="8852367" cy="553998"/>
          </a:xfrm>
          <a:prstGeom prst="rect">
            <a:avLst/>
          </a:prstGeom>
        </p:spPr>
        <p:txBody>
          <a:bodyPr wrap="square" lIns="0" tIns="0" rIns="0" bIns="0" rtlCol="0" anchor="t">
            <a:spAutoFit/>
          </a:bodyPr>
          <a:lstStyle/>
          <a:p>
            <a:r>
              <a:rPr lang="en-US" sz="36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Your turn</a:t>
            </a:r>
          </a:p>
        </p:txBody>
      </p:sp>
      <p:sp>
        <p:nvSpPr>
          <p:cNvPr id="2" name="TextBox 1">
            <a:extLst>
              <a:ext uri="{FF2B5EF4-FFF2-40B4-BE49-F238E27FC236}">
                <a16:creationId xmlns:a16="http://schemas.microsoft.com/office/drawing/2014/main" id="{6F1C5B63-45CA-D81E-44E0-040F2B7BBD22}"/>
              </a:ext>
            </a:extLst>
          </p:cNvPr>
          <p:cNvSpPr txBox="1"/>
          <p:nvPr/>
        </p:nvSpPr>
        <p:spPr>
          <a:xfrm>
            <a:off x="3547268" y="1151870"/>
            <a:ext cx="10560479" cy="338554"/>
          </a:xfrm>
          <a:prstGeom prst="rect">
            <a:avLst/>
          </a:prstGeom>
        </p:spPr>
        <p:txBody>
          <a:bodyPr wrap="square" lIns="0" tIns="0" rIns="0" bIns="0" rtlCol="0" anchor="t">
            <a:spAutoFit/>
          </a:bodyPr>
          <a:lstStyle/>
          <a:p>
            <a:r>
              <a:rPr lang="en-US" sz="2200" b="1"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Use the template to answer the question. </a:t>
            </a:r>
            <a:endParaRPr lang="en-US" sz="22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endParaRPr>
          </a:p>
        </p:txBody>
      </p:sp>
      <p:pic>
        <p:nvPicPr>
          <p:cNvPr id="5" name="Picture 4" descr="A screenshot of a document&#10;&#10;AI-generated content may be incorrect.">
            <a:extLst>
              <a:ext uri="{FF2B5EF4-FFF2-40B4-BE49-F238E27FC236}">
                <a16:creationId xmlns:a16="http://schemas.microsoft.com/office/drawing/2014/main" id="{5B508197-7A43-D74F-6530-E53FEDD94EF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47268" y="2808108"/>
            <a:ext cx="10535478" cy="6860953"/>
          </a:xfrm>
          <a:prstGeom prst="rect">
            <a:avLst/>
          </a:prstGeom>
        </p:spPr>
      </p:pic>
      <p:grpSp>
        <p:nvGrpSpPr>
          <p:cNvPr id="3" name="Group 2">
            <a:extLst>
              <a:ext uri="{FF2B5EF4-FFF2-40B4-BE49-F238E27FC236}">
                <a16:creationId xmlns:a16="http://schemas.microsoft.com/office/drawing/2014/main" id="{BA2D743A-FF8A-DCF6-37DB-E0B51D46A845}"/>
              </a:ext>
            </a:extLst>
          </p:cNvPr>
          <p:cNvGrpSpPr/>
          <p:nvPr/>
        </p:nvGrpSpPr>
        <p:grpSpPr>
          <a:xfrm>
            <a:off x="6214269" y="10174043"/>
            <a:ext cx="3124200" cy="519357"/>
            <a:chOff x="4702722" y="9210782"/>
            <a:chExt cx="1857404" cy="308769"/>
          </a:xfrm>
        </p:grpSpPr>
        <p:sp>
          <p:nvSpPr>
            <p:cNvPr id="17" name="Rounded Rectangle 16">
              <a:hlinkClick r:id="rId10"/>
              <a:extLst>
                <a:ext uri="{FF2B5EF4-FFF2-40B4-BE49-F238E27FC236}">
                  <a16:creationId xmlns:a16="http://schemas.microsoft.com/office/drawing/2014/main" id="{1A8AA0CE-C255-A405-7AF8-096F0F674664}"/>
                </a:ext>
              </a:extLst>
            </p:cNvPr>
            <p:cNvSpPr/>
            <p:nvPr/>
          </p:nvSpPr>
          <p:spPr>
            <a:xfrm>
              <a:off x="4702722" y="9210782"/>
              <a:ext cx="1857404" cy="30876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8" name="Picture 17" descr="Internet Geography">
              <a:hlinkClick r:id="rId10"/>
              <a:extLst>
                <a:ext uri="{FF2B5EF4-FFF2-40B4-BE49-F238E27FC236}">
                  <a16:creationId xmlns:a16="http://schemas.microsoft.com/office/drawing/2014/main" id="{D0DF912E-523F-D6E1-CC55-3F5F50515594}"/>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729913" y="9254588"/>
              <a:ext cx="1793919" cy="206499"/>
            </a:xfrm>
            <a:prstGeom prst="rect">
              <a:avLst/>
            </a:prstGeom>
            <a:noFill/>
            <a:ln>
              <a:noFill/>
            </a:ln>
          </p:spPr>
        </p:pic>
      </p:grpSp>
      <p:grpSp>
        <p:nvGrpSpPr>
          <p:cNvPr id="19" name="Group 18">
            <a:extLst>
              <a:ext uri="{FF2B5EF4-FFF2-40B4-BE49-F238E27FC236}">
                <a16:creationId xmlns:a16="http://schemas.microsoft.com/office/drawing/2014/main" id="{5B92D620-F600-8851-B374-F575D02DDB5B}"/>
              </a:ext>
            </a:extLst>
          </p:cNvPr>
          <p:cNvGrpSpPr/>
          <p:nvPr/>
        </p:nvGrpSpPr>
        <p:grpSpPr>
          <a:xfrm>
            <a:off x="303561" y="3499257"/>
            <a:ext cx="2982482" cy="685800"/>
            <a:chOff x="303561" y="3670300"/>
            <a:chExt cx="2982482" cy="685800"/>
          </a:xfrm>
        </p:grpSpPr>
        <p:sp>
          <p:nvSpPr>
            <p:cNvPr id="20" name="Rounded Rectangle 19">
              <a:hlinkClick r:id="rId6" action="ppaction://hlinksldjump"/>
              <a:extLst>
                <a:ext uri="{FF2B5EF4-FFF2-40B4-BE49-F238E27FC236}">
                  <a16:creationId xmlns:a16="http://schemas.microsoft.com/office/drawing/2014/main" id="{E229AAF3-9921-A9C6-4D76-A108B87A5D19}"/>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21" name="TextBox 20">
              <a:hlinkClick r:id="rId6" action="ppaction://hlinksldjump"/>
              <a:extLst>
                <a:ext uri="{FF2B5EF4-FFF2-40B4-BE49-F238E27FC236}">
                  <a16:creationId xmlns:a16="http://schemas.microsoft.com/office/drawing/2014/main" id="{F3E47620-0A27-488C-2D57-3A0E8686F0D8}"/>
                </a:ext>
              </a:extLst>
            </p:cNvPr>
            <p:cNvSpPr txBox="1"/>
            <p:nvPr/>
          </p:nvSpPr>
          <p:spPr>
            <a:xfrm>
              <a:off x="346869" y="3767539"/>
              <a:ext cx="2657585" cy="461665"/>
            </a:xfrm>
            <a:prstGeom prst="rect">
              <a:avLst/>
            </a:prstGeom>
            <a:noFill/>
          </p:spPr>
          <p:txBody>
            <a:bodyPr wrap="square" rtlCol="0">
              <a:spAutoFit/>
            </a:bodyPr>
            <a:lstStyle/>
            <a:p>
              <a:r>
                <a:rPr lang="en-GB" sz="2400" b="1" dirty="0"/>
                <a:t>Exam Question</a:t>
              </a:r>
            </a:p>
          </p:txBody>
        </p:sp>
      </p:grpSp>
      <p:grpSp>
        <p:nvGrpSpPr>
          <p:cNvPr id="22" name="Group 21">
            <a:extLst>
              <a:ext uri="{FF2B5EF4-FFF2-40B4-BE49-F238E27FC236}">
                <a16:creationId xmlns:a16="http://schemas.microsoft.com/office/drawing/2014/main" id="{AA433979-F536-64D5-F802-F56A4061FCA9}"/>
              </a:ext>
            </a:extLst>
          </p:cNvPr>
          <p:cNvGrpSpPr/>
          <p:nvPr/>
        </p:nvGrpSpPr>
        <p:grpSpPr>
          <a:xfrm>
            <a:off x="270669" y="4285027"/>
            <a:ext cx="3015374" cy="685800"/>
            <a:chOff x="270669" y="3670300"/>
            <a:chExt cx="3015374" cy="685800"/>
          </a:xfrm>
        </p:grpSpPr>
        <p:sp>
          <p:nvSpPr>
            <p:cNvPr id="23" name="Rounded Rectangle 22">
              <a:hlinkClick r:id="rId12" action="ppaction://hlinksldjump"/>
              <a:extLst>
                <a:ext uri="{FF2B5EF4-FFF2-40B4-BE49-F238E27FC236}">
                  <a16:creationId xmlns:a16="http://schemas.microsoft.com/office/drawing/2014/main" id="{A422E2F6-F084-5D31-939D-9C5A9251FFFE}"/>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24" name="TextBox 23">
              <a:hlinkClick r:id="rId12" action="ppaction://hlinksldjump"/>
              <a:extLst>
                <a:ext uri="{FF2B5EF4-FFF2-40B4-BE49-F238E27FC236}">
                  <a16:creationId xmlns:a16="http://schemas.microsoft.com/office/drawing/2014/main" id="{64864B3A-E388-899B-6A72-A270242A0EE7}"/>
                </a:ext>
              </a:extLst>
            </p:cNvPr>
            <p:cNvSpPr txBox="1"/>
            <p:nvPr/>
          </p:nvSpPr>
          <p:spPr>
            <a:xfrm>
              <a:off x="270669" y="3767539"/>
              <a:ext cx="2657585" cy="461665"/>
            </a:xfrm>
            <a:prstGeom prst="rect">
              <a:avLst/>
            </a:prstGeom>
            <a:noFill/>
          </p:spPr>
          <p:txBody>
            <a:bodyPr wrap="square" rtlCol="0">
              <a:spAutoFit/>
            </a:bodyPr>
            <a:lstStyle/>
            <a:p>
              <a:r>
                <a:rPr lang="en-GB" sz="2400" b="1" dirty="0"/>
                <a:t>Deconstruct the Q</a:t>
              </a:r>
            </a:p>
          </p:txBody>
        </p:sp>
      </p:grpSp>
      <p:grpSp>
        <p:nvGrpSpPr>
          <p:cNvPr id="25" name="Group 24">
            <a:extLst>
              <a:ext uri="{FF2B5EF4-FFF2-40B4-BE49-F238E27FC236}">
                <a16:creationId xmlns:a16="http://schemas.microsoft.com/office/drawing/2014/main" id="{B4AA4D78-B1CA-A986-3823-CD989E264A0E}"/>
              </a:ext>
            </a:extLst>
          </p:cNvPr>
          <p:cNvGrpSpPr/>
          <p:nvPr/>
        </p:nvGrpSpPr>
        <p:grpSpPr>
          <a:xfrm>
            <a:off x="297163" y="5068066"/>
            <a:ext cx="2982482" cy="685800"/>
            <a:chOff x="303561" y="3670300"/>
            <a:chExt cx="2982482" cy="685800"/>
          </a:xfrm>
        </p:grpSpPr>
        <p:sp>
          <p:nvSpPr>
            <p:cNvPr id="27" name="Rounded Rectangle 26">
              <a:hlinkClick r:id="rId13" action="ppaction://hlinksldjump"/>
              <a:extLst>
                <a:ext uri="{FF2B5EF4-FFF2-40B4-BE49-F238E27FC236}">
                  <a16:creationId xmlns:a16="http://schemas.microsoft.com/office/drawing/2014/main" id="{2114F59B-0EC4-6D2F-8348-DA62BD998742}"/>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28" name="TextBox 27">
              <a:hlinkClick r:id="rId13" action="ppaction://hlinksldjump"/>
              <a:extLst>
                <a:ext uri="{FF2B5EF4-FFF2-40B4-BE49-F238E27FC236}">
                  <a16:creationId xmlns:a16="http://schemas.microsoft.com/office/drawing/2014/main" id="{2D4B90A2-E884-4981-0610-0FAD987B7291}"/>
                </a:ext>
              </a:extLst>
            </p:cNvPr>
            <p:cNvSpPr txBox="1"/>
            <p:nvPr/>
          </p:nvSpPr>
          <p:spPr>
            <a:xfrm>
              <a:off x="353267" y="3767539"/>
              <a:ext cx="2657585" cy="461665"/>
            </a:xfrm>
            <a:prstGeom prst="rect">
              <a:avLst/>
            </a:prstGeom>
            <a:noFill/>
          </p:spPr>
          <p:txBody>
            <a:bodyPr wrap="square" rtlCol="0">
              <a:spAutoFit/>
            </a:bodyPr>
            <a:lstStyle/>
            <a:p>
              <a:r>
                <a:rPr lang="en-GB" sz="2400" b="1" dirty="0"/>
                <a:t>Figure Analysis</a:t>
              </a:r>
            </a:p>
          </p:txBody>
        </p:sp>
      </p:grpSp>
      <p:grpSp>
        <p:nvGrpSpPr>
          <p:cNvPr id="29" name="Group 28">
            <a:extLst>
              <a:ext uri="{FF2B5EF4-FFF2-40B4-BE49-F238E27FC236}">
                <a16:creationId xmlns:a16="http://schemas.microsoft.com/office/drawing/2014/main" id="{A523FC8C-6959-BAA8-E8F6-947B5E2B6FC5}"/>
              </a:ext>
            </a:extLst>
          </p:cNvPr>
          <p:cNvGrpSpPr/>
          <p:nvPr/>
        </p:nvGrpSpPr>
        <p:grpSpPr>
          <a:xfrm>
            <a:off x="307442" y="5851105"/>
            <a:ext cx="2982482" cy="685800"/>
            <a:chOff x="303561" y="3670300"/>
            <a:chExt cx="2982482" cy="685800"/>
          </a:xfrm>
        </p:grpSpPr>
        <p:sp>
          <p:nvSpPr>
            <p:cNvPr id="30" name="Rounded Rectangle 29">
              <a:hlinkClick r:id="rId14" action="ppaction://hlinksldjump"/>
              <a:extLst>
                <a:ext uri="{FF2B5EF4-FFF2-40B4-BE49-F238E27FC236}">
                  <a16:creationId xmlns:a16="http://schemas.microsoft.com/office/drawing/2014/main" id="{9C0ECA55-4767-B3E9-92A4-282BBCE12FFB}"/>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31" name="TextBox 30">
              <a:hlinkClick r:id="rId14" action="ppaction://hlinksldjump"/>
              <a:extLst>
                <a:ext uri="{FF2B5EF4-FFF2-40B4-BE49-F238E27FC236}">
                  <a16:creationId xmlns:a16="http://schemas.microsoft.com/office/drawing/2014/main" id="{81538007-C77A-B77D-402F-FB33FDEDAA69}"/>
                </a:ext>
              </a:extLst>
            </p:cNvPr>
            <p:cNvSpPr txBox="1"/>
            <p:nvPr/>
          </p:nvSpPr>
          <p:spPr>
            <a:xfrm>
              <a:off x="342988" y="3767539"/>
              <a:ext cx="2657585" cy="461665"/>
            </a:xfrm>
            <a:prstGeom prst="rect">
              <a:avLst/>
            </a:prstGeom>
            <a:noFill/>
          </p:spPr>
          <p:txBody>
            <a:bodyPr wrap="square" rtlCol="0">
              <a:spAutoFit/>
            </a:bodyPr>
            <a:lstStyle/>
            <a:p>
              <a:r>
                <a:rPr lang="en-GB" sz="2400" b="1" dirty="0"/>
                <a:t>Case Study</a:t>
              </a:r>
            </a:p>
          </p:txBody>
        </p:sp>
      </p:grpSp>
      <p:grpSp>
        <p:nvGrpSpPr>
          <p:cNvPr id="32" name="Group 31">
            <a:extLst>
              <a:ext uri="{FF2B5EF4-FFF2-40B4-BE49-F238E27FC236}">
                <a16:creationId xmlns:a16="http://schemas.microsoft.com/office/drawing/2014/main" id="{191B84D2-0C13-55CB-C8CB-11FB9861B3D3}"/>
              </a:ext>
            </a:extLst>
          </p:cNvPr>
          <p:cNvGrpSpPr/>
          <p:nvPr/>
        </p:nvGrpSpPr>
        <p:grpSpPr>
          <a:xfrm>
            <a:off x="297163" y="6634144"/>
            <a:ext cx="2982482" cy="685800"/>
            <a:chOff x="303561" y="3670300"/>
            <a:chExt cx="2982482" cy="685800"/>
          </a:xfrm>
        </p:grpSpPr>
        <p:sp>
          <p:nvSpPr>
            <p:cNvPr id="33" name="Rounded Rectangle 32">
              <a:hlinkClick r:id="rId15" action="ppaction://hlinksldjump"/>
              <a:extLst>
                <a:ext uri="{FF2B5EF4-FFF2-40B4-BE49-F238E27FC236}">
                  <a16:creationId xmlns:a16="http://schemas.microsoft.com/office/drawing/2014/main" id="{CCFBD04B-AE02-9CB5-2994-4AEB4464DE7D}"/>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34" name="TextBox 33">
              <a:hlinkClick r:id="rId15" action="ppaction://hlinksldjump"/>
              <a:extLst>
                <a:ext uri="{FF2B5EF4-FFF2-40B4-BE49-F238E27FC236}">
                  <a16:creationId xmlns:a16="http://schemas.microsoft.com/office/drawing/2014/main" id="{ACC81A25-3EBA-2D4B-65ED-653F6F86203A}"/>
                </a:ext>
              </a:extLst>
            </p:cNvPr>
            <p:cNvSpPr txBox="1"/>
            <p:nvPr/>
          </p:nvSpPr>
          <p:spPr>
            <a:xfrm>
              <a:off x="353267" y="3813145"/>
              <a:ext cx="2657585" cy="400110"/>
            </a:xfrm>
            <a:prstGeom prst="rect">
              <a:avLst/>
            </a:prstGeom>
            <a:noFill/>
          </p:spPr>
          <p:txBody>
            <a:bodyPr wrap="square" rtlCol="0">
              <a:spAutoFit/>
            </a:bodyPr>
            <a:lstStyle/>
            <a:p>
              <a:r>
                <a:rPr lang="en-GB" sz="2000" b="1" dirty="0"/>
                <a:t>Review Answer - Lagos</a:t>
              </a:r>
            </a:p>
          </p:txBody>
        </p:sp>
      </p:grpSp>
      <p:grpSp>
        <p:nvGrpSpPr>
          <p:cNvPr id="35" name="Group 34">
            <a:extLst>
              <a:ext uri="{FF2B5EF4-FFF2-40B4-BE49-F238E27FC236}">
                <a16:creationId xmlns:a16="http://schemas.microsoft.com/office/drawing/2014/main" id="{78BCB15C-0E16-B00C-C4F5-AF4B4B76ED45}"/>
              </a:ext>
            </a:extLst>
          </p:cNvPr>
          <p:cNvGrpSpPr/>
          <p:nvPr/>
        </p:nvGrpSpPr>
        <p:grpSpPr>
          <a:xfrm>
            <a:off x="290288" y="7417183"/>
            <a:ext cx="3039063" cy="685800"/>
            <a:chOff x="303561" y="3670300"/>
            <a:chExt cx="3039063" cy="685800"/>
          </a:xfrm>
        </p:grpSpPr>
        <p:sp>
          <p:nvSpPr>
            <p:cNvPr id="36" name="Rounded Rectangle 35">
              <a:hlinkClick r:id="rId16" action="ppaction://hlinksldjump"/>
              <a:extLst>
                <a:ext uri="{FF2B5EF4-FFF2-40B4-BE49-F238E27FC236}">
                  <a16:creationId xmlns:a16="http://schemas.microsoft.com/office/drawing/2014/main" id="{06433389-425C-39CD-245F-93CBED6F491F}"/>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37" name="TextBox 36">
              <a:hlinkClick r:id="rId16" action="ppaction://hlinksldjump"/>
              <a:extLst>
                <a:ext uri="{FF2B5EF4-FFF2-40B4-BE49-F238E27FC236}">
                  <a16:creationId xmlns:a16="http://schemas.microsoft.com/office/drawing/2014/main" id="{C605F850-A6E3-A95F-DB8C-0C8A145F3A19}"/>
                </a:ext>
              </a:extLst>
            </p:cNvPr>
            <p:cNvSpPr txBox="1"/>
            <p:nvPr/>
          </p:nvSpPr>
          <p:spPr>
            <a:xfrm>
              <a:off x="360142" y="3813145"/>
              <a:ext cx="2982482" cy="400110"/>
            </a:xfrm>
            <a:prstGeom prst="rect">
              <a:avLst/>
            </a:prstGeom>
            <a:noFill/>
          </p:spPr>
          <p:txBody>
            <a:bodyPr wrap="square" rtlCol="0">
              <a:spAutoFit/>
            </a:bodyPr>
            <a:lstStyle/>
            <a:p>
              <a:r>
                <a:rPr lang="en-GB" sz="2000" b="1" dirty="0"/>
                <a:t>Review Answer - Mumbai</a:t>
              </a:r>
            </a:p>
          </p:txBody>
        </p:sp>
      </p:grpSp>
      <p:grpSp>
        <p:nvGrpSpPr>
          <p:cNvPr id="38" name="Group 37">
            <a:extLst>
              <a:ext uri="{FF2B5EF4-FFF2-40B4-BE49-F238E27FC236}">
                <a16:creationId xmlns:a16="http://schemas.microsoft.com/office/drawing/2014/main" id="{E2843924-87C9-148C-2475-2A2EC24076CF}"/>
              </a:ext>
            </a:extLst>
          </p:cNvPr>
          <p:cNvGrpSpPr/>
          <p:nvPr/>
        </p:nvGrpSpPr>
        <p:grpSpPr>
          <a:xfrm>
            <a:off x="275270" y="8200222"/>
            <a:ext cx="3039063" cy="685800"/>
            <a:chOff x="303561" y="3670300"/>
            <a:chExt cx="3039063" cy="685800"/>
          </a:xfrm>
        </p:grpSpPr>
        <p:sp>
          <p:nvSpPr>
            <p:cNvPr id="39" name="Rounded Rectangle 38">
              <a:hlinkClick r:id="rId17" action="ppaction://hlinksldjump"/>
              <a:extLst>
                <a:ext uri="{FF2B5EF4-FFF2-40B4-BE49-F238E27FC236}">
                  <a16:creationId xmlns:a16="http://schemas.microsoft.com/office/drawing/2014/main" id="{B489E9EA-8C7C-DCC7-871B-9D07A4B11F69}"/>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40" name="TextBox 39">
              <a:hlinkClick r:id="rId17" action="ppaction://hlinksldjump"/>
              <a:extLst>
                <a:ext uri="{FF2B5EF4-FFF2-40B4-BE49-F238E27FC236}">
                  <a16:creationId xmlns:a16="http://schemas.microsoft.com/office/drawing/2014/main" id="{FA0D3245-7267-B4F5-750E-708B2C4EF8A2}"/>
                </a:ext>
              </a:extLst>
            </p:cNvPr>
            <p:cNvSpPr txBox="1"/>
            <p:nvPr/>
          </p:nvSpPr>
          <p:spPr>
            <a:xfrm>
              <a:off x="360142" y="3813145"/>
              <a:ext cx="2982482" cy="400110"/>
            </a:xfrm>
            <a:prstGeom prst="rect">
              <a:avLst/>
            </a:prstGeom>
            <a:noFill/>
          </p:spPr>
          <p:txBody>
            <a:bodyPr wrap="square" rtlCol="0">
              <a:spAutoFit/>
            </a:bodyPr>
            <a:lstStyle/>
            <a:p>
              <a:r>
                <a:rPr lang="en-GB" sz="2000" b="1" dirty="0"/>
                <a:t>Review Answer - Rio</a:t>
              </a:r>
            </a:p>
          </p:txBody>
        </p:sp>
      </p:grpSp>
      <p:grpSp>
        <p:nvGrpSpPr>
          <p:cNvPr id="41" name="Group 40">
            <a:extLst>
              <a:ext uri="{FF2B5EF4-FFF2-40B4-BE49-F238E27FC236}">
                <a16:creationId xmlns:a16="http://schemas.microsoft.com/office/drawing/2014/main" id="{ABBBAE50-188F-50D2-797E-AAFB5D5378DE}"/>
              </a:ext>
            </a:extLst>
          </p:cNvPr>
          <p:cNvGrpSpPr/>
          <p:nvPr/>
        </p:nvGrpSpPr>
        <p:grpSpPr>
          <a:xfrm>
            <a:off x="286865" y="8983261"/>
            <a:ext cx="3039063" cy="685800"/>
            <a:chOff x="303561" y="3670300"/>
            <a:chExt cx="3039063" cy="685800"/>
          </a:xfrm>
        </p:grpSpPr>
        <p:sp>
          <p:nvSpPr>
            <p:cNvPr id="42" name="Rounded Rectangle 41">
              <a:hlinkClick r:id="rId18" action="ppaction://hlinksldjump"/>
              <a:extLst>
                <a:ext uri="{FF2B5EF4-FFF2-40B4-BE49-F238E27FC236}">
                  <a16:creationId xmlns:a16="http://schemas.microsoft.com/office/drawing/2014/main" id="{95C20784-E5E9-7D90-7F23-F5C0C15158DF}"/>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43" name="TextBox 42">
              <a:hlinkClick r:id="rId18" action="ppaction://hlinksldjump"/>
              <a:extLst>
                <a:ext uri="{FF2B5EF4-FFF2-40B4-BE49-F238E27FC236}">
                  <a16:creationId xmlns:a16="http://schemas.microsoft.com/office/drawing/2014/main" id="{696F51AD-43FC-81C9-719E-4B18D4B78130}"/>
                </a:ext>
              </a:extLst>
            </p:cNvPr>
            <p:cNvSpPr txBox="1"/>
            <p:nvPr/>
          </p:nvSpPr>
          <p:spPr>
            <a:xfrm>
              <a:off x="360142" y="3813145"/>
              <a:ext cx="2982482" cy="400110"/>
            </a:xfrm>
            <a:prstGeom prst="rect">
              <a:avLst/>
            </a:prstGeom>
            <a:noFill/>
          </p:spPr>
          <p:txBody>
            <a:bodyPr wrap="square" rtlCol="0">
              <a:spAutoFit/>
            </a:bodyPr>
            <a:lstStyle/>
            <a:p>
              <a:r>
                <a:rPr lang="en-GB" sz="2000" b="1" dirty="0"/>
                <a:t>Writing Guide</a:t>
              </a:r>
            </a:p>
          </p:txBody>
        </p:sp>
      </p:grpSp>
      <p:grpSp>
        <p:nvGrpSpPr>
          <p:cNvPr id="44" name="Group 43">
            <a:extLst>
              <a:ext uri="{FF2B5EF4-FFF2-40B4-BE49-F238E27FC236}">
                <a16:creationId xmlns:a16="http://schemas.microsoft.com/office/drawing/2014/main" id="{2B83F9A9-A17E-5878-6027-B2F9FC4B0EB9}"/>
              </a:ext>
            </a:extLst>
          </p:cNvPr>
          <p:cNvGrpSpPr/>
          <p:nvPr/>
        </p:nvGrpSpPr>
        <p:grpSpPr>
          <a:xfrm>
            <a:off x="297163" y="9766300"/>
            <a:ext cx="3039063" cy="685800"/>
            <a:chOff x="303561" y="3670300"/>
            <a:chExt cx="3039063" cy="685800"/>
          </a:xfrm>
        </p:grpSpPr>
        <p:sp>
          <p:nvSpPr>
            <p:cNvPr id="45" name="Rounded Rectangle 44">
              <a:hlinkClick r:id="rId19" action="ppaction://hlinksldjump"/>
              <a:extLst>
                <a:ext uri="{FF2B5EF4-FFF2-40B4-BE49-F238E27FC236}">
                  <a16:creationId xmlns:a16="http://schemas.microsoft.com/office/drawing/2014/main" id="{EBEE9300-A1D7-FB1A-E3EC-7E10593B296E}"/>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46" name="TextBox 45">
              <a:hlinkClick r:id="rId19" action="ppaction://hlinksldjump"/>
              <a:extLst>
                <a:ext uri="{FF2B5EF4-FFF2-40B4-BE49-F238E27FC236}">
                  <a16:creationId xmlns:a16="http://schemas.microsoft.com/office/drawing/2014/main" id="{4217932C-622A-9DB1-9882-478FB9156256}"/>
                </a:ext>
              </a:extLst>
            </p:cNvPr>
            <p:cNvSpPr txBox="1"/>
            <p:nvPr/>
          </p:nvSpPr>
          <p:spPr>
            <a:xfrm>
              <a:off x="360142" y="3813145"/>
              <a:ext cx="2982482" cy="400110"/>
            </a:xfrm>
            <a:prstGeom prst="rect">
              <a:avLst/>
            </a:prstGeom>
            <a:noFill/>
          </p:spPr>
          <p:txBody>
            <a:bodyPr wrap="square" rtlCol="0">
              <a:spAutoFit/>
            </a:bodyPr>
            <a:lstStyle/>
            <a:p>
              <a:r>
                <a:rPr lang="en-GB" sz="2000" b="1" dirty="0"/>
                <a:t>Writing Grid</a:t>
              </a:r>
            </a:p>
          </p:txBody>
        </p:sp>
      </p:grpSp>
    </p:spTree>
    <p:extLst>
      <p:ext uri="{BB962C8B-B14F-4D97-AF65-F5344CB8AC3E}">
        <p14:creationId xmlns:p14="http://schemas.microsoft.com/office/powerpoint/2010/main" val="1703597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5">
            <a:extLst>
              <a:ext uri="{FF2B5EF4-FFF2-40B4-BE49-F238E27FC236}">
                <a16:creationId xmlns:a16="http://schemas.microsoft.com/office/drawing/2014/main" id="{42DB3659-E8E9-312B-7CE9-9F62746C77F0}"/>
              </a:ext>
            </a:extLst>
          </p:cNvPr>
          <p:cNvSpPr/>
          <p:nvPr/>
        </p:nvSpPr>
        <p:spPr>
          <a:xfrm rot="21345723">
            <a:off x="173846" y="132421"/>
            <a:ext cx="2995532" cy="2146751"/>
          </a:xfrm>
          <a:custGeom>
            <a:avLst/>
            <a:gdLst/>
            <a:ahLst/>
            <a:cxnLst/>
            <a:rect l="l" t="t" r="r" b="b"/>
            <a:pathLst>
              <a:path w="8465473" h="6066790">
                <a:moveTo>
                  <a:pt x="1692910" y="0"/>
                </a:moveTo>
                <a:lnTo>
                  <a:pt x="1692910" y="6065520"/>
                </a:lnTo>
                <a:cubicBezTo>
                  <a:pt x="1710690" y="6066790"/>
                  <a:pt x="1728470" y="6066790"/>
                  <a:pt x="1746250" y="6066790"/>
                </a:cubicBezTo>
                <a:lnTo>
                  <a:pt x="6709063" y="6066790"/>
                </a:lnTo>
                <a:lnTo>
                  <a:pt x="6709063" y="0"/>
                </a:lnTo>
                <a:lnTo>
                  <a:pt x="1692910" y="0"/>
                </a:lnTo>
                <a:close/>
                <a:moveTo>
                  <a:pt x="7166263" y="0"/>
                </a:moveTo>
                <a:lnTo>
                  <a:pt x="6709063" y="0"/>
                </a:lnTo>
                <a:lnTo>
                  <a:pt x="6709063" y="6065520"/>
                </a:lnTo>
                <a:lnTo>
                  <a:pt x="6719223" y="6065520"/>
                </a:lnTo>
                <a:cubicBezTo>
                  <a:pt x="7458363" y="6065520"/>
                  <a:pt x="8107333" y="5462270"/>
                  <a:pt x="8160673" y="4725670"/>
                </a:cubicBezTo>
                <a:lnTo>
                  <a:pt x="8410863" y="1338580"/>
                </a:lnTo>
                <a:cubicBezTo>
                  <a:pt x="8465473" y="603250"/>
                  <a:pt x="7905404" y="0"/>
                  <a:pt x="7166263"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536072"/>
          </a:solidFill>
        </p:spPr>
        <p:txBody>
          <a:bodyPr/>
          <a:lstStyle/>
          <a:p>
            <a:endParaRPr lang="en-GB" dirty="0"/>
          </a:p>
        </p:txBody>
      </p:sp>
      <p:grpSp>
        <p:nvGrpSpPr>
          <p:cNvPr id="9" name="Group 8">
            <a:extLst>
              <a:ext uri="{FF2B5EF4-FFF2-40B4-BE49-F238E27FC236}">
                <a16:creationId xmlns:a16="http://schemas.microsoft.com/office/drawing/2014/main" id="{3BD8C40B-C613-F056-0254-786C6DEB25E6}"/>
              </a:ext>
            </a:extLst>
          </p:cNvPr>
          <p:cNvGrpSpPr/>
          <p:nvPr/>
        </p:nvGrpSpPr>
        <p:grpSpPr>
          <a:xfrm>
            <a:off x="273078" y="264816"/>
            <a:ext cx="2782159" cy="2017634"/>
            <a:chOff x="8148941" y="2947244"/>
            <a:chExt cx="4968175" cy="3602943"/>
          </a:xfrm>
        </p:grpSpPr>
        <p:grpSp>
          <p:nvGrpSpPr>
            <p:cNvPr id="6" name="Group 11">
              <a:extLst>
                <a:ext uri="{FF2B5EF4-FFF2-40B4-BE49-F238E27FC236}">
                  <a16:creationId xmlns:a16="http://schemas.microsoft.com/office/drawing/2014/main" id="{1631BAB0-997C-DECF-1E29-25BE93DBC99D}"/>
                </a:ext>
              </a:extLst>
            </p:cNvPr>
            <p:cNvGrpSpPr/>
            <p:nvPr/>
          </p:nvGrpSpPr>
          <p:grpSpPr>
            <a:xfrm rot="-254277">
              <a:off x="8148941" y="2947244"/>
              <a:ext cx="4968175" cy="3602943"/>
              <a:chOff x="0" y="0"/>
              <a:chExt cx="8363874" cy="6065520"/>
            </a:xfrm>
            <a:solidFill>
              <a:srgbClr val="FFFFFF"/>
            </a:solidFill>
          </p:grpSpPr>
          <p:sp>
            <p:nvSpPr>
              <p:cNvPr id="7" name="Freeform 12">
                <a:extLst>
                  <a:ext uri="{FF2B5EF4-FFF2-40B4-BE49-F238E27FC236}">
                    <a16:creationId xmlns:a16="http://schemas.microsoft.com/office/drawing/2014/main" id="{D660DBFC-9965-AB2E-1F7D-83ADDFFF2AD4}"/>
                  </a:ext>
                </a:extLst>
              </p:cNvPr>
              <p:cNvSpPr/>
              <p:nvPr/>
            </p:nvSpPr>
            <p:spPr>
              <a:xfrm>
                <a:off x="-50800" y="0"/>
                <a:ext cx="8465473" cy="6066790"/>
              </a:xfrm>
              <a:custGeom>
                <a:avLst/>
                <a:gdLst/>
                <a:ahLst/>
                <a:cxnLst/>
                <a:rect l="l" t="t" r="r" b="b"/>
                <a:pathLst>
                  <a:path w="8465473" h="6066790">
                    <a:moveTo>
                      <a:pt x="1692910" y="0"/>
                    </a:moveTo>
                    <a:lnTo>
                      <a:pt x="1692910" y="6065520"/>
                    </a:lnTo>
                    <a:cubicBezTo>
                      <a:pt x="1710690" y="6066790"/>
                      <a:pt x="1728470" y="6066790"/>
                      <a:pt x="1746250" y="6066790"/>
                    </a:cubicBezTo>
                    <a:lnTo>
                      <a:pt x="6709063" y="6066790"/>
                    </a:lnTo>
                    <a:lnTo>
                      <a:pt x="6709063" y="0"/>
                    </a:lnTo>
                    <a:lnTo>
                      <a:pt x="1692910" y="0"/>
                    </a:lnTo>
                    <a:close/>
                    <a:moveTo>
                      <a:pt x="7166263" y="0"/>
                    </a:moveTo>
                    <a:lnTo>
                      <a:pt x="6709063" y="0"/>
                    </a:lnTo>
                    <a:lnTo>
                      <a:pt x="6709063" y="6065520"/>
                    </a:lnTo>
                    <a:lnTo>
                      <a:pt x="6719223" y="6065520"/>
                    </a:lnTo>
                    <a:cubicBezTo>
                      <a:pt x="7458363" y="6065520"/>
                      <a:pt x="8107333" y="5462270"/>
                      <a:pt x="8160673" y="4725670"/>
                    </a:cubicBezTo>
                    <a:lnTo>
                      <a:pt x="8410863" y="1338580"/>
                    </a:lnTo>
                    <a:cubicBezTo>
                      <a:pt x="8465473" y="603250"/>
                      <a:pt x="7905404" y="0"/>
                      <a:pt x="7166263"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6EC4C6"/>
              </a:solidFill>
            </p:spPr>
            <p:txBody>
              <a:bodyPr/>
              <a:lstStyle/>
              <a:p>
                <a:endParaRPr lang="en-GB" dirty="0"/>
              </a:p>
            </p:txBody>
          </p:sp>
        </p:grpSp>
        <p:sp>
          <p:nvSpPr>
            <p:cNvPr id="8" name="TextBox 27">
              <a:extLst>
                <a:ext uri="{FF2B5EF4-FFF2-40B4-BE49-F238E27FC236}">
                  <a16:creationId xmlns:a16="http://schemas.microsoft.com/office/drawing/2014/main" id="{5BD28AAE-A742-9E2B-07AB-D7B7FBE7F77F}"/>
                </a:ext>
              </a:extLst>
            </p:cNvPr>
            <p:cNvSpPr txBox="1"/>
            <p:nvPr/>
          </p:nvSpPr>
          <p:spPr>
            <a:xfrm rot="21264369">
              <a:off x="8304513" y="3489103"/>
              <a:ext cx="4773665" cy="2308341"/>
            </a:xfrm>
            <a:prstGeom prst="rect">
              <a:avLst/>
            </a:prstGeom>
          </p:spPr>
          <p:txBody>
            <a:bodyPr wrap="square" lIns="0" tIns="0" rIns="0" bIns="0" rtlCol="0" anchor="t">
              <a:spAutoFit/>
            </a:bodyPr>
            <a:lstStyle/>
            <a:p>
              <a:pPr algn="ctr"/>
              <a:r>
                <a:rPr lang="en-US" sz="2800" dirty="0">
                  <a:solidFill>
                    <a:srgbClr val="424D5B"/>
                  </a:solidFill>
                  <a:latin typeface="Fredoka"/>
                  <a:ea typeface="Fredoka"/>
                  <a:cs typeface="Fredoka"/>
                  <a:sym typeface="Fredoka"/>
                </a:rPr>
                <a:t>Urban Issues and </a:t>
              </a:r>
              <a:br>
                <a:rPr lang="en-US" sz="2800" dirty="0">
                  <a:solidFill>
                    <a:srgbClr val="424D5B"/>
                  </a:solidFill>
                  <a:latin typeface="Fredoka"/>
                  <a:ea typeface="Fredoka"/>
                  <a:cs typeface="Fredoka"/>
                  <a:sym typeface="Fredoka"/>
                </a:rPr>
              </a:br>
              <a:r>
                <a:rPr lang="en-US" sz="2800" dirty="0">
                  <a:solidFill>
                    <a:srgbClr val="424D5B"/>
                  </a:solidFill>
                  <a:latin typeface="Fredoka"/>
                  <a:ea typeface="Fredoka"/>
                  <a:cs typeface="Fredoka"/>
                  <a:sym typeface="Fredoka"/>
                </a:rPr>
                <a:t>Challenges</a:t>
              </a:r>
            </a:p>
          </p:txBody>
        </p:sp>
      </p:grpSp>
      <p:pic>
        <p:nvPicPr>
          <p:cNvPr id="23" name="Picture 22" descr="A screenshot of a video game&#10;&#10;AI-generated content may be incorrect.">
            <a:extLst>
              <a:ext uri="{FF2B5EF4-FFF2-40B4-BE49-F238E27FC236}">
                <a16:creationId xmlns:a16="http://schemas.microsoft.com/office/drawing/2014/main" id="{3C043691-AA24-87E3-8C36-87B7ED8361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2033" y="377758"/>
            <a:ext cx="10245693" cy="10102507"/>
          </a:xfrm>
          <a:prstGeom prst="rect">
            <a:avLst/>
          </a:prstGeom>
        </p:spPr>
      </p:pic>
      <p:grpSp>
        <p:nvGrpSpPr>
          <p:cNvPr id="10" name="Group 9">
            <a:extLst>
              <a:ext uri="{FF2B5EF4-FFF2-40B4-BE49-F238E27FC236}">
                <a16:creationId xmlns:a16="http://schemas.microsoft.com/office/drawing/2014/main" id="{4EBE04A8-68D0-9AAF-B6C9-5AD9700998A3}"/>
              </a:ext>
            </a:extLst>
          </p:cNvPr>
          <p:cNvGrpSpPr/>
          <p:nvPr/>
        </p:nvGrpSpPr>
        <p:grpSpPr>
          <a:xfrm>
            <a:off x="478059" y="2437418"/>
            <a:ext cx="2387105" cy="887251"/>
            <a:chOff x="6441631" y="9602165"/>
            <a:chExt cx="2387105" cy="887251"/>
          </a:xfrm>
        </p:grpSpPr>
        <p:pic>
          <p:nvPicPr>
            <p:cNvPr id="11" name="Graphic 10">
              <a:hlinkClick r:id="" action="ppaction://hlinkshowjump?jump=nextslide"/>
              <a:extLst>
                <a:ext uri="{FF2B5EF4-FFF2-40B4-BE49-F238E27FC236}">
                  <a16:creationId xmlns:a16="http://schemas.microsoft.com/office/drawing/2014/main" id="{E3944C91-14CB-0305-0D10-DB772A96027B}"/>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8135962" y="9699403"/>
              <a:ext cx="692774" cy="692774"/>
            </a:xfrm>
            <a:prstGeom prst="rect">
              <a:avLst/>
            </a:prstGeom>
          </p:spPr>
        </p:pic>
        <p:pic>
          <p:nvPicPr>
            <p:cNvPr id="12" name="Graphic 11">
              <a:hlinkClick r:id="" action="ppaction://hlinkshowjump?jump=previousslide"/>
              <a:extLst>
                <a:ext uri="{FF2B5EF4-FFF2-40B4-BE49-F238E27FC236}">
                  <a16:creationId xmlns:a16="http://schemas.microsoft.com/office/drawing/2014/main" id="{CE4AA9D7-62DC-A323-0CC3-0EE4B14B464E}"/>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flipH="1">
              <a:off x="6441631" y="9699403"/>
              <a:ext cx="692774" cy="692774"/>
            </a:xfrm>
            <a:prstGeom prst="rect">
              <a:avLst/>
            </a:prstGeom>
          </p:spPr>
        </p:pic>
        <p:pic>
          <p:nvPicPr>
            <p:cNvPr id="13" name="Graphic 12">
              <a:hlinkClick r:id="rId8" action="ppaction://hlinksldjump"/>
              <a:extLst>
                <a:ext uri="{FF2B5EF4-FFF2-40B4-BE49-F238E27FC236}">
                  <a16:creationId xmlns:a16="http://schemas.microsoft.com/office/drawing/2014/main" id="{5EE76F88-9098-C600-8985-F8DD69A70C87}"/>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7191558" y="9602165"/>
              <a:ext cx="887251" cy="887251"/>
            </a:xfrm>
            <a:prstGeom prst="rect">
              <a:avLst/>
            </a:prstGeom>
          </p:spPr>
        </p:pic>
      </p:grpSp>
      <p:grpSp>
        <p:nvGrpSpPr>
          <p:cNvPr id="14" name="Group 13">
            <a:extLst>
              <a:ext uri="{FF2B5EF4-FFF2-40B4-BE49-F238E27FC236}">
                <a16:creationId xmlns:a16="http://schemas.microsoft.com/office/drawing/2014/main" id="{7ACAFEC3-F4A1-F885-8D08-06F52AD6D38F}"/>
              </a:ext>
            </a:extLst>
          </p:cNvPr>
          <p:cNvGrpSpPr/>
          <p:nvPr/>
        </p:nvGrpSpPr>
        <p:grpSpPr>
          <a:xfrm>
            <a:off x="6214269" y="10174043"/>
            <a:ext cx="3124200" cy="519357"/>
            <a:chOff x="4702722" y="9210782"/>
            <a:chExt cx="1857404" cy="308769"/>
          </a:xfrm>
        </p:grpSpPr>
        <p:sp>
          <p:nvSpPr>
            <p:cNvPr id="15" name="Rounded Rectangle 14">
              <a:hlinkClick r:id="rId11"/>
              <a:extLst>
                <a:ext uri="{FF2B5EF4-FFF2-40B4-BE49-F238E27FC236}">
                  <a16:creationId xmlns:a16="http://schemas.microsoft.com/office/drawing/2014/main" id="{C865F8B3-41BA-0109-79D4-9F0D6BB6FB57}"/>
                </a:ext>
              </a:extLst>
            </p:cNvPr>
            <p:cNvSpPr/>
            <p:nvPr/>
          </p:nvSpPr>
          <p:spPr>
            <a:xfrm>
              <a:off x="4702722" y="9210782"/>
              <a:ext cx="1857404" cy="30876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6" name="Picture 15" descr="Internet Geography">
              <a:hlinkClick r:id="rId11"/>
              <a:extLst>
                <a:ext uri="{FF2B5EF4-FFF2-40B4-BE49-F238E27FC236}">
                  <a16:creationId xmlns:a16="http://schemas.microsoft.com/office/drawing/2014/main" id="{945FBB78-1F38-5935-0BE5-A6A4EAF2D023}"/>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729913" y="9254588"/>
              <a:ext cx="1793919" cy="206499"/>
            </a:xfrm>
            <a:prstGeom prst="rect">
              <a:avLst/>
            </a:prstGeom>
            <a:noFill/>
            <a:ln>
              <a:noFill/>
            </a:ln>
          </p:spPr>
        </p:pic>
      </p:grpSp>
      <p:grpSp>
        <p:nvGrpSpPr>
          <p:cNvPr id="4" name="Group 3">
            <a:extLst>
              <a:ext uri="{FF2B5EF4-FFF2-40B4-BE49-F238E27FC236}">
                <a16:creationId xmlns:a16="http://schemas.microsoft.com/office/drawing/2014/main" id="{C0769F31-A043-AF33-B3E4-4667C1082A30}"/>
              </a:ext>
            </a:extLst>
          </p:cNvPr>
          <p:cNvGrpSpPr/>
          <p:nvPr/>
        </p:nvGrpSpPr>
        <p:grpSpPr>
          <a:xfrm>
            <a:off x="303561" y="3499257"/>
            <a:ext cx="2982482" cy="685800"/>
            <a:chOff x="303561" y="3670300"/>
            <a:chExt cx="2982482" cy="685800"/>
          </a:xfrm>
        </p:grpSpPr>
        <p:sp>
          <p:nvSpPr>
            <p:cNvPr id="2" name="Rounded Rectangle 1">
              <a:hlinkClick r:id="rId8" action="ppaction://hlinksldjump"/>
              <a:extLst>
                <a:ext uri="{FF2B5EF4-FFF2-40B4-BE49-F238E27FC236}">
                  <a16:creationId xmlns:a16="http://schemas.microsoft.com/office/drawing/2014/main" id="{ECCFB0C9-FE3B-EEDF-5B29-37C25D7F2C3C}"/>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3" name="TextBox 2">
              <a:hlinkClick r:id="rId8" action="ppaction://hlinksldjump"/>
              <a:extLst>
                <a:ext uri="{FF2B5EF4-FFF2-40B4-BE49-F238E27FC236}">
                  <a16:creationId xmlns:a16="http://schemas.microsoft.com/office/drawing/2014/main" id="{4132E504-8022-4848-CA4E-2990D2F83898}"/>
                </a:ext>
              </a:extLst>
            </p:cNvPr>
            <p:cNvSpPr txBox="1"/>
            <p:nvPr/>
          </p:nvSpPr>
          <p:spPr>
            <a:xfrm>
              <a:off x="346869" y="3767539"/>
              <a:ext cx="2657585" cy="461665"/>
            </a:xfrm>
            <a:prstGeom prst="rect">
              <a:avLst/>
            </a:prstGeom>
            <a:noFill/>
          </p:spPr>
          <p:txBody>
            <a:bodyPr wrap="square" rtlCol="0">
              <a:spAutoFit/>
            </a:bodyPr>
            <a:lstStyle/>
            <a:p>
              <a:r>
                <a:rPr lang="en-GB" sz="2400" b="1" dirty="0"/>
                <a:t>Exam Question</a:t>
              </a:r>
            </a:p>
          </p:txBody>
        </p:sp>
      </p:grpSp>
      <p:grpSp>
        <p:nvGrpSpPr>
          <p:cNvPr id="5" name="Group 4">
            <a:extLst>
              <a:ext uri="{FF2B5EF4-FFF2-40B4-BE49-F238E27FC236}">
                <a16:creationId xmlns:a16="http://schemas.microsoft.com/office/drawing/2014/main" id="{11307417-5E36-F314-2185-74CF468A80FB}"/>
              </a:ext>
            </a:extLst>
          </p:cNvPr>
          <p:cNvGrpSpPr/>
          <p:nvPr/>
        </p:nvGrpSpPr>
        <p:grpSpPr>
          <a:xfrm>
            <a:off x="270669" y="4285027"/>
            <a:ext cx="3015374" cy="685800"/>
            <a:chOff x="270669" y="3670300"/>
            <a:chExt cx="3015374" cy="685800"/>
          </a:xfrm>
        </p:grpSpPr>
        <p:sp>
          <p:nvSpPr>
            <p:cNvPr id="17" name="Rounded Rectangle 16">
              <a:hlinkClick r:id="rId13" action="ppaction://hlinksldjump"/>
              <a:extLst>
                <a:ext uri="{FF2B5EF4-FFF2-40B4-BE49-F238E27FC236}">
                  <a16:creationId xmlns:a16="http://schemas.microsoft.com/office/drawing/2014/main" id="{1AC3BE27-F3C4-E041-9EDE-99BB09BAD0A6}"/>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18" name="TextBox 17">
              <a:hlinkClick r:id="rId13" action="ppaction://hlinksldjump"/>
              <a:extLst>
                <a:ext uri="{FF2B5EF4-FFF2-40B4-BE49-F238E27FC236}">
                  <a16:creationId xmlns:a16="http://schemas.microsoft.com/office/drawing/2014/main" id="{F9D52583-26D0-7FE8-BBFB-3823D47D5F6E}"/>
                </a:ext>
              </a:extLst>
            </p:cNvPr>
            <p:cNvSpPr txBox="1"/>
            <p:nvPr/>
          </p:nvSpPr>
          <p:spPr>
            <a:xfrm>
              <a:off x="270669" y="3767539"/>
              <a:ext cx="2657585" cy="461665"/>
            </a:xfrm>
            <a:prstGeom prst="rect">
              <a:avLst/>
            </a:prstGeom>
            <a:noFill/>
          </p:spPr>
          <p:txBody>
            <a:bodyPr wrap="square" rtlCol="0">
              <a:spAutoFit/>
            </a:bodyPr>
            <a:lstStyle/>
            <a:p>
              <a:r>
                <a:rPr lang="en-GB" sz="2400" b="1" dirty="0"/>
                <a:t>Deconstruct the Q</a:t>
              </a:r>
            </a:p>
          </p:txBody>
        </p:sp>
      </p:grpSp>
      <p:grpSp>
        <p:nvGrpSpPr>
          <p:cNvPr id="19" name="Group 18">
            <a:extLst>
              <a:ext uri="{FF2B5EF4-FFF2-40B4-BE49-F238E27FC236}">
                <a16:creationId xmlns:a16="http://schemas.microsoft.com/office/drawing/2014/main" id="{9596B624-71C6-1230-C883-977C001F6982}"/>
              </a:ext>
            </a:extLst>
          </p:cNvPr>
          <p:cNvGrpSpPr/>
          <p:nvPr/>
        </p:nvGrpSpPr>
        <p:grpSpPr>
          <a:xfrm>
            <a:off x="297163" y="5068066"/>
            <a:ext cx="2982482" cy="685800"/>
            <a:chOff x="303561" y="3670300"/>
            <a:chExt cx="2982482" cy="685800"/>
          </a:xfrm>
        </p:grpSpPr>
        <p:sp>
          <p:nvSpPr>
            <p:cNvPr id="20" name="Rounded Rectangle 19">
              <a:hlinkClick r:id="rId14" action="ppaction://hlinksldjump"/>
              <a:extLst>
                <a:ext uri="{FF2B5EF4-FFF2-40B4-BE49-F238E27FC236}">
                  <a16:creationId xmlns:a16="http://schemas.microsoft.com/office/drawing/2014/main" id="{B5750157-A772-3943-5E83-1E3BE002A9A1}"/>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21" name="TextBox 20">
              <a:hlinkClick r:id="rId14" action="ppaction://hlinksldjump"/>
              <a:extLst>
                <a:ext uri="{FF2B5EF4-FFF2-40B4-BE49-F238E27FC236}">
                  <a16:creationId xmlns:a16="http://schemas.microsoft.com/office/drawing/2014/main" id="{624574AF-D6AE-85CE-2B27-BA516084DB21}"/>
                </a:ext>
              </a:extLst>
            </p:cNvPr>
            <p:cNvSpPr txBox="1"/>
            <p:nvPr/>
          </p:nvSpPr>
          <p:spPr>
            <a:xfrm>
              <a:off x="353267" y="3767539"/>
              <a:ext cx="2657585" cy="461665"/>
            </a:xfrm>
            <a:prstGeom prst="rect">
              <a:avLst/>
            </a:prstGeom>
            <a:noFill/>
          </p:spPr>
          <p:txBody>
            <a:bodyPr wrap="square" rtlCol="0">
              <a:spAutoFit/>
            </a:bodyPr>
            <a:lstStyle/>
            <a:p>
              <a:r>
                <a:rPr lang="en-GB" sz="2400" b="1" dirty="0"/>
                <a:t>Figure Analysis</a:t>
              </a:r>
            </a:p>
          </p:txBody>
        </p:sp>
      </p:grpSp>
      <p:grpSp>
        <p:nvGrpSpPr>
          <p:cNvPr id="22" name="Group 21">
            <a:extLst>
              <a:ext uri="{FF2B5EF4-FFF2-40B4-BE49-F238E27FC236}">
                <a16:creationId xmlns:a16="http://schemas.microsoft.com/office/drawing/2014/main" id="{63F1B4EC-7A05-4602-F93D-E43D3DB50CB3}"/>
              </a:ext>
            </a:extLst>
          </p:cNvPr>
          <p:cNvGrpSpPr/>
          <p:nvPr/>
        </p:nvGrpSpPr>
        <p:grpSpPr>
          <a:xfrm>
            <a:off x="307442" y="5851105"/>
            <a:ext cx="2982482" cy="685800"/>
            <a:chOff x="303561" y="3670300"/>
            <a:chExt cx="2982482" cy="685800"/>
          </a:xfrm>
        </p:grpSpPr>
        <p:sp>
          <p:nvSpPr>
            <p:cNvPr id="24" name="Rounded Rectangle 23">
              <a:hlinkClick r:id="rId15" action="ppaction://hlinksldjump"/>
              <a:extLst>
                <a:ext uri="{FF2B5EF4-FFF2-40B4-BE49-F238E27FC236}">
                  <a16:creationId xmlns:a16="http://schemas.microsoft.com/office/drawing/2014/main" id="{37660A98-0F12-C2A3-88E6-5642ADF32CCC}"/>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25" name="TextBox 24">
              <a:hlinkClick r:id="rId15" action="ppaction://hlinksldjump"/>
              <a:extLst>
                <a:ext uri="{FF2B5EF4-FFF2-40B4-BE49-F238E27FC236}">
                  <a16:creationId xmlns:a16="http://schemas.microsoft.com/office/drawing/2014/main" id="{D85C1A74-14C6-843E-FF12-CCBE8DAF27E5}"/>
                </a:ext>
              </a:extLst>
            </p:cNvPr>
            <p:cNvSpPr txBox="1"/>
            <p:nvPr/>
          </p:nvSpPr>
          <p:spPr>
            <a:xfrm>
              <a:off x="342988" y="3767539"/>
              <a:ext cx="2657585" cy="461665"/>
            </a:xfrm>
            <a:prstGeom prst="rect">
              <a:avLst/>
            </a:prstGeom>
            <a:noFill/>
          </p:spPr>
          <p:txBody>
            <a:bodyPr wrap="square" rtlCol="0">
              <a:spAutoFit/>
            </a:bodyPr>
            <a:lstStyle/>
            <a:p>
              <a:r>
                <a:rPr lang="en-GB" sz="2400" b="1" dirty="0"/>
                <a:t>Case Study</a:t>
              </a:r>
            </a:p>
          </p:txBody>
        </p:sp>
      </p:grpSp>
      <p:grpSp>
        <p:nvGrpSpPr>
          <p:cNvPr id="27" name="Group 26">
            <a:extLst>
              <a:ext uri="{FF2B5EF4-FFF2-40B4-BE49-F238E27FC236}">
                <a16:creationId xmlns:a16="http://schemas.microsoft.com/office/drawing/2014/main" id="{BFC18723-8569-9D9B-6260-4A96B39FFC33}"/>
              </a:ext>
            </a:extLst>
          </p:cNvPr>
          <p:cNvGrpSpPr/>
          <p:nvPr/>
        </p:nvGrpSpPr>
        <p:grpSpPr>
          <a:xfrm>
            <a:off x="297163" y="6634144"/>
            <a:ext cx="2982482" cy="685800"/>
            <a:chOff x="303561" y="3670300"/>
            <a:chExt cx="2982482" cy="685800"/>
          </a:xfrm>
        </p:grpSpPr>
        <p:sp>
          <p:nvSpPr>
            <p:cNvPr id="28" name="Rounded Rectangle 27">
              <a:hlinkClick r:id="rId16" action="ppaction://hlinksldjump"/>
              <a:extLst>
                <a:ext uri="{FF2B5EF4-FFF2-40B4-BE49-F238E27FC236}">
                  <a16:creationId xmlns:a16="http://schemas.microsoft.com/office/drawing/2014/main" id="{60A82570-BDF9-ADC3-7085-1B60F962BF4C}"/>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29" name="TextBox 28">
              <a:hlinkClick r:id="rId16" action="ppaction://hlinksldjump"/>
              <a:extLst>
                <a:ext uri="{FF2B5EF4-FFF2-40B4-BE49-F238E27FC236}">
                  <a16:creationId xmlns:a16="http://schemas.microsoft.com/office/drawing/2014/main" id="{5CDF95A4-5135-345A-04F6-83A6E7E64D7B}"/>
                </a:ext>
              </a:extLst>
            </p:cNvPr>
            <p:cNvSpPr txBox="1"/>
            <p:nvPr/>
          </p:nvSpPr>
          <p:spPr>
            <a:xfrm>
              <a:off x="353267" y="3813145"/>
              <a:ext cx="2657585" cy="400110"/>
            </a:xfrm>
            <a:prstGeom prst="rect">
              <a:avLst/>
            </a:prstGeom>
            <a:noFill/>
          </p:spPr>
          <p:txBody>
            <a:bodyPr wrap="square" rtlCol="0">
              <a:spAutoFit/>
            </a:bodyPr>
            <a:lstStyle/>
            <a:p>
              <a:r>
                <a:rPr lang="en-GB" sz="2000" b="1" dirty="0"/>
                <a:t>Review Answer - Lagos</a:t>
              </a:r>
            </a:p>
          </p:txBody>
        </p:sp>
      </p:grpSp>
      <p:grpSp>
        <p:nvGrpSpPr>
          <p:cNvPr id="30" name="Group 29">
            <a:extLst>
              <a:ext uri="{FF2B5EF4-FFF2-40B4-BE49-F238E27FC236}">
                <a16:creationId xmlns:a16="http://schemas.microsoft.com/office/drawing/2014/main" id="{2318D88F-77BD-32BE-7117-D5877A11688C}"/>
              </a:ext>
            </a:extLst>
          </p:cNvPr>
          <p:cNvGrpSpPr/>
          <p:nvPr/>
        </p:nvGrpSpPr>
        <p:grpSpPr>
          <a:xfrm>
            <a:off x="290288" y="7417183"/>
            <a:ext cx="3039063" cy="685800"/>
            <a:chOff x="303561" y="3670300"/>
            <a:chExt cx="3039063" cy="685800"/>
          </a:xfrm>
        </p:grpSpPr>
        <p:sp>
          <p:nvSpPr>
            <p:cNvPr id="31" name="Rounded Rectangle 30">
              <a:hlinkClick r:id="rId17" action="ppaction://hlinksldjump"/>
              <a:extLst>
                <a:ext uri="{FF2B5EF4-FFF2-40B4-BE49-F238E27FC236}">
                  <a16:creationId xmlns:a16="http://schemas.microsoft.com/office/drawing/2014/main" id="{C6AA63C4-C365-3E27-1A17-08266FD182DA}"/>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32" name="TextBox 31">
              <a:hlinkClick r:id="rId17" action="ppaction://hlinksldjump"/>
              <a:extLst>
                <a:ext uri="{FF2B5EF4-FFF2-40B4-BE49-F238E27FC236}">
                  <a16:creationId xmlns:a16="http://schemas.microsoft.com/office/drawing/2014/main" id="{36210A0D-699C-35F3-353D-A1E9169047B3}"/>
                </a:ext>
              </a:extLst>
            </p:cNvPr>
            <p:cNvSpPr txBox="1"/>
            <p:nvPr/>
          </p:nvSpPr>
          <p:spPr>
            <a:xfrm>
              <a:off x="360142" y="3813145"/>
              <a:ext cx="2982482" cy="400110"/>
            </a:xfrm>
            <a:prstGeom prst="rect">
              <a:avLst/>
            </a:prstGeom>
            <a:noFill/>
          </p:spPr>
          <p:txBody>
            <a:bodyPr wrap="square" rtlCol="0">
              <a:spAutoFit/>
            </a:bodyPr>
            <a:lstStyle/>
            <a:p>
              <a:r>
                <a:rPr lang="en-GB" sz="2000" b="1" dirty="0"/>
                <a:t>Review Answer - Mumbai</a:t>
              </a:r>
            </a:p>
          </p:txBody>
        </p:sp>
      </p:grpSp>
      <p:grpSp>
        <p:nvGrpSpPr>
          <p:cNvPr id="33" name="Group 32">
            <a:extLst>
              <a:ext uri="{FF2B5EF4-FFF2-40B4-BE49-F238E27FC236}">
                <a16:creationId xmlns:a16="http://schemas.microsoft.com/office/drawing/2014/main" id="{E094E902-26F5-FBF2-43DA-AC508D910526}"/>
              </a:ext>
            </a:extLst>
          </p:cNvPr>
          <p:cNvGrpSpPr/>
          <p:nvPr/>
        </p:nvGrpSpPr>
        <p:grpSpPr>
          <a:xfrm>
            <a:off x="275270" y="8200222"/>
            <a:ext cx="3039063" cy="685800"/>
            <a:chOff x="303561" y="3670300"/>
            <a:chExt cx="3039063" cy="685800"/>
          </a:xfrm>
        </p:grpSpPr>
        <p:sp>
          <p:nvSpPr>
            <p:cNvPr id="34" name="Rounded Rectangle 33">
              <a:hlinkClick r:id="rId18" action="ppaction://hlinksldjump"/>
              <a:extLst>
                <a:ext uri="{FF2B5EF4-FFF2-40B4-BE49-F238E27FC236}">
                  <a16:creationId xmlns:a16="http://schemas.microsoft.com/office/drawing/2014/main" id="{1F05ED47-1B88-8D9D-1FC2-4F264DD94E0C}"/>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35" name="TextBox 34">
              <a:hlinkClick r:id="rId18" action="ppaction://hlinksldjump"/>
              <a:extLst>
                <a:ext uri="{FF2B5EF4-FFF2-40B4-BE49-F238E27FC236}">
                  <a16:creationId xmlns:a16="http://schemas.microsoft.com/office/drawing/2014/main" id="{2EE42CDA-8564-28F1-88D5-2F18995EBBBD}"/>
                </a:ext>
              </a:extLst>
            </p:cNvPr>
            <p:cNvSpPr txBox="1"/>
            <p:nvPr/>
          </p:nvSpPr>
          <p:spPr>
            <a:xfrm>
              <a:off x="360142" y="3813145"/>
              <a:ext cx="2982482" cy="400110"/>
            </a:xfrm>
            <a:prstGeom prst="rect">
              <a:avLst/>
            </a:prstGeom>
            <a:noFill/>
          </p:spPr>
          <p:txBody>
            <a:bodyPr wrap="square" rtlCol="0">
              <a:spAutoFit/>
            </a:bodyPr>
            <a:lstStyle/>
            <a:p>
              <a:r>
                <a:rPr lang="en-GB" sz="2000" b="1" dirty="0"/>
                <a:t>Review Answer - Rio</a:t>
              </a:r>
            </a:p>
          </p:txBody>
        </p:sp>
      </p:grpSp>
      <p:grpSp>
        <p:nvGrpSpPr>
          <p:cNvPr id="36" name="Group 35">
            <a:extLst>
              <a:ext uri="{FF2B5EF4-FFF2-40B4-BE49-F238E27FC236}">
                <a16:creationId xmlns:a16="http://schemas.microsoft.com/office/drawing/2014/main" id="{1B198B57-5318-A171-B361-C0FD0014F40A}"/>
              </a:ext>
            </a:extLst>
          </p:cNvPr>
          <p:cNvGrpSpPr/>
          <p:nvPr/>
        </p:nvGrpSpPr>
        <p:grpSpPr>
          <a:xfrm>
            <a:off x="286865" y="8983261"/>
            <a:ext cx="3039063" cy="685800"/>
            <a:chOff x="303561" y="3670300"/>
            <a:chExt cx="3039063" cy="685800"/>
          </a:xfrm>
        </p:grpSpPr>
        <p:sp>
          <p:nvSpPr>
            <p:cNvPr id="37" name="Rounded Rectangle 36">
              <a:hlinkClick r:id="rId19" action="ppaction://hlinksldjump"/>
              <a:extLst>
                <a:ext uri="{FF2B5EF4-FFF2-40B4-BE49-F238E27FC236}">
                  <a16:creationId xmlns:a16="http://schemas.microsoft.com/office/drawing/2014/main" id="{61E7847A-06D9-9D21-41CB-E1F69A4CE082}"/>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38" name="TextBox 37">
              <a:hlinkClick r:id="rId19" action="ppaction://hlinksldjump"/>
              <a:extLst>
                <a:ext uri="{FF2B5EF4-FFF2-40B4-BE49-F238E27FC236}">
                  <a16:creationId xmlns:a16="http://schemas.microsoft.com/office/drawing/2014/main" id="{F709A53B-A5D1-4499-B902-E4D66B5635F0}"/>
                </a:ext>
              </a:extLst>
            </p:cNvPr>
            <p:cNvSpPr txBox="1"/>
            <p:nvPr/>
          </p:nvSpPr>
          <p:spPr>
            <a:xfrm>
              <a:off x="360142" y="3813145"/>
              <a:ext cx="2982482" cy="400110"/>
            </a:xfrm>
            <a:prstGeom prst="rect">
              <a:avLst/>
            </a:prstGeom>
            <a:noFill/>
          </p:spPr>
          <p:txBody>
            <a:bodyPr wrap="square" rtlCol="0">
              <a:spAutoFit/>
            </a:bodyPr>
            <a:lstStyle/>
            <a:p>
              <a:r>
                <a:rPr lang="en-GB" sz="2000" b="1" dirty="0"/>
                <a:t>Writing Guide</a:t>
              </a:r>
            </a:p>
          </p:txBody>
        </p:sp>
      </p:grpSp>
      <p:grpSp>
        <p:nvGrpSpPr>
          <p:cNvPr id="39" name="Group 38">
            <a:extLst>
              <a:ext uri="{FF2B5EF4-FFF2-40B4-BE49-F238E27FC236}">
                <a16:creationId xmlns:a16="http://schemas.microsoft.com/office/drawing/2014/main" id="{BD50BB4F-585D-0A1D-98D7-CDF4D393553A}"/>
              </a:ext>
            </a:extLst>
          </p:cNvPr>
          <p:cNvGrpSpPr/>
          <p:nvPr/>
        </p:nvGrpSpPr>
        <p:grpSpPr>
          <a:xfrm>
            <a:off x="297163" y="9766300"/>
            <a:ext cx="3039063" cy="685800"/>
            <a:chOff x="303561" y="3670300"/>
            <a:chExt cx="3039063" cy="685800"/>
          </a:xfrm>
        </p:grpSpPr>
        <p:sp>
          <p:nvSpPr>
            <p:cNvPr id="40" name="Rounded Rectangle 39">
              <a:hlinkClick r:id="rId20" action="ppaction://hlinksldjump"/>
              <a:extLst>
                <a:ext uri="{FF2B5EF4-FFF2-40B4-BE49-F238E27FC236}">
                  <a16:creationId xmlns:a16="http://schemas.microsoft.com/office/drawing/2014/main" id="{A4D67D11-AB5B-3C86-06C6-AE74331A9B70}"/>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41" name="TextBox 40">
              <a:hlinkClick r:id="rId20" action="ppaction://hlinksldjump"/>
              <a:extLst>
                <a:ext uri="{FF2B5EF4-FFF2-40B4-BE49-F238E27FC236}">
                  <a16:creationId xmlns:a16="http://schemas.microsoft.com/office/drawing/2014/main" id="{7E61A296-4F31-07D5-62E0-A4944EF81A7B}"/>
                </a:ext>
              </a:extLst>
            </p:cNvPr>
            <p:cNvSpPr txBox="1"/>
            <p:nvPr/>
          </p:nvSpPr>
          <p:spPr>
            <a:xfrm>
              <a:off x="360142" y="3813145"/>
              <a:ext cx="2982482" cy="400110"/>
            </a:xfrm>
            <a:prstGeom prst="rect">
              <a:avLst/>
            </a:prstGeom>
            <a:noFill/>
          </p:spPr>
          <p:txBody>
            <a:bodyPr wrap="square" rtlCol="0">
              <a:spAutoFit/>
            </a:bodyPr>
            <a:lstStyle/>
            <a:p>
              <a:r>
                <a:rPr lang="en-GB" sz="2000" b="1" dirty="0"/>
                <a:t>Writing Grid</a:t>
              </a:r>
            </a:p>
          </p:txBody>
        </p:sp>
      </p:grpSp>
    </p:spTree>
    <p:extLst>
      <p:ext uri="{BB962C8B-B14F-4D97-AF65-F5344CB8AC3E}">
        <p14:creationId xmlns:p14="http://schemas.microsoft.com/office/powerpoint/2010/main" val="2363564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52DA6-B631-95EB-2AF2-F92453760452}"/>
            </a:ext>
          </a:extLst>
        </p:cNvPr>
        <p:cNvGrpSpPr/>
        <p:nvPr/>
      </p:nvGrpSpPr>
      <p:grpSpPr>
        <a:xfrm>
          <a:off x="0" y="0"/>
          <a:ext cx="0" cy="0"/>
          <a:chOff x="0" y="0"/>
          <a:chExt cx="0" cy="0"/>
        </a:xfrm>
      </p:grpSpPr>
      <p:sp>
        <p:nvSpPr>
          <p:cNvPr id="26" name="Freeform 5">
            <a:extLst>
              <a:ext uri="{FF2B5EF4-FFF2-40B4-BE49-F238E27FC236}">
                <a16:creationId xmlns:a16="http://schemas.microsoft.com/office/drawing/2014/main" id="{A736B7E7-D94F-18A5-BF5D-5B5CFD725CA2}"/>
              </a:ext>
            </a:extLst>
          </p:cNvPr>
          <p:cNvSpPr/>
          <p:nvPr/>
        </p:nvSpPr>
        <p:spPr>
          <a:xfrm rot="21345723">
            <a:off x="173846" y="132421"/>
            <a:ext cx="2995532" cy="2146751"/>
          </a:xfrm>
          <a:custGeom>
            <a:avLst/>
            <a:gdLst/>
            <a:ahLst/>
            <a:cxnLst/>
            <a:rect l="l" t="t" r="r" b="b"/>
            <a:pathLst>
              <a:path w="8465473" h="6066790">
                <a:moveTo>
                  <a:pt x="1692910" y="0"/>
                </a:moveTo>
                <a:lnTo>
                  <a:pt x="1692910" y="6065520"/>
                </a:lnTo>
                <a:cubicBezTo>
                  <a:pt x="1710690" y="6066790"/>
                  <a:pt x="1728470" y="6066790"/>
                  <a:pt x="1746250" y="6066790"/>
                </a:cubicBezTo>
                <a:lnTo>
                  <a:pt x="6709063" y="6066790"/>
                </a:lnTo>
                <a:lnTo>
                  <a:pt x="6709063" y="0"/>
                </a:lnTo>
                <a:lnTo>
                  <a:pt x="1692910" y="0"/>
                </a:lnTo>
                <a:close/>
                <a:moveTo>
                  <a:pt x="7166263" y="0"/>
                </a:moveTo>
                <a:lnTo>
                  <a:pt x="6709063" y="0"/>
                </a:lnTo>
                <a:lnTo>
                  <a:pt x="6709063" y="6065520"/>
                </a:lnTo>
                <a:lnTo>
                  <a:pt x="6719223" y="6065520"/>
                </a:lnTo>
                <a:cubicBezTo>
                  <a:pt x="7458363" y="6065520"/>
                  <a:pt x="8107333" y="5462270"/>
                  <a:pt x="8160673" y="4725670"/>
                </a:cubicBezTo>
                <a:lnTo>
                  <a:pt x="8410863" y="1338580"/>
                </a:lnTo>
                <a:cubicBezTo>
                  <a:pt x="8465473" y="603250"/>
                  <a:pt x="7905404" y="0"/>
                  <a:pt x="7166263"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536072"/>
          </a:solidFill>
        </p:spPr>
        <p:txBody>
          <a:bodyPr/>
          <a:lstStyle/>
          <a:p>
            <a:endParaRPr lang="en-GB" dirty="0"/>
          </a:p>
        </p:txBody>
      </p:sp>
      <p:grpSp>
        <p:nvGrpSpPr>
          <p:cNvPr id="9" name="Group 8">
            <a:extLst>
              <a:ext uri="{FF2B5EF4-FFF2-40B4-BE49-F238E27FC236}">
                <a16:creationId xmlns:a16="http://schemas.microsoft.com/office/drawing/2014/main" id="{96A5CA0D-16AE-B09B-1B41-4BA57A254AFD}"/>
              </a:ext>
            </a:extLst>
          </p:cNvPr>
          <p:cNvGrpSpPr/>
          <p:nvPr/>
        </p:nvGrpSpPr>
        <p:grpSpPr>
          <a:xfrm>
            <a:off x="206245" y="264816"/>
            <a:ext cx="2848991" cy="2017634"/>
            <a:chOff x="8029597" y="2947244"/>
            <a:chExt cx="5087519" cy="3602943"/>
          </a:xfrm>
        </p:grpSpPr>
        <p:grpSp>
          <p:nvGrpSpPr>
            <p:cNvPr id="6" name="Group 11">
              <a:extLst>
                <a:ext uri="{FF2B5EF4-FFF2-40B4-BE49-F238E27FC236}">
                  <a16:creationId xmlns:a16="http://schemas.microsoft.com/office/drawing/2014/main" id="{64905F00-5E8E-429E-47D1-C829F92E6C43}"/>
                </a:ext>
              </a:extLst>
            </p:cNvPr>
            <p:cNvGrpSpPr/>
            <p:nvPr/>
          </p:nvGrpSpPr>
          <p:grpSpPr>
            <a:xfrm rot="-254277">
              <a:off x="8148941" y="2947244"/>
              <a:ext cx="4968175" cy="3602943"/>
              <a:chOff x="0" y="0"/>
              <a:chExt cx="8363874" cy="6065520"/>
            </a:xfrm>
            <a:solidFill>
              <a:srgbClr val="FFFFFF"/>
            </a:solidFill>
          </p:grpSpPr>
          <p:sp>
            <p:nvSpPr>
              <p:cNvPr id="7" name="Freeform 12">
                <a:extLst>
                  <a:ext uri="{FF2B5EF4-FFF2-40B4-BE49-F238E27FC236}">
                    <a16:creationId xmlns:a16="http://schemas.microsoft.com/office/drawing/2014/main" id="{7E7DF613-C07E-D8E5-317B-145A1A402E47}"/>
                  </a:ext>
                </a:extLst>
              </p:cNvPr>
              <p:cNvSpPr/>
              <p:nvPr/>
            </p:nvSpPr>
            <p:spPr>
              <a:xfrm>
                <a:off x="-50800" y="0"/>
                <a:ext cx="8465473" cy="6066790"/>
              </a:xfrm>
              <a:custGeom>
                <a:avLst/>
                <a:gdLst/>
                <a:ahLst/>
                <a:cxnLst/>
                <a:rect l="l" t="t" r="r" b="b"/>
                <a:pathLst>
                  <a:path w="8465473" h="6066790">
                    <a:moveTo>
                      <a:pt x="1692910" y="0"/>
                    </a:moveTo>
                    <a:lnTo>
                      <a:pt x="1692910" y="6065520"/>
                    </a:lnTo>
                    <a:cubicBezTo>
                      <a:pt x="1710690" y="6066790"/>
                      <a:pt x="1728470" y="6066790"/>
                      <a:pt x="1746250" y="6066790"/>
                    </a:cubicBezTo>
                    <a:lnTo>
                      <a:pt x="6709063" y="6066790"/>
                    </a:lnTo>
                    <a:lnTo>
                      <a:pt x="6709063" y="0"/>
                    </a:lnTo>
                    <a:lnTo>
                      <a:pt x="1692910" y="0"/>
                    </a:lnTo>
                    <a:close/>
                    <a:moveTo>
                      <a:pt x="7166263" y="0"/>
                    </a:moveTo>
                    <a:lnTo>
                      <a:pt x="6709063" y="0"/>
                    </a:lnTo>
                    <a:lnTo>
                      <a:pt x="6709063" y="6065520"/>
                    </a:lnTo>
                    <a:lnTo>
                      <a:pt x="6719223" y="6065520"/>
                    </a:lnTo>
                    <a:cubicBezTo>
                      <a:pt x="7458363" y="6065520"/>
                      <a:pt x="8107333" y="5462270"/>
                      <a:pt x="8160673" y="4725670"/>
                    </a:cubicBezTo>
                    <a:lnTo>
                      <a:pt x="8410863" y="1338580"/>
                    </a:lnTo>
                    <a:cubicBezTo>
                      <a:pt x="8465473" y="603250"/>
                      <a:pt x="7905404" y="0"/>
                      <a:pt x="7166263"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6EC4C6"/>
              </a:solidFill>
            </p:spPr>
            <p:txBody>
              <a:bodyPr/>
              <a:lstStyle/>
              <a:p>
                <a:endParaRPr lang="en-GB" dirty="0"/>
              </a:p>
            </p:txBody>
          </p:sp>
        </p:grpSp>
        <p:sp>
          <p:nvSpPr>
            <p:cNvPr id="8" name="TextBox 27">
              <a:extLst>
                <a:ext uri="{FF2B5EF4-FFF2-40B4-BE49-F238E27FC236}">
                  <a16:creationId xmlns:a16="http://schemas.microsoft.com/office/drawing/2014/main" id="{F8085099-A31C-3838-98C2-A8A0EECF4935}"/>
                </a:ext>
              </a:extLst>
            </p:cNvPr>
            <p:cNvSpPr txBox="1"/>
            <p:nvPr/>
          </p:nvSpPr>
          <p:spPr>
            <a:xfrm rot="21264369">
              <a:off x="8029597" y="3489750"/>
              <a:ext cx="4760402" cy="2308341"/>
            </a:xfrm>
            <a:prstGeom prst="rect">
              <a:avLst/>
            </a:prstGeom>
          </p:spPr>
          <p:txBody>
            <a:bodyPr wrap="square" lIns="0" tIns="0" rIns="0" bIns="0" rtlCol="0" anchor="t">
              <a:spAutoFit/>
            </a:bodyPr>
            <a:lstStyle/>
            <a:p>
              <a:pPr algn="ctr"/>
              <a:r>
                <a:rPr lang="en-US" sz="2800" dirty="0">
                  <a:solidFill>
                    <a:srgbClr val="424D5B"/>
                  </a:solidFill>
                  <a:latin typeface="Fredoka"/>
                  <a:ea typeface="Fredoka"/>
                  <a:cs typeface="Fredoka"/>
                  <a:sym typeface="Fredoka"/>
                </a:rPr>
                <a:t>Urban Issues and </a:t>
              </a:r>
              <a:br>
                <a:rPr lang="en-US" sz="2800" dirty="0">
                  <a:solidFill>
                    <a:srgbClr val="424D5B"/>
                  </a:solidFill>
                  <a:latin typeface="Fredoka"/>
                  <a:ea typeface="Fredoka"/>
                  <a:cs typeface="Fredoka"/>
                  <a:sym typeface="Fredoka"/>
                </a:rPr>
              </a:br>
              <a:r>
                <a:rPr lang="en-US" sz="2800" dirty="0">
                  <a:solidFill>
                    <a:srgbClr val="424D5B"/>
                  </a:solidFill>
                  <a:latin typeface="Fredoka"/>
                  <a:ea typeface="Fredoka"/>
                  <a:cs typeface="Fredoka"/>
                  <a:sym typeface="Fredoka"/>
                </a:rPr>
                <a:t>Challenges</a:t>
              </a:r>
            </a:p>
          </p:txBody>
        </p:sp>
      </p:grpSp>
      <p:pic>
        <p:nvPicPr>
          <p:cNvPr id="23" name="Picture 22" descr="A screenshot of a video game&#10;&#10;AI-generated content may be incorrect.">
            <a:extLst>
              <a:ext uri="{FF2B5EF4-FFF2-40B4-BE49-F238E27FC236}">
                <a16:creationId xmlns:a16="http://schemas.microsoft.com/office/drawing/2014/main" id="{1CE21343-EBA5-DE12-CB46-78EBB9514447}"/>
              </a:ext>
            </a:extLst>
          </p:cNvPr>
          <p:cNvPicPr>
            <a:picLocks noChangeAspect="1"/>
          </p:cNvPicPr>
          <p:nvPr/>
        </p:nvPicPr>
        <p:blipFill>
          <a:blip r:embed="rId3">
            <a:extLst>
              <a:ext uri="{28A0092B-C50C-407E-A947-70E740481C1C}">
                <a14:useLocalDpi xmlns:a14="http://schemas.microsoft.com/office/drawing/2010/main" val="0"/>
              </a:ext>
            </a:extLst>
          </a:blip>
          <a:srcRect t="78602"/>
          <a:stretch>
            <a:fillRect/>
          </a:stretch>
        </p:blipFill>
        <p:spPr>
          <a:xfrm>
            <a:off x="3284328" y="5610025"/>
            <a:ext cx="10901252" cy="2300083"/>
          </a:xfrm>
          <a:prstGeom prst="rect">
            <a:avLst/>
          </a:prstGeom>
        </p:spPr>
      </p:pic>
      <p:grpSp>
        <p:nvGrpSpPr>
          <p:cNvPr id="10" name="Group 9">
            <a:extLst>
              <a:ext uri="{FF2B5EF4-FFF2-40B4-BE49-F238E27FC236}">
                <a16:creationId xmlns:a16="http://schemas.microsoft.com/office/drawing/2014/main" id="{481B3E06-3C8E-D6AF-8F17-809D36820D83}"/>
              </a:ext>
            </a:extLst>
          </p:cNvPr>
          <p:cNvGrpSpPr/>
          <p:nvPr/>
        </p:nvGrpSpPr>
        <p:grpSpPr>
          <a:xfrm>
            <a:off x="478059" y="2437418"/>
            <a:ext cx="2387105" cy="887251"/>
            <a:chOff x="6441631" y="9602165"/>
            <a:chExt cx="2387105" cy="887251"/>
          </a:xfrm>
        </p:grpSpPr>
        <p:pic>
          <p:nvPicPr>
            <p:cNvPr id="11" name="Graphic 10">
              <a:hlinkClick r:id="" action="ppaction://hlinkshowjump?jump=nextslide"/>
              <a:extLst>
                <a:ext uri="{FF2B5EF4-FFF2-40B4-BE49-F238E27FC236}">
                  <a16:creationId xmlns:a16="http://schemas.microsoft.com/office/drawing/2014/main" id="{22C079F7-0721-CC6F-57C4-F96BFF01D20F}"/>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8135962" y="9699403"/>
              <a:ext cx="692774" cy="692774"/>
            </a:xfrm>
            <a:prstGeom prst="rect">
              <a:avLst/>
            </a:prstGeom>
          </p:spPr>
        </p:pic>
        <p:pic>
          <p:nvPicPr>
            <p:cNvPr id="12" name="Graphic 11">
              <a:hlinkClick r:id="" action="ppaction://hlinkshowjump?jump=previousslide"/>
              <a:extLst>
                <a:ext uri="{FF2B5EF4-FFF2-40B4-BE49-F238E27FC236}">
                  <a16:creationId xmlns:a16="http://schemas.microsoft.com/office/drawing/2014/main" id="{31211B05-8D55-E0DB-D223-F03DF2510F28}"/>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flipH="1">
              <a:off x="6441631" y="9699403"/>
              <a:ext cx="692774" cy="692774"/>
            </a:xfrm>
            <a:prstGeom prst="rect">
              <a:avLst/>
            </a:prstGeom>
          </p:spPr>
        </p:pic>
        <p:pic>
          <p:nvPicPr>
            <p:cNvPr id="13" name="Graphic 12">
              <a:hlinkClick r:id="rId8" action="ppaction://hlinksldjump"/>
              <a:extLst>
                <a:ext uri="{FF2B5EF4-FFF2-40B4-BE49-F238E27FC236}">
                  <a16:creationId xmlns:a16="http://schemas.microsoft.com/office/drawing/2014/main" id="{0BEBA302-797A-C558-4E7B-AC1B40DA50AB}"/>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7191558" y="9602165"/>
              <a:ext cx="887251" cy="887251"/>
            </a:xfrm>
            <a:prstGeom prst="rect">
              <a:avLst/>
            </a:prstGeom>
          </p:spPr>
        </p:pic>
      </p:grpSp>
      <mc:AlternateContent xmlns:mc="http://schemas.openxmlformats.org/markup-compatibility/2006" xmlns:p14="http://schemas.microsoft.com/office/powerpoint/2010/main">
        <mc:Choice Requires="p14">
          <p:contentPart p14:bwMode="auto" r:id="rId11">
            <p14:nvContentPartPr>
              <p14:cNvPr id="3" name="Ink 2">
                <a:extLst>
                  <a:ext uri="{FF2B5EF4-FFF2-40B4-BE49-F238E27FC236}">
                    <a16:creationId xmlns:a16="http://schemas.microsoft.com/office/drawing/2014/main" id="{5EBDD949-75E5-76FB-34F9-CB4258C89512}"/>
                  </a:ext>
                </a:extLst>
              </p14:cNvPr>
              <p14:cNvContentPartPr/>
              <p14:nvPr/>
            </p14:nvContentPartPr>
            <p14:xfrm>
              <a:off x="4905627" y="5914476"/>
              <a:ext cx="799200" cy="27360"/>
            </p14:xfrm>
          </p:contentPart>
        </mc:Choice>
        <mc:Fallback xmlns="">
          <p:pic>
            <p:nvPicPr>
              <p:cNvPr id="3" name="Ink 2">
                <a:extLst>
                  <a:ext uri="{FF2B5EF4-FFF2-40B4-BE49-F238E27FC236}">
                    <a16:creationId xmlns:a16="http://schemas.microsoft.com/office/drawing/2014/main" id="{5EBDD949-75E5-76FB-34F9-CB4258C89512}"/>
                  </a:ext>
                </a:extLst>
              </p:cNvPr>
              <p:cNvPicPr/>
              <p:nvPr/>
            </p:nvPicPr>
            <p:blipFill>
              <a:blip r:embed="rId14"/>
              <a:stretch>
                <a:fillRect/>
              </a:stretch>
            </p:blipFill>
            <p:spPr>
              <a:xfrm>
                <a:off x="4833627" y="5770476"/>
                <a:ext cx="94284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 name="Ink 3">
                <a:extLst>
                  <a:ext uri="{FF2B5EF4-FFF2-40B4-BE49-F238E27FC236}">
                    <a16:creationId xmlns:a16="http://schemas.microsoft.com/office/drawing/2014/main" id="{719F9196-1C8B-1CE6-BEA2-68DBD08A4521}"/>
                  </a:ext>
                </a:extLst>
              </p14:cNvPr>
              <p14:cNvContentPartPr/>
              <p14:nvPr/>
            </p14:nvContentPartPr>
            <p14:xfrm>
              <a:off x="6323667" y="5905116"/>
              <a:ext cx="1345680" cy="37080"/>
            </p14:xfrm>
          </p:contentPart>
        </mc:Choice>
        <mc:Fallback xmlns="">
          <p:pic>
            <p:nvPicPr>
              <p:cNvPr id="4" name="Ink 3">
                <a:extLst>
                  <a:ext uri="{FF2B5EF4-FFF2-40B4-BE49-F238E27FC236}">
                    <a16:creationId xmlns:a16="http://schemas.microsoft.com/office/drawing/2014/main" id="{719F9196-1C8B-1CE6-BEA2-68DBD08A4521}"/>
                  </a:ext>
                </a:extLst>
              </p:cNvPr>
              <p:cNvPicPr/>
              <p:nvPr/>
            </p:nvPicPr>
            <p:blipFill>
              <a:blip r:embed="rId16"/>
              <a:stretch>
                <a:fillRect/>
              </a:stretch>
            </p:blipFill>
            <p:spPr>
              <a:xfrm>
                <a:off x="6251667" y="5761116"/>
                <a:ext cx="148932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 name="Ink 4">
                <a:extLst>
                  <a:ext uri="{FF2B5EF4-FFF2-40B4-BE49-F238E27FC236}">
                    <a16:creationId xmlns:a16="http://schemas.microsoft.com/office/drawing/2014/main" id="{293BB1E2-E47A-ACFB-411F-7C3876092524}"/>
                  </a:ext>
                </a:extLst>
              </p14:cNvPr>
              <p14:cNvContentPartPr/>
              <p14:nvPr/>
            </p14:nvContentPartPr>
            <p14:xfrm>
              <a:off x="7996947" y="5886756"/>
              <a:ext cx="1384920" cy="43200"/>
            </p14:xfrm>
          </p:contentPart>
        </mc:Choice>
        <mc:Fallback xmlns="">
          <p:pic>
            <p:nvPicPr>
              <p:cNvPr id="5" name="Ink 4">
                <a:extLst>
                  <a:ext uri="{FF2B5EF4-FFF2-40B4-BE49-F238E27FC236}">
                    <a16:creationId xmlns:a16="http://schemas.microsoft.com/office/drawing/2014/main" id="{293BB1E2-E47A-ACFB-411F-7C3876092524}"/>
                  </a:ext>
                </a:extLst>
              </p:cNvPr>
              <p:cNvPicPr/>
              <p:nvPr/>
            </p:nvPicPr>
            <p:blipFill>
              <a:blip r:embed="rId18"/>
              <a:stretch>
                <a:fillRect/>
              </a:stretch>
            </p:blipFill>
            <p:spPr>
              <a:xfrm>
                <a:off x="7924947" y="5742756"/>
                <a:ext cx="152856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Ink 17">
                <a:extLst>
                  <a:ext uri="{FF2B5EF4-FFF2-40B4-BE49-F238E27FC236}">
                    <a16:creationId xmlns:a16="http://schemas.microsoft.com/office/drawing/2014/main" id="{318CBF48-1127-9881-D58E-AFC910EFA7A8}"/>
                  </a:ext>
                </a:extLst>
              </p14:cNvPr>
              <p14:cNvContentPartPr/>
              <p14:nvPr/>
            </p14:nvContentPartPr>
            <p14:xfrm>
              <a:off x="10825196" y="5928876"/>
              <a:ext cx="565200" cy="9720"/>
            </p14:xfrm>
          </p:contentPart>
        </mc:Choice>
        <mc:Fallback xmlns="">
          <p:pic>
            <p:nvPicPr>
              <p:cNvPr id="18" name="Ink 17">
                <a:extLst>
                  <a:ext uri="{FF2B5EF4-FFF2-40B4-BE49-F238E27FC236}">
                    <a16:creationId xmlns:a16="http://schemas.microsoft.com/office/drawing/2014/main" id="{318CBF48-1127-9881-D58E-AFC910EFA7A8}"/>
                  </a:ext>
                </a:extLst>
              </p:cNvPr>
              <p:cNvPicPr/>
              <p:nvPr/>
            </p:nvPicPr>
            <p:blipFill>
              <a:blip r:embed="rId20"/>
              <a:stretch>
                <a:fillRect/>
              </a:stretch>
            </p:blipFill>
            <p:spPr>
              <a:xfrm>
                <a:off x="10753196" y="5790019"/>
                <a:ext cx="708840" cy="287087"/>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Ink 18">
                <a:extLst>
                  <a:ext uri="{FF2B5EF4-FFF2-40B4-BE49-F238E27FC236}">
                    <a16:creationId xmlns:a16="http://schemas.microsoft.com/office/drawing/2014/main" id="{32D70806-DCCE-20A7-243B-01208E273CD7}"/>
                  </a:ext>
                </a:extLst>
              </p14:cNvPr>
              <p14:cNvContentPartPr/>
              <p14:nvPr/>
            </p14:nvContentPartPr>
            <p14:xfrm>
              <a:off x="11898716" y="5924596"/>
              <a:ext cx="1030320" cy="27000"/>
            </p14:xfrm>
          </p:contentPart>
        </mc:Choice>
        <mc:Fallback xmlns="">
          <p:pic>
            <p:nvPicPr>
              <p:cNvPr id="19" name="Ink 18">
                <a:extLst>
                  <a:ext uri="{FF2B5EF4-FFF2-40B4-BE49-F238E27FC236}">
                    <a16:creationId xmlns:a16="http://schemas.microsoft.com/office/drawing/2014/main" id="{32D70806-DCCE-20A7-243B-01208E273CD7}"/>
                  </a:ext>
                </a:extLst>
              </p:cNvPr>
              <p:cNvPicPr/>
              <p:nvPr/>
            </p:nvPicPr>
            <p:blipFill>
              <a:blip r:embed="rId22"/>
              <a:stretch>
                <a:fillRect/>
              </a:stretch>
            </p:blipFill>
            <p:spPr>
              <a:xfrm>
                <a:off x="11826716" y="5780596"/>
                <a:ext cx="117396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Ink 19">
                <a:extLst>
                  <a:ext uri="{FF2B5EF4-FFF2-40B4-BE49-F238E27FC236}">
                    <a16:creationId xmlns:a16="http://schemas.microsoft.com/office/drawing/2014/main" id="{5A98D733-7478-9BC2-878B-939A794217BC}"/>
                  </a:ext>
                </a:extLst>
              </p14:cNvPr>
              <p14:cNvContentPartPr/>
              <p14:nvPr/>
            </p14:nvContentPartPr>
            <p14:xfrm>
              <a:off x="4868183" y="6234158"/>
              <a:ext cx="1149480" cy="14400"/>
            </p14:xfrm>
          </p:contentPart>
        </mc:Choice>
        <mc:Fallback xmlns="">
          <p:pic>
            <p:nvPicPr>
              <p:cNvPr id="20" name="Ink 19">
                <a:extLst>
                  <a:ext uri="{FF2B5EF4-FFF2-40B4-BE49-F238E27FC236}">
                    <a16:creationId xmlns:a16="http://schemas.microsoft.com/office/drawing/2014/main" id="{5A98D733-7478-9BC2-878B-939A794217BC}"/>
                  </a:ext>
                </a:extLst>
              </p:cNvPr>
              <p:cNvPicPr/>
              <p:nvPr/>
            </p:nvPicPr>
            <p:blipFill>
              <a:blip r:embed="rId24"/>
              <a:stretch>
                <a:fillRect/>
              </a:stretch>
            </p:blipFill>
            <p:spPr>
              <a:xfrm>
                <a:off x="4796183" y="6090158"/>
                <a:ext cx="1293120" cy="302040"/>
              </a:xfrm>
              <a:prstGeom prst="rect">
                <a:avLst/>
              </a:prstGeom>
            </p:spPr>
          </p:pic>
        </mc:Fallback>
      </mc:AlternateContent>
      <p:cxnSp>
        <p:nvCxnSpPr>
          <p:cNvPr id="22" name="Straight Connector 21">
            <a:extLst>
              <a:ext uri="{FF2B5EF4-FFF2-40B4-BE49-F238E27FC236}">
                <a16:creationId xmlns:a16="http://schemas.microsoft.com/office/drawing/2014/main" id="{DE6AEBFD-7057-BF13-52F7-51136CD27A47}"/>
              </a:ext>
            </a:extLst>
          </p:cNvPr>
          <p:cNvCxnSpPr/>
          <p:nvPr/>
        </p:nvCxnSpPr>
        <p:spPr>
          <a:xfrm flipV="1">
            <a:off x="5299870" y="5026315"/>
            <a:ext cx="0" cy="583710"/>
          </a:xfrm>
          <a:prstGeom prst="line">
            <a:avLst/>
          </a:prstGeom>
          <a:ln w="38100" cap="rnd">
            <a:solidFill>
              <a:srgbClr val="536072"/>
            </a:solidFill>
            <a:headEnd type="ova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2B50D05-13C0-C873-E05A-7F38E2E44361}"/>
              </a:ext>
            </a:extLst>
          </p:cNvPr>
          <p:cNvSpPr txBox="1"/>
          <p:nvPr/>
        </p:nvSpPr>
        <p:spPr>
          <a:xfrm>
            <a:off x="3458784" y="2001352"/>
            <a:ext cx="3990443" cy="2954655"/>
          </a:xfrm>
          <a:prstGeom prst="rect">
            <a:avLst/>
          </a:prstGeom>
        </p:spPr>
        <p:txBody>
          <a:bodyPr wrap="square" lIns="0" tIns="0" rIns="0" bIns="0" rtlCol="0" anchor="t">
            <a:spAutoFit/>
          </a:bodyPr>
          <a:lstStyle/>
          <a:p>
            <a:r>
              <a:rPr lang="en-US" sz="24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Present key points about different sides of an argument, issue or the strengths and weaknesses of an idea. </a:t>
            </a:r>
            <a:r>
              <a:rPr lang="en-US" sz="2400" b="1" dirty="0">
                <a:solidFill>
                  <a:srgbClr val="FF0000"/>
                </a:solidFill>
                <a:latin typeface="Open Sans" panose="020B0806030504020204" pitchFamily="34" charset="0"/>
                <a:ea typeface="Open Sans" panose="020B0806030504020204" pitchFamily="34" charset="0"/>
                <a:cs typeface="Open Sans" panose="020B0806030504020204" pitchFamily="34" charset="0"/>
                <a:sym typeface="Fredoka"/>
              </a:rPr>
              <a:t>!!!</a:t>
            </a:r>
            <a:r>
              <a:rPr lang="en-US" sz="24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 In this case you must discuss both social and economic challenges </a:t>
            </a:r>
            <a:r>
              <a:rPr lang="en-US" sz="2400" b="1" dirty="0">
                <a:solidFill>
                  <a:srgbClr val="FF0000"/>
                </a:solidFill>
                <a:latin typeface="Open Sans" panose="020B0806030504020204" pitchFamily="34" charset="0"/>
                <a:ea typeface="Open Sans" panose="020B0806030504020204" pitchFamily="34" charset="0"/>
                <a:cs typeface="Open Sans" panose="020B0806030504020204" pitchFamily="34" charset="0"/>
                <a:sym typeface="Fredoka"/>
              </a:rPr>
              <a:t>!!!</a:t>
            </a:r>
          </a:p>
        </p:txBody>
      </p:sp>
      <p:sp>
        <p:nvSpPr>
          <p:cNvPr id="25" name="TextBox 24">
            <a:extLst>
              <a:ext uri="{FF2B5EF4-FFF2-40B4-BE49-F238E27FC236}">
                <a16:creationId xmlns:a16="http://schemas.microsoft.com/office/drawing/2014/main" id="{782777E0-56E3-A05E-124D-2AE108074B75}"/>
              </a:ext>
            </a:extLst>
          </p:cNvPr>
          <p:cNvSpPr txBox="1"/>
          <p:nvPr/>
        </p:nvSpPr>
        <p:spPr>
          <a:xfrm>
            <a:off x="5009124" y="698500"/>
            <a:ext cx="4724400" cy="738664"/>
          </a:xfrm>
          <a:prstGeom prst="rect">
            <a:avLst/>
          </a:prstGeom>
        </p:spPr>
        <p:txBody>
          <a:bodyPr wrap="square" lIns="0" tIns="0" rIns="0" bIns="0" rtlCol="0" anchor="t">
            <a:spAutoFit/>
          </a:bodyPr>
          <a:lstStyle/>
          <a:p>
            <a:r>
              <a:rPr lang="en-US" sz="24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The increase in the population and physical size of a city.</a:t>
            </a:r>
          </a:p>
        </p:txBody>
      </p:sp>
      <p:cxnSp>
        <p:nvCxnSpPr>
          <p:cNvPr id="27" name="Straight Connector 26">
            <a:extLst>
              <a:ext uri="{FF2B5EF4-FFF2-40B4-BE49-F238E27FC236}">
                <a16:creationId xmlns:a16="http://schemas.microsoft.com/office/drawing/2014/main" id="{5F736749-7877-8D7B-D894-9538BD12C1D7}"/>
              </a:ext>
            </a:extLst>
          </p:cNvPr>
          <p:cNvCxnSpPr>
            <a:cxnSpLocks/>
            <a:endCxn id="25" idx="2"/>
          </p:cNvCxnSpPr>
          <p:nvPr/>
        </p:nvCxnSpPr>
        <p:spPr>
          <a:xfrm flipV="1">
            <a:off x="7371324" y="1437164"/>
            <a:ext cx="0" cy="4237093"/>
          </a:xfrm>
          <a:prstGeom prst="line">
            <a:avLst/>
          </a:prstGeom>
          <a:ln w="38100" cap="rnd">
            <a:solidFill>
              <a:srgbClr val="536072"/>
            </a:solidFill>
            <a:head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D6FE2C3-9B9C-7007-7902-AE639DB73B3F}"/>
              </a:ext>
            </a:extLst>
          </p:cNvPr>
          <p:cNvCxnSpPr/>
          <p:nvPr/>
        </p:nvCxnSpPr>
        <p:spPr>
          <a:xfrm flipV="1">
            <a:off x="8652670" y="5090547"/>
            <a:ext cx="0" cy="583710"/>
          </a:xfrm>
          <a:prstGeom prst="line">
            <a:avLst/>
          </a:prstGeom>
          <a:ln w="38100" cap="rnd">
            <a:solidFill>
              <a:srgbClr val="536072"/>
            </a:solidFill>
            <a:headEnd type="ova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E8803326-52D6-D831-E20D-F0671DA8B7EF}"/>
              </a:ext>
            </a:extLst>
          </p:cNvPr>
          <p:cNvSpPr txBox="1"/>
          <p:nvPr/>
        </p:nvSpPr>
        <p:spPr>
          <a:xfrm>
            <a:off x="7451964" y="3904498"/>
            <a:ext cx="3938432" cy="1107996"/>
          </a:xfrm>
          <a:prstGeom prst="rect">
            <a:avLst/>
          </a:prstGeom>
        </p:spPr>
        <p:txBody>
          <a:bodyPr wrap="square" lIns="0" tIns="0" rIns="0" bIns="0" rtlCol="0" anchor="t">
            <a:spAutoFit/>
          </a:bodyPr>
          <a:lstStyle/>
          <a:p>
            <a:r>
              <a:rPr lang="en-US" sz="24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Reference to cities in low-income countries or newly emerging economies. </a:t>
            </a:r>
          </a:p>
        </p:txBody>
      </p:sp>
      <p:cxnSp>
        <p:nvCxnSpPr>
          <p:cNvPr id="34" name="Straight Connector 33">
            <a:extLst>
              <a:ext uri="{FF2B5EF4-FFF2-40B4-BE49-F238E27FC236}">
                <a16:creationId xmlns:a16="http://schemas.microsoft.com/office/drawing/2014/main" id="{9EAABAD8-2435-FF92-D841-99B3E9F9383B}"/>
              </a:ext>
            </a:extLst>
          </p:cNvPr>
          <p:cNvCxnSpPr>
            <a:cxnSpLocks/>
          </p:cNvCxnSpPr>
          <p:nvPr/>
        </p:nvCxnSpPr>
        <p:spPr>
          <a:xfrm flipV="1">
            <a:off x="11395870" y="2892715"/>
            <a:ext cx="0" cy="2781542"/>
          </a:xfrm>
          <a:prstGeom prst="line">
            <a:avLst/>
          </a:prstGeom>
          <a:ln w="38100" cap="rnd">
            <a:solidFill>
              <a:srgbClr val="536072"/>
            </a:solidFill>
            <a:headEnd type="ova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B610EE5-15FD-8E41-34AF-790AE50CC6C5}"/>
              </a:ext>
            </a:extLst>
          </p:cNvPr>
          <p:cNvSpPr txBox="1"/>
          <p:nvPr/>
        </p:nvSpPr>
        <p:spPr>
          <a:xfrm>
            <a:off x="9716459" y="1784719"/>
            <a:ext cx="4148929" cy="1107996"/>
          </a:xfrm>
          <a:prstGeom prst="rect">
            <a:avLst/>
          </a:prstGeom>
        </p:spPr>
        <p:txBody>
          <a:bodyPr wrap="square" lIns="0" tIns="0" rIns="0" bIns="0" rtlCol="0" anchor="t">
            <a:spAutoFit/>
          </a:bodyPr>
          <a:lstStyle/>
          <a:p>
            <a:r>
              <a:rPr lang="en-US" sz="24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The problems that affect people’s daily lives and wellbeing.</a:t>
            </a:r>
          </a:p>
        </p:txBody>
      </p:sp>
      <p:cxnSp>
        <p:nvCxnSpPr>
          <p:cNvPr id="36" name="Straight Connector 35">
            <a:extLst>
              <a:ext uri="{FF2B5EF4-FFF2-40B4-BE49-F238E27FC236}">
                <a16:creationId xmlns:a16="http://schemas.microsoft.com/office/drawing/2014/main" id="{9AB1CA92-6D8B-A0CC-C248-7A9FB7220B33}"/>
              </a:ext>
            </a:extLst>
          </p:cNvPr>
          <p:cNvCxnSpPr>
            <a:cxnSpLocks/>
          </p:cNvCxnSpPr>
          <p:nvPr/>
        </p:nvCxnSpPr>
        <p:spPr>
          <a:xfrm>
            <a:off x="12005470" y="6176356"/>
            <a:ext cx="0" cy="583710"/>
          </a:xfrm>
          <a:prstGeom prst="line">
            <a:avLst/>
          </a:prstGeom>
          <a:ln w="38100" cap="rnd">
            <a:solidFill>
              <a:srgbClr val="536072"/>
            </a:solidFill>
            <a:head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6998108-84AE-A1F1-37A9-6C8A128BC2D1}"/>
              </a:ext>
            </a:extLst>
          </p:cNvPr>
          <p:cNvSpPr txBox="1"/>
          <p:nvPr/>
        </p:nvSpPr>
        <p:spPr>
          <a:xfrm>
            <a:off x="9381867" y="6802112"/>
            <a:ext cx="3640322" cy="1107996"/>
          </a:xfrm>
          <a:prstGeom prst="rect">
            <a:avLst/>
          </a:prstGeom>
        </p:spPr>
        <p:txBody>
          <a:bodyPr wrap="square" lIns="0" tIns="0" rIns="0" bIns="0" rtlCol="0" anchor="t">
            <a:spAutoFit/>
          </a:bodyPr>
          <a:lstStyle/>
          <a:p>
            <a:r>
              <a:rPr lang="en-US" sz="24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The problems linked to jobs, income, and the wider economy.</a:t>
            </a:r>
          </a:p>
        </p:txBody>
      </p:sp>
      <p:cxnSp>
        <p:nvCxnSpPr>
          <p:cNvPr id="39" name="Straight Connector 38">
            <a:extLst>
              <a:ext uri="{FF2B5EF4-FFF2-40B4-BE49-F238E27FC236}">
                <a16:creationId xmlns:a16="http://schemas.microsoft.com/office/drawing/2014/main" id="{0DB9610C-5FA9-AEA0-FE2F-0A0FDFD4875B}"/>
              </a:ext>
            </a:extLst>
          </p:cNvPr>
          <p:cNvCxnSpPr>
            <a:cxnSpLocks/>
          </p:cNvCxnSpPr>
          <p:nvPr/>
        </p:nvCxnSpPr>
        <p:spPr>
          <a:xfrm>
            <a:off x="5299870" y="7064255"/>
            <a:ext cx="0" cy="583710"/>
          </a:xfrm>
          <a:prstGeom prst="line">
            <a:avLst/>
          </a:prstGeom>
          <a:ln w="38100" cap="rnd">
            <a:solidFill>
              <a:srgbClr val="536072"/>
            </a:solidFill>
            <a:headEnd type="ova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5">
            <p14:nvContentPartPr>
              <p14:cNvPr id="40" name="Ink 39">
                <a:extLst>
                  <a:ext uri="{FF2B5EF4-FFF2-40B4-BE49-F238E27FC236}">
                    <a16:creationId xmlns:a16="http://schemas.microsoft.com/office/drawing/2014/main" id="{226009BF-B81B-173B-CC26-CBC8B5C5135F}"/>
                  </a:ext>
                </a:extLst>
              </p14:cNvPr>
              <p14:cNvContentPartPr/>
              <p14:nvPr/>
            </p14:nvContentPartPr>
            <p14:xfrm>
              <a:off x="4930257" y="6802890"/>
              <a:ext cx="1149480" cy="14400"/>
            </p14:xfrm>
          </p:contentPart>
        </mc:Choice>
        <mc:Fallback xmlns="">
          <p:pic>
            <p:nvPicPr>
              <p:cNvPr id="40" name="Ink 39">
                <a:extLst>
                  <a:ext uri="{FF2B5EF4-FFF2-40B4-BE49-F238E27FC236}">
                    <a16:creationId xmlns:a16="http://schemas.microsoft.com/office/drawing/2014/main" id="{226009BF-B81B-173B-CC26-CBC8B5C5135F}"/>
                  </a:ext>
                </a:extLst>
              </p:cNvPr>
              <p:cNvPicPr/>
              <p:nvPr/>
            </p:nvPicPr>
            <p:blipFill>
              <a:blip r:embed="rId24"/>
              <a:stretch>
                <a:fillRect/>
              </a:stretch>
            </p:blipFill>
            <p:spPr>
              <a:xfrm>
                <a:off x="4858257" y="6658890"/>
                <a:ext cx="129312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1" name="Ink 40">
                <a:extLst>
                  <a:ext uri="{FF2B5EF4-FFF2-40B4-BE49-F238E27FC236}">
                    <a16:creationId xmlns:a16="http://schemas.microsoft.com/office/drawing/2014/main" id="{388EDDBB-6176-EC72-E659-71332348607A}"/>
                  </a:ext>
                </a:extLst>
              </p14:cNvPr>
              <p14:cNvContentPartPr/>
              <p14:nvPr/>
            </p14:nvContentPartPr>
            <p14:xfrm>
              <a:off x="6877224" y="6817290"/>
              <a:ext cx="1149480" cy="14400"/>
            </p14:xfrm>
          </p:contentPart>
        </mc:Choice>
        <mc:Fallback xmlns="">
          <p:pic>
            <p:nvPicPr>
              <p:cNvPr id="41" name="Ink 40">
                <a:extLst>
                  <a:ext uri="{FF2B5EF4-FFF2-40B4-BE49-F238E27FC236}">
                    <a16:creationId xmlns:a16="http://schemas.microsoft.com/office/drawing/2014/main" id="{388EDDBB-6176-EC72-E659-71332348607A}"/>
                  </a:ext>
                </a:extLst>
              </p:cNvPr>
              <p:cNvPicPr/>
              <p:nvPr/>
            </p:nvPicPr>
            <p:blipFill>
              <a:blip r:embed="rId24"/>
              <a:stretch>
                <a:fillRect/>
              </a:stretch>
            </p:blipFill>
            <p:spPr>
              <a:xfrm>
                <a:off x="6805224" y="6673290"/>
                <a:ext cx="1293120" cy="302040"/>
              </a:xfrm>
              <a:prstGeom prst="rect">
                <a:avLst/>
              </a:prstGeom>
            </p:spPr>
          </p:pic>
        </mc:Fallback>
      </mc:AlternateContent>
      <p:sp>
        <p:nvSpPr>
          <p:cNvPr id="42" name="TextBox 41">
            <a:extLst>
              <a:ext uri="{FF2B5EF4-FFF2-40B4-BE49-F238E27FC236}">
                <a16:creationId xmlns:a16="http://schemas.microsoft.com/office/drawing/2014/main" id="{CA947F47-5CFE-580B-A5A1-C942D3A58D17}"/>
              </a:ext>
            </a:extLst>
          </p:cNvPr>
          <p:cNvSpPr txBox="1"/>
          <p:nvPr/>
        </p:nvSpPr>
        <p:spPr>
          <a:xfrm>
            <a:off x="4239659" y="7695956"/>
            <a:ext cx="2327429" cy="738664"/>
          </a:xfrm>
          <a:prstGeom prst="rect">
            <a:avLst/>
          </a:prstGeom>
        </p:spPr>
        <p:txBody>
          <a:bodyPr wrap="square" lIns="0" tIns="0" rIns="0" bIns="0" rtlCol="0" anchor="t">
            <a:spAutoFit/>
          </a:bodyPr>
          <a:lstStyle/>
          <a:p>
            <a:r>
              <a:rPr lang="en-US" sz="24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You must refer to Figure 1.</a:t>
            </a:r>
          </a:p>
        </p:txBody>
      </p:sp>
      <p:sp>
        <p:nvSpPr>
          <p:cNvPr id="43" name="TextBox 42">
            <a:extLst>
              <a:ext uri="{FF2B5EF4-FFF2-40B4-BE49-F238E27FC236}">
                <a16:creationId xmlns:a16="http://schemas.microsoft.com/office/drawing/2014/main" id="{4602ABBE-BEA0-2CB4-AC97-D7671B7FDE43}"/>
              </a:ext>
            </a:extLst>
          </p:cNvPr>
          <p:cNvSpPr txBox="1"/>
          <p:nvPr/>
        </p:nvSpPr>
        <p:spPr>
          <a:xfrm>
            <a:off x="6527378" y="7695956"/>
            <a:ext cx="2327429" cy="1477328"/>
          </a:xfrm>
          <a:prstGeom prst="rect">
            <a:avLst/>
          </a:prstGeom>
        </p:spPr>
        <p:txBody>
          <a:bodyPr wrap="square" lIns="0" tIns="0" rIns="0" bIns="0" rtlCol="0" anchor="t">
            <a:spAutoFit/>
          </a:bodyPr>
          <a:lstStyle/>
          <a:p>
            <a:r>
              <a:rPr lang="en-US" sz="24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You must refer to the case study we have studied. </a:t>
            </a:r>
          </a:p>
        </p:txBody>
      </p:sp>
      <p:cxnSp>
        <p:nvCxnSpPr>
          <p:cNvPr id="44" name="Straight Connector 43">
            <a:extLst>
              <a:ext uri="{FF2B5EF4-FFF2-40B4-BE49-F238E27FC236}">
                <a16:creationId xmlns:a16="http://schemas.microsoft.com/office/drawing/2014/main" id="{08D58706-D33B-6A6C-5D78-CF4E48674A1E}"/>
              </a:ext>
            </a:extLst>
          </p:cNvPr>
          <p:cNvCxnSpPr>
            <a:cxnSpLocks/>
          </p:cNvCxnSpPr>
          <p:nvPr/>
        </p:nvCxnSpPr>
        <p:spPr>
          <a:xfrm>
            <a:off x="7384085" y="7064255"/>
            <a:ext cx="0" cy="583710"/>
          </a:xfrm>
          <a:prstGeom prst="line">
            <a:avLst/>
          </a:prstGeom>
          <a:ln w="38100" cap="rnd">
            <a:solidFill>
              <a:srgbClr val="536072"/>
            </a:solidFill>
            <a:headEnd type="ova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588AB25E-3125-CD68-60FD-0DF92C50F6F7}"/>
              </a:ext>
            </a:extLst>
          </p:cNvPr>
          <p:cNvSpPr txBox="1"/>
          <p:nvPr/>
        </p:nvSpPr>
        <p:spPr>
          <a:xfrm>
            <a:off x="12155662" y="8637560"/>
            <a:ext cx="2327429" cy="1846659"/>
          </a:xfrm>
          <a:prstGeom prst="rect">
            <a:avLst/>
          </a:prstGeom>
        </p:spPr>
        <p:txBody>
          <a:bodyPr wrap="square" lIns="0" tIns="0" rIns="0" bIns="0" rtlCol="0" anchor="t">
            <a:spAutoFit/>
          </a:bodyPr>
          <a:lstStyle/>
          <a:p>
            <a:r>
              <a:rPr lang="en-US" sz="24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You will be assessed for spelling, punctuation, and grammar. </a:t>
            </a:r>
          </a:p>
        </p:txBody>
      </p:sp>
      <p:cxnSp>
        <p:nvCxnSpPr>
          <p:cNvPr id="46" name="Straight Connector 45">
            <a:extLst>
              <a:ext uri="{FF2B5EF4-FFF2-40B4-BE49-F238E27FC236}">
                <a16:creationId xmlns:a16="http://schemas.microsoft.com/office/drawing/2014/main" id="{09A7D63D-840B-533C-E25D-4D32EC16553D}"/>
              </a:ext>
            </a:extLst>
          </p:cNvPr>
          <p:cNvCxnSpPr>
            <a:cxnSpLocks/>
          </p:cNvCxnSpPr>
          <p:nvPr/>
        </p:nvCxnSpPr>
        <p:spPr>
          <a:xfrm>
            <a:off x="13319377" y="7949029"/>
            <a:ext cx="0" cy="583710"/>
          </a:xfrm>
          <a:prstGeom prst="line">
            <a:avLst/>
          </a:prstGeom>
          <a:ln w="38100" cap="rnd">
            <a:solidFill>
              <a:srgbClr val="536072"/>
            </a:solidFill>
            <a:headEnd type="ova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6C46CE37-4A46-FFE3-83E3-96B1C117955F}"/>
              </a:ext>
            </a:extLst>
          </p:cNvPr>
          <p:cNvGrpSpPr/>
          <p:nvPr/>
        </p:nvGrpSpPr>
        <p:grpSpPr>
          <a:xfrm>
            <a:off x="6214269" y="10174043"/>
            <a:ext cx="3124200" cy="519357"/>
            <a:chOff x="4702722" y="9210782"/>
            <a:chExt cx="1857404" cy="308769"/>
          </a:xfrm>
        </p:grpSpPr>
        <p:sp>
          <p:nvSpPr>
            <p:cNvPr id="17" name="Rounded Rectangle 16">
              <a:hlinkClick r:id="rId27"/>
              <a:extLst>
                <a:ext uri="{FF2B5EF4-FFF2-40B4-BE49-F238E27FC236}">
                  <a16:creationId xmlns:a16="http://schemas.microsoft.com/office/drawing/2014/main" id="{2F5EA3E3-AE96-7B84-2311-FA09EE610B22}"/>
                </a:ext>
              </a:extLst>
            </p:cNvPr>
            <p:cNvSpPr/>
            <p:nvPr/>
          </p:nvSpPr>
          <p:spPr>
            <a:xfrm>
              <a:off x="4702722" y="9210782"/>
              <a:ext cx="1857404" cy="30876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21" name="Picture 20" descr="Internet Geography">
              <a:hlinkClick r:id="rId27"/>
              <a:extLst>
                <a:ext uri="{FF2B5EF4-FFF2-40B4-BE49-F238E27FC236}">
                  <a16:creationId xmlns:a16="http://schemas.microsoft.com/office/drawing/2014/main" id="{FF1A7F48-1BE5-D160-FBA1-57343867C771}"/>
                </a:ext>
              </a:extLst>
            </p:cNvPr>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4729913" y="9254588"/>
              <a:ext cx="1793919" cy="206499"/>
            </a:xfrm>
            <a:prstGeom prst="rect">
              <a:avLst/>
            </a:prstGeom>
            <a:noFill/>
            <a:ln>
              <a:noFill/>
            </a:ln>
          </p:spPr>
        </p:pic>
      </p:grpSp>
      <p:grpSp>
        <p:nvGrpSpPr>
          <p:cNvPr id="28" name="Group 27">
            <a:extLst>
              <a:ext uri="{FF2B5EF4-FFF2-40B4-BE49-F238E27FC236}">
                <a16:creationId xmlns:a16="http://schemas.microsoft.com/office/drawing/2014/main" id="{48E2FF01-91C1-BD06-A41B-5F7CF0A9B4E9}"/>
              </a:ext>
            </a:extLst>
          </p:cNvPr>
          <p:cNvGrpSpPr/>
          <p:nvPr/>
        </p:nvGrpSpPr>
        <p:grpSpPr>
          <a:xfrm>
            <a:off x="303561" y="3499257"/>
            <a:ext cx="2982482" cy="685800"/>
            <a:chOff x="303561" y="3670300"/>
            <a:chExt cx="2982482" cy="685800"/>
          </a:xfrm>
        </p:grpSpPr>
        <p:sp>
          <p:nvSpPr>
            <p:cNvPr id="29" name="Rounded Rectangle 28">
              <a:hlinkClick r:id="rId8" action="ppaction://hlinksldjump"/>
              <a:extLst>
                <a:ext uri="{FF2B5EF4-FFF2-40B4-BE49-F238E27FC236}">
                  <a16:creationId xmlns:a16="http://schemas.microsoft.com/office/drawing/2014/main" id="{48F49AC4-E6B9-BF92-947D-2CF26751BE5D}"/>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30" name="TextBox 29">
              <a:hlinkClick r:id="rId8" action="ppaction://hlinksldjump"/>
              <a:extLst>
                <a:ext uri="{FF2B5EF4-FFF2-40B4-BE49-F238E27FC236}">
                  <a16:creationId xmlns:a16="http://schemas.microsoft.com/office/drawing/2014/main" id="{6A693DF3-4A68-5A55-5F0A-531791E0DD8D}"/>
                </a:ext>
              </a:extLst>
            </p:cNvPr>
            <p:cNvSpPr txBox="1"/>
            <p:nvPr/>
          </p:nvSpPr>
          <p:spPr>
            <a:xfrm>
              <a:off x="346869" y="3767539"/>
              <a:ext cx="2657585" cy="461665"/>
            </a:xfrm>
            <a:prstGeom prst="rect">
              <a:avLst/>
            </a:prstGeom>
            <a:noFill/>
          </p:spPr>
          <p:txBody>
            <a:bodyPr wrap="square" rtlCol="0">
              <a:spAutoFit/>
            </a:bodyPr>
            <a:lstStyle/>
            <a:p>
              <a:r>
                <a:rPr lang="en-GB" sz="2400" b="1" dirty="0"/>
                <a:t>Exam Question</a:t>
              </a:r>
            </a:p>
          </p:txBody>
        </p:sp>
      </p:grpSp>
      <p:grpSp>
        <p:nvGrpSpPr>
          <p:cNvPr id="31" name="Group 30">
            <a:extLst>
              <a:ext uri="{FF2B5EF4-FFF2-40B4-BE49-F238E27FC236}">
                <a16:creationId xmlns:a16="http://schemas.microsoft.com/office/drawing/2014/main" id="{3320CDE4-4E34-4B50-E3E7-D6990967C322}"/>
              </a:ext>
            </a:extLst>
          </p:cNvPr>
          <p:cNvGrpSpPr/>
          <p:nvPr/>
        </p:nvGrpSpPr>
        <p:grpSpPr>
          <a:xfrm>
            <a:off x="270669" y="4285027"/>
            <a:ext cx="3015374" cy="685800"/>
            <a:chOff x="270669" y="3670300"/>
            <a:chExt cx="3015374" cy="685800"/>
          </a:xfrm>
        </p:grpSpPr>
        <p:sp>
          <p:nvSpPr>
            <p:cNvPr id="38" name="Rounded Rectangle 37">
              <a:hlinkClick r:id="rId29" action="ppaction://hlinksldjump"/>
              <a:extLst>
                <a:ext uri="{FF2B5EF4-FFF2-40B4-BE49-F238E27FC236}">
                  <a16:creationId xmlns:a16="http://schemas.microsoft.com/office/drawing/2014/main" id="{D1BB5165-5485-4C63-D0FB-EDBEC41959CE}"/>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47" name="TextBox 46">
              <a:hlinkClick r:id="rId29" action="ppaction://hlinksldjump"/>
              <a:extLst>
                <a:ext uri="{FF2B5EF4-FFF2-40B4-BE49-F238E27FC236}">
                  <a16:creationId xmlns:a16="http://schemas.microsoft.com/office/drawing/2014/main" id="{5A82DDD7-6491-8B3A-F6FC-58842310A117}"/>
                </a:ext>
              </a:extLst>
            </p:cNvPr>
            <p:cNvSpPr txBox="1"/>
            <p:nvPr/>
          </p:nvSpPr>
          <p:spPr>
            <a:xfrm>
              <a:off x="270669" y="3767539"/>
              <a:ext cx="2657585" cy="461665"/>
            </a:xfrm>
            <a:prstGeom prst="rect">
              <a:avLst/>
            </a:prstGeom>
            <a:noFill/>
          </p:spPr>
          <p:txBody>
            <a:bodyPr wrap="square" rtlCol="0">
              <a:spAutoFit/>
            </a:bodyPr>
            <a:lstStyle/>
            <a:p>
              <a:r>
                <a:rPr lang="en-GB" sz="2400" b="1" dirty="0"/>
                <a:t>Deconstruct the Q</a:t>
              </a:r>
            </a:p>
          </p:txBody>
        </p:sp>
      </p:grpSp>
      <p:grpSp>
        <p:nvGrpSpPr>
          <p:cNvPr id="48" name="Group 47">
            <a:extLst>
              <a:ext uri="{FF2B5EF4-FFF2-40B4-BE49-F238E27FC236}">
                <a16:creationId xmlns:a16="http://schemas.microsoft.com/office/drawing/2014/main" id="{C93B3F92-8F2B-3825-8D79-7E1F38AC46DE}"/>
              </a:ext>
            </a:extLst>
          </p:cNvPr>
          <p:cNvGrpSpPr/>
          <p:nvPr/>
        </p:nvGrpSpPr>
        <p:grpSpPr>
          <a:xfrm>
            <a:off x="297163" y="5068066"/>
            <a:ext cx="2982482" cy="685800"/>
            <a:chOff x="303561" y="3670300"/>
            <a:chExt cx="2982482" cy="685800"/>
          </a:xfrm>
        </p:grpSpPr>
        <p:sp>
          <p:nvSpPr>
            <p:cNvPr id="49" name="Rounded Rectangle 48">
              <a:hlinkClick r:id="rId30" action="ppaction://hlinksldjump"/>
              <a:extLst>
                <a:ext uri="{FF2B5EF4-FFF2-40B4-BE49-F238E27FC236}">
                  <a16:creationId xmlns:a16="http://schemas.microsoft.com/office/drawing/2014/main" id="{A0A4FC84-04A4-D5FF-218C-4D76AAC12538}"/>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50" name="TextBox 49">
              <a:hlinkClick r:id="rId30" action="ppaction://hlinksldjump"/>
              <a:extLst>
                <a:ext uri="{FF2B5EF4-FFF2-40B4-BE49-F238E27FC236}">
                  <a16:creationId xmlns:a16="http://schemas.microsoft.com/office/drawing/2014/main" id="{3D6F9BBB-6E25-0228-BD38-F9AFCBBE9EDC}"/>
                </a:ext>
              </a:extLst>
            </p:cNvPr>
            <p:cNvSpPr txBox="1"/>
            <p:nvPr/>
          </p:nvSpPr>
          <p:spPr>
            <a:xfrm>
              <a:off x="353267" y="3767539"/>
              <a:ext cx="2657585" cy="461665"/>
            </a:xfrm>
            <a:prstGeom prst="rect">
              <a:avLst/>
            </a:prstGeom>
            <a:noFill/>
          </p:spPr>
          <p:txBody>
            <a:bodyPr wrap="square" rtlCol="0">
              <a:spAutoFit/>
            </a:bodyPr>
            <a:lstStyle/>
            <a:p>
              <a:r>
                <a:rPr lang="en-GB" sz="2400" b="1" dirty="0"/>
                <a:t>Figure Analysis</a:t>
              </a:r>
            </a:p>
          </p:txBody>
        </p:sp>
      </p:grpSp>
      <p:grpSp>
        <p:nvGrpSpPr>
          <p:cNvPr id="51" name="Group 50">
            <a:extLst>
              <a:ext uri="{FF2B5EF4-FFF2-40B4-BE49-F238E27FC236}">
                <a16:creationId xmlns:a16="http://schemas.microsoft.com/office/drawing/2014/main" id="{2CA60140-C2F7-BCC1-9C24-EB04A94E384C}"/>
              </a:ext>
            </a:extLst>
          </p:cNvPr>
          <p:cNvGrpSpPr/>
          <p:nvPr/>
        </p:nvGrpSpPr>
        <p:grpSpPr>
          <a:xfrm>
            <a:off x="307442" y="5851105"/>
            <a:ext cx="2982482" cy="685800"/>
            <a:chOff x="303561" y="3670300"/>
            <a:chExt cx="2982482" cy="685800"/>
          </a:xfrm>
        </p:grpSpPr>
        <p:sp>
          <p:nvSpPr>
            <p:cNvPr id="52" name="Rounded Rectangle 51">
              <a:hlinkClick r:id="rId31" action="ppaction://hlinksldjump"/>
              <a:extLst>
                <a:ext uri="{FF2B5EF4-FFF2-40B4-BE49-F238E27FC236}">
                  <a16:creationId xmlns:a16="http://schemas.microsoft.com/office/drawing/2014/main" id="{B6C4A430-0C95-69F4-67A5-0E79C983BD7F}"/>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53" name="TextBox 52">
              <a:hlinkClick r:id="rId31" action="ppaction://hlinksldjump"/>
              <a:extLst>
                <a:ext uri="{FF2B5EF4-FFF2-40B4-BE49-F238E27FC236}">
                  <a16:creationId xmlns:a16="http://schemas.microsoft.com/office/drawing/2014/main" id="{B2EDF2E1-96BC-B8DB-5273-401F4D22F2F9}"/>
                </a:ext>
              </a:extLst>
            </p:cNvPr>
            <p:cNvSpPr txBox="1"/>
            <p:nvPr/>
          </p:nvSpPr>
          <p:spPr>
            <a:xfrm>
              <a:off x="342988" y="3767539"/>
              <a:ext cx="2657585" cy="461665"/>
            </a:xfrm>
            <a:prstGeom prst="rect">
              <a:avLst/>
            </a:prstGeom>
            <a:noFill/>
          </p:spPr>
          <p:txBody>
            <a:bodyPr wrap="square" rtlCol="0">
              <a:spAutoFit/>
            </a:bodyPr>
            <a:lstStyle/>
            <a:p>
              <a:r>
                <a:rPr lang="en-GB" sz="2400" b="1" dirty="0"/>
                <a:t>Case Study</a:t>
              </a:r>
            </a:p>
          </p:txBody>
        </p:sp>
      </p:grpSp>
      <p:grpSp>
        <p:nvGrpSpPr>
          <p:cNvPr id="54" name="Group 53">
            <a:extLst>
              <a:ext uri="{FF2B5EF4-FFF2-40B4-BE49-F238E27FC236}">
                <a16:creationId xmlns:a16="http://schemas.microsoft.com/office/drawing/2014/main" id="{B6F96BE2-F173-D21D-C7B5-BAEEE320D402}"/>
              </a:ext>
            </a:extLst>
          </p:cNvPr>
          <p:cNvGrpSpPr/>
          <p:nvPr/>
        </p:nvGrpSpPr>
        <p:grpSpPr>
          <a:xfrm>
            <a:off x="297163" y="6634144"/>
            <a:ext cx="2982482" cy="685800"/>
            <a:chOff x="303561" y="3670300"/>
            <a:chExt cx="2982482" cy="685800"/>
          </a:xfrm>
        </p:grpSpPr>
        <p:sp>
          <p:nvSpPr>
            <p:cNvPr id="55" name="Rounded Rectangle 54">
              <a:hlinkClick r:id="rId32" action="ppaction://hlinksldjump"/>
              <a:extLst>
                <a:ext uri="{FF2B5EF4-FFF2-40B4-BE49-F238E27FC236}">
                  <a16:creationId xmlns:a16="http://schemas.microsoft.com/office/drawing/2014/main" id="{C0FAAF22-BBF6-C9A4-0AC0-4BC7FA41B5E2}"/>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56" name="TextBox 55">
              <a:hlinkClick r:id="rId32" action="ppaction://hlinksldjump"/>
              <a:extLst>
                <a:ext uri="{FF2B5EF4-FFF2-40B4-BE49-F238E27FC236}">
                  <a16:creationId xmlns:a16="http://schemas.microsoft.com/office/drawing/2014/main" id="{DB0C173D-696E-892A-D8B6-6BC8E6520A16}"/>
                </a:ext>
              </a:extLst>
            </p:cNvPr>
            <p:cNvSpPr txBox="1"/>
            <p:nvPr/>
          </p:nvSpPr>
          <p:spPr>
            <a:xfrm>
              <a:off x="353267" y="3813145"/>
              <a:ext cx="2657585" cy="400110"/>
            </a:xfrm>
            <a:prstGeom prst="rect">
              <a:avLst/>
            </a:prstGeom>
            <a:noFill/>
          </p:spPr>
          <p:txBody>
            <a:bodyPr wrap="square" rtlCol="0">
              <a:spAutoFit/>
            </a:bodyPr>
            <a:lstStyle/>
            <a:p>
              <a:r>
                <a:rPr lang="en-GB" sz="2000" b="1" dirty="0"/>
                <a:t>Review Answer - Lagos</a:t>
              </a:r>
            </a:p>
          </p:txBody>
        </p:sp>
      </p:grpSp>
      <p:grpSp>
        <p:nvGrpSpPr>
          <p:cNvPr id="57" name="Group 56">
            <a:extLst>
              <a:ext uri="{FF2B5EF4-FFF2-40B4-BE49-F238E27FC236}">
                <a16:creationId xmlns:a16="http://schemas.microsoft.com/office/drawing/2014/main" id="{42B87C10-6CE1-0CC5-960A-8416CFDBF34F}"/>
              </a:ext>
            </a:extLst>
          </p:cNvPr>
          <p:cNvGrpSpPr/>
          <p:nvPr/>
        </p:nvGrpSpPr>
        <p:grpSpPr>
          <a:xfrm>
            <a:off x="290288" y="7417183"/>
            <a:ext cx="3039063" cy="685800"/>
            <a:chOff x="303561" y="3670300"/>
            <a:chExt cx="3039063" cy="685800"/>
          </a:xfrm>
        </p:grpSpPr>
        <p:sp>
          <p:nvSpPr>
            <p:cNvPr id="58" name="Rounded Rectangle 57">
              <a:hlinkClick r:id="rId33" action="ppaction://hlinksldjump"/>
              <a:extLst>
                <a:ext uri="{FF2B5EF4-FFF2-40B4-BE49-F238E27FC236}">
                  <a16:creationId xmlns:a16="http://schemas.microsoft.com/office/drawing/2014/main" id="{AFC7B0D6-CEDD-738B-06C7-E091A72A4B70}"/>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59" name="TextBox 58">
              <a:hlinkClick r:id="rId33" action="ppaction://hlinksldjump"/>
              <a:extLst>
                <a:ext uri="{FF2B5EF4-FFF2-40B4-BE49-F238E27FC236}">
                  <a16:creationId xmlns:a16="http://schemas.microsoft.com/office/drawing/2014/main" id="{9FEE232F-0FC8-8CCB-CCEC-C4F808DE4D3C}"/>
                </a:ext>
              </a:extLst>
            </p:cNvPr>
            <p:cNvSpPr txBox="1"/>
            <p:nvPr/>
          </p:nvSpPr>
          <p:spPr>
            <a:xfrm>
              <a:off x="360142" y="3813145"/>
              <a:ext cx="2982482" cy="400110"/>
            </a:xfrm>
            <a:prstGeom prst="rect">
              <a:avLst/>
            </a:prstGeom>
            <a:noFill/>
          </p:spPr>
          <p:txBody>
            <a:bodyPr wrap="square" rtlCol="0">
              <a:spAutoFit/>
            </a:bodyPr>
            <a:lstStyle/>
            <a:p>
              <a:r>
                <a:rPr lang="en-GB" sz="2000" b="1" dirty="0"/>
                <a:t>Review Answer - Mumbai</a:t>
              </a:r>
            </a:p>
          </p:txBody>
        </p:sp>
      </p:grpSp>
      <p:grpSp>
        <p:nvGrpSpPr>
          <p:cNvPr id="60" name="Group 59">
            <a:extLst>
              <a:ext uri="{FF2B5EF4-FFF2-40B4-BE49-F238E27FC236}">
                <a16:creationId xmlns:a16="http://schemas.microsoft.com/office/drawing/2014/main" id="{1790518D-1F51-5A1A-3AD8-BD0CBA2CDCFF}"/>
              </a:ext>
            </a:extLst>
          </p:cNvPr>
          <p:cNvGrpSpPr/>
          <p:nvPr/>
        </p:nvGrpSpPr>
        <p:grpSpPr>
          <a:xfrm>
            <a:off x="275270" y="8200222"/>
            <a:ext cx="3039063" cy="685800"/>
            <a:chOff x="303561" y="3670300"/>
            <a:chExt cx="3039063" cy="685800"/>
          </a:xfrm>
        </p:grpSpPr>
        <p:sp>
          <p:nvSpPr>
            <p:cNvPr id="61" name="Rounded Rectangle 60">
              <a:hlinkClick r:id="rId34" action="ppaction://hlinksldjump"/>
              <a:extLst>
                <a:ext uri="{FF2B5EF4-FFF2-40B4-BE49-F238E27FC236}">
                  <a16:creationId xmlns:a16="http://schemas.microsoft.com/office/drawing/2014/main" id="{A532E23F-29B0-3DB0-AC92-71DA710B2760}"/>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62" name="TextBox 61">
              <a:hlinkClick r:id="rId34" action="ppaction://hlinksldjump"/>
              <a:extLst>
                <a:ext uri="{FF2B5EF4-FFF2-40B4-BE49-F238E27FC236}">
                  <a16:creationId xmlns:a16="http://schemas.microsoft.com/office/drawing/2014/main" id="{231C1820-4EB3-7F4B-9ADC-9667CBAD5110}"/>
                </a:ext>
              </a:extLst>
            </p:cNvPr>
            <p:cNvSpPr txBox="1"/>
            <p:nvPr/>
          </p:nvSpPr>
          <p:spPr>
            <a:xfrm>
              <a:off x="360142" y="3813145"/>
              <a:ext cx="2982482" cy="400110"/>
            </a:xfrm>
            <a:prstGeom prst="rect">
              <a:avLst/>
            </a:prstGeom>
            <a:noFill/>
          </p:spPr>
          <p:txBody>
            <a:bodyPr wrap="square" rtlCol="0">
              <a:spAutoFit/>
            </a:bodyPr>
            <a:lstStyle/>
            <a:p>
              <a:r>
                <a:rPr lang="en-GB" sz="2000" b="1" dirty="0"/>
                <a:t>Review Answer - Rio</a:t>
              </a:r>
            </a:p>
          </p:txBody>
        </p:sp>
      </p:grpSp>
      <p:grpSp>
        <p:nvGrpSpPr>
          <p:cNvPr id="63" name="Group 62">
            <a:extLst>
              <a:ext uri="{FF2B5EF4-FFF2-40B4-BE49-F238E27FC236}">
                <a16:creationId xmlns:a16="http://schemas.microsoft.com/office/drawing/2014/main" id="{B18E6562-D9D2-D0B9-7245-FB7D46452429}"/>
              </a:ext>
            </a:extLst>
          </p:cNvPr>
          <p:cNvGrpSpPr/>
          <p:nvPr/>
        </p:nvGrpSpPr>
        <p:grpSpPr>
          <a:xfrm>
            <a:off x="286865" y="8983261"/>
            <a:ext cx="3039063" cy="685800"/>
            <a:chOff x="303561" y="3670300"/>
            <a:chExt cx="3039063" cy="685800"/>
          </a:xfrm>
        </p:grpSpPr>
        <p:sp>
          <p:nvSpPr>
            <p:cNvPr id="64" name="Rounded Rectangle 63">
              <a:hlinkClick r:id="rId35" action="ppaction://hlinksldjump"/>
              <a:extLst>
                <a:ext uri="{FF2B5EF4-FFF2-40B4-BE49-F238E27FC236}">
                  <a16:creationId xmlns:a16="http://schemas.microsoft.com/office/drawing/2014/main" id="{40F32F55-0D6F-3406-D134-58A304360B2D}"/>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65" name="TextBox 64">
              <a:hlinkClick r:id="rId35" action="ppaction://hlinksldjump"/>
              <a:extLst>
                <a:ext uri="{FF2B5EF4-FFF2-40B4-BE49-F238E27FC236}">
                  <a16:creationId xmlns:a16="http://schemas.microsoft.com/office/drawing/2014/main" id="{1278ABFA-D088-1AC9-D469-6D984DFA06AF}"/>
                </a:ext>
              </a:extLst>
            </p:cNvPr>
            <p:cNvSpPr txBox="1"/>
            <p:nvPr/>
          </p:nvSpPr>
          <p:spPr>
            <a:xfrm>
              <a:off x="360142" y="3813145"/>
              <a:ext cx="2982482" cy="400110"/>
            </a:xfrm>
            <a:prstGeom prst="rect">
              <a:avLst/>
            </a:prstGeom>
            <a:noFill/>
          </p:spPr>
          <p:txBody>
            <a:bodyPr wrap="square" rtlCol="0">
              <a:spAutoFit/>
            </a:bodyPr>
            <a:lstStyle/>
            <a:p>
              <a:r>
                <a:rPr lang="en-GB" sz="2000" b="1" dirty="0"/>
                <a:t>Writing Guide</a:t>
              </a:r>
            </a:p>
          </p:txBody>
        </p:sp>
      </p:grpSp>
      <p:grpSp>
        <p:nvGrpSpPr>
          <p:cNvPr id="66" name="Group 65">
            <a:extLst>
              <a:ext uri="{FF2B5EF4-FFF2-40B4-BE49-F238E27FC236}">
                <a16:creationId xmlns:a16="http://schemas.microsoft.com/office/drawing/2014/main" id="{DF0853CB-F41F-EC72-E035-1816EDC51C81}"/>
              </a:ext>
            </a:extLst>
          </p:cNvPr>
          <p:cNvGrpSpPr/>
          <p:nvPr/>
        </p:nvGrpSpPr>
        <p:grpSpPr>
          <a:xfrm>
            <a:off x="297163" y="9766300"/>
            <a:ext cx="3039063" cy="685800"/>
            <a:chOff x="303561" y="3670300"/>
            <a:chExt cx="3039063" cy="685800"/>
          </a:xfrm>
        </p:grpSpPr>
        <p:sp>
          <p:nvSpPr>
            <p:cNvPr id="67" name="Rounded Rectangle 66">
              <a:hlinkClick r:id="rId36" action="ppaction://hlinksldjump"/>
              <a:extLst>
                <a:ext uri="{FF2B5EF4-FFF2-40B4-BE49-F238E27FC236}">
                  <a16:creationId xmlns:a16="http://schemas.microsoft.com/office/drawing/2014/main" id="{21BE4F9D-EB80-9E6D-DC43-A46F0C8669F8}"/>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68" name="TextBox 67">
              <a:hlinkClick r:id="rId36" action="ppaction://hlinksldjump"/>
              <a:extLst>
                <a:ext uri="{FF2B5EF4-FFF2-40B4-BE49-F238E27FC236}">
                  <a16:creationId xmlns:a16="http://schemas.microsoft.com/office/drawing/2014/main" id="{075F9E04-011C-89DA-D7B1-0A6A86E0391E}"/>
                </a:ext>
              </a:extLst>
            </p:cNvPr>
            <p:cNvSpPr txBox="1"/>
            <p:nvPr/>
          </p:nvSpPr>
          <p:spPr>
            <a:xfrm>
              <a:off x="360142" y="3813145"/>
              <a:ext cx="2982482" cy="400110"/>
            </a:xfrm>
            <a:prstGeom prst="rect">
              <a:avLst/>
            </a:prstGeom>
            <a:noFill/>
          </p:spPr>
          <p:txBody>
            <a:bodyPr wrap="square" rtlCol="0">
              <a:spAutoFit/>
            </a:bodyPr>
            <a:lstStyle/>
            <a:p>
              <a:r>
                <a:rPr lang="en-GB" sz="2000" b="1" dirty="0"/>
                <a:t>Writing Grid</a:t>
              </a:r>
            </a:p>
          </p:txBody>
        </p:sp>
      </p:grpSp>
    </p:spTree>
    <p:extLst>
      <p:ext uri="{BB962C8B-B14F-4D97-AF65-F5344CB8AC3E}">
        <p14:creationId xmlns:p14="http://schemas.microsoft.com/office/powerpoint/2010/main" val="303040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left)">
                                      <p:cBhvr>
                                        <p:cTn id="31" dur="500"/>
                                        <p:tgtEl>
                                          <p:spTgt spid="40"/>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left)">
                                      <p:cBhvr>
                                        <p:cTn id="35" dur="5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down)">
                                      <p:cBhvr>
                                        <p:cTn id="40" dur="500"/>
                                        <p:tgtEl>
                                          <p:spTgt spid="22"/>
                                        </p:tgtEl>
                                      </p:cBhvr>
                                    </p:animEffect>
                                  </p:childTnLst>
                                </p:cTn>
                              </p:par>
                            </p:childTnLst>
                          </p:cTn>
                        </p:par>
                        <p:par>
                          <p:cTn id="41" fill="hold">
                            <p:stCondLst>
                              <p:cond delay="500"/>
                            </p:stCondLst>
                            <p:childTnLst>
                              <p:par>
                                <p:cTn id="42" presetID="9" presetClass="entr" presetSubtype="0"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dissolv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down)">
                                      <p:cBhvr>
                                        <p:cTn id="49" dur="500"/>
                                        <p:tgtEl>
                                          <p:spTgt spid="27"/>
                                        </p:tgtEl>
                                      </p:cBhvr>
                                    </p:animEffect>
                                  </p:childTnLst>
                                </p:cTn>
                              </p:par>
                            </p:childTnLst>
                          </p:cTn>
                        </p:par>
                        <p:par>
                          <p:cTn id="50" fill="hold">
                            <p:stCondLst>
                              <p:cond delay="500"/>
                            </p:stCondLst>
                            <p:childTnLst>
                              <p:par>
                                <p:cTn id="51" presetID="9" presetClass="entr" presetSubtype="0"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dissolve">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wipe(down)">
                                      <p:cBhvr>
                                        <p:cTn id="58" dur="500"/>
                                        <p:tgtEl>
                                          <p:spTgt spid="32"/>
                                        </p:tgtEl>
                                      </p:cBhvr>
                                    </p:animEffect>
                                  </p:childTnLst>
                                </p:cTn>
                              </p:par>
                            </p:childTnLst>
                          </p:cTn>
                        </p:par>
                        <p:par>
                          <p:cTn id="59" fill="hold">
                            <p:stCondLst>
                              <p:cond delay="500"/>
                            </p:stCondLst>
                            <p:childTnLst>
                              <p:par>
                                <p:cTn id="60" presetID="9" presetClass="entr" presetSubtype="0" fill="hold" grpId="0" nodeType="after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dissolve">
                                      <p:cBhvr>
                                        <p:cTn id="62" dur="500"/>
                                        <p:tgtEl>
                                          <p:spTgt spid="3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down)">
                                      <p:cBhvr>
                                        <p:cTn id="67" dur="500"/>
                                        <p:tgtEl>
                                          <p:spTgt spid="34"/>
                                        </p:tgtEl>
                                      </p:cBhvr>
                                    </p:animEffect>
                                  </p:childTnLst>
                                </p:cTn>
                              </p:par>
                            </p:childTnLst>
                          </p:cTn>
                        </p:par>
                        <p:par>
                          <p:cTn id="68" fill="hold">
                            <p:stCondLst>
                              <p:cond delay="500"/>
                            </p:stCondLst>
                            <p:childTnLst>
                              <p:par>
                                <p:cTn id="69" presetID="9"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dissolve">
                                      <p:cBhvr>
                                        <p:cTn id="71" dur="500"/>
                                        <p:tgtEl>
                                          <p:spTgt spid="35"/>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nodeType="click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wipe(up)">
                                      <p:cBhvr>
                                        <p:cTn id="76" dur="500"/>
                                        <p:tgtEl>
                                          <p:spTgt spid="36"/>
                                        </p:tgtEl>
                                      </p:cBhvr>
                                    </p:animEffect>
                                  </p:childTnLst>
                                </p:cTn>
                              </p:par>
                            </p:childTnLst>
                          </p:cTn>
                        </p:par>
                        <p:par>
                          <p:cTn id="77" fill="hold">
                            <p:stCondLst>
                              <p:cond delay="500"/>
                            </p:stCondLst>
                            <p:childTnLst>
                              <p:par>
                                <p:cTn id="78" presetID="9"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dissolve">
                                      <p:cBhvr>
                                        <p:cTn id="80" dur="500"/>
                                        <p:tgtEl>
                                          <p:spTgt spid="37"/>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nodeType="click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up)">
                                      <p:cBhvr>
                                        <p:cTn id="85" dur="500"/>
                                        <p:tgtEl>
                                          <p:spTgt spid="39"/>
                                        </p:tgtEl>
                                      </p:cBhvr>
                                    </p:animEffect>
                                  </p:childTnLst>
                                </p:cTn>
                              </p:par>
                            </p:childTnLst>
                          </p:cTn>
                        </p:par>
                        <p:par>
                          <p:cTn id="86" fill="hold">
                            <p:stCondLst>
                              <p:cond delay="500"/>
                            </p:stCondLst>
                            <p:childTnLst>
                              <p:par>
                                <p:cTn id="87" presetID="9" presetClass="entr" presetSubtype="0" fill="hold" grpId="0" nodeType="after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dissolve">
                                      <p:cBhvr>
                                        <p:cTn id="89" dur="500"/>
                                        <p:tgtEl>
                                          <p:spTgt spid="42"/>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1" fill="hold" nodeType="click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up)">
                                      <p:cBhvr>
                                        <p:cTn id="94" dur="500"/>
                                        <p:tgtEl>
                                          <p:spTgt spid="44"/>
                                        </p:tgtEl>
                                      </p:cBhvr>
                                    </p:animEffect>
                                  </p:childTnLst>
                                </p:cTn>
                              </p:par>
                            </p:childTnLst>
                          </p:cTn>
                        </p:par>
                        <p:par>
                          <p:cTn id="95" fill="hold">
                            <p:stCondLst>
                              <p:cond delay="500"/>
                            </p:stCondLst>
                            <p:childTnLst>
                              <p:par>
                                <p:cTn id="96" presetID="9"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dissolve">
                                      <p:cBhvr>
                                        <p:cTn id="98" dur="500"/>
                                        <p:tgtEl>
                                          <p:spTgt spid="43"/>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1" fill="hold" nodeType="click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up)">
                                      <p:cBhvr>
                                        <p:cTn id="103" dur="500"/>
                                        <p:tgtEl>
                                          <p:spTgt spid="46"/>
                                        </p:tgtEl>
                                      </p:cBhvr>
                                    </p:animEffect>
                                  </p:childTnLst>
                                </p:cTn>
                              </p:par>
                            </p:childTnLst>
                          </p:cTn>
                        </p:par>
                        <p:par>
                          <p:cTn id="104" fill="hold">
                            <p:stCondLst>
                              <p:cond delay="500"/>
                            </p:stCondLst>
                            <p:childTnLst>
                              <p:par>
                                <p:cTn id="105" presetID="9" presetClass="entr" presetSubtype="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Effect transition="in" filter="dissolve">
                                      <p:cBhvr>
                                        <p:cTn id="10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33" grpId="0"/>
      <p:bldP spid="35" grpId="0"/>
      <p:bldP spid="37" grpId="0"/>
      <p:bldP spid="42" grpId="0"/>
      <p:bldP spid="43"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A73DB-7F55-8599-9122-ABD4A8659908}"/>
            </a:ext>
          </a:extLst>
        </p:cNvPr>
        <p:cNvGrpSpPr/>
        <p:nvPr/>
      </p:nvGrpSpPr>
      <p:grpSpPr>
        <a:xfrm>
          <a:off x="0" y="0"/>
          <a:ext cx="0" cy="0"/>
          <a:chOff x="0" y="0"/>
          <a:chExt cx="0" cy="0"/>
        </a:xfrm>
      </p:grpSpPr>
      <p:sp>
        <p:nvSpPr>
          <p:cNvPr id="26" name="Freeform 5">
            <a:extLst>
              <a:ext uri="{FF2B5EF4-FFF2-40B4-BE49-F238E27FC236}">
                <a16:creationId xmlns:a16="http://schemas.microsoft.com/office/drawing/2014/main" id="{EE943B09-15B7-17C4-E519-7109D4AF3B02}"/>
              </a:ext>
            </a:extLst>
          </p:cNvPr>
          <p:cNvSpPr/>
          <p:nvPr/>
        </p:nvSpPr>
        <p:spPr>
          <a:xfrm rot="21345723">
            <a:off x="173846" y="132421"/>
            <a:ext cx="2995532" cy="2146751"/>
          </a:xfrm>
          <a:custGeom>
            <a:avLst/>
            <a:gdLst/>
            <a:ahLst/>
            <a:cxnLst/>
            <a:rect l="l" t="t" r="r" b="b"/>
            <a:pathLst>
              <a:path w="8465473" h="6066790">
                <a:moveTo>
                  <a:pt x="1692910" y="0"/>
                </a:moveTo>
                <a:lnTo>
                  <a:pt x="1692910" y="6065520"/>
                </a:lnTo>
                <a:cubicBezTo>
                  <a:pt x="1710690" y="6066790"/>
                  <a:pt x="1728470" y="6066790"/>
                  <a:pt x="1746250" y="6066790"/>
                </a:cubicBezTo>
                <a:lnTo>
                  <a:pt x="6709063" y="6066790"/>
                </a:lnTo>
                <a:lnTo>
                  <a:pt x="6709063" y="0"/>
                </a:lnTo>
                <a:lnTo>
                  <a:pt x="1692910" y="0"/>
                </a:lnTo>
                <a:close/>
                <a:moveTo>
                  <a:pt x="7166263" y="0"/>
                </a:moveTo>
                <a:lnTo>
                  <a:pt x="6709063" y="0"/>
                </a:lnTo>
                <a:lnTo>
                  <a:pt x="6709063" y="6065520"/>
                </a:lnTo>
                <a:lnTo>
                  <a:pt x="6719223" y="6065520"/>
                </a:lnTo>
                <a:cubicBezTo>
                  <a:pt x="7458363" y="6065520"/>
                  <a:pt x="8107333" y="5462270"/>
                  <a:pt x="8160673" y="4725670"/>
                </a:cubicBezTo>
                <a:lnTo>
                  <a:pt x="8410863" y="1338580"/>
                </a:lnTo>
                <a:cubicBezTo>
                  <a:pt x="8465473" y="603250"/>
                  <a:pt x="7905404" y="0"/>
                  <a:pt x="7166263"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536072"/>
          </a:solidFill>
        </p:spPr>
        <p:txBody>
          <a:bodyPr/>
          <a:lstStyle/>
          <a:p>
            <a:endParaRPr lang="en-GB" dirty="0"/>
          </a:p>
        </p:txBody>
      </p:sp>
      <p:grpSp>
        <p:nvGrpSpPr>
          <p:cNvPr id="9" name="Group 8">
            <a:extLst>
              <a:ext uri="{FF2B5EF4-FFF2-40B4-BE49-F238E27FC236}">
                <a16:creationId xmlns:a16="http://schemas.microsoft.com/office/drawing/2014/main" id="{71DAFC9B-284E-CED9-1A89-228980D66E02}"/>
              </a:ext>
            </a:extLst>
          </p:cNvPr>
          <p:cNvGrpSpPr/>
          <p:nvPr/>
        </p:nvGrpSpPr>
        <p:grpSpPr>
          <a:xfrm>
            <a:off x="206245" y="264816"/>
            <a:ext cx="2848991" cy="2017634"/>
            <a:chOff x="8029597" y="2947244"/>
            <a:chExt cx="5087519" cy="3602943"/>
          </a:xfrm>
        </p:grpSpPr>
        <p:grpSp>
          <p:nvGrpSpPr>
            <p:cNvPr id="6" name="Group 11">
              <a:extLst>
                <a:ext uri="{FF2B5EF4-FFF2-40B4-BE49-F238E27FC236}">
                  <a16:creationId xmlns:a16="http://schemas.microsoft.com/office/drawing/2014/main" id="{48BD686F-D61C-FF25-86CD-51E32213CF48}"/>
                </a:ext>
              </a:extLst>
            </p:cNvPr>
            <p:cNvGrpSpPr/>
            <p:nvPr/>
          </p:nvGrpSpPr>
          <p:grpSpPr>
            <a:xfrm rot="-254277">
              <a:off x="8148941" y="2947244"/>
              <a:ext cx="4968175" cy="3602943"/>
              <a:chOff x="0" y="0"/>
              <a:chExt cx="8363874" cy="6065520"/>
            </a:xfrm>
            <a:solidFill>
              <a:srgbClr val="FFFFFF"/>
            </a:solidFill>
          </p:grpSpPr>
          <p:sp>
            <p:nvSpPr>
              <p:cNvPr id="7" name="Freeform 12">
                <a:extLst>
                  <a:ext uri="{FF2B5EF4-FFF2-40B4-BE49-F238E27FC236}">
                    <a16:creationId xmlns:a16="http://schemas.microsoft.com/office/drawing/2014/main" id="{89F09AA6-939C-8205-EA40-574B2FF42A69}"/>
                  </a:ext>
                </a:extLst>
              </p:cNvPr>
              <p:cNvSpPr/>
              <p:nvPr/>
            </p:nvSpPr>
            <p:spPr>
              <a:xfrm>
                <a:off x="-50800" y="0"/>
                <a:ext cx="8465473" cy="6066790"/>
              </a:xfrm>
              <a:custGeom>
                <a:avLst/>
                <a:gdLst/>
                <a:ahLst/>
                <a:cxnLst/>
                <a:rect l="l" t="t" r="r" b="b"/>
                <a:pathLst>
                  <a:path w="8465473" h="6066790">
                    <a:moveTo>
                      <a:pt x="1692910" y="0"/>
                    </a:moveTo>
                    <a:lnTo>
                      <a:pt x="1692910" y="6065520"/>
                    </a:lnTo>
                    <a:cubicBezTo>
                      <a:pt x="1710690" y="6066790"/>
                      <a:pt x="1728470" y="6066790"/>
                      <a:pt x="1746250" y="6066790"/>
                    </a:cubicBezTo>
                    <a:lnTo>
                      <a:pt x="6709063" y="6066790"/>
                    </a:lnTo>
                    <a:lnTo>
                      <a:pt x="6709063" y="0"/>
                    </a:lnTo>
                    <a:lnTo>
                      <a:pt x="1692910" y="0"/>
                    </a:lnTo>
                    <a:close/>
                    <a:moveTo>
                      <a:pt x="7166263" y="0"/>
                    </a:moveTo>
                    <a:lnTo>
                      <a:pt x="6709063" y="0"/>
                    </a:lnTo>
                    <a:lnTo>
                      <a:pt x="6709063" y="6065520"/>
                    </a:lnTo>
                    <a:lnTo>
                      <a:pt x="6719223" y="6065520"/>
                    </a:lnTo>
                    <a:cubicBezTo>
                      <a:pt x="7458363" y="6065520"/>
                      <a:pt x="8107333" y="5462270"/>
                      <a:pt x="8160673" y="4725670"/>
                    </a:cubicBezTo>
                    <a:lnTo>
                      <a:pt x="8410863" y="1338580"/>
                    </a:lnTo>
                    <a:cubicBezTo>
                      <a:pt x="8465473" y="603250"/>
                      <a:pt x="7905404" y="0"/>
                      <a:pt x="7166263"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6EC4C6"/>
              </a:solidFill>
            </p:spPr>
            <p:txBody>
              <a:bodyPr/>
              <a:lstStyle/>
              <a:p>
                <a:endParaRPr lang="en-GB" dirty="0"/>
              </a:p>
            </p:txBody>
          </p:sp>
        </p:grpSp>
        <p:sp>
          <p:nvSpPr>
            <p:cNvPr id="8" name="TextBox 27">
              <a:extLst>
                <a:ext uri="{FF2B5EF4-FFF2-40B4-BE49-F238E27FC236}">
                  <a16:creationId xmlns:a16="http://schemas.microsoft.com/office/drawing/2014/main" id="{ACC31FC4-1273-241D-5D46-97DC694C90F8}"/>
                </a:ext>
              </a:extLst>
            </p:cNvPr>
            <p:cNvSpPr txBox="1"/>
            <p:nvPr/>
          </p:nvSpPr>
          <p:spPr>
            <a:xfrm rot="21264369">
              <a:off x="8029597" y="3489750"/>
              <a:ext cx="4760402" cy="2308341"/>
            </a:xfrm>
            <a:prstGeom prst="rect">
              <a:avLst/>
            </a:prstGeom>
          </p:spPr>
          <p:txBody>
            <a:bodyPr wrap="square" lIns="0" tIns="0" rIns="0" bIns="0" rtlCol="0" anchor="t">
              <a:spAutoFit/>
            </a:bodyPr>
            <a:lstStyle/>
            <a:p>
              <a:pPr algn="ctr"/>
              <a:r>
                <a:rPr lang="en-US" sz="2800" dirty="0">
                  <a:solidFill>
                    <a:srgbClr val="424D5B"/>
                  </a:solidFill>
                  <a:latin typeface="Fredoka"/>
                  <a:ea typeface="Fredoka"/>
                  <a:cs typeface="Fredoka"/>
                  <a:sym typeface="Fredoka"/>
                </a:rPr>
                <a:t>Urban Issues and </a:t>
              </a:r>
              <a:br>
                <a:rPr lang="en-US" sz="2800" dirty="0">
                  <a:solidFill>
                    <a:srgbClr val="424D5B"/>
                  </a:solidFill>
                  <a:latin typeface="Fredoka"/>
                  <a:ea typeface="Fredoka"/>
                  <a:cs typeface="Fredoka"/>
                  <a:sym typeface="Fredoka"/>
                </a:rPr>
              </a:br>
              <a:r>
                <a:rPr lang="en-US" sz="2800" dirty="0">
                  <a:solidFill>
                    <a:srgbClr val="424D5B"/>
                  </a:solidFill>
                  <a:latin typeface="Fredoka"/>
                  <a:ea typeface="Fredoka"/>
                  <a:cs typeface="Fredoka"/>
                  <a:sym typeface="Fredoka"/>
                </a:rPr>
                <a:t>Challenges</a:t>
              </a:r>
            </a:p>
          </p:txBody>
        </p:sp>
      </p:grpSp>
      <p:pic>
        <p:nvPicPr>
          <p:cNvPr id="23" name="Picture 22" descr="A screenshot of a video game&#10;&#10;AI-generated content may be incorrect.">
            <a:extLst>
              <a:ext uri="{FF2B5EF4-FFF2-40B4-BE49-F238E27FC236}">
                <a16:creationId xmlns:a16="http://schemas.microsoft.com/office/drawing/2014/main" id="{947DD503-C852-5DE9-6844-A27237677097}"/>
              </a:ext>
            </a:extLst>
          </p:cNvPr>
          <p:cNvPicPr>
            <a:picLocks noChangeAspect="1"/>
          </p:cNvPicPr>
          <p:nvPr/>
        </p:nvPicPr>
        <p:blipFill>
          <a:blip r:embed="rId2">
            <a:extLst>
              <a:ext uri="{28A0092B-C50C-407E-A947-70E740481C1C}">
                <a14:useLocalDpi xmlns:a14="http://schemas.microsoft.com/office/drawing/2010/main" val="0"/>
              </a:ext>
            </a:extLst>
          </a:blip>
          <a:srcRect b="7505"/>
          <a:stretch>
            <a:fillRect/>
          </a:stretch>
        </p:blipFill>
        <p:spPr>
          <a:xfrm>
            <a:off x="4233069" y="4024224"/>
            <a:ext cx="7158036" cy="6528289"/>
          </a:xfrm>
          <a:prstGeom prst="rect">
            <a:avLst/>
          </a:prstGeom>
        </p:spPr>
      </p:pic>
      <p:grpSp>
        <p:nvGrpSpPr>
          <p:cNvPr id="10" name="Group 9">
            <a:extLst>
              <a:ext uri="{FF2B5EF4-FFF2-40B4-BE49-F238E27FC236}">
                <a16:creationId xmlns:a16="http://schemas.microsoft.com/office/drawing/2014/main" id="{967E582B-3CB4-C50E-1E8D-D84F1F235F93}"/>
              </a:ext>
            </a:extLst>
          </p:cNvPr>
          <p:cNvGrpSpPr/>
          <p:nvPr/>
        </p:nvGrpSpPr>
        <p:grpSpPr>
          <a:xfrm>
            <a:off x="478059" y="2437418"/>
            <a:ext cx="2387105" cy="887251"/>
            <a:chOff x="6441631" y="9602165"/>
            <a:chExt cx="2387105" cy="887251"/>
          </a:xfrm>
        </p:grpSpPr>
        <p:pic>
          <p:nvPicPr>
            <p:cNvPr id="11" name="Graphic 10">
              <a:hlinkClick r:id="" action="ppaction://hlinkshowjump?jump=nextslide"/>
              <a:extLst>
                <a:ext uri="{FF2B5EF4-FFF2-40B4-BE49-F238E27FC236}">
                  <a16:creationId xmlns:a16="http://schemas.microsoft.com/office/drawing/2014/main" id="{6238A888-87D9-4647-1765-D4CCAC6F5787}"/>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8135962" y="9699403"/>
              <a:ext cx="692774" cy="692774"/>
            </a:xfrm>
            <a:prstGeom prst="rect">
              <a:avLst/>
            </a:prstGeom>
          </p:spPr>
        </p:pic>
        <p:pic>
          <p:nvPicPr>
            <p:cNvPr id="12" name="Graphic 11">
              <a:hlinkClick r:id="" action="ppaction://hlinkshowjump?jump=previousslide"/>
              <a:extLst>
                <a:ext uri="{FF2B5EF4-FFF2-40B4-BE49-F238E27FC236}">
                  <a16:creationId xmlns:a16="http://schemas.microsoft.com/office/drawing/2014/main" id="{360C34E7-1F38-15EC-CA69-12B57341DE7F}"/>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flipH="1">
              <a:off x="6441631" y="9699403"/>
              <a:ext cx="692774" cy="692774"/>
            </a:xfrm>
            <a:prstGeom prst="rect">
              <a:avLst/>
            </a:prstGeom>
          </p:spPr>
        </p:pic>
        <p:pic>
          <p:nvPicPr>
            <p:cNvPr id="13" name="Graphic 12">
              <a:hlinkClick r:id="rId7" action="ppaction://hlinksldjump"/>
              <a:extLst>
                <a:ext uri="{FF2B5EF4-FFF2-40B4-BE49-F238E27FC236}">
                  <a16:creationId xmlns:a16="http://schemas.microsoft.com/office/drawing/2014/main" id="{C9DA7DF6-4353-0657-9ABC-3480BF623156}"/>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7191558" y="9602165"/>
              <a:ext cx="887251" cy="887251"/>
            </a:xfrm>
            <a:prstGeom prst="rect">
              <a:avLst/>
            </a:prstGeom>
          </p:spPr>
        </p:pic>
      </p:grpSp>
      <p:sp>
        <p:nvSpPr>
          <p:cNvPr id="2" name="TextBox 1">
            <a:extLst>
              <a:ext uri="{FF2B5EF4-FFF2-40B4-BE49-F238E27FC236}">
                <a16:creationId xmlns:a16="http://schemas.microsoft.com/office/drawing/2014/main" id="{6D0223A4-24FC-F71A-C31F-4CDFB5C9A11A}"/>
              </a:ext>
            </a:extLst>
          </p:cNvPr>
          <p:cNvSpPr txBox="1"/>
          <p:nvPr/>
        </p:nvSpPr>
        <p:spPr>
          <a:xfrm>
            <a:off x="3880822" y="419440"/>
            <a:ext cx="8852367" cy="1661993"/>
          </a:xfrm>
          <a:prstGeom prst="rect">
            <a:avLst/>
          </a:prstGeom>
        </p:spPr>
        <p:txBody>
          <a:bodyPr wrap="square" lIns="0" tIns="0" rIns="0" bIns="0" rtlCol="0" anchor="t">
            <a:spAutoFit/>
          </a:bodyPr>
          <a:lstStyle/>
          <a:p>
            <a:r>
              <a:rPr lang="en-US" sz="36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Study Figure 1 – What </a:t>
            </a:r>
            <a:r>
              <a:rPr lang="en-US" sz="3600" b="1" dirty="0">
                <a:solidFill>
                  <a:schemeClr val="accent1"/>
                </a:solidFill>
                <a:latin typeface="Open Sans" panose="020B0806030504020204" pitchFamily="34" charset="0"/>
                <a:ea typeface="Open Sans" panose="020B0806030504020204" pitchFamily="34" charset="0"/>
                <a:cs typeface="Open Sans" panose="020B0806030504020204" pitchFamily="34" charset="0"/>
                <a:sym typeface="Fredoka"/>
              </a:rPr>
              <a:t>social</a:t>
            </a:r>
            <a:r>
              <a:rPr lang="en-US" sz="36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 and </a:t>
            </a:r>
            <a:r>
              <a:rPr lang="en-US" sz="3600" b="1" dirty="0">
                <a:solidFill>
                  <a:schemeClr val="accent3"/>
                </a:solidFill>
                <a:latin typeface="Open Sans" panose="020B0806030504020204" pitchFamily="34" charset="0"/>
                <a:ea typeface="Open Sans" panose="020B0806030504020204" pitchFamily="34" charset="0"/>
                <a:cs typeface="Open Sans" panose="020B0806030504020204" pitchFamily="34" charset="0"/>
                <a:sym typeface="Fredoka"/>
              </a:rPr>
              <a:t>economic</a:t>
            </a:r>
            <a:r>
              <a:rPr lang="en-US" sz="36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 </a:t>
            </a:r>
            <a:r>
              <a:rPr lang="en-US" sz="3600" b="1"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challenges</a:t>
            </a:r>
            <a:r>
              <a:rPr lang="en-US" sz="36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 are evident? </a:t>
            </a:r>
          </a:p>
          <a:p>
            <a:r>
              <a:rPr lang="en-US" sz="36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What can we </a:t>
            </a:r>
            <a:r>
              <a:rPr lang="en-US" sz="3600" b="1"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infer</a:t>
            </a:r>
            <a:r>
              <a:rPr lang="en-US" sz="36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 from the source?</a:t>
            </a:r>
          </a:p>
        </p:txBody>
      </p:sp>
      <p:grpSp>
        <p:nvGrpSpPr>
          <p:cNvPr id="3" name="Group 2">
            <a:extLst>
              <a:ext uri="{FF2B5EF4-FFF2-40B4-BE49-F238E27FC236}">
                <a16:creationId xmlns:a16="http://schemas.microsoft.com/office/drawing/2014/main" id="{AAF30082-75E3-DDD8-663F-1EE6C2C4D2F5}"/>
              </a:ext>
            </a:extLst>
          </p:cNvPr>
          <p:cNvGrpSpPr/>
          <p:nvPr/>
        </p:nvGrpSpPr>
        <p:grpSpPr>
          <a:xfrm>
            <a:off x="11114247" y="10116820"/>
            <a:ext cx="3124200" cy="519357"/>
            <a:chOff x="4702722" y="9210782"/>
            <a:chExt cx="1857404" cy="308769"/>
          </a:xfrm>
        </p:grpSpPr>
        <p:sp>
          <p:nvSpPr>
            <p:cNvPr id="4" name="Rounded Rectangle 3">
              <a:hlinkClick r:id="rId10"/>
              <a:extLst>
                <a:ext uri="{FF2B5EF4-FFF2-40B4-BE49-F238E27FC236}">
                  <a16:creationId xmlns:a16="http://schemas.microsoft.com/office/drawing/2014/main" id="{5FA870E3-6B70-66BF-70E2-DFF8C524A6AD}"/>
                </a:ext>
              </a:extLst>
            </p:cNvPr>
            <p:cNvSpPr/>
            <p:nvPr/>
          </p:nvSpPr>
          <p:spPr>
            <a:xfrm>
              <a:off x="4702722" y="9210782"/>
              <a:ext cx="1857404" cy="30876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5" name="Picture 4" descr="Internet Geography">
              <a:hlinkClick r:id="rId10"/>
              <a:extLst>
                <a:ext uri="{FF2B5EF4-FFF2-40B4-BE49-F238E27FC236}">
                  <a16:creationId xmlns:a16="http://schemas.microsoft.com/office/drawing/2014/main" id="{263C41A3-EBED-BFC3-CA1A-2BF10E368B80}"/>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729913" y="9254588"/>
              <a:ext cx="1793919" cy="206499"/>
            </a:xfrm>
            <a:prstGeom prst="rect">
              <a:avLst/>
            </a:prstGeom>
            <a:noFill/>
            <a:ln>
              <a:noFill/>
            </a:ln>
          </p:spPr>
        </p:pic>
      </p:grpSp>
      <p:grpSp>
        <p:nvGrpSpPr>
          <p:cNvPr id="17" name="Group 16">
            <a:extLst>
              <a:ext uri="{FF2B5EF4-FFF2-40B4-BE49-F238E27FC236}">
                <a16:creationId xmlns:a16="http://schemas.microsoft.com/office/drawing/2014/main" id="{1F18589A-9701-25E3-40FC-C80B7D8DD6A0}"/>
              </a:ext>
            </a:extLst>
          </p:cNvPr>
          <p:cNvGrpSpPr/>
          <p:nvPr/>
        </p:nvGrpSpPr>
        <p:grpSpPr>
          <a:xfrm>
            <a:off x="303561" y="3499257"/>
            <a:ext cx="2982482" cy="685800"/>
            <a:chOff x="303561" y="3670300"/>
            <a:chExt cx="2982482" cy="685800"/>
          </a:xfrm>
        </p:grpSpPr>
        <p:sp>
          <p:nvSpPr>
            <p:cNvPr id="18" name="Rounded Rectangle 17">
              <a:hlinkClick r:id="rId7" action="ppaction://hlinksldjump"/>
              <a:extLst>
                <a:ext uri="{FF2B5EF4-FFF2-40B4-BE49-F238E27FC236}">
                  <a16:creationId xmlns:a16="http://schemas.microsoft.com/office/drawing/2014/main" id="{5A463882-5042-F4B7-4C03-3147A4C59192}"/>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19" name="TextBox 18">
              <a:hlinkClick r:id="rId7" action="ppaction://hlinksldjump"/>
              <a:extLst>
                <a:ext uri="{FF2B5EF4-FFF2-40B4-BE49-F238E27FC236}">
                  <a16:creationId xmlns:a16="http://schemas.microsoft.com/office/drawing/2014/main" id="{DE02A55E-A5DA-F3A7-5542-08C7B253E735}"/>
                </a:ext>
              </a:extLst>
            </p:cNvPr>
            <p:cNvSpPr txBox="1"/>
            <p:nvPr/>
          </p:nvSpPr>
          <p:spPr>
            <a:xfrm>
              <a:off x="346869" y="3767539"/>
              <a:ext cx="2657585" cy="461665"/>
            </a:xfrm>
            <a:prstGeom prst="rect">
              <a:avLst/>
            </a:prstGeom>
            <a:noFill/>
          </p:spPr>
          <p:txBody>
            <a:bodyPr wrap="square" rtlCol="0">
              <a:spAutoFit/>
            </a:bodyPr>
            <a:lstStyle/>
            <a:p>
              <a:r>
                <a:rPr lang="en-GB" sz="2400" b="1" dirty="0"/>
                <a:t>Exam Question</a:t>
              </a:r>
            </a:p>
          </p:txBody>
        </p:sp>
      </p:grpSp>
      <p:grpSp>
        <p:nvGrpSpPr>
          <p:cNvPr id="20" name="Group 19">
            <a:extLst>
              <a:ext uri="{FF2B5EF4-FFF2-40B4-BE49-F238E27FC236}">
                <a16:creationId xmlns:a16="http://schemas.microsoft.com/office/drawing/2014/main" id="{4EE9A66D-6C67-C57F-3710-8475A040DA3C}"/>
              </a:ext>
            </a:extLst>
          </p:cNvPr>
          <p:cNvGrpSpPr/>
          <p:nvPr/>
        </p:nvGrpSpPr>
        <p:grpSpPr>
          <a:xfrm>
            <a:off x="270669" y="4285027"/>
            <a:ext cx="3015374" cy="685800"/>
            <a:chOff x="270669" y="3670300"/>
            <a:chExt cx="3015374" cy="685800"/>
          </a:xfrm>
        </p:grpSpPr>
        <p:sp>
          <p:nvSpPr>
            <p:cNvPr id="21" name="Rounded Rectangle 20">
              <a:hlinkClick r:id="rId12" action="ppaction://hlinksldjump"/>
              <a:extLst>
                <a:ext uri="{FF2B5EF4-FFF2-40B4-BE49-F238E27FC236}">
                  <a16:creationId xmlns:a16="http://schemas.microsoft.com/office/drawing/2014/main" id="{FE750BBF-599E-7651-234A-BC3B44982E52}"/>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22" name="TextBox 21">
              <a:hlinkClick r:id="rId12" action="ppaction://hlinksldjump"/>
              <a:extLst>
                <a:ext uri="{FF2B5EF4-FFF2-40B4-BE49-F238E27FC236}">
                  <a16:creationId xmlns:a16="http://schemas.microsoft.com/office/drawing/2014/main" id="{68566441-1FB1-9564-2F72-9BB2953887A2}"/>
                </a:ext>
              </a:extLst>
            </p:cNvPr>
            <p:cNvSpPr txBox="1"/>
            <p:nvPr/>
          </p:nvSpPr>
          <p:spPr>
            <a:xfrm>
              <a:off x="270669" y="3767539"/>
              <a:ext cx="2657585" cy="461665"/>
            </a:xfrm>
            <a:prstGeom prst="rect">
              <a:avLst/>
            </a:prstGeom>
            <a:noFill/>
          </p:spPr>
          <p:txBody>
            <a:bodyPr wrap="square" rtlCol="0">
              <a:spAutoFit/>
            </a:bodyPr>
            <a:lstStyle/>
            <a:p>
              <a:r>
                <a:rPr lang="en-GB" sz="2400" b="1" dirty="0"/>
                <a:t>Deconstruct the Q</a:t>
              </a:r>
            </a:p>
          </p:txBody>
        </p:sp>
      </p:grpSp>
      <p:grpSp>
        <p:nvGrpSpPr>
          <p:cNvPr id="24" name="Group 23">
            <a:extLst>
              <a:ext uri="{FF2B5EF4-FFF2-40B4-BE49-F238E27FC236}">
                <a16:creationId xmlns:a16="http://schemas.microsoft.com/office/drawing/2014/main" id="{AD5C4CD9-D577-C84D-719D-5B3BB15DB88E}"/>
              </a:ext>
            </a:extLst>
          </p:cNvPr>
          <p:cNvGrpSpPr/>
          <p:nvPr/>
        </p:nvGrpSpPr>
        <p:grpSpPr>
          <a:xfrm>
            <a:off x="297163" y="5068066"/>
            <a:ext cx="2982482" cy="685800"/>
            <a:chOff x="303561" y="3670300"/>
            <a:chExt cx="2982482" cy="685800"/>
          </a:xfrm>
        </p:grpSpPr>
        <p:sp>
          <p:nvSpPr>
            <p:cNvPr id="25" name="Rounded Rectangle 24">
              <a:hlinkClick r:id="rId13" action="ppaction://hlinksldjump"/>
              <a:extLst>
                <a:ext uri="{FF2B5EF4-FFF2-40B4-BE49-F238E27FC236}">
                  <a16:creationId xmlns:a16="http://schemas.microsoft.com/office/drawing/2014/main" id="{B44F97F6-03EA-B30C-F826-C8E11187290B}"/>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27" name="TextBox 26">
              <a:hlinkClick r:id="rId13" action="ppaction://hlinksldjump"/>
              <a:extLst>
                <a:ext uri="{FF2B5EF4-FFF2-40B4-BE49-F238E27FC236}">
                  <a16:creationId xmlns:a16="http://schemas.microsoft.com/office/drawing/2014/main" id="{F4A8E039-03D7-7FC1-04FC-BC393FE9D4D3}"/>
                </a:ext>
              </a:extLst>
            </p:cNvPr>
            <p:cNvSpPr txBox="1"/>
            <p:nvPr/>
          </p:nvSpPr>
          <p:spPr>
            <a:xfrm>
              <a:off x="353267" y="3767539"/>
              <a:ext cx="2657585" cy="461665"/>
            </a:xfrm>
            <a:prstGeom prst="rect">
              <a:avLst/>
            </a:prstGeom>
            <a:noFill/>
          </p:spPr>
          <p:txBody>
            <a:bodyPr wrap="square" rtlCol="0">
              <a:spAutoFit/>
            </a:bodyPr>
            <a:lstStyle/>
            <a:p>
              <a:r>
                <a:rPr lang="en-GB" sz="2400" b="1" dirty="0"/>
                <a:t>Figure Analysis</a:t>
              </a:r>
            </a:p>
          </p:txBody>
        </p:sp>
      </p:grpSp>
      <p:grpSp>
        <p:nvGrpSpPr>
          <p:cNvPr id="28" name="Group 27">
            <a:extLst>
              <a:ext uri="{FF2B5EF4-FFF2-40B4-BE49-F238E27FC236}">
                <a16:creationId xmlns:a16="http://schemas.microsoft.com/office/drawing/2014/main" id="{7F8F27C3-5D66-7446-C53F-149BE13E5E22}"/>
              </a:ext>
            </a:extLst>
          </p:cNvPr>
          <p:cNvGrpSpPr/>
          <p:nvPr/>
        </p:nvGrpSpPr>
        <p:grpSpPr>
          <a:xfrm>
            <a:off x="307442" y="5851105"/>
            <a:ext cx="2982482" cy="685800"/>
            <a:chOff x="303561" y="3670300"/>
            <a:chExt cx="2982482" cy="685800"/>
          </a:xfrm>
        </p:grpSpPr>
        <p:sp>
          <p:nvSpPr>
            <p:cNvPr id="29" name="Rounded Rectangle 28">
              <a:hlinkClick r:id="rId14" action="ppaction://hlinksldjump"/>
              <a:extLst>
                <a:ext uri="{FF2B5EF4-FFF2-40B4-BE49-F238E27FC236}">
                  <a16:creationId xmlns:a16="http://schemas.microsoft.com/office/drawing/2014/main" id="{1E359E37-E2E6-0139-309E-FFBC0ECEB1B6}"/>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30" name="TextBox 29">
              <a:hlinkClick r:id="rId14" action="ppaction://hlinksldjump"/>
              <a:extLst>
                <a:ext uri="{FF2B5EF4-FFF2-40B4-BE49-F238E27FC236}">
                  <a16:creationId xmlns:a16="http://schemas.microsoft.com/office/drawing/2014/main" id="{E3D598FF-BBEF-42E2-3314-0F0EBE26218B}"/>
                </a:ext>
              </a:extLst>
            </p:cNvPr>
            <p:cNvSpPr txBox="1"/>
            <p:nvPr/>
          </p:nvSpPr>
          <p:spPr>
            <a:xfrm>
              <a:off x="342988" y="3767539"/>
              <a:ext cx="2657585" cy="461665"/>
            </a:xfrm>
            <a:prstGeom prst="rect">
              <a:avLst/>
            </a:prstGeom>
            <a:noFill/>
          </p:spPr>
          <p:txBody>
            <a:bodyPr wrap="square" rtlCol="0">
              <a:spAutoFit/>
            </a:bodyPr>
            <a:lstStyle/>
            <a:p>
              <a:r>
                <a:rPr lang="en-GB" sz="2400" b="1" dirty="0"/>
                <a:t>Case Study</a:t>
              </a:r>
            </a:p>
          </p:txBody>
        </p:sp>
      </p:grpSp>
      <p:grpSp>
        <p:nvGrpSpPr>
          <p:cNvPr id="31" name="Group 30">
            <a:extLst>
              <a:ext uri="{FF2B5EF4-FFF2-40B4-BE49-F238E27FC236}">
                <a16:creationId xmlns:a16="http://schemas.microsoft.com/office/drawing/2014/main" id="{4E57D0AB-94D9-E527-A3ED-3CA9059C45C8}"/>
              </a:ext>
            </a:extLst>
          </p:cNvPr>
          <p:cNvGrpSpPr/>
          <p:nvPr/>
        </p:nvGrpSpPr>
        <p:grpSpPr>
          <a:xfrm>
            <a:off x="297163" y="6634144"/>
            <a:ext cx="2982482" cy="685800"/>
            <a:chOff x="303561" y="3670300"/>
            <a:chExt cx="2982482" cy="685800"/>
          </a:xfrm>
        </p:grpSpPr>
        <p:sp>
          <p:nvSpPr>
            <p:cNvPr id="32" name="Rounded Rectangle 31">
              <a:hlinkClick r:id="rId15" action="ppaction://hlinksldjump"/>
              <a:extLst>
                <a:ext uri="{FF2B5EF4-FFF2-40B4-BE49-F238E27FC236}">
                  <a16:creationId xmlns:a16="http://schemas.microsoft.com/office/drawing/2014/main" id="{3CD41D3F-DEB0-4E34-1747-FD3516C17746}"/>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33" name="TextBox 32">
              <a:hlinkClick r:id="rId15" action="ppaction://hlinksldjump"/>
              <a:extLst>
                <a:ext uri="{FF2B5EF4-FFF2-40B4-BE49-F238E27FC236}">
                  <a16:creationId xmlns:a16="http://schemas.microsoft.com/office/drawing/2014/main" id="{13BD42F1-BE7C-75C4-B351-40B68752120C}"/>
                </a:ext>
              </a:extLst>
            </p:cNvPr>
            <p:cNvSpPr txBox="1"/>
            <p:nvPr/>
          </p:nvSpPr>
          <p:spPr>
            <a:xfrm>
              <a:off x="353267" y="3813145"/>
              <a:ext cx="2657585" cy="400110"/>
            </a:xfrm>
            <a:prstGeom prst="rect">
              <a:avLst/>
            </a:prstGeom>
            <a:noFill/>
          </p:spPr>
          <p:txBody>
            <a:bodyPr wrap="square" rtlCol="0">
              <a:spAutoFit/>
            </a:bodyPr>
            <a:lstStyle/>
            <a:p>
              <a:r>
                <a:rPr lang="en-GB" sz="2000" b="1" dirty="0"/>
                <a:t>Review Answer - Lagos</a:t>
              </a:r>
            </a:p>
          </p:txBody>
        </p:sp>
      </p:grpSp>
      <p:grpSp>
        <p:nvGrpSpPr>
          <p:cNvPr id="34" name="Group 33">
            <a:extLst>
              <a:ext uri="{FF2B5EF4-FFF2-40B4-BE49-F238E27FC236}">
                <a16:creationId xmlns:a16="http://schemas.microsoft.com/office/drawing/2014/main" id="{7FABEB05-EAE2-ABBD-3BA9-E573A4611CB5}"/>
              </a:ext>
            </a:extLst>
          </p:cNvPr>
          <p:cNvGrpSpPr/>
          <p:nvPr/>
        </p:nvGrpSpPr>
        <p:grpSpPr>
          <a:xfrm>
            <a:off x="290288" y="7417183"/>
            <a:ext cx="3039063" cy="685800"/>
            <a:chOff x="303561" y="3670300"/>
            <a:chExt cx="3039063" cy="685800"/>
          </a:xfrm>
        </p:grpSpPr>
        <p:sp>
          <p:nvSpPr>
            <p:cNvPr id="35" name="Rounded Rectangle 34">
              <a:hlinkClick r:id="rId16" action="ppaction://hlinksldjump"/>
              <a:extLst>
                <a:ext uri="{FF2B5EF4-FFF2-40B4-BE49-F238E27FC236}">
                  <a16:creationId xmlns:a16="http://schemas.microsoft.com/office/drawing/2014/main" id="{DE7F6234-983A-1C2F-F989-ACE1D61490F8}"/>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36" name="TextBox 35">
              <a:hlinkClick r:id="rId16" action="ppaction://hlinksldjump"/>
              <a:extLst>
                <a:ext uri="{FF2B5EF4-FFF2-40B4-BE49-F238E27FC236}">
                  <a16:creationId xmlns:a16="http://schemas.microsoft.com/office/drawing/2014/main" id="{62C003DF-45D8-AF0B-2270-10F5204A8DF8}"/>
                </a:ext>
              </a:extLst>
            </p:cNvPr>
            <p:cNvSpPr txBox="1"/>
            <p:nvPr/>
          </p:nvSpPr>
          <p:spPr>
            <a:xfrm>
              <a:off x="360142" y="3813145"/>
              <a:ext cx="2982482" cy="400110"/>
            </a:xfrm>
            <a:prstGeom prst="rect">
              <a:avLst/>
            </a:prstGeom>
            <a:noFill/>
          </p:spPr>
          <p:txBody>
            <a:bodyPr wrap="square" rtlCol="0">
              <a:spAutoFit/>
            </a:bodyPr>
            <a:lstStyle/>
            <a:p>
              <a:r>
                <a:rPr lang="en-GB" sz="2000" b="1" dirty="0"/>
                <a:t>Review Answer - Mumbai</a:t>
              </a:r>
            </a:p>
          </p:txBody>
        </p:sp>
      </p:grpSp>
      <p:grpSp>
        <p:nvGrpSpPr>
          <p:cNvPr id="37" name="Group 36">
            <a:extLst>
              <a:ext uri="{FF2B5EF4-FFF2-40B4-BE49-F238E27FC236}">
                <a16:creationId xmlns:a16="http://schemas.microsoft.com/office/drawing/2014/main" id="{A14FF84D-B498-5C92-37A4-E80BFF43F213}"/>
              </a:ext>
            </a:extLst>
          </p:cNvPr>
          <p:cNvGrpSpPr/>
          <p:nvPr/>
        </p:nvGrpSpPr>
        <p:grpSpPr>
          <a:xfrm>
            <a:off x="275270" y="8200222"/>
            <a:ext cx="3039063" cy="685800"/>
            <a:chOff x="303561" y="3670300"/>
            <a:chExt cx="3039063" cy="685800"/>
          </a:xfrm>
        </p:grpSpPr>
        <p:sp>
          <p:nvSpPr>
            <p:cNvPr id="38" name="Rounded Rectangle 37">
              <a:hlinkClick r:id="rId17" action="ppaction://hlinksldjump"/>
              <a:extLst>
                <a:ext uri="{FF2B5EF4-FFF2-40B4-BE49-F238E27FC236}">
                  <a16:creationId xmlns:a16="http://schemas.microsoft.com/office/drawing/2014/main" id="{5F2F0446-29ED-1D92-35CD-BB2D13B94773}"/>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39" name="TextBox 38">
              <a:hlinkClick r:id="rId17" action="ppaction://hlinksldjump"/>
              <a:extLst>
                <a:ext uri="{FF2B5EF4-FFF2-40B4-BE49-F238E27FC236}">
                  <a16:creationId xmlns:a16="http://schemas.microsoft.com/office/drawing/2014/main" id="{E025CE11-0E9E-AD28-26B7-9BD69F5BC4BD}"/>
                </a:ext>
              </a:extLst>
            </p:cNvPr>
            <p:cNvSpPr txBox="1"/>
            <p:nvPr/>
          </p:nvSpPr>
          <p:spPr>
            <a:xfrm>
              <a:off x="360142" y="3813145"/>
              <a:ext cx="2982482" cy="400110"/>
            </a:xfrm>
            <a:prstGeom prst="rect">
              <a:avLst/>
            </a:prstGeom>
            <a:noFill/>
          </p:spPr>
          <p:txBody>
            <a:bodyPr wrap="square" rtlCol="0">
              <a:spAutoFit/>
            </a:bodyPr>
            <a:lstStyle/>
            <a:p>
              <a:r>
                <a:rPr lang="en-GB" sz="2000" b="1" dirty="0"/>
                <a:t>Review Answer - Rio</a:t>
              </a:r>
            </a:p>
          </p:txBody>
        </p:sp>
      </p:grpSp>
      <p:grpSp>
        <p:nvGrpSpPr>
          <p:cNvPr id="40" name="Group 39">
            <a:extLst>
              <a:ext uri="{FF2B5EF4-FFF2-40B4-BE49-F238E27FC236}">
                <a16:creationId xmlns:a16="http://schemas.microsoft.com/office/drawing/2014/main" id="{FF6FFB28-C67E-F4C4-2D52-0C7B1A56202B}"/>
              </a:ext>
            </a:extLst>
          </p:cNvPr>
          <p:cNvGrpSpPr/>
          <p:nvPr/>
        </p:nvGrpSpPr>
        <p:grpSpPr>
          <a:xfrm>
            <a:off x="286865" y="8983261"/>
            <a:ext cx="3039063" cy="685800"/>
            <a:chOff x="303561" y="3670300"/>
            <a:chExt cx="3039063" cy="685800"/>
          </a:xfrm>
        </p:grpSpPr>
        <p:sp>
          <p:nvSpPr>
            <p:cNvPr id="41" name="Rounded Rectangle 40">
              <a:hlinkClick r:id="rId18" action="ppaction://hlinksldjump"/>
              <a:extLst>
                <a:ext uri="{FF2B5EF4-FFF2-40B4-BE49-F238E27FC236}">
                  <a16:creationId xmlns:a16="http://schemas.microsoft.com/office/drawing/2014/main" id="{F7F43A4F-5085-BBCC-3701-6A1B89E18CEB}"/>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42" name="TextBox 41">
              <a:hlinkClick r:id="rId18" action="ppaction://hlinksldjump"/>
              <a:extLst>
                <a:ext uri="{FF2B5EF4-FFF2-40B4-BE49-F238E27FC236}">
                  <a16:creationId xmlns:a16="http://schemas.microsoft.com/office/drawing/2014/main" id="{101608B6-7CB6-BBE0-1F13-D9375ACA32E8}"/>
                </a:ext>
              </a:extLst>
            </p:cNvPr>
            <p:cNvSpPr txBox="1"/>
            <p:nvPr/>
          </p:nvSpPr>
          <p:spPr>
            <a:xfrm>
              <a:off x="360142" y="3813145"/>
              <a:ext cx="2982482" cy="400110"/>
            </a:xfrm>
            <a:prstGeom prst="rect">
              <a:avLst/>
            </a:prstGeom>
            <a:noFill/>
          </p:spPr>
          <p:txBody>
            <a:bodyPr wrap="square" rtlCol="0">
              <a:spAutoFit/>
            </a:bodyPr>
            <a:lstStyle/>
            <a:p>
              <a:r>
                <a:rPr lang="en-GB" sz="2000" b="1" dirty="0"/>
                <a:t>Writing Guide</a:t>
              </a:r>
            </a:p>
          </p:txBody>
        </p:sp>
      </p:grpSp>
      <p:grpSp>
        <p:nvGrpSpPr>
          <p:cNvPr id="43" name="Group 42">
            <a:extLst>
              <a:ext uri="{FF2B5EF4-FFF2-40B4-BE49-F238E27FC236}">
                <a16:creationId xmlns:a16="http://schemas.microsoft.com/office/drawing/2014/main" id="{E8E3DE1F-1CE7-B654-ADB9-E65407B54F12}"/>
              </a:ext>
            </a:extLst>
          </p:cNvPr>
          <p:cNvGrpSpPr/>
          <p:nvPr/>
        </p:nvGrpSpPr>
        <p:grpSpPr>
          <a:xfrm>
            <a:off x="297163" y="9766300"/>
            <a:ext cx="3039063" cy="685800"/>
            <a:chOff x="303561" y="3670300"/>
            <a:chExt cx="3039063" cy="685800"/>
          </a:xfrm>
        </p:grpSpPr>
        <p:sp>
          <p:nvSpPr>
            <p:cNvPr id="44" name="Rounded Rectangle 43">
              <a:hlinkClick r:id="rId19" action="ppaction://hlinksldjump"/>
              <a:extLst>
                <a:ext uri="{FF2B5EF4-FFF2-40B4-BE49-F238E27FC236}">
                  <a16:creationId xmlns:a16="http://schemas.microsoft.com/office/drawing/2014/main" id="{006B2B65-9D28-800F-AC73-B1BDDB4CAB05}"/>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45" name="TextBox 44">
              <a:hlinkClick r:id="rId19" action="ppaction://hlinksldjump"/>
              <a:extLst>
                <a:ext uri="{FF2B5EF4-FFF2-40B4-BE49-F238E27FC236}">
                  <a16:creationId xmlns:a16="http://schemas.microsoft.com/office/drawing/2014/main" id="{F3387815-4AD0-B2E7-9FF7-1F99CF2AE679}"/>
                </a:ext>
              </a:extLst>
            </p:cNvPr>
            <p:cNvSpPr txBox="1"/>
            <p:nvPr/>
          </p:nvSpPr>
          <p:spPr>
            <a:xfrm>
              <a:off x="360142" y="3813145"/>
              <a:ext cx="2982482" cy="400110"/>
            </a:xfrm>
            <a:prstGeom prst="rect">
              <a:avLst/>
            </a:prstGeom>
            <a:noFill/>
          </p:spPr>
          <p:txBody>
            <a:bodyPr wrap="square" rtlCol="0">
              <a:spAutoFit/>
            </a:bodyPr>
            <a:lstStyle/>
            <a:p>
              <a:r>
                <a:rPr lang="en-GB" sz="2000" b="1" dirty="0"/>
                <a:t>Writing Grid</a:t>
              </a:r>
            </a:p>
          </p:txBody>
        </p:sp>
      </p:grpSp>
    </p:spTree>
    <p:extLst>
      <p:ext uri="{BB962C8B-B14F-4D97-AF65-F5344CB8AC3E}">
        <p14:creationId xmlns:p14="http://schemas.microsoft.com/office/powerpoint/2010/main" val="401868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B0D37-1AC4-3BE9-082D-D08217571B0D}"/>
            </a:ext>
          </a:extLst>
        </p:cNvPr>
        <p:cNvGrpSpPr/>
        <p:nvPr/>
      </p:nvGrpSpPr>
      <p:grpSpPr>
        <a:xfrm>
          <a:off x="0" y="0"/>
          <a:ext cx="0" cy="0"/>
          <a:chOff x="0" y="0"/>
          <a:chExt cx="0" cy="0"/>
        </a:xfrm>
      </p:grpSpPr>
      <p:grpSp>
        <p:nvGrpSpPr>
          <p:cNvPr id="21" name="Group 20">
            <a:extLst>
              <a:ext uri="{FF2B5EF4-FFF2-40B4-BE49-F238E27FC236}">
                <a16:creationId xmlns:a16="http://schemas.microsoft.com/office/drawing/2014/main" id="{E073F1C0-7632-9190-9C7C-0D401F7859CA}"/>
              </a:ext>
            </a:extLst>
          </p:cNvPr>
          <p:cNvGrpSpPr/>
          <p:nvPr/>
        </p:nvGrpSpPr>
        <p:grpSpPr>
          <a:xfrm>
            <a:off x="303561" y="3499257"/>
            <a:ext cx="2982482" cy="685800"/>
            <a:chOff x="303561" y="3670300"/>
            <a:chExt cx="2982482" cy="685800"/>
          </a:xfrm>
        </p:grpSpPr>
        <p:sp>
          <p:nvSpPr>
            <p:cNvPr id="25" name="Rounded Rectangle 24">
              <a:hlinkClick r:id="rId2" action="ppaction://hlinksldjump"/>
              <a:extLst>
                <a:ext uri="{FF2B5EF4-FFF2-40B4-BE49-F238E27FC236}">
                  <a16:creationId xmlns:a16="http://schemas.microsoft.com/office/drawing/2014/main" id="{CF388679-3281-4D27-F3D7-091AE4E6ABB9}"/>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29" name="TextBox 28">
              <a:hlinkClick r:id="rId2" action="ppaction://hlinksldjump"/>
              <a:extLst>
                <a:ext uri="{FF2B5EF4-FFF2-40B4-BE49-F238E27FC236}">
                  <a16:creationId xmlns:a16="http://schemas.microsoft.com/office/drawing/2014/main" id="{DB9B3C99-1D1E-02B1-0D14-1D758AB1BAA1}"/>
                </a:ext>
              </a:extLst>
            </p:cNvPr>
            <p:cNvSpPr txBox="1"/>
            <p:nvPr/>
          </p:nvSpPr>
          <p:spPr>
            <a:xfrm>
              <a:off x="346869" y="3767539"/>
              <a:ext cx="2657585" cy="461665"/>
            </a:xfrm>
            <a:prstGeom prst="rect">
              <a:avLst/>
            </a:prstGeom>
            <a:noFill/>
          </p:spPr>
          <p:txBody>
            <a:bodyPr wrap="square" rtlCol="0">
              <a:spAutoFit/>
            </a:bodyPr>
            <a:lstStyle/>
            <a:p>
              <a:r>
                <a:rPr lang="en-GB" sz="2400" b="1" dirty="0"/>
                <a:t>Exam Question</a:t>
              </a:r>
            </a:p>
          </p:txBody>
        </p:sp>
      </p:grpSp>
      <p:grpSp>
        <p:nvGrpSpPr>
          <p:cNvPr id="32" name="Group 31">
            <a:extLst>
              <a:ext uri="{FF2B5EF4-FFF2-40B4-BE49-F238E27FC236}">
                <a16:creationId xmlns:a16="http://schemas.microsoft.com/office/drawing/2014/main" id="{384ED9CE-ABD9-960A-F67E-03590DB3ED23}"/>
              </a:ext>
            </a:extLst>
          </p:cNvPr>
          <p:cNvGrpSpPr/>
          <p:nvPr/>
        </p:nvGrpSpPr>
        <p:grpSpPr>
          <a:xfrm>
            <a:off x="270669" y="4285027"/>
            <a:ext cx="3015374" cy="685800"/>
            <a:chOff x="270669" y="3670300"/>
            <a:chExt cx="3015374" cy="685800"/>
          </a:xfrm>
        </p:grpSpPr>
        <p:sp>
          <p:nvSpPr>
            <p:cNvPr id="33" name="Rounded Rectangle 32">
              <a:hlinkClick r:id="rId3" action="ppaction://hlinksldjump"/>
              <a:extLst>
                <a:ext uri="{FF2B5EF4-FFF2-40B4-BE49-F238E27FC236}">
                  <a16:creationId xmlns:a16="http://schemas.microsoft.com/office/drawing/2014/main" id="{53F2461F-3FEF-DCB1-8174-20EB409E74B5}"/>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35" name="TextBox 34">
              <a:hlinkClick r:id="rId3" action="ppaction://hlinksldjump"/>
              <a:extLst>
                <a:ext uri="{FF2B5EF4-FFF2-40B4-BE49-F238E27FC236}">
                  <a16:creationId xmlns:a16="http://schemas.microsoft.com/office/drawing/2014/main" id="{64679636-71A3-6724-2585-E0B5ADD4A1B1}"/>
                </a:ext>
              </a:extLst>
            </p:cNvPr>
            <p:cNvSpPr txBox="1"/>
            <p:nvPr/>
          </p:nvSpPr>
          <p:spPr>
            <a:xfrm>
              <a:off x="270669" y="3767539"/>
              <a:ext cx="2657585" cy="461665"/>
            </a:xfrm>
            <a:prstGeom prst="rect">
              <a:avLst/>
            </a:prstGeom>
            <a:noFill/>
          </p:spPr>
          <p:txBody>
            <a:bodyPr wrap="square" rtlCol="0">
              <a:spAutoFit/>
            </a:bodyPr>
            <a:lstStyle/>
            <a:p>
              <a:r>
                <a:rPr lang="en-GB" sz="2400" b="1" dirty="0"/>
                <a:t>Deconstruct the Q</a:t>
              </a:r>
            </a:p>
          </p:txBody>
        </p:sp>
      </p:grpSp>
      <p:grpSp>
        <p:nvGrpSpPr>
          <p:cNvPr id="36" name="Group 35">
            <a:extLst>
              <a:ext uri="{FF2B5EF4-FFF2-40B4-BE49-F238E27FC236}">
                <a16:creationId xmlns:a16="http://schemas.microsoft.com/office/drawing/2014/main" id="{8E8BF1B0-CCF7-5DB6-74B9-A21286EF9B3E}"/>
              </a:ext>
            </a:extLst>
          </p:cNvPr>
          <p:cNvGrpSpPr/>
          <p:nvPr/>
        </p:nvGrpSpPr>
        <p:grpSpPr>
          <a:xfrm>
            <a:off x="297163" y="5068066"/>
            <a:ext cx="2982482" cy="685800"/>
            <a:chOff x="303561" y="3670300"/>
            <a:chExt cx="2982482" cy="685800"/>
          </a:xfrm>
        </p:grpSpPr>
        <p:sp>
          <p:nvSpPr>
            <p:cNvPr id="39" name="Rounded Rectangle 38">
              <a:hlinkClick r:id="rId4" action="ppaction://hlinksldjump"/>
              <a:extLst>
                <a:ext uri="{FF2B5EF4-FFF2-40B4-BE49-F238E27FC236}">
                  <a16:creationId xmlns:a16="http://schemas.microsoft.com/office/drawing/2014/main" id="{55C6D815-D404-FF74-F550-66EE980EAAAD}"/>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40" name="TextBox 39">
              <a:hlinkClick r:id="rId4" action="ppaction://hlinksldjump"/>
              <a:extLst>
                <a:ext uri="{FF2B5EF4-FFF2-40B4-BE49-F238E27FC236}">
                  <a16:creationId xmlns:a16="http://schemas.microsoft.com/office/drawing/2014/main" id="{17C2F786-BC64-D830-2EB1-11A06AF22478}"/>
                </a:ext>
              </a:extLst>
            </p:cNvPr>
            <p:cNvSpPr txBox="1"/>
            <p:nvPr/>
          </p:nvSpPr>
          <p:spPr>
            <a:xfrm>
              <a:off x="353267" y="3767539"/>
              <a:ext cx="2657585" cy="461665"/>
            </a:xfrm>
            <a:prstGeom prst="rect">
              <a:avLst/>
            </a:prstGeom>
            <a:noFill/>
          </p:spPr>
          <p:txBody>
            <a:bodyPr wrap="square" rtlCol="0">
              <a:spAutoFit/>
            </a:bodyPr>
            <a:lstStyle/>
            <a:p>
              <a:r>
                <a:rPr lang="en-GB" sz="2400" b="1" dirty="0"/>
                <a:t>Figure Analysis</a:t>
              </a:r>
            </a:p>
          </p:txBody>
        </p:sp>
      </p:grpSp>
      <p:grpSp>
        <p:nvGrpSpPr>
          <p:cNvPr id="41" name="Group 40">
            <a:extLst>
              <a:ext uri="{FF2B5EF4-FFF2-40B4-BE49-F238E27FC236}">
                <a16:creationId xmlns:a16="http://schemas.microsoft.com/office/drawing/2014/main" id="{2C669945-1871-CEE8-82D9-C9A017549C64}"/>
              </a:ext>
            </a:extLst>
          </p:cNvPr>
          <p:cNvGrpSpPr/>
          <p:nvPr/>
        </p:nvGrpSpPr>
        <p:grpSpPr>
          <a:xfrm>
            <a:off x="307442" y="5851105"/>
            <a:ext cx="2982482" cy="685800"/>
            <a:chOff x="303561" y="3670300"/>
            <a:chExt cx="2982482" cy="685800"/>
          </a:xfrm>
        </p:grpSpPr>
        <p:sp>
          <p:nvSpPr>
            <p:cNvPr id="42" name="Rounded Rectangle 41">
              <a:hlinkClick r:id="rId5" action="ppaction://hlinksldjump"/>
              <a:extLst>
                <a:ext uri="{FF2B5EF4-FFF2-40B4-BE49-F238E27FC236}">
                  <a16:creationId xmlns:a16="http://schemas.microsoft.com/office/drawing/2014/main" id="{A1F04038-EAC9-EB41-9723-1B72E22659F3}"/>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43" name="TextBox 42">
              <a:hlinkClick r:id="rId5" action="ppaction://hlinksldjump"/>
              <a:extLst>
                <a:ext uri="{FF2B5EF4-FFF2-40B4-BE49-F238E27FC236}">
                  <a16:creationId xmlns:a16="http://schemas.microsoft.com/office/drawing/2014/main" id="{35C25D55-4CBA-F555-1477-EF6EA9F06372}"/>
                </a:ext>
              </a:extLst>
            </p:cNvPr>
            <p:cNvSpPr txBox="1"/>
            <p:nvPr/>
          </p:nvSpPr>
          <p:spPr>
            <a:xfrm>
              <a:off x="342988" y="3767539"/>
              <a:ext cx="2657585" cy="461665"/>
            </a:xfrm>
            <a:prstGeom prst="rect">
              <a:avLst/>
            </a:prstGeom>
            <a:noFill/>
          </p:spPr>
          <p:txBody>
            <a:bodyPr wrap="square" rtlCol="0">
              <a:spAutoFit/>
            </a:bodyPr>
            <a:lstStyle/>
            <a:p>
              <a:r>
                <a:rPr lang="en-GB" sz="2400" b="1" dirty="0"/>
                <a:t>Case Study</a:t>
              </a:r>
            </a:p>
          </p:txBody>
        </p:sp>
      </p:grpSp>
      <p:grpSp>
        <p:nvGrpSpPr>
          <p:cNvPr id="44" name="Group 43">
            <a:extLst>
              <a:ext uri="{FF2B5EF4-FFF2-40B4-BE49-F238E27FC236}">
                <a16:creationId xmlns:a16="http://schemas.microsoft.com/office/drawing/2014/main" id="{87B8B549-D08D-A12A-4E48-8374542AD08D}"/>
              </a:ext>
            </a:extLst>
          </p:cNvPr>
          <p:cNvGrpSpPr/>
          <p:nvPr/>
        </p:nvGrpSpPr>
        <p:grpSpPr>
          <a:xfrm>
            <a:off x="297163" y="6634144"/>
            <a:ext cx="2982482" cy="685800"/>
            <a:chOff x="303561" y="3670300"/>
            <a:chExt cx="2982482" cy="685800"/>
          </a:xfrm>
        </p:grpSpPr>
        <p:sp>
          <p:nvSpPr>
            <p:cNvPr id="45" name="Rounded Rectangle 44">
              <a:hlinkClick r:id="rId6" action="ppaction://hlinksldjump"/>
              <a:extLst>
                <a:ext uri="{FF2B5EF4-FFF2-40B4-BE49-F238E27FC236}">
                  <a16:creationId xmlns:a16="http://schemas.microsoft.com/office/drawing/2014/main" id="{B3D940B6-EEC8-6B64-404F-91C10E378535}"/>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46" name="TextBox 45">
              <a:hlinkClick r:id="rId6" action="ppaction://hlinksldjump"/>
              <a:extLst>
                <a:ext uri="{FF2B5EF4-FFF2-40B4-BE49-F238E27FC236}">
                  <a16:creationId xmlns:a16="http://schemas.microsoft.com/office/drawing/2014/main" id="{01D8665C-1DCE-710A-25C6-D749D43C0F62}"/>
                </a:ext>
              </a:extLst>
            </p:cNvPr>
            <p:cNvSpPr txBox="1"/>
            <p:nvPr/>
          </p:nvSpPr>
          <p:spPr>
            <a:xfrm>
              <a:off x="353267" y="3813145"/>
              <a:ext cx="2657585" cy="400110"/>
            </a:xfrm>
            <a:prstGeom prst="rect">
              <a:avLst/>
            </a:prstGeom>
            <a:noFill/>
          </p:spPr>
          <p:txBody>
            <a:bodyPr wrap="square" rtlCol="0">
              <a:spAutoFit/>
            </a:bodyPr>
            <a:lstStyle/>
            <a:p>
              <a:r>
                <a:rPr lang="en-GB" sz="2000" b="1" dirty="0"/>
                <a:t>Review Answer - Lagos</a:t>
              </a:r>
            </a:p>
          </p:txBody>
        </p:sp>
      </p:grpSp>
      <p:grpSp>
        <p:nvGrpSpPr>
          <p:cNvPr id="47" name="Group 46">
            <a:extLst>
              <a:ext uri="{FF2B5EF4-FFF2-40B4-BE49-F238E27FC236}">
                <a16:creationId xmlns:a16="http://schemas.microsoft.com/office/drawing/2014/main" id="{86532EFF-3878-DE91-345F-D6DE4F45601B}"/>
              </a:ext>
            </a:extLst>
          </p:cNvPr>
          <p:cNvGrpSpPr/>
          <p:nvPr/>
        </p:nvGrpSpPr>
        <p:grpSpPr>
          <a:xfrm>
            <a:off x="290288" y="7417183"/>
            <a:ext cx="3039063" cy="685800"/>
            <a:chOff x="303561" y="3670300"/>
            <a:chExt cx="3039063" cy="685800"/>
          </a:xfrm>
        </p:grpSpPr>
        <p:sp>
          <p:nvSpPr>
            <p:cNvPr id="48" name="Rounded Rectangle 47">
              <a:hlinkClick r:id="rId7" action="ppaction://hlinksldjump"/>
              <a:extLst>
                <a:ext uri="{FF2B5EF4-FFF2-40B4-BE49-F238E27FC236}">
                  <a16:creationId xmlns:a16="http://schemas.microsoft.com/office/drawing/2014/main" id="{9FA63613-AFBF-447C-DDDB-E5BACEB89C06}"/>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49" name="TextBox 48">
              <a:hlinkClick r:id="rId7" action="ppaction://hlinksldjump"/>
              <a:extLst>
                <a:ext uri="{FF2B5EF4-FFF2-40B4-BE49-F238E27FC236}">
                  <a16:creationId xmlns:a16="http://schemas.microsoft.com/office/drawing/2014/main" id="{3B3C595F-1716-8173-6A97-264FECB7DDDD}"/>
                </a:ext>
              </a:extLst>
            </p:cNvPr>
            <p:cNvSpPr txBox="1"/>
            <p:nvPr/>
          </p:nvSpPr>
          <p:spPr>
            <a:xfrm>
              <a:off x="360142" y="3813145"/>
              <a:ext cx="2982482" cy="400110"/>
            </a:xfrm>
            <a:prstGeom prst="rect">
              <a:avLst/>
            </a:prstGeom>
            <a:noFill/>
          </p:spPr>
          <p:txBody>
            <a:bodyPr wrap="square" rtlCol="0">
              <a:spAutoFit/>
            </a:bodyPr>
            <a:lstStyle/>
            <a:p>
              <a:r>
                <a:rPr lang="en-GB" sz="2000" b="1" dirty="0"/>
                <a:t>Review Answer - Mumbai</a:t>
              </a:r>
            </a:p>
          </p:txBody>
        </p:sp>
      </p:grpSp>
      <p:grpSp>
        <p:nvGrpSpPr>
          <p:cNvPr id="50" name="Group 49">
            <a:extLst>
              <a:ext uri="{FF2B5EF4-FFF2-40B4-BE49-F238E27FC236}">
                <a16:creationId xmlns:a16="http://schemas.microsoft.com/office/drawing/2014/main" id="{B9D8F048-87E0-7A4C-543C-C3F1AE17549A}"/>
              </a:ext>
            </a:extLst>
          </p:cNvPr>
          <p:cNvGrpSpPr/>
          <p:nvPr/>
        </p:nvGrpSpPr>
        <p:grpSpPr>
          <a:xfrm>
            <a:off x="275270" y="8200222"/>
            <a:ext cx="3039063" cy="685800"/>
            <a:chOff x="303561" y="3670300"/>
            <a:chExt cx="3039063" cy="685800"/>
          </a:xfrm>
        </p:grpSpPr>
        <p:sp>
          <p:nvSpPr>
            <p:cNvPr id="51" name="Rounded Rectangle 50">
              <a:hlinkClick r:id="rId8" action="ppaction://hlinksldjump"/>
              <a:extLst>
                <a:ext uri="{FF2B5EF4-FFF2-40B4-BE49-F238E27FC236}">
                  <a16:creationId xmlns:a16="http://schemas.microsoft.com/office/drawing/2014/main" id="{9DCFDD2C-6E1A-901E-23DA-CD6C2032BB4B}"/>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52" name="TextBox 51">
              <a:hlinkClick r:id="rId8" action="ppaction://hlinksldjump"/>
              <a:extLst>
                <a:ext uri="{FF2B5EF4-FFF2-40B4-BE49-F238E27FC236}">
                  <a16:creationId xmlns:a16="http://schemas.microsoft.com/office/drawing/2014/main" id="{5F8AF24B-004C-4776-3DCB-FB7FEF98A6C5}"/>
                </a:ext>
              </a:extLst>
            </p:cNvPr>
            <p:cNvSpPr txBox="1"/>
            <p:nvPr/>
          </p:nvSpPr>
          <p:spPr>
            <a:xfrm>
              <a:off x="360142" y="3813145"/>
              <a:ext cx="2982482" cy="400110"/>
            </a:xfrm>
            <a:prstGeom prst="rect">
              <a:avLst/>
            </a:prstGeom>
            <a:noFill/>
          </p:spPr>
          <p:txBody>
            <a:bodyPr wrap="square" rtlCol="0">
              <a:spAutoFit/>
            </a:bodyPr>
            <a:lstStyle/>
            <a:p>
              <a:r>
                <a:rPr lang="en-GB" sz="2000" b="1" dirty="0"/>
                <a:t>Review Answer - Rio</a:t>
              </a:r>
            </a:p>
          </p:txBody>
        </p:sp>
      </p:grpSp>
      <p:grpSp>
        <p:nvGrpSpPr>
          <p:cNvPr id="53" name="Group 52">
            <a:extLst>
              <a:ext uri="{FF2B5EF4-FFF2-40B4-BE49-F238E27FC236}">
                <a16:creationId xmlns:a16="http://schemas.microsoft.com/office/drawing/2014/main" id="{31019352-944F-0629-DC59-119E8C78AD31}"/>
              </a:ext>
            </a:extLst>
          </p:cNvPr>
          <p:cNvGrpSpPr/>
          <p:nvPr/>
        </p:nvGrpSpPr>
        <p:grpSpPr>
          <a:xfrm>
            <a:off x="286865" y="8983261"/>
            <a:ext cx="3039063" cy="685800"/>
            <a:chOff x="303561" y="3670300"/>
            <a:chExt cx="3039063" cy="685800"/>
          </a:xfrm>
        </p:grpSpPr>
        <p:sp>
          <p:nvSpPr>
            <p:cNvPr id="54" name="Rounded Rectangle 53">
              <a:hlinkClick r:id="rId9" action="ppaction://hlinksldjump"/>
              <a:extLst>
                <a:ext uri="{FF2B5EF4-FFF2-40B4-BE49-F238E27FC236}">
                  <a16:creationId xmlns:a16="http://schemas.microsoft.com/office/drawing/2014/main" id="{3AD088A1-3A61-3CA4-9292-F6EA58BD1A26}"/>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55" name="TextBox 54">
              <a:hlinkClick r:id="rId9" action="ppaction://hlinksldjump"/>
              <a:extLst>
                <a:ext uri="{FF2B5EF4-FFF2-40B4-BE49-F238E27FC236}">
                  <a16:creationId xmlns:a16="http://schemas.microsoft.com/office/drawing/2014/main" id="{AD8860D0-F57E-AB09-E256-7F99727AF22C}"/>
                </a:ext>
              </a:extLst>
            </p:cNvPr>
            <p:cNvSpPr txBox="1"/>
            <p:nvPr/>
          </p:nvSpPr>
          <p:spPr>
            <a:xfrm>
              <a:off x="360142" y="3813145"/>
              <a:ext cx="2982482" cy="400110"/>
            </a:xfrm>
            <a:prstGeom prst="rect">
              <a:avLst/>
            </a:prstGeom>
            <a:noFill/>
          </p:spPr>
          <p:txBody>
            <a:bodyPr wrap="square" rtlCol="0">
              <a:spAutoFit/>
            </a:bodyPr>
            <a:lstStyle/>
            <a:p>
              <a:r>
                <a:rPr lang="en-GB" sz="2000" b="1" dirty="0"/>
                <a:t>Writing Guide</a:t>
              </a:r>
            </a:p>
          </p:txBody>
        </p:sp>
      </p:grpSp>
      <p:grpSp>
        <p:nvGrpSpPr>
          <p:cNvPr id="56" name="Group 55">
            <a:extLst>
              <a:ext uri="{FF2B5EF4-FFF2-40B4-BE49-F238E27FC236}">
                <a16:creationId xmlns:a16="http://schemas.microsoft.com/office/drawing/2014/main" id="{65706BAA-01B8-8BB8-7CF3-4FC7ABF7AF54}"/>
              </a:ext>
            </a:extLst>
          </p:cNvPr>
          <p:cNvGrpSpPr/>
          <p:nvPr/>
        </p:nvGrpSpPr>
        <p:grpSpPr>
          <a:xfrm>
            <a:off x="297163" y="9766300"/>
            <a:ext cx="3039063" cy="685800"/>
            <a:chOff x="303561" y="3670300"/>
            <a:chExt cx="3039063" cy="685800"/>
          </a:xfrm>
        </p:grpSpPr>
        <p:sp>
          <p:nvSpPr>
            <p:cNvPr id="57" name="Rounded Rectangle 56">
              <a:hlinkClick r:id="rId10" action="ppaction://hlinksldjump"/>
              <a:extLst>
                <a:ext uri="{FF2B5EF4-FFF2-40B4-BE49-F238E27FC236}">
                  <a16:creationId xmlns:a16="http://schemas.microsoft.com/office/drawing/2014/main" id="{6F4B9063-7AB8-EDC9-55C3-0A447532C9B7}"/>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58" name="TextBox 57">
              <a:hlinkClick r:id="rId10" action="ppaction://hlinksldjump"/>
              <a:extLst>
                <a:ext uri="{FF2B5EF4-FFF2-40B4-BE49-F238E27FC236}">
                  <a16:creationId xmlns:a16="http://schemas.microsoft.com/office/drawing/2014/main" id="{8B59B314-AE13-0235-25B0-97E968B5C1F0}"/>
                </a:ext>
              </a:extLst>
            </p:cNvPr>
            <p:cNvSpPr txBox="1"/>
            <p:nvPr/>
          </p:nvSpPr>
          <p:spPr>
            <a:xfrm>
              <a:off x="360142" y="3813145"/>
              <a:ext cx="2982482" cy="400110"/>
            </a:xfrm>
            <a:prstGeom prst="rect">
              <a:avLst/>
            </a:prstGeom>
            <a:noFill/>
          </p:spPr>
          <p:txBody>
            <a:bodyPr wrap="square" rtlCol="0">
              <a:spAutoFit/>
            </a:bodyPr>
            <a:lstStyle/>
            <a:p>
              <a:r>
                <a:rPr lang="en-GB" sz="2000" b="1" dirty="0"/>
                <a:t>Writing Grid</a:t>
              </a:r>
            </a:p>
          </p:txBody>
        </p:sp>
      </p:grpSp>
      <p:sp>
        <p:nvSpPr>
          <p:cNvPr id="26" name="Freeform 5">
            <a:extLst>
              <a:ext uri="{FF2B5EF4-FFF2-40B4-BE49-F238E27FC236}">
                <a16:creationId xmlns:a16="http://schemas.microsoft.com/office/drawing/2014/main" id="{3B18ED29-7C2F-F754-DF11-3A0F1150E746}"/>
              </a:ext>
            </a:extLst>
          </p:cNvPr>
          <p:cNvSpPr/>
          <p:nvPr/>
        </p:nvSpPr>
        <p:spPr>
          <a:xfrm rot="21345723">
            <a:off x="173846" y="132421"/>
            <a:ext cx="2995532" cy="2146751"/>
          </a:xfrm>
          <a:custGeom>
            <a:avLst/>
            <a:gdLst/>
            <a:ahLst/>
            <a:cxnLst/>
            <a:rect l="l" t="t" r="r" b="b"/>
            <a:pathLst>
              <a:path w="8465473" h="6066790">
                <a:moveTo>
                  <a:pt x="1692910" y="0"/>
                </a:moveTo>
                <a:lnTo>
                  <a:pt x="1692910" y="6065520"/>
                </a:lnTo>
                <a:cubicBezTo>
                  <a:pt x="1710690" y="6066790"/>
                  <a:pt x="1728470" y="6066790"/>
                  <a:pt x="1746250" y="6066790"/>
                </a:cubicBezTo>
                <a:lnTo>
                  <a:pt x="6709063" y="6066790"/>
                </a:lnTo>
                <a:lnTo>
                  <a:pt x="6709063" y="0"/>
                </a:lnTo>
                <a:lnTo>
                  <a:pt x="1692910" y="0"/>
                </a:lnTo>
                <a:close/>
                <a:moveTo>
                  <a:pt x="7166263" y="0"/>
                </a:moveTo>
                <a:lnTo>
                  <a:pt x="6709063" y="0"/>
                </a:lnTo>
                <a:lnTo>
                  <a:pt x="6709063" y="6065520"/>
                </a:lnTo>
                <a:lnTo>
                  <a:pt x="6719223" y="6065520"/>
                </a:lnTo>
                <a:cubicBezTo>
                  <a:pt x="7458363" y="6065520"/>
                  <a:pt x="8107333" y="5462270"/>
                  <a:pt x="8160673" y="4725670"/>
                </a:cubicBezTo>
                <a:lnTo>
                  <a:pt x="8410863" y="1338580"/>
                </a:lnTo>
                <a:cubicBezTo>
                  <a:pt x="8465473" y="603250"/>
                  <a:pt x="7905404" y="0"/>
                  <a:pt x="7166263"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536072"/>
          </a:solidFill>
        </p:spPr>
        <p:txBody>
          <a:bodyPr/>
          <a:lstStyle/>
          <a:p>
            <a:endParaRPr lang="en-GB" dirty="0"/>
          </a:p>
        </p:txBody>
      </p:sp>
      <p:grpSp>
        <p:nvGrpSpPr>
          <p:cNvPr id="9" name="Group 8">
            <a:extLst>
              <a:ext uri="{FF2B5EF4-FFF2-40B4-BE49-F238E27FC236}">
                <a16:creationId xmlns:a16="http://schemas.microsoft.com/office/drawing/2014/main" id="{9401BFCD-BFE4-606E-E647-36A8D8E8B5BB}"/>
              </a:ext>
            </a:extLst>
          </p:cNvPr>
          <p:cNvGrpSpPr/>
          <p:nvPr/>
        </p:nvGrpSpPr>
        <p:grpSpPr>
          <a:xfrm>
            <a:off x="206282" y="264816"/>
            <a:ext cx="2848954" cy="2017634"/>
            <a:chOff x="8029663" y="2947244"/>
            <a:chExt cx="5087453" cy="3602943"/>
          </a:xfrm>
        </p:grpSpPr>
        <p:grpSp>
          <p:nvGrpSpPr>
            <p:cNvPr id="6" name="Group 11">
              <a:extLst>
                <a:ext uri="{FF2B5EF4-FFF2-40B4-BE49-F238E27FC236}">
                  <a16:creationId xmlns:a16="http://schemas.microsoft.com/office/drawing/2014/main" id="{350FD2F9-906C-5F51-82F2-12E4845E3249}"/>
                </a:ext>
              </a:extLst>
            </p:cNvPr>
            <p:cNvGrpSpPr/>
            <p:nvPr/>
          </p:nvGrpSpPr>
          <p:grpSpPr>
            <a:xfrm rot="-254277">
              <a:off x="8148941" y="2947244"/>
              <a:ext cx="4968175" cy="3602943"/>
              <a:chOff x="0" y="0"/>
              <a:chExt cx="8363874" cy="6065520"/>
            </a:xfrm>
            <a:solidFill>
              <a:srgbClr val="FFFFFF"/>
            </a:solidFill>
          </p:grpSpPr>
          <p:sp>
            <p:nvSpPr>
              <p:cNvPr id="7" name="Freeform 12">
                <a:extLst>
                  <a:ext uri="{FF2B5EF4-FFF2-40B4-BE49-F238E27FC236}">
                    <a16:creationId xmlns:a16="http://schemas.microsoft.com/office/drawing/2014/main" id="{4AF6C639-C0CF-92D1-FFAB-944CD24B1AA2}"/>
                  </a:ext>
                </a:extLst>
              </p:cNvPr>
              <p:cNvSpPr/>
              <p:nvPr/>
            </p:nvSpPr>
            <p:spPr>
              <a:xfrm>
                <a:off x="-50800" y="0"/>
                <a:ext cx="8465473" cy="6066790"/>
              </a:xfrm>
              <a:custGeom>
                <a:avLst/>
                <a:gdLst/>
                <a:ahLst/>
                <a:cxnLst/>
                <a:rect l="l" t="t" r="r" b="b"/>
                <a:pathLst>
                  <a:path w="8465473" h="6066790">
                    <a:moveTo>
                      <a:pt x="1692910" y="0"/>
                    </a:moveTo>
                    <a:lnTo>
                      <a:pt x="1692910" y="6065520"/>
                    </a:lnTo>
                    <a:cubicBezTo>
                      <a:pt x="1710690" y="6066790"/>
                      <a:pt x="1728470" y="6066790"/>
                      <a:pt x="1746250" y="6066790"/>
                    </a:cubicBezTo>
                    <a:lnTo>
                      <a:pt x="6709063" y="6066790"/>
                    </a:lnTo>
                    <a:lnTo>
                      <a:pt x="6709063" y="0"/>
                    </a:lnTo>
                    <a:lnTo>
                      <a:pt x="1692910" y="0"/>
                    </a:lnTo>
                    <a:close/>
                    <a:moveTo>
                      <a:pt x="7166263" y="0"/>
                    </a:moveTo>
                    <a:lnTo>
                      <a:pt x="6709063" y="0"/>
                    </a:lnTo>
                    <a:lnTo>
                      <a:pt x="6709063" y="6065520"/>
                    </a:lnTo>
                    <a:lnTo>
                      <a:pt x="6719223" y="6065520"/>
                    </a:lnTo>
                    <a:cubicBezTo>
                      <a:pt x="7458363" y="6065520"/>
                      <a:pt x="8107333" y="5462270"/>
                      <a:pt x="8160673" y="4725670"/>
                    </a:cubicBezTo>
                    <a:lnTo>
                      <a:pt x="8410863" y="1338580"/>
                    </a:lnTo>
                    <a:cubicBezTo>
                      <a:pt x="8465473" y="603250"/>
                      <a:pt x="7905404" y="0"/>
                      <a:pt x="7166263"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6EC4C6"/>
              </a:solidFill>
            </p:spPr>
            <p:txBody>
              <a:bodyPr/>
              <a:lstStyle/>
              <a:p>
                <a:endParaRPr lang="en-GB" dirty="0"/>
              </a:p>
            </p:txBody>
          </p:sp>
        </p:grpSp>
        <p:sp>
          <p:nvSpPr>
            <p:cNvPr id="8" name="TextBox 27">
              <a:extLst>
                <a:ext uri="{FF2B5EF4-FFF2-40B4-BE49-F238E27FC236}">
                  <a16:creationId xmlns:a16="http://schemas.microsoft.com/office/drawing/2014/main" id="{CC994821-4D09-C346-686D-FFE9DEA7EC71}"/>
                </a:ext>
              </a:extLst>
            </p:cNvPr>
            <p:cNvSpPr txBox="1"/>
            <p:nvPr/>
          </p:nvSpPr>
          <p:spPr>
            <a:xfrm rot="21264369">
              <a:off x="8029663" y="3491092"/>
              <a:ext cx="4732836" cy="2308341"/>
            </a:xfrm>
            <a:prstGeom prst="rect">
              <a:avLst/>
            </a:prstGeom>
          </p:spPr>
          <p:txBody>
            <a:bodyPr wrap="square" lIns="0" tIns="0" rIns="0" bIns="0" rtlCol="0" anchor="t">
              <a:spAutoFit/>
            </a:bodyPr>
            <a:lstStyle/>
            <a:p>
              <a:pPr algn="ctr"/>
              <a:r>
                <a:rPr lang="en-US" sz="2800" dirty="0">
                  <a:solidFill>
                    <a:srgbClr val="424D5B"/>
                  </a:solidFill>
                  <a:latin typeface="Fredoka"/>
                  <a:ea typeface="Fredoka"/>
                  <a:cs typeface="Fredoka"/>
                  <a:sym typeface="Fredoka"/>
                </a:rPr>
                <a:t>Urban Issues and </a:t>
              </a:r>
              <a:br>
                <a:rPr lang="en-US" sz="2800" dirty="0">
                  <a:solidFill>
                    <a:srgbClr val="424D5B"/>
                  </a:solidFill>
                  <a:latin typeface="Fredoka"/>
                  <a:ea typeface="Fredoka"/>
                  <a:cs typeface="Fredoka"/>
                  <a:sym typeface="Fredoka"/>
                </a:rPr>
              </a:br>
              <a:r>
                <a:rPr lang="en-US" sz="2800" dirty="0">
                  <a:solidFill>
                    <a:srgbClr val="424D5B"/>
                  </a:solidFill>
                  <a:latin typeface="Fredoka"/>
                  <a:ea typeface="Fredoka"/>
                  <a:cs typeface="Fredoka"/>
                  <a:sym typeface="Fredoka"/>
                </a:rPr>
                <a:t>Challenges</a:t>
              </a:r>
            </a:p>
          </p:txBody>
        </p:sp>
      </p:grpSp>
      <p:pic>
        <p:nvPicPr>
          <p:cNvPr id="23" name="Picture 22" descr="A screenshot of a video game&#10;&#10;AI-generated content may be incorrect.">
            <a:extLst>
              <a:ext uri="{FF2B5EF4-FFF2-40B4-BE49-F238E27FC236}">
                <a16:creationId xmlns:a16="http://schemas.microsoft.com/office/drawing/2014/main" id="{72E2A51C-92CC-D4D4-E5F1-1EE63378E5D1}"/>
              </a:ext>
            </a:extLst>
          </p:cNvPr>
          <p:cNvPicPr>
            <a:picLocks noChangeAspect="1"/>
          </p:cNvPicPr>
          <p:nvPr/>
        </p:nvPicPr>
        <p:blipFill>
          <a:blip r:embed="rId11">
            <a:extLst>
              <a:ext uri="{28A0092B-C50C-407E-A947-70E740481C1C}">
                <a14:useLocalDpi xmlns:a14="http://schemas.microsoft.com/office/drawing/2010/main" val="0"/>
              </a:ext>
            </a:extLst>
          </a:blip>
          <a:srcRect b="7505"/>
          <a:stretch>
            <a:fillRect/>
          </a:stretch>
        </p:blipFill>
        <p:spPr>
          <a:xfrm>
            <a:off x="5238934" y="2661972"/>
            <a:ext cx="6536382" cy="5961328"/>
          </a:xfrm>
          <a:prstGeom prst="rect">
            <a:avLst/>
          </a:prstGeom>
        </p:spPr>
      </p:pic>
      <p:grpSp>
        <p:nvGrpSpPr>
          <p:cNvPr id="10" name="Group 9">
            <a:extLst>
              <a:ext uri="{FF2B5EF4-FFF2-40B4-BE49-F238E27FC236}">
                <a16:creationId xmlns:a16="http://schemas.microsoft.com/office/drawing/2014/main" id="{8F5A9EFE-E02C-E427-1EA3-E32F2EA7A8B6}"/>
              </a:ext>
            </a:extLst>
          </p:cNvPr>
          <p:cNvGrpSpPr/>
          <p:nvPr/>
        </p:nvGrpSpPr>
        <p:grpSpPr>
          <a:xfrm>
            <a:off x="478059" y="2437418"/>
            <a:ext cx="2387105" cy="887251"/>
            <a:chOff x="6441631" y="9602165"/>
            <a:chExt cx="2387105" cy="887251"/>
          </a:xfrm>
        </p:grpSpPr>
        <p:pic>
          <p:nvPicPr>
            <p:cNvPr id="11" name="Graphic 10">
              <a:hlinkClick r:id="" action="ppaction://hlinkshowjump?jump=nextslide"/>
              <a:extLst>
                <a:ext uri="{FF2B5EF4-FFF2-40B4-BE49-F238E27FC236}">
                  <a16:creationId xmlns:a16="http://schemas.microsoft.com/office/drawing/2014/main" id="{69DC1A8C-D5D4-EB8A-E466-8F03BAEFD751}"/>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8135962" y="9699403"/>
              <a:ext cx="692774" cy="692774"/>
            </a:xfrm>
            <a:prstGeom prst="rect">
              <a:avLst/>
            </a:prstGeom>
          </p:spPr>
        </p:pic>
        <p:pic>
          <p:nvPicPr>
            <p:cNvPr id="12" name="Graphic 11">
              <a:hlinkClick r:id="" action="ppaction://hlinkshowjump?jump=previousslide"/>
              <a:extLst>
                <a:ext uri="{FF2B5EF4-FFF2-40B4-BE49-F238E27FC236}">
                  <a16:creationId xmlns:a16="http://schemas.microsoft.com/office/drawing/2014/main" id="{0AA54469-31C8-25B1-597A-84AB938D6C31}"/>
                </a:ext>
              </a:extLst>
            </p:cNvPr>
            <p:cNvPicPr>
              <a:picLocks/>
            </p:cNvPicPr>
            <p:nvPr/>
          </p:nvPicPr>
          <p:blipFill>
            <a:blip r:embed="rId14">
              <a:extLst>
                <a:ext uri="{96DAC541-7B7A-43D3-8B79-37D633B846F1}">
                  <asvg:svgBlip xmlns:asvg="http://schemas.microsoft.com/office/drawing/2016/SVG/main" r:embed="rId15"/>
                </a:ext>
              </a:extLst>
            </a:blip>
            <a:stretch>
              <a:fillRect/>
            </a:stretch>
          </p:blipFill>
          <p:spPr>
            <a:xfrm flipH="1">
              <a:off x="6441631" y="9699403"/>
              <a:ext cx="692774" cy="692774"/>
            </a:xfrm>
            <a:prstGeom prst="rect">
              <a:avLst/>
            </a:prstGeom>
          </p:spPr>
        </p:pic>
        <p:pic>
          <p:nvPicPr>
            <p:cNvPr id="13" name="Graphic 12">
              <a:hlinkClick r:id="rId2" action="ppaction://hlinksldjump"/>
              <a:extLst>
                <a:ext uri="{FF2B5EF4-FFF2-40B4-BE49-F238E27FC236}">
                  <a16:creationId xmlns:a16="http://schemas.microsoft.com/office/drawing/2014/main" id="{2E8CF92C-850A-8414-5B21-341D98904CC6}"/>
                </a:ext>
              </a:extLst>
            </p:cNvPr>
            <p:cNvPicPr>
              <a:picLocks/>
            </p:cNvPicPr>
            <p:nvPr/>
          </p:nvPicPr>
          <p:blipFill>
            <a:blip r:embed="rId16">
              <a:extLst>
                <a:ext uri="{96DAC541-7B7A-43D3-8B79-37D633B846F1}">
                  <asvg:svgBlip xmlns:asvg="http://schemas.microsoft.com/office/drawing/2016/SVG/main" r:embed="rId17"/>
                </a:ext>
              </a:extLst>
            </a:blip>
            <a:stretch>
              <a:fillRect/>
            </a:stretch>
          </p:blipFill>
          <p:spPr>
            <a:xfrm>
              <a:off x="7191558" y="9602165"/>
              <a:ext cx="887251" cy="887251"/>
            </a:xfrm>
            <a:prstGeom prst="rect">
              <a:avLst/>
            </a:prstGeom>
          </p:spPr>
        </p:pic>
      </p:grpSp>
      <p:sp>
        <p:nvSpPr>
          <p:cNvPr id="2" name="TextBox 1">
            <a:extLst>
              <a:ext uri="{FF2B5EF4-FFF2-40B4-BE49-F238E27FC236}">
                <a16:creationId xmlns:a16="http://schemas.microsoft.com/office/drawing/2014/main" id="{AA0ACD15-E433-8D60-11E1-20482DFD95FF}"/>
              </a:ext>
            </a:extLst>
          </p:cNvPr>
          <p:cNvSpPr txBox="1"/>
          <p:nvPr/>
        </p:nvSpPr>
        <p:spPr>
          <a:xfrm>
            <a:off x="3880822" y="419440"/>
            <a:ext cx="8852367" cy="1661993"/>
          </a:xfrm>
          <a:prstGeom prst="rect">
            <a:avLst/>
          </a:prstGeom>
        </p:spPr>
        <p:txBody>
          <a:bodyPr wrap="square" lIns="0" tIns="0" rIns="0" bIns="0" rtlCol="0" anchor="t">
            <a:spAutoFit/>
          </a:bodyPr>
          <a:lstStyle/>
          <a:p>
            <a:r>
              <a:rPr lang="en-US" sz="36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Study Figure 1 – What </a:t>
            </a:r>
            <a:r>
              <a:rPr lang="en-US" sz="3600" b="1" dirty="0">
                <a:solidFill>
                  <a:schemeClr val="accent1"/>
                </a:solidFill>
                <a:latin typeface="Open Sans" panose="020B0806030504020204" pitchFamily="34" charset="0"/>
                <a:ea typeface="Open Sans" panose="020B0806030504020204" pitchFamily="34" charset="0"/>
                <a:cs typeface="Open Sans" panose="020B0806030504020204" pitchFamily="34" charset="0"/>
                <a:sym typeface="Fredoka"/>
              </a:rPr>
              <a:t>social</a:t>
            </a:r>
            <a:r>
              <a:rPr lang="en-US" sz="36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 and </a:t>
            </a:r>
            <a:r>
              <a:rPr lang="en-US" sz="3600" b="1" dirty="0">
                <a:solidFill>
                  <a:schemeClr val="accent3"/>
                </a:solidFill>
                <a:latin typeface="Open Sans" panose="020B0806030504020204" pitchFamily="34" charset="0"/>
                <a:ea typeface="Open Sans" panose="020B0806030504020204" pitchFamily="34" charset="0"/>
                <a:cs typeface="Open Sans" panose="020B0806030504020204" pitchFamily="34" charset="0"/>
                <a:sym typeface="Fredoka"/>
              </a:rPr>
              <a:t>economic</a:t>
            </a:r>
            <a:r>
              <a:rPr lang="en-US" sz="36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 </a:t>
            </a:r>
            <a:r>
              <a:rPr lang="en-US" sz="3600" b="1"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challenges</a:t>
            </a:r>
            <a:r>
              <a:rPr lang="en-US" sz="36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 are evident? </a:t>
            </a:r>
          </a:p>
          <a:p>
            <a:r>
              <a:rPr lang="en-US" sz="36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What can we </a:t>
            </a:r>
            <a:r>
              <a:rPr lang="en-US" sz="3600" b="1"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infer</a:t>
            </a:r>
            <a:r>
              <a:rPr lang="en-US" sz="36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 from the source?</a:t>
            </a:r>
          </a:p>
        </p:txBody>
      </p:sp>
      <p:sp>
        <p:nvSpPr>
          <p:cNvPr id="3" name="TextBox 2">
            <a:extLst>
              <a:ext uri="{FF2B5EF4-FFF2-40B4-BE49-F238E27FC236}">
                <a16:creationId xmlns:a16="http://schemas.microsoft.com/office/drawing/2014/main" id="{EF726F91-72FE-D986-B09E-F003EDAFECB9}"/>
              </a:ext>
            </a:extLst>
          </p:cNvPr>
          <p:cNvSpPr txBox="1"/>
          <p:nvPr/>
        </p:nvSpPr>
        <p:spPr>
          <a:xfrm>
            <a:off x="3427271" y="3087548"/>
            <a:ext cx="2538410" cy="738664"/>
          </a:xfrm>
          <a:prstGeom prst="rect">
            <a:avLst/>
          </a:prstGeom>
        </p:spPr>
        <p:txBody>
          <a:bodyPr wrap="square" lIns="0" tIns="0" rIns="0" bIns="0" rtlCol="0" anchor="t">
            <a:spAutoFit/>
          </a:bodyPr>
          <a:lstStyle/>
          <a:p>
            <a:r>
              <a:rPr lang="en-US" sz="2400" b="1" dirty="0">
                <a:solidFill>
                  <a:schemeClr val="accent1"/>
                </a:solidFill>
                <a:latin typeface="Open Sans" panose="020B0806030504020204" pitchFamily="34" charset="0"/>
                <a:ea typeface="Open Sans" panose="020B0806030504020204" pitchFamily="34" charset="0"/>
                <a:cs typeface="Open Sans" panose="020B0806030504020204" pitchFamily="34" charset="0"/>
                <a:sym typeface="Fredoka"/>
              </a:rPr>
              <a:t>Building density?</a:t>
            </a:r>
            <a:endParaRPr lang="en-US" sz="24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endParaRPr>
          </a:p>
        </p:txBody>
      </p:sp>
      <p:cxnSp>
        <p:nvCxnSpPr>
          <p:cNvPr id="5" name="Straight Arrow Connector 4">
            <a:extLst>
              <a:ext uri="{FF2B5EF4-FFF2-40B4-BE49-F238E27FC236}">
                <a16:creationId xmlns:a16="http://schemas.microsoft.com/office/drawing/2014/main" id="{5594DB39-5E41-F1B7-FD68-C753D3AC6E06}"/>
              </a:ext>
            </a:extLst>
          </p:cNvPr>
          <p:cNvCxnSpPr>
            <a:cxnSpLocks/>
            <a:stCxn id="3" idx="2"/>
          </p:cNvCxnSpPr>
          <p:nvPr/>
        </p:nvCxnSpPr>
        <p:spPr>
          <a:xfrm>
            <a:off x="4696476" y="3826212"/>
            <a:ext cx="3148900" cy="55605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42C5886-8443-BBAF-4557-8A2DD0DEF652}"/>
              </a:ext>
            </a:extLst>
          </p:cNvPr>
          <p:cNvSpPr txBox="1"/>
          <p:nvPr/>
        </p:nvSpPr>
        <p:spPr>
          <a:xfrm>
            <a:off x="3409796" y="4922800"/>
            <a:ext cx="2538410" cy="738664"/>
          </a:xfrm>
          <a:prstGeom prst="rect">
            <a:avLst/>
          </a:prstGeom>
        </p:spPr>
        <p:txBody>
          <a:bodyPr wrap="square" lIns="0" tIns="0" rIns="0" bIns="0" rtlCol="0" anchor="t">
            <a:spAutoFit/>
          </a:bodyPr>
          <a:lstStyle/>
          <a:p>
            <a:r>
              <a:rPr lang="en-US" sz="2400" b="1" dirty="0">
                <a:solidFill>
                  <a:schemeClr val="accent1"/>
                </a:solidFill>
                <a:latin typeface="Open Sans" panose="020B0806030504020204" pitchFamily="34" charset="0"/>
                <a:ea typeface="Open Sans" panose="020B0806030504020204" pitchFamily="34" charset="0"/>
                <a:cs typeface="Open Sans" panose="020B0806030504020204" pitchFamily="34" charset="0"/>
                <a:sym typeface="Fredoka"/>
              </a:rPr>
              <a:t>Building quality?</a:t>
            </a:r>
            <a:endParaRPr lang="en-US" sz="24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endParaRPr>
          </a:p>
        </p:txBody>
      </p:sp>
      <p:cxnSp>
        <p:nvCxnSpPr>
          <p:cNvPr id="19" name="Straight Arrow Connector 18">
            <a:extLst>
              <a:ext uri="{FF2B5EF4-FFF2-40B4-BE49-F238E27FC236}">
                <a16:creationId xmlns:a16="http://schemas.microsoft.com/office/drawing/2014/main" id="{447B1B6A-C8EE-E882-D260-61CCE6427E95}"/>
              </a:ext>
            </a:extLst>
          </p:cNvPr>
          <p:cNvCxnSpPr>
            <a:cxnSpLocks/>
          </p:cNvCxnSpPr>
          <p:nvPr/>
        </p:nvCxnSpPr>
        <p:spPr>
          <a:xfrm>
            <a:off x="4758653" y="5225335"/>
            <a:ext cx="107461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E18940F-49F7-C2CD-72DD-29F7FA9BDD8B}"/>
              </a:ext>
            </a:extLst>
          </p:cNvPr>
          <p:cNvSpPr txBox="1"/>
          <p:nvPr/>
        </p:nvSpPr>
        <p:spPr>
          <a:xfrm>
            <a:off x="3420821" y="6709751"/>
            <a:ext cx="2538410" cy="369332"/>
          </a:xfrm>
          <a:prstGeom prst="rect">
            <a:avLst/>
          </a:prstGeom>
        </p:spPr>
        <p:txBody>
          <a:bodyPr wrap="square" lIns="0" tIns="0" rIns="0" bIns="0" rtlCol="0" anchor="t">
            <a:spAutoFit/>
          </a:bodyPr>
          <a:lstStyle/>
          <a:p>
            <a:r>
              <a:rPr lang="en-US" sz="2400" b="1" dirty="0">
                <a:solidFill>
                  <a:schemeClr val="accent1"/>
                </a:solidFill>
                <a:latin typeface="Open Sans" panose="020B0806030504020204" pitchFamily="34" charset="0"/>
                <a:ea typeface="Open Sans" panose="020B0806030504020204" pitchFamily="34" charset="0"/>
                <a:cs typeface="Open Sans" panose="020B0806030504020204" pitchFamily="34" charset="0"/>
                <a:sym typeface="Fredoka"/>
              </a:rPr>
              <a:t>Sanitation?</a:t>
            </a:r>
            <a:endParaRPr lang="en-US" sz="24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endParaRPr>
          </a:p>
        </p:txBody>
      </p:sp>
      <p:cxnSp>
        <p:nvCxnSpPr>
          <p:cNvPr id="24" name="Straight Arrow Connector 23">
            <a:extLst>
              <a:ext uri="{FF2B5EF4-FFF2-40B4-BE49-F238E27FC236}">
                <a16:creationId xmlns:a16="http://schemas.microsoft.com/office/drawing/2014/main" id="{4B872703-ACE8-13C1-A44A-1BA39C9C1E6A}"/>
              </a:ext>
            </a:extLst>
          </p:cNvPr>
          <p:cNvCxnSpPr>
            <a:cxnSpLocks/>
          </p:cNvCxnSpPr>
          <p:nvPr/>
        </p:nvCxnSpPr>
        <p:spPr>
          <a:xfrm flipV="1">
            <a:off x="5169619" y="5068066"/>
            <a:ext cx="4397450" cy="184938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FCFAE33-1E62-2CAF-A38C-2E3C1B77BCBB}"/>
              </a:ext>
            </a:extLst>
          </p:cNvPr>
          <p:cNvSpPr txBox="1"/>
          <p:nvPr/>
        </p:nvSpPr>
        <p:spPr>
          <a:xfrm>
            <a:off x="3441118" y="7723124"/>
            <a:ext cx="2766151" cy="738664"/>
          </a:xfrm>
          <a:prstGeom prst="rect">
            <a:avLst/>
          </a:prstGeom>
        </p:spPr>
        <p:txBody>
          <a:bodyPr wrap="square" lIns="0" tIns="0" rIns="0" bIns="0" rtlCol="0" anchor="t">
            <a:spAutoFit/>
          </a:bodyPr>
          <a:lstStyle/>
          <a:p>
            <a:r>
              <a:rPr lang="en-US" sz="2400" b="1" dirty="0">
                <a:solidFill>
                  <a:schemeClr val="accent1"/>
                </a:solidFill>
                <a:latin typeface="Open Sans" panose="020B0806030504020204" pitchFamily="34" charset="0"/>
                <a:ea typeface="Open Sans" panose="020B0806030504020204" pitchFamily="34" charset="0"/>
                <a:cs typeface="Open Sans" panose="020B0806030504020204" pitchFamily="34" charset="0"/>
                <a:sym typeface="Fredoka"/>
              </a:rPr>
              <a:t>Waste management?</a:t>
            </a:r>
            <a:endParaRPr lang="en-US" sz="24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endParaRPr>
          </a:p>
        </p:txBody>
      </p:sp>
      <p:cxnSp>
        <p:nvCxnSpPr>
          <p:cNvPr id="28" name="Straight Arrow Connector 27">
            <a:extLst>
              <a:ext uri="{FF2B5EF4-FFF2-40B4-BE49-F238E27FC236}">
                <a16:creationId xmlns:a16="http://schemas.microsoft.com/office/drawing/2014/main" id="{9021F152-B089-98E9-1DBE-5F24F5B7B71D}"/>
              </a:ext>
            </a:extLst>
          </p:cNvPr>
          <p:cNvCxnSpPr>
            <a:cxnSpLocks/>
          </p:cNvCxnSpPr>
          <p:nvPr/>
        </p:nvCxnSpPr>
        <p:spPr>
          <a:xfrm flipV="1">
            <a:off x="4824193" y="7497577"/>
            <a:ext cx="763209" cy="46256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EFE9D26-0086-AADA-3BC0-EEB54F18EE2C}"/>
              </a:ext>
            </a:extLst>
          </p:cNvPr>
          <p:cNvSpPr txBox="1"/>
          <p:nvPr/>
        </p:nvSpPr>
        <p:spPr>
          <a:xfrm>
            <a:off x="11905459" y="4101638"/>
            <a:ext cx="2538410" cy="738664"/>
          </a:xfrm>
          <a:prstGeom prst="rect">
            <a:avLst/>
          </a:prstGeom>
        </p:spPr>
        <p:txBody>
          <a:bodyPr wrap="square" lIns="0" tIns="0" rIns="0" bIns="0" rtlCol="0" anchor="t">
            <a:spAutoFit/>
          </a:bodyPr>
          <a:lstStyle/>
          <a:p>
            <a:r>
              <a:rPr lang="en-US" sz="2400" b="1" dirty="0">
                <a:solidFill>
                  <a:schemeClr val="accent3"/>
                </a:solidFill>
                <a:latin typeface="Open Sans" panose="020B0806030504020204" pitchFamily="34" charset="0"/>
                <a:ea typeface="Open Sans" panose="020B0806030504020204" pitchFamily="34" charset="0"/>
                <a:cs typeface="Open Sans" panose="020B0806030504020204" pitchFamily="34" charset="0"/>
                <a:sym typeface="Fredoka"/>
              </a:rPr>
              <a:t>Informal settlement?</a:t>
            </a:r>
            <a:endParaRPr lang="en-US" sz="2400" dirty="0">
              <a:solidFill>
                <a:schemeClr val="accent3"/>
              </a:solidFill>
              <a:latin typeface="Open Sans" panose="020B0806030504020204" pitchFamily="34" charset="0"/>
              <a:ea typeface="Open Sans" panose="020B0806030504020204" pitchFamily="34" charset="0"/>
              <a:cs typeface="Open Sans" panose="020B0806030504020204" pitchFamily="34" charset="0"/>
              <a:sym typeface="Fredoka"/>
            </a:endParaRPr>
          </a:p>
        </p:txBody>
      </p:sp>
      <p:cxnSp>
        <p:nvCxnSpPr>
          <p:cNvPr id="31" name="Straight Arrow Connector 30">
            <a:extLst>
              <a:ext uri="{FF2B5EF4-FFF2-40B4-BE49-F238E27FC236}">
                <a16:creationId xmlns:a16="http://schemas.microsoft.com/office/drawing/2014/main" id="{5E7FEA89-603E-8E67-E967-1FE43E790A07}"/>
              </a:ext>
            </a:extLst>
          </p:cNvPr>
          <p:cNvCxnSpPr>
            <a:cxnSpLocks/>
          </p:cNvCxnSpPr>
          <p:nvPr/>
        </p:nvCxnSpPr>
        <p:spPr>
          <a:xfrm flipH="1" flipV="1">
            <a:off x="10710069" y="4052507"/>
            <a:ext cx="1174511" cy="23252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A25807A6-5DE1-BE7B-5F4E-9B7E4FC7FFCC}"/>
              </a:ext>
            </a:extLst>
          </p:cNvPr>
          <p:cNvSpPr txBox="1"/>
          <p:nvPr/>
        </p:nvSpPr>
        <p:spPr>
          <a:xfrm>
            <a:off x="11884580" y="5352402"/>
            <a:ext cx="2899678" cy="738664"/>
          </a:xfrm>
          <a:prstGeom prst="rect">
            <a:avLst/>
          </a:prstGeom>
        </p:spPr>
        <p:txBody>
          <a:bodyPr wrap="square" lIns="0" tIns="0" rIns="0" bIns="0" rtlCol="0" anchor="t">
            <a:spAutoFit/>
          </a:bodyPr>
          <a:lstStyle/>
          <a:p>
            <a:r>
              <a:rPr lang="en-US" sz="2400" b="1" dirty="0">
                <a:solidFill>
                  <a:schemeClr val="accent3"/>
                </a:solidFill>
                <a:latin typeface="Open Sans" panose="020B0806030504020204" pitchFamily="34" charset="0"/>
                <a:ea typeface="Open Sans" panose="020B0806030504020204" pitchFamily="34" charset="0"/>
                <a:cs typeface="Open Sans" panose="020B0806030504020204" pitchFamily="34" charset="0"/>
                <a:sym typeface="Fredoka"/>
              </a:rPr>
              <a:t>Employment</a:t>
            </a:r>
          </a:p>
          <a:p>
            <a:r>
              <a:rPr lang="en-US" sz="2400" b="1" dirty="0">
                <a:solidFill>
                  <a:schemeClr val="accent3"/>
                </a:solidFill>
                <a:latin typeface="Open Sans" panose="020B0806030504020204" pitchFamily="34" charset="0"/>
                <a:ea typeface="Open Sans" panose="020B0806030504020204" pitchFamily="34" charset="0"/>
                <a:cs typeface="Open Sans" panose="020B0806030504020204" pitchFamily="34" charset="0"/>
                <a:sym typeface="Fredoka"/>
              </a:rPr>
              <a:t>Opportunities?</a:t>
            </a:r>
            <a:endParaRPr lang="en-US" sz="2400" dirty="0">
              <a:solidFill>
                <a:schemeClr val="accent3"/>
              </a:solidFill>
              <a:latin typeface="Open Sans" panose="020B0806030504020204" pitchFamily="34" charset="0"/>
              <a:ea typeface="Open Sans" panose="020B0806030504020204" pitchFamily="34" charset="0"/>
              <a:cs typeface="Open Sans" panose="020B0806030504020204" pitchFamily="34" charset="0"/>
              <a:sym typeface="Fredoka"/>
            </a:endParaRPr>
          </a:p>
        </p:txBody>
      </p:sp>
      <p:sp>
        <p:nvSpPr>
          <p:cNvPr id="37" name="TextBox 36">
            <a:extLst>
              <a:ext uri="{FF2B5EF4-FFF2-40B4-BE49-F238E27FC236}">
                <a16:creationId xmlns:a16="http://schemas.microsoft.com/office/drawing/2014/main" id="{70CBBC28-CC0B-6BA2-ECEF-479E9CCB8332}"/>
              </a:ext>
            </a:extLst>
          </p:cNvPr>
          <p:cNvSpPr txBox="1"/>
          <p:nvPr/>
        </p:nvSpPr>
        <p:spPr>
          <a:xfrm>
            <a:off x="11884580" y="6678519"/>
            <a:ext cx="2538410" cy="738664"/>
          </a:xfrm>
          <a:prstGeom prst="rect">
            <a:avLst/>
          </a:prstGeom>
        </p:spPr>
        <p:txBody>
          <a:bodyPr wrap="square" lIns="0" tIns="0" rIns="0" bIns="0" rtlCol="0" anchor="t">
            <a:spAutoFit/>
          </a:bodyPr>
          <a:lstStyle/>
          <a:p>
            <a:r>
              <a:rPr lang="en-US" sz="2400" b="1" dirty="0">
                <a:solidFill>
                  <a:schemeClr val="accent3"/>
                </a:solidFill>
                <a:latin typeface="Open Sans" panose="020B0806030504020204" pitchFamily="34" charset="0"/>
                <a:ea typeface="Open Sans" panose="020B0806030504020204" pitchFamily="34" charset="0"/>
                <a:cs typeface="Open Sans" panose="020B0806030504020204" pitchFamily="34" charset="0"/>
                <a:sym typeface="Fredoka"/>
              </a:rPr>
              <a:t>Service provision?</a:t>
            </a:r>
            <a:endParaRPr lang="en-US" sz="2400" dirty="0">
              <a:solidFill>
                <a:schemeClr val="accent3"/>
              </a:solidFill>
              <a:latin typeface="Open Sans" panose="020B0806030504020204" pitchFamily="34" charset="0"/>
              <a:ea typeface="Open Sans" panose="020B0806030504020204" pitchFamily="34" charset="0"/>
              <a:cs typeface="Open Sans" panose="020B0806030504020204" pitchFamily="34" charset="0"/>
              <a:sym typeface="Fredoka"/>
            </a:endParaRPr>
          </a:p>
        </p:txBody>
      </p:sp>
      <p:cxnSp>
        <p:nvCxnSpPr>
          <p:cNvPr id="38" name="Straight Arrow Connector 37">
            <a:extLst>
              <a:ext uri="{FF2B5EF4-FFF2-40B4-BE49-F238E27FC236}">
                <a16:creationId xmlns:a16="http://schemas.microsoft.com/office/drawing/2014/main" id="{9DBEFB92-22C8-B74C-4181-CF1851D5AF91}"/>
              </a:ext>
            </a:extLst>
          </p:cNvPr>
          <p:cNvCxnSpPr>
            <a:cxnSpLocks/>
          </p:cNvCxnSpPr>
          <p:nvPr/>
        </p:nvCxnSpPr>
        <p:spPr>
          <a:xfrm flipH="1" flipV="1">
            <a:off x="8576469" y="5948344"/>
            <a:ext cx="3294859" cy="109854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639B0C9E-4ECE-299C-1E1A-098ADA2B8B0F}"/>
              </a:ext>
            </a:extLst>
          </p:cNvPr>
          <p:cNvGrpSpPr/>
          <p:nvPr/>
        </p:nvGrpSpPr>
        <p:grpSpPr>
          <a:xfrm>
            <a:off x="11014869" y="10174043"/>
            <a:ext cx="3124200" cy="519357"/>
            <a:chOff x="4702722" y="9210782"/>
            <a:chExt cx="1857404" cy="308769"/>
          </a:xfrm>
        </p:grpSpPr>
        <p:sp>
          <p:nvSpPr>
            <p:cNvPr id="17" name="Rounded Rectangle 16">
              <a:hlinkClick r:id="rId18"/>
              <a:extLst>
                <a:ext uri="{FF2B5EF4-FFF2-40B4-BE49-F238E27FC236}">
                  <a16:creationId xmlns:a16="http://schemas.microsoft.com/office/drawing/2014/main" id="{D206C168-DE51-3D0A-D00A-70AC82914003}"/>
                </a:ext>
              </a:extLst>
            </p:cNvPr>
            <p:cNvSpPr/>
            <p:nvPr/>
          </p:nvSpPr>
          <p:spPr>
            <a:xfrm>
              <a:off x="4702722" y="9210782"/>
              <a:ext cx="1857404" cy="30876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20" name="Picture 19" descr="Internet Geography">
              <a:hlinkClick r:id="rId18"/>
              <a:extLst>
                <a:ext uri="{FF2B5EF4-FFF2-40B4-BE49-F238E27FC236}">
                  <a16:creationId xmlns:a16="http://schemas.microsoft.com/office/drawing/2014/main" id="{E5E51E49-3B1B-C384-9284-2B90A09DF25D}"/>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4729913" y="9254588"/>
              <a:ext cx="1793919" cy="206499"/>
            </a:xfrm>
            <a:prstGeom prst="rect">
              <a:avLst/>
            </a:prstGeom>
            <a:noFill/>
            <a:ln>
              <a:noFill/>
            </a:ln>
          </p:spPr>
        </p:pic>
      </p:grpSp>
    </p:spTree>
    <p:extLst>
      <p:ext uri="{BB962C8B-B14F-4D97-AF65-F5344CB8AC3E}">
        <p14:creationId xmlns:p14="http://schemas.microsoft.com/office/powerpoint/2010/main" val="368446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right)">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dissolve">
                                      <p:cBhvr>
                                        <p:cTn id="25" dur="500"/>
                                        <p:tgtEl>
                                          <p:spTgt spid="22"/>
                                        </p:tgtEl>
                                      </p:cBhvr>
                                    </p:animEffect>
                                  </p:childTnLst>
                                </p:cTn>
                              </p:par>
                            </p:childTnLst>
                          </p:cTn>
                        </p:par>
                        <p:par>
                          <p:cTn id="26" fill="hold">
                            <p:stCondLst>
                              <p:cond delay="500"/>
                            </p:stCondLst>
                            <p:childTnLst>
                              <p:par>
                                <p:cTn id="27" presetID="22" presetClass="entr" presetSubtype="2"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right)">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dissolve">
                                      <p:cBhvr>
                                        <p:cTn id="34" dur="500"/>
                                        <p:tgtEl>
                                          <p:spTgt spid="27"/>
                                        </p:tgtEl>
                                      </p:cBhvr>
                                    </p:animEffect>
                                  </p:childTnLst>
                                </p:cTn>
                              </p:par>
                            </p:childTnLst>
                          </p:cTn>
                        </p:par>
                        <p:par>
                          <p:cTn id="35" fill="hold">
                            <p:stCondLst>
                              <p:cond delay="500"/>
                            </p:stCondLst>
                            <p:childTnLst>
                              <p:par>
                                <p:cTn id="36" presetID="22" presetClass="entr" presetSubtype="2" fill="hold"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right)">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dissolve">
                                      <p:cBhvr>
                                        <p:cTn id="43" dur="500"/>
                                        <p:tgtEl>
                                          <p:spTgt spid="30"/>
                                        </p:tgtEl>
                                      </p:cBhvr>
                                    </p:animEffect>
                                  </p:childTnLst>
                                </p:cTn>
                              </p:par>
                            </p:childTnLst>
                          </p:cTn>
                        </p:par>
                        <p:par>
                          <p:cTn id="44" fill="hold">
                            <p:stCondLst>
                              <p:cond delay="500"/>
                            </p:stCondLst>
                            <p:childTnLst>
                              <p:par>
                                <p:cTn id="45" presetID="2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right)">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dissolve">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dissolve">
                                      <p:cBhvr>
                                        <p:cTn id="57" dur="500"/>
                                        <p:tgtEl>
                                          <p:spTgt spid="37"/>
                                        </p:tgtEl>
                                      </p:cBhvr>
                                    </p:animEffect>
                                  </p:childTnLst>
                                </p:cTn>
                              </p:par>
                            </p:childTnLst>
                          </p:cTn>
                        </p:par>
                        <p:par>
                          <p:cTn id="58" fill="hold">
                            <p:stCondLst>
                              <p:cond delay="500"/>
                            </p:stCondLst>
                            <p:childTnLst>
                              <p:par>
                                <p:cTn id="59" presetID="22" presetClass="entr" presetSubtype="2"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wipe(right)">
                                      <p:cBhvr>
                                        <p:cTn id="6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22" grpId="0"/>
      <p:bldP spid="27" grpId="0"/>
      <p:bldP spid="30" grpId="0"/>
      <p:bldP spid="34"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651B8-0413-EC38-957B-650F7DCE1665}"/>
            </a:ext>
          </a:extLst>
        </p:cNvPr>
        <p:cNvGrpSpPr/>
        <p:nvPr/>
      </p:nvGrpSpPr>
      <p:grpSpPr>
        <a:xfrm>
          <a:off x="0" y="0"/>
          <a:ext cx="0" cy="0"/>
          <a:chOff x="0" y="0"/>
          <a:chExt cx="0" cy="0"/>
        </a:xfrm>
      </p:grpSpPr>
      <p:sp>
        <p:nvSpPr>
          <p:cNvPr id="26" name="Freeform 5">
            <a:extLst>
              <a:ext uri="{FF2B5EF4-FFF2-40B4-BE49-F238E27FC236}">
                <a16:creationId xmlns:a16="http://schemas.microsoft.com/office/drawing/2014/main" id="{6FCDCAD8-4AAE-C7B0-C4FC-BF93BA9ADC10}"/>
              </a:ext>
            </a:extLst>
          </p:cNvPr>
          <p:cNvSpPr/>
          <p:nvPr/>
        </p:nvSpPr>
        <p:spPr>
          <a:xfrm rot="21345723">
            <a:off x="173846" y="132421"/>
            <a:ext cx="2995532" cy="2146751"/>
          </a:xfrm>
          <a:custGeom>
            <a:avLst/>
            <a:gdLst/>
            <a:ahLst/>
            <a:cxnLst/>
            <a:rect l="l" t="t" r="r" b="b"/>
            <a:pathLst>
              <a:path w="8465473" h="6066790">
                <a:moveTo>
                  <a:pt x="1692910" y="0"/>
                </a:moveTo>
                <a:lnTo>
                  <a:pt x="1692910" y="6065520"/>
                </a:lnTo>
                <a:cubicBezTo>
                  <a:pt x="1710690" y="6066790"/>
                  <a:pt x="1728470" y="6066790"/>
                  <a:pt x="1746250" y="6066790"/>
                </a:cubicBezTo>
                <a:lnTo>
                  <a:pt x="6709063" y="6066790"/>
                </a:lnTo>
                <a:lnTo>
                  <a:pt x="6709063" y="0"/>
                </a:lnTo>
                <a:lnTo>
                  <a:pt x="1692910" y="0"/>
                </a:lnTo>
                <a:close/>
                <a:moveTo>
                  <a:pt x="7166263" y="0"/>
                </a:moveTo>
                <a:lnTo>
                  <a:pt x="6709063" y="0"/>
                </a:lnTo>
                <a:lnTo>
                  <a:pt x="6709063" y="6065520"/>
                </a:lnTo>
                <a:lnTo>
                  <a:pt x="6719223" y="6065520"/>
                </a:lnTo>
                <a:cubicBezTo>
                  <a:pt x="7458363" y="6065520"/>
                  <a:pt x="8107333" y="5462270"/>
                  <a:pt x="8160673" y="4725670"/>
                </a:cubicBezTo>
                <a:lnTo>
                  <a:pt x="8410863" y="1338580"/>
                </a:lnTo>
                <a:cubicBezTo>
                  <a:pt x="8465473" y="603250"/>
                  <a:pt x="7905404" y="0"/>
                  <a:pt x="7166263"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536072"/>
          </a:solidFill>
        </p:spPr>
        <p:txBody>
          <a:bodyPr/>
          <a:lstStyle/>
          <a:p>
            <a:endParaRPr lang="en-GB" dirty="0"/>
          </a:p>
        </p:txBody>
      </p:sp>
      <p:grpSp>
        <p:nvGrpSpPr>
          <p:cNvPr id="9" name="Group 8">
            <a:extLst>
              <a:ext uri="{FF2B5EF4-FFF2-40B4-BE49-F238E27FC236}">
                <a16:creationId xmlns:a16="http://schemas.microsoft.com/office/drawing/2014/main" id="{56FF776E-F5FB-220B-6B1B-33E8A973D92E}"/>
              </a:ext>
            </a:extLst>
          </p:cNvPr>
          <p:cNvGrpSpPr/>
          <p:nvPr/>
        </p:nvGrpSpPr>
        <p:grpSpPr>
          <a:xfrm>
            <a:off x="206282" y="264816"/>
            <a:ext cx="2848954" cy="2017634"/>
            <a:chOff x="8029663" y="2947244"/>
            <a:chExt cx="5087453" cy="3602943"/>
          </a:xfrm>
        </p:grpSpPr>
        <p:grpSp>
          <p:nvGrpSpPr>
            <p:cNvPr id="6" name="Group 11">
              <a:extLst>
                <a:ext uri="{FF2B5EF4-FFF2-40B4-BE49-F238E27FC236}">
                  <a16:creationId xmlns:a16="http://schemas.microsoft.com/office/drawing/2014/main" id="{F2C56094-3667-CC01-2312-092EDA719465}"/>
                </a:ext>
              </a:extLst>
            </p:cNvPr>
            <p:cNvGrpSpPr/>
            <p:nvPr/>
          </p:nvGrpSpPr>
          <p:grpSpPr>
            <a:xfrm rot="-254277">
              <a:off x="8148941" y="2947244"/>
              <a:ext cx="4968175" cy="3602943"/>
              <a:chOff x="0" y="0"/>
              <a:chExt cx="8363874" cy="6065520"/>
            </a:xfrm>
            <a:solidFill>
              <a:srgbClr val="FFFFFF"/>
            </a:solidFill>
          </p:grpSpPr>
          <p:sp>
            <p:nvSpPr>
              <p:cNvPr id="7" name="Freeform 12">
                <a:extLst>
                  <a:ext uri="{FF2B5EF4-FFF2-40B4-BE49-F238E27FC236}">
                    <a16:creationId xmlns:a16="http://schemas.microsoft.com/office/drawing/2014/main" id="{C445AF2D-74AD-79B5-1F71-2416A2461A51}"/>
                  </a:ext>
                </a:extLst>
              </p:cNvPr>
              <p:cNvSpPr/>
              <p:nvPr/>
            </p:nvSpPr>
            <p:spPr>
              <a:xfrm>
                <a:off x="-50800" y="0"/>
                <a:ext cx="8465473" cy="6066790"/>
              </a:xfrm>
              <a:custGeom>
                <a:avLst/>
                <a:gdLst/>
                <a:ahLst/>
                <a:cxnLst/>
                <a:rect l="l" t="t" r="r" b="b"/>
                <a:pathLst>
                  <a:path w="8465473" h="6066790">
                    <a:moveTo>
                      <a:pt x="1692910" y="0"/>
                    </a:moveTo>
                    <a:lnTo>
                      <a:pt x="1692910" y="6065520"/>
                    </a:lnTo>
                    <a:cubicBezTo>
                      <a:pt x="1710690" y="6066790"/>
                      <a:pt x="1728470" y="6066790"/>
                      <a:pt x="1746250" y="6066790"/>
                    </a:cubicBezTo>
                    <a:lnTo>
                      <a:pt x="6709063" y="6066790"/>
                    </a:lnTo>
                    <a:lnTo>
                      <a:pt x="6709063" y="0"/>
                    </a:lnTo>
                    <a:lnTo>
                      <a:pt x="1692910" y="0"/>
                    </a:lnTo>
                    <a:close/>
                    <a:moveTo>
                      <a:pt x="7166263" y="0"/>
                    </a:moveTo>
                    <a:lnTo>
                      <a:pt x="6709063" y="0"/>
                    </a:lnTo>
                    <a:lnTo>
                      <a:pt x="6709063" y="6065520"/>
                    </a:lnTo>
                    <a:lnTo>
                      <a:pt x="6719223" y="6065520"/>
                    </a:lnTo>
                    <a:cubicBezTo>
                      <a:pt x="7458363" y="6065520"/>
                      <a:pt x="8107333" y="5462270"/>
                      <a:pt x="8160673" y="4725670"/>
                    </a:cubicBezTo>
                    <a:lnTo>
                      <a:pt x="8410863" y="1338580"/>
                    </a:lnTo>
                    <a:cubicBezTo>
                      <a:pt x="8465473" y="603250"/>
                      <a:pt x="7905404" y="0"/>
                      <a:pt x="7166263"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6EC4C6"/>
              </a:solidFill>
            </p:spPr>
            <p:txBody>
              <a:bodyPr/>
              <a:lstStyle/>
              <a:p>
                <a:endParaRPr lang="en-GB" dirty="0"/>
              </a:p>
            </p:txBody>
          </p:sp>
        </p:grpSp>
        <p:sp>
          <p:nvSpPr>
            <p:cNvPr id="8" name="TextBox 27">
              <a:extLst>
                <a:ext uri="{FF2B5EF4-FFF2-40B4-BE49-F238E27FC236}">
                  <a16:creationId xmlns:a16="http://schemas.microsoft.com/office/drawing/2014/main" id="{4D625CE0-6FCA-D19A-C6E8-1AA056F5CCFA}"/>
                </a:ext>
              </a:extLst>
            </p:cNvPr>
            <p:cNvSpPr txBox="1"/>
            <p:nvPr/>
          </p:nvSpPr>
          <p:spPr>
            <a:xfrm rot="21264369">
              <a:off x="8029663" y="3491092"/>
              <a:ext cx="4732836" cy="2308341"/>
            </a:xfrm>
            <a:prstGeom prst="rect">
              <a:avLst/>
            </a:prstGeom>
          </p:spPr>
          <p:txBody>
            <a:bodyPr wrap="square" lIns="0" tIns="0" rIns="0" bIns="0" rtlCol="0" anchor="t">
              <a:spAutoFit/>
            </a:bodyPr>
            <a:lstStyle/>
            <a:p>
              <a:pPr algn="ctr"/>
              <a:r>
                <a:rPr lang="en-US" sz="2800" dirty="0">
                  <a:solidFill>
                    <a:srgbClr val="424D5B"/>
                  </a:solidFill>
                  <a:latin typeface="Fredoka"/>
                  <a:ea typeface="Fredoka"/>
                  <a:cs typeface="Fredoka"/>
                  <a:sym typeface="Fredoka"/>
                </a:rPr>
                <a:t>Urban Issues and </a:t>
              </a:r>
              <a:br>
                <a:rPr lang="en-US" sz="2800" dirty="0">
                  <a:solidFill>
                    <a:srgbClr val="424D5B"/>
                  </a:solidFill>
                  <a:latin typeface="Fredoka"/>
                  <a:ea typeface="Fredoka"/>
                  <a:cs typeface="Fredoka"/>
                  <a:sym typeface="Fredoka"/>
                </a:rPr>
              </a:br>
              <a:r>
                <a:rPr lang="en-US" sz="2800" dirty="0">
                  <a:solidFill>
                    <a:srgbClr val="424D5B"/>
                  </a:solidFill>
                  <a:latin typeface="Fredoka"/>
                  <a:ea typeface="Fredoka"/>
                  <a:cs typeface="Fredoka"/>
                  <a:sym typeface="Fredoka"/>
                </a:rPr>
                <a:t>Challenges</a:t>
              </a:r>
            </a:p>
          </p:txBody>
        </p:sp>
      </p:grpSp>
      <p:grpSp>
        <p:nvGrpSpPr>
          <p:cNvPr id="10" name="Group 9">
            <a:extLst>
              <a:ext uri="{FF2B5EF4-FFF2-40B4-BE49-F238E27FC236}">
                <a16:creationId xmlns:a16="http://schemas.microsoft.com/office/drawing/2014/main" id="{83AC0C92-49AD-F160-56FF-8318FDF241F3}"/>
              </a:ext>
            </a:extLst>
          </p:cNvPr>
          <p:cNvGrpSpPr/>
          <p:nvPr/>
        </p:nvGrpSpPr>
        <p:grpSpPr>
          <a:xfrm>
            <a:off x="478059" y="2437418"/>
            <a:ext cx="2387105" cy="887251"/>
            <a:chOff x="6441631" y="9602165"/>
            <a:chExt cx="2387105" cy="887251"/>
          </a:xfrm>
        </p:grpSpPr>
        <p:pic>
          <p:nvPicPr>
            <p:cNvPr id="11" name="Graphic 10">
              <a:hlinkClick r:id="" action="ppaction://hlinkshowjump?jump=nextslide"/>
              <a:extLst>
                <a:ext uri="{FF2B5EF4-FFF2-40B4-BE49-F238E27FC236}">
                  <a16:creationId xmlns:a16="http://schemas.microsoft.com/office/drawing/2014/main" id="{45A0389C-87AA-A188-8343-4534913D66E4}"/>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8135962" y="9699403"/>
              <a:ext cx="692774" cy="692774"/>
            </a:xfrm>
            <a:prstGeom prst="rect">
              <a:avLst/>
            </a:prstGeom>
          </p:spPr>
        </p:pic>
        <p:pic>
          <p:nvPicPr>
            <p:cNvPr id="12" name="Graphic 11">
              <a:hlinkClick r:id="" action="ppaction://hlinkshowjump?jump=previousslide"/>
              <a:extLst>
                <a:ext uri="{FF2B5EF4-FFF2-40B4-BE49-F238E27FC236}">
                  <a16:creationId xmlns:a16="http://schemas.microsoft.com/office/drawing/2014/main" id="{D2A4B327-66C4-9EFE-29F2-FD13DC93C129}"/>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flipH="1">
              <a:off x="6441631" y="9699403"/>
              <a:ext cx="692774" cy="692774"/>
            </a:xfrm>
            <a:prstGeom prst="rect">
              <a:avLst/>
            </a:prstGeom>
          </p:spPr>
        </p:pic>
        <p:pic>
          <p:nvPicPr>
            <p:cNvPr id="13" name="Graphic 12">
              <a:hlinkClick r:id="rId6" action="ppaction://hlinksldjump"/>
              <a:extLst>
                <a:ext uri="{FF2B5EF4-FFF2-40B4-BE49-F238E27FC236}">
                  <a16:creationId xmlns:a16="http://schemas.microsoft.com/office/drawing/2014/main" id="{135240A4-4834-3E41-A0EE-42713155AD47}"/>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7191558" y="9602165"/>
              <a:ext cx="887251" cy="887251"/>
            </a:xfrm>
            <a:prstGeom prst="rect">
              <a:avLst/>
            </a:prstGeom>
          </p:spPr>
        </p:pic>
      </p:grpSp>
      <p:grpSp>
        <p:nvGrpSpPr>
          <p:cNvPr id="14" name="Group 13">
            <a:extLst>
              <a:ext uri="{FF2B5EF4-FFF2-40B4-BE49-F238E27FC236}">
                <a16:creationId xmlns:a16="http://schemas.microsoft.com/office/drawing/2014/main" id="{C0C8FD44-BCFC-887B-9F17-34D6263E4281}"/>
              </a:ext>
            </a:extLst>
          </p:cNvPr>
          <p:cNvGrpSpPr/>
          <p:nvPr/>
        </p:nvGrpSpPr>
        <p:grpSpPr>
          <a:xfrm>
            <a:off x="161843" y="10033156"/>
            <a:ext cx="3124200" cy="519357"/>
            <a:chOff x="4702722" y="9210782"/>
            <a:chExt cx="1857404" cy="308769"/>
          </a:xfrm>
        </p:grpSpPr>
        <p:sp>
          <p:nvSpPr>
            <p:cNvPr id="15" name="Rounded Rectangle 14">
              <a:hlinkClick r:id="rId9"/>
              <a:extLst>
                <a:ext uri="{FF2B5EF4-FFF2-40B4-BE49-F238E27FC236}">
                  <a16:creationId xmlns:a16="http://schemas.microsoft.com/office/drawing/2014/main" id="{9D298DE6-DDF7-B07C-8F9D-AFB42E5B5C28}"/>
                </a:ext>
              </a:extLst>
            </p:cNvPr>
            <p:cNvSpPr/>
            <p:nvPr/>
          </p:nvSpPr>
          <p:spPr>
            <a:xfrm>
              <a:off x="4702722" y="9210782"/>
              <a:ext cx="1857404" cy="30876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6" name="Picture 15" descr="Internet Geography">
              <a:hlinkClick r:id="rId9"/>
              <a:extLst>
                <a:ext uri="{FF2B5EF4-FFF2-40B4-BE49-F238E27FC236}">
                  <a16:creationId xmlns:a16="http://schemas.microsoft.com/office/drawing/2014/main" id="{12390EDB-1501-92E2-7716-E7D4FFAB9365}"/>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729913" y="9254588"/>
              <a:ext cx="1793919" cy="206499"/>
            </a:xfrm>
            <a:prstGeom prst="rect">
              <a:avLst/>
            </a:prstGeom>
            <a:noFill/>
            <a:ln>
              <a:noFill/>
            </a:ln>
          </p:spPr>
        </p:pic>
      </p:grpSp>
      <p:sp>
        <p:nvSpPr>
          <p:cNvPr id="2" name="TextBox 1">
            <a:extLst>
              <a:ext uri="{FF2B5EF4-FFF2-40B4-BE49-F238E27FC236}">
                <a16:creationId xmlns:a16="http://schemas.microsoft.com/office/drawing/2014/main" id="{40136675-0388-6B41-BEFE-B6E64708C3E8}"/>
              </a:ext>
            </a:extLst>
          </p:cNvPr>
          <p:cNvSpPr txBox="1"/>
          <p:nvPr/>
        </p:nvSpPr>
        <p:spPr>
          <a:xfrm>
            <a:off x="3880822" y="419440"/>
            <a:ext cx="8852367" cy="1661993"/>
          </a:xfrm>
          <a:prstGeom prst="rect">
            <a:avLst/>
          </a:prstGeom>
        </p:spPr>
        <p:txBody>
          <a:bodyPr wrap="square" lIns="0" tIns="0" rIns="0" bIns="0" rtlCol="0" anchor="t">
            <a:spAutoFit/>
          </a:bodyPr>
          <a:lstStyle/>
          <a:p>
            <a:r>
              <a:rPr lang="en-US" sz="36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Study Figure 1 – What </a:t>
            </a:r>
            <a:r>
              <a:rPr lang="en-US" sz="3600" b="1" dirty="0">
                <a:solidFill>
                  <a:schemeClr val="accent1"/>
                </a:solidFill>
                <a:latin typeface="Open Sans" panose="020B0806030504020204" pitchFamily="34" charset="0"/>
                <a:ea typeface="Open Sans" panose="020B0806030504020204" pitchFamily="34" charset="0"/>
                <a:cs typeface="Open Sans" panose="020B0806030504020204" pitchFamily="34" charset="0"/>
                <a:sym typeface="Fredoka"/>
              </a:rPr>
              <a:t>social</a:t>
            </a:r>
            <a:r>
              <a:rPr lang="en-US" sz="36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 and </a:t>
            </a:r>
            <a:r>
              <a:rPr lang="en-US" sz="3600" b="1" dirty="0">
                <a:solidFill>
                  <a:schemeClr val="accent3"/>
                </a:solidFill>
                <a:latin typeface="Open Sans" panose="020B0806030504020204" pitchFamily="34" charset="0"/>
                <a:ea typeface="Open Sans" panose="020B0806030504020204" pitchFamily="34" charset="0"/>
                <a:cs typeface="Open Sans" panose="020B0806030504020204" pitchFamily="34" charset="0"/>
                <a:sym typeface="Fredoka"/>
              </a:rPr>
              <a:t>economic</a:t>
            </a:r>
            <a:r>
              <a:rPr lang="en-US" sz="36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 </a:t>
            </a:r>
            <a:r>
              <a:rPr lang="en-US" sz="3600" b="1"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challenges</a:t>
            </a:r>
            <a:r>
              <a:rPr lang="en-US" sz="36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 are evident? </a:t>
            </a:r>
          </a:p>
          <a:p>
            <a:r>
              <a:rPr lang="en-US" sz="36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What can we </a:t>
            </a:r>
            <a:r>
              <a:rPr lang="en-US" sz="3600" b="1"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infer</a:t>
            </a:r>
            <a:r>
              <a:rPr lang="en-US" sz="36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 from the source?</a:t>
            </a:r>
          </a:p>
        </p:txBody>
      </p:sp>
      <p:pic>
        <p:nvPicPr>
          <p:cNvPr id="17" name="Picture 16" descr="A screenshot of a cell phone&#10;&#10;AI-generated content may be incorrect.">
            <a:extLst>
              <a:ext uri="{FF2B5EF4-FFF2-40B4-BE49-F238E27FC236}">
                <a16:creationId xmlns:a16="http://schemas.microsoft.com/office/drawing/2014/main" id="{F63DACEB-FC98-A8BE-BDAB-6525647F945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6200000">
            <a:off x="4848097" y="1206098"/>
            <a:ext cx="6958795" cy="10058400"/>
          </a:xfrm>
          <a:prstGeom prst="rect">
            <a:avLst/>
          </a:prstGeom>
        </p:spPr>
      </p:pic>
      <p:grpSp>
        <p:nvGrpSpPr>
          <p:cNvPr id="20" name="Group 19">
            <a:extLst>
              <a:ext uri="{FF2B5EF4-FFF2-40B4-BE49-F238E27FC236}">
                <a16:creationId xmlns:a16="http://schemas.microsoft.com/office/drawing/2014/main" id="{41036A75-4B40-982C-2BFF-4179601E5F80}"/>
              </a:ext>
            </a:extLst>
          </p:cNvPr>
          <p:cNvGrpSpPr/>
          <p:nvPr/>
        </p:nvGrpSpPr>
        <p:grpSpPr>
          <a:xfrm>
            <a:off x="6214269" y="10174043"/>
            <a:ext cx="3124200" cy="519357"/>
            <a:chOff x="4702722" y="9210782"/>
            <a:chExt cx="1857404" cy="308769"/>
          </a:xfrm>
        </p:grpSpPr>
        <p:sp>
          <p:nvSpPr>
            <p:cNvPr id="21" name="Rounded Rectangle 20">
              <a:hlinkClick r:id="rId9"/>
              <a:extLst>
                <a:ext uri="{FF2B5EF4-FFF2-40B4-BE49-F238E27FC236}">
                  <a16:creationId xmlns:a16="http://schemas.microsoft.com/office/drawing/2014/main" id="{F8579CEC-FDDD-7076-463D-8D43C9534FF4}"/>
                </a:ext>
              </a:extLst>
            </p:cNvPr>
            <p:cNvSpPr/>
            <p:nvPr/>
          </p:nvSpPr>
          <p:spPr>
            <a:xfrm>
              <a:off x="4702722" y="9210782"/>
              <a:ext cx="1857404" cy="30876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25" name="Picture 24" descr="Internet Geography">
              <a:hlinkClick r:id="rId9"/>
              <a:extLst>
                <a:ext uri="{FF2B5EF4-FFF2-40B4-BE49-F238E27FC236}">
                  <a16:creationId xmlns:a16="http://schemas.microsoft.com/office/drawing/2014/main" id="{92D017D1-8DC1-064F-EA8E-D4E174FF61A1}"/>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729913" y="9254588"/>
              <a:ext cx="1793919" cy="206499"/>
            </a:xfrm>
            <a:prstGeom prst="rect">
              <a:avLst/>
            </a:prstGeom>
            <a:noFill/>
            <a:ln>
              <a:noFill/>
            </a:ln>
          </p:spPr>
        </p:pic>
      </p:grpSp>
      <p:grpSp>
        <p:nvGrpSpPr>
          <p:cNvPr id="29" name="Group 28">
            <a:extLst>
              <a:ext uri="{FF2B5EF4-FFF2-40B4-BE49-F238E27FC236}">
                <a16:creationId xmlns:a16="http://schemas.microsoft.com/office/drawing/2014/main" id="{65C5B359-B6E5-685E-729A-C78C9B45B2A2}"/>
              </a:ext>
            </a:extLst>
          </p:cNvPr>
          <p:cNvGrpSpPr/>
          <p:nvPr/>
        </p:nvGrpSpPr>
        <p:grpSpPr>
          <a:xfrm>
            <a:off x="303561" y="3499257"/>
            <a:ext cx="2982482" cy="685800"/>
            <a:chOff x="303561" y="3670300"/>
            <a:chExt cx="2982482" cy="685800"/>
          </a:xfrm>
        </p:grpSpPr>
        <p:sp>
          <p:nvSpPr>
            <p:cNvPr id="32" name="Rounded Rectangle 31">
              <a:hlinkClick r:id="rId6" action="ppaction://hlinksldjump"/>
              <a:extLst>
                <a:ext uri="{FF2B5EF4-FFF2-40B4-BE49-F238E27FC236}">
                  <a16:creationId xmlns:a16="http://schemas.microsoft.com/office/drawing/2014/main" id="{5443021E-A319-6AAF-0CC4-921119908855}"/>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33" name="TextBox 32">
              <a:hlinkClick r:id="rId6" action="ppaction://hlinksldjump"/>
              <a:extLst>
                <a:ext uri="{FF2B5EF4-FFF2-40B4-BE49-F238E27FC236}">
                  <a16:creationId xmlns:a16="http://schemas.microsoft.com/office/drawing/2014/main" id="{FB485440-C1C5-8A87-E9C0-7176F17B3580}"/>
                </a:ext>
              </a:extLst>
            </p:cNvPr>
            <p:cNvSpPr txBox="1"/>
            <p:nvPr/>
          </p:nvSpPr>
          <p:spPr>
            <a:xfrm>
              <a:off x="346869" y="3767539"/>
              <a:ext cx="2657585" cy="461665"/>
            </a:xfrm>
            <a:prstGeom prst="rect">
              <a:avLst/>
            </a:prstGeom>
            <a:noFill/>
          </p:spPr>
          <p:txBody>
            <a:bodyPr wrap="square" rtlCol="0">
              <a:spAutoFit/>
            </a:bodyPr>
            <a:lstStyle/>
            <a:p>
              <a:r>
                <a:rPr lang="en-GB" sz="2400" b="1" dirty="0"/>
                <a:t>Exam Question</a:t>
              </a:r>
            </a:p>
          </p:txBody>
        </p:sp>
      </p:grpSp>
      <p:grpSp>
        <p:nvGrpSpPr>
          <p:cNvPr id="35" name="Group 34">
            <a:extLst>
              <a:ext uri="{FF2B5EF4-FFF2-40B4-BE49-F238E27FC236}">
                <a16:creationId xmlns:a16="http://schemas.microsoft.com/office/drawing/2014/main" id="{30EEA9F7-2FAB-340B-F6A3-832DFA82F5F6}"/>
              </a:ext>
            </a:extLst>
          </p:cNvPr>
          <p:cNvGrpSpPr/>
          <p:nvPr/>
        </p:nvGrpSpPr>
        <p:grpSpPr>
          <a:xfrm>
            <a:off x="270669" y="4285027"/>
            <a:ext cx="3015374" cy="685800"/>
            <a:chOff x="270669" y="3670300"/>
            <a:chExt cx="3015374" cy="685800"/>
          </a:xfrm>
        </p:grpSpPr>
        <p:sp>
          <p:nvSpPr>
            <p:cNvPr id="36" name="Rounded Rectangle 35">
              <a:hlinkClick r:id="rId12" action="ppaction://hlinksldjump"/>
              <a:extLst>
                <a:ext uri="{FF2B5EF4-FFF2-40B4-BE49-F238E27FC236}">
                  <a16:creationId xmlns:a16="http://schemas.microsoft.com/office/drawing/2014/main" id="{DBEB2901-2540-0AEA-E149-D0891BDB42FE}"/>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39" name="TextBox 38">
              <a:hlinkClick r:id="rId12" action="ppaction://hlinksldjump"/>
              <a:extLst>
                <a:ext uri="{FF2B5EF4-FFF2-40B4-BE49-F238E27FC236}">
                  <a16:creationId xmlns:a16="http://schemas.microsoft.com/office/drawing/2014/main" id="{4739AAE3-AF73-8035-0EA0-44C34E9A9CE8}"/>
                </a:ext>
              </a:extLst>
            </p:cNvPr>
            <p:cNvSpPr txBox="1"/>
            <p:nvPr/>
          </p:nvSpPr>
          <p:spPr>
            <a:xfrm>
              <a:off x="270669" y="3767539"/>
              <a:ext cx="2657585" cy="461665"/>
            </a:xfrm>
            <a:prstGeom prst="rect">
              <a:avLst/>
            </a:prstGeom>
            <a:noFill/>
          </p:spPr>
          <p:txBody>
            <a:bodyPr wrap="square" rtlCol="0">
              <a:spAutoFit/>
            </a:bodyPr>
            <a:lstStyle/>
            <a:p>
              <a:r>
                <a:rPr lang="en-GB" sz="2400" b="1" dirty="0"/>
                <a:t>Deconstruct the Q</a:t>
              </a:r>
            </a:p>
          </p:txBody>
        </p:sp>
      </p:grpSp>
      <p:grpSp>
        <p:nvGrpSpPr>
          <p:cNvPr id="40" name="Group 39">
            <a:extLst>
              <a:ext uri="{FF2B5EF4-FFF2-40B4-BE49-F238E27FC236}">
                <a16:creationId xmlns:a16="http://schemas.microsoft.com/office/drawing/2014/main" id="{99517BFC-DC11-776C-8ADC-230512FE1550}"/>
              </a:ext>
            </a:extLst>
          </p:cNvPr>
          <p:cNvGrpSpPr/>
          <p:nvPr/>
        </p:nvGrpSpPr>
        <p:grpSpPr>
          <a:xfrm>
            <a:off x="297163" y="5068066"/>
            <a:ext cx="2982482" cy="685800"/>
            <a:chOff x="303561" y="3670300"/>
            <a:chExt cx="2982482" cy="685800"/>
          </a:xfrm>
        </p:grpSpPr>
        <p:sp>
          <p:nvSpPr>
            <p:cNvPr id="41" name="Rounded Rectangle 40">
              <a:hlinkClick r:id="rId13" action="ppaction://hlinksldjump"/>
              <a:extLst>
                <a:ext uri="{FF2B5EF4-FFF2-40B4-BE49-F238E27FC236}">
                  <a16:creationId xmlns:a16="http://schemas.microsoft.com/office/drawing/2014/main" id="{45783B90-EF6C-571F-68B8-B3CDF6B16827}"/>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42" name="TextBox 41">
              <a:hlinkClick r:id="rId13" action="ppaction://hlinksldjump"/>
              <a:extLst>
                <a:ext uri="{FF2B5EF4-FFF2-40B4-BE49-F238E27FC236}">
                  <a16:creationId xmlns:a16="http://schemas.microsoft.com/office/drawing/2014/main" id="{41A7D01A-9A10-76C6-E7DC-B103293C04DB}"/>
                </a:ext>
              </a:extLst>
            </p:cNvPr>
            <p:cNvSpPr txBox="1"/>
            <p:nvPr/>
          </p:nvSpPr>
          <p:spPr>
            <a:xfrm>
              <a:off x="353267" y="3767539"/>
              <a:ext cx="2657585" cy="461665"/>
            </a:xfrm>
            <a:prstGeom prst="rect">
              <a:avLst/>
            </a:prstGeom>
            <a:noFill/>
          </p:spPr>
          <p:txBody>
            <a:bodyPr wrap="square" rtlCol="0">
              <a:spAutoFit/>
            </a:bodyPr>
            <a:lstStyle/>
            <a:p>
              <a:r>
                <a:rPr lang="en-GB" sz="2400" b="1" dirty="0"/>
                <a:t>Figure Analysis</a:t>
              </a:r>
            </a:p>
          </p:txBody>
        </p:sp>
      </p:grpSp>
      <p:grpSp>
        <p:nvGrpSpPr>
          <p:cNvPr id="43" name="Group 42">
            <a:extLst>
              <a:ext uri="{FF2B5EF4-FFF2-40B4-BE49-F238E27FC236}">
                <a16:creationId xmlns:a16="http://schemas.microsoft.com/office/drawing/2014/main" id="{DE249C49-9405-051E-B4AA-88CD5C89F35A}"/>
              </a:ext>
            </a:extLst>
          </p:cNvPr>
          <p:cNvGrpSpPr/>
          <p:nvPr/>
        </p:nvGrpSpPr>
        <p:grpSpPr>
          <a:xfrm>
            <a:off x="307442" y="5851105"/>
            <a:ext cx="2982482" cy="685800"/>
            <a:chOff x="303561" y="3670300"/>
            <a:chExt cx="2982482" cy="685800"/>
          </a:xfrm>
        </p:grpSpPr>
        <p:sp>
          <p:nvSpPr>
            <p:cNvPr id="44" name="Rounded Rectangle 43">
              <a:hlinkClick r:id="rId14" action="ppaction://hlinksldjump"/>
              <a:extLst>
                <a:ext uri="{FF2B5EF4-FFF2-40B4-BE49-F238E27FC236}">
                  <a16:creationId xmlns:a16="http://schemas.microsoft.com/office/drawing/2014/main" id="{C7F60D89-284D-F491-24CB-9D5C8154BA21}"/>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45" name="TextBox 44">
              <a:hlinkClick r:id="rId14" action="ppaction://hlinksldjump"/>
              <a:extLst>
                <a:ext uri="{FF2B5EF4-FFF2-40B4-BE49-F238E27FC236}">
                  <a16:creationId xmlns:a16="http://schemas.microsoft.com/office/drawing/2014/main" id="{8C81F5CE-125A-C11D-78DF-2535C8845D16}"/>
                </a:ext>
              </a:extLst>
            </p:cNvPr>
            <p:cNvSpPr txBox="1"/>
            <p:nvPr/>
          </p:nvSpPr>
          <p:spPr>
            <a:xfrm>
              <a:off x="342988" y="3767539"/>
              <a:ext cx="2657585" cy="461665"/>
            </a:xfrm>
            <a:prstGeom prst="rect">
              <a:avLst/>
            </a:prstGeom>
            <a:noFill/>
          </p:spPr>
          <p:txBody>
            <a:bodyPr wrap="square" rtlCol="0">
              <a:spAutoFit/>
            </a:bodyPr>
            <a:lstStyle/>
            <a:p>
              <a:r>
                <a:rPr lang="en-GB" sz="2400" b="1" dirty="0"/>
                <a:t>Case Study</a:t>
              </a:r>
            </a:p>
          </p:txBody>
        </p:sp>
      </p:grpSp>
      <p:grpSp>
        <p:nvGrpSpPr>
          <p:cNvPr id="46" name="Group 45">
            <a:extLst>
              <a:ext uri="{FF2B5EF4-FFF2-40B4-BE49-F238E27FC236}">
                <a16:creationId xmlns:a16="http://schemas.microsoft.com/office/drawing/2014/main" id="{358F5F89-A917-1682-A8CD-4A579DF7E941}"/>
              </a:ext>
            </a:extLst>
          </p:cNvPr>
          <p:cNvGrpSpPr/>
          <p:nvPr/>
        </p:nvGrpSpPr>
        <p:grpSpPr>
          <a:xfrm>
            <a:off x="297163" y="6634144"/>
            <a:ext cx="2982482" cy="685800"/>
            <a:chOff x="303561" y="3670300"/>
            <a:chExt cx="2982482" cy="685800"/>
          </a:xfrm>
        </p:grpSpPr>
        <p:sp>
          <p:nvSpPr>
            <p:cNvPr id="47" name="Rounded Rectangle 46">
              <a:hlinkClick r:id="rId15" action="ppaction://hlinksldjump"/>
              <a:extLst>
                <a:ext uri="{FF2B5EF4-FFF2-40B4-BE49-F238E27FC236}">
                  <a16:creationId xmlns:a16="http://schemas.microsoft.com/office/drawing/2014/main" id="{4ABF0B7B-1957-EE43-604A-5C09C6798615}"/>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48" name="TextBox 47">
              <a:hlinkClick r:id="rId15" action="ppaction://hlinksldjump"/>
              <a:extLst>
                <a:ext uri="{FF2B5EF4-FFF2-40B4-BE49-F238E27FC236}">
                  <a16:creationId xmlns:a16="http://schemas.microsoft.com/office/drawing/2014/main" id="{5A47AD13-D36B-8759-0010-7DE8F2578A71}"/>
                </a:ext>
              </a:extLst>
            </p:cNvPr>
            <p:cNvSpPr txBox="1"/>
            <p:nvPr/>
          </p:nvSpPr>
          <p:spPr>
            <a:xfrm>
              <a:off x="353267" y="3813145"/>
              <a:ext cx="2657585" cy="400110"/>
            </a:xfrm>
            <a:prstGeom prst="rect">
              <a:avLst/>
            </a:prstGeom>
            <a:noFill/>
          </p:spPr>
          <p:txBody>
            <a:bodyPr wrap="square" rtlCol="0">
              <a:spAutoFit/>
            </a:bodyPr>
            <a:lstStyle/>
            <a:p>
              <a:r>
                <a:rPr lang="en-GB" sz="2000" b="1" dirty="0"/>
                <a:t>Review Answer - Lagos</a:t>
              </a:r>
            </a:p>
          </p:txBody>
        </p:sp>
      </p:grpSp>
      <p:grpSp>
        <p:nvGrpSpPr>
          <p:cNvPr id="49" name="Group 48">
            <a:extLst>
              <a:ext uri="{FF2B5EF4-FFF2-40B4-BE49-F238E27FC236}">
                <a16:creationId xmlns:a16="http://schemas.microsoft.com/office/drawing/2014/main" id="{1B6BF0C9-3A0B-7CDC-614B-795037E4041C}"/>
              </a:ext>
            </a:extLst>
          </p:cNvPr>
          <p:cNvGrpSpPr/>
          <p:nvPr/>
        </p:nvGrpSpPr>
        <p:grpSpPr>
          <a:xfrm>
            <a:off x="290288" y="7417183"/>
            <a:ext cx="3039063" cy="685800"/>
            <a:chOff x="303561" y="3670300"/>
            <a:chExt cx="3039063" cy="685800"/>
          </a:xfrm>
        </p:grpSpPr>
        <p:sp>
          <p:nvSpPr>
            <p:cNvPr id="50" name="Rounded Rectangle 49">
              <a:hlinkClick r:id="rId16" action="ppaction://hlinksldjump"/>
              <a:extLst>
                <a:ext uri="{FF2B5EF4-FFF2-40B4-BE49-F238E27FC236}">
                  <a16:creationId xmlns:a16="http://schemas.microsoft.com/office/drawing/2014/main" id="{637C1216-CB47-ED57-167F-375A3E6FAEBB}"/>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51" name="TextBox 50">
              <a:hlinkClick r:id="rId16" action="ppaction://hlinksldjump"/>
              <a:extLst>
                <a:ext uri="{FF2B5EF4-FFF2-40B4-BE49-F238E27FC236}">
                  <a16:creationId xmlns:a16="http://schemas.microsoft.com/office/drawing/2014/main" id="{9C1F60AB-A3FF-4CA5-2390-86AA51EFF825}"/>
                </a:ext>
              </a:extLst>
            </p:cNvPr>
            <p:cNvSpPr txBox="1"/>
            <p:nvPr/>
          </p:nvSpPr>
          <p:spPr>
            <a:xfrm>
              <a:off x="360142" y="3813145"/>
              <a:ext cx="2982482" cy="400110"/>
            </a:xfrm>
            <a:prstGeom prst="rect">
              <a:avLst/>
            </a:prstGeom>
            <a:noFill/>
          </p:spPr>
          <p:txBody>
            <a:bodyPr wrap="square" rtlCol="0">
              <a:spAutoFit/>
            </a:bodyPr>
            <a:lstStyle/>
            <a:p>
              <a:r>
                <a:rPr lang="en-GB" sz="2000" b="1" dirty="0"/>
                <a:t>Review Answer - Mumbai</a:t>
              </a:r>
            </a:p>
          </p:txBody>
        </p:sp>
      </p:grpSp>
      <p:grpSp>
        <p:nvGrpSpPr>
          <p:cNvPr id="52" name="Group 51">
            <a:extLst>
              <a:ext uri="{FF2B5EF4-FFF2-40B4-BE49-F238E27FC236}">
                <a16:creationId xmlns:a16="http://schemas.microsoft.com/office/drawing/2014/main" id="{A9E9114E-F174-2685-DF38-7B350FB29E91}"/>
              </a:ext>
            </a:extLst>
          </p:cNvPr>
          <p:cNvGrpSpPr/>
          <p:nvPr/>
        </p:nvGrpSpPr>
        <p:grpSpPr>
          <a:xfrm>
            <a:off x="275270" y="8200222"/>
            <a:ext cx="3039063" cy="685800"/>
            <a:chOff x="303561" y="3670300"/>
            <a:chExt cx="3039063" cy="685800"/>
          </a:xfrm>
        </p:grpSpPr>
        <p:sp>
          <p:nvSpPr>
            <p:cNvPr id="53" name="Rounded Rectangle 52">
              <a:hlinkClick r:id="rId17" action="ppaction://hlinksldjump"/>
              <a:extLst>
                <a:ext uri="{FF2B5EF4-FFF2-40B4-BE49-F238E27FC236}">
                  <a16:creationId xmlns:a16="http://schemas.microsoft.com/office/drawing/2014/main" id="{1FBD48F4-9A43-BCC0-0ACB-9B5A890B2F2E}"/>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54" name="TextBox 53">
              <a:hlinkClick r:id="rId17" action="ppaction://hlinksldjump"/>
              <a:extLst>
                <a:ext uri="{FF2B5EF4-FFF2-40B4-BE49-F238E27FC236}">
                  <a16:creationId xmlns:a16="http://schemas.microsoft.com/office/drawing/2014/main" id="{73AF2515-9E2B-58CD-D5E4-6712036B0459}"/>
                </a:ext>
              </a:extLst>
            </p:cNvPr>
            <p:cNvSpPr txBox="1"/>
            <p:nvPr/>
          </p:nvSpPr>
          <p:spPr>
            <a:xfrm>
              <a:off x="360142" y="3813145"/>
              <a:ext cx="2982482" cy="400110"/>
            </a:xfrm>
            <a:prstGeom prst="rect">
              <a:avLst/>
            </a:prstGeom>
            <a:noFill/>
          </p:spPr>
          <p:txBody>
            <a:bodyPr wrap="square" rtlCol="0">
              <a:spAutoFit/>
            </a:bodyPr>
            <a:lstStyle/>
            <a:p>
              <a:r>
                <a:rPr lang="en-GB" sz="2000" b="1" dirty="0"/>
                <a:t>Review Answer - Rio</a:t>
              </a:r>
            </a:p>
          </p:txBody>
        </p:sp>
      </p:grpSp>
      <p:grpSp>
        <p:nvGrpSpPr>
          <p:cNvPr id="55" name="Group 54">
            <a:extLst>
              <a:ext uri="{FF2B5EF4-FFF2-40B4-BE49-F238E27FC236}">
                <a16:creationId xmlns:a16="http://schemas.microsoft.com/office/drawing/2014/main" id="{864EB71D-D5B8-08F7-85FC-FA5E5EA50057}"/>
              </a:ext>
            </a:extLst>
          </p:cNvPr>
          <p:cNvGrpSpPr/>
          <p:nvPr/>
        </p:nvGrpSpPr>
        <p:grpSpPr>
          <a:xfrm>
            <a:off x="286865" y="8983261"/>
            <a:ext cx="3039063" cy="685800"/>
            <a:chOff x="303561" y="3670300"/>
            <a:chExt cx="3039063" cy="685800"/>
          </a:xfrm>
        </p:grpSpPr>
        <p:sp>
          <p:nvSpPr>
            <p:cNvPr id="56" name="Rounded Rectangle 55">
              <a:hlinkClick r:id="rId18" action="ppaction://hlinksldjump"/>
              <a:extLst>
                <a:ext uri="{FF2B5EF4-FFF2-40B4-BE49-F238E27FC236}">
                  <a16:creationId xmlns:a16="http://schemas.microsoft.com/office/drawing/2014/main" id="{B1F012C6-C9D0-7DF2-F240-08BD9EE2BDC7}"/>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57" name="TextBox 56">
              <a:hlinkClick r:id="rId18" action="ppaction://hlinksldjump"/>
              <a:extLst>
                <a:ext uri="{FF2B5EF4-FFF2-40B4-BE49-F238E27FC236}">
                  <a16:creationId xmlns:a16="http://schemas.microsoft.com/office/drawing/2014/main" id="{6F7CD806-C120-0BCD-B56C-5EA8306B9A0C}"/>
                </a:ext>
              </a:extLst>
            </p:cNvPr>
            <p:cNvSpPr txBox="1"/>
            <p:nvPr/>
          </p:nvSpPr>
          <p:spPr>
            <a:xfrm>
              <a:off x="360142" y="3813145"/>
              <a:ext cx="2982482" cy="400110"/>
            </a:xfrm>
            <a:prstGeom prst="rect">
              <a:avLst/>
            </a:prstGeom>
            <a:noFill/>
          </p:spPr>
          <p:txBody>
            <a:bodyPr wrap="square" rtlCol="0">
              <a:spAutoFit/>
            </a:bodyPr>
            <a:lstStyle/>
            <a:p>
              <a:r>
                <a:rPr lang="en-GB" sz="2000" b="1" dirty="0"/>
                <a:t>Writing Guide</a:t>
              </a:r>
            </a:p>
          </p:txBody>
        </p:sp>
      </p:grpSp>
      <p:grpSp>
        <p:nvGrpSpPr>
          <p:cNvPr id="58" name="Group 57">
            <a:extLst>
              <a:ext uri="{FF2B5EF4-FFF2-40B4-BE49-F238E27FC236}">
                <a16:creationId xmlns:a16="http://schemas.microsoft.com/office/drawing/2014/main" id="{DF546DC4-3120-5D94-7207-4B7BB4B50AC8}"/>
              </a:ext>
            </a:extLst>
          </p:cNvPr>
          <p:cNvGrpSpPr/>
          <p:nvPr/>
        </p:nvGrpSpPr>
        <p:grpSpPr>
          <a:xfrm>
            <a:off x="297163" y="9766300"/>
            <a:ext cx="3039063" cy="685800"/>
            <a:chOff x="303561" y="3670300"/>
            <a:chExt cx="3039063" cy="685800"/>
          </a:xfrm>
        </p:grpSpPr>
        <p:sp>
          <p:nvSpPr>
            <p:cNvPr id="59" name="Rounded Rectangle 58">
              <a:hlinkClick r:id="rId19" action="ppaction://hlinksldjump"/>
              <a:extLst>
                <a:ext uri="{FF2B5EF4-FFF2-40B4-BE49-F238E27FC236}">
                  <a16:creationId xmlns:a16="http://schemas.microsoft.com/office/drawing/2014/main" id="{A372D3DD-712F-467F-15C5-6628608D45CF}"/>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60" name="TextBox 59">
              <a:hlinkClick r:id="rId19" action="ppaction://hlinksldjump"/>
              <a:extLst>
                <a:ext uri="{FF2B5EF4-FFF2-40B4-BE49-F238E27FC236}">
                  <a16:creationId xmlns:a16="http://schemas.microsoft.com/office/drawing/2014/main" id="{926A0ED9-43F4-1EF4-8B71-33C1D138E485}"/>
                </a:ext>
              </a:extLst>
            </p:cNvPr>
            <p:cNvSpPr txBox="1"/>
            <p:nvPr/>
          </p:nvSpPr>
          <p:spPr>
            <a:xfrm>
              <a:off x="360142" y="3813145"/>
              <a:ext cx="2982482" cy="400110"/>
            </a:xfrm>
            <a:prstGeom prst="rect">
              <a:avLst/>
            </a:prstGeom>
            <a:noFill/>
          </p:spPr>
          <p:txBody>
            <a:bodyPr wrap="square" rtlCol="0">
              <a:spAutoFit/>
            </a:bodyPr>
            <a:lstStyle/>
            <a:p>
              <a:r>
                <a:rPr lang="en-GB" sz="2000" b="1" dirty="0"/>
                <a:t>Writing Grid</a:t>
              </a:r>
            </a:p>
          </p:txBody>
        </p:sp>
      </p:grpSp>
    </p:spTree>
    <p:extLst>
      <p:ext uri="{BB962C8B-B14F-4D97-AF65-F5344CB8AC3E}">
        <p14:creationId xmlns:p14="http://schemas.microsoft.com/office/powerpoint/2010/main" val="3460574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16194-FABC-35C3-29D1-A9D8D8BF2741}"/>
            </a:ext>
          </a:extLst>
        </p:cNvPr>
        <p:cNvGrpSpPr/>
        <p:nvPr/>
      </p:nvGrpSpPr>
      <p:grpSpPr>
        <a:xfrm>
          <a:off x="0" y="0"/>
          <a:ext cx="0" cy="0"/>
          <a:chOff x="0" y="0"/>
          <a:chExt cx="0" cy="0"/>
        </a:xfrm>
      </p:grpSpPr>
      <p:sp>
        <p:nvSpPr>
          <p:cNvPr id="26" name="Freeform 5">
            <a:extLst>
              <a:ext uri="{FF2B5EF4-FFF2-40B4-BE49-F238E27FC236}">
                <a16:creationId xmlns:a16="http://schemas.microsoft.com/office/drawing/2014/main" id="{F7AA01D4-2462-1D1C-4A0B-9EEDCC586F52}"/>
              </a:ext>
            </a:extLst>
          </p:cNvPr>
          <p:cNvSpPr/>
          <p:nvPr/>
        </p:nvSpPr>
        <p:spPr>
          <a:xfrm rot="21345723">
            <a:off x="173846" y="132421"/>
            <a:ext cx="2995532" cy="2146751"/>
          </a:xfrm>
          <a:custGeom>
            <a:avLst/>
            <a:gdLst/>
            <a:ahLst/>
            <a:cxnLst/>
            <a:rect l="l" t="t" r="r" b="b"/>
            <a:pathLst>
              <a:path w="8465473" h="6066790">
                <a:moveTo>
                  <a:pt x="1692910" y="0"/>
                </a:moveTo>
                <a:lnTo>
                  <a:pt x="1692910" y="6065520"/>
                </a:lnTo>
                <a:cubicBezTo>
                  <a:pt x="1710690" y="6066790"/>
                  <a:pt x="1728470" y="6066790"/>
                  <a:pt x="1746250" y="6066790"/>
                </a:cubicBezTo>
                <a:lnTo>
                  <a:pt x="6709063" y="6066790"/>
                </a:lnTo>
                <a:lnTo>
                  <a:pt x="6709063" y="0"/>
                </a:lnTo>
                <a:lnTo>
                  <a:pt x="1692910" y="0"/>
                </a:lnTo>
                <a:close/>
                <a:moveTo>
                  <a:pt x="7166263" y="0"/>
                </a:moveTo>
                <a:lnTo>
                  <a:pt x="6709063" y="0"/>
                </a:lnTo>
                <a:lnTo>
                  <a:pt x="6709063" y="6065520"/>
                </a:lnTo>
                <a:lnTo>
                  <a:pt x="6719223" y="6065520"/>
                </a:lnTo>
                <a:cubicBezTo>
                  <a:pt x="7458363" y="6065520"/>
                  <a:pt x="8107333" y="5462270"/>
                  <a:pt x="8160673" y="4725670"/>
                </a:cubicBezTo>
                <a:lnTo>
                  <a:pt x="8410863" y="1338580"/>
                </a:lnTo>
                <a:cubicBezTo>
                  <a:pt x="8465473" y="603250"/>
                  <a:pt x="7905404" y="0"/>
                  <a:pt x="7166263"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536072"/>
          </a:solidFill>
        </p:spPr>
        <p:txBody>
          <a:bodyPr/>
          <a:lstStyle/>
          <a:p>
            <a:endParaRPr lang="en-GB" dirty="0"/>
          </a:p>
        </p:txBody>
      </p:sp>
      <p:grpSp>
        <p:nvGrpSpPr>
          <p:cNvPr id="9" name="Group 8">
            <a:extLst>
              <a:ext uri="{FF2B5EF4-FFF2-40B4-BE49-F238E27FC236}">
                <a16:creationId xmlns:a16="http://schemas.microsoft.com/office/drawing/2014/main" id="{9E41DED6-519E-A433-08DB-348A88B876BA}"/>
              </a:ext>
            </a:extLst>
          </p:cNvPr>
          <p:cNvGrpSpPr/>
          <p:nvPr/>
        </p:nvGrpSpPr>
        <p:grpSpPr>
          <a:xfrm>
            <a:off x="206282" y="264816"/>
            <a:ext cx="2848954" cy="2017634"/>
            <a:chOff x="8029663" y="2947244"/>
            <a:chExt cx="5087453" cy="3602943"/>
          </a:xfrm>
        </p:grpSpPr>
        <p:grpSp>
          <p:nvGrpSpPr>
            <p:cNvPr id="6" name="Group 11">
              <a:extLst>
                <a:ext uri="{FF2B5EF4-FFF2-40B4-BE49-F238E27FC236}">
                  <a16:creationId xmlns:a16="http://schemas.microsoft.com/office/drawing/2014/main" id="{15436E55-A948-50E3-1BB1-7D18900A3B7B}"/>
                </a:ext>
              </a:extLst>
            </p:cNvPr>
            <p:cNvGrpSpPr/>
            <p:nvPr/>
          </p:nvGrpSpPr>
          <p:grpSpPr>
            <a:xfrm rot="-254277">
              <a:off x="8148941" y="2947244"/>
              <a:ext cx="4968175" cy="3602943"/>
              <a:chOff x="0" y="0"/>
              <a:chExt cx="8363874" cy="6065520"/>
            </a:xfrm>
            <a:solidFill>
              <a:srgbClr val="FFFFFF"/>
            </a:solidFill>
          </p:grpSpPr>
          <p:sp>
            <p:nvSpPr>
              <p:cNvPr id="7" name="Freeform 12">
                <a:extLst>
                  <a:ext uri="{FF2B5EF4-FFF2-40B4-BE49-F238E27FC236}">
                    <a16:creationId xmlns:a16="http://schemas.microsoft.com/office/drawing/2014/main" id="{44FA586C-D611-36AB-9B0B-802049F9BC19}"/>
                  </a:ext>
                </a:extLst>
              </p:cNvPr>
              <p:cNvSpPr/>
              <p:nvPr/>
            </p:nvSpPr>
            <p:spPr>
              <a:xfrm>
                <a:off x="-50800" y="0"/>
                <a:ext cx="8465473" cy="6066790"/>
              </a:xfrm>
              <a:custGeom>
                <a:avLst/>
                <a:gdLst/>
                <a:ahLst/>
                <a:cxnLst/>
                <a:rect l="l" t="t" r="r" b="b"/>
                <a:pathLst>
                  <a:path w="8465473" h="6066790">
                    <a:moveTo>
                      <a:pt x="1692910" y="0"/>
                    </a:moveTo>
                    <a:lnTo>
                      <a:pt x="1692910" y="6065520"/>
                    </a:lnTo>
                    <a:cubicBezTo>
                      <a:pt x="1710690" y="6066790"/>
                      <a:pt x="1728470" y="6066790"/>
                      <a:pt x="1746250" y="6066790"/>
                    </a:cubicBezTo>
                    <a:lnTo>
                      <a:pt x="6709063" y="6066790"/>
                    </a:lnTo>
                    <a:lnTo>
                      <a:pt x="6709063" y="0"/>
                    </a:lnTo>
                    <a:lnTo>
                      <a:pt x="1692910" y="0"/>
                    </a:lnTo>
                    <a:close/>
                    <a:moveTo>
                      <a:pt x="7166263" y="0"/>
                    </a:moveTo>
                    <a:lnTo>
                      <a:pt x="6709063" y="0"/>
                    </a:lnTo>
                    <a:lnTo>
                      <a:pt x="6709063" y="6065520"/>
                    </a:lnTo>
                    <a:lnTo>
                      <a:pt x="6719223" y="6065520"/>
                    </a:lnTo>
                    <a:cubicBezTo>
                      <a:pt x="7458363" y="6065520"/>
                      <a:pt x="8107333" y="5462270"/>
                      <a:pt x="8160673" y="4725670"/>
                    </a:cubicBezTo>
                    <a:lnTo>
                      <a:pt x="8410863" y="1338580"/>
                    </a:lnTo>
                    <a:cubicBezTo>
                      <a:pt x="8465473" y="603250"/>
                      <a:pt x="7905404" y="0"/>
                      <a:pt x="7166263"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6EC4C6"/>
              </a:solidFill>
            </p:spPr>
            <p:txBody>
              <a:bodyPr/>
              <a:lstStyle/>
              <a:p>
                <a:endParaRPr lang="en-GB" dirty="0"/>
              </a:p>
            </p:txBody>
          </p:sp>
        </p:grpSp>
        <p:sp>
          <p:nvSpPr>
            <p:cNvPr id="8" name="TextBox 27">
              <a:extLst>
                <a:ext uri="{FF2B5EF4-FFF2-40B4-BE49-F238E27FC236}">
                  <a16:creationId xmlns:a16="http://schemas.microsoft.com/office/drawing/2014/main" id="{FA7BFE71-1772-756B-8050-A10F6FD3CDC3}"/>
                </a:ext>
              </a:extLst>
            </p:cNvPr>
            <p:cNvSpPr txBox="1"/>
            <p:nvPr/>
          </p:nvSpPr>
          <p:spPr>
            <a:xfrm rot="21264369">
              <a:off x="8029663" y="3491092"/>
              <a:ext cx="4732836" cy="2308341"/>
            </a:xfrm>
            <a:prstGeom prst="rect">
              <a:avLst/>
            </a:prstGeom>
          </p:spPr>
          <p:txBody>
            <a:bodyPr wrap="square" lIns="0" tIns="0" rIns="0" bIns="0" rtlCol="0" anchor="t">
              <a:spAutoFit/>
            </a:bodyPr>
            <a:lstStyle/>
            <a:p>
              <a:pPr algn="ctr"/>
              <a:r>
                <a:rPr lang="en-US" sz="2800" dirty="0">
                  <a:solidFill>
                    <a:srgbClr val="424D5B"/>
                  </a:solidFill>
                  <a:latin typeface="Fredoka"/>
                  <a:ea typeface="Fredoka"/>
                  <a:cs typeface="Fredoka"/>
                  <a:sym typeface="Fredoka"/>
                </a:rPr>
                <a:t>Urban Issues and </a:t>
              </a:r>
              <a:br>
                <a:rPr lang="en-US" sz="2800" dirty="0">
                  <a:solidFill>
                    <a:srgbClr val="424D5B"/>
                  </a:solidFill>
                  <a:latin typeface="Fredoka"/>
                  <a:ea typeface="Fredoka"/>
                  <a:cs typeface="Fredoka"/>
                  <a:sym typeface="Fredoka"/>
                </a:rPr>
              </a:br>
              <a:r>
                <a:rPr lang="en-US" sz="2800" dirty="0">
                  <a:solidFill>
                    <a:srgbClr val="424D5B"/>
                  </a:solidFill>
                  <a:latin typeface="Fredoka"/>
                  <a:ea typeface="Fredoka"/>
                  <a:cs typeface="Fredoka"/>
                  <a:sym typeface="Fredoka"/>
                </a:rPr>
                <a:t>Challenges</a:t>
              </a:r>
            </a:p>
          </p:txBody>
        </p:sp>
      </p:grpSp>
      <p:grpSp>
        <p:nvGrpSpPr>
          <p:cNvPr id="10" name="Group 9">
            <a:extLst>
              <a:ext uri="{FF2B5EF4-FFF2-40B4-BE49-F238E27FC236}">
                <a16:creationId xmlns:a16="http://schemas.microsoft.com/office/drawing/2014/main" id="{37C424A1-B957-0E0C-7756-09DEC2C5795E}"/>
              </a:ext>
            </a:extLst>
          </p:cNvPr>
          <p:cNvGrpSpPr/>
          <p:nvPr/>
        </p:nvGrpSpPr>
        <p:grpSpPr>
          <a:xfrm>
            <a:off x="478059" y="2437418"/>
            <a:ext cx="2387105" cy="887251"/>
            <a:chOff x="6441631" y="9602165"/>
            <a:chExt cx="2387105" cy="887251"/>
          </a:xfrm>
        </p:grpSpPr>
        <p:pic>
          <p:nvPicPr>
            <p:cNvPr id="11" name="Graphic 10">
              <a:hlinkClick r:id="" action="ppaction://hlinkshowjump?jump=nextslide"/>
              <a:extLst>
                <a:ext uri="{FF2B5EF4-FFF2-40B4-BE49-F238E27FC236}">
                  <a16:creationId xmlns:a16="http://schemas.microsoft.com/office/drawing/2014/main" id="{05B05282-2250-CB06-EBFD-8CE31DEDC3A0}"/>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8135962" y="9699403"/>
              <a:ext cx="692774" cy="692774"/>
            </a:xfrm>
            <a:prstGeom prst="rect">
              <a:avLst/>
            </a:prstGeom>
          </p:spPr>
        </p:pic>
        <p:pic>
          <p:nvPicPr>
            <p:cNvPr id="12" name="Graphic 11">
              <a:hlinkClick r:id="" action="ppaction://hlinkshowjump?jump=previousslide"/>
              <a:extLst>
                <a:ext uri="{FF2B5EF4-FFF2-40B4-BE49-F238E27FC236}">
                  <a16:creationId xmlns:a16="http://schemas.microsoft.com/office/drawing/2014/main" id="{DD1417F9-0DC9-870D-0802-4689DD4926FE}"/>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flipH="1">
              <a:off x="6441631" y="9699403"/>
              <a:ext cx="692774" cy="692774"/>
            </a:xfrm>
            <a:prstGeom prst="rect">
              <a:avLst/>
            </a:prstGeom>
          </p:spPr>
        </p:pic>
        <p:pic>
          <p:nvPicPr>
            <p:cNvPr id="13" name="Graphic 12">
              <a:hlinkClick r:id="rId6" action="ppaction://hlinksldjump"/>
              <a:extLst>
                <a:ext uri="{FF2B5EF4-FFF2-40B4-BE49-F238E27FC236}">
                  <a16:creationId xmlns:a16="http://schemas.microsoft.com/office/drawing/2014/main" id="{E6665D3C-60CC-C097-60B2-CA1E66EE8A01}"/>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7191558" y="9602165"/>
              <a:ext cx="887251" cy="887251"/>
            </a:xfrm>
            <a:prstGeom prst="rect">
              <a:avLst/>
            </a:prstGeom>
          </p:spPr>
        </p:pic>
      </p:grpSp>
      <p:sp>
        <p:nvSpPr>
          <p:cNvPr id="2" name="TextBox 1">
            <a:extLst>
              <a:ext uri="{FF2B5EF4-FFF2-40B4-BE49-F238E27FC236}">
                <a16:creationId xmlns:a16="http://schemas.microsoft.com/office/drawing/2014/main" id="{E0825757-E01F-9EA8-A359-36101D001257}"/>
              </a:ext>
            </a:extLst>
          </p:cNvPr>
          <p:cNvSpPr txBox="1"/>
          <p:nvPr/>
        </p:nvSpPr>
        <p:spPr>
          <a:xfrm>
            <a:off x="3880822" y="419440"/>
            <a:ext cx="8852367" cy="1661993"/>
          </a:xfrm>
          <a:prstGeom prst="rect">
            <a:avLst/>
          </a:prstGeom>
        </p:spPr>
        <p:txBody>
          <a:bodyPr wrap="square" lIns="0" tIns="0" rIns="0" bIns="0" rtlCol="0" anchor="t">
            <a:spAutoFit/>
          </a:bodyPr>
          <a:lstStyle/>
          <a:p>
            <a:r>
              <a:rPr lang="en-US" sz="36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Study Figure 1 – What </a:t>
            </a:r>
            <a:r>
              <a:rPr lang="en-US" sz="3600" b="1" dirty="0">
                <a:solidFill>
                  <a:schemeClr val="accent1"/>
                </a:solidFill>
                <a:latin typeface="Open Sans" panose="020B0806030504020204" pitchFamily="34" charset="0"/>
                <a:ea typeface="Open Sans" panose="020B0806030504020204" pitchFamily="34" charset="0"/>
                <a:cs typeface="Open Sans" panose="020B0806030504020204" pitchFamily="34" charset="0"/>
                <a:sym typeface="Fredoka"/>
              </a:rPr>
              <a:t>social</a:t>
            </a:r>
            <a:r>
              <a:rPr lang="en-US" sz="36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 and </a:t>
            </a:r>
            <a:r>
              <a:rPr lang="en-US" sz="3600" b="1" dirty="0">
                <a:solidFill>
                  <a:schemeClr val="accent3"/>
                </a:solidFill>
                <a:latin typeface="Open Sans" panose="020B0806030504020204" pitchFamily="34" charset="0"/>
                <a:ea typeface="Open Sans" panose="020B0806030504020204" pitchFamily="34" charset="0"/>
                <a:cs typeface="Open Sans" panose="020B0806030504020204" pitchFamily="34" charset="0"/>
                <a:sym typeface="Fredoka"/>
              </a:rPr>
              <a:t>economic</a:t>
            </a:r>
            <a:r>
              <a:rPr lang="en-US" sz="36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 </a:t>
            </a:r>
            <a:r>
              <a:rPr lang="en-US" sz="3600" b="1"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challenges</a:t>
            </a:r>
            <a:r>
              <a:rPr lang="en-US" sz="36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 are evident? </a:t>
            </a:r>
          </a:p>
          <a:p>
            <a:r>
              <a:rPr lang="en-US" sz="36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What can we </a:t>
            </a:r>
            <a:r>
              <a:rPr lang="en-US" sz="3600" b="1"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infer</a:t>
            </a:r>
            <a:r>
              <a:rPr lang="en-US" sz="36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 from the source?</a:t>
            </a:r>
          </a:p>
        </p:txBody>
      </p:sp>
      <p:pic>
        <p:nvPicPr>
          <p:cNvPr id="17" name="Picture 16" descr="A screenshot of a cell phone&#10;&#10;AI-generated content may be incorrect.">
            <a:extLst>
              <a:ext uri="{FF2B5EF4-FFF2-40B4-BE49-F238E27FC236}">
                <a16:creationId xmlns:a16="http://schemas.microsoft.com/office/drawing/2014/main" id="{AD31F821-4037-84BB-9E09-274798C9F14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6200000">
            <a:off x="6201443" y="-680648"/>
            <a:ext cx="13035477" cy="18841774"/>
          </a:xfrm>
          <a:prstGeom prst="rect">
            <a:avLst/>
          </a:prstGeom>
        </p:spPr>
      </p:pic>
      <p:sp>
        <p:nvSpPr>
          <p:cNvPr id="3" name="TextBox 2">
            <a:extLst>
              <a:ext uri="{FF2B5EF4-FFF2-40B4-BE49-F238E27FC236}">
                <a16:creationId xmlns:a16="http://schemas.microsoft.com/office/drawing/2014/main" id="{CD1C2505-94E2-DD4A-057E-1BD6B97175E5}"/>
              </a:ext>
            </a:extLst>
          </p:cNvPr>
          <p:cNvSpPr txBox="1"/>
          <p:nvPr/>
        </p:nvSpPr>
        <p:spPr>
          <a:xfrm>
            <a:off x="4233069" y="4965702"/>
            <a:ext cx="3733800" cy="461665"/>
          </a:xfrm>
          <a:prstGeom prst="rect">
            <a:avLst/>
          </a:prstGeom>
          <a:noFill/>
        </p:spPr>
        <p:txBody>
          <a:bodyPr wrap="square" rtlCol="0">
            <a:spAutoFit/>
          </a:bodyPr>
          <a:lstStyle/>
          <a:p>
            <a:r>
              <a:rPr lang="en-GB" sz="2400" dirty="0"/>
              <a:t>High building density</a:t>
            </a:r>
          </a:p>
        </p:txBody>
      </p:sp>
      <p:sp>
        <p:nvSpPr>
          <p:cNvPr id="4" name="TextBox 3">
            <a:extLst>
              <a:ext uri="{FF2B5EF4-FFF2-40B4-BE49-F238E27FC236}">
                <a16:creationId xmlns:a16="http://schemas.microsoft.com/office/drawing/2014/main" id="{35F3BA34-9A1B-B91A-DE5D-D4219182A438}"/>
              </a:ext>
            </a:extLst>
          </p:cNvPr>
          <p:cNvSpPr txBox="1"/>
          <p:nvPr/>
        </p:nvSpPr>
        <p:spPr>
          <a:xfrm>
            <a:off x="4004469" y="5665567"/>
            <a:ext cx="3733800" cy="1446550"/>
          </a:xfrm>
          <a:prstGeom prst="rect">
            <a:avLst/>
          </a:prstGeom>
          <a:noFill/>
        </p:spPr>
        <p:txBody>
          <a:bodyPr wrap="square" rtlCol="0">
            <a:spAutoFit/>
          </a:bodyPr>
          <a:lstStyle/>
          <a:p>
            <a:r>
              <a:rPr lang="en-GB" sz="2200" dirty="0"/>
              <a:t>The houses are built very close together, showing a lack of space, overcrowding, and poor living conditions. </a:t>
            </a:r>
          </a:p>
        </p:txBody>
      </p:sp>
      <p:sp>
        <p:nvSpPr>
          <p:cNvPr id="5" name="TextBox 4">
            <a:extLst>
              <a:ext uri="{FF2B5EF4-FFF2-40B4-BE49-F238E27FC236}">
                <a16:creationId xmlns:a16="http://schemas.microsoft.com/office/drawing/2014/main" id="{38FDC4A6-62AA-6598-C4FA-5C16A5A98603}"/>
              </a:ext>
            </a:extLst>
          </p:cNvPr>
          <p:cNvSpPr txBox="1"/>
          <p:nvPr/>
        </p:nvSpPr>
        <p:spPr>
          <a:xfrm>
            <a:off x="4156869" y="7632702"/>
            <a:ext cx="3733800" cy="461665"/>
          </a:xfrm>
          <a:prstGeom prst="rect">
            <a:avLst/>
          </a:prstGeom>
          <a:noFill/>
        </p:spPr>
        <p:txBody>
          <a:bodyPr wrap="square" rtlCol="0">
            <a:spAutoFit/>
          </a:bodyPr>
          <a:lstStyle/>
          <a:p>
            <a:r>
              <a:rPr lang="en-GB" sz="2400" dirty="0"/>
              <a:t>Poor quality housing</a:t>
            </a:r>
          </a:p>
        </p:txBody>
      </p:sp>
      <p:sp>
        <p:nvSpPr>
          <p:cNvPr id="18" name="TextBox 17">
            <a:extLst>
              <a:ext uri="{FF2B5EF4-FFF2-40B4-BE49-F238E27FC236}">
                <a16:creationId xmlns:a16="http://schemas.microsoft.com/office/drawing/2014/main" id="{287CF9B2-B542-0C0E-6B3E-685AAE86D389}"/>
              </a:ext>
            </a:extLst>
          </p:cNvPr>
          <p:cNvSpPr txBox="1"/>
          <p:nvPr/>
        </p:nvSpPr>
        <p:spPr>
          <a:xfrm>
            <a:off x="4004469" y="8345596"/>
            <a:ext cx="4038600" cy="1631216"/>
          </a:xfrm>
          <a:prstGeom prst="rect">
            <a:avLst/>
          </a:prstGeom>
          <a:noFill/>
        </p:spPr>
        <p:txBody>
          <a:bodyPr wrap="square" rtlCol="0">
            <a:spAutoFit/>
          </a:bodyPr>
          <a:lstStyle/>
          <a:p>
            <a:r>
              <a:rPr lang="en-GB" sz="2000" dirty="0"/>
              <a:t>Many dwellings are made of corrugated iron sheets and wood, which are unsafe, offer little protection from weather, and increase the risk of fire spreading.</a:t>
            </a:r>
          </a:p>
        </p:txBody>
      </p:sp>
      <p:grpSp>
        <p:nvGrpSpPr>
          <p:cNvPr id="19" name="Group 18">
            <a:extLst>
              <a:ext uri="{FF2B5EF4-FFF2-40B4-BE49-F238E27FC236}">
                <a16:creationId xmlns:a16="http://schemas.microsoft.com/office/drawing/2014/main" id="{952CD1D3-2D5D-EEE0-69E4-A81165A00FDA}"/>
              </a:ext>
            </a:extLst>
          </p:cNvPr>
          <p:cNvGrpSpPr/>
          <p:nvPr/>
        </p:nvGrpSpPr>
        <p:grpSpPr>
          <a:xfrm>
            <a:off x="6214269" y="10174043"/>
            <a:ext cx="3124200" cy="519357"/>
            <a:chOff x="4702722" y="9210782"/>
            <a:chExt cx="1857404" cy="308769"/>
          </a:xfrm>
        </p:grpSpPr>
        <p:sp>
          <p:nvSpPr>
            <p:cNvPr id="20" name="Rounded Rectangle 19">
              <a:hlinkClick r:id="rId10"/>
              <a:extLst>
                <a:ext uri="{FF2B5EF4-FFF2-40B4-BE49-F238E27FC236}">
                  <a16:creationId xmlns:a16="http://schemas.microsoft.com/office/drawing/2014/main" id="{936BCA00-4D93-62D6-640A-776B8E89DBD1}"/>
                </a:ext>
              </a:extLst>
            </p:cNvPr>
            <p:cNvSpPr/>
            <p:nvPr/>
          </p:nvSpPr>
          <p:spPr>
            <a:xfrm>
              <a:off x="4702722" y="9210782"/>
              <a:ext cx="1857404" cy="30876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21" name="Picture 20" descr="Internet Geography">
              <a:hlinkClick r:id="rId10"/>
              <a:extLst>
                <a:ext uri="{FF2B5EF4-FFF2-40B4-BE49-F238E27FC236}">
                  <a16:creationId xmlns:a16="http://schemas.microsoft.com/office/drawing/2014/main" id="{9F59AC23-9DDB-6E11-FBA0-34F8423D16BE}"/>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729913" y="9254588"/>
              <a:ext cx="1793919" cy="206499"/>
            </a:xfrm>
            <a:prstGeom prst="rect">
              <a:avLst/>
            </a:prstGeom>
            <a:noFill/>
            <a:ln>
              <a:noFill/>
            </a:ln>
          </p:spPr>
        </p:pic>
      </p:grpSp>
      <p:grpSp>
        <p:nvGrpSpPr>
          <p:cNvPr id="22" name="Group 21">
            <a:extLst>
              <a:ext uri="{FF2B5EF4-FFF2-40B4-BE49-F238E27FC236}">
                <a16:creationId xmlns:a16="http://schemas.microsoft.com/office/drawing/2014/main" id="{32164FF3-5147-63B9-3AED-DC09CFD8E790}"/>
              </a:ext>
            </a:extLst>
          </p:cNvPr>
          <p:cNvGrpSpPr/>
          <p:nvPr/>
        </p:nvGrpSpPr>
        <p:grpSpPr>
          <a:xfrm>
            <a:off x="303561" y="3499257"/>
            <a:ext cx="2982482" cy="685800"/>
            <a:chOff x="303561" y="3670300"/>
            <a:chExt cx="2982482" cy="685800"/>
          </a:xfrm>
        </p:grpSpPr>
        <p:sp>
          <p:nvSpPr>
            <p:cNvPr id="23" name="Rounded Rectangle 22">
              <a:hlinkClick r:id="rId6" action="ppaction://hlinksldjump"/>
              <a:extLst>
                <a:ext uri="{FF2B5EF4-FFF2-40B4-BE49-F238E27FC236}">
                  <a16:creationId xmlns:a16="http://schemas.microsoft.com/office/drawing/2014/main" id="{EDF8901E-A5AE-CA91-E9C9-75AB54FE19FC}"/>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24" name="TextBox 23">
              <a:hlinkClick r:id="rId6" action="ppaction://hlinksldjump"/>
              <a:extLst>
                <a:ext uri="{FF2B5EF4-FFF2-40B4-BE49-F238E27FC236}">
                  <a16:creationId xmlns:a16="http://schemas.microsoft.com/office/drawing/2014/main" id="{86432A53-AA29-EC6A-23B2-775D599A1BAD}"/>
                </a:ext>
              </a:extLst>
            </p:cNvPr>
            <p:cNvSpPr txBox="1"/>
            <p:nvPr/>
          </p:nvSpPr>
          <p:spPr>
            <a:xfrm>
              <a:off x="346869" y="3767539"/>
              <a:ext cx="2657585" cy="461665"/>
            </a:xfrm>
            <a:prstGeom prst="rect">
              <a:avLst/>
            </a:prstGeom>
            <a:noFill/>
          </p:spPr>
          <p:txBody>
            <a:bodyPr wrap="square" rtlCol="0">
              <a:spAutoFit/>
            </a:bodyPr>
            <a:lstStyle/>
            <a:p>
              <a:r>
                <a:rPr lang="en-GB" sz="2400" b="1" dirty="0"/>
                <a:t>Exam Question</a:t>
              </a:r>
            </a:p>
          </p:txBody>
        </p:sp>
      </p:grpSp>
      <p:grpSp>
        <p:nvGrpSpPr>
          <p:cNvPr id="25" name="Group 24">
            <a:extLst>
              <a:ext uri="{FF2B5EF4-FFF2-40B4-BE49-F238E27FC236}">
                <a16:creationId xmlns:a16="http://schemas.microsoft.com/office/drawing/2014/main" id="{E38DCC63-1025-2814-5622-E00D19176F8C}"/>
              </a:ext>
            </a:extLst>
          </p:cNvPr>
          <p:cNvGrpSpPr/>
          <p:nvPr/>
        </p:nvGrpSpPr>
        <p:grpSpPr>
          <a:xfrm>
            <a:off x="270669" y="4285027"/>
            <a:ext cx="3015374" cy="685800"/>
            <a:chOff x="270669" y="3670300"/>
            <a:chExt cx="3015374" cy="685800"/>
          </a:xfrm>
        </p:grpSpPr>
        <p:sp>
          <p:nvSpPr>
            <p:cNvPr id="27" name="Rounded Rectangle 26">
              <a:hlinkClick r:id="rId12" action="ppaction://hlinksldjump"/>
              <a:extLst>
                <a:ext uri="{FF2B5EF4-FFF2-40B4-BE49-F238E27FC236}">
                  <a16:creationId xmlns:a16="http://schemas.microsoft.com/office/drawing/2014/main" id="{DDFB192D-DDAD-5CAD-C51F-0EBA4165AFA9}"/>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28" name="TextBox 27">
              <a:hlinkClick r:id="rId12" action="ppaction://hlinksldjump"/>
              <a:extLst>
                <a:ext uri="{FF2B5EF4-FFF2-40B4-BE49-F238E27FC236}">
                  <a16:creationId xmlns:a16="http://schemas.microsoft.com/office/drawing/2014/main" id="{51E6A52D-36E1-78D0-B86F-B15E37769B2C}"/>
                </a:ext>
              </a:extLst>
            </p:cNvPr>
            <p:cNvSpPr txBox="1"/>
            <p:nvPr/>
          </p:nvSpPr>
          <p:spPr>
            <a:xfrm>
              <a:off x="270669" y="3767539"/>
              <a:ext cx="2657585" cy="461665"/>
            </a:xfrm>
            <a:prstGeom prst="rect">
              <a:avLst/>
            </a:prstGeom>
            <a:noFill/>
          </p:spPr>
          <p:txBody>
            <a:bodyPr wrap="square" rtlCol="0">
              <a:spAutoFit/>
            </a:bodyPr>
            <a:lstStyle/>
            <a:p>
              <a:r>
                <a:rPr lang="en-GB" sz="2400" b="1" dirty="0"/>
                <a:t>Deconstruct the Q</a:t>
              </a:r>
            </a:p>
          </p:txBody>
        </p:sp>
      </p:grpSp>
      <p:grpSp>
        <p:nvGrpSpPr>
          <p:cNvPr id="29" name="Group 28">
            <a:extLst>
              <a:ext uri="{FF2B5EF4-FFF2-40B4-BE49-F238E27FC236}">
                <a16:creationId xmlns:a16="http://schemas.microsoft.com/office/drawing/2014/main" id="{1078A308-8529-AB4F-2AE9-94280F44DDEC}"/>
              </a:ext>
            </a:extLst>
          </p:cNvPr>
          <p:cNvGrpSpPr/>
          <p:nvPr/>
        </p:nvGrpSpPr>
        <p:grpSpPr>
          <a:xfrm>
            <a:off x="297163" y="5068066"/>
            <a:ext cx="2982482" cy="685800"/>
            <a:chOff x="303561" y="3670300"/>
            <a:chExt cx="2982482" cy="685800"/>
          </a:xfrm>
        </p:grpSpPr>
        <p:sp>
          <p:nvSpPr>
            <p:cNvPr id="30" name="Rounded Rectangle 29">
              <a:hlinkClick r:id="rId13" action="ppaction://hlinksldjump"/>
              <a:extLst>
                <a:ext uri="{FF2B5EF4-FFF2-40B4-BE49-F238E27FC236}">
                  <a16:creationId xmlns:a16="http://schemas.microsoft.com/office/drawing/2014/main" id="{3BDDA842-82CF-75F4-F5A6-1D83D95D465A}"/>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31" name="TextBox 30">
              <a:hlinkClick r:id="rId13" action="ppaction://hlinksldjump"/>
              <a:extLst>
                <a:ext uri="{FF2B5EF4-FFF2-40B4-BE49-F238E27FC236}">
                  <a16:creationId xmlns:a16="http://schemas.microsoft.com/office/drawing/2014/main" id="{33BD4877-E9AB-13D6-F77B-D91B51796D5E}"/>
                </a:ext>
              </a:extLst>
            </p:cNvPr>
            <p:cNvSpPr txBox="1"/>
            <p:nvPr/>
          </p:nvSpPr>
          <p:spPr>
            <a:xfrm>
              <a:off x="353267" y="3767539"/>
              <a:ext cx="2657585" cy="461665"/>
            </a:xfrm>
            <a:prstGeom prst="rect">
              <a:avLst/>
            </a:prstGeom>
            <a:noFill/>
          </p:spPr>
          <p:txBody>
            <a:bodyPr wrap="square" rtlCol="0">
              <a:spAutoFit/>
            </a:bodyPr>
            <a:lstStyle/>
            <a:p>
              <a:r>
                <a:rPr lang="en-GB" sz="2400" b="1" dirty="0"/>
                <a:t>Figure Analysis</a:t>
              </a:r>
            </a:p>
          </p:txBody>
        </p:sp>
      </p:grpSp>
      <p:grpSp>
        <p:nvGrpSpPr>
          <p:cNvPr id="32" name="Group 31">
            <a:extLst>
              <a:ext uri="{FF2B5EF4-FFF2-40B4-BE49-F238E27FC236}">
                <a16:creationId xmlns:a16="http://schemas.microsoft.com/office/drawing/2014/main" id="{C0F590A9-E5FE-EFC4-EA0D-0D3765AF0279}"/>
              </a:ext>
            </a:extLst>
          </p:cNvPr>
          <p:cNvGrpSpPr/>
          <p:nvPr/>
        </p:nvGrpSpPr>
        <p:grpSpPr>
          <a:xfrm>
            <a:off x="307442" y="5851105"/>
            <a:ext cx="2982482" cy="685800"/>
            <a:chOff x="303561" y="3670300"/>
            <a:chExt cx="2982482" cy="685800"/>
          </a:xfrm>
        </p:grpSpPr>
        <p:sp>
          <p:nvSpPr>
            <p:cNvPr id="33" name="Rounded Rectangle 32">
              <a:hlinkClick r:id="rId14" action="ppaction://hlinksldjump"/>
              <a:extLst>
                <a:ext uri="{FF2B5EF4-FFF2-40B4-BE49-F238E27FC236}">
                  <a16:creationId xmlns:a16="http://schemas.microsoft.com/office/drawing/2014/main" id="{2B1223DF-3EED-98F7-0FA9-E91F410E38EB}"/>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34" name="TextBox 33">
              <a:hlinkClick r:id="rId14" action="ppaction://hlinksldjump"/>
              <a:extLst>
                <a:ext uri="{FF2B5EF4-FFF2-40B4-BE49-F238E27FC236}">
                  <a16:creationId xmlns:a16="http://schemas.microsoft.com/office/drawing/2014/main" id="{FDE54ACE-1DA8-9D02-236C-98B5F7EED7E6}"/>
                </a:ext>
              </a:extLst>
            </p:cNvPr>
            <p:cNvSpPr txBox="1"/>
            <p:nvPr/>
          </p:nvSpPr>
          <p:spPr>
            <a:xfrm>
              <a:off x="342988" y="3767539"/>
              <a:ext cx="2657585" cy="461665"/>
            </a:xfrm>
            <a:prstGeom prst="rect">
              <a:avLst/>
            </a:prstGeom>
            <a:noFill/>
          </p:spPr>
          <p:txBody>
            <a:bodyPr wrap="square" rtlCol="0">
              <a:spAutoFit/>
            </a:bodyPr>
            <a:lstStyle/>
            <a:p>
              <a:r>
                <a:rPr lang="en-GB" sz="2400" b="1" dirty="0"/>
                <a:t>Case Study</a:t>
              </a:r>
            </a:p>
          </p:txBody>
        </p:sp>
      </p:grpSp>
      <p:grpSp>
        <p:nvGrpSpPr>
          <p:cNvPr id="35" name="Group 34">
            <a:extLst>
              <a:ext uri="{FF2B5EF4-FFF2-40B4-BE49-F238E27FC236}">
                <a16:creationId xmlns:a16="http://schemas.microsoft.com/office/drawing/2014/main" id="{31A0AA7E-14BF-D944-539B-DFA0BEBD9DB4}"/>
              </a:ext>
            </a:extLst>
          </p:cNvPr>
          <p:cNvGrpSpPr/>
          <p:nvPr/>
        </p:nvGrpSpPr>
        <p:grpSpPr>
          <a:xfrm>
            <a:off x="297163" y="6634144"/>
            <a:ext cx="2982482" cy="685800"/>
            <a:chOff x="303561" y="3670300"/>
            <a:chExt cx="2982482" cy="685800"/>
          </a:xfrm>
        </p:grpSpPr>
        <p:sp>
          <p:nvSpPr>
            <p:cNvPr id="36" name="Rounded Rectangle 35">
              <a:hlinkClick r:id="rId15" action="ppaction://hlinksldjump"/>
              <a:extLst>
                <a:ext uri="{FF2B5EF4-FFF2-40B4-BE49-F238E27FC236}">
                  <a16:creationId xmlns:a16="http://schemas.microsoft.com/office/drawing/2014/main" id="{95D1EA9D-9BC1-3A4C-CB79-0BDFC783B491}"/>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37" name="TextBox 36">
              <a:hlinkClick r:id="rId15" action="ppaction://hlinksldjump"/>
              <a:extLst>
                <a:ext uri="{FF2B5EF4-FFF2-40B4-BE49-F238E27FC236}">
                  <a16:creationId xmlns:a16="http://schemas.microsoft.com/office/drawing/2014/main" id="{5E874E86-6AB1-8CEB-D1F7-5B5C9096D136}"/>
                </a:ext>
              </a:extLst>
            </p:cNvPr>
            <p:cNvSpPr txBox="1"/>
            <p:nvPr/>
          </p:nvSpPr>
          <p:spPr>
            <a:xfrm>
              <a:off x="353267" y="3813145"/>
              <a:ext cx="2657585" cy="400110"/>
            </a:xfrm>
            <a:prstGeom prst="rect">
              <a:avLst/>
            </a:prstGeom>
            <a:noFill/>
          </p:spPr>
          <p:txBody>
            <a:bodyPr wrap="square" rtlCol="0">
              <a:spAutoFit/>
            </a:bodyPr>
            <a:lstStyle/>
            <a:p>
              <a:r>
                <a:rPr lang="en-GB" sz="2000" b="1" dirty="0"/>
                <a:t>Review Answer - Lagos</a:t>
              </a:r>
            </a:p>
          </p:txBody>
        </p:sp>
      </p:grpSp>
      <p:grpSp>
        <p:nvGrpSpPr>
          <p:cNvPr id="38" name="Group 37">
            <a:extLst>
              <a:ext uri="{FF2B5EF4-FFF2-40B4-BE49-F238E27FC236}">
                <a16:creationId xmlns:a16="http://schemas.microsoft.com/office/drawing/2014/main" id="{36778738-0196-C399-628B-7F34EC13EB3A}"/>
              </a:ext>
            </a:extLst>
          </p:cNvPr>
          <p:cNvGrpSpPr/>
          <p:nvPr/>
        </p:nvGrpSpPr>
        <p:grpSpPr>
          <a:xfrm>
            <a:off x="290288" y="7417183"/>
            <a:ext cx="3039063" cy="685800"/>
            <a:chOff x="303561" y="3670300"/>
            <a:chExt cx="3039063" cy="685800"/>
          </a:xfrm>
        </p:grpSpPr>
        <p:sp>
          <p:nvSpPr>
            <p:cNvPr id="39" name="Rounded Rectangle 38">
              <a:hlinkClick r:id="rId16" action="ppaction://hlinksldjump"/>
              <a:extLst>
                <a:ext uri="{FF2B5EF4-FFF2-40B4-BE49-F238E27FC236}">
                  <a16:creationId xmlns:a16="http://schemas.microsoft.com/office/drawing/2014/main" id="{B882636C-E92D-C148-BBA2-B0823FEA349B}"/>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40" name="TextBox 39">
              <a:hlinkClick r:id="rId16" action="ppaction://hlinksldjump"/>
              <a:extLst>
                <a:ext uri="{FF2B5EF4-FFF2-40B4-BE49-F238E27FC236}">
                  <a16:creationId xmlns:a16="http://schemas.microsoft.com/office/drawing/2014/main" id="{FCDEFA52-E85C-DE85-FEE2-1FD8F81F92A6}"/>
                </a:ext>
              </a:extLst>
            </p:cNvPr>
            <p:cNvSpPr txBox="1"/>
            <p:nvPr/>
          </p:nvSpPr>
          <p:spPr>
            <a:xfrm>
              <a:off x="360142" y="3813145"/>
              <a:ext cx="2982482" cy="400110"/>
            </a:xfrm>
            <a:prstGeom prst="rect">
              <a:avLst/>
            </a:prstGeom>
            <a:noFill/>
          </p:spPr>
          <p:txBody>
            <a:bodyPr wrap="square" rtlCol="0">
              <a:spAutoFit/>
            </a:bodyPr>
            <a:lstStyle/>
            <a:p>
              <a:r>
                <a:rPr lang="en-GB" sz="2000" b="1" dirty="0"/>
                <a:t>Review Answer - Mumbai</a:t>
              </a:r>
            </a:p>
          </p:txBody>
        </p:sp>
      </p:grpSp>
      <p:grpSp>
        <p:nvGrpSpPr>
          <p:cNvPr id="41" name="Group 40">
            <a:extLst>
              <a:ext uri="{FF2B5EF4-FFF2-40B4-BE49-F238E27FC236}">
                <a16:creationId xmlns:a16="http://schemas.microsoft.com/office/drawing/2014/main" id="{65DD2AFD-5957-6858-6F43-7494778EAA69}"/>
              </a:ext>
            </a:extLst>
          </p:cNvPr>
          <p:cNvGrpSpPr/>
          <p:nvPr/>
        </p:nvGrpSpPr>
        <p:grpSpPr>
          <a:xfrm>
            <a:off x="275270" y="8200222"/>
            <a:ext cx="3039063" cy="685800"/>
            <a:chOff x="303561" y="3670300"/>
            <a:chExt cx="3039063" cy="685800"/>
          </a:xfrm>
        </p:grpSpPr>
        <p:sp>
          <p:nvSpPr>
            <p:cNvPr id="42" name="Rounded Rectangle 41">
              <a:hlinkClick r:id="rId17" action="ppaction://hlinksldjump"/>
              <a:extLst>
                <a:ext uri="{FF2B5EF4-FFF2-40B4-BE49-F238E27FC236}">
                  <a16:creationId xmlns:a16="http://schemas.microsoft.com/office/drawing/2014/main" id="{BDDF7B69-96FC-4E48-ED10-EA3F4D8421F9}"/>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43" name="TextBox 42">
              <a:hlinkClick r:id="rId17" action="ppaction://hlinksldjump"/>
              <a:extLst>
                <a:ext uri="{FF2B5EF4-FFF2-40B4-BE49-F238E27FC236}">
                  <a16:creationId xmlns:a16="http://schemas.microsoft.com/office/drawing/2014/main" id="{1C097F87-8E97-4C46-859C-126B37D1E1BB}"/>
                </a:ext>
              </a:extLst>
            </p:cNvPr>
            <p:cNvSpPr txBox="1"/>
            <p:nvPr/>
          </p:nvSpPr>
          <p:spPr>
            <a:xfrm>
              <a:off x="360142" y="3813145"/>
              <a:ext cx="2982482" cy="400110"/>
            </a:xfrm>
            <a:prstGeom prst="rect">
              <a:avLst/>
            </a:prstGeom>
            <a:noFill/>
          </p:spPr>
          <p:txBody>
            <a:bodyPr wrap="square" rtlCol="0">
              <a:spAutoFit/>
            </a:bodyPr>
            <a:lstStyle/>
            <a:p>
              <a:r>
                <a:rPr lang="en-GB" sz="2000" b="1" dirty="0"/>
                <a:t>Review Answer - Rio</a:t>
              </a:r>
            </a:p>
          </p:txBody>
        </p:sp>
      </p:grpSp>
      <p:grpSp>
        <p:nvGrpSpPr>
          <p:cNvPr id="44" name="Group 43">
            <a:extLst>
              <a:ext uri="{FF2B5EF4-FFF2-40B4-BE49-F238E27FC236}">
                <a16:creationId xmlns:a16="http://schemas.microsoft.com/office/drawing/2014/main" id="{4C5CD65D-5DC5-4CA0-92F1-6CF3DE274B29}"/>
              </a:ext>
            </a:extLst>
          </p:cNvPr>
          <p:cNvGrpSpPr/>
          <p:nvPr/>
        </p:nvGrpSpPr>
        <p:grpSpPr>
          <a:xfrm>
            <a:off x="286865" y="8983261"/>
            <a:ext cx="3039063" cy="685800"/>
            <a:chOff x="303561" y="3670300"/>
            <a:chExt cx="3039063" cy="685800"/>
          </a:xfrm>
        </p:grpSpPr>
        <p:sp>
          <p:nvSpPr>
            <p:cNvPr id="45" name="Rounded Rectangle 44">
              <a:hlinkClick r:id="rId18" action="ppaction://hlinksldjump"/>
              <a:extLst>
                <a:ext uri="{FF2B5EF4-FFF2-40B4-BE49-F238E27FC236}">
                  <a16:creationId xmlns:a16="http://schemas.microsoft.com/office/drawing/2014/main" id="{3F0C5352-52E2-66B8-5B46-6E33963676F0}"/>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46" name="TextBox 45">
              <a:hlinkClick r:id="rId18" action="ppaction://hlinksldjump"/>
              <a:extLst>
                <a:ext uri="{FF2B5EF4-FFF2-40B4-BE49-F238E27FC236}">
                  <a16:creationId xmlns:a16="http://schemas.microsoft.com/office/drawing/2014/main" id="{DBA118A4-2FD4-0527-8610-944BFCBE4039}"/>
                </a:ext>
              </a:extLst>
            </p:cNvPr>
            <p:cNvSpPr txBox="1"/>
            <p:nvPr/>
          </p:nvSpPr>
          <p:spPr>
            <a:xfrm>
              <a:off x="360142" y="3813145"/>
              <a:ext cx="2982482" cy="400110"/>
            </a:xfrm>
            <a:prstGeom prst="rect">
              <a:avLst/>
            </a:prstGeom>
            <a:noFill/>
          </p:spPr>
          <p:txBody>
            <a:bodyPr wrap="square" rtlCol="0">
              <a:spAutoFit/>
            </a:bodyPr>
            <a:lstStyle/>
            <a:p>
              <a:r>
                <a:rPr lang="en-GB" sz="2000" b="1" dirty="0"/>
                <a:t>Writing Guide</a:t>
              </a:r>
            </a:p>
          </p:txBody>
        </p:sp>
      </p:grpSp>
      <p:grpSp>
        <p:nvGrpSpPr>
          <p:cNvPr id="47" name="Group 46">
            <a:extLst>
              <a:ext uri="{FF2B5EF4-FFF2-40B4-BE49-F238E27FC236}">
                <a16:creationId xmlns:a16="http://schemas.microsoft.com/office/drawing/2014/main" id="{395CECD4-6B1D-F7DC-0BBA-6C69CF69D54B}"/>
              </a:ext>
            </a:extLst>
          </p:cNvPr>
          <p:cNvGrpSpPr/>
          <p:nvPr/>
        </p:nvGrpSpPr>
        <p:grpSpPr>
          <a:xfrm>
            <a:off x="297163" y="9766300"/>
            <a:ext cx="3039063" cy="685800"/>
            <a:chOff x="303561" y="3670300"/>
            <a:chExt cx="3039063" cy="685800"/>
          </a:xfrm>
        </p:grpSpPr>
        <p:sp>
          <p:nvSpPr>
            <p:cNvPr id="48" name="Rounded Rectangle 47">
              <a:hlinkClick r:id="rId19" action="ppaction://hlinksldjump"/>
              <a:extLst>
                <a:ext uri="{FF2B5EF4-FFF2-40B4-BE49-F238E27FC236}">
                  <a16:creationId xmlns:a16="http://schemas.microsoft.com/office/drawing/2014/main" id="{338D521E-E5BC-CEBA-0DF9-5483851A59AB}"/>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49" name="TextBox 48">
              <a:hlinkClick r:id="rId19" action="ppaction://hlinksldjump"/>
              <a:extLst>
                <a:ext uri="{FF2B5EF4-FFF2-40B4-BE49-F238E27FC236}">
                  <a16:creationId xmlns:a16="http://schemas.microsoft.com/office/drawing/2014/main" id="{3540AC04-D294-7FFD-9875-75436809AA35}"/>
                </a:ext>
              </a:extLst>
            </p:cNvPr>
            <p:cNvSpPr txBox="1"/>
            <p:nvPr/>
          </p:nvSpPr>
          <p:spPr>
            <a:xfrm>
              <a:off x="360142" y="3813145"/>
              <a:ext cx="2982482" cy="400110"/>
            </a:xfrm>
            <a:prstGeom prst="rect">
              <a:avLst/>
            </a:prstGeom>
            <a:noFill/>
          </p:spPr>
          <p:txBody>
            <a:bodyPr wrap="square" rtlCol="0">
              <a:spAutoFit/>
            </a:bodyPr>
            <a:lstStyle/>
            <a:p>
              <a:r>
                <a:rPr lang="en-GB" sz="2000" b="1" dirty="0"/>
                <a:t>Writing Grid</a:t>
              </a:r>
            </a:p>
          </p:txBody>
        </p:sp>
      </p:grpSp>
    </p:spTree>
    <p:extLst>
      <p:ext uri="{BB962C8B-B14F-4D97-AF65-F5344CB8AC3E}">
        <p14:creationId xmlns:p14="http://schemas.microsoft.com/office/powerpoint/2010/main" val="414885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0634E-F6B2-7C61-E135-6FE4CE01EFB3}"/>
            </a:ext>
          </a:extLst>
        </p:cNvPr>
        <p:cNvGrpSpPr/>
        <p:nvPr/>
      </p:nvGrpSpPr>
      <p:grpSpPr>
        <a:xfrm>
          <a:off x="0" y="0"/>
          <a:ext cx="0" cy="0"/>
          <a:chOff x="0" y="0"/>
          <a:chExt cx="0" cy="0"/>
        </a:xfrm>
      </p:grpSpPr>
      <p:sp>
        <p:nvSpPr>
          <p:cNvPr id="26" name="Freeform 5">
            <a:extLst>
              <a:ext uri="{FF2B5EF4-FFF2-40B4-BE49-F238E27FC236}">
                <a16:creationId xmlns:a16="http://schemas.microsoft.com/office/drawing/2014/main" id="{4798D009-15BC-4B8C-D221-C37D44A28321}"/>
              </a:ext>
            </a:extLst>
          </p:cNvPr>
          <p:cNvSpPr/>
          <p:nvPr/>
        </p:nvSpPr>
        <p:spPr>
          <a:xfrm rot="21345723">
            <a:off x="173846" y="132421"/>
            <a:ext cx="2995532" cy="2146751"/>
          </a:xfrm>
          <a:custGeom>
            <a:avLst/>
            <a:gdLst/>
            <a:ahLst/>
            <a:cxnLst/>
            <a:rect l="l" t="t" r="r" b="b"/>
            <a:pathLst>
              <a:path w="8465473" h="6066790">
                <a:moveTo>
                  <a:pt x="1692910" y="0"/>
                </a:moveTo>
                <a:lnTo>
                  <a:pt x="1692910" y="6065520"/>
                </a:lnTo>
                <a:cubicBezTo>
                  <a:pt x="1710690" y="6066790"/>
                  <a:pt x="1728470" y="6066790"/>
                  <a:pt x="1746250" y="6066790"/>
                </a:cubicBezTo>
                <a:lnTo>
                  <a:pt x="6709063" y="6066790"/>
                </a:lnTo>
                <a:lnTo>
                  <a:pt x="6709063" y="0"/>
                </a:lnTo>
                <a:lnTo>
                  <a:pt x="1692910" y="0"/>
                </a:lnTo>
                <a:close/>
                <a:moveTo>
                  <a:pt x="7166263" y="0"/>
                </a:moveTo>
                <a:lnTo>
                  <a:pt x="6709063" y="0"/>
                </a:lnTo>
                <a:lnTo>
                  <a:pt x="6709063" y="6065520"/>
                </a:lnTo>
                <a:lnTo>
                  <a:pt x="6719223" y="6065520"/>
                </a:lnTo>
                <a:cubicBezTo>
                  <a:pt x="7458363" y="6065520"/>
                  <a:pt x="8107333" y="5462270"/>
                  <a:pt x="8160673" y="4725670"/>
                </a:cubicBezTo>
                <a:lnTo>
                  <a:pt x="8410863" y="1338580"/>
                </a:lnTo>
                <a:cubicBezTo>
                  <a:pt x="8465473" y="603250"/>
                  <a:pt x="7905404" y="0"/>
                  <a:pt x="7166263"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536072"/>
          </a:solidFill>
        </p:spPr>
        <p:txBody>
          <a:bodyPr/>
          <a:lstStyle/>
          <a:p>
            <a:endParaRPr lang="en-GB" dirty="0"/>
          </a:p>
        </p:txBody>
      </p:sp>
      <p:grpSp>
        <p:nvGrpSpPr>
          <p:cNvPr id="9" name="Group 8">
            <a:extLst>
              <a:ext uri="{FF2B5EF4-FFF2-40B4-BE49-F238E27FC236}">
                <a16:creationId xmlns:a16="http://schemas.microsoft.com/office/drawing/2014/main" id="{17838800-2CF1-FCBA-02DF-DF3D366C13AA}"/>
              </a:ext>
            </a:extLst>
          </p:cNvPr>
          <p:cNvGrpSpPr/>
          <p:nvPr/>
        </p:nvGrpSpPr>
        <p:grpSpPr>
          <a:xfrm>
            <a:off x="206263" y="264816"/>
            <a:ext cx="2848974" cy="2017634"/>
            <a:chOff x="8029628" y="2947244"/>
            <a:chExt cx="5087488" cy="3602943"/>
          </a:xfrm>
        </p:grpSpPr>
        <p:grpSp>
          <p:nvGrpSpPr>
            <p:cNvPr id="6" name="Group 11">
              <a:extLst>
                <a:ext uri="{FF2B5EF4-FFF2-40B4-BE49-F238E27FC236}">
                  <a16:creationId xmlns:a16="http://schemas.microsoft.com/office/drawing/2014/main" id="{4C893E9B-C7BF-CB69-1F26-F176A5F6C42A}"/>
                </a:ext>
              </a:extLst>
            </p:cNvPr>
            <p:cNvGrpSpPr/>
            <p:nvPr/>
          </p:nvGrpSpPr>
          <p:grpSpPr>
            <a:xfrm rot="-254277">
              <a:off x="8148941" y="2947244"/>
              <a:ext cx="4968175" cy="3602943"/>
              <a:chOff x="0" y="0"/>
              <a:chExt cx="8363874" cy="6065520"/>
            </a:xfrm>
            <a:solidFill>
              <a:srgbClr val="FFFFFF"/>
            </a:solidFill>
          </p:grpSpPr>
          <p:sp>
            <p:nvSpPr>
              <p:cNvPr id="7" name="Freeform 12">
                <a:extLst>
                  <a:ext uri="{FF2B5EF4-FFF2-40B4-BE49-F238E27FC236}">
                    <a16:creationId xmlns:a16="http://schemas.microsoft.com/office/drawing/2014/main" id="{0F9666D5-BA0E-CD3C-5D53-FAAD0EA208FC}"/>
                  </a:ext>
                </a:extLst>
              </p:cNvPr>
              <p:cNvSpPr/>
              <p:nvPr/>
            </p:nvSpPr>
            <p:spPr>
              <a:xfrm>
                <a:off x="-50800" y="0"/>
                <a:ext cx="8465473" cy="6066790"/>
              </a:xfrm>
              <a:custGeom>
                <a:avLst/>
                <a:gdLst/>
                <a:ahLst/>
                <a:cxnLst/>
                <a:rect l="l" t="t" r="r" b="b"/>
                <a:pathLst>
                  <a:path w="8465473" h="6066790">
                    <a:moveTo>
                      <a:pt x="1692910" y="0"/>
                    </a:moveTo>
                    <a:lnTo>
                      <a:pt x="1692910" y="6065520"/>
                    </a:lnTo>
                    <a:cubicBezTo>
                      <a:pt x="1710690" y="6066790"/>
                      <a:pt x="1728470" y="6066790"/>
                      <a:pt x="1746250" y="6066790"/>
                    </a:cubicBezTo>
                    <a:lnTo>
                      <a:pt x="6709063" y="6066790"/>
                    </a:lnTo>
                    <a:lnTo>
                      <a:pt x="6709063" y="0"/>
                    </a:lnTo>
                    <a:lnTo>
                      <a:pt x="1692910" y="0"/>
                    </a:lnTo>
                    <a:close/>
                    <a:moveTo>
                      <a:pt x="7166263" y="0"/>
                    </a:moveTo>
                    <a:lnTo>
                      <a:pt x="6709063" y="0"/>
                    </a:lnTo>
                    <a:lnTo>
                      <a:pt x="6709063" y="6065520"/>
                    </a:lnTo>
                    <a:lnTo>
                      <a:pt x="6719223" y="6065520"/>
                    </a:lnTo>
                    <a:cubicBezTo>
                      <a:pt x="7458363" y="6065520"/>
                      <a:pt x="8107333" y="5462270"/>
                      <a:pt x="8160673" y="4725670"/>
                    </a:cubicBezTo>
                    <a:lnTo>
                      <a:pt x="8410863" y="1338580"/>
                    </a:lnTo>
                    <a:cubicBezTo>
                      <a:pt x="8465473" y="603250"/>
                      <a:pt x="7905404" y="0"/>
                      <a:pt x="7166263"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6EC4C6"/>
              </a:solidFill>
            </p:spPr>
            <p:txBody>
              <a:bodyPr/>
              <a:lstStyle/>
              <a:p>
                <a:endParaRPr lang="en-GB" dirty="0"/>
              </a:p>
            </p:txBody>
          </p:sp>
        </p:grpSp>
        <p:sp>
          <p:nvSpPr>
            <p:cNvPr id="8" name="TextBox 27">
              <a:extLst>
                <a:ext uri="{FF2B5EF4-FFF2-40B4-BE49-F238E27FC236}">
                  <a16:creationId xmlns:a16="http://schemas.microsoft.com/office/drawing/2014/main" id="{92C9B571-65A3-31A7-5EE8-65C08D801AB4}"/>
                </a:ext>
              </a:extLst>
            </p:cNvPr>
            <p:cNvSpPr txBox="1"/>
            <p:nvPr/>
          </p:nvSpPr>
          <p:spPr>
            <a:xfrm rot="21264369">
              <a:off x="8029628" y="3490396"/>
              <a:ext cx="4747138" cy="2308341"/>
            </a:xfrm>
            <a:prstGeom prst="rect">
              <a:avLst/>
            </a:prstGeom>
          </p:spPr>
          <p:txBody>
            <a:bodyPr wrap="square" lIns="0" tIns="0" rIns="0" bIns="0" rtlCol="0" anchor="t">
              <a:spAutoFit/>
            </a:bodyPr>
            <a:lstStyle/>
            <a:p>
              <a:pPr algn="ctr"/>
              <a:r>
                <a:rPr lang="en-US" sz="2800" dirty="0">
                  <a:solidFill>
                    <a:srgbClr val="424D5B"/>
                  </a:solidFill>
                  <a:latin typeface="Fredoka"/>
                  <a:ea typeface="Fredoka"/>
                  <a:cs typeface="Fredoka"/>
                  <a:sym typeface="Fredoka"/>
                </a:rPr>
                <a:t>Urban Issues and </a:t>
              </a:r>
              <a:br>
                <a:rPr lang="en-US" sz="2800" dirty="0">
                  <a:solidFill>
                    <a:srgbClr val="424D5B"/>
                  </a:solidFill>
                  <a:latin typeface="Fredoka"/>
                  <a:ea typeface="Fredoka"/>
                  <a:cs typeface="Fredoka"/>
                  <a:sym typeface="Fredoka"/>
                </a:rPr>
              </a:br>
              <a:r>
                <a:rPr lang="en-US" sz="2800" dirty="0">
                  <a:solidFill>
                    <a:srgbClr val="424D5B"/>
                  </a:solidFill>
                  <a:latin typeface="Fredoka"/>
                  <a:ea typeface="Fredoka"/>
                  <a:cs typeface="Fredoka"/>
                  <a:sym typeface="Fredoka"/>
                </a:rPr>
                <a:t>Challenges</a:t>
              </a:r>
            </a:p>
          </p:txBody>
        </p:sp>
      </p:grpSp>
      <p:grpSp>
        <p:nvGrpSpPr>
          <p:cNvPr id="10" name="Group 9">
            <a:extLst>
              <a:ext uri="{FF2B5EF4-FFF2-40B4-BE49-F238E27FC236}">
                <a16:creationId xmlns:a16="http://schemas.microsoft.com/office/drawing/2014/main" id="{15CA602C-56F8-79B1-5041-C31C11FD941F}"/>
              </a:ext>
            </a:extLst>
          </p:cNvPr>
          <p:cNvGrpSpPr/>
          <p:nvPr/>
        </p:nvGrpSpPr>
        <p:grpSpPr>
          <a:xfrm>
            <a:off x="478059" y="2437418"/>
            <a:ext cx="2387105" cy="887251"/>
            <a:chOff x="6441631" y="9602165"/>
            <a:chExt cx="2387105" cy="887251"/>
          </a:xfrm>
        </p:grpSpPr>
        <p:pic>
          <p:nvPicPr>
            <p:cNvPr id="11" name="Graphic 10">
              <a:hlinkClick r:id="" action="ppaction://hlinkshowjump?jump=nextslide"/>
              <a:extLst>
                <a:ext uri="{FF2B5EF4-FFF2-40B4-BE49-F238E27FC236}">
                  <a16:creationId xmlns:a16="http://schemas.microsoft.com/office/drawing/2014/main" id="{5D94C1FB-F6EA-52AD-C426-15C76E6DE79E}"/>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8135962" y="9699403"/>
              <a:ext cx="692774" cy="692774"/>
            </a:xfrm>
            <a:prstGeom prst="rect">
              <a:avLst/>
            </a:prstGeom>
          </p:spPr>
        </p:pic>
        <p:pic>
          <p:nvPicPr>
            <p:cNvPr id="12" name="Graphic 11">
              <a:hlinkClick r:id="" action="ppaction://hlinkshowjump?jump=previousslide"/>
              <a:extLst>
                <a:ext uri="{FF2B5EF4-FFF2-40B4-BE49-F238E27FC236}">
                  <a16:creationId xmlns:a16="http://schemas.microsoft.com/office/drawing/2014/main" id="{0FB8B4B8-3E8A-5B01-FB06-F2E1B96ED92B}"/>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flipH="1">
              <a:off x="6441631" y="9699403"/>
              <a:ext cx="692774" cy="692774"/>
            </a:xfrm>
            <a:prstGeom prst="rect">
              <a:avLst/>
            </a:prstGeom>
          </p:spPr>
        </p:pic>
        <p:pic>
          <p:nvPicPr>
            <p:cNvPr id="13" name="Graphic 12">
              <a:hlinkClick r:id="rId6" action="ppaction://hlinksldjump"/>
              <a:extLst>
                <a:ext uri="{FF2B5EF4-FFF2-40B4-BE49-F238E27FC236}">
                  <a16:creationId xmlns:a16="http://schemas.microsoft.com/office/drawing/2014/main" id="{FFFF7D07-1C19-1744-8D02-1FE94AC98F07}"/>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7191558" y="9602165"/>
              <a:ext cx="887251" cy="887251"/>
            </a:xfrm>
            <a:prstGeom prst="rect">
              <a:avLst/>
            </a:prstGeom>
          </p:spPr>
        </p:pic>
      </p:grpSp>
      <p:grpSp>
        <p:nvGrpSpPr>
          <p:cNvPr id="14" name="Group 13">
            <a:extLst>
              <a:ext uri="{FF2B5EF4-FFF2-40B4-BE49-F238E27FC236}">
                <a16:creationId xmlns:a16="http://schemas.microsoft.com/office/drawing/2014/main" id="{4AF5BC3B-1162-BB25-4779-D450AB2C6F74}"/>
              </a:ext>
            </a:extLst>
          </p:cNvPr>
          <p:cNvGrpSpPr/>
          <p:nvPr/>
        </p:nvGrpSpPr>
        <p:grpSpPr>
          <a:xfrm>
            <a:off x="161843" y="10033156"/>
            <a:ext cx="3124200" cy="519357"/>
            <a:chOff x="4702722" y="9210782"/>
            <a:chExt cx="1857404" cy="308769"/>
          </a:xfrm>
        </p:grpSpPr>
        <p:sp>
          <p:nvSpPr>
            <p:cNvPr id="15" name="Rounded Rectangle 14">
              <a:hlinkClick r:id="rId9"/>
              <a:extLst>
                <a:ext uri="{FF2B5EF4-FFF2-40B4-BE49-F238E27FC236}">
                  <a16:creationId xmlns:a16="http://schemas.microsoft.com/office/drawing/2014/main" id="{578D2AF8-60CF-522E-BFF9-FC9A08547B1A}"/>
                </a:ext>
              </a:extLst>
            </p:cNvPr>
            <p:cNvSpPr/>
            <p:nvPr/>
          </p:nvSpPr>
          <p:spPr>
            <a:xfrm>
              <a:off x="4702722" y="9210782"/>
              <a:ext cx="1857404" cy="30876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6" name="Picture 15" descr="Internet Geography">
              <a:hlinkClick r:id="rId9"/>
              <a:extLst>
                <a:ext uri="{FF2B5EF4-FFF2-40B4-BE49-F238E27FC236}">
                  <a16:creationId xmlns:a16="http://schemas.microsoft.com/office/drawing/2014/main" id="{EB62CF71-2C76-2ABC-4D81-41EC51DCBCCA}"/>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729913" y="9254588"/>
              <a:ext cx="1793919" cy="206499"/>
            </a:xfrm>
            <a:prstGeom prst="rect">
              <a:avLst/>
            </a:prstGeom>
            <a:noFill/>
            <a:ln>
              <a:noFill/>
            </a:ln>
          </p:spPr>
        </p:pic>
      </p:grpSp>
      <p:sp>
        <p:nvSpPr>
          <p:cNvPr id="2" name="TextBox 1">
            <a:extLst>
              <a:ext uri="{FF2B5EF4-FFF2-40B4-BE49-F238E27FC236}">
                <a16:creationId xmlns:a16="http://schemas.microsoft.com/office/drawing/2014/main" id="{9109D260-4BB9-021C-CFE5-76CFCE4F7F0F}"/>
              </a:ext>
            </a:extLst>
          </p:cNvPr>
          <p:cNvSpPr txBox="1"/>
          <p:nvPr/>
        </p:nvSpPr>
        <p:spPr>
          <a:xfrm>
            <a:off x="3880822" y="419440"/>
            <a:ext cx="8852367" cy="1661993"/>
          </a:xfrm>
          <a:prstGeom prst="rect">
            <a:avLst/>
          </a:prstGeom>
        </p:spPr>
        <p:txBody>
          <a:bodyPr wrap="square" lIns="0" tIns="0" rIns="0" bIns="0" rtlCol="0" anchor="t">
            <a:spAutoFit/>
          </a:bodyPr>
          <a:lstStyle/>
          <a:p>
            <a:r>
              <a:rPr lang="en-US" sz="36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What </a:t>
            </a:r>
            <a:r>
              <a:rPr lang="en-US" sz="3600" b="1" dirty="0">
                <a:solidFill>
                  <a:schemeClr val="accent1"/>
                </a:solidFill>
                <a:latin typeface="Open Sans" panose="020B0806030504020204" pitchFamily="34" charset="0"/>
                <a:ea typeface="Open Sans" panose="020B0806030504020204" pitchFamily="34" charset="0"/>
                <a:cs typeface="Open Sans" panose="020B0806030504020204" pitchFamily="34" charset="0"/>
                <a:sym typeface="Fredoka"/>
              </a:rPr>
              <a:t>social</a:t>
            </a:r>
            <a:r>
              <a:rPr lang="en-US" sz="36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 and </a:t>
            </a:r>
            <a:r>
              <a:rPr lang="en-US" sz="3600" b="1" dirty="0">
                <a:solidFill>
                  <a:schemeClr val="accent3"/>
                </a:solidFill>
                <a:latin typeface="Open Sans" panose="020B0806030504020204" pitchFamily="34" charset="0"/>
                <a:ea typeface="Open Sans" panose="020B0806030504020204" pitchFamily="34" charset="0"/>
                <a:cs typeface="Open Sans" panose="020B0806030504020204" pitchFamily="34" charset="0"/>
                <a:sym typeface="Fredoka"/>
              </a:rPr>
              <a:t>economic</a:t>
            </a:r>
            <a:r>
              <a:rPr lang="en-US" sz="36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 </a:t>
            </a:r>
            <a:r>
              <a:rPr lang="en-US" sz="3600" b="1"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challenges</a:t>
            </a:r>
            <a:r>
              <a:rPr lang="en-US" sz="36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 have been created due to urban growth in our </a:t>
            </a:r>
            <a:r>
              <a:rPr lang="en-US" sz="3600" b="1"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case study </a:t>
            </a:r>
            <a:r>
              <a:rPr lang="en-US" sz="36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Mumbai / Rio / Lagos? </a:t>
            </a:r>
          </a:p>
        </p:txBody>
      </p:sp>
      <p:sp>
        <p:nvSpPr>
          <p:cNvPr id="4" name="TextBox 3">
            <a:extLst>
              <a:ext uri="{FF2B5EF4-FFF2-40B4-BE49-F238E27FC236}">
                <a16:creationId xmlns:a16="http://schemas.microsoft.com/office/drawing/2014/main" id="{79A051C5-0744-CA32-CFA8-252741BCF570}"/>
              </a:ext>
            </a:extLst>
          </p:cNvPr>
          <p:cNvSpPr txBox="1"/>
          <p:nvPr/>
        </p:nvSpPr>
        <p:spPr>
          <a:xfrm>
            <a:off x="3592485" y="3677640"/>
            <a:ext cx="5243567" cy="553998"/>
          </a:xfrm>
          <a:prstGeom prst="rect">
            <a:avLst/>
          </a:prstGeom>
        </p:spPr>
        <p:txBody>
          <a:bodyPr wrap="square" lIns="0" tIns="0" rIns="0" bIns="0" rtlCol="0" anchor="t">
            <a:spAutoFit/>
          </a:bodyPr>
          <a:lstStyle/>
          <a:p>
            <a:r>
              <a:rPr lang="en-US" sz="3600" b="1" dirty="0">
                <a:solidFill>
                  <a:schemeClr val="accent1"/>
                </a:solidFill>
                <a:latin typeface="Open Sans" panose="020B0806030504020204" pitchFamily="34" charset="0"/>
                <a:ea typeface="Open Sans" panose="020B0806030504020204" pitchFamily="34" charset="0"/>
                <a:cs typeface="Open Sans" panose="020B0806030504020204" pitchFamily="34" charset="0"/>
                <a:sym typeface="Fredoka"/>
              </a:rPr>
              <a:t>Social Challenges</a:t>
            </a:r>
            <a:endParaRPr lang="en-US" sz="36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endParaRPr>
          </a:p>
        </p:txBody>
      </p:sp>
      <p:sp>
        <p:nvSpPr>
          <p:cNvPr id="17" name="TextBox 16">
            <a:extLst>
              <a:ext uri="{FF2B5EF4-FFF2-40B4-BE49-F238E27FC236}">
                <a16:creationId xmlns:a16="http://schemas.microsoft.com/office/drawing/2014/main" id="{E57A63D8-8F8B-457E-ADED-0B16C0AD08A6}"/>
              </a:ext>
            </a:extLst>
          </p:cNvPr>
          <p:cNvSpPr txBox="1"/>
          <p:nvPr/>
        </p:nvSpPr>
        <p:spPr>
          <a:xfrm>
            <a:off x="8679134" y="3678225"/>
            <a:ext cx="8852367" cy="553998"/>
          </a:xfrm>
          <a:prstGeom prst="rect">
            <a:avLst/>
          </a:prstGeom>
        </p:spPr>
        <p:txBody>
          <a:bodyPr wrap="square" lIns="0" tIns="0" rIns="0" bIns="0" rtlCol="0" anchor="t">
            <a:spAutoFit/>
          </a:bodyPr>
          <a:lstStyle/>
          <a:p>
            <a:r>
              <a:rPr lang="en-US" sz="3600" b="1" dirty="0">
                <a:solidFill>
                  <a:schemeClr val="accent3"/>
                </a:solidFill>
                <a:latin typeface="Open Sans" panose="020B0806030504020204" pitchFamily="34" charset="0"/>
                <a:ea typeface="Open Sans" panose="020B0806030504020204" pitchFamily="34" charset="0"/>
                <a:cs typeface="Open Sans" panose="020B0806030504020204" pitchFamily="34" charset="0"/>
                <a:sym typeface="Fredoka"/>
              </a:rPr>
              <a:t>Economic Challenges</a:t>
            </a:r>
            <a:endParaRPr lang="en-US" sz="36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endParaRPr>
          </a:p>
        </p:txBody>
      </p:sp>
      <p:sp>
        <p:nvSpPr>
          <p:cNvPr id="20" name="TextBox 19">
            <a:extLst>
              <a:ext uri="{FF2B5EF4-FFF2-40B4-BE49-F238E27FC236}">
                <a16:creationId xmlns:a16="http://schemas.microsoft.com/office/drawing/2014/main" id="{BFAC9A8F-335D-F667-C1E9-5A10BA5BD444}"/>
              </a:ext>
            </a:extLst>
          </p:cNvPr>
          <p:cNvSpPr txBox="1"/>
          <p:nvPr/>
        </p:nvSpPr>
        <p:spPr>
          <a:xfrm>
            <a:off x="3699669" y="4393404"/>
            <a:ext cx="4955230" cy="2585323"/>
          </a:xfrm>
          <a:prstGeom prst="rect">
            <a:avLst/>
          </a:prstGeom>
        </p:spPr>
        <p:txBody>
          <a:bodyPr wrap="square" lIns="0" tIns="0" rIns="0" bIns="0" rtlCol="0" anchor="t">
            <a:spAutoFit/>
          </a:bodyPr>
          <a:lstStyle/>
          <a:p>
            <a:r>
              <a:rPr lang="en-US" sz="2800" b="1" dirty="0">
                <a:solidFill>
                  <a:schemeClr val="accent1"/>
                </a:solidFill>
                <a:latin typeface="Open Sans" panose="020B0806030504020204" pitchFamily="34" charset="0"/>
                <a:ea typeface="Open Sans" panose="020B0806030504020204" pitchFamily="34" charset="0"/>
                <a:cs typeface="Open Sans" panose="020B0806030504020204" pitchFamily="34" charset="0"/>
                <a:sym typeface="Fredoka"/>
              </a:rPr>
              <a:t>Teacher to add examples – include data to support where possible. Or work with students to identify examples e.g. through questioning. </a:t>
            </a:r>
            <a:endParaRPr lang="en-US" sz="28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endParaRPr>
          </a:p>
        </p:txBody>
      </p:sp>
      <p:sp>
        <p:nvSpPr>
          <p:cNvPr id="21" name="TextBox 20">
            <a:extLst>
              <a:ext uri="{FF2B5EF4-FFF2-40B4-BE49-F238E27FC236}">
                <a16:creationId xmlns:a16="http://schemas.microsoft.com/office/drawing/2014/main" id="{090AD894-F3FB-6609-FB7C-84FE4E42D539}"/>
              </a:ext>
            </a:extLst>
          </p:cNvPr>
          <p:cNvSpPr txBox="1"/>
          <p:nvPr/>
        </p:nvSpPr>
        <p:spPr>
          <a:xfrm>
            <a:off x="8836052" y="4378768"/>
            <a:ext cx="4998217" cy="3016210"/>
          </a:xfrm>
          <a:prstGeom prst="rect">
            <a:avLst/>
          </a:prstGeom>
        </p:spPr>
        <p:txBody>
          <a:bodyPr wrap="square" lIns="0" tIns="0" rIns="0" bIns="0" rtlCol="0" anchor="t">
            <a:spAutoFit/>
          </a:bodyPr>
          <a:lstStyle/>
          <a:p>
            <a:r>
              <a:rPr lang="en-US" sz="2800" b="1" dirty="0">
                <a:solidFill>
                  <a:schemeClr val="accent3"/>
                </a:solidFill>
                <a:latin typeface="Open Sans" panose="020B0806030504020204" pitchFamily="34" charset="0"/>
                <a:ea typeface="Open Sans" panose="020B0806030504020204" pitchFamily="34" charset="0"/>
                <a:cs typeface="Open Sans" panose="020B0806030504020204" pitchFamily="34" charset="0"/>
                <a:sym typeface="Fredoka"/>
              </a:rPr>
              <a:t>Teacher to add examples – include data to support where possible. Or work with students to identify examples e.g. through questioning. </a:t>
            </a:r>
          </a:p>
          <a:p>
            <a:endParaRPr lang="en-US" sz="2800" b="1" dirty="0">
              <a:solidFill>
                <a:schemeClr val="accent3"/>
              </a:solidFill>
              <a:latin typeface="Open Sans" panose="020B0806030504020204" pitchFamily="34" charset="0"/>
              <a:ea typeface="Open Sans" panose="020B0806030504020204" pitchFamily="34" charset="0"/>
              <a:cs typeface="Open Sans" panose="020B0806030504020204" pitchFamily="34" charset="0"/>
              <a:sym typeface="Fredoka"/>
            </a:endParaRPr>
          </a:p>
        </p:txBody>
      </p:sp>
      <p:grpSp>
        <p:nvGrpSpPr>
          <p:cNvPr id="3" name="Group 2">
            <a:extLst>
              <a:ext uri="{FF2B5EF4-FFF2-40B4-BE49-F238E27FC236}">
                <a16:creationId xmlns:a16="http://schemas.microsoft.com/office/drawing/2014/main" id="{9673E70E-929B-873A-9496-C78B3D910393}"/>
              </a:ext>
            </a:extLst>
          </p:cNvPr>
          <p:cNvGrpSpPr/>
          <p:nvPr/>
        </p:nvGrpSpPr>
        <p:grpSpPr>
          <a:xfrm>
            <a:off x="6214269" y="10174043"/>
            <a:ext cx="3124200" cy="519357"/>
            <a:chOff x="4702722" y="9210782"/>
            <a:chExt cx="1857404" cy="308769"/>
          </a:xfrm>
        </p:grpSpPr>
        <p:sp>
          <p:nvSpPr>
            <p:cNvPr id="5" name="Rounded Rectangle 4">
              <a:hlinkClick r:id="rId9"/>
              <a:extLst>
                <a:ext uri="{FF2B5EF4-FFF2-40B4-BE49-F238E27FC236}">
                  <a16:creationId xmlns:a16="http://schemas.microsoft.com/office/drawing/2014/main" id="{6DD846CB-329C-6F77-E972-031A5C407BDB}"/>
                </a:ext>
              </a:extLst>
            </p:cNvPr>
            <p:cNvSpPr/>
            <p:nvPr/>
          </p:nvSpPr>
          <p:spPr>
            <a:xfrm>
              <a:off x="4702722" y="9210782"/>
              <a:ext cx="1857404" cy="30876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8" name="Picture 17" descr="Internet Geography">
              <a:hlinkClick r:id="rId9"/>
              <a:extLst>
                <a:ext uri="{FF2B5EF4-FFF2-40B4-BE49-F238E27FC236}">
                  <a16:creationId xmlns:a16="http://schemas.microsoft.com/office/drawing/2014/main" id="{DE55B404-01E1-3AA7-DB32-469FE9019721}"/>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729913" y="9254588"/>
              <a:ext cx="1793919" cy="206499"/>
            </a:xfrm>
            <a:prstGeom prst="rect">
              <a:avLst/>
            </a:prstGeom>
            <a:noFill/>
            <a:ln>
              <a:noFill/>
            </a:ln>
          </p:spPr>
        </p:pic>
      </p:grpSp>
      <p:grpSp>
        <p:nvGrpSpPr>
          <p:cNvPr id="19" name="Group 18">
            <a:extLst>
              <a:ext uri="{FF2B5EF4-FFF2-40B4-BE49-F238E27FC236}">
                <a16:creationId xmlns:a16="http://schemas.microsoft.com/office/drawing/2014/main" id="{94A1A582-AA5C-CAA9-1CA2-23B23487AE51}"/>
              </a:ext>
            </a:extLst>
          </p:cNvPr>
          <p:cNvGrpSpPr/>
          <p:nvPr/>
        </p:nvGrpSpPr>
        <p:grpSpPr>
          <a:xfrm>
            <a:off x="303561" y="3499257"/>
            <a:ext cx="2982482" cy="685800"/>
            <a:chOff x="303561" y="3670300"/>
            <a:chExt cx="2982482" cy="685800"/>
          </a:xfrm>
        </p:grpSpPr>
        <p:sp>
          <p:nvSpPr>
            <p:cNvPr id="22" name="Rounded Rectangle 21">
              <a:hlinkClick r:id="rId6" action="ppaction://hlinksldjump"/>
              <a:extLst>
                <a:ext uri="{FF2B5EF4-FFF2-40B4-BE49-F238E27FC236}">
                  <a16:creationId xmlns:a16="http://schemas.microsoft.com/office/drawing/2014/main" id="{028652C8-3DD4-ED84-8D9A-6176491C90AE}"/>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23" name="TextBox 22">
              <a:hlinkClick r:id="rId6" action="ppaction://hlinksldjump"/>
              <a:extLst>
                <a:ext uri="{FF2B5EF4-FFF2-40B4-BE49-F238E27FC236}">
                  <a16:creationId xmlns:a16="http://schemas.microsoft.com/office/drawing/2014/main" id="{EBF2790A-F203-18FD-8831-07AA2C8CC5A0}"/>
                </a:ext>
              </a:extLst>
            </p:cNvPr>
            <p:cNvSpPr txBox="1"/>
            <p:nvPr/>
          </p:nvSpPr>
          <p:spPr>
            <a:xfrm>
              <a:off x="346869" y="3767539"/>
              <a:ext cx="2657585" cy="461665"/>
            </a:xfrm>
            <a:prstGeom prst="rect">
              <a:avLst/>
            </a:prstGeom>
            <a:noFill/>
          </p:spPr>
          <p:txBody>
            <a:bodyPr wrap="square" rtlCol="0">
              <a:spAutoFit/>
            </a:bodyPr>
            <a:lstStyle/>
            <a:p>
              <a:r>
                <a:rPr lang="en-GB" sz="2400" b="1" dirty="0"/>
                <a:t>Exam Question</a:t>
              </a:r>
            </a:p>
          </p:txBody>
        </p:sp>
      </p:grpSp>
      <p:grpSp>
        <p:nvGrpSpPr>
          <p:cNvPr id="24" name="Group 23">
            <a:extLst>
              <a:ext uri="{FF2B5EF4-FFF2-40B4-BE49-F238E27FC236}">
                <a16:creationId xmlns:a16="http://schemas.microsoft.com/office/drawing/2014/main" id="{89CCB176-58FF-DD02-F18D-332EFE089BBD}"/>
              </a:ext>
            </a:extLst>
          </p:cNvPr>
          <p:cNvGrpSpPr/>
          <p:nvPr/>
        </p:nvGrpSpPr>
        <p:grpSpPr>
          <a:xfrm>
            <a:off x="270669" y="4285027"/>
            <a:ext cx="3015374" cy="685800"/>
            <a:chOff x="270669" y="3670300"/>
            <a:chExt cx="3015374" cy="685800"/>
          </a:xfrm>
        </p:grpSpPr>
        <p:sp>
          <p:nvSpPr>
            <p:cNvPr id="25" name="Rounded Rectangle 24">
              <a:hlinkClick r:id="rId11" action="ppaction://hlinksldjump"/>
              <a:extLst>
                <a:ext uri="{FF2B5EF4-FFF2-40B4-BE49-F238E27FC236}">
                  <a16:creationId xmlns:a16="http://schemas.microsoft.com/office/drawing/2014/main" id="{A4937B17-6BB6-4DD0-9C09-F5F759FCAFB1}"/>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27" name="TextBox 26">
              <a:hlinkClick r:id="rId11" action="ppaction://hlinksldjump"/>
              <a:extLst>
                <a:ext uri="{FF2B5EF4-FFF2-40B4-BE49-F238E27FC236}">
                  <a16:creationId xmlns:a16="http://schemas.microsoft.com/office/drawing/2014/main" id="{5B15F044-4E53-AB18-C9CF-7189AA56F1E1}"/>
                </a:ext>
              </a:extLst>
            </p:cNvPr>
            <p:cNvSpPr txBox="1"/>
            <p:nvPr/>
          </p:nvSpPr>
          <p:spPr>
            <a:xfrm>
              <a:off x="270669" y="3767539"/>
              <a:ext cx="2657585" cy="461665"/>
            </a:xfrm>
            <a:prstGeom prst="rect">
              <a:avLst/>
            </a:prstGeom>
            <a:noFill/>
          </p:spPr>
          <p:txBody>
            <a:bodyPr wrap="square" rtlCol="0">
              <a:spAutoFit/>
            </a:bodyPr>
            <a:lstStyle/>
            <a:p>
              <a:r>
                <a:rPr lang="en-GB" sz="2400" b="1" dirty="0"/>
                <a:t>Deconstruct the Q</a:t>
              </a:r>
            </a:p>
          </p:txBody>
        </p:sp>
      </p:grpSp>
      <p:grpSp>
        <p:nvGrpSpPr>
          <p:cNvPr id="28" name="Group 27">
            <a:extLst>
              <a:ext uri="{FF2B5EF4-FFF2-40B4-BE49-F238E27FC236}">
                <a16:creationId xmlns:a16="http://schemas.microsoft.com/office/drawing/2014/main" id="{1999047E-5F91-742C-8DC8-2A63EF8552F1}"/>
              </a:ext>
            </a:extLst>
          </p:cNvPr>
          <p:cNvGrpSpPr/>
          <p:nvPr/>
        </p:nvGrpSpPr>
        <p:grpSpPr>
          <a:xfrm>
            <a:off x="297163" y="5068066"/>
            <a:ext cx="2982482" cy="685800"/>
            <a:chOff x="303561" y="3670300"/>
            <a:chExt cx="2982482" cy="685800"/>
          </a:xfrm>
        </p:grpSpPr>
        <p:sp>
          <p:nvSpPr>
            <p:cNvPr id="29" name="Rounded Rectangle 28">
              <a:hlinkClick r:id="rId12" action="ppaction://hlinksldjump"/>
              <a:extLst>
                <a:ext uri="{FF2B5EF4-FFF2-40B4-BE49-F238E27FC236}">
                  <a16:creationId xmlns:a16="http://schemas.microsoft.com/office/drawing/2014/main" id="{03C24EC5-C2FB-9B43-249F-A55367E13EB0}"/>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30" name="TextBox 29">
              <a:hlinkClick r:id="rId12" action="ppaction://hlinksldjump"/>
              <a:extLst>
                <a:ext uri="{FF2B5EF4-FFF2-40B4-BE49-F238E27FC236}">
                  <a16:creationId xmlns:a16="http://schemas.microsoft.com/office/drawing/2014/main" id="{EBA5CC62-2B04-AE2C-4D17-5B0BA1FBAF01}"/>
                </a:ext>
              </a:extLst>
            </p:cNvPr>
            <p:cNvSpPr txBox="1"/>
            <p:nvPr/>
          </p:nvSpPr>
          <p:spPr>
            <a:xfrm>
              <a:off x="353267" y="3767539"/>
              <a:ext cx="2657585" cy="461665"/>
            </a:xfrm>
            <a:prstGeom prst="rect">
              <a:avLst/>
            </a:prstGeom>
            <a:noFill/>
          </p:spPr>
          <p:txBody>
            <a:bodyPr wrap="square" rtlCol="0">
              <a:spAutoFit/>
            </a:bodyPr>
            <a:lstStyle/>
            <a:p>
              <a:r>
                <a:rPr lang="en-GB" sz="2400" b="1" dirty="0"/>
                <a:t>Figure Analysis</a:t>
              </a:r>
            </a:p>
          </p:txBody>
        </p:sp>
      </p:grpSp>
      <p:grpSp>
        <p:nvGrpSpPr>
          <p:cNvPr id="31" name="Group 30">
            <a:extLst>
              <a:ext uri="{FF2B5EF4-FFF2-40B4-BE49-F238E27FC236}">
                <a16:creationId xmlns:a16="http://schemas.microsoft.com/office/drawing/2014/main" id="{3E947FB2-395A-6685-7C02-E166BE2625CC}"/>
              </a:ext>
            </a:extLst>
          </p:cNvPr>
          <p:cNvGrpSpPr/>
          <p:nvPr/>
        </p:nvGrpSpPr>
        <p:grpSpPr>
          <a:xfrm>
            <a:off x="307442" y="5851105"/>
            <a:ext cx="2982482" cy="685800"/>
            <a:chOff x="303561" y="3670300"/>
            <a:chExt cx="2982482" cy="685800"/>
          </a:xfrm>
        </p:grpSpPr>
        <p:sp>
          <p:nvSpPr>
            <p:cNvPr id="32" name="Rounded Rectangle 31">
              <a:hlinkClick r:id="rId13" action="ppaction://hlinksldjump"/>
              <a:extLst>
                <a:ext uri="{FF2B5EF4-FFF2-40B4-BE49-F238E27FC236}">
                  <a16:creationId xmlns:a16="http://schemas.microsoft.com/office/drawing/2014/main" id="{FA930C44-733B-2A4C-6072-864F75475E53}"/>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33" name="TextBox 32">
              <a:hlinkClick r:id="rId13" action="ppaction://hlinksldjump"/>
              <a:extLst>
                <a:ext uri="{FF2B5EF4-FFF2-40B4-BE49-F238E27FC236}">
                  <a16:creationId xmlns:a16="http://schemas.microsoft.com/office/drawing/2014/main" id="{FAF88675-AD07-31AA-5EB4-691486E11845}"/>
                </a:ext>
              </a:extLst>
            </p:cNvPr>
            <p:cNvSpPr txBox="1"/>
            <p:nvPr/>
          </p:nvSpPr>
          <p:spPr>
            <a:xfrm>
              <a:off x="342988" y="3767539"/>
              <a:ext cx="2657585" cy="461665"/>
            </a:xfrm>
            <a:prstGeom prst="rect">
              <a:avLst/>
            </a:prstGeom>
            <a:noFill/>
          </p:spPr>
          <p:txBody>
            <a:bodyPr wrap="square" rtlCol="0">
              <a:spAutoFit/>
            </a:bodyPr>
            <a:lstStyle/>
            <a:p>
              <a:r>
                <a:rPr lang="en-GB" sz="2400" b="1" dirty="0"/>
                <a:t>Case Study</a:t>
              </a:r>
            </a:p>
          </p:txBody>
        </p:sp>
      </p:grpSp>
      <p:grpSp>
        <p:nvGrpSpPr>
          <p:cNvPr id="34" name="Group 33">
            <a:extLst>
              <a:ext uri="{FF2B5EF4-FFF2-40B4-BE49-F238E27FC236}">
                <a16:creationId xmlns:a16="http://schemas.microsoft.com/office/drawing/2014/main" id="{646EC66D-DE61-E6CD-64D1-6D749ACEA120}"/>
              </a:ext>
            </a:extLst>
          </p:cNvPr>
          <p:cNvGrpSpPr/>
          <p:nvPr/>
        </p:nvGrpSpPr>
        <p:grpSpPr>
          <a:xfrm>
            <a:off x="297163" y="6634144"/>
            <a:ext cx="2982482" cy="685800"/>
            <a:chOff x="303561" y="3670300"/>
            <a:chExt cx="2982482" cy="685800"/>
          </a:xfrm>
        </p:grpSpPr>
        <p:sp>
          <p:nvSpPr>
            <p:cNvPr id="35" name="Rounded Rectangle 34">
              <a:hlinkClick r:id="rId14" action="ppaction://hlinksldjump"/>
              <a:extLst>
                <a:ext uri="{FF2B5EF4-FFF2-40B4-BE49-F238E27FC236}">
                  <a16:creationId xmlns:a16="http://schemas.microsoft.com/office/drawing/2014/main" id="{46091A4E-DD18-DDC3-80B1-5FB304BBB15C}"/>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36" name="TextBox 35">
              <a:hlinkClick r:id="rId14" action="ppaction://hlinksldjump"/>
              <a:extLst>
                <a:ext uri="{FF2B5EF4-FFF2-40B4-BE49-F238E27FC236}">
                  <a16:creationId xmlns:a16="http://schemas.microsoft.com/office/drawing/2014/main" id="{2F230CDF-2A97-6D35-9008-6DDC6B04839C}"/>
                </a:ext>
              </a:extLst>
            </p:cNvPr>
            <p:cNvSpPr txBox="1"/>
            <p:nvPr/>
          </p:nvSpPr>
          <p:spPr>
            <a:xfrm>
              <a:off x="353267" y="3813145"/>
              <a:ext cx="2657585" cy="400110"/>
            </a:xfrm>
            <a:prstGeom prst="rect">
              <a:avLst/>
            </a:prstGeom>
            <a:noFill/>
          </p:spPr>
          <p:txBody>
            <a:bodyPr wrap="square" rtlCol="0">
              <a:spAutoFit/>
            </a:bodyPr>
            <a:lstStyle/>
            <a:p>
              <a:r>
                <a:rPr lang="en-GB" sz="2000" b="1" dirty="0"/>
                <a:t>Review Answer - Lagos</a:t>
              </a:r>
            </a:p>
          </p:txBody>
        </p:sp>
      </p:grpSp>
      <p:grpSp>
        <p:nvGrpSpPr>
          <p:cNvPr id="37" name="Group 36">
            <a:extLst>
              <a:ext uri="{FF2B5EF4-FFF2-40B4-BE49-F238E27FC236}">
                <a16:creationId xmlns:a16="http://schemas.microsoft.com/office/drawing/2014/main" id="{4729797B-259A-B832-A42A-7D0B876A5A82}"/>
              </a:ext>
            </a:extLst>
          </p:cNvPr>
          <p:cNvGrpSpPr/>
          <p:nvPr/>
        </p:nvGrpSpPr>
        <p:grpSpPr>
          <a:xfrm>
            <a:off x="290288" y="7417183"/>
            <a:ext cx="3039063" cy="685800"/>
            <a:chOff x="303561" y="3670300"/>
            <a:chExt cx="3039063" cy="685800"/>
          </a:xfrm>
        </p:grpSpPr>
        <p:sp>
          <p:nvSpPr>
            <p:cNvPr id="38" name="Rounded Rectangle 37">
              <a:hlinkClick r:id="rId15" action="ppaction://hlinksldjump"/>
              <a:extLst>
                <a:ext uri="{FF2B5EF4-FFF2-40B4-BE49-F238E27FC236}">
                  <a16:creationId xmlns:a16="http://schemas.microsoft.com/office/drawing/2014/main" id="{141E1422-7AAA-C913-DD33-7FBE02574DD9}"/>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39" name="TextBox 38">
              <a:hlinkClick r:id="rId15" action="ppaction://hlinksldjump"/>
              <a:extLst>
                <a:ext uri="{FF2B5EF4-FFF2-40B4-BE49-F238E27FC236}">
                  <a16:creationId xmlns:a16="http://schemas.microsoft.com/office/drawing/2014/main" id="{8C67805C-D18E-92AA-A9EE-6B2E14C43564}"/>
                </a:ext>
              </a:extLst>
            </p:cNvPr>
            <p:cNvSpPr txBox="1"/>
            <p:nvPr/>
          </p:nvSpPr>
          <p:spPr>
            <a:xfrm>
              <a:off x="360142" y="3813145"/>
              <a:ext cx="2982482" cy="400110"/>
            </a:xfrm>
            <a:prstGeom prst="rect">
              <a:avLst/>
            </a:prstGeom>
            <a:noFill/>
          </p:spPr>
          <p:txBody>
            <a:bodyPr wrap="square" rtlCol="0">
              <a:spAutoFit/>
            </a:bodyPr>
            <a:lstStyle/>
            <a:p>
              <a:r>
                <a:rPr lang="en-GB" sz="2000" b="1" dirty="0"/>
                <a:t>Review Answer - Mumbai</a:t>
              </a:r>
            </a:p>
          </p:txBody>
        </p:sp>
      </p:grpSp>
      <p:grpSp>
        <p:nvGrpSpPr>
          <p:cNvPr id="40" name="Group 39">
            <a:extLst>
              <a:ext uri="{FF2B5EF4-FFF2-40B4-BE49-F238E27FC236}">
                <a16:creationId xmlns:a16="http://schemas.microsoft.com/office/drawing/2014/main" id="{89AD2288-556C-3754-7BEE-3D693607F5E5}"/>
              </a:ext>
            </a:extLst>
          </p:cNvPr>
          <p:cNvGrpSpPr/>
          <p:nvPr/>
        </p:nvGrpSpPr>
        <p:grpSpPr>
          <a:xfrm>
            <a:off x="275270" y="8200222"/>
            <a:ext cx="3039063" cy="685800"/>
            <a:chOff x="303561" y="3670300"/>
            <a:chExt cx="3039063" cy="685800"/>
          </a:xfrm>
        </p:grpSpPr>
        <p:sp>
          <p:nvSpPr>
            <p:cNvPr id="41" name="Rounded Rectangle 40">
              <a:hlinkClick r:id="rId16" action="ppaction://hlinksldjump"/>
              <a:extLst>
                <a:ext uri="{FF2B5EF4-FFF2-40B4-BE49-F238E27FC236}">
                  <a16:creationId xmlns:a16="http://schemas.microsoft.com/office/drawing/2014/main" id="{10DFF212-91D3-E139-420F-9A9AADD49F12}"/>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42" name="TextBox 41">
              <a:hlinkClick r:id="rId16" action="ppaction://hlinksldjump"/>
              <a:extLst>
                <a:ext uri="{FF2B5EF4-FFF2-40B4-BE49-F238E27FC236}">
                  <a16:creationId xmlns:a16="http://schemas.microsoft.com/office/drawing/2014/main" id="{A847A354-4BC9-8DBF-5C59-0D6C19BCF69C}"/>
                </a:ext>
              </a:extLst>
            </p:cNvPr>
            <p:cNvSpPr txBox="1"/>
            <p:nvPr/>
          </p:nvSpPr>
          <p:spPr>
            <a:xfrm>
              <a:off x="360142" y="3813145"/>
              <a:ext cx="2982482" cy="400110"/>
            </a:xfrm>
            <a:prstGeom prst="rect">
              <a:avLst/>
            </a:prstGeom>
            <a:noFill/>
          </p:spPr>
          <p:txBody>
            <a:bodyPr wrap="square" rtlCol="0">
              <a:spAutoFit/>
            </a:bodyPr>
            <a:lstStyle/>
            <a:p>
              <a:r>
                <a:rPr lang="en-GB" sz="2000" b="1" dirty="0"/>
                <a:t>Review Answer - Rio</a:t>
              </a:r>
            </a:p>
          </p:txBody>
        </p:sp>
      </p:grpSp>
      <p:grpSp>
        <p:nvGrpSpPr>
          <p:cNvPr id="43" name="Group 42">
            <a:extLst>
              <a:ext uri="{FF2B5EF4-FFF2-40B4-BE49-F238E27FC236}">
                <a16:creationId xmlns:a16="http://schemas.microsoft.com/office/drawing/2014/main" id="{9F8F74E6-84D4-FFE3-1276-4F026DB3B1FF}"/>
              </a:ext>
            </a:extLst>
          </p:cNvPr>
          <p:cNvGrpSpPr/>
          <p:nvPr/>
        </p:nvGrpSpPr>
        <p:grpSpPr>
          <a:xfrm>
            <a:off x="286865" y="8983261"/>
            <a:ext cx="3039063" cy="685800"/>
            <a:chOff x="303561" y="3670300"/>
            <a:chExt cx="3039063" cy="685800"/>
          </a:xfrm>
        </p:grpSpPr>
        <p:sp>
          <p:nvSpPr>
            <p:cNvPr id="44" name="Rounded Rectangle 43">
              <a:hlinkClick r:id="rId17" action="ppaction://hlinksldjump"/>
              <a:extLst>
                <a:ext uri="{FF2B5EF4-FFF2-40B4-BE49-F238E27FC236}">
                  <a16:creationId xmlns:a16="http://schemas.microsoft.com/office/drawing/2014/main" id="{97310780-8253-0529-0478-3A06134E984D}"/>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45" name="TextBox 44">
              <a:hlinkClick r:id="rId17" action="ppaction://hlinksldjump"/>
              <a:extLst>
                <a:ext uri="{FF2B5EF4-FFF2-40B4-BE49-F238E27FC236}">
                  <a16:creationId xmlns:a16="http://schemas.microsoft.com/office/drawing/2014/main" id="{D0B555D1-B1EF-9821-CD8C-4000E30003EE}"/>
                </a:ext>
              </a:extLst>
            </p:cNvPr>
            <p:cNvSpPr txBox="1"/>
            <p:nvPr/>
          </p:nvSpPr>
          <p:spPr>
            <a:xfrm>
              <a:off x="360142" y="3813145"/>
              <a:ext cx="2982482" cy="400110"/>
            </a:xfrm>
            <a:prstGeom prst="rect">
              <a:avLst/>
            </a:prstGeom>
            <a:noFill/>
          </p:spPr>
          <p:txBody>
            <a:bodyPr wrap="square" rtlCol="0">
              <a:spAutoFit/>
            </a:bodyPr>
            <a:lstStyle/>
            <a:p>
              <a:r>
                <a:rPr lang="en-GB" sz="2000" b="1" dirty="0"/>
                <a:t>Writing Guide</a:t>
              </a:r>
            </a:p>
          </p:txBody>
        </p:sp>
      </p:grpSp>
      <p:grpSp>
        <p:nvGrpSpPr>
          <p:cNvPr id="46" name="Group 45">
            <a:extLst>
              <a:ext uri="{FF2B5EF4-FFF2-40B4-BE49-F238E27FC236}">
                <a16:creationId xmlns:a16="http://schemas.microsoft.com/office/drawing/2014/main" id="{A7D4CF34-FFEE-4B63-E530-CC842DC18543}"/>
              </a:ext>
            </a:extLst>
          </p:cNvPr>
          <p:cNvGrpSpPr/>
          <p:nvPr/>
        </p:nvGrpSpPr>
        <p:grpSpPr>
          <a:xfrm>
            <a:off x="297163" y="9766300"/>
            <a:ext cx="3039063" cy="685800"/>
            <a:chOff x="303561" y="3670300"/>
            <a:chExt cx="3039063" cy="685800"/>
          </a:xfrm>
        </p:grpSpPr>
        <p:sp>
          <p:nvSpPr>
            <p:cNvPr id="47" name="Rounded Rectangle 46">
              <a:hlinkClick r:id="rId18" action="ppaction://hlinksldjump"/>
              <a:extLst>
                <a:ext uri="{FF2B5EF4-FFF2-40B4-BE49-F238E27FC236}">
                  <a16:creationId xmlns:a16="http://schemas.microsoft.com/office/drawing/2014/main" id="{A08B6B29-B95F-88C3-8E98-F5CD101BDE1D}"/>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48" name="TextBox 47">
              <a:hlinkClick r:id="rId18" action="ppaction://hlinksldjump"/>
              <a:extLst>
                <a:ext uri="{FF2B5EF4-FFF2-40B4-BE49-F238E27FC236}">
                  <a16:creationId xmlns:a16="http://schemas.microsoft.com/office/drawing/2014/main" id="{3C8B216A-8075-80CF-A994-3BAAEA3DFCC7}"/>
                </a:ext>
              </a:extLst>
            </p:cNvPr>
            <p:cNvSpPr txBox="1"/>
            <p:nvPr/>
          </p:nvSpPr>
          <p:spPr>
            <a:xfrm>
              <a:off x="360142" y="3813145"/>
              <a:ext cx="2982482" cy="400110"/>
            </a:xfrm>
            <a:prstGeom prst="rect">
              <a:avLst/>
            </a:prstGeom>
            <a:noFill/>
          </p:spPr>
          <p:txBody>
            <a:bodyPr wrap="square" rtlCol="0">
              <a:spAutoFit/>
            </a:bodyPr>
            <a:lstStyle/>
            <a:p>
              <a:r>
                <a:rPr lang="en-GB" sz="2000" b="1" dirty="0"/>
                <a:t>Writing Grid</a:t>
              </a:r>
            </a:p>
          </p:txBody>
        </p:sp>
      </p:grpSp>
    </p:spTree>
    <p:extLst>
      <p:ext uri="{BB962C8B-B14F-4D97-AF65-F5344CB8AC3E}">
        <p14:creationId xmlns:p14="http://schemas.microsoft.com/office/powerpoint/2010/main" val="1598525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88633-8815-08A9-F7EA-5DFE02E6FA35}"/>
            </a:ext>
          </a:extLst>
        </p:cNvPr>
        <p:cNvGrpSpPr/>
        <p:nvPr/>
      </p:nvGrpSpPr>
      <p:grpSpPr>
        <a:xfrm>
          <a:off x="0" y="0"/>
          <a:ext cx="0" cy="0"/>
          <a:chOff x="0" y="0"/>
          <a:chExt cx="0" cy="0"/>
        </a:xfrm>
      </p:grpSpPr>
      <p:sp>
        <p:nvSpPr>
          <p:cNvPr id="26" name="Freeform 5">
            <a:extLst>
              <a:ext uri="{FF2B5EF4-FFF2-40B4-BE49-F238E27FC236}">
                <a16:creationId xmlns:a16="http://schemas.microsoft.com/office/drawing/2014/main" id="{512F700E-6F19-2EA6-22CC-3BFD133D6C0C}"/>
              </a:ext>
            </a:extLst>
          </p:cNvPr>
          <p:cNvSpPr/>
          <p:nvPr/>
        </p:nvSpPr>
        <p:spPr>
          <a:xfrm rot="21345723">
            <a:off x="173846" y="132421"/>
            <a:ext cx="2995532" cy="2146751"/>
          </a:xfrm>
          <a:custGeom>
            <a:avLst/>
            <a:gdLst/>
            <a:ahLst/>
            <a:cxnLst/>
            <a:rect l="l" t="t" r="r" b="b"/>
            <a:pathLst>
              <a:path w="8465473" h="6066790">
                <a:moveTo>
                  <a:pt x="1692910" y="0"/>
                </a:moveTo>
                <a:lnTo>
                  <a:pt x="1692910" y="6065520"/>
                </a:lnTo>
                <a:cubicBezTo>
                  <a:pt x="1710690" y="6066790"/>
                  <a:pt x="1728470" y="6066790"/>
                  <a:pt x="1746250" y="6066790"/>
                </a:cubicBezTo>
                <a:lnTo>
                  <a:pt x="6709063" y="6066790"/>
                </a:lnTo>
                <a:lnTo>
                  <a:pt x="6709063" y="0"/>
                </a:lnTo>
                <a:lnTo>
                  <a:pt x="1692910" y="0"/>
                </a:lnTo>
                <a:close/>
                <a:moveTo>
                  <a:pt x="7166263" y="0"/>
                </a:moveTo>
                <a:lnTo>
                  <a:pt x="6709063" y="0"/>
                </a:lnTo>
                <a:lnTo>
                  <a:pt x="6709063" y="6065520"/>
                </a:lnTo>
                <a:lnTo>
                  <a:pt x="6719223" y="6065520"/>
                </a:lnTo>
                <a:cubicBezTo>
                  <a:pt x="7458363" y="6065520"/>
                  <a:pt x="8107333" y="5462270"/>
                  <a:pt x="8160673" y="4725670"/>
                </a:cubicBezTo>
                <a:lnTo>
                  <a:pt x="8410863" y="1338580"/>
                </a:lnTo>
                <a:cubicBezTo>
                  <a:pt x="8465473" y="603250"/>
                  <a:pt x="7905404" y="0"/>
                  <a:pt x="7166263"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536072"/>
          </a:solidFill>
        </p:spPr>
        <p:txBody>
          <a:bodyPr/>
          <a:lstStyle/>
          <a:p>
            <a:endParaRPr lang="en-GB" dirty="0"/>
          </a:p>
        </p:txBody>
      </p:sp>
      <p:grpSp>
        <p:nvGrpSpPr>
          <p:cNvPr id="9" name="Group 8">
            <a:extLst>
              <a:ext uri="{FF2B5EF4-FFF2-40B4-BE49-F238E27FC236}">
                <a16:creationId xmlns:a16="http://schemas.microsoft.com/office/drawing/2014/main" id="{F6600624-7DDF-16C7-E70F-534CA6FD61A5}"/>
              </a:ext>
            </a:extLst>
          </p:cNvPr>
          <p:cNvGrpSpPr/>
          <p:nvPr/>
        </p:nvGrpSpPr>
        <p:grpSpPr>
          <a:xfrm>
            <a:off x="206245" y="264816"/>
            <a:ext cx="2848991" cy="2017634"/>
            <a:chOff x="8029597" y="2947244"/>
            <a:chExt cx="5087519" cy="3602943"/>
          </a:xfrm>
        </p:grpSpPr>
        <p:grpSp>
          <p:nvGrpSpPr>
            <p:cNvPr id="6" name="Group 11">
              <a:extLst>
                <a:ext uri="{FF2B5EF4-FFF2-40B4-BE49-F238E27FC236}">
                  <a16:creationId xmlns:a16="http://schemas.microsoft.com/office/drawing/2014/main" id="{C49A1732-19D3-AB4C-C74C-C12A74483E29}"/>
                </a:ext>
              </a:extLst>
            </p:cNvPr>
            <p:cNvGrpSpPr/>
            <p:nvPr/>
          </p:nvGrpSpPr>
          <p:grpSpPr>
            <a:xfrm rot="-254277">
              <a:off x="8148941" y="2947244"/>
              <a:ext cx="4968175" cy="3602943"/>
              <a:chOff x="0" y="0"/>
              <a:chExt cx="8363874" cy="6065520"/>
            </a:xfrm>
            <a:solidFill>
              <a:srgbClr val="FFFFFF"/>
            </a:solidFill>
          </p:grpSpPr>
          <p:sp>
            <p:nvSpPr>
              <p:cNvPr id="7" name="Freeform 12">
                <a:extLst>
                  <a:ext uri="{FF2B5EF4-FFF2-40B4-BE49-F238E27FC236}">
                    <a16:creationId xmlns:a16="http://schemas.microsoft.com/office/drawing/2014/main" id="{E2844CB6-C654-9A9A-B2D2-81568ECF662F}"/>
                  </a:ext>
                </a:extLst>
              </p:cNvPr>
              <p:cNvSpPr/>
              <p:nvPr/>
            </p:nvSpPr>
            <p:spPr>
              <a:xfrm>
                <a:off x="-50800" y="0"/>
                <a:ext cx="8465473" cy="6066790"/>
              </a:xfrm>
              <a:custGeom>
                <a:avLst/>
                <a:gdLst/>
                <a:ahLst/>
                <a:cxnLst/>
                <a:rect l="l" t="t" r="r" b="b"/>
                <a:pathLst>
                  <a:path w="8465473" h="6066790">
                    <a:moveTo>
                      <a:pt x="1692910" y="0"/>
                    </a:moveTo>
                    <a:lnTo>
                      <a:pt x="1692910" y="6065520"/>
                    </a:lnTo>
                    <a:cubicBezTo>
                      <a:pt x="1710690" y="6066790"/>
                      <a:pt x="1728470" y="6066790"/>
                      <a:pt x="1746250" y="6066790"/>
                    </a:cubicBezTo>
                    <a:lnTo>
                      <a:pt x="6709063" y="6066790"/>
                    </a:lnTo>
                    <a:lnTo>
                      <a:pt x="6709063" y="0"/>
                    </a:lnTo>
                    <a:lnTo>
                      <a:pt x="1692910" y="0"/>
                    </a:lnTo>
                    <a:close/>
                    <a:moveTo>
                      <a:pt x="7166263" y="0"/>
                    </a:moveTo>
                    <a:lnTo>
                      <a:pt x="6709063" y="0"/>
                    </a:lnTo>
                    <a:lnTo>
                      <a:pt x="6709063" y="6065520"/>
                    </a:lnTo>
                    <a:lnTo>
                      <a:pt x="6719223" y="6065520"/>
                    </a:lnTo>
                    <a:cubicBezTo>
                      <a:pt x="7458363" y="6065520"/>
                      <a:pt x="8107333" y="5462270"/>
                      <a:pt x="8160673" y="4725670"/>
                    </a:cubicBezTo>
                    <a:lnTo>
                      <a:pt x="8410863" y="1338580"/>
                    </a:lnTo>
                    <a:cubicBezTo>
                      <a:pt x="8465473" y="603250"/>
                      <a:pt x="7905404" y="0"/>
                      <a:pt x="7166263"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6EC4C6"/>
              </a:solidFill>
            </p:spPr>
            <p:txBody>
              <a:bodyPr/>
              <a:lstStyle/>
              <a:p>
                <a:endParaRPr lang="en-GB" dirty="0"/>
              </a:p>
            </p:txBody>
          </p:sp>
        </p:grpSp>
        <p:sp>
          <p:nvSpPr>
            <p:cNvPr id="8" name="TextBox 27">
              <a:extLst>
                <a:ext uri="{FF2B5EF4-FFF2-40B4-BE49-F238E27FC236}">
                  <a16:creationId xmlns:a16="http://schemas.microsoft.com/office/drawing/2014/main" id="{36F508C1-3D3B-7E8A-7930-98D73B49272B}"/>
                </a:ext>
              </a:extLst>
            </p:cNvPr>
            <p:cNvSpPr txBox="1"/>
            <p:nvPr/>
          </p:nvSpPr>
          <p:spPr>
            <a:xfrm rot="21264369">
              <a:off x="8029597" y="3489750"/>
              <a:ext cx="4760402" cy="2308341"/>
            </a:xfrm>
            <a:prstGeom prst="rect">
              <a:avLst/>
            </a:prstGeom>
          </p:spPr>
          <p:txBody>
            <a:bodyPr wrap="square" lIns="0" tIns="0" rIns="0" bIns="0" rtlCol="0" anchor="t">
              <a:spAutoFit/>
            </a:bodyPr>
            <a:lstStyle/>
            <a:p>
              <a:pPr algn="ctr"/>
              <a:r>
                <a:rPr lang="en-US" sz="2800" dirty="0">
                  <a:solidFill>
                    <a:srgbClr val="424D5B"/>
                  </a:solidFill>
                  <a:latin typeface="Fredoka"/>
                  <a:ea typeface="Fredoka"/>
                  <a:cs typeface="Fredoka"/>
                  <a:sym typeface="Fredoka"/>
                </a:rPr>
                <a:t>Urban Issues and </a:t>
              </a:r>
              <a:br>
                <a:rPr lang="en-US" sz="2800" dirty="0">
                  <a:solidFill>
                    <a:srgbClr val="424D5B"/>
                  </a:solidFill>
                  <a:latin typeface="Fredoka"/>
                  <a:ea typeface="Fredoka"/>
                  <a:cs typeface="Fredoka"/>
                  <a:sym typeface="Fredoka"/>
                </a:rPr>
              </a:br>
              <a:r>
                <a:rPr lang="en-US" sz="2800" dirty="0">
                  <a:solidFill>
                    <a:srgbClr val="424D5B"/>
                  </a:solidFill>
                  <a:latin typeface="Fredoka"/>
                  <a:ea typeface="Fredoka"/>
                  <a:cs typeface="Fredoka"/>
                  <a:sym typeface="Fredoka"/>
                </a:rPr>
                <a:t>Challenges</a:t>
              </a:r>
            </a:p>
          </p:txBody>
        </p:sp>
      </p:grpSp>
      <p:grpSp>
        <p:nvGrpSpPr>
          <p:cNvPr id="10" name="Group 9">
            <a:extLst>
              <a:ext uri="{FF2B5EF4-FFF2-40B4-BE49-F238E27FC236}">
                <a16:creationId xmlns:a16="http://schemas.microsoft.com/office/drawing/2014/main" id="{8FEC3F64-232D-164C-9817-0A05E183932C}"/>
              </a:ext>
            </a:extLst>
          </p:cNvPr>
          <p:cNvGrpSpPr/>
          <p:nvPr/>
        </p:nvGrpSpPr>
        <p:grpSpPr>
          <a:xfrm>
            <a:off x="478059" y="2437418"/>
            <a:ext cx="2387105" cy="887251"/>
            <a:chOff x="6441631" y="9602165"/>
            <a:chExt cx="2387105" cy="887251"/>
          </a:xfrm>
        </p:grpSpPr>
        <p:pic>
          <p:nvPicPr>
            <p:cNvPr id="11" name="Graphic 10">
              <a:hlinkClick r:id="" action="ppaction://hlinkshowjump?jump=nextslide"/>
              <a:extLst>
                <a:ext uri="{FF2B5EF4-FFF2-40B4-BE49-F238E27FC236}">
                  <a16:creationId xmlns:a16="http://schemas.microsoft.com/office/drawing/2014/main" id="{98A8792A-24A0-A8E8-C4E2-D4F3002F9666}"/>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8135962" y="9699403"/>
              <a:ext cx="692774" cy="692774"/>
            </a:xfrm>
            <a:prstGeom prst="rect">
              <a:avLst/>
            </a:prstGeom>
          </p:spPr>
        </p:pic>
        <p:pic>
          <p:nvPicPr>
            <p:cNvPr id="12" name="Graphic 11">
              <a:hlinkClick r:id="" action="ppaction://hlinkshowjump?jump=previousslide"/>
              <a:extLst>
                <a:ext uri="{FF2B5EF4-FFF2-40B4-BE49-F238E27FC236}">
                  <a16:creationId xmlns:a16="http://schemas.microsoft.com/office/drawing/2014/main" id="{A1F8A0B5-4F63-BD88-6157-0C84E06B0547}"/>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flipH="1">
              <a:off x="6441631" y="9699403"/>
              <a:ext cx="692774" cy="692774"/>
            </a:xfrm>
            <a:prstGeom prst="rect">
              <a:avLst/>
            </a:prstGeom>
          </p:spPr>
        </p:pic>
        <p:pic>
          <p:nvPicPr>
            <p:cNvPr id="13" name="Graphic 12">
              <a:hlinkClick r:id="rId7" action="ppaction://hlinksldjump"/>
              <a:extLst>
                <a:ext uri="{FF2B5EF4-FFF2-40B4-BE49-F238E27FC236}">
                  <a16:creationId xmlns:a16="http://schemas.microsoft.com/office/drawing/2014/main" id="{78DF0C03-C446-80B9-8179-5EF6EF3008CA}"/>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7191558" y="9602165"/>
              <a:ext cx="887251" cy="887251"/>
            </a:xfrm>
            <a:prstGeom prst="rect">
              <a:avLst/>
            </a:prstGeom>
          </p:spPr>
        </p:pic>
      </p:grpSp>
      <p:grpSp>
        <p:nvGrpSpPr>
          <p:cNvPr id="14" name="Group 13">
            <a:extLst>
              <a:ext uri="{FF2B5EF4-FFF2-40B4-BE49-F238E27FC236}">
                <a16:creationId xmlns:a16="http://schemas.microsoft.com/office/drawing/2014/main" id="{6201839A-34AF-65E8-B8C7-1530BA37B7EC}"/>
              </a:ext>
            </a:extLst>
          </p:cNvPr>
          <p:cNvGrpSpPr/>
          <p:nvPr/>
        </p:nvGrpSpPr>
        <p:grpSpPr>
          <a:xfrm>
            <a:off x="161843" y="10033156"/>
            <a:ext cx="3124200" cy="519357"/>
            <a:chOff x="4702722" y="9210782"/>
            <a:chExt cx="1857404" cy="308769"/>
          </a:xfrm>
        </p:grpSpPr>
        <p:sp>
          <p:nvSpPr>
            <p:cNvPr id="15" name="Rounded Rectangle 14">
              <a:hlinkClick r:id="rId10"/>
              <a:extLst>
                <a:ext uri="{FF2B5EF4-FFF2-40B4-BE49-F238E27FC236}">
                  <a16:creationId xmlns:a16="http://schemas.microsoft.com/office/drawing/2014/main" id="{A87B6F80-51C4-077C-94AA-392BDD81CA7D}"/>
                </a:ext>
              </a:extLst>
            </p:cNvPr>
            <p:cNvSpPr/>
            <p:nvPr/>
          </p:nvSpPr>
          <p:spPr>
            <a:xfrm>
              <a:off x="4702722" y="9210782"/>
              <a:ext cx="1857404" cy="30876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6" name="Picture 15" descr="Internet Geography">
              <a:hlinkClick r:id="rId10"/>
              <a:extLst>
                <a:ext uri="{FF2B5EF4-FFF2-40B4-BE49-F238E27FC236}">
                  <a16:creationId xmlns:a16="http://schemas.microsoft.com/office/drawing/2014/main" id="{90AD262E-682B-9745-1C5F-628BF375253C}"/>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729913" y="9254588"/>
              <a:ext cx="1793919" cy="206499"/>
            </a:xfrm>
            <a:prstGeom prst="rect">
              <a:avLst/>
            </a:prstGeom>
            <a:noFill/>
            <a:ln>
              <a:noFill/>
            </a:ln>
          </p:spPr>
        </p:pic>
      </p:grpSp>
      <p:pic>
        <p:nvPicPr>
          <p:cNvPr id="3" name="Picture 2" descr="A paper with text and images of buildings and a river&#10;&#10;AI-generated content may be incorrect.">
            <a:extLst>
              <a:ext uri="{FF2B5EF4-FFF2-40B4-BE49-F238E27FC236}">
                <a16:creationId xmlns:a16="http://schemas.microsoft.com/office/drawing/2014/main" id="{4C15B45D-BB59-0459-AD5A-C605B846D34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82667" y="417954"/>
            <a:ext cx="10484879" cy="7362923"/>
          </a:xfrm>
          <a:prstGeom prst="rect">
            <a:avLst/>
          </a:prstGeom>
        </p:spPr>
      </p:pic>
      <p:sp>
        <p:nvSpPr>
          <p:cNvPr id="4" name="TextBox 3">
            <a:extLst>
              <a:ext uri="{FF2B5EF4-FFF2-40B4-BE49-F238E27FC236}">
                <a16:creationId xmlns:a16="http://schemas.microsoft.com/office/drawing/2014/main" id="{734BCBA4-A5F4-6F92-D303-FDADF6136009}"/>
              </a:ext>
            </a:extLst>
          </p:cNvPr>
          <p:cNvSpPr txBox="1"/>
          <p:nvPr/>
        </p:nvSpPr>
        <p:spPr>
          <a:xfrm>
            <a:off x="3578353" y="8470900"/>
            <a:ext cx="8852367" cy="1107996"/>
          </a:xfrm>
          <a:prstGeom prst="rect">
            <a:avLst/>
          </a:prstGeom>
        </p:spPr>
        <p:txBody>
          <a:bodyPr wrap="square" lIns="0" tIns="0" rIns="0" bIns="0" rtlCol="0" anchor="t">
            <a:spAutoFit/>
          </a:bodyPr>
          <a:lstStyle/>
          <a:p>
            <a:r>
              <a:rPr lang="en-US" sz="3600" dirty="0">
                <a:solidFill>
                  <a:srgbClr val="536072"/>
                </a:solidFill>
                <a:latin typeface="Open Sans" panose="020B0806030504020204" pitchFamily="34" charset="0"/>
                <a:ea typeface="Open Sans" panose="020B0806030504020204" pitchFamily="34" charset="0"/>
                <a:cs typeface="Open Sans" panose="020B0806030504020204" pitchFamily="34" charset="0"/>
                <a:sym typeface="Fredoka"/>
              </a:rPr>
              <a:t>Let’s review a student answer before we attempt the question. </a:t>
            </a:r>
          </a:p>
        </p:txBody>
      </p:sp>
      <p:grpSp>
        <p:nvGrpSpPr>
          <p:cNvPr id="2" name="Group 1">
            <a:extLst>
              <a:ext uri="{FF2B5EF4-FFF2-40B4-BE49-F238E27FC236}">
                <a16:creationId xmlns:a16="http://schemas.microsoft.com/office/drawing/2014/main" id="{10502073-8CB5-75C6-5600-6A36F2B6288D}"/>
              </a:ext>
            </a:extLst>
          </p:cNvPr>
          <p:cNvGrpSpPr/>
          <p:nvPr/>
        </p:nvGrpSpPr>
        <p:grpSpPr>
          <a:xfrm>
            <a:off x="6214269" y="10174043"/>
            <a:ext cx="3124200" cy="519357"/>
            <a:chOff x="4702722" y="9210782"/>
            <a:chExt cx="1857404" cy="308769"/>
          </a:xfrm>
        </p:grpSpPr>
        <p:sp>
          <p:nvSpPr>
            <p:cNvPr id="5" name="Rounded Rectangle 4">
              <a:hlinkClick r:id="rId10"/>
              <a:extLst>
                <a:ext uri="{FF2B5EF4-FFF2-40B4-BE49-F238E27FC236}">
                  <a16:creationId xmlns:a16="http://schemas.microsoft.com/office/drawing/2014/main" id="{CADE109B-1FEA-A2CD-090B-C613E8319C32}"/>
                </a:ext>
              </a:extLst>
            </p:cNvPr>
            <p:cNvSpPr/>
            <p:nvPr/>
          </p:nvSpPr>
          <p:spPr>
            <a:xfrm>
              <a:off x="4702722" y="9210782"/>
              <a:ext cx="1857404" cy="30876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7" name="Picture 16" descr="Internet Geography">
              <a:hlinkClick r:id="rId10"/>
              <a:extLst>
                <a:ext uri="{FF2B5EF4-FFF2-40B4-BE49-F238E27FC236}">
                  <a16:creationId xmlns:a16="http://schemas.microsoft.com/office/drawing/2014/main" id="{C7CC21AD-3369-5F8F-4CA8-BAE336BEBE14}"/>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729913" y="9254588"/>
              <a:ext cx="1793919" cy="206499"/>
            </a:xfrm>
            <a:prstGeom prst="rect">
              <a:avLst/>
            </a:prstGeom>
            <a:noFill/>
            <a:ln>
              <a:noFill/>
            </a:ln>
          </p:spPr>
        </p:pic>
      </p:grpSp>
      <p:grpSp>
        <p:nvGrpSpPr>
          <p:cNvPr id="18" name="Group 17">
            <a:extLst>
              <a:ext uri="{FF2B5EF4-FFF2-40B4-BE49-F238E27FC236}">
                <a16:creationId xmlns:a16="http://schemas.microsoft.com/office/drawing/2014/main" id="{06CD7219-2144-2A3D-4AF1-B8CB9EADA3BB}"/>
              </a:ext>
            </a:extLst>
          </p:cNvPr>
          <p:cNvGrpSpPr/>
          <p:nvPr/>
        </p:nvGrpSpPr>
        <p:grpSpPr>
          <a:xfrm>
            <a:off x="303561" y="3499257"/>
            <a:ext cx="2982482" cy="685800"/>
            <a:chOff x="303561" y="3670300"/>
            <a:chExt cx="2982482" cy="685800"/>
          </a:xfrm>
        </p:grpSpPr>
        <p:sp>
          <p:nvSpPr>
            <p:cNvPr id="19" name="Rounded Rectangle 18">
              <a:hlinkClick r:id="rId7" action="ppaction://hlinksldjump"/>
              <a:extLst>
                <a:ext uri="{FF2B5EF4-FFF2-40B4-BE49-F238E27FC236}">
                  <a16:creationId xmlns:a16="http://schemas.microsoft.com/office/drawing/2014/main" id="{A50D2962-C63B-D96E-6F51-82D9B6C3B75D}"/>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20" name="TextBox 19">
              <a:hlinkClick r:id="rId7" action="ppaction://hlinksldjump"/>
              <a:extLst>
                <a:ext uri="{FF2B5EF4-FFF2-40B4-BE49-F238E27FC236}">
                  <a16:creationId xmlns:a16="http://schemas.microsoft.com/office/drawing/2014/main" id="{7738443C-CEF5-ACB9-F5D0-D1E36B60CBA8}"/>
                </a:ext>
              </a:extLst>
            </p:cNvPr>
            <p:cNvSpPr txBox="1"/>
            <p:nvPr/>
          </p:nvSpPr>
          <p:spPr>
            <a:xfrm>
              <a:off x="346869" y="3767539"/>
              <a:ext cx="2657585" cy="461665"/>
            </a:xfrm>
            <a:prstGeom prst="rect">
              <a:avLst/>
            </a:prstGeom>
            <a:noFill/>
          </p:spPr>
          <p:txBody>
            <a:bodyPr wrap="square" rtlCol="0">
              <a:spAutoFit/>
            </a:bodyPr>
            <a:lstStyle/>
            <a:p>
              <a:r>
                <a:rPr lang="en-GB" sz="2400" b="1" dirty="0"/>
                <a:t>Exam Question</a:t>
              </a:r>
            </a:p>
          </p:txBody>
        </p:sp>
      </p:grpSp>
      <p:grpSp>
        <p:nvGrpSpPr>
          <p:cNvPr id="21" name="Group 20">
            <a:extLst>
              <a:ext uri="{FF2B5EF4-FFF2-40B4-BE49-F238E27FC236}">
                <a16:creationId xmlns:a16="http://schemas.microsoft.com/office/drawing/2014/main" id="{754E4809-12A9-AB86-C143-6242F561DB23}"/>
              </a:ext>
            </a:extLst>
          </p:cNvPr>
          <p:cNvGrpSpPr/>
          <p:nvPr/>
        </p:nvGrpSpPr>
        <p:grpSpPr>
          <a:xfrm>
            <a:off x="270669" y="4285027"/>
            <a:ext cx="3015374" cy="685800"/>
            <a:chOff x="270669" y="3670300"/>
            <a:chExt cx="3015374" cy="685800"/>
          </a:xfrm>
        </p:grpSpPr>
        <p:sp>
          <p:nvSpPr>
            <p:cNvPr id="22" name="Rounded Rectangle 21">
              <a:hlinkClick r:id="rId13" action="ppaction://hlinksldjump"/>
              <a:extLst>
                <a:ext uri="{FF2B5EF4-FFF2-40B4-BE49-F238E27FC236}">
                  <a16:creationId xmlns:a16="http://schemas.microsoft.com/office/drawing/2014/main" id="{47F01D75-31A8-E761-3E46-4E02F9B70779}"/>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23" name="TextBox 22">
              <a:hlinkClick r:id="rId13" action="ppaction://hlinksldjump"/>
              <a:extLst>
                <a:ext uri="{FF2B5EF4-FFF2-40B4-BE49-F238E27FC236}">
                  <a16:creationId xmlns:a16="http://schemas.microsoft.com/office/drawing/2014/main" id="{2AE10AD1-5463-EE1E-F429-06423E94DAEA}"/>
                </a:ext>
              </a:extLst>
            </p:cNvPr>
            <p:cNvSpPr txBox="1"/>
            <p:nvPr/>
          </p:nvSpPr>
          <p:spPr>
            <a:xfrm>
              <a:off x="270669" y="3767539"/>
              <a:ext cx="2657585" cy="461665"/>
            </a:xfrm>
            <a:prstGeom prst="rect">
              <a:avLst/>
            </a:prstGeom>
            <a:noFill/>
          </p:spPr>
          <p:txBody>
            <a:bodyPr wrap="square" rtlCol="0">
              <a:spAutoFit/>
            </a:bodyPr>
            <a:lstStyle/>
            <a:p>
              <a:r>
                <a:rPr lang="en-GB" sz="2400" b="1" dirty="0"/>
                <a:t>Deconstruct the Q</a:t>
              </a:r>
            </a:p>
          </p:txBody>
        </p:sp>
      </p:grpSp>
      <p:grpSp>
        <p:nvGrpSpPr>
          <p:cNvPr id="24" name="Group 23">
            <a:extLst>
              <a:ext uri="{FF2B5EF4-FFF2-40B4-BE49-F238E27FC236}">
                <a16:creationId xmlns:a16="http://schemas.microsoft.com/office/drawing/2014/main" id="{8AF6551D-F1DD-20DA-E8DB-EB818A98A10F}"/>
              </a:ext>
            </a:extLst>
          </p:cNvPr>
          <p:cNvGrpSpPr/>
          <p:nvPr/>
        </p:nvGrpSpPr>
        <p:grpSpPr>
          <a:xfrm>
            <a:off x="297163" y="5068066"/>
            <a:ext cx="2982482" cy="685800"/>
            <a:chOff x="303561" y="3670300"/>
            <a:chExt cx="2982482" cy="685800"/>
          </a:xfrm>
        </p:grpSpPr>
        <p:sp>
          <p:nvSpPr>
            <p:cNvPr id="25" name="Rounded Rectangle 24">
              <a:hlinkClick r:id="rId14" action="ppaction://hlinksldjump"/>
              <a:extLst>
                <a:ext uri="{FF2B5EF4-FFF2-40B4-BE49-F238E27FC236}">
                  <a16:creationId xmlns:a16="http://schemas.microsoft.com/office/drawing/2014/main" id="{84F95A8A-2DD2-EA51-7E09-3D794F169294}"/>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27" name="TextBox 26">
              <a:hlinkClick r:id="rId14" action="ppaction://hlinksldjump"/>
              <a:extLst>
                <a:ext uri="{FF2B5EF4-FFF2-40B4-BE49-F238E27FC236}">
                  <a16:creationId xmlns:a16="http://schemas.microsoft.com/office/drawing/2014/main" id="{D4D95F7F-7019-1092-7449-E1A4CC539EE5}"/>
                </a:ext>
              </a:extLst>
            </p:cNvPr>
            <p:cNvSpPr txBox="1"/>
            <p:nvPr/>
          </p:nvSpPr>
          <p:spPr>
            <a:xfrm>
              <a:off x="353267" y="3767539"/>
              <a:ext cx="2657585" cy="461665"/>
            </a:xfrm>
            <a:prstGeom prst="rect">
              <a:avLst/>
            </a:prstGeom>
            <a:noFill/>
          </p:spPr>
          <p:txBody>
            <a:bodyPr wrap="square" rtlCol="0">
              <a:spAutoFit/>
            </a:bodyPr>
            <a:lstStyle/>
            <a:p>
              <a:r>
                <a:rPr lang="en-GB" sz="2400" b="1" dirty="0"/>
                <a:t>Figure Analysis</a:t>
              </a:r>
            </a:p>
          </p:txBody>
        </p:sp>
      </p:grpSp>
      <p:grpSp>
        <p:nvGrpSpPr>
          <p:cNvPr id="28" name="Group 27">
            <a:extLst>
              <a:ext uri="{FF2B5EF4-FFF2-40B4-BE49-F238E27FC236}">
                <a16:creationId xmlns:a16="http://schemas.microsoft.com/office/drawing/2014/main" id="{46D3BDE8-AAA1-C800-4287-D79C59F5DFD4}"/>
              </a:ext>
            </a:extLst>
          </p:cNvPr>
          <p:cNvGrpSpPr/>
          <p:nvPr/>
        </p:nvGrpSpPr>
        <p:grpSpPr>
          <a:xfrm>
            <a:off x="307442" y="5851105"/>
            <a:ext cx="2982482" cy="685800"/>
            <a:chOff x="303561" y="3670300"/>
            <a:chExt cx="2982482" cy="685800"/>
          </a:xfrm>
        </p:grpSpPr>
        <p:sp>
          <p:nvSpPr>
            <p:cNvPr id="29" name="Rounded Rectangle 28">
              <a:hlinkClick r:id="rId15" action="ppaction://hlinksldjump"/>
              <a:extLst>
                <a:ext uri="{FF2B5EF4-FFF2-40B4-BE49-F238E27FC236}">
                  <a16:creationId xmlns:a16="http://schemas.microsoft.com/office/drawing/2014/main" id="{8E546F9C-3EC5-A023-332C-1CF44DDB02F7}"/>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30" name="TextBox 29">
              <a:hlinkClick r:id="rId15" action="ppaction://hlinksldjump"/>
              <a:extLst>
                <a:ext uri="{FF2B5EF4-FFF2-40B4-BE49-F238E27FC236}">
                  <a16:creationId xmlns:a16="http://schemas.microsoft.com/office/drawing/2014/main" id="{44E05792-71CD-F65A-D93A-EA21546E1889}"/>
                </a:ext>
              </a:extLst>
            </p:cNvPr>
            <p:cNvSpPr txBox="1"/>
            <p:nvPr/>
          </p:nvSpPr>
          <p:spPr>
            <a:xfrm>
              <a:off x="342988" y="3767539"/>
              <a:ext cx="2657585" cy="461665"/>
            </a:xfrm>
            <a:prstGeom prst="rect">
              <a:avLst/>
            </a:prstGeom>
            <a:noFill/>
          </p:spPr>
          <p:txBody>
            <a:bodyPr wrap="square" rtlCol="0">
              <a:spAutoFit/>
            </a:bodyPr>
            <a:lstStyle/>
            <a:p>
              <a:r>
                <a:rPr lang="en-GB" sz="2400" b="1" dirty="0"/>
                <a:t>Case Study</a:t>
              </a:r>
            </a:p>
          </p:txBody>
        </p:sp>
      </p:grpSp>
      <p:grpSp>
        <p:nvGrpSpPr>
          <p:cNvPr id="31" name="Group 30">
            <a:extLst>
              <a:ext uri="{FF2B5EF4-FFF2-40B4-BE49-F238E27FC236}">
                <a16:creationId xmlns:a16="http://schemas.microsoft.com/office/drawing/2014/main" id="{CB520A47-BC8A-E42D-E203-5CFCE534A40F}"/>
              </a:ext>
            </a:extLst>
          </p:cNvPr>
          <p:cNvGrpSpPr/>
          <p:nvPr/>
        </p:nvGrpSpPr>
        <p:grpSpPr>
          <a:xfrm>
            <a:off x="297163" y="6634144"/>
            <a:ext cx="2982482" cy="685800"/>
            <a:chOff x="303561" y="3670300"/>
            <a:chExt cx="2982482" cy="685800"/>
          </a:xfrm>
        </p:grpSpPr>
        <p:sp>
          <p:nvSpPr>
            <p:cNvPr id="32" name="Rounded Rectangle 31">
              <a:hlinkClick r:id="rId16" action="ppaction://hlinksldjump"/>
              <a:extLst>
                <a:ext uri="{FF2B5EF4-FFF2-40B4-BE49-F238E27FC236}">
                  <a16:creationId xmlns:a16="http://schemas.microsoft.com/office/drawing/2014/main" id="{743FD8C1-FCCE-5A28-6971-4A05CBEEE540}"/>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33" name="TextBox 32">
              <a:hlinkClick r:id="rId16" action="ppaction://hlinksldjump"/>
              <a:extLst>
                <a:ext uri="{FF2B5EF4-FFF2-40B4-BE49-F238E27FC236}">
                  <a16:creationId xmlns:a16="http://schemas.microsoft.com/office/drawing/2014/main" id="{2F2EA917-1746-9E43-B249-04B65C9AAF1B}"/>
                </a:ext>
              </a:extLst>
            </p:cNvPr>
            <p:cNvSpPr txBox="1"/>
            <p:nvPr/>
          </p:nvSpPr>
          <p:spPr>
            <a:xfrm>
              <a:off x="353267" y="3813145"/>
              <a:ext cx="2657585" cy="400110"/>
            </a:xfrm>
            <a:prstGeom prst="rect">
              <a:avLst/>
            </a:prstGeom>
            <a:noFill/>
          </p:spPr>
          <p:txBody>
            <a:bodyPr wrap="square" rtlCol="0">
              <a:spAutoFit/>
            </a:bodyPr>
            <a:lstStyle/>
            <a:p>
              <a:r>
                <a:rPr lang="en-GB" sz="2000" b="1" dirty="0"/>
                <a:t>Review Answer - Lagos</a:t>
              </a:r>
            </a:p>
          </p:txBody>
        </p:sp>
      </p:grpSp>
      <p:grpSp>
        <p:nvGrpSpPr>
          <p:cNvPr id="34" name="Group 33">
            <a:extLst>
              <a:ext uri="{FF2B5EF4-FFF2-40B4-BE49-F238E27FC236}">
                <a16:creationId xmlns:a16="http://schemas.microsoft.com/office/drawing/2014/main" id="{4A099624-A8BF-CBDA-0CC1-D4FD09B38E99}"/>
              </a:ext>
            </a:extLst>
          </p:cNvPr>
          <p:cNvGrpSpPr/>
          <p:nvPr/>
        </p:nvGrpSpPr>
        <p:grpSpPr>
          <a:xfrm>
            <a:off x="290288" y="7417183"/>
            <a:ext cx="3039063" cy="685800"/>
            <a:chOff x="303561" y="3670300"/>
            <a:chExt cx="3039063" cy="685800"/>
          </a:xfrm>
        </p:grpSpPr>
        <p:sp>
          <p:nvSpPr>
            <p:cNvPr id="35" name="Rounded Rectangle 34">
              <a:hlinkClick r:id="rId17" action="ppaction://hlinksldjump"/>
              <a:extLst>
                <a:ext uri="{FF2B5EF4-FFF2-40B4-BE49-F238E27FC236}">
                  <a16:creationId xmlns:a16="http://schemas.microsoft.com/office/drawing/2014/main" id="{9648B323-71E0-C114-83E8-5F81AE7EE2CA}"/>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36" name="TextBox 35">
              <a:hlinkClick r:id="rId17" action="ppaction://hlinksldjump"/>
              <a:extLst>
                <a:ext uri="{FF2B5EF4-FFF2-40B4-BE49-F238E27FC236}">
                  <a16:creationId xmlns:a16="http://schemas.microsoft.com/office/drawing/2014/main" id="{7F54BC14-68ED-CC95-C9A4-9CC89F51F524}"/>
                </a:ext>
              </a:extLst>
            </p:cNvPr>
            <p:cNvSpPr txBox="1"/>
            <p:nvPr/>
          </p:nvSpPr>
          <p:spPr>
            <a:xfrm>
              <a:off x="360142" y="3813145"/>
              <a:ext cx="2982482" cy="400110"/>
            </a:xfrm>
            <a:prstGeom prst="rect">
              <a:avLst/>
            </a:prstGeom>
            <a:noFill/>
          </p:spPr>
          <p:txBody>
            <a:bodyPr wrap="square" rtlCol="0">
              <a:spAutoFit/>
            </a:bodyPr>
            <a:lstStyle/>
            <a:p>
              <a:r>
                <a:rPr lang="en-GB" sz="2000" b="1" dirty="0"/>
                <a:t>Review Answer - Mumbai</a:t>
              </a:r>
            </a:p>
          </p:txBody>
        </p:sp>
      </p:grpSp>
      <p:grpSp>
        <p:nvGrpSpPr>
          <p:cNvPr id="37" name="Group 36">
            <a:extLst>
              <a:ext uri="{FF2B5EF4-FFF2-40B4-BE49-F238E27FC236}">
                <a16:creationId xmlns:a16="http://schemas.microsoft.com/office/drawing/2014/main" id="{2FEFA3D9-A0AD-F4FE-C33C-7DB0AE8503D8}"/>
              </a:ext>
            </a:extLst>
          </p:cNvPr>
          <p:cNvGrpSpPr/>
          <p:nvPr/>
        </p:nvGrpSpPr>
        <p:grpSpPr>
          <a:xfrm>
            <a:off x="275270" y="8200222"/>
            <a:ext cx="3039063" cy="685800"/>
            <a:chOff x="303561" y="3670300"/>
            <a:chExt cx="3039063" cy="685800"/>
          </a:xfrm>
        </p:grpSpPr>
        <p:sp>
          <p:nvSpPr>
            <p:cNvPr id="38" name="Rounded Rectangle 37">
              <a:hlinkClick r:id="rId18" action="ppaction://hlinksldjump"/>
              <a:extLst>
                <a:ext uri="{FF2B5EF4-FFF2-40B4-BE49-F238E27FC236}">
                  <a16:creationId xmlns:a16="http://schemas.microsoft.com/office/drawing/2014/main" id="{3C2FB7EA-48F4-FDF9-D213-659FDB553D06}"/>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39" name="TextBox 38">
              <a:hlinkClick r:id="rId18" action="ppaction://hlinksldjump"/>
              <a:extLst>
                <a:ext uri="{FF2B5EF4-FFF2-40B4-BE49-F238E27FC236}">
                  <a16:creationId xmlns:a16="http://schemas.microsoft.com/office/drawing/2014/main" id="{FE19883B-BB98-DBFA-D54F-CB74B8D8C9D4}"/>
                </a:ext>
              </a:extLst>
            </p:cNvPr>
            <p:cNvSpPr txBox="1"/>
            <p:nvPr/>
          </p:nvSpPr>
          <p:spPr>
            <a:xfrm>
              <a:off x="360142" y="3813145"/>
              <a:ext cx="2982482" cy="400110"/>
            </a:xfrm>
            <a:prstGeom prst="rect">
              <a:avLst/>
            </a:prstGeom>
            <a:noFill/>
          </p:spPr>
          <p:txBody>
            <a:bodyPr wrap="square" rtlCol="0">
              <a:spAutoFit/>
            </a:bodyPr>
            <a:lstStyle/>
            <a:p>
              <a:r>
                <a:rPr lang="en-GB" sz="2000" b="1" dirty="0"/>
                <a:t>Review Answer - Rio</a:t>
              </a:r>
            </a:p>
          </p:txBody>
        </p:sp>
      </p:grpSp>
      <p:grpSp>
        <p:nvGrpSpPr>
          <p:cNvPr id="40" name="Group 39">
            <a:extLst>
              <a:ext uri="{FF2B5EF4-FFF2-40B4-BE49-F238E27FC236}">
                <a16:creationId xmlns:a16="http://schemas.microsoft.com/office/drawing/2014/main" id="{44952C4E-AE78-0861-6948-946995CFEA2E}"/>
              </a:ext>
            </a:extLst>
          </p:cNvPr>
          <p:cNvGrpSpPr/>
          <p:nvPr/>
        </p:nvGrpSpPr>
        <p:grpSpPr>
          <a:xfrm>
            <a:off x="286865" y="8983261"/>
            <a:ext cx="3039063" cy="685800"/>
            <a:chOff x="303561" y="3670300"/>
            <a:chExt cx="3039063" cy="685800"/>
          </a:xfrm>
        </p:grpSpPr>
        <p:sp>
          <p:nvSpPr>
            <p:cNvPr id="41" name="Rounded Rectangle 40">
              <a:hlinkClick r:id="rId19" action="ppaction://hlinksldjump"/>
              <a:extLst>
                <a:ext uri="{FF2B5EF4-FFF2-40B4-BE49-F238E27FC236}">
                  <a16:creationId xmlns:a16="http://schemas.microsoft.com/office/drawing/2014/main" id="{719D6B97-FEBE-B3C1-5D06-C5AB7836A7D4}"/>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42" name="TextBox 41">
              <a:hlinkClick r:id="rId19" action="ppaction://hlinksldjump"/>
              <a:extLst>
                <a:ext uri="{FF2B5EF4-FFF2-40B4-BE49-F238E27FC236}">
                  <a16:creationId xmlns:a16="http://schemas.microsoft.com/office/drawing/2014/main" id="{0849F309-4D0B-2648-7629-5D439BE5A3A8}"/>
                </a:ext>
              </a:extLst>
            </p:cNvPr>
            <p:cNvSpPr txBox="1"/>
            <p:nvPr/>
          </p:nvSpPr>
          <p:spPr>
            <a:xfrm>
              <a:off x="360142" y="3813145"/>
              <a:ext cx="2982482" cy="400110"/>
            </a:xfrm>
            <a:prstGeom prst="rect">
              <a:avLst/>
            </a:prstGeom>
            <a:noFill/>
          </p:spPr>
          <p:txBody>
            <a:bodyPr wrap="square" rtlCol="0">
              <a:spAutoFit/>
            </a:bodyPr>
            <a:lstStyle/>
            <a:p>
              <a:r>
                <a:rPr lang="en-GB" sz="2000" b="1" dirty="0"/>
                <a:t>Writing Guide</a:t>
              </a:r>
            </a:p>
          </p:txBody>
        </p:sp>
      </p:grpSp>
      <p:grpSp>
        <p:nvGrpSpPr>
          <p:cNvPr id="43" name="Group 42">
            <a:extLst>
              <a:ext uri="{FF2B5EF4-FFF2-40B4-BE49-F238E27FC236}">
                <a16:creationId xmlns:a16="http://schemas.microsoft.com/office/drawing/2014/main" id="{3DFAED07-B0B0-9270-DF99-DDBE467C0DCE}"/>
              </a:ext>
            </a:extLst>
          </p:cNvPr>
          <p:cNvGrpSpPr/>
          <p:nvPr/>
        </p:nvGrpSpPr>
        <p:grpSpPr>
          <a:xfrm>
            <a:off x="297163" y="9766300"/>
            <a:ext cx="3039063" cy="685800"/>
            <a:chOff x="303561" y="3670300"/>
            <a:chExt cx="3039063" cy="685800"/>
          </a:xfrm>
        </p:grpSpPr>
        <p:sp>
          <p:nvSpPr>
            <p:cNvPr id="44" name="Rounded Rectangle 43">
              <a:hlinkClick r:id="rId20" action="ppaction://hlinksldjump"/>
              <a:extLst>
                <a:ext uri="{FF2B5EF4-FFF2-40B4-BE49-F238E27FC236}">
                  <a16:creationId xmlns:a16="http://schemas.microsoft.com/office/drawing/2014/main" id="{7490CEEB-2794-1127-7E17-019B61ECFBC1}"/>
                </a:ext>
              </a:extLst>
            </p:cNvPr>
            <p:cNvSpPr/>
            <p:nvPr/>
          </p:nvSpPr>
          <p:spPr>
            <a:xfrm>
              <a:off x="303561" y="3670300"/>
              <a:ext cx="2982482" cy="685800"/>
            </a:xfrm>
            <a:prstGeom prst="roundRect">
              <a:avLst/>
            </a:prstGeom>
            <a:solidFill>
              <a:srgbClr val="6EC4C6"/>
            </a:solidFill>
            <a:ln>
              <a:solidFill>
                <a:srgbClr val="525F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3C4552"/>
                </a:solidFill>
              </a:endParaRPr>
            </a:p>
          </p:txBody>
        </p:sp>
        <p:sp>
          <p:nvSpPr>
            <p:cNvPr id="45" name="TextBox 44">
              <a:hlinkClick r:id="rId20" action="ppaction://hlinksldjump"/>
              <a:extLst>
                <a:ext uri="{FF2B5EF4-FFF2-40B4-BE49-F238E27FC236}">
                  <a16:creationId xmlns:a16="http://schemas.microsoft.com/office/drawing/2014/main" id="{B3FB3DF8-2380-1851-6C27-3A0B6E50528E}"/>
                </a:ext>
              </a:extLst>
            </p:cNvPr>
            <p:cNvSpPr txBox="1"/>
            <p:nvPr/>
          </p:nvSpPr>
          <p:spPr>
            <a:xfrm>
              <a:off x="360142" y="3813145"/>
              <a:ext cx="2982482" cy="400110"/>
            </a:xfrm>
            <a:prstGeom prst="rect">
              <a:avLst/>
            </a:prstGeom>
            <a:noFill/>
          </p:spPr>
          <p:txBody>
            <a:bodyPr wrap="square" rtlCol="0">
              <a:spAutoFit/>
            </a:bodyPr>
            <a:lstStyle/>
            <a:p>
              <a:r>
                <a:rPr lang="en-GB" sz="2000" b="1" dirty="0"/>
                <a:t>Writing Grid</a:t>
              </a:r>
            </a:p>
          </p:txBody>
        </p:sp>
      </p:grpSp>
    </p:spTree>
    <p:extLst>
      <p:ext uri="{BB962C8B-B14F-4D97-AF65-F5344CB8AC3E}">
        <p14:creationId xmlns:p14="http://schemas.microsoft.com/office/powerpoint/2010/main" val="17617143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C7342EB-44A1-7A4B-B9B1-00D33A39CC23}">
  <we:reference id="wa104381063" version="1.0.0.1" store="en-GB" storeType="OMEX"/>
  <we:alternateReferences>
    <we:reference id="WA104381063" version="1.0.0.1"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1116</TotalTime>
  <Words>3042</Words>
  <Application>Microsoft Macintosh PowerPoint</Application>
  <PresentationFormat>Custom</PresentationFormat>
  <Paragraphs>301</Paragraphs>
  <Slides>19</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Calibri</vt:lpstr>
      <vt:lpstr>Open Sans</vt:lpstr>
      <vt:lpstr>Carter One</vt:lpstr>
      <vt:lpstr>Open Sans Bold</vt:lpstr>
      <vt:lpstr>Fredoka</vt:lpstr>
      <vt:lpstr>Aptos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Illustrative Trivia Night Flyer</dc:title>
  <cp:lastModifiedBy>Anthony Bennett - Internet Geography</cp:lastModifiedBy>
  <cp:revision>59</cp:revision>
  <dcterms:created xsi:type="dcterms:W3CDTF">2006-08-16T00:00:00Z</dcterms:created>
  <dcterms:modified xsi:type="dcterms:W3CDTF">2025-09-30T12:23:33Z</dcterms:modified>
  <dc:identifier>DAG0KT6wG2E</dc:identifier>
</cp:coreProperties>
</file>