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302" r:id="rId2"/>
    <p:sldId id="308" r:id="rId3"/>
    <p:sldId id="310" r:id="rId4"/>
    <p:sldId id="312" r:id="rId5"/>
    <p:sldId id="307" r:id="rId6"/>
    <p:sldId id="309" r:id="rId7"/>
    <p:sldId id="316" r:id="rId8"/>
    <p:sldId id="314" r:id="rId9"/>
    <p:sldId id="315" r:id="rId10"/>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B7E9"/>
    <a:srgbClr val="81A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419"/>
    <p:restoredTop sz="94785"/>
  </p:normalViewPr>
  <p:slideViewPr>
    <p:cSldViewPr snapToGrid="0">
      <p:cViewPr>
        <p:scale>
          <a:sx n="115" d="100"/>
          <a:sy n="115" d="100"/>
        </p:scale>
        <p:origin x="1240" y="632"/>
      </p:cViewPr>
      <p:guideLst/>
    </p:cSldViewPr>
  </p:slideViewPr>
  <p:notesTextViewPr>
    <p:cViewPr>
      <p:scale>
        <a:sx n="1" d="1"/>
        <a:sy n="1" d="1"/>
      </p:scale>
      <p:origin x="0" y="0"/>
    </p:cViewPr>
  </p:notesTextViewPr>
  <p:sorterViewPr>
    <p:cViewPr>
      <p:scale>
        <a:sx n="126" d="100"/>
        <a:sy n="12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C974F-1601-9544-BED8-5FC4033BA621}" type="datetimeFigureOut">
              <a:rPr lang="en-GB" smtClean="0"/>
              <a:t>17/11/2025</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7C98D-1617-B247-88B5-2CB2A2BFC2D1}" type="slidenum">
              <a:rPr lang="en-GB" smtClean="0"/>
              <a:t>‹#›</a:t>
            </a:fld>
            <a:endParaRPr lang="en-GB"/>
          </a:p>
        </p:txBody>
      </p:sp>
    </p:spTree>
    <p:extLst>
      <p:ext uri="{BB962C8B-B14F-4D97-AF65-F5344CB8AC3E}">
        <p14:creationId xmlns:p14="http://schemas.microsoft.com/office/powerpoint/2010/main" val="2399649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97C98D-1617-B247-88B5-2CB2A2BFC2D1}" type="slidenum">
              <a:rPr lang="en-GB" smtClean="0"/>
              <a:t>1</a:t>
            </a:fld>
            <a:endParaRPr lang="en-GB"/>
          </a:p>
        </p:txBody>
      </p:sp>
    </p:spTree>
    <p:extLst>
      <p:ext uri="{BB962C8B-B14F-4D97-AF65-F5344CB8AC3E}">
        <p14:creationId xmlns:p14="http://schemas.microsoft.com/office/powerpoint/2010/main" val="44274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97C98D-1617-B247-88B5-2CB2A2BFC2D1}" type="slidenum">
              <a:rPr lang="en-GB" smtClean="0"/>
              <a:t>2</a:t>
            </a:fld>
            <a:endParaRPr lang="en-GB"/>
          </a:p>
        </p:txBody>
      </p:sp>
    </p:spTree>
    <p:extLst>
      <p:ext uri="{BB962C8B-B14F-4D97-AF65-F5344CB8AC3E}">
        <p14:creationId xmlns:p14="http://schemas.microsoft.com/office/powerpoint/2010/main" val="650097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ED27C-F9D8-6B10-C234-181F0B1B4D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C463A-DDDC-AC4B-FA65-7FCA84BD9F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81C778-E9EA-9C51-F2D3-4C9AA43DE7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4D10AA8-BF7F-3566-B918-39D0AEB7F952}"/>
              </a:ext>
            </a:extLst>
          </p:cNvPr>
          <p:cNvSpPr>
            <a:spLocks noGrp="1"/>
          </p:cNvSpPr>
          <p:nvPr>
            <p:ph type="sldNum" sz="quarter" idx="5"/>
          </p:nvPr>
        </p:nvSpPr>
        <p:spPr/>
        <p:txBody>
          <a:bodyPr/>
          <a:lstStyle/>
          <a:p>
            <a:fld id="{2897C98D-1617-B247-88B5-2CB2A2BFC2D1}" type="slidenum">
              <a:rPr lang="en-GB" smtClean="0"/>
              <a:t>3</a:t>
            </a:fld>
            <a:endParaRPr lang="en-GB"/>
          </a:p>
        </p:txBody>
      </p:sp>
    </p:spTree>
    <p:extLst>
      <p:ext uri="{BB962C8B-B14F-4D97-AF65-F5344CB8AC3E}">
        <p14:creationId xmlns:p14="http://schemas.microsoft.com/office/powerpoint/2010/main" val="411366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DF86B-2CC5-5250-E07F-2EF974FCB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7FE0B-CFE9-7880-8B44-F35F96AF0F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6E0440-480C-CB48-458C-BB67A5AD934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50D5872-CFBA-C1DF-0678-718D041F5C88}"/>
              </a:ext>
            </a:extLst>
          </p:cNvPr>
          <p:cNvSpPr>
            <a:spLocks noGrp="1"/>
          </p:cNvSpPr>
          <p:nvPr>
            <p:ph type="sldNum" sz="quarter" idx="5"/>
          </p:nvPr>
        </p:nvSpPr>
        <p:spPr/>
        <p:txBody>
          <a:bodyPr/>
          <a:lstStyle/>
          <a:p>
            <a:fld id="{2897C98D-1617-B247-88B5-2CB2A2BFC2D1}" type="slidenum">
              <a:rPr lang="en-GB" smtClean="0"/>
              <a:t>4</a:t>
            </a:fld>
            <a:endParaRPr lang="en-GB"/>
          </a:p>
        </p:txBody>
      </p:sp>
    </p:spTree>
    <p:extLst>
      <p:ext uri="{BB962C8B-B14F-4D97-AF65-F5344CB8AC3E}">
        <p14:creationId xmlns:p14="http://schemas.microsoft.com/office/powerpoint/2010/main" val="198753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97C98D-1617-B247-88B5-2CB2A2BFC2D1}" type="slidenum">
              <a:rPr lang="en-GB" smtClean="0"/>
              <a:t>5</a:t>
            </a:fld>
            <a:endParaRPr lang="en-GB"/>
          </a:p>
        </p:txBody>
      </p:sp>
    </p:spTree>
    <p:extLst>
      <p:ext uri="{BB962C8B-B14F-4D97-AF65-F5344CB8AC3E}">
        <p14:creationId xmlns:p14="http://schemas.microsoft.com/office/powerpoint/2010/main" val="657846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97C98D-1617-B247-88B5-2CB2A2BFC2D1}" type="slidenum">
              <a:rPr lang="en-GB" smtClean="0"/>
              <a:t>6</a:t>
            </a:fld>
            <a:endParaRPr lang="en-GB"/>
          </a:p>
        </p:txBody>
      </p:sp>
    </p:spTree>
    <p:extLst>
      <p:ext uri="{BB962C8B-B14F-4D97-AF65-F5344CB8AC3E}">
        <p14:creationId xmlns:p14="http://schemas.microsoft.com/office/powerpoint/2010/main" val="3406408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E8557-3A1D-4CB1-5AA8-C2707D685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5CFE1E-ABCA-EA46-6E32-2C5950E54C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0E4076-F72E-2247-B3B9-1B3AD84FF8D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0476FB4-8EA4-6B1E-2129-900C2BCB9247}"/>
              </a:ext>
            </a:extLst>
          </p:cNvPr>
          <p:cNvSpPr>
            <a:spLocks noGrp="1"/>
          </p:cNvSpPr>
          <p:nvPr>
            <p:ph type="sldNum" sz="quarter" idx="5"/>
          </p:nvPr>
        </p:nvSpPr>
        <p:spPr/>
        <p:txBody>
          <a:bodyPr/>
          <a:lstStyle/>
          <a:p>
            <a:fld id="{2897C98D-1617-B247-88B5-2CB2A2BFC2D1}" type="slidenum">
              <a:rPr lang="en-GB" smtClean="0"/>
              <a:t>7</a:t>
            </a:fld>
            <a:endParaRPr lang="en-GB"/>
          </a:p>
        </p:txBody>
      </p:sp>
    </p:spTree>
    <p:extLst>
      <p:ext uri="{BB962C8B-B14F-4D97-AF65-F5344CB8AC3E}">
        <p14:creationId xmlns:p14="http://schemas.microsoft.com/office/powerpoint/2010/main" val="3805874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4FA0-C3B6-9B23-590C-688BBB92B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B9ABC-0A23-C6C2-277D-F46F00945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20DED-45ED-8EF2-7D29-43E3B7886C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3C573A3-6B80-F35D-D791-6D7A7963EF01}"/>
              </a:ext>
            </a:extLst>
          </p:cNvPr>
          <p:cNvSpPr>
            <a:spLocks noGrp="1"/>
          </p:cNvSpPr>
          <p:nvPr>
            <p:ph type="sldNum" sz="quarter" idx="5"/>
          </p:nvPr>
        </p:nvSpPr>
        <p:spPr/>
        <p:txBody>
          <a:bodyPr/>
          <a:lstStyle/>
          <a:p>
            <a:fld id="{2897C98D-1617-B247-88B5-2CB2A2BFC2D1}" type="slidenum">
              <a:rPr lang="en-GB" smtClean="0"/>
              <a:t>8</a:t>
            </a:fld>
            <a:endParaRPr lang="en-GB"/>
          </a:p>
        </p:txBody>
      </p:sp>
    </p:spTree>
    <p:extLst>
      <p:ext uri="{BB962C8B-B14F-4D97-AF65-F5344CB8AC3E}">
        <p14:creationId xmlns:p14="http://schemas.microsoft.com/office/powerpoint/2010/main" val="3450940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81AAC-6010-AC99-50CE-15F6658364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5BED6-8D1B-20C3-6BAF-D6C6E8DC76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0749A-1633-2E69-ADF5-6B1CF8D6B28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1EC7667-294F-98FB-EFE3-6635DC3A986F}"/>
              </a:ext>
            </a:extLst>
          </p:cNvPr>
          <p:cNvSpPr>
            <a:spLocks noGrp="1"/>
          </p:cNvSpPr>
          <p:nvPr>
            <p:ph type="sldNum" sz="quarter" idx="5"/>
          </p:nvPr>
        </p:nvSpPr>
        <p:spPr/>
        <p:txBody>
          <a:bodyPr/>
          <a:lstStyle/>
          <a:p>
            <a:fld id="{2897C98D-1617-B247-88B5-2CB2A2BFC2D1}" type="slidenum">
              <a:rPr lang="en-GB" smtClean="0"/>
              <a:t>9</a:t>
            </a:fld>
            <a:endParaRPr lang="en-GB"/>
          </a:p>
        </p:txBody>
      </p:sp>
    </p:spTree>
    <p:extLst>
      <p:ext uri="{BB962C8B-B14F-4D97-AF65-F5344CB8AC3E}">
        <p14:creationId xmlns:p14="http://schemas.microsoft.com/office/powerpoint/2010/main" val="1786344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AAC1279-6258-114B-B97E-A5CB2F48CC4A}" type="datetimeFigureOut">
              <a:rPr lang="en-GB" smtClean="0"/>
              <a:t>17/11/2025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4953B0-2019-FA4E-91B7-BEA35807A966}" type="slidenum">
              <a:rPr lang="en-GB" smtClean="0"/>
              <a:t>‹#›</a:t>
            </a:fld>
            <a:endParaRPr lang="en-GB"/>
          </a:p>
        </p:txBody>
      </p:sp>
    </p:spTree>
    <p:extLst>
      <p:ext uri="{BB962C8B-B14F-4D97-AF65-F5344CB8AC3E}">
        <p14:creationId xmlns:p14="http://schemas.microsoft.com/office/powerpoint/2010/main" val="2929883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AC1279-6258-114B-B97E-A5CB2F48CC4A}" type="datetimeFigureOut">
              <a:rPr lang="en-GB" smtClean="0"/>
              <a:t>17/11/2025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4953B0-2019-FA4E-91B7-BEA35807A966}" type="slidenum">
              <a:rPr lang="en-GB" smtClean="0"/>
              <a:t>‹#›</a:t>
            </a:fld>
            <a:endParaRPr lang="en-GB"/>
          </a:p>
        </p:txBody>
      </p:sp>
    </p:spTree>
    <p:extLst>
      <p:ext uri="{BB962C8B-B14F-4D97-AF65-F5344CB8AC3E}">
        <p14:creationId xmlns:p14="http://schemas.microsoft.com/office/powerpoint/2010/main" val="593550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AC1279-6258-114B-B97E-A5CB2F48CC4A}" type="datetimeFigureOut">
              <a:rPr lang="en-GB" smtClean="0"/>
              <a:t>17/11/2025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4953B0-2019-FA4E-91B7-BEA35807A966}" type="slidenum">
              <a:rPr lang="en-GB" smtClean="0"/>
              <a:t>‹#›</a:t>
            </a:fld>
            <a:endParaRPr lang="en-GB"/>
          </a:p>
        </p:txBody>
      </p:sp>
    </p:spTree>
    <p:extLst>
      <p:ext uri="{BB962C8B-B14F-4D97-AF65-F5344CB8AC3E}">
        <p14:creationId xmlns:p14="http://schemas.microsoft.com/office/powerpoint/2010/main" val="364456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AC1279-6258-114B-B97E-A5CB2F48CC4A}" type="datetimeFigureOut">
              <a:rPr lang="en-GB" smtClean="0"/>
              <a:t>17/11/2025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4953B0-2019-FA4E-91B7-BEA35807A966}" type="slidenum">
              <a:rPr lang="en-GB" smtClean="0"/>
              <a:t>‹#›</a:t>
            </a:fld>
            <a:endParaRPr lang="en-GB"/>
          </a:p>
        </p:txBody>
      </p:sp>
    </p:spTree>
    <p:extLst>
      <p:ext uri="{BB962C8B-B14F-4D97-AF65-F5344CB8AC3E}">
        <p14:creationId xmlns:p14="http://schemas.microsoft.com/office/powerpoint/2010/main" val="230675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AAC1279-6258-114B-B97E-A5CB2F48CC4A}" type="datetimeFigureOut">
              <a:rPr lang="en-GB" smtClean="0"/>
              <a:t>17/11/2025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4953B0-2019-FA4E-91B7-BEA35807A966}" type="slidenum">
              <a:rPr lang="en-GB" smtClean="0"/>
              <a:t>‹#›</a:t>
            </a:fld>
            <a:endParaRPr lang="en-GB"/>
          </a:p>
        </p:txBody>
      </p:sp>
    </p:spTree>
    <p:extLst>
      <p:ext uri="{BB962C8B-B14F-4D97-AF65-F5344CB8AC3E}">
        <p14:creationId xmlns:p14="http://schemas.microsoft.com/office/powerpoint/2010/main" val="921767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AAC1279-6258-114B-B97E-A5CB2F48CC4A}" type="datetimeFigureOut">
              <a:rPr lang="en-GB" smtClean="0"/>
              <a:t>17/11/2025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E4953B0-2019-FA4E-91B7-BEA35807A966}" type="slidenum">
              <a:rPr lang="en-GB" smtClean="0"/>
              <a:t>‹#›</a:t>
            </a:fld>
            <a:endParaRPr lang="en-GB"/>
          </a:p>
        </p:txBody>
      </p:sp>
    </p:spTree>
    <p:extLst>
      <p:ext uri="{BB962C8B-B14F-4D97-AF65-F5344CB8AC3E}">
        <p14:creationId xmlns:p14="http://schemas.microsoft.com/office/powerpoint/2010/main" val="669949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AAC1279-6258-114B-B97E-A5CB2F48CC4A}" type="datetimeFigureOut">
              <a:rPr lang="en-GB" smtClean="0"/>
              <a:t>17/11/2025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E4953B0-2019-FA4E-91B7-BEA35807A966}" type="slidenum">
              <a:rPr lang="en-GB" smtClean="0"/>
              <a:t>‹#›</a:t>
            </a:fld>
            <a:endParaRPr lang="en-GB"/>
          </a:p>
        </p:txBody>
      </p:sp>
    </p:spTree>
    <p:extLst>
      <p:ext uri="{BB962C8B-B14F-4D97-AF65-F5344CB8AC3E}">
        <p14:creationId xmlns:p14="http://schemas.microsoft.com/office/powerpoint/2010/main" val="218136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AAC1279-6258-114B-B97E-A5CB2F48CC4A}" type="datetimeFigureOut">
              <a:rPr lang="en-GB" smtClean="0"/>
              <a:t>17/11/2025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E4953B0-2019-FA4E-91B7-BEA35807A966}" type="slidenum">
              <a:rPr lang="en-GB" smtClean="0"/>
              <a:t>‹#›</a:t>
            </a:fld>
            <a:endParaRPr lang="en-GB"/>
          </a:p>
        </p:txBody>
      </p:sp>
    </p:spTree>
    <p:extLst>
      <p:ext uri="{BB962C8B-B14F-4D97-AF65-F5344CB8AC3E}">
        <p14:creationId xmlns:p14="http://schemas.microsoft.com/office/powerpoint/2010/main" val="183847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AC1279-6258-114B-B97E-A5CB2F48CC4A}" type="datetimeFigureOut">
              <a:rPr lang="en-GB" smtClean="0"/>
              <a:t>17/11/2025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E4953B0-2019-FA4E-91B7-BEA35807A966}" type="slidenum">
              <a:rPr lang="en-GB" smtClean="0"/>
              <a:t>‹#›</a:t>
            </a:fld>
            <a:endParaRPr lang="en-GB"/>
          </a:p>
        </p:txBody>
      </p:sp>
    </p:spTree>
    <p:extLst>
      <p:ext uri="{BB962C8B-B14F-4D97-AF65-F5344CB8AC3E}">
        <p14:creationId xmlns:p14="http://schemas.microsoft.com/office/powerpoint/2010/main" val="1066438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421134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AAC1279-6258-114B-B97E-A5CB2F48CC4A}" type="datetimeFigureOut">
              <a:rPr lang="en-GB" smtClean="0"/>
              <a:t>17/11/2025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E4953B0-2019-FA4E-91B7-BEA35807A966}" type="slidenum">
              <a:rPr lang="en-GB" smtClean="0"/>
              <a:t>‹#›</a:t>
            </a:fld>
            <a:endParaRPr lang="en-GB"/>
          </a:p>
        </p:txBody>
      </p:sp>
    </p:spTree>
    <p:extLst>
      <p:ext uri="{BB962C8B-B14F-4D97-AF65-F5344CB8AC3E}">
        <p14:creationId xmlns:p14="http://schemas.microsoft.com/office/powerpoint/2010/main" val="564657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211340" y="987426"/>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AAC1279-6258-114B-B97E-A5CB2F48CC4A}" type="datetimeFigureOut">
              <a:rPr lang="en-GB" smtClean="0"/>
              <a:t>17/11/2025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E4953B0-2019-FA4E-91B7-BEA35807A966}" type="slidenum">
              <a:rPr lang="en-GB" smtClean="0"/>
              <a:t>‹#›</a:t>
            </a:fld>
            <a:endParaRPr lang="en-GB"/>
          </a:p>
        </p:txBody>
      </p:sp>
    </p:spTree>
    <p:extLst>
      <p:ext uri="{BB962C8B-B14F-4D97-AF65-F5344CB8AC3E}">
        <p14:creationId xmlns:p14="http://schemas.microsoft.com/office/powerpoint/2010/main" val="864232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C1279-6258-114B-B97E-A5CB2F48CC4A}" type="datetimeFigureOut">
              <a:rPr lang="en-GB" smtClean="0"/>
              <a:t>17/11/2025</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953B0-2019-FA4E-91B7-BEA35807A966}" type="slidenum">
              <a:rPr lang="en-GB" smtClean="0"/>
              <a:t>‹#›</a:t>
            </a:fld>
            <a:endParaRPr lang="en-GB"/>
          </a:p>
        </p:txBody>
      </p:sp>
    </p:spTree>
    <p:extLst>
      <p:ext uri="{BB962C8B-B14F-4D97-AF65-F5344CB8AC3E}">
        <p14:creationId xmlns:p14="http://schemas.microsoft.com/office/powerpoint/2010/main" val="2239214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615ECC9F-E110-F074-79B3-E03AFE3C33FB}"/>
              </a:ext>
            </a:extLst>
          </p:cNvPr>
          <p:cNvSpPr/>
          <p:nvPr/>
        </p:nvSpPr>
        <p:spPr>
          <a:xfrm>
            <a:off x="185620" y="234177"/>
            <a:ext cx="9512562" cy="6394274"/>
          </a:xfrm>
          <a:custGeom>
            <a:avLst/>
            <a:gdLst>
              <a:gd name="connsiteX0" fmla="*/ 0 w 9512562"/>
              <a:gd name="connsiteY0" fmla="*/ 58572 h 6394274"/>
              <a:gd name="connsiteX1" fmla="*/ 58572 w 9512562"/>
              <a:gd name="connsiteY1" fmla="*/ 0 h 6394274"/>
              <a:gd name="connsiteX2" fmla="*/ 917582 w 9512562"/>
              <a:gd name="connsiteY2" fmla="*/ 0 h 6394274"/>
              <a:gd name="connsiteX3" fmla="*/ 1494729 w 9512562"/>
              <a:gd name="connsiteY3" fmla="*/ 0 h 6394274"/>
              <a:gd name="connsiteX4" fmla="*/ 1977922 w 9512562"/>
              <a:gd name="connsiteY4" fmla="*/ 0 h 6394274"/>
              <a:gd name="connsiteX5" fmla="*/ 2742977 w 9512562"/>
              <a:gd name="connsiteY5" fmla="*/ 0 h 6394274"/>
              <a:gd name="connsiteX6" fmla="*/ 3320124 w 9512562"/>
              <a:gd name="connsiteY6" fmla="*/ 0 h 6394274"/>
              <a:gd name="connsiteX7" fmla="*/ 4179134 w 9512562"/>
              <a:gd name="connsiteY7" fmla="*/ 0 h 6394274"/>
              <a:gd name="connsiteX8" fmla="*/ 4662327 w 9512562"/>
              <a:gd name="connsiteY8" fmla="*/ 0 h 6394274"/>
              <a:gd name="connsiteX9" fmla="*/ 5521336 w 9512562"/>
              <a:gd name="connsiteY9" fmla="*/ 0 h 6394274"/>
              <a:gd name="connsiteX10" fmla="*/ 5910575 w 9512562"/>
              <a:gd name="connsiteY10" fmla="*/ 0 h 6394274"/>
              <a:gd name="connsiteX11" fmla="*/ 6581676 w 9512562"/>
              <a:gd name="connsiteY11" fmla="*/ 0 h 6394274"/>
              <a:gd name="connsiteX12" fmla="*/ 7252778 w 9512562"/>
              <a:gd name="connsiteY12" fmla="*/ 0 h 6394274"/>
              <a:gd name="connsiteX13" fmla="*/ 7829925 w 9512562"/>
              <a:gd name="connsiteY13" fmla="*/ 0 h 6394274"/>
              <a:gd name="connsiteX14" fmla="*/ 8688935 w 9512562"/>
              <a:gd name="connsiteY14" fmla="*/ 0 h 6394274"/>
              <a:gd name="connsiteX15" fmla="*/ 9453990 w 9512562"/>
              <a:gd name="connsiteY15" fmla="*/ 0 h 6394274"/>
              <a:gd name="connsiteX16" fmla="*/ 9512562 w 9512562"/>
              <a:gd name="connsiteY16" fmla="*/ 58572 h 6394274"/>
              <a:gd name="connsiteX17" fmla="*/ 9512562 w 9512562"/>
              <a:gd name="connsiteY17" fmla="*/ 818802 h 6394274"/>
              <a:gd name="connsiteX18" fmla="*/ 9512562 w 9512562"/>
              <a:gd name="connsiteY18" fmla="*/ 1516261 h 6394274"/>
              <a:gd name="connsiteX19" fmla="*/ 9512562 w 9512562"/>
              <a:gd name="connsiteY19" fmla="*/ 2025406 h 6394274"/>
              <a:gd name="connsiteX20" fmla="*/ 9512562 w 9512562"/>
              <a:gd name="connsiteY20" fmla="*/ 2597322 h 6394274"/>
              <a:gd name="connsiteX21" fmla="*/ 9512562 w 9512562"/>
              <a:gd name="connsiteY21" fmla="*/ 3420324 h 6394274"/>
              <a:gd name="connsiteX22" fmla="*/ 9512562 w 9512562"/>
              <a:gd name="connsiteY22" fmla="*/ 4117783 h 6394274"/>
              <a:gd name="connsiteX23" fmla="*/ 9512562 w 9512562"/>
              <a:gd name="connsiteY23" fmla="*/ 4689699 h 6394274"/>
              <a:gd name="connsiteX24" fmla="*/ 9512562 w 9512562"/>
              <a:gd name="connsiteY24" fmla="*/ 5387158 h 6394274"/>
              <a:gd name="connsiteX25" fmla="*/ 9512562 w 9512562"/>
              <a:gd name="connsiteY25" fmla="*/ 6335702 h 6394274"/>
              <a:gd name="connsiteX26" fmla="*/ 9453990 w 9512562"/>
              <a:gd name="connsiteY26" fmla="*/ 6394274 h 6394274"/>
              <a:gd name="connsiteX27" fmla="*/ 8594980 w 9512562"/>
              <a:gd name="connsiteY27" fmla="*/ 6394274 h 6394274"/>
              <a:gd name="connsiteX28" fmla="*/ 7829925 w 9512562"/>
              <a:gd name="connsiteY28" fmla="*/ 6394274 h 6394274"/>
              <a:gd name="connsiteX29" fmla="*/ 7346732 w 9512562"/>
              <a:gd name="connsiteY29" fmla="*/ 6394274 h 6394274"/>
              <a:gd name="connsiteX30" fmla="*/ 6581676 w 9512562"/>
              <a:gd name="connsiteY30" fmla="*/ 6394274 h 6394274"/>
              <a:gd name="connsiteX31" fmla="*/ 6192438 w 9512562"/>
              <a:gd name="connsiteY31" fmla="*/ 6394274 h 6394274"/>
              <a:gd name="connsiteX32" fmla="*/ 5427382 w 9512562"/>
              <a:gd name="connsiteY32" fmla="*/ 6394274 h 6394274"/>
              <a:gd name="connsiteX33" fmla="*/ 4944189 w 9512562"/>
              <a:gd name="connsiteY33" fmla="*/ 6394274 h 6394274"/>
              <a:gd name="connsiteX34" fmla="*/ 4554951 w 9512562"/>
              <a:gd name="connsiteY34" fmla="*/ 6394274 h 6394274"/>
              <a:gd name="connsiteX35" fmla="*/ 4071758 w 9512562"/>
              <a:gd name="connsiteY35" fmla="*/ 6394274 h 6394274"/>
              <a:gd name="connsiteX36" fmla="*/ 3306702 w 9512562"/>
              <a:gd name="connsiteY36" fmla="*/ 6394274 h 6394274"/>
              <a:gd name="connsiteX37" fmla="*/ 2823509 w 9512562"/>
              <a:gd name="connsiteY37" fmla="*/ 6394274 h 6394274"/>
              <a:gd name="connsiteX38" fmla="*/ 2434271 w 9512562"/>
              <a:gd name="connsiteY38" fmla="*/ 6394274 h 6394274"/>
              <a:gd name="connsiteX39" fmla="*/ 1951078 w 9512562"/>
              <a:gd name="connsiteY39" fmla="*/ 6394274 h 6394274"/>
              <a:gd name="connsiteX40" fmla="*/ 1373931 w 9512562"/>
              <a:gd name="connsiteY40" fmla="*/ 6394274 h 6394274"/>
              <a:gd name="connsiteX41" fmla="*/ 702829 w 9512562"/>
              <a:gd name="connsiteY41" fmla="*/ 6394274 h 6394274"/>
              <a:gd name="connsiteX42" fmla="*/ 58572 w 9512562"/>
              <a:gd name="connsiteY42" fmla="*/ 6394274 h 6394274"/>
              <a:gd name="connsiteX43" fmla="*/ 0 w 9512562"/>
              <a:gd name="connsiteY43" fmla="*/ 6335702 h 6394274"/>
              <a:gd name="connsiteX44" fmla="*/ 0 w 9512562"/>
              <a:gd name="connsiteY44" fmla="*/ 5638243 h 6394274"/>
              <a:gd name="connsiteX45" fmla="*/ 0 w 9512562"/>
              <a:gd name="connsiteY45" fmla="*/ 4878013 h 6394274"/>
              <a:gd name="connsiteX46" fmla="*/ 0 w 9512562"/>
              <a:gd name="connsiteY46" fmla="*/ 4243325 h 6394274"/>
              <a:gd name="connsiteX47" fmla="*/ 0 w 9512562"/>
              <a:gd name="connsiteY47" fmla="*/ 3483095 h 6394274"/>
              <a:gd name="connsiteX48" fmla="*/ 0 w 9512562"/>
              <a:gd name="connsiteY48" fmla="*/ 2911179 h 6394274"/>
              <a:gd name="connsiteX49" fmla="*/ 0 w 9512562"/>
              <a:gd name="connsiteY49" fmla="*/ 2213720 h 6394274"/>
              <a:gd name="connsiteX50" fmla="*/ 0 w 9512562"/>
              <a:gd name="connsiteY50" fmla="*/ 1704575 h 6394274"/>
              <a:gd name="connsiteX51" fmla="*/ 0 w 9512562"/>
              <a:gd name="connsiteY51" fmla="*/ 881573 h 6394274"/>
              <a:gd name="connsiteX52" fmla="*/ 0 w 9512562"/>
              <a:gd name="connsiteY52" fmla="*/ 58572 h 63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512562" h="6394274" extrusionOk="0">
                <a:moveTo>
                  <a:pt x="0" y="58572"/>
                </a:moveTo>
                <a:cubicBezTo>
                  <a:pt x="-3685" y="23951"/>
                  <a:pt x="24651" y="590"/>
                  <a:pt x="58572" y="0"/>
                </a:cubicBezTo>
                <a:cubicBezTo>
                  <a:pt x="299176" y="-22470"/>
                  <a:pt x="682822" y="-10842"/>
                  <a:pt x="917582" y="0"/>
                </a:cubicBezTo>
                <a:cubicBezTo>
                  <a:pt x="1152342" y="10842"/>
                  <a:pt x="1310601" y="-18490"/>
                  <a:pt x="1494729" y="0"/>
                </a:cubicBezTo>
                <a:cubicBezTo>
                  <a:pt x="1678857" y="18490"/>
                  <a:pt x="1844139" y="-15642"/>
                  <a:pt x="1977922" y="0"/>
                </a:cubicBezTo>
                <a:cubicBezTo>
                  <a:pt x="2111705" y="15642"/>
                  <a:pt x="2568388" y="28883"/>
                  <a:pt x="2742977" y="0"/>
                </a:cubicBezTo>
                <a:cubicBezTo>
                  <a:pt x="2917567" y="-28883"/>
                  <a:pt x="3049391" y="26225"/>
                  <a:pt x="3320124" y="0"/>
                </a:cubicBezTo>
                <a:cubicBezTo>
                  <a:pt x="3590857" y="-26225"/>
                  <a:pt x="3968496" y="-12058"/>
                  <a:pt x="4179134" y="0"/>
                </a:cubicBezTo>
                <a:cubicBezTo>
                  <a:pt x="4389772" y="12058"/>
                  <a:pt x="4444524" y="-12252"/>
                  <a:pt x="4662327" y="0"/>
                </a:cubicBezTo>
                <a:cubicBezTo>
                  <a:pt x="4880130" y="12252"/>
                  <a:pt x="5304427" y="-21745"/>
                  <a:pt x="5521336" y="0"/>
                </a:cubicBezTo>
                <a:cubicBezTo>
                  <a:pt x="5738245" y="21745"/>
                  <a:pt x="5779181" y="7639"/>
                  <a:pt x="5910575" y="0"/>
                </a:cubicBezTo>
                <a:cubicBezTo>
                  <a:pt x="6041969" y="-7639"/>
                  <a:pt x="6388463" y="-1356"/>
                  <a:pt x="6581676" y="0"/>
                </a:cubicBezTo>
                <a:cubicBezTo>
                  <a:pt x="6774889" y="1356"/>
                  <a:pt x="7071033" y="-23961"/>
                  <a:pt x="7252778" y="0"/>
                </a:cubicBezTo>
                <a:cubicBezTo>
                  <a:pt x="7434523" y="23961"/>
                  <a:pt x="7613110" y="7442"/>
                  <a:pt x="7829925" y="0"/>
                </a:cubicBezTo>
                <a:cubicBezTo>
                  <a:pt x="8046740" y="-7442"/>
                  <a:pt x="8468695" y="-14971"/>
                  <a:pt x="8688935" y="0"/>
                </a:cubicBezTo>
                <a:cubicBezTo>
                  <a:pt x="8909175" y="14971"/>
                  <a:pt x="9144549" y="-12811"/>
                  <a:pt x="9453990" y="0"/>
                </a:cubicBezTo>
                <a:cubicBezTo>
                  <a:pt x="9481475" y="799"/>
                  <a:pt x="9510362" y="24706"/>
                  <a:pt x="9512562" y="58572"/>
                </a:cubicBezTo>
                <a:cubicBezTo>
                  <a:pt x="9548082" y="285961"/>
                  <a:pt x="9515274" y="452187"/>
                  <a:pt x="9512562" y="818802"/>
                </a:cubicBezTo>
                <a:cubicBezTo>
                  <a:pt x="9509851" y="1185417"/>
                  <a:pt x="9494692" y="1313679"/>
                  <a:pt x="9512562" y="1516261"/>
                </a:cubicBezTo>
                <a:cubicBezTo>
                  <a:pt x="9530432" y="1718843"/>
                  <a:pt x="9536278" y="1911141"/>
                  <a:pt x="9512562" y="2025406"/>
                </a:cubicBezTo>
                <a:cubicBezTo>
                  <a:pt x="9488846" y="2139672"/>
                  <a:pt x="9521889" y="2434327"/>
                  <a:pt x="9512562" y="2597322"/>
                </a:cubicBezTo>
                <a:cubicBezTo>
                  <a:pt x="9503235" y="2760317"/>
                  <a:pt x="9476517" y="3191249"/>
                  <a:pt x="9512562" y="3420324"/>
                </a:cubicBezTo>
                <a:cubicBezTo>
                  <a:pt x="9548607" y="3649399"/>
                  <a:pt x="9538798" y="3954388"/>
                  <a:pt x="9512562" y="4117783"/>
                </a:cubicBezTo>
                <a:cubicBezTo>
                  <a:pt x="9486326" y="4281178"/>
                  <a:pt x="9537820" y="4480403"/>
                  <a:pt x="9512562" y="4689699"/>
                </a:cubicBezTo>
                <a:cubicBezTo>
                  <a:pt x="9487304" y="4898995"/>
                  <a:pt x="9523748" y="5199052"/>
                  <a:pt x="9512562" y="5387158"/>
                </a:cubicBezTo>
                <a:cubicBezTo>
                  <a:pt x="9501376" y="5575264"/>
                  <a:pt x="9467936" y="6055632"/>
                  <a:pt x="9512562" y="6335702"/>
                </a:cubicBezTo>
                <a:cubicBezTo>
                  <a:pt x="9514909" y="6360830"/>
                  <a:pt x="9490742" y="6399036"/>
                  <a:pt x="9453990" y="6394274"/>
                </a:cubicBezTo>
                <a:cubicBezTo>
                  <a:pt x="9070804" y="6427831"/>
                  <a:pt x="8828185" y="6420036"/>
                  <a:pt x="8594980" y="6394274"/>
                </a:cubicBezTo>
                <a:cubicBezTo>
                  <a:pt x="8361775" y="6368513"/>
                  <a:pt x="8090006" y="6403087"/>
                  <a:pt x="7829925" y="6394274"/>
                </a:cubicBezTo>
                <a:cubicBezTo>
                  <a:pt x="7569844" y="6385461"/>
                  <a:pt x="7531316" y="6416916"/>
                  <a:pt x="7346732" y="6394274"/>
                </a:cubicBezTo>
                <a:cubicBezTo>
                  <a:pt x="7162148" y="6371632"/>
                  <a:pt x="6812102" y="6420881"/>
                  <a:pt x="6581676" y="6394274"/>
                </a:cubicBezTo>
                <a:cubicBezTo>
                  <a:pt x="6351250" y="6367667"/>
                  <a:pt x="6288588" y="6401665"/>
                  <a:pt x="6192438" y="6394274"/>
                </a:cubicBezTo>
                <a:cubicBezTo>
                  <a:pt x="6096288" y="6386883"/>
                  <a:pt x="5778538" y="6422939"/>
                  <a:pt x="5427382" y="6394274"/>
                </a:cubicBezTo>
                <a:cubicBezTo>
                  <a:pt x="5076226" y="6365609"/>
                  <a:pt x="5120293" y="6388901"/>
                  <a:pt x="4944189" y="6394274"/>
                </a:cubicBezTo>
                <a:cubicBezTo>
                  <a:pt x="4768085" y="6399647"/>
                  <a:pt x="4680441" y="6378017"/>
                  <a:pt x="4554951" y="6394274"/>
                </a:cubicBezTo>
                <a:cubicBezTo>
                  <a:pt x="4429461" y="6410531"/>
                  <a:pt x="4297271" y="6373088"/>
                  <a:pt x="4071758" y="6394274"/>
                </a:cubicBezTo>
                <a:cubicBezTo>
                  <a:pt x="3846245" y="6415460"/>
                  <a:pt x="3551599" y="6376726"/>
                  <a:pt x="3306702" y="6394274"/>
                </a:cubicBezTo>
                <a:cubicBezTo>
                  <a:pt x="3061805" y="6411822"/>
                  <a:pt x="3028850" y="6385024"/>
                  <a:pt x="2823509" y="6394274"/>
                </a:cubicBezTo>
                <a:cubicBezTo>
                  <a:pt x="2618168" y="6403524"/>
                  <a:pt x="2608670" y="6400876"/>
                  <a:pt x="2434271" y="6394274"/>
                </a:cubicBezTo>
                <a:cubicBezTo>
                  <a:pt x="2259872" y="6387672"/>
                  <a:pt x="2190517" y="6372013"/>
                  <a:pt x="1951078" y="6394274"/>
                </a:cubicBezTo>
                <a:cubicBezTo>
                  <a:pt x="1711639" y="6416535"/>
                  <a:pt x="1561982" y="6392955"/>
                  <a:pt x="1373931" y="6394274"/>
                </a:cubicBezTo>
                <a:cubicBezTo>
                  <a:pt x="1185880" y="6395593"/>
                  <a:pt x="987573" y="6412901"/>
                  <a:pt x="702829" y="6394274"/>
                </a:cubicBezTo>
                <a:cubicBezTo>
                  <a:pt x="418085" y="6375647"/>
                  <a:pt x="208811" y="6383337"/>
                  <a:pt x="58572" y="6394274"/>
                </a:cubicBezTo>
                <a:cubicBezTo>
                  <a:pt x="29007" y="6401427"/>
                  <a:pt x="6444" y="6371048"/>
                  <a:pt x="0" y="6335702"/>
                </a:cubicBezTo>
                <a:cubicBezTo>
                  <a:pt x="-5517" y="6081092"/>
                  <a:pt x="-31884" y="5942672"/>
                  <a:pt x="0" y="5638243"/>
                </a:cubicBezTo>
                <a:cubicBezTo>
                  <a:pt x="31884" y="5333814"/>
                  <a:pt x="-36977" y="5192283"/>
                  <a:pt x="0" y="4878013"/>
                </a:cubicBezTo>
                <a:cubicBezTo>
                  <a:pt x="36977" y="4563743"/>
                  <a:pt x="-23615" y="4394678"/>
                  <a:pt x="0" y="4243325"/>
                </a:cubicBezTo>
                <a:cubicBezTo>
                  <a:pt x="23615" y="4091972"/>
                  <a:pt x="-3333" y="3710912"/>
                  <a:pt x="0" y="3483095"/>
                </a:cubicBezTo>
                <a:cubicBezTo>
                  <a:pt x="3333" y="3255278"/>
                  <a:pt x="-13403" y="3098419"/>
                  <a:pt x="0" y="2911179"/>
                </a:cubicBezTo>
                <a:cubicBezTo>
                  <a:pt x="13403" y="2723939"/>
                  <a:pt x="-25279" y="2458936"/>
                  <a:pt x="0" y="2213720"/>
                </a:cubicBezTo>
                <a:cubicBezTo>
                  <a:pt x="25279" y="1968504"/>
                  <a:pt x="14323" y="1842326"/>
                  <a:pt x="0" y="1704575"/>
                </a:cubicBezTo>
                <a:cubicBezTo>
                  <a:pt x="-14323" y="1566824"/>
                  <a:pt x="28155" y="1190409"/>
                  <a:pt x="0" y="881573"/>
                </a:cubicBezTo>
                <a:cubicBezTo>
                  <a:pt x="-28155" y="572737"/>
                  <a:pt x="18935" y="447603"/>
                  <a:pt x="0" y="58572"/>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91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Google Shape;56;p13">
            <a:extLst>
              <a:ext uri="{FF2B5EF4-FFF2-40B4-BE49-F238E27FC236}">
                <a16:creationId xmlns:a16="http://schemas.microsoft.com/office/drawing/2014/main" id="{D70F24E0-DF98-54DA-6232-E3B913C058AD}"/>
              </a:ext>
            </a:extLst>
          </p:cNvPr>
          <p:cNvSpPr txBox="1"/>
          <p:nvPr/>
        </p:nvSpPr>
        <p:spPr>
          <a:xfrm>
            <a:off x="261429" y="409378"/>
            <a:ext cx="4681653" cy="116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Learning Review - 9</a:t>
            </a:r>
          </a:p>
          <a:p>
            <a:pPr marL="0" lvl="0" indent="0" rtl="0">
              <a:spcBef>
                <a:spcPts val="0"/>
              </a:spcBef>
              <a:spcAft>
                <a:spcPts val="0"/>
              </a:spcAft>
              <a:buNone/>
            </a:pPr>
            <a:r>
              <a:rPr lang="en-GB" sz="2000" b="1" dirty="0">
                <a:solidFill>
                  <a:schemeClr val="accent6">
                    <a:lumMod val="50000"/>
                  </a:schemeClr>
                </a:solidFill>
                <a:latin typeface="Amatic SC"/>
                <a:ea typeface="Amatic SC"/>
                <a:cs typeface="Amatic SC"/>
                <a:sym typeface="Amatic SC"/>
              </a:rPr>
              <a:t>Hard Engineering River Management</a:t>
            </a:r>
            <a:endParaRPr sz="1050" b="1" dirty="0">
              <a:latin typeface="Amatic SC"/>
              <a:ea typeface="Amatic SC"/>
              <a:cs typeface="Amatic SC"/>
              <a:sym typeface="Amatic SC"/>
            </a:endParaRPr>
          </a:p>
        </p:txBody>
      </p:sp>
      <p:sp>
        <p:nvSpPr>
          <p:cNvPr id="151" name="TextBox 150">
            <a:extLst>
              <a:ext uri="{FF2B5EF4-FFF2-40B4-BE49-F238E27FC236}">
                <a16:creationId xmlns:a16="http://schemas.microsoft.com/office/drawing/2014/main" id="{F3EA8732-8BD7-3B0B-BF60-9E8BC5991719}"/>
              </a:ext>
            </a:extLst>
          </p:cNvPr>
          <p:cNvSpPr txBox="1"/>
          <p:nvPr/>
        </p:nvSpPr>
        <p:spPr>
          <a:xfrm>
            <a:off x="5121315" y="490870"/>
            <a:ext cx="3816264" cy="276999"/>
          </a:xfrm>
          <a:prstGeom prst="rect">
            <a:avLst/>
          </a:prstGeom>
          <a:noFill/>
        </p:spPr>
        <p:txBody>
          <a:bodyPr wrap="square" rtlCol="0">
            <a:spAutoFit/>
          </a:bodyPr>
          <a:lstStyle/>
          <a:p>
            <a:r>
              <a:rPr lang="en-GB" sz="1200" dirty="0"/>
              <a:t>3. Match the keywords below to their correct definitions. </a:t>
            </a:r>
          </a:p>
        </p:txBody>
      </p:sp>
      <p:pic>
        <p:nvPicPr>
          <p:cNvPr id="2" name="Picture 1">
            <a:extLst>
              <a:ext uri="{FF2B5EF4-FFF2-40B4-BE49-F238E27FC236}">
                <a16:creationId xmlns:a16="http://schemas.microsoft.com/office/drawing/2014/main" id="{947024CF-8CD6-FF6C-1063-7DDE031656B0}"/>
              </a:ext>
            </a:extLst>
          </p:cNvPr>
          <p:cNvPicPr>
            <a:picLocks noChangeAspect="1"/>
          </p:cNvPicPr>
          <p:nvPr/>
        </p:nvPicPr>
        <p:blipFill>
          <a:blip r:embed="rId3"/>
          <a:stretch>
            <a:fillRect/>
          </a:stretch>
        </p:blipFill>
        <p:spPr>
          <a:xfrm>
            <a:off x="360452" y="347096"/>
            <a:ext cx="1527061" cy="169014"/>
          </a:xfrm>
          <a:prstGeom prst="rect">
            <a:avLst/>
          </a:prstGeom>
        </p:spPr>
      </p:pic>
      <p:sp>
        <p:nvSpPr>
          <p:cNvPr id="42" name="Google Shape;56;p13">
            <a:extLst>
              <a:ext uri="{FF2B5EF4-FFF2-40B4-BE49-F238E27FC236}">
                <a16:creationId xmlns:a16="http://schemas.microsoft.com/office/drawing/2014/main" id="{1563278C-626A-5E83-56BE-2CBD95B88006}"/>
              </a:ext>
            </a:extLst>
          </p:cNvPr>
          <p:cNvSpPr txBox="1"/>
          <p:nvPr/>
        </p:nvSpPr>
        <p:spPr>
          <a:xfrm>
            <a:off x="9259503" y="103171"/>
            <a:ext cx="1436914" cy="8309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R9</a:t>
            </a:r>
            <a:endParaRPr b="1" dirty="0">
              <a:latin typeface="Amatic SC"/>
              <a:ea typeface="Amatic SC"/>
              <a:cs typeface="Amatic SC"/>
              <a:sym typeface="Amatic SC"/>
            </a:endParaRPr>
          </a:p>
        </p:txBody>
      </p:sp>
      <p:sp>
        <p:nvSpPr>
          <p:cNvPr id="27" name="TextBox 26">
            <a:extLst>
              <a:ext uri="{FF2B5EF4-FFF2-40B4-BE49-F238E27FC236}">
                <a16:creationId xmlns:a16="http://schemas.microsoft.com/office/drawing/2014/main" id="{6F9640EE-1B0D-EE77-5026-1A9E7271271C}"/>
              </a:ext>
            </a:extLst>
          </p:cNvPr>
          <p:cNvSpPr txBox="1"/>
          <p:nvPr/>
        </p:nvSpPr>
        <p:spPr>
          <a:xfrm>
            <a:off x="327332" y="1389486"/>
            <a:ext cx="4523257" cy="646331"/>
          </a:xfrm>
          <a:prstGeom prst="rect">
            <a:avLst/>
          </a:prstGeom>
          <a:noFill/>
        </p:spPr>
        <p:txBody>
          <a:bodyPr wrap="square" rtlCol="0">
            <a:spAutoFit/>
          </a:bodyPr>
          <a:lstStyle/>
          <a:p>
            <a:r>
              <a:rPr lang="en-GB" sz="1200" dirty="0"/>
              <a:t>1. What is hard engineering river management? </a:t>
            </a:r>
            <a:br>
              <a:rPr lang="en-GB" sz="1200" dirty="0"/>
            </a:br>
            <a:endParaRPr lang="en-GB" sz="1200" dirty="0"/>
          </a:p>
          <a:p>
            <a:endParaRPr lang="en-GB" sz="1200" dirty="0"/>
          </a:p>
        </p:txBody>
      </p:sp>
      <p:sp>
        <p:nvSpPr>
          <p:cNvPr id="28" name="Rectangle 27">
            <a:extLst>
              <a:ext uri="{FF2B5EF4-FFF2-40B4-BE49-F238E27FC236}">
                <a16:creationId xmlns:a16="http://schemas.microsoft.com/office/drawing/2014/main" id="{8315808F-BF52-9E2B-BA09-014F6BDBDD0B}"/>
              </a:ext>
            </a:extLst>
          </p:cNvPr>
          <p:cNvSpPr/>
          <p:nvPr/>
        </p:nvSpPr>
        <p:spPr>
          <a:xfrm>
            <a:off x="4253241" y="2537394"/>
            <a:ext cx="559347" cy="347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dirty="0">
                <a:solidFill>
                  <a:schemeClr val="tx1"/>
                </a:solidFill>
              </a:rPr>
              <a:t>/ 1</a:t>
            </a:r>
          </a:p>
        </p:txBody>
      </p:sp>
      <p:sp>
        <p:nvSpPr>
          <p:cNvPr id="29" name="TextBox 28">
            <a:extLst>
              <a:ext uri="{FF2B5EF4-FFF2-40B4-BE49-F238E27FC236}">
                <a16:creationId xmlns:a16="http://schemas.microsoft.com/office/drawing/2014/main" id="{76AA24C1-80BB-CAAE-AFE0-B1E0303528DA}"/>
              </a:ext>
            </a:extLst>
          </p:cNvPr>
          <p:cNvSpPr txBox="1"/>
          <p:nvPr/>
        </p:nvSpPr>
        <p:spPr>
          <a:xfrm>
            <a:off x="375518" y="2886454"/>
            <a:ext cx="4523257" cy="461665"/>
          </a:xfrm>
          <a:prstGeom prst="rect">
            <a:avLst/>
          </a:prstGeom>
          <a:noFill/>
        </p:spPr>
        <p:txBody>
          <a:bodyPr wrap="square" rtlCol="0">
            <a:spAutoFit/>
          </a:bodyPr>
          <a:lstStyle/>
          <a:p>
            <a:r>
              <a:rPr lang="en-GB" sz="1200" dirty="0"/>
              <a:t>2. Identify the hard engineering river management techniques shown in the images below.</a:t>
            </a:r>
          </a:p>
        </p:txBody>
      </p:sp>
      <p:cxnSp>
        <p:nvCxnSpPr>
          <p:cNvPr id="33" name="Straight Connector 32">
            <a:extLst>
              <a:ext uri="{FF2B5EF4-FFF2-40B4-BE49-F238E27FC236}">
                <a16:creationId xmlns:a16="http://schemas.microsoft.com/office/drawing/2014/main" id="{84E81DB3-EDAF-CC05-9A25-C40F28BDB48A}"/>
              </a:ext>
            </a:extLst>
          </p:cNvPr>
          <p:cNvCxnSpPr>
            <a:cxnSpLocks/>
          </p:cNvCxnSpPr>
          <p:nvPr/>
        </p:nvCxnSpPr>
        <p:spPr>
          <a:xfrm>
            <a:off x="546101" y="2035817"/>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6264D43-A99F-3570-99E1-C4EE7255DEE2}"/>
              </a:ext>
            </a:extLst>
          </p:cNvPr>
          <p:cNvCxnSpPr>
            <a:cxnSpLocks/>
          </p:cNvCxnSpPr>
          <p:nvPr/>
        </p:nvCxnSpPr>
        <p:spPr>
          <a:xfrm>
            <a:off x="546101" y="2466892"/>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634893FA-A5FE-AEAA-F89B-4C487B81BC87}"/>
              </a:ext>
            </a:extLst>
          </p:cNvPr>
          <p:cNvSpPr/>
          <p:nvPr/>
        </p:nvSpPr>
        <p:spPr>
          <a:xfrm>
            <a:off x="9083557" y="3390094"/>
            <a:ext cx="559347" cy="347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dirty="0">
                <a:solidFill>
                  <a:schemeClr val="tx1"/>
                </a:solidFill>
              </a:rPr>
              <a:t>/ 4</a:t>
            </a:r>
          </a:p>
        </p:txBody>
      </p:sp>
      <p:sp>
        <p:nvSpPr>
          <p:cNvPr id="54" name="Rectangle 53">
            <a:extLst>
              <a:ext uri="{FF2B5EF4-FFF2-40B4-BE49-F238E27FC236}">
                <a16:creationId xmlns:a16="http://schemas.microsoft.com/office/drawing/2014/main" id="{F29EC683-814C-5B60-5034-E6A23B76776D}"/>
              </a:ext>
            </a:extLst>
          </p:cNvPr>
          <p:cNvSpPr/>
          <p:nvPr/>
        </p:nvSpPr>
        <p:spPr>
          <a:xfrm>
            <a:off x="4253240" y="6221062"/>
            <a:ext cx="559347" cy="347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dirty="0">
                <a:solidFill>
                  <a:schemeClr val="tx1"/>
                </a:solidFill>
              </a:rPr>
              <a:t>/ 4</a:t>
            </a:r>
          </a:p>
        </p:txBody>
      </p:sp>
      <p:graphicFrame>
        <p:nvGraphicFramePr>
          <p:cNvPr id="20" name="Table 19">
            <a:extLst>
              <a:ext uri="{FF2B5EF4-FFF2-40B4-BE49-F238E27FC236}">
                <a16:creationId xmlns:a16="http://schemas.microsoft.com/office/drawing/2014/main" id="{9570BCF9-145D-96AB-E459-8D9D27035C65}"/>
              </a:ext>
            </a:extLst>
          </p:cNvPr>
          <p:cNvGraphicFramePr>
            <a:graphicFrameLocks noGrp="1"/>
          </p:cNvGraphicFramePr>
          <p:nvPr>
            <p:extLst>
              <p:ext uri="{D42A27DB-BD31-4B8C-83A1-F6EECF244321}">
                <p14:modId xmlns:p14="http://schemas.microsoft.com/office/powerpoint/2010/main" val="201414301"/>
              </p:ext>
            </p:extLst>
          </p:nvPr>
        </p:nvGraphicFramePr>
        <p:xfrm>
          <a:off x="5143879" y="739498"/>
          <a:ext cx="4495880" cy="2624680"/>
        </p:xfrm>
        <a:graphic>
          <a:graphicData uri="http://schemas.openxmlformats.org/drawingml/2006/table">
            <a:tbl>
              <a:tblPr/>
              <a:tblGrid>
                <a:gridCol w="1182910">
                  <a:extLst>
                    <a:ext uri="{9D8B030D-6E8A-4147-A177-3AD203B41FA5}">
                      <a16:colId xmlns:a16="http://schemas.microsoft.com/office/drawing/2014/main" val="2690914029"/>
                    </a:ext>
                  </a:extLst>
                </a:gridCol>
                <a:gridCol w="3312970">
                  <a:extLst>
                    <a:ext uri="{9D8B030D-6E8A-4147-A177-3AD203B41FA5}">
                      <a16:colId xmlns:a16="http://schemas.microsoft.com/office/drawing/2014/main" val="2275099512"/>
                    </a:ext>
                  </a:extLst>
                </a:gridCol>
              </a:tblGrid>
              <a:tr h="197788">
                <a:tc>
                  <a:txBody>
                    <a:bodyPr/>
                    <a:lstStyle/>
                    <a:p>
                      <a:r>
                        <a:rPr lang="en-GB" sz="1200" b="1"/>
                        <a:t>Keyword</a:t>
                      </a:r>
                      <a:endParaRPr lang="en-GB" sz="1200"/>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b="1" dirty="0"/>
                        <a:t>Definition</a:t>
                      </a:r>
                      <a:endParaRPr lang="en-GB" sz="1200" dirty="0"/>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7858867"/>
                  </a:ext>
                </a:extLst>
              </a:tr>
              <a:tr h="598088">
                <a:tc>
                  <a:txBody>
                    <a:bodyPr/>
                    <a:lstStyle/>
                    <a:p>
                      <a:r>
                        <a:rPr lang="en-GB" sz="1200" dirty="0"/>
                        <a:t>Dams and reservoirs</a:t>
                      </a:r>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t>Artificial channels created to divert water around or from important locations if a river is at risk of flooding.</a:t>
                      </a:r>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1005088"/>
                  </a:ext>
                </a:extLst>
              </a:tr>
              <a:tr h="598088">
                <a:tc>
                  <a:txBody>
                    <a:bodyPr/>
                    <a:lstStyle/>
                    <a:p>
                      <a:r>
                        <a:rPr lang="en-GB" sz="1200" dirty="0"/>
                        <a:t>Embankments</a:t>
                      </a:r>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t>A large wall is built across a river, usually in the upper stages. The land behind the dam is then flooded.</a:t>
                      </a:r>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2230103"/>
                  </a:ext>
                </a:extLst>
              </a:tr>
              <a:tr h="598088">
                <a:tc>
                  <a:txBody>
                    <a:bodyPr/>
                    <a:lstStyle/>
                    <a:p>
                      <a:r>
                        <a:rPr lang="en-GB" sz="1200" dirty="0"/>
                        <a:t>Straightening</a:t>
                      </a:r>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t>Building up the banks of the river. This could be by creating levees or building walls.</a:t>
                      </a:r>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4855151"/>
                  </a:ext>
                </a:extLst>
              </a:tr>
              <a:tr h="598088">
                <a:tc>
                  <a:txBody>
                    <a:bodyPr/>
                    <a:lstStyle/>
                    <a:p>
                      <a:r>
                        <a:rPr lang="en-GB" sz="1200" dirty="0"/>
                        <a:t>Flood relief channels</a:t>
                      </a:r>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t>Changing the course of the river by cutting out meanders.</a:t>
                      </a:r>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8495800"/>
                  </a:ext>
                </a:extLst>
              </a:tr>
            </a:tbl>
          </a:graphicData>
        </a:graphic>
      </p:graphicFrame>
      <p:pic>
        <p:nvPicPr>
          <p:cNvPr id="4" name="Picture 3">
            <a:extLst>
              <a:ext uri="{FF2B5EF4-FFF2-40B4-BE49-F238E27FC236}">
                <a16:creationId xmlns:a16="http://schemas.microsoft.com/office/drawing/2014/main" id="{55794F7F-C899-F9F2-2282-F7D245D97502}"/>
              </a:ext>
            </a:extLst>
          </p:cNvPr>
          <p:cNvPicPr>
            <a:picLocks noChangeAspect="1"/>
          </p:cNvPicPr>
          <p:nvPr/>
        </p:nvPicPr>
        <p:blipFill>
          <a:blip r:embed="rId4"/>
          <a:stretch>
            <a:fillRect/>
          </a:stretch>
        </p:blipFill>
        <p:spPr>
          <a:xfrm>
            <a:off x="455955" y="3376535"/>
            <a:ext cx="1829799" cy="1223475"/>
          </a:xfrm>
          <a:prstGeom prst="rect">
            <a:avLst/>
          </a:prstGeom>
        </p:spPr>
      </p:pic>
      <p:pic>
        <p:nvPicPr>
          <p:cNvPr id="5" name="Picture 4">
            <a:extLst>
              <a:ext uri="{FF2B5EF4-FFF2-40B4-BE49-F238E27FC236}">
                <a16:creationId xmlns:a16="http://schemas.microsoft.com/office/drawing/2014/main" id="{49BE1F6D-E6E8-1F2E-5C93-529ACD4D0266}"/>
              </a:ext>
            </a:extLst>
          </p:cNvPr>
          <p:cNvPicPr>
            <a:picLocks noChangeAspect="1"/>
          </p:cNvPicPr>
          <p:nvPr/>
        </p:nvPicPr>
        <p:blipFill>
          <a:blip r:embed="rId5"/>
          <a:stretch>
            <a:fillRect/>
          </a:stretch>
        </p:blipFill>
        <p:spPr>
          <a:xfrm>
            <a:off x="2752475" y="3380769"/>
            <a:ext cx="1829799" cy="1219866"/>
          </a:xfrm>
          <a:prstGeom prst="rect">
            <a:avLst/>
          </a:prstGeom>
        </p:spPr>
      </p:pic>
      <p:pic>
        <p:nvPicPr>
          <p:cNvPr id="6" name="Picture 5">
            <a:extLst>
              <a:ext uri="{FF2B5EF4-FFF2-40B4-BE49-F238E27FC236}">
                <a16:creationId xmlns:a16="http://schemas.microsoft.com/office/drawing/2014/main" id="{C89AF02F-3FA8-9F1B-0E20-9A94EF776DB4}"/>
              </a:ext>
            </a:extLst>
          </p:cNvPr>
          <p:cNvPicPr>
            <a:picLocks noChangeAspect="1"/>
          </p:cNvPicPr>
          <p:nvPr/>
        </p:nvPicPr>
        <p:blipFill>
          <a:blip r:embed="rId6"/>
          <a:stretch>
            <a:fillRect/>
          </a:stretch>
        </p:blipFill>
        <p:spPr>
          <a:xfrm>
            <a:off x="2752475" y="4675030"/>
            <a:ext cx="1829799" cy="1371129"/>
          </a:xfrm>
          <a:prstGeom prst="rect">
            <a:avLst/>
          </a:prstGeom>
        </p:spPr>
      </p:pic>
      <p:pic>
        <p:nvPicPr>
          <p:cNvPr id="7" name="Picture 6">
            <a:extLst>
              <a:ext uri="{FF2B5EF4-FFF2-40B4-BE49-F238E27FC236}">
                <a16:creationId xmlns:a16="http://schemas.microsoft.com/office/drawing/2014/main" id="{9D2B4483-F1F5-AB6A-7BCD-EA9A7654C22F}"/>
              </a:ext>
            </a:extLst>
          </p:cNvPr>
          <p:cNvPicPr>
            <a:picLocks noChangeAspect="1"/>
          </p:cNvPicPr>
          <p:nvPr/>
        </p:nvPicPr>
        <p:blipFill>
          <a:blip r:embed="rId7"/>
          <a:srcRect l="19301"/>
          <a:stretch>
            <a:fillRect/>
          </a:stretch>
        </p:blipFill>
        <p:spPr>
          <a:xfrm>
            <a:off x="455954" y="4680544"/>
            <a:ext cx="1832847" cy="1365615"/>
          </a:xfrm>
          <a:prstGeom prst="rect">
            <a:avLst/>
          </a:prstGeom>
        </p:spPr>
      </p:pic>
      <p:sp>
        <p:nvSpPr>
          <p:cNvPr id="8" name="Oval 7">
            <a:extLst>
              <a:ext uri="{FF2B5EF4-FFF2-40B4-BE49-F238E27FC236}">
                <a16:creationId xmlns:a16="http://schemas.microsoft.com/office/drawing/2014/main" id="{2939BB96-E6B5-0B91-3D4D-059E747EA307}"/>
              </a:ext>
            </a:extLst>
          </p:cNvPr>
          <p:cNvSpPr/>
          <p:nvPr/>
        </p:nvSpPr>
        <p:spPr>
          <a:xfrm>
            <a:off x="498764" y="3411893"/>
            <a:ext cx="216130" cy="21613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dirty="0"/>
              <a:t>1</a:t>
            </a:r>
          </a:p>
        </p:txBody>
      </p:sp>
      <p:sp>
        <p:nvSpPr>
          <p:cNvPr id="9" name="Oval 8">
            <a:extLst>
              <a:ext uri="{FF2B5EF4-FFF2-40B4-BE49-F238E27FC236}">
                <a16:creationId xmlns:a16="http://schemas.microsoft.com/office/drawing/2014/main" id="{816D300D-7B76-335C-B641-04AB4F5959FB}"/>
              </a:ext>
            </a:extLst>
          </p:cNvPr>
          <p:cNvSpPr/>
          <p:nvPr/>
        </p:nvSpPr>
        <p:spPr>
          <a:xfrm>
            <a:off x="2795847" y="3411893"/>
            <a:ext cx="216130" cy="21613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dirty="0"/>
              <a:t>2</a:t>
            </a:r>
          </a:p>
        </p:txBody>
      </p:sp>
      <p:sp>
        <p:nvSpPr>
          <p:cNvPr id="11" name="Oval 10">
            <a:extLst>
              <a:ext uri="{FF2B5EF4-FFF2-40B4-BE49-F238E27FC236}">
                <a16:creationId xmlns:a16="http://schemas.microsoft.com/office/drawing/2014/main" id="{E0CA54CF-6A58-41C2-C562-D394E5F2C440}"/>
              </a:ext>
            </a:extLst>
          </p:cNvPr>
          <p:cNvSpPr/>
          <p:nvPr/>
        </p:nvSpPr>
        <p:spPr>
          <a:xfrm>
            <a:off x="498764" y="4710263"/>
            <a:ext cx="216130" cy="21613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dirty="0"/>
              <a:t>3</a:t>
            </a:r>
          </a:p>
        </p:txBody>
      </p:sp>
      <p:sp>
        <p:nvSpPr>
          <p:cNvPr id="12" name="Oval 11">
            <a:extLst>
              <a:ext uri="{FF2B5EF4-FFF2-40B4-BE49-F238E27FC236}">
                <a16:creationId xmlns:a16="http://schemas.microsoft.com/office/drawing/2014/main" id="{9AA3F411-AFD0-5158-D4B1-60A9E93E3C6F}"/>
              </a:ext>
            </a:extLst>
          </p:cNvPr>
          <p:cNvSpPr/>
          <p:nvPr/>
        </p:nvSpPr>
        <p:spPr>
          <a:xfrm>
            <a:off x="2795847" y="4710263"/>
            <a:ext cx="216130" cy="21613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dirty="0"/>
              <a:t>4</a:t>
            </a:r>
          </a:p>
        </p:txBody>
      </p:sp>
      <p:sp>
        <p:nvSpPr>
          <p:cNvPr id="13" name="TextBox 12">
            <a:extLst>
              <a:ext uri="{FF2B5EF4-FFF2-40B4-BE49-F238E27FC236}">
                <a16:creationId xmlns:a16="http://schemas.microsoft.com/office/drawing/2014/main" id="{39119878-77D7-9B30-43BE-0EFADEF067F7}"/>
              </a:ext>
            </a:extLst>
          </p:cNvPr>
          <p:cNvSpPr txBox="1"/>
          <p:nvPr/>
        </p:nvSpPr>
        <p:spPr>
          <a:xfrm>
            <a:off x="625313" y="6048411"/>
            <a:ext cx="1511994" cy="276999"/>
          </a:xfrm>
          <a:prstGeom prst="rect">
            <a:avLst/>
          </a:prstGeom>
          <a:noFill/>
        </p:spPr>
        <p:txBody>
          <a:bodyPr wrap="square" rtlCol="0">
            <a:spAutoFit/>
          </a:bodyPr>
          <a:lstStyle/>
          <a:p>
            <a:r>
              <a:rPr lang="en-GB" sz="1200" dirty="0"/>
              <a:t>Dams and reservoirs</a:t>
            </a:r>
          </a:p>
        </p:txBody>
      </p:sp>
      <p:sp>
        <p:nvSpPr>
          <p:cNvPr id="14" name="TextBox 13">
            <a:extLst>
              <a:ext uri="{FF2B5EF4-FFF2-40B4-BE49-F238E27FC236}">
                <a16:creationId xmlns:a16="http://schemas.microsoft.com/office/drawing/2014/main" id="{C4588BA8-7D5D-6F82-E630-3FB75537457F}"/>
              </a:ext>
            </a:extLst>
          </p:cNvPr>
          <p:cNvSpPr txBox="1"/>
          <p:nvPr/>
        </p:nvSpPr>
        <p:spPr>
          <a:xfrm>
            <a:off x="2486915" y="6050366"/>
            <a:ext cx="1511994" cy="276999"/>
          </a:xfrm>
          <a:prstGeom prst="rect">
            <a:avLst/>
          </a:prstGeom>
          <a:noFill/>
        </p:spPr>
        <p:txBody>
          <a:bodyPr wrap="square" rtlCol="0">
            <a:spAutoFit/>
          </a:bodyPr>
          <a:lstStyle/>
          <a:p>
            <a:r>
              <a:rPr lang="en-GB" sz="1200" dirty="0"/>
              <a:t>Embankments</a:t>
            </a:r>
          </a:p>
        </p:txBody>
      </p:sp>
      <p:sp>
        <p:nvSpPr>
          <p:cNvPr id="15" name="TextBox 14">
            <a:extLst>
              <a:ext uri="{FF2B5EF4-FFF2-40B4-BE49-F238E27FC236}">
                <a16:creationId xmlns:a16="http://schemas.microsoft.com/office/drawing/2014/main" id="{F7B907AF-23AA-AC20-D5A0-6822B2034AE3}"/>
              </a:ext>
            </a:extLst>
          </p:cNvPr>
          <p:cNvSpPr txBox="1"/>
          <p:nvPr/>
        </p:nvSpPr>
        <p:spPr>
          <a:xfrm>
            <a:off x="639231" y="6290244"/>
            <a:ext cx="1511994" cy="276999"/>
          </a:xfrm>
          <a:prstGeom prst="rect">
            <a:avLst/>
          </a:prstGeom>
          <a:noFill/>
        </p:spPr>
        <p:txBody>
          <a:bodyPr wrap="square" rtlCol="0">
            <a:spAutoFit/>
          </a:bodyPr>
          <a:lstStyle/>
          <a:p>
            <a:r>
              <a:rPr lang="en-GB" sz="1200" dirty="0"/>
              <a:t>Straightening</a:t>
            </a:r>
          </a:p>
        </p:txBody>
      </p:sp>
      <p:sp>
        <p:nvSpPr>
          <p:cNvPr id="16" name="TextBox 15">
            <a:extLst>
              <a:ext uri="{FF2B5EF4-FFF2-40B4-BE49-F238E27FC236}">
                <a16:creationId xmlns:a16="http://schemas.microsoft.com/office/drawing/2014/main" id="{8EDB24B2-54EF-7C2F-29AD-8432014D5A02}"/>
              </a:ext>
            </a:extLst>
          </p:cNvPr>
          <p:cNvSpPr txBox="1"/>
          <p:nvPr/>
        </p:nvSpPr>
        <p:spPr>
          <a:xfrm>
            <a:off x="2486915" y="6303811"/>
            <a:ext cx="1511994" cy="276999"/>
          </a:xfrm>
          <a:prstGeom prst="rect">
            <a:avLst/>
          </a:prstGeom>
          <a:noFill/>
        </p:spPr>
        <p:txBody>
          <a:bodyPr wrap="square" rtlCol="0">
            <a:spAutoFit/>
          </a:bodyPr>
          <a:lstStyle/>
          <a:p>
            <a:r>
              <a:rPr lang="en-GB" sz="1200" dirty="0"/>
              <a:t>Flood relief channels</a:t>
            </a:r>
          </a:p>
        </p:txBody>
      </p:sp>
      <p:sp>
        <p:nvSpPr>
          <p:cNvPr id="17" name="Rectangle 16">
            <a:extLst>
              <a:ext uri="{FF2B5EF4-FFF2-40B4-BE49-F238E27FC236}">
                <a16:creationId xmlns:a16="http://schemas.microsoft.com/office/drawing/2014/main" id="{E6B8947D-B73B-B7CB-EE52-3B6AB3289180}"/>
              </a:ext>
            </a:extLst>
          </p:cNvPr>
          <p:cNvSpPr/>
          <p:nvPr/>
        </p:nvSpPr>
        <p:spPr>
          <a:xfrm>
            <a:off x="462304" y="6083500"/>
            <a:ext cx="217610" cy="21761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F81CCF4-6839-58D5-F2E0-AB0C80794E56}"/>
              </a:ext>
            </a:extLst>
          </p:cNvPr>
          <p:cNvSpPr/>
          <p:nvPr/>
        </p:nvSpPr>
        <p:spPr>
          <a:xfrm>
            <a:off x="462304" y="6334517"/>
            <a:ext cx="217610" cy="21761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952F087-D1BB-FDA3-43FA-D0A5DCB17C36}"/>
              </a:ext>
            </a:extLst>
          </p:cNvPr>
          <p:cNvSpPr/>
          <p:nvPr/>
        </p:nvSpPr>
        <p:spPr>
          <a:xfrm>
            <a:off x="2297141" y="6082113"/>
            <a:ext cx="217610" cy="21761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7BA8248-819C-29EA-A7C7-FEBBBA1B5330}"/>
              </a:ext>
            </a:extLst>
          </p:cNvPr>
          <p:cNvSpPr/>
          <p:nvPr/>
        </p:nvSpPr>
        <p:spPr>
          <a:xfrm>
            <a:off x="2297141" y="6333130"/>
            <a:ext cx="217610" cy="21761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7002F247-6316-E155-68A6-9ADD40AEE534}"/>
              </a:ext>
            </a:extLst>
          </p:cNvPr>
          <p:cNvSpPr txBox="1"/>
          <p:nvPr/>
        </p:nvSpPr>
        <p:spPr>
          <a:xfrm>
            <a:off x="5121315" y="3705204"/>
            <a:ext cx="4668728" cy="276999"/>
          </a:xfrm>
          <a:prstGeom prst="rect">
            <a:avLst/>
          </a:prstGeom>
          <a:noFill/>
        </p:spPr>
        <p:txBody>
          <a:bodyPr wrap="square" rtlCol="0">
            <a:spAutoFit/>
          </a:bodyPr>
          <a:lstStyle/>
          <a:p>
            <a:r>
              <a:rPr lang="en-GB" sz="1200" dirty="0"/>
              <a:t>4. Suggest how the strategy shown in Figure 1 helps to manage the river. </a:t>
            </a:r>
          </a:p>
        </p:txBody>
      </p:sp>
      <p:sp>
        <p:nvSpPr>
          <p:cNvPr id="23" name="Rectangle 22">
            <a:extLst>
              <a:ext uri="{FF2B5EF4-FFF2-40B4-BE49-F238E27FC236}">
                <a16:creationId xmlns:a16="http://schemas.microsoft.com/office/drawing/2014/main" id="{103C7A16-E666-6BA9-D79E-5DD6A39EDD51}"/>
              </a:ext>
            </a:extLst>
          </p:cNvPr>
          <p:cNvSpPr/>
          <p:nvPr/>
        </p:nvSpPr>
        <p:spPr>
          <a:xfrm>
            <a:off x="9069703" y="6239846"/>
            <a:ext cx="559347" cy="347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dirty="0">
                <a:solidFill>
                  <a:schemeClr val="tx1"/>
                </a:solidFill>
              </a:rPr>
              <a:t>/ 1</a:t>
            </a:r>
          </a:p>
        </p:txBody>
      </p:sp>
      <p:cxnSp>
        <p:nvCxnSpPr>
          <p:cNvPr id="24" name="Straight Connector 23">
            <a:extLst>
              <a:ext uri="{FF2B5EF4-FFF2-40B4-BE49-F238E27FC236}">
                <a16:creationId xmlns:a16="http://schemas.microsoft.com/office/drawing/2014/main" id="{E19A0289-088C-F6BE-6E87-7367DBB7E308}"/>
              </a:ext>
            </a:extLst>
          </p:cNvPr>
          <p:cNvCxnSpPr>
            <a:cxnSpLocks/>
          </p:cNvCxnSpPr>
          <p:nvPr/>
        </p:nvCxnSpPr>
        <p:spPr>
          <a:xfrm>
            <a:off x="5362563" y="5760367"/>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C4A674B-0540-6980-A091-9F5A4FF1BCA2}"/>
              </a:ext>
            </a:extLst>
          </p:cNvPr>
          <p:cNvCxnSpPr>
            <a:cxnSpLocks/>
          </p:cNvCxnSpPr>
          <p:nvPr/>
        </p:nvCxnSpPr>
        <p:spPr>
          <a:xfrm>
            <a:off x="5362563" y="6191442"/>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777B24EF-5ED7-94E6-5C53-E9F4015946BD}"/>
              </a:ext>
            </a:extLst>
          </p:cNvPr>
          <p:cNvPicPr>
            <a:picLocks noChangeAspect="1"/>
          </p:cNvPicPr>
          <p:nvPr/>
        </p:nvPicPr>
        <p:blipFill>
          <a:blip r:embed="rId5"/>
          <a:stretch>
            <a:fillRect/>
          </a:stretch>
        </p:blipFill>
        <p:spPr>
          <a:xfrm>
            <a:off x="6540778" y="4140728"/>
            <a:ext cx="1829799" cy="1219866"/>
          </a:xfrm>
          <a:prstGeom prst="rect">
            <a:avLst/>
          </a:prstGeom>
        </p:spPr>
      </p:pic>
      <p:sp>
        <p:nvSpPr>
          <p:cNvPr id="32" name="TextBox 31">
            <a:extLst>
              <a:ext uri="{FF2B5EF4-FFF2-40B4-BE49-F238E27FC236}">
                <a16:creationId xmlns:a16="http://schemas.microsoft.com/office/drawing/2014/main" id="{8DA0DAE9-CF62-E7D2-0298-143EC2670CB1}"/>
              </a:ext>
            </a:extLst>
          </p:cNvPr>
          <p:cNvSpPr txBox="1"/>
          <p:nvPr/>
        </p:nvSpPr>
        <p:spPr>
          <a:xfrm>
            <a:off x="6781298" y="3905090"/>
            <a:ext cx="1348758" cy="276999"/>
          </a:xfrm>
          <a:prstGeom prst="rect">
            <a:avLst/>
          </a:prstGeom>
          <a:noFill/>
        </p:spPr>
        <p:txBody>
          <a:bodyPr wrap="square" rtlCol="0">
            <a:spAutoFit/>
          </a:bodyPr>
          <a:lstStyle/>
          <a:p>
            <a:pPr algn="ctr"/>
            <a:r>
              <a:rPr lang="en-GB" sz="1200" b="1" dirty="0"/>
              <a:t>Figure 1</a:t>
            </a:r>
          </a:p>
        </p:txBody>
      </p:sp>
    </p:spTree>
    <p:extLst>
      <p:ext uri="{BB962C8B-B14F-4D97-AF65-F5344CB8AC3E}">
        <p14:creationId xmlns:p14="http://schemas.microsoft.com/office/powerpoint/2010/main" val="1704756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615ECC9F-E110-F074-79B3-E03AFE3C33FB}"/>
              </a:ext>
            </a:extLst>
          </p:cNvPr>
          <p:cNvSpPr/>
          <p:nvPr/>
        </p:nvSpPr>
        <p:spPr>
          <a:xfrm>
            <a:off x="185620" y="234177"/>
            <a:ext cx="9512562" cy="6394274"/>
          </a:xfrm>
          <a:custGeom>
            <a:avLst/>
            <a:gdLst>
              <a:gd name="connsiteX0" fmla="*/ 0 w 9512562"/>
              <a:gd name="connsiteY0" fmla="*/ 58572 h 6394274"/>
              <a:gd name="connsiteX1" fmla="*/ 58572 w 9512562"/>
              <a:gd name="connsiteY1" fmla="*/ 0 h 6394274"/>
              <a:gd name="connsiteX2" fmla="*/ 917582 w 9512562"/>
              <a:gd name="connsiteY2" fmla="*/ 0 h 6394274"/>
              <a:gd name="connsiteX3" fmla="*/ 1494729 w 9512562"/>
              <a:gd name="connsiteY3" fmla="*/ 0 h 6394274"/>
              <a:gd name="connsiteX4" fmla="*/ 1977922 w 9512562"/>
              <a:gd name="connsiteY4" fmla="*/ 0 h 6394274"/>
              <a:gd name="connsiteX5" fmla="*/ 2742977 w 9512562"/>
              <a:gd name="connsiteY5" fmla="*/ 0 h 6394274"/>
              <a:gd name="connsiteX6" fmla="*/ 3320124 w 9512562"/>
              <a:gd name="connsiteY6" fmla="*/ 0 h 6394274"/>
              <a:gd name="connsiteX7" fmla="*/ 4179134 w 9512562"/>
              <a:gd name="connsiteY7" fmla="*/ 0 h 6394274"/>
              <a:gd name="connsiteX8" fmla="*/ 4662327 w 9512562"/>
              <a:gd name="connsiteY8" fmla="*/ 0 h 6394274"/>
              <a:gd name="connsiteX9" fmla="*/ 5521336 w 9512562"/>
              <a:gd name="connsiteY9" fmla="*/ 0 h 6394274"/>
              <a:gd name="connsiteX10" fmla="*/ 5910575 w 9512562"/>
              <a:gd name="connsiteY10" fmla="*/ 0 h 6394274"/>
              <a:gd name="connsiteX11" fmla="*/ 6581676 w 9512562"/>
              <a:gd name="connsiteY11" fmla="*/ 0 h 6394274"/>
              <a:gd name="connsiteX12" fmla="*/ 7252778 w 9512562"/>
              <a:gd name="connsiteY12" fmla="*/ 0 h 6394274"/>
              <a:gd name="connsiteX13" fmla="*/ 7829925 w 9512562"/>
              <a:gd name="connsiteY13" fmla="*/ 0 h 6394274"/>
              <a:gd name="connsiteX14" fmla="*/ 8688935 w 9512562"/>
              <a:gd name="connsiteY14" fmla="*/ 0 h 6394274"/>
              <a:gd name="connsiteX15" fmla="*/ 9453990 w 9512562"/>
              <a:gd name="connsiteY15" fmla="*/ 0 h 6394274"/>
              <a:gd name="connsiteX16" fmla="*/ 9512562 w 9512562"/>
              <a:gd name="connsiteY16" fmla="*/ 58572 h 6394274"/>
              <a:gd name="connsiteX17" fmla="*/ 9512562 w 9512562"/>
              <a:gd name="connsiteY17" fmla="*/ 818802 h 6394274"/>
              <a:gd name="connsiteX18" fmla="*/ 9512562 w 9512562"/>
              <a:gd name="connsiteY18" fmla="*/ 1516261 h 6394274"/>
              <a:gd name="connsiteX19" fmla="*/ 9512562 w 9512562"/>
              <a:gd name="connsiteY19" fmla="*/ 2025406 h 6394274"/>
              <a:gd name="connsiteX20" fmla="*/ 9512562 w 9512562"/>
              <a:gd name="connsiteY20" fmla="*/ 2597322 h 6394274"/>
              <a:gd name="connsiteX21" fmla="*/ 9512562 w 9512562"/>
              <a:gd name="connsiteY21" fmla="*/ 3420324 h 6394274"/>
              <a:gd name="connsiteX22" fmla="*/ 9512562 w 9512562"/>
              <a:gd name="connsiteY22" fmla="*/ 4117783 h 6394274"/>
              <a:gd name="connsiteX23" fmla="*/ 9512562 w 9512562"/>
              <a:gd name="connsiteY23" fmla="*/ 4689699 h 6394274"/>
              <a:gd name="connsiteX24" fmla="*/ 9512562 w 9512562"/>
              <a:gd name="connsiteY24" fmla="*/ 5387158 h 6394274"/>
              <a:gd name="connsiteX25" fmla="*/ 9512562 w 9512562"/>
              <a:gd name="connsiteY25" fmla="*/ 6335702 h 6394274"/>
              <a:gd name="connsiteX26" fmla="*/ 9453990 w 9512562"/>
              <a:gd name="connsiteY26" fmla="*/ 6394274 h 6394274"/>
              <a:gd name="connsiteX27" fmla="*/ 8594980 w 9512562"/>
              <a:gd name="connsiteY27" fmla="*/ 6394274 h 6394274"/>
              <a:gd name="connsiteX28" fmla="*/ 7829925 w 9512562"/>
              <a:gd name="connsiteY28" fmla="*/ 6394274 h 6394274"/>
              <a:gd name="connsiteX29" fmla="*/ 7346732 w 9512562"/>
              <a:gd name="connsiteY29" fmla="*/ 6394274 h 6394274"/>
              <a:gd name="connsiteX30" fmla="*/ 6581676 w 9512562"/>
              <a:gd name="connsiteY30" fmla="*/ 6394274 h 6394274"/>
              <a:gd name="connsiteX31" fmla="*/ 6192438 w 9512562"/>
              <a:gd name="connsiteY31" fmla="*/ 6394274 h 6394274"/>
              <a:gd name="connsiteX32" fmla="*/ 5427382 w 9512562"/>
              <a:gd name="connsiteY32" fmla="*/ 6394274 h 6394274"/>
              <a:gd name="connsiteX33" fmla="*/ 4944189 w 9512562"/>
              <a:gd name="connsiteY33" fmla="*/ 6394274 h 6394274"/>
              <a:gd name="connsiteX34" fmla="*/ 4554951 w 9512562"/>
              <a:gd name="connsiteY34" fmla="*/ 6394274 h 6394274"/>
              <a:gd name="connsiteX35" fmla="*/ 4071758 w 9512562"/>
              <a:gd name="connsiteY35" fmla="*/ 6394274 h 6394274"/>
              <a:gd name="connsiteX36" fmla="*/ 3306702 w 9512562"/>
              <a:gd name="connsiteY36" fmla="*/ 6394274 h 6394274"/>
              <a:gd name="connsiteX37" fmla="*/ 2823509 w 9512562"/>
              <a:gd name="connsiteY37" fmla="*/ 6394274 h 6394274"/>
              <a:gd name="connsiteX38" fmla="*/ 2434271 w 9512562"/>
              <a:gd name="connsiteY38" fmla="*/ 6394274 h 6394274"/>
              <a:gd name="connsiteX39" fmla="*/ 1951078 w 9512562"/>
              <a:gd name="connsiteY39" fmla="*/ 6394274 h 6394274"/>
              <a:gd name="connsiteX40" fmla="*/ 1373931 w 9512562"/>
              <a:gd name="connsiteY40" fmla="*/ 6394274 h 6394274"/>
              <a:gd name="connsiteX41" fmla="*/ 702829 w 9512562"/>
              <a:gd name="connsiteY41" fmla="*/ 6394274 h 6394274"/>
              <a:gd name="connsiteX42" fmla="*/ 58572 w 9512562"/>
              <a:gd name="connsiteY42" fmla="*/ 6394274 h 6394274"/>
              <a:gd name="connsiteX43" fmla="*/ 0 w 9512562"/>
              <a:gd name="connsiteY43" fmla="*/ 6335702 h 6394274"/>
              <a:gd name="connsiteX44" fmla="*/ 0 w 9512562"/>
              <a:gd name="connsiteY44" fmla="*/ 5638243 h 6394274"/>
              <a:gd name="connsiteX45" fmla="*/ 0 w 9512562"/>
              <a:gd name="connsiteY45" fmla="*/ 4878013 h 6394274"/>
              <a:gd name="connsiteX46" fmla="*/ 0 w 9512562"/>
              <a:gd name="connsiteY46" fmla="*/ 4243325 h 6394274"/>
              <a:gd name="connsiteX47" fmla="*/ 0 w 9512562"/>
              <a:gd name="connsiteY47" fmla="*/ 3483095 h 6394274"/>
              <a:gd name="connsiteX48" fmla="*/ 0 w 9512562"/>
              <a:gd name="connsiteY48" fmla="*/ 2911179 h 6394274"/>
              <a:gd name="connsiteX49" fmla="*/ 0 w 9512562"/>
              <a:gd name="connsiteY49" fmla="*/ 2213720 h 6394274"/>
              <a:gd name="connsiteX50" fmla="*/ 0 w 9512562"/>
              <a:gd name="connsiteY50" fmla="*/ 1704575 h 6394274"/>
              <a:gd name="connsiteX51" fmla="*/ 0 w 9512562"/>
              <a:gd name="connsiteY51" fmla="*/ 881573 h 6394274"/>
              <a:gd name="connsiteX52" fmla="*/ 0 w 9512562"/>
              <a:gd name="connsiteY52" fmla="*/ 58572 h 63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512562" h="6394274" extrusionOk="0">
                <a:moveTo>
                  <a:pt x="0" y="58572"/>
                </a:moveTo>
                <a:cubicBezTo>
                  <a:pt x="-3685" y="23951"/>
                  <a:pt x="24651" y="590"/>
                  <a:pt x="58572" y="0"/>
                </a:cubicBezTo>
                <a:cubicBezTo>
                  <a:pt x="299176" y="-22470"/>
                  <a:pt x="682822" y="-10842"/>
                  <a:pt x="917582" y="0"/>
                </a:cubicBezTo>
                <a:cubicBezTo>
                  <a:pt x="1152342" y="10842"/>
                  <a:pt x="1310601" y="-18490"/>
                  <a:pt x="1494729" y="0"/>
                </a:cubicBezTo>
                <a:cubicBezTo>
                  <a:pt x="1678857" y="18490"/>
                  <a:pt x="1844139" y="-15642"/>
                  <a:pt x="1977922" y="0"/>
                </a:cubicBezTo>
                <a:cubicBezTo>
                  <a:pt x="2111705" y="15642"/>
                  <a:pt x="2568388" y="28883"/>
                  <a:pt x="2742977" y="0"/>
                </a:cubicBezTo>
                <a:cubicBezTo>
                  <a:pt x="2917567" y="-28883"/>
                  <a:pt x="3049391" y="26225"/>
                  <a:pt x="3320124" y="0"/>
                </a:cubicBezTo>
                <a:cubicBezTo>
                  <a:pt x="3590857" y="-26225"/>
                  <a:pt x="3968496" y="-12058"/>
                  <a:pt x="4179134" y="0"/>
                </a:cubicBezTo>
                <a:cubicBezTo>
                  <a:pt x="4389772" y="12058"/>
                  <a:pt x="4444524" y="-12252"/>
                  <a:pt x="4662327" y="0"/>
                </a:cubicBezTo>
                <a:cubicBezTo>
                  <a:pt x="4880130" y="12252"/>
                  <a:pt x="5304427" y="-21745"/>
                  <a:pt x="5521336" y="0"/>
                </a:cubicBezTo>
                <a:cubicBezTo>
                  <a:pt x="5738245" y="21745"/>
                  <a:pt x="5779181" y="7639"/>
                  <a:pt x="5910575" y="0"/>
                </a:cubicBezTo>
                <a:cubicBezTo>
                  <a:pt x="6041969" y="-7639"/>
                  <a:pt x="6388463" y="-1356"/>
                  <a:pt x="6581676" y="0"/>
                </a:cubicBezTo>
                <a:cubicBezTo>
                  <a:pt x="6774889" y="1356"/>
                  <a:pt x="7071033" y="-23961"/>
                  <a:pt x="7252778" y="0"/>
                </a:cubicBezTo>
                <a:cubicBezTo>
                  <a:pt x="7434523" y="23961"/>
                  <a:pt x="7613110" y="7442"/>
                  <a:pt x="7829925" y="0"/>
                </a:cubicBezTo>
                <a:cubicBezTo>
                  <a:pt x="8046740" y="-7442"/>
                  <a:pt x="8468695" y="-14971"/>
                  <a:pt x="8688935" y="0"/>
                </a:cubicBezTo>
                <a:cubicBezTo>
                  <a:pt x="8909175" y="14971"/>
                  <a:pt x="9144549" y="-12811"/>
                  <a:pt x="9453990" y="0"/>
                </a:cubicBezTo>
                <a:cubicBezTo>
                  <a:pt x="9481475" y="799"/>
                  <a:pt x="9510362" y="24706"/>
                  <a:pt x="9512562" y="58572"/>
                </a:cubicBezTo>
                <a:cubicBezTo>
                  <a:pt x="9548082" y="285961"/>
                  <a:pt x="9515274" y="452187"/>
                  <a:pt x="9512562" y="818802"/>
                </a:cubicBezTo>
                <a:cubicBezTo>
                  <a:pt x="9509851" y="1185417"/>
                  <a:pt x="9494692" y="1313679"/>
                  <a:pt x="9512562" y="1516261"/>
                </a:cubicBezTo>
                <a:cubicBezTo>
                  <a:pt x="9530432" y="1718843"/>
                  <a:pt x="9536278" y="1911141"/>
                  <a:pt x="9512562" y="2025406"/>
                </a:cubicBezTo>
                <a:cubicBezTo>
                  <a:pt x="9488846" y="2139672"/>
                  <a:pt x="9521889" y="2434327"/>
                  <a:pt x="9512562" y="2597322"/>
                </a:cubicBezTo>
                <a:cubicBezTo>
                  <a:pt x="9503235" y="2760317"/>
                  <a:pt x="9476517" y="3191249"/>
                  <a:pt x="9512562" y="3420324"/>
                </a:cubicBezTo>
                <a:cubicBezTo>
                  <a:pt x="9548607" y="3649399"/>
                  <a:pt x="9538798" y="3954388"/>
                  <a:pt x="9512562" y="4117783"/>
                </a:cubicBezTo>
                <a:cubicBezTo>
                  <a:pt x="9486326" y="4281178"/>
                  <a:pt x="9537820" y="4480403"/>
                  <a:pt x="9512562" y="4689699"/>
                </a:cubicBezTo>
                <a:cubicBezTo>
                  <a:pt x="9487304" y="4898995"/>
                  <a:pt x="9523748" y="5199052"/>
                  <a:pt x="9512562" y="5387158"/>
                </a:cubicBezTo>
                <a:cubicBezTo>
                  <a:pt x="9501376" y="5575264"/>
                  <a:pt x="9467936" y="6055632"/>
                  <a:pt x="9512562" y="6335702"/>
                </a:cubicBezTo>
                <a:cubicBezTo>
                  <a:pt x="9514909" y="6360830"/>
                  <a:pt x="9490742" y="6399036"/>
                  <a:pt x="9453990" y="6394274"/>
                </a:cubicBezTo>
                <a:cubicBezTo>
                  <a:pt x="9070804" y="6427831"/>
                  <a:pt x="8828185" y="6420036"/>
                  <a:pt x="8594980" y="6394274"/>
                </a:cubicBezTo>
                <a:cubicBezTo>
                  <a:pt x="8361775" y="6368513"/>
                  <a:pt x="8090006" y="6403087"/>
                  <a:pt x="7829925" y="6394274"/>
                </a:cubicBezTo>
                <a:cubicBezTo>
                  <a:pt x="7569844" y="6385461"/>
                  <a:pt x="7531316" y="6416916"/>
                  <a:pt x="7346732" y="6394274"/>
                </a:cubicBezTo>
                <a:cubicBezTo>
                  <a:pt x="7162148" y="6371632"/>
                  <a:pt x="6812102" y="6420881"/>
                  <a:pt x="6581676" y="6394274"/>
                </a:cubicBezTo>
                <a:cubicBezTo>
                  <a:pt x="6351250" y="6367667"/>
                  <a:pt x="6288588" y="6401665"/>
                  <a:pt x="6192438" y="6394274"/>
                </a:cubicBezTo>
                <a:cubicBezTo>
                  <a:pt x="6096288" y="6386883"/>
                  <a:pt x="5778538" y="6422939"/>
                  <a:pt x="5427382" y="6394274"/>
                </a:cubicBezTo>
                <a:cubicBezTo>
                  <a:pt x="5076226" y="6365609"/>
                  <a:pt x="5120293" y="6388901"/>
                  <a:pt x="4944189" y="6394274"/>
                </a:cubicBezTo>
                <a:cubicBezTo>
                  <a:pt x="4768085" y="6399647"/>
                  <a:pt x="4680441" y="6378017"/>
                  <a:pt x="4554951" y="6394274"/>
                </a:cubicBezTo>
                <a:cubicBezTo>
                  <a:pt x="4429461" y="6410531"/>
                  <a:pt x="4297271" y="6373088"/>
                  <a:pt x="4071758" y="6394274"/>
                </a:cubicBezTo>
                <a:cubicBezTo>
                  <a:pt x="3846245" y="6415460"/>
                  <a:pt x="3551599" y="6376726"/>
                  <a:pt x="3306702" y="6394274"/>
                </a:cubicBezTo>
                <a:cubicBezTo>
                  <a:pt x="3061805" y="6411822"/>
                  <a:pt x="3028850" y="6385024"/>
                  <a:pt x="2823509" y="6394274"/>
                </a:cubicBezTo>
                <a:cubicBezTo>
                  <a:pt x="2618168" y="6403524"/>
                  <a:pt x="2608670" y="6400876"/>
                  <a:pt x="2434271" y="6394274"/>
                </a:cubicBezTo>
                <a:cubicBezTo>
                  <a:pt x="2259872" y="6387672"/>
                  <a:pt x="2190517" y="6372013"/>
                  <a:pt x="1951078" y="6394274"/>
                </a:cubicBezTo>
                <a:cubicBezTo>
                  <a:pt x="1711639" y="6416535"/>
                  <a:pt x="1561982" y="6392955"/>
                  <a:pt x="1373931" y="6394274"/>
                </a:cubicBezTo>
                <a:cubicBezTo>
                  <a:pt x="1185880" y="6395593"/>
                  <a:pt x="987573" y="6412901"/>
                  <a:pt x="702829" y="6394274"/>
                </a:cubicBezTo>
                <a:cubicBezTo>
                  <a:pt x="418085" y="6375647"/>
                  <a:pt x="208811" y="6383337"/>
                  <a:pt x="58572" y="6394274"/>
                </a:cubicBezTo>
                <a:cubicBezTo>
                  <a:pt x="29007" y="6401427"/>
                  <a:pt x="6444" y="6371048"/>
                  <a:pt x="0" y="6335702"/>
                </a:cubicBezTo>
                <a:cubicBezTo>
                  <a:pt x="-5517" y="6081092"/>
                  <a:pt x="-31884" y="5942672"/>
                  <a:pt x="0" y="5638243"/>
                </a:cubicBezTo>
                <a:cubicBezTo>
                  <a:pt x="31884" y="5333814"/>
                  <a:pt x="-36977" y="5192283"/>
                  <a:pt x="0" y="4878013"/>
                </a:cubicBezTo>
                <a:cubicBezTo>
                  <a:pt x="36977" y="4563743"/>
                  <a:pt x="-23615" y="4394678"/>
                  <a:pt x="0" y="4243325"/>
                </a:cubicBezTo>
                <a:cubicBezTo>
                  <a:pt x="23615" y="4091972"/>
                  <a:pt x="-3333" y="3710912"/>
                  <a:pt x="0" y="3483095"/>
                </a:cubicBezTo>
                <a:cubicBezTo>
                  <a:pt x="3333" y="3255278"/>
                  <a:pt x="-13403" y="3098419"/>
                  <a:pt x="0" y="2911179"/>
                </a:cubicBezTo>
                <a:cubicBezTo>
                  <a:pt x="13403" y="2723939"/>
                  <a:pt x="-25279" y="2458936"/>
                  <a:pt x="0" y="2213720"/>
                </a:cubicBezTo>
                <a:cubicBezTo>
                  <a:pt x="25279" y="1968504"/>
                  <a:pt x="14323" y="1842326"/>
                  <a:pt x="0" y="1704575"/>
                </a:cubicBezTo>
                <a:cubicBezTo>
                  <a:pt x="-14323" y="1566824"/>
                  <a:pt x="28155" y="1190409"/>
                  <a:pt x="0" y="881573"/>
                </a:cubicBezTo>
                <a:cubicBezTo>
                  <a:pt x="-28155" y="572737"/>
                  <a:pt x="18935" y="447603"/>
                  <a:pt x="0" y="58572"/>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91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Google Shape;56;p13">
            <a:extLst>
              <a:ext uri="{FF2B5EF4-FFF2-40B4-BE49-F238E27FC236}">
                <a16:creationId xmlns:a16="http://schemas.microsoft.com/office/drawing/2014/main" id="{D70F24E0-DF98-54DA-6232-E3B913C058AD}"/>
              </a:ext>
            </a:extLst>
          </p:cNvPr>
          <p:cNvSpPr txBox="1"/>
          <p:nvPr/>
        </p:nvSpPr>
        <p:spPr>
          <a:xfrm>
            <a:off x="261429" y="409378"/>
            <a:ext cx="4681653" cy="116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Learning Review - 9</a:t>
            </a:r>
          </a:p>
          <a:p>
            <a:pPr lvl="0"/>
            <a:r>
              <a:rPr lang="en-GB" sz="2000" b="1" dirty="0">
                <a:solidFill>
                  <a:schemeClr val="accent6">
                    <a:lumMod val="50000"/>
                  </a:schemeClr>
                </a:solidFill>
                <a:latin typeface="Amatic SC"/>
                <a:ea typeface="Amatic SC"/>
                <a:cs typeface="Amatic SC"/>
                <a:sym typeface="Amatic SC"/>
              </a:rPr>
              <a:t>Hard Engineering River Management</a:t>
            </a:r>
            <a:endParaRPr lang="en-GB" sz="1050" b="1" dirty="0">
              <a:latin typeface="Amatic SC"/>
              <a:ea typeface="Amatic SC"/>
              <a:cs typeface="Amatic SC"/>
              <a:sym typeface="Amatic SC"/>
            </a:endParaRPr>
          </a:p>
        </p:txBody>
      </p:sp>
      <p:pic>
        <p:nvPicPr>
          <p:cNvPr id="2" name="Picture 1">
            <a:extLst>
              <a:ext uri="{FF2B5EF4-FFF2-40B4-BE49-F238E27FC236}">
                <a16:creationId xmlns:a16="http://schemas.microsoft.com/office/drawing/2014/main" id="{947024CF-8CD6-FF6C-1063-7DDE031656B0}"/>
              </a:ext>
            </a:extLst>
          </p:cNvPr>
          <p:cNvPicPr>
            <a:picLocks noChangeAspect="1"/>
          </p:cNvPicPr>
          <p:nvPr/>
        </p:nvPicPr>
        <p:blipFill>
          <a:blip r:embed="rId3"/>
          <a:stretch>
            <a:fillRect/>
          </a:stretch>
        </p:blipFill>
        <p:spPr>
          <a:xfrm>
            <a:off x="360452" y="347096"/>
            <a:ext cx="1527061" cy="169014"/>
          </a:xfrm>
          <a:prstGeom prst="rect">
            <a:avLst/>
          </a:prstGeom>
        </p:spPr>
      </p:pic>
      <p:sp>
        <p:nvSpPr>
          <p:cNvPr id="42" name="Google Shape;56;p13">
            <a:extLst>
              <a:ext uri="{FF2B5EF4-FFF2-40B4-BE49-F238E27FC236}">
                <a16:creationId xmlns:a16="http://schemas.microsoft.com/office/drawing/2014/main" id="{1563278C-626A-5E83-56BE-2CBD95B88006}"/>
              </a:ext>
            </a:extLst>
          </p:cNvPr>
          <p:cNvSpPr txBox="1"/>
          <p:nvPr/>
        </p:nvSpPr>
        <p:spPr>
          <a:xfrm>
            <a:off x="9259503" y="103171"/>
            <a:ext cx="1436914" cy="8309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R9</a:t>
            </a:r>
            <a:endParaRPr b="1" dirty="0">
              <a:latin typeface="Amatic SC"/>
              <a:ea typeface="Amatic SC"/>
              <a:cs typeface="Amatic SC"/>
              <a:sym typeface="Amatic SC"/>
            </a:endParaRPr>
          </a:p>
        </p:txBody>
      </p:sp>
      <p:sp>
        <p:nvSpPr>
          <p:cNvPr id="4" name="TextBox 3">
            <a:extLst>
              <a:ext uri="{FF2B5EF4-FFF2-40B4-BE49-F238E27FC236}">
                <a16:creationId xmlns:a16="http://schemas.microsoft.com/office/drawing/2014/main" id="{E6922528-558C-410E-7743-B14D9DE46394}"/>
              </a:ext>
            </a:extLst>
          </p:cNvPr>
          <p:cNvSpPr txBox="1"/>
          <p:nvPr/>
        </p:nvSpPr>
        <p:spPr>
          <a:xfrm>
            <a:off x="299951" y="1365678"/>
            <a:ext cx="4668728" cy="276999"/>
          </a:xfrm>
          <a:prstGeom prst="rect">
            <a:avLst/>
          </a:prstGeom>
          <a:noFill/>
        </p:spPr>
        <p:txBody>
          <a:bodyPr wrap="square" rtlCol="0">
            <a:spAutoFit/>
          </a:bodyPr>
          <a:lstStyle/>
          <a:p>
            <a:r>
              <a:rPr lang="en-GB" sz="1200" dirty="0"/>
              <a:t>5. Suggest how the strategy shown in Figure 2 helps to manage the river. </a:t>
            </a:r>
          </a:p>
        </p:txBody>
      </p:sp>
      <p:sp>
        <p:nvSpPr>
          <p:cNvPr id="5" name="Rectangle 4">
            <a:extLst>
              <a:ext uri="{FF2B5EF4-FFF2-40B4-BE49-F238E27FC236}">
                <a16:creationId xmlns:a16="http://schemas.microsoft.com/office/drawing/2014/main" id="{6AD4BAA7-6E1D-413D-E58A-C7F21E8A1983}"/>
              </a:ext>
            </a:extLst>
          </p:cNvPr>
          <p:cNvSpPr/>
          <p:nvPr/>
        </p:nvSpPr>
        <p:spPr>
          <a:xfrm>
            <a:off x="4246107" y="6042264"/>
            <a:ext cx="559347" cy="347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dirty="0">
                <a:solidFill>
                  <a:schemeClr val="tx1"/>
                </a:solidFill>
              </a:rPr>
              <a:t>/ 1</a:t>
            </a:r>
          </a:p>
        </p:txBody>
      </p:sp>
      <p:cxnSp>
        <p:nvCxnSpPr>
          <p:cNvPr id="6" name="Straight Connector 5">
            <a:extLst>
              <a:ext uri="{FF2B5EF4-FFF2-40B4-BE49-F238E27FC236}">
                <a16:creationId xmlns:a16="http://schemas.microsoft.com/office/drawing/2014/main" id="{8FAF1CA7-0DBA-A755-4BA5-FE7D91E006AD}"/>
              </a:ext>
            </a:extLst>
          </p:cNvPr>
          <p:cNvCxnSpPr>
            <a:cxnSpLocks/>
          </p:cNvCxnSpPr>
          <p:nvPr/>
        </p:nvCxnSpPr>
        <p:spPr>
          <a:xfrm>
            <a:off x="541199" y="5948755"/>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3A42157-C39B-5E64-6455-5C9298BDAA0C}"/>
              </a:ext>
            </a:extLst>
          </p:cNvPr>
          <p:cNvCxnSpPr>
            <a:cxnSpLocks/>
          </p:cNvCxnSpPr>
          <p:nvPr/>
        </p:nvCxnSpPr>
        <p:spPr>
          <a:xfrm>
            <a:off x="541199" y="5584700"/>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descr="A aerial view of a river&#10;&#10;AI-generated content may be incorrect.">
            <a:extLst>
              <a:ext uri="{FF2B5EF4-FFF2-40B4-BE49-F238E27FC236}">
                <a16:creationId xmlns:a16="http://schemas.microsoft.com/office/drawing/2014/main" id="{5100C72C-0574-92A9-8DF5-BDACCBE88A65}"/>
              </a:ext>
            </a:extLst>
          </p:cNvPr>
          <p:cNvPicPr>
            <a:picLocks noChangeAspect="1"/>
          </p:cNvPicPr>
          <p:nvPr/>
        </p:nvPicPr>
        <p:blipFill>
          <a:blip r:embed="rId4"/>
          <a:stretch>
            <a:fillRect/>
          </a:stretch>
        </p:blipFill>
        <p:spPr>
          <a:xfrm>
            <a:off x="1229085" y="1846727"/>
            <a:ext cx="2691273" cy="3397863"/>
          </a:xfrm>
          <a:prstGeom prst="rect">
            <a:avLst/>
          </a:prstGeom>
        </p:spPr>
      </p:pic>
      <p:sp>
        <p:nvSpPr>
          <p:cNvPr id="20" name="TextBox 19">
            <a:extLst>
              <a:ext uri="{FF2B5EF4-FFF2-40B4-BE49-F238E27FC236}">
                <a16:creationId xmlns:a16="http://schemas.microsoft.com/office/drawing/2014/main" id="{0A642990-A9D5-C957-623B-7F10E308921A}"/>
              </a:ext>
            </a:extLst>
          </p:cNvPr>
          <p:cNvSpPr txBox="1"/>
          <p:nvPr/>
        </p:nvSpPr>
        <p:spPr>
          <a:xfrm>
            <a:off x="1959936" y="1605934"/>
            <a:ext cx="1348758" cy="276999"/>
          </a:xfrm>
          <a:prstGeom prst="rect">
            <a:avLst/>
          </a:prstGeom>
          <a:noFill/>
        </p:spPr>
        <p:txBody>
          <a:bodyPr wrap="square" rtlCol="0">
            <a:spAutoFit/>
          </a:bodyPr>
          <a:lstStyle/>
          <a:p>
            <a:pPr algn="ctr"/>
            <a:r>
              <a:rPr lang="en-GB" sz="1200" b="1" dirty="0"/>
              <a:t>Figure 2</a:t>
            </a:r>
          </a:p>
        </p:txBody>
      </p:sp>
      <p:sp>
        <p:nvSpPr>
          <p:cNvPr id="32" name="TextBox 31">
            <a:extLst>
              <a:ext uri="{FF2B5EF4-FFF2-40B4-BE49-F238E27FC236}">
                <a16:creationId xmlns:a16="http://schemas.microsoft.com/office/drawing/2014/main" id="{E4EE3039-BB6D-0BF9-9C0E-BAA67CE0E365}"/>
              </a:ext>
            </a:extLst>
          </p:cNvPr>
          <p:cNvSpPr txBox="1"/>
          <p:nvPr/>
        </p:nvSpPr>
        <p:spPr>
          <a:xfrm>
            <a:off x="5121314" y="282151"/>
            <a:ext cx="4424233" cy="461665"/>
          </a:xfrm>
          <a:prstGeom prst="rect">
            <a:avLst/>
          </a:prstGeom>
          <a:noFill/>
        </p:spPr>
        <p:txBody>
          <a:bodyPr wrap="square" rtlCol="0">
            <a:spAutoFit/>
          </a:bodyPr>
          <a:lstStyle/>
          <a:p>
            <a:r>
              <a:rPr lang="en-GB" sz="1200" dirty="0"/>
              <a:t>6. Suggest how the strategy shown in Figure 3 helps to manage the river. </a:t>
            </a:r>
          </a:p>
        </p:txBody>
      </p:sp>
      <p:pic>
        <p:nvPicPr>
          <p:cNvPr id="33" name="Picture 32" descr="A park with a fence and trees&#10;&#10;AI-generated content may be incorrect.">
            <a:extLst>
              <a:ext uri="{FF2B5EF4-FFF2-40B4-BE49-F238E27FC236}">
                <a16:creationId xmlns:a16="http://schemas.microsoft.com/office/drawing/2014/main" id="{19F1F08C-6B44-751C-FB94-9EC9B6D6784C}"/>
              </a:ext>
            </a:extLst>
          </p:cNvPr>
          <p:cNvPicPr>
            <a:picLocks noChangeAspect="1"/>
          </p:cNvPicPr>
          <p:nvPr/>
        </p:nvPicPr>
        <p:blipFill>
          <a:blip r:embed="rId5"/>
          <a:stretch>
            <a:fillRect/>
          </a:stretch>
        </p:blipFill>
        <p:spPr>
          <a:xfrm>
            <a:off x="6106359" y="853757"/>
            <a:ext cx="2544165" cy="1696110"/>
          </a:xfrm>
          <a:prstGeom prst="rect">
            <a:avLst/>
          </a:prstGeom>
        </p:spPr>
      </p:pic>
      <p:sp>
        <p:nvSpPr>
          <p:cNvPr id="34" name="TextBox 33">
            <a:extLst>
              <a:ext uri="{FF2B5EF4-FFF2-40B4-BE49-F238E27FC236}">
                <a16:creationId xmlns:a16="http://schemas.microsoft.com/office/drawing/2014/main" id="{DF206054-B69A-9CCD-7C78-F30FB85617EF}"/>
              </a:ext>
            </a:extLst>
          </p:cNvPr>
          <p:cNvSpPr txBox="1"/>
          <p:nvPr/>
        </p:nvSpPr>
        <p:spPr>
          <a:xfrm>
            <a:off x="6655651" y="576758"/>
            <a:ext cx="1348758" cy="276999"/>
          </a:xfrm>
          <a:prstGeom prst="rect">
            <a:avLst/>
          </a:prstGeom>
          <a:noFill/>
        </p:spPr>
        <p:txBody>
          <a:bodyPr wrap="square" rtlCol="0">
            <a:spAutoFit/>
          </a:bodyPr>
          <a:lstStyle/>
          <a:p>
            <a:pPr algn="ctr"/>
            <a:r>
              <a:rPr lang="en-GB" sz="1200" b="1" dirty="0"/>
              <a:t>Figure 3</a:t>
            </a:r>
          </a:p>
        </p:txBody>
      </p:sp>
      <p:sp>
        <p:nvSpPr>
          <p:cNvPr id="35" name="Rectangle 34">
            <a:extLst>
              <a:ext uri="{FF2B5EF4-FFF2-40B4-BE49-F238E27FC236}">
                <a16:creationId xmlns:a16="http://schemas.microsoft.com/office/drawing/2014/main" id="{685D226C-0626-CFF8-47E4-939795FEA5E8}"/>
              </a:ext>
            </a:extLst>
          </p:cNvPr>
          <p:cNvSpPr/>
          <p:nvPr/>
        </p:nvSpPr>
        <p:spPr>
          <a:xfrm>
            <a:off x="9069703" y="2202592"/>
            <a:ext cx="559347" cy="347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dirty="0">
                <a:solidFill>
                  <a:schemeClr val="tx1"/>
                </a:solidFill>
              </a:rPr>
              <a:t>/ 1</a:t>
            </a:r>
          </a:p>
        </p:txBody>
      </p:sp>
      <p:cxnSp>
        <p:nvCxnSpPr>
          <p:cNvPr id="36" name="Straight Connector 35">
            <a:extLst>
              <a:ext uri="{FF2B5EF4-FFF2-40B4-BE49-F238E27FC236}">
                <a16:creationId xmlns:a16="http://schemas.microsoft.com/office/drawing/2014/main" id="{551FF5AD-0130-2374-F6FD-9F2D97258E27}"/>
              </a:ext>
            </a:extLst>
          </p:cNvPr>
          <p:cNvCxnSpPr>
            <a:cxnSpLocks/>
          </p:cNvCxnSpPr>
          <p:nvPr/>
        </p:nvCxnSpPr>
        <p:spPr>
          <a:xfrm>
            <a:off x="5362563" y="3319457"/>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9E3CAB-31F5-F4C6-0606-54D663D71AEB}"/>
              </a:ext>
            </a:extLst>
          </p:cNvPr>
          <p:cNvCxnSpPr>
            <a:cxnSpLocks/>
          </p:cNvCxnSpPr>
          <p:nvPr/>
        </p:nvCxnSpPr>
        <p:spPr>
          <a:xfrm>
            <a:off x="5362563" y="2955402"/>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Picture 37" descr="An aerial view of a city&#10;&#10;AI-generated content may be incorrect.">
            <a:extLst>
              <a:ext uri="{FF2B5EF4-FFF2-40B4-BE49-F238E27FC236}">
                <a16:creationId xmlns:a16="http://schemas.microsoft.com/office/drawing/2014/main" id="{7733B245-EC8E-F91A-9808-EEDAEB7CF396}"/>
              </a:ext>
            </a:extLst>
          </p:cNvPr>
          <p:cNvPicPr>
            <a:picLocks noChangeAspect="1"/>
          </p:cNvPicPr>
          <p:nvPr/>
        </p:nvPicPr>
        <p:blipFill>
          <a:blip r:embed="rId6"/>
          <a:stretch>
            <a:fillRect/>
          </a:stretch>
        </p:blipFill>
        <p:spPr>
          <a:xfrm>
            <a:off x="5985644" y="3819504"/>
            <a:ext cx="2799373" cy="1954018"/>
          </a:xfrm>
          <a:prstGeom prst="rect">
            <a:avLst/>
          </a:prstGeom>
        </p:spPr>
      </p:pic>
      <p:sp>
        <p:nvSpPr>
          <p:cNvPr id="39" name="Rectangle 38">
            <a:extLst>
              <a:ext uri="{FF2B5EF4-FFF2-40B4-BE49-F238E27FC236}">
                <a16:creationId xmlns:a16="http://schemas.microsoft.com/office/drawing/2014/main" id="{B72EBDDC-7362-64AE-BAE3-296ABF672B63}"/>
              </a:ext>
            </a:extLst>
          </p:cNvPr>
          <p:cNvSpPr/>
          <p:nvPr/>
        </p:nvSpPr>
        <p:spPr>
          <a:xfrm>
            <a:off x="9067471" y="5426247"/>
            <a:ext cx="559347" cy="347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dirty="0">
                <a:solidFill>
                  <a:schemeClr val="tx1"/>
                </a:solidFill>
              </a:rPr>
              <a:t>/ 1</a:t>
            </a:r>
          </a:p>
        </p:txBody>
      </p:sp>
      <p:cxnSp>
        <p:nvCxnSpPr>
          <p:cNvPr id="40" name="Straight Connector 39">
            <a:extLst>
              <a:ext uri="{FF2B5EF4-FFF2-40B4-BE49-F238E27FC236}">
                <a16:creationId xmlns:a16="http://schemas.microsoft.com/office/drawing/2014/main" id="{8E2CE6E0-9E1E-9EA6-DDFC-5805339664BC}"/>
              </a:ext>
            </a:extLst>
          </p:cNvPr>
          <p:cNvCxnSpPr>
            <a:cxnSpLocks/>
          </p:cNvCxnSpPr>
          <p:nvPr/>
        </p:nvCxnSpPr>
        <p:spPr>
          <a:xfrm>
            <a:off x="5360331" y="6515322"/>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80E765-1BD8-88B4-7215-8561AF7467B2}"/>
              </a:ext>
            </a:extLst>
          </p:cNvPr>
          <p:cNvCxnSpPr>
            <a:cxnSpLocks/>
          </p:cNvCxnSpPr>
          <p:nvPr/>
        </p:nvCxnSpPr>
        <p:spPr>
          <a:xfrm>
            <a:off x="5360331" y="6151267"/>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475BC24-9A7D-BE13-1C3E-4F540E098FA8}"/>
              </a:ext>
            </a:extLst>
          </p:cNvPr>
          <p:cNvSpPr txBox="1"/>
          <p:nvPr/>
        </p:nvSpPr>
        <p:spPr>
          <a:xfrm>
            <a:off x="5121314" y="3294648"/>
            <a:ext cx="4424233" cy="461665"/>
          </a:xfrm>
          <a:prstGeom prst="rect">
            <a:avLst/>
          </a:prstGeom>
          <a:noFill/>
        </p:spPr>
        <p:txBody>
          <a:bodyPr wrap="square" rtlCol="0">
            <a:spAutoFit/>
          </a:bodyPr>
          <a:lstStyle/>
          <a:p>
            <a:r>
              <a:rPr lang="en-GB" sz="1200" dirty="0"/>
              <a:t>7. Suggest how the strategy shown in Figure 4 helps to manage the river. </a:t>
            </a:r>
          </a:p>
        </p:txBody>
      </p:sp>
      <p:sp>
        <p:nvSpPr>
          <p:cNvPr id="44" name="TextBox 43">
            <a:extLst>
              <a:ext uri="{FF2B5EF4-FFF2-40B4-BE49-F238E27FC236}">
                <a16:creationId xmlns:a16="http://schemas.microsoft.com/office/drawing/2014/main" id="{FFBFCBBC-55FA-49A0-E1B2-11DCB5B0888A}"/>
              </a:ext>
            </a:extLst>
          </p:cNvPr>
          <p:cNvSpPr txBox="1"/>
          <p:nvPr/>
        </p:nvSpPr>
        <p:spPr>
          <a:xfrm>
            <a:off x="6655651" y="3564713"/>
            <a:ext cx="1348758" cy="276999"/>
          </a:xfrm>
          <a:prstGeom prst="rect">
            <a:avLst/>
          </a:prstGeom>
          <a:noFill/>
        </p:spPr>
        <p:txBody>
          <a:bodyPr wrap="square" rtlCol="0">
            <a:spAutoFit/>
          </a:bodyPr>
          <a:lstStyle/>
          <a:p>
            <a:pPr algn="ctr"/>
            <a:r>
              <a:rPr lang="en-GB" sz="1200" b="1" dirty="0"/>
              <a:t>Figure 4</a:t>
            </a:r>
          </a:p>
        </p:txBody>
      </p:sp>
      <p:sp>
        <p:nvSpPr>
          <p:cNvPr id="46" name="TextBox 45">
            <a:extLst>
              <a:ext uri="{FF2B5EF4-FFF2-40B4-BE49-F238E27FC236}">
                <a16:creationId xmlns:a16="http://schemas.microsoft.com/office/drawing/2014/main" id="{01C5B58A-3CC9-FBD2-3EC6-46BEEED305AB}"/>
              </a:ext>
            </a:extLst>
          </p:cNvPr>
          <p:cNvSpPr txBox="1"/>
          <p:nvPr/>
        </p:nvSpPr>
        <p:spPr>
          <a:xfrm>
            <a:off x="6710951" y="4493549"/>
            <a:ext cx="2074066" cy="246221"/>
          </a:xfrm>
          <a:prstGeom prst="rect">
            <a:avLst/>
          </a:prstGeom>
          <a:noFill/>
        </p:spPr>
        <p:txBody>
          <a:bodyPr wrap="square" rtlCol="0">
            <a:spAutoFit/>
          </a:bodyPr>
          <a:lstStyle/>
          <a:p>
            <a:pPr algn="ctr"/>
            <a:r>
              <a:rPr lang="en-GB" sz="1000" b="1" dirty="0">
                <a:solidFill>
                  <a:schemeClr val="bg1"/>
                </a:solidFill>
              </a:rPr>
              <a:t>Jubilee River (flood relief channel) </a:t>
            </a:r>
          </a:p>
        </p:txBody>
      </p:sp>
      <p:cxnSp>
        <p:nvCxnSpPr>
          <p:cNvPr id="47" name="Straight Connector 46">
            <a:extLst>
              <a:ext uri="{FF2B5EF4-FFF2-40B4-BE49-F238E27FC236}">
                <a16:creationId xmlns:a16="http://schemas.microsoft.com/office/drawing/2014/main" id="{7D75E705-B6AE-728F-51D3-5B4959DD72B8}"/>
              </a:ext>
            </a:extLst>
          </p:cNvPr>
          <p:cNvCxnSpPr/>
          <p:nvPr/>
        </p:nvCxnSpPr>
        <p:spPr>
          <a:xfrm flipH="1">
            <a:off x="6878270" y="4707133"/>
            <a:ext cx="112611" cy="207204"/>
          </a:xfrm>
          <a:prstGeom prst="line">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F7E2577-FD5B-1C63-D744-800ADF1A8717}"/>
              </a:ext>
            </a:extLst>
          </p:cNvPr>
          <p:cNvSpPr txBox="1"/>
          <p:nvPr/>
        </p:nvSpPr>
        <p:spPr>
          <a:xfrm>
            <a:off x="5447851" y="5419749"/>
            <a:ext cx="2074066" cy="246221"/>
          </a:xfrm>
          <a:prstGeom prst="rect">
            <a:avLst/>
          </a:prstGeom>
          <a:noFill/>
        </p:spPr>
        <p:txBody>
          <a:bodyPr wrap="square" rtlCol="0">
            <a:spAutoFit/>
          </a:bodyPr>
          <a:lstStyle/>
          <a:p>
            <a:pPr algn="ctr"/>
            <a:r>
              <a:rPr lang="en-GB" sz="1000" b="1" dirty="0">
                <a:solidFill>
                  <a:schemeClr val="bg1"/>
                </a:solidFill>
              </a:rPr>
              <a:t>River Thames</a:t>
            </a:r>
          </a:p>
        </p:txBody>
      </p:sp>
      <p:cxnSp>
        <p:nvCxnSpPr>
          <p:cNvPr id="49" name="Straight Connector 48">
            <a:extLst>
              <a:ext uri="{FF2B5EF4-FFF2-40B4-BE49-F238E27FC236}">
                <a16:creationId xmlns:a16="http://schemas.microsoft.com/office/drawing/2014/main" id="{73446589-2182-A693-3AFB-4F8EEF12AE49}"/>
              </a:ext>
            </a:extLst>
          </p:cNvPr>
          <p:cNvCxnSpPr>
            <a:cxnSpLocks/>
          </p:cNvCxnSpPr>
          <p:nvPr/>
        </p:nvCxnSpPr>
        <p:spPr>
          <a:xfrm flipV="1">
            <a:off x="6655651" y="5203917"/>
            <a:ext cx="119017" cy="263818"/>
          </a:xfrm>
          <a:prstGeom prst="line">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673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637C3-3EAB-F9B4-89D1-76D7E98323C3}"/>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A8381738-D76C-D0C4-09E0-64CC46EB6CC2}"/>
              </a:ext>
            </a:extLst>
          </p:cNvPr>
          <p:cNvSpPr/>
          <p:nvPr/>
        </p:nvSpPr>
        <p:spPr>
          <a:xfrm>
            <a:off x="185620" y="234177"/>
            <a:ext cx="9512562" cy="6394274"/>
          </a:xfrm>
          <a:custGeom>
            <a:avLst/>
            <a:gdLst>
              <a:gd name="connsiteX0" fmla="*/ 0 w 9512562"/>
              <a:gd name="connsiteY0" fmla="*/ 58572 h 6394274"/>
              <a:gd name="connsiteX1" fmla="*/ 58572 w 9512562"/>
              <a:gd name="connsiteY1" fmla="*/ 0 h 6394274"/>
              <a:gd name="connsiteX2" fmla="*/ 917582 w 9512562"/>
              <a:gd name="connsiteY2" fmla="*/ 0 h 6394274"/>
              <a:gd name="connsiteX3" fmla="*/ 1494729 w 9512562"/>
              <a:gd name="connsiteY3" fmla="*/ 0 h 6394274"/>
              <a:gd name="connsiteX4" fmla="*/ 1977922 w 9512562"/>
              <a:gd name="connsiteY4" fmla="*/ 0 h 6394274"/>
              <a:gd name="connsiteX5" fmla="*/ 2742977 w 9512562"/>
              <a:gd name="connsiteY5" fmla="*/ 0 h 6394274"/>
              <a:gd name="connsiteX6" fmla="*/ 3320124 w 9512562"/>
              <a:gd name="connsiteY6" fmla="*/ 0 h 6394274"/>
              <a:gd name="connsiteX7" fmla="*/ 4179134 w 9512562"/>
              <a:gd name="connsiteY7" fmla="*/ 0 h 6394274"/>
              <a:gd name="connsiteX8" fmla="*/ 4662327 w 9512562"/>
              <a:gd name="connsiteY8" fmla="*/ 0 h 6394274"/>
              <a:gd name="connsiteX9" fmla="*/ 5521336 w 9512562"/>
              <a:gd name="connsiteY9" fmla="*/ 0 h 6394274"/>
              <a:gd name="connsiteX10" fmla="*/ 5910575 w 9512562"/>
              <a:gd name="connsiteY10" fmla="*/ 0 h 6394274"/>
              <a:gd name="connsiteX11" fmla="*/ 6581676 w 9512562"/>
              <a:gd name="connsiteY11" fmla="*/ 0 h 6394274"/>
              <a:gd name="connsiteX12" fmla="*/ 7252778 w 9512562"/>
              <a:gd name="connsiteY12" fmla="*/ 0 h 6394274"/>
              <a:gd name="connsiteX13" fmla="*/ 7829925 w 9512562"/>
              <a:gd name="connsiteY13" fmla="*/ 0 h 6394274"/>
              <a:gd name="connsiteX14" fmla="*/ 8688935 w 9512562"/>
              <a:gd name="connsiteY14" fmla="*/ 0 h 6394274"/>
              <a:gd name="connsiteX15" fmla="*/ 9453990 w 9512562"/>
              <a:gd name="connsiteY15" fmla="*/ 0 h 6394274"/>
              <a:gd name="connsiteX16" fmla="*/ 9512562 w 9512562"/>
              <a:gd name="connsiteY16" fmla="*/ 58572 h 6394274"/>
              <a:gd name="connsiteX17" fmla="*/ 9512562 w 9512562"/>
              <a:gd name="connsiteY17" fmla="*/ 818802 h 6394274"/>
              <a:gd name="connsiteX18" fmla="*/ 9512562 w 9512562"/>
              <a:gd name="connsiteY18" fmla="*/ 1516261 h 6394274"/>
              <a:gd name="connsiteX19" fmla="*/ 9512562 w 9512562"/>
              <a:gd name="connsiteY19" fmla="*/ 2025406 h 6394274"/>
              <a:gd name="connsiteX20" fmla="*/ 9512562 w 9512562"/>
              <a:gd name="connsiteY20" fmla="*/ 2597322 h 6394274"/>
              <a:gd name="connsiteX21" fmla="*/ 9512562 w 9512562"/>
              <a:gd name="connsiteY21" fmla="*/ 3420324 h 6394274"/>
              <a:gd name="connsiteX22" fmla="*/ 9512562 w 9512562"/>
              <a:gd name="connsiteY22" fmla="*/ 4117783 h 6394274"/>
              <a:gd name="connsiteX23" fmla="*/ 9512562 w 9512562"/>
              <a:gd name="connsiteY23" fmla="*/ 4689699 h 6394274"/>
              <a:gd name="connsiteX24" fmla="*/ 9512562 w 9512562"/>
              <a:gd name="connsiteY24" fmla="*/ 5387158 h 6394274"/>
              <a:gd name="connsiteX25" fmla="*/ 9512562 w 9512562"/>
              <a:gd name="connsiteY25" fmla="*/ 6335702 h 6394274"/>
              <a:gd name="connsiteX26" fmla="*/ 9453990 w 9512562"/>
              <a:gd name="connsiteY26" fmla="*/ 6394274 h 6394274"/>
              <a:gd name="connsiteX27" fmla="*/ 8594980 w 9512562"/>
              <a:gd name="connsiteY27" fmla="*/ 6394274 h 6394274"/>
              <a:gd name="connsiteX28" fmla="*/ 7829925 w 9512562"/>
              <a:gd name="connsiteY28" fmla="*/ 6394274 h 6394274"/>
              <a:gd name="connsiteX29" fmla="*/ 7346732 w 9512562"/>
              <a:gd name="connsiteY29" fmla="*/ 6394274 h 6394274"/>
              <a:gd name="connsiteX30" fmla="*/ 6581676 w 9512562"/>
              <a:gd name="connsiteY30" fmla="*/ 6394274 h 6394274"/>
              <a:gd name="connsiteX31" fmla="*/ 6192438 w 9512562"/>
              <a:gd name="connsiteY31" fmla="*/ 6394274 h 6394274"/>
              <a:gd name="connsiteX32" fmla="*/ 5427382 w 9512562"/>
              <a:gd name="connsiteY32" fmla="*/ 6394274 h 6394274"/>
              <a:gd name="connsiteX33" fmla="*/ 4944189 w 9512562"/>
              <a:gd name="connsiteY33" fmla="*/ 6394274 h 6394274"/>
              <a:gd name="connsiteX34" fmla="*/ 4554951 w 9512562"/>
              <a:gd name="connsiteY34" fmla="*/ 6394274 h 6394274"/>
              <a:gd name="connsiteX35" fmla="*/ 4071758 w 9512562"/>
              <a:gd name="connsiteY35" fmla="*/ 6394274 h 6394274"/>
              <a:gd name="connsiteX36" fmla="*/ 3306702 w 9512562"/>
              <a:gd name="connsiteY36" fmla="*/ 6394274 h 6394274"/>
              <a:gd name="connsiteX37" fmla="*/ 2823509 w 9512562"/>
              <a:gd name="connsiteY37" fmla="*/ 6394274 h 6394274"/>
              <a:gd name="connsiteX38" fmla="*/ 2434271 w 9512562"/>
              <a:gd name="connsiteY38" fmla="*/ 6394274 h 6394274"/>
              <a:gd name="connsiteX39" fmla="*/ 1951078 w 9512562"/>
              <a:gd name="connsiteY39" fmla="*/ 6394274 h 6394274"/>
              <a:gd name="connsiteX40" fmla="*/ 1373931 w 9512562"/>
              <a:gd name="connsiteY40" fmla="*/ 6394274 h 6394274"/>
              <a:gd name="connsiteX41" fmla="*/ 702829 w 9512562"/>
              <a:gd name="connsiteY41" fmla="*/ 6394274 h 6394274"/>
              <a:gd name="connsiteX42" fmla="*/ 58572 w 9512562"/>
              <a:gd name="connsiteY42" fmla="*/ 6394274 h 6394274"/>
              <a:gd name="connsiteX43" fmla="*/ 0 w 9512562"/>
              <a:gd name="connsiteY43" fmla="*/ 6335702 h 6394274"/>
              <a:gd name="connsiteX44" fmla="*/ 0 w 9512562"/>
              <a:gd name="connsiteY44" fmla="*/ 5638243 h 6394274"/>
              <a:gd name="connsiteX45" fmla="*/ 0 w 9512562"/>
              <a:gd name="connsiteY45" fmla="*/ 4878013 h 6394274"/>
              <a:gd name="connsiteX46" fmla="*/ 0 w 9512562"/>
              <a:gd name="connsiteY46" fmla="*/ 4243325 h 6394274"/>
              <a:gd name="connsiteX47" fmla="*/ 0 w 9512562"/>
              <a:gd name="connsiteY47" fmla="*/ 3483095 h 6394274"/>
              <a:gd name="connsiteX48" fmla="*/ 0 w 9512562"/>
              <a:gd name="connsiteY48" fmla="*/ 2911179 h 6394274"/>
              <a:gd name="connsiteX49" fmla="*/ 0 w 9512562"/>
              <a:gd name="connsiteY49" fmla="*/ 2213720 h 6394274"/>
              <a:gd name="connsiteX50" fmla="*/ 0 w 9512562"/>
              <a:gd name="connsiteY50" fmla="*/ 1704575 h 6394274"/>
              <a:gd name="connsiteX51" fmla="*/ 0 w 9512562"/>
              <a:gd name="connsiteY51" fmla="*/ 881573 h 6394274"/>
              <a:gd name="connsiteX52" fmla="*/ 0 w 9512562"/>
              <a:gd name="connsiteY52" fmla="*/ 58572 h 63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512562" h="6394274" extrusionOk="0">
                <a:moveTo>
                  <a:pt x="0" y="58572"/>
                </a:moveTo>
                <a:cubicBezTo>
                  <a:pt x="-3685" y="23951"/>
                  <a:pt x="24651" y="590"/>
                  <a:pt x="58572" y="0"/>
                </a:cubicBezTo>
                <a:cubicBezTo>
                  <a:pt x="299176" y="-22470"/>
                  <a:pt x="682822" y="-10842"/>
                  <a:pt x="917582" y="0"/>
                </a:cubicBezTo>
                <a:cubicBezTo>
                  <a:pt x="1152342" y="10842"/>
                  <a:pt x="1310601" y="-18490"/>
                  <a:pt x="1494729" y="0"/>
                </a:cubicBezTo>
                <a:cubicBezTo>
                  <a:pt x="1678857" y="18490"/>
                  <a:pt x="1844139" y="-15642"/>
                  <a:pt x="1977922" y="0"/>
                </a:cubicBezTo>
                <a:cubicBezTo>
                  <a:pt x="2111705" y="15642"/>
                  <a:pt x="2568388" y="28883"/>
                  <a:pt x="2742977" y="0"/>
                </a:cubicBezTo>
                <a:cubicBezTo>
                  <a:pt x="2917567" y="-28883"/>
                  <a:pt x="3049391" y="26225"/>
                  <a:pt x="3320124" y="0"/>
                </a:cubicBezTo>
                <a:cubicBezTo>
                  <a:pt x="3590857" y="-26225"/>
                  <a:pt x="3968496" y="-12058"/>
                  <a:pt x="4179134" y="0"/>
                </a:cubicBezTo>
                <a:cubicBezTo>
                  <a:pt x="4389772" y="12058"/>
                  <a:pt x="4444524" y="-12252"/>
                  <a:pt x="4662327" y="0"/>
                </a:cubicBezTo>
                <a:cubicBezTo>
                  <a:pt x="4880130" y="12252"/>
                  <a:pt x="5304427" y="-21745"/>
                  <a:pt x="5521336" y="0"/>
                </a:cubicBezTo>
                <a:cubicBezTo>
                  <a:pt x="5738245" y="21745"/>
                  <a:pt x="5779181" y="7639"/>
                  <a:pt x="5910575" y="0"/>
                </a:cubicBezTo>
                <a:cubicBezTo>
                  <a:pt x="6041969" y="-7639"/>
                  <a:pt x="6388463" y="-1356"/>
                  <a:pt x="6581676" y="0"/>
                </a:cubicBezTo>
                <a:cubicBezTo>
                  <a:pt x="6774889" y="1356"/>
                  <a:pt x="7071033" y="-23961"/>
                  <a:pt x="7252778" y="0"/>
                </a:cubicBezTo>
                <a:cubicBezTo>
                  <a:pt x="7434523" y="23961"/>
                  <a:pt x="7613110" y="7442"/>
                  <a:pt x="7829925" y="0"/>
                </a:cubicBezTo>
                <a:cubicBezTo>
                  <a:pt x="8046740" y="-7442"/>
                  <a:pt x="8468695" y="-14971"/>
                  <a:pt x="8688935" y="0"/>
                </a:cubicBezTo>
                <a:cubicBezTo>
                  <a:pt x="8909175" y="14971"/>
                  <a:pt x="9144549" y="-12811"/>
                  <a:pt x="9453990" y="0"/>
                </a:cubicBezTo>
                <a:cubicBezTo>
                  <a:pt x="9481475" y="799"/>
                  <a:pt x="9510362" y="24706"/>
                  <a:pt x="9512562" y="58572"/>
                </a:cubicBezTo>
                <a:cubicBezTo>
                  <a:pt x="9548082" y="285961"/>
                  <a:pt x="9515274" y="452187"/>
                  <a:pt x="9512562" y="818802"/>
                </a:cubicBezTo>
                <a:cubicBezTo>
                  <a:pt x="9509851" y="1185417"/>
                  <a:pt x="9494692" y="1313679"/>
                  <a:pt x="9512562" y="1516261"/>
                </a:cubicBezTo>
                <a:cubicBezTo>
                  <a:pt x="9530432" y="1718843"/>
                  <a:pt x="9536278" y="1911141"/>
                  <a:pt x="9512562" y="2025406"/>
                </a:cubicBezTo>
                <a:cubicBezTo>
                  <a:pt x="9488846" y="2139672"/>
                  <a:pt x="9521889" y="2434327"/>
                  <a:pt x="9512562" y="2597322"/>
                </a:cubicBezTo>
                <a:cubicBezTo>
                  <a:pt x="9503235" y="2760317"/>
                  <a:pt x="9476517" y="3191249"/>
                  <a:pt x="9512562" y="3420324"/>
                </a:cubicBezTo>
                <a:cubicBezTo>
                  <a:pt x="9548607" y="3649399"/>
                  <a:pt x="9538798" y="3954388"/>
                  <a:pt x="9512562" y="4117783"/>
                </a:cubicBezTo>
                <a:cubicBezTo>
                  <a:pt x="9486326" y="4281178"/>
                  <a:pt x="9537820" y="4480403"/>
                  <a:pt x="9512562" y="4689699"/>
                </a:cubicBezTo>
                <a:cubicBezTo>
                  <a:pt x="9487304" y="4898995"/>
                  <a:pt x="9523748" y="5199052"/>
                  <a:pt x="9512562" y="5387158"/>
                </a:cubicBezTo>
                <a:cubicBezTo>
                  <a:pt x="9501376" y="5575264"/>
                  <a:pt x="9467936" y="6055632"/>
                  <a:pt x="9512562" y="6335702"/>
                </a:cubicBezTo>
                <a:cubicBezTo>
                  <a:pt x="9514909" y="6360830"/>
                  <a:pt x="9490742" y="6399036"/>
                  <a:pt x="9453990" y="6394274"/>
                </a:cubicBezTo>
                <a:cubicBezTo>
                  <a:pt x="9070804" y="6427831"/>
                  <a:pt x="8828185" y="6420036"/>
                  <a:pt x="8594980" y="6394274"/>
                </a:cubicBezTo>
                <a:cubicBezTo>
                  <a:pt x="8361775" y="6368513"/>
                  <a:pt x="8090006" y="6403087"/>
                  <a:pt x="7829925" y="6394274"/>
                </a:cubicBezTo>
                <a:cubicBezTo>
                  <a:pt x="7569844" y="6385461"/>
                  <a:pt x="7531316" y="6416916"/>
                  <a:pt x="7346732" y="6394274"/>
                </a:cubicBezTo>
                <a:cubicBezTo>
                  <a:pt x="7162148" y="6371632"/>
                  <a:pt x="6812102" y="6420881"/>
                  <a:pt x="6581676" y="6394274"/>
                </a:cubicBezTo>
                <a:cubicBezTo>
                  <a:pt x="6351250" y="6367667"/>
                  <a:pt x="6288588" y="6401665"/>
                  <a:pt x="6192438" y="6394274"/>
                </a:cubicBezTo>
                <a:cubicBezTo>
                  <a:pt x="6096288" y="6386883"/>
                  <a:pt x="5778538" y="6422939"/>
                  <a:pt x="5427382" y="6394274"/>
                </a:cubicBezTo>
                <a:cubicBezTo>
                  <a:pt x="5076226" y="6365609"/>
                  <a:pt x="5120293" y="6388901"/>
                  <a:pt x="4944189" y="6394274"/>
                </a:cubicBezTo>
                <a:cubicBezTo>
                  <a:pt x="4768085" y="6399647"/>
                  <a:pt x="4680441" y="6378017"/>
                  <a:pt x="4554951" y="6394274"/>
                </a:cubicBezTo>
                <a:cubicBezTo>
                  <a:pt x="4429461" y="6410531"/>
                  <a:pt x="4297271" y="6373088"/>
                  <a:pt x="4071758" y="6394274"/>
                </a:cubicBezTo>
                <a:cubicBezTo>
                  <a:pt x="3846245" y="6415460"/>
                  <a:pt x="3551599" y="6376726"/>
                  <a:pt x="3306702" y="6394274"/>
                </a:cubicBezTo>
                <a:cubicBezTo>
                  <a:pt x="3061805" y="6411822"/>
                  <a:pt x="3028850" y="6385024"/>
                  <a:pt x="2823509" y="6394274"/>
                </a:cubicBezTo>
                <a:cubicBezTo>
                  <a:pt x="2618168" y="6403524"/>
                  <a:pt x="2608670" y="6400876"/>
                  <a:pt x="2434271" y="6394274"/>
                </a:cubicBezTo>
                <a:cubicBezTo>
                  <a:pt x="2259872" y="6387672"/>
                  <a:pt x="2190517" y="6372013"/>
                  <a:pt x="1951078" y="6394274"/>
                </a:cubicBezTo>
                <a:cubicBezTo>
                  <a:pt x="1711639" y="6416535"/>
                  <a:pt x="1561982" y="6392955"/>
                  <a:pt x="1373931" y="6394274"/>
                </a:cubicBezTo>
                <a:cubicBezTo>
                  <a:pt x="1185880" y="6395593"/>
                  <a:pt x="987573" y="6412901"/>
                  <a:pt x="702829" y="6394274"/>
                </a:cubicBezTo>
                <a:cubicBezTo>
                  <a:pt x="418085" y="6375647"/>
                  <a:pt x="208811" y="6383337"/>
                  <a:pt x="58572" y="6394274"/>
                </a:cubicBezTo>
                <a:cubicBezTo>
                  <a:pt x="29007" y="6401427"/>
                  <a:pt x="6444" y="6371048"/>
                  <a:pt x="0" y="6335702"/>
                </a:cubicBezTo>
                <a:cubicBezTo>
                  <a:pt x="-5517" y="6081092"/>
                  <a:pt x="-31884" y="5942672"/>
                  <a:pt x="0" y="5638243"/>
                </a:cubicBezTo>
                <a:cubicBezTo>
                  <a:pt x="31884" y="5333814"/>
                  <a:pt x="-36977" y="5192283"/>
                  <a:pt x="0" y="4878013"/>
                </a:cubicBezTo>
                <a:cubicBezTo>
                  <a:pt x="36977" y="4563743"/>
                  <a:pt x="-23615" y="4394678"/>
                  <a:pt x="0" y="4243325"/>
                </a:cubicBezTo>
                <a:cubicBezTo>
                  <a:pt x="23615" y="4091972"/>
                  <a:pt x="-3333" y="3710912"/>
                  <a:pt x="0" y="3483095"/>
                </a:cubicBezTo>
                <a:cubicBezTo>
                  <a:pt x="3333" y="3255278"/>
                  <a:pt x="-13403" y="3098419"/>
                  <a:pt x="0" y="2911179"/>
                </a:cubicBezTo>
                <a:cubicBezTo>
                  <a:pt x="13403" y="2723939"/>
                  <a:pt x="-25279" y="2458936"/>
                  <a:pt x="0" y="2213720"/>
                </a:cubicBezTo>
                <a:cubicBezTo>
                  <a:pt x="25279" y="1968504"/>
                  <a:pt x="14323" y="1842326"/>
                  <a:pt x="0" y="1704575"/>
                </a:cubicBezTo>
                <a:cubicBezTo>
                  <a:pt x="-14323" y="1566824"/>
                  <a:pt x="28155" y="1190409"/>
                  <a:pt x="0" y="881573"/>
                </a:cubicBezTo>
                <a:cubicBezTo>
                  <a:pt x="-28155" y="572737"/>
                  <a:pt x="18935" y="447603"/>
                  <a:pt x="0" y="58572"/>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91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Google Shape;56;p13">
            <a:extLst>
              <a:ext uri="{FF2B5EF4-FFF2-40B4-BE49-F238E27FC236}">
                <a16:creationId xmlns:a16="http://schemas.microsoft.com/office/drawing/2014/main" id="{7861507E-6915-4612-BF76-DA7C63977A95}"/>
              </a:ext>
            </a:extLst>
          </p:cNvPr>
          <p:cNvSpPr txBox="1"/>
          <p:nvPr/>
        </p:nvSpPr>
        <p:spPr>
          <a:xfrm>
            <a:off x="261429" y="409378"/>
            <a:ext cx="4681653" cy="116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Learning Review - 9</a:t>
            </a:r>
          </a:p>
          <a:p>
            <a:pPr marL="0" lvl="0" indent="0" rtl="0">
              <a:spcBef>
                <a:spcPts val="0"/>
              </a:spcBef>
              <a:spcAft>
                <a:spcPts val="0"/>
              </a:spcAft>
              <a:buNone/>
            </a:pPr>
            <a:r>
              <a:rPr lang="en-GB" sz="2000" b="1" dirty="0">
                <a:solidFill>
                  <a:schemeClr val="accent6">
                    <a:lumMod val="50000"/>
                  </a:schemeClr>
                </a:solidFill>
                <a:latin typeface="Amatic SC"/>
                <a:ea typeface="Amatic SC"/>
                <a:cs typeface="Amatic SC"/>
                <a:sym typeface="Amatic SC"/>
              </a:rPr>
              <a:t>Hard Engineering River Management</a:t>
            </a:r>
            <a:endParaRPr sz="1050" b="1" dirty="0">
              <a:latin typeface="Amatic SC"/>
              <a:ea typeface="Amatic SC"/>
              <a:cs typeface="Amatic SC"/>
              <a:sym typeface="Amatic SC"/>
            </a:endParaRPr>
          </a:p>
        </p:txBody>
      </p:sp>
      <p:pic>
        <p:nvPicPr>
          <p:cNvPr id="2" name="Picture 1">
            <a:extLst>
              <a:ext uri="{FF2B5EF4-FFF2-40B4-BE49-F238E27FC236}">
                <a16:creationId xmlns:a16="http://schemas.microsoft.com/office/drawing/2014/main" id="{27AE0B3F-25B1-4C6A-9BC3-CC4F6AB35DC5}"/>
              </a:ext>
            </a:extLst>
          </p:cNvPr>
          <p:cNvPicPr>
            <a:picLocks noChangeAspect="1"/>
          </p:cNvPicPr>
          <p:nvPr/>
        </p:nvPicPr>
        <p:blipFill>
          <a:blip r:embed="rId3"/>
          <a:stretch>
            <a:fillRect/>
          </a:stretch>
        </p:blipFill>
        <p:spPr>
          <a:xfrm>
            <a:off x="360452" y="347096"/>
            <a:ext cx="1527061" cy="169014"/>
          </a:xfrm>
          <a:prstGeom prst="rect">
            <a:avLst/>
          </a:prstGeom>
        </p:spPr>
      </p:pic>
      <p:sp>
        <p:nvSpPr>
          <p:cNvPr id="42" name="Google Shape;56;p13">
            <a:extLst>
              <a:ext uri="{FF2B5EF4-FFF2-40B4-BE49-F238E27FC236}">
                <a16:creationId xmlns:a16="http://schemas.microsoft.com/office/drawing/2014/main" id="{3A807E6B-99E8-2AFB-8F4C-3FECE09ADBE0}"/>
              </a:ext>
            </a:extLst>
          </p:cNvPr>
          <p:cNvSpPr txBox="1"/>
          <p:nvPr/>
        </p:nvSpPr>
        <p:spPr>
          <a:xfrm>
            <a:off x="9259503" y="103171"/>
            <a:ext cx="1436914" cy="8309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R9</a:t>
            </a:r>
            <a:endParaRPr b="1" dirty="0">
              <a:latin typeface="Amatic SC"/>
              <a:ea typeface="Amatic SC"/>
              <a:cs typeface="Amatic SC"/>
              <a:sym typeface="Amatic SC"/>
            </a:endParaRPr>
          </a:p>
        </p:txBody>
      </p:sp>
      <p:sp>
        <p:nvSpPr>
          <p:cNvPr id="27" name="TextBox 26">
            <a:extLst>
              <a:ext uri="{FF2B5EF4-FFF2-40B4-BE49-F238E27FC236}">
                <a16:creationId xmlns:a16="http://schemas.microsoft.com/office/drawing/2014/main" id="{7835A738-205B-321C-4C02-1A12E1F07EC7}"/>
              </a:ext>
            </a:extLst>
          </p:cNvPr>
          <p:cNvSpPr txBox="1"/>
          <p:nvPr/>
        </p:nvSpPr>
        <p:spPr>
          <a:xfrm>
            <a:off x="5084680" y="2648910"/>
            <a:ext cx="4523257" cy="1200329"/>
          </a:xfrm>
          <a:prstGeom prst="rect">
            <a:avLst/>
          </a:prstGeom>
          <a:noFill/>
        </p:spPr>
        <p:txBody>
          <a:bodyPr wrap="square" rtlCol="0">
            <a:spAutoFit/>
          </a:bodyPr>
          <a:lstStyle/>
          <a:p>
            <a:r>
              <a:rPr lang="en-GB" sz="1200" dirty="0"/>
              <a:t>9. Discuss the costs and benefits of hard engineering strategies in managing rivers. </a:t>
            </a:r>
          </a:p>
          <a:p>
            <a:endParaRPr lang="en-GB" sz="1200" dirty="0"/>
          </a:p>
          <a:p>
            <a:r>
              <a:rPr lang="en-GB" sz="1200" dirty="0"/>
              <a:t>Use Figure 5 and 6 and your own understanding. </a:t>
            </a:r>
            <a:br>
              <a:rPr lang="en-GB" sz="1200" dirty="0"/>
            </a:br>
            <a:endParaRPr lang="en-GB" sz="1200" dirty="0"/>
          </a:p>
          <a:p>
            <a:endParaRPr lang="en-GB" sz="1200" dirty="0"/>
          </a:p>
        </p:txBody>
      </p:sp>
      <p:cxnSp>
        <p:nvCxnSpPr>
          <p:cNvPr id="33" name="Straight Connector 32">
            <a:extLst>
              <a:ext uri="{FF2B5EF4-FFF2-40B4-BE49-F238E27FC236}">
                <a16:creationId xmlns:a16="http://schemas.microsoft.com/office/drawing/2014/main" id="{17EF2EBF-4236-62BC-4568-CFFCA840EB51}"/>
              </a:ext>
            </a:extLst>
          </p:cNvPr>
          <p:cNvCxnSpPr>
            <a:cxnSpLocks/>
          </p:cNvCxnSpPr>
          <p:nvPr/>
        </p:nvCxnSpPr>
        <p:spPr>
          <a:xfrm>
            <a:off x="5225392" y="3738646"/>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C6FE6A5-E69C-3545-B672-28E80DF17EDA}"/>
              </a:ext>
            </a:extLst>
          </p:cNvPr>
          <p:cNvCxnSpPr>
            <a:cxnSpLocks/>
          </p:cNvCxnSpPr>
          <p:nvPr/>
        </p:nvCxnSpPr>
        <p:spPr>
          <a:xfrm>
            <a:off x="5225392" y="4169721"/>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2924733-C5FE-719E-5DCC-5CF1BAC4F384}"/>
              </a:ext>
            </a:extLst>
          </p:cNvPr>
          <p:cNvSpPr/>
          <p:nvPr/>
        </p:nvSpPr>
        <p:spPr>
          <a:xfrm>
            <a:off x="8951343" y="6215513"/>
            <a:ext cx="559347" cy="347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dirty="0">
                <a:solidFill>
                  <a:schemeClr val="tx1"/>
                </a:solidFill>
              </a:rPr>
              <a:t>/ 6</a:t>
            </a:r>
          </a:p>
        </p:txBody>
      </p:sp>
      <p:cxnSp>
        <p:nvCxnSpPr>
          <p:cNvPr id="31" name="Straight Connector 30">
            <a:extLst>
              <a:ext uri="{FF2B5EF4-FFF2-40B4-BE49-F238E27FC236}">
                <a16:creationId xmlns:a16="http://schemas.microsoft.com/office/drawing/2014/main" id="{DD69F338-9F07-99AB-C60E-9B8F2619F07C}"/>
              </a:ext>
            </a:extLst>
          </p:cNvPr>
          <p:cNvCxnSpPr>
            <a:cxnSpLocks/>
          </p:cNvCxnSpPr>
          <p:nvPr/>
        </p:nvCxnSpPr>
        <p:spPr>
          <a:xfrm>
            <a:off x="5231861" y="5382858"/>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410815-B178-A0CE-AD35-4D65451E0005}"/>
              </a:ext>
            </a:extLst>
          </p:cNvPr>
          <p:cNvCxnSpPr>
            <a:cxnSpLocks/>
          </p:cNvCxnSpPr>
          <p:nvPr/>
        </p:nvCxnSpPr>
        <p:spPr>
          <a:xfrm>
            <a:off x="5231861" y="5767001"/>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B68214-2E71-96D7-EA5A-F413D77E5307}"/>
              </a:ext>
            </a:extLst>
          </p:cNvPr>
          <p:cNvCxnSpPr>
            <a:cxnSpLocks/>
          </p:cNvCxnSpPr>
          <p:nvPr/>
        </p:nvCxnSpPr>
        <p:spPr>
          <a:xfrm>
            <a:off x="5231861" y="6167879"/>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22D5A-1535-C28B-B2CA-9579CE59F3EF}"/>
              </a:ext>
            </a:extLst>
          </p:cNvPr>
          <p:cNvCxnSpPr>
            <a:cxnSpLocks/>
          </p:cNvCxnSpPr>
          <p:nvPr/>
        </p:nvCxnSpPr>
        <p:spPr>
          <a:xfrm>
            <a:off x="5217814" y="4540650"/>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384E5D1-9787-2E6C-74EC-B7FF329A2F35}"/>
              </a:ext>
            </a:extLst>
          </p:cNvPr>
          <p:cNvCxnSpPr>
            <a:cxnSpLocks/>
          </p:cNvCxnSpPr>
          <p:nvPr/>
        </p:nvCxnSpPr>
        <p:spPr>
          <a:xfrm>
            <a:off x="5225392" y="4941528"/>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D317973-F08A-91F1-6ECE-E061964ACE06}"/>
              </a:ext>
            </a:extLst>
          </p:cNvPr>
          <p:cNvSpPr txBox="1"/>
          <p:nvPr/>
        </p:nvSpPr>
        <p:spPr>
          <a:xfrm>
            <a:off x="5117800" y="634497"/>
            <a:ext cx="4658439" cy="830997"/>
          </a:xfrm>
          <a:prstGeom prst="rect">
            <a:avLst/>
          </a:prstGeom>
          <a:noFill/>
        </p:spPr>
        <p:txBody>
          <a:bodyPr wrap="square" rtlCol="0">
            <a:spAutoFit/>
          </a:bodyPr>
          <a:lstStyle/>
          <a:p>
            <a:r>
              <a:rPr lang="en-GB" sz="1200" dirty="0"/>
              <a:t>Study </a:t>
            </a:r>
            <a:r>
              <a:rPr lang="en-GB" sz="1200" b="1" dirty="0"/>
              <a:t>Figure 5</a:t>
            </a:r>
            <a:r>
              <a:rPr lang="en-GB" sz="1200" dirty="0"/>
              <a:t> and </a:t>
            </a:r>
            <a:r>
              <a:rPr lang="en-GB" sz="1200" b="1" dirty="0"/>
              <a:t>Figure 6</a:t>
            </a:r>
            <a:r>
              <a:rPr lang="en-GB" sz="1200" dirty="0"/>
              <a:t>, photographs showing hard engineering strategies. </a:t>
            </a:r>
            <a:br>
              <a:rPr lang="en-GB" sz="1200" dirty="0"/>
            </a:br>
            <a:endParaRPr lang="en-GB" sz="1200" dirty="0"/>
          </a:p>
          <a:p>
            <a:endParaRPr lang="en-GB" sz="1200" dirty="0"/>
          </a:p>
        </p:txBody>
      </p:sp>
      <p:pic>
        <p:nvPicPr>
          <p:cNvPr id="55" name="Picture 54" descr="A body of water with a house on the side&#10;&#10;AI-generated content may be incorrect.">
            <a:extLst>
              <a:ext uri="{FF2B5EF4-FFF2-40B4-BE49-F238E27FC236}">
                <a16:creationId xmlns:a16="http://schemas.microsoft.com/office/drawing/2014/main" id="{05D4E670-BF3E-1E78-735A-2BF31CD94D69}"/>
              </a:ext>
            </a:extLst>
          </p:cNvPr>
          <p:cNvPicPr>
            <a:picLocks noChangeAspect="1"/>
          </p:cNvPicPr>
          <p:nvPr/>
        </p:nvPicPr>
        <p:blipFill>
          <a:blip r:embed="rId4"/>
          <a:stretch>
            <a:fillRect/>
          </a:stretch>
        </p:blipFill>
        <p:spPr>
          <a:xfrm>
            <a:off x="5209432" y="1420727"/>
            <a:ext cx="1922902" cy="1201814"/>
          </a:xfrm>
          <a:prstGeom prst="rect">
            <a:avLst/>
          </a:prstGeom>
        </p:spPr>
      </p:pic>
      <p:pic>
        <p:nvPicPr>
          <p:cNvPr id="57" name="Picture 56" descr="A river running through a green field&#10;&#10;AI-generated content may be incorrect.">
            <a:extLst>
              <a:ext uri="{FF2B5EF4-FFF2-40B4-BE49-F238E27FC236}">
                <a16:creationId xmlns:a16="http://schemas.microsoft.com/office/drawing/2014/main" id="{9647C28F-7B10-FA6B-9071-D897950A19FA}"/>
              </a:ext>
            </a:extLst>
          </p:cNvPr>
          <p:cNvPicPr>
            <a:picLocks noChangeAspect="1"/>
          </p:cNvPicPr>
          <p:nvPr/>
        </p:nvPicPr>
        <p:blipFill>
          <a:blip r:embed="rId5"/>
          <a:stretch>
            <a:fillRect/>
          </a:stretch>
        </p:blipFill>
        <p:spPr>
          <a:xfrm>
            <a:off x="7188733" y="1420727"/>
            <a:ext cx="2141842" cy="1200324"/>
          </a:xfrm>
          <a:prstGeom prst="rect">
            <a:avLst/>
          </a:prstGeom>
        </p:spPr>
      </p:pic>
      <p:sp>
        <p:nvSpPr>
          <p:cNvPr id="58" name="TextBox 57">
            <a:extLst>
              <a:ext uri="{FF2B5EF4-FFF2-40B4-BE49-F238E27FC236}">
                <a16:creationId xmlns:a16="http://schemas.microsoft.com/office/drawing/2014/main" id="{A36C19E0-23B1-61AD-692E-2B397E970FBF}"/>
              </a:ext>
            </a:extLst>
          </p:cNvPr>
          <p:cNvSpPr txBox="1"/>
          <p:nvPr/>
        </p:nvSpPr>
        <p:spPr>
          <a:xfrm>
            <a:off x="5688963" y="1143728"/>
            <a:ext cx="963840" cy="276999"/>
          </a:xfrm>
          <a:prstGeom prst="rect">
            <a:avLst/>
          </a:prstGeom>
          <a:noFill/>
        </p:spPr>
        <p:txBody>
          <a:bodyPr wrap="square" rtlCol="0">
            <a:spAutoFit/>
          </a:bodyPr>
          <a:lstStyle/>
          <a:p>
            <a:pPr algn="ctr"/>
            <a:r>
              <a:rPr lang="en-GB" sz="1200" b="1" dirty="0"/>
              <a:t>Figure 5</a:t>
            </a:r>
          </a:p>
        </p:txBody>
      </p:sp>
      <p:sp>
        <p:nvSpPr>
          <p:cNvPr id="59" name="TextBox 58">
            <a:extLst>
              <a:ext uri="{FF2B5EF4-FFF2-40B4-BE49-F238E27FC236}">
                <a16:creationId xmlns:a16="http://schemas.microsoft.com/office/drawing/2014/main" id="{03D6ABF7-26DD-0776-B92D-48A99854E7FF}"/>
              </a:ext>
            </a:extLst>
          </p:cNvPr>
          <p:cNvSpPr txBox="1"/>
          <p:nvPr/>
        </p:nvSpPr>
        <p:spPr>
          <a:xfrm>
            <a:off x="7777734" y="1165553"/>
            <a:ext cx="963840" cy="276999"/>
          </a:xfrm>
          <a:prstGeom prst="rect">
            <a:avLst/>
          </a:prstGeom>
          <a:noFill/>
        </p:spPr>
        <p:txBody>
          <a:bodyPr wrap="square" rtlCol="0">
            <a:spAutoFit/>
          </a:bodyPr>
          <a:lstStyle/>
          <a:p>
            <a:pPr algn="ctr"/>
            <a:r>
              <a:rPr lang="en-GB" sz="1200" b="1" dirty="0"/>
              <a:t>Figure 6</a:t>
            </a:r>
          </a:p>
        </p:txBody>
      </p:sp>
      <p:graphicFrame>
        <p:nvGraphicFramePr>
          <p:cNvPr id="62" name="Table 61">
            <a:extLst>
              <a:ext uri="{FF2B5EF4-FFF2-40B4-BE49-F238E27FC236}">
                <a16:creationId xmlns:a16="http://schemas.microsoft.com/office/drawing/2014/main" id="{9CBB98EA-1685-169E-8904-08A0730DD925}"/>
              </a:ext>
            </a:extLst>
          </p:cNvPr>
          <p:cNvGraphicFramePr>
            <a:graphicFrameLocks noGrp="1"/>
          </p:cNvGraphicFramePr>
          <p:nvPr>
            <p:extLst>
              <p:ext uri="{D42A27DB-BD31-4B8C-83A1-F6EECF244321}">
                <p14:modId xmlns:p14="http://schemas.microsoft.com/office/powerpoint/2010/main" val="4262070454"/>
              </p:ext>
            </p:extLst>
          </p:nvPr>
        </p:nvGraphicFramePr>
        <p:xfrm>
          <a:off x="360453" y="1871983"/>
          <a:ext cx="4724226" cy="4678680"/>
        </p:xfrm>
        <a:graphic>
          <a:graphicData uri="http://schemas.openxmlformats.org/drawingml/2006/table">
            <a:tbl>
              <a:tblPr firstRow="1" bandRow="1">
                <a:tableStyleId>{5C22544A-7EE6-4342-B048-85BDC9FD1C3A}</a:tableStyleId>
              </a:tblPr>
              <a:tblGrid>
                <a:gridCol w="1281030">
                  <a:extLst>
                    <a:ext uri="{9D8B030D-6E8A-4147-A177-3AD203B41FA5}">
                      <a16:colId xmlns:a16="http://schemas.microsoft.com/office/drawing/2014/main" val="4119044511"/>
                    </a:ext>
                  </a:extLst>
                </a:gridCol>
                <a:gridCol w="860799">
                  <a:extLst>
                    <a:ext uri="{9D8B030D-6E8A-4147-A177-3AD203B41FA5}">
                      <a16:colId xmlns:a16="http://schemas.microsoft.com/office/drawing/2014/main" val="3785067607"/>
                    </a:ext>
                  </a:extLst>
                </a:gridCol>
                <a:gridCol w="860799">
                  <a:extLst>
                    <a:ext uri="{9D8B030D-6E8A-4147-A177-3AD203B41FA5}">
                      <a16:colId xmlns:a16="http://schemas.microsoft.com/office/drawing/2014/main" val="3398298287"/>
                    </a:ext>
                  </a:extLst>
                </a:gridCol>
                <a:gridCol w="860799">
                  <a:extLst>
                    <a:ext uri="{9D8B030D-6E8A-4147-A177-3AD203B41FA5}">
                      <a16:colId xmlns:a16="http://schemas.microsoft.com/office/drawing/2014/main" val="3743722325"/>
                    </a:ext>
                  </a:extLst>
                </a:gridCol>
                <a:gridCol w="860799">
                  <a:extLst>
                    <a:ext uri="{9D8B030D-6E8A-4147-A177-3AD203B41FA5}">
                      <a16:colId xmlns:a16="http://schemas.microsoft.com/office/drawing/2014/main" val="3803833034"/>
                    </a:ext>
                  </a:extLst>
                </a:gridCol>
              </a:tblGrid>
              <a:tr h="206904">
                <a:tc>
                  <a:txBody>
                    <a:bodyPr/>
                    <a:lstStyle/>
                    <a:p>
                      <a:pPr algn="ctr"/>
                      <a:r>
                        <a:rPr lang="en-GB" sz="800" dirty="0">
                          <a:solidFill>
                            <a:schemeClr val="tx1"/>
                          </a:solidFill>
                        </a:rPr>
                        <a:t>Statement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00" dirty="0">
                          <a:solidFill>
                            <a:schemeClr val="tx1"/>
                          </a:solidFill>
                        </a:rPr>
                        <a:t>Dams and Reservoirs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00" dirty="0">
                          <a:solidFill>
                            <a:schemeClr val="tx1"/>
                          </a:solidFill>
                        </a:rPr>
                        <a:t>Channel Straightening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00" dirty="0">
                          <a:solidFill>
                            <a:schemeClr val="tx1"/>
                          </a:solidFill>
                        </a:rPr>
                        <a:t>Embankments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00" dirty="0">
                          <a:solidFill>
                            <a:schemeClr val="tx1"/>
                          </a:solidFill>
                        </a:rPr>
                        <a:t>Flood relief channels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1985155"/>
                  </a:ext>
                </a:extLst>
              </a:tr>
              <a:tr h="206904">
                <a:tc>
                  <a:txBody>
                    <a:bodyPr/>
                    <a:lstStyle/>
                    <a:p>
                      <a:pPr algn="l"/>
                      <a:r>
                        <a:rPr lang="en-GB" sz="900" dirty="0">
                          <a:solidFill>
                            <a:schemeClr val="tx1"/>
                          </a:solidFill>
                        </a:rPr>
                        <a:t>Reduces flooding in built-up areas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2068153"/>
                  </a:ext>
                </a:extLst>
              </a:tr>
              <a:tr h="206904">
                <a:tc>
                  <a:txBody>
                    <a:bodyPr/>
                    <a:lstStyle/>
                    <a:p>
                      <a:pPr algn="l"/>
                      <a:r>
                        <a:rPr lang="en-GB" sz="900" dirty="0">
                          <a:solidFill>
                            <a:schemeClr val="tx1"/>
                          </a:solidFill>
                        </a:rPr>
                        <a:t>Can cause increased flood risk downstream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7283472"/>
                  </a:ext>
                </a:extLst>
              </a:tr>
              <a:tr h="206904">
                <a:tc>
                  <a:txBody>
                    <a:bodyPr/>
                    <a:lstStyle/>
                    <a:p>
                      <a:pPr algn="l"/>
                      <a:r>
                        <a:rPr lang="en-GB" sz="900" dirty="0">
                          <a:solidFill>
                            <a:schemeClr val="tx1"/>
                          </a:solidFill>
                        </a:rPr>
                        <a:t>Very expensive to build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3748517"/>
                  </a:ext>
                </a:extLst>
              </a:tr>
              <a:tr h="206904">
                <a:tc>
                  <a:txBody>
                    <a:bodyPr/>
                    <a:lstStyle/>
                    <a:p>
                      <a:pPr algn="l"/>
                      <a:r>
                        <a:rPr lang="en-GB" sz="900" dirty="0">
                          <a:solidFill>
                            <a:schemeClr val="tx1"/>
                          </a:solidFill>
                        </a:rPr>
                        <a:t>Long-lasting protection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5578566"/>
                  </a:ext>
                </a:extLst>
              </a:tr>
              <a:tr h="206904">
                <a:tc>
                  <a:txBody>
                    <a:bodyPr/>
                    <a:lstStyle/>
                    <a:p>
                      <a:pPr algn="l"/>
                      <a:r>
                        <a:rPr lang="en-GB" sz="900" dirty="0">
                          <a:solidFill>
                            <a:schemeClr val="tx1"/>
                          </a:solidFill>
                        </a:rPr>
                        <a:t>Can damage river habitats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3026641"/>
                  </a:ext>
                </a:extLst>
              </a:tr>
              <a:tr h="206904">
                <a:tc>
                  <a:txBody>
                    <a:bodyPr/>
                    <a:lstStyle/>
                    <a:p>
                      <a:pPr algn="l"/>
                      <a:r>
                        <a:rPr lang="en-GB" sz="900" dirty="0">
                          <a:solidFill>
                            <a:schemeClr val="tx1"/>
                          </a:solidFill>
                        </a:rPr>
                        <a:t>Helps water move through the area more quickly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2532024"/>
                  </a:ext>
                </a:extLst>
              </a:tr>
              <a:tr h="206904">
                <a:tc>
                  <a:txBody>
                    <a:bodyPr/>
                    <a:lstStyle/>
                    <a:p>
                      <a:pPr algn="l"/>
                      <a:r>
                        <a:rPr lang="en-GB" sz="900" dirty="0">
                          <a:solidFill>
                            <a:schemeClr val="tx1"/>
                          </a:solidFill>
                        </a:rPr>
                        <a:t>May fail suddenly if overtopped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99606"/>
                  </a:ext>
                </a:extLst>
              </a:tr>
              <a:tr h="206904">
                <a:tc>
                  <a:txBody>
                    <a:bodyPr/>
                    <a:lstStyle/>
                    <a:p>
                      <a:pPr algn="l"/>
                      <a:r>
                        <a:rPr lang="en-GB" sz="900" dirty="0">
                          <a:solidFill>
                            <a:schemeClr val="tx1"/>
                          </a:solidFill>
                        </a:rPr>
                        <a:t>Can displace people or destroy land upstream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0361175"/>
                  </a:ext>
                </a:extLst>
              </a:tr>
              <a:tr h="206904">
                <a:tc>
                  <a:txBody>
                    <a:bodyPr/>
                    <a:lstStyle/>
                    <a:p>
                      <a:pPr algn="l"/>
                      <a:r>
                        <a:rPr lang="en-GB" sz="900" dirty="0">
                          <a:solidFill>
                            <a:schemeClr val="tx1"/>
                          </a:solidFill>
                        </a:rPr>
                        <a:t>Requires regular maintenance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6771664"/>
                  </a:ext>
                </a:extLst>
              </a:tr>
              <a:tr h="206904">
                <a:tc>
                  <a:txBody>
                    <a:bodyPr/>
                    <a:lstStyle/>
                    <a:p>
                      <a:pPr algn="l"/>
                      <a:r>
                        <a:rPr lang="en-GB" sz="900" dirty="0">
                          <a:solidFill>
                            <a:schemeClr val="tx1"/>
                          </a:solidFill>
                        </a:rPr>
                        <a:t>Effective at protecting high-value land uses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9112"/>
                  </a:ext>
                </a:extLst>
              </a:tr>
              <a:tr h="206904">
                <a:tc>
                  <a:txBody>
                    <a:bodyPr/>
                    <a:lstStyle/>
                    <a:p>
                      <a:pPr algn="l"/>
                      <a:r>
                        <a:rPr lang="en-GB" sz="900" dirty="0">
                          <a:solidFill>
                            <a:schemeClr val="tx1"/>
                          </a:solidFill>
                        </a:rPr>
                        <a:t>Transfers flood risk elsewhere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9996981"/>
                  </a:ext>
                </a:extLst>
              </a:tr>
              <a:tr h="206904">
                <a:tc>
                  <a:txBody>
                    <a:bodyPr/>
                    <a:lstStyle/>
                    <a:p>
                      <a:pPr algn="l"/>
                      <a:r>
                        <a:rPr lang="en-GB" sz="900" dirty="0">
                          <a:solidFill>
                            <a:schemeClr val="tx1"/>
                          </a:solidFill>
                        </a:rPr>
                        <a:t>Increases channel capacity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9273157"/>
                  </a:ext>
                </a:extLst>
              </a:tr>
            </a:tbl>
          </a:graphicData>
        </a:graphic>
      </p:graphicFrame>
      <p:sp>
        <p:nvSpPr>
          <p:cNvPr id="65" name="TextBox 64">
            <a:extLst>
              <a:ext uri="{FF2B5EF4-FFF2-40B4-BE49-F238E27FC236}">
                <a16:creationId xmlns:a16="http://schemas.microsoft.com/office/drawing/2014/main" id="{6F9A7627-4CE1-0BE1-EB78-1E387D11366E}"/>
              </a:ext>
            </a:extLst>
          </p:cNvPr>
          <p:cNvSpPr txBox="1"/>
          <p:nvPr/>
        </p:nvSpPr>
        <p:spPr>
          <a:xfrm>
            <a:off x="298063" y="1420727"/>
            <a:ext cx="4801899" cy="461665"/>
          </a:xfrm>
          <a:prstGeom prst="rect">
            <a:avLst/>
          </a:prstGeom>
          <a:noFill/>
        </p:spPr>
        <p:txBody>
          <a:bodyPr wrap="square" rtlCol="0">
            <a:spAutoFit/>
          </a:bodyPr>
          <a:lstStyle/>
          <a:p>
            <a:r>
              <a:rPr lang="en-GB" sz="1200" dirty="0"/>
              <a:t>8. Put a ✓ if the statement is a positive (advantage) and applies. Put an ✗ if the statement is a negative (disadvantage) and applies to that strategy</a:t>
            </a:r>
          </a:p>
        </p:txBody>
      </p:sp>
    </p:spTree>
    <p:extLst>
      <p:ext uri="{BB962C8B-B14F-4D97-AF65-F5344CB8AC3E}">
        <p14:creationId xmlns:p14="http://schemas.microsoft.com/office/powerpoint/2010/main" val="1979628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4A7BF-B974-1125-F931-330ECF9EA08D}"/>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444A695D-FB32-61BC-CC5D-EB6282AF20BD}"/>
              </a:ext>
            </a:extLst>
          </p:cNvPr>
          <p:cNvSpPr/>
          <p:nvPr/>
        </p:nvSpPr>
        <p:spPr>
          <a:xfrm>
            <a:off x="185620" y="234177"/>
            <a:ext cx="9512562" cy="6394274"/>
          </a:xfrm>
          <a:custGeom>
            <a:avLst/>
            <a:gdLst>
              <a:gd name="connsiteX0" fmla="*/ 0 w 9512562"/>
              <a:gd name="connsiteY0" fmla="*/ 58572 h 6394274"/>
              <a:gd name="connsiteX1" fmla="*/ 58572 w 9512562"/>
              <a:gd name="connsiteY1" fmla="*/ 0 h 6394274"/>
              <a:gd name="connsiteX2" fmla="*/ 917582 w 9512562"/>
              <a:gd name="connsiteY2" fmla="*/ 0 h 6394274"/>
              <a:gd name="connsiteX3" fmla="*/ 1494729 w 9512562"/>
              <a:gd name="connsiteY3" fmla="*/ 0 h 6394274"/>
              <a:gd name="connsiteX4" fmla="*/ 1977922 w 9512562"/>
              <a:gd name="connsiteY4" fmla="*/ 0 h 6394274"/>
              <a:gd name="connsiteX5" fmla="*/ 2742977 w 9512562"/>
              <a:gd name="connsiteY5" fmla="*/ 0 h 6394274"/>
              <a:gd name="connsiteX6" fmla="*/ 3320124 w 9512562"/>
              <a:gd name="connsiteY6" fmla="*/ 0 h 6394274"/>
              <a:gd name="connsiteX7" fmla="*/ 4179134 w 9512562"/>
              <a:gd name="connsiteY7" fmla="*/ 0 h 6394274"/>
              <a:gd name="connsiteX8" fmla="*/ 4662327 w 9512562"/>
              <a:gd name="connsiteY8" fmla="*/ 0 h 6394274"/>
              <a:gd name="connsiteX9" fmla="*/ 5521336 w 9512562"/>
              <a:gd name="connsiteY9" fmla="*/ 0 h 6394274"/>
              <a:gd name="connsiteX10" fmla="*/ 5910575 w 9512562"/>
              <a:gd name="connsiteY10" fmla="*/ 0 h 6394274"/>
              <a:gd name="connsiteX11" fmla="*/ 6581676 w 9512562"/>
              <a:gd name="connsiteY11" fmla="*/ 0 h 6394274"/>
              <a:gd name="connsiteX12" fmla="*/ 7252778 w 9512562"/>
              <a:gd name="connsiteY12" fmla="*/ 0 h 6394274"/>
              <a:gd name="connsiteX13" fmla="*/ 7829925 w 9512562"/>
              <a:gd name="connsiteY13" fmla="*/ 0 h 6394274"/>
              <a:gd name="connsiteX14" fmla="*/ 8688935 w 9512562"/>
              <a:gd name="connsiteY14" fmla="*/ 0 h 6394274"/>
              <a:gd name="connsiteX15" fmla="*/ 9453990 w 9512562"/>
              <a:gd name="connsiteY15" fmla="*/ 0 h 6394274"/>
              <a:gd name="connsiteX16" fmla="*/ 9512562 w 9512562"/>
              <a:gd name="connsiteY16" fmla="*/ 58572 h 6394274"/>
              <a:gd name="connsiteX17" fmla="*/ 9512562 w 9512562"/>
              <a:gd name="connsiteY17" fmla="*/ 818802 h 6394274"/>
              <a:gd name="connsiteX18" fmla="*/ 9512562 w 9512562"/>
              <a:gd name="connsiteY18" fmla="*/ 1516261 h 6394274"/>
              <a:gd name="connsiteX19" fmla="*/ 9512562 w 9512562"/>
              <a:gd name="connsiteY19" fmla="*/ 2025406 h 6394274"/>
              <a:gd name="connsiteX20" fmla="*/ 9512562 w 9512562"/>
              <a:gd name="connsiteY20" fmla="*/ 2597322 h 6394274"/>
              <a:gd name="connsiteX21" fmla="*/ 9512562 w 9512562"/>
              <a:gd name="connsiteY21" fmla="*/ 3420324 h 6394274"/>
              <a:gd name="connsiteX22" fmla="*/ 9512562 w 9512562"/>
              <a:gd name="connsiteY22" fmla="*/ 4117783 h 6394274"/>
              <a:gd name="connsiteX23" fmla="*/ 9512562 w 9512562"/>
              <a:gd name="connsiteY23" fmla="*/ 4689699 h 6394274"/>
              <a:gd name="connsiteX24" fmla="*/ 9512562 w 9512562"/>
              <a:gd name="connsiteY24" fmla="*/ 5387158 h 6394274"/>
              <a:gd name="connsiteX25" fmla="*/ 9512562 w 9512562"/>
              <a:gd name="connsiteY25" fmla="*/ 6335702 h 6394274"/>
              <a:gd name="connsiteX26" fmla="*/ 9453990 w 9512562"/>
              <a:gd name="connsiteY26" fmla="*/ 6394274 h 6394274"/>
              <a:gd name="connsiteX27" fmla="*/ 8594980 w 9512562"/>
              <a:gd name="connsiteY27" fmla="*/ 6394274 h 6394274"/>
              <a:gd name="connsiteX28" fmla="*/ 7829925 w 9512562"/>
              <a:gd name="connsiteY28" fmla="*/ 6394274 h 6394274"/>
              <a:gd name="connsiteX29" fmla="*/ 7346732 w 9512562"/>
              <a:gd name="connsiteY29" fmla="*/ 6394274 h 6394274"/>
              <a:gd name="connsiteX30" fmla="*/ 6581676 w 9512562"/>
              <a:gd name="connsiteY30" fmla="*/ 6394274 h 6394274"/>
              <a:gd name="connsiteX31" fmla="*/ 6192438 w 9512562"/>
              <a:gd name="connsiteY31" fmla="*/ 6394274 h 6394274"/>
              <a:gd name="connsiteX32" fmla="*/ 5427382 w 9512562"/>
              <a:gd name="connsiteY32" fmla="*/ 6394274 h 6394274"/>
              <a:gd name="connsiteX33" fmla="*/ 4944189 w 9512562"/>
              <a:gd name="connsiteY33" fmla="*/ 6394274 h 6394274"/>
              <a:gd name="connsiteX34" fmla="*/ 4554951 w 9512562"/>
              <a:gd name="connsiteY34" fmla="*/ 6394274 h 6394274"/>
              <a:gd name="connsiteX35" fmla="*/ 4071758 w 9512562"/>
              <a:gd name="connsiteY35" fmla="*/ 6394274 h 6394274"/>
              <a:gd name="connsiteX36" fmla="*/ 3306702 w 9512562"/>
              <a:gd name="connsiteY36" fmla="*/ 6394274 h 6394274"/>
              <a:gd name="connsiteX37" fmla="*/ 2823509 w 9512562"/>
              <a:gd name="connsiteY37" fmla="*/ 6394274 h 6394274"/>
              <a:gd name="connsiteX38" fmla="*/ 2434271 w 9512562"/>
              <a:gd name="connsiteY38" fmla="*/ 6394274 h 6394274"/>
              <a:gd name="connsiteX39" fmla="*/ 1951078 w 9512562"/>
              <a:gd name="connsiteY39" fmla="*/ 6394274 h 6394274"/>
              <a:gd name="connsiteX40" fmla="*/ 1373931 w 9512562"/>
              <a:gd name="connsiteY40" fmla="*/ 6394274 h 6394274"/>
              <a:gd name="connsiteX41" fmla="*/ 702829 w 9512562"/>
              <a:gd name="connsiteY41" fmla="*/ 6394274 h 6394274"/>
              <a:gd name="connsiteX42" fmla="*/ 58572 w 9512562"/>
              <a:gd name="connsiteY42" fmla="*/ 6394274 h 6394274"/>
              <a:gd name="connsiteX43" fmla="*/ 0 w 9512562"/>
              <a:gd name="connsiteY43" fmla="*/ 6335702 h 6394274"/>
              <a:gd name="connsiteX44" fmla="*/ 0 w 9512562"/>
              <a:gd name="connsiteY44" fmla="*/ 5638243 h 6394274"/>
              <a:gd name="connsiteX45" fmla="*/ 0 w 9512562"/>
              <a:gd name="connsiteY45" fmla="*/ 4878013 h 6394274"/>
              <a:gd name="connsiteX46" fmla="*/ 0 w 9512562"/>
              <a:gd name="connsiteY46" fmla="*/ 4243325 h 6394274"/>
              <a:gd name="connsiteX47" fmla="*/ 0 w 9512562"/>
              <a:gd name="connsiteY47" fmla="*/ 3483095 h 6394274"/>
              <a:gd name="connsiteX48" fmla="*/ 0 w 9512562"/>
              <a:gd name="connsiteY48" fmla="*/ 2911179 h 6394274"/>
              <a:gd name="connsiteX49" fmla="*/ 0 w 9512562"/>
              <a:gd name="connsiteY49" fmla="*/ 2213720 h 6394274"/>
              <a:gd name="connsiteX50" fmla="*/ 0 w 9512562"/>
              <a:gd name="connsiteY50" fmla="*/ 1704575 h 6394274"/>
              <a:gd name="connsiteX51" fmla="*/ 0 w 9512562"/>
              <a:gd name="connsiteY51" fmla="*/ 881573 h 6394274"/>
              <a:gd name="connsiteX52" fmla="*/ 0 w 9512562"/>
              <a:gd name="connsiteY52" fmla="*/ 58572 h 63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512562" h="6394274" extrusionOk="0">
                <a:moveTo>
                  <a:pt x="0" y="58572"/>
                </a:moveTo>
                <a:cubicBezTo>
                  <a:pt x="-3685" y="23951"/>
                  <a:pt x="24651" y="590"/>
                  <a:pt x="58572" y="0"/>
                </a:cubicBezTo>
                <a:cubicBezTo>
                  <a:pt x="299176" y="-22470"/>
                  <a:pt x="682822" y="-10842"/>
                  <a:pt x="917582" y="0"/>
                </a:cubicBezTo>
                <a:cubicBezTo>
                  <a:pt x="1152342" y="10842"/>
                  <a:pt x="1310601" y="-18490"/>
                  <a:pt x="1494729" y="0"/>
                </a:cubicBezTo>
                <a:cubicBezTo>
                  <a:pt x="1678857" y="18490"/>
                  <a:pt x="1844139" y="-15642"/>
                  <a:pt x="1977922" y="0"/>
                </a:cubicBezTo>
                <a:cubicBezTo>
                  <a:pt x="2111705" y="15642"/>
                  <a:pt x="2568388" y="28883"/>
                  <a:pt x="2742977" y="0"/>
                </a:cubicBezTo>
                <a:cubicBezTo>
                  <a:pt x="2917567" y="-28883"/>
                  <a:pt x="3049391" y="26225"/>
                  <a:pt x="3320124" y="0"/>
                </a:cubicBezTo>
                <a:cubicBezTo>
                  <a:pt x="3590857" y="-26225"/>
                  <a:pt x="3968496" y="-12058"/>
                  <a:pt x="4179134" y="0"/>
                </a:cubicBezTo>
                <a:cubicBezTo>
                  <a:pt x="4389772" y="12058"/>
                  <a:pt x="4444524" y="-12252"/>
                  <a:pt x="4662327" y="0"/>
                </a:cubicBezTo>
                <a:cubicBezTo>
                  <a:pt x="4880130" y="12252"/>
                  <a:pt x="5304427" y="-21745"/>
                  <a:pt x="5521336" y="0"/>
                </a:cubicBezTo>
                <a:cubicBezTo>
                  <a:pt x="5738245" y="21745"/>
                  <a:pt x="5779181" y="7639"/>
                  <a:pt x="5910575" y="0"/>
                </a:cubicBezTo>
                <a:cubicBezTo>
                  <a:pt x="6041969" y="-7639"/>
                  <a:pt x="6388463" y="-1356"/>
                  <a:pt x="6581676" y="0"/>
                </a:cubicBezTo>
                <a:cubicBezTo>
                  <a:pt x="6774889" y="1356"/>
                  <a:pt x="7071033" y="-23961"/>
                  <a:pt x="7252778" y="0"/>
                </a:cubicBezTo>
                <a:cubicBezTo>
                  <a:pt x="7434523" y="23961"/>
                  <a:pt x="7613110" y="7442"/>
                  <a:pt x="7829925" y="0"/>
                </a:cubicBezTo>
                <a:cubicBezTo>
                  <a:pt x="8046740" y="-7442"/>
                  <a:pt x="8468695" y="-14971"/>
                  <a:pt x="8688935" y="0"/>
                </a:cubicBezTo>
                <a:cubicBezTo>
                  <a:pt x="8909175" y="14971"/>
                  <a:pt x="9144549" y="-12811"/>
                  <a:pt x="9453990" y="0"/>
                </a:cubicBezTo>
                <a:cubicBezTo>
                  <a:pt x="9481475" y="799"/>
                  <a:pt x="9510362" y="24706"/>
                  <a:pt x="9512562" y="58572"/>
                </a:cubicBezTo>
                <a:cubicBezTo>
                  <a:pt x="9548082" y="285961"/>
                  <a:pt x="9515274" y="452187"/>
                  <a:pt x="9512562" y="818802"/>
                </a:cubicBezTo>
                <a:cubicBezTo>
                  <a:pt x="9509851" y="1185417"/>
                  <a:pt x="9494692" y="1313679"/>
                  <a:pt x="9512562" y="1516261"/>
                </a:cubicBezTo>
                <a:cubicBezTo>
                  <a:pt x="9530432" y="1718843"/>
                  <a:pt x="9536278" y="1911141"/>
                  <a:pt x="9512562" y="2025406"/>
                </a:cubicBezTo>
                <a:cubicBezTo>
                  <a:pt x="9488846" y="2139672"/>
                  <a:pt x="9521889" y="2434327"/>
                  <a:pt x="9512562" y="2597322"/>
                </a:cubicBezTo>
                <a:cubicBezTo>
                  <a:pt x="9503235" y="2760317"/>
                  <a:pt x="9476517" y="3191249"/>
                  <a:pt x="9512562" y="3420324"/>
                </a:cubicBezTo>
                <a:cubicBezTo>
                  <a:pt x="9548607" y="3649399"/>
                  <a:pt x="9538798" y="3954388"/>
                  <a:pt x="9512562" y="4117783"/>
                </a:cubicBezTo>
                <a:cubicBezTo>
                  <a:pt x="9486326" y="4281178"/>
                  <a:pt x="9537820" y="4480403"/>
                  <a:pt x="9512562" y="4689699"/>
                </a:cubicBezTo>
                <a:cubicBezTo>
                  <a:pt x="9487304" y="4898995"/>
                  <a:pt x="9523748" y="5199052"/>
                  <a:pt x="9512562" y="5387158"/>
                </a:cubicBezTo>
                <a:cubicBezTo>
                  <a:pt x="9501376" y="5575264"/>
                  <a:pt x="9467936" y="6055632"/>
                  <a:pt x="9512562" y="6335702"/>
                </a:cubicBezTo>
                <a:cubicBezTo>
                  <a:pt x="9514909" y="6360830"/>
                  <a:pt x="9490742" y="6399036"/>
                  <a:pt x="9453990" y="6394274"/>
                </a:cubicBezTo>
                <a:cubicBezTo>
                  <a:pt x="9070804" y="6427831"/>
                  <a:pt x="8828185" y="6420036"/>
                  <a:pt x="8594980" y="6394274"/>
                </a:cubicBezTo>
                <a:cubicBezTo>
                  <a:pt x="8361775" y="6368513"/>
                  <a:pt x="8090006" y="6403087"/>
                  <a:pt x="7829925" y="6394274"/>
                </a:cubicBezTo>
                <a:cubicBezTo>
                  <a:pt x="7569844" y="6385461"/>
                  <a:pt x="7531316" y="6416916"/>
                  <a:pt x="7346732" y="6394274"/>
                </a:cubicBezTo>
                <a:cubicBezTo>
                  <a:pt x="7162148" y="6371632"/>
                  <a:pt x="6812102" y="6420881"/>
                  <a:pt x="6581676" y="6394274"/>
                </a:cubicBezTo>
                <a:cubicBezTo>
                  <a:pt x="6351250" y="6367667"/>
                  <a:pt x="6288588" y="6401665"/>
                  <a:pt x="6192438" y="6394274"/>
                </a:cubicBezTo>
                <a:cubicBezTo>
                  <a:pt x="6096288" y="6386883"/>
                  <a:pt x="5778538" y="6422939"/>
                  <a:pt x="5427382" y="6394274"/>
                </a:cubicBezTo>
                <a:cubicBezTo>
                  <a:pt x="5076226" y="6365609"/>
                  <a:pt x="5120293" y="6388901"/>
                  <a:pt x="4944189" y="6394274"/>
                </a:cubicBezTo>
                <a:cubicBezTo>
                  <a:pt x="4768085" y="6399647"/>
                  <a:pt x="4680441" y="6378017"/>
                  <a:pt x="4554951" y="6394274"/>
                </a:cubicBezTo>
                <a:cubicBezTo>
                  <a:pt x="4429461" y="6410531"/>
                  <a:pt x="4297271" y="6373088"/>
                  <a:pt x="4071758" y="6394274"/>
                </a:cubicBezTo>
                <a:cubicBezTo>
                  <a:pt x="3846245" y="6415460"/>
                  <a:pt x="3551599" y="6376726"/>
                  <a:pt x="3306702" y="6394274"/>
                </a:cubicBezTo>
                <a:cubicBezTo>
                  <a:pt x="3061805" y="6411822"/>
                  <a:pt x="3028850" y="6385024"/>
                  <a:pt x="2823509" y="6394274"/>
                </a:cubicBezTo>
                <a:cubicBezTo>
                  <a:pt x="2618168" y="6403524"/>
                  <a:pt x="2608670" y="6400876"/>
                  <a:pt x="2434271" y="6394274"/>
                </a:cubicBezTo>
                <a:cubicBezTo>
                  <a:pt x="2259872" y="6387672"/>
                  <a:pt x="2190517" y="6372013"/>
                  <a:pt x="1951078" y="6394274"/>
                </a:cubicBezTo>
                <a:cubicBezTo>
                  <a:pt x="1711639" y="6416535"/>
                  <a:pt x="1561982" y="6392955"/>
                  <a:pt x="1373931" y="6394274"/>
                </a:cubicBezTo>
                <a:cubicBezTo>
                  <a:pt x="1185880" y="6395593"/>
                  <a:pt x="987573" y="6412901"/>
                  <a:pt x="702829" y="6394274"/>
                </a:cubicBezTo>
                <a:cubicBezTo>
                  <a:pt x="418085" y="6375647"/>
                  <a:pt x="208811" y="6383337"/>
                  <a:pt x="58572" y="6394274"/>
                </a:cubicBezTo>
                <a:cubicBezTo>
                  <a:pt x="29007" y="6401427"/>
                  <a:pt x="6444" y="6371048"/>
                  <a:pt x="0" y="6335702"/>
                </a:cubicBezTo>
                <a:cubicBezTo>
                  <a:pt x="-5517" y="6081092"/>
                  <a:pt x="-31884" y="5942672"/>
                  <a:pt x="0" y="5638243"/>
                </a:cubicBezTo>
                <a:cubicBezTo>
                  <a:pt x="31884" y="5333814"/>
                  <a:pt x="-36977" y="5192283"/>
                  <a:pt x="0" y="4878013"/>
                </a:cubicBezTo>
                <a:cubicBezTo>
                  <a:pt x="36977" y="4563743"/>
                  <a:pt x="-23615" y="4394678"/>
                  <a:pt x="0" y="4243325"/>
                </a:cubicBezTo>
                <a:cubicBezTo>
                  <a:pt x="23615" y="4091972"/>
                  <a:pt x="-3333" y="3710912"/>
                  <a:pt x="0" y="3483095"/>
                </a:cubicBezTo>
                <a:cubicBezTo>
                  <a:pt x="3333" y="3255278"/>
                  <a:pt x="-13403" y="3098419"/>
                  <a:pt x="0" y="2911179"/>
                </a:cubicBezTo>
                <a:cubicBezTo>
                  <a:pt x="13403" y="2723939"/>
                  <a:pt x="-25279" y="2458936"/>
                  <a:pt x="0" y="2213720"/>
                </a:cubicBezTo>
                <a:cubicBezTo>
                  <a:pt x="25279" y="1968504"/>
                  <a:pt x="14323" y="1842326"/>
                  <a:pt x="0" y="1704575"/>
                </a:cubicBezTo>
                <a:cubicBezTo>
                  <a:pt x="-14323" y="1566824"/>
                  <a:pt x="28155" y="1190409"/>
                  <a:pt x="0" y="881573"/>
                </a:cubicBezTo>
                <a:cubicBezTo>
                  <a:pt x="-28155" y="572737"/>
                  <a:pt x="18935" y="447603"/>
                  <a:pt x="0" y="58572"/>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91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Google Shape;56;p13">
            <a:extLst>
              <a:ext uri="{FF2B5EF4-FFF2-40B4-BE49-F238E27FC236}">
                <a16:creationId xmlns:a16="http://schemas.microsoft.com/office/drawing/2014/main" id="{9E24E0FC-23F7-E664-92EE-9AFFF7722ECF}"/>
              </a:ext>
            </a:extLst>
          </p:cNvPr>
          <p:cNvSpPr txBox="1"/>
          <p:nvPr/>
        </p:nvSpPr>
        <p:spPr>
          <a:xfrm>
            <a:off x="261429" y="409378"/>
            <a:ext cx="4681653" cy="116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Learning Review - 9</a:t>
            </a:r>
          </a:p>
          <a:p>
            <a:pPr marL="0" lvl="0" indent="0" rtl="0">
              <a:spcBef>
                <a:spcPts val="0"/>
              </a:spcBef>
              <a:spcAft>
                <a:spcPts val="0"/>
              </a:spcAft>
              <a:buNone/>
            </a:pPr>
            <a:r>
              <a:rPr lang="en-GB" sz="2000" b="1" dirty="0">
                <a:solidFill>
                  <a:schemeClr val="accent6">
                    <a:lumMod val="50000"/>
                  </a:schemeClr>
                </a:solidFill>
                <a:latin typeface="Amatic SC"/>
                <a:ea typeface="Amatic SC"/>
                <a:cs typeface="Amatic SC"/>
                <a:sym typeface="Amatic SC"/>
              </a:rPr>
              <a:t>Hard Engineering River Management</a:t>
            </a:r>
            <a:endParaRPr sz="1050" b="1" dirty="0">
              <a:latin typeface="Amatic SC"/>
              <a:ea typeface="Amatic SC"/>
              <a:cs typeface="Amatic SC"/>
              <a:sym typeface="Amatic SC"/>
            </a:endParaRPr>
          </a:p>
        </p:txBody>
      </p:sp>
      <p:pic>
        <p:nvPicPr>
          <p:cNvPr id="2" name="Picture 1">
            <a:extLst>
              <a:ext uri="{FF2B5EF4-FFF2-40B4-BE49-F238E27FC236}">
                <a16:creationId xmlns:a16="http://schemas.microsoft.com/office/drawing/2014/main" id="{1A0EF1F0-B04B-74A3-620A-BD96FCB986D9}"/>
              </a:ext>
            </a:extLst>
          </p:cNvPr>
          <p:cNvPicPr>
            <a:picLocks noChangeAspect="1"/>
          </p:cNvPicPr>
          <p:nvPr/>
        </p:nvPicPr>
        <p:blipFill>
          <a:blip r:embed="rId3"/>
          <a:stretch>
            <a:fillRect/>
          </a:stretch>
        </p:blipFill>
        <p:spPr>
          <a:xfrm>
            <a:off x="360452" y="347096"/>
            <a:ext cx="1527061" cy="169014"/>
          </a:xfrm>
          <a:prstGeom prst="rect">
            <a:avLst/>
          </a:prstGeom>
        </p:spPr>
      </p:pic>
      <p:sp>
        <p:nvSpPr>
          <p:cNvPr id="42" name="Google Shape;56;p13">
            <a:extLst>
              <a:ext uri="{FF2B5EF4-FFF2-40B4-BE49-F238E27FC236}">
                <a16:creationId xmlns:a16="http://schemas.microsoft.com/office/drawing/2014/main" id="{65369810-5A15-674C-0A23-3703D15B3745}"/>
              </a:ext>
            </a:extLst>
          </p:cNvPr>
          <p:cNvSpPr txBox="1"/>
          <p:nvPr/>
        </p:nvSpPr>
        <p:spPr>
          <a:xfrm>
            <a:off x="9259503" y="103171"/>
            <a:ext cx="1436914" cy="8309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R9</a:t>
            </a:r>
            <a:endParaRPr b="1" dirty="0">
              <a:latin typeface="Amatic SC"/>
              <a:ea typeface="Amatic SC"/>
              <a:cs typeface="Amatic SC"/>
              <a:sym typeface="Amatic SC"/>
            </a:endParaRPr>
          </a:p>
        </p:txBody>
      </p:sp>
      <p:cxnSp>
        <p:nvCxnSpPr>
          <p:cNvPr id="33" name="Straight Connector 32">
            <a:extLst>
              <a:ext uri="{FF2B5EF4-FFF2-40B4-BE49-F238E27FC236}">
                <a16:creationId xmlns:a16="http://schemas.microsoft.com/office/drawing/2014/main" id="{672209A5-CF48-E436-B092-B5E144F69C5A}"/>
              </a:ext>
            </a:extLst>
          </p:cNvPr>
          <p:cNvCxnSpPr>
            <a:cxnSpLocks/>
          </p:cNvCxnSpPr>
          <p:nvPr/>
        </p:nvCxnSpPr>
        <p:spPr>
          <a:xfrm>
            <a:off x="546101" y="4964997"/>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E2D6CE4-6BCC-6866-7510-E33C540C7091}"/>
              </a:ext>
            </a:extLst>
          </p:cNvPr>
          <p:cNvCxnSpPr>
            <a:cxnSpLocks/>
          </p:cNvCxnSpPr>
          <p:nvPr/>
        </p:nvCxnSpPr>
        <p:spPr>
          <a:xfrm>
            <a:off x="546101" y="5396072"/>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DF3E27-7AD5-816F-FF8C-D5F3D6548FA5}"/>
              </a:ext>
            </a:extLst>
          </p:cNvPr>
          <p:cNvCxnSpPr>
            <a:cxnSpLocks/>
          </p:cNvCxnSpPr>
          <p:nvPr/>
        </p:nvCxnSpPr>
        <p:spPr>
          <a:xfrm>
            <a:off x="5247017" y="4998715"/>
            <a:ext cx="42513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8854BE0-EEED-DFC0-8CAC-1CAF20710816}"/>
              </a:ext>
            </a:extLst>
          </p:cNvPr>
          <p:cNvCxnSpPr>
            <a:cxnSpLocks/>
          </p:cNvCxnSpPr>
          <p:nvPr/>
        </p:nvCxnSpPr>
        <p:spPr>
          <a:xfrm>
            <a:off x="5231865" y="5382858"/>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3A4BF12-9CE8-90F2-92FF-5E912BB61317}"/>
              </a:ext>
            </a:extLst>
          </p:cNvPr>
          <p:cNvCxnSpPr>
            <a:cxnSpLocks/>
          </p:cNvCxnSpPr>
          <p:nvPr/>
        </p:nvCxnSpPr>
        <p:spPr>
          <a:xfrm>
            <a:off x="5231864" y="5767001"/>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B782C99-ECDD-42E6-3BD6-09A59B6B3752}"/>
              </a:ext>
            </a:extLst>
          </p:cNvPr>
          <p:cNvCxnSpPr>
            <a:cxnSpLocks/>
          </p:cNvCxnSpPr>
          <p:nvPr/>
        </p:nvCxnSpPr>
        <p:spPr>
          <a:xfrm>
            <a:off x="5239442" y="6167879"/>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49A7BE9-3D7F-66B8-0862-07C854C9D095}"/>
              </a:ext>
            </a:extLst>
          </p:cNvPr>
          <p:cNvCxnSpPr>
            <a:cxnSpLocks/>
          </p:cNvCxnSpPr>
          <p:nvPr/>
        </p:nvCxnSpPr>
        <p:spPr>
          <a:xfrm>
            <a:off x="5231863" y="924063"/>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421D36B-8350-42F8-9E46-54E63BFD6597}"/>
              </a:ext>
            </a:extLst>
          </p:cNvPr>
          <p:cNvCxnSpPr>
            <a:cxnSpLocks/>
          </p:cNvCxnSpPr>
          <p:nvPr/>
        </p:nvCxnSpPr>
        <p:spPr>
          <a:xfrm>
            <a:off x="5231862" y="1308206"/>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498659F-330B-3A6A-D147-167B5089ABF9}"/>
              </a:ext>
            </a:extLst>
          </p:cNvPr>
          <p:cNvCxnSpPr>
            <a:cxnSpLocks/>
          </p:cNvCxnSpPr>
          <p:nvPr/>
        </p:nvCxnSpPr>
        <p:spPr>
          <a:xfrm>
            <a:off x="5239440" y="1709084"/>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E6FE823-EF3A-073E-78B1-C5CE4D2CD9AB}"/>
              </a:ext>
            </a:extLst>
          </p:cNvPr>
          <p:cNvCxnSpPr>
            <a:cxnSpLocks/>
          </p:cNvCxnSpPr>
          <p:nvPr/>
        </p:nvCxnSpPr>
        <p:spPr>
          <a:xfrm>
            <a:off x="5239440" y="2121491"/>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256272A-162A-8FD7-2F0D-44D35F282F22}"/>
              </a:ext>
            </a:extLst>
          </p:cNvPr>
          <p:cNvCxnSpPr>
            <a:cxnSpLocks/>
          </p:cNvCxnSpPr>
          <p:nvPr/>
        </p:nvCxnSpPr>
        <p:spPr>
          <a:xfrm>
            <a:off x="5239439" y="2505634"/>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74E584-582C-3A57-74B2-CA4E4508C1D3}"/>
              </a:ext>
            </a:extLst>
          </p:cNvPr>
          <p:cNvCxnSpPr>
            <a:cxnSpLocks/>
          </p:cNvCxnSpPr>
          <p:nvPr/>
        </p:nvCxnSpPr>
        <p:spPr>
          <a:xfrm>
            <a:off x="5247017" y="2906512"/>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D5D4DBF-9CAE-1C0E-96F4-368BA97749A6}"/>
              </a:ext>
            </a:extLst>
          </p:cNvPr>
          <p:cNvCxnSpPr>
            <a:cxnSpLocks/>
          </p:cNvCxnSpPr>
          <p:nvPr/>
        </p:nvCxnSpPr>
        <p:spPr>
          <a:xfrm>
            <a:off x="5231862" y="3337587"/>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5CBF096-3DF6-334E-EE14-D26F8BE1D40D}"/>
              </a:ext>
            </a:extLst>
          </p:cNvPr>
          <p:cNvCxnSpPr>
            <a:cxnSpLocks/>
          </p:cNvCxnSpPr>
          <p:nvPr/>
        </p:nvCxnSpPr>
        <p:spPr>
          <a:xfrm>
            <a:off x="5231862" y="3749994"/>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D9A6DF5-106D-C7A1-2827-6D83A43E5770}"/>
              </a:ext>
            </a:extLst>
          </p:cNvPr>
          <p:cNvCxnSpPr>
            <a:cxnSpLocks/>
          </p:cNvCxnSpPr>
          <p:nvPr/>
        </p:nvCxnSpPr>
        <p:spPr>
          <a:xfrm>
            <a:off x="5231861" y="4134137"/>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B3BD1B1-3053-84A6-0661-02D434E7635E}"/>
              </a:ext>
            </a:extLst>
          </p:cNvPr>
          <p:cNvCxnSpPr>
            <a:cxnSpLocks/>
          </p:cNvCxnSpPr>
          <p:nvPr/>
        </p:nvCxnSpPr>
        <p:spPr>
          <a:xfrm>
            <a:off x="5239439" y="4535015"/>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983D2A4-EEFD-6F63-ABAB-490569A80DF4}"/>
              </a:ext>
            </a:extLst>
          </p:cNvPr>
          <p:cNvCxnSpPr>
            <a:cxnSpLocks/>
          </p:cNvCxnSpPr>
          <p:nvPr/>
        </p:nvCxnSpPr>
        <p:spPr>
          <a:xfrm>
            <a:off x="538523" y="5767001"/>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D495334-D958-5D7F-EC21-A5463D5A2201}"/>
              </a:ext>
            </a:extLst>
          </p:cNvPr>
          <p:cNvCxnSpPr>
            <a:cxnSpLocks/>
          </p:cNvCxnSpPr>
          <p:nvPr/>
        </p:nvCxnSpPr>
        <p:spPr>
          <a:xfrm>
            <a:off x="546101" y="6167879"/>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62EAD7C-8BDA-49DF-2310-07383FDCD376}"/>
              </a:ext>
            </a:extLst>
          </p:cNvPr>
          <p:cNvCxnSpPr>
            <a:cxnSpLocks/>
          </p:cNvCxnSpPr>
          <p:nvPr/>
        </p:nvCxnSpPr>
        <p:spPr>
          <a:xfrm>
            <a:off x="538524" y="2139491"/>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5DD3B40-1FE6-7946-B59B-83120ED02AEE}"/>
              </a:ext>
            </a:extLst>
          </p:cNvPr>
          <p:cNvCxnSpPr>
            <a:cxnSpLocks/>
          </p:cNvCxnSpPr>
          <p:nvPr/>
        </p:nvCxnSpPr>
        <p:spPr>
          <a:xfrm>
            <a:off x="538523" y="2523634"/>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C25E824-0C3D-D22E-4F90-3C05B4CA9943}"/>
              </a:ext>
            </a:extLst>
          </p:cNvPr>
          <p:cNvCxnSpPr>
            <a:cxnSpLocks/>
          </p:cNvCxnSpPr>
          <p:nvPr/>
        </p:nvCxnSpPr>
        <p:spPr>
          <a:xfrm>
            <a:off x="546101" y="2924512"/>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3FFDBC-CD1C-6423-46B7-6308EBF19B67}"/>
              </a:ext>
            </a:extLst>
          </p:cNvPr>
          <p:cNvCxnSpPr>
            <a:cxnSpLocks/>
          </p:cNvCxnSpPr>
          <p:nvPr/>
        </p:nvCxnSpPr>
        <p:spPr>
          <a:xfrm>
            <a:off x="530946" y="3355587"/>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D73835-9D0F-0072-01B9-9C1CF07D9A73}"/>
              </a:ext>
            </a:extLst>
          </p:cNvPr>
          <p:cNvCxnSpPr>
            <a:cxnSpLocks/>
          </p:cNvCxnSpPr>
          <p:nvPr/>
        </p:nvCxnSpPr>
        <p:spPr>
          <a:xfrm>
            <a:off x="530946" y="3767994"/>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5943BF-FA64-BBD6-4082-C84E60EBFC8A}"/>
              </a:ext>
            </a:extLst>
          </p:cNvPr>
          <p:cNvCxnSpPr>
            <a:cxnSpLocks/>
          </p:cNvCxnSpPr>
          <p:nvPr/>
        </p:nvCxnSpPr>
        <p:spPr>
          <a:xfrm>
            <a:off x="530945" y="4152137"/>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FCAFDC-F37B-B9CF-CEE9-A6018740B524}"/>
              </a:ext>
            </a:extLst>
          </p:cNvPr>
          <p:cNvCxnSpPr>
            <a:cxnSpLocks/>
          </p:cNvCxnSpPr>
          <p:nvPr/>
        </p:nvCxnSpPr>
        <p:spPr>
          <a:xfrm>
            <a:off x="538523" y="4553015"/>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C064FF2-589F-24EC-3D38-A053C5D7ED86}"/>
              </a:ext>
            </a:extLst>
          </p:cNvPr>
          <p:cNvSpPr txBox="1"/>
          <p:nvPr/>
        </p:nvSpPr>
        <p:spPr>
          <a:xfrm>
            <a:off x="5117914" y="347096"/>
            <a:ext cx="963840" cy="276999"/>
          </a:xfrm>
          <a:prstGeom prst="rect">
            <a:avLst/>
          </a:prstGeom>
          <a:noFill/>
        </p:spPr>
        <p:txBody>
          <a:bodyPr wrap="square" rtlCol="0">
            <a:spAutoFit/>
          </a:bodyPr>
          <a:lstStyle/>
          <a:p>
            <a:r>
              <a:rPr lang="en-GB" sz="1200" dirty="0"/>
              <a:t>Extra space</a:t>
            </a:r>
          </a:p>
        </p:txBody>
      </p:sp>
      <p:cxnSp>
        <p:nvCxnSpPr>
          <p:cNvPr id="14" name="Straight Connector 13">
            <a:extLst>
              <a:ext uri="{FF2B5EF4-FFF2-40B4-BE49-F238E27FC236}">
                <a16:creationId xmlns:a16="http://schemas.microsoft.com/office/drawing/2014/main" id="{A50E872B-241A-9F64-80AF-74452397B182}"/>
              </a:ext>
            </a:extLst>
          </p:cNvPr>
          <p:cNvCxnSpPr>
            <a:cxnSpLocks/>
          </p:cNvCxnSpPr>
          <p:nvPr/>
        </p:nvCxnSpPr>
        <p:spPr>
          <a:xfrm>
            <a:off x="555272" y="1709084"/>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018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615ECC9F-E110-F074-79B3-E03AFE3C33FB}"/>
              </a:ext>
            </a:extLst>
          </p:cNvPr>
          <p:cNvSpPr/>
          <p:nvPr/>
        </p:nvSpPr>
        <p:spPr>
          <a:xfrm>
            <a:off x="185620" y="234177"/>
            <a:ext cx="9512562" cy="6394274"/>
          </a:xfrm>
          <a:custGeom>
            <a:avLst/>
            <a:gdLst>
              <a:gd name="connsiteX0" fmla="*/ 0 w 9512562"/>
              <a:gd name="connsiteY0" fmla="*/ 58572 h 6394274"/>
              <a:gd name="connsiteX1" fmla="*/ 58572 w 9512562"/>
              <a:gd name="connsiteY1" fmla="*/ 0 h 6394274"/>
              <a:gd name="connsiteX2" fmla="*/ 917582 w 9512562"/>
              <a:gd name="connsiteY2" fmla="*/ 0 h 6394274"/>
              <a:gd name="connsiteX3" fmla="*/ 1494729 w 9512562"/>
              <a:gd name="connsiteY3" fmla="*/ 0 h 6394274"/>
              <a:gd name="connsiteX4" fmla="*/ 1977922 w 9512562"/>
              <a:gd name="connsiteY4" fmla="*/ 0 h 6394274"/>
              <a:gd name="connsiteX5" fmla="*/ 2742977 w 9512562"/>
              <a:gd name="connsiteY5" fmla="*/ 0 h 6394274"/>
              <a:gd name="connsiteX6" fmla="*/ 3320124 w 9512562"/>
              <a:gd name="connsiteY6" fmla="*/ 0 h 6394274"/>
              <a:gd name="connsiteX7" fmla="*/ 4179134 w 9512562"/>
              <a:gd name="connsiteY7" fmla="*/ 0 h 6394274"/>
              <a:gd name="connsiteX8" fmla="*/ 4662327 w 9512562"/>
              <a:gd name="connsiteY8" fmla="*/ 0 h 6394274"/>
              <a:gd name="connsiteX9" fmla="*/ 5521336 w 9512562"/>
              <a:gd name="connsiteY9" fmla="*/ 0 h 6394274"/>
              <a:gd name="connsiteX10" fmla="*/ 5910575 w 9512562"/>
              <a:gd name="connsiteY10" fmla="*/ 0 h 6394274"/>
              <a:gd name="connsiteX11" fmla="*/ 6581676 w 9512562"/>
              <a:gd name="connsiteY11" fmla="*/ 0 h 6394274"/>
              <a:gd name="connsiteX12" fmla="*/ 7252778 w 9512562"/>
              <a:gd name="connsiteY12" fmla="*/ 0 h 6394274"/>
              <a:gd name="connsiteX13" fmla="*/ 7829925 w 9512562"/>
              <a:gd name="connsiteY13" fmla="*/ 0 h 6394274"/>
              <a:gd name="connsiteX14" fmla="*/ 8688935 w 9512562"/>
              <a:gd name="connsiteY14" fmla="*/ 0 h 6394274"/>
              <a:gd name="connsiteX15" fmla="*/ 9453990 w 9512562"/>
              <a:gd name="connsiteY15" fmla="*/ 0 h 6394274"/>
              <a:gd name="connsiteX16" fmla="*/ 9512562 w 9512562"/>
              <a:gd name="connsiteY16" fmla="*/ 58572 h 6394274"/>
              <a:gd name="connsiteX17" fmla="*/ 9512562 w 9512562"/>
              <a:gd name="connsiteY17" fmla="*/ 818802 h 6394274"/>
              <a:gd name="connsiteX18" fmla="*/ 9512562 w 9512562"/>
              <a:gd name="connsiteY18" fmla="*/ 1516261 h 6394274"/>
              <a:gd name="connsiteX19" fmla="*/ 9512562 w 9512562"/>
              <a:gd name="connsiteY19" fmla="*/ 2025406 h 6394274"/>
              <a:gd name="connsiteX20" fmla="*/ 9512562 w 9512562"/>
              <a:gd name="connsiteY20" fmla="*/ 2597322 h 6394274"/>
              <a:gd name="connsiteX21" fmla="*/ 9512562 w 9512562"/>
              <a:gd name="connsiteY21" fmla="*/ 3420324 h 6394274"/>
              <a:gd name="connsiteX22" fmla="*/ 9512562 w 9512562"/>
              <a:gd name="connsiteY22" fmla="*/ 4117783 h 6394274"/>
              <a:gd name="connsiteX23" fmla="*/ 9512562 w 9512562"/>
              <a:gd name="connsiteY23" fmla="*/ 4689699 h 6394274"/>
              <a:gd name="connsiteX24" fmla="*/ 9512562 w 9512562"/>
              <a:gd name="connsiteY24" fmla="*/ 5387158 h 6394274"/>
              <a:gd name="connsiteX25" fmla="*/ 9512562 w 9512562"/>
              <a:gd name="connsiteY25" fmla="*/ 6335702 h 6394274"/>
              <a:gd name="connsiteX26" fmla="*/ 9453990 w 9512562"/>
              <a:gd name="connsiteY26" fmla="*/ 6394274 h 6394274"/>
              <a:gd name="connsiteX27" fmla="*/ 8594980 w 9512562"/>
              <a:gd name="connsiteY27" fmla="*/ 6394274 h 6394274"/>
              <a:gd name="connsiteX28" fmla="*/ 7829925 w 9512562"/>
              <a:gd name="connsiteY28" fmla="*/ 6394274 h 6394274"/>
              <a:gd name="connsiteX29" fmla="*/ 7346732 w 9512562"/>
              <a:gd name="connsiteY29" fmla="*/ 6394274 h 6394274"/>
              <a:gd name="connsiteX30" fmla="*/ 6581676 w 9512562"/>
              <a:gd name="connsiteY30" fmla="*/ 6394274 h 6394274"/>
              <a:gd name="connsiteX31" fmla="*/ 6192438 w 9512562"/>
              <a:gd name="connsiteY31" fmla="*/ 6394274 h 6394274"/>
              <a:gd name="connsiteX32" fmla="*/ 5427382 w 9512562"/>
              <a:gd name="connsiteY32" fmla="*/ 6394274 h 6394274"/>
              <a:gd name="connsiteX33" fmla="*/ 4944189 w 9512562"/>
              <a:gd name="connsiteY33" fmla="*/ 6394274 h 6394274"/>
              <a:gd name="connsiteX34" fmla="*/ 4554951 w 9512562"/>
              <a:gd name="connsiteY34" fmla="*/ 6394274 h 6394274"/>
              <a:gd name="connsiteX35" fmla="*/ 4071758 w 9512562"/>
              <a:gd name="connsiteY35" fmla="*/ 6394274 h 6394274"/>
              <a:gd name="connsiteX36" fmla="*/ 3306702 w 9512562"/>
              <a:gd name="connsiteY36" fmla="*/ 6394274 h 6394274"/>
              <a:gd name="connsiteX37" fmla="*/ 2823509 w 9512562"/>
              <a:gd name="connsiteY37" fmla="*/ 6394274 h 6394274"/>
              <a:gd name="connsiteX38" fmla="*/ 2434271 w 9512562"/>
              <a:gd name="connsiteY38" fmla="*/ 6394274 h 6394274"/>
              <a:gd name="connsiteX39" fmla="*/ 1951078 w 9512562"/>
              <a:gd name="connsiteY39" fmla="*/ 6394274 h 6394274"/>
              <a:gd name="connsiteX40" fmla="*/ 1373931 w 9512562"/>
              <a:gd name="connsiteY40" fmla="*/ 6394274 h 6394274"/>
              <a:gd name="connsiteX41" fmla="*/ 702829 w 9512562"/>
              <a:gd name="connsiteY41" fmla="*/ 6394274 h 6394274"/>
              <a:gd name="connsiteX42" fmla="*/ 58572 w 9512562"/>
              <a:gd name="connsiteY42" fmla="*/ 6394274 h 6394274"/>
              <a:gd name="connsiteX43" fmla="*/ 0 w 9512562"/>
              <a:gd name="connsiteY43" fmla="*/ 6335702 h 6394274"/>
              <a:gd name="connsiteX44" fmla="*/ 0 w 9512562"/>
              <a:gd name="connsiteY44" fmla="*/ 5638243 h 6394274"/>
              <a:gd name="connsiteX45" fmla="*/ 0 w 9512562"/>
              <a:gd name="connsiteY45" fmla="*/ 4878013 h 6394274"/>
              <a:gd name="connsiteX46" fmla="*/ 0 w 9512562"/>
              <a:gd name="connsiteY46" fmla="*/ 4243325 h 6394274"/>
              <a:gd name="connsiteX47" fmla="*/ 0 w 9512562"/>
              <a:gd name="connsiteY47" fmla="*/ 3483095 h 6394274"/>
              <a:gd name="connsiteX48" fmla="*/ 0 w 9512562"/>
              <a:gd name="connsiteY48" fmla="*/ 2911179 h 6394274"/>
              <a:gd name="connsiteX49" fmla="*/ 0 w 9512562"/>
              <a:gd name="connsiteY49" fmla="*/ 2213720 h 6394274"/>
              <a:gd name="connsiteX50" fmla="*/ 0 w 9512562"/>
              <a:gd name="connsiteY50" fmla="*/ 1704575 h 6394274"/>
              <a:gd name="connsiteX51" fmla="*/ 0 w 9512562"/>
              <a:gd name="connsiteY51" fmla="*/ 881573 h 6394274"/>
              <a:gd name="connsiteX52" fmla="*/ 0 w 9512562"/>
              <a:gd name="connsiteY52" fmla="*/ 58572 h 63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512562" h="6394274" extrusionOk="0">
                <a:moveTo>
                  <a:pt x="0" y="58572"/>
                </a:moveTo>
                <a:cubicBezTo>
                  <a:pt x="-3685" y="23951"/>
                  <a:pt x="24651" y="590"/>
                  <a:pt x="58572" y="0"/>
                </a:cubicBezTo>
                <a:cubicBezTo>
                  <a:pt x="299176" y="-22470"/>
                  <a:pt x="682822" y="-10842"/>
                  <a:pt x="917582" y="0"/>
                </a:cubicBezTo>
                <a:cubicBezTo>
                  <a:pt x="1152342" y="10842"/>
                  <a:pt x="1310601" y="-18490"/>
                  <a:pt x="1494729" y="0"/>
                </a:cubicBezTo>
                <a:cubicBezTo>
                  <a:pt x="1678857" y="18490"/>
                  <a:pt x="1844139" y="-15642"/>
                  <a:pt x="1977922" y="0"/>
                </a:cubicBezTo>
                <a:cubicBezTo>
                  <a:pt x="2111705" y="15642"/>
                  <a:pt x="2568388" y="28883"/>
                  <a:pt x="2742977" y="0"/>
                </a:cubicBezTo>
                <a:cubicBezTo>
                  <a:pt x="2917567" y="-28883"/>
                  <a:pt x="3049391" y="26225"/>
                  <a:pt x="3320124" y="0"/>
                </a:cubicBezTo>
                <a:cubicBezTo>
                  <a:pt x="3590857" y="-26225"/>
                  <a:pt x="3968496" y="-12058"/>
                  <a:pt x="4179134" y="0"/>
                </a:cubicBezTo>
                <a:cubicBezTo>
                  <a:pt x="4389772" y="12058"/>
                  <a:pt x="4444524" y="-12252"/>
                  <a:pt x="4662327" y="0"/>
                </a:cubicBezTo>
                <a:cubicBezTo>
                  <a:pt x="4880130" y="12252"/>
                  <a:pt x="5304427" y="-21745"/>
                  <a:pt x="5521336" y="0"/>
                </a:cubicBezTo>
                <a:cubicBezTo>
                  <a:pt x="5738245" y="21745"/>
                  <a:pt x="5779181" y="7639"/>
                  <a:pt x="5910575" y="0"/>
                </a:cubicBezTo>
                <a:cubicBezTo>
                  <a:pt x="6041969" y="-7639"/>
                  <a:pt x="6388463" y="-1356"/>
                  <a:pt x="6581676" y="0"/>
                </a:cubicBezTo>
                <a:cubicBezTo>
                  <a:pt x="6774889" y="1356"/>
                  <a:pt x="7071033" y="-23961"/>
                  <a:pt x="7252778" y="0"/>
                </a:cubicBezTo>
                <a:cubicBezTo>
                  <a:pt x="7434523" y="23961"/>
                  <a:pt x="7613110" y="7442"/>
                  <a:pt x="7829925" y="0"/>
                </a:cubicBezTo>
                <a:cubicBezTo>
                  <a:pt x="8046740" y="-7442"/>
                  <a:pt x="8468695" y="-14971"/>
                  <a:pt x="8688935" y="0"/>
                </a:cubicBezTo>
                <a:cubicBezTo>
                  <a:pt x="8909175" y="14971"/>
                  <a:pt x="9144549" y="-12811"/>
                  <a:pt x="9453990" y="0"/>
                </a:cubicBezTo>
                <a:cubicBezTo>
                  <a:pt x="9481475" y="799"/>
                  <a:pt x="9510362" y="24706"/>
                  <a:pt x="9512562" y="58572"/>
                </a:cubicBezTo>
                <a:cubicBezTo>
                  <a:pt x="9548082" y="285961"/>
                  <a:pt x="9515274" y="452187"/>
                  <a:pt x="9512562" y="818802"/>
                </a:cubicBezTo>
                <a:cubicBezTo>
                  <a:pt x="9509851" y="1185417"/>
                  <a:pt x="9494692" y="1313679"/>
                  <a:pt x="9512562" y="1516261"/>
                </a:cubicBezTo>
                <a:cubicBezTo>
                  <a:pt x="9530432" y="1718843"/>
                  <a:pt x="9536278" y="1911141"/>
                  <a:pt x="9512562" y="2025406"/>
                </a:cubicBezTo>
                <a:cubicBezTo>
                  <a:pt x="9488846" y="2139672"/>
                  <a:pt x="9521889" y="2434327"/>
                  <a:pt x="9512562" y="2597322"/>
                </a:cubicBezTo>
                <a:cubicBezTo>
                  <a:pt x="9503235" y="2760317"/>
                  <a:pt x="9476517" y="3191249"/>
                  <a:pt x="9512562" y="3420324"/>
                </a:cubicBezTo>
                <a:cubicBezTo>
                  <a:pt x="9548607" y="3649399"/>
                  <a:pt x="9538798" y="3954388"/>
                  <a:pt x="9512562" y="4117783"/>
                </a:cubicBezTo>
                <a:cubicBezTo>
                  <a:pt x="9486326" y="4281178"/>
                  <a:pt x="9537820" y="4480403"/>
                  <a:pt x="9512562" y="4689699"/>
                </a:cubicBezTo>
                <a:cubicBezTo>
                  <a:pt x="9487304" y="4898995"/>
                  <a:pt x="9523748" y="5199052"/>
                  <a:pt x="9512562" y="5387158"/>
                </a:cubicBezTo>
                <a:cubicBezTo>
                  <a:pt x="9501376" y="5575264"/>
                  <a:pt x="9467936" y="6055632"/>
                  <a:pt x="9512562" y="6335702"/>
                </a:cubicBezTo>
                <a:cubicBezTo>
                  <a:pt x="9514909" y="6360830"/>
                  <a:pt x="9490742" y="6399036"/>
                  <a:pt x="9453990" y="6394274"/>
                </a:cubicBezTo>
                <a:cubicBezTo>
                  <a:pt x="9070804" y="6427831"/>
                  <a:pt x="8828185" y="6420036"/>
                  <a:pt x="8594980" y="6394274"/>
                </a:cubicBezTo>
                <a:cubicBezTo>
                  <a:pt x="8361775" y="6368513"/>
                  <a:pt x="8090006" y="6403087"/>
                  <a:pt x="7829925" y="6394274"/>
                </a:cubicBezTo>
                <a:cubicBezTo>
                  <a:pt x="7569844" y="6385461"/>
                  <a:pt x="7531316" y="6416916"/>
                  <a:pt x="7346732" y="6394274"/>
                </a:cubicBezTo>
                <a:cubicBezTo>
                  <a:pt x="7162148" y="6371632"/>
                  <a:pt x="6812102" y="6420881"/>
                  <a:pt x="6581676" y="6394274"/>
                </a:cubicBezTo>
                <a:cubicBezTo>
                  <a:pt x="6351250" y="6367667"/>
                  <a:pt x="6288588" y="6401665"/>
                  <a:pt x="6192438" y="6394274"/>
                </a:cubicBezTo>
                <a:cubicBezTo>
                  <a:pt x="6096288" y="6386883"/>
                  <a:pt x="5778538" y="6422939"/>
                  <a:pt x="5427382" y="6394274"/>
                </a:cubicBezTo>
                <a:cubicBezTo>
                  <a:pt x="5076226" y="6365609"/>
                  <a:pt x="5120293" y="6388901"/>
                  <a:pt x="4944189" y="6394274"/>
                </a:cubicBezTo>
                <a:cubicBezTo>
                  <a:pt x="4768085" y="6399647"/>
                  <a:pt x="4680441" y="6378017"/>
                  <a:pt x="4554951" y="6394274"/>
                </a:cubicBezTo>
                <a:cubicBezTo>
                  <a:pt x="4429461" y="6410531"/>
                  <a:pt x="4297271" y="6373088"/>
                  <a:pt x="4071758" y="6394274"/>
                </a:cubicBezTo>
                <a:cubicBezTo>
                  <a:pt x="3846245" y="6415460"/>
                  <a:pt x="3551599" y="6376726"/>
                  <a:pt x="3306702" y="6394274"/>
                </a:cubicBezTo>
                <a:cubicBezTo>
                  <a:pt x="3061805" y="6411822"/>
                  <a:pt x="3028850" y="6385024"/>
                  <a:pt x="2823509" y="6394274"/>
                </a:cubicBezTo>
                <a:cubicBezTo>
                  <a:pt x="2618168" y="6403524"/>
                  <a:pt x="2608670" y="6400876"/>
                  <a:pt x="2434271" y="6394274"/>
                </a:cubicBezTo>
                <a:cubicBezTo>
                  <a:pt x="2259872" y="6387672"/>
                  <a:pt x="2190517" y="6372013"/>
                  <a:pt x="1951078" y="6394274"/>
                </a:cubicBezTo>
                <a:cubicBezTo>
                  <a:pt x="1711639" y="6416535"/>
                  <a:pt x="1561982" y="6392955"/>
                  <a:pt x="1373931" y="6394274"/>
                </a:cubicBezTo>
                <a:cubicBezTo>
                  <a:pt x="1185880" y="6395593"/>
                  <a:pt x="987573" y="6412901"/>
                  <a:pt x="702829" y="6394274"/>
                </a:cubicBezTo>
                <a:cubicBezTo>
                  <a:pt x="418085" y="6375647"/>
                  <a:pt x="208811" y="6383337"/>
                  <a:pt x="58572" y="6394274"/>
                </a:cubicBezTo>
                <a:cubicBezTo>
                  <a:pt x="29007" y="6401427"/>
                  <a:pt x="6444" y="6371048"/>
                  <a:pt x="0" y="6335702"/>
                </a:cubicBezTo>
                <a:cubicBezTo>
                  <a:pt x="-5517" y="6081092"/>
                  <a:pt x="-31884" y="5942672"/>
                  <a:pt x="0" y="5638243"/>
                </a:cubicBezTo>
                <a:cubicBezTo>
                  <a:pt x="31884" y="5333814"/>
                  <a:pt x="-36977" y="5192283"/>
                  <a:pt x="0" y="4878013"/>
                </a:cubicBezTo>
                <a:cubicBezTo>
                  <a:pt x="36977" y="4563743"/>
                  <a:pt x="-23615" y="4394678"/>
                  <a:pt x="0" y="4243325"/>
                </a:cubicBezTo>
                <a:cubicBezTo>
                  <a:pt x="23615" y="4091972"/>
                  <a:pt x="-3333" y="3710912"/>
                  <a:pt x="0" y="3483095"/>
                </a:cubicBezTo>
                <a:cubicBezTo>
                  <a:pt x="3333" y="3255278"/>
                  <a:pt x="-13403" y="3098419"/>
                  <a:pt x="0" y="2911179"/>
                </a:cubicBezTo>
                <a:cubicBezTo>
                  <a:pt x="13403" y="2723939"/>
                  <a:pt x="-25279" y="2458936"/>
                  <a:pt x="0" y="2213720"/>
                </a:cubicBezTo>
                <a:cubicBezTo>
                  <a:pt x="25279" y="1968504"/>
                  <a:pt x="14323" y="1842326"/>
                  <a:pt x="0" y="1704575"/>
                </a:cubicBezTo>
                <a:cubicBezTo>
                  <a:pt x="-14323" y="1566824"/>
                  <a:pt x="28155" y="1190409"/>
                  <a:pt x="0" y="881573"/>
                </a:cubicBezTo>
                <a:cubicBezTo>
                  <a:pt x="-28155" y="572737"/>
                  <a:pt x="18935" y="447603"/>
                  <a:pt x="0" y="58572"/>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91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Google Shape;56;p13">
            <a:extLst>
              <a:ext uri="{FF2B5EF4-FFF2-40B4-BE49-F238E27FC236}">
                <a16:creationId xmlns:a16="http://schemas.microsoft.com/office/drawing/2014/main" id="{D70F24E0-DF98-54DA-6232-E3B913C058AD}"/>
              </a:ext>
            </a:extLst>
          </p:cNvPr>
          <p:cNvSpPr txBox="1"/>
          <p:nvPr/>
        </p:nvSpPr>
        <p:spPr>
          <a:xfrm>
            <a:off x="261429" y="409378"/>
            <a:ext cx="4681653" cy="116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Learning Review - 9</a:t>
            </a:r>
          </a:p>
          <a:p>
            <a:pPr lvl="0"/>
            <a:r>
              <a:rPr lang="en-GB" sz="2000" b="1" dirty="0">
                <a:solidFill>
                  <a:schemeClr val="accent6">
                    <a:lumMod val="50000"/>
                  </a:schemeClr>
                </a:solidFill>
                <a:latin typeface="Amatic SC"/>
                <a:ea typeface="Amatic SC"/>
                <a:cs typeface="Amatic SC"/>
                <a:sym typeface="Amatic SC"/>
              </a:rPr>
              <a:t>Hard Engineering River Management</a:t>
            </a:r>
            <a:endParaRPr lang="en-GB" sz="1050" b="1" dirty="0">
              <a:latin typeface="Amatic SC"/>
              <a:ea typeface="Amatic SC"/>
              <a:cs typeface="Amatic SC"/>
              <a:sym typeface="Amatic SC"/>
            </a:endParaRPr>
          </a:p>
        </p:txBody>
      </p:sp>
      <p:pic>
        <p:nvPicPr>
          <p:cNvPr id="2" name="Picture 1">
            <a:extLst>
              <a:ext uri="{FF2B5EF4-FFF2-40B4-BE49-F238E27FC236}">
                <a16:creationId xmlns:a16="http://schemas.microsoft.com/office/drawing/2014/main" id="{947024CF-8CD6-FF6C-1063-7DDE031656B0}"/>
              </a:ext>
            </a:extLst>
          </p:cNvPr>
          <p:cNvPicPr>
            <a:picLocks noChangeAspect="1"/>
          </p:cNvPicPr>
          <p:nvPr/>
        </p:nvPicPr>
        <p:blipFill>
          <a:blip r:embed="rId3"/>
          <a:stretch>
            <a:fillRect/>
          </a:stretch>
        </p:blipFill>
        <p:spPr>
          <a:xfrm>
            <a:off x="360452" y="347096"/>
            <a:ext cx="1527061" cy="169014"/>
          </a:xfrm>
          <a:prstGeom prst="rect">
            <a:avLst/>
          </a:prstGeom>
        </p:spPr>
      </p:pic>
      <p:sp>
        <p:nvSpPr>
          <p:cNvPr id="27" name="TextBox 26">
            <a:extLst>
              <a:ext uri="{FF2B5EF4-FFF2-40B4-BE49-F238E27FC236}">
                <a16:creationId xmlns:a16="http://schemas.microsoft.com/office/drawing/2014/main" id="{6F9640EE-1B0D-EE77-5026-1A9E7271271C}"/>
              </a:ext>
            </a:extLst>
          </p:cNvPr>
          <p:cNvSpPr txBox="1"/>
          <p:nvPr/>
        </p:nvSpPr>
        <p:spPr>
          <a:xfrm>
            <a:off x="327332" y="1393841"/>
            <a:ext cx="4523257" cy="646331"/>
          </a:xfrm>
          <a:prstGeom prst="rect">
            <a:avLst/>
          </a:prstGeom>
          <a:noFill/>
        </p:spPr>
        <p:txBody>
          <a:bodyPr wrap="square" rtlCol="0">
            <a:spAutoFit/>
          </a:bodyPr>
          <a:lstStyle/>
          <a:p>
            <a:r>
              <a:rPr lang="en-GB" sz="1200" dirty="0"/>
              <a:t>1. What is hard engineering river management?</a:t>
            </a:r>
            <a:br>
              <a:rPr lang="en-GB" sz="1200" dirty="0"/>
            </a:br>
            <a:endParaRPr lang="en-GB" sz="1200" dirty="0"/>
          </a:p>
          <a:p>
            <a:endParaRPr lang="en-GB" sz="1200" dirty="0"/>
          </a:p>
        </p:txBody>
      </p:sp>
      <p:sp>
        <p:nvSpPr>
          <p:cNvPr id="28" name="Rectangle 27">
            <a:extLst>
              <a:ext uri="{FF2B5EF4-FFF2-40B4-BE49-F238E27FC236}">
                <a16:creationId xmlns:a16="http://schemas.microsoft.com/office/drawing/2014/main" id="{8315808F-BF52-9E2B-BA09-014F6BDBDD0B}"/>
              </a:ext>
            </a:extLst>
          </p:cNvPr>
          <p:cNvSpPr/>
          <p:nvPr/>
        </p:nvSpPr>
        <p:spPr>
          <a:xfrm>
            <a:off x="4253241" y="2541749"/>
            <a:ext cx="559347" cy="347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dirty="0">
                <a:solidFill>
                  <a:schemeClr val="tx1"/>
                </a:solidFill>
              </a:rPr>
              <a:t>/ 1</a:t>
            </a:r>
          </a:p>
        </p:txBody>
      </p:sp>
      <p:cxnSp>
        <p:nvCxnSpPr>
          <p:cNvPr id="33" name="Straight Connector 32">
            <a:extLst>
              <a:ext uri="{FF2B5EF4-FFF2-40B4-BE49-F238E27FC236}">
                <a16:creationId xmlns:a16="http://schemas.microsoft.com/office/drawing/2014/main" id="{84E81DB3-EDAF-CC05-9A25-C40F28BDB48A}"/>
              </a:ext>
            </a:extLst>
          </p:cNvPr>
          <p:cNvCxnSpPr>
            <a:cxnSpLocks/>
          </p:cNvCxnSpPr>
          <p:nvPr/>
        </p:nvCxnSpPr>
        <p:spPr>
          <a:xfrm>
            <a:off x="546101" y="2040172"/>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6264D43-A99F-3570-99E1-C4EE7255DEE2}"/>
              </a:ext>
            </a:extLst>
          </p:cNvPr>
          <p:cNvCxnSpPr>
            <a:cxnSpLocks/>
          </p:cNvCxnSpPr>
          <p:nvPr/>
        </p:nvCxnSpPr>
        <p:spPr>
          <a:xfrm>
            <a:off x="546101" y="2471247"/>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D29A0E9-74E9-C34C-50F6-90BEBF8E2390}"/>
              </a:ext>
            </a:extLst>
          </p:cNvPr>
          <p:cNvSpPr txBox="1"/>
          <p:nvPr/>
        </p:nvSpPr>
        <p:spPr>
          <a:xfrm>
            <a:off x="454934" y="1818528"/>
            <a:ext cx="4523257" cy="830997"/>
          </a:xfrm>
          <a:prstGeom prst="rect">
            <a:avLst/>
          </a:prstGeom>
          <a:noFill/>
        </p:spPr>
        <p:txBody>
          <a:bodyPr wrap="square" rtlCol="0">
            <a:spAutoFit/>
          </a:bodyPr>
          <a:lstStyle/>
          <a:p>
            <a:r>
              <a:rPr lang="en-GB" sz="1200" dirty="0">
                <a:highlight>
                  <a:srgbClr val="00FF00"/>
                </a:highlight>
              </a:rPr>
              <a:t>The construction of artificial structures using materials such as rock, </a:t>
            </a:r>
            <a:br>
              <a:rPr lang="en-GB" sz="1200" dirty="0">
                <a:highlight>
                  <a:srgbClr val="00FF00"/>
                </a:highlight>
              </a:rPr>
            </a:br>
            <a:br>
              <a:rPr lang="en-GB" sz="1200" dirty="0">
                <a:highlight>
                  <a:srgbClr val="00FF00"/>
                </a:highlight>
              </a:rPr>
            </a:br>
            <a:r>
              <a:rPr lang="en-GB" sz="1200" dirty="0">
                <a:highlight>
                  <a:srgbClr val="00FF00"/>
                </a:highlight>
              </a:rPr>
              <a:t>concrete and steel to reduce, disrupt or stop the impact of river processes. </a:t>
            </a:r>
          </a:p>
        </p:txBody>
      </p:sp>
      <p:sp>
        <p:nvSpPr>
          <p:cNvPr id="4" name="TextBox 3">
            <a:extLst>
              <a:ext uri="{FF2B5EF4-FFF2-40B4-BE49-F238E27FC236}">
                <a16:creationId xmlns:a16="http://schemas.microsoft.com/office/drawing/2014/main" id="{F789EEE3-8801-8D88-E225-691872057926}"/>
              </a:ext>
            </a:extLst>
          </p:cNvPr>
          <p:cNvSpPr txBox="1"/>
          <p:nvPr/>
        </p:nvSpPr>
        <p:spPr>
          <a:xfrm>
            <a:off x="375518" y="2906332"/>
            <a:ext cx="4523257" cy="461665"/>
          </a:xfrm>
          <a:prstGeom prst="rect">
            <a:avLst/>
          </a:prstGeom>
          <a:noFill/>
        </p:spPr>
        <p:txBody>
          <a:bodyPr wrap="square" rtlCol="0">
            <a:spAutoFit/>
          </a:bodyPr>
          <a:lstStyle/>
          <a:p>
            <a:r>
              <a:rPr lang="en-GB" sz="1200" dirty="0"/>
              <a:t>2. Identify the hard engineering river management techniques shown in the images below.</a:t>
            </a:r>
          </a:p>
        </p:txBody>
      </p:sp>
      <p:sp>
        <p:nvSpPr>
          <p:cNvPr id="5" name="Rectangle 4">
            <a:extLst>
              <a:ext uri="{FF2B5EF4-FFF2-40B4-BE49-F238E27FC236}">
                <a16:creationId xmlns:a16="http://schemas.microsoft.com/office/drawing/2014/main" id="{5294928C-AE91-A4A4-B471-64C0558CA9B9}"/>
              </a:ext>
            </a:extLst>
          </p:cNvPr>
          <p:cNvSpPr/>
          <p:nvPr/>
        </p:nvSpPr>
        <p:spPr>
          <a:xfrm>
            <a:off x="4253240" y="6240940"/>
            <a:ext cx="559347" cy="347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dirty="0">
                <a:solidFill>
                  <a:schemeClr val="tx1"/>
                </a:solidFill>
              </a:rPr>
              <a:t>/ 4</a:t>
            </a:r>
          </a:p>
        </p:txBody>
      </p:sp>
      <p:pic>
        <p:nvPicPr>
          <p:cNvPr id="7" name="Picture 6">
            <a:extLst>
              <a:ext uri="{FF2B5EF4-FFF2-40B4-BE49-F238E27FC236}">
                <a16:creationId xmlns:a16="http://schemas.microsoft.com/office/drawing/2014/main" id="{8A0E9E3D-3682-E7C1-344A-F8E9E991F238}"/>
              </a:ext>
            </a:extLst>
          </p:cNvPr>
          <p:cNvPicPr>
            <a:picLocks noChangeAspect="1"/>
          </p:cNvPicPr>
          <p:nvPr/>
        </p:nvPicPr>
        <p:blipFill>
          <a:blip r:embed="rId4"/>
          <a:stretch>
            <a:fillRect/>
          </a:stretch>
        </p:blipFill>
        <p:spPr>
          <a:xfrm>
            <a:off x="455955" y="3396413"/>
            <a:ext cx="1829799" cy="1223475"/>
          </a:xfrm>
          <a:prstGeom prst="rect">
            <a:avLst/>
          </a:prstGeom>
        </p:spPr>
      </p:pic>
      <p:pic>
        <p:nvPicPr>
          <p:cNvPr id="8" name="Picture 7">
            <a:extLst>
              <a:ext uri="{FF2B5EF4-FFF2-40B4-BE49-F238E27FC236}">
                <a16:creationId xmlns:a16="http://schemas.microsoft.com/office/drawing/2014/main" id="{ABD0DD94-A908-8420-34C6-3DEA2B8EF815}"/>
              </a:ext>
            </a:extLst>
          </p:cNvPr>
          <p:cNvPicPr>
            <a:picLocks noChangeAspect="1"/>
          </p:cNvPicPr>
          <p:nvPr/>
        </p:nvPicPr>
        <p:blipFill>
          <a:blip r:embed="rId5"/>
          <a:stretch>
            <a:fillRect/>
          </a:stretch>
        </p:blipFill>
        <p:spPr>
          <a:xfrm>
            <a:off x="2752475" y="3400647"/>
            <a:ext cx="1829799" cy="1219866"/>
          </a:xfrm>
          <a:prstGeom prst="rect">
            <a:avLst/>
          </a:prstGeom>
        </p:spPr>
      </p:pic>
      <p:pic>
        <p:nvPicPr>
          <p:cNvPr id="9" name="Picture 8">
            <a:extLst>
              <a:ext uri="{FF2B5EF4-FFF2-40B4-BE49-F238E27FC236}">
                <a16:creationId xmlns:a16="http://schemas.microsoft.com/office/drawing/2014/main" id="{93A508EE-E9E6-9390-0F2B-D260769AF35C}"/>
              </a:ext>
            </a:extLst>
          </p:cNvPr>
          <p:cNvPicPr>
            <a:picLocks noChangeAspect="1"/>
          </p:cNvPicPr>
          <p:nvPr/>
        </p:nvPicPr>
        <p:blipFill>
          <a:blip r:embed="rId6"/>
          <a:stretch>
            <a:fillRect/>
          </a:stretch>
        </p:blipFill>
        <p:spPr>
          <a:xfrm>
            <a:off x="2752475" y="4694908"/>
            <a:ext cx="1829799" cy="1371129"/>
          </a:xfrm>
          <a:prstGeom prst="rect">
            <a:avLst/>
          </a:prstGeom>
        </p:spPr>
      </p:pic>
      <p:pic>
        <p:nvPicPr>
          <p:cNvPr id="21" name="Picture 20">
            <a:extLst>
              <a:ext uri="{FF2B5EF4-FFF2-40B4-BE49-F238E27FC236}">
                <a16:creationId xmlns:a16="http://schemas.microsoft.com/office/drawing/2014/main" id="{EA583369-7F76-E2B5-82C6-ADD6794DB1BF}"/>
              </a:ext>
            </a:extLst>
          </p:cNvPr>
          <p:cNvPicPr>
            <a:picLocks noChangeAspect="1"/>
          </p:cNvPicPr>
          <p:nvPr/>
        </p:nvPicPr>
        <p:blipFill>
          <a:blip r:embed="rId7"/>
          <a:srcRect l="19301"/>
          <a:stretch>
            <a:fillRect/>
          </a:stretch>
        </p:blipFill>
        <p:spPr>
          <a:xfrm>
            <a:off x="455954" y="4700422"/>
            <a:ext cx="1832847" cy="1365615"/>
          </a:xfrm>
          <a:prstGeom prst="rect">
            <a:avLst/>
          </a:prstGeom>
        </p:spPr>
      </p:pic>
      <p:sp>
        <p:nvSpPr>
          <p:cNvPr id="22" name="Oval 21">
            <a:extLst>
              <a:ext uri="{FF2B5EF4-FFF2-40B4-BE49-F238E27FC236}">
                <a16:creationId xmlns:a16="http://schemas.microsoft.com/office/drawing/2014/main" id="{390DA455-F9C4-BCE2-8957-55949C4A39DA}"/>
              </a:ext>
            </a:extLst>
          </p:cNvPr>
          <p:cNvSpPr/>
          <p:nvPr/>
        </p:nvSpPr>
        <p:spPr>
          <a:xfrm>
            <a:off x="498764" y="3431771"/>
            <a:ext cx="216130" cy="21613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dirty="0"/>
              <a:t>1</a:t>
            </a:r>
          </a:p>
        </p:txBody>
      </p:sp>
      <p:sp>
        <p:nvSpPr>
          <p:cNvPr id="23" name="Oval 22">
            <a:extLst>
              <a:ext uri="{FF2B5EF4-FFF2-40B4-BE49-F238E27FC236}">
                <a16:creationId xmlns:a16="http://schemas.microsoft.com/office/drawing/2014/main" id="{0C6BBC2D-D411-7FF8-B957-AA82CC4E5058}"/>
              </a:ext>
            </a:extLst>
          </p:cNvPr>
          <p:cNvSpPr/>
          <p:nvPr/>
        </p:nvSpPr>
        <p:spPr>
          <a:xfrm>
            <a:off x="2795847" y="3431771"/>
            <a:ext cx="216130" cy="21613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dirty="0"/>
              <a:t>2</a:t>
            </a:r>
          </a:p>
        </p:txBody>
      </p:sp>
      <p:sp>
        <p:nvSpPr>
          <p:cNvPr id="24" name="Oval 23">
            <a:extLst>
              <a:ext uri="{FF2B5EF4-FFF2-40B4-BE49-F238E27FC236}">
                <a16:creationId xmlns:a16="http://schemas.microsoft.com/office/drawing/2014/main" id="{C10CF351-904B-65A0-B8C4-EBD2D985FF77}"/>
              </a:ext>
            </a:extLst>
          </p:cNvPr>
          <p:cNvSpPr/>
          <p:nvPr/>
        </p:nvSpPr>
        <p:spPr>
          <a:xfrm>
            <a:off x="498764" y="4730141"/>
            <a:ext cx="216130" cy="21613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dirty="0"/>
              <a:t>3</a:t>
            </a:r>
          </a:p>
        </p:txBody>
      </p:sp>
      <p:sp>
        <p:nvSpPr>
          <p:cNvPr id="25" name="Oval 24">
            <a:extLst>
              <a:ext uri="{FF2B5EF4-FFF2-40B4-BE49-F238E27FC236}">
                <a16:creationId xmlns:a16="http://schemas.microsoft.com/office/drawing/2014/main" id="{C7E9D22A-500C-9C09-1D91-B4C4B27A95F8}"/>
              </a:ext>
            </a:extLst>
          </p:cNvPr>
          <p:cNvSpPr/>
          <p:nvPr/>
        </p:nvSpPr>
        <p:spPr>
          <a:xfrm>
            <a:off x="2795847" y="4730141"/>
            <a:ext cx="216130" cy="21613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1200" dirty="0"/>
              <a:t>4</a:t>
            </a:r>
          </a:p>
        </p:txBody>
      </p:sp>
      <p:sp>
        <p:nvSpPr>
          <p:cNvPr id="26" name="TextBox 25">
            <a:extLst>
              <a:ext uri="{FF2B5EF4-FFF2-40B4-BE49-F238E27FC236}">
                <a16:creationId xmlns:a16="http://schemas.microsoft.com/office/drawing/2014/main" id="{E712D950-21EB-5A41-5616-165AE7169A16}"/>
              </a:ext>
            </a:extLst>
          </p:cNvPr>
          <p:cNvSpPr txBox="1"/>
          <p:nvPr/>
        </p:nvSpPr>
        <p:spPr>
          <a:xfrm>
            <a:off x="625313" y="6068289"/>
            <a:ext cx="1511994" cy="276999"/>
          </a:xfrm>
          <a:prstGeom prst="rect">
            <a:avLst/>
          </a:prstGeom>
          <a:noFill/>
        </p:spPr>
        <p:txBody>
          <a:bodyPr wrap="square" rtlCol="0">
            <a:spAutoFit/>
          </a:bodyPr>
          <a:lstStyle/>
          <a:p>
            <a:r>
              <a:rPr lang="en-GB" sz="1200" dirty="0"/>
              <a:t>Dams and reservoirs</a:t>
            </a:r>
          </a:p>
        </p:txBody>
      </p:sp>
      <p:sp>
        <p:nvSpPr>
          <p:cNvPr id="30" name="TextBox 29">
            <a:extLst>
              <a:ext uri="{FF2B5EF4-FFF2-40B4-BE49-F238E27FC236}">
                <a16:creationId xmlns:a16="http://schemas.microsoft.com/office/drawing/2014/main" id="{B6E0A787-9D5C-2434-078F-C87B88612716}"/>
              </a:ext>
            </a:extLst>
          </p:cNvPr>
          <p:cNvSpPr txBox="1"/>
          <p:nvPr/>
        </p:nvSpPr>
        <p:spPr>
          <a:xfrm>
            <a:off x="2486915" y="6070244"/>
            <a:ext cx="1511994" cy="276999"/>
          </a:xfrm>
          <a:prstGeom prst="rect">
            <a:avLst/>
          </a:prstGeom>
          <a:noFill/>
        </p:spPr>
        <p:txBody>
          <a:bodyPr wrap="square" rtlCol="0">
            <a:spAutoFit/>
          </a:bodyPr>
          <a:lstStyle/>
          <a:p>
            <a:r>
              <a:rPr lang="en-GB" sz="1200" dirty="0"/>
              <a:t>Embankments</a:t>
            </a:r>
          </a:p>
        </p:txBody>
      </p:sp>
      <p:sp>
        <p:nvSpPr>
          <p:cNvPr id="31" name="TextBox 30">
            <a:extLst>
              <a:ext uri="{FF2B5EF4-FFF2-40B4-BE49-F238E27FC236}">
                <a16:creationId xmlns:a16="http://schemas.microsoft.com/office/drawing/2014/main" id="{EF94B3F2-E22F-BB18-FD3F-9FE1AF53E559}"/>
              </a:ext>
            </a:extLst>
          </p:cNvPr>
          <p:cNvSpPr txBox="1"/>
          <p:nvPr/>
        </p:nvSpPr>
        <p:spPr>
          <a:xfrm>
            <a:off x="639231" y="6310122"/>
            <a:ext cx="1511994" cy="276999"/>
          </a:xfrm>
          <a:prstGeom prst="rect">
            <a:avLst/>
          </a:prstGeom>
          <a:noFill/>
        </p:spPr>
        <p:txBody>
          <a:bodyPr wrap="square" rtlCol="0">
            <a:spAutoFit/>
          </a:bodyPr>
          <a:lstStyle/>
          <a:p>
            <a:r>
              <a:rPr lang="en-GB" sz="1200" dirty="0"/>
              <a:t>Straightening</a:t>
            </a:r>
          </a:p>
        </p:txBody>
      </p:sp>
      <p:sp>
        <p:nvSpPr>
          <p:cNvPr id="32" name="TextBox 31">
            <a:extLst>
              <a:ext uri="{FF2B5EF4-FFF2-40B4-BE49-F238E27FC236}">
                <a16:creationId xmlns:a16="http://schemas.microsoft.com/office/drawing/2014/main" id="{BA50CF1B-3E94-EDCF-F1FF-71BF204A4265}"/>
              </a:ext>
            </a:extLst>
          </p:cNvPr>
          <p:cNvSpPr txBox="1"/>
          <p:nvPr/>
        </p:nvSpPr>
        <p:spPr>
          <a:xfrm>
            <a:off x="2486915" y="6323689"/>
            <a:ext cx="1511994" cy="276999"/>
          </a:xfrm>
          <a:prstGeom prst="rect">
            <a:avLst/>
          </a:prstGeom>
          <a:noFill/>
        </p:spPr>
        <p:txBody>
          <a:bodyPr wrap="square" rtlCol="0">
            <a:spAutoFit/>
          </a:bodyPr>
          <a:lstStyle/>
          <a:p>
            <a:r>
              <a:rPr lang="en-GB" sz="1200" dirty="0"/>
              <a:t>Flood relief channels</a:t>
            </a:r>
          </a:p>
        </p:txBody>
      </p:sp>
      <p:sp>
        <p:nvSpPr>
          <p:cNvPr id="34" name="Rectangle 33">
            <a:extLst>
              <a:ext uri="{FF2B5EF4-FFF2-40B4-BE49-F238E27FC236}">
                <a16:creationId xmlns:a16="http://schemas.microsoft.com/office/drawing/2014/main" id="{AD99873B-F750-1399-02CF-44E7818A67E1}"/>
              </a:ext>
            </a:extLst>
          </p:cNvPr>
          <p:cNvSpPr/>
          <p:nvPr/>
        </p:nvSpPr>
        <p:spPr>
          <a:xfrm>
            <a:off x="462304" y="6103378"/>
            <a:ext cx="217610" cy="21761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2</a:t>
            </a:r>
          </a:p>
        </p:txBody>
      </p:sp>
      <p:sp>
        <p:nvSpPr>
          <p:cNvPr id="35" name="Rectangle 34">
            <a:extLst>
              <a:ext uri="{FF2B5EF4-FFF2-40B4-BE49-F238E27FC236}">
                <a16:creationId xmlns:a16="http://schemas.microsoft.com/office/drawing/2014/main" id="{FE917B27-1D5C-C9EB-3CAD-3B4D5538174A}"/>
              </a:ext>
            </a:extLst>
          </p:cNvPr>
          <p:cNvSpPr/>
          <p:nvPr/>
        </p:nvSpPr>
        <p:spPr>
          <a:xfrm>
            <a:off x="462304" y="6354395"/>
            <a:ext cx="217610" cy="21761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1</a:t>
            </a:r>
            <a:endParaRPr lang="en-GB" dirty="0">
              <a:solidFill>
                <a:schemeClr val="tx1"/>
              </a:solidFill>
            </a:endParaRPr>
          </a:p>
        </p:txBody>
      </p:sp>
      <p:sp>
        <p:nvSpPr>
          <p:cNvPr id="36" name="Rectangle 35">
            <a:extLst>
              <a:ext uri="{FF2B5EF4-FFF2-40B4-BE49-F238E27FC236}">
                <a16:creationId xmlns:a16="http://schemas.microsoft.com/office/drawing/2014/main" id="{77E9622F-FEB0-D6CA-2D5F-33252504811B}"/>
              </a:ext>
            </a:extLst>
          </p:cNvPr>
          <p:cNvSpPr/>
          <p:nvPr/>
        </p:nvSpPr>
        <p:spPr>
          <a:xfrm>
            <a:off x="2297141" y="6101991"/>
            <a:ext cx="217610" cy="21761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4</a:t>
            </a:r>
          </a:p>
        </p:txBody>
      </p:sp>
      <p:sp>
        <p:nvSpPr>
          <p:cNvPr id="37" name="Rectangle 36">
            <a:extLst>
              <a:ext uri="{FF2B5EF4-FFF2-40B4-BE49-F238E27FC236}">
                <a16:creationId xmlns:a16="http://schemas.microsoft.com/office/drawing/2014/main" id="{3FAA8BD7-DC80-87B6-1594-93C3DAFFD8AD}"/>
              </a:ext>
            </a:extLst>
          </p:cNvPr>
          <p:cNvSpPr/>
          <p:nvPr/>
        </p:nvSpPr>
        <p:spPr>
          <a:xfrm>
            <a:off x="2297141" y="6353008"/>
            <a:ext cx="217610" cy="21761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3</a:t>
            </a:r>
          </a:p>
        </p:txBody>
      </p:sp>
      <p:sp>
        <p:nvSpPr>
          <p:cNvPr id="46" name="TextBox 45">
            <a:extLst>
              <a:ext uri="{FF2B5EF4-FFF2-40B4-BE49-F238E27FC236}">
                <a16:creationId xmlns:a16="http://schemas.microsoft.com/office/drawing/2014/main" id="{B756DE71-1205-A2B0-C15B-FFCF6C452294}"/>
              </a:ext>
            </a:extLst>
          </p:cNvPr>
          <p:cNvSpPr txBox="1"/>
          <p:nvPr/>
        </p:nvSpPr>
        <p:spPr>
          <a:xfrm>
            <a:off x="5121315" y="490870"/>
            <a:ext cx="3816264" cy="276999"/>
          </a:xfrm>
          <a:prstGeom prst="rect">
            <a:avLst/>
          </a:prstGeom>
          <a:noFill/>
        </p:spPr>
        <p:txBody>
          <a:bodyPr wrap="square" rtlCol="0">
            <a:spAutoFit/>
          </a:bodyPr>
          <a:lstStyle/>
          <a:p>
            <a:r>
              <a:rPr lang="en-GB" sz="1200" dirty="0"/>
              <a:t>3. Match the keywords below to their correct definitions. </a:t>
            </a:r>
          </a:p>
        </p:txBody>
      </p:sp>
      <p:sp>
        <p:nvSpPr>
          <p:cNvPr id="47" name="Rectangle 46">
            <a:extLst>
              <a:ext uri="{FF2B5EF4-FFF2-40B4-BE49-F238E27FC236}">
                <a16:creationId xmlns:a16="http://schemas.microsoft.com/office/drawing/2014/main" id="{8A243EE2-3E00-049B-9AB5-6AB6BAC077C4}"/>
              </a:ext>
            </a:extLst>
          </p:cNvPr>
          <p:cNvSpPr/>
          <p:nvPr/>
        </p:nvSpPr>
        <p:spPr>
          <a:xfrm>
            <a:off x="9069703" y="3392474"/>
            <a:ext cx="559347" cy="347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dirty="0">
                <a:solidFill>
                  <a:schemeClr val="tx1"/>
                </a:solidFill>
              </a:rPr>
              <a:t>/ 4</a:t>
            </a:r>
          </a:p>
        </p:txBody>
      </p:sp>
      <p:graphicFrame>
        <p:nvGraphicFramePr>
          <p:cNvPr id="48" name="Table 47">
            <a:extLst>
              <a:ext uri="{FF2B5EF4-FFF2-40B4-BE49-F238E27FC236}">
                <a16:creationId xmlns:a16="http://schemas.microsoft.com/office/drawing/2014/main" id="{0EE163C0-3DFD-C857-2EF3-97511E029051}"/>
              </a:ext>
            </a:extLst>
          </p:cNvPr>
          <p:cNvGraphicFramePr>
            <a:graphicFrameLocks noGrp="1"/>
          </p:cNvGraphicFramePr>
          <p:nvPr>
            <p:extLst>
              <p:ext uri="{D42A27DB-BD31-4B8C-83A1-F6EECF244321}">
                <p14:modId xmlns:p14="http://schemas.microsoft.com/office/powerpoint/2010/main" val="3578509478"/>
              </p:ext>
            </p:extLst>
          </p:nvPr>
        </p:nvGraphicFramePr>
        <p:xfrm>
          <a:off x="5212395" y="727477"/>
          <a:ext cx="4427363" cy="2624680"/>
        </p:xfrm>
        <a:graphic>
          <a:graphicData uri="http://schemas.openxmlformats.org/drawingml/2006/table">
            <a:tbl>
              <a:tblPr/>
              <a:tblGrid>
                <a:gridCol w="1164883">
                  <a:extLst>
                    <a:ext uri="{9D8B030D-6E8A-4147-A177-3AD203B41FA5}">
                      <a16:colId xmlns:a16="http://schemas.microsoft.com/office/drawing/2014/main" val="2690914029"/>
                    </a:ext>
                  </a:extLst>
                </a:gridCol>
                <a:gridCol w="3262480">
                  <a:extLst>
                    <a:ext uri="{9D8B030D-6E8A-4147-A177-3AD203B41FA5}">
                      <a16:colId xmlns:a16="http://schemas.microsoft.com/office/drawing/2014/main" val="2275099512"/>
                    </a:ext>
                  </a:extLst>
                </a:gridCol>
              </a:tblGrid>
              <a:tr h="197788">
                <a:tc>
                  <a:txBody>
                    <a:bodyPr/>
                    <a:lstStyle/>
                    <a:p>
                      <a:r>
                        <a:rPr lang="en-GB" sz="1200" b="1"/>
                        <a:t>Keyword</a:t>
                      </a:r>
                      <a:endParaRPr lang="en-GB" sz="1200"/>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b="1"/>
                        <a:t>Definition</a:t>
                      </a:r>
                      <a:endParaRPr lang="en-GB" sz="1200"/>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7858867"/>
                  </a:ext>
                </a:extLst>
              </a:tr>
              <a:tr h="598088">
                <a:tc>
                  <a:txBody>
                    <a:bodyPr/>
                    <a:lstStyle/>
                    <a:p>
                      <a:r>
                        <a:rPr lang="en-GB" sz="1200" dirty="0"/>
                        <a:t>Dams and reservoirs</a:t>
                      </a:r>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GB" sz="1200" dirty="0"/>
                        <a:t>Artificial channels created to divert water around or from important locations if a river is at risk of flooding.</a:t>
                      </a:r>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671005088"/>
                  </a:ext>
                </a:extLst>
              </a:tr>
              <a:tr h="598088">
                <a:tc>
                  <a:txBody>
                    <a:bodyPr/>
                    <a:lstStyle/>
                    <a:p>
                      <a:r>
                        <a:rPr lang="en-GB" sz="1200" dirty="0"/>
                        <a:t>Embankments</a:t>
                      </a:r>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r>
                        <a:rPr lang="en-GB" sz="1200" dirty="0"/>
                        <a:t>A large wall is built across a river, usually in the upper stages. The land behind the dam is then flooded.</a:t>
                      </a:r>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722230103"/>
                  </a:ext>
                </a:extLst>
              </a:tr>
              <a:tr h="598088">
                <a:tc>
                  <a:txBody>
                    <a:bodyPr/>
                    <a:lstStyle/>
                    <a:p>
                      <a:r>
                        <a:rPr lang="en-GB" sz="1200" dirty="0"/>
                        <a:t>Straightening</a:t>
                      </a:r>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GB" sz="1200" dirty="0"/>
                        <a:t>Building up the banks of the river. This could be by creating levees or building walls.</a:t>
                      </a:r>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774855151"/>
                  </a:ext>
                </a:extLst>
              </a:tr>
              <a:tr h="598088">
                <a:tc>
                  <a:txBody>
                    <a:bodyPr/>
                    <a:lstStyle/>
                    <a:p>
                      <a:r>
                        <a:rPr lang="en-GB" sz="1200" dirty="0"/>
                        <a:t>Flood relief channels</a:t>
                      </a:r>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en-GB" sz="1200" dirty="0"/>
                        <a:t>Changing the course of the river by cutting out meanders.</a:t>
                      </a:r>
                    </a:p>
                  </a:txBody>
                  <a:tcPr marL="49447" marR="49447" marT="24724" marB="24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4238495800"/>
                  </a:ext>
                </a:extLst>
              </a:tr>
            </a:tbl>
          </a:graphicData>
        </a:graphic>
      </p:graphicFrame>
      <p:sp>
        <p:nvSpPr>
          <p:cNvPr id="49" name="Google Shape;56;p13">
            <a:extLst>
              <a:ext uri="{FF2B5EF4-FFF2-40B4-BE49-F238E27FC236}">
                <a16:creationId xmlns:a16="http://schemas.microsoft.com/office/drawing/2014/main" id="{7ADF2388-99D0-B921-3AAF-EF58A1AFD678}"/>
              </a:ext>
            </a:extLst>
          </p:cNvPr>
          <p:cNvSpPr txBox="1"/>
          <p:nvPr/>
        </p:nvSpPr>
        <p:spPr>
          <a:xfrm>
            <a:off x="9259503" y="103171"/>
            <a:ext cx="1436914" cy="8309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R9</a:t>
            </a:r>
            <a:endParaRPr b="1" dirty="0">
              <a:latin typeface="Amatic SC"/>
              <a:ea typeface="Amatic SC"/>
              <a:cs typeface="Amatic SC"/>
              <a:sym typeface="Amatic SC"/>
            </a:endParaRPr>
          </a:p>
        </p:txBody>
      </p:sp>
      <p:sp>
        <p:nvSpPr>
          <p:cNvPr id="58" name="TextBox 57">
            <a:extLst>
              <a:ext uri="{FF2B5EF4-FFF2-40B4-BE49-F238E27FC236}">
                <a16:creationId xmlns:a16="http://schemas.microsoft.com/office/drawing/2014/main" id="{51F79CE3-42FF-8789-0210-D3708532A1AE}"/>
              </a:ext>
            </a:extLst>
          </p:cNvPr>
          <p:cNvSpPr txBox="1"/>
          <p:nvPr/>
        </p:nvSpPr>
        <p:spPr>
          <a:xfrm>
            <a:off x="5121315" y="3723312"/>
            <a:ext cx="4668728" cy="276999"/>
          </a:xfrm>
          <a:prstGeom prst="rect">
            <a:avLst/>
          </a:prstGeom>
          <a:noFill/>
        </p:spPr>
        <p:txBody>
          <a:bodyPr wrap="square" rtlCol="0">
            <a:spAutoFit/>
          </a:bodyPr>
          <a:lstStyle/>
          <a:p>
            <a:r>
              <a:rPr lang="en-GB" sz="1200" dirty="0"/>
              <a:t>4. Suggest how the strategy shown in Figure 1 helps to manage the river. </a:t>
            </a:r>
          </a:p>
        </p:txBody>
      </p:sp>
      <p:sp>
        <p:nvSpPr>
          <p:cNvPr id="59" name="Rectangle 58">
            <a:extLst>
              <a:ext uri="{FF2B5EF4-FFF2-40B4-BE49-F238E27FC236}">
                <a16:creationId xmlns:a16="http://schemas.microsoft.com/office/drawing/2014/main" id="{96F68FE5-6A2D-754D-BCD6-C0A78735E390}"/>
              </a:ext>
            </a:extLst>
          </p:cNvPr>
          <p:cNvSpPr/>
          <p:nvPr/>
        </p:nvSpPr>
        <p:spPr>
          <a:xfrm>
            <a:off x="9069703" y="6239846"/>
            <a:ext cx="559347" cy="347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dirty="0">
                <a:solidFill>
                  <a:schemeClr val="tx1"/>
                </a:solidFill>
              </a:rPr>
              <a:t>/ 1</a:t>
            </a:r>
          </a:p>
        </p:txBody>
      </p:sp>
      <p:cxnSp>
        <p:nvCxnSpPr>
          <p:cNvPr id="60" name="Straight Connector 59">
            <a:extLst>
              <a:ext uri="{FF2B5EF4-FFF2-40B4-BE49-F238E27FC236}">
                <a16:creationId xmlns:a16="http://schemas.microsoft.com/office/drawing/2014/main" id="{1FAC4263-5E89-5952-EA69-369FF7B1F355}"/>
              </a:ext>
            </a:extLst>
          </p:cNvPr>
          <p:cNvCxnSpPr>
            <a:cxnSpLocks/>
          </p:cNvCxnSpPr>
          <p:nvPr/>
        </p:nvCxnSpPr>
        <p:spPr>
          <a:xfrm>
            <a:off x="5362563" y="5760367"/>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D924AFF-D3C2-C87D-FBDE-11C642F22678}"/>
              </a:ext>
            </a:extLst>
          </p:cNvPr>
          <p:cNvCxnSpPr>
            <a:cxnSpLocks/>
          </p:cNvCxnSpPr>
          <p:nvPr/>
        </p:nvCxnSpPr>
        <p:spPr>
          <a:xfrm>
            <a:off x="5362563" y="6191442"/>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99927533-0837-3716-41F6-4C4BE4A16CAB}"/>
              </a:ext>
            </a:extLst>
          </p:cNvPr>
          <p:cNvPicPr>
            <a:picLocks noChangeAspect="1"/>
          </p:cNvPicPr>
          <p:nvPr/>
        </p:nvPicPr>
        <p:blipFill>
          <a:blip r:embed="rId5"/>
          <a:stretch>
            <a:fillRect/>
          </a:stretch>
        </p:blipFill>
        <p:spPr>
          <a:xfrm>
            <a:off x="6540778" y="4140728"/>
            <a:ext cx="1829799" cy="1219866"/>
          </a:xfrm>
          <a:prstGeom prst="rect">
            <a:avLst/>
          </a:prstGeom>
        </p:spPr>
      </p:pic>
      <p:sp>
        <p:nvSpPr>
          <p:cNvPr id="63" name="TextBox 62">
            <a:extLst>
              <a:ext uri="{FF2B5EF4-FFF2-40B4-BE49-F238E27FC236}">
                <a16:creationId xmlns:a16="http://schemas.microsoft.com/office/drawing/2014/main" id="{04F4F759-10CB-24BB-C207-9656983B7B74}"/>
              </a:ext>
            </a:extLst>
          </p:cNvPr>
          <p:cNvSpPr txBox="1"/>
          <p:nvPr/>
        </p:nvSpPr>
        <p:spPr>
          <a:xfrm>
            <a:off x="6781298" y="3905090"/>
            <a:ext cx="1348758" cy="276999"/>
          </a:xfrm>
          <a:prstGeom prst="rect">
            <a:avLst/>
          </a:prstGeom>
          <a:noFill/>
        </p:spPr>
        <p:txBody>
          <a:bodyPr wrap="square" rtlCol="0">
            <a:spAutoFit/>
          </a:bodyPr>
          <a:lstStyle/>
          <a:p>
            <a:pPr algn="ctr"/>
            <a:r>
              <a:rPr lang="en-GB" sz="1200" b="1" dirty="0"/>
              <a:t>Figure 1</a:t>
            </a:r>
          </a:p>
        </p:txBody>
      </p:sp>
      <p:sp>
        <p:nvSpPr>
          <p:cNvPr id="64" name="Rectangle 1">
            <a:extLst>
              <a:ext uri="{FF2B5EF4-FFF2-40B4-BE49-F238E27FC236}">
                <a16:creationId xmlns:a16="http://schemas.microsoft.com/office/drawing/2014/main" id="{262F179C-223D-10D7-0107-8B5152D23EF8}"/>
              </a:ext>
            </a:extLst>
          </p:cNvPr>
          <p:cNvSpPr>
            <a:spLocks noChangeArrowheads="1"/>
          </p:cNvSpPr>
          <p:nvPr/>
        </p:nvSpPr>
        <p:spPr bwMode="auto">
          <a:xfrm>
            <a:off x="5327931" y="5457989"/>
            <a:ext cx="37881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highlight>
                  <a:srgbClr val="00FF00"/>
                </a:highlight>
              </a:rPr>
              <a:t>Storing water in the reservoir, </a:t>
            </a:r>
            <a:r>
              <a:rPr kumimoji="0" lang="en-US" altLang="en-US" sz="1200" b="1" i="0" u="none" strike="noStrike" cap="none" normalizeH="0" baseline="0" dirty="0">
                <a:ln>
                  <a:noFill/>
                </a:ln>
                <a:solidFill>
                  <a:schemeClr val="tx1"/>
                </a:solidFill>
                <a:effectLst/>
                <a:highlight>
                  <a:srgbClr val="00FF00"/>
                </a:highlight>
              </a:rPr>
              <a:t>reducing the risk of flooding downstream</a:t>
            </a:r>
            <a:r>
              <a:rPr kumimoji="0" lang="en-US" altLang="en-US" sz="1200" b="0" i="0" u="none" strike="noStrike" cap="none" normalizeH="0" baseline="0" dirty="0">
                <a:ln>
                  <a:noFill/>
                </a:ln>
                <a:solidFill>
                  <a:schemeClr val="tx1"/>
                </a:solidFill>
                <a:effectLst/>
                <a:highlight>
                  <a:srgbClr val="00FF00"/>
                </a:highlight>
              </a:rPr>
              <a:t>. (1)</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dirty="0">
                <a:ln>
                  <a:noFill/>
                </a:ln>
                <a:solidFill>
                  <a:schemeClr val="tx1"/>
                </a:solidFill>
                <a:effectLst/>
                <a:highlight>
                  <a:srgbClr val="00FF00"/>
                </a:highlight>
              </a:rPr>
              <a:t>Controlling the flow of water</a:t>
            </a:r>
            <a:r>
              <a:rPr kumimoji="0" lang="en-US" altLang="en-US" sz="1200" b="0" i="0" u="none" strike="noStrike" cap="none" normalizeH="0" baseline="0" dirty="0">
                <a:ln>
                  <a:noFill/>
                </a:ln>
                <a:solidFill>
                  <a:schemeClr val="tx1"/>
                </a:solidFill>
                <a:effectLst/>
                <a:highlight>
                  <a:srgbClr val="00FF00"/>
                </a:highlight>
              </a:rPr>
              <a:t>, releasing it slowly to prevent sudden increases in discharge. (1)</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dirty="0">
                <a:ln>
                  <a:noFill/>
                </a:ln>
                <a:solidFill>
                  <a:schemeClr val="tx1"/>
                </a:solidFill>
                <a:effectLst/>
                <a:highlight>
                  <a:srgbClr val="00FF00"/>
                </a:highlight>
              </a:rPr>
              <a:t>Regulating river levels</a:t>
            </a:r>
            <a:r>
              <a:rPr kumimoji="0" lang="en-US" altLang="en-US" sz="1200" b="0" i="0" u="none" strike="noStrike" cap="none" normalizeH="0" baseline="0" dirty="0">
                <a:ln>
                  <a:noFill/>
                </a:ln>
                <a:solidFill>
                  <a:schemeClr val="tx1"/>
                </a:solidFill>
                <a:effectLst/>
                <a:highlight>
                  <a:srgbClr val="00FF00"/>
                </a:highlight>
              </a:rPr>
              <a:t> during periods of heavy rainfall. (1)</a:t>
            </a:r>
          </a:p>
        </p:txBody>
      </p:sp>
    </p:spTree>
    <p:extLst>
      <p:ext uri="{BB962C8B-B14F-4D97-AF65-F5344CB8AC3E}">
        <p14:creationId xmlns:p14="http://schemas.microsoft.com/office/powerpoint/2010/main" val="3706636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0AE63E90-3526-2E6A-600F-FC8B3ED04D5F}"/>
              </a:ext>
            </a:extLst>
          </p:cNvPr>
          <p:cNvSpPr/>
          <p:nvPr/>
        </p:nvSpPr>
        <p:spPr>
          <a:xfrm>
            <a:off x="9069703" y="2269970"/>
            <a:ext cx="559347" cy="347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dirty="0">
                <a:solidFill>
                  <a:schemeClr val="tx1"/>
                </a:solidFill>
              </a:rPr>
              <a:t>/ 1</a:t>
            </a:r>
          </a:p>
        </p:txBody>
      </p:sp>
      <p:cxnSp>
        <p:nvCxnSpPr>
          <p:cNvPr id="38" name="Straight Connector 37">
            <a:extLst>
              <a:ext uri="{FF2B5EF4-FFF2-40B4-BE49-F238E27FC236}">
                <a16:creationId xmlns:a16="http://schemas.microsoft.com/office/drawing/2014/main" id="{4ABF7E02-41B4-75A0-76D1-E9977AB82781}"/>
              </a:ext>
            </a:extLst>
          </p:cNvPr>
          <p:cNvCxnSpPr>
            <a:cxnSpLocks/>
          </p:cNvCxnSpPr>
          <p:nvPr/>
        </p:nvCxnSpPr>
        <p:spPr>
          <a:xfrm>
            <a:off x="5362563" y="3280957"/>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215B4C1-9E2C-6DCE-D07E-005506B34348}"/>
              </a:ext>
            </a:extLst>
          </p:cNvPr>
          <p:cNvCxnSpPr>
            <a:cxnSpLocks/>
          </p:cNvCxnSpPr>
          <p:nvPr/>
        </p:nvCxnSpPr>
        <p:spPr>
          <a:xfrm>
            <a:off x="5362563" y="2916902"/>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615ECC9F-E110-F074-79B3-E03AFE3C33FB}"/>
              </a:ext>
            </a:extLst>
          </p:cNvPr>
          <p:cNvSpPr/>
          <p:nvPr/>
        </p:nvSpPr>
        <p:spPr>
          <a:xfrm>
            <a:off x="185620" y="234177"/>
            <a:ext cx="9512562" cy="6394274"/>
          </a:xfrm>
          <a:custGeom>
            <a:avLst/>
            <a:gdLst>
              <a:gd name="connsiteX0" fmla="*/ 0 w 9512562"/>
              <a:gd name="connsiteY0" fmla="*/ 58572 h 6394274"/>
              <a:gd name="connsiteX1" fmla="*/ 58572 w 9512562"/>
              <a:gd name="connsiteY1" fmla="*/ 0 h 6394274"/>
              <a:gd name="connsiteX2" fmla="*/ 917582 w 9512562"/>
              <a:gd name="connsiteY2" fmla="*/ 0 h 6394274"/>
              <a:gd name="connsiteX3" fmla="*/ 1494729 w 9512562"/>
              <a:gd name="connsiteY3" fmla="*/ 0 h 6394274"/>
              <a:gd name="connsiteX4" fmla="*/ 1977922 w 9512562"/>
              <a:gd name="connsiteY4" fmla="*/ 0 h 6394274"/>
              <a:gd name="connsiteX5" fmla="*/ 2742977 w 9512562"/>
              <a:gd name="connsiteY5" fmla="*/ 0 h 6394274"/>
              <a:gd name="connsiteX6" fmla="*/ 3320124 w 9512562"/>
              <a:gd name="connsiteY6" fmla="*/ 0 h 6394274"/>
              <a:gd name="connsiteX7" fmla="*/ 4179134 w 9512562"/>
              <a:gd name="connsiteY7" fmla="*/ 0 h 6394274"/>
              <a:gd name="connsiteX8" fmla="*/ 4662327 w 9512562"/>
              <a:gd name="connsiteY8" fmla="*/ 0 h 6394274"/>
              <a:gd name="connsiteX9" fmla="*/ 5521336 w 9512562"/>
              <a:gd name="connsiteY9" fmla="*/ 0 h 6394274"/>
              <a:gd name="connsiteX10" fmla="*/ 5910575 w 9512562"/>
              <a:gd name="connsiteY10" fmla="*/ 0 h 6394274"/>
              <a:gd name="connsiteX11" fmla="*/ 6581676 w 9512562"/>
              <a:gd name="connsiteY11" fmla="*/ 0 h 6394274"/>
              <a:gd name="connsiteX12" fmla="*/ 7252778 w 9512562"/>
              <a:gd name="connsiteY12" fmla="*/ 0 h 6394274"/>
              <a:gd name="connsiteX13" fmla="*/ 7829925 w 9512562"/>
              <a:gd name="connsiteY13" fmla="*/ 0 h 6394274"/>
              <a:gd name="connsiteX14" fmla="*/ 8688935 w 9512562"/>
              <a:gd name="connsiteY14" fmla="*/ 0 h 6394274"/>
              <a:gd name="connsiteX15" fmla="*/ 9453990 w 9512562"/>
              <a:gd name="connsiteY15" fmla="*/ 0 h 6394274"/>
              <a:gd name="connsiteX16" fmla="*/ 9512562 w 9512562"/>
              <a:gd name="connsiteY16" fmla="*/ 58572 h 6394274"/>
              <a:gd name="connsiteX17" fmla="*/ 9512562 w 9512562"/>
              <a:gd name="connsiteY17" fmla="*/ 818802 h 6394274"/>
              <a:gd name="connsiteX18" fmla="*/ 9512562 w 9512562"/>
              <a:gd name="connsiteY18" fmla="*/ 1516261 h 6394274"/>
              <a:gd name="connsiteX19" fmla="*/ 9512562 w 9512562"/>
              <a:gd name="connsiteY19" fmla="*/ 2025406 h 6394274"/>
              <a:gd name="connsiteX20" fmla="*/ 9512562 w 9512562"/>
              <a:gd name="connsiteY20" fmla="*/ 2597322 h 6394274"/>
              <a:gd name="connsiteX21" fmla="*/ 9512562 w 9512562"/>
              <a:gd name="connsiteY21" fmla="*/ 3420324 h 6394274"/>
              <a:gd name="connsiteX22" fmla="*/ 9512562 w 9512562"/>
              <a:gd name="connsiteY22" fmla="*/ 4117783 h 6394274"/>
              <a:gd name="connsiteX23" fmla="*/ 9512562 w 9512562"/>
              <a:gd name="connsiteY23" fmla="*/ 4689699 h 6394274"/>
              <a:gd name="connsiteX24" fmla="*/ 9512562 w 9512562"/>
              <a:gd name="connsiteY24" fmla="*/ 5387158 h 6394274"/>
              <a:gd name="connsiteX25" fmla="*/ 9512562 w 9512562"/>
              <a:gd name="connsiteY25" fmla="*/ 6335702 h 6394274"/>
              <a:gd name="connsiteX26" fmla="*/ 9453990 w 9512562"/>
              <a:gd name="connsiteY26" fmla="*/ 6394274 h 6394274"/>
              <a:gd name="connsiteX27" fmla="*/ 8594980 w 9512562"/>
              <a:gd name="connsiteY27" fmla="*/ 6394274 h 6394274"/>
              <a:gd name="connsiteX28" fmla="*/ 7829925 w 9512562"/>
              <a:gd name="connsiteY28" fmla="*/ 6394274 h 6394274"/>
              <a:gd name="connsiteX29" fmla="*/ 7346732 w 9512562"/>
              <a:gd name="connsiteY29" fmla="*/ 6394274 h 6394274"/>
              <a:gd name="connsiteX30" fmla="*/ 6581676 w 9512562"/>
              <a:gd name="connsiteY30" fmla="*/ 6394274 h 6394274"/>
              <a:gd name="connsiteX31" fmla="*/ 6192438 w 9512562"/>
              <a:gd name="connsiteY31" fmla="*/ 6394274 h 6394274"/>
              <a:gd name="connsiteX32" fmla="*/ 5427382 w 9512562"/>
              <a:gd name="connsiteY32" fmla="*/ 6394274 h 6394274"/>
              <a:gd name="connsiteX33" fmla="*/ 4944189 w 9512562"/>
              <a:gd name="connsiteY33" fmla="*/ 6394274 h 6394274"/>
              <a:gd name="connsiteX34" fmla="*/ 4554951 w 9512562"/>
              <a:gd name="connsiteY34" fmla="*/ 6394274 h 6394274"/>
              <a:gd name="connsiteX35" fmla="*/ 4071758 w 9512562"/>
              <a:gd name="connsiteY35" fmla="*/ 6394274 h 6394274"/>
              <a:gd name="connsiteX36" fmla="*/ 3306702 w 9512562"/>
              <a:gd name="connsiteY36" fmla="*/ 6394274 h 6394274"/>
              <a:gd name="connsiteX37" fmla="*/ 2823509 w 9512562"/>
              <a:gd name="connsiteY37" fmla="*/ 6394274 h 6394274"/>
              <a:gd name="connsiteX38" fmla="*/ 2434271 w 9512562"/>
              <a:gd name="connsiteY38" fmla="*/ 6394274 h 6394274"/>
              <a:gd name="connsiteX39" fmla="*/ 1951078 w 9512562"/>
              <a:gd name="connsiteY39" fmla="*/ 6394274 h 6394274"/>
              <a:gd name="connsiteX40" fmla="*/ 1373931 w 9512562"/>
              <a:gd name="connsiteY40" fmla="*/ 6394274 h 6394274"/>
              <a:gd name="connsiteX41" fmla="*/ 702829 w 9512562"/>
              <a:gd name="connsiteY41" fmla="*/ 6394274 h 6394274"/>
              <a:gd name="connsiteX42" fmla="*/ 58572 w 9512562"/>
              <a:gd name="connsiteY42" fmla="*/ 6394274 h 6394274"/>
              <a:gd name="connsiteX43" fmla="*/ 0 w 9512562"/>
              <a:gd name="connsiteY43" fmla="*/ 6335702 h 6394274"/>
              <a:gd name="connsiteX44" fmla="*/ 0 w 9512562"/>
              <a:gd name="connsiteY44" fmla="*/ 5638243 h 6394274"/>
              <a:gd name="connsiteX45" fmla="*/ 0 w 9512562"/>
              <a:gd name="connsiteY45" fmla="*/ 4878013 h 6394274"/>
              <a:gd name="connsiteX46" fmla="*/ 0 w 9512562"/>
              <a:gd name="connsiteY46" fmla="*/ 4243325 h 6394274"/>
              <a:gd name="connsiteX47" fmla="*/ 0 w 9512562"/>
              <a:gd name="connsiteY47" fmla="*/ 3483095 h 6394274"/>
              <a:gd name="connsiteX48" fmla="*/ 0 w 9512562"/>
              <a:gd name="connsiteY48" fmla="*/ 2911179 h 6394274"/>
              <a:gd name="connsiteX49" fmla="*/ 0 w 9512562"/>
              <a:gd name="connsiteY49" fmla="*/ 2213720 h 6394274"/>
              <a:gd name="connsiteX50" fmla="*/ 0 w 9512562"/>
              <a:gd name="connsiteY50" fmla="*/ 1704575 h 6394274"/>
              <a:gd name="connsiteX51" fmla="*/ 0 w 9512562"/>
              <a:gd name="connsiteY51" fmla="*/ 881573 h 6394274"/>
              <a:gd name="connsiteX52" fmla="*/ 0 w 9512562"/>
              <a:gd name="connsiteY52" fmla="*/ 58572 h 63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512562" h="6394274" extrusionOk="0">
                <a:moveTo>
                  <a:pt x="0" y="58572"/>
                </a:moveTo>
                <a:cubicBezTo>
                  <a:pt x="-3685" y="23951"/>
                  <a:pt x="24651" y="590"/>
                  <a:pt x="58572" y="0"/>
                </a:cubicBezTo>
                <a:cubicBezTo>
                  <a:pt x="299176" y="-22470"/>
                  <a:pt x="682822" y="-10842"/>
                  <a:pt x="917582" y="0"/>
                </a:cubicBezTo>
                <a:cubicBezTo>
                  <a:pt x="1152342" y="10842"/>
                  <a:pt x="1310601" y="-18490"/>
                  <a:pt x="1494729" y="0"/>
                </a:cubicBezTo>
                <a:cubicBezTo>
                  <a:pt x="1678857" y="18490"/>
                  <a:pt x="1844139" y="-15642"/>
                  <a:pt x="1977922" y="0"/>
                </a:cubicBezTo>
                <a:cubicBezTo>
                  <a:pt x="2111705" y="15642"/>
                  <a:pt x="2568388" y="28883"/>
                  <a:pt x="2742977" y="0"/>
                </a:cubicBezTo>
                <a:cubicBezTo>
                  <a:pt x="2917567" y="-28883"/>
                  <a:pt x="3049391" y="26225"/>
                  <a:pt x="3320124" y="0"/>
                </a:cubicBezTo>
                <a:cubicBezTo>
                  <a:pt x="3590857" y="-26225"/>
                  <a:pt x="3968496" y="-12058"/>
                  <a:pt x="4179134" y="0"/>
                </a:cubicBezTo>
                <a:cubicBezTo>
                  <a:pt x="4389772" y="12058"/>
                  <a:pt x="4444524" y="-12252"/>
                  <a:pt x="4662327" y="0"/>
                </a:cubicBezTo>
                <a:cubicBezTo>
                  <a:pt x="4880130" y="12252"/>
                  <a:pt x="5304427" y="-21745"/>
                  <a:pt x="5521336" y="0"/>
                </a:cubicBezTo>
                <a:cubicBezTo>
                  <a:pt x="5738245" y="21745"/>
                  <a:pt x="5779181" y="7639"/>
                  <a:pt x="5910575" y="0"/>
                </a:cubicBezTo>
                <a:cubicBezTo>
                  <a:pt x="6041969" y="-7639"/>
                  <a:pt x="6388463" y="-1356"/>
                  <a:pt x="6581676" y="0"/>
                </a:cubicBezTo>
                <a:cubicBezTo>
                  <a:pt x="6774889" y="1356"/>
                  <a:pt x="7071033" y="-23961"/>
                  <a:pt x="7252778" y="0"/>
                </a:cubicBezTo>
                <a:cubicBezTo>
                  <a:pt x="7434523" y="23961"/>
                  <a:pt x="7613110" y="7442"/>
                  <a:pt x="7829925" y="0"/>
                </a:cubicBezTo>
                <a:cubicBezTo>
                  <a:pt x="8046740" y="-7442"/>
                  <a:pt x="8468695" y="-14971"/>
                  <a:pt x="8688935" y="0"/>
                </a:cubicBezTo>
                <a:cubicBezTo>
                  <a:pt x="8909175" y="14971"/>
                  <a:pt x="9144549" y="-12811"/>
                  <a:pt x="9453990" y="0"/>
                </a:cubicBezTo>
                <a:cubicBezTo>
                  <a:pt x="9481475" y="799"/>
                  <a:pt x="9510362" y="24706"/>
                  <a:pt x="9512562" y="58572"/>
                </a:cubicBezTo>
                <a:cubicBezTo>
                  <a:pt x="9548082" y="285961"/>
                  <a:pt x="9515274" y="452187"/>
                  <a:pt x="9512562" y="818802"/>
                </a:cubicBezTo>
                <a:cubicBezTo>
                  <a:pt x="9509851" y="1185417"/>
                  <a:pt x="9494692" y="1313679"/>
                  <a:pt x="9512562" y="1516261"/>
                </a:cubicBezTo>
                <a:cubicBezTo>
                  <a:pt x="9530432" y="1718843"/>
                  <a:pt x="9536278" y="1911141"/>
                  <a:pt x="9512562" y="2025406"/>
                </a:cubicBezTo>
                <a:cubicBezTo>
                  <a:pt x="9488846" y="2139672"/>
                  <a:pt x="9521889" y="2434327"/>
                  <a:pt x="9512562" y="2597322"/>
                </a:cubicBezTo>
                <a:cubicBezTo>
                  <a:pt x="9503235" y="2760317"/>
                  <a:pt x="9476517" y="3191249"/>
                  <a:pt x="9512562" y="3420324"/>
                </a:cubicBezTo>
                <a:cubicBezTo>
                  <a:pt x="9548607" y="3649399"/>
                  <a:pt x="9538798" y="3954388"/>
                  <a:pt x="9512562" y="4117783"/>
                </a:cubicBezTo>
                <a:cubicBezTo>
                  <a:pt x="9486326" y="4281178"/>
                  <a:pt x="9537820" y="4480403"/>
                  <a:pt x="9512562" y="4689699"/>
                </a:cubicBezTo>
                <a:cubicBezTo>
                  <a:pt x="9487304" y="4898995"/>
                  <a:pt x="9523748" y="5199052"/>
                  <a:pt x="9512562" y="5387158"/>
                </a:cubicBezTo>
                <a:cubicBezTo>
                  <a:pt x="9501376" y="5575264"/>
                  <a:pt x="9467936" y="6055632"/>
                  <a:pt x="9512562" y="6335702"/>
                </a:cubicBezTo>
                <a:cubicBezTo>
                  <a:pt x="9514909" y="6360830"/>
                  <a:pt x="9490742" y="6399036"/>
                  <a:pt x="9453990" y="6394274"/>
                </a:cubicBezTo>
                <a:cubicBezTo>
                  <a:pt x="9070804" y="6427831"/>
                  <a:pt x="8828185" y="6420036"/>
                  <a:pt x="8594980" y="6394274"/>
                </a:cubicBezTo>
                <a:cubicBezTo>
                  <a:pt x="8361775" y="6368513"/>
                  <a:pt x="8090006" y="6403087"/>
                  <a:pt x="7829925" y="6394274"/>
                </a:cubicBezTo>
                <a:cubicBezTo>
                  <a:pt x="7569844" y="6385461"/>
                  <a:pt x="7531316" y="6416916"/>
                  <a:pt x="7346732" y="6394274"/>
                </a:cubicBezTo>
                <a:cubicBezTo>
                  <a:pt x="7162148" y="6371632"/>
                  <a:pt x="6812102" y="6420881"/>
                  <a:pt x="6581676" y="6394274"/>
                </a:cubicBezTo>
                <a:cubicBezTo>
                  <a:pt x="6351250" y="6367667"/>
                  <a:pt x="6288588" y="6401665"/>
                  <a:pt x="6192438" y="6394274"/>
                </a:cubicBezTo>
                <a:cubicBezTo>
                  <a:pt x="6096288" y="6386883"/>
                  <a:pt x="5778538" y="6422939"/>
                  <a:pt x="5427382" y="6394274"/>
                </a:cubicBezTo>
                <a:cubicBezTo>
                  <a:pt x="5076226" y="6365609"/>
                  <a:pt x="5120293" y="6388901"/>
                  <a:pt x="4944189" y="6394274"/>
                </a:cubicBezTo>
                <a:cubicBezTo>
                  <a:pt x="4768085" y="6399647"/>
                  <a:pt x="4680441" y="6378017"/>
                  <a:pt x="4554951" y="6394274"/>
                </a:cubicBezTo>
                <a:cubicBezTo>
                  <a:pt x="4429461" y="6410531"/>
                  <a:pt x="4297271" y="6373088"/>
                  <a:pt x="4071758" y="6394274"/>
                </a:cubicBezTo>
                <a:cubicBezTo>
                  <a:pt x="3846245" y="6415460"/>
                  <a:pt x="3551599" y="6376726"/>
                  <a:pt x="3306702" y="6394274"/>
                </a:cubicBezTo>
                <a:cubicBezTo>
                  <a:pt x="3061805" y="6411822"/>
                  <a:pt x="3028850" y="6385024"/>
                  <a:pt x="2823509" y="6394274"/>
                </a:cubicBezTo>
                <a:cubicBezTo>
                  <a:pt x="2618168" y="6403524"/>
                  <a:pt x="2608670" y="6400876"/>
                  <a:pt x="2434271" y="6394274"/>
                </a:cubicBezTo>
                <a:cubicBezTo>
                  <a:pt x="2259872" y="6387672"/>
                  <a:pt x="2190517" y="6372013"/>
                  <a:pt x="1951078" y="6394274"/>
                </a:cubicBezTo>
                <a:cubicBezTo>
                  <a:pt x="1711639" y="6416535"/>
                  <a:pt x="1561982" y="6392955"/>
                  <a:pt x="1373931" y="6394274"/>
                </a:cubicBezTo>
                <a:cubicBezTo>
                  <a:pt x="1185880" y="6395593"/>
                  <a:pt x="987573" y="6412901"/>
                  <a:pt x="702829" y="6394274"/>
                </a:cubicBezTo>
                <a:cubicBezTo>
                  <a:pt x="418085" y="6375647"/>
                  <a:pt x="208811" y="6383337"/>
                  <a:pt x="58572" y="6394274"/>
                </a:cubicBezTo>
                <a:cubicBezTo>
                  <a:pt x="29007" y="6401427"/>
                  <a:pt x="6444" y="6371048"/>
                  <a:pt x="0" y="6335702"/>
                </a:cubicBezTo>
                <a:cubicBezTo>
                  <a:pt x="-5517" y="6081092"/>
                  <a:pt x="-31884" y="5942672"/>
                  <a:pt x="0" y="5638243"/>
                </a:cubicBezTo>
                <a:cubicBezTo>
                  <a:pt x="31884" y="5333814"/>
                  <a:pt x="-36977" y="5192283"/>
                  <a:pt x="0" y="4878013"/>
                </a:cubicBezTo>
                <a:cubicBezTo>
                  <a:pt x="36977" y="4563743"/>
                  <a:pt x="-23615" y="4394678"/>
                  <a:pt x="0" y="4243325"/>
                </a:cubicBezTo>
                <a:cubicBezTo>
                  <a:pt x="23615" y="4091972"/>
                  <a:pt x="-3333" y="3710912"/>
                  <a:pt x="0" y="3483095"/>
                </a:cubicBezTo>
                <a:cubicBezTo>
                  <a:pt x="3333" y="3255278"/>
                  <a:pt x="-13403" y="3098419"/>
                  <a:pt x="0" y="2911179"/>
                </a:cubicBezTo>
                <a:cubicBezTo>
                  <a:pt x="13403" y="2723939"/>
                  <a:pt x="-25279" y="2458936"/>
                  <a:pt x="0" y="2213720"/>
                </a:cubicBezTo>
                <a:cubicBezTo>
                  <a:pt x="25279" y="1968504"/>
                  <a:pt x="14323" y="1842326"/>
                  <a:pt x="0" y="1704575"/>
                </a:cubicBezTo>
                <a:cubicBezTo>
                  <a:pt x="-14323" y="1566824"/>
                  <a:pt x="28155" y="1190409"/>
                  <a:pt x="0" y="881573"/>
                </a:cubicBezTo>
                <a:cubicBezTo>
                  <a:pt x="-28155" y="572737"/>
                  <a:pt x="18935" y="447603"/>
                  <a:pt x="0" y="58572"/>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91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Google Shape;56;p13">
            <a:extLst>
              <a:ext uri="{FF2B5EF4-FFF2-40B4-BE49-F238E27FC236}">
                <a16:creationId xmlns:a16="http://schemas.microsoft.com/office/drawing/2014/main" id="{D70F24E0-DF98-54DA-6232-E3B913C058AD}"/>
              </a:ext>
            </a:extLst>
          </p:cNvPr>
          <p:cNvSpPr txBox="1"/>
          <p:nvPr/>
        </p:nvSpPr>
        <p:spPr>
          <a:xfrm>
            <a:off x="261429" y="409378"/>
            <a:ext cx="4681653" cy="116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Learning Review - 9</a:t>
            </a:r>
          </a:p>
          <a:p>
            <a:r>
              <a:rPr lang="en-GB" sz="2000" b="1" dirty="0">
                <a:solidFill>
                  <a:schemeClr val="accent6">
                    <a:lumMod val="50000"/>
                  </a:schemeClr>
                </a:solidFill>
                <a:latin typeface="Amatic SC"/>
                <a:ea typeface="Amatic SC"/>
                <a:cs typeface="Amatic SC"/>
                <a:sym typeface="Amatic SC"/>
              </a:rPr>
              <a:t>Hard Engineering River Management</a:t>
            </a:r>
            <a:endParaRPr lang="en-GB" sz="1050" b="1" dirty="0">
              <a:latin typeface="Amatic SC"/>
              <a:ea typeface="Amatic SC"/>
              <a:cs typeface="Amatic SC"/>
              <a:sym typeface="Amatic SC"/>
            </a:endParaRPr>
          </a:p>
        </p:txBody>
      </p:sp>
      <p:pic>
        <p:nvPicPr>
          <p:cNvPr id="2" name="Picture 1">
            <a:extLst>
              <a:ext uri="{FF2B5EF4-FFF2-40B4-BE49-F238E27FC236}">
                <a16:creationId xmlns:a16="http://schemas.microsoft.com/office/drawing/2014/main" id="{947024CF-8CD6-FF6C-1063-7DDE031656B0}"/>
              </a:ext>
            </a:extLst>
          </p:cNvPr>
          <p:cNvPicPr>
            <a:picLocks noChangeAspect="1"/>
          </p:cNvPicPr>
          <p:nvPr/>
        </p:nvPicPr>
        <p:blipFill>
          <a:blip r:embed="rId3"/>
          <a:stretch>
            <a:fillRect/>
          </a:stretch>
        </p:blipFill>
        <p:spPr>
          <a:xfrm>
            <a:off x="360452" y="347096"/>
            <a:ext cx="1527061" cy="169014"/>
          </a:xfrm>
          <a:prstGeom prst="rect">
            <a:avLst/>
          </a:prstGeom>
        </p:spPr>
      </p:pic>
      <p:sp>
        <p:nvSpPr>
          <p:cNvPr id="5" name="TextBox 4">
            <a:extLst>
              <a:ext uri="{FF2B5EF4-FFF2-40B4-BE49-F238E27FC236}">
                <a16:creationId xmlns:a16="http://schemas.microsoft.com/office/drawing/2014/main" id="{ABACA8AE-4152-4A69-C15B-26A5D04FC90D}"/>
              </a:ext>
            </a:extLst>
          </p:cNvPr>
          <p:cNvSpPr txBox="1"/>
          <p:nvPr/>
        </p:nvSpPr>
        <p:spPr>
          <a:xfrm>
            <a:off x="299951" y="1365678"/>
            <a:ext cx="4668728" cy="276999"/>
          </a:xfrm>
          <a:prstGeom prst="rect">
            <a:avLst/>
          </a:prstGeom>
          <a:noFill/>
        </p:spPr>
        <p:txBody>
          <a:bodyPr wrap="square" rtlCol="0">
            <a:spAutoFit/>
          </a:bodyPr>
          <a:lstStyle/>
          <a:p>
            <a:r>
              <a:rPr lang="en-GB" sz="1200" dirty="0"/>
              <a:t>5. Suggest how the strategy shown in Figure 1 helps to manage the river. </a:t>
            </a:r>
          </a:p>
        </p:txBody>
      </p:sp>
      <p:sp>
        <p:nvSpPr>
          <p:cNvPr id="6" name="Rectangle 5">
            <a:extLst>
              <a:ext uri="{FF2B5EF4-FFF2-40B4-BE49-F238E27FC236}">
                <a16:creationId xmlns:a16="http://schemas.microsoft.com/office/drawing/2014/main" id="{BE9C1E90-A446-DB56-EDAE-56050CA1E89C}"/>
              </a:ext>
            </a:extLst>
          </p:cNvPr>
          <p:cNvSpPr/>
          <p:nvPr/>
        </p:nvSpPr>
        <p:spPr>
          <a:xfrm>
            <a:off x="4246107" y="6044038"/>
            <a:ext cx="559347" cy="347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dirty="0">
                <a:solidFill>
                  <a:schemeClr val="tx1"/>
                </a:solidFill>
              </a:rPr>
              <a:t>/ 1</a:t>
            </a:r>
          </a:p>
        </p:txBody>
      </p:sp>
      <p:cxnSp>
        <p:nvCxnSpPr>
          <p:cNvPr id="7" name="Straight Connector 6">
            <a:extLst>
              <a:ext uri="{FF2B5EF4-FFF2-40B4-BE49-F238E27FC236}">
                <a16:creationId xmlns:a16="http://schemas.microsoft.com/office/drawing/2014/main" id="{FF093282-379A-1486-6661-DA0E47263B8E}"/>
              </a:ext>
            </a:extLst>
          </p:cNvPr>
          <p:cNvCxnSpPr>
            <a:cxnSpLocks/>
          </p:cNvCxnSpPr>
          <p:nvPr/>
        </p:nvCxnSpPr>
        <p:spPr>
          <a:xfrm>
            <a:off x="541199" y="5950529"/>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563B7FD-1820-05FB-09CF-43E797971CCA}"/>
              </a:ext>
            </a:extLst>
          </p:cNvPr>
          <p:cNvCxnSpPr>
            <a:cxnSpLocks/>
          </p:cNvCxnSpPr>
          <p:nvPr/>
        </p:nvCxnSpPr>
        <p:spPr>
          <a:xfrm>
            <a:off x="541199" y="5586474"/>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1">
            <a:extLst>
              <a:ext uri="{FF2B5EF4-FFF2-40B4-BE49-F238E27FC236}">
                <a16:creationId xmlns:a16="http://schemas.microsoft.com/office/drawing/2014/main" id="{17FEDAFC-2B60-A1FF-555E-FED22FA12AA9}"/>
              </a:ext>
            </a:extLst>
          </p:cNvPr>
          <p:cNvSpPr>
            <a:spLocks noChangeArrowheads="1"/>
          </p:cNvSpPr>
          <p:nvPr/>
        </p:nvSpPr>
        <p:spPr bwMode="auto">
          <a:xfrm>
            <a:off x="458518" y="5163975"/>
            <a:ext cx="451016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highlight>
                  <a:srgbClr val="00FF00"/>
                </a:highlight>
              </a:rPr>
              <a:t>The straightened channel helps to manage the river. (1)</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highlight>
                  <a:srgbClr val="00FF00"/>
                </a:highlight>
              </a:rPr>
              <a:t>By straightening the river, the water can flow more quickly and directly, reducing the chance of flooding. (1)</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highlight>
                  <a:srgbClr val="00FF00"/>
                </a:highlight>
              </a:rPr>
              <a:t>A straighter course moves water out of the area faster, as there is less friction with the banks. (1)</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highlight>
                  <a:srgbClr val="00FF00"/>
                </a:highlight>
              </a:rPr>
              <a:t>The faster flow prevents sediment from building up in the channel. (1)</a:t>
            </a:r>
          </a:p>
        </p:txBody>
      </p:sp>
      <p:pic>
        <p:nvPicPr>
          <p:cNvPr id="25" name="Picture 24" descr="A aerial view of a river&#10;&#10;AI-generated content may be incorrect.">
            <a:extLst>
              <a:ext uri="{FF2B5EF4-FFF2-40B4-BE49-F238E27FC236}">
                <a16:creationId xmlns:a16="http://schemas.microsoft.com/office/drawing/2014/main" id="{879D84C5-90D7-67FA-1657-C5405E46A727}"/>
              </a:ext>
            </a:extLst>
          </p:cNvPr>
          <p:cNvPicPr>
            <a:picLocks noChangeAspect="1"/>
          </p:cNvPicPr>
          <p:nvPr/>
        </p:nvPicPr>
        <p:blipFill>
          <a:blip r:embed="rId4"/>
          <a:stretch>
            <a:fillRect/>
          </a:stretch>
        </p:blipFill>
        <p:spPr>
          <a:xfrm>
            <a:off x="1229085" y="1846727"/>
            <a:ext cx="2691273" cy="3397863"/>
          </a:xfrm>
          <a:prstGeom prst="rect">
            <a:avLst/>
          </a:prstGeom>
        </p:spPr>
      </p:pic>
      <p:sp>
        <p:nvSpPr>
          <p:cNvPr id="26" name="TextBox 25">
            <a:extLst>
              <a:ext uri="{FF2B5EF4-FFF2-40B4-BE49-F238E27FC236}">
                <a16:creationId xmlns:a16="http://schemas.microsoft.com/office/drawing/2014/main" id="{68CA1241-B235-237D-11DD-95667BF7EE15}"/>
              </a:ext>
            </a:extLst>
          </p:cNvPr>
          <p:cNvSpPr txBox="1"/>
          <p:nvPr/>
        </p:nvSpPr>
        <p:spPr>
          <a:xfrm>
            <a:off x="1959936" y="1605934"/>
            <a:ext cx="1348758" cy="276999"/>
          </a:xfrm>
          <a:prstGeom prst="rect">
            <a:avLst/>
          </a:prstGeom>
          <a:noFill/>
        </p:spPr>
        <p:txBody>
          <a:bodyPr wrap="square" rtlCol="0">
            <a:spAutoFit/>
          </a:bodyPr>
          <a:lstStyle/>
          <a:p>
            <a:pPr algn="ctr"/>
            <a:r>
              <a:rPr lang="en-GB" sz="1200" b="1" dirty="0"/>
              <a:t>Figure 2</a:t>
            </a:r>
          </a:p>
        </p:txBody>
      </p:sp>
      <p:sp>
        <p:nvSpPr>
          <p:cNvPr id="28" name="TextBox 27">
            <a:extLst>
              <a:ext uri="{FF2B5EF4-FFF2-40B4-BE49-F238E27FC236}">
                <a16:creationId xmlns:a16="http://schemas.microsoft.com/office/drawing/2014/main" id="{0A6219EB-5D4E-E1CF-6263-B9C50FF0F570}"/>
              </a:ext>
            </a:extLst>
          </p:cNvPr>
          <p:cNvSpPr txBox="1"/>
          <p:nvPr/>
        </p:nvSpPr>
        <p:spPr>
          <a:xfrm>
            <a:off x="5121314" y="282151"/>
            <a:ext cx="4424233" cy="461665"/>
          </a:xfrm>
          <a:prstGeom prst="rect">
            <a:avLst/>
          </a:prstGeom>
          <a:noFill/>
        </p:spPr>
        <p:txBody>
          <a:bodyPr wrap="square" rtlCol="0">
            <a:spAutoFit/>
          </a:bodyPr>
          <a:lstStyle/>
          <a:p>
            <a:r>
              <a:rPr lang="en-GB" sz="1200" dirty="0"/>
              <a:t>6. Suggest how the strategy shown in Figure 3 helps to manage the river. </a:t>
            </a:r>
          </a:p>
        </p:txBody>
      </p:sp>
      <p:pic>
        <p:nvPicPr>
          <p:cNvPr id="29" name="Picture 28" descr="A park with a fence and trees&#10;&#10;AI-generated content may be incorrect.">
            <a:extLst>
              <a:ext uri="{FF2B5EF4-FFF2-40B4-BE49-F238E27FC236}">
                <a16:creationId xmlns:a16="http://schemas.microsoft.com/office/drawing/2014/main" id="{610BD8DB-9822-AA69-A463-80AEC3E7DA9A}"/>
              </a:ext>
            </a:extLst>
          </p:cNvPr>
          <p:cNvPicPr>
            <a:picLocks noChangeAspect="1"/>
          </p:cNvPicPr>
          <p:nvPr/>
        </p:nvPicPr>
        <p:blipFill>
          <a:blip r:embed="rId5"/>
          <a:stretch>
            <a:fillRect/>
          </a:stretch>
        </p:blipFill>
        <p:spPr>
          <a:xfrm>
            <a:off x="6106359" y="815257"/>
            <a:ext cx="2544165" cy="1696110"/>
          </a:xfrm>
          <a:prstGeom prst="rect">
            <a:avLst/>
          </a:prstGeom>
        </p:spPr>
      </p:pic>
      <p:sp>
        <p:nvSpPr>
          <p:cNvPr id="30" name="TextBox 29">
            <a:extLst>
              <a:ext uri="{FF2B5EF4-FFF2-40B4-BE49-F238E27FC236}">
                <a16:creationId xmlns:a16="http://schemas.microsoft.com/office/drawing/2014/main" id="{80DA9434-EBEF-6FCD-FB92-7C7B7438D40F}"/>
              </a:ext>
            </a:extLst>
          </p:cNvPr>
          <p:cNvSpPr txBox="1"/>
          <p:nvPr/>
        </p:nvSpPr>
        <p:spPr>
          <a:xfrm>
            <a:off x="6655651" y="538258"/>
            <a:ext cx="1348758" cy="276999"/>
          </a:xfrm>
          <a:prstGeom prst="rect">
            <a:avLst/>
          </a:prstGeom>
          <a:noFill/>
        </p:spPr>
        <p:txBody>
          <a:bodyPr wrap="square" rtlCol="0">
            <a:spAutoFit/>
          </a:bodyPr>
          <a:lstStyle/>
          <a:p>
            <a:pPr algn="ctr"/>
            <a:r>
              <a:rPr lang="en-GB" sz="1200" b="1" dirty="0"/>
              <a:t>Figure 3</a:t>
            </a:r>
          </a:p>
        </p:txBody>
      </p:sp>
      <p:sp>
        <p:nvSpPr>
          <p:cNvPr id="34" name="Rectangle 1">
            <a:extLst>
              <a:ext uri="{FF2B5EF4-FFF2-40B4-BE49-F238E27FC236}">
                <a16:creationId xmlns:a16="http://schemas.microsoft.com/office/drawing/2014/main" id="{9F204E61-8CDE-B1E3-A332-9D3F7D587933}"/>
              </a:ext>
            </a:extLst>
          </p:cNvPr>
          <p:cNvSpPr>
            <a:spLocks noChangeArrowheads="1"/>
          </p:cNvSpPr>
          <p:nvPr/>
        </p:nvSpPr>
        <p:spPr bwMode="auto">
          <a:xfrm>
            <a:off x="5121797" y="2173982"/>
            <a:ext cx="474801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highlight>
                  <a:srgbClr val="00FF00"/>
                </a:highlight>
              </a:rPr>
              <a:t>Raises the riverbank to keep water in the channel during high flow (1)</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highlight>
                  <a:srgbClr val="00FF00"/>
                </a:highlight>
              </a:rPr>
              <a:t>Reduces flood risk by containing water within the channel (1)</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highlight>
                  <a:srgbClr val="00FF00"/>
                </a:highlight>
              </a:rPr>
              <a:t>Prevents water spilling onto surrounding land (1)</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highlight>
                  <a:srgbClr val="00FF00"/>
                </a:highlight>
              </a:rPr>
              <a:t>Increases channel capacity so more water can be carried safely (1)</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highlight>
                  <a:srgbClr val="00FF00"/>
                </a:highlight>
              </a:rPr>
              <a:t>Protects nearby paths/parkland from flooding (1)</a:t>
            </a:r>
          </a:p>
        </p:txBody>
      </p:sp>
      <p:pic>
        <p:nvPicPr>
          <p:cNvPr id="36" name="Picture 35" descr="An aerial view of a city&#10;&#10;AI-generated content may be incorrect.">
            <a:extLst>
              <a:ext uri="{FF2B5EF4-FFF2-40B4-BE49-F238E27FC236}">
                <a16:creationId xmlns:a16="http://schemas.microsoft.com/office/drawing/2014/main" id="{5D125A9B-D469-B8E1-C828-91FE5729E3C2}"/>
              </a:ext>
            </a:extLst>
          </p:cNvPr>
          <p:cNvPicPr>
            <a:picLocks noChangeAspect="1"/>
          </p:cNvPicPr>
          <p:nvPr/>
        </p:nvPicPr>
        <p:blipFill>
          <a:blip r:embed="rId6"/>
          <a:stretch>
            <a:fillRect/>
          </a:stretch>
        </p:blipFill>
        <p:spPr>
          <a:xfrm>
            <a:off x="5985644" y="3819504"/>
            <a:ext cx="2799373" cy="1954018"/>
          </a:xfrm>
          <a:prstGeom prst="rect">
            <a:avLst/>
          </a:prstGeom>
        </p:spPr>
      </p:pic>
      <p:sp>
        <p:nvSpPr>
          <p:cNvPr id="40" name="Rectangle 39">
            <a:extLst>
              <a:ext uri="{FF2B5EF4-FFF2-40B4-BE49-F238E27FC236}">
                <a16:creationId xmlns:a16="http://schemas.microsoft.com/office/drawing/2014/main" id="{9F6659B7-5D95-4004-A8CE-11300BBA5995}"/>
              </a:ext>
            </a:extLst>
          </p:cNvPr>
          <p:cNvSpPr/>
          <p:nvPr/>
        </p:nvSpPr>
        <p:spPr>
          <a:xfrm>
            <a:off x="9067471" y="5426247"/>
            <a:ext cx="559347" cy="347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dirty="0">
                <a:solidFill>
                  <a:schemeClr val="tx1"/>
                </a:solidFill>
              </a:rPr>
              <a:t>/ 1</a:t>
            </a:r>
          </a:p>
        </p:txBody>
      </p:sp>
      <p:cxnSp>
        <p:nvCxnSpPr>
          <p:cNvPr id="41" name="Straight Connector 40">
            <a:extLst>
              <a:ext uri="{FF2B5EF4-FFF2-40B4-BE49-F238E27FC236}">
                <a16:creationId xmlns:a16="http://schemas.microsoft.com/office/drawing/2014/main" id="{E1701487-442B-992A-FC81-901B951FF742}"/>
              </a:ext>
            </a:extLst>
          </p:cNvPr>
          <p:cNvCxnSpPr>
            <a:cxnSpLocks/>
          </p:cNvCxnSpPr>
          <p:nvPr/>
        </p:nvCxnSpPr>
        <p:spPr>
          <a:xfrm>
            <a:off x="5360331" y="6515322"/>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ED390B3-D9E0-B46E-274C-EBD7EF19F11B}"/>
              </a:ext>
            </a:extLst>
          </p:cNvPr>
          <p:cNvCxnSpPr>
            <a:cxnSpLocks/>
          </p:cNvCxnSpPr>
          <p:nvPr/>
        </p:nvCxnSpPr>
        <p:spPr>
          <a:xfrm>
            <a:off x="5360331" y="6151267"/>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4175710-D831-8E73-8361-EF8F8A6594A4}"/>
              </a:ext>
            </a:extLst>
          </p:cNvPr>
          <p:cNvSpPr txBox="1"/>
          <p:nvPr/>
        </p:nvSpPr>
        <p:spPr>
          <a:xfrm>
            <a:off x="5121314" y="3294648"/>
            <a:ext cx="4424233" cy="461665"/>
          </a:xfrm>
          <a:prstGeom prst="rect">
            <a:avLst/>
          </a:prstGeom>
          <a:noFill/>
        </p:spPr>
        <p:txBody>
          <a:bodyPr wrap="square" rtlCol="0">
            <a:spAutoFit/>
          </a:bodyPr>
          <a:lstStyle/>
          <a:p>
            <a:r>
              <a:rPr lang="en-GB" sz="1200" dirty="0"/>
              <a:t>7. Suggest how the strategy shown in Figure 4 helps to manage the river. </a:t>
            </a:r>
          </a:p>
        </p:txBody>
      </p:sp>
      <p:sp>
        <p:nvSpPr>
          <p:cNvPr id="46" name="TextBox 45">
            <a:extLst>
              <a:ext uri="{FF2B5EF4-FFF2-40B4-BE49-F238E27FC236}">
                <a16:creationId xmlns:a16="http://schemas.microsoft.com/office/drawing/2014/main" id="{117B67D7-C659-EA02-8F5C-BA6BB1A23F89}"/>
              </a:ext>
            </a:extLst>
          </p:cNvPr>
          <p:cNvSpPr txBox="1"/>
          <p:nvPr/>
        </p:nvSpPr>
        <p:spPr>
          <a:xfrm>
            <a:off x="6655651" y="3564713"/>
            <a:ext cx="1348758" cy="276999"/>
          </a:xfrm>
          <a:prstGeom prst="rect">
            <a:avLst/>
          </a:prstGeom>
          <a:noFill/>
        </p:spPr>
        <p:txBody>
          <a:bodyPr wrap="square" rtlCol="0">
            <a:spAutoFit/>
          </a:bodyPr>
          <a:lstStyle/>
          <a:p>
            <a:pPr algn="ctr"/>
            <a:r>
              <a:rPr lang="en-GB" sz="1200" b="1" dirty="0"/>
              <a:t>Figure 4</a:t>
            </a:r>
          </a:p>
        </p:txBody>
      </p:sp>
      <p:sp>
        <p:nvSpPr>
          <p:cNvPr id="48" name="TextBox 47">
            <a:extLst>
              <a:ext uri="{FF2B5EF4-FFF2-40B4-BE49-F238E27FC236}">
                <a16:creationId xmlns:a16="http://schemas.microsoft.com/office/drawing/2014/main" id="{A66CC52E-D16C-1028-1126-8F3EFC49BF49}"/>
              </a:ext>
            </a:extLst>
          </p:cNvPr>
          <p:cNvSpPr txBox="1"/>
          <p:nvPr/>
        </p:nvSpPr>
        <p:spPr>
          <a:xfrm>
            <a:off x="6710951" y="4493549"/>
            <a:ext cx="2074066" cy="246221"/>
          </a:xfrm>
          <a:prstGeom prst="rect">
            <a:avLst/>
          </a:prstGeom>
          <a:noFill/>
        </p:spPr>
        <p:txBody>
          <a:bodyPr wrap="square" rtlCol="0">
            <a:spAutoFit/>
          </a:bodyPr>
          <a:lstStyle/>
          <a:p>
            <a:pPr algn="ctr"/>
            <a:r>
              <a:rPr lang="en-GB" sz="1000" b="1" dirty="0">
                <a:solidFill>
                  <a:schemeClr val="bg1"/>
                </a:solidFill>
              </a:rPr>
              <a:t>Jubilee River (flood relief channel) </a:t>
            </a:r>
          </a:p>
        </p:txBody>
      </p:sp>
      <p:cxnSp>
        <p:nvCxnSpPr>
          <p:cNvPr id="51" name="Straight Connector 50">
            <a:extLst>
              <a:ext uri="{FF2B5EF4-FFF2-40B4-BE49-F238E27FC236}">
                <a16:creationId xmlns:a16="http://schemas.microsoft.com/office/drawing/2014/main" id="{7EF227B5-4D83-AB2A-F918-503D6024FD27}"/>
              </a:ext>
            </a:extLst>
          </p:cNvPr>
          <p:cNvCxnSpPr/>
          <p:nvPr/>
        </p:nvCxnSpPr>
        <p:spPr>
          <a:xfrm flipH="1">
            <a:off x="6878270" y="4707133"/>
            <a:ext cx="112611" cy="207204"/>
          </a:xfrm>
          <a:prstGeom prst="line">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152F8DE-39D0-FBA8-13FD-1DFCBF65241C}"/>
              </a:ext>
            </a:extLst>
          </p:cNvPr>
          <p:cNvSpPr txBox="1"/>
          <p:nvPr/>
        </p:nvSpPr>
        <p:spPr>
          <a:xfrm>
            <a:off x="5447851" y="5419749"/>
            <a:ext cx="2074066" cy="246221"/>
          </a:xfrm>
          <a:prstGeom prst="rect">
            <a:avLst/>
          </a:prstGeom>
          <a:noFill/>
        </p:spPr>
        <p:txBody>
          <a:bodyPr wrap="square" rtlCol="0">
            <a:spAutoFit/>
          </a:bodyPr>
          <a:lstStyle/>
          <a:p>
            <a:pPr algn="ctr"/>
            <a:r>
              <a:rPr lang="en-GB" sz="1000" b="1" dirty="0">
                <a:solidFill>
                  <a:schemeClr val="bg1"/>
                </a:solidFill>
              </a:rPr>
              <a:t>River Thames</a:t>
            </a:r>
          </a:p>
        </p:txBody>
      </p:sp>
      <p:cxnSp>
        <p:nvCxnSpPr>
          <p:cNvPr id="53" name="Straight Connector 52">
            <a:extLst>
              <a:ext uri="{FF2B5EF4-FFF2-40B4-BE49-F238E27FC236}">
                <a16:creationId xmlns:a16="http://schemas.microsoft.com/office/drawing/2014/main" id="{90B07042-22FA-54B4-87A6-690999B5EE14}"/>
              </a:ext>
            </a:extLst>
          </p:cNvPr>
          <p:cNvCxnSpPr>
            <a:cxnSpLocks/>
          </p:cNvCxnSpPr>
          <p:nvPr/>
        </p:nvCxnSpPr>
        <p:spPr>
          <a:xfrm flipV="1">
            <a:off x="6655651" y="5203917"/>
            <a:ext cx="119017" cy="263818"/>
          </a:xfrm>
          <a:prstGeom prst="line">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1">
            <a:extLst>
              <a:ext uri="{FF2B5EF4-FFF2-40B4-BE49-F238E27FC236}">
                <a16:creationId xmlns:a16="http://schemas.microsoft.com/office/drawing/2014/main" id="{9194BCCA-D60A-11E0-E97D-B0F2A489BDFB}"/>
              </a:ext>
            </a:extLst>
          </p:cNvPr>
          <p:cNvSpPr>
            <a:spLocks noChangeArrowheads="1"/>
          </p:cNvSpPr>
          <p:nvPr/>
        </p:nvSpPr>
        <p:spPr bwMode="auto">
          <a:xfrm>
            <a:off x="5119565" y="5534911"/>
            <a:ext cx="474801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highlight>
                  <a:srgbClr val="00FF00"/>
                </a:highlight>
              </a:rPr>
              <a:t>Raises the riverbank to keep water in the channel during high flow (1)</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highlight>
                  <a:srgbClr val="00FF00"/>
                </a:highlight>
              </a:rPr>
              <a:t>Reduces flood risk by containing water within the channel (1)</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highlight>
                  <a:srgbClr val="00FF00"/>
                </a:highlight>
              </a:rPr>
              <a:t>Prevents water spilling onto surrounding land (1)</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highlight>
                  <a:srgbClr val="00FF00"/>
                </a:highlight>
              </a:rPr>
              <a:t>Increases channel capacity so more water can be carried safely (1)</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tx1"/>
                </a:solidFill>
                <a:effectLst/>
                <a:highlight>
                  <a:srgbClr val="00FF00"/>
                </a:highlight>
              </a:rPr>
              <a:t>Protects nearby paths/parkland from flooding (1)</a:t>
            </a:r>
          </a:p>
        </p:txBody>
      </p:sp>
    </p:spTree>
    <p:extLst>
      <p:ext uri="{BB962C8B-B14F-4D97-AF65-F5344CB8AC3E}">
        <p14:creationId xmlns:p14="http://schemas.microsoft.com/office/powerpoint/2010/main" val="2147148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97722-8B48-9BCF-2CAC-EF7F5920FF21}"/>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DCA3B1F0-A593-0A1B-5C13-2556C85F5964}"/>
              </a:ext>
            </a:extLst>
          </p:cNvPr>
          <p:cNvSpPr/>
          <p:nvPr/>
        </p:nvSpPr>
        <p:spPr>
          <a:xfrm>
            <a:off x="185620" y="234177"/>
            <a:ext cx="9512562" cy="6394274"/>
          </a:xfrm>
          <a:custGeom>
            <a:avLst/>
            <a:gdLst>
              <a:gd name="connsiteX0" fmla="*/ 0 w 9512562"/>
              <a:gd name="connsiteY0" fmla="*/ 58572 h 6394274"/>
              <a:gd name="connsiteX1" fmla="*/ 58572 w 9512562"/>
              <a:gd name="connsiteY1" fmla="*/ 0 h 6394274"/>
              <a:gd name="connsiteX2" fmla="*/ 917582 w 9512562"/>
              <a:gd name="connsiteY2" fmla="*/ 0 h 6394274"/>
              <a:gd name="connsiteX3" fmla="*/ 1494729 w 9512562"/>
              <a:gd name="connsiteY3" fmla="*/ 0 h 6394274"/>
              <a:gd name="connsiteX4" fmla="*/ 1977922 w 9512562"/>
              <a:gd name="connsiteY4" fmla="*/ 0 h 6394274"/>
              <a:gd name="connsiteX5" fmla="*/ 2742977 w 9512562"/>
              <a:gd name="connsiteY5" fmla="*/ 0 h 6394274"/>
              <a:gd name="connsiteX6" fmla="*/ 3320124 w 9512562"/>
              <a:gd name="connsiteY6" fmla="*/ 0 h 6394274"/>
              <a:gd name="connsiteX7" fmla="*/ 4179134 w 9512562"/>
              <a:gd name="connsiteY7" fmla="*/ 0 h 6394274"/>
              <a:gd name="connsiteX8" fmla="*/ 4662327 w 9512562"/>
              <a:gd name="connsiteY8" fmla="*/ 0 h 6394274"/>
              <a:gd name="connsiteX9" fmla="*/ 5521336 w 9512562"/>
              <a:gd name="connsiteY9" fmla="*/ 0 h 6394274"/>
              <a:gd name="connsiteX10" fmla="*/ 5910575 w 9512562"/>
              <a:gd name="connsiteY10" fmla="*/ 0 h 6394274"/>
              <a:gd name="connsiteX11" fmla="*/ 6581676 w 9512562"/>
              <a:gd name="connsiteY11" fmla="*/ 0 h 6394274"/>
              <a:gd name="connsiteX12" fmla="*/ 7252778 w 9512562"/>
              <a:gd name="connsiteY12" fmla="*/ 0 h 6394274"/>
              <a:gd name="connsiteX13" fmla="*/ 7829925 w 9512562"/>
              <a:gd name="connsiteY13" fmla="*/ 0 h 6394274"/>
              <a:gd name="connsiteX14" fmla="*/ 8688935 w 9512562"/>
              <a:gd name="connsiteY14" fmla="*/ 0 h 6394274"/>
              <a:gd name="connsiteX15" fmla="*/ 9453990 w 9512562"/>
              <a:gd name="connsiteY15" fmla="*/ 0 h 6394274"/>
              <a:gd name="connsiteX16" fmla="*/ 9512562 w 9512562"/>
              <a:gd name="connsiteY16" fmla="*/ 58572 h 6394274"/>
              <a:gd name="connsiteX17" fmla="*/ 9512562 w 9512562"/>
              <a:gd name="connsiteY17" fmla="*/ 818802 h 6394274"/>
              <a:gd name="connsiteX18" fmla="*/ 9512562 w 9512562"/>
              <a:gd name="connsiteY18" fmla="*/ 1516261 h 6394274"/>
              <a:gd name="connsiteX19" fmla="*/ 9512562 w 9512562"/>
              <a:gd name="connsiteY19" fmla="*/ 2025406 h 6394274"/>
              <a:gd name="connsiteX20" fmla="*/ 9512562 w 9512562"/>
              <a:gd name="connsiteY20" fmla="*/ 2597322 h 6394274"/>
              <a:gd name="connsiteX21" fmla="*/ 9512562 w 9512562"/>
              <a:gd name="connsiteY21" fmla="*/ 3420324 h 6394274"/>
              <a:gd name="connsiteX22" fmla="*/ 9512562 w 9512562"/>
              <a:gd name="connsiteY22" fmla="*/ 4117783 h 6394274"/>
              <a:gd name="connsiteX23" fmla="*/ 9512562 w 9512562"/>
              <a:gd name="connsiteY23" fmla="*/ 4689699 h 6394274"/>
              <a:gd name="connsiteX24" fmla="*/ 9512562 w 9512562"/>
              <a:gd name="connsiteY24" fmla="*/ 5387158 h 6394274"/>
              <a:gd name="connsiteX25" fmla="*/ 9512562 w 9512562"/>
              <a:gd name="connsiteY25" fmla="*/ 6335702 h 6394274"/>
              <a:gd name="connsiteX26" fmla="*/ 9453990 w 9512562"/>
              <a:gd name="connsiteY26" fmla="*/ 6394274 h 6394274"/>
              <a:gd name="connsiteX27" fmla="*/ 8594980 w 9512562"/>
              <a:gd name="connsiteY27" fmla="*/ 6394274 h 6394274"/>
              <a:gd name="connsiteX28" fmla="*/ 7829925 w 9512562"/>
              <a:gd name="connsiteY28" fmla="*/ 6394274 h 6394274"/>
              <a:gd name="connsiteX29" fmla="*/ 7346732 w 9512562"/>
              <a:gd name="connsiteY29" fmla="*/ 6394274 h 6394274"/>
              <a:gd name="connsiteX30" fmla="*/ 6581676 w 9512562"/>
              <a:gd name="connsiteY30" fmla="*/ 6394274 h 6394274"/>
              <a:gd name="connsiteX31" fmla="*/ 6192438 w 9512562"/>
              <a:gd name="connsiteY31" fmla="*/ 6394274 h 6394274"/>
              <a:gd name="connsiteX32" fmla="*/ 5427382 w 9512562"/>
              <a:gd name="connsiteY32" fmla="*/ 6394274 h 6394274"/>
              <a:gd name="connsiteX33" fmla="*/ 4944189 w 9512562"/>
              <a:gd name="connsiteY33" fmla="*/ 6394274 h 6394274"/>
              <a:gd name="connsiteX34" fmla="*/ 4554951 w 9512562"/>
              <a:gd name="connsiteY34" fmla="*/ 6394274 h 6394274"/>
              <a:gd name="connsiteX35" fmla="*/ 4071758 w 9512562"/>
              <a:gd name="connsiteY35" fmla="*/ 6394274 h 6394274"/>
              <a:gd name="connsiteX36" fmla="*/ 3306702 w 9512562"/>
              <a:gd name="connsiteY36" fmla="*/ 6394274 h 6394274"/>
              <a:gd name="connsiteX37" fmla="*/ 2823509 w 9512562"/>
              <a:gd name="connsiteY37" fmla="*/ 6394274 h 6394274"/>
              <a:gd name="connsiteX38" fmla="*/ 2434271 w 9512562"/>
              <a:gd name="connsiteY38" fmla="*/ 6394274 h 6394274"/>
              <a:gd name="connsiteX39" fmla="*/ 1951078 w 9512562"/>
              <a:gd name="connsiteY39" fmla="*/ 6394274 h 6394274"/>
              <a:gd name="connsiteX40" fmla="*/ 1373931 w 9512562"/>
              <a:gd name="connsiteY40" fmla="*/ 6394274 h 6394274"/>
              <a:gd name="connsiteX41" fmla="*/ 702829 w 9512562"/>
              <a:gd name="connsiteY41" fmla="*/ 6394274 h 6394274"/>
              <a:gd name="connsiteX42" fmla="*/ 58572 w 9512562"/>
              <a:gd name="connsiteY42" fmla="*/ 6394274 h 6394274"/>
              <a:gd name="connsiteX43" fmla="*/ 0 w 9512562"/>
              <a:gd name="connsiteY43" fmla="*/ 6335702 h 6394274"/>
              <a:gd name="connsiteX44" fmla="*/ 0 w 9512562"/>
              <a:gd name="connsiteY44" fmla="*/ 5638243 h 6394274"/>
              <a:gd name="connsiteX45" fmla="*/ 0 w 9512562"/>
              <a:gd name="connsiteY45" fmla="*/ 4878013 h 6394274"/>
              <a:gd name="connsiteX46" fmla="*/ 0 w 9512562"/>
              <a:gd name="connsiteY46" fmla="*/ 4243325 h 6394274"/>
              <a:gd name="connsiteX47" fmla="*/ 0 w 9512562"/>
              <a:gd name="connsiteY47" fmla="*/ 3483095 h 6394274"/>
              <a:gd name="connsiteX48" fmla="*/ 0 w 9512562"/>
              <a:gd name="connsiteY48" fmla="*/ 2911179 h 6394274"/>
              <a:gd name="connsiteX49" fmla="*/ 0 w 9512562"/>
              <a:gd name="connsiteY49" fmla="*/ 2213720 h 6394274"/>
              <a:gd name="connsiteX50" fmla="*/ 0 w 9512562"/>
              <a:gd name="connsiteY50" fmla="*/ 1704575 h 6394274"/>
              <a:gd name="connsiteX51" fmla="*/ 0 w 9512562"/>
              <a:gd name="connsiteY51" fmla="*/ 881573 h 6394274"/>
              <a:gd name="connsiteX52" fmla="*/ 0 w 9512562"/>
              <a:gd name="connsiteY52" fmla="*/ 58572 h 63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512562" h="6394274" extrusionOk="0">
                <a:moveTo>
                  <a:pt x="0" y="58572"/>
                </a:moveTo>
                <a:cubicBezTo>
                  <a:pt x="-3685" y="23951"/>
                  <a:pt x="24651" y="590"/>
                  <a:pt x="58572" y="0"/>
                </a:cubicBezTo>
                <a:cubicBezTo>
                  <a:pt x="299176" y="-22470"/>
                  <a:pt x="682822" y="-10842"/>
                  <a:pt x="917582" y="0"/>
                </a:cubicBezTo>
                <a:cubicBezTo>
                  <a:pt x="1152342" y="10842"/>
                  <a:pt x="1310601" y="-18490"/>
                  <a:pt x="1494729" y="0"/>
                </a:cubicBezTo>
                <a:cubicBezTo>
                  <a:pt x="1678857" y="18490"/>
                  <a:pt x="1844139" y="-15642"/>
                  <a:pt x="1977922" y="0"/>
                </a:cubicBezTo>
                <a:cubicBezTo>
                  <a:pt x="2111705" y="15642"/>
                  <a:pt x="2568388" y="28883"/>
                  <a:pt x="2742977" y="0"/>
                </a:cubicBezTo>
                <a:cubicBezTo>
                  <a:pt x="2917567" y="-28883"/>
                  <a:pt x="3049391" y="26225"/>
                  <a:pt x="3320124" y="0"/>
                </a:cubicBezTo>
                <a:cubicBezTo>
                  <a:pt x="3590857" y="-26225"/>
                  <a:pt x="3968496" y="-12058"/>
                  <a:pt x="4179134" y="0"/>
                </a:cubicBezTo>
                <a:cubicBezTo>
                  <a:pt x="4389772" y="12058"/>
                  <a:pt x="4444524" y="-12252"/>
                  <a:pt x="4662327" y="0"/>
                </a:cubicBezTo>
                <a:cubicBezTo>
                  <a:pt x="4880130" y="12252"/>
                  <a:pt x="5304427" y="-21745"/>
                  <a:pt x="5521336" y="0"/>
                </a:cubicBezTo>
                <a:cubicBezTo>
                  <a:pt x="5738245" y="21745"/>
                  <a:pt x="5779181" y="7639"/>
                  <a:pt x="5910575" y="0"/>
                </a:cubicBezTo>
                <a:cubicBezTo>
                  <a:pt x="6041969" y="-7639"/>
                  <a:pt x="6388463" y="-1356"/>
                  <a:pt x="6581676" y="0"/>
                </a:cubicBezTo>
                <a:cubicBezTo>
                  <a:pt x="6774889" y="1356"/>
                  <a:pt x="7071033" y="-23961"/>
                  <a:pt x="7252778" y="0"/>
                </a:cubicBezTo>
                <a:cubicBezTo>
                  <a:pt x="7434523" y="23961"/>
                  <a:pt x="7613110" y="7442"/>
                  <a:pt x="7829925" y="0"/>
                </a:cubicBezTo>
                <a:cubicBezTo>
                  <a:pt x="8046740" y="-7442"/>
                  <a:pt x="8468695" y="-14971"/>
                  <a:pt x="8688935" y="0"/>
                </a:cubicBezTo>
                <a:cubicBezTo>
                  <a:pt x="8909175" y="14971"/>
                  <a:pt x="9144549" y="-12811"/>
                  <a:pt x="9453990" y="0"/>
                </a:cubicBezTo>
                <a:cubicBezTo>
                  <a:pt x="9481475" y="799"/>
                  <a:pt x="9510362" y="24706"/>
                  <a:pt x="9512562" y="58572"/>
                </a:cubicBezTo>
                <a:cubicBezTo>
                  <a:pt x="9548082" y="285961"/>
                  <a:pt x="9515274" y="452187"/>
                  <a:pt x="9512562" y="818802"/>
                </a:cubicBezTo>
                <a:cubicBezTo>
                  <a:pt x="9509851" y="1185417"/>
                  <a:pt x="9494692" y="1313679"/>
                  <a:pt x="9512562" y="1516261"/>
                </a:cubicBezTo>
                <a:cubicBezTo>
                  <a:pt x="9530432" y="1718843"/>
                  <a:pt x="9536278" y="1911141"/>
                  <a:pt x="9512562" y="2025406"/>
                </a:cubicBezTo>
                <a:cubicBezTo>
                  <a:pt x="9488846" y="2139672"/>
                  <a:pt x="9521889" y="2434327"/>
                  <a:pt x="9512562" y="2597322"/>
                </a:cubicBezTo>
                <a:cubicBezTo>
                  <a:pt x="9503235" y="2760317"/>
                  <a:pt x="9476517" y="3191249"/>
                  <a:pt x="9512562" y="3420324"/>
                </a:cubicBezTo>
                <a:cubicBezTo>
                  <a:pt x="9548607" y="3649399"/>
                  <a:pt x="9538798" y="3954388"/>
                  <a:pt x="9512562" y="4117783"/>
                </a:cubicBezTo>
                <a:cubicBezTo>
                  <a:pt x="9486326" y="4281178"/>
                  <a:pt x="9537820" y="4480403"/>
                  <a:pt x="9512562" y="4689699"/>
                </a:cubicBezTo>
                <a:cubicBezTo>
                  <a:pt x="9487304" y="4898995"/>
                  <a:pt x="9523748" y="5199052"/>
                  <a:pt x="9512562" y="5387158"/>
                </a:cubicBezTo>
                <a:cubicBezTo>
                  <a:pt x="9501376" y="5575264"/>
                  <a:pt x="9467936" y="6055632"/>
                  <a:pt x="9512562" y="6335702"/>
                </a:cubicBezTo>
                <a:cubicBezTo>
                  <a:pt x="9514909" y="6360830"/>
                  <a:pt x="9490742" y="6399036"/>
                  <a:pt x="9453990" y="6394274"/>
                </a:cubicBezTo>
                <a:cubicBezTo>
                  <a:pt x="9070804" y="6427831"/>
                  <a:pt x="8828185" y="6420036"/>
                  <a:pt x="8594980" y="6394274"/>
                </a:cubicBezTo>
                <a:cubicBezTo>
                  <a:pt x="8361775" y="6368513"/>
                  <a:pt x="8090006" y="6403087"/>
                  <a:pt x="7829925" y="6394274"/>
                </a:cubicBezTo>
                <a:cubicBezTo>
                  <a:pt x="7569844" y="6385461"/>
                  <a:pt x="7531316" y="6416916"/>
                  <a:pt x="7346732" y="6394274"/>
                </a:cubicBezTo>
                <a:cubicBezTo>
                  <a:pt x="7162148" y="6371632"/>
                  <a:pt x="6812102" y="6420881"/>
                  <a:pt x="6581676" y="6394274"/>
                </a:cubicBezTo>
                <a:cubicBezTo>
                  <a:pt x="6351250" y="6367667"/>
                  <a:pt x="6288588" y="6401665"/>
                  <a:pt x="6192438" y="6394274"/>
                </a:cubicBezTo>
                <a:cubicBezTo>
                  <a:pt x="6096288" y="6386883"/>
                  <a:pt x="5778538" y="6422939"/>
                  <a:pt x="5427382" y="6394274"/>
                </a:cubicBezTo>
                <a:cubicBezTo>
                  <a:pt x="5076226" y="6365609"/>
                  <a:pt x="5120293" y="6388901"/>
                  <a:pt x="4944189" y="6394274"/>
                </a:cubicBezTo>
                <a:cubicBezTo>
                  <a:pt x="4768085" y="6399647"/>
                  <a:pt x="4680441" y="6378017"/>
                  <a:pt x="4554951" y="6394274"/>
                </a:cubicBezTo>
                <a:cubicBezTo>
                  <a:pt x="4429461" y="6410531"/>
                  <a:pt x="4297271" y="6373088"/>
                  <a:pt x="4071758" y="6394274"/>
                </a:cubicBezTo>
                <a:cubicBezTo>
                  <a:pt x="3846245" y="6415460"/>
                  <a:pt x="3551599" y="6376726"/>
                  <a:pt x="3306702" y="6394274"/>
                </a:cubicBezTo>
                <a:cubicBezTo>
                  <a:pt x="3061805" y="6411822"/>
                  <a:pt x="3028850" y="6385024"/>
                  <a:pt x="2823509" y="6394274"/>
                </a:cubicBezTo>
                <a:cubicBezTo>
                  <a:pt x="2618168" y="6403524"/>
                  <a:pt x="2608670" y="6400876"/>
                  <a:pt x="2434271" y="6394274"/>
                </a:cubicBezTo>
                <a:cubicBezTo>
                  <a:pt x="2259872" y="6387672"/>
                  <a:pt x="2190517" y="6372013"/>
                  <a:pt x="1951078" y="6394274"/>
                </a:cubicBezTo>
                <a:cubicBezTo>
                  <a:pt x="1711639" y="6416535"/>
                  <a:pt x="1561982" y="6392955"/>
                  <a:pt x="1373931" y="6394274"/>
                </a:cubicBezTo>
                <a:cubicBezTo>
                  <a:pt x="1185880" y="6395593"/>
                  <a:pt x="987573" y="6412901"/>
                  <a:pt x="702829" y="6394274"/>
                </a:cubicBezTo>
                <a:cubicBezTo>
                  <a:pt x="418085" y="6375647"/>
                  <a:pt x="208811" y="6383337"/>
                  <a:pt x="58572" y="6394274"/>
                </a:cubicBezTo>
                <a:cubicBezTo>
                  <a:pt x="29007" y="6401427"/>
                  <a:pt x="6444" y="6371048"/>
                  <a:pt x="0" y="6335702"/>
                </a:cubicBezTo>
                <a:cubicBezTo>
                  <a:pt x="-5517" y="6081092"/>
                  <a:pt x="-31884" y="5942672"/>
                  <a:pt x="0" y="5638243"/>
                </a:cubicBezTo>
                <a:cubicBezTo>
                  <a:pt x="31884" y="5333814"/>
                  <a:pt x="-36977" y="5192283"/>
                  <a:pt x="0" y="4878013"/>
                </a:cubicBezTo>
                <a:cubicBezTo>
                  <a:pt x="36977" y="4563743"/>
                  <a:pt x="-23615" y="4394678"/>
                  <a:pt x="0" y="4243325"/>
                </a:cubicBezTo>
                <a:cubicBezTo>
                  <a:pt x="23615" y="4091972"/>
                  <a:pt x="-3333" y="3710912"/>
                  <a:pt x="0" y="3483095"/>
                </a:cubicBezTo>
                <a:cubicBezTo>
                  <a:pt x="3333" y="3255278"/>
                  <a:pt x="-13403" y="3098419"/>
                  <a:pt x="0" y="2911179"/>
                </a:cubicBezTo>
                <a:cubicBezTo>
                  <a:pt x="13403" y="2723939"/>
                  <a:pt x="-25279" y="2458936"/>
                  <a:pt x="0" y="2213720"/>
                </a:cubicBezTo>
                <a:cubicBezTo>
                  <a:pt x="25279" y="1968504"/>
                  <a:pt x="14323" y="1842326"/>
                  <a:pt x="0" y="1704575"/>
                </a:cubicBezTo>
                <a:cubicBezTo>
                  <a:pt x="-14323" y="1566824"/>
                  <a:pt x="28155" y="1190409"/>
                  <a:pt x="0" y="881573"/>
                </a:cubicBezTo>
                <a:cubicBezTo>
                  <a:pt x="-28155" y="572737"/>
                  <a:pt x="18935" y="447603"/>
                  <a:pt x="0" y="58572"/>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91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Google Shape;56;p13">
            <a:extLst>
              <a:ext uri="{FF2B5EF4-FFF2-40B4-BE49-F238E27FC236}">
                <a16:creationId xmlns:a16="http://schemas.microsoft.com/office/drawing/2014/main" id="{74FC80B9-31D6-81EE-C0F7-BCB2DFFB44F0}"/>
              </a:ext>
            </a:extLst>
          </p:cNvPr>
          <p:cNvSpPr txBox="1"/>
          <p:nvPr/>
        </p:nvSpPr>
        <p:spPr>
          <a:xfrm>
            <a:off x="261429" y="409378"/>
            <a:ext cx="4681653" cy="116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Learning Review - 9</a:t>
            </a:r>
          </a:p>
          <a:p>
            <a:pPr marL="0" lvl="0" indent="0" rtl="0">
              <a:spcBef>
                <a:spcPts val="0"/>
              </a:spcBef>
              <a:spcAft>
                <a:spcPts val="0"/>
              </a:spcAft>
              <a:buNone/>
            </a:pPr>
            <a:r>
              <a:rPr lang="en-GB" sz="2000" b="1" dirty="0">
                <a:solidFill>
                  <a:schemeClr val="accent6">
                    <a:lumMod val="50000"/>
                  </a:schemeClr>
                </a:solidFill>
                <a:latin typeface="Amatic SC"/>
                <a:ea typeface="Amatic SC"/>
                <a:cs typeface="Amatic SC"/>
                <a:sym typeface="Amatic SC"/>
              </a:rPr>
              <a:t>Hard Engineering River Management</a:t>
            </a:r>
            <a:endParaRPr sz="1050" b="1" dirty="0">
              <a:latin typeface="Amatic SC"/>
              <a:ea typeface="Amatic SC"/>
              <a:cs typeface="Amatic SC"/>
              <a:sym typeface="Amatic SC"/>
            </a:endParaRPr>
          </a:p>
        </p:txBody>
      </p:sp>
      <p:pic>
        <p:nvPicPr>
          <p:cNvPr id="2" name="Picture 1">
            <a:extLst>
              <a:ext uri="{FF2B5EF4-FFF2-40B4-BE49-F238E27FC236}">
                <a16:creationId xmlns:a16="http://schemas.microsoft.com/office/drawing/2014/main" id="{AB9AB409-9A17-C9B5-878E-1CD2CB5D6161}"/>
              </a:ext>
            </a:extLst>
          </p:cNvPr>
          <p:cNvPicPr>
            <a:picLocks noChangeAspect="1"/>
          </p:cNvPicPr>
          <p:nvPr/>
        </p:nvPicPr>
        <p:blipFill>
          <a:blip r:embed="rId3"/>
          <a:stretch>
            <a:fillRect/>
          </a:stretch>
        </p:blipFill>
        <p:spPr>
          <a:xfrm>
            <a:off x="360452" y="347096"/>
            <a:ext cx="1527061" cy="169014"/>
          </a:xfrm>
          <a:prstGeom prst="rect">
            <a:avLst/>
          </a:prstGeom>
        </p:spPr>
      </p:pic>
      <p:sp>
        <p:nvSpPr>
          <p:cNvPr id="42" name="Google Shape;56;p13">
            <a:extLst>
              <a:ext uri="{FF2B5EF4-FFF2-40B4-BE49-F238E27FC236}">
                <a16:creationId xmlns:a16="http://schemas.microsoft.com/office/drawing/2014/main" id="{DE6D732C-D832-B9AC-3317-7D425DD82D01}"/>
              </a:ext>
            </a:extLst>
          </p:cNvPr>
          <p:cNvSpPr txBox="1"/>
          <p:nvPr/>
        </p:nvSpPr>
        <p:spPr>
          <a:xfrm>
            <a:off x="9259503" y="103171"/>
            <a:ext cx="1436914" cy="8309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R9</a:t>
            </a:r>
            <a:endParaRPr b="1" dirty="0">
              <a:latin typeface="Amatic SC"/>
              <a:ea typeface="Amatic SC"/>
              <a:cs typeface="Amatic SC"/>
              <a:sym typeface="Amatic SC"/>
            </a:endParaRPr>
          </a:p>
        </p:txBody>
      </p:sp>
      <p:sp>
        <p:nvSpPr>
          <p:cNvPr id="27" name="TextBox 26">
            <a:extLst>
              <a:ext uri="{FF2B5EF4-FFF2-40B4-BE49-F238E27FC236}">
                <a16:creationId xmlns:a16="http://schemas.microsoft.com/office/drawing/2014/main" id="{A430B699-3B8F-68B3-16FF-BB8C588189BC}"/>
              </a:ext>
            </a:extLst>
          </p:cNvPr>
          <p:cNvSpPr txBox="1"/>
          <p:nvPr/>
        </p:nvSpPr>
        <p:spPr>
          <a:xfrm>
            <a:off x="5084680" y="2648910"/>
            <a:ext cx="4523257" cy="1200329"/>
          </a:xfrm>
          <a:prstGeom prst="rect">
            <a:avLst/>
          </a:prstGeom>
          <a:noFill/>
        </p:spPr>
        <p:txBody>
          <a:bodyPr wrap="square" rtlCol="0">
            <a:spAutoFit/>
          </a:bodyPr>
          <a:lstStyle/>
          <a:p>
            <a:r>
              <a:rPr lang="en-GB" sz="1200" dirty="0"/>
              <a:t>9. Discuss the costs and benefits of hard engineering strategies in managing rivers. </a:t>
            </a:r>
          </a:p>
          <a:p>
            <a:endParaRPr lang="en-GB" sz="1200" dirty="0"/>
          </a:p>
          <a:p>
            <a:r>
              <a:rPr lang="en-GB" sz="1200" dirty="0"/>
              <a:t>Use Figure 5 and 6 and your own understanding. </a:t>
            </a:r>
            <a:br>
              <a:rPr lang="en-GB" sz="1200" dirty="0"/>
            </a:br>
            <a:endParaRPr lang="en-GB" sz="1200" dirty="0"/>
          </a:p>
          <a:p>
            <a:endParaRPr lang="en-GB" sz="1200" dirty="0"/>
          </a:p>
        </p:txBody>
      </p:sp>
      <p:cxnSp>
        <p:nvCxnSpPr>
          <p:cNvPr id="33" name="Straight Connector 32">
            <a:extLst>
              <a:ext uri="{FF2B5EF4-FFF2-40B4-BE49-F238E27FC236}">
                <a16:creationId xmlns:a16="http://schemas.microsoft.com/office/drawing/2014/main" id="{21A97D6E-801E-E18A-18CB-97BE480F8589}"/>
              </a:ext>
            </a:extLst>
          </p:cNvPr>
          <p:cNvCxnSpPr>
            <a:cxnSpLocks/>
          </p:cNvCxnSpPr>
          <p:nvPr/>
        </p:nvCxnSpPr>
        <p:spPr>
          <a:xfrm>
            <a:off x="5225392" y="3738646"/>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9FFCB22-167C-47EC-5DC5-FC748D6C81BB}"/>
              </a:ext>
            </a:extLst>
          </p:cNvPr>
          <p:cNvCxnSpPr>
            <a:cxnSpLocks/>
          </p:cNvCxnSpPr>
          <p:nvPr/>
        </p:nvCxnSpPr>
        <p:spPr>
          <a:xfrm>
            <a:off x="5225392" y="4169721"/>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856CA50-0F91-37B0-F0C6-9914BEC4EC8F}"/>
              </a:ext>
            </a:extLst>
          </p:cNvPr>
          <p:cNvSpPr/>
          <p:nvPr/>
        </p:nvSpPr>
        <p:spPr>
          <a:xfrm>
            <a:off x="8951343" y="6215513"/>
            <a:ext cx="559347" cy="347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dirty="0">
                <a:solidFill>
                  <a:schemeClr val="tx1"/>
                </a:solidFill>
              </a:rPr>
              <a:t>/ 6</a:t>
            </a:r>
          </a:p>
        </p:txBody>
      </p:sp>
      <p:cxnSp>
        <p:nvCxnSpPr>
          <p:cNvPr id="31" name="Straight Connector 30">
            <a:extLst>
              <a:ext uri="{FF2B5EF4-FFF2-40B4-BE49-F238E27FC236}">
                <a16:creationId xmlns:a16="http://schemas.microsoft.com/office/drawing/2014/main" id="{8966D639-FF1C-1C3D-5915-5C6C10208517}"/>
              </a:ext>
            </a:extLst>
          </p:cNvPr>
          <p:cNvCxnSpPr>
            <a:cxnSpLocks/>
          </p:cNvCxnSpPr>
          <p:nvPr/>
        </p:nvCxnSpPr>
        <p:spPr>
          <a:xfrm>
            <a:off x="5231861" y="5382858"/>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8F72C5-4402-8437-EE65-D1E7674DE556}"/>
              </a:ext>
            </a:extLst>
          </p:cNvPr>
          <p:cNvCxnSpPr>
            <a:cxnSpLocks/>
          </p:cNvCxnSpPr>
          <p:nvPr/>
        </p:nvCxnSpPr>
        <p:spPr>
          <a:xfrm>
            <a:off x="5231861" y="5767001"/>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132C16-FEC1-886B-AB24-B8190540C876}"/>
              </a:ext>
            </a:extLst>
          </p:cNvPr>
          <p:cNvCxnSpPr>
            <a:cxnSpLocks/>
          </p:cNvCxnSpPr>
          <p:nvPr/>
        </p:nvCxnSpPr>
        <p:spPr>
          <a:xfrm>
            <a:off x="5231861" y="6167879"/>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7B7C3C4-CEE1-79DB-808E-1A68B9A13689}"/>
              </a:ext>
            </a:extLst>
          </p:cNvPr>
          <p:cNvCxnSpPr>
            <a:cxnSpLocks/>
          </p:cNvCxnSpPr>
          <p:nvPr/>
        </p:nvCxnSpPr>
        <p:spPr>
          <a:xfrm>
            <a:off x="5217814" y="4540650"/>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18719D-1D38-8B0B-50D8-2B917F37B5D5}"/>
              </a:ext>
            </a:extLst>
          </p:cNvPr>
          <p:cNvCxnSpPr>
            <a:cxnSpLocks/>
          </p:cNvCxnSpPr>
          <p:nvPr/>
        </p:nvCxnSpPr>
        <p:spPr>
          <a:xfrm>
            <a:off x="5225392" y="4941528"/>
            <a:ext cx="42664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4A728D83-9B07-9211-DE25-F52F96E32961}"/>
              </a:ext>
            </a:extLst>
          </p:cNvPr>
          <p:cNvSpPr txBox="1"/>
          <p:nvPr/>
        </p:nvSpPr>
        <p:spPr>
          <a:xfrm>
            <a:off x="5117800" y="634497"/>
            <a:ext cx="4658439" cy="830997"/>
          </a:xfrm>
          <a:prstGeom prst="rect">
            <a:avLst/>
          </a:prstGeom>
          <a:noFill/>
        </p:spPr>
        <p:txBody>
          <a:bodyPr wrap="square" rtlCol="0">
            <a:spAutoFit/>
          </a:bodyPr>
          <a:lstStyle/>
          <a:p>
            <a:r>
              <a:rPr lang="en-GB" sz="1200" dirty="0"/>
              <a:t>Study </a:t>
            </a:r>
            <a:r>
              <a:rPr lang="en-GB" sz="1200" b="1" dirty="0"/>
              <a:t>Figure 5</a:t>
            </a:r>
            <a:r>
              <a:rPr lang="en-GB" sz="1200" dirty="0"/>
              <a:t> and </a:t>
            </a:r>
            <a:r>
              <a:rPr lang="en-GB" sz="1200" b="1" dirty="0"/>
              <a:t>Figure 6</a:t>
            </a:r>
            <a:r>
              <a:rPr lang="en-GB" sz="1200" dirty="0"/>
              <a:t>, photographs showing hard engineering strategies. </a:t>
            </a:r>
            <a:br>
              <a:rPr lang="en-GB" sz="1200" dirty="0"/>
            </a:br>
            <a:endParaRPr lang="en-GB" sz="1200" dirty="0"/>
          </a:p>
          <a:p>
            <a:endParaRPr lang="en-GB" sz="1200" dirty="0"/>
          </a:p>
        </p:txBody>
      </p:sp>
      <p:pic>
        <p:nvPicPr>
          <p:cNvPr id="55" name="Picture 54" descr="A body of water with a house on the side&#10;&#10;AI-generated content may be incorrect.">
            <a:extLst>
              <a:ext uri="{FF2B5EF4-FFF2-40B4-BE49-F238E27FC236}">
                <a16:creationId xmlns:a16="http://schemas.microsoft.com/office/drawing/2014/main" id="{8A27ABE8-1BCC-D4C0-2FA7-A5C2A9A4EA38}"/>
              </a:ext>
            </a:extLst>
          </p:cNvPr>
          <p:cNvPicPr>
            <a:picLocks noChangeAspect="1"/>
          </p:cNvPicPr>
          <p:nvPr/>
        </p:nvPicPr>
        <p:blipFill>
          <a:blip r:embed="rId4"/>
          <a:stretch>
            <a:fillRect/>
          </a:stretch>
        </p:blipFill>
        <p:spPr>
          <a:xfrm>
            <a:off x="5209432" y="1420727"/>
            <a:ext cx="1922902" cy="1201814"/>
          </a:xfrm>
          <a:prstGeom prst="rect">
            <a:avLst/>
          </a:prstGeom>
        </p:spPr>
      </p:pic>
      <p:pic>
        <p:nvPicPr>
          <p:cNvPr id="57" name="Picture 56" descr="A river running through a green field&#10;&#10;AI-generated content may be incorrect.">
            <a:extLst>
              <a:ext uri="{FF2B5EF4-FFF2-40B4-BE49-F238E27FC236}">
                <a16:creationId xmlns:a16="http://schemas.microsoft.com/office/drawing/2014/main" id="{BD754CB4-C390-CE77-48DA-D3BD34850CE8}"/>
              </a:ext>
            </a:extLst>
          </p:cNvPr>
          <p:cNvPicPr>
            <a:picLocks noChangeAspect="1"/>
          </p:cNvPicPr>
          <p:nvPr/>
        </p:nvPicPr>
        <p:blipFill>
          <a:blip r:embed="rId5"/>
          <a:stretch>
            <a:fillRect/>
          </a:stretch>
        </p:blipFill>
        <p:spPr>
          <a:xfrm>
            <a:off x="7188733" y="1420727"/>
            <a:ext cx="2141842" cy="1200324"/>
          </a:xfrm>
          <a:prstGeom prst="rect">
            <a:avLst/>
          </a:prstGeom>
        </p:spPr>
      </p:pic>
      <p:sp>
        <p:nvSpPr>
          <p:cNvPr id="58" name="TextBox 57">
            <a:extLst>
              <a:ext uri="{FF2B5EF4-FFF2-40B4-BE49-F238E27FC236}">
                <a16:creationId xmlns:a16="http://schemas.microsoft.com/office/drawing/2014/main" id="{33691A3E-1D28-A740-CC30-9AA6B9A11067}"/>
              </a:ext>
            </a:extLst>
          </p:cNvPr>
          <p:cNvSpPr txBox="1"/>
          <p:nvPr/>
        </p:nvSpPr>
        <p:spPr>
          <a:xfrm>
            <a:off x="5688963" y="1143728"/>
            <a:ext cx="963840" cy="276999"/>
          </a:xfrm>
          <a:prstGeom prst="rect">
            <a:avLst/>
          </a:prstGeom>
          <a:noFill/>
        </p:spPr>
        <p:txBody>
          <a:bodyPr wrap="square" rtlCol="0">
            <a:spAutoFit/>
          </a:bodyPr>
          <a:lstStyle/>
          <a:p>
            <a:pPr algn="ctr"/>
            <a:r>
              <a:rPr lang="en-GB" sz="1200" b="1" dirty="0"/>
              <a:t>Figure 5</a:t>
            </a:r>
          </a:p>
        </p:txBody>
      </p:sp>
      <p:sp>
        <p:nvSpPr>
          <p:cNvPr id="59" name="TextBox 58">
            <a:extLst>
              <a:ext uri="{FF2B5EF4-FFF2-40B4-BE49-F238E27FC236}">
                <a16:creationId xmlns:a16="http://schemas.microsoft.com/office/drawing/2014/main" id="{C8EB5121-08B7-9960-0645-DC365F78DCF1}"/>
              </a:ext>
            </a:extLst>
          </p:cNvPr>
          <p:cNvSpPr txBox="1"/>
          <p:nvPr/>
        </p:nvSpPr>
        <p:spPr>
          <a:xfrm>
            <a:off x="7777734" y="1165553"/>
            <a:ext cx="963840" cy="276999"/>
          </a:xfrm>
          <a:prstGeom prst="rect">
            <a:avLst/>
          </a:prstGeom>
          <a:noFill/>
        </p:spPr>
        <p:txBody>
          <a:bodyPr wrap="square" rtlCol="0">
            <a:spAutoFit/>
          </a:bodyPr>
          <a:lstStyle/>
          <a:p>
            <a:pPr algn="ctr"/>
            <a:r>
              <a:rPr lang="en-GB" sz="1200" b="1" dirty="0"/>
              <a:t>Figure 6</a:t>
            </a:r>
          </a:p>
        </p:txBody>
      </p:sp>
      <p:graphicFrame>
        <p:nvGraphicFramePr>
          <p:cNvPr id="62" name="Table 61">
            <a:extLst>
              <a:ext uri="{FF2B5EF4-FFF2-40B4-BE49-F238E27FC236}">
                <a16:creationId xmlns:a16="http://schemas.microsoft.com/office/drawing/2014/main" id="{6AD23A12-9F91-4497-8B5A-7F70E2D11A11}"/>
              </a:ext>
            </a:extLst>
          </p:cNvPr>
          <p:cNvGraphicFramePr>
            <a:graphicFrameLocks noGrp="1"/>
          </p:cNvGraphicFramePr>
          <p:nvPr>
            <p:extLst>
              <p:ext uri="{D42A27DB-BD31-4B8C-83A1-F6EECF244321}">
                <p14:modId xmlns:p14="http://schemas.microsoft.com/office/powerpoint/2010/main" val="2225039870"/>
              </p:ext>
            </p:extLst>
          </p:nvPr>
        </p:nvGraphicFramePr>
        <p:xfrm>
          <a:off x="360453" y="1871983"/>
          <a:ext cx="4724226" cy="4678680"/>
        </p:xfrm>
        <a:graphic>
          <a:graphicData uri="http://schemas.openxmlformats.org/drawingml/2006/table">
            <a:tbl>
              <a:tblPr firstRow="1" bandRow="1">
                <a:tableStyleId>{5C22544A-7EE6-4342-B048-85BDC9FD1C3A}</a:tableStyleId>
              </a:tblPr>
              <a:tblGrid>
                <a:gridCol w="1281030">
                  <a:extLst>
                    <a:ext uri="{9D8B030D-6E8A-4147-A177-3AD203B41FA5}">
                      <a16:colId xmlns:a16="http://schemas.microsoft.com/office/drawing/2014/main" val="4119044511"/>
                    </a:ext>
                  </a:extLst>
                </a:gridCol>
                <a:gridCol w="860799">
                  <a:extLst>
                    <a:ext uri="{9D8B030D-6E8A-4147-A177-3AD203B41FA5}">
                      <a16:colId xmlns:a16="http://schemas.microsoft.com/office/drawing/2014/main" val="3785067607"/>
                    </a:ext>
                  </a:extLst>
                </a:gridCol>
                <a:gridCol w="860799">
                  <a:extLst>
                    <a:ext uri="{9D8B030D-6E8A-4147-A177-3AD203B41FA5}">
                      <a16:colId xmlns:a16="http://schemas.microsoft.com/office/drawing/2014/main" val="3398298287"/>
                    </a:ext>
                  </a:extLst>
                </a:gridCol>
                <a:gridCol w="860799">
                  <a:extLst>
                    <a:ext uri="{9D8B030D-6E8A-4147-A177-3AD203B41FA5}">
                      <a16:colId xmlns:a16="http://schemas.microsoft.com/office/drawing/2014/main" val="3743722325"/>
                    </a:ext>
                  </a:extLst>
                </a:gridCol>
                <a:gridCol w="860799">
                  <a:extLst>
                    <a:ext uri="{9D8B030D-6E8A-4147-A177-3AD203B41FA5}">
                      <a16:colId xmlns:a16="http://schemas.microsoft.com/office/drawing/2014/main" val="3803833034"/>
                    </a:ext>
                  </a:extLst>
                </a:gridCol>
              </a:tblGrid>
              <a:tr h="206904">
                <a:tc>
                  <a:txBody>
                    <a:bodyPr/>
                    <a:lstStyle/>
                    <a:p>
                      <a:pPr algn="ctr"/>
                      <a:r>
                        <a:rPr lang="en-GB" sz="800" dirty="0">
                          <a:solidFill>
                            <a:schemeClr val="tx1"/>
                          </a:solidFill>
                        </a:rPr>
                        <a:t>Statement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00" dirty="0">
                          <a:solidFill>
                            <a:schemeClr val="tx1"/>
                          </a:solidFill>
                        </a:rPr>
                        <a:t>Dams and Reservoirs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00" dirty="0">
                          <a:solidFill>
                            <a:schemeClr val="tx1"/>
                          </a:solidFill>
                        </a:rPr>
                        <a:t>Channel Straightening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00" dirty="0">
                          <a:solidFill>
                            <a:schemeClr val="tx1"/>
                          </a:solidFill>
                        </a:rPr>
                        <a:t>Embankments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00" dirty="0">
                          <a:solidFill>
                            <a:schemeClr val="tx1"/>
                          </a:solidFill>
                        </a:rPr>
                        <a:t>Flood relief channels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1985155"/>
                  </a:ext>
                </a:extLst>
              </a:tr>
              <a:tr h="206904">
                <a:tc>
                  <a:txBody>
                    <a:bodyPr/>
                    <a:lstStyle/>
                    <a:p>
                      <a:pPr algn="l"/>
                      <a:r>
                        <a:rPr lang="en-GB" sz="900" dirty="0">
                          <a:solidFill>
                            <a:schemeClr val="tx1"/>
                          </a:solidFill>
                        </a:rPr>
                        <a:t>Reduces flooding in built-up areas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2068153"/>
                  </a:ext>
                </a:extLst>
              </a:tr>
              <a:tr h="206904">
                <a:tc>
                  <a:txBody>
                    <a:bodyPr/>
                    <a:lstStyle/>
                    <a:p>
                      <a:pPr algn="l"/>
                      <a:r>
                        <a:rPr lang="en-GB" sz="900" dirty="0">
                          <a:solidFill>
                            <a:schemeClr val="tx1"/>
                          </a:solidFill>
                        </a:rPr>
                        <a:t>Can cause increased flood risk downstream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7283472"/>
                  </a:ext>
                </a:extLst>
              </a:tr>
              <a:tr h="206904">
                <a:tc>
                  <a:txBody>
                    <a:bodyPr/>
                    <a:lstStyle/>
                    <a:p>
                      <a:pPr algn="l"/>
                      <a:r>
                        <a:rPr lang="en-GB" sz="900" dirty="0">
                          <a:solidFill>
                            <a:schemeClr val="tx1"/>
                          </a:solidFill>
                        </a:rPr>
                        <a:t>Very expensive to build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3748517"/>
                  </a:ext>
                </a:extLst>
              </a:tr>
              <a:tr h="206904">
                <a:tc>
                  <a:txBody>
                    <a:bodyPr/>
                    <a:lstStyle/>
                    <a:p>
                      <a:pPr algn="l"/>
                      <a:r>
                        <a:rPr lang="en-GB" sz="900" dirty="0">
                          <a:solidFill>
                            <a:schemeClr val="tx1"/>
                          </a:solidFill>
                        </a:rPr>
                        <a:t>Long-lasting protection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5578566"/>
                  </a:ext>
                </a:extLst>
              </a:tr>
              <a:tr h="206904">
                <a:tc>
                  <a:txBody>
                    <a:bodyPr/>
                    <a:lstStyle/>
                    <a:p>
                      <a:pPr algn="l"/>
                      <a:r>
                        <a:rPr lang="en-GB" sz="900" dirty="0">
                          <a:solidFill>
                            <a:schemeClr val="tx1"/>
                          </a:solidFill>
                        </a:rPr>
                        <a:t>Can damage river habitats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3026641"/>
                  </a:ext>
                </a:extLst>
              </a:tr>
              <a:tr h="206904">
                <a:tc>
                  <a:txBody>
                    <a:bodyPr/>
                    <a:lstStyle/>
                    <a:p>
                      <a:pPr algn="l"/>
                      <a:r>
                        <a:rPr lang="en-GB" sz="900" dirty="0">
                          <a:solidFill>
                            <a:schemeClr val="tx1"/>
                          </a:solidFill>
                        </a:rPr>
                        <a:t>Helps water move through the area more quickly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2532024"/>
                  </a:ext>
                </a:extLst>
              </a:tr>
              <a:tr h="206904">
                <a:tc>
                  <a:txBody>
                    <a:bodyPr/>
                    <a:lstStyle/>
                    <a:p>
                      <a:pPr algn="l"/>
                      <a:r>
                        <a:rPr lang="en-GB" sz="900" dirty="0">
                          <a:solidFill>
                            <a:schemeClr val="tx1"/>
                          </a:solidFill>
                        </a:rPr>
                        <a:t>May fail suddenly if overtopped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99606"/>
                  </a:ext>
                </a:extLst>
              </a:tr>
              <a:tr h="206904">
                <a:tc>
                  <a:txBody>
                    <a:bodyPr/>
                    <a:lstStyle/>
                    <a:p>
                      <a:pPr algn="l"/>
                      <a:r>
                        <a:rPr lang="en-GB" sz="900" dirty="0">
                          <a:solidFill>
                            <a:schemeClr val="tx1"/>
                          </a:solidFill>
                        </a:rPr>
                        <a:t>Can displace people or destroy land upstream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0361175"/>
                  </a:ext>
                </a:extLst>
              </a:tr>
              <a:tr h="206904">
                <a:tc>
                  <a:txBody>
                    <a:bodyPr/>
                    <a:lstStyle/>
                    <a:p>
                      <a:pPr algn="l"/>
                      <a:r>
                        <a:rPr lang="en-GB" sz="900" dirty="0">
                          <a:solidFill>
                            <a:schemeClr val="tx1"/>
                          </a:solidFill>
                        </a:rPr>
                        <a:t>Requires regular maintenance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6771664"/>
                  </a:ext>
                </a:extLst>
              </a:tr>
              <a:tr h="206904">
                <a:tc>
                  <a:txBody>
                    <a:bodyPr/>
                    <a:lstStyle/>
                    <a:p>
                      <a:pPr algn="l"/>
                      <a:r>
                        <a:rPr lang="en-GB" sz="900" dirty="0">
                          <a:solidFill>
                            <a:schemeClr val="tx1"/>
                          </a:solidFill>
                        </a:rPr>
                        <a:t>Effective at protecting high-value land uses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9112"/>
                  </a:ext>
                </a:extLst>
              </a:tr>
              <a:tr h="206904">
                <a:tc>
                  <a:txBody>
                    <a:bodyPr/>
                    <a:lstStyle/>
                    <a:p>
                      <a:pPr algn="l"/>
                      <a:r>
                        <a:rPr lang="en-GB" sz="900" dirty="0">
                          <a:solidFill>
                            <a:schemeClr val="tx1"/>
                          </a:solidFill>
                        </a:rPr>
                        <a:t>Transfers flood risk elsewhere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9996981"/>
                  </a:ext>
                </a:extLst>
              </a:tr>
              <a:tr h="206904">
                <a:tc>
                  <a:txBody>
                    <a:bodyPr/>
                    <a:lstStyle/>
                    <a:p>
                      <a:pPr algn="l"/>
                      <a:r>
                        <a:rPr lang="en-GB" sz="900" dirty="0">
                          <a:solidFill>
                            <a:schemeClr val="tx1"/>
                          </a:solidFill>
                        </a:rPr>
                        <a:t>Increases channel capacity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t>✓</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9273157"/>
                  </a:ext>
                </a:extLst>
              </a:tr>
            </a:tbl>
          </a:graphicData>
        </a:graphic>
      </p:graphicFrame>
      <p:sp>
        <p:nvSpPr>
          <p:cNvPr id="65" name="TextBox 64">
            <a:extLst>
              <a:ext uri="{FF2B5EF4-FFF2-40B4-BE49-F238E27FC236}">
                <a16:creationId xmlns:a16="http://schemas.microsoft.com/office/drawing/2014/main" id="{F0C9C82E-70AC-3AD0-0236-0D47730FE945}"/>
              </a:ext>
            </a:extLst>
          </p:cNvPr>
          <p:cNvSpPr txBox="1"/>
          <p:nvPr/>
        </p:nvSpPr>
        <p:spPr>
          <a:xfrm>
            <a:off x="298063" y="1420727"/>
            <a:ext cx="4801899" cy="461665"/>
          </a:xfrm>
          <a:prstGeom prst="rect">
            <a:avLst/>
          </a:prstGeom>
          <a:noFill/>
        </p:spPr>
        <p:txBody>
          <a:bodyPr wrap="square" rtlCol="0">
            <a:spAutoFit/>
          </a:bodyPr>
          <a:lstStyle/>
          <a:p>
            <a:r>
              <a:rPr lang="en-GB" sz="1200" dirty="0"/>
              <a:t>8. Put a ✓ if the statement is a positive (advantage) and applies. Put an ✗ if the statement is a negative (disadvantage) and applies to that strategy</a:t>
            </a:r>
          </a:p>
        </p:txBody>
      </p:sp>
      <p:sp>
        <p:nvSpPr>
          <p:cNvPr id="4" name="TextBox 3">
            <a:extLst>
              <a:ext uri="{FF2B5EF4-FFF2-40B4-BE49-F238E27FC236}">
                <a16:creationId xmlns:a16="http://schemas.microsoft.com/office/drawing/2014/main" id="{2E1EC9AD-39CF-FB45-14CD-584F5F3F71D6}"/>
              </a:ext>
            </a:extLst>
          </p:cNvPr>
          <p:cNvSpPr txBox="1"/>
          <p:nvPr/>
        </p:nvSpPr>
        <p:spPr>
          <a:xfrm>
            <a:off x="5073196" y="1757187"/>
            <a:ext cx="4500916" cy="4893647"/>
          </a:xfrm>
          <a:prstGeom prst="rect">
            <a:avLst/>
          </a:prstGeom>
          <a:noFill/>
        </p:spPr>
        <p:txBody>
          <a:bodyPr wrap="square">
            <a:spAutoFit/>
          </a:bodyPr>
          <a:lstStyle/>
          <a:p>
            <a:pPr>
              <a:buNone/>
            </a:pPr>
            <a:r>
              <a:rPr lang="en-GB" sz="1200" dirty="0">
                <a:highlight>
                  <a:srgbClr val="00FF00"/>
                </a:highlight>
              </a:rPr>
              <a:t>Hard engineering strategies can bring significant benefits in managing river flooding, especially in urban areas where the consequences of flooding are severe. </a:t>
            </a:r>
            <a:r>
              <a:rPr lang="en-GB" sz="1200" b="1" dirty="0">
                <a:highlight>
                  <a:srgbClr val="00FF00"/>
                </a:highlight>
              </a:rPr>
              <a:t>Figure 5 shows an embankment</a:t>
            </a:r>
            <a:r>
              <a:rPr lang="en-GB" sz="1200" dirty="0">
                <a:highlight>
                  <a:srgbClr val="00FF00"/>
                </a:highlight>
              </a:rPr>
              <a:t>, which raises the height of the riverbank and increases the channel’s capacity. This helps to keep more water within the channel during storms and protects nearby paths, green spaces and properties. Embankments can therefore reduce the frequency of flooding and offer long-term protection for high-value land uses.</a:t>
            </a:r>
          </a:p>
          <a:p>
            <a:pPr>
              <a:buNone/>
            </a:pPr>
            <a:r>
              <a:rPr lang="en-GB" sz="1200" b="1" dirty="0">
                <a:highlight>
                  <a:srgbClr val="00FF00"/>
                </a:highlight>
              </a:rPr>
              <a:t>Figure 6 shows channel straightening</a:t>
            </a:r>
            <a:r>
              <a:rPr lang="en-GB" sz="1200" dirty="0">
                <a:highlight>
                  <a:srgbClr val="00FF00"/>
                </a:highlight>
              </a:rPr>
              <a:t>, which speeds up the flow of water by removing meanders. This can move floodwater away from vulnerable areas more quickly, reducing the duration of high river levels. For towns close to the river, this can be an effective way of preventing water from building up and causing damage.</a:t>
            </a:r>
          </a:p>
          <a:p>
            <a:pPr>
              <a:buNone/>
            </a:pPr>
            <a:r>
              <a:rPr lang="en-GB" sz="1200" dirty="0">
                <a:highlight>
                  <a:srgbClr val="00FF00"/>
                </a:highlight>
              </a:rPr>
              <a:t>However, these strategies also have considerable costs. Embankments can be expensive to maintain and may fail suddenly if water overtops them, leading to more dangerous flooding. Channel straightening increases the speed of the river, which can </a:t>
            </a:r>
            <a:r>
              <a:rPr lang="en-GB" sz="1200" b="1" dirty="0">
                <a:highlight>
                  <a:srgbClr val="00FF00"/>
                </a:highlight>
              </a:rPr>
              <a:t>raise flood risk downstream</a:t>
            </a:r>
            <a:r>
              <a:rPr lang="en-GB" sz="1200" dirty="0">
                <a:highlight>
                  <a:srgbClr val="00FF00"/>
                </a:highlight>
              </a:rPr>
              <a:t> and cause greater erosion of the riverbanks and bed. Both strategies can damage habitats and disrupt natural river processes.</a:t>
            </a:r>
          </a:p>
          <a:p>
            <a:pPr>
              <a:buNone/>
            </a:pPr>
            <a:r>
              <a:rPr lang="en-GB" sz="1200" dirty="0">
                <a:highlight>
                  <a:srgbClr val="00FF00"/>
                </a:highlight>
              </a:rPr>
              <a:t>Overall, hard engineering can be very effective at protecting specific areas, especially built-up locations, but it is </a:t>
            </a:r>
            <a:r>
              <a:rPr lang="en-GB" sz="1200" b="1" dirty="0">
                <a:highlight>
                  <a:srgbClr val="00FF00"/>
                </a:highlight>
              </a:rPr>
              <a:t>not always sustainable</a:t>
            </a:r>
            <a:r>
              <a:rPr lang="en-GB" sz="1200" dirty="0">
                <a:highlight>
                  <a:srgbClr val="00FF00"/>
                </a:highlight>
              </a:rPr>
              <a:t>. It often transfers problems elsewhere and involves high financial and environmental costs. Therefore, while beneficial in some locations, hard engineering should be used carefully and alongside other approaches.</a:t>
            </a:r>
          </a:p>
        </p:txBody>
      </p:sp>
    </p:spTree>
    <p:extLst>
      <p:ext uri="{BB962C8B-B14F-4D97-AF65-F5344CB8AC3E}">
        <p14:creationId xmlns:p14="http://schemas.microsoft.com/office/powerpoint/2010/main" val="4028537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B87CD-6EB2-0874-732C-0A124B97F9DE}"/>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01163EF2-2806-9E98-5B45-0F1923BE495A}"/>
              </a:ext>
            </a:extLst>
          </p:cNvPr>
          <p:cNvSpPr/>
          <p:nvPr/>
        </p:nvSpPr>
        <p:spPr>
          <a:xfrm>
            <a:off x="185620" y="234177"/>
            <a:ext cx="9512562" cy="6394274"/>
          </a:xfrm>
          <a:custGeom>
            <a:avLst/>
            <a:gdLst>
              <a:gd name="connsiteX0" fmla="*/ 0 w 9512562"/>
              <a:gd name="connsiteY0" fmla="*/ 58572 h 6394274"/>
              <a:gd name="connsiteX1" fmla="*/ 58572 w 9512562"/>
              <a:gd name="connsiteY1" fmla="*/ 0 h 6394274"/>
              <a:gd name="connsiteX2" fmla="*/ 917582 w 9512562"/>
              <a:gd name="connsiteY2" fmla="*/ 0 h 6394274"/>
              <a:gd name="connsiteX3" fmla="*/ 1494729 w 9512562"/>
              <a:gd name="connsiteY3" fmla="*/ 0 h 6394274"/>
              <a:gd name="connsiteX4" fmla="*/ 1977922 w 9512562"/>
              <a:gd name="connsiteY4" fmla="*/ 0 h 6394274"/>
              <a:gd name="connsiteX5" fmla="*/ 2742977 w 9512562"/>
              <a:gd name="connsiteY5" fmla="*/ 0 h 6394274"/>
              <a:gd name="connsiteX6" fmla="*/ 3320124 w 9512562"/>
              <a:gd name="connsiteY6" fmla="*/ 0 h 6394274"/>
              <a:gd name="connsiteX7" fmla="*/ 4179134 w 9512562"/>
              <a:gd name="connsiteY7" fmla="*/ 0 h 6394274"/>
              <a:gd name="connsiteX8" fmla="*/ 4662327 w 9512562"/>
              <a:gd name="connsiteY8" fmla="*/ 0 h 6394274"/>
              <a:gd name="connsiteX9" fmla="*/ 5521336 w 9512562"/>
              <a:gd name="connsiteY9" fmla="*/ 0 h 6394274"/>
              <a:gd name="connsiteX10" fmla="*/ 5910575 w 9512562"/>
              <a:gd name="connsiteY10" fmla="*/ 0 h 6394274"/>
              <a:gd name="connsiteX11" fmla="*/ 6581676 w 9512562"/>
              <a:gd name="connsiteY11" fmla="*/ 0 h 6394274"/>
              <a:gd name="connsiteX12" fmla="*/ 7252778 w 9512562"/>
              <a:gd name="connsiteY12" fmla="*/ 0 h 6394274"/>
              <a:gd name="connsiteX13" fmla="*/ 7829925 w 9512562"/>
              <a:gd name="connsiteY13" fmla="*/ 0 h 6394274"/>
              <a:gd name="connsiteX14" fmla="*/ 8688935 w 9512562"/>
              <a:gd name="connsiteY14" fmla="*/ 0 h 6394274"/>
              <a:gd name="connsiteX15" fmla="*/ 9453990 w 9512562"/>
              <a:gd name="connsiteY15" fmla="*/ 0 h 6394274"/>
              <a:gd name="connsiteX16" fmla="*/ 9512562 w 9512562"/>
              <a:gd name="connsiteY16" fmla="*/ 58572 h 6394274"/>
              <a:gd name="connsiteX17" fmla="*/ 9512562 w 9512562"/>
              <a:gd name="connsiteY17" fmla="*/ 818802 h 6394274"/>
              <a:gd name="connsiteX18" fmla="*/ 9512562 w 9512562"/>
              <a:gd name="connsiteY18" fmla="*/ 1516261 h 6394274"/>
              <a:gd name="connsiteX19" fmla="*/ 9512562 w 9512562"/>
              <a:gd name="connsiteY19" fmla="*/ 2025406 h 6394274"/>
              <a:gd name="connsiteX20" fmla="*/ 9512562 w 9512562"/>
              <a:gd name="connsiteY20" fmla="*/ 2597322 h 6394274"/>
              <a:gd name="connsiteX21" fmla="*/ 9512562 w 9512562"/>
              <a:gd name="connsiteY21" fmla="*/ 3420324 h 6394274"/>
              <a:gd name="connsiteX22" fmla="*/ 9512562 w 9512562"/>
              <a:gd name="connsiteY22" fmla="*/ 4117783 h 6394274"/>
              <a:gd name="connsiteX23" fmla="*/ 9512562 w 9512562"/>
              <a:gd name="connsiteY23" fmla="*/ 4689699 h 6394274"/>
              <a:gd name="connsiteX24" fmla="*/ 9512562 w 9512562"/>
              <a:gd name="connsiteY24" fmla="*/ 5387158 h 6394274"/>
              <a:gd name="connsiteX25" fmla="*/ 9512562 w 9512562"/>
              <a:gd name="connsiteY25" fmla="*/ 6335702 h 6394274"/>
              <a:gd name="connsiteX26" fmla="*/ 9453990 w 9512562"/>
              <a:gd name="connsiteY26" fmla="*/ 6394274 h 6394274"/>
              <a:gd name="connsiteX27" fmla="*/ 8594980 w 9512562"/>
              <a:gd name="connsiteY27" fmla="*/ 6394274 h 6394274"/>
              <a:gd name="connsiteX28" fmla="*/ 7829925 w 9512562"/>
              <a:gd name="connsiteY28" fmla="*/ 6394274 h 6394274"/>
              <a:gd name="connsiteX29" fmla="*/ 7346732 w 9512562"/>
              <a:gd name="connsiteY29" fmla="*/ 6394274 h 6394274"/>
              <a:gd name="connsiteX30" fmla="*/ 6581676 w 9512562"/>
              <a:gd name="connsiteY30" fmla="*/ 6394274 h 6394274"/>
              <a:gd name="connsiteX31" fmla="*/ 6192438 w 9512562"/>
              <a:gd name="connsiteY31" fmla="*/ 6394274 h 6394274"/>
              <a:gd name="connsiteX32" fmla="*/ 5427382 w 9512562"/>
              <a:gd name="connsiteY32" fmla="*/ 6394274 h 6394274"/>
              <a:gd name="connsiteX33" fmla="*/ 4944189 w 9512562"/>
              <a:gd name="connsiteY33" fmla="*/ 6394274 h 6394274"/>
              <a:gd name="connsiteX34" fmla="*/ 4554951 w 9512562"/>
              <a:gd name="connsiteY34" fmla="*/ 6394274 h 6394274"/>
              <a:gd name="connsiteX35" fmla="*/ 4071758 w 9512562"/>
              <a:gd name="connsiteY35" fmla="*/ 6394274 h 6394274"/>
              <a:gd name="connsiteX36" fmla="*/ 3306702 w 9512562"/>
              <a:gd name="connsiteY36" fmla="*/ 6394274 h 6394274"/>
              <a:gd name="connsiteX37" fmla="*/ 2823509 w 9512562"/>
              <a:gd name="connsiteY37" fmla="*/ 6394274 h 6394274"/>
              <a:gd name="connsiteX38" fmla="*/ 2434271 w 9512562"/>
              <a:gd name="connsiteY38" fmla="*/ 6394274 h 6394274"/>
              <a:gd name="connsiteX39" fmla="*/ 1951078 w 9512562"/>
              <a:gd name="connsiteY39" fmla="*/ 6394274 h 6394274"/>
              <a:gd name="connsiteX40" fmla="*/ 1373931 w 9512562"/>
              <a:gd name="connsiteY40" fmla="*/ 6394274 h 6394274"/>
              <a:gd name="connsiteX41" fmla="*/ 702829 w 9512562"/>
              <a:gd name="connsiteY41" fmla="*/ 6394274 h 6394274"/>
              <a:gd name="connsiteX42" fmla="*/ 58572 w 9512562"/>
              <a:gd name="connsiteY42" fmla="*/ 6394274 h 6394274"/>
              <a:gd name="connsiteX43" fmla="*/ 0 w 9512562"/>
              <a:gd name="connsiteY43" fmla="*/ 6335702 h 6394274"/>
              <a:gd name="connsiteX44" fmla="*/ 0 w 9512562"/>
              <a:gd name="connsiteY44" fmla="*/ 5638243 h 6394274"/>
              <a:gd name="connsiteX45" fmla="*/ 0 w 9512562"/>
              <a:gd name="connsiteY45" fmla="*/ 4878013 h 6394274"/>
              <a:gd name="connsiteX46" fmla="*/ 0 w 9512562"/>
              <a:gd name="connsiteY46" fmla="*/ 4243325 h 6394274"/>
              <a:gd name="connsiteX47" fmla="*/ 0 w 9512562"/>
              <a:gd name="connsiteY47" fmla="*/ 3483095 h 6394274"/>
              <a:gd name="connsiteX48" fmla="*/ 0 w 9512562"/>
              <a:gd name="connsiteY48" fmla="*/ 2911179 h 6394274"/>
              <a:gd name="connsiteX49" fmla="*/ 0 w 9512562"/>
              <a:gd name="connsiteY49" fmla="*/ 2213720 h 6394274"/>
              <a:gd name="connsiteX50" fmla="*/ 0 w 9512562"/>
              <a:gd name="connsiteY50" fmla="*/ 1704575 h 6394274"/>
              <a:gd name="connsiteX51" fmla="*/ 0 w 9512562"/>
              <a:gd name="connsiteY51" fmla="*/ 881573 h 6394274"/>
              <a:gd name="connsiteX52" fmla="*/ 0 w 9512562"/>
              <a:gd name="connsiteY52" fmla="*/ 58572 h 63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512562" h="6394274" extrusionOk="0">
                <a:moveTo>
                  <a:pt x="0" y="58572"/>
                </a:moveTo>
                <a:cubicBezTo>
                  <a:pt x="-3685" y="23951"/>
                  <a:pt x="24651" y="590"/>
                  <a:pt x="58572" y="0"/>
                </a:cubicBezTo>
                <a:cubicBezTo>
                  <a:pt x="299176" y="-22470"/>
                  <a:pt x="682822" y="-10842"/>
                  <a:pt x="917582" y="0"/>
                </a:cubicBezTo>
                <a:cubicBezTo>
                  <a:pt x="1152342" y="10842"/>
                  <a:pt x="1310601" y="-18490"/>
                  <a:pt x="1494729" y="0"/>
                </a:cubicBezTo>
                <a:cubicBezTo>
                  <a:pt x="1678857" y="18490"/>
                  <a:pt x="1844139" y="-15642"/>
                  <a:pt x="1977922" y="0"/>
                </a:cubicBezTo>
                <a:cubicBezTo>
                  <a:pt x="2111705" y="15642"/>
                  <a:pt x="2568388" y="28883"/>
                  <a:pt x="2742977" y="0"/>
                </a:cubicBezTo>
                <a:cubicBezTo>
                  <a:pt x="2917567" y="-28883"/>
                  <a:pt x="3049391" y="26225"/>
                  <a:pt x="3320124" y="0"/>
                </a:cubicBezTo>
                <a:cubicBezTo>
                  <a:pt x="3590857" y="-26225"/>
                  <a:pt x="3968496" y="-12058"/>
                  <a:pt x="4179134" y="0"/>
                </a:cubicBezTo>
                <a:cubicBezTo>
                  <a:pt x="4389772" y="12058"/>
                  <a:pt x="4444524" y="-12252"/>
                  <a:pt x="4662327" y="0"/>
                </a:cubicBezTo>
                <a:cubicBezTo>
                  <a:pt x="4880130" y="12252"/>
                  <a:pt x="5304427" y="-21745"/>
                  <a:pt x="5521336" y="0"/>
                </a:cubicBezTo>
                <a:cubicBezTo>
                  <a:pt x="5738245" y="21745"/>
                  <a:pt x="5779181" y="7639"/>
                  <a:pt x="5910575" y="0"/>
                </a:cubicBezTo>
                <a:cubicBezTo>
                  <a:pt x="6041969" y="-7639"/>
                  <a:pt x="6388463" y="-1356"/>
                  <a:pt x="6581676" y="0"/>
                </a:cubicBezTo>
                <a:cubicBezTo>
                  <a:pt x="6774889" y="1356"/>
                  <a:pt x="7071033" y="-23961"/>
                  <a:pt x="7252778" y="0"/>
                </a:cubicBezTo>
                <a:cubicBezTo>
                  <a:pt x="7434523" y="23961"/>
                  <a:pt x="7613110" y="7442"/>
                  <a:pt x="7829925" y="0"/>
                </a:cubicBezTo>
                <a:cubicBezTo>
                  <a:pt x="8046740" y="-7442"/>
                  <a:pt x="8468695" y="-14971"/>
                  <a:pt x="8688935" y="0"/>
                </a:cubicBezTo>
                <a:cubicBezTo>
                  <a:pt x="8909175" y="14971"/>
                  <a:pt x="9144549" y="-12811"/>
                  <a:pt x="9453990" y="0"/>
                </a:cubicBezTo>
                <a:cubicBezTo>
                  <a:pt x="9481475" y="799"/>
                  <a:pt x="9510362" y="24706"/>
                  <a:pt x="9512562" y="58572"/>
                </a:cubicBezTo>
                <a:cubicBezTo>
                  <a:pt x="9548082" y="285961"/>
                  <a:pt x="9515274" y="452187"/>
                  <a:pt x="9512562" y="818802"/>
                </a:cubicBezTo>
                <a:cubicBezTo>
                  <a:pt x="9509851" y="1185417"/>
                  <a:pt x="9494692" y="1313679"/>
                  <a:pt x="9512562" y="1516261"/>
                </a:cubicBezTo>
                <a:cubicBezTo>
                  <a:pt x="9530432" y="1718843"/>
                  <a:pt x="9536278" y="1911141"/>
                  <a:pt x="9512562" y="2025406"/>
                </a:cubicBezTo>
                <a:cubicBezTo>
                  <a:pt x="9488846" y="2139672"/>
                  <a:pt x="9521889" y="2434327"/>
                  <a:pt x="9512562" y="2597322"/>
                </a:cubicBezTo>
                <a:cubicBezTo>
                  <a:pt x="9503235" y="2760317"/>
                  <a:pt x="9476517" y="3191249"/>
                  <a:pt x="9512562" y="3420324"/>
                </a:cubicBezTo>
                <a:cubicBezTo>
                  <a:pt x="9548607" y="3649399"/>
                  <a:pt x="9538798" y="3954388"/>
                  <a:pt x="9512562" y="4117783"/>
                </a:cubicBezTo>
                <a:cubicBezTo>
                  <a:pt x="9486326" y="4281178"/>
                  <a:pt x="9537820" y="4480403"/>
                  <a:pt x="9512562" y="4689699"/>
                </a:cubicBezTo>
                <a:cubicBezTo>
                  <a:pt x="9487304" y="4898995"/>
                  <a:pt x="9523748" y="5199052"/>
                  <a:pt x="9512562" y="5387158"/>
                </a:cubicBezTo>
                <a:cubicBezTo>
                  <a:pt x="9501376" y="5575264"/>
                  <a:pt x="9467936" y="6055632"/>
                  <a:pt x="9512562" y="6335702"/>
                </a:cubicBezTo>
                <a:cubicBezTo>
                  <a:pt x="9514909" y="6360830"/>
                  <a:pt x="9490742" y="6399036"/>
                  <a:pt x="9453990" y="6394274"/>
                </a:cubicBezTo>
                <a:cubicBezTo>
                  <a:pt x="9070804" y="6427831"/>
                  <a:pt x="8828185" y="6420036"/>
                  <a:pt x="8594980" y="6394274"/>
                </a:cubicBezTo>
                <a:cubicBezTo>
                  <a:pt x="8361775" y="6368513"/>
                  <a:pt x="8090006" y="6403087"/>
                  <a:pt x="7829925" y="6394274"/>
                </a:cubicBezTo>
                <a:cubicBezTo>
                  <a:pt x="7569844" y="6385461"/>
                  <a:pt x="7531316" y="6416916"/>
                  <a:pt x="7346732" y="6394274"/>
                </a:cubicBezTo>
                <a:cubicBezTo>
                  <a:pt x="7162148" y="6371632"/>
                  <a:pt x="6812102" y="6420881"/>
                  <a:pt x="6581676" y="6394274"/>
                </a:cubicBezTo>
                <a:cubicBezTo>
                  <a:pt x="6351250" y="6367667"/>
                  <a:pt x="6288588" y="6401665"/>
                  <a:pt x="6192438" y="6394274"/>
                </a:cubicBezTo>
                <a:cubicBezTo>
                  <a:pt x="6096288" y="6386883"/>
                  <a:pt x="5778538" y="6422939"/>
                  <a:pt x="5427382" y="6394274"/>
                </a:cubicBezTo>
                <a:cubicBezTo>
                  <a:pt x="5076226" y="6365609"/>
                  <a:pt x="5120293" y="6388901"/>
                  <a:pt x="4944189" y="6394274"/>
                </a:cubicBezTo>
                <a:cubicBezTo>
                  <a:pt x="4768085" y="6399647"/>
                  <a:pt x="4680441" y="6378017"/>
                  <a:pt x="4554951" y="6394274"/>
                </a:cubicBezTo>
                <a:cubicBezTo>
                  <a:pt x="4429461" y="6410531"/>
                  <a:pt x="4297271" y="6373088"/>
                  <a:pt x="4071758" y="6394274"/>
                </a:cubicBezTo>
                <a:cubicBezTo>
                  <a:pt x="3846245" y="6415460"/>
                  <a:pt x="3551599" y="6376726"/>
                  <a:pt x="3306702" y="6394274"/>
                </a:cubicBezTo>
                <a:cubicBezTo>
                  <a:pt x="3061805" y="6411822"/>
                  <a:pt x="3028850" y="6385024"/>
                  <a:pt x="2823509" y="6394274"/>
                </a:cubicBezTo>
                <a:cubicBezTo>
                  <a:pt x="2618168" y="6403524"/>
                  <a:pt x="2608670" y="6400876"/>
                  <a:pt x="2434271" y="6394274"/>
                </a:cubicBezTo>
                <a:cubicBezTo>
                  <a:pt x="2259872" y="6387672"/>
                  <a:pt x="2190517" y="6372013"/>
                  <a:pt x="1951078" y="6394274"/>
                </a:cubicBezTo>
                <a:cubicBezTo>
                  <a:pt x="1711639" y="6416535"/>
                  <a:pt x="1561982" y="6392955"/>
                  <a:pt x="1373931" y="6394274"/>
                </a:cubicBezTo>
                <a:cubicBezTo>
                  <a:pt x="1185880" y="6395593"/>
                  <a:pt x="987573" y="6412901"/>
                  <a:pt x="702829" y="6394274"/>
                </a:cubicBezTo>
                <a:cubicBezTo>
                  <a:pt x="418085" y="6375647"/>
                  <a:pt x="208811" y="6383337"/>
                  <a:pt x="58572" y="6394274"/>
                </a:cubicBezTo>
                <a:cubicBezTo>
                  <a:pt x="29007" y="6401427"/>
                  <a:pt x="6444" y="6371048"/>
                  <a:pt x="0" y="6335702"/>
                </a:cubicBezTo>
                <a:cubicBezTo>
                  <a:pt x="-5517" y="6081092"/>
                  <a:pt x="-31884" y="5942672"/>
                  <a:pt x="0" y="5638243"/>
                </a:cubicBezTo>
                <a:cubicBezTo>
                  <a:pt x="31884" y="5333814"/>
                  <a:pt x="-36977" y="5192283"/>
                  <a:pt x="0" y="4878013"/>
                </a:cubicBezTo>
                <a:cubicBezTo>
                  <a:pt x="36977" y="4563743"/>
                  <a:pt x="-23615" y="4394678"/>
                  <a:pt x="0" y="4243325"/>
                </a:cubicBezTo>
                <a:cubicBezTo>
                  <a:pt x="23615" y="4091972"/>
                  <a:pt x="-3333" y="3710912"/>
                  <a:pt x="0" y="3483095"/>
                </a:cubicBezTo>
                <a:cubicBezTo>
                  <a:pt x="3333" y="3255278"/>
                  <a:pt x="-13403" y="3098419"/>
                  <a:pt x="0" y="2911179"/>
                </a:cubicBezTo>
                <a:cubicBezTo>
                  <a:pt x="13403" y="2723939"/>
                  <a:pt x="-25279" y="2458936"/>
                  <a:pt x="0" y="2213720"/>
                </a:cubicBezTo>
                <a:cubicBezTo>
                  <a:pt x="25279" y="1968504"/>
                  <a:pt x="14323" y="1842326"/>
                  <a:pt x="0" y="1704575"/>
                </a:cubicBezTo>
                <a:cubicBezTo>
                  <a:pt x="-14323" y="1566824"/>
                  <a:pt x="28155" y="1190409"/>
                  <a:pt x="0" y="881573"/>
                </a:cubicBezTo>
                <a:cubicBezTo>
                  <a:pt x="-28155" y="572737"/>
                  <a:pt x="18935" y="447603"/>
                  <a:pt x="0" y="58572"/>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91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Google Shape;56;p13">
            <a:extLst>
              <a:ext uri="{FF2B5EF4-FFF2-40B4-BE49-F238E27FC236}">
                <a16:creationId xmlns:a16="http://schemas.microsoft.com/office/drawing/2014/main" id="{97EC66D3-A1AA-7099-0161-15432225AC62}"/>
              </a:ext>
            </a:extLst>
          </p:cNvPr>
          <p:cNvSpPr txBox="1"/>
          <p:nvPr/>
        </p:nvSpPr>
        <p:spPr>
          <a:xfrm>
            <a:off x="261429" y="409378"/>
            <a:ext cx="4681653" cy="116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Learning Review - 9</a:t>
            </a:r>
          </a:p>
          <a:p>
            <a:pPr marL="0" lvl="0" indent="0" rtl="0">
              <a:spcBef>
                <a:spcPts val="0"/>
              </a:spcBef>
              <a:spcAft>
                <a:spcPts val="0"/>
              </a:spcAft>
              <a:buNone/>
            </a:pPr>
            <a:r>
              <a:rPr lang="en-GB" sz="2000" b="1" dirty="0">
                <a:solidFill>
                  <a:schemeClr val="accent6">
                    <a:lumMod val="50000"/>
                  </a:schemeClr>
                </a:solidFill>
                <a:latin typeface="Amatic SC"/>
                <a:ea typeface="Amatic SC"/>
                <a:cs typeface="Amatic SC"/>
                <a:sym typeface="Amatic SC"/>
              </a:rPr>
              <a:t>Hard Engineering River Management</a:t>
            </a:r>
            <a:endParaRPr sz="1050" b="1" dirty="0">
              <a:latin typeface="Amatic SC"/>
              <a:ea typeface="Amatic SC"/>
              <a:cs typeface="Amatic SC"/>
              <a:sym typeface="Amatic SC"/>
            </a:endParaRPr>
          </a:p>
        </p:txBody>
      </p:sp>
      <p:pic>
        <p:nvPicPr>
          <p:cNvPr id="2" name="Picture 1">
            <a:extLst>
              <a:ext uri="{FF2B5EF4-FFF2-40B4-BE49-F238E27FC236}">
                <a16:creationId xmlns:a16="http://schemas.microsoft.com/office/drawing/2014/main" id="{C24A5909-2D46-6E13-514C-0C0B8E1B1895}"/>
              </a:ext>
            </a:extLst>
          </p:cNvPr>
          <p:cNvPicPr>
            <a:picLocks noChangeAspect="1"/>
          </p:cNvPicPr>
          <p:nvPr/>
        </p:nvPicPr>
        <p:blipFill>
          <a:blip r:embed="rId3"/>
          <a:stretch>
            <a:fillRect/>
          </a:stretch>
        </p:blipFill>
        <p:spPr>
          <a:xfrm>
            <a:off x="360452" y="347096"/>
            <a:ext cx="1527061" cy="169014"/>
          </a:xfrm>
          <a:prstGeom prst="rect">
            <a:avLst/>
          </a:prstGeom>
        </p:spPr>
      </p:pic>
      <p:sp>
        <p:nvSpPr>
          <p:cNvPr id="42" name="Google Shape;56;p13">
            <a:extLst>
              <a:ext uri="{FF2B5EF4-FFF2-40B4-BE49-F238E27FC236}">
                <a16:creationId xmlns:a16="http://schemas.microsoft.com/office/drawing/2014/main" id="{FDE38911-4B11-22A8-753B-C05A7A167582}"/>
              </a:ext>
            </a:extLst>
          </p:cNvPr>
          <p:cNvSpPr txBox="1"/>
          <p:nvPr/>
        </p:nvSpPr>
        <p:spPr>
          <a:xfrm>
            <a:off x="9259503" y="103171"/>
            <a:ext cx="1436914" cy="8309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R9</a:t>
            </a:r>
            <a:endParaRPr b="1" dirty="0">
              <a:latin typeface="Amatic SC"/>
              <a:ea typeface="Amatic SC"/>
              <a:cs typeface="Amatic SC"/>
              <a:sym typeface="Amatic SC"/>
            </a:endParaRPr>
          </a:p>
        </p:txBody>
      </p:sp>
      <p:sp>
        <p:nvSpPr>
          <p:cNvPr id="4" name="TextBox 3">
            <a:extLst>
              <a:ext uri="{FF2B5EF4-FFF2-40B4-BE49-F238E27FC236}">
                <a16:creationId xmlns:a16="http://schemas.microsoft.com/office/drawing/2014/main" id="{55C522CC-F87F-3BDE-AC40-63BB17F9A723}"/>
              </a:ext>
            </a:extLst>
          </p:cNvPr>
          <p:cNvSpPr txBox="1"/>
          <p:nvPr/>
        </p:nvSpPr>
        <p:spPr>
          <a:xfrm>
            <a:off x="530945" y="1491449"/>
            <a:ext cx="1768502" cy="276999"/>
          </a:xfrm>
          <a:prstGeom prst="rect">
            <a:avLst/>
          </a:prstGeom>
          <a:noFill/>
        </p:spPr>
        <p:txBody>
          <a:bodyPr wrap="square" rtlCol="0">
            <a:spAutoFit/>
          </a:bodyPr>
          <a:lstStyle/>
          <a:p>
            <a:r>
              <a:rPr lang="en-GB" sz="1200" dirty="0"/>
              <a:t>Q8 Mark Scheme</a:t>
            </a:r>
          </a:p>
        </p:txBody>
      </p:sp>
      <p:graphicFrame>
        <p:nvGraphicFramePr>
          <p:cNvPr id="10" name="Table 9">
            <a:extLst>
              <a:ext uri="{FF2B5EF4-FFF2-40B4-BE49-F238E27FC236}">
                <a16:creationId xmlns:a16="http://schemas.microsoft.com/office/drawing/2014/main" id="{8B119CA7-C843-1C18-1EEE-06A76A0571B5}"/>
              </a:ext>
            </a:extLst>
          </p:cNvPr>
          <p:cNvGraphicFramePr>
            <a:graphicFrameLocks noGrp="1"/>
          </p:cNvGraphicFramePr>
          <p:nvPr>
            <p:extLst>
              <p:ext uri="{D42A27DB-BD31-4B8C-83A1-F6EECF244321}">
                <p14:modId xmlns:p14="http://schemas.microsoft.com/office/powerpoint/2010/main" val="477816921"/>
              </p:ext>
            </p:extLst>
          </p:nvPr>
        </p:nvGraphicFramePr>
        <p:xfrm>
          <a:off x="360453" y="1871983"/>
          <a:ext cx="4592547" cy="4297680"/>
        </p:xfrm>
        <a:graphic>
          <a:graphicData uri="http://schemas.openxmlformats.org/drawingml/2006/table">
            <a:tbl>
              <a:tblPr firstRow="1" bandRow="1">
                <a:tableStyleId>{5C22544A-7EE6-4342-B048-85BDC9FD1C3A}</a:tableStyleId>
              </a:tblPr>
              <a:tblGrid>
                <a:gridCol w="728759">
                  <a:extLst>
                    <a:ext uri="{9D8B030D-6E8A-4147-A177-3AD203B41FA5}">
                      <a16:colId xmlns:a16="http://schemas.microsoft.com/office/drawing/2014/main" val="4119044511"/>
                    </a:ext>
                  </a:extLst>
                </a:gridCol>
                <a:gridCol w="739588">
                  <a:extLst>
                    <a:ext uri="{9D8B030D-6E8A-4147-A177-3AD203B41FA5}">
                      <a16:colId xmlns:a16="http://schemas.microsoft.com/office/drawing/2014/main" val="3785067607"/>
                    </a:ext>
                  </a:extLst>
                </a:gridCol>
                <a:gridCol w="3124200">
                  <a:extLst>
                    <a:ext uri="{9D8B030D-6E8A-4147-A177-3AD203B41FA5}">
                      <a16:colId xmlns:a16="http://schemas.microsoft.com/office/drawing/2014/main" val="3398298287"/>
                    </a:ext>
                  </a:extLst>
                </a:gridCol>
              </a:tblGrid>
              <a:tr h="206904">
                <a:tc>
                  <a:txBody>
                    <a:bodyPr/>
                    <a:lstStyle/>
                    <a:p>
                      <a:pPr algn="ctr"/>
                      <a:r>
                        <a:rPr lang="en-GB" sz="1200" dirty="0">
                          <a:solidFill>
                            <a:schemeClr val="tx1"/>
                          </a:solidFill>
                        </a:rPr>
                        <a:t>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Marks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chemeClr val="tx1"/>
                          </a:solidFill>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1985155"/>
                  </a:ext>
                </a:extLst>
              </a:tr>
              <a:tr h="206904">
                <a:tc>
                  <a:txBody>
                    <a:bodyPr/>
                    <a:lstStyle/>
                    <a:p>
                      <a:pPr algn="ctr"/>
                      <a:r>
                        <a:rPr lang="en-GB" sz="1200"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chemeClr val="tx1"/>
                          </a:solidFill>
                        </a:rPr>
                        <a:t>AO2 Shows thorough geographical understanding of the costs and benefits of hard engineering strategies.</a:t>
                      </a:r>
                    </a:p>
                    <a:p>
                      <a:r>
                        <a:rPr lang="en-GB" sz="1200" dirty="0">
                          <a:solidFill>
                            <a:schemeClr val="tx1"/>
                          </a:solidFill>
                        </a:rPr>
                        <a:t>AO3 Demonstrates thorough application of knowledge and understanding by making reasoned analysis of hard engineering strategies.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2068153"/>
                  </a:ext>
                </a:extLst>
              </a:tr>
              <a:tr h="206904">
                <a:tc>
                  <a:txBody>
                    <a:bodyPr/>
                    <a:lstStyle/>
                    <a:p>
                      <a:pPr algn="ctr"/>
                      <a:r>
                        <a:rPr lang="en-GB" sz="12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chemeClr val="tx1"/>
                          </a:solidFill>
                        </a:rPr>
                        <a:t>AO2 Shows some geographical understanding of the costs and/or benefits of hard engineering strategy(</a:t>
                      </a:r>
                      <a:r>
                        <a:rPr lang="en-GB" sz="1200" dirty="0" err="1">
                          <a:solidFill>
                            <a:schemeClr val="tx1"/>
                          </a:solidFill>
                        </a:rPr>
                        <a:t>ies</a:t>
                      </a:r>
                      <a:r>
                        <a:rPr lang="en-GB" sz="1200" dirty="0">
                          <a:solidFill>
                            <a:schemeClr val="tx1"/>
                          </a:solidFill>
                        </a:rPr>
                        <a:t>).</a:t>
                      </a:r>
                    </a:p>
                    <a:p>
                      <a:r>
                        <a:rPr lang="en-GB" sz="1200" dirty="0">
                          <a:solidFill>
                            <a:schemeClr val="tx1"/>
                          </a:solidFill>
                        </a:rPr>
                        <a:t>AO3 Demonstrates reasonable application of knowledge and understanding by making clear analysis of hard engineering strategy(</a:t>
                      </a:r>
                      <a:r>
                        <a:rPr lang="en-GB" sz="1200" dirty="0" err="1">
                          <a:solidFill>
                            <a:schemeClr val="tx1"/>
                          </a:solidFill>
                        </a:rPr>
                        <a:t>ies</a:t>
                      </a:r>
                      <a:r>
                        <a:rPr lang="en-GB" sz="12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7283472"/>
                  </a:ext>
                </a:extLst>
              </a:tr>
              <a:tr h="206904">
                <a:tc>
                  <a:txBody>
                    <a:bodyPr/>
                    <a:lstStyle/>
                    <a:p>
                      <a:pPr algn="ctr"/>
                      <a:r>
                        <a:rPr lang="en-GB" sz="120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chemeClr val="tx1"/>
                          </a:solidFill>
                        </a:rPr>
                        <a:t>AO2 Shows limited geographical understanding of the costs and/or benefits of hard engineering strategy(</a:t>
                      </a:r>
                      <a:r>
                        <a:rPr lang="en-GB" sz="1200" dirty="0" err="1">
                          <a:solidFill>
                            <a:schemeClr val="tx1"/>
                          </a:solidFill>
                        </a:rPr>
                        <a:t>ies</a:t>
                      </a:r>
                      <a:r>
                        <a:rPr lang="en-GB" sz="1200" dirty="0">
                          <a:solidFill>
                            <a:schemeClr val="tx1"/>
                          </a:solidFill>
                        </a:rPr>
                        <a:t>).</a:t>
                      </a:r>
                    </a:p>
                    <a:p>
                      <a:r>
                        <a:rPr lang="en-GB" sz="1200" dirty="0">
                          <a:solidFill>
                            <a:schemeClr val="tx1"/>
                          </a:solidFill>
                        </a:rPr>
                        <a:t>AO3 Demonstrates limited application of knowledge and understanding by making basic analysis of hard engineering strategy(</a:t>
                      </a:r>
                      <a:r>
                        <a:rPr lang="en-GB" sz="1200" dirty="0" err="1">
                          <a:solidFill>
                            <a:schemeClr val="tx1"/>
                          </a:solidFill>
                        </a:rPr>
                        <a:t>ies</a:t>
                      </a:r>
                      <a:r>
                        <a:rPr lang="en-GB" sz="12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3748517"/>
                  </a:ext>
                </a:extLst>
              </a:tr>
              <a:tr h="206904">
                <a:tc>
                  <a:txBody>
                    <a:bodyPr/>
                    <a:lstStyle/>
                    <a:p>
                      <a:pPr algn="ctr"/>
                      <a:endParaRPr lang="en-GB"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chemeClr val="tx1"/>
                          </a:solidFill>
                        </a:rPr>
                        <a:t>No relevant content.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5578566"/>
                  </a:ext>
                </a:extLst>
              </a:tr>
            </a:tbl>
          </a:graphicData>
        </a:graphic>
      </p:graphicFrame>
      <p:sp>
        <p:nvSpPr>
          <p:cNvPr id="13" name="TextBox 12">
            <a:extLst>
              <a:ext uri="{FF2B5EF4-FFF2-40B4-BE49-F238E27FC236}">
                <a16:creationId xmlns:a16="http://schemas.microsoft.com/office/drawing/2014/main" id="{612ED8E6-E8D3-F832-7B06-CE14D18EF7A8}"/>
              </a:ext>
            </a:extLst>
          </p:cNvPr>
          <p:cNvSpPr txBox="1"/>
          <p:nvPr/>
        </p:nvSpPr>
        <p:spPr>
          <a:xfrm>
            <a:off x="5186048" y="615520"/>
            <a:ext cx="4512134" cy="6186309"/>
          </a:xfrm>
          <a:prstGeom prst="rect">
            <a:avLst/>
          </a:prstGeom>
          <a:noFill/>
        </p:spPr>
        <p:txBody>
          <a:bodyPr wrap="square" rtlCol="0">
            <a:spAutoFit/>
          </a:bodyPr>
          <a:lstStyle/>
          <a:p>
            <a:r>
              <a:rPr lang="en-GB" sz="1200" dirty="0"/>
              <a:t>• Level 3 (detailed)</a:t>
            </a:r>
          </a:p>
          <a:p>
            <a:r>
              <a:rPr lang="en-GB" sz="1200" dirty="0"/>
              <a:t>Will be developed responses clearly discussing both costs AND benefits of named hard engineering strategies. Appropriate geographical terminology will be used.</a:t>
            </a:r>
          </a:p>
          <a:p>
            <a:endParaRPr lang="en-GB" sz="1200" dirty="0"/>
          </a:p>
          <a:p>
            <a:r>
              <a:rPr lang="en-GB" sz="1200" dirty="0"/>
              <a:t>• Level 2 (clear)</a:t>
            </a:r>
          </a:p>
          <a:p>
            <a:r>
              <a:rPr lang="en-GB" sz="1200" dirty="0"/>
              <a:t>Responses are likely to show understanding of hard engineering strategy(</a:t>
            </a:r>
            <a:r>
              <a:rPr lang="en-GB" sz="1200" dirty="0" err="1"/>
              <a:t>ies</a:t>
            </a:r>
            <a:r>
              <a:rPr lang="en-GB" sz="1200" dirty="0"/>
              <a:t>) and their costs and/or benefits. Some discussion and some geographical terminology may be evident.</a:t>
            </a:r>
          </a:p>
          <a:p>
            <a:endParaRPr lang="en-GB" sz="1200" dirty="0"/>
          </a:p>
          <a:p>
            <a:r>
              <a:rPr lang="en-GB" sz="1200" dirty="0"/>
              <a:t>• Level 1 (basic)</a:t>
            </a:r>
          </a:p>
          <a:p>
            <a:r>
              <a:rPr lang="en-GB" sz="1200" dirty="0"/>
              <a:t>Responses will be simple statements with limited understanding or development. May consist of listed points or random statements about general river management strategy(</a:t>
            </a:r>
            <a:r>
              <a:rPr lang="en-GB" sz="1200" dirty="0" err="1"/>
              <a:t>ies</a:t>
            </a:r>
            <a:r>
              <a:rPr lang="en-GB" sz="1200" dirty="0"/>
              <a:t>).</a:t>
            </a:r>
          </a:p>
          <a:p>
            <a:endParaRPr lang="en-GB" sz="1200" dirty="0"/>
          </a:p>
          <a:p>
            <a:r>
              <a:rPr lang="en-GB" sz="1200" dirty="0"/>
              <a:t>• Max Level 1 for soft engineering strategy(</a:t>
            </a:r>
            <a:r>
              <a:rPr lang="en-GB" sz="1200" dirty="0" err="1"/>
              <a:t>ies</a:t>
            </a:r>
            <a:r>
              <a:rPr lang="en-GB" sz="1200" dirty="0"/>
              <a:t>).</a:t>
            </a:r>
          </a:p>
          <a:p>
            <a:r>
              <a:rPr lang="en-GB" sz="1200" dirty="0"/>
              <a:t>• Max Level 2 for an answer that does not refer to Figure(s).</a:t>
            </a:r>
          </a:p>
          <a:p>
            <a:endParaRPr lang="en-GB" sz="1200" dirty="0"/>
          </a:p>
          <a:p>
            <a:r>
              <a:rPr lang="en-GB" sz="1200" b="1" dirty="0"/>
              <a:t>Indicative content</a:t>
            </a:r>
          </a:p>
          <a:p>
            <a:endParaRPr lang="en-GB" sz="1200" dirty="0"/>
          </a:p>
          <a:p>
            <a:r>
              <a:rPr lang="en-GB" sz="1200" dirty="0"/>
              <a:t>Credit different hard engineering strategies. Embankments and channel straightening are listed in the specification.</a:t>
            </a:r>
          </a:p>
          <a:p>
            <a:endParaRPr lang="en-GB" sz="1200" dirty="0"/>
          </a:p>
          <a:p>
            <a:r>
              <a:rPr lang="en-GB" sz="1200" dirty="0"/>
              <a:t>Embankments (Figure 5)</a:t>
            </a:r>
          </a:p>
          <a:p>
            <a:r>
              <a:rPr lang="en-GB" sz="1200" dirty="0"/>
              <a:t>Benefits:</a:t>
            </a:r>
          </a:p>
          <a:p>
            <a:pPr marL="171450" indent="-171450">
              <a:buFont typeface="Arial" panose="020B0604020202020204" pitchFamily="34" charset="0"/>
              <a:buChar char="•"/>
            </a:pPr>
            <a:r>
              <a:rPr lang="en-GB" sz="1200" dirty="0"/>
              <a:t>Increase the capacity of the channel by raising the riverbank.</a:t>
            </a:r>
          </a:p>
          <a:p>
            <a:pPr marL="171450" indent="-171450">
              <a:buFont typeface="Arial" panose="020B0604020202020204" pitchFamily="34" charset="0"/>
              <a:buChar char="•"/>
            </a:pPr>
            <a:r>
              <a:rPr lang="en-GB" sz="1200" dirty="0"/>
              <a:t>Help to contain floodwater, protecting nearby paths, green space and property visible in Figure 5.</a:t>
            </a:r>
          </a:p>
          <a:p>
            <a:pPr marL="171450" indent="-171450">
              <a:buFont typeface="Arial" panose="020B0604020202020204" pitchFamily="34" charset="0"/>
              <a:buChar char="•"/>
            </a:pPr>
            <a:r>
              <a:rPr lang="en-GB" sz="1200" dirty="0"/>
              <a:t>Can be less visually intrusive than concrete walls when built from earth.</a:t>
            </a:r>
          </a:p>
          <a:p>
            <a:pPr marL="171450" indent="-171450">
              <a:buFont typeface="Arial" panose="020B0604020202020204" pitchFamily="34" charset="0"/>
              <a:buChar char="•"/>
            </a:pPr>
            <a:r>
              <a:rPr lang="en-GB" sz="1200" dirty="0"/>
              <a:t>Offer long-term protection where the consequences of flooding are severe.</a:t>
            </a:r>
          </a:p>
          <a:p>
            <a:endParaRPr lang="en-GB" sz="1200" dirty="0"/>
          </a:p>
        </p:txBody>
      </p:sp>
    </p:spTree>
    <p:extLst>
      <p:ext uri="{BB962C8B-B14F-4D97-AF65-F5344CB8AC3E}">
        <p14:creationId xmlns:p14="http://schemas.microsoft.com/office/powerpoint/2010/main" val="1535419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3335F-AF06-E5B1-DC1D-DA65C1022A54}"/>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EB72B6BD-A3A1-27FF-7E4C-CB9CD67114AF}"/>
              </a:ext>
            </a:extLst>
          </p:cNvPr>
          <p:cNvSpPr/>
          <p:nvPr/>
        </p:nvSpPr>
        <p:spPr>
          <a:xfrm>
            <a:off x="185620" y="234177"/>
            <a:ext cx="9512562" cy="6394274"/>
          </a:xfrm>
          <a:custGeom>
            <a:avLst/>
            <a:gdLst>
              <a:gd name="connsiteX0" fmla="*/ 0 w 9512562"/>
              <a:gd name="connsiteY0" fmla="*/ 58572 h 6394274"/>
              <a:gd name="connsiteX1" fmla="*/ 58572 w 9512562"/>
              <a:gd name="connsiteY1" fmla="*/ 0 h 6394274"/>
              <a:gd name="connsiteX2" fmla="*/ 917582 w 9512562"/>
              <a:gd name="connsiteY2" fmla="*/ 0 h 6394274"/>
              <a:gd name="connsiteX3" fmla="*/ 1494729 w 9512562"/>
              <a:gd name="connsiteY3" fmla="*/ 0 h 6394274"/>
              <a:gd name="connsiteX4" fmla="*/ 1977922 w 9512562"/>
              <a:gd name="connsiteY4" fmla="*/ 0 h 6394274"/>
              <a:gd name="connsiteX5" fmla="*/ 2742977 w 9512562"/>
              <a:gd name="connsiteY5" fmla="*/ 0 h 6394274"/>
              <a:gd name="connsiteX6" fmla="*/ 3320124 w 9512562"/>
              <a:gd name="connsiteY6" fmla="*/ 0 h 6394274"/>
              <a:gd name="connsiteX7" fmla="*/ 4179134 w 9512562"/>
              <a:gd name="connsiteY7" fmla="*/ 0 h 6394274"/>
              <a:gd name="connsiteX8" fmla="*/ 4662327 w 9512562"/>
              <a:gd name="connsiteY8" fmla="*/ 0 h 6394274"/>
              <a:gd name="connsiteX9" fmla="*/ 5521336 w 9512562"/>
              <a:gd name="connsiteY9" fmla="*/ 0 h 6394274"/>
              <a:gd name="connsiteX10" fmla="*/ 5910575 w 9512562"/>
              <a:gd name="connsiteY10" fmla="*/ 0 h 6394274"/>
              <a:gd name="connsiteX11" fmla="*/ 6581676 w 9512562"/>
              <a:gd name="connsiteY11" fmla="*/ 0 h 6394274"/>
              <a:gd name="connsiteX12" fmla="*/ 7252778 w 9512562"/>
              <a:gd name="connsiteY12" fmla="*/ 0 h 6394274"/>
              <a:gd name="connsiteX13" fmla="*/ 7829925 w 9512562"/>
              <a:gd name="connsiteY13" fmla="*/ 0 h 6394274"/>
              <a:gd name="connsiteX14" fmla="*/ 8688935 w 9512562"/>
              <a:gd name="connsiteY14" fmla="*/ 0 h 6394274"/>
              <a:gd name="connsiteX15" fmla="*/ 9453990 w 9512562"/>
              <a:gd name="connsiteY15" fmla="*/ 0 h 6394274"/>
              <a:gd name="connsiteX16" fmla="*/ 9512562 w 9512562"/>
              <a:gd name="connsiteY16" fmla="*/ 58572 h 6394274"/>
              <a:gd name="connsiteX17" fmla="*/ 9512562 w 9512562"/>
              <a:gd name="connsiteY17" fmla="*/ 818802 h 6394274"/>
              <a:gd name="connsiteX18" fmla="*/ 9512562 w 9512562"/>
              <a:gd name="connsiteY18" fmla="*/ 1516261 h 6394274"/>
              <a:gd name="connsiteX19" fmla="*/ 9512562 w 9512562"/>
              <a:gd name="connsiteY19" fmla="*/ 2025406 h 6394274"/>
              <a:gd name="connsiteX20" fmla="*/ 9512562 w 9512562"/>
              <a:gd name="connsiteY20" fmla="*/ 2597322 h 6394274"/>
              <a:gd name="connsiteX21" fmla="*/ 9512562 w 9512562"/>
              <a:gd name="connsiteY21" fmla="*/ 3420324 h 6394274"/>
              <a:gd name="connsiteX22" fmla="*/ 9512562 w 9512562"/>
              <a:gd name="connsiteY22" fmla="*/ 4117783 h 6394274"/>
              <a:gd name="connsiteX23" fmla="*/ 9512562 w 9512562"/>
              <a:gd name="connsiteY23" fmla="*/ 4689699 h 6394274"/>
              <a:gd name="connsiteX24" fmla="*/ 9512562 w 9512562"/>
              <a:gd name="connsiteY24" fmla="*/ 5387158 h 6394274"/>
              <a:gd name="connsiteX25" fmla="*/ 9512562 w 9512562"/>
              <a:gd name="connsiteY25" fmla="*/ 6335702 h 6394274"/>
              <a:gd name="connsiteX26" fmla="*/ 9453990 w 9512562"/>
              <a:gd name="connsiteY26" fmla="*/ 6394274 h 6394274"/>
              <a:gd name="connsiteX27" fmla="*/ 8594980 w 9512562"/>
              <a:gd name="connsiteY27" fmla="*/ 6394274 h 6394274"/>
              <a:gd name="connsiteX28" fmla="*/ 7829925 w 9512562"/>
              <a:gd name="connsiteY28" fmla="*/ 6394274 h 6394274"/>
              <a:gd name="connsiteX29" fmla="*/ 7346732 w 9512562"/>
              <a:gd name="connsiteY29" fmla="*/ 6394274 h 6394274"/>
              <a:gd name="connsiteX30" fmla="*/ 6581676 w 9512562"/>
              <a:gd name="connsiteY30" fmla="*/ 6394274 h 6394274"/>
              <a:gd name="connsiteX31" fmla="*/ 6192438 w 9512562"/>
              <a:gd name="connsiteY31" fmla="*/ 6394274 h 6394274"/>
              <a:gd name="connsiteX32" fmla="*/ 5427382 w 9512562"/>
              <a:gd name="connsiteY32" fmla="*/ 6394274 h 6394274"/>
              <a:gd name="connsiteX33" fmla="*/ 4944189 w 9512562"/>
              <a:gd name="connsiteY33" fmla="*/ 6394274 h 6394274"/>
              <a:gd name="connsiteX34" fmla="*/ 4554951 w 9512562"/>
              <a:gd name="connsiteY34" fmla="*/ 6394274 h 6394274"/>
              <a:gd name="connsiteX35" fmla="*/ 4071758 w 9512562"/>
              <a:gd name="connsiteY35" fmla="*/ 6394274 h 6394274"/>
              <a:gd name="connsiteX36" fmla="*/ 3306702 w 9512562"/>
              <a:gd name="connsiteY36" fmla="*/ 6394274 h 6394274"/>
              <a:gd name="connsiteX37" fmla="*/ 2823509 w 9512562"/>
              <a:gd name="connsiteY37" fmla="*/ 6394274 h 6394274"/>
              <a:gd name="connsiteX38" fmla="*/ 2434271 w 9512562"/>
              <a:gd name="connsiteY38" fmla="*/ 6394274 h 6394274"/>
              <a:gd name="connsiteX39" fmla="*/ 1951078 w 9512562"/>
              <a:gd name="connsiteY39" fmla="*/ 6394274 h 6394274"/>
              <a:gd name="connsiteX40" fmla="*/ 1373931 w 9512562"/>
              <a:gd name="connsiteY40" fmla="*/ 6394274 h 6394274"/>
              <a:gd name="connsiteX41" fmla="*/ 702829 w 9512562"/>
              <a:gd name="connsiteY41" fmla="*/ 6394274 h 6394274"/>
              <a:gd name="connsiteX42" fmla="*/ 58572 w 9512562"/>
              <a:gd name="connsiteY42" fmla="*/ 6394274 h 6394274"/>
              <a:gd name="connsiteX43" fmla="*/ 0 w 9512562"/>
              <a:gd name="connsiteY43" fmla="*/ 6335702 h 6394274"/>
              <a:gd name="connsiteX44" fmla="*/ 0 w 9512562"/>
              <a:gd name="connsiteY44" fmla="*/ 5638243 h 6394274"/>
              <a:gd name="connsiteX45" fmla="*/ 0 w 9512562"/>
              <a:gd name="connsiteY45" fmla="*/ 4878013 h 6394274"/>
              <a:gd name="connsiteX46" fmla="*/ 0 w 9512562"/>
              <a:gd name="connsiteY46" fmla="*/ 4243325 h 6394274"/>
              <a:gd name="connsiteX47" fmla="*/ 0 w 9512562"/>
              <a:gd name="connsiteY47" fmla="*/ 3483095 h 6394274"/>
              <a:gd name="connsiteX48" fmla="*/ 0 w 9512562"/>
              <a:gd name="connsiteY48" fmla="*/ 2911179 h 6394274"/>
              <a:gd name="connsiteX49" fmla="*/ 0 w 9512562"/>
              <a:gd name="connsiteY49" fmla="*/ 2213720 h 6394274"/>
              <a:gd name="connsiteX50" fmla="*/ 0 w 9512562"/>
              <a:gd name="connsiteY50" fmla="*/ 1704575 h 6394274"/>
              <a:gd name="connsiteX51" fmla="*/ 0 w 9512562"/>
              <a:gd name="connsiteY51" fmla="*/ 881573 h 6394274"/>
              <a:gd name="connsiteX52" fmla="*/ 0 w 9512562"/>
              <a:gd name="connsiteY52" fmla="*/ 58572 h 639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512562" h="6394274" extrusionOk="0">
                <a:moveTo>
                  <a:pt x="0" y="58572"/>
                </a:moveTo>
                <a:cubicBezTo>
                  <a:pt x="-3685" y="23951"/>
                  <a:pt x="24651" y="590"/>
                  <a:pt x="58572" y="0"/>
                </a:cubicBezTo>
                <a:cubicBezTo>
                  <a:pt x="299176" y="-22470"/>
                  <a:pt x="682822" y="-10842"/>
                  <a:pt x="917582" y="0"/>
                </a:cubicBezTo>
                <a:cubicBezTo>
                  <a:pt x="1152342" y="10842"/>
                  <a:pt x="1310601" y="-18490"/>
                  <a:pt x="1494729" y="0"/>
                </a:cubicBezTo>
                <a:cubicBezTo>
                  <a:pt x="1678857" y="18490"/>
                  <a:pt x="1844139" y="-15642"/>
                  <a:pt x="1977922" y="0"/>
                </a:cubicBezTo>
                <a:cubicBezTo>
                  <a:pt x="2111705" y="15642"/>
                  <a:pt x="2568388" y="28883"/>
                  <a:pt x="2742977" y="0"/>
                </a:cubicBezTo>
                <a:cubicBezTo>
                  <a:pt x="2917567" y="-28883"/>
                  <a:pt x="3049391" y="26225"/>
                  <a:pt x="3320124" y="0"/>
                </a:cubicBezTo>
                <a:cubicBezTo>
                  <a:pt x="3590857" y="-26225"/>
                  <a:pt x="3968496" y="-12058"/>
                  <a:pt x="4179134" y="0"/>
                </a:cubicBezTo>
                <a:cubicBezTo>
                  <a:pt x="4389772" y="12058"/>
                  <a:pt x="4444524" y="-12252"/>
                  <a:pt x="4662327" y="0"/>
                </a:cubicBezTo>
                <a:cubicBezTo>
                  <a:pt x="4880130" y="12252"/>
                  <a:pt x="5304427" y="-21745"/>
                  <a:pt x="5521336" y="0"/>
                </a:cubicBezTo>
                <a:cubicBezTo>
                  <a:pt x="5738245" y="21745"/>
                  <a:pt x="5779181" y="7639"/>
                  <a:pt x="5910575" y="0"/>
                </a:cubicBezTo>
                <a:cubicBezTo>
                  <a:pt x="6041969" y="-7639"/>
                  <a:pt x="6388463" y="-1356"/>
                  <a:pt x="6581676" y="0"/>
                </a:cubicBezTo>
                <a:cubicBezTo>
                  <a:pt x="6774889" y="1356"/>
                  <a:pt x="7071033" y="-23961"/>
                  <a:pt x="7252778" y="0"/>
                </a:cubicBezTo>
                <a:cubicBezTo>
                  <a:pt x="7434523" y="23961"/>
                  <a:pt x="7613110" y="7442"/>
                  <a:pt x="7829925" y="0"/>
                </a:cubicBezTo>
                <a:cubicBezTo>
                  <a:pt x="8046740" y="-7442"/>
                  <a:pt x="8468695" y="-14971"/>
                  <a:pt x="8688935" y="0"/>
                </a:cubicBezTo>
                <a:cubicBezTo>
                  <a:pt x="8909175" y="14971"/>
                  <a:pt x="9144549" y="-12811"/>
                  <a:pt x="9453990" y="0"/>
                </a:cubicBezTo>
                <a:cubicBezTo>
                  <a:pt x="9481475" y="799"/>
                  <a:pt x="9510362" y="24706"/>
                  <a:pt x="9512562" y="58572"/>
                </a:cubicBezTo>
                <a:cubicBezTo>
                  <a:pt x="9548082" y="285961"/>
                  <a:pt x="9515274" y="452187"/>
                  <a:pt x="9512562" y="818802"/>
                </a:cubicBezTo>
                <a:cubicBezTo>
                  <a:pt x="9509851" y="1185417"/>
                  <a:pt x="9494692" y="1313679"/>
                  <a:pt x="9512562" y="1516261"/>
                </a:cubicBezTo>
                <a:cubicBezTo>
                  <a:pt x="9530432" y="1718843"/>
                  <a:pt x="9536278" y="1911141"/>
                  <a:pt x="9512562" y="2025406"/>
                </a:cubicBezTo>
                <a:cubicBezTo>
                  <a:pt x="9488846" y="2139672"/>
                  <a:pt x="9521889" y="2434327"/>
                  <a:pt x="9512562" y="2597322"/>
                </a:cubicBezTo>
                <a:cubicBezTo>
                  <a:pt x="9503235" y="2760317"/>
                  <a:pt x="9476517" y="3191249"/>
                  <a:pt x="9512562" y="3420324"/>
                </a:cubicBezTo>
                <a:cubicBezTo>
                  <a:pt x="9548607" y="3649399"/>
                  <a:pt x="9538798" y="3954388"/>
                  <a:pt x="9512562" y="4117783"/>
                </a:cubicBezTo>
                <a:cubicBezTo>
                  <a:pt x="9486326" y="4281178"/>
                  <a:pt x="9537820" y="4480403"/>
                  <a:pt x="9512562" y="4689699"/>
                </a:cubicBezTo>
                <a:cubicBezTo>
                  <a:pt x="9487304" y="4898995"/>
                  <a:pt x="9523748" y="5199052"/>
                  <a:pt x="9512562" y="5387158"/>
                </a:cubicBezTo>
                <a:cubicBezTo>
                  <a:pt x="9501376" y="5575264"/>
                  <a:pt x="9467936" y="6055632"/>
                  <a:pt x="9512562" y="6335702"/>
                </a:cubicBezTo>
                <a:cubicBezTo>
                  <a:pt x="9514909" y="6360830"/>
                  <a:pt x="9490742" y="6399036"/>
                  <a:pt x="9453990" y="6394274"/>
                </a:cubicBezTo>
                <a:cubicBezTo>
                  <a:pt x="9070804" y="6427831"/>
                  <a:pt x="8828185" y="6420036"/>
                  <a:pt x="8594980" y="6394274"/>
                </a:cubicBezTo>
                <a:cubicBezTo>
                  <a:pt x="8361775" y="6368513"/>
                  <a:pt x="8090006" y="6403087"/>
                  <a:pt x="7829925" y="6394274"/>
                </a:cubicBezTo>
                <a:cubicBezTo>
                  <a:pt x="7569844" y="6385461"/>
                  <a:pt x="7531316" y="6416916"/>
                  <a:pt x="7346732" y="6394274"/>
                </a:cubicBezTo>
                <a:cubicBezTo>
                  <a:pt x="7162148" y="6371632"/>
                  <a:pt x="6812102" y="6420881"/>
                  <a:pt x="6581676" y="6394274"/>
                </a:cubicBezTo>
                <a:cubicBezTo>
                  <a:pt x="6351250" y="6367667"/>
                  <a:pt x="6288588" y="6401665"/>
                  <a:pt x="6192438" y="6394274"/>
                </a:cubicBezTo>
                <a:cubicBezTo>
                  <a:pt x="6096288" y="6386883"/>
                  <a:pt x="5778538" y="6422939"/>
                  <a:pt x="5427382" y="6394274"/>
                </a:cubicBezTo>
                <a:cubicBezTo>
                  <a:pt x="5076226" y="6365609"/>
                  <a:pt x="5120293" y="6388901"/>
                  <a:pt x="4944189" y="6394274"/>
                </a:cubicBezTo>
                <a:cubicBezTo>
                  <a:pt x="4768085" y="6399647"/>
                  <a:pt x="4680441" y="6378017"/>
                  <a:pt x="4554951" y="6394274"/>
                </a:cubicBezTo>
                <a:cubicBezTo>
                  <a:pt x="4429461" y="6410531"/>
                  <a:pt x="4297271" y="6373088"/>
                  <a:pt x="4071758" y="6394274"/>
                </a:cubicBezTo>
                <a:cubicBezTo>
                  <a:pt x="3846245" y="6415460"/>
                  <a:pt x="3551599" y="6376726"/>
                  <a:pt x="3306702" y="6394274"/>
                </a:cubicBezTo>
                <a:cubicBezTo>
                  <a:pt x="3061805" y="6411822"/>
                  <a:pt x="3028850" y="6385024"/>
                  <a:pt x="2823509" y="6394274"/>
                </a:cubicBezTo>
                <a:cubicBezTo>
                  <a:pt x="2618168" y="6403524"/>
                  <a:pt x="2608670" y="6400876"/>
                  <a:pt x="2434271" y="6394274"/>
                </a:cubicBezTo>
                <a:cubicBezTo>
                  <a:pt x="2259872" y="6387672"/>
                  <a:pt x="2190517" y="6372013"/>
                  <a:pt x="1951078" y="6394274"/>
                </a:cubicBezTo>
                <a:cubicBezTo>
                  <a:pt x="1711639" y="6416535"/>
                  <a:pt x="1561982" y="6392955"/>
                  <a:pt x="1373931" y="6394274"/>
                </a:cubicBezTo>
                <a:cubicBezTo>
                  <a:pt x="1185880" y="6395593"/>
                  <a:pt x="987573" y="6412901"/>
                  <a:pt x="702829" y="6394274"/>
                </a:cubicBezTo>
                <a:cubicBezTo>
                  <a:pt x="418085" y="6375647"/>
                  <a:pt x="208811" y="6383337"/>
                  <a:pt x="58572" y="6394274"/>
                </a:cubicBezTo>
                <a:cubicBezTo>
                  <a:pt x="29007" y="6401427"/>
                  <a:pt x="6444" y="6371048"/>
                  <a:pt x="0" y="6335702"/>
                </a:cubicBezTo>
                <a:cubicBezTo>
                  <a:pt x="-5517" y="6081092"/>
                  <a:pt x="-31884" y="5942672"/>
                  <a:pt x="0" y="5638243"/>
                </a:cubicBezTo>
                <a:cubicBezTo>
                  <a:pt x="31884" y="5333814"/>
                  <a:pt x="-36977" y="5192283"/>
                  <a:pt x="0" y="4878013"/>
                </a:cubicBezTo>
                <a:cubicBezTo>
                  <a:pt x="36977" y="4563743"/>
                  <a:pt x="-23615" y="4394678"/>
                  <a:pt x="0" y="4243325"/>
                </a:cubicBezTo>
                <a:cubicBezTo>
                  <a:pt x="23615" y="4091972"/>
                  <a:pt x="-3333" y="3710912"/>
                  <a:pt x="0" y="3483095"/>
                </a:cubicBezTo>
                <a:cubicBezTo>
                  <a:pt x="3333" y="3255278"/>
                  <a:pt x="-13403" y="3098419"/>
                  <a:pt x="0" y="2911179"/>
                </a:cubicBezTo>
                <a:cubicBezTo>
                  <a:pt x="13403" y="2723939"/>
                  <a:pt x="-25279" y="2458936"/>
                  <a:pt x="0" y="2213720"/>
                </a:cubicBezTo>
                <a:cubicBezTo>
                  <a:pt x="25279" y="1968504"/>
                  <a:pt x="14323" y="1842326"/>
                  <a:pt x="0" y="1704575"/>
                </a:cubicBezTo>
                <a:cubicBezTo>
                  <a:pt x="-14323" y="1566824"/>
                  <a:pt x="28155" y="1190409"/>
                  <a:pt x="0" y="881573"/>
                </a:cubicBezTo>
                <a:cubicBezTo>
                  <a:pt x="-28155" y="572737"/>
                  <a:pt x="18935" y="447603"/>
                  <a:pt x="0" y="58572"/>
                </a:cubicBezTo>
                <a:close/>
              </a:path>
            </a:pathLst>
          </a:custGeom>
          <a:noFill/>
          <a:ln>
            <a:solidFill>
              <a:schemeClr val="tx1"/>
            </a:solidFill>
            <a:extLst>
              <a:ext uri="{C807C97D-BFC1-408E-A445-0C87EB9F89A2}">
                <ask:lineSketchStyleProps xmlns:ask="http://schemas.microsoft.com/office/drawing/2018/sketchyshapes" sd="1219033472">
                  <a:prstGeom prst="roundRect">
                    <a:avLst>
                      <a:gd name="adj" fmla="val 91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Google Shape;56;p13">
            <a:extLst>
              <a:ext uri="{FF2B5EF4-FFF2-40B4-BE49-F238E27FC236}">
                <a16:creationId xmlns:a16="http://schemas.microsoft.com/office/drawing/2014/main" id="{BB062B8E-7F89-0A9E-56E8-C4CC5EF7EDFE}"/>
              </a:ext>
            </a:extLst>
          </p:cNvPr>
          <p:cNvSpPr txBox="1"/>
          <p:nvPr/>
        </p:nvSpPr>
        <p:spPr>
          <a:xfrm>
            <a:off x="261429" y="409378"/>
            <a:ext cx="4681653" cy="116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Learning Review - 9</a:t>
            </a:r>
          </a:p>
          <a:p>
            <a:pPr marL="0" lvl="0" indent="0" rtl="0">
              <a:spcBef>
                <a:spcPts val="0"/>
              </a:spcBef>
              <a:spcAft>
                <a:spcPts val="0"/>
              </a:spcAft>
              <a:buNone/>
            </a:pPr>
            <a:r>
              <a:rPr lang="en-GB" sz="2000" b="1" dirty="0">
                <a:solidFill>
                  <a:schemeClr val="accent6">
                    <a:lumMod val="50000"/>
                  </a:schemeClr>
                </a:solidFill>
                <a:latin typeface="Amatic SC"/>
                <a:ea typeface="Amatic SC"/>
                <a:cs typeface="Amatic SC"/>
                <a:sym typeface="Amatic SC"/>
              </a:rPr>
              <a:t>Hard Engineering River Management</a:t>
            </a:r>
            <a:endParaRPr sz="1050" b="1" dirty="0">
              <a:latin typeface="Amatic SC"/>
              <a:ea typeface="Amatic SC"/>
              <a:cs typeface="Amatic SC"/>
              <a:sym typeface="Amatic SC"/>
            </a:endParaRPr>
          </a:p>
        </p:txBody>
      </p:sp>
      <p:pic>
        <p:nvPicPr>
          <p:cNvPr id="2" name="Picture 1">
            <a:extLst>
              <a:ext uri="{FF2B5EF4-FFF2-40B4-BE49-F238E27FC236}">
                <a16:creationId xmlns:a16="http://schemas.microsoft.com/office/drawing/2014/main" id="{713B567B-FCF7-2BEB-426C-BD6A0A265C57}"/>
              </a:ext>
            </a:extLst>
          </p:cNvPr>
          <p:cNvPicPr>
            <a:picLocks noChangeAspect="1"/>
          </p:cNvPicPr>
          <p:nvPr/>
        </p:nvPicPr>
        <p:blipFill>
          <a:blip r:embed="rId3"/>
          <a:stretch>
            <a:fillRect/>
          </a:stretch>
        </p:blipFill>
        <p:spPr>
          <a:xfrm>
            <a:off x="360452" y="347096"/>
            <a:ext cx="1527061" cy="169014"/>
          </a:xfrm>
          <a:prstGeom prst="rect">
            <a:avLst/>
          </a:prstGeom>
        </p:spPr>
      </p:pic>
      <p:sp>
        <p:nvSpPr>
          <p:cNvPr id="42" name="Google Shape;56;p13">
            <a:extLst>
              <a:ext uri="{FF2B5EF4-FFF2-40B4-BE49-F238E27FC236}">
                <a16:creationId xmlns:a16="http://schemas.microsoft.com/office/drawing/2014/main" id="{69C41101-E650-80D3-70B4-D8A5DA195BE8}"/>
              </a:ext>
            </a:extLst>
          </p:cNvPr>
          <p:cNvSpPr txBox="1"/>
          <p:nvPr/>
        </p:nvSpPr>
        <p:spPr>
          <a:xfrm>
            <a:off x="9259503" y="103171"/>
            <a:ext cx="1436914" cy="8309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accent6">
                    <a:lumMod val="50000"/>
                  </a:schemeClr>
                </a:solidFill>
                <a:latin typeface="Amatic SC"/>
                <a:ea typeface="Amatic SC"/>
                <a:cs typeface="Amatic SC"/>
                <a:sym typeface="Amatic SC"/>
              </a:rPr>
              <a:t>R9</a:t>
            </a:r>
            <a:endParaRPr b="1" dirty="0">
              <a:latin typeface="Amatic SC"/>
              <a:ea typeface="Amatic SC"/>
              <a:cs typeface="Amatic SC"/>
              <a:sym typeface="Amatic SC"/>
            </a:endParaRPr>
          </a:p>
        </p:txBody>
      </p:sp>
      <p:sp>
        <p:nvSpPr>
          <p:cNvPr id="13" name="TextBox 12">
            <a:extLst>
              <a:ext uri="{FF2B5EF4-FFF2-40B4-BE49-F238E27FC236}">
                <a16:creationId xmlns:a16="http://schemas.microsoft.com/office/drawing/2014/main" id="{79529F40-9960-F348-3F72-2B13526F8E0F}"/>
              </a:ext>
            </a:extLst>
          </p:cNvPr>
          <p:cNvSpPr txBox="1"/>
          <p:nvPr/>
        </p:nvSpPr>
        <p:spPr>
          <a:xfrm>
            <a:off x="5186048" y="615520"/>
            <a:ext cx="4512134" cy="4708981"/>
          </a:xfrm>
          <a:prstGeom prst="rect">
            <a:avLst/>
          </a:prstGeom>
          <a:noFill/>
        </p:spPr>
        <p:txBody>
          <a:bodyPr wrap="square" rtlCol="0">
            <a:spAutoFit/>
          </a:bodyPr>
          <a:lstStyle/>
          <a:p>
            <a:r>
              <a:rPr lang="en-GB" sz="1200" dirty="0"/>
              <a:t>Benefits:</a:t>
            </a:r>
          </a:p>
          <a:p>
            <a:endParaRPr lang="en-GB" sz="1200" dirty="0"/>
          </a:p>
          <a:p>
            <a:pPr marL="171450" indent="-171450">
              <a:buFont typeface="Arial" panose="020B0604020202020204" pitchFamily="34" charset="0"/>
              <a:buChar char="•"/>
            </a:pPr>
            <a:r>
              <a:rPr lang="en-GB" sz="1200" dirty="0"/>
              <a:t>Provide reliable, predictable protection for high-value locations (housing, industry, infrastructure).</a:t>
            </a:r>
          </a:p>
          <a:p>
            <a:pPr marL="171450" indent="-171450">
              <a:buFont typeface="Arial" panose="020B0604020202020204" pitchFamily="34" charset="0"/>
              <a:buChar char="•"/>
            </a:pPr>
            <a:r>
              <a:rPr lang="en-GB" sz="1200" dirty="0"/>
              <a:t>Can significantly reduce flood frequency and severity in managed areas.</a:t>
            </a:r>
          </a:p>
          <a:p>
            <a:endParaRPr lang="en-GB" sz="1200" dirty="0"/>
          </a:p>
          <a:p>
            <a:r>
              <a:rPr lang="en-GB" sz="1200" dirty="0"/>
              <a:t>Costs:</a:t>
            </a:r>
          </a:p>
          <a:p>
            <a:endParaRPr lang="en-GB" sz="1200" dirty="0"/>
          </a:p>
          <a:p>
            <a:pPr marL="171450" indent="-171450">
              <a:buFont typeface="Arial" panose="020B0604020202020204" pitchFamily="34" charset="0"/>
              <a:buChar char="•"/>
            </a:pPr>
            <a:r>
              <a:rPr lang="en-GB" sz="1200" dirty="0"/>
              <a:t>Expensive to build and maintain.</a:t>
            </a:r>
          </a:p>
          <a:p>
            <a:pPr marL="171450" indent="-171450">
              <a:buFont typeface="Arial" panose="020B0604020202020204" pitchFamily="34" charset="0"/>
              <a:buChar char="•"/>
            </a:pPr>
            <a:r>
              <a:rPr lang="en-GB" sz="1200" dirty="0"/>
              <a:t>Can transfer problems to other places (especially downstream impacts).</a:t>
            </a:r>
          </a:p>
          <a:p>
            <a:pPr marL="171450" indent="-171450">
              <a:buFont typeface="Arial" panose="020B0604020202020204" pitchFamily="34" charset="0"/>
              <a:buChar char="•"/>
            </a:pPr>
            <a:r>
              <a:rPr lang="en-GB" sz="1200" dirty="0"/>
              <a:t>Often reduce natural river functioning and damage ecosystems.</a:t>
            </a:r>
          </a:p>
          <a:p>
            <a:endParaRPr lang="en-GB" sz="1200" dirty="0"/>
          </a:p>
          <a:p>
            <a:r>
              <a:rPr lang="en-GB" sz="1200" dirty="0"/>
              <a:t>Overall assessment</a:t>
            </a:r>
          </a:p>
          <a:p>
            <a:endParaRPr lang="en-GB" sz="1200" dirty="0"/>
          </a:p>
          <a:p>
            <a:r>
              <a:rPr lang="en-GB" sz="1200" dirty="0"/>
              <a:t>Hard engineering strategies can be very effective at protecting high-risk urban areas and can provide long-term, predictable flood protection. However, they are often expensive, can cause negative environmental impacts, and may simply shift flood problems elsewhere. Their success usually depends on regular maintenance and the scale of the flood event. While they can protect valuable land uses, they may not always be sustainable and can disrupt natural river processes.</a:t>
            </a:r>
          </a:p>
          <a:p>
            <a:endParaRPr lang="en-GB" sz="1200" dirty="0"/>
          </a:p>
        </p:txBody>
      </p:sp>
      <p:sp>
        <p:nvSpPr>
          <p:cNvPr id="5" name="TextBox 4">
            <a:extLst>
              <a:ext uri="{FF2B5EF4-FFF2-40B4-BE49-F238E27FC236}">
                <a16:creationId xmlns:a16="http://schemas.microsoft.com/office/drawing/2014/main" id="{3D86210E-3EB0-6B1F-030C-DE48DBC8EA8E}"/>
              </a:ext>
            </a:extLst>
          </p:cNvPr>
          <p:cNvSpPr txBox="1"/>
          <p:nvPr/>
        </p:nvSpPr>
        <p:spPr>
          <a:xfrm>
            <a:off x="360452" y="1436993"/>
            <a:ext cx="4512134" cy="5262979"/>
          </a:xfrm>
          <a:prstGeom prst="rect">
            <a:avLst/>
          </a:prstGeom>
          <a:noFill/>
        </p:spPr>
        <p:txBody>
          <a:bodyPr wrap="square" rtlCol="0">
            <a:spAutoFit/>
          </a:bodyPr>
          <a:lstStyle/>
          <a:p>
            <a:r>
              <a:rPr lang="en-GB" sz="1200" dirty="0"/>
              <a:t>Costs:</a:t>
            </a:r>
          </a:p>
          <a:p>
            <a:pPr marL="171450" indent="-171450">
              <a:buFont typeface="Arial" panose="020B0604020202020204" pitchFamily="34" charset="0"/>
              <a:buChar char="•"/>
            </a:pPr>
            <a:r>
              <a:rPr lang="en-GB" sz="1200" dirty="0"/>
              <a:t>Can fail suddenly if overtopped, causing rapid and dangerous flooding.</a:t>
            </a:r>
          </a:p>
          <a:p>
            <a:pPr marL="171450" indent="-171450">
              <a:buFont typeface="Arial" panose="020B0604020202020204" pitchFamily="34" charset="0"/>
              <a:buChar char="•"/>
            </a:pPr>
            <a:r>
              <a:rPr lang="en-GB" sz="1200" dirty="0"/>
              <a:t>Require ongoing maintenance, as they can erode or weaken.</a:t>
            </a:r>
          </a:p>
          <a:p>
            <a:pPr marL="171450" indent="-171450">
              <a:buFont typeface="Arial" panose="020B0604020202020204" pitchFamily="34" charset="0"/>
              <a:buChar char="•"/>
            </a:pPr>
            <a:r>
              <a:rPr lang="en-GB" sz="1200" dirty="0"/>
              <a:t>Confine the river, potentially worsening downstream flooding.</a:t>
            </a:r>
          </a:p>
          <a:p>
            <a:pPr marL="171450" indent="-171450">
              <a:buFont typeface="Arial" panose="020B0604020202020204" pitchFamily="34" charset="0"/>
              <a:buChar char="•"/>
            </a:pPr>
            <a:r>
              <a:rPr lang="en-GB" sz="1200" dirty="0"/>
              <a:t>May encourage development on the floodplain, increasing long-term risk.</a:t>
            </a:r>
          </a:p>
          <a:p>
            <a:endParaRPr lang="en-GB" sz="1200" dirty="0"/>
          </a:p>
          <a:p>
            <a:r>
              <a:rPr lang="en-GB" sz="1200" dirty="0"/>
              <a:t>Channel straightening (Figure 6)</a:t>
            </a:r>
          </a:p>
          <a:p>
            <a:endParaRPr lang="en-GB" sz="1200" dirty="0"/>
          </a:p>
          <a:p>
            <a:r>
              <a:rPr lang="en-GB" sz="1200" dirty="0"/>
              <a:t>Benefits:</a:t>
            </a:r>
          </a:p>
          <a:p>
            <a:pPr marL="171450" indent="-171450">
              <a:buFont typeface="Arial" panose="020B0604020202020204" pitchFamily="34" charset="0"/>
              <a:buChar char="•"/>
            </a:pPr>
            <a:r>
              <a:rPr lang="en-GB" sz="1200" dirty="0"/>
              <a:t>Shortens the river’s course, allowing water to move through the area more quickly.</a:t>
            </a:r>
          </a:p>
          <a:p>
            <a:pPr marL="171450" indent="-171450">
              <a:buFont typeface="Arial" panose="020B0604020202020204" pitchFamily="34" charset="0"/>
              <a:buChar char="•"/>
            </a:pPr>
            <a:r>
              <a:rPr lang="en-GB" sz="1200" dirty="0"/>
              <a:t>Reduces the duration of flooding in built-up areas shown in Figure 6.</a:t>
            </a:r>
          </a:p>
          <a:p>
            <a:pPr marL="171450" indent="-171450">
              <a:buFont typeface="Arial" panose="020B0604020202020204" pitchFamily="34" charset="0"/>
              <a:buChar char="•"/>
            </a:pPr>
            <a:r>
              <a:rPr lang="en-GB" sz="1200" dirty="0"/>
              <a:t>Helps protect settlements and transport routes from water backing up.</a:t>
            </a:r>
          </a:p>
          <a:p>
            <a:endParaRPr lang="en-GB" sz="1200" dirty="0"/>
          </a:p>
          <a:p>
            <a:r>
              <a:rPr lang="en-GB" sz="1200" dirty="0"/>
              <a:t>Costs:</a:t>
            </a:r>
          </a:p>
          <a:p>
            <a:pPr marL="171450" indent="-171450">
              <a:buFont typeface="Arial" panose="020B0604020202020204" pitchFamily="34" charset="0"/>
              <a:buChar char="•"/>
            </a:pPr>
            <a:r>
              <a:rPr lang="en-GB" sz="1200" dirty="0"/>
              <a:t>Can increase flood risk downstream, as water is transferred more rapidly.</a:t>
            </a:r>
          </a:p>
          <a:p>
            <a:pPr marL="171450" indent="-171450">
              <a:buFont typeface="Arial" panose="020B0604020202020204" pitchFamily="34" charset="0"/>
              <a:buChar char="•"/>
            </a:pPr>
            <a:r>
              <a:rPr lang="en-GB" sz="1200" dirty="0"/>
              <a:t>Greater flow velocities cause erosion, bank collapse and habitat loss.</a:t>
            </a:r>
          </a:p>
          <a:p>
            <a:pPr marL="171450" indent="-171450">
              <a:buFont typeface="Arial" panose="020B0604020202020204" pitchFamily="34" charset="0"/>
              <a:buChar char="•"/>
            </a:pPr>
            <a:r>
              <a:rPr lang="en-GB" sz="1200" dirty="0"/>
              <a:t>Removes natural meanders, reducing biodiversity and altering river processes.</a:t>
            </a:r>
          </a:p>
          <a:p>
            <a:pPr marL="171450" indent="-171450">
              <a:buFont typeface="Arial" panose="020B0604020202020204" pitchFamily="34" charset="0"/>
              <a:buChar char="•"/>
            </a:pPr>
            <a:r>
              <a:rPr lang="en-GB" sz="1200" dirty="0"/>
              <a:t>Expensive and disruptive to construct.</a:t>
            </a:r>
          </a:p>
          <a:p>
            <a:pPr marL="171450" indent="-171450">
              <a:buFont typeface="Arial" panose="020B0604020202020204" pitchFamily="34" charset="0"/>
              <a:buChar char="•"/>
            </a:pPr>
            <a:r>
              <a:rPr lang="en-GB" sz="1200" dirty="0"/>
              <a:t>General hard-engineering considerations</a:t>
            </a:r>
          </a:p>
          <a:p>
            <a:endParaRPr lang="en-GB" sz="1200" dirty="0"/>
          </a:p>
        </p:txBody>
      </p:sp>
    </p:spTree>
    <p:extLst>
      <p:ext uri="{BB962C8B-B14F-4D97-AF65-F5344CB8AC3E}">
        <p14:creationId xmlns:p14="http://schemas.microsoft.com/office/powerpoint/2010/main" val="27159846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1C3254E-3F73-2744-8FF1-A7D7D1FA67CB}">
  <we:reference id="wa104381063" version="1.0.0.1" store="en-GB"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2013 - 2022 Theme</Template>
  <TotalTime>6503</TotalTime>
  <Words>2009</Words>
  <Application>Microsoft Macintosh PowerPoint</Application>
  <PresentationFormat>A4 Paper (210x297 mm)</PresentationFormat>
  <Paragraphs>297</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Amatic SC</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Bennett - Internet Geography</dc:creator>
  <cp:lastModifiedBy>Anthony Bennett - Internet Geography</cp:lastModifiedBy>
  <cp:revision>105</cp:revision>
  <cp:lastPrinted>2023-08-28T17:09:36Z</cp:lastPrinted>
  <dcterms:created xsi:type="dcterms:W3CDTF">2023-08-28T14:55:29Z</dcterms:created>
  <dcterms:modified xsi:type="dcterms:W3CDTF">2025-11-17T20:06:42Z</dcterms:modified>
</cp:coreProperties>
</file>