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27"/>
  </p:notesMasterIdLst>
  <p:sldIdLst>
    <p:sldId id="260" r:id="rId2"/>
    <p:sldId id="308" r:id="rId3"/>
    <p:sldId id="261" r:id="rId4"/>
    <p:sldId id="309" r:id="rId5"/>
    <p:sldId id="310" r:id="rId6"/>
    <p:sldId id="311" r:id="rId7"/>
    <p:sldId id="312" r:id="rId8"/>
    <p:sldId id="313" r:id="rId9"/>
    <p:sldId id="263" r:id="rId10"/>
    <p:sldId id="271" r:id="rId11"/>
    <p:sldId id="272" r:id="rId12"/>
    <p:sldId id="314" r:id="rId13"/>
    <p:sldId id="315" r:id="rId14"/>
    <p:sldId id="316" r:id="rId15"/>
    <p:sldId id="317" r:id="rId16"/>
    <p:sldId id="275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07" r:id="rId26"/>
  </p:sldIdLst>
  <p:sldSz cx="6858000" cy="9906000" type="A4"/>
  <p:notesSz cx="6858000" cy="9144000"/>
  <p:embeddedFontLst>
    <p:embeddedFont>
      <p:font typeface="Bobby Jones Soft Regular" pitchFamily="2" charset="77"/>
      <p:regular r:id="rId28"/>
    </p:embeddedFont>
    <p:embeddedFont>
      <p:font typeface="Cavolini" panose="03000502040302020204" pitchFamily="66" charset="0"/>
      <p:regular r:id="rId29"/>
      <p:bold r:id="rId30"/>
      <p:italic r:id="rId31"/>
      <p:boldItalic r:id="rId32"/>
    </p:embeddedFont>
    <p:embeddedFont>
      <p:font typeface="Gaegu Bold" pitchFamily="2" charset="0"/>
      <p:bold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890"/>
    <a:srgbClr val="F2D127"/>
    <a:srgbClr val="81A032"/>
    <a:srgbClr val="D9D9D9"/>
    <a:srgbClr val="F2D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/>
    <p:restoredTop sz="94658"/>
  </p:normalViewPr>
  <p:slideViewPr>
    <p:cSldViewPr snapToGrid="0">
      <p:cViewPr varScale="1">
        <p:scale>
          <a:sx n="70" d="100"/>
          <a:sy n="70" d="100"/>
        </p:scale>
        <p:origin x="38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F6DA-F618-384F-954F-4ABFCD5CC6A5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2C58-76A5-B948-90E3-A8183A41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8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5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7DCD-CCE6-2A95-5B74-EDF91342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15EFD-6F1A-5849-1B25-2074A4622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3D96C-13E8-E59B-BABC-38B24B5A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862C-E7A8-D1FB-B50E-894FC0C4D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37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7DCD-CCE6-2A95-5B74-EDF91342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15EFD-6F1A-5849-1B25-2074A4622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3D96C-13E8-E59B-BABC-38B24B5A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862C-E7A8-D1FB-B50E-894FC0C4D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3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7DCD-CCE6-2A95-5B74-EDF91342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15EFD-6F1A-5849-1B25-2074A4622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3D96C-13E8-E59B-BABC-38B24B5A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862C-E7A8-D1FB-B50E-894FC0C4D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37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3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6E5D9-C56C-D0CA-6FED-0FAF1D427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0846D-A539-313F-0A20-50810BDEE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0F6EE-FDD1-4784-E2AE-9D2F4BFB6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9AD2-8CB1-E2E9-E0E3-6564102D8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1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180EA-51CC-EEB1-DF6B-24953A11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ADE31-6E8A-4DF3-A942-89EF49B3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BEC1D-8002-00A3-6B0B-B4C8792FA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A8F3-3479-34E3-8D4E-75C9CC927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7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180EA-51CC-EEB1-DF6B-24953A11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ADE31-6E8A-4DF3-A942-89EF49B3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BEC1D-8002-00A3-6B0B-B4C8792FA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A8F3-3479-34E3-8D4E-75C9CC927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7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180EA-51CC-EEB1-DF6B-24953A11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ADE31-6E8A-4DF3-A942-89EF49B3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BEC1D-8002-00A3-6B0B-B4C8792FA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A8F3-3479-34E3-8D4E-75C9CC927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7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180EA-51CC-EEB1-DF6B-24953A11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ADE31-6E8A-4DF3-A942-89EF49B3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BEC1D-8002-00A3-6B0B-B4C8792FA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A8F3-3479-34E3-8D4E-75C9CC927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7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7DCD-CCE6-2A95-5B74-EDF91342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15EFD-6F1A-5849-1B25-2074A4622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3D96C-13E8-E59B-BABC-38B24B5A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862C-E7A8-D1FB-B50E-894FC0C4D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3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7DCD-CCE6-2A95-5B74-EDF91342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15EFD-6F1A-5849-1B25-2074A4622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3D96C-13E8-E59B-BABC-38B24B5A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862C-E7A8-D1FB-B50E-894FC0C4D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3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7DCD-CCE6-2A95-5B74-EDF91342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15EFD-6F1A-5849-1B25-2074A4622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3D96C-13E8-E59B-BABC-38B24B5A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862C-E7A8-D1FB-B50E-894FC0C4D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3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7DCD-CCE6-2A95-5B74-EDF91342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15EFD-6F1A-5849-1B25-2074A4622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3D96C-13E8-E59B-BABC-38B24B5A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862C-E7A8-D1FB-B50E-894FC0C4D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3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DA854-2F81-8E46-9A1C-08D78B623DA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4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1.sv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3E30AC-DE08-1D4F-495A-225AF40C280D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A2942-2620-C461-7C7D-527FE8334CE2}"/>
              </a:ext>
            </a:extLst>
          </p:cNvPr>
          <p:cNvGrpSpPr/>
          <p:nvPr/>
        </p:nvGrpSpPr>
        <p:grpSpPr>
          <a:xfrm>
            <a:off x="-3323212" y="3089059"/>
            <a:ext cx="12395298" cy="9482302"/>
            <a:chOff x="-3478193" y="2915024"/>
            <a:chExt cx="12395298" cy="9482302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9FAB5575-A1C1-F3CF-5ED2-2A5F925944C1}"/>
                </a:ext>
              </a:extLst>
            </p:cNvPr>
            <p:cNvSpPr/>
            <p:nvPr/>
          </p:nvSpPr>
          <p:spPr>
            <a:xfrm>
              <a:off x="4705186" y="6431869"/>
              <a:ext cx="3024000" cy="3345133"/>
            </a:xfrm>
            <a:custGeom>
              <a:avLst/>
              <a:gdLst/>
              <a:ahLst/>
              <a:cxnLst/>
              <a:rect l="l" t="t" r="r" b="b"/>
              <a:pathLst>
                <a:path w="3024000" h="3345133">
                  <a:moveTo>
                    <a:pt x="0" y="0"/>
                  </a:moveTo>
                  <a:lnTo>
                    <a:pt x="3024000" y="0"/>
                  </a:lnTo>
                  <a:lnTo>
                    <a:pt x="3024000" y="3345133"/>
                  </a:lnTo>
                  <a:lnTo>
                    <a:pt x="0" y="3345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B9C0EB6A-E460-AFC1-D79F-38E955A5813E}"/>
                </a:ext>
              </a:extLst>
            </p:cNvPr>
            <p:cNvSpPr/>
            <p:nvPr/>
          </p:nvSpPr>
          <p:spPr>
            <a:xfrm>
              <a:off x="4596778" y="2915024"/>
              <a:ext cx="4320327" cy="3624530"/>
            </a:xfrm>
            <a:custGeom>
              <a:avLst/>
              <a:gdLst/>
              <a:ahLst/>
              <a:cxnLst/>
              <a:rect l="l" t="t" r="r" b="b"/>
              <a:pathLst>
                <a:path w="4320327" h="3624530">
                  <a:moveTo>
                    <a:pt x="0" y="0"/>
                  </a:moveTo>
                  <a:lnTo>
                    <a:pt x="4320326" y="0"/>
                  </a:lnTo>
                  <a:lnTo>
                    <a:pt x="4320326" y="3624530"/>
                  </a:lnTo>
                  <a:lnTo>
                    <a:pt x="0" y="3624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6D56834E-7006-B786-C3A3-BDA7A7356223}"/>
                </a:ext>
              </a:extLst>
            </p:cNvPr>
            <p:cNvSpPr/>
            <p:nvPr/>
          </p:nvSpPr>
          <p:spPr>
            <a:xfrm>
              <a:off x="88227" y="8120526"/>
              <a:ext cx="2671933" cy="4276800"/>
            </a:xfrm>
            <a:custGeom>
              <a:avLst/>
              <a:gdLst/>
              <a:ahLst/>
              <a:cxnLst/>
              <a:rect l="l" t="t" r="r" b="b"/>
              <a:pathLst>
                <a:path w="2671933" h="4276800">
                  <a:moveTo>
                    <a:pt x="0" y="0"/>
                  </a:moveTo>
                  <a:lnTo>
                    <a:pt x="2671933" y="0"/>
                  </a:lnTo>
                  <a:lnTo>
                    <a:pt x="2671933" y="4276800"/>
                  </a:lnTo>
                  <a:lnTo>
                    <a:pt x="0" y="427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8CAC23F-4AC4-41CF-53CF-888D59253A0F}"/>
                </a:ext>
              </a:extLst>
            </p:cNvPr>
            <p:cNvSpPr/>
            <p:nvPr/>
          </p:nvSpPr>
          <p:spPr>
            <a:xfrm>
              <a:off x="-3478193" y="2915024"/>
              <a:ext cx="7504121" cy="5353974"/>
            </a:xfrm>
            <a:custGeom>
              <a:avLst/>
              <a:gdLst/>
              <a:ahLst/>
              <a:cxnLst/>
              <a:rect l="l" t="t" r="r" b="b"/>
              <a:pathLst>
                <a:path w="5281966" h="3768530">
                  <a:moveTo>
                    <a:pt x="0" y="0"/>
                  </a:moveTo>
                  <a:lnTo>
                    <a:pt x="5281966" y="0"/>
                  </a:lnTo>
                  <a:lnTo>
                    <a:pt x="5281966" y="3768530"/>
                  </a:lnTo>
                  <a:lnTo>
                    <a:pt x="0" y="376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5EA74BE-A7BE-106D-6CC6-3525D49A89AE}"/>
              </a:ext>
            </a:extLst>
          </p:cNvPr>
          <p:cNvSpPr/>
          <p:nvPr/>
        </p:nvSpPr>
        <p:spPr>
          <a:xfrm>
            <a:off x="391915" y="8831296"/>
            <a:ext cx="6074168" cy="783771"/>
          </a:xfrm>
          <a:prstGeom prst="roundRect">
            <a:avLst>
              <a:gd name="adj" fmla="val 7485"/>
            </a:avLst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211849-2ED6-6EB3-4673-08F6A76AD7E7}"/>
              </a:ext>
            </a:extLst>
          </p:cNvPr>
          <p:cNvSpPr txBox="1"/>
          <p:nvPr/>
        </p:nvSpPr>
        <p:spPr>
          <a:xfrm>
            <a:off x="391915" y="9023310"/>
            <a:ext cx="6074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Name: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F52F98-823B-5C25-800F-6EC98AF7BB2B}"/>
              </a:ext>
            </a:extLst>
          </p:cNvPr>
          <p:cNvSpPr txBox="1"/>
          <p:nvPr/>
        </p:nvSpPr>
        <p:spPr>
          <a:xfrm>
            <a:off x="4334000" y="9041532"/>
            <a:ext cx="6074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Class: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421DF3-937F-2552-A349-476E0144C873}"/>
              </a:ext>
            </a:extLst>
          </p:cNvPr>
          <p:cNvGrpSpPr/>
          <p:nvPr/>
        </p:nvGrpSpPr>
        <p:grpSpPr>
          <a:xfrm>
            <a:off x="273868" y="280926"/>
            <a:ext cx="6310263" cy="664564"/>
            <a:chOff x="273868" y="8887759"/>
            <a:chExt cx="6310263" cy="66456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D47EADFE-90CD-2299-900F-328441C03DF4}"/>
                </a:ext>
              </a:extLst>
            </p:cNvPr>
            <p:cNvGrpSpPr/>
            <p:nvPr/>
          </p:nvGrpSpPr>
          <p:grpSpPr>
            <a:xfrm>
              <a:off x="273868" y="8887759"/>
              <a:ext cx="6310263" cy="664564"/>
              <a:chOff x="0" y="0"/>
              <a:chExt cx="4752179" cy="500475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E9C1A7F-53C7-82AC-4C11-0C0BF754678D}"/>
                  </a:ext>
                </a:extLst>
              </p:cNvPr>
              <p:cNvSpPr/>
              <p:nvPr/>
            </p:nvSpPr>
            <p:spPr>
              <a:xfrm>
                <a:off x="0" y="0"/>
                <a:ext cx="4752179" cy="500475"/>
              </a:xfrm>
              <a:custGeom>
                <a:avLst/>
                <a:gdLst/>
                <a:ahLst/>
                <a:cxnLst/>
                <a:rect l="l" t="t" r="r" b="b"/>
                <a:pathLst>
                  <a:path w="4752179" h="500475">
                    <a:moveTo>
                      <a:pt x="4752179" y="0"/>
                    </a:moveTo>
                    <a:lnTo>
                      <a:pt x="0" y="0"/>
                    </a:lnTo>
                    <a:lnTo>
                      <a:pt x="101600" y="250237"/>
                    </a:lnTo>
                    <a:lnTo>
                      <a:pt x="0" y="500475"/>
                    </a:lnTo>
                    <a:lnTo>
                      <a:pt x="4752179" y="500475"/>
                    </a:lnTo>
                    <a:lnTo>
                      <a:pt x="4650579" y="250237"/>
                    </a:lnTo>
                    <a:lnTo>
                      <a:pt x="4752179" y="0"/>
                    </a:lnTo>
                    <a:close/>
                  </a:path>
                </a:pathLst>
              </a:custGeom>
              <a:solidFill>
                <a:srgbClr val="F2D22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79E1F7B4-B03D-ABEA-7969-324FB9231487}"/>
                  </a:ext>
                </a:extLst>
              </p:cNvPr>
              <p:cNvSpPr txBox="1"/>
              <p:nvPr/>
            </p:nvSpPr>
            <p:spPr>
              <a:xfrm>
                <a:off x="88900" y="-47625"/>
                <a:ext cx="4574379" cy="548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004EAE-608B-20B6-A725-258EE7BADDB7}"/>
                </a:ext>
              </a:extLst>
            </p:cNvPr>
            <p:cNvSpPr txBox="1"/>
            <p:nvPr/>
          </p:nvSpPr>
          <p:spPr>
            <a:xfrm>
              <a:off x="391916" y="8985392"/>
              <a:ext cx="6074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C3162"/>
                  </a:solidFill>
                  <a:latin typeface="Cavolini" panose="020B0604020202020204" pitchFamily="34" charset="0"/>
                  <a:ea typeface="Gaegu Bold"/>
                  <a:cs typeface="Cavolini" panose="020B0604020202020204" pitchFamily="34" charset="0"/>
                  <a:sym typeface="Gaegu Bold"/>
                </a:rPr>
                <a:t>The Living World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6D257D-AE30-2BEE-5AD3-40E14092374F}"/>
              </a:ext>
            </a:extLst>
          </p:cNvPr>
          <p:cNvSpPr txBox="1"/>
          <p:nvPr/>
        </p:nvSpPr>
        <p:spPr>
          <a:xfrm>
            <a:off x="742358" y="1847062"/>
            <a:ext cx="5373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Homework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5F798A-09E2-5F8E-FD00-8DE734BFEE84}"/>
              </a:ext>
            </a:extLst>
          </p:cNvPr>
          <p:cNvSpPr txBox="1"/>
          <p:nvPr/>
        </p:nvSpPr>
        <p:spPr>
          <a:xfrm>
            <a:off x="742358" y="1000976"/>
            <a:ext cx="5373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152419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6088-4F7E-CD4E-4BC6-5F6AB268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AAD326-0BD6-5DC6-A46F-525A00A3760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EFDA42-8C4B-EE40-9BE4-55D67B9D7AAF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BAE6EA-A230-B210-C261-A56151F52A21}"/>
              </a:ext>
            </a:extLst>
          </p:cNvPr>
          <p:cNvGrpSpPr/>
          <p:nvPr/>
        </p:nvGrpSpPr>
        <p:grpSpPr>
          <a:xfrm>
            <a:off x="1762497" y="353677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BBA0A25-C5C8-3FE0-EAC8-D7E3C8A9011A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3331A03-A99B-6DA6-DB42-79DFFD9F0234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1BF7819B-1407-DCBA-FDED-F01AE2A5BBA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1EB3F8C-5249-13DA-4134-51C0D02AA70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EBB15-3D1A-AC27-E9F1-51698EA4126F}"/>
              </a:ext>
            </a:extLst>
          </p:cNvPr>
          <p:cNvSpPr txBox="1"/>
          <p:nvPr/>
        </p:nvSpPr>
        <p:spPr>
          <a:xfrm>
            <a:off x="809897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8A6A1-8BD8-7E1F-33C7-D78418CBAC03}"/>
              </a:ext>
            </a:extLst>
          </p:cNvPr>
          <p:cNvSpPr txBox="1"/>
          <p:nvPr/>
        </p:nvSpPr>
        <p:spPr>
          <a:xfrm>
            <a:off x="96584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A86D2B-CABE-8835-21BE-E8BE89D99971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915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AFDB85-6BFD-1F72-632E-C01593A12C0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F3BC79-D9B2-98CD-B1A1-C3BB3B84440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4F0AAEB-1DB9-0A83-32B0-7752833F589A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6910B2-E21D-D8A3-A83F-DCFDBF6D3FF1}"/>
              </a:ext>
            </a:extLst>
          </p:cNvPr>
          <p:cNvSpPr txBox="1"/>
          <p:nvPr/>
        </p:nvSpPr>
        <p:spPr>
          <a:xfrm>
            <a:off x="674820" y="1210961"/>
            <a:ext cx="537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Rainforest Plant and Animal Adaptations </a:t>
            </a:r>
            <a:endParaRPr lang="en-US" sz="20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0A42B20-83AD-4B5D-D8C9-BF045BD251D6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A43E2648-11B0-B5F5-DE3F-CAAA0ED71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F91B3B1-8BC5-0EFB-B369-7A00A1EDA167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3593E-A119-0D07-FCED-D5350F826280}"/>
              </a:ext>
            </a:extLst>
          </p:cNvPr>
          <p:cNvSpPr txBox="1"/>
          <p:nvPr/>
        </p:nvSpPr>
        <p:spPr>
          <a:xfrm>
            <a:off x="187899" y="2196772"/>
            <a:ext cx="6524788" cy="167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Plants and animals in the tropical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 have special __________ that help them to ________ in this challenging ________. These ________ are called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________, and they include ways of finding food, staying safe, and dealing with heavy rainfall and intense heat.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C23BCF-7929-9AA9-A38F-58363DE50AD5}"/>
              </a:ext>
            </a:extLst>
          </p:cNvPr>
          <p:cNvSpPr/>
          <p:nvPr/>
        </p:nvSpPr>
        <p:spPr>
          <a:xfrm>
            <a:off x="287127" y="383910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9FE009-9E1B-8F81-DE33-A8599B6F33FA}"/>
              </a:ext>
            </a:extLst>
          </p:cNvPr>
          <p:cNvSpPr txBox="1"/>
          <p:nvPr/>
        </p:nvSpPr>
        <p:spPr>
          <a:xfrm>
            <a:off x="575854" y="3807646"/>
            <a:ext cx="617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Complete the table by matching each adaptation to the correct benefit.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EC91F-466C-0892-D8CD-414935ECE68A}"/>
              </a:ext>
            </a:extLst>
          </p:cNvPr>
          <p:cNvSpPr txBox="1"/>
          <p:nvPr/>
        </p:nvSpPr>
        <p:spPr>
          <a:xfrm rot="16200000">
            <a:off x="540637" y="9132613"/>
            <a:ext cx="91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Plant Adaptations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D8FE-4AE8-CE23-B399-984AA44BEF49}"/>
              </a:ext>
            </a:extLst>
          </p:cNvPr>
          <p:cNvSpPr txBox="1"/>
          <p:nvPr/>
        </p:nvSpPr>
        <p:spPr>
          <a:xfrm>
            <a:off x="575854" y="1836275"/>
            <a:ext cx="61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blanks: adaptations, survive, climate, features, rainforest, resources</a:t>
            </a:r>
            <a:endParaRPr lang="en-GB" sz="14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15CA541-F4C7-0EDE-EBC7-94D138D337D4}"/>
              </a:ext>
            </a:extLst>
          </p:cNvPr>
          <p:cNvGraphicFramePr>
            <a:graphicFrameLocks noGrp="1"/>
          </p:cNvGraphicFramePr>
          <p:nvPr/>
        </p:nvGraphicFramePr>
        <p:xfrm>
          <a:off x="271147" y="4275004"/>
          <a:ext cx="6420825" cy="467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724">
                  <a:extLst>
                    <a:ext uri="{9D8B030D-6E8A-4147-A177-3AD203B41FA5}">
                      <a16:colId xmlns:a16="http://schemas.microsoft.com/office/drawing/2014/main" val="3805625699"/>
                    </a:ext>
                  </a:extLst>
                </a:gridCol>
                <a:gridCol w="1053789">
                  <a:extLst>
                    <a:ext uri="{9D8B030D-6E8A-4147-A177-3AD203B41FA5}">
                      <a16:colId xmlns:a16="http://schemas.microsoft.com/office/drawing/2014/main" val="1603409028"/>
                    </a:ext>
                  </a:extLst>
                </a:gridCol>
                <a:gridCol w="3428312">
                  <a:extLst>
                    <a:ext uri="{9D8B030D-6E8A-4147-A177-3AD203B41FA5}">
                      <a16:colId xmlns:a16="http://schemas.microsoft.com/office/drawing/2014/main" val="3286231954"/>
                    </a:ext>
                  </a:extLst>
                </a:gridCol>
              </a:tblGrid>
              <a:tr h="179583">
                <a:tc>
                  <a:txBody>
                    <a:bodyPr/>
                    <a:lstStyle/>
                    <a:p>
                      <a:r>
                        <a:rPr lang="en-GB" sz="13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Adaptation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u="sng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3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Benefit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27828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Buttress roots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Prevent fungus and bacteria from growing on leaves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905372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Tree Frog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Allow trees to grow very tall and remain stable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965068"/>
                  </a:ext>
                </a:extLst>
              </a:tr>
              <a:tr h="179583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Flexible leaf stems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Repel rainwater and shed it quickly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830024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Thin, smooth bark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Maximise sunlight capture during the day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388734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Toucan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Reduce the risk of epiphytes attaching to the tree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104248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Sloth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Camouflaged fur and slow movement to avoid predators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617490"/>
                  </a:ext>
                </a:extLst>
              </a:tr>
              <a:tr h="4140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Waxy leaves with drip tips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Suction pads to grip leaves and branches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7728874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Anteater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Large bill for reaching and eating fruit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754859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Leaves in the under-canopy are large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Long, sticky tongue for catching insects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262997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37DB41B7-7BCC-ED27-8A08-03DBA6030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617" y="8985392"/>
            <a:ext cx="697131" cy="69713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BDE4210-E26F-5FD8-3B65-2B7EA2120BDB}"/>
              </a:ext>
            </a:extLst>
          </p:cNvPr>
          <p:cNvSpPr txBox="1"/>
          <p:nvPr/>
        </p:nvSpPr>
        <p:spPr>
          <a:xfrm rot="16200000">
            <a:off x="1564650" y="9132613"/>
            <a:ext cx="91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Animal Adaptations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FA81C55-13CF-AF8F-0138-4A2A1CBED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6266" y="8985392"/>
            <a:ext cx="689882" cy="6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AFCF-EE48-E189-3949-348D75F8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31E578-6142-2AD4-2B4E-166D36040ABA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B245C24-B4B5-B4CC-9788-BC74953DFB9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E6212945-5789-E537-1E2C-B6C60206662F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56E8854-2B7B-5C80-4E2A-0956FF0178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542302C-0A09-00DD-13AF-67DA78A74EB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9A2AB576-67EC-688A-B5C9-00D462998B01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3E2156F-C513-322C-0C88-FC9A561BC845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A9810-37FB-FF08-F3D6-52F693B238C3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D02F8-2970-958C-6825-4C8E0093FBB0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6B2C2A6-D3BC-95BC-E830-7AD5C468AD7C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BE280A-6186-F630-073B-A8BAA98383F6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28869A-C012-D579-B09E-E7F958580623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8B6F41-BFCA-17A0-6981-F6286B64735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1FD8BD-1083-B1E5-366B-1341D957560E}"/>
              </a:ext>
            </a:extLst>
          </p:cNvPr>
          <p:cNvSpPr txBox="1"/>
          <p:nvPr/>
        </p:nvSpPr>
        <p:spPr>
          <a:xfrm>
            <a:off x="246108" y="4693097"/>
            <a:ext cx="5184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Animals like sloths move slowly to avoid being spotted by predators.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2BF39-0973-98B9-6523-9F02F9549BEB}"/>
              </a:ext>
            </a:extLst>
          </p:cNvPr>
          <p:cNvSpPr txBox="1"/>
          <p:nvPr/>
        </p:nvSpPr>
        <p:spPr>
          <a:xfrm>
            <a:off x="261744" y="5193927"/>
            <a:ext cx="5087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All rainforest plants grow deep roots to reach underground water.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9A9F2B-313C-2CCE-2C8B-30E8DF251854}"/>
              </a:ext>
            </a:extLst>
          </p:cNvPr>
          <p:cNvSpPr txBox="1"/>
          <p:nvPr/>
        </p:nvSpPr>
        <p:spPr>
          <a:xfrm>
            <a:off x="244489" y="5674868"/>
            <a:ext cx="53845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Epiphytes grow in soil to absorb nutrients more easily.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0C0ED3-B1F5-2567-1287-128D23ACF31D}"/>
              </a:ext>
            </a:extLst>
          </p:cNvPr>
          <p:cNvSpPr txBox="1"/>
          <p:nvPr/>
        </p:nvSpPr>
        <p:spPr>
          <a:xfrm>
            <a:off x="5312359" y="3940916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B78FA-DEAC-5800-4157-356EEDBBF10F}"/>
              </a:ext>
            </a:extLst>
          </p:cNvPr>
          <p:cNvSpPr txBox="1"/>
          <p:nvPr/>
        </p:nvSpPr>
        <p:spPr>
          <a:xfrm>
            <a:off x="5918532" y="3934652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4F755152-0FD8-FE28-0EE4-B631D6567033}"/>
              </a:ext>
            </a:extLst>
          </p:cNvPr>
          <p:cNvSpPr/>
          <p:nvPr/>
        </p:nvSpPr>
        <p:spPr>
          <a:xfrm>
            <a:off x="5541198" y="43160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6269C805-A5C5-EB4D-3551-659BEE79AC3C}"/>
              </a:ext>
            </a:extLst>
          </p:cNvPr>
          <p:cNvSpPr/>
          <p:nvPr/>
        </p:nvSpPr>
        <p:spPr>
          <a:xfrm>
            <a:off x="6147371" y="42960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34">
            <a:extLst>
              <a:ext uri="{FF2B5EF4-FFF2-40B4-BE49-F238E27FC236}">
                <a16:creationId xmlns:a16="http://schemas.microsoft.com/office/drawing/2014/main" id="{B5A8DF81-EE8C-F951-3063-6937807CACBC}"/>
              </a:ext>
            </a:extLst>
          </p:cNvPr>
          <p:cNvSpPr/>
          <p:nvPr/>
        </p:nvSpPr>
        <p:spPr>
          <a:xfrm>
            <a:off x="5541198" y="475854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7">
            <a:extLst>
              <a:ext uri="{FF2B5EF4-FFF2-40B4-BE49-F238E27FC236}">
                <a16:creationId xmlns:a16="http://schemas.microsoft.com/office/drawing/2014/main" id="{8E80716F-B29F-59EF-E758-E72EE42DAA39}"/>
              </a:ext>
            </a:extLst>
          </p:cNvPr>
          <p:cNvSpPr/>
          <p:nvPr/>
        </p:nvSpPr>
        <p:spPr>
          <a:xfrm>
            <a:off x="6147371" y="477472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8">
            <a:extLst>
              <a:ext uri="{FF2B5EF4-FFF2-40B4-BE49-F238E27FC236}">
                <a16:creationId xmlns:a16="http://schemas.microsoft.com/office/drawing/2014/main" id="{F9FBCFBF-5A2A-C6CE-154D-676C314E98DF}"/>
              </a:ext>
            </a:extLst>
          </p:cNvPr>
          <p:cNvSpPr/>
          <p:nvPr/>
        </p:nvSpPr>
        <p:spPr>
          <a:xfrm>
            <a:off x="5541198" y="522866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0C13BF30-48B4-0997-2B37-10B98CD10EB9}"/>
              </a:ext>
            </a:extLst>
          </p:cNvPr>
          <p:cNvSpPr/>
          <p:nvPr/>
        </p:nvSpPr>
        <p:spPr>
          <a:xfrm>
            <a:off x="6147371" y="523319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49">
            <a:extLst>
              <a:ext uri="{FF2B5EF4-FFF2-40B4-BE49-F238E27FC236}">
                <a16:creationId xmlns:a16="http://schemas.microsoft.com/office/drawing/2014/main" id="{EA7A5D15-ECF6-62A6-A6F1-A72670BC39B2}"/>
              </a:ext>
            </a:extLst>
          </p:cNvPr>
          <p:cNvSpPr/>
          <p:nvPr/>
        </p:nvSpPr>
        <p:spPr>
          <a:xfrm>
            <a:off x="5541198" y="56886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50">
            <a:extLst>
              <a:ext uri="{FF2B5EF4-FFF2-40B4-BE49-F238E27FC236}">
                <a16:creationId xmlns:a16="http://schemas.microsoft.com/office/drawing/2014/main" id="{999B2A47-8025-120A-A7B3-C70A5BF23E09}"/>
              </a:ext>
            </a:extLst>
          </p:cNvPr>
          <p:cNvSpPr/>
          <p:nvPr/>
        </p:nvSpPr>
        <p:spPr>
          <a:xfrm>
            <a:off x="6147371" y="568511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B180A0-32DB-16D8-F1EB-040643B57A76}"/>
              </a:ext>
            </a:extLst>
          </p:cNvPr>
          <p:cNvSpPr txBox="1"/>
          <p:nvPr/>
        </p:nvSpPr>
        <p:spPr>
          <a:xfrm>
            <a:off x="230042" y="4235347"/>
            <a:ext cx="503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Trees in the rainforest have thick bark to protect them from the cold.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CA8CDD-852E-7880-3E24-4932440CFFAF}"/>
              </a:ext>
            </a:extLst>
          </p:cNvPr>
          <p:cNvSpPr/>
          <p:nvPr/>
        </p:nvSpPr>
        <p:spPr>
          <a:xfrm>
            <a:off x="228546" y="153367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1DE819-C391-DAA9-3D10-4C46EB6E2B77}"/>
              </a:ext>
            </a:extLst>
          </p:cNvPr>
          <p:cNvSpPr txBox="1"/>
          <p:nvPr/>
        </p:nvSpPr>
        <p:spPr>
          <a:xfrm>
            <a:off x="519097" y="3861516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C372BD-9F3B-B7D1-6F6C-5FD7B35C5858}"/>
              </a:ext>
            </a:extLst>
          </p:cNvPr>
          <p:cNvSpPr txBox="1"/>
          <p:nvPr/>
        </p:nvSpPr>
        <p:spPr>
          <a:xfrm>
            <a:off x="221213" y="1788972"/>
            <a:ext cx="6524788" cy="216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 animals have special adaptations. Some animals use ____________ to blend into their surroundings, helping them hide from predators. Many are __________, meaning they are active at night when it is cooler. Animals like monkeys have strong __________ to help them swing and __________ trees. Some rainforest animals can __________ through rivers, and others have a specialised __________ so they can eat only one type of plant or insect.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240C0D-B6D1-5236-8F4C-5D98F60225DE}"/>
              </a:ext>
            </a:extLst>
          </p:cNvPr>
          <p:cNvSpPr txBox="1"/>
          <p:nvPr/>
        </p:nvSpPr>
        <p:spPr>
          <a:xfrm>
            <a:off x="516133" y="1564273"/>
            <a:ext cx="61915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blanks: diet, camouflage, climb, nocturnal, swim, limbs</a:t>
            </a:r>
            <a:endParaRPr lang="en-GB" sz="12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DBCB26F-FFEA-F302-FA4B-2F42802555FC}"/>
              </a:ext>
            </a:extLst>
          </p:cNvPr>
          <p:cNvSpPr/>
          <p:nvPr/>
        </p:nvSpPr>
        <p:spPr>
          <a:xfrm>
            <a:off x="230042" y="390936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364969-E089-DC4F-DA5F-FEFA8CC9F54B}"/>
              </a:ext>
            </a:extLst>
          </p:cNvPr>
          <p:cNvSpPr txBox="1"/>
          <p:nvPr/>
        </p:nvSpPr>
        <p:spPr>
          <a:xfrm>
            <a:off x="217696" y="6089053"/>
            <a:ext cx="5384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rainforest climate encourages adaptations that manage heat and rainfall.</a:t>
            </a:r>
          </a:p>
        </p:txBody>
      </p:sp>
      <p:sp>
        <p:nvSpPr>
          <p:cNvPr id="91" name="Rounded Rectangle 49">
            <a:extLst>
              <a:ext uri="{FF2B5EF4-FFF2-40B4-BE49-F238E27FC236}">
                <a16:creationId xmlns:a16="http://schemas.microsoft.com/office/drawing/2014/main" id="{5727F506-9824-E81E-2F7A-13DF5E453AD7}"/>
              </a:ext>
            </a:extLst>
          </p:cNvPr>
          <p:cNvSpPr/>
          <p:nvPr/>
        </p:nvSpPr>
        <p:spPr>
          <a:xfrm>
            <a:off x="5541198" y="617580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ounded Rectangle 50">
            <a:extLst>
              <a:ext uri="{FF2B5EF4-FFF2-40B4-BE49-F238E27FC236}">
                <a16:creationId xmlns:a16="http://schemas.microsoft.com/office/drawing/2014/main" id="{8EFFBC8C-4FF7-B65F-1B2E-A6636CA962FC}"/>
              </a:ext>
            </a:extLst>
          </p:cNvPr>
          <p:cNvSpPr/>
          <p:nvPr/>
        </p:nvSpPr>
        <p:spPr>
          <a:xfrm>
            <a:off x="6147371" y="617222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F7A83B3-2063-6443-542D-C9A85BF13BF2}"/>
              </a:ext>
            </a:extLst>
          </p:cNvPr>
          <p:cNvSpPr/>
          <p:nvPr/>
        </p:nvSpPr>
        <p:spPr>
          <a:xfrm>
            <a:off x="228546" y="663920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689D347-EB63-BBD5-E8FC-87AECEC3A7C9}"/>
              </a:ext>
            </a:extLst>
          </p:cNvPr>
          <p:cNvSpPr txBox="1"/>
          <p:nvPr/>
        </p:nvSpPr>
        <p:spPr>
          <a:xfrm>
            <a:off x="516133" y="6598610"/>
            <a:ext cx="6366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adaptation helps rainforest trees support their great height and cope with nutrient-poor soils?</a:t>
            </a:r>
            <a:endParaRPr lang="en-GB" sz="13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5" name="Rounded Rectangle 43">
            <a:extLst>
              <a:ext uri="{FF2B5EF4-FFF2-40B4-BE49-F238E27FC236}">
                <a16:creationId xmlns:a16="http://schemas.microsoft.com/office/drawing/2014/main" id="{18ABBB4F-42C8-189F-882F-53771A049645}"/>
              </a:ext>
            </a:extLst>
          </p:cNvPr>
          <p:cNvSpPr/>
          <p:nvPr/>
        </p:nvSpPr>
        <p:spPr>
          <a:xfrm>
            <a:off x="491915" y="714102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3F27DCD-D5D7-94D9-2673-6BD7B4B338B3}"/>
              </a:ext>
            </a:extLst>
          </p:cNvPr>
          <p:cNvSpPr txBox="1"/>
          <p:nvPr/>
        </p:nvSpPr>
        <p:spPr>
          <a:xfrm>
            <a:off x="830901" y="7079455"/>
            <a:ext cx="289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Deep taproots reaching mineral layers deep underground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7" name="Rounded Rectangle 46">
            <a:extLst>
              <a:ext uri="{FF2B5EF4-FFF2-40B4-BE49-F238E27FC236}">
                <a16:creationId xmlns:a16="http://schemas.microsoft.com/office/drawing/2014/main" id="{F139D911-3D2F-C994-9E9B-1D253AF23B17}"/>
              </a:ext>
            </a:extLst>
          </p:cNvPr>
          <p:cNvSpPr/>
          <p:nvPr/>
        </p:nvSpPr>
        <p:spPr>
          <a:xfrm>
            <a:off x="494918" y="754478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695AF59-9F03-5E1C-152C-38C8454BD312}"/>
              </a:ext>
            </a:extLst>
          </p:cNvPr>
          <p:cNvSpPr txBox="1"/>
          <p:nvPr/>
        </p:nvSpPr>
        <p:spPr>
          <a:xfrm>
            <a:off x="823501" y="7476985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Buttress roots spreading </a:t>
            </a:r>
            <a:b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wide near the surface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9" name="Rounded Rectangle 48">
            <a:extLst>
              <a:ext uri="{FF2B5EF4-FFF2-40B4-BE49-F238E27FC236}">
                <a16:creationId xmlns:a16="http://schemas.microsoft.com/office/drawing/2014/main" id="{DBCF7911-3696-648D-150A-9D9469A43DE3}"/>
              </a:ext>
            </a:extLst>
          </p:cNvPr>
          <p:cNvSpPr/>
          <p:nvPr/>
        </p:nvSpPr>
        <p:spPr>
          <a:xfrm>
            <a:off x="3648972" y="712825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21786C8-80F0-D373-DEB6-1C5992E68926}"/>
              </a:ext>
            </a:extLst>
          </p:cNvPr>
          <p:cNvSpPr txBox="1"/>
          <p:nvPr/>
        </p:nvSpPr>
        <p:spPr>
          <a:xfrm>
            <a:off x="4008226" y="7061932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Thick, rough bark to anchor to sloped ground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1" name="Rounded Rectangle 50">
            <a:extLst>
              <a:ext uri="{FF2B5EF4-FFF2-40B4-BE49-F238E27FC236}">
                <a16:creationId xmlns:a16="http://schemas.microsoft.com/office/drawing/2014/main" id="{CC5DFDD1-D5FC-4AAB-801C-92AA37900181}"/>
              </a:ext>
            </a:extLst>
          </p:cNvPr>
          <p:cNvSpPr/>
          <p:nvPr/>
        </p:nvSpPr>
        <p:spPr>
          <a:xfrm>
            <a:off x="3654804" y="755068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AE99129-6257-9D03-FB4C-263C3D8D9B98}"/>
              </a:ext>
            </a:extLst>
          </p:cNvPr>
          <p:cNvSpPr txBox="1"/>
          <p:nvPr/>
        </p:nvSpPr>
        <p:spPr>
          <a:xfrm>
            <a:off x="4016730" y="7482552"/>
            <a:ext cx="269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Very narrow root systems to avoid competition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8FC7F65-970B-9F33-AC02-B51A87BAFA46}"/>
              </a:ext>
            </a:extLst>
          </p:cNvPr>
          <p:cNvSpPr/>
          <p:nvPr/>
        </p:nvSpPr>
        <p:spPr>
          <a:xfrm>
            <a:off x="230475" y="806416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79E48B-6D81-7B0C-541C-F49F6D86E937}"/>
              </a:ext>
            </a:extLst>
          </p:cNvPr>
          <p:cNvSpPr txBox="1"/>
          <p:nvPr/>
        </p:nvSpPr>
        <p:spPr>
          <a:xfrm>
            <a:off x="516133" y="8014021"/>
            <a:ext cx="6366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adaptation do the leaves of many rainforest shrubs have to cope with high rainfall?</a:t>
            </a:r>
            <a:endParaRPr lang="en-GB" sz="13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6" name="Rounded Rectangle 43">
            <a:extLst>
              <a:ext uri="{FF2B5EF4-FFF2-40B4-BE49-F238E27FC236}">
                <a16:creationId xmlns:a16="http://schemas.microsoft.com/office/drawing/2014/main" id="{1A076B29-0733-88A9-004B-B77624EB6EE0}"/>
              </a:ext>
            </a:extLst>
          </p:cNvPr>
          <p:cNvSpPr/>
          <p:nvPr/>
        </p:nvSpPr>
        <p:spPr>
          <a:xfrm>
            <a:off x="475342" y="855434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B84411-E60F-5F47-D084-787C95E69D06}"/>
              </a:ext>
            </a:extLst>
          </p:cNvPr>
          <p:cNvSpPr txBox="1"/>
          <p:nvPr/>
        </p:nvSpPr>
        <p:spPr>
          <a:xfrm>
            <a:off x="768097" y="8474547"/>
            <a:ext cx="27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Thick, waxy leaves with drip tips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8" name="Rounded Rectangle 46">
            <a:extLst>
              <a:ext uri="{FF2B5EF4-FFF2-40B4-BE49-F238E27FC236}">
                <a16:creationId xmlns:a16="http://schemas.microsoft.com/office/drawing/2014/main" id="{D74623EB-0A94-530A-AEE1-DAA18D91EE95}"/>
              </a:ext>
            </a:extLst>
          </p:cNvPr>
          <p:cNvSpPr/>
          <p:nvPr/>
        </p:nvSpPr>
        <p:spPr>
          <a:xfrm>
            <a:off x="475342" y="896695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CA20149-AE50-A72F-17DC-7FD6BE02F804}"/>
              </a:ext>
            </a:extLst>
          </p:cNvPr>
          <p:cNvSpPr txBox="1"/>
          <p:nvPr/>
        </p:nvSpPr>
        <p:spPr>
          <a:xfrm>
            <a:off x="778549" y="8983185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Very small, needle-like leaves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0" name="Rounded Rectangle 48">
            <a:extLst>
              <a:ext uri="{FF2B5EF4-FFF2-40B4-BE49-F238E27FC236}">
                <a16:creationId xmlns:a16="http://schemas.microsoft.com/office/drawing/2014/main" id="{5E563A80-67B2-EA4F-68D7-1ADC64A71A8D}"/>
              </a:ext>
            </a:extLst>
          </p:cNvPr>
          <p:cNvSpPr/>
          <p:nvPr/>
        </p:nvSpPr>
        <p:spPr>
          <a:xfrm>
            <a:off x="3648972" y="855032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85BEBB-49EC-EDE4-B54B-235C0A6EB0DE}"/>
              </a:ext>
            </a:extLst>
          </p:cNvPr>
          <p:cNvSpPr txBox="1"/>
          <p:nvPr/>
        </p:nvSpPr>
        <p:spPr>
          <a:xfrm>
            <a:off x="3966213" y="8468277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Leaves oriented horizontally to catch water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2" name="Rounded Rectangle 50">
            <a:extLst>
              <a:ext uri="{FF2B5EF4-FFF2-40B4-BE49-F238E27FC236}">
                <a16:creationId xmlns:a16="http://schemas.microsoft.com/office/drawing/2014/main" id="{20A361E4-1B24-B3DB-8BF8-F18A291D3764}"/>
              </a:ext>
            </a:extLst>
          </p:cNvPr>
          <p:cNvSpPr/>
          <p:nvPr/>
        </p:nvSpPr>
        <p:spPr>
          <a:xfrm>
            <a:off x="3648972" y="895956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4AC8F9E-4E6B-5102-732E-7BA0EC957762}"/>
              </a:ext>
            </a:extLst>
          </p:cNvPr>
          <p:cNvSpPr txBox="1"/>
          <p:nvPr/>
        </p:nvSpPr>
        <p:spPr>
          <a:xfrm>
            <a:off x="3974395" y="8887354"/>
            <a:ext cx="246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Leaf surfaces covered in sticky hairs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</p:spTree>
    <p:extLst>
      <p:ext uri="{BB962C8B-B14F-4D97-AF65-F5344CB8AC3E}">
        <p14:creationId xmlns:p14="http://schemas.microsoft.com/office/powerpoint/2010/main" val="250857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6088-4F7E-CD4E-4BC6-5F6AB268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AAD326-0BD6-5DC6-A46F-525A00A3760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EFDA42-8C4B-EE40-9BE4-55D67B9D7AAF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BAE6EA-A230-B210-C261-A56151F52A21}"/>
              </a:ext>
            </a:extLst>
          </p:cNvPr>
          <p:cNvGrpSpPr/>
          <p:nvPr/>
        </p:nvGrpSpPr>
        <p:grpSpPr>
          <a:xfrm>
            <a:off x="1797786" y="353677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BBA0A25-C5C8-3FE0-EAC8-D7E3C8A9011A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3331A03-A99B-6DA6-DB42-79DFFD9F0234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1BF7819B-1407-DCBA-FDED-F01AE2A5BBA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1EB3F8C-5249-13DA-4134-51C0D02AA70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EBB15-3D1A-AC27-E9F1-51698EA4126F}"/>
              </a:ext>
            </a:extLst>
          </p:cNvPr>
          <p:cNvSpPr txBox="1"/>
          <p:nvPr/>
        </p:nvSpPr>
        <p:spPr>
          <a:xfrm>
            <a:off x="742359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8A6A1-8BD8-7E1F-33C7-D78418CBAC03}"/>
              </a:ext>
            </a:extLst>
          </p:cNvPr>
          <p:cNvSpPr txBox="1"/>
          <p:nvPr/>
        </p:nvSpPr>
        <p:spPr>
          <a:xfrm>
            <a:off x="1001129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A86D2B-CABE-8835-21BE-E8BE89D99971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915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AFDB85-6BFD-1F72-632E-C01593A12C0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F3BC79-D9B2-98CD-B1A1-C3BB3B84440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4F0AAEB-1DB9-0A83-32B0-7752833F589A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6910B2-E21D-D8A3-A83F-DCFDBF6D3FF1}"/>
              </a:ext>
            </a:extLst>
          </p:cNvPr>
          <p:cNvSpPr txBox="1"/>
          <p:nvPr/>
        </p:nvSpPr>
        <p:spPr>
          <a:xfrm>
            <a:off x="742359" y="1145087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Issues relating to biodiversity in the tropical rainforest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0A42B20-83AD-4B5D-D8C9-BF045BD251D6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A43E2648-11B0-B5F5-DE3F-CAAA0ED71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F91B3B1-8BC5-0EFB-B369-7A00A1EDA167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3593E-A119-0D07-FCED-D5350F826280}"/>
              </a:ext>
            </a:extLst>
          </p:cNvPr>
          <p:cNvSpPr txBox="1"/>
          <p:nvPr/>
        </p:nvSpPr>
        <p:spPr>
          <a:xfrm>
            <a:off x="194153" y="2589819"/>
            <a:ext cx="6524788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Biodiversity is the variety of all living things in an __________. Tropical rainforests are some of the most __________ places on Earth, home to more than half of all known __________. Each plant and animal plays a role, with high levels of _______________ between organisms. When one species is lost, it can affect many others. Deforestation can lead to the loss of __________ and may even cause the __________ of species.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C23BCF-7929-9AA9-A38F-58363DE50AD5}"/>
              </a:ext>
            </a:extLst>
          </p:cNvPr>
          <p:cNvSpPr/>
          <p:nvPr/>
        </p:nvSpPr>
        <p:spPr>
          <a:xfrm>
            <a:off x="287127" y="491652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9FE009-9E1B-8F81-DE33-A8599B6F33FA}"/>
              </a:ext>
            </a:extLst>
          </p:cNvPr>
          <p:cNvSpPr txBox="1"/>
          <p:nvPr/>
        </p:nvSpPr>
        <p:spPr>
          <a:xfrm>
            <a:off x="575854" y="4925996"/>
            <a:ext cx="617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Draw lines or label the correct definitions.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EC91F-466C-0892-D8CD-414935ECE68A}"/>
              </a:ext>
            </a:extLst>
          </p:cNvPr>
          <p:cNvSpPr txBox="1"/>
          <p:nvPr/>
        </p:nvSpPr>
        <p:spPr>
          <a:xfrm rot="16200000">
            <a:off x="540637" y="9132613"/>
            <a:ext cx="91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Plant Adaptations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D8FE-4AE8-CE23-B399-984AA44BEF49}"/>
              </a:ext>
            </a:extLst>
          </p:cNvPr>
          <p:cNvSpPr txBox="1"/>
          <p:nvPr/>
        </p:nvSpPr>
        <p:spPr>
          <a:xfrm>
            <a:off x="575854" y="1836275"/>
            <a:ext cx="61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Biodiversity? - Complete the paragraph using the words below: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15CA541-F4C7-0EDE-EBC7-94D138D337D4}"/>
              </a:ext>
            </a:extLst>
          </p:cNvPr>
          <p:cNvGraphicFramePr>
            <a:graphicFrameLocks noGrp="1"/>
          </p:cNvGraphicFramePr>
          <p:nvPr/>
        </p:nvGraphicFramePr>
        <p:xfrm>
          <a:off x="285535" y="5259775"/>
          <a:ext cx="6420825" cy="2172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724">
                  <a:extLst>
                    <a:ext uri="{9D8B030D-6E8A-4147-A177-3AD203B41FA5}">
                      <a16:colId xmlns:a16="http://schemas.microsoft.com/office/drawing/2014/main" val="3805625699"/>
                    </a:ext>
                  </a:extLst>
                </a:gridCol>
                <a:gridCol w="246438">
                  <a:extLst>
                    <a:ext uri="{9D8B030D-6E8A-4147-A177-3AD203B41FA5}">
                      <a16:colId xmlns:a16="http://schemas.microsoft.com/office/drawing/2014/main" val="1603409028"/>
                    </a:ext>
                  </a:extLst>
                </a:gridCol>
                <a:gridCol w="4235663">
                  <a:extLst>
                    <a:ext uri="{9D8B030D-6E8A-4147-A177-3AD203B41FA5}">
                      <a16:colId xmlns:a16="http://schemas.microsoft.com/office/drawing/2014/main" val="3286231954"/>
                    </a:ext>
                  </a:extLst>
                </a:gridCol>
              </a:tblGrid>
              <a:tr h="179583">
                <a:tc>
                  <a:txBody>
                    <a:bodyPr/>
                    <a:lstStyle/>
                    <a:p>
                      <a:r>
                        <a:rPr lang="en-GB" sz="13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Deforestation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u="sng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3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Benefit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27828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Biodiversity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Damage to the natural home of organisms. 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905372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Endangered species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Protecting and managing natural environments.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965068"/>
                  </a:ext>
                </a:extLst>
              </a:tr>
              <a:tr h="179583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Conservation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variety of plant and animal life in a particular habitat.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830024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Habitat destruction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 species that is at risk of extinction.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388734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Deforestation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cutting down and removal of trees.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104248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37DB41B7-7BCC-ED27-8A08-03DBA6030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617" y="8985392"/>
            <a:ext cx="697131" cy="69713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BDE4210-E26F-5FD8-3B65-2B7EA2120BDB}"/>
              </a:ext>
            </a:extLst>
          </p:cNvPr>
          <p:cNvSpPr txBox="1"/>
          <p:nvPr/>
        </p:nvSpPr>
        <p:spPr>
          <a:xfrm rot="16200000">
            <a:off x="1564650" y="9132613"/>
            <a:ext cx="91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Animal Adaptations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FA81C55-13CF-AF8F-0138-4A2A1CBED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6266" y="8985392"/>
            <a:ext cx="689882" cy="689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4492EA-BE5C-BAF9-983E-557CAE1095CE}"/>
              </a:ext>
            </a:extLst>
          </p:cNvPr>
          <p:cNvSpPr txBox="1"/>
          <p:nvPr/>
        </p:nvSpPr>
        <p:spPr>
          <a:xfrm>
            <a:off x="70345" y="2340223"/>
            <a:ext cx="6634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species ecosystem diverse extinction habitats interdependence</a:t>
            </a:r>
            <a:endParaRPr lang="en-GB" sz="13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022058-2ED7-BD2E-6255-175F861F134E}"/>
              </a:ext>
            </a:extLst>
          </p:cNvPr>
          <p:cNvSpPr/>
          <p:nvPr/>
        </p:nvSpPr>
        <p:spPr>
          <a:xfrm>
            <a:off x="285535" y="753299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A56D11-2003-DCDC-ABA1-97DA531404C6}"/>
              </a:ext>
            </a:extLst>
          </p:cNvPr>
          <p:cNvSpPr txBox="1"/>
          <p:nvPr/>
        </p:nvSpPr>
        <p:spPr>
          <a:xfrm>
            <a:off x="636334" y="7549712"/>
            <a:ext cx="60705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Why is biodiversity important in tropical rainforests?</a:t>
            </a:r>
            <a:endParaRPr lang="en-GB" sz="13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6" name="Rounded Rectangle 43">
            <a:extLst>
              <a:ext uri="{FF2B5EF4-FFF2-40B4-BE49-F238E27FC236}">
                <a16:creationId xmlns:a16="http://schemas.microsoft.com/office/drawing/2014/main" id="{612F6D99-D134-DF7F-7BB1-2507E2820EF2}"/>
              </a:ext>
            </a:extLst>
          </p:cNvPr>
          <p:cNvSpPr/>
          <p:nvPr/>
        </p:nvSpPr>
        <p:spPr>
          <a:xfrm>
            <a:off x="273910" y="80251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22239A-CD6E-3ADD-0B0E-256653337468}"/>
              </a:ext>
            </a:extLst>
          </p:cNvPr>
          <p:cNvSpPr txBox="1"/>
          <p:nvPr/>
        </p:nvSpPr>
        <p:spPr>
          <a:xfrm>
            <a:off x="612896" y="7963579"/>
            <a:ext cx="308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provides fewer opportunities for species to survive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0" name="Rounded Rectangle 46">
            <a:extLst>
              <a:ext uri="{FF2B5EF4-FFF2-40B4-BE49-F238E27FC236}">
                <a16:creationId xmlns:a16="http://schemas.microsoft.com/office/drawing/2014/main" id="{CCA81783-FDAB-E16C-CB6F-FEF1FCD7D864}"/>
              </a:ext>
            </a:extLst>
          </p:cNvPr>
          <p:cNvSpPr/>
          <p:nvPr/>
        </p:nvSpPr>
        <p:spPr>
          <a:xfrm>
            <a:off x="276913" y="85863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1D6824-0459-0DC8-270C-C58BB56A52D4}"/>
              </a:ext>
            </a:extLst>
          </p:cNvPr>
          <p:cNvSpPr txBox="1"/>
          <p:nvPr/>
        </p:nvSpPr>
        <p:spPr>
          <a:xfrm>
            <a:off x="615167" y="8607604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helps create deserts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C0464312-CA79-F958-A7D9-6CB632A179FF}"/>
              </a:ext>
            </a:extLst>
          </p:cNvPr>
          <p:cNvSpPr/>
          <p:nvPr/>
        </p:nvSpPr>
        <p:spPr>
          <a:xfrm>
            <a:off x="3648972" y="801238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F047-F1D6-02C4-2867-0DE09692BEC5}"/>
              </a:ext>
            </a:extLst>
          </p:cNvPr>
          <p:cNvSpPr txBox="1"/>
          <p:nvPr/>
        </p:nvSpPr>
        <p:spPr>
          <a:xfrm>
            <a:off x="4008226" y="7946056"/>
            <a:ext cx="292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supports food chains, medicine, and future scientific discoveries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5" name="Rounded Rectangle 50">
            <a:extLst>
              <a:ext uri="{FF2B5EF4-FFF2-40B4-BE49-F238E27FC236}">
                <a16:creationId xmlns:a16="http://schemas.microsoft.com/office/drawing/2014/main" id="{10DF4C71-AEA9-EB19-09F9-C8E5E523D8CD}"/>
              </a:ext>
            </a:extLst>
          </p:cNvPr>
          <p:cNvSpPr/>
          <p:nvPr/>
        </p:nvSpPr>
        <p:spPr>
          <a:xfrm>
            <a:off x="3654804" y="859225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3E13F-7ACF-A319-560A-ACFC307B8555}"/>
              </a:ext>
            </a:extLst>
          </p:cNvPr>
          <p:cNvSpPr txBox="1"/>
          <p:nvPr/>
        </p:nvSpPr>
        <p:spPr>
          <a:xfrm>
            <a:off x="4016730" y="8524125"/>
            <a:ext cx="269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only affects animals, not humans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</p:spTree>
    <p:extLst>
      <p:ext uri="{BB962C8B-B14F-4D97-AF65-F5344CB8AC3E}">
        <p14:creationId xmlns:p14="http://schemas.microsoft.com/office/powerpoint/2010/main" val="402382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AFCF-EE48-E189-3949-348D75F8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31E578-6142-2AD4-2B4E-166D36040ABA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B245C24-B4B5-B4CC-9788-BC74953DFB9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E6212945-5789-E537-1E2C-B6C60206662F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56E8854-2B7B-5C80-4E2A-0956FF0178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542302C-0A09-00DD-13AF-67DA78A74EB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9A2AB576-67EC-688A-B5C9-00D462998B01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3E2156F-C513-322C-0C88-FC9A561BC845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A9810-37FB-FF08-F3D6-52F693B238C3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D02F8-2970-958C-6825-4C8E0093FBB0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6B2C2A6-D3BC-95BC-E830-7AD5C468AD7C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BE280A-6186-F630-073B-A8BAA98383F6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28869A-C012-D579-B09E-E7F958580623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8B6F41-BFCA-17A0-6981-F6286B64735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1FD8BD-1083-B1E5-366B-1341D957560E}"/>
              </a:ext>
            </a:extLst>
          </p:cNvPr>
          <p:cNvSpPr txBox="1"/>
          <p:nvPr/>
        </p:nvSpPr>
        <p:spPr>
          <a:xfrm>
            <a:off x="217695" y="2338730"/>
            <a:ext cx="56775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Afforestation projects are affecting biodiversity levels.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2BF39-0973-98B9-6523-9F02F9549BEB}"/>
              </a:ext>
            </a:extLst>
          </p:cNvPr>
          <p:cNvSpPr txBox="1"/>
          <p:nvPr/>
        </p:nvSpPr>
        <p:spPr>
          <a:xfrm>
            <a:off x="217695" y="2739258"/>
            <a:ext cx="55716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Forests are burned to make space for cattle ranching.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9A9F2B-313C-2CCE-2C8B-30E8DF251854}"/>
              </a:ext>
            </a:extLst>
          </p:cNvPr>
          <p:cNvSpPr txBox="1"/>
          <p:nvPr/>
        </p:nvSpPr>
        <p:spPr>
          <a:xfrm>
            <a:off x="217696" y="3149678"/>
            <a:ext cx="58965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Mining removes vegetation and pollutes rivers.</a:t>
            </a:r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6269C805-A5C5-EB4D-3551-659BEE79AC3C}"/>
              </a:ext>
            </a:extLst>
          </p:cNvPr>
          <p:cNvSpPr/>
          <p:nvPr/>
        </p:nvSpPr>
        <p:spPr>
          <a:xfrm>
            <a:off x="6147371" y="193366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7">
            <a:extLst>
              <a:ext uri="{FF2B5EF4-FFF2-40B4-BE49-F238E27FC236}">
                <a16:creationId xmlns:a16="http://schemas.microsoft.com/office/drawing/2014/main" id="{8E80716F-B29F-59EF-E758-E72EE42DAA39}"/>
              </a:ext>
            </a:extLst>
          </p:cNvPr>
          <p:cNvSpPr/>
          <p:nvPr/>
        </p:nvSpPr>
        <p:spPr>
          <a:xfrm>
            <a:off x="6147371" y="232711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0C13BF30-48B4-0997-2B37-10B98CD10EB9}"/>
              </a:ext>
            </a:extLst>
          </p:cNvPr>
          <p:cNvSpPr/>
          <p:nvPr/>
        </p:nvSpPr>
        <p:spPr>
          <a:xfrm>
            <a:off x="6147371" y="27235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50">
            <a:extLst>
              <a:ext uri="{FF2B5EF4-FFF2-40B4-BE49-F238E27FC236}">
                <a16:creationId xmlns:a16="http://schemas.microsoft.com/office/drawing/2014/main" id="{999B2A47-8025-120A-A7B3-C70A5BF23E09}"/>
              </a:ext>
            </a:extLst>
          </p:cNvPr>
          <p:cNvSpPr/>
          <p:nvPr/>
        </p:nvSpPr>
        <p:spPr>
          <a:xfrm>
            <a:off x="6147371" y="31212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B180A0-32DB-16D8-F1EB-040643B57A76}"/>
              </a:ext>
            </a:extLst>
          </p:cNvPr>
          <p:cNvSpPr txBox="1"/>
          <p:nvPr/>
        </p:nvSpPr>
        <p:spPr>
          <a:xfrm>
            <a:off x="217695" y="1941809"/>
            <a:ext cx="5514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Trees are cut down for timber and to clear land for farming.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CA8CDD-852E-7880-3E24-4932440CFFAF}"/>
              </a:ext>
            </a:extLst>
          </p:cNvPr>
          <p:cNvSpPr/>
          <p:nvPr/>
        </p:nvSpPr>
        <p:spPr>
          <a:xfrm>
            <a:off x="228546" y="153367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240C0D-B6D1-5236-8F4C-5D98F60225DE}"/>
              </a:ext>
            </a:extLst>
          </p:cNvPr>
          <p:cNvSpPr txBox="1"/>
          <p:nvPr/>
        </p:nvSpPr>
        <p:spPr>
          <a:xfrm>
            <a:off x="516133" y="1564273"/>
            <a:ext cx="6191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Tick ✓ the statements that correctly describe causes of biodiversity loss in tropical rainforests.</a:t>
            </a:r>
            <a:endParaRPr lang="en-GB" sz="12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364969-E089-DC4F-DA5F-FEFA8CC9F54B}"/>
              </a:ext>
            </a:extLst>
          </p:cNvPr>
          <p:cNvSpPr txBox="1"/>
          <p:nvPr/>
        </p:nvSpPr>
        <p:spPr>
          <a:xfrm>
            <a:off x="217696" y="3517906"/>
            <a:ext cx="58965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Conservation areas are expanding.</a:t>
            </a:r>
          </a:p>
        </p:txBody>
      </p:sp>
      <p:sp>
        <p:nvSpPr>
          <p:cNvPr id="92" name="Rounded Rectangle 50">
            <a:extLst>
              <a:ext uri="{FF2B5EF4-FFF2-40B4-BE49-F238E27FC236}">
                <a16:creationId xmlns:a16="http://schemas.microsoft.com/office/drawing/2014/main" id="{8EFFBC8C-4FF7-B65F-1B2E-A6636CA962FC}"/>
              </a:ext>
            </a:extLst>
          </p:cNvPr>
          <p:cNvSpPr/>
          <p:nvPr/>
        </p:nvSpPr>
        <p:spPr>
          <a:xfrm>
            <a:off x="6147371" y="350763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15920-32B6-C379-9E1F-BAE02EAD99D0}"/>
              </a:ext>
            </a:extLst>
          </p:cNvPr>
          <p:cNvSpPr txBox="1"/>
          <p:nvPr/>
        </p:nvSpPr>
        <p:spPr>
          <a:xfrm>
            <a:off x="222268" y="4647747"/>
            <a:ext cx="518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Biodiversity loss can lead to fewer medical discoveries.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E50CC9-B4D1-6CFF-8416-553592D315BA}"/>
              </a:ext>
            </a:extLst>
          </p:cNvPr>
          <p:cNvSpPr txBox="1"/>
          <p:nvPr/>
        </p:nvSpPr>
        <p:spPr>
          <a:xfrm>
            <a:off x="222268" y="5116896"/>
            <a:ext cx="508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Rainforests can survive well without animal species.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DF9097-FD9A-9082-1A3A-43103E27FC75}"/>
              </a:ext>
            </a:extLst>
          </p:cNvPr>
          <p:cNvSpPr txBox="1"/>
          <p:nvPr/>
        </p:nvSpPr>
        <p:spPr>
          <a:xfrm>
            <a:off x="5312359" y="3988517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7F014-531D-05FD-8943-A5D55FB9E147}"/>
              </a:ext>
            </a:extLst>
          </p:cNvPr>
          <p:cNvSpPr txBox="1"/>
          <p:nvPr/>
        </p:nvSpPr>
        <p:spPr>
          <a:xfrm>
            <a:off x="5887536" y="3982253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67828719-24D9-093D-2366-D2766042C96F}"/>
              </a:ext>
            </a:extLst>
          </p:cNvPr>
          <p:cNvSpPr/>
          <p:nvPr/>
        </p:nvSpPr>
        <p:spPr>
          <a:xfrm>
            <a:off x="5546516" y="42861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9B31F13D-2523-38DC-63F5-03466F5FA98C}"/>
              </a:ext>
            </a:extLst>
          </p:cNvPr>
          <p:cNvSpPr/>
          <p:nvPr/>
        </p:nvSpPr>
        <p:spPr>
          <a:xfrm>
            <a:off x="6111981" y="42661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34">
            <a:extLst>
              <a:ext uri="{FF2B5EF4-FFF2-40B4-BE49-F238E27FC236}">
                <a16:creationId xmlns:a16="http://schemas.microsoft.com/office/drawing/2014/main" id="{776A013C-1FA4-D8A2-6F9A-B0FB539AFC01}"/>
              </a:ext>
            </a:extLst>
          </p:cNvPr>
          <p:cNvSpPr/>
          <p:nvPr/>
        </p:nvSpPr>
        <p:spPr>
          <a:xfrm>
            <a:off x="5546516" y="472865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37">
            <a:extLst>
              <a:ext uri="{FF2B5EF4-FFF2-40B4-BE49-F238E27FC236}">
                <a16:creationId xmlns:a16="http://schemas.microsoft.com/office/drawing/2014/main" id="{B58928F6-18E5-6B94-45C7-98F06CFA9AC0}"/>
              </a:ext>
            </a:extLst>
          </p:cNvPr>
          <p:cNvSpPr/>
          <p:nvPr/>
        </p:nvSpPr>
        <p:spPr>
          <a:xfrm>
            <a:off x="6111981" y="474484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8">
            <a:extLst>
              <a:ext uri="{FF2B5EF4-FFF2-40B4-BE49-F238E27FC236}">
                <a16:creationId xmlns:a16="http://schemas.microsoft.com/office/drawing/2014/main" id="{7DF53EB0-4FD5-2CA1-E322-887851CB13D3}"/>
              </a:ext>
            </a:extLst>
          </p:cNvPr>
          <p:cNvSpPr/>
          <p:nvPr/>
        </p:nvSpPr>
        <p:spPr>
          <a:xfrm>
            <a:off x="5546516" y="519877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86E9FFCF-D5CB-C2DE-FC25-1070507BE282}"/>
              </a:ext>
            </a:extLst>
          </p:cNvPr>
          <p:cNvSpPr/>
          <p:nvPr/>
        </p:nvSpPr>
        <p:spPr>
          <a:xfrm>
            <a:off x="6126055" y="520330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D4EF5B-CC1C-B443-A2B6-A08BE6D4BBBC}"/>
              </a:ext>
            </a:extLst>
          </p:cNvPr>
          <p:cNvSpPr txBox="1"/>
          <p:nvPr/>
        </p:nvSpPr>
        <p:spPr>
          <a:xfrm>
            <a:off x="222268" y="4297773"/>
            <a:ext cx="503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Deforestation helps protect biodiversity.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F188EF-2CC1-301D-CA30-F0E8997521BB}"/>
              </a:ext>
            </a:extLst>
          </p:cNvPr>
          <p:cNvSpPr txBox="1"/>
          <p:nvPr/>
        </p:nvSpPr>
        <p:spPr>
          <a:xfrm>
            <a:off x="519097" y="3802599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094B301-58D0-9504-C77C-EB7D4A02544D}"/>
              </a:ext>
            </a:extLst>
          </p:cNvPr>
          <p:cNvSpPr/>
          <p:nvPr/>
        </p:nvSpPr>
        <p:spPr>
          <a:xfrm>
            <a:off x="230042" y="387947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81AA366-7701-53E0-B715-1A57610FDD50}"/>
              </a:ext>
            </a:extLst>
          </p:cNvPr>
          <p:cNvSpPr/>
          <p:nvPr/>
        </p:nvSpPr>
        <p:spPr>
          <a:xfrm>
            <a:off x="234048" y="565600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BEA4EE-9CA6-C232-92CB-AE91DA27964C}"/>
              </a:ext>
            </a:extLst>
          </p:cNvPr>
          <p:cNvSpPr txBox="1"/>
          <p:nvPr/>
        </p:nvSpPr>
        <p:spPr>
          <a:xfrm>
            <a:off x="252209" y="6098626"/>
            <a:ext cx="6524788" cy="19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Rainforests play a global role in regulating the __________ by absorbing __________. They also produce __________ and store thousands of undiscovered __________. Many of today’s important __________ have come from rainforest plants. Protecting biodiversity helps ensure the health of the planet and the well-being of __________ generations.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D3BEC62-6D4D-8125-F90B-04EDC4630F67}"/>
              </a:ext>
            </a:extLst>
          </p:cNvPr>
          <p:cNvSpPr txBox="1"/>
          <p:nvPr/>
        </p:nvSpPr>
        <p:spPr>
          <a:xfrm>
            <a:off x="548605" y="5638954"/>
            <a:ext cx="61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Outline why biodiversity loss matters globally: </a:t>
            </a:r>
          </a:p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oxygen carbon climate species future medicine</a:t>
            </a:r>
            <a:endParaRPr lang="en-GB" sz="14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EA0307-BC76-2624-2901-A7E37A395049}"/>
              </a:ext>
            </a:extLst>
          </p:cNvPr>
          <p:cNvSpPr txBox="1"/>
          <p:nvPr/>
        </p:nvSpPr>
        <p:spPr>
          <a:xfrm>
            <a:off x="517601" y="8004238"/>
            <a:ext cx="6739542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Identify the actions that can reduce rainforest biodiversity loss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3808DD3-B60B-5C7A-C4C3-6EF8EE535304}"/>
              </a:ext>
            </a:extLst>
          </p:cNvPr>
          <p:cNvSpPr/>
          <p:nvPr/>
        </p:nvSpPr>
        <p:spPr>
          <a:xfrm>
            <a:off x="228546" y="808111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44B040-35BB-F66D-F083-BCD03E10E338}"/>
              </a:ext>
            </a:extLst>
          </p:cNvPr>
          <p:cNvSpPr txBox="1"/>
          <p:nvPr/>
        </p:nvSpPr>
        <p:spPr>
          <a:xfrm>
            <a:off x="1637682" y="8389282"/>
            <a:ext cx="511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Encourages conservation by bringing money from holiday makers into local communities.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8AA3E4-959E-9EC2-FBEB-E9FFBAC3CCF5}"/>
              </a:ext>
            </a:extLst>
          </p:cNvPr>
          <p:cNvSpPr txBox="1"/>
          <p:nvPr/>
        </p:nvSpPr>
        <p:spPr>
          <a:xfrm>
            <a:off x="1630103" y="8916766"/>
            <a:ext cx="511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Involves planting trees in deforested areas to restore habitats.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D8FD20B-CB63-7F2A-7B5B-BB5346A46935}"/>
              </a:ext>
            </a:extLst>
          </p:cNvPr>
          <p:cNvCxnSpPr>
            <a:cxnSpLocks/>
          </p:cNvCxnSpPr>
          <p:nvPr/>
        </p:nvCxnSpPr>
        <p:spPr>
          <a:xfrm>
            <a:off x="309154" y="8806467"/>
            <a:ext cx="1367246" cy="0"/>
          </a:xfrm>
          <a:prstGeom prst="line">
            <a:avLst/>
          </a:prstGeom>
          <a:ln cap="rnd">
            <a:solidFill>
              <a:srgbClr val="0C31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05A67DD-88CE-1202-1CA1-7610157EA4EE}"/>
              </a:ext>
            </a:extLst>
          </p:cNvPr>
          <p:cNvCxnSpPr>
            <a:cxnSpLocks/>
          </p:cNvCxnSpPr>
          <p:nvPr/>
        </p:nvCxnSpPr>
        <p:spPr>
          <a:xfrm>
            <a:off x="309154" y="9336692"/>
            <a:ext cx="1367246" cy="0"/>
          </a:xfrm>
          <a:prstGeom prst="line">
            <a:avLst/>
          </a:prstGeom>
          <a:ln cap="rnd">
            <a:solidFill>
              <a:srgbClr val="0C31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0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6088-4F7E-CD4E-4BC6-5F6AB268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AAD326-0BD6-5DC6-A46F-525A00A3760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EFDA42-8C4B-EE40-9BE4-55D67B9D7AAF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BAE6EA-A230-B210-C261-A56151F52A21}"/>
              </a:ext>
            </a:extLst>
          </p:cNvPr>
          <p:cNvGrpSpPr/>
          <p:nvPr/>
        </p:nvGrpSpPr>
        <p:grpSpPr>
          <a:xfrm>
            <a:off x="1797786" y="353677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BBA0A25-C5C8-3FE0-EAC8-D7E3C8A9011A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3331A03-A99B-6DA6-DB42-79DFFD9F0234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1BF7819B-1407-DCBA-FDED-F01AE2A5BBA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1EB3F8C-5249-13DA-4134-51C0D02AA70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EBB15-3D1A-AC27-E9F1-51698EA4126F}"/>
              </a:ext>
            </a:extLst>
          </p:cNvPr>
          <p:cNvSpPr txBox="1"/>
          <p:nvPr/>
        </p:nvSpPr>
        <p:spPr>
          <a:xfrm>
            <a:off x="742359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8A6A1-8BD8-7E1F-33C7-D78418CBAC03}"/>
              </a:ext>
            </a:extLst>
          </p:cNvPr>
          <p:cNvSpPr txBox="1"/>
          <p:nvPr/>
        </p:nvSpPr>
        <p:spPr>
          <a:xfrm>
            <a:off x="1001129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A86D2B-CABE-8835-21BE-E8BE89D99971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915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AFDB85-6BFD-1F72-632E-C01593A12C0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F3BC79-D9B2-98CD-B1A1-C3BB3B84440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4F0AAEB-1DB9-0A83-32B0-7752833F589A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6910B2-E21D-D8A3-A83F-DCFDBF6D3FF1}"/>
              </a:ext>
            </a:extLst>
          </p:cNvPr>
          <p:cNvSpPr txBox="1"/>
          <p:nvPr/>
        </p:nvSpPr>
        <p:spPr>
          <a:xfrm>
            <a:off x="742359" y="1145087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Changing Rates of rainforest deforestation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0A42B20-83AD-4B5D-D8C9-BF045BD251D6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A43E2648-11B0-B5F5-DE3F-CAAA0ED71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F91B3B1-8BC5-0EFB-B369-7A00A1EDA167}"/>
              </a:ext>
            </a:extLst>
          </p:cNvPr>
          <p:cNvSpPr/>
          <p:nvPr/>
        </p:nvSpPr>
        <p:spPr>
          <a:xfrm>
            <a:off x="229056" y="185888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3593E-A119-0D07-FCED-D5350F826280}"/>
              </a:ext>
            </a:extLst>
          </p:cNvPr>
          <p:cNvSpPr txBox="1"/>
          <p:nvPr/>
        </p:nvSpPr>
        <p:spPr>
          <a:xfrm>
            <a:off x="194153" y="2589819"/>
            <a:ext cx="6524788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 deforestation has changed over time. Since the early ________, large areas of forest have been ________ for activities such as logging and ___________. In some areas, rates of deforestation have started to ________, while in others they continue to ________. The ________ rainforest has experienced especially high rates of deforestation, contributing to global ________ ________.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EC91F-466C-0892-D8CD-414935ECE68A}"/>
              </a:ext>
            </a:extLst>
          </p:cNvPr>
          <p:cNvSpPr txBox="1"/>
          <p:nvPr/>
        </p:nvSpPr>
        <p:spPr>
          <a:xfrm rot="16200000">
            <a:off x="589582" y="9094141"/>
            <a:ext cx="913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Changing rates of deforestation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D8FE-4AE8-CE23-B399-984AA44BEF49}"/>
              </a:ext>
            </a:extLst>
          </p:cNvPr>
          <p:cNvSpPr txBox="1"/>
          <p:nvPr/>
        </p:nvSpPr>
        <p:spPr>
          <a:xfrm>
            <a:off x="525213" y="1835684"/>
            <a:ext cx="61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Introduction to Deforestation Rates - Complete the paragraph using the words below: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492EA-BE5C-BAF9-983E-557CAE1095CE}"/>
              </a:ext>
            </a:extLst>
          </p:cNvPr>
          <p:cNvSpPr txBox="1"/>
          <p:nvPr/>
        </p:nvSpPr>
        <p:spPr>
          <a:xfrm>
            <a:off x="70345" y="2340223"/>
            <a:ext cx="6634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Amazon increase  climate change  decrease  1990s  cleared  agriculture</a:t>
            </a:r>
            <a:endParaRPr lang="en-GB" sz="13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022058-2ED7-BD2E-6255-175F861F134E}"/>
              </a:ext>
            </a:extLst>
          </p:cNvPr>
          <p:cNvSpPr/>
          <p:nvPr/>
        </p:nvSpPr>
        <p:spPr>
          <a:xfrm>
            <a:off x="285535" y="745309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A56D11-2003-DCDC-ABA1-97DA531404C6}"/>
              </a:ext>
            </a:extLst>
          </p:cNvPr>
          <p:cNvSpPr txBox="1"/>
          <p:nvPr/>
        </p:nvSpPr>
        <p:spPr>
          <a:xfrm>
            <a:off x="636334" y="7469811"/>
            <a:ext cx="60705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Tick the main causes of rainforest deforestation. </a:t>
            </a:r>
            <a:endParaRPr lang="en-GB" sz="13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6" name="Rounded Rectangle 43">
            <a:extLst>
              <a:ext uri="{FF2B5EF4-FFF2-40B4-BE49-F238E27FC236}">
                <a16:creationId xmlns:a16="http://schemas.microsoft.com/office/drawing/2014/main" id="{612F6D99-D134-DF7F-7BB1-2507E2820EF2}"/>
              </a:ext>
            </a:extLst>
          </p:cNvPr>
          <p:cNvSpPr/>
          <p:nvPr/>
        </p:nvSpPr>
        <p:spPr>
          <a:xfrm>
            <a:off x="282788" y="782983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22239A-CD6E-3ADD-0B0E-256653337468}"/>
              </a:ext>
            </a:extLst>
          </p:cNvPr>
          <p:cNvSpPr txBox="1"/>
          <p:nvPr/>
        </p:nvSpPr>
        <p:spPr>
          <a:xfrm>
            <a:off x="621773" y="7840160"/>
            <a:ext cx="3081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Urban regeneration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0" name="Rounded Rectangle 46">
            <a:extLst>
              <a:ext uri="{FF2B5EF4-FFF2-40B4-BE49-F238E27FC236}">
                <a16:creationId xmlns:a16="http://schemas.microsoft.com/office/drawing/2014/main" id="{CCA81783-FDAB-E16C-CB6F-FEF1FCD7D864}"/>
              </a:ext>
            </a:extLst>
          </p:cNvPr>
          <p:cNvSpPr/>
          <p:nvPr/>
        </p:nvSpPr>
        <p:spPr>
          <a:xfrm>
            <a:off x="285791" y="82046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1D6824-0459-0DC8-270C-C58BB56A52D4}"/>
              </a:ext>
            </a:extLst>
          </p:cNvPr>
          <p:cNvSpPr txBox="1"/>
          <p:nvPr/>
        </p:nvSpPr>
        <p:spPr>
          <a:xfrm>
            <a:off x="624045" y="8225863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Subsistence farming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2A464-CC2D-A4C2-83C2-013271DA069F}"/>
              </a:ext>
            </a:extLst>
          </p:cNvPr>
          <p:cNvSpPr txBox="1"/>
          <p:nvPr/>
        </p:nvSpPr>
        <p:spPr>
          <a:xfrm>
            <a:off x="222268" y="5705529"/>
            <a:ext cx="518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Cattle ranching is a major cause of deforestation in the Amazon.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426C1-B1FD-2C8D-4429-95EC042E7394}"/>
              </a:ext>
            </a:extLst>
          </p:cNvPr>
          <p:cNvSpPr txBox="1"/>
          <p:nvPr/>
        </p:nvSpPr>
        <p:spPr>
          <a:xfrm>
            <a:off x="229056" y="6220402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Deforestation only happens for logging.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CF890B-2744-49A0-026E-0107788686D6}"/>
              </a:ext>
            </a:extLst>
          </p:cNvPr>
          <p:cNvSpPr txBox="1"/>
          <p:nvPr/>
        </p:nvSpPr>
        <p:spPr>
          <a:xfrm>
            <a:off x="5312359" y="5044234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882F2F-A222-1054-2FAD-B0D56CC060CE}"/>
              </a:ext>
            </a:extLst>
          </p:cNvPr>
          <p:cNvSpPr txBox="1"/>
          <p:nvPr/>
        </p:nvSpPr>
        <p:spPr>
          <a:xfrm>
            <a:off x="5887536" y="5037970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D92593B8-3B5C-9E15-C77B-F794ACAE60DA}"/>
              </a:ext>
            </a:extLst>
          </p:cNvPr>
          <p:cNvSpPr/>
          <p:nvPr/>
        </p:nvSpPr>
        <p:spPr>
          <a:xfrm>
            <a:off x="5541198" y="534189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BC5E3398-325E-0B50-9173-EDA4AA4FF130}"/>
              </a:ext>
            </a:extLst>
          </p:cNvPr>
          <p:cNvSpPr/>
          <p:nvPr/>
        </p:nvSpPr>
        <p:spPr>
          <a:xfrm>
            <a:off x="6116375" y="532187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7D31A514-70B4-DC57-210B-57B0D91BC535}"/>
              </a:ext>
            </a:extLst>
          </p:cNvPr>
          <p:cNvSpPr/>
          <p:nvPr/>
        </p:nvSpPr>
        <p:spPr>
          <a:xfrm>
            <a:off x="5541198" y="57774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C20168E-BFAC-A6AC-29FD-E3D166D6CEF6}"/>
              </a:ext>
            </a:extLst>
          </p:cNvPr>
          <p:cNvSpPr/>
          <p:nvPr/>
        </p:nvSpPr>
        <p:spPr>
          <a:xfrm>
            <a:off x="6116375" y="57774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DB10D6F-85AF-93A2-5A90-A5C3254890AB}"/>
              </a:ext>
            </a:extLst>
          </p:cNvPr>
          <p:cNvSpPr/>
          <p:nvPr/>
        </p:nvSpPr>
        <p:spPr>
          <a:xfrm>
            <a:off x="5541198" y="622546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0">
            <a:extLst>
              <a:ext uri="{FF2B5EF4-FFF2-40B4-BE49-F238E27FC236}">
                <a16:creationId xmlns:a16="http://schemas.microsoft.com/office/drawing/2014/main" id="{6DD0203F-F496-B336-69BF-E72C2AF64DFC}"/>
              </a:ext>
            </a:extLst>
          </p:cNvPr>
          <p:cNvSpPr/>
          <p:nvPr/>
        </p:nvSpPr>
        <p:spPr>
          <a:xfrm>
            <a:off x="6116375" y="622999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8E8166-1899-A34B-E65E-8A4591D61677}"/>
              </a:ext>
            </a:extLst>
          </p:cNvPr>
          <p:cNvSpPr txBox="1"/>
          <p:nvPr/>
        </p:nvSpPr>
        <p:spPr>
          <a:xfrm>
            <a:off x="229056" y="5274010"/>
            <a:ext cx="503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Amazon rainforest has one of the lowest deforestation rates in the world.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DFB0F2-21F3-D19E-9A56-A7E65927546F}"/>
              </a:ext>
            </a:extLst>
          </p:cNvPr>
          <p:cNvSpPr txBox="1"/>
          <p:nvPr/>
        </p:nvSpPr>
        <p:spPr>
          <a:xfrm>
            <a:off x="519097" y="4858316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BA89A22-CA32-922C-5CD7-A5D4649151AF}"/>
              </a:ext>
            </a:extLst>
          </p:cNvPr>
          <p:cNvSpPr/>
          <p:nvPr/>
        </p:nvSpPr>
        <p:spPr>
          <a:xfrm>
            <a:off x="230042" y="493519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E5DC77-E536-3B68-E095-585B39EA7ACC}"/>
              </a:ext>
            </a:extLst>
          </p:cNvPr>
          <p:cNvSpPr txBox="1"/>
          <p:nvPr/>
        </p:nvSpPr>
        <p:spPr>
          <a:xfrm>
            <a:off x="229056" y="6560558"/>
            <a:ext cx="508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Replanting efforts have helped reduce net deforestation rates in some areas.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4418BF4-FB19-89FE-3D9C-1ABC096582C2}"/>
              </a:ext>
            </a:extLst>
          </p:cNvPr>
          <p:cNvSpPr/>
          <p:nvPr/>
        </p:nvSpPr>
        <p:spPr>
          <a:xfrm>
            <a:off x="5541198" y="666354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0">
            <a:extLst>
              <a:ext uri="{FF2B5EF4-FFF2-40B4-BE49-F238E27FC236}">
                <a16:creationId xmlns:a16="http://schemas.microsoft.com/office/drawing/2014/main" id="{7DD9E5FB-47A2-4F32-E011-470CE46D855A}"/>
              </a:ext>
            </a:extLst>
          </p:cNvPr>
          <p:cNvSpPr/>
          <p:nvPr/>
        </p:nvSpPr>
        <p:spPr>
          <a:xfrm>
            <a:off x="6116375" y="666354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64204A-3C06-CE8A-25E9-E47F21B5BCDE}"/>
              </a:ext>
            </a:extLst>
          </p:cNvPr>
          <p:cNvSpPr txBox="1"/>
          <p:nvPr/>
        </p:nvSpPr>
        <p:spPr>
          <a:xfrm>
            <a:off x="229056" y="7118778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Deforestation has no impact on biodiversity.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48AEBCE-444B-5E61-1BCB-991DC3285153}"/>
              </a:ext>
            </a:extLst>
          </p:cNvPr>
          <p:cNvSpPr/>
          <p:nvPr/>
        </p:nvSpPr>
        <p:spPr>
          <a:xfrm>
            <a:off x="5541198" y="711154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40">
            <a:extLst>
              <a:ext uri="{FF2B5EF4-FFF2-40B4-BE49-F238E27FC236}">
                <a16:creationId xmlns:a16="http://schemas.microsoft.com/office/drawing/2014/main" id="{E58C5DC0-F840-951B-67CB-F38370B6B112}"/>
              </a:ext>
            </a:extLst>
          </p:cNvPr>
          <p:cNvSpPr/>
          <p:nvPr/>
        </p:nvSpPr>
        <p:spPr>
          <a:xfrm>
            <a:off x="6116375" y="711154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ounded Rectangle 46">
            <a:extLst>
              <a:ext uri="{FF2B5EF4-FFF2-40B4-BE49-F238E27FC236}">
                <a16:creationId xmlns:a16="http://schemas.microsoft.com/office/drawing/2014/main" id="{54A1F237-5693-855C-D2BE-4350676CE850}"/>
              </a:ext>
            </a:extLst>
          </p:cNvPr>
          <p:cNvSpPr/>
          <p:nvPr/>
        </p:nvSpPr>
        <p:spPr>
          <a:xfrm>
            <a:off x="287602" y="857920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9D2D3F-E324-E5F3-F1B3-21F2E0F6A364}"/>
              </a:ext>
            </a:extLst>
          </p:cNvPr>
          <p:cNvSpPr txBox="1"/>
          <p:nvPr/>
        </p:nvSpPr>
        <p:spPr>
          <a:xfrm>
            <a:off x="625856" y="8600451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Logging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3" name="Rounded Rectangle 43">
            <a:extLst>
              <a:ext uri="{FF2B5EF4-FFF2-40B4-BE49-F238E27FC236}">
                <a16:creationId xmlns:a16="http://schemas.microsoft.com/office/drawing/2014/main" id="{C20834ED-5B58-646E-3FC2-6CA6BE73BAC5}"/>
              </a:ext>
            </a:extLst>
          </p:cNvPr>
          <p:cNvSpPr/>
          <p:nvPr/>
        </p:nvSpPr>
        <p:spPr>
          <a:xfrm>
            <a:off x="3546462" y="782983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835FAD-06B5-8F79-C06F-0CCCEB7254D1}"/>
              </a:ext>
            </a:extLst>
          </p:cNvPr>
          <p:cNvSpPr txBox="1"/>
          <p:nvPr/>
        </p:nvSpPr>
        <p:spPr>
          <a:xfrm>
            <a:off x="3885447" y="7840160"/>
            <a:ext cx="3081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Ecotourism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5" name="Rounded Rectangle 46">
            <a:extLst>
              <a:ext uri="{FF2B5EF4-FFF2-40B4-BE49-F238E27FC236}">
                <a16:creationId xmlns:a16="http://schemas.microsoft.com/office/drawing/2014/main" id="{3E397EEE-E4FD-080D-5505-DCA522661AD5}"/>
              </a:ext>
            </a:extLst>
          </p:cNvPr>
          <p:cNvSpPr/>
          <p:nvPr/>
        </p:nvSpPr>
        <p:spPr>
          <a:xfrm>
            <a:off x="3549465" y="82046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662A3F7-35CE-D0B5-7511-E35E12352069}"/>
              </a:ext>
            </a:extLst>
          </p:cNvPr>
          <p:cNvSpPr txBox="1"/>
          <p:nvPr/>
        </p:nvSpPr>
        <p:spPr>
          <a:xfrm>
            <a:off x="3887719" y="8225863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Commercial agriculture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7" name="Rounded Rectangle 46">
            <a:extLst>
              <a:ext uri="{FF2B5EF4-FFF2-40B4-BE49-F238E27FC236}">
                <a16:creationId xmlns:a16="http://schemas.microsoft.com/office/drawing/2014/main" id="{03D1AFDF-3AFB-E0B3-1569-CAD91F7B36C6}"/>
              </a:ext>
            </a:extLst>
          </p:cNvPr>
          <p:cNvSpPr/>
          <p:nvPr/>
        </p:nvSpPr>
        <p:spPr>
          <a:xfrm>
            <a:off x="3551276" y="857920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2A0650-1C0E-FA4F-9C44-5D3343159EBF}"/>
              </a:ext>
            </a:extLst>
          </p:cNvPr>
          <p:cNvSpPr txBox="1"/>
          <p:nvPr/>
        </p:nvSpPr>
        <p:spPr>
          <a:xfrm>
            <a:off x="3889530" y="8600451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Mining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84" name="Picture 83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89572439-3034-21F9-FABB-A039DDEAB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326" y="8985869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7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AFCF-EE48-E189-3949-348D75F8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EC7A100-F9CB-EA50-0228-70D8E91F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7" y="4081104"/>
            <a:ext cx="4421266" cy="43551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31E578-6142-2AD4-2B4E-166D36040ABA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B245C24-B4B5-B4CC-9788-BC74953DFB9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E6212945-5789-E537-1E2C-B6C60206662F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56E8854-2B7B-5C80-4E2A-0956FF0178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542302C-0A09-00DD-13AF-67DA78A74EB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9A2AB576-67EC-688A-B5C9-00D462998B01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3E2156F-C513-322C-0C88-FC9A561BC845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A9810-37FB-FF08-F3D6-52F693B238C3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D02F8-2970-958C-6825-4C8E0093FBB0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6B2C2A6-D3BC-95BC-E830-7AD5C468AD7C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BE280A-6186-F630-073B-A8BAA98383F6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28869A-C012-D579-B09E-E7F958580623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8B6F41-BFCA-17A0-6981-F6286B64735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3CA8CDD-852E-7880-3E24-4932440CFFAF}"/>
              </a:ext>
            </a:extLst>
          </p:cNvPr>
          <p:cNvSpPr/>
          <p:nvPr/>
        </p:nvSpPr>
        <p:spPr>
          <a:xfrm>
            <a:off x="228546" y="153367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240C0D-B6D1-5236-8F4C-5D98F60225DE}"/>
              </a:ext>
            </a:extLst>
          </p:cNvPr>
          <p:cNvSpPr txBox="1"/>
          <p:nvPr/>
        </p:nvSpPr>
        <p:spPr>
          <a:xfrm>
            <a:off x="517601" y="1510909"/>
            <a:ext cx="61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Number the steps to show how deforestation contributes to climate change. </a:t>
            </a:r>
            <a:endParaRPr lang="en-GB" sz="14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ED94B8-1341-0B69-5739-820280178F3F}"/>
              </a:ext>
            </a:extLst>
          </p:cNvPr>
          <p:cNvGrpSpPr/>
          <p:nvPr/>
        </p:nvGrpSpPr>
        <p:grpSpPr>
          <a:xfrm>
            <a:off x="883077" y="2002945"/>
            <a:ext cx="5905227" cy="1585453"/>
            <a:chOff x="208969" y="1958034"/>
            <a:chExt cx="5905227" cy="15854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1FD8BD-1083-B1E5-366B-1341D957560E}"/>
                </a:ext>
              </a:extLst>
            </p:cNvPr>
            <p:cNvSpPr txBox="1"/>
            <p:nvPr/>
          </p:nvSpPr>
          <p:spPr>
            <a:xfrm>
              <a:off x="208969" y="2358285"/>
              <a:ext cx="586177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0C3162"/>
                  </a:solidFill>
                  <a:latin typeface="Cavolini" panose="020B0604020202020204" pitchFamily="34" charset="0"/>
                  <a:ea typeface="Gaegu Bold"/>
                  <a:cs typeface="Cavolini" panose="020B0604020202020204" pitchFamily="34" charset="0"/>
                  <a:sym typeface="Gaegu Bold"/>
                </a:rPr>
                <a:t>Carbon dioxide is released when trees are burned or decompose.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62BF39-0973-98B9-6523-9F02F9549BEB}"/>
                </a:ext>
              </a:extLst>
            </p:cNvPr>
            <p:cNvSpPr txBox="1"/>
            <p:nvPr/>
          </p:nvSpPr>
          <p:spPr>
            <a:xfrm>
              <a:off x="217695" y="2739258"/>
              <a:ext cx="55716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0C3162"/>
                  </a:solidFill>
                  <a:latin typeface="Cavolini" panose="020B0604020202020204" pitchFamily="34" charset="0"/>
                  <a:ea typeface="Gaegu Bold"/>
                  <a:cs typeface="Cavolini" panose="020B0604020202020204" pitchFamily="34" charset="0"/>
                  <a:sym typeface="Gaegu Bold"/>
                </a:rPr>
                <a:t>Trees are cut down in large numbers.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9A9F2B-313C-2CCE-2C8B-30E8DF251854}"/>
                </a:ext>
              </a:extLst>
            </p:cNvPr>
            <p:cNvSpPr txBox="1"/>
            <p:nvPr/>
          </p:nvSpPr>
          <p:spPr>
            <a:xfrm>
              <a:off x="217695" y="3051044"/>
              <a:ext cx="58965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0C3162"/>
                  </a:solidFill>
                  <a:latin typeface="Cavolini" panose="020B0604020202020204" pitchFamily="34" charset="0"/>
                  <a:ea typeface="Gaegu Bold"/>
                  <a:cs typeface="Cavolini" panose="020B0604020202020204" pitchFamily="34" charset="0"/>
                  <a:sym typeface="Gaegu Bold"/>
                </a:rPr>
                <a:t>Global temperatures rise due to the enhanced greenhouse effect.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B180A0-32DB-16D8-F1EB-040643B57A76}"/>
                </a:ext>
              </a:extLst>
            </p:cNvPr>
            <p:cNvSpPr txBox="1"/>
            <p:nvPr/>
          </p:nvSpPr>
          <p:spPr>
            <a:xfrm>
              <a:off x="217695" y="1958034"/>
              <a:ext cx="551458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0C3162"/>
                  </a:solidFill>
                  <a:latin typeface="Cavolini" panose="020B0604020202020204" pitchFamily="34" charset="0"/>
                  <a:ea typeface="Gaegu Bold"/>
                  <a:cs typeface="Cavolini" panose="020B0604020202020204" pitchFamily="34" charset="0"/>
                  <a:sym typeface="Gaegu Bold"/>
                </a:rPr>
                <a:t>Less carbon dioxide is absorbed from the atmosphere.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AF8F97-86BF-456C-6F67-7BE3A90532DE}"/>
              </a:ext>
            </a:extLst>
          </p:cNvPr>
          <p:cNvGrpSpPr/>
          <p:nvPr/>
        </p:nvGrpSpPr>
        <p:grpSpPr>
          <a:xfrm>
            <a:off x="593962" y="1996423"/>
            <a:ext cx="317241" cy="1504832"/>
            <a:chOff x="6147371" y="1933669"/>
            <a:chExt cx="317241" cy="1504832"/>
          </a:xfrm>
        </p:grpSpPr>
        <p:sp>
          <p:nvSpPr>
            <p:cNvPr id="26" name="Rounded Rectangle 32">
              <a:extLst>
                <a:ext uri="{FF2B5EF4-FFF2-40B4-BE49-F238E27FC236}">
                  <a16:creationId xmlns:a16="http://schemas.microsoft.com/office/drawing/2014/main" id="{6269C805-A5C5-EB4D-3551-659BEE79AC3C}"/>
                </a:ext>
              </a:extLst>
            </p:cNvPr>
            <p:cNvSpPr/>
            <p:nvPr/>
          </p:nvSpPr>
          <p:spPr>
            <a:xfrm>
              <a:off x="6147371" y="1933669"/>
              <a:ext cx="317241" cy="317241"/>
            </a:xfrm>
            <a:prstGeom prst="roundRect">
              <a:avLst/>
            </a:prstGeom>
            <a:noFill/>
            <a:ln w="28575">
              <a:solidFill>
                <a:srgbClr val="1248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7">
              <a:extLst>
                <a:ext uri="{FF2B5EF4-FFF2-40B4-BE49-F238E27FC236}">
                  <a16:creationId xmlns:a16="http://schemas.microsoft.com/office/drawing/2014/main" id="{8E80716F-B29F-59EF-E758-E72EE42DAA39}"/>
                </a:ext>
              </a:extLst>
            </p:cNvPr>
            <p:cNvSpPr/>
            <p:nvPr/>
          </p:nvSpPr>
          <p:spPr>
            <a:xfrm>
              <a:off x="6147371" y="2327110"/>
              <a:ext cx="317241" cy="317241"/>
            </a:xfrm>
            <a:prstGeom prst="roundRect">
              <a:avLst/>
            </a:prstGeom>
            <a:noFill/>
            <a:ln w="28575">
              <a:solidFill>
                <a:srgbClr val="1248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40">
              <a:extLst>
                <a:ext uri="{FF2B5EF4-FFF2-40B4-BE49-F238E27FC236}">
                  <a16:creationId xmlns:a16="http://schemas.microsoft.com/office/drawing/2014/main" id="{0C13BF30-48B4-0997-2B37-10B98CD10EB9}"/>
                </a:ext>
              </a:extLst>
            </p:cNvPr>
            <p:cNvSpPr/>
            <p:nvPr/>
          </p:nvSpPr>
          <p:spPr>
            <a:xfrm>
              <a:off x="6147371" y="2723579"/>
              <a:ext cx="317241" cy="317241"/>
            </a:xfrm>
            <a:prstGeom prst="roundRect">
              <a:avLst/>
            </a:prstGeom>
            <a:noFill/>
            <a:ln w="28575">
              <a:solidFill>
                <a:srgbClr val="1248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50">
              <a:extLst>
                <a:ext uri="{FF2B5EF4-FFF2-40B4-BE49-F238E27FC236}">
                  <a16:creationId xmlns:a16="http://schemas.microsoft.com/office/drawing/2014/main" id="{999B2A47-8025-120A-A7B3-C70A5BF23E09}"/>
                </a:ext>
              </a:extLst>
            </p:cNvPr>
            <p:cNvSpPr/>
            <p:nvPr/>
          </p:nvSpPr>
          <p:spPr>
            <a:xfrm>
              <a:off x="6147371" y="3121260"/>
              <a:ext cx="317241" cy="317241"/>
            </a:xfrm>
            <a:prstGeom prst="roundRect">
              <a:avLst/>
            </a:prstGeom>
            <a:noFill/>
            <a:ln w="28575">
              <a:solidFill>
                <a:srgbClr val="1248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0E15920-32B6-C379-9E1F-BAE02EAD99D0}"/>
              </a:ext>
            </a:extLst>
          </p:cNvPr>
          <p:cNvSpPr txBox="1"/>
          <p:nvPr/>
        </p:nvSpPr>
        <p:spPr>
          <a:xfrm>
            <a:off x="4919237" y="4932556"/>
            <a:ext cx="126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Indonesia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DF9097-FD9A-9082-1A3A-43103E27FC75}"/>
              </a:ext>
            </a:extLst>
          </p:cNvPr>
          <p:cNvSpPr txBox="1"/>
          <p:nvPr/>
        </p:nvSpPr>
        <p:spPr>
          <a:xfrm>
            <a:off x="5803532" y="4267861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Rank</a:t>
            </a:r>
          </a:p>
        </p:txBody>
      </p:sp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67828719-24D9-093D-2366-D2766042C96F}"/>
              </a:ext>
            </a:extLst>
          </p:cNvPr>
          <p:cNvSpPr/>
          <p:nvPr/>
        </p:nvSpPr>
        <p:spPr>
          <a:xfrm>
            <a:off x="6032371" y="456551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34">
            <a:extLst>
              <a:ext uri="{FF2B5EF4-FFF2-40B4-BE49-F238E27FC236}">
                <a16:creationId xmlns:a16="http://schemas.microsoft.com/office/drawing/2014/main" id="{776A013C-1FA4-D8A2-6F9A-B0FB539AFC01}"/>
              </a:ext>
            </a:extLst>
          </p:cNvPr>
          <p:cNvSpPr/>
          <p:nvPr/>
        </p:nvSpPr>
        <p:spPr>
          <a:xfrm>
            <a:off x="6032371" y="496360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8">
            <a:extLst>
              <a:ext uri="{FF2B5EF4-FFF2-40B4-BE49-F238E27FC236}">
                <a16:creationId xmlns:a16="http://schemas.microsoft.com/office/drawing/2014/main" id="{7DF53EB0-4FD5-2CA1-E322-887851CB13D3}"/>
              </a:ext>
            </a:extLst>
          </p:cNvPr>
          <p:cNvSpPr/>
          <p:nvPr/>
        </p:nvSpPr>
        <p:spPr>
          <a:xfrm>
            <a:off x="6032371" y="536270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D4EF5B-CC1C-B443-A2B6-A08BE6D4BBBC}"/>
              </a:ext>
            </a:extLst>
          </p:cNvPr>
          <p:cNvSpPr txBox="1"/>
          <p:nvPr/>
        </p:nvSpPr>
        <p:spPr>
          <a:xfrm>
            <a:off x="4919237" y="4569126"/>
            <a:ext cx="1727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 Congo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F188EF-2CC1-301D-CA30-F0E8997521BB}"/>
              </a:ext>
            </a:extLst>
          </p:cNvPr>
          <p:cNvSpPr txBox="1"/>
          <p:nvPr/>
        </p:nvSpPr>
        <p:spPr>
          <a:xfrm>
            <a:off x="519097" y="3588284"/>
            <a:ext cx="569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Rank the countries in order according to rainforest loss between 2001 and 2018.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094B301-58D0-9504-C77C-EB7D4A02544D}"/>
              </a:ext>
            </a:extLst>
          </p:cNvPr>
          <p:cNvSpPr/>
          <p:nvPr/>
        </p:nvSpPr>
        <p:spPr>
          <a:xfrm>
            <a:off x="230042" y="366516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AC134D-BC5E-FC10-E97A-DA897411A2EC}"/>
              </a:ext>
            </a:extLst>
          </p:cNvPr>
          <p:cNvSpPr txBox="1"/>
          <p:nvPr/>
        </p:nvSpPr>
        <p:spPr>
          <a:xfrm>
            <a:off x="4919237" y="5367437"/>
            <a:ext cx="126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Brazil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5CF18A-3865-D8FD-80D5-B70248BF53AE}"/>
              </a:ext>
            </a:extLst>
          </p:cNvPr>
          <p:cNvSpPr txBox="1"/>
          <p:nvPr/>
        </p:nvSpPr>
        <p:spPr>
          <a:xfrm>
            <a:off x="4919237" y="5769835"/>
            <a:ext cx="126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Malaysia</a:t>
            </a:r>
          </a:p>
        </p:txBody>
      </p:sp>
      <p:sp>
        <p:nvSpPr>
          <p:cNvPr id="38" name="Rounded Rectangle 38">
            <a:extLst>
              <a:ext uri="{FF2B5EF4-FFF2-40B4-BE49-F238E27FC236}">
                <a16:creationId xmlns:a16="http://schemas.microsoft.com/office/drawing/2014/main" id="{F9D4C40C-BD2D-43BA-4E1C-9AAF4942886C}"/>
              </a:ext>
            </a:extLst>
          </p:cNvPr>
          <p:cNvSpPr/>
          <p:nvPr/>
        </p:nvSpPr>
        <p:spPr>
          <a:xfrm>
            <a:off x="6032371" y="575378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4D79E3-1BE5-3903-E319-BBC6A6F66DBA}"/>
              </a:ext>
            </a:extLst>
          </p:cNvPr>
          <p:cNvSpPr txBox="1"/>
          <p:nvPr/>
        </p:nvSpPr>
        <p:spPr>
          <a:xfrm>
            <a:off x="4919237" y="6158776"/>
            <a:ext cx="126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Bolivia</a:t>
            </a:r>
          </a:p>
        </p:txBody>
      </p:sp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F23C61BD-F329-BD04-59CF-D6923E46618A}"/>
              </a:ext>
            </a:extLst>
          </p:cNvPr>
          <p:cNvSpPr/>
          <p:nvPr/>
        </p:nvSpPr>
        <p:spPr>
          <a:xfrm>
            <a:off x="6032371" y="614272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6D9D40-E769-128D-4A3C-1AEB98EDFD9A}"/>
              </a:ext>
            </a:extLst>
          </p:cNvPr>
          <p:cNvSpPr txBox="1"/>
          <p:nvPr/>
        </p:nvSpPr>
        <p:spPr>
          <a:xfrm>
            <a:off x="535807" y="8395091"/>
            <a:ext cx="3827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three continents contain the top 5 countries for rainforest deforestation between 2001 and 2018?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DF5956F-A9CF-43BE-E7A0-D649D9950D07}"/>
              </a:ext>
            </a:extLst>
          </p:cNvPr>
          <p:cNvSpPr/>
          <p:nvPr/>
        </p:nvSpPr>
        <p:spPr>
          <a:xfrm>
            <a:off x="228546" y="845370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D49D15-7DD5-8499-A616-2E1A4AE7DECB}"/>
              </a:ext>
            </a:extLst>
          </p:cNvPr>
          <p:cNvSpPr txBox="1"/>
          <p:nvPr/>
        </p:nvSpPr>
        <p:spPr>
          <a:xfrm>
            <a:off x="4814983" y="8544308"/>
            <a:ext cx="126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South America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82E49C-7B09-A196-D414-A9767C030A2E}"/>
              </a:ext>
            </a:extLst>
          </p:cNvPr>
          <p:cNvSpPr txBox="1"/>
          <p:nvPr/>
        </p:nvSpPr>
        <p:spPr>
          <a:xfrm>
            <a:off x="5186879" y="7909805"/>
            <a:ext cx="181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Number of countries </a:t>
            </a:r>
            <a:br>
              <a:rPr lang="en-US" sz="8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8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 the top 5</a:t>
            </a:r>
          </a:p>
        </p:txBody>
      </p:sp>
      <p:sp>
        <p:nvSpPr>
          <p:cNvPr id="60" name="Rounded Rectangle 31">
            <a:extLst>
              <a:ext uri="{FF2B5EF4-FFF2-40B4-BE49-F238E27FC236}">
                <a16:creationId xmlns:a16="http://schemas.microsoft.com/office/drawing/2014/main" id="{B889F7B9-1C2C-A3C2-7E42-D9DD87705667}"/>
              </a:ext>
            </a:extLst>
          </p:cNvPr>
          <p:cNvSpPr/>
          <p:nvPr/>
        </p:nvSpPr>
        <p:spPr>
          <a:xfrm>
            <a:off x="5917122" y="827549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ounded Rectangle 34">
            <a:extLst>
              <a:ext uri="{FF2B5EF4-FFF2-40B4-BE49-F238E27FC236}">
                <a16:creationId xmlns:a16="http://schemas.microsoft.com/office/drawing/2014/main" id="{DF43B756-5976-052F-8929-AA497A98AEF1}"/>
              </a:ext>
            </a:extLst>
          </p:cNvPr>
          <p:cNvSpPr/>
          <p:nvPr/>
        </p:nvSpPr>
        <p:spPr>
          <a:xfrm>
            <a:off x="5917122" y="867358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38">
            <a:extLst>
              <a:ext uri="{FF2B5EF4-FFF2-40B4-BE49-F238E27FC236}">
                <a16:creationId xmlns:a16="http://schemas.microsoft.com/office/drawing/2014/main" id="{03E30F83-5DDD-663F-884F-E5CA470D4D46}"/>
              </a:ext>
            </a:extLst>
          </p:cNvPr>
          <p:cNvSpPr/>
          <p:nvPr/>
        </p:nvSpPr>
        <p:spPr>
          <a:xfrm>
            <a:off x="5917122" y="907268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00A491-9567-6D73-C8B6-46F79A0D6F46}"/>
              </a:ext>
            </a:extLst>
          </p:cNvPr>
          <p:cNvSpPr txBox="1"/>
          <p:nvPr/>
        </p:nvSpPr>
        <p:spPr>
          <a:xfrm>
            <a:off x="4808405" y="8338394"/>
            <a:ext cx="88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Asia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96D123-8A32-CF19-7881-38BAD638E9AB}"/>
              </a:ext>
            </a:extLst>
          </p:cNvPr>
          <p:cNvSpPr txBox="1"/>
          <p:nvPr/>
        </p:nvSpPr>
        <p:spPr>
          <a:xfrm>
            <a:off x="4814983" y="9145865"/>
            <a:ext cx="126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Africa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C69751A-E455-2306-9034-BEF63BD29147}"/>
              </a:ext>
            </a:extLst>
          </p:cNvPr>
          <p:cNvCxnSpPr>
            <a:cxnSpLocks/>
          </p:cNvCxnSpPr>
          <p:nvPr/>
        </p:nvCxnSpPr>
        <p:spPr>
          <a:xfrm>
            <a:off x="4879068" y="8586467"/>
            <a:ext cx="936213" cy="0"/>
          </a:xfrm>
          <a:prstGeom prst="line">
            <a:avLst/>
          </a:prstGeom>
          <a:ln cap="rnd">
            <a:solidFill>
              <a:srgbClr val="0C31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49BAF49-27A3-813D-9AB6-8B99229EC7C3}"/>
              </a:ext>
            </a:extLst>
          </p:cNvPr>
          <p:cNvCxnSpPr>
            <a:cxnSpLocks/>
          </p:cNvCxnSpPr>
          <p:nvPr/>
        </p:nvCxnSpPr>
        <p:spPr>
          <a:xfrm>
            <a:off x="4879068" y="8986982"/>
            <a:ext cx="936213" cy="0"/>
          </a:xfrm>
          <a:prstGeom prst="line">
            <a:avLst/>
          </a:prstGeom>
          <a:ln cap="rnd">
            <a:solidFill>
              <a:srgbClr val="0C31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9B0F77A-300C-628F-B65C-9C482339037F}"/>
              </a:ext>
            </a:extLst>
          </p:cNvPr>
          <p:cNvCxnSpPr>
            <a:cxnSpLocks/>
          </p:cNvCxnSpPr>
          <p:nvPr/>
        </p:nvCxnSpPr>
        <p:spPr>
          <a:xfrm>
            <a:off x="4882243" y="9382598"/>
            <a:ext cx="936213" cy="0"/>
          </a:xfrm>
          <a:prstGeom prst="line">
            <a:avLst/>
          </a:prstGeom>
          <a:ln cap="rnd">
            <a:solidFill>
              <a:srgbClr val="0C31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0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3D732-5C72-B850-1C21-9DA50DDA9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1C93A8-2D38-57BC-2425-3E640BA38E0F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2F0C62C-E79F-897C-E81C-A06FE9B5D0CA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7BF633A1-035E-CDC3-742C-DAC1E642EA03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293BB1-D546-E055-BB57-D3CCE7608580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151B73DB-547E-6491-843B-E43DBEBB7EAC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3BF913D9-1A16-B756-1E5D-4B1E820AC520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E3CB88D-FBC2-1E5B-5CF8-B0E18CF3A6C3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74347-359E-A2B2-82D2-4A024BE04814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90EDB-35F7-F707-0210-3AA87EA5F2A3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0B69D3-C18D-2DB9-1792-B98C5C60281B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AEA0CF-FFF7-3D87-7240-D22D671D1D70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3C0125C-7D96-DB77-AE95-7DDFE5C72CB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782859-3632-AC41-A2E6-A6A3A75D8C09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9A824CA-45E1-E038-BA6A-8A6385F44BFC}"/>
              </a:ext>
            </a:extLst>
          </p:cNvPr>
          <p:cNvSpPr txBox="1"/>
          <p:nvPr/>
        </p:nvSpPr>
        <p:spPr>
          <a:xfrm>
            <a:off x="517601" y="1510909"/>
            <a:ext cx="61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Study the graph below showing the global loss of primary tropical rainforest loss.</a:t>
            </a:r>
            <a:endParaRPr lang="en-GB" sz="14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8" name="Picture 17" descr="A graph of a forest loss&#10;&#10;AI-generated content may be incorrect.">
            <a:extLst>
              <a:ext uri="{FF2B5EF4-FFF2-40B4-BE49-F238E27FC236}">
                <a16:creationId xmlns:a16="http://schemas.microsoft.com/office/drawing/2014/main" id="{42A9F36D-1ECE-1336-29E6-F72F29EDF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46" y="2070743"/>
            <a:ext cx="6347475" cy="42437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76EA38-F172-275E-C30D-7BE1BACA2D83}"/>
              </a:ext>
            </a:extLst>
          </p:cNvPr>
          <p:cNvSpPr txBox="1"/>
          <p:nvPr/>
        </p:nvSpPr>
        <p:spPr>
          <a:xfrm>
            <a:off x="222268" y="7119415"/>
            <a:ext cx="518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year with the highest total tropical primary forest loss was 2016.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E9D28F-F1EF-F529-4D73-04BFB2FD2A8C}"/>
              </a:ext>
            </a:extLst>
          </p:cNvPr>
          <p:cNvSpPr txBox="1"/>
          <p:nvPr/>
        </p:nvSpPr>
        <p:spPr>
          <a:xfrm>
            <a:off x="229056" y="7577654"/>
            <a:ext cx="508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From 2002 to 2010, annual forest loss remained mostly below 3 million hectares.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8E8B4-2FDC-64A2-E0F6-4BA57CAA6341}"/>
              </a:ext>
            </a:extLst>
          </p:cNvPr>
          <p:cNvSpPr txBox="1"/>
          <p:nvPr/>
        </p:nvSpPr>
        <p:spPr>
          <a:xfrm>
            <a:off x="5312359" y="6424460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D5F8D5-443B-C54E-6F99-917C09966179}"/>
              </a:ext>
            </a:extLst>
          </p:cNvPr>
          <p:cNvSpPr txBox="1"/>
          <p:nvPr/>
        </p:nvSpPr>
        <p:spPr>
          <a:xfrm>
            <a:off x="5887536" y="6418196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9CCFCB65-04A5-24F0-6D4C-B21A3CC72AFF}"/>
              </a:ext>
            </a:extLst>
          </p:cNvPr>
          <p:cNvSpPr/>
          <p:nvPr/>
        </p:nvSpPr>
        <p:spPr>
          <a:xfrm>
            <a:off x="5541198" y="672211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1C5B40CF-93CF-321F-5FBD-287912B51B54}"/>
              </a:ext>
            </a:extLst>
          </p:cNvPr>
          <p:cNvSpPr/>
          <p:nvPr/>
        </p:nvSpPr>
        <p:spPr>
          <a:xfrm>
            <a:off x="6116375" y="670210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66368C4A-700D-B817-C88E-182A956F6626}"/>
              </a:ext>
            </a:extLst>
          </p:cNvPr>
          <p:cNvSpPr/>
          <p:nvPr/>
        </p:nvSpPr>
        <p:spPr>
          <a:xfrm>
            <a:off x="5541198" y="719131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4695AF6-9FC0-AC2B-E6A9-B638A5767ADC}"/>
              </a:ext>
            </a:extLst>
          </p:cNvPr>
          <p:cNvSpPr/>
          <p:nvPr/>
        </p:nvSpPr>
        <p:spPr>
          <a:xfrm>
            <a:off x="6116375" y="719131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E12C18F-29D4-95F4-0698-66797815A794}"/>
              </a:ext>
            </a:extLst>
          </p:cNvPr>
          <p:cNvSpPr/>
          <p:nvPr/>
        </p:nvSpPr>
        <p:spPr>
          <a:xfrm>
            <a:off x="5541198" y="766740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0">
            <a:extLst>
              <a:ext uri="{FF2B5EF4-FFF2-40B4-BE49-F238E27FC236}">
                <a16:creationId xmlns:a16="http://schemas.microsoft.com/office/drawing/2014/main" id="{DFFB361A-B792-9393-BA21-0C817B21CB4E}"/>
              </a:ext>
            </a:extLst>
          </p:cNvPr>
          <p:cNvSpPr/>
          <p:nvPr/>
        </p:nvSpPr>
        <p:spPr>
          <a:xfrm>
            <a:off x="6116375" y="76719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2D4AD8-716C-8400-874B-E0E3D3240FC9}"/>
              </a:ext>
            </a:extLst>
          </p:cNvPr>
          <p:cNvSpPr txBox="1"/>
          <p:nvPr/>
        </p:nvSpPr>
        <p:spPr>
          <a:xfrm>
            <a:off x="229056" y="6654236"/>
            <a:ext cx="503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Overall, the trend in forest loss has increased since 2002, with noticeable peaks after 2015.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EFA79D-38A8-E528-E23A-2FEF25A6AE77}"/>
              </a:ext>
            </a:extLst>
          </p:cNvPr>
          <p:cNvSpPr txBox="1"/>
          <p:nvPr/>
        </p:nvSpPr>
        <p:spPr>
          <a:xfrm>
            <a:off x="519097" y="6238542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ED40121-0232-CCF0-675C-0EC262772280}"/>
              </a:ext>
            </a:extLst>
          </p:cNvPr>
          <p:cNvSpPr/>
          <p:nvPr/>
        </p:nvSpPr>
        <p:spPr>
          <a:xfrm>
            <a:off x="230042" y="631542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F44BD9-5BEB-6991-9B80-11E024A69B5C}"/>
              </a:ext>
            </a:extLst>
          </p:cNvPr>
          <p:cNvSpPr txBox="1"/>
          <p:nvPr/>
        </p:nvSpPr>
        <p:spPr>
          <a:xfrm>
            <a:off x="224537" y="8077036"/>
            <a:ext cx="508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Fire-related forest loss was significantly higher in 2016 and 2017 compared to other years.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087AD58-8D62-A813-3821-C2227A63D2A1}"/>
              </a:ext>
            </a:extLst>
          </p:cNvPr>
          <p:cNvSpPr/>
          <p:nvPr/>
        </p:nvSpPr>
        <p:spPr>
          <a:xfrm>
            <a:off x="5541198" y="81391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40">
            <a:extLst>
              <a:ext uri="{FF2B5EF4-FFF2-40B4-BE49-F238E27FC236}">
                <a16:creationId xmlns:a16="http://schemas.microsoft.com/office/drawing/2014/main" id="{720FA5E2-6947-61BE-7B37-55E94FB3D32D}"/>
              </a:ext>
            </a:extLst>
          </p:cNvPr>
          <p:cNvSpPr/>
          <p:nvPr/>
        </p:nvSpPr>
        <p:spPr>
          <a:xfrm>
            <a:off x="6116375" y="81391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027082-BF1A-5EE4-8FFD-AA064BF121F8}"/>
              </a:ext>
            </a:extLst>
          </p:cNvPr>
          <p:cNvSpPr txBox="1"/>
          <p:nvPr/>
        </p:nvSpPr>
        <p:spPr>
          <a:xfrm>
            <a:off x="220018" y="8518511"/>
            <a:ext cx="508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moving average of forest loss decreased continuously between 2016 and 2022.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263B769B-4BEC-1A28-C911-2529019A2334}"/>
              </a:ext>
            </a:extLst>
          </p:cNvPr>
          <p:cNvSpPr/>
          <p:nvPr/>
        </p:nvSpPr>
        <p:spPr>
          <a:xfrm>
            <a:off x="5541198" y="861519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40">
            <a:extLst>
              <a:ext uri="{FF2B5EF4-FFF2-40B4-BE49-F238E27FC236}">
                <a16:creationId xmlns:a16="http://schemas.microsoft.com/office/drawing/2014/main" id="{1933679E-71AE-B0BD-ACC5-25DAEA0CFA3F}"/>
              </a:ext>
            </a:extLst>
          </p:cNvPr>
          <p:cNvSpPr/>
          <p:nvPr/>
        </p:nvSpPr>
        <p:spPr>
          <a:xfrm>
            <a:off x="6116375" y="861519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DC8B1BF-40BF-0008-6B46-31D959920B2A}"/>
              </a:ext>
            </a:extLst>
          </p:cNvPr>
          <p:cNvSpPr txBox="1"/>
          <p:nvPr/>
        </p:nvSpPr>
        <p:spPr>
          <a:xfrm>
            <a:off x="220018" y="8960930"/>
            <a:ext cx="508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moving average peaked in 2018 and then started to decline.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CE7D041-F653-742D-C0AF-6A770EC41877}"/>
              </a:ext>
            </a:extLst>
          </p:cNvPr>
          <p:cNvSpPr/>
          <p:nvPr/>
        </p:nvSpPr>
        <p:spPr>
          <a:xfrm>
            <a:off x="5541198" y="905761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ounded Rectangle 40">
            <a:extLst>
              <a:ext uri="{FF2B5EF4-FFF2-40B4-BE49-F238E27FC236}">
                <a16:creationId xmlns:a16="http://schemas.microsoft.com/office/drawing/2014/main" id="{843B8A28-EFE1-0E25-D351-56FEA8AF6836}"/>
              </a:ext>
            </a:extLst>
          </p:cNvPr>
          <p:cNvSpPr/>
          <p:nvPr/>
        </p:nvSpPr>
        <p:spPr>
          <a:xfrm>
            <a:off x="6116375" y="905761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1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6088-4F7E-CD4E-4BC6-5F6AB268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AAD326-0BD6-5DC6-A46F-525A00A3760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EFDA42-8C4B-EE40-9BE4-55D67B9D7AAF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BAE6EA-A230-B210-C261-A56151F52A21}"/>
              </a:ext>
            </a:extLst>
          </p:cNvPr>
          <p:cNvGrpSpPr/>
          <p:nvPr/>
        </p:nvGrpSpPr>
        <p:grpSpPr>
          <a:xfrm>
            <a:off x="1797786" y="353677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BBA0A25-C5C8-3FE0-EAC8-D7E3C8A9011A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3331A03-A99B-6DA6-DB42-79DFFD9F0234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1BF7819B-1407-DCBA-FDED-F01AE2A5BBA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1EB3F8C-5249-13DA-4134-51C0D02AA70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EBB15-3D1A-AC27-E9F1-51698EA4126F}"/>
              </a:ext>
            </a:extLst>
          </p:cNvPr>
          <p:cNvSpPr txBox="1"/>
          <p:nvPr/>
        </p:nvSpPr>
        <p:spPr>
          <a:xfrm>
            <a:off x="742359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8A6A1-8BD8-7E1F-33C7-D78418CBAC03}"/>
              </a:ext>
            </a:extLst>
          </p:cNvPr>
          <p:cNvSpPr txBox="1"/>
          <p:nvPr/>
        </p:nvSpPr>
        <p:spPr>
          <a:xfrm>
            <a:off x="1583066" y="370640"/>
            <a:ext cx="369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A86D2B-CABE-8835-21BE-E8BE89D99971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915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AFDB85-6BFD-1F72-632E-C01593A12C0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F3BC79-D9B2-98CD-B1A1-C3BB3B84440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4F0AAEB-1DB9-0A83-32B0-7752833F589A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6910B2-E21D-D8A3-A83F-DCFDBF6D3FF1}"/>
              </a:ext>
            </a:extLst>
          </p:cNvPr>
          <p:cNvSpPr txBox="1"/>
          <p:nvPr/>
        </p:nvSpPr>
        <p:spPr>
          <a:xfrm>
            <a:off x="1144000" y="1146518"/>
            <a:ext cx="45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Causes of deforestation in the Amazon Rainforest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0A42B20-83AD-4B5D-D8C9-BF045BD251D6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A43E2648-11B0-B5F5-DE3F-CAAA0ED71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F91B3B1-8BC5-0EFB-B369-7A00A1EDA167}"/>
              </a:ext>
            </a:extLst>
          </p:cNvPr>
          <p:cNvSpPr/>
          <p:nvPr/>
        </p:nvSpPr>
        <p:spPr>
          <a:xfrm>
            <a:off x="229056" y="185888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3593E-A119-0D07-FCED-D5350F826280}"/>
              </a:ext>
            </a:extLst>
          </p:cNvPr>
          <p:cNvSpPr txBox="1"/>
          <p:nvPr/>
        </p:nvSpPr>
        <p:spPr>
          <a:xfrm>
            <a:off x="194152" y="2466987"/>
            <a:ext cx="6593501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Amazon Rainforest is the world’s ________ tropical rainforest. It is located in _______________, mainly in ________. The rainforest is home to a rich variety of ____________ and plays a crucial role in regulating the global ________. It lies close to the ________.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EC91F-466C-0892-D8CD-414935ECE68A}"/>
              </a:ext>
            </a:extLst>
          </p:cNvPr>
          <p:cNvSpPr txBox="1"/>
          <p:nvPr/>
        </p:nvSpPr>
        <p:spPr>
          <a:xfrm rot="16200000">
            <a:off x="591032" y="9109054"/>
            <a:ext cx="913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Causes of deforestation in the Amazon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D8FE-4AE8-CE23-B399-984AA44BEF49}"/>
              </a:ext>
            </a:extLst>
          </p:cNvPr>
          <p:cNvSpPr txBox="1"/>
          <p:nvPr/>
        </p:nvSpPr>
        <p:spPr>
          <a:xfrm>
            <a:off x="525213" y="1835684"/>
            <a:ext cx="61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Introduction to the Amazon Rainforest</a:t>
            </a:r>
          </a:p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paragraph using the following words: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492EA-BE5C-BAF9-983E-557CAE1095CE}"/>
              </a:ext>
            </a:extLst>
          </p:cNvPr>
          <p:cNvSpPr txBox="1"/>
          <p:nvPr/>
        </p:nvSpPr>
        <p:spPr>
          <a:xfrm>
            <a:off x="70345" y="2285631"/>
            <a:ext cx="6634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Brazil biodiversity largest equator South America climate</a:t>
            </a:r>
            <a:endParaRPr lang="en-GB" sz="13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4" name="Picture 83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89572439-3034-21F9-FABB-A039DDEAB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326" y="8985869"/>
            <a:ext cx="698400" cy="6984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67D8A48C-CDBF-A44B-2757-90B0AE26D9D6}"/>
              </a:ext>
            </a:extLst>
          </p:cNvPr>
          <p:cNvSpPr/>
          <p:nvPr/>
        </p:nvSpPr>
        <p:spPr>
          <a:xfrm>
            <a:off x="229056" y="384618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EA7380-13C1-4C5A-FBEE-CFE590ED3B26}"/>
              </a:ext>
            </a:extLst>
          </p:cNvPr>
          <p:cNvSpPr txBox="1"/>
          <p:nvPr/>
        </p:nvSpPr>
        <p:spPr>
          <a:xfrm>
            <a:off x="514526" y="3817453"/>
            <a:ext cx="617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Draw lines to match each cause of deforestation with its description: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5848314-FFB1-3DD4-2106-58E215F2614C}"/>
              </a:ext>
            </a:extLst>
          </p:cNvPr>
          <p:cNvGraphicFramePr>
            <a:graphicFrameLocks noGrp="1"/>
          </p:cNvGraphicFramePr>
          <p:nvPr/>
        </p:nvGraphicFramePr>
        <p:xfrm>
          <a:off x="285535" y="4239573"/>
          <a:ext cx="6420825" cy="498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724">
                  <a:extLst>
                    <a:ext uri="{9D8B030D-6E8A-4147-A177-3AD203B41FA5}">
                      <a16:colId xmlns:a16="http://schemas.microsoft.com/office/drawing/2014/main" val="3805625699"/>
                    </a:ext>
                  </a:extLst>
                </a:gridCol>
                <a:gridCol w="246438">
                  <a:extLst>
                    <a:ext uri="{9D8B030D-6E8A-4147-A177-3AD203B41FA5}">
                      <a16:colId xmlns:a16="http://schemas.microsoft.com/office/drawing/2014/main" val="1603409028"/>
                    </a:ext>
                  </a:extLst>
                </a:gridCol>
                <a:gridCol w="4235663">
                  <a:extLst>
                    <a:ext uri="{9D8B030D-6E8A-4147-A177-3AD203B41FA5}">
                      <a16:colId xmlns:a16="http://schemas.microsoft.com/office/drawing/2014/main" val="3286231954"/>
                    </a:ext>
                  </a:extLst>
                </a:gridCol>
              </a:tblGrid>
              <a:tr h="226960">
                <a:tc>
                  <a:txBody>
                    <a:bodyPr/>
                    <a:lstStyle/>
                    <a:p>
                      <a:r>
                        <a:rPr lang="en-GB" sz="13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Causes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 sz="1300" b="1" u="sng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13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Benefit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6327828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Logging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Constructing highways like the Trans-Amazonian Highway for transport.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905372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Road building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Building hydroelectric dams, flooding forest areas e.g. Belo Monte Dam in Brazil.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965068"/>
                  </a:ext>
                </a:extLst>
              </a:tr>
              <a:tr h="537537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Mineral extraction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Land cleared by small-scale farmers to grow food for their families, e.g. indigenous groups like the Kayapo.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830024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Subsistence farming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Forest cleared to build new towns or housing e.g. around Manaus.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388734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Commercial farming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Large areas cleared to access valuable timber like mahogany and teak.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104248"/>
                  </a:ext>
                </a:extLst>
              </a:tr>
              <a:tr h="537537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Energy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Forest cleared for cattle ranching or soya plantations e.g. in States such as Mato Grosso and Rondônia.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146787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Settlement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Increasing demand for land due to rising population e.g. close to Manaus.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68129"/>
                  </a:ext>
                </a:extLst>
              </a:tr>
              <a:tr h="692826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Population growth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Digging for gold, bauxite and other resources using open-cast methods, such as at Carajas Mine.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286199"/>
                  </a:ext>
                </a:extLst>
              </a:tr>
            </a:tbl>
          </a:graphicData>
        </a:graphic>
      </p:graphicFrame>
      <p:pic>
        <p:nvPicPr>
          <p:cNvPr id="83" name="Picture 82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964DB842-A10E-2FD1-9635-E888FEE79C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035" y="8985869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0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AFCF-EE48-E189-3949-348D75F8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31E578-6142-2AD4-2B4E-166D36040ABA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B245C24-B4B5-B4CC-9788-BC74953DFB9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E6212945-5789-E537-1E2C-B6C60206662F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56E8854-2B7B-5C80-4E2A-0956FF0178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542302C-0A09-00DD-13AF-67DA78A74EB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9A2AB576-67EC-688A-B5C9-00D462998B01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3E2156F-C513-322C-0C88-FC9A561BC845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A9810-37FB-FF08-F3D6-52F693B238C3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D02F8-2970-958C-6825-4C8E0093FBB0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6B2C2A6-D3BC-95BC-E830-7AD5C468AD7C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BE280A-6186-F630-073B-A8BAA98383F6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28869A-C012-D579-B09E-E7F958580623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8B6F41-BFCA-17A0-6981-F6286B64735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5F73C1-AA42-B8E6-3BB5-EC9A25010EB2}"/>
              </a:ext>
            </a:extLst>
          </p:cNvPr>
          <p:cNvSpPr txBox="1"/>
          <p:nvPr/>
        </p:nvSpPr>
        <p:spPr>
          <a:xfrm>
            <a:off x="222268" y="2314247"/>
            <a:ext cx="5184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Logging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9E5AA-D909-8ED7-6939-3360115BED29}"/>
              </a:ext>
            </a:extLst>
          </p:cNvPr>
          <p:cNvSpPr txBox="1"/>
          <p:nvPr/>
        </p:nvSpPr>
        <p:spPr>
          <a:xfrm>
            <a:off x="229056" y="2690536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Road building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E6731A-E4D8-51E3-67A5-ECDC95F0E99E}"/>
              </a:ext>
            </a:extLst>
          </p:cNvPr>
          <p:cNvSpPr txBox="1"/>
          <p:nvPr/>
        </p:nvSpPr>
        <p:spPr>
          <a:xfrm>
            <a:off x="4742014" y="1680213"/>
            <a:ext cx="1345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Economic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DBE295-E8F8-FCB2-2968-FB7BC2771FF5}"/>
              </a:ext>
            </a:extLst>
          </p:cNvPr>
          <p:cNvSpPr txBox="1"/>
          <p:nvPr/>
        </p:nvSpPr>
        <p:spPr>
          <a:xfrm>
            <a:off x="5887536" y="1673949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Social</a:t>
            </a:r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5CC47215-F6C3-A5DD-35AD-8561B5F771EA}"/>
              </a:ext>
            </a:extLst>
          </p:cNvPr>
          <p:cNvSpPr/>
          <p:nvPr/>
        </p:nvSpPr>
        <p:spPr>
          <a:xfrm>
            <a:off x="5256025" y="19354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8B400C56-6CDE-4FF4-AA90-C10B437EBDF8}"/>
              </a:ext>
            </a:extLst>
          </p:cNvPr>
          <p:cNvSpPr/>
          <p:nvPr/>
        </p:nvSpPr>
        <p:spPr>
          <a:xfrm>
            <a:off x="6116375" y="19354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34">
            <a:extLst>
              <a:ext uri="{FF2B5EF4-FFF2-40B4-BE49-F238E27FC236}">
                <a16:creationId xmlns:a16="http://schemas.microsoft.com/office/drawing/2014/main" id="{DC1DD4F7-9A4C-C641-7260-E52C4B8E981B}"/>
              </a:ext>
            </a:extLst>
          </p:cNvPr>
          <p:cNvSpPr/>
          <p:nvPr/>
        </p:nvSpPr>
        <p:spPr>
          <a:xfrm>
            <a:off x="5256025" y="23095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8281BD1-3CCA-F77D-1FBC-90FDC2FD20AD}"/>
              </a:ext>
            </a:extLst>
          </p:cNvPr>
          <p:cNvSpPr/>
          <p:nvPr/>
        </p:nvSpPr>
        <p:spPr>
          <a:xfrm>
            <a:off x="6116375" y="23095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87E3DA2-25CC-7453-8E11-49755E179D01}"/>
              </a:ext>
            </a:extLst>
          </p:cNvPr>
          <p:cNvSpPr/>
          <p:nvPr/>
        </p:nvSpPr>
        <p:spPr>
          <a:xfrm>
            <a:off x="5256025" y="268580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278E8F3E-B690-A09D-9AE5-24C0C65DD66F}"/>
              </a:ext>
            </a:extLst>
          </p:cNvPr>
          <p:cNvSpPr/>
          <p:nvPr/>
        </p:nvSpPr>
        <p:spPr>
          <a:xfrm>
            <a:off x="6116375" y="268580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32A1D9-8D86-4B56-B6F4-F26F59B4913F}"/>
              </a:ext>
            </a:extLst>
          </p:cNvPr>
          <p:cNvSpPr txBox="1"/>
          <p:nvPr/>
        </p:nvSpPr>
        <p:spPr>
          <a:xfrm>
            <a:off x="229056" y="1940194"/>
            <a:ext cx="503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Subsistence farming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D1F24E-0486-E6E2-DE1B-297136FDF979}"/>
              </a:ext>
            </a:extLst>
          </p:cNvPr>
          <p:cNvSpPr txBox="1"/>
          <p:nvPr/>
        </p:nvSpPr>
        <p:spPr>
          <a:xfrm>
            <a:off x="519097" y="1502758"/>
            <a:ext cx="373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Tick whether each cause is economic or social: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415421F-A797-130F-CCB1-DE9B32EAF38E}"/>
              </a:ext>
            </a:extLst>
          </p:cNvPr>
          <p:cNvSpPr/>
          <p:nvPr/>
        </p:nvSpPr>
        <p:spPr>
          <a:xfrm>
            <a:off x="230042" y="15796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AECCBB-ABCF-E2EB-8FC9-0DF9A7857E02}"/>
              </a:ext>
            </a:extLst>
          </p:cNvPr>
          <p:cNvSpPr txBox="1"/>
          <p:nvPr/>
        </p:nvSpPr>
        <p:spPr>
          <a:xfrm>
            <a:off x="224537" y="3063768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Population growth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BC52C29-F955-1C6C-019E-F2DC1AB34338}"/>
              </a:ext>
            </a:extLst>
          </p:cNvPr>
          <p:cNvSpPr/>
          <p:nvPr/>
        </p:nvSpPr>
        <p:spPr>
          <a:xfrm>
            <a:off x="5256025" y="305903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40">
            <a:extLst>
              <a:ext uri="{FF2B5EF4-FFF2-40B4-BE49-F238E27FC236}">
                <a16:creationId xmlns:a16="http://schemas.microsoft.com/office/drawing/2014/main" id="{6DFFB90B-457E-0D8A-5082-803E375F23BD}"/>
              </a:ext>
            </a:extLst>
          </p:cNvPr>
          <p:cNvSpPr/>
          <p:nvPr/>
        </p:nvSpPr>
        <p:spPr>
          <a:xfrm>
            <a:off x="6116375" y="305903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D61DA4-7F6A-80CA-F1E4-91680FAB036F}"/>
              </a:ext>
            </a:extLst>
          </p:cNvPr>
          <p:cNvSpPr txBox="1"/>
          <p:nvPr/>
        </p:nvSpPr>
        <p:spPr>
          <a:xfrm>
            <a:off x="220018" y="3437863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Commercial farming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EF04006-8782-47A4-EB4E-8BEBF586A29E}"/>
              </a:ext>
            </a:extLst>
          </p:cNvPr>
          <p:cNvSpPr/>
          <p:nvPr/>
        </p:nvSpPr>
        <p:spPr>
          <a:xfrm>
            <a:off x="5256025" y="343313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40">
            <a:extLst>
              <a:ext uri="{FF2B5EF4-FFF2-40B4-BE49-F238E27FC236}">
                <a16:creationId xmlns:a16="http://schemas.microsoft.com/office/drawing/2014/main" id="{30A12B0E-79C1-BB3E-A779-DAFA1F4C0173}"/>
              </a:ext>
            </a:extLst>
          </p:cNvPr>
          <p:cNvSpPr/>
          <p:nvPr/>
        </p:nvSpPr>
        <p:spPr>
          <a:xfrm>
            <a:off x="6116375" y="343313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F0409F-2D42-7EC5-46DA-93D89156D3E2}"/>
              </a:ext>
            </a:extLst>
          </p:cNvPr>
          <p:cNvSpPr/>
          <p:nvPr/>
        </p:nvSpPr>
        <p:spPr>
          <a:xfrm>
            <a:off x="241104" y="374793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B1FBBA-87AE-198D-7DBC-33AD9CA770A3}"/>
              </a:ext>
            </a:extLst>
          </p:cNvPr>
          <p:cNvSpPr txBox="1"/>
          <p:nvPr/>
        </p:nvSpPr>
        <p:spPr>
          <a:xfrm>
            <a:off x="591903" y="3764651"/>
            <a:ext cx="60705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type of logging causes the most damage to the rainforest?</a:t>
            </a:r>
            <a:endParaRPr lang="en-GB" sz="13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6" name="Rounded Rectangle 43">
            <a:extLst>
              <a:ext uri="{FF2B5EF4-FFF2-40B4-BE49-F238E27FC236}">
                <a16:creationId xmlns:a16="http://schemas.microsoft.com/office/drawing/2014/main" id="{A9BCC432-BB5D-393E-730C-7AFA2D327237}"/>
              </a:ext>
            </a:extLst>
          </p:cNvPr>
          <p:cNvSpPr/>
          <p:nvPr/>
        </p:nvSpPr>
        <p:spPr>
          <a:xfrm>
            <a:off x="240848" y="41408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4EC284-C1BC-2DEF-62EA-6413731BBFD8}"/>
              </a:ext>
            </a:extLst>
          </p:cNvPr>
          <p:cNvSpPr txBox="1"/>
          <p:nvPr/>
        </p:nvSpPr>
        <p:spPr>
          <a:xfrm>
            <a:off x="579834" y="4160992"/>
            <a:ext cx="3081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Selective logging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8" name="Rounded Rectangle 46">
            <a:extLst>
              <a:ext uri="{FF2B5EF4-FFF2-40B4-BE49-F238E27FC236}">
                <a16:creationId xmlns:a16="http://schemas.microsoft.com/office/drawing/2014/main" id="{FA0134B7-8350-B093-F595-2B5131B96BB2}"/>
              </a:ext>
            </a:extLst>
          </p:cNvPr>
          <p:cNvSpPr/>
          <p:nvPr/>
        </p:nvSpPr>
        <p:spPr>
          <a:xfrm>
            <a:off x="241580" y="452999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FA6683-1434-67B1-DF47-54AA7E2E1B4D}"/>
              </a:ext>
            </a:extLst>
          </p:cNvPr>
          <p:cNvSpPr txBox="1"/>
          <p:nvPr/>
        </p:nvSpPr>
        <p:spPr>
          <a:xfrm>
            <a:off x="579834" y="4550114"/>
            <a:ext cx="292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Clear felling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1" name="Rounded Rectangle 48">
            <a:extLst>
              <a:ext uri="{FF2B5EF4-FFF2-40B4-BE49-F238E27FC236}">
                <a16:creationId xmlns:a16="http://schemas.microsoft.com/office/drawing/2014/main" id="{C705E152-297B-25F7-2075-0746CFB22491}"/>
              </a:ext>
            </a:extLst>
          </p:cNvPr>
          <p:cNvSpPr/>
          <p:nvPr/>
        </p:nvSpPr>
        <p:spPr>
          <a:xfrm>
            <a:off x="3615910" y="41408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7E4D63-C382-93E2-3DA7-8A5FC04C248F}"/>
              </a:ext>
            </a:extLst>
          </p:cNvPr>
          <p:cNvSpPr txBox="1"/>
          <p:nvPr/>
        </p:nvSpPr>
        <p:spPr>
          <a:xfrm>
            <a:off x="3975164" y="4160992"/>
            <a:ext cx="292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Sustainable forestry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5" name="Rounded Rectangle 50">
            <a:extLst>
              <a:ext uri="{FF2B5EF4-FFF2-40B4-BE49-F238E27FC236}">
                <a16:creationId xmlns:a16="http://schemas.microsoft.com/office/drawing/2014/main" id="{3A1EBFFA-2AED-5652-9855-69F8A9DD5E3E}"/>
              </a:ext>
            </a:extLst>
          </p:cNvPr>
          <p:cNvSpPr/>
          <p:nvPr/>
        </p:nvSpPr>
        <p:spPr>
          <a:xfrm>
            <a:off x="3619471" y="452999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033A47-ECFB-A0FA-C4AF-52D82AD670FC}"/>
              </a:ext>
            </a:extLst>
          </p:cNvPr>
          <p:cNvSpPr txBox="1"/>
          <p:nvPr/>
        </p:nvSpPr>
        <p:spPr>
          <a:xfrm>
            <a:off x="3981397" y="4550114"/>
            <a:ext cx="2699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logging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BFA8A73-E215-76EF-2A0C-002805965D82}"/>
              </a:ext>
            </a:extLst>
          </p:cNvPr>
          <p:cNvSpPr txBox="1"/>
          <p:nvPr/>
        </p:nvSpPr>
        <p:spPr>
          <a:xfrm>
            <a:off x="222268" y="5637432"/>
            <a:ext cx="5184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Subsistence farmers sell crops on a global scale.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13F703-FFBE-55C0-E534-416677E1D820}"/>
              </a:ext>
            </a:extLst>
          </p:cNvPr>
          <p:cNvSpPr txBox="1"/>
          <p:nvPr/>
        </p:nvSpPr>
        <p:spPr>
          <a:xfrm>
            <a:off x="229056" y="5968973"/>
            <a:ext cx="508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Energy development in the Amazon Rainforest includes hydroelectric power.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AAFE4BE-86A5-F0C0-EBC8-476438C60550}"/>
              </a:ext>
            </a:extLst>
          </p:cNvPr>
          <p:cNvSpPr txBox="1"/>
          <p:nvPr/>
        </p:nvSpPr>
        <p:spPr>
          <a:xfrm>
            <a:off x="5312359" y="4934317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8D80CA5-22D2-E54E-1CF8-2623D062070B}"/>
              </a:ext>
            </a:extLst>
          </p:cNvPr>
          <p:cNvSpPr txBox="1"/>
          <p:nvPr/>
        </p:nvSpPr>
        <p:spPr>
          <a:xfrm>
            <a:off x="5887536" y="4928053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92" name="Rounded Rectangle 31">
            <a:extLst>
              <a:ext uri="{FF2B5EF4-FFF2-40B4-BE49-F238E27FC236}">
                <a16:creationId xmlns:a16="http://schemas.microsoft.com/office/drawing/2014/main" id="{35FD8358-55F1-3329-37A6-6F85B4B14303}"/>
              </a:ext>
            </a:extLst>
          </p:cNvPr>
          <p:cNvSpPr/>
          <p:nvPr/>
        </p:nvSpPr>
        <p:spPr>
          <a:xfrm>
            <a:off x="5541198" y="52319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ounded Rectangle 32">
            <a:extLst>
              <a:ext uri="{FF2B5EF4-FFF2-40B4-BE49-F238E27FC236}">
                <a16:creationId xmlns:a16="http://schemas.microsoft.com/office/drawing/2014/main" id="{7791A977-3822-3DFD-C881-0CA64CDD89EB}"/>
              </a:ext>
            </a:extLst>
          </p:cNvPr>
          <p:cNvSpPr/>
          <p:nvPr/>
        </p:nvSpPr>
        <p:spPr>
          <a:xfrm>
            <a:off x="6116375" y="52119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ounded Rectangle 34">
            <a:extLst>
              <a:ext uri="{FF2B5EF4-FFF2-40B4-BE49-F238E27FC236}">
                <a16:creationId xmlns:a16="http://schemas.microsoft.com/office/drawing/2014/main" id="{861B4130-A66B-DA9A-B12C-57CCAECFD7B7}"/>
              </a:ext>
            </a:extLst>
          </p:cNvPr>
          <p:cNvSpPr/>
          <p:nvPr/>
        </p:nvSpPr>
        <p:spPr>
          <a:xfrm>
            <a:off x="5541198" y="564190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FB26BDC-1A24-741C-5BB5-F653807709CF}"/>
              </a:ext>
            </a:extLst>
          </p:cNvPr>
          <p:cNvSpPr/>
          <p:nvPr/>
        </p:nvSpPr>
        <p:spPr>
          <a:xfrm>
            <a:off x="6116375" y="564190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AA8EB9E-6909-769E-730D-182AC4BA6F68}"/>
              </a:ext>
            </a:extLst>
          </p:cNvPr>
          <p:cNvSpPr/>
          <p:nvPr/>
        </p:nvSpPr>
        <p:spPr>
          <a:xfrm>
            <a:off x="5541198" y="605872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id="{DA0C997A-A579-1404-A559-B8859F262EB8}"/>
              </a:ext>
            </a:extLst>
          </p:cNvPr>
          <p:cNvSpPr/>
          <p:nvPr/>
        </p:nvSpPr>
        <p:spPr>
          <a:xfrm>
            <a:off x="6116375" y="606324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EDF8CE8-14F8-C0EA-E3F6-07961DB65A9F}"/>
              </a:ext>
            </a:extLst>
          </p:cNvPr>
          <p:cNvSpPr txBox="1"/>
          <p:nvPr/>
        </p:nvSpPr>
        <p:spPr>
          <a:xfrm>
            <a:off x="229056" y="5164093"/>
            <a:ext cx="503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Trans-Amazonian Highway is an example of road building.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03020AB-6C3C-E2C8-D791-2F88DF40E357}"/>
              </a:ext>
            </a:extLst>
          </p:cNvPr>
          <p:cNvSpPr txBox="1"/>
          <p:nvPr/>
        </p:nvSpPr>
        <p:spPr>
          <a:xfrm>
            <a:off x="519097" y="4824602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– Causes of deforestation 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7DE9C98-68BC-C9DC-BF2B-587EE9378421}"/>
              </a:ext>
            </a:extLst>
          </p:cNvPr>
          <p:cNvSpPr/>
          <p:nvPr/>
        </p:nvSpPr>
        <p:spPr>
          <a:xfrm>
            <a:off x="230042" y="490148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249B97-363E-515C-2602-0F2C8BAC58E8}"/>
              </a:ext>
            </a:extLst>
          </p:cNvPr>
          <p:cNvSpPr txBox="1"/>
          <p:nvPr/>
        </p:nvSpPr>
        <p:spPr>
          <a:xfrm>
            <a:off x="223774" y="6475067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Cattle ranching is a form of subsistence farming.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40069F50-3CB9-AC70-8DC3-4DBAB63005C5}"/>
              </a:ext>
            </a:extLst>
          </p:cNvPr>
          <p:cNvSpPr/>
          <p:nvPr/>
        </p:nvSpPr>
        <p:spPr>
          <a:xfrm>
            <a:off x="5541198" y="64711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ounded Rectangle 40">
            <a:extLst>
              <a:ext uri="{FF2B5EF4-FFF2-40B4-BE49-F238E27FC236}">
                <a16:creationId xmlns:a16="http://schemas.microsoft.com/office/drawing/2014/main" id="{4965D5C6-868E-581B-30C2-FA19058DA88D}"/>
              </a:ext>
            </a:extLst>
          </p:cNvPr>
          <p:cNvSpPr/>
          <p:nvPr/>
        </p:nvSpPr>
        <p:spPr>
          <a:xfrm>
            <a:off x="6116375" y="64711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F8BF874-C311-7CF1-1AA5-96F2B7546F9E}"/>
              </a:ext>
            </a:extLst>
          </p:cNvPr>
          <p:cNvSpPr txBox="1"/>
          <p:nvPr/>
        </p:nvSpPr>
        <p:spPr>
          <a:xfrm>
            <a:off x="220018" y="6859535"/>
            <a:ext cx="508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Mining for gold in the Carajas Mine has no environmental impact.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3FBA2FE6-4CA3-F8C3-856B-7F3E533B8929}"/>
              </a:ext>
            </a:extLst>
          </p:cNvPr>
          <p:cNvSpPr/>
          <p:nvPr/>
        </p:nvSpPr>
        <p:spPr>
          <a:xfrm>
            <a:off x="5541198" y="68879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ounded Rectangle 40">
            <a:extLst>
              <a:ext uri="{FF2B5EF4-FFF2-40B4-BE49-F238E27FC236}">
                <a16:creationId xmlns:a16="http://schemas.microsoft.com/office/drawing/2014/main" id="{8DCC00FB-A472-2102-D64E-BA8C30CF28DB}"/>
              </a:ext>
            </a:extLst>
          </p:cNvPr>
          <p:cNvSpPr/>
          <p:nvPr/>
        </p:nvSpPr>
        <p:spPr>
          <a:xfrm>
            <a:off x="6116375" y="68879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0F6313E-3AA4-A494-865F-052DD1C5BA2C}"/>
              </a:ext>
            </a:extLst>
          </p:cNvPr>
          <p:cNvSpPr/>
          <p:nvPr/>
        </p:nvSpPr>
        <p:spPr>
          <a:xfrm>
            <a:off x="229056" y="739610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2CF17C2-C0F1-479D-85C2-7741FD7404A9}"/>
              </a:ext>
            </a:extLst>
          </p:cNvPr>
          <p:cNvSpPr txBox="1"/>
          <p:nvPr/>
        </p:nvSpPr>
        <p:spPr>
          <a:xfrm>
            <a:off x="194152" y="7792532"/>
            <a:ext cx="6593501" cy="167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One of the main causes of _____________ in the Amazon is commercial farming, particularly for ________. Large areas of rainforest are cleared to raise ________. Much of the ________ is for export, especially from ________, which is a leading ________ beef producer.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B8635B0-EF5F-5EBD-B70B-C5D878404CF9}"/>
              </a:ext>
            </a:extLst>
          </p:cNvPr>
          <p:cNvSpPr txBox="1"/>
          <p:nvPr/>
        </p:nvSpPr>
        <p:spPr>
          <a:xfrm>
            <a:off x="525213" y="7372899"/>
            <a:ext cx="6191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Commercial Farming in the Amazon - Use the following words: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02421E8-2A51-970B-E498-770899E75460}"/>
              </a:ext>
            </a:extLst>
          </p:cNvPr>
          <p:cNvSpPr txBox="1"/>
          <p:nvPr/>
        </p:nvSpPr>
        <p:spPr>
          <a:xfrm>
            <a:off x="70345" y="7611177"/>
            <a:ext cx="6634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beef exports global clearance Brazil deforestation</a:t>
            </a:r>
            <a:endParaRPr lang="en-GB" sz="13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5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6088-4F7E-CD4E-4BC6-5F6AB268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AAD326-0BD6-5DC6-A46F-525A00A3760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EFDA42-8C4B-EE40-9BE4-55D67B9D7AAF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BAE6EA-A230-B210-C261-A56151F52A21}"/>
              </a:ext>
            </a:extLst>
          </p:cNvPr>
          <p:cNvGrpSpPr/>
          <p:nvPr/>
        </p:nvGrpSpPr>
        <p:grpSpPr>
          <a:xfrm>
            <a:off x="1797786" y="353677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BBA0A25-C5C8-3FE0-EAC8-D7E3C8A9011A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3331A03-A99B-6DA6-DB42-79DFFD9F0234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1BF7819B-1407-DCBA-FDED-F01AE2A5BBA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1EB3F8C-5249-13DA-4134-51C0D02AA70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EBB15-3D1A-AC27-E9F1-51698EA4126F}"/>
              </a:ext>
            </a:extLst>
          </p:cNvPr>
          <p:cNvSpPr txBox="1"/>
          <p:nvPr/>
        </p:nvSpPr>
        <p:spPr>
          <a:xfrm>
            <a:off x="742359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8A6A1-8BD8-7E1F-33C7-D78418CBAC03}"/>
              </a:ext>
            </a:extLst>
          </p:cNvPr>
          <p:cNvSpPr txBox="1"/>
          <p:nvPr/>
        </p:nvSpPr>
        <p:spPr>
          <a:xfrm>
            <a:off x="1583066" y="370640"/>
            <a:ext cx="369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A86D2B-CABE-8835-21BE-E8BE89D99971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915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AFDB85-6BFD-1F72-632E-C01593A12C0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F3BC79-D9B2-98CD-B1A1-C3BB3B84440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4F0AAEB-1DB9-0A83-32B0-7752833F589A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6910B2-E21D-D8A3-A83F-DCFDBF6D3FF1}"/>
              </a:ext>
            </a:extLst>
          </p:cNvPr>
          <p:cNvSpPr txBox="1"/>
          <p:nvPr/>
        </p:nvSpPr>
        <p:spPr>
          <a:xfrm>
            <a:off x="1144000" y="1146518"/>
            <a:ext cx="45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Effects of deforestation in the Amazon Rainforest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0A42B20-83AD-4B5D-D8C9-BF045BD251D6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A43E2648-11B0-B5F5-DE3F-CAAA0ED71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F91B3B1-8BC5-0EFB-B369-7A00A1EDA167}"/>
              </a:ext>
            </a:extLst>
          </p:cNvPr>
          <p:cNvSpPr/>
          <p:nvPr/>
        </p:nvSpPr>
        <p:spPr>
          <a:xfrm>
            <a:off x="229056" y="185888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3593E-A119-0D07-FCED-D5350F826280}"/>
              </a:ext>
            </a:extLst>
          </p:cNvPr>
          <p:cNvSpPr txBox="1"/>
          <p:nvPr/>
        </p:nvSpPr>
        <p:spPr>
          <a:xfrm>
            <a:off x="194152" y="2466987"/>
            <a:ext cx="6593501" cy="19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Amazon __________ is often cleared to access natural __________, creating ________ in industries such as logging and mining. However, removing trees affects the local ___________ and increases the amount of _______________ in the atmosphere. Deforestation also threatens ___________ as habitats are destroyed.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EC91F-466C-0892-D8CD-414935ECE68A}"/>
              </a:ext>
            </a:extLst>
          </p:cNvPr>
          <p:cNvSpPr txBox="1"/>
          <p:nvPr/>
        </p:nvSpPr>
        <p:spPr>
          <a:xfrm rot="16200000">
            <a:off x="591032" y="9109054"/>
            <a:ext cx="913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Causes of deforestation in the Amazon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D8FE-4AE8-CE23-B399-984AA44BEF49}"/>
              </a:ext>
            </a:extLst>
          </p:cNvPr>
          <p:cNvSpPr txBox="1"/>
          <p:nvPr/>
        </p:nvSpPr>
        <p:spPr>
          <a:xfrm>
            <a:off x="525213" y="1835684"/>
            <a:ext cx="61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Introduction to Impacts of Deforestation</a:t>
            </a:r>
          </a:p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paragraph using the following words: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492EA-BE5C-BAF9-983E-557CAE1095CE}"/>
              </a:ext>
            </a:extLst>
          </p:cNvPr>
          <p:cNvSpPr txBox="1"/>
          <p:nvPr/>
        </p:nvSpPr>
        <p:spPr>
          <a:xfrm>
            <a:off x="70345" y="2285631"/>
            <a:ext cx="6634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biodiversity rainforest jobs climate carbon dioxide resources</a:t>
            </a:r>
            <a:endParaRPr lang="en-GB" sz="13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4" name="Picture 83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89572439-3034-21F9-FABB-A039DDEAB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326" y="8985869"/>
            <a:ext cx="698400" cy="698400"/>
          </a:xfrm>
          <a:prstGeom prst="rect">
            <a:avLst/>
          </a:prstGeom>
        </p:spPr>
      </p:pic>
      <p:pic>
        <p:nvPicPr>
          <p:cNvPr id="83" name="Picture 82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964DB842-A10E-2FD1-9635-E888FEE79C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035" y="8985869"/>
            <a:ext cx="698400" cy="69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434006-E10D-AB99-737C-8FDEA4AD7D29}"/>
              </a:ext>
            </a:extLst>
          </p:cNvPr>
          <p:cNvSpPr txBox="1"/>
          <p:nvPr/>
        </p:nvSpPr>
        <p:spPr>
          <a:xfrm>
            <a:off x="222268" y="5184382"/>
            <a:ext cx="5184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Increased carbon dioxide levels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B14B3-DC51-629E-DD1D-90C8BE15A405}"/>
              </a:ext>
            </a:extLst>
          </p:cNvPr>
          <p:cNvSpPr txBox="1"/>
          <p:nvPr/>
        </p:nvSpPr>
        <p:spPr>
          <a:xfrm>
            <a:off x="229056" y="5560671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Disruption of the water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E18553-FD53-913A-72A6-FBCCDBB28A32}"/>
              </a:ext>
            </a:extLst>
          </p:cNvPr>
          <p:cNvSpPr txBox="1"/>
          <p:nvPr/>
        </p:nvSpPr>
        <p:spPr>
          <a:xfrm>
            <a:off x="4742014" y="4550348"/>
            <a:ext cx="1345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B3103-7064-8524-D90B-B414E1EF3ED8}"/>
              </a:ext>
            </a:extLst>
          </p:cNvPr>
          <p:cNvSpPr txBox="1"/>
          <p:nvPr/>
        </p:nvSpPr>
        <p:spPr>
          <a:xfrm>
            <a:off x="5864498" y="4550275"/>
            <a:ext cx="80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Global</a:t>
            </a:r>
          </a:p>
        </p:txBody>
      </p:sp>
      <p:sp>
        <p:nvSpPr>
          <p:cNvPr id="18" name="Rounded Rectangle 31">
            <a:extLst>
              <a:ext uri="{FF2B5EF4-FFF2-40B4-BE49-F238E27FC236}">
                <a16:creationId xmlns:a16="http://schemas.microsoft.com/office/drawing/2014/main" id="{62311720-FD53-4894-BF6D-4B5C2867ED0E}"/>
              </a:ext>
            </a:extLst>
          </p:cNvPr>
          <p:cNvSpPr/>
          <p:nvPr/>
        </p:nvSpPr>
        <p:spPr>
          <a:xfrm>
            <a:off x="5256025" y="48055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AA95B769-6284-C396-5338-D6243059B140}"/>
              </a:ext>
            </a:extLst>
          </p:cNvPr>
          <p:cNvSpPr/>
          <p:nvPr/>
        </p:nvSpPr>
        <p:spPr>
          <a:xfrm>
            <a:off x="6116375" y="48055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C30F6D59-E8C1-2A63-90FE-6188E70A97BE}"/>
              </a:ext>
            </a:extLst>
          </p:cNvPr>
          <p:cNvSpPr/>
          <p:nvPr/>
        </p:nvSpPr>
        <p:spPr>
          <a:xfrm>
            <a:off x="5256025" y="517965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725B1FD-4DDF-1503-AEE9-71820E30E012}"/>
              </a:ext>
            </a:extLst>
          </p:cNvPr>
          <p:cNvSpPr/>
          <p:nvPr/>
        </p:nvSpPr>
        <p:spPr>
          <a:xfrm>
            <a:off x="6116375" y="517965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2B20770-575A-FAE7-7BA7-98A43F3AE76C}"/>
              </a:ext>
            </a:extLst>
          </p:cNvPr>
          <p:cNvSpPr/>
          <p:nvPr/>
        </p:nvSpPr>
        <p:spPr>
          <a:xfrm>
            <a:off x="5256025" y="555593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BA3758B2-9FBE-5001-BEB2-BAD4393D70E5}"/>
              </a:ext>
            </a:extLst>
          </p:cNvPr>
          <p:cNvSpPr/>
          <p:nvPr/>
        </p:nvSpPr>
        <p:spPr>
          <a:xfrm>
            <a:off x="6116375" y="555593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94CA5C-400E-6E70-CBE8-C8AA6B808F30}"/>
              </a:ext>
            </a:extLst>
          </p:cNvPr>
          <p:cNvSpPr txBox="1"/>
          <p:nvPr/>
        </p:nvSpPr>
        <p:spPr>
          <a:xfrm>
            <a:off x="229056" y="4810329"/>
            <a:ext cx="503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Loss of biodiversity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3CD2DB-75D4-ADAA-2071-533BD939B48E}"/>
              </a:ext>
            </a:extLst>
          </p:cNvPr>
          <p:cNvSpPr txBox="1"/>
          <p:nvPr/>
        </p:nvSpPr>
        <p:spPr>
          <a:xfrm>
            <a:off x="519099" y="4447485"/>
            <a:ext cx="4222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Tick whether the impact is local or global.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D173210-1F0B-9401-E366-605A7AC4E313}"/>
              </a:ext>
            </a:extLst>
          </p:cNvPr>
          <p:cNvSpPr/>
          <p:nvPr/>
        </p:nvSpPr>
        <p:spPr>
          <a:xfrm>
            <a:off x="230042" y="444977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ABF881-356E-6413-7EAC-3AAB5E59CC6C}"/>
              </a:ext>
            </a:extLst>
          </p:cNvPr>
          <p:cNvSpPr txBox="1"/>
          <p:nvPr/>
        </p:nvSpPr>
        <p:spPr>
          <a:xfrm>
            <a:off x="224537" y="5933903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Indigenous people forced from homes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B1733CF-5B61-5238-BEBC-55F05E1DCCCB}"/>
              </a:ext>
            </a:extLst>
          </p:cNvPr>
          <p:cNvSpPr/>
          <p:nvPr/>
        </p:nvSpPr>
        <p:spPr>
          <a:xfrm>
            <a:off x="5256025" y="59291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6DC39DB8-2706-62C9-DCB8-67314AC7B671}"/>
              </a:ext>
            </a:extLst>
          </p:cNvPr>
          <p:cNvSpPr/>
          <p:nvPr/>
        </p:nvSpPr>
        <p:spPr>
          <a:xfrm>
            <a:off x="6116375" y="59291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A8402E-9DFD-EB0A-3CA7-C120D2000746}"/>
              </a:ext>
            </a:extLst>
          </p:cNvPr>
          <p:cNvSpPr txBox="1"/>
          <p:nvPr/>
        </p:nvSpPr>
        <p:spPr>
          <a:xfrm>
            <a:off x="220018" y="6307998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Mercury pollution in rivers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2861C0-5B86-E6D1-09ED-AFD57C6B907F}"/>
              </a:ext>
            </a:extLst>
          </p:cNvPr>
          <p:cNvSpPr/>
          <p:nvPr/>
        </p:nvSpPr>
        <p:spPr>
          <a:xfrm>
            <a:off x="5256025" y="630326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00406CA2-2B4A-A281-D6A3-6703A565EB37}"/>
              </a:ext>
            </a:extLst>
          </p:cNvPr>
          <p:cNvSpPr/>
          <p:nvPr/>
        </p:nvSpPr>
        <p:spPr>
          <a:xfrm>
            <a:off x="6116375" y="630326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D8800DA-EE9F-FFE2-5253-96BC27F0301E}"/>
              </a:ext>
            </a:extLst>
          </p:cNvPr>
          <p:cNvSpPr/>
          <p:nvPr/>
        </p:nvSpPr>
        <p:spPr>
          <a:xfrm>
            <a:off x="241104" y="665877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64A001-7468-F35C-70BA-29DA47EA9B5B}"/>
              </a:ext>
            </a:extLst>
          </p:cNvPr>
          <p:cNvSpPr txBox="1"/>
          <p:nvPr/>
        </p:nvSpPr>
        <p:spPr>
          <a:xfrm>
            <a:off x="591903" y="6675491"/>
            <a:ext cx="607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is one economic benefit of deforestation in the Amazon?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4" name="Rounded Rectangle 43">
            <a:extLst>
              <a:ext uri="{FF2B5EF4-FFF2-40B4-BE49-F238E27FC236}">
                <a16:creationId xmlns:a16="http://schemas.microsoft.com/office/drawing/2014/main" id="{14FD17CE-5744-E860-4361-CFA0B3C78EEC}"/>
              </a:ext>
            </a:extLst>
          </p:cNvPr>
          <p:cNvSpPr/>
          <p:nvPr/>
        </p:nvSpPr>
        <p:spPr>
          <a:xfrm>
            <a:off x="240848" y="71564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A0E319-CFE5-922A-FFBE-A8A0922CED92}"/>
              </a:ext>
            </a:extLst>
          </p:cNvPr>
          <p:cNvSpPr txBox="1"/>
          <p:nvPr/>
        </p:nvSpPr>
        <p:spPr>
          <a:xfrm>
            <a:off x="579834" y="7176607"/>
            <a:ext cx="3081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reduces soil erosion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6" name="Rounded Rectangle 46">
            <a:extLst>
              <a:ext uri="{FF2B5EF4-FFF2-40B4-BE49-F238E27FC236}">
                <a16:creationId xmlns:a16="http://schemas.microsoft.com/office/drawing/2014/main" id="{3DB32FEF-8565-2CD8-4686-786C58FE56A0}"/>
              </a:ext>
            </a:extLst>
          </p:cNvPr>
          <p:cNvSpPr/>
          <p:nvPr/>
        </p:nvSpPr>
        <p:spPr>
          <a:xfrm>
            <a:off x="241580" y="754560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8A938A-352A-8FB0-D851-02438EE3A384}"/>
              </a:ext>
            </a:extLst>
          </p:cNvPr>
          <p:cNvSpPr txBox="1"/>
          <p:nvPr/>
        </p:nvSpPr>
        <p:spPr>
          <a:xfrm>
            <a:off x="579834" y="7565729"/>
            <a:ext cx="292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increases biodiversity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1" name="Rounded Rectangle 48">
            <a:extLst>
              <a:ext uri="{FF2B5EF4-FFF2-40B4-BE49-F238E27FC236}">
                <a16:creationId xmlns:a16="http://schemas.microsoft.com/office/drawing/2014/main" id="{A08F1018-1C7D-62AC-F5BF-DF3CB97DC562}"/>
              </a:ext>
            </a:extLst>
          </p:cNvPr>
          <p:cNvSpPr/>
          <p:nvPr/>
        </p:nvSpPr>
        <p:spPr>
          <a:xfrm>
            <a:off x="3615910" y="71564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177F33-6FA8-8503-4F37-FF6CF78426E3}"/>
              </a:ext>
            </a:extLst>
          </p:cNvPr>
          <p:cNvSpPr txBox="1"/>
          <p:nvPr/>
        </p:nvSpPr>
        <p:spPr>
          <a:xfrm>
            <a:off x="3981397" y="7062342"/>
            <a:ext cx="292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creates jobs in mining and logging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3" name="Rounded Rectangle 50">
            <a:extLst>
              <a:ext uri="{FF2B5EF4-FFF2-40B4-BE49-F238E27FC236}">
                <a16:creationId xmlns:a16="http://schemas.microsoft.com/office/drawing/2014/main" id="{EA31278D-A6CE-3ACA-D6AC-877B5C71B6C7}"/>
              </a:ext>
            </a:extLst>
          </p:cNvPr>
          <p:cNvSpPr/>
          <p:nvPr/>
        </p:nvSpPr>
        <p:spPr>
          <a:xfrm>
            <a:off x="3619471" y="754560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3E747B-E418-853E-2E2A-7FEFC5E4CFB2}"/>
              </a:ext>
            </a:extLst>
          </p:cNvPr>
          <p:cNvSpPr txBox="1"/>
          <p:nvPr/>
        </p:nvSpPr>
        <p:spPr>
          <a:xfrm>
            <a:off x="3983522" y="7490922"/>
            <a:ext cx="269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helps local people conserve forests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83A58EE-AC75-1771-F325-4398576BCADC}"/>
              </a:ext>
            </a:extLst>
          </p:cNvPr>
          <p:cNvSpPr/>
          <p:nvPr/>
        </p:nvSpPr>
        <p:spPr>
          <a:xfrm>
            <a:off x="241104" y="801561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74F167-FCDF-7A42-C96F-685F37FAD368}"/>
              </a:ext>
            </a:extLst>
          </p:cNvPr>
          <p:cNvSpPr txBox="1"/>
          <p:nvPr/>
        </p:nvSpPr>
        <p:spPr>
          <a:xfrm>
            <a:off x="591903" y="8032324"/>
            <a:ext cx="607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Hydro electric power schemes such as Belo Monte, destroy biodiversity in the tropical rainforest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1" name="Rounded Rectangle 43">
            <a:extLst>
              <a:ext uri="{FF2B5EF4-FFF2-40B4-BE49-F238E27FC236}">
                <a16:creationId xmlns:a16="http://schemas.microsoft.com/office/drawing/2014/main" id="{22978DE9-04E2-5FC2-D93C-D6C971E644EA}"/>
              </a:ext>
            </a:extLst>
          </p:cNvPr>
          <p:cNvSpPr/>
          <p:nvPr/>
        </p:nvSpPr>
        <p:spPr>
          <a:xfrm>
            <a:off x="240848" y="85133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5D66778-CD64-755B-2AAE-A906A4678A75}"/>
              </a:ext>
            </a:extLst>
          </p:cNvPr>
          <p:cNvSpPr txBox="1"/>
          <p:nvPr/>
        </p:nvSpPr>
        <p:spPr>
          <a:xfrm>
            <a:off x="579834" y="8533440"/>
            <a:ext cx="3081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5" name="Rounded Rectangle 48">
            <a:extLst>
              <a:ext uri="{FF2B5EF4-FFF2-40B4-BE49-F238E27FC236}">
                <a16:creationId xmlns:a16="http://schemas.microsoft.com/office/drawing/2014/main" id="{C4B95232-707A-1B9D-B786-696AE765DB7C}"/>
              </a:ext>
            </a:extLst>
          </p:cNvPr>
          <p:cNvSpPr/>
          <p:nvPr/>
        </p:nvSpPr>
        <p:spPr>
          <a:xfrm>
            <a:off x="3615910" y="85133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C1010A-ACA9-DE16-573E-CFD3FFBFBBFD}"/>
              </a:ext>
            </a:extLst>
          </p:cNvPr>
          <p:cNvSpPr txBox="1"/>
          <p:nvPr/>
        </p:nvSpPr>
        <p:spPr>
          <a:xfrm>
            <a:off x="3981397" y="8525056"/>
            <a:ext cx="292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</p:spTree>
    <p:extLst>
      <p:ext uri="{BB962C8B-B14F-4D97-AF65-F5344CB8AC3E}">
        <p14:creationId xmlns:p14="http://schemas.microsoft.com/office/powerpoint/2010/main" val="398318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1B27-3AEF-3DE3-C07E-5A204E7A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>
            <a:extLst>
              <a:ext uri="{FF2B5EF4-FFF2-40B4-BE49-F238E27FC236}">
                <a16:creationId xmlns:a16="http://schemas.microsoft.com/office/drawing/2014/main" id="{C154C422-FC15-2E7F-2A81-FC70697381D0}"/>
              </a:ext>
            </a:extLst>
          </p:cNvPr>
          <p:cNvSpPr txBox="1"/>
          <p:nvPr/>
        </p:nvSpPr>
        <p:spPr>
          <a:xfrm>
            <a:off x="16298622" y="6903466"/>
            <a:ext cx="18523431" cy="180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1"/>
              </a:lnSpc>
            </a:pPr>
            <a:r>
              <a:rPr lang="en-US" sz="10494" b="1" dirty="0">
                <a:solidFill>
                  <a:srgbClr val="0C3162"/>
                </a:solidFill>
                <a:latin typeface="Gaegu Bold"/>
                <a:ea typeface="Gaegu Bold"/>
                <a:cs typeface="Gaegu Bold"/>
                <a:sym typeface="Gaegu Bold"/>
              </a:rPr>
              <a:t>Coastal Landscapes in the UK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DE9114-5B44-F49B-17C8-E957CDED8AE9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F2DF25E-3453-5248-F526-7217CD274657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B5900B-7884-E5EA-F2C7-DD0F2D179ED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553693E-CD31-7E89-4B11-79FF8BB18496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6DFF5B2-D293-0B18-99A3-3D5C15A2C589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FADFB096-B897-648C-E79E-393611030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17B9862-E311-89B7-0E48-DC44D14FCB57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C9E5E4-71F6-EED4-64B8-14C0A7C12DC6}"/>
              </a:ext>
            </a:extLst>
          </p:cNvPr>
          <p:cNvSpPr txBox="1"/>
          <p:nvPr/>
        </p:nvSpPr>
        <p:spPr>
          <a:xfrm>
            <a:off x="601945" y="1770842"/>
            <a:ext cx="5970511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An ecosystem is a community of l_________ o_________ (plants and animals) that interact with each other and with their n________________ e________________ (like air, water and soil).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123768-FA47-55E1-64B0-A382FBB167F1}"/>
              </a:ext>
            </a:extLst>
          </p:cNvPr>
          <p:cNvSpPr/>
          <p:nvPr/>
        </p:nvSpPr>
        <p:spPr>
          <a:xfrm>
            <a:off x="285535" y="305994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9BCE6C-264E-721F-62B5-EB4F2F443CAB}"/>
              </a:ext>
            </a:extLst>
          </p:cNvPr>
          <p:cNvSpPr txBox="1"/>
          <p:nvPr/>
        </p:nvSpPr>
        <p:spPr>
          <a:xfrm>
            <a:off x="601946" y="3052103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key terms to their definitions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97FB67-EF5F-8A45-368E-CF375A14E99F}"/>
              </a:ext>
            </a:extLst>
          </p:cNvPr>
          <p:cNvSpPr txBox="1"/>
          <p:nvPr/>
        </p:nvSpPr>
        <p:spPr>
          <a:xfrm>
            <a:off x="601946" y="3255743"/>
            <a:ext cx="176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Producer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3C4D9F-DED6-513F-15E1-B91CBBD09CB5}"/>
              </a:ext>
            </a:extLst>
          </p:cNvPr>
          <p:cNvSpPr txBox="1"/>
          <p:nvPr/>
        </p:nvSpPr>
        <p:spPr>
          <a:xfrm>
            <a:off x="2921875" y="3255743"/>
            <a:ext cx="408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An animal that eats plants or other animals to get energy.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561286-7850-1288-EC9F-611CB67909DE}"/>
              </a:ext>
            </a:extLst>
          </p:cNvPr>
          <p:cNvSpPr txBox="1"/>
          <p:nvPr/>
        </p:nvSpPr>
        <p:spPr>
          <a:xfrm>
            <a:off x="583729" y="3864228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Consumer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D2AB9A-2E61-D6DE-2DB3-7EDD2CA3CF82}"/>
              </a:ext>
            </a:extLst>
          </p:cNvPr>
          <p:cNvSpPr txBox="1"/>
          <p:nvPr/>
        </p:nvSpPr>
        <p:spPr>
          <a:xfrm>
            <a:off x="583086" y="4406876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Decomposer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0615D1-B147-431E-4FB6-F32AE1B9819E}"/>
              </a:ext>
            </a:extLst>
          </p:cNvPr>
          <p:cNvSpPr txBox="1"/>
          <p:nvPr/>
        </p:nvSpPr>
        <p:spPr>
          <a:xfrm>
            <a:off x="2921875" y="3783870"/>
            <a:ext cx="375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plant that makes its own food using sunlight.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7FE1A4-88E4-C368-92DC-E3F5A7A32B55}"/>
              </a:ext>
            </a:extLst>
          </p:cNvPr>
          <p:cNvSpPr txBox="1"/>
          <p:nvPr/>
        </p:nvSpPr>
        <p:spPr>
          <a:xfrm>
            <a:off x="2935336" y="4330838"/>
            <a:ext cx="375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An organism that breaks down dead plants and animals.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916D9E-D6D1-FF70-417D-3A74E60E9ED6}"/>
              </a:ext>
            </a:extLst>
          </p:cNvPr>
          <p:cNvSpPr/>
          <p:nvPr/>
        </p:nvSpPr>
        <p:spPr>
          <a:xfrm>
            <a:off x="289631" y="788124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47395C-C44C-18B8-DB3C-2A9C752C34EE}"/>
              </a:ext>
            </a:extLst>
          </p:cNvPr>
          <p:cNvSpPr txBox="1"/>
          <p:nvPr/>
        </p:nvSpPr>
        <p:spPr>
          <a:xfrm>
            <a:off x="3383405" y="7885719"/>
            <a:ext cx="5880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Identify the: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Primary consumer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Producer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Secondary consumer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15FF50-579F-8076-4D82-FADCC5347C7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ECC0E04-BD14-B9A0-37D1-3775430D5A85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DA0B72CD-9D6F-4A64-EFC8-1C597DDE3DD2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EEE55582-A095-C171-A553-59513CFCBD7F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C88C6BAA-694D-5FDF-D08F-219C2D3F6E3C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1B263A6-9363-49B6-5842-79918EC9C8C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ADF0C1-4804-E19B-D99D-12EAF985CB03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EB0F706-C121-1E0C-1FD0-F86AA3675C78}"/>
              </a:ext>
            </a:extLst>
          </p:cNvPr>
          <p:cNvSpPr txBox="1"/>
          <p:nvPr/>
        </p:nvSpPr>
        <p:spPr>
          <a:xfrm>
            <a:off x="864107" y="1197910"/>
            <a:ext cx="537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Introduction to Ecosystems</a:t>
            </a:r>
            <a:endParaRPr lang="en-US" sz="32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AA1BB-8C18-883B-1155-0B0AD426D461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CF8D39-CD25-C1DA-12FF-0C6A30B6E6A4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3C8756-DB26-A247-92B1-39C01F343CE3}"/>
              </a:ext>
            </a:extLst>
          </p:cNvPr>
          <p:cNvSpPr/>
          <p:nvPr/>
        </p:nvSpPr>
        <p:spPr>
          <a:xfrm>
            <a:off x="285534" y="483170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F9630-AB4A-887A-B35C-C9D317B93231}"/>
              </a:ext>
            </a:extLst>
          </p:cNvPr>
          <p:cNvSpPr txBox="1"/>
          <p:nvPr/>
        </p:nvSpPr>
        <p:spPr>
          <a:xfrm>
            <a:off x="601945" y="4845595"/>
            <a:ext cx="597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Tick one example of each.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BBEE89-89F2-5CA2-D254-1A17FC2D5F72}"/>
              </a:ext>
            </a:extLst>
          </p:cNvPr>
          <p:cNvSpPr txBox="1"/>
          <p:nvPr/>
        </p:nvSpPr>
        <p:spPr>
          <a:xfrm>
            <a:off x="628994" y="6467464"/>
            <a:ext cx="6057327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food c__________ shows how different plants and a________ are linked by what they e_____. It shows connections between different o___________ that rely on one another as their source of f_______ (energy).  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EFB2FB3-11E4-CBB0-1DA4-F726255EA26E}"/>
              </a:ext>
            </a:extLst>
          </p:cNvPr>
          <p:cNvSpPr/>
          <p:nvPr/>
        </p:nvSpPr>
        <p:spPr>
          <a:xfrm>
            <a:off x="285533" y="653734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AA6EA8EA-A814-2510-BE70-BF9D6A8520C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048" y="8007180"/>
            <a:ext cx="751522" cy="751522"/>
          </a:xfrm>
          <a:prstGeom prst="rect">
            <a:avLst/>
          </a:prstGeom>
        </p:spPr>
      </p:pic>
      <p:sp>
        <p:nvSpPr>
          <p:cNvPr id="95" name="Right Arrow 94">
            <a:extLst>
              <a:ext uri="{FF2B5EF4-FFF2-40B4-BE49-F238E27FC236}">
                <a16:creationId xmlns:a16="http://schemas.microsoft.com/office/drawing/2014/main" id="{1168D96A-BA17-3AF7-CDD2-BDE67C0171E2}"/>
              </a:ext>
            </a:extLst>
          </p:cNvPr>
          <p:cNvSpPr/>
          <p:nvPr/>
        </p:nvSpPr>
        <p:spPr>
          <a:xfrm>
            <a:off x="1213662" y="8347131"/>
            <a:ext cx="419727" cy="261478"/>
          </a:xfrm>
          <a:prstGeom prst="rightArrow">
            <a:avLst/>
          </a:prstGeom>
          <a:solidFill>
            <a:srgbClr val="1247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" name="Graphic 95">
            <a:extLst>
              <a:ext uri="{FF2B5EF4-FFF2-40B4-BE49-F238E27FC236}">
                <a16:creationId xmlns:a16="http://schemas.microsoft.com/office/drawing/2014/main" id="{C6F3FFDB-3344-D7AF-336A-95810B84B749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77161" y="8147773"/>
            <a:ext cx="745569" cy="74556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BA93AF04-0524-5CE3-313F-BB104611E81E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8695" y="8207919"/>
            <a:ext cx="539902" cy="539902"/>
          </a:xfrm>
          <a:prstGeom prst="rect">
            <a:avLst/>
          </a:prstGeom>
        </p:spPr>
      </p:pic>
      <p:sp>
        <p:nvSpPr>
          <p:cNvPr id="98" name="Right Arrow 97">
            <a:extLst>
              <a:ext uri="{FF2B5EF4-FFF2-40B4-BE49-F238E27FC236}">
                <a16:creationId xmlns:a16="http://schemas.microsoft.com/office/drawing/2014/main" id="{239A7C6F-F0F5-0429-CD13-DCCA66CE2CF4}"/>
              </a:ext>
            </a:extLst>
          </p:cNvPr>
          <p:cNvSpPr/>
          <p:nvPr/>
        </p:nvSpPr>
        <p:spPr>
          <a:xfrm>
            <a:off x="2315103" y="8347131"/>
            <a:ext cx="419727" cy="261478"/>
          </a:xfrm>
          <a:prstGeom prst="rightArrow">
            <a:avLst/>
          </a:prstGeom>
          <a:solidFill>
            <a:srgbClr val="1247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2DFAE61-AE71-32E6-CB4A-6A71F38EAACA}"/>
              </a:ext>
            </a:extLst>
          </p:cNvPr>
          <p:cNvSpPr txBox="1"/>
          <p:nvPr/>
        </p:nvSpPr>
        <p:spPr>
          <a:xfrm>
            <a:off x="668551" y="7891990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simple food chain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778C67-7E26-50CE-55DC-D927C6B18F95}"/>
              </a:ext>
            </a:extLst>
          </p:cNvPr>
          <p:cNvSpPr/>
          <p:nvPr/>
        </p:nvSpPr>
        <p:spPr>
          <a:xfrm>
            <a:off x="1942580" y="519795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DCD9A-6C76-BA25-6939-967B0D3A48AB}"/>
              </a:ext>
            </a:extLst>
          </p:cNvPr>
          <p:cNvSpPr txBox="1"/>
          <p:nvPr/>
        </p:nvSpPr>
        <p:spPr>
          <a:xfrm>
            <a:off x="3809411" y="5202689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oak tree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C4D9C-C895-96F0-3349-4352F6F8CBC4}"/>
              </a:ext>
            </a:extLst>
          </p:cNvPr>
          <p:cNvSpPr txBox="1"/>
          <p:nvPr/>
        </p:nvSpPr>
        <p:spPr>
          <a:xfrm>
            <a:off x="2256891" y="5202689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cow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FC9EDBE-06FD-F2FE-0C59-A49AC90E3032}"/>
              </a:ext>
            </a:extLst>
          </p:cNvPr>
          <p:cNvSpPr/>
          <p:nvPr/>
        </p:nvSpPr>
        <p:spPr>
          <a:xfrm>
            <a:off x="3478277" y="519795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42488-36AA-839A-49F8-C67B698124E9}"/>
              </a:ext>
            </a:extLst>
          </p:cNvPr>
          <p:cNvSpPr txBox="1"/>
          <p:nvPr/>
        </p:nvSpPr>
        <p:spPr>
          <a:xfrm>
            <a:off x="5511887" y="5202689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FABFCD5-A56F-B0B0-27CA-D6660811BE98}"/>
              </a:ext>
            </a:extLst>
          </p:cNvPr>
          <p:cNvSpPr/>
          <p:nvPr/>
        </p:nvSpPr>
        <p:spPr>
          <a:xfrm>
            <a:off x="5180753" y="519795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5AEA312-C2AD-E429-FEA5-23BF56431B6D}"/>
              </a:ext>
            </a:extLst>
          </p:cNvPr>
          <p:cNvSpPr/>
          <p:nvPr/>
        </p:nvSpPr>
        <p:spPr>
          <a:xfrm>
            <a:off x="1942580" y="56090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D86F1C-806D-C1D7-27EC-A042D250E228}"/>
              </a:ext>
            </a:extLst>
          </p:cNvPr>
          <p:cNvSpPr txBox="1"/>
          <p:nvPr/>
        </p:nvSpPr>
        <p:spPr>
          <a:xfrm>
            <a:off x="3809411" y="5613754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human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8ABC38-D9B8-DEE1-9865-977035E6EB57}"/>
              </a:ext>
            </a:extLst>
          </p:cNvPr>
          <p:cNvSpPr txBox="1"/>
          <p:nvPr/>
        </p:nvSpPr>
        <p:spPr>
          <a:xfrm>
            <a:off x="2256891" y="5613754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grass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4F3DAA-A0F9-4988-18A8-7F6719261BE9}"/>
              </a:ext>
            </a:extLst>
          </p:cNvPr>
          <p:cNvSpPr/>
          <p:nvPr/>
        </p:nvSpPr>
        <p:spPr>
          <a:xfrm>
            <a:off x="3478277" y="56090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C5BC4D-66B2-CC05-0BC0-E703E385B958}"/>
              </a:ext>
            </a:extLst>
          </p:cNvPr>
          <p:cNvSpPr txBox="1"/>
          <p:nvPr/>
        </p:nvSpPr>
        <p:spPr>
          <a:xfrm>
            <a:off x="5511887" y="5615650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mushroom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0778BEB-9E7F-807B-201C-E1FAC2C31BF1}"/>
              </a:ext>
            </a:extLst>
          </p:cNvPr>
          <p:cNvSpPr/>
          <p:nvPr/>
        </p:nvSpPr>
        <p:spPr>
          <a:xfrm>
            <a:off x="5180753" y="561091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A43890-C540-24CE-0C16-EEC246458528}"/>
              </a:ext>
            </a:extLst>
          </p:cNvPr>
          <p:cNvSpPr/>
          <p:nvPr/>
        </p:nvSpPr>
        <p:spPr>
          <a:xfrm>
            <a:off x="1942580" y="602103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159CF9-D3AD-9920-ADBF-304E179343C2}"/>
              </a:ext>
            </a:extLst>
          </p:cNvPr>
          <p:cNvSpPr txBox="1"/>
          <p:nvPr/>
        </p:nvSpPr>
        <p:spPr>
          <a:xfrm>
            <a:off x="3809411" y="6025767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squirrel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160B6E-37F6-B902-7A60-869A5824775A}"/>
              </a:ext>
            </a:extLst>
          </p:cNvPr>
          <p:cNvSpPr txBox="1"/>
          <p:nvPr/>
        </p:nvSpPr>
        <p:spPr>
          <a:xfrm>
            <a:off x="2256891" y="6025767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earthworm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A1E2AE6-2D69-C6A3-7E79-1735B70C8EC7}"/>
              </a:ext>
            </a:extLst>
          </p:cNvPr>
          <p:cNvSpPr/>
          <p:nvPr/>
        </p:nvSpPr>
        <p:spPr>
          <a:xfrm>
            <a:off x="3478277" y="602103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F8254D-8E6F-A906-DD21-E7B9D55EC360}"/>
              </a:ext>
            </a:extLst>
          </p:cNvPr>
          <p:cNvSpPr txBox="1"/>
          <p:nvPr/>
        </p:nvSpPr>
        <p:spPr>
          <a:xfrm>
            <a:off x="5511887" y="6027663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rose bush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EB11FEB-368D-958C-5086-25D5D53E63FF}"/>
              </a:ext>
            </a:extLst>
          </p:cNvPr>
          <p:cNvSpPr/>
          <p:nvPr/>
        </p:nvSpPr>
        <p:spPr>
          <a:xfrm>
            <a:off x="5180753" y="602293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536F69-0962-6162-E3CE-BD8DE4FBCC3A}"/>
              </a:ext>
            </a:extLst>
          </p:cNvPr>
          <p:cNvSpPr txBox="1"/>
          <p:nvPr/>
        </p:nvSpPr>
        <p:spPr>
          <a:xfrm>
            <a:off x="614820" y="5201741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Producer: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6AC88A-94D9-9556-9D32-160C0BFD0DEA}"/>
              </a:ext>
            </a:extLst>
          </p:cNvPr>
          <p:cNvSpPr txBox="1"/>
          <p:nvPr/>
        </p:nvSpPr>
        <p:spPr>
          <a:xfrm>
            <a:off x="614820" y="5613754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Consumer: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CADED6-E8F8-1FC5-A83E-E51DC0710CE3}"/>
              </a:ext>
            </a:extLst>
          </p:cNvPr>
          <p:cNvSpPr txBox="1"/>
          <p:nvPr/>
        </p:nvSpPr>
        <p:spPr>
          <a:xfrm>
            <a:off x="614820" y="6025767"/>
            <a:ext cx="209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Decomposer:</a:t>
            </a:r>
          </a:p>
        </p:txBody>
      </p:sp>
      <p:pic>
        <p:nvPicPr>
          <p:cNvPr id="10" name="Picture 9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412869DB-6F8B-8D1F-FD62-9D3912405B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972" y="8993908"/>
            <a:ext cx="697131" cy="697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9B5D5-677A-96AB-ABAF-7DC206CEBF83}"/>
              </a:ext>
            </a:extLst>
          </p:cNvPr>
          <p:cNvSpPr txBox="1"/>
          <p:nvPr/>
        </p:nvSpPr>
        <p:spPr>
          <a:xfrm rot="16200000">
            <a:off x="566582" y="9159575"/>
            <a:ext cx="1013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Ecosystems</a:t>
            </a:r>
            <a:endParaRPr lang="en-GB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80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AFCF-EE48-E189-3949-348D75F8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cartoon of a jungle&#10;&#10;AI-generated content may be incorrect.">
            <a:extLst>
              <a:ext uri="{FF2B5EF4-FFF2-40B4-BE49-F238E27FC236}">
                <a16:creationId xmlns:a16="http://schemas.microsoft.com/office/drawing/2014/main" id="{6B4A64D7-B612-CBB3-F5F3-13A465F4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71" y="7134387"/>
            <a:ext cx="3252395" cy="22207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31E578-6142-2AD4-2B4E-166D36040ABA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B245C24-B4B5-B4CC-9788-BC74953DFB9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E6212945-5789-E537-1E2C-B6C60206662F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56E8854-2B7B-5C80-4E2A-0956FF0178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542302C-0A09-00DD-13AF-67DA78A74EB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9A2AB576-67EC-688A-B5C9-00D462998B01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3E2156F-C513-322C-0C88-FC9A561BC845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A9810-37FB-FF08-F3D6-52F693B238C3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D02F8-2970-958C-6825-4C8E0093FBB0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6B2C2A6-D3BC-95BC-E830-7AD5C468AD7C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BE280A-6186-F630-073B-A8BAA98383F6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28869A-C012-D579-B09E-E7F958580623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8B6F41-BFCA-17A0-6981-F6286B64735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5F73C1-AA42-B8E6-3BB5-EC9A25010EB2}"/>
              </a:ext>
            </a:extLst>
          </p:cNvPr>
          <p:cNvSpPr txBox="1"/>
          <p:nvPr/>
        </p:nvSpPr>
        <p:spPr>
          <a:xfrm>
            <a:off x="222268" y="2248384"/>
            <a:ext cx="518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Using fire to clear forest increases greenhouse gas emissions.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9E5AA-D909-8ED7-6939-3360115BED29}"/>
              </a:ext>
            </a:extLst>
          </p:cNvPr>
          <p:cNvSpPr txBox="1"/>
          <p:nvPr/>
        </p:nvSpPr>
        <p:spPr>
          <a:xfrm>
            <a:off x="229056" y="2690536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Soil becomes more fertile after deforestation.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E6731A-E4D8-51E3-67A5-ECDC95F0E99E}"/>
              </a:ext>
            </a:extLst>
          </p:cNvPr>
          <p:cNvSpPr txBox="1"/>
          <p:nvPr/>
        </p:nvSpPr>
        <p:spPr>
          <a:xfrm>
            <a:off x="4742014" y="1680213"/>
            <a:ext cx="1345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DBE295-E8F8-FCB2-2968-FB7BC2771FF5}"/>
              </a:ext>
            </a:extLst>
          </p:cNvPr>
          <p:cNvSpPr txBox="1"/>
          <p:nvPr/>
        </p:nvSpPr>
        <p:spPr>
          <a:xfrm>
            <a:off x="5887536" y="1673949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5CC47215-F6C3-A5DD-35AD-8561B5F771EA}"/>
              </a:ext>
            </a:extLst>
          </p:cNvPr>
          <p:cNvSpPr/>
          <p:nvPr/>
        </p:nvSpPr>
        <p:spPr>
          <a:xfrm>
            <a:off x="5256025" y="19354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8B400C56-6CDE-4FF4-AA90-C10B437EBDF8}"/>
              </a:ext>
            </a:extLst>
          </p:cNvPr>
          <p:cNvSpPr/>
          <p:nvPr/>
        </p:nvSpPr>
        <p:spPr>
          <a:xfrm>
            <a:off x="6116375" y="19354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34">
            <a:extLst>
              <a:ext uri="{FF2B5EF4-FFF2-40B4-BE49-F238E27FC236}">
                <a16:creationId xmlns:a16="http://schemas.microsoft.com/office/drawing/2014/main" id="{DC1DD4F7-9A4C-C641-7260-E52C4B8E981B}"/>
              </a:ext>
            </a:extLst>
          </p:cNvPr>
          <p:cNvSpPr/>
          <p:nvPr/>
        </p:nvSpPr>
        <p:spPr>
          <a:xfrm>
            <a:off x="5256025" y="23095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8281BD1-3CCA-F77D-1FBC-90FDC2FD20AD}"/>
              </a:ext>
            </a:extLst>
          </p:cNvPr>
          <p:cNvSpPr/>
          <p:nvPr/>
        </p:nvSpPr>
        <p:spPr>
          <a:xfrm>
            <a:off x="6116375" y="23095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87E3DA2-25CC-7453-8E11-49755E179D01}"/>
              </a:ext>
            </a:extLst>
          </p:cNvPr>
          <p:cNvSpPr/>
          <p:nvPr/>
        </p:nvSpPr>
        <p:spPr>
          <a:xfrm>
            <a:off x="5256025" y="268580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278E8F3E-B690-A09D-9AE5-24C0C65DD66F}"/>
              </a:ext>
            </a:extLst>
          </p:cNvPr>
          <p:cNvSpPr/>
          <p:nvPr/>
        </p:nvSpPr>
        <p:spPr>
          <a:xfrm>
            <a:off x="6116375" y="268580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32A1D9-8D86-4B56-B6F4-F26F59B4913F}"/>
              </a:ext>
            </a:extLst>
          </p:cNvPr>
          <p:cNvSpPr txBox="1"/>
          <p:nvPr/>
        </p:nvSpPr>
        <p:spPr>
          <a:xfrm>
            <a:off x="229056" y="1940194"/>
            <a:ext cx="503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Deforestation helps regulate carbon dioxide levels.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D1F24E-0486-E6E2-DE1B-297136FDF979}"/>
              </a:ext>
            </a:extLst>
          </p:cNvPr>
          <p:cNvSpPr txBox="1"/>
          <p:nvPr/>
        </p:nvSpPr>
        <p:spPr>
          <a:xfrm>
            <a:off x="519097" y="1588301"/>
            <a:ext cx="430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Climate Change and Soil – True or false?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415421F-A797-130F-CCB1-DE9B32EAF38E}"/>
              </a:ext>
            </a:extLst>
          </p:cNvPr>
          <p:cNvSpPr/>
          <p:nvPr/>
        </p:nvSpPr>
        <p:spPr>
          <a:xfrm>
            <a:off x="230042" y="15796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AECCBB-ABCF-E2EB-8FC9-0DF9A7857E02}"/>
              </a:ext>
            </a:extLst>
          </p:cNvPr>
          <p:cNvSpPr txBox="1"/>
          <p:nvPr/>
        </p:nvSpPr>
        <p:spPr>
          <a:xfrm>
            <a:off x="233373" y="3015923"/>
            <a:ext cx="5087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Fewer trees mean less evapotranspiration and rainfall.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BC52C29-F955-1C6C-019E-F2DC1AB34338}"/>
              </a:ext>
            </a:extLst>
          </p:cNvPr>
          <p:cNvSpPr/>
          <p:nvPr/>
        </p:nvSpPr>
        <p:spPr>
          <a:xfrm>
            <a:off x="5256025" y="305903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40">
            <a:extLst>
              <a:ext uri="{FF2B5EF4-FFF2-40B4-BE49-F238E27FC236}">
                <a16:creationId xmlns:a16="http://schemas.microsoft.com/office/drawing/2014/main" id="{6DFFB90B-457E-0D8A-5082-803E375F23BD}"/>
              </a:ext>
            </a:extLst>
          </p:cNvPr>
          <p:cNvSpPr/>
          <p:nvPr/>
        </p:nvSpPr>
        <p:spPr>
          <a:xfrm>
            <a:off x="6116375" y="305903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F0409F-2D42-7EC5-46DA-93D89156D3E2}"/>
              </a:ext>
            </a:extLst>
          </p:cNvPr>
          <p:cNvSpPr/>
          <p:nvPr/>
        </p:nvSpPr>
        <p:spPr>
          <a:xfrm>
            <a:off x="230207" y="358644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B1FBBA-87AE-198D-7DBC-33AD9CA770A3}"/>
              </a:ext>
            </a:extLst>
          </p:cNvPr>
          <p:cNvSpPr txBox="1"/>
          <p:nvPr/>
        </p:nvSpPr>
        <p:spPr>
          <a:xfrm>
            <a:off x="504619" y="3533931"/>
            <a:ext cx="607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Label the diagram below to show the impact of rainforest deforestation on the water cycle and the nutrient cycle.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6523C4-4527-F78F-736E-A3C78FC26531}"/>
              </a:ext>
            </a:extLst>
          </p:cNvPr>
          <p:cNvSpPr txBox="1"/>
          <p:nvPr/>
        </p:nvSpPr>
        <p:spPr>
          <a:xfrm>
            <a:off x="177835" y="3972621"/>
            <a:ext cx="67404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Pre-deforestation:</a:t>
            </a:r>
          </a:p>
          <a:p>
            <a:pPr marL="342900" indent="-342900">
              <a:buAutoNum type="arabicPeriod"/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High rates of rainfall interception by the canopy.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is returned to the atmosphere by evapotranspiration.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Moist air rises, cools and condenses to form rainclouds.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Heavy frequent convectional rainfall.  </a:t>
            </a:r>
          </a:p>
          <a:p>
            <a:pPr marL="342900" indent="-342900">
              <a:buAutoNum type="arabicPeriod"/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Nutrient rich topsoil. 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Litter decomposes quickly recycling nutrients.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Dense vegetation absorbs nutrients through shallow roots. </a:t>
            </a:r>
          </a:p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Post-deforestation </a:t>
            </a:r>
          </a:p>
          <a:p>
            <a:pPr marL="342900" indent="-342900">
              <a:buAutoNum type="arabicPeriod" startAt="8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Less vegetation means reduced interception leading to more water reaching the surface. </a:t>
            </a:r>
          </a:p>
          <a:p>
            <a:pPr marL="342900" indent="-342900">
              <a:buAutoNum type="arabicPeriod" startAt="8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Increased surface run-off, causing soil erosion. </a:t>
            </a:r>
          </a:p>
          <a:p>
            <a:pPr marL="342900" indent="-342900">
              <a:buAutoNum type="arabicPeriod" startAt="8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Leaching means nutrients are washed away within the soil. </a:t>
            </a:r>
          </a:p>
          <a:p>
            <a:pPr marL="342900" indent="-342900">
              <a:buAutoNum type="arabicPeriod" startAt="8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No vegetation, means reduced leaf litter, and fewer nutrients recycled. Soil become infertile.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B42549-F762-E7C6-DEB6-3D5C649DDF0E}"/>
              </a:ext>
            </a:extLst>
          </p:cNvPr>
          <p:cNvCxnSpPr>
            <a:cxnSpLocks/>
          </p:cNvCxnSpPr>
          <p:nvPr/>
        </p:nvCxnSpPr>
        <p:spPr>
          <a:xfrm flipV="1">
            <a:off x="2911845" y="7462885"/>
            <a:ext cx="0" cy="163031"/>
          </a:xfrm>
          <a:prstGeom prst="straightConnector1">
            <a:avLst/>
          </a:prstGeom>
          <a:ln>
            <a:solidFill>
              <a:srgbClr val="0C316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9BD5E1-0777-B488-F17A-27A1B9F0AE53}"/>
              </a:ext>
            </a:extLst>
          </p:cNvPr>
          <p:cNvCxnSpPr>
            <a:cxnSpLocks/>
          </p:cNvCxnSpPr>
          <p:nvPr/>
        </p:nvCxnSpPr>
        <p:spPr>
          <a:xfrm flipV="1">
            <a:off x="3033292" y="7462885"/>
            <a:ext cx="0" cy="163031"/>
          </a:xfrm>
          <a:prstGeom prst="straightConnector1">
            <a:avLst/>
          </a:prstGeom>
          <a:ln>
            <a:solidFill>
              <a:srgbClr val="0C316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064C93C-7691-63C1-DB40-3DF2E34BA770}"/>
              </a:ext>
            </a:extLst>
          </p:cNvPr>
          <p:cNvCxnSpPr>
            <a:cxnSpLocks/>
          </p:cNvCxnSpPr>
          <p:nvPr/>
        </p:nvCxnSpPr>
        <p:spPr>
          <a:xfrm flipV="1">
            <a:off x="3159894" y="7462885"/>
            <a:ext cx="0" cy="163031"/>
          </a:xfrm>
          <a:prstGeom prst="straightConnector1">
            <a:avLst/>
          </a:prstGeom>
          <a:ln>
            <a:solidFill>
              <a:srgbClr val="0C316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Graphic 46">
            <a:extLst>
              <a:ext uri="{FF2B5EF4-FFF2-40B4-BE49-F238E27FC236}">
                <a16:creationId xmlns:a16="http://schemas.microsoft.com/office/drawing/2014/main" id="{4F8B0670-5C7F-E25B-10FB-3F8906931A6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75534" y="7463334"/>
            <a:ext cx="103830" cy="10383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ED7E3133-E8F7-761D-53AA-02CF0EAC6CF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8482" y="7463334"/>
            <a:ext cx="103830" cy="10383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D8FAB697-5C27-1FC7-7470-229255DFE6A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38095" y="7463334"/>
            <a:ext cx="103830" cy="10383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B865907-878E-91AD-2037-37F2294B51E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2082" y="7463334"/>
            <a:ext cx="103830" cy="10383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99CB6B46-1D73-C50F-B23A-B14D224FF34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5030" y="7463334"/>
            <a:ext cx="103830" cy="10383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A6FBD50C-C0F0-FB44-C7AA-D7DC7706102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4643" y="7463334"/>
            <a:ext cx="103830" cy="10383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2F9ECD8F-1B8E-EADD-B90F-14937BACAB2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8411" y="7463334"/>
            <a:ext cx="103830" cy="10383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3ACC7936-FCD7-A777-9D75-C384AAE8A83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8024" y="7463334"/>
            <a:ext cx="103830" cy="103830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8B2E7347-A7AE-115C-2C0C-DFA783E9A52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2941" y="8544875"/>
            <a:ext cx="103830" cy="103830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FC22DD89-914F-FF75-FFF5-40D27D1186A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45889" y="8544875"/>
            <a:ext cx="103830" cy="103830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955EC7A5-6518-4F12-27F0-AF781EAF531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5502" y="8544875"/>
            <a:ext cx="103830" cy="103830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EE7670D3-6FED-1C01-C9C7-6C52AF65614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9489" y="8544875"/>
            <a:ext cx="103830" cy="103830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B24526E7-5E67-F51D-F59B-4CBA54FF683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2437" y="8544875"/>
            <a:ext cx="103830" cy="10383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429CB371-CA51-181C-EC67-A58B174437F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2050" y="8544875"/>
            <a:ext cx="103830" cy="103830"/>
          </a:xfrm>
          <a:prstGeom prst="rect">
            <a:avLst/>
          </a:prstGeom>
        </p:spPr>
      </p:pic>
      <p:pic>
        <p:nvPicPr>
          <p:cNvPr id="128" name="Graphic 127">
            <a:extLst>
              <a:ext uri="{FF2B5EF4-FFF2-40B4-BE49-F238E27FC236}">
                <a16:creationId xmlns:a16="http://schemas.microsoft.com/office/drawing/2014/main" id="{3A173958-E6B5-1821-5FE1-78ED190ACE1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5818" y="8544875"/>
            <a:ext cx="103830" cy="103830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2F753635-9FEB-DBCF-3ED0-10CC24BD3B8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5431" y="8544875"/>
            <a:ext cx="103830" cy="103830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757C5E15-BB85-346D-9E16-F8A8F81FFD6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2941" y="8648705"/>
            <a:ext cx="103830" cy="103830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AA049D97-B818-EA38-EF71-AEC35DFB264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45889" y="8648705"/>
            <a:ext cx="103830" cy="103830"/>
          </a:xfrm>
          <a:prstGeom prst="rect">
            <a:avLst/>
          </a:prstGeom>
        </p:spPr>
      </p:pic>
      <p:pic>
        <p:nvPicPr>
          <p:cNvPr id="132" name="Graphic 131">
            <a:extLst>
              <a:ext uri="{FF2B5EF4-FFF2-40B4-BE49-F238E27FC236}">
                <a16:creationId xmlns:a16="http://schemas.microsoft.com/office/drawing/2014/main" id="{CCAAA259-B9AC-8E35-279E-0E495E423D8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5502" y="8648705"/>
            <a:ext cx="103830" cy="10383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9D67B964-986C-3172-C5E6-9C12BB06A04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9489" y="8648705"/>
            <a:ext cx="103830" cy="103830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BBF283E1-2218-3C5B-60C4-4957ABEC463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2437" y="8648705"/>
            <a:ext cx="103830" cy="103830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9EABCA19-FE08-05F1-7C5A-BA47EBB9039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2050" y="8648705"/>
            <a:ext cx="103830" cy="103830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75DD0A9A-F8D4-9836-BAC7-552AB2F937A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5818" y="8648705"/>
            <a:ext cx="103830" cy="10383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32C6020E-9690-D7B0-A507-839B54EC563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5431" y="8648705"/>
            <a:ext cx="103830" cy="103830"/>
          </a:xfrm>
          <a:prstGeom prst="rect">
            <a:avLst/>
          </a:prstGeom>
        </p:spPr>
      </p:pic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B473E57-D919-B684-C46A-654C385273F2}"/>
              </a:ext>
            </a:extLst>
          </p:cNvPr>
          <p:cNvCxnSpPr>
            <a:cxnSpLocks/>
          </p:cNvCxnSpPr>
          <p:nvPr/>
        </p:nvCxnSpPr>
        <p:spPr>
          <a:xfrm>
            <a:off x="4547382" y="9177765"/>
            <a:ext cx="0" cy="163031"/>
          </a:xfrm>
          <a:prstGeom prst="straightConnector1">
            <a:avLst/>
          </a:prstGeom>
          <a:ln>
            <a:solidFill>
              <a:srgbClr val="0C316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69B48579-68F2-E8C0-3BE0-111DE98AFDCD}"/>
              </a:ext>
            </a:extLst>
          </p:cNvPr>
          <p:cNvCxnSpPr>
            <a:cxnSpLocks/>
          </p:cNvCxnSpPr>
          <p:nvPr/>
        </p:nvCxnSpPr>
        <p:spPr>
          <a:xfrm>
            <a:off x="4668829" y="9177765"/>
            <a:ext cx="0" cy="163031"/>
          </a:xfrm>
          <a:prstGeom prst="straightConnector1">
            <a:avLst/>
          </a:prstGeom>
          <a:ln>
            <a:solidFill>
              <a:srgbClr val="0C316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2774F0FD-AC36-4C79-7E16-041D2DF04E50}"/>
              </a:ext>
            </a:extLst>
          </p:cNvPr>
          <p:cNvCxnSpPr>
            <a:cxnSpLocks/>
          </p:cNvCxnSpPr>
          <p:nvPr/>
        </p:nvCxnSpPr>
        <p:spPr>
          <a:xfrm>
            <a:off x="4795431" y="9177765"/>
            <a:ext cx="0" cy="163031"/>
          </a:xfrm>
          <a:prstGeom prst="straightConnector1">
            <a:avLst/>
          </a:prstGeom>
          <a:ln>
            <a:solidFill>
              <a:srgbClr val="0C316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92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6088-4F7E-CD4E-4BC6-5F6AB268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AAD326-0BD6-5DC6-A46F-525A00A3760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EFDA42-8C4B-EE40-9BE4-55D67B9D7AAF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BAE6EA-A230-B210-C261-A56151F52A21}"/>
              </a:ext>
            </a:extLst>
          </p:cNvPr>
          <p:cNvGrpSpPr/>
          <p:nvPr/>
        </p:nvGrpSpPr>
        <p:grpSpPr>
          <a:xfrm>
            <a:off x="1797786" y="353677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BBA0A25-C5C8-3FE0-EAC8-D7E3C8A9011A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3331A03-A99B-6DA6-DB42-79DFFD9F0234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1BF7819B-1407-DCBA-FDED-F01AE2A5BBA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1EB3F8C-5249-13DA-4134-51C0D02AA70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EBB15-3D1A-AC27-E9F1-51698EA4126F}"/>
              </a:ext>
            </a:extLst>
          </p:cNvPr>
          <p:cNvSpPr txBox="1"/>
          <p:nvPr/>
        </p:nvSpPr>
        <p:spPr>
          <a:xfrm>
            <a:off x="742359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8A6A1-8BD8-7E1F-33C7-D78418CBAC03}"/>
              </a:ext>
            </a:extLst>
          </p:cNvPr>
          <p:cNvSpPr txBox="1"/>
          <p:nvPr/>
        </p:nvSpPr>
        <p:spPr>
          <a:xfrm>
            <a:off x="1583066" y="370640"/>
            <a:ext cx="369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A86D2B-CABE-8835-21BE-E8BE89D99971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915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AFDB85-6BFD-1F72-632E-C01593A12C0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F3BC79-D9B2-98CD-B1A1-C3BB3B84440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4F0AAEB-1DB9-0A83-32B0-7752833F589A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6910B2-E21D-D8A3-A83F-DCFDBF6D3FF1}"/>
              </a:ext>
            </a:extLst>
          </p:cNvPr>
          <p:cNvSpPr txBox="1"/>
          <p:nvPr/>
        </p:nvSpPr>
        <p:spPr>
          <a:xfrm>
            <a:off x="1442907" y="1127798"/>
            <a:ext cx="388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What is the value of the tropical rainforest? 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0A42B20-83AD-4B5D-D8C9-BF045BD251D6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A43E2648-11B0-B5F5-DE3F-CAAA0ED71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F91B3B1-8BC5-0EFB-B369-7A00A1EDA167}"/>
              </a:ext>
            </a:extLst>
          </p:cNvPr>
          <p:cNvSpPr/>
          <p:nvPr/>
        </p:nvSpPr>
        <p:spPr>
          <a:xfrm>
            <a:off x="229056" y="185888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3593E-A119-0D07-FCED-D5350F826280}"/>
              </a:ext>
            </a:extLst>
          </p:cNvPr>
          <p:cNvSpPr txBox="1"/>
          <p:nvPr/>
        </p:nvSpPr>
        <p:spPr>
          <a:xfrm>
            <a:off x="194152" y="2466987"/>
            <a:ext cx="6593501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provide a wide range of important benefits.</a:t>
            </a:r>
          </a:p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are home to over half of the world’s plant and animal __________. They act as a global __________ regulator by absorbing carbon dioxide. Rainforests produce around 20% of the world’s __________. Many modern __________ are derived from rainforest plants. Rainforests also provide natural __________ such as timber and food.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EC91F-466C-0892-D8CD-414935ECE68A}"/>
              </a:ext>
            </a:extLst>
          </p:cNvPr>
          <p:cNvSpPr txBox="1"/>
          <p:nvPr/>
        </p:nvSpPr>
        <p:spPr>
          <a:xfrm rot="16200000">
            <a:off x="591032" y="9109054"/>
            <a:ext cx="913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value of the tropical rainforest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D8FE-4AE8-CE23-B399-984AA44BEF49}"/>
              </a:ext>
            </a:extLst>
          </p:cNvPr>
          <p:cNvSpPr txBox="1"/>
          <p:nvPr/>
        </p:nvSpPr>
        <p:spPr>
          <a:xfrm>
            <a:off x="525213" y="1854345"/>
            <a:ext cx="6191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paragraph using the following words: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492EA-BE5C-BAF9-983E-557CAE1095CE}"/>
              </a:ext>
            </a:extLst>
          </p:cNvPr>
          <p:cNvSpPr txBox="1"/>
          <p:nvPr/>
        </p:nvSpPr>
        <p:spPr>
          <a:xfrm>
            <a:off x="61827" y="2189146"/>
            <a:ext cx="6634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medicines, oxygen, habitats, climate, resources</a:t>
            </a:r>
            <a:endParaRPr lang="en-GB" sz="13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4" name="Picture 83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89572439-3034-21F9-FABB-A039DDEAB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326" y="8985869"/>
            <a:ext cx="698400" cy="698400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1D8800DA-EE9F-FFE2-5253-96BC27F0301E}"/>
              </a:ext>
            </a:extLst>
          </p:cNvPr>
          <p:cNvSpPr/>
          <p:nvPr/>
        </p:nvSpPr>
        <p:spPr>
          <a:xfrm>
            <a:off x="241104" y="498420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64A001-7468-F35C-70BA-29DA47EA9B5B}"/>
              </a:ext>
            </a:extLst>
          </p:cNvPr>
          <p:cNvSpPr txBox="1"/>
          <p:nvPr/>
        </p:nvSpPr>
        <p:spPr>
          <a:xfrm>
            <a:off x="591903" y="5000915"/>
            <a:ext cx="6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role do rainforests play in the global climate system?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4" name="Rounded Rectangle 43">
            <a:extLst>
              <a:ext uri="{FF2B5EF4-FFF2-40B4-BE49-F238E27FC236}">
                <a16:creationId xmlns:a16="http://schemas.microsoft.com/office/drawing/2014/main" id="{14FD17CE-5744-E860-4361-CFA0B3C78EEC}"/>
              </a:ext>
            </a:extLst>
          </p:cNvPr>
          <p:cNvSpPr/>
          <p:nvPr/>
        </p:nvSpPr>
        <p:spPr>
          <a:xfrm>
            <a:off x="240848" y="537640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A0E319-CFE5-922A-FFBE-A8A0922CED92}"/>
              </a:ext>
            </a:extLst>
          </p:cNvPr>
          <p:cNvSpPr txBox="1"/>
          <p:nvPr/>
        </p:nvSpPr>
        <p:spPr>
          <a:xfrm>
            <a:off x="573600" y="5369487"/>
            <a:ext cx="3081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increase air pollution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6" name="Rounded Rectangle 46">
            <a:extLst>
              <a:ext uri="{FF2B5EF4-FFF2-40B4-BE49-F238E27FC236}">
                <a16:creationId xmlns:a16="http://schemas.microsoft.com/office/drawing/2014/main" id="{3DB32FEF-8565-2CD8-4686-786C58FE56A0}"/>
              </a:ext>
            </a:extLst>
          </p:cNvPr>
          <p:cNvSpPr/>
          <p:nvPr/>
        </p:nvSpPr>
        <p:spPr>
          <a:xfrm>
            <a:off x="241580" y="576552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8A938A-352A-8FB0-D851-02438EE3A384}"/>
              </a:ext>
            </a:extLst>
          </p:cNvPr>
          <p:cNvSpPr txBox="1"/>
          <p:nvPr/>
        </p:nvSpPr>
        <p:spPr>
          <a:xfrm>
            <a:off x="573600" y="5771241"/>
            <a:ext cx="292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reduce oxygen levels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1" name="Rounded Rectangle 48">
            <a:extLst>
              <a:ext uri="{FF2B5EF4-FFF2-40B4-BE49-F238E27FC236}">
                <a16:creationId xmlns:a16="http://schemas.microsoft.com/office/drawing/2014/main" id="{A08F1018-1C7D-62AC-F5BF-DF3CB97DC562}"/>
              </a:ext>
            </a:extLst>
          </p:cNvPr>
          <p:cNvSpPr/>
          <p:nvPr/>
        </p:nvSpPr>
        <p:spPr>
          <a:xfrm>
            <a:off x="3615910" y="537640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177F33-6FA8-8503-4F37-FF6CF78426E3}"/>
              </a:ext>
            </a:extLst>
          </p:cNvPr>
          <p:cNvSpPr txBox="1"/>
          <p:nvPr/>
        </p:nvSpPr>
        <p:spPr>
          <a:xfrm>
            <a:off x="3981397" y="5282259"/>
            <a:ext cx="292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absorb carbon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dioxide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3" name="Rounded Rectangle 50">
            <a:extLst>
              <a:ext uri="{FF2B5EF4-FFF2-40B4-BE49-F238E27FC236}">
                <a16:creationId xmlns:a16="http://schemas.microsoft.com/office/drawing/2014/main" id="{EA31278D-A6CE-3ACA-D6AC-877B5C71B6C7}"/>
              </a:ext>
            </a:extLst>
          </p:cNvPr>
          <p:cNvSpPr/>
          <p:nvPr/>
        </p:nvSpPr>
        <p:spPr>
          <a:xfrm>
            <a:off x="3619471" y="576552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3E747B-E418-853E-2E2A-7FEFC5E4CFB2}"/>
              </a:ext>
            </a:extLst>
          </p:cNvPr>
          <p:cNvSpPr txBox="1"/>
          <p:nvPr/>
        </p:nvSpPr>
        <p:spPr>
          <a:xfrm>
            <a:off x="3974941" y="5785645"/>
            <a:ext cx="2699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cause acid rain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3027F9-B1DD-D0CC-99C0-5CA50211B4C1}"/>
              </a:ext>
            </a:extLst>
          </p:cNvPr>
          <p:cNvSpPr/>
          <p:nvPr/>
        </p:nvSpPr>
        <p:spPr>
          <a:xfrm>
            <a:off x="229312" y="632021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01A066-A31C-D5CC-3FD0-88223E8870BE}"/>
              </a:ext>
            </a:extLst>
          </p:cNvPr>
          <p:cNvSpPr txBox="1"/>
          <p:nvPr/>
        </p:nvSpPr>
        <p:spPr>
          <a:xfrm>
            <a:off x="580111" y="6231423"/>
            <a:ext cx="607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happens to biodiversity when rainforests are protected?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5" name="Rounded Rectangle 43">
            <a:extLst>
              <a:ext uri="{FF2B5EF4-FFF2-40B4-BE49-F238E27FC236}">
                <a16:creationId xmlns:a16="http://schemas.microsoft.com/office/drawing/2014/main" id="{008F8D48-755A-3A86-7FC3-7B30EEE9B0C0}"/>
              </a:ext>
            </a:extLst>
          </p:cNvPr>
          <p:cNvSpPr/>
          <p:nvPr/>
        </p:nvSpPr>
        <p:spPr>
          <a:xfrm>
            <a:off x="229056" y="671241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DF28D3-ED6B-8558-2EB9-427ECA349D5A}"/>
              </a:ext>
            </a:extLst>
          </p:cNvPr>
          <p:cNvSpPr txBox="1"/>
          <p:nvPr/>
        </p:nvSpPr>
        <p:spPr>
          <a:xfrm>
            <a:off x="561808" y="6705502"/>
            <a:ext cx="3081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is preserved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1900219-F260-B2B7-D6E7-180B7432E50A}"/>
              </a:ext>
            </a:extLst>
          </p:cNvPr>
          <p:cNvSpPr/>
          <p:nvPr/>
        </p:nvSpPr>
        <p:spPr>
          <a:xfrm>
            <a:off x="229788" y="710154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4BC9C1-481C-8A4F-79BF-437F2FA0AE68}"/>
              </a:ext>
            </a:extLst>
          </p:cNvPr>
          <p:cNvSpPr txBox="1"/>
          <p:nvPr/>
        </p:nvSpPr>
        <p:spPr>
          <a:xfrm>
            <a:off x="561808" y="7107256"/>
            <a:ext cx="292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becomes extinct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BCED126-96EE-5C71-66B6-614563DB9A64}"/>
              </a:ext>
            </a:extLst>
          </p:cNvPr>
          <p:cNvSpPr/>
          <p:nvPr/>
        </p:nvSpPr>
        <p:spPr>
          <a:xfrm>
            <a:off x="3604118" y="671241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280C2C-7A53-3D28-8F76-09F23E1ADCBD}"/>
              </a:ext>
            </a:extLst>
          </p:cNvPr>
          <p:cNvSpPr txBox="1"/>
          <p:nvPr/>
        </p:nvSpPr>
        <p:spPr>
          <a:xfrm>
            <a:off x="3959243" y="6700704"/>
            <a:ext cx="292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decreases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4B9B516-965E-E90F-6673-99FCBF88916A}"/>
              </a:ext>
            </a:extLst>
          </p:cNvPr>
          <p:cNvSpPr/>
          <p:nvPr/>
        </p:nvSpPr>
        <p:spPr>
          <a:xfrm>
            <a:off x="3607679" y="710154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1AD877-5D42-151D-ACC9-37602F264FC9}"/>
              </a:ext>
            </a:extLst>
          </p:cNvPr>
          <p:cNvSpPr txBox="1"/>
          <p:nvPr/>
        </p:nvSpPr>
        <p:spPr>
          <a:xfrm>
            <a:off x="3950920" y="7016424"/>
            <a:ext cx="2732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damages the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ecosystem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1D5CE28-D3E1-27B5-4274-36696E8F56D9}"/>
              </a:ext>
            </a:extLst>
          </p:cNvPr>
          <p:cNvSpPr/>
          <p:nvPr/>
        </p:nvSpPr>
        <p:spPr>
          <a:xfrm>
            <a:off x="241104" y="763304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FD771D-5135-095B-9CB8-D7ADB816294C}"/>
              </a:ext>
            </a:extLst>
          </p:cNvPr>
          <p:cNvSpPr txBox="1"/>
          <p:nvPr/>
        </p:nvSpPr>
        <p:spPr>
          <a:xfrm>
            <a:off x="580111" y="7648999"/>
            <a:ext cx="6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is one way rainforests help prevent soil erosion?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1" name="Rounded Rectangle 43">
            <a:extLst>
              <a:ext uri="{FF2B5EF4-FFF2-40B4-BE49-F238E27FC236}">
                <a16:creationId xmlns:a16="http://schemas.microsoft.com/office/drawing/2014/main" id="{31F8AE08-E49E-EEDD-A7D4-DEB124F33631}"/>
              </a:ext>
            </a:extLst>
          </p:cNvPr>
          <p:cNvSpPr/>
          <p:nvPr/>
        </p:nvSpPr>
        <p:spPr>
          <a:xfrm>
            <a:off x="240848" y="802524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03E198-7630-F653-EB30-47CCF0EF4E32}"/>
              </a:ext>
            </a:extLst>
          </p:cNvPr>
          <p:cNvSpPr txBox="1"/>
          <p:nvPr/>
        </p:nvSpPr>
        <p:spPr>
          <a:xfrm>
            <a:off x="561808" y="7912451"/>
            <a:ext cx="308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Tree roots hold the soil in place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63247C54-7436-96DE-18C1-702280C67E15}"/>
              </a:ext>
            </a:extLst>
          </p:cNvPr>
          <p:cNvSpPr/>
          <p:nvPr/>
        </p:nvSpPr>
        <p:spPr>
          <a:xfrm>
            <a:off x="241580" y="841436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C9698DF-61BA-0D20-6A1F-C330527D5EB3}"/>
              </a:ext>
            </a:extLst>
          </p:cNvPr>
          <p:cNvSpPr txBox="1"/>
          <p:nvPr/>
        </p:nvSpPr>
        <p:spPr>
          <a:xfrm>
            <a:off x="561808" y="8336964"/>
            <a:ext cx="292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Tree roots grow very deep, securing the soil.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1C2BE0AB-1374-8DC4-DF79-552E62772967}"/>
              </a:ext>
            </a:extLst>
          </p:cNvPr>
          <p:cNvSpPr/>
          <p:nvPr/>
        </p:nvSpPr>
        <p:spPr>
          <a:xfrm>
            <a:off x="3615910" y="802524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12F8692-1B24-B6C8-4598-E753AF44FFA7}"/>
              </a:ext>
            </a:extLst>
          </p:cNvPr>
          <p:cNvSpPr txBox="1"/>
          <p:nvPr/>
        </p:nvSpPr>
        <p:spPr>
          <a:xfrm>
            <a:off x="3981397" y="7988981"/>
            <a:ext cx="292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extract nutrients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03ADD00A-F4E2-19F6-01ED-2257CD3CC1EC}"/>
              </a:ext>
            </a:extLst>
          </p:cNvPr>
          <p:cNvSpPr/>
          <p:nvPr/>
        </p:nvSpPr>
        <p:spPr>
          <a:xfrm>
            <a:off x="3619471" y="841436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0609769-2886-B9D6-F1DD-EF2D7A5C3C1D}"/>
              </a:ext>
            </a:extLst>
          </p:cNvPr>
          <p:cNvSpPr txBox="1"/>
          <p:nvPr/>
        </p:nvSpPr>
        <p:spPr>
          <a:xfrm>
            <a:off x="3961512" y="8351002"/>
            <a:ext cx="2732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increase the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frequency of landslides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90" name="Picture 89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42364788-999E-C4D1-7610-4F29E72075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126" y="8986443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78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AFCF-EE48-E189-3949-348D75F8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31E578-6142-2AD4-2B4E-166D36040ABA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B245C24-B4B5-B4CC-9788-BC74953DFB9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E6212945-5789-E537-1E2C-B6C60206662F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56E8854-2B7B-5C80-4E2A-0956FF0178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542302C-0A09-00DD-13AF-67DA78A74EB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9A2AB576-67EC-688A-B5C9-00D462998B01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3E2156F-C513-322C-0C88-FC9A561BC845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A9810-37FB-FF08-F3D6-52F693B238C3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D02F8-2970-958C-6825-4C8E0093FBB0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6B2C2A6-D3BC-95BC-E830-7AD5C468AD7C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BE280A-6186-F630-073B-A8BAA98383F6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28869A-C012-D579-B09E-E7F958580623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8B6F41-BFCA-17A0-6981-F6286B64735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AA12784-83D1-82D3-63C2-328E5F639D3C}"/>
              </a:ext>
            </a:extLst>
          </p:cNvPr>
          <p:cNvSpPr/>
          <p:nvPr/>
        </p:nvSpPr>
        <p:spPr>
          <a:xfrm>
            <a:off x="241104" y="156106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0E156-5D12-7CB9-2F07-956C776FE79C}"/>
              </a:ext>
            </a:extLst>
          </p:cNvPr>
          <p:cNvSpPr txBox="1"/>
          <p:nvPr/>
        </p:nvSpPr>
        <p:spPr>
          <a:xfrm>
            <a:off x="591903" y="1577774"/>
            <a:ext cx="607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Why are tropical rainforests important for the water cycle?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" name="Rounded Rectangle 43">
            <a:extLst>
              <a:ext uri="{FF2B5EF4-FFF2-40B4-BE49-F238E27FC236}">
                <a16:creationId xmlns:a16="http://schemas.microsoft.com/office/drawing/2014/main" id="{4B6B83A5-F4E5-AB95-4839-1055525CEF6B}"/>
              </a:ext>
            </a:extLst>
          </p:cNvPr>
          <p:cNvSpPr/>
          <p:nvPr/>
        </p:nvSpPr>
        <p:spPr>
          <a:xfrm>
            <a:off x="240848" y="19532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3901B-B7B5-A5C7-EF7D-8C43CFAA9B4B}"/>
              </a:ext>
            </a:extLst>
          </p:cNvPr>
          <p:cNvSpPr txBox="1"/>
          <p:nvPr/>
        </p:nvSpPr>
        <p:spPr>
          <a:xfrm>
            <a:off x="573600" y="1946346"/>
            <a:ext cx="308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increase the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likelihood of drought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6" name="Rounded Rectangle 46">
            <a:extLst>
              <a:ext uri="{FF2B5EF4-FFF2-40B4-BE49-F238E27FC236}">
                <a16:creationId xmlns:a16="http://schemas.microsoft.com/office/drawing/2014/main" id="{6265529C-B18A-F896-2EE3-055AEE859172}"/>
              </a:ext>
            </a:extLst>
          </p:cNvPr>
          <p:cNvSpPr/>
          <p:nvPr/>
        </p:nvSpPr>
        <p:spPr>
          <a:xfrm>
            <a:off x="241580" y="23423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1226A2-2369-68D4-EBB1-E8BBB9B6CA16}"/>
              </a:ext>
            </a:extLst>
          </p:cNvPr>
          <p:cNvSpPr txBox="1"/>
          <p:nvPr/>
        </p:nvSpPr>
        <p:spPr>
          <a:xfrm>
            <a:off x="573600" y="2348100"/>
            <a:ext cx="3096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increase temperatures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3" name="Rounded Rectangle 48">
            <a:extLst>
              <a:ext uri="{FF2B5EF4-FFF2-40B4-BE49-F238E27FC236}">
                <a16:creationId xmlns:a16="http://schemas.microsoft.com/office/drawing/2014/main" id="{A1343A80-8FBD-3CEF-FCED-6B0CA9849058}"/>
              </a:ext>
            </a:extLst>
          </p:cNvPr>
          <p:cNvSpPr/>
          <p:nvPr/>
        </p:nvSpPr>
        <p:spPr>
          <a:xfrm>
            <a:off x="3615910" y="19532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3CAAD-B6F4-52AF-8CA9-82FCF3B6C81D}"/>
              </a:ext>
            </a:extLst>
          </p:cNvPr>
          <p:cNvSpPr txBox="1"/>
          <p:nvPr/>
        </p:nvSpPr>
        <p:spPr>
          <a:xfrm>
            <a:off x="3995911" y="1954346"/>
            <a:ext cx="292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reduce rainfall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6" name="Rounded Rectangle 50">
            <a:extLst>
              <a:ext uri="{FF2B5EF4-FFF2-40B4-BE49-F238E27FC236}">
                <a16:creationId xmlns:a16="http://schemas.microsoft.com/office/drawing/2014/main" id="{EB06D33D-4541-AB0C-6560-73E02E1D4A04}"/>
              </a:ext>
            </a:extLst>
          </p:cNvPr>
          <p:cNvSpPr/>
          <p:nvPr/>
        </p:nvSpPr>
        <p:spPr>
          <a:xfrm>
            <a:off x="3619471" y="23423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FAECCA-173F-9B38-C0AB-88E120310982}"/>
              </a:ext>
            </a:extLst>
          </p:cNvPr>
          <p:cNvSpPr txBox="1"/>
          <p:nvPr/>
        </p:nvSpPr>
        <p:spPr>
          <a:xfrm>
            <a:off x="3963095" y="2280968"/>
            <a:ext cx="2922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return moisture to the atmosphere through transpiration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B1AA94-46D3-E2D8-5CA6-12CFD3051261}"/>
              </a:ext>
            </a:extLst>
          </p:cNvPr>
          <p:cNvSpPr txBox="1"/>
          <p:nvPr/>
        </p:nvSpPr>
        <p:spPr>
          <a:xfrm>
            <a:off x="222268" y="3532061"/>
            <a:ext cx="5184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Rainforests provide no economic value to people.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350113-6261-3AFA-8A23-45F2742DA8BB}"/>
              </a:ext>
            </a:extLst>
          </p:cNvPr>
          <p:cNvSpPr txBox="1"/>
          <p:nvPr/>
        </p:nvSpPr>
        <p:spPr>
          <a:xfrm>
            <a:off x="229056" y="3915598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Rainforests support biodiversity.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8DD4B2-CFCE-F11E-F558-976C29274576}"/>
              </a:ext>
            </a:extLst>
          </p:cNvPr>
          <p:cNvSpPr txBox="1"/>
          <p:nvPr/>
        </p:nvSpPr>
        <p:spPr>
          <a:xfrm>
            <a:off x="4941305" y="2905275"/>
            <a:ext cx="1345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902292-DCEC-5465-AD71-25BBA4525F86}"/>
              </a:ext>
            </a:extLst>
          </p:cNvPr>
          <p:cNvSpPr txBox="1"/>
          <p:nvPr/>
        </p:nvSpPr>
        <p:spPr>
          <a:xfrm>
            <a:off x="5887536" y="2899011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41" name="Rounded Rectangle 31">
            <a:extLst>
              <a:ext uri="{FF2B5EF4-FFF2-40B4-BE49-F238E27FC236}">
                <a16:creationId xmlns:a16="http://schemas.microsoft.com/office/drawing/2014/main" id="{6FCDF4AA-3DCC-3ECF-55E3-BF7B87EFAEBD}"/>
              </a:ext>
            </a:extLst>
          </p:cNvPr>
          <p:cNvSpPr/>
          <p:nvPr/>
        </p:nvSpPr>
        <p:spPr>
          <a:xfrm>
            <a:off x="5455316" y="316052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034E96DA-5A19-CE5B-C64D-9C99B4D2C5E9}"/>
              </a:ext>
            </a:extLst>
          </p:cNvPr>
          <p:cNvSpPr/>
          <p:nvPr/>
        </p:nvSpPr>
        <p:spPr>
          <a:xfrm>
            <a:off x="6116375" y="316052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34">
            <a:extLst>
              <a:ext uri="{FF2B5EF4-FFF2-40B4-BE49-F238E27FC236}">
                <a16:creationId xmlns:a16="http://schemas.microsoft.com/office/drawing/2014/main" id="{8695B289-0DCF-4224-36B5-34A46BB9AD98}"/>
              </a:ext>
            </a:extLst>
          </p:cNvPr>
          <p:cNvSpPr/>
          <p:nvPr/>
        </p:nvSpPr>
        <p:spPr>
          <a:xfrm>
            <a:off x="5455316" y="353457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D807BBC-32A6-2FC7-5A89-3591243FE910}"/>
              </a:ext>
            </a:extLst>
          </p:cNvPr>
          <p:cNvSpPr/>
          <p:nvPr/>
        </p:nvSpPr>
        <p:spPr>
          <a:xfrm>
            <a:off x="6116375" y="353457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87C2780-8A02-C9E0-43A6-ED11447B3D56}"/>
              </a:ext>
            </a:extLst>
          </p:cNvPr>
          <p:cNvSpPr/>
          <p:nvPr/>
        </p:nvSpPr>
        <p:spPr>
          <a:xfrm>
            <a:off x="5455316" y="391086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40">
            <a:extLst>
              <a:ext uri="{FF2B5EF4-FFF2-40B4-BE49-F238E27FC236}">
                <a16:creationId xmlns:a16="http://schemas.microsoft.com/office/drawing/2014/main" id="{3009512D-F78D-DB27-8011-14474EF88A9F}"/>
              </a:ext>
            </a:extLst>
          </p:cNvPr>
          <p:cNvSpPr/>
          <p:nvPr/>
        </p:nvSpPr>
        <p:spPr>
          <a:xfrm>
            <a:off x="6116375" y="391086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54B81BF-C919-670B-A2A6-2DEE2F16BB3B}"/>
              </a:ext>
            </a:extLst>
          </p:cNvPr>
          <p:cNvSpPr txBox="1"/>
          <p:nvPr/>
        </p:nvSpPr>
        <p:spPr>
          <a:xfrm>
            <a:off x="229057" y="3167205"/>
            <a:ext cx="5141868" cy="30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 trees release water into the atmosphere.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85F0B0-CD5F-DB9C-6920-65ECCA486901}"/>
              </a:ext>
            </a:extLst>
          </p:cNvPr>
          <p:cNvSpPr txBox="1"/>
          <p:nvPr/>
        </p:nvSpPr>
        <p:spPr>
          <a:xfrm>
            <a:off x="519097" y="2813363"/>
            <a:ext cx="430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F44EB60-5545-8127-8164-D0D38A570F42}"/>
              </a:ext>
            </a:extLst>
          </p:cNvPr>
          <p:cNvSpPr/>
          <p:nvPr/>
        </p:nvSpPr>
        <p:spPr>
          <a:xfrm>
            <a:off x="230042" y="280469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64E563-CF97-9A43-EEBB-97FF0212AEEA}"/>
              </a:ext>
            </a:extLst>
          </p:cNvPr>
          <p:cNvSpPr txBox="1"/>
          <p:nvPr/>
        </p:nvSpPr>
        <p:spPr>
          <a:xfrm>
            <a:off x="234422" y="4299135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All rainforest products are non-renewable.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EA4904E-9BFC-FBDD-66FC-AA67BC540A52}"/>
              </a:ext>
            </a:extLst>
          </p:cNvPr>
          <p:cNvSpPr/>
          <p:nvPr/>
        </p:nvSpPr>
        <p:spPr>
          <a:xfrm>
            <a:off x="5455316" y="42840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40">
            <a:extLst>
              <a:ext uri="{FF2B5EF4-FFF2-40B4-BE49-F238E27FC236}">
                <a16:creationId xmlns:a16="http://schemas.microsoft.com/office/drawing/2014/main" id="{47267711-E4B3-4EBC-3988-FB426F5303BC}"/>
              </a:ext>
            </a:extLst>
          </p:cNvPr>
          <p:cNvSpPr/>
          <p:nvPr/>
        </p:nvSpPr>
        <p:spPr>
          <a:xfrm>
            <a:off x="6116375" y="42840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C2E02A-AF91-8909-253A-6432E0725135}"/>
              </a:ext>
            </a:extLst>
          </p:cNvPr>
          <p:cNvSpPr txBox="1"/>
          <p:nvPr/>
        </p:nvSpPr>
        <p:spPr>
          <a:xfrm>
            <a:off x="4232901" y="4816521"/>
            <a:ext cx="1345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People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890EB6-236B-F445-32B3-FAE34EC36A8F}"/>
              </a:ext>
            </a:extLst>
          </p:cNvPr>
          <p:cNvSpPr txBox="1"/>
          <p:nvPr/>
        </p:nvSpPr>
        <p:spPr>
          <a:xfrm>
            <a:off x="5236750" y="4816521"/>
            <a:ext cx="158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Environment</a:t>
            </a:r>
          </a:p>
        </p:txBody>
      </p:sp>
      <p:sp>
        <p:nvSpPr>
          <p:cNvPr id="79" name="Rounded Rectangle 31">
            <a:extLst>
              <a:ext uri="{FF2B5EF4-FFF2-40B4-BE49-F238E27FC236}">
                <a16:creationId xmlns:a16="http://schemas.microsoft.com/office/drawing/2014/main" id="{12066D85-EDF1-079D-0464-B0DE905BC7DF}"/>
              </a:ext>
            </a:extLst>
          </p:cNvPr>
          <p:cNvSpPr/>
          <p:nvPr/>
        </p:nvSpPr>
        <p:spPr>
          <a:xfrm>
            <a:off x="4746912" y="515661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ounded Rectangle 32">
            <a:extLst>
              <a:ext uri="{FF2B5EF4-FFF2-40B4-BE49-F238E27FC236}">
                <a16:creationId xmlns:a16="http://schemas.microsoft.com/office/drawing/2014/main" id="{5F388DFF-C674-6FD1-61AC-DF99F19A0638}"/>
              </a:ext>
            </a:extLst>
          </p:cNvPr>
          <p:cNvSpPr/>
          <p:nvPr/>
        </p:nvSpPr>
        <p:spPr>
          <a:xfrm>
            <a:off x="5783107" y="515661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ounded Rectangle 34">
            <a:extLst>
              <a:ext uri="{FF2B5EF4-FFF2-40B4-BE49-F238E27FC236}">
                <a16:creationId xmlns:a16="http://schemas.microsoft.com/office/drawing/2014/main" id="{078E4B2C-7F38-7E3F-F5E4-D47A0C6EE650}"/>
              </a:ext>
            </a:extLst>
          </p:cNvPr>
          <p:cNvSpPr/>
          <p:nvPr/>
        </p:nvSpPr>
        <p:spPr>
          <a:xfrm>
            <a:off x="4746912" y="55306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6A77C61-C50E-B353-7453-E2E1F985FA2F}"/>
              </a:ext>
            </a:extLst>
          </p:cNvPr>
          <p:cNvSpPr/>
          <p:nvPr/>
        </p:nvSpPr>
        <p:spPr>
          <a:xfrm>
            <a:off x="5783107" y="55306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8CB012B3-61D6-8B3E-5D32-C7CB0D6B8BBC}"/>
              </a:ext>
            </a:extLst>
          </p:cNvPr>
          <p:cNvSpPr/>
          <p:nvPr/>
        </p:nvSpPr>
        <p:spPr>
          <a:xfrm>
            <a:off x="4746912" y="590695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ounded Rectangle 40">
            <a:extLst>
              <a:ext uri="{FF2B5EF4-FFF2-40B4-BE49-F238E27FC236}">
                <a16:creationId xmlns:a16="http://schemas.microsoft.com/office/drawing/2014/main" id="{12D7A806-AE5F-B66E-F3C1-A6E8D672CE1D}"/>
              </a:ext>
            </a:extLst>
          </p:cNvPr>
          <p:cNvSpPr/>
          <p:nvPr/>
        </p:nvSpPr>
        <p:spPr>
          <a:xfrm>
            <a:off x="5783107" y="590695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ED716FCE-801E-85B3-6649-52861F576597}"/>
              </a:ext>
            </a:extLst>
          </p:cNvPr>
          <p:cNvSpPr/>
          <p:nvPr/>
        </p:nvSpPr>
        <p:spPr>
          <a:xfrm>
            <a:off x="4746912" y="62801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ounded Rectangle 40">
            <a:extLst>
              <a:ext uri="{FF2B5EF4-FFF2-40B4-BE49-F238E27FC236}">
                <a16:creationId xmlns:a16="http://schemas.microsoft.com/office/drawing/2014/main" id="{4EEF0215-FC71-4B26-E862-983A0495DF7B}"/>
              </a:ext>
            </a:extLst>
          </p:cNvPr>
          <p:cNvSpPr/>
          <p:nvPr/>
        </p:nvSpPr>
        <p:spPr>
          <a:xfrm>
            <a:off x="5783107" y="62801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F6F00E6-3EA9-3F0C-4590-8B49438C10C5}"/>
              </a:ext>
            </a:extLst>
          </p:cNvPr>
          <p:cNvSpPr txBox="1"/>
          <p:nvPr/>
        </p:nvSpPr>
        <p:spPr>
          <a:xfrm>
            <a:off x="516746" y="4591401"/>
            <a:ext cx="393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Sort the following into either benefits to people and/or to the environment.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3C5F871-F49E-E11B-E3CB-904435C1CA65}"/>
              </a:ext>
            </a:extLst>
          </p:cNvPr>
          <p:cNvSpPr/>
          <p:nvPr/>
        </p:nvSpPr>
        <p:spPr>
          <a:xfrm>
            <a:off x="230042" y="465344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0918DAA-3F1B-AE12-5044-40E7BE97EE54}"/>
              </a:ext>
            </a:extLst>
          </p:cNvPr>
          <p:cNvSpPr txBox="1"/>
          <p:nvPr/>
        </p:nvSpPr>
        <p:spPr>
          <a:xfrm>
            <a:off x="247773" y="5520570"/>
            <a:ext cx="4254708" cy="31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Timber and food supplies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7B2CF5-5D3E-38F2-2585-F07F92AFA970}"/>
              </a:ext>
            </a:extLst>
          </p:cNvPr>
          <p:cNvSpPr txBox="1"/>
          <p:nvPr/>
        </p:nvSpPr>
        <p:spPr>
          <a:xfrm>
            <a:off x="254561" y="5904108"/>
            <a:ext cx="424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Global carbon sink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9037FE7-B414-4E98-025D-80666439CE3D}"/>
              </a:ext>
            </a:extLst>
          </p:cNvPr>
          <p:cNvSpPr txBox="1"/>
          <p:nvPr/>
        </p:nvSpPr>
        <p:spPr>
          <a:xfrm>
            <a:off x="254562" y="5153765"/>
            <a:ext cx="4247920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Produces oxygen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C1555DD-53A2-4F2F-0548-329C914105C2}"/>
              </a:ext>
            </a:extLst>
          </p:cNvPr>
          <p:cNvSpPr txBox="1"/>
          <p:nvPr/>
        </p:nvSpPr>
        <p:spPr>
          <a:xfrm>
            <a:off x="259927" y="6287644"/>
            <a:ext cx="3972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Medical resources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AAB91849-4DD5-B45B-90A0-73D94CD5331C}"/>
              </a:ext>
            </a:extLst>
          </p:cNvPr>
          <p:cNvSpPr/>
          <p:nvPr/>
        </p:nvSpPr>
        <p:spPr>
          <a:xfrm>
            <a:off x="4746171" y="668416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ounded Rectangle 40">
            <a:extLst>
              <a:ext uri="{FF2B5EF4-FFF2-40B4-BE49-F238E27FC236}">
                <a16:creationId xmlns:a16="http://schemas.microsoft.com/office/drawing/2014/main" id="{0EBE6D3A-CECA-AD04-88F8-DFE22AE3E0CD}"/>
              </a:ext>
            </a:extLst>
          </p:cNvPr>
          <p:cNvSpPr/>
          <p:nvPr/>
        </p:nvSpPr>
        <p:spPr>
          <a:xfrm>
            <a:off x="5782366" y="668416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407F80B0-5A31-6018-4715-8DC0E13C5081}"/>
              </a:ext>
            </a:extLst>
          </p:cNvPr>
          <p:cNvSpPr/>
          <p:nvPr/>
        </p:nvSpPr>
        <p:spPr>
          <a:xfrm>
            <a:off x="4746171" y="705739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ounded Rectangle 40">
            <a:extLst>
              <a:ext uri="{FF2B5EF4-FFF2-40B4-BE49-F238E27FC236}">
                <a16:creationId xmlns:a16="http://schemas.microsoft.com/office/drawing/2014/main" id="{E1DB2BDB-2E1E-86E6-1E03-1F0766DE069E}"/>
              </a:ext>
            </a:extLst>
          </p:cNvPr>
          <p:cNvSpPr/>
          <p:nvPr/>
        </p:nvSpPr>
        <p:spPr>
          <a:xfrm>
            <a:off x="5782366" y="705739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8E854C1-24A1-FBAC-B7DD-BB20A3DAF52A}"/>
              </a:ext>
            </a:extLst>
          </p:cNvPr>
          <p:cNvSpPr txBox="1"/>
          <p:nvPr/>
        </p:nvSpPr>
        <p:spPr>
          <a:xfrm>
            <a:off x="253820" y="6681309"/>
            <a:ext cx="424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Prevents soil erosion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0F42F7-4C4B-7728-EC84-DC8C6FE5C1FF}"/>
              </a:ext>
            </a:extLst>
          </p:cNvPr>
          <p:cNvSpPr txBox="1"/>
          <p:nvPr/>
        </p:nvSpPr>
        <p:spPr>
          <a:xfrm>
            <a:off x="259186" y="7064846"/>
            <a:ext cx="5087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Habitat for species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84D75D4-C638-3679-3582-895EC32BF24A}"/>
              </a:ext>
            </a:extLst>
          </p:cNvPr>
          <p:cNvSpPr txBox="1"/>
          <p:nvPr/>
        </p:nvSpPr>
        <p:spPr>
          <a:xfrm>
            <a:off x="4232901" y="7596677"/>
            <a:ext cx="1345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Economic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CE9F273-B82B-068D-1D4E-B73761B9FED4}"/>
              </a:ext>
            </a:extLst>
          </p:cNvPr>
          <p:cNvSpPr txBox="1"/>
          <p:nvPr/>
        </p:nvSpPr>
        <p:spPr>
          <a:xfrm>
            <a:off x="5236750" y="7596677"/>
            <a:ext cx="158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Environment</a:t>
            </a:r>
          </a:p>
        </p:txBody>
      </p:sp>
      <p:sp>
        <p:nvSpPr>
          <p:cNvPr id="109" name="Rounded Rectangle 31">
            <a:extLst>
              <a:ext uri="{FF2B5EF4-FFF2-40B4-BE49-F238E27FC236}">
                <a16:creationId xmlns:a16="http://schemas.microsoft.com/office/drawing/2014/main" id="{8AFD46BE-D40B-5105-7EA5-C5262434D33A}"/>
              </a:ext>
            </a:extLst>
          </p:cNvPr>
          <p:cNvSpPr/>
          <p:nvPr/>
        </p:nvSpPr>
        <p:spPr>
          <a:xfrm>
            <a:off x="4746912" y="79367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ounded Rectangle 32">
            <a:extLst>
              <a:ext uri="{FF2B5EF4-FFF2-40B4-BE49-F238E27FC236}">
                <a16:creationId xmlns:a16="http://schemas.microsoft.com/office/drawing/2014/main" id="{23B75448-C718-CB95-BEBB-F1131951EED7}"/>
              </a:ext>
            </a:extLst>
          </p:cNvPr>
          <p:cNvSpPr/>
          <p:nvPr/>
        </p:nvSpPr>
        <p:spPr>
          <a:xfrm>
            <a:off x="5783107" y="79367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ounded Rectangle 34">
            <a:extLst>
              <a:ext uri="{FF2B5EF4-FFF2-40B4-BE49-F238E27FC236}">
                <a16:creationId xmlns:a16="http://schemas.microsoft.com/office/drawing/2014/main" id="{29894E45-4311-1BA0-04DA-1C14C0E8918F}"/>
              </a:ext>
            </a:extLst>
          </p:cNvPr>
          <p:cNvSpPr/>
          <p:nvPr/>
        </p:nvSpPr>
        <p:spPr>
          <a:xfrm>
            <a:off x="4746912" y="83108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59A435C9-F266-9069-3113-6DB1774B6A6F}"/>
              </a:ext>
            </a:extLst>
          </p:cNvPr>
          <p:cNvSpPr/>
          <p:nvPr/>
        </p:nvSpPr>
        <p:spPr>
          <a:xfrm>
            <a:off x="5783107" y="83108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7575203F-3063-558A-2C7E-B88271AAB14E}"/>
              </a:ext>
            </a:extLst>
          </p:cNvPr>
          <p:cNvSpPr/>
          <p:nvPr/>
        </p:nvSpPr>
        <p:spPr>
          <a:xfrm>
            <a:off x="4746912" y="86871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ounded Rectangle 40">
            <a:extLst>
              <a:ext uri="{FF2B5EF4-FFF2-40B4-BE49-F238E27FC236}">
                <a16:creationId xmlns:a16="http://schemas.microsoft.com/office/drawing/2014/main" id="{4C825B52-2162-911C-294E-7256007539C5}"/>
              </a:ext>
            </a:extLst>
          </p:cNvPr>
          <p:cNvSpPr/>
          <p:nvPr/>
        </p:nvSpPr>
        <p:spPr>
          <a:xfrm>
            <a:off x="5783107" y="86871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B772D12-B8D3-6B3C-D9C5-2E4ECDEC1B1A}"/>
              </a:ext>
            </a:extLst>
          </p:cNvPr>
          <p:cNvSpPr/>
          <p:nvPr/>
        </p:nvSpPr>
        <p:spPr>
          <a:xfrm>
            <a:off x="4746912" y="906034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ounded Rectangle 40">
            <a:extLst>
              <a:ext uri="{FF2B5EF4-FFF2-40B4-BE49-F238E27FC236}">
                <a16:creationId xmlns:a16="http://schemas.microsoft.com/office/drawing/2014/main" id="{674A9DC3-C10A-A82F-84B0-1464B5448A50}"/>
              </a:ext>
            </a:extLst>
          </p:cNvPr>
          <p:cNvSpPr/>
          <p:nvPr/>
        </p:nvSpPr>
        <p:spPr>
          <a:xfrm>
            <a:off x="5783107" y="906034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8325568-D85A-C05D-334C-AA6B1FC1A812}"/>
              </a:ext>
            </a:extLst>
          </p:cNvPr>
          <p:cNvSpPr txBox="1"/>
          <p:nvPr/>
        </p:nvSpPr>
        <p:spPr>
          <a:xfrm>
            <a:off x="516746" y="7371557"/>
            <a:ext cx="393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Tick the correct boxes for how tropical rainforests benefit each group: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1D8DB85-7A4D-FEDC-DF5D-02759D159C74}"/>
              </a:ext>
            </a:extLst>
          </p:cNvPr>
          <p:cNvSpPr/>
          <p:nvPr/>
        </p:nvSpPr>
        <p:spPr>
          <a:xfrm>
            <a:off x="230042" y="743360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8F01FF0-C221-FE5D-7083-8CBA394D1AC4}"/>
              </a:ext>
            </a:extLst>
          </p:cNvPr>
          <p:cNvSpPr txBox="1"/>
          <p:nvPr/>
        </p:nvSpPr>
        <p:spPr>
          <a:xfrm>
            <a:off x="247773" y="8300726"/>
            <a:ext cx="419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Pharmaceutical companies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9165081-10F3-094E-F0AE-0302AE669E5E}"/>
              </a:ext>
            </a:extLst>
          </p:cNvPr>
          <p:cNvSpPr txBox="1"/>
          <p:nvPr/>
        </p:nvSpPr>
        <p:spPr>
          <a:xfrm>
            <a:off x="254561" y="8684263"/>
            <a:ext cx="419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Conservation groups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B5394F2-3084-EEAC-0AFE-CEAF38B61186}"/>
              </a:ext>
            </a:extLst>
          </p:cNvPr>
          <p:cNvSpPr txBox="1"/>
          <p:nvPr/>
        </p:nvSpPr>
        <p:spPr>
          <a:xfrm>
            <a:off x="254562" y="7933921"/>
            <a:ext cx="4386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Indigenous people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032DA31-7E16-F57C-2ED8-9DB937694404}"/>
              </a:ext>
            </a:extLst>
          </p:cNvPr>
          <p:cNvSpPr txBox="1"/>
          <p:nvPr/>
        </p:nvSpPr>
        <p:spPr>
          <a:xfrm>
            <a:off x="259927" y="9067800"/>
            <a:ext cx="438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Logging companies</a:t>
            </a:r>
          </a:p>
        </p:txBody>
      </p:sp>
    </p:spTree>
    <p:extLst>
      <p:ext uri="{BB962C8B-B14F-4D97-AF65-F5344CB8AC3E}">
        <p14:creationId xmlns:p14="http://schemas.microsoft.com/office/powerpoint/2010/main" val="3250063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6088-4F7E-CD4E-4BC6-5F6AB268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AAD326-0BD6-5DC6-A46F-525A00A3760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EFDA42-8C4B-EE40-9BE4-55D67B9D7AAF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BAE6EA-A230-B210-C261-A56151F52A21}"/>
              </a:ext>
            </a:extLst>
          </p:cNvPr>
          <p:cNvGrpSpPr/>
          <p:nvPr/>
        </p:nvGrpSpPr>
        <p:grpSpPr>
          <a:xfrm>
            <a:off x="1797786" y="353677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BBA0A25-C5C8-3FE0-EAC8-D7E3C8A9011A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3331A03-A99B-6DA6-DB42-79DFFD9F0234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1BF7819B-1407-DCBA-FDED-F01AE2A5BBA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1EB3F8C-5249-13DA-4134-51C0D02AA70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EBB15-3D1A-AC27-E9F1-51698EA4126F}"/>
              </a:ext>
            </a:extLst>
          </p:cNvPr>
          <p:cNvSpPr txBox="1"/>
          <p:nvPr/>
        </p:nvSpPr>
        <p:spPr>
          <a:xfrm>
            <a:off x="742359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8A6A1-8BD8-7E1F-33C7-D78418CBAC03}"/>
              </a:ext>
            </a:extLst>
          </p:cNvPr>
          <p:cNvSpPr txBox="1"/>
          <p:nvPr/>
        </p:nvSpPr>
        <p:spPr>
          <a:xfrm>
            <a:off x="1583066" y="370640"/>
            <a:ext cx="369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A86D2B-CABE-8835-21BE-E8BE89D99971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915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AFDB85-6BFD-1F72-632E-C01593A12C0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F3BC79-D9B2-98CD-B1A1-C3BB3B84440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4F0AAEB-1DB9-0A83-32B0-7752833F589A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6910B2-E21D-D8A3-A83F-DCFDBF6D3FF1}"/>
              </a:ext>
            </a:extLst>
          </p:cNvPr>
          <p:cNvSpPr txBox="1"/>
          <p:nvPr/>
        </p:nvSpPr>
        <p:spPr>
          <a:xfrm>
            <a:off x="1442907" y="1127798"/>
            <a:ext cx="388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Sustainable management of the tropical rainforest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0A42B20-83AD-4B5D-D8C9-BF045BD251D6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A43E2648-11B0-B5F5-DE3F-CAAA0ED71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F91B3B1-8BC5-0EFB-B369-7A00A1EDA167}"/>
              </a:ext>
            </a:extLst>
          </p:cNvPr>
          <p:cNvSpPr/>
          <p:nvPr/>
        </p:nvSpPr>
        <p:spPr>
          <a:xfrm>
            <a:off x="229056" y="185888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3593E-A119-0D07-FCED-D5350F826280}"/>
              </a:ext>
            </a:extLst>
          </p:cNvPr>
          <p:cNvSpPr txBox="1"/>
          <p:nvPr/>
        </p:nvSpPr>
        <p:spPr>
          <a:xfrm>
            <a:off x="194152" y="2466987"/>
            <a:ext cx="6593501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Sustainable management means using rainforest __________ in a way that meets people’s __________ without damaging the _____________. It aims to strike a __________ between economic development and protecting the rainforest for the __________.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EC91F-466C-0892-D8CD-414935ECE68A}"/>
              </a:ext>
            </a:extLst>
          </p:cNvPr>
          <p:cNvSpPr txBox="1"/>
          <p:nvPr/>
        </p:nvSpPr>
        <p:spPr>
          <a:xfrm rot="16200000">
            <a:off x="641040" y="9055193"/>
            <a:ext cx="91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Sustainable management of the tropical rainforest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D8FE-4AE8-CE23-B399-984AA44BEF49}"/>
              </a:ext>
            </a:extLst>
          </p:cNvPr>
          <p:cNvSpPr txBox="1"/>
          <p:nvPr/>
        </p:nvSpPr>
        <p:spPr>
          <a:xfrm>
            <a:off x="525213" y="1854345"/>
            <a:ext cx="6191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paragraph using the following words: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492EA-BE5C-BAF9-983E-557CAE1095CE}"/>
              </a:ext>
            </a:extLst>
          </p:cNvPr>
          <p:cNvSpPr txBox="1"/>
          <p:nvPr/>
        </p:nvSpPr>
        <p:spPr>
          <a:xfrm>
            <a:off x="61827" y="2189146"/>
            <a:ext cx="6634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future, resources, needs, environment, balance</a:t>
            </a:r>
            <a:endParaRPr lang="en-GB" sz="13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16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C7EF04A8-1A9F-86F4-7F84-76B4E4241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15" y="8986443"/>
            <a:ext cx="694800" cy="6948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004EF24-3746-19FE-85A3-06B6B0273D61}"/>
              </a:ext>
            </a:extLst>
          </p:cNvPr>
          <p:cNvSpPr/>
          <p:nvPr/>
        </p:nvSpPr>
        <p:spPr>
          <a:xfrm>
            <a:off x="237282" y="387093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D71E12-01C8-B430-32C4-5A6797FE2484}"/>
              </a:ext>
            </a:extLst>
          </p:cNvPr>
          <p:cNvSpPr txBox="1"/>
          <p:nvPr/>
        </p:nvSpPr>
        <p:spPr>
          <a:xfrm>
            <a:off x="525213" y="3884624"/>
            <a:ext cx="617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each strategy to the correct description.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9007782-9FE6-BDD8-D101-5E34BF1C6F78}"/>
              </a:ext>
            </a:extLst>
          </p:cNvPr>
          <p:cNvGraphicFramePr>
            <a:graphicFrameLocks noGrp="1"/>
          </p:cNvGraphicFramePr>
          <p:nvPr/>
        </p:nvGraphicFramePr>
        <p:xfrm>
          <a:off x="271148" y="4275004"/>
          <a:ext cx="648105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7259">
                  <a:extLst>
                    <a:ext uri="{9D8B030D-6E8A-4147-A177-3AD203B41FA5}">
                      <a16:colId xmlns:a16="http://schemas.microsoft.com/office/drawing/2014/main" val="3805625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03409028"/>
                    </a:ext>
                  </a:extLst>
                </a:gridCol>
                <a:gridCol w="3635511">
                  <a:extLst>
                    <a:ext uri="{9D8B030D-6E8A-4147-A177-3AD203B41FA5}">
                      <a16:colId xmlns:a16="http://schemas.microsoft.com/office/drawing/2014/main" val="3286231954"/>
                    </a:ext>
                  </a:extLst>
                </a:gridCol>
              </a:tblGrid>
              <a:tr h="179583">
                <a:tc>
                  <a:txBody>
                    <a:bodyPr/>
                    <a:lstStyle/>
                    <a:p>
                      <a:r>
                        <a:rPr lang="en-GB" sz="13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u="sng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3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27828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Selective logging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Tourism that is low-impact and raises money for conservation.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905372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Ecotourism</a:t>
                      </a:r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Countries agree not to import endangered hardwoods like mahogany.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965068"/>
                  </a:ext>
                </a:extLst>
              </a:tr>
              <a:tr h="179583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International </a:t>
                      </a:r>
                    </a:p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agreements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Only certain trees are cut down, reducing damage to the rainforest.</a:t>
                      </a:r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830024"/>
                  </a:ext>
                </a:extLst>
              </a:tr>
              <a:tr h="179583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Conservation and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Richer countries cancel debt if rainforests are protected.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624956"/>
                  </a:ext>
                </a:extLst>
              </a:tr>
              <a:tr h="179583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Debt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Teaching people about the importance of the rainforest and protecting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7054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0A64CC4-72C1-41E8-66E9-B4902E2AA201}"/>
              </a:ext>
            </a:extLst>
          </p:cNvPr>
          <p:cNvSpPr txBox="1"/>
          <p:nvPr/>
        </p:nvSpPr>
        <p:spPr>
          <a:xfrm>
            <a:off x="222268" y="7866317"/>
            <a:ext cx="5052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Conservation schemes often include national parks.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46EE6-2F8F-863B-72C4-D1F3A16822BF}"/>
              </a:ext>
            </a:extLst>
          </p:cNvPr>
          <p:cNvSpPr txBox="1"/>
          <p:nvPr/>
        </p:nvSpPr>
        <p:spPr>
          <a:xfrm>
            <a:off x="229056" y="8291051"/>
            <a:ext cx="5390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Debt reduction means poorer countries can develop by logging more.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0B8F43-E10B-8EF5-5204-0292EB167203}"/>
              </a:ext>
            </a:extLst>
          </p:cNvPr>
          <p:cNvSpPr txBox="1"/>
          <p:nvPr/>
        </p:nvSpPr>
        <p:spPr>
          <a:xfrm>
            <a:off x="5069730" y="7209344"/>
            <a:ext cx="1345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621649-264D-E3AD-819D-7CBA5C7DA6E9}"/>
              </a:ext>
            </a:extLst>
          </p:cNvPr>
          <p:cNvSpPr txBox="1"/>
          <p:nvPr/>
        </p:nvSpPr>
        <p:spPr>
          <a:xfrm>
            <a:off x="6010824" y="7209344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5B22DB39-AEB4-380A-785C-F3151E4F0002}"/>
              </a:ext>
            </a:extLst>
          </p:cNvPr>
          <p:cNvSpPr/>
          <p:nvPr/>
        </p:nvSpPr>
        <p:spPr>
          <a:xfrm>
            <a:off x="5583741" y="749478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A13B9180-9E64-C3B7-440C-C26BC734A028}"/>
              </a:ext>
            </a:extLst>
          </p:cNvPr>
          <p:cNvSpPr/>
          <p:nvPr/>
        </p:nvSpPr>
        <p:spPr>
          <a:xfrm>
            <a:off x="6239663" y="749478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4">
            <a:extLst>
              <a:ext uri="{FF2B5EF4-FFF2-40B4-BE49-F238E27FC236}">
                <a16:creationId xmlns:a16="http://schemas.microsoft.com/office/drawing/2014/main" id="{BC07A29D-90CC-1DB4-F6B6-D58690327A18}"/>
              </a:ext>
            </a:extLst>
          </p:cNvPr>
          <p:cNvSpPr/>
          <p:nvPr/>
        </p:nvSpPr>
        <p:spPr>
          <a:xfrm>
            <a:off x="5583741" y="78688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F109B45-91D5-8EFC-92D7-C7BE3B806298}"/>
              </a:ext>
            </a:extLst>
          </p:cNvPr>
          <p:cNvSpPr/>
          <p:nvPr/>
        </p:nvSpPr>
        <p:spPr>
          <a:xfrm>
            <a:off x="6239663" y="78688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3831CFB-6518-C0C9-E607-1DFED17CA0F5}"/>
              </a:ext>
            </a:extLst>
          </p:cNvPr>
          <p:cNvSpPr/>
          <p:nvPr/>
        </p:nvSpPr>
        <p:spPr>
          <a:xfrm>
            <a:off x="5583741" y="82451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B962B362-B80C-C283-13EE-867C208AD6B0}"/>
              </a:ext>
            </a:extLst>
          </p:cNvPr>
          <p:cNvSpPr/>
          <p:nvPr/>
        </p:nvSpPr>
        <p:spPr>
          <a:xfrm>
            <a:off x="6239663" y="82451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A73B97-7961-067B-4A44-739794DCCF99}"/>
              </a:ext>
            </a:extLst>
          </p:cNvPr>
          <p:cNvSpPr txBox="1"/>
          <p:nvPr/>
        </p:nvSpPr>
        <p:spPr>
          <a:xfrm>
            <a:off x="229056" y="7501461"/>
            <a:ext cx="4943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Ecotourism involves destroying parts of the rainforest.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F535F7-D7C2-779F-16A2-68003E34A72D}"/>
              </a:ext>
            </a:extLst>
          </p:cNvPr>
          <p:cNvSpPr txBox="1"/>
          <p:nvPr/>
        </p:nvSpPr>
        <p:spPr>
          <a:xfrm>
            <a:off x="519097" y="7147619"/>
            <a:ext cx="430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8B348C1-D28E-A0E5-A88E-29B0B2251346}"/>
              </a:ext>
            </a:extLst>
          </p:cNvPr>
          <p:cNvSpPr/>
          <p:nvPr/>
        </p:nvSpPr>
        <p:spPr>
          <a:xfrm>
            <a:off x="230042" y="713895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FF9230-2842-939F-C958-1C8CDF173919}"/>
              </a:ext>
            </a:extLst>
          </p:cNvPr>
          <p:cNvSpPr txBox="1"/>
          <p:nvPr/>
        </p:nvSpPr>
        <p:spPr>
          <a:xfrm>
            <a:off x="234422" y="8633391"/>
            <a:ext cx="5385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Educating local communities helps them protect the forest.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7078CFB-1853-2992-11D2-EC6FEBAC12C2}"/>
              </a:ext>
            </a:extLst>
          </p:cNvPr>
          <p:cNvSpPr/>
          <p:nvPr/>
        </p:nvSpPr>
        <p:spPr>
          <a:xfrm>
            <a:off x="5583741" y="861835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0">
            <a:extLst>
              <a:ext uri="{FF2B5EF4-FFF2-40B4-BE49-F238E27FC236}">
                <a16:creationId xmlns:a16="http://schemas.microsoft.com/office/drawing/2014/main" id="{CC124EB7-5945-F27F-7203-5FE313D8828F}"/>
              </a:ext>
            </a:extLst>
          </p:cNvPr>
          <p:cNvSpPr/>
          <p:nvPr/>
        </p:nvSpPr>
        <p:spPr>
          <a:xfrm>
            <a:off x="6239663" y="861835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89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AFCF-EE48-E189-3949-348D75F8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31E578-6142-2AD4-2B4E-166D36040ABA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B245C24-B4B5-B4CC-9788-BC74953DFB9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E6212945-5789-E537-1E2C-B6C60206662F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56E8854-2B7B-5C80-4E2A-0956FF0178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542302C-0A09-00DD-13AF-67DA78A74EB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9A2AB576-67EC-688A-B5C9-00D462998B01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3E2156F-C513-322C-0C88-FC9A561BC845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A9810-37FB-FF08-F3D6-52F693B238C3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D02F8-2970-958C-6825-4C8E0093FBB0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Living World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6B2C2A6-D3BC-95BC-E830-7AD5C468AD7C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BE280A-6186-F630-073B-A8BAA98383F6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28869A-C012-D579-B09E-E7F958580623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8B6F41-BFCA-17A0-6981-F6286B64735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93C2E02A-AF91-8909-253A-6432E0725135}"/>
              </a:ext>
            </a:extLst>
          </p:cNvPr>
          <p:cNvSpPr txBox="1"/>
          <p:nvPr/>
        </p:nvSpPr>
        <p:spPr>
          <a:xfrm>
            <a:off x="4193263" y="4540577"/>
            <a:ext cx="147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Conservation &amp; education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890EB6-236B-F445-32B3-FAE34EC36A8F}"/>
              </a:ext>
            </a:extLst>
          </p:cNvPr>
          <p:cNvSpPr txBox="1"/>
          <p:nvPr/>
        </p:nvSpPr>
        <p:spPr>
          <a:xfrm>
            <a:off x="5328732" y="4540577"/>
            <a:ext cx="158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Debt reduction</a:t>
            </a:r>
          </a:p>
        </p:txBody>
      </p:sp>
      <p:sp>
        <p:nvSpPr>
          <p:cNvPr id="79" name="Rounded Rectangle 31">
            <a:extLst>
              <a:ext uri="{FF2B5EF4-FFF2-40B4-BE49-F238E27FC236}">
                <a16:creationId xmlns:a16="http://schemas.microsoft.com/office/drawing/2014/main" id="{12066D85-EDF1-079D-0464-B0DE905BC7DF}"/>
              </a:ext>
            </a:extLst>
          </p:cNvPr>
          <p:cNvSpPr/>
          <p:nvPr/>
        </p:nvSpPr>
        <p:spPr>
          <a:xfrm>
            <a:off x="4746912" y="515661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ounded Rectangle 32">
            <a:extLst>
              <a:ext uri="{FF2B5EF4-FFF2-40B4-BE49-F238E27FC236}">
                <a16:creationId xmlns:a16="http://schemas.microsoft.com/office/drawing/2014/main" id="{5F388DFF-C674-6FD1-61AC-DF99F19A0638}"/>
              </a:ext>
            </a:extLst>
          </p:cNvPr>
          <p:cNvSpPr/>
          <p:nvPr/>
        </p:nvSpPr>
        <p:spPr>
          <a:xfrm>
            <a:off x="5941727" y="515661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ounded Rectangle 34">
            <a:extLst>
              <a:ext uri="{FF2B5EF4-FFF2-40B4-BE49-F238E27FC236}">
                <a16:creationId xmlns:a16="http://schemas.microsoft.com/office/drawing/2014/main" id="{078E4B2C-7F38-7E3F-F5E4-D47A0C6EE650}"/>
              </a:ext>
            </a:extLst>
          </p:cNvPr>
          <p:cNvSpPr/>
          <p:nvPr/>
        </p:nvSpPr>
        <p:spPr>
          <a:xfrm>
            <a:off x="4746912" y="55306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6A77C61-C50E-B353-7453-E2E1F985FA2F}"/>
              </a:ext>
            </a:extLst>
          </p:cNvPr>
          <p:cNvSpPr/>
          <p:nvPr/>
        </p:nvSpPr>
        <p:spPr>
          <a:xfrm>
            <a:off x="5941727" y="55306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8CB012B3-61D6-8B3E-5D32-C7CB0D6B8BBC}"/>
              </a:ext>
            </a:extLst>
          </p:cNvPr>
          <p:cNvSpPr/>
          <p:nvPr/>
        </p:nvSpPr>
        <p:spPr>
          <a:xfrm>
            <a:off x="4746912" y="590695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ounded Rectangle 40">
            <a:extLst>
              <a:ext uri="{FF2B5EF4-FFF2-40B4-BE49-F238E27FC236}">
                <a16:creationId xmlns:a16="http://schemas.microsoft.com/office/drawing/2014/main" id="{12D7A806-AE5F-B66E-F3C1-A6E8D672CE1D}"/>
              </a:ext>
            </a:extLst>
          </p:cNvPr>
          <p:cNvSpPr/>
          <p:nvPr/>
        </p:nvSpPr>
        <p:spPr>
          <a:xfrm>
            <a:off x="5941727" y="590695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ED716FCE-801E-85B3-6649-52861F576597}"/>
              </a:ext>
            </a:extLst>
          </p:cNvPr>
          <p:cNvSpPr/>
          <p:nvPr/>
        </p:nvSpPr>
        <p:spPr>
          <a:xfrm>
            <a:off x="4746912" y="62801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ounded Rectangle 40">
            <a:extLst>
              <a:ext uri="{FF2B5EF4-FFF2-40B4-BE49-F238E27FC236}">
                <a16:creationId xmlns:a16="http://schemas.microsoft.com/office/drawing/2014/main" id="{4EEF0215-FC71-4B26-E862-983A0495DF7B}"/>
              </a:ext>
            </a:extLst>
          </p:cNvPr>
          <p:cNvSpPr/>
          <p:nvPr/>
        </p:nvSpPr>
        <p:spPr>
          <a:xfrm>
            <a:off x="5941727" y="62801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F6F00E6-3EA9-3F0C-4590-8B49438C10C5}"/>
              </a:ext>
            </a:extLst>
          </p:cNvPr>
          <p:cNvSpPr txBox="1"/>
          <p:nvPr/>
        </p:nvSpPr>
        <p:spPr>
          <a:xfrm>
            <a:off x="516746" y="4273514"/>
            <a:ext cx="5700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Tick whether each group benefits from each strategy.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3C5F871-F49E-E11B-E3CB-904435C1CA65}"/>
              </a:ext>
            </a:extLst>
          </p:cNvPr>
          <p:cNvSpPr/>
          <p:nvPr/>
        </p:nvSpPr>
        <p:spPr>
          <a:xfrm>
            <a:off x="230042" y="426387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0918DAA-3F1B-AE12-5044-40E7BE97EE54}"/>
              </a:ext>
            </a:extLst>
          </p:cNvPr>
          <p:cNvSpPr txBox="1"/>
          <p:nvPr/>
        </p:nvSpPr>
        <p:spPr>
          <a:xfrm>
            <a:off x="242259" y="5537103"/>
            <a:ext cx="2963749" cy="31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Logging companies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7B2CF5-5D3E-38F2-2585-F07F92AFA970}"/>
              </a:ext>
            </a:extLst>
          </p:cNvPr>
          <p:cNvSpPr txBox="1"/>
          <p:nvPr/>
        </p:nvSpPr>
        <p:spPr>
          <a:xfrm>
            <a:off x="254562" y="5914930"/>
            <a:ext cx="2738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Tourists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9037FE7-B414-4E98-025D-80666439CE3D}"/>
              </a:ext>
            </a:extLst>
          </p:cNvPr>
          <p:cNvSpPr txBox="1"/>
          <p:nvPr/>
        </p:nvSpPr>
        <p:spPr>
          <a:xfrm>
            <a:off x="254561" y="5158297"/>
            <a:ext cx="4247920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Local communities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C1555DD-53A2-4F2F-0548-329C914105C2}"/>
              </a:ext>
            </a:extLst>
          </p:cNvPr>
          <p:cNvSpPr txBox="1"/>
          <p:nvPr/>
        </p:nvSpPr>
        <p:spPr>
          <a:xfrm>
            <a:off x="259928" y="6287644"/>
            <a:ext cx="2773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Global environment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D74E5F-44BF-7362-3E5F-6B34A2E3BB9F}"/>
              </a:ext>
            </a:extLst>
          </p:cNvPr>
          <p:cNvSpPr/>
          <p:nvPr/>
        </p:nvSpPr>
        <p:spPr>
          <a:xfrm>
            <a:off x="229056" y="158575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A3C0A-A260-3757-3CD5-49B880440B92}"/>
              </a:ext>
            </a:extLst>
          </p:cNvPr>
          <p:cNvSpPr txBox="1"/>
          <p:nvPr/>
        </p:nvSpPr>
        <p:spPr>
          <a:xfrm>
            <a:off x="194152" y="2193856"/>
            <a:ext cx="6593501" cy="19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Sustainable management of the rainforest helps protect ____________, ensuring that rare plants and animals are not lost.</a:t>
            </a:r>
          </a:p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also supports the global __________ by absorbing carbon dioxide.</a:t>
            </a:r>
          </a:p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Local communities can earn __________ through methods like ecotourism. Sustainable use of rainforest __________ ensures they are available for __________ generations.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78BA71-907B-BAC5-8F14-57B55635C9CC}"/>
              </a:ext>
            </a:extLst>
          </p:cNvPr>
          <p:cNvSpPr txBox="1"/>
          <p:nvPr/>
        </p:nvSpPr>
        <p:spPr>
          <a:xfrm>
            <a:off x="525213" y="1581214"/>
            <a:ext cx="6191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paragraph using the following words: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628395-506A-2E32-D161-A38AD5EA2257}"/>
              </a:ext>
            </a:extLst>
          </p:cNvPr>
          <p:cNvSpPr txBox="1"/>
          <p:nvPr/>
        </p:nvSpPr>
        <p:spPr>
          <a:xfrm>
            <a:off x="61827" y="1916015"/>
            <a:ext cx="66340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biodiversity, future, resources, climate, income</a:t>
            </a:r>
            <a:endParaRPr lang="en-GB" sz="13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3980A1-4A14-75F5-9396-675C79391B0B}"/>
              </a:ext>
            </a:extLst>
          </p:cNvPr>
          <p:cNvSpPr txBox="1"/>
          <p:nvPr/>
        </p:nvSpPr>
        <p:spPr>
          <a:xfrm>
            <a:off x="2817218" y="4747393"/>
            <a:ext cx="158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Ecotourism</a:t>
            </a:r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34A1B66A-D176-D9C3-F354-A00389E4F10C}"/>
              </a:ext>
            </a:extLst>
          </p:cNvPr>
          <p:cNvSpPr/>
          <p:nvPr/>
        </p:nvSpPr>
        <p:spPr>
          <a:xfrm>
            <a:off x="3451345" y="515661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778E8C2-D2A5-0593-89D2-835129990014}"/>
              </a:ext>
            </a:extLst>
          </p:cNvPr>
          <p:cNvSpPr/>
          <p:nvPr/>
        </p:nvSpPr>
        <p:spPr>
          <a:xfrm>
            <a:off x="3451345" y="55306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40">
            <a:extLst>
              <a:ext uri="{FF2B5EF4-FFF2-40B4-BE49-F238E27FC236}">
                <a16:creationId xmlns:a16="http://schemas.microsoft.com/office/drawing/2014/main" id="{A7FC1EA3-355D-0989-7AB9-B22EC4D2C2D1}"/>
              </a:ext>
            </a:extLst>
          </p:cNvPr>
          <p:cNvSpPr/>
          <p:nvPr/>
        </p:nvSpPr>
        <p:spPr>
          <a:xfrm>
            <a:off x="3451345" y="590695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DBBC15FA-5C28-4AAA-1B7A-CBE8D761A852}"/>
              </a:ext>
            </a:extLst>
          </p:cNvPr>
          <p:cNvSpPr/>
          <p:nvPr/>
        </p:nvSpPr>
        <p:spPr>
          <a:xfrm>
            <a:off x="3451345" y="62801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210738-E007-9238-8F9A-61FA9E3DD2D4}"/>
              </a:ext>
            </a:extLst>
          </p:cNvPr>
          <p:cNvSpPr txBox="1"/>
          <p:nvPr/>
        </p:nvSpPr>
        <p:spPr>
          <a:xfrm>
            <a:off x="265239" y="4752235"/>
            <a:ext cx="158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Group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FD8882-3C74-0FB9-354F-ECBF0FAA003D}"/>
              </a:ext>
            </a:extLst>
          </p:cNvPr>
          <p:cNvSpPr/>
          <p:nvPr/>
        </p:nvSpPr>
        <p:spPr>
          <a:xfrm>
            <a:off x="237282" y="660356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D897C5-6AB3-CFF8-C05E-691D1959DD78}"/>
              </a:ext>
            </a:extLst>
          </p:cNvPr>
          <p:cNvSpPr txBox="1"/>
          <p:nvPr/>
        </p:nvSpPr>
        <p:spPr>
          <a:xfrm>
            <a:off x="525213" y="6617254"/>
            <a:ext cx="6170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each rainforest management strategy to its benefit.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741068BC-94D3-FBF4-C276-F71C54E507DC}"/>
              </a:ext>
            </a:extLst>
          </p:cNvPr>
          <p:cNvGraphicFramePr>
            <a:graphicFrameLocks noGrp="1"/>
          </p:cNvGraphicFramePr>
          <p:nvPr/>
        </p:nvGraphicFramePr>
        <p:xfrm>
          <a:off x="271148" y="6911676"/>
          <a:ext cx="648105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3074">
                  <a:extLst>
                    <a:ext uri="{9D8B030D-6E8A-4147-A177-3AD203B41FA5}">
                      <a16:colId xmlns:a16="http://schemas.microsoft.com/office/drawing/2014/main" val="3805625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03409028"/>
                    </a:ext>
                  </a:extLst>
                </a:gridCol>
                <a:gridCol w="4229696">
                  <a:extLst>
                    <a:ext uri="{9D8B030D-6E8A-4147-A177-3AD203B41FA5}">
                      <a16:colId xmlns:a16="http://schemas.microsoft.com/office/drawing/2014/main" val="3286231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u="sng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u="none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27828"/>
                  </a:ext>
                </a:extLst>
              </a:tr>
              <a:tr h="14199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Selective logging and replanting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Helps local people earn money while protecting the rainforest.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905372"/>
                  </a:ext>
                </a:extLst>
              </a:tr>
              <a:tr h="14199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Ecotourism</a:t>
                      </a:r>
                      <a:endParaRPr lang="en-GB" sz="11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Replaces cut-down trees and avoids large-scale deforestation.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965068"/>
                  </a:ext>
                </a:extLst>
              </a:tr>
              <a:tr h="14199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International </a:t>
                      </a:r>
                    </a:p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agreements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Raises awareness and supports long-term rainforest protection.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830024"/>
                  </a:ext>
                </a:extLst>
              </a:tr>
              <a:tr h="14199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Conservation and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Encourages responsible logging and protects ecosystems.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624956"/>
                  </a:ext>
                </a:extLst>
              </a:tr>
              <a:tr h="14199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Debt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Allows LICs to preserve rainforests rather than exploit them.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70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340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C726B-1C35-1ABE-8578-15A4F343F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40CA9D-6878-CD04-0E27-68D894E4374A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F37D17-234A-EB60-EF92-4977FA17B6B1}"/>
              </a:ext>
            </a:extLst>
          </p:cNvPr>
          <p:cNvSpPr txBox="1"/>
          <p:nvPr/>
        </p:nvSpPr>
        <p:spPr>
          <a:xfrm>
            <a:off x="742358" y="1148739"/>
            <a:ext cx="5373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Revision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6F81E0-B4B7-CF48-0276-39CEEDD0742E}"/>
              </a:ext>
            </a:extLst>
          </p:cNvPr>
          <p:cNvSpPr txBox="1"/>
          <p:nvPr/>
        </p:nvSpPr>
        <p:spPr>
          <a:xfrm>
            <a:off x="742358" y="302653"/>
            <a:ext cx="5373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</a:t>
            </a:r>
          </a:p>
        </p:txBody>
      </p:sp>
      <p:pic>
        <p:nvPicPr>
          <p:cNvPr id="3" name="Picture 2" descr="A qr code with blue and white squares&#10;&#10;AI-generated content may be incorrect.">
            <a:extLst>
              <a:ext uri="{FF2B5EF4-FFF2-40B4-BE49-F238E27FC236}">
                <a16:creationId xmlns:a16="http://schemas.microsoft.com/office/drawing/2014/main" id="{24E55EB8-5F25-EAF8-3AC1-7843CF1E1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8" y="3318264"/>
            <a:ext cx="1200150" cy="1200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F32D05-6606-675E-86D5-03506106EF74}"/>
              </a:ext>
            </a:extLst>
          </p:cNvPr>
          <p:cNvSpPr txBox="1"/>
          <p:nvPr/>
        </p:nvSpPr>
        <p:spPr>
          <a:xfrm>
            <a:off x="1690008" y="3244785"/>
            <a:ext cx="502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How do I revise GCSE Geography</a:t>
            </a:r>
          </a:p>
          <a:p>
            <a:r>
              <a:rPr lang="en-GB" sz="160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Practical tips on how to revise GCSE Geography effectively. </a:t>
            </a:r>
          </a:p>
          <a:p>
            <a:endParaRPr lang="en-GB" sz="1600" b="1" noProof="0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  <a:p>
            <a:r>
              <a:rPr lang="en-GB" sz="16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https://</a:t>
            </a:r>
            <a:r>
              <a:rPr lang="en-GB" sz="1600" b="1" noProof="0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tinyurl.com</a:t>
            </a:r>
            <a:r>
              <a:rPr lang="en-GB" sz="16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/IGREVTIPS</a:t>
            </a:r>
          </a:p>
        </p:txBody>
      </p:sp>
      <p:pic>
        <p:nvPicPr>
          <p:cNvPr id="11" name="Picture 10" descr="A qr code with blue and white squares&#10;&#10;AI-generated content may be incorrect.">
            <a:extLst>
              <a:ext uri="{FF2B5EF4-FFF2-40B4-BE49-F238E27FC236}">
                <a16:creationId xmlns:a16="http://schemas.microsoft.com/office/drawing/2014/main" id="{D4B6313D-C6EF-ABFA-65AF-9F17FD316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8" y="4724223"/>
            <a:ext cx="1200150" cy="1200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563B20-A8F5-B272-202E-EAC0D583C4D5}"/>
              </a:ext>
            </a:extLst>
          </p:cNvPr>
          <p:cNvSpPr txBox="1"/>
          <p:nvPr/>
        </p:nvSpPr>
        <p:spPr>
          <a:xfrm>
            <a:off x="1690008" y="4650744"/>
            <a:ext cx="502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Interactive Revision</a:t>
            </a:r>
          </a:p>
          <a:p>
            <a:r>
              <a:rPr lang="en-GB" sz="160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Online quizzes and flashcards to support you revising AQA GCSE Geography. </a:t>
            </a:r>
          </a:p>
          <a:p>
            <a:endParaRPr lang="en-GB" sz="1600" b="1" noProof="0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  <a:p>
            <a:r>
              <a:rPr lang="en-GB" sz="16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https://</a:t>
            </a:r>
            <a:r>
              <a:rPr lang="en-GB" sz="1600" b="1" noProof="0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tinyurl.com</a:t>
            </a:r>
            <a:r>
              <a:rPr lang="en-GB" sz="16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/IGINTREV</a:t>
            </a:r>
          </a:p>
        </p:txBody>
      </p:sp>
      <p:pic>
        <p:nvPicPr>
          <p:cNvPr id="21" name="Picture 20" descr="A qr code with blue and white squares&#10;&#10;AI-generated content may be incorrect.">
            <a:extLst>
              <a:ext uri="{FF2B5EF4-FFF2-40B4-BE49-F238E27FC236}">
                <a16:creationId xmlns:a16="http://schemas.microsoft.com/office/drawing/2014/main" id="{B4105EF3-7FFE-551A-0518-25983EAC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8" y="6130182"/>
            <a:ext cx="1200150" cy="12001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8F73F2-7251-6345-310C-CEE7A7E817A0}"/>
              </a:ext>
            </a:extLst>
          </p:cNvPr>
          <p:cNvSpPr txBox="1"/>
          <p:nvPr/>
        </p:nvSpPr>
        <p:spPr>
          <a:xfrm>
            <a:off x="1690008" y="6056703"/>
            <a:ext cx="502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Reference Notes</a:t>
            </a:r>
          </a:p>
          <a:p>
            <a:r>
              <a:rPr lang="en-GB" sz="160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Reference notes covering every AQA GCSE Geography unit for paper 1 and paper 2. </a:t>
            </a:r>
          </a:p>
          <a:p>
            <a:endParaRPr lang="en-GB" sz="1600" b="1" noProof="0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  <a:p>
            <a:r>
              <a:rPr lang="en-GB" sz="16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https://</a:t>
            </a:r>
            <a:r>
              <a:rPr lang="en-GB" sz="1600" b="1" noProof="0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tinyurl.com</a:t>
            </a:r>
            <a:r>
              <a:rPr lang="en-GB" sz="16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/IGAQANOTES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E609E1A-B5EB-4AEA-FDA0-B06E773BF0D0}"/>
              </a:ext>
            </a:extLst>
          </p:cNvPr>
          <p:cNvSpPr/>
          <p:nvPr/>
        </p:nvSpPr>
        <p:spPr>
          <a:xfrm>
            <a:off x="263636" y="8828985"/>
            <a:ext cx="6330726" cy="8322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6" name="Picture 25" descr="Internet Geography">
            <a:extLst>
              <a:ext uri="{FF2B5EF4-FFF2-40B4-BE49-F238E27FC236}">
                <a16:creationId xmlns:a16="http://schemas.microsoft.com/office/drawing/2014/main" id="{B2565E6E-CA94-193F-9B46-26B3AA19F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5" y="8891521"/>
            <a:ext cx="6114348" cy="703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82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CBA5-C6B8-90CE-9A0C-8CD34414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6266D21-F455-DF53-1200-ED8A7D7C061A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53D6D0-C29E-C7F2-60E7-126F1B11EE38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5D94997-B02D-8302-D8A4-8A4B66564EE5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4753F9-FFC8-078A-24B1-9A5C800142E6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F115DDD-1266-3CB4-5A9C-4056803FE9D1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391F60C-D015-90E6-71EA-00DDA70B7B38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AF94DA36-DAF5-910D-CA61-67CF06F292E6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78B9362-507D-25E3-F0F7-04BDFC440F32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B269E076-3E01-E751-A887-D774A969E038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6CDF09C-4AFB-E446-7AB7-13010C315EF0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7BC1FE-EDB0-A6BD-5809-F7B3F749700A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113BA35-B869-64DA-78AC-DC6BFDE24F01}"/>
              </a:ext>
            </a:extLst>
          </p:cNvPr>
          <p:cNvSpPr txBox="1"/>
          <p:nvPr/>
        </p:nvSpPr>
        <p:spPr>
          <a:xfrm>
            <a:off x="864107" y="1197910"/>
            <a:ext cx="537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Introduction to Ecosystems</a:t>
            </a:r>
            <a:endParaRPr lang="en-US" sz="32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6FFD0-49D1-3C59-9438-E6D04C15895B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35B7A-548B-7BA7-F446-A27F3B4C448A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AA94BA6-A226-89C7-0DCD-7EE1059AF4B5}"/>
              </a:ext>
            </a:extLst>
          </p:cNvPr>
          <p:cNvSpPr/>
          <p:nvPr/>
        </p:nvSpPr>
        <p:spPr>
          <a:xfrm>
            <a:off x="282999" y="184579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10295A-CC79-8D4C-86CD-F519BF4F0DB1}"/>
              </a:ext>
            </a:extLst>
          </p:cNvPr>
          <p:cNvSpPr txBox="1"/>
          <p:nvPr/>
        </p:nvSpPr>
        <p:spPr>
          <a:xfrm>
            <a:off x="599410" y="1859679"/>
            <a:ext cx="316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is a food web?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295860A-A220-0646-9E38-7305ED2CD256}"/>
              </a:ext>
            </a:extLst>
          </p:cNvPr>
          <p:cNvSpPr/>
          <p:nvPr/>
        </p:nvSpPr>
        <p:spPr>
          <a:xfrm>
            <a:off x="677182" y="21735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63FE05-EECF-875B-BAE5-87973DBC7337}"/>
              </a:ext>
            </a:extLst>
          </p:cNvPr>
          <p:cNvSpPr txBox="1"/>
          <p:nvPr/>
        </p:nvSpPr>
        <p:spPr>
          <a:xfrm>
            <a:off x="994422" y="2178323"/>
            <a:ext cx="5591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single line showing what eats what in an ecosystem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0A24D69-6333-0C3A-D1BC-F94FC97447CD}"/>
              </a:ext>
            </a:extLst>
          </p:cNvPr>
          <p:cNvSpPr/>
          <p:nvPr/>
        </p:nvSpPr>
        <p:spPr>
          <a:xfrm>
            <a:off x="677182" y="257455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4895A0-9F97-9387-9FA9-1DA7EBC435FB}"/>
              </a:ext>
            </a:extLst>
          </p:cNvPr>
          <p:cNvSpPr txBox="1"/>
          <p:nvPr/>
        </p:nvSpPr>
        <p:spPr>
          <a:xfrm>
            <a:off x="994422" y="2579290"/>
            <a:ext cx="6493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map showing where animals migrate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8309090-948E-60D1-1473-91F04BDBDA03}"/>
              </a:ext>
            </a:extLst>
          </p:cNvPr>
          <p:cNvSpPr/>
          <p:nvPr/>
        </p:nvSpPr>
        <p:spPr>
          <a:xfrm>
            <a:off x="677182" y="297079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3F4923A-78BD-6645-51B6-E22845294D6F}"/>
              </a:ext>
            </a:extLst>
          </p:cNvPr>
          <p:cNvSpPr txBox="1"/>
          <p:nvPr/>
        </p:nvSpPr>
        <p:spPr>
          <a:xfrm>
            <a:off x="994422" y="2896013"/>
            <a:ext cx="575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complex network of connected food chains in an ecosystem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013A283-480A-E2D2-D516-897CD541B4FD}"/>
              </a:ext>
            </a:extLst>
          </p:cNvPr>
          <p:cNvSpPr/>
          <p:nvPr/>
        </p:nvSpPr>
        <p:spPr>
          <a:xfrm>
            <a:off x="683888" y="338293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035DB2-FBAB-A316-9D4E-7C47B421A815}"/>
              </a:ext>
            </a:extLst>
          </p:cNvPr>
          <p:cNvSpPr txBox="1"/>
          <p:nvPr/>
        </p:nvSpPr>
        <p:spPr>
          <a:xfrm>
            <a:off x="1001128" y="3387669"/>
            <a:ext cx="705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list of endangered species in an ecosystem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B613E3-2A3D-2228-1978-1FBBDD585E8E}"/>
              </a:ext>
            </a:extLst>
          </p:cNvPr>
          <p:cNvSpPr/>
          <p:nvPr/>
        </p:nvSpPr>
        <p:spPr>
          <a:xfrm>
            <a:off x="285535" y="380812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133ECE-E0CF-0261-AC38-62C921A7031B}"/>
              </a:ext>
            </a:extLst>
          </p:cNvPr>
          <p:cNvSpPr txBox="1"/>
          <p:nvPr/>
        </p:nvSpPr>
        <p:spPr>
          <a:xfrm>
            <a:off x="601945" y="3745418"/>
            <a:ext cx="5970511" cy="167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n___________ cycle is the way nutrients are moved through an e_____________. Nutrients are transferred between the s_______, a_______, and l________ o________ in an ecosystem. D_______________ help release nutrients back into the soil when plants and a_________ die.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8E46144-8968-469B-8214-428A112A3CC7}"/>
              </a:ext>
            </a:extLst>
          </p:cNvPr>
          <p:cNvSpPr/>
          <p:nvPr/>
        </p:nvSpPr>
        <p:spPr>
          <a:xfrm>
            <a:off x="286236" y="546441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3AEAAE-60B6-7544-D31A-47BAB182BC31}"/>
              </a:ext>
            </a:extLst>
          </p:cNvPr>
          <p:cNvSpPr txBox="1"/>
          <p:nvPr/>
        </p:nvSpPr>
        <p:spPr>
          <a:xfrm>
            <a:off x="602646" y="5401710"/>
            <a:ext cx="2922417" cy="103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Label the diagram below to show the main stores and flows in the nutrient cycle. 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6C49B59-CC94-D806-C14E-B8549454B95A}"/>
              </a:ext>
            </a:extLst>
          </p:cNvPr>
          <p:cNvGrpSpPr/>
          <p:nvPr/>
        </p:nvGrpSpPr>
        <p:grpSpPr>
          <a:xfrm>
            <a:off x="599410" y="6800096"/>
            <a:ext cx="2576676" cy="2463902"/>
            <a:chOff x="515895" y="6710304"/>
            <a:chExt cx="2576676" cy="246390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D508AE4-234D-85A6-8B79-8C7A50C6E23E}"/>
                </a:ext>
              </a:extLst>
            </p:cNvPr>
            <p:cNvSpPr/>
            <p:nvPr/>
          </p:nvSpPr>
          <p:spPr>
            <a:xfrm>
              <a:off x="2350449" y="6710304"/>
              <a:ext cx="742122" cy="742122"/>
            </a:xfrm>
            <a:prstGeom prst="ellipse">
              <a:avLst/>
            </a:prstGeom>
            <a:noFill/>
            <a:ln w="28575">
              <a:solidFill>
                <a:srgbClr val="1247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B61992-E60B-F442-FC23-8E4BB515FC19}"/>
                </a:ext>
              </a:extLst>
            </p:cNvPr>
            <p:cNvSpPr/>
            <p:nvPr/>
          </p:nvSpPr>
          <p:spPr>
            <a:xfrm>
              <a:off x="2349355" y="7940954"/>
              <a:ext cx="742122" cy="742122"/>
            </a:xfrm>
            <a:prstGeom prst="ellipse">
              <a:avLst/>
            </a:prstGeom>
            <a:noFill/>
            <a:ln w="28575">
              <a:solidFill>
                <a:srgbClr val="1247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EB14017-4C4C-4AD9-E798-7F2A427D94F8}"/>
                </a:ext>
              </a:extLst>
            </p:cNvPr>
            <p:cNvSpPr/>
            <p:nvPr/>
          </p:nvSpPr>
          <p:spPr>
            <a:xfrm>
              <a:off x="1032101" y="7275924"/>
              <a:ext cx="742122" cy="742122"/>
            </a:xfrm>
            <a:prstGeom prst="ellipse">
              <a:avLst/>
            </a:prstGeom>
            <a:noFill/>
            <a:ln w="28575">
              <a:solidFill>
                <a:srgbClr val="1247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C8D92E0-3E37-942D-58B0-BCC2A7A3C4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0416" y="7516146"/>
              <a:ext cx="0" cy="424808"/>
            </a:xfrm>
            <a:prstGeom prst="straightConnector1">
              <a:avLst/>
            </a:prstGeom>
            <a:ln w="28575">
              <a:solidFill>
                <a:srgbClr val="1247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54C21FB-50B5-D7FB-E9EC-85B1A199F1C5}"/>
                </a:ext>
              </a:extLst>
            </p:cNvPr>
            <p:cNvCxnSpPr>
              <a:cxnSpLocks/>
            </p:cNvCxnSpPr>
            <p:nvPr/>
          </p:nvCxnSpPr>
          <p:spPr>
            <a:xfrm>
              <a:off x="1714934" y="7848735"/>
              <a:ext cx="585221" cy="317428"/>
            </a:xfrm>
            <a:prstGeom prst="straightConnector1">
              <a:avLst/>
            </a:prstGeom>
            <a:ln w="28575">
              <a:solidFill>
                <a:srgbClr val="1247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E38EF7D-272D-897F-69CB-0151945AC2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9007" y="7221219"/>
              <a:ext cx="549355" cy="263067"/>
            </a:xfrm>
            <a:prstGeom prst="straightConnector1">
              <a:avLst/>
            </a:prstGeom>
            <a:ln w="28575">
              <a:solidFill>
                <a:srgbClr val="1247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3342686-B387-F90D-D4C2-95C2229C92E0}"/>
                </a:ext>
              </a:extLst>
            </p:cNvPr>
            <p:cNvCxnSpPr>
              <a:cxnSpLocks/>
            </p:cNvCxnSpPr>
            <p:nvPr/>
          </p:nvCxnSpPr>
          <p:spPr>
            <a:xfrm>
              <a:off x="1408912" y="6776067"/>
              <a:ext cx="0" cy="460731"/>
            </a:xfrm>
            <a:prstGeom prst="straightConnector1">
              <a:avLst/>
            </a:prstGeom>
            <a:ln w="28575">
              <a:solidFill>
                <a:srgbClr val="1247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B0F1A16-335C-0A08-B8BC-9BCA4900E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895" y="7812875"/>
              <a:ext cx="549355" cy="263067"/>
            </a:xfrm>
            <a:prstGeom prst="straightConnector1">
              <a:avLst/>
            </a:prstGeom>
            <a:ln w="28575">
              <a:solidFill>
                <a:srgbClr val="1247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193E24E-23D4-0415-CA68-26712CB446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9891" y="8486331"/>
              <a:ext cx="549355" cy="263067"/>
            </a:xfrm>
            <a:prstGeom prst="straightConnector1">
              <a:avLst/>
            </a:prstGeom>
            <a:ln w="28575">
              <a:solidFill>
                <a:srgbClr val="1247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5150589-C89C-0AAE-F33F-BAEEA0900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5047" y="8749398"/>
              <a:ext cx="0" cy="424808"/>
            </a:xfrm>
            <a:prstGeom prst="straightConnector1">
              <a:avLst/>
            </a:prstGeom>
            <a:ln w="28575">
              <a:solidFill>
                <a:srgbClr val="1247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C79E334F-65A4-6B8B-C539-BE9738D82973}"/>
              </a:ext>
            </a:extLst>
          </p:cNvPr>
          <p:cNvSpPr/>
          <p:nvPr/>
        </p:nvSpPr>
        <p:spPr>
          <a:xfrm>
            <a:off x="3554339" y="554186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9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D21C7F4-06F0-97D1-42ED-E7B7D315FAC8}"/>
              </a:ext>
            </a:extLst>
          </p:cNvPr>
          <p:cNvSpPr txBox="1"/>
          <p:nvPr/>
        </p:nvSpPr>
        <p:spPr>
          <a:xfrm>
            <a:off x="3870750" y="5555755"/>
            <a:ext cx="316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E30E55A-BA77-AB40-44F4-EDC4C443D457}"/>
              </a:ext>
            </a:extLst>
          </p:cNvPr>
          <p:cNvSpPr/>
          <p:nvPr/>
        </p:nvSpPr>
        <p:spPr>
          <a:xfrm>
            <a:off x="3964657" y="634993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087A1E9-19B6-E11F-B755-F70640726DCA}"/>
              </a:ext>
            </a:extLst>
          </p:cNvPr>
          <p:cNvSpPr txBox="1"/>
          <p:nvPr/>
        </p:nvSpPr>
        <p:spPr>
          <a:xfrm>
            <a:off x="3870750" y="5811781"/>
            <a:ext cx="301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Producers get their energy from eating consumers.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2603806-4BE1-6D03-FF66-6EC02FF42A27}"/>
              </a:ext>
            </a:extLst>
          </p:cNvPr>
          <p:cNvSpPr/>
          <p:nvPr/>
        </p:nvSpPr>
        <p:spPr>
          <a:xfrm>
            <a:off x="4996925" y="634993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9C0713F-45CB-7232-F3AE-7CFC211E8EB7}"/>
              </a:ext>
            </a:extLst>
          </p:cNvPr>
          <p:cNvSpPr txBox="1"/>
          <p:nvPr/>
        </p:nvSpPr>
        <p:spPr>
          <a:xfrm>
            <a:off x="5326378" y="6354664"/>
            <a:ext cx="67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</a:t>
            </a:r>
            <a:r>
              <a:rPr lang="en-GB" sz="14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alse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8A4899C-87D2-E1F1-F724-9E389EB9E9AC}"/>
              </a:ext>
            </a:extLst>
          </p:cNvPr>
          <p:cNvSpPr txBox="1"/>
          <p:nvPr/>
        </p:nvSpPr>
        <p:spPr>
          <a:xfrm>
            <a:off x="4265765" y="6354664"/>
            <a:ext cx="106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DD744F7B-7595-0383-CDC4-A569304574F4}"/>
              </a:ext>
            </a:extLst>
          </p:cNvPr>
          <p:cNvSpPr/>
          <p:nvPr/>
        </p:nvSpPr>
        <p:spPr>
          <a:xfrm>
            <a:off x="3966285" y="727883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3A934B9-F932-C96B-D75E-9D0774BDFDBB}"/>
              </a:ext>
            </a:extLst>
          </p:cNvPr>
          <p:cNvSpPr txBox="1"/>
          <p:nvPr/>
        </p:nvSpPr>
        <p:spPr>
          <a:xfrm>
            <a:off x="3872379" y="6740684"/>
            <a:ext cx="271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Decomposers play a key role in nutrient cycling.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80DEF041-82DC-2305-27F9-778792808FA4}"/>
              </a:ext>
            </a:extLst>
          </p:cNvPr>
          <p:cNvSpPr/>
          <p:nvPr/>
        </p:nvSpPr>
        <p:spPr>
          <a:xfrm>
            <a:off x="4998553" y="727883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18D0D7E-CDC3-BA6B-0AD0-6BCDF0F28D1D}"/>
              </a:ext>
            </a:extLst>
          </p:cNvPr>
          <p:cNvSpPr txBox="1"/>
          <p:nvPr/>
        </p:nvSpPr>
        <p:spPr>
          <a:xfrm>
            <a:off x="5328006" y="7283567"/>
            <a:ext cx="67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</a:t>
            </a:r>
            <a:r>
              <a:rPr lang="en-GB" sz="14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alse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0AD8AFA-D29C-B9D4-2253-CF000963405E}"/>
              </a:ext>
            </a:extLst>
          </p:cNvPr>
          <p:cNvSpPr txBox="1"/>
          <p:nvPr/>
        </p:nvSpPr>
        <p:spPr>
          <a:xfrm>
            <a:off x="4267393" y="7283567"/>
            <a:ext cx="106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45C02CCE-78CE-7D27-4B44-7C5F0BC41E3C}"/>
              </a:ext>
            </a:extLst>
          </p:cNvPr>
          <p:cNvSpPr/>
          <p:nvPr/>
        </p:nvSpPr>
        <p:spPr>
          <a:xfrm>
            <a:off x="3966285" y="84090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1207559-02B2-088A-5B0F-C30EDA49E074}"/>
              </a:ext>
            </a:extLst>
          </p:cNvPr>
          <p:cNvSpPr txBox="1"/>
          <p:nvPr/>
        </p:nvSpPr>
        <p:spPr>
          <a:xfrm>
            <a:off x="3872378" y="7662715"/>
            <a:ext cx="3016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food chain shows many connections between plants and animals.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D345E8AA-8540-FE52-1DCB-D8048A9F1196}"/>
              </a:ext>
            </a:extLst>
          </p:cNvPr>
          <p:cNvSpPr/>
          <p:nvPr/>
        </p:nvSpPr>
        <p:spPr>
          <a:xfrm>
            <a:off x="4998553" y="84090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3D440D7-9566-5165-EEAF-45821D337BBF}"/>
              </a:ext>
            </a:extLst>
          </p:cNvPr>
          <p:cNvSpPr txBox="1"/>
          <p:nvPr/>
        </p:nvSpPr>
        <p:spPr>
          <a:xfrm>
            <a:off x="5328006" y="8413823"/>
            <a:ext cx="67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</a:t>
            </a:r>
            <a:r>
              <a:rPr lang="en-GB" sz="14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alse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15C327F-E0BE-096D-C7A8-A7460BE4C67F}"/>
              </a:ext>
            </a:extLst>
          </p:cNvPr>
          <p:cNvSpPr txBox="1"/>
          <p:nvPr/>
        </p:nvSpPr>
        <p:spPr>
          <a:xfrm>
            <a:off x="4267393" y="8413823"/>
            <a:ext cx="106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89088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1B27-3AEF-3DE3-C07E-5A204E7A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>
            <a:extLst>
              <a:ext uri="{FF2B5EF4-FFF2-40B4-BE49-F238E27FC236}">
                <a16:creationId xmlns:a16="http://schemas.microsoft.com/office/drawing/2014/main" id="{C154C422-FC15-2E7F-2A81-FC70697381D0}"/>
              </a:ext>
            </a:extLst>
          </p:cNvPr>
          <p:cNvSpPr txBox="1"/>
          <p:nvPr/>
        </p:nvSpPr>
        <p:spPr>
          <a:xfrm>
            <a:off x="16298622" y="6903466"/>
            <a:ext cx="18523431" cy="180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1"/>
              </a:lnSpc>
            </a:pPr>
            <a:r>
              <a:rPr lang="en-US" sz="10494" b="1" dirty="0">
                <a:solidFill>
                  <a:srgbClr val="0C3162"/>
                </a:solidFill>
                <a:latin typeface="Gaegu Bold"/>
                <a:ea typeface="Gaegu Bold"/>
                <a:cs typeface="Gaegu Bold"/>
                <a:sym typeface="Gaegu Bold"/>
              </a:rPr>
              <a:t>Coastal Landscapes in the UK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DE9114-5B44-F49B-17C8-E957CDED8AE9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F2DF25E-3453-5248-F526-7217CD274657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B5900B-7884-E5EA-F2C7-DD0F2D179ED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553693E-CD31-7E89-4B11-79FF8BB18496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6DFF5B2-D293-0B18-99A3-3D5C15A2C589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FADFB096-B897-648C-E79E-393611030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17B9862-E311-89B7-0E48-DC44D14FCB57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15FF50-579F-8076-4D82-FADCC5347C7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ECC0E04-BD14-B9A0-37D1-3775430D5A85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DA0B72CD-9D6F-4A64-EFC8-1C597DDE3DD2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EEE55582-A095-C171-A553-59513CFCBD7F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C88C6BAA-694D-5FDF-D08F-219C2D3F6E3C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1B263A6-9363-49B6-5842-79918EC9C8C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ADF0C1-4804-E19B-D99D-12EAF985CB03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EB0F706-C121-1E0C-1FD0-F86AA3675C78}"/>
              </a:ext>
            </a:extLst>
          </p:cNvPr>
          <p:cNvSpPr txBox="1"/>
          <p:nvPr/>
        </p:nvSpPr>
        <p:spPr>
          <a:xfrm>
            <a:off x="864107" y="1197910"/>
            <a:ext cx="53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Global Ecosystems</a:t>
            </a:r>
            <a:endParaRPr lang="en-US" sz="36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AA1BB-8C18-883B-1155-0B0AD426D461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CF8D39-CD25-C1DA-12FF-0C6A30B6E6A4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BBEE89-89F2-5CA2-D254-1A17FC2D5F72}"/>
              </a:ext>
            </a:extLst>
          </p:cNvPr>
          <p:cNvSpPr txBox="1"/>
          <p:nvPr/>
        </p:nvSpPr>
        <p:spPr>
          <a:xfrm>
            <a:off x="578270" y="6205864"/>
            <a:ext cx="6057327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biome to its location. 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EFB2FB3-11E4-CBB0-1DA4-F726255EA26E}"/>
              </a:ext>
            </a:extLst>
          </p:cNvPr>
          <p:cNvSpPr/>
          <p:nvPr/>
        </p:nvSpPr>
        <p:spPr>
          <a:xfrm>
            <a:off x="285533" y="627607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9B5D5-677A-96AB-ABAF-7DC206CEBF83}"/>
              </a:ext>
            </a:extLst>
          </p:cNvPr>
          <p:cNvSpPr txBox="1"/>
          <p:nvPr/>
        </p:nvSpPr>
        <p:spPr>
          <a:xfrm rot="16200000">
            <a:off x="619590" y="9098020"/>
            <a:ext cx="1013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Global ecosystems</a:t>
            </a:r>
            <a:endParaRPr lang="en-GB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2361B-DFAF-82ED-A55C-77E2D300B64F}"/>
              </a:ext>
            </a:extLst>
          </p:cNvPr>
          <p:cNvSpPr txBox="1"/>
          <p:nvPr/>
        </p:nvSpPr>
        <p:spPr>
          <a:xfrm>
            <a:off x="601945" y="1807758"/>
            <a:ext cx="5970511" cy="264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global ecosystem is also called a b__________. It is a large area of the world with a particular c__________, vegetation, and wildlife. Each biome contains similar types of p__________ and a__________ that are adapted to its environment. The d__________ of biomes is linked to global patterns of c__________.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7DF612-034A-6767-0029-9B43B53B17DC}"/>
              </a:ext>
            </a:extLst>
          </p:cNvPr>
          <p:cNvSpPr/>
          <p:nvPr/>
        </p:nvSpPr>
        <p:spPr>
          <a:xfrm>
            <a:off x="285535" y="384124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2BD10-46F6-3370-6179-0D6434D0F528}"/>
              </a:ext>
            </a:extLst>
          </p:cNvPr>
          <p:cNvSpPr txBox="1"/>
          <p:nvPr/>
        </p:nvSpPr>
        <p:spPr>
          <a:xfrm>
            <a:off x="601946" y="3757202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F5FE2A-0456-0A52-C339-F3162EC7B064}"/>
              </a:ext>
            </a:extLst>
          </p:cNvPr>
          <p:cNvSpPr txBox="1"/>
          <p:nvPr/>
        </p:nvSpPr>
        <p:spPr>
          <a:xfrm>
            <a:off x="598331" y="4136938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Deserts are found where rainfall is high all year round.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A1A4E3-D732-146E-BD24-2456E8E79C8A}"/>
              </a:ext>
            </a:extLst>
          </p:cNvPr>
          <p:cNvSpPr txBox="1"/>
          <p:nvPr/>
        </p:nvSpPr>
        <p:spPr>
          <a:xfrm>
            <a:off x="598330" y="4642690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are located near the Equator.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DCF5E1-1420-8B9B-8224-0E1B08BF0E5A}"/>
              </a:ext>
            </a:extLst>
          </p:cNvPr>
          <p:cNvSpPr txBox="1"/>
          <p:nvPr/>
        </p:nvSpPr>
        <p:spPr>
          <a:xfrm>
            <a:off x="595902" y="5129379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tundra biome has very low temperatures and short growing seasons.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9DC4C7-A9D0-3285-DECC-099C955C2358}"/>
              </a:ext>
            </a:extLst>
          </p:cNvPr>
          <p:cNvSpPr txBox="1"/>
          <p:nvPr/>
        </p:nvSpPr>
        <p:spPr>
          <a:xfrm>
            <a:off x="5047903" y="3854939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5E252A-A8EE-E185-F7FE-7649F5FDE127}"/>
              </a:ext>
            </a:extLst>
          </p:cNvPr>
          <p:cNvSpPr txBox="1"/>
          <p:nvPr/>
        </p:nvSpPr>
        <p:spPr>
          <a:xfrm>
            <a:off x="5849667" y="3849974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7AF49EC3-F802-01AF-58E7-A0CBC58258ED}"/>
              </a:ext>
            </a:extLst>
          </p:cNvPr>
          <p:cNvSpPr/>
          <p:nvPr/>
        </p:nvSpPr>
        <p:spPr>
          <a:xfrm>
            <a:off x="5276742" y="415770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D5E811D-643B-FE78-5417-9F075830B2B9}"/>
              </a:ext>
            </a:extLst>
          </p:cNvPr>
          <p:cNvSpPr/>
          <p:nvPr/>
        </p:nvSpPr>
        <p:spPr>
          <a:xfrm>
            <a:off x="6078506" y="416247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B31661C3-4CA3-ADEF-DA01-D3062916DE9E}"/>
              </a:ext>
            </a:extLst>
          </p:cNvPr>
          <p:cNvSpPr/>
          <p:nvPr/>
        </p:nvSpPr>
        <p:spPr>
          <a:xfrm>
            <a:off x="5276742" y="466113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FC6BCA5-6E0D-FBE5-9825-528EA8412EC3}"/>
              </a:ext>
            </a:extLst>
          </p:cNvPr>
          <p:cNvSpPr/>
          <p:nvPr/>
        </p:nvSpPr>
        <p:spPr>
          <a:xfrm>
            <a:off x="6078506" y="466590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1FE2D9D-76CD-588B-AC5A-1E6CACB195E2}"/>
              </a:ext>
            </a:extLst>
          </p:cNvPr>
          <p:cNvSpPr/>
          <p:nvPr/>
        </p:nvSpPr>
        <p:spPr>
          <a:xfrm>
            <a:off x="5279329" y="515049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524A28F1-139B-0816-B615-676A3A116A05}"/>
              </a:ext>
            </a:extLst>
          </p:cNvPr>
          <p:cNvSpPr/>
          <p:nvPr/>
        </p:nvSpPr>
        <p:spPr>
          <a:xfrm>
            <a:off x="6081093" y="51552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E1846E-F576-92B9-A664-001F5EF80DF5}"/>
              </a:ext>
            </a:extLst>
          </p:cNvPr>
          <p:cNvSpPr txBox="1"/>
          <p:nvPr/>
        </p:nvSpPr>
        <p:spPr>
          <a:xfrm>
            <a:off x="595902" y="5639845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Temperate deciduous forests lose their leaves in winter to survive cold conditions.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8B2E7BD-80A4-0DDB-17AB-9ADA5AC213CF}"/>
              </a:ext>
            </a:extLst>
          </p:cNvPr>
          <p:cNvSpPr/>
          <p:nvPr/>
        </p:nvSpPr>
        <p:spPr>
          <a:xfrm>
            <a:off x="5279329" y="566095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C54994AD-778B-0D74-68EE-03206C7713F8}"/>
              </a:ext>
            </a:extLst>
          </p:cNvPr>
          <p:cNvSpPr/>
          <p:nvPr/>
        </p:nvSpPr>
        <p:spPr>
          <a:xfrm>
            <a:off x="6081093" y="566572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E8B9E7C-C156-3E70-00D8-3E65668ECBBD}"/>
              </a:ext>
            </a:extLst>
          </p:cNvPr>
          <p:cNvSpPr txBox="1"/>
          <p:nvPr/>
        </p:nvSpPr>
        <p:spPr>
          <a:xfrm>
            <a:off x="583086" y="6596238"/>
            <a:ext cx="17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E372F89-CB1A-D326-5EEE-A5EF9E3FBFFB}"/>
              </a:ext>
            </a:extLst>
          </p:cNvPr>
          <p:cNvSpPr txBox="1"/>
          <p:nvPr/>
        </p:nvSpPr>
        <p:spPr>
          <a:xfrm>
            <a:off x="2921875" y="6596238"/>
            <a:ext cx="408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at high latitudes in North America, Europe, and Asia – very cold.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779A21B-0729-B0A8-E5C3-F02E45B57F6E}"/>
              </a:ext>
            </a:extLst>
          </p:cNvPr>
          <p:cNvSpPr txBox="1"/>
          <p:nvPr/>
        </p:nvSpPr>
        <p:spPr>
          <a:xfrm>
            <a:off x="583086" y="7204723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Desert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A19ACF4-8F71-FF34-318F-214B69BDF6A5}"/>
              </a:ext>
            </a:extLst>
          </p:cNvPr>
          <p:cNvSpPr txBox="1"/>
          <p:nvPr/>
        </p:nvSpPr>
        <p:spPr>
          <a:xfrm>
            <a:off x="583086" y="7747371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Tundra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CAB26C-DE72-8DD0-C3F2-FE2F01046F6C}"/>
              </a:ext>
            </a:extLst>
          </p:cNvPr>
          <p:cNvSpPr txBox="1"/>
          <p:nvPr/>
        </p:nvSpPr>
        <p:spPr>
          <a:xfrm>
            <a:off x="2921875" y="7124365"/>
            <a:ext cx="375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near the Equator – hot and wet all year.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0C409E-C858-2726-B871-597BADAAC21A}"/>
              </a:ext>
            </a:extLst>
          </p:cNvPr>
          <p:cNvSpPr txBox="1"/>
          <p:nvPr/>
        </p:nvSpPr>
        <p:spPr>
          <a:xfrm>
            <a:off x="2935336" y="7671333"/>
            <a:ext cx="375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around 30° north and south – very dry, extreme temperatures.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B4456F6-E5E9-E0A0-4D19-D24CCDA55796}"/>
              </a:ext>
            </a:extLst>
          </p:cNvPr>
          <p:cNvSpPr txBox="1"/>
          <p:nvPr/>
        </p:nvSpPr>
        <p:spPr>
          <a:xfrm>
            <a:off x="601944" y="8210080"/>
            <a:ext cx="1582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Temperate</a:t>
            </a:r>
            <a:b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Deciduous forest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CF03885-907D-9C51-2BD0-D275A00F5E04}"/>
              </a:ext>
            </a:extLst>
          </p:cNvPr>
          <p:cNvSpPr txBox="1"/>
          <p:nvPr/>
        </p:nvSpPr>
        <p:spPr>
          <a:xfrm>
            <a:off x="2921875" y="8223208"/>
            <a:ext cx="3750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in mid-latitude areas with mild summers, cool winters, and year-round rainfall.</a:t>
            </a:r>
          </a:p>
        </p:txBody>
      </p:sp>
      <p:pic>
        <p:nvPicPr>
          <p:cNvPr id="112" name="Picture 111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D78EB706-3475-11EA-F71A-C8230BFF5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71" y="8993907"/>
            <a:ext cx="697132" cy="6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CBA5-C6B8-90CE-9A0C-8CD34414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6266D21-F455-DF53-1200-ED8A7D7C061A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53D6D0-C29E-C7F2-60E7-126F1B11EE38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5D94997-B02D-8302-D8A4-8A4B66564EE5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4753F9-FFC8-078A-24B1-9A5C800142E6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F115DDD-1266-3CB4-5A9C-4056803FE9D1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391F60C-D015-90E6-71EA-00DDA70B7B38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AF94DA36-DAF5-910D-CA61-67CF06F292E6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78B9362-507D-25E3-F0F7-04BDFC440F32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B269E076-3E01-E751-A887-D774A969E038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6CDF09C-4AFB-E446-7AB7-13010C315EF0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7BC1FE-EDB0-A6BD-5809-F7B3F749700A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113BA35-B869-64DA-78AC-DC6BFDE24F01}"/>
              </a:ext>
            </a:extLst>
          </p:cNvPr>
          <p:cNvSpPr txBox="1"/>
          <p:nvPr/>
        </p:nvSpPr>
        <p:spPr>
          <a:xfrm>
            <a:off x="864107" y="1197910"/>
            <a:ext cx="53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Global Ecosystems</a:t>
            </a:r>
            <a:endParaRPr lang="en-US" sz="36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6FFD0-49D1-3C59-9438-E6D04C15895B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35B7A-548B-7BA7-F446-A27F3B4C448A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B613E3-2A3D-2228-1978-1FBBDD585E8E}"/>
              </a:ext>
            </a:extLst>
          </p:cNvPr>
          <p:cNvSpPr/>
          <p:nvPr/>
        </p:nvSpPr>
        <p:spPr>
          <a:xfrm>
            <a:off x="285535" y="187046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133ECE-E0CF-0261-AC38-62C921A7031B}"/>
              </a:ext>
            </a:extLst>
          </p:cNvPr>
          <p:cNvSpPr txBox="1"/>
          <p:nvPr/>
        </p:nvSpPr>
        <p:spPr>
          <a:xfrm>
            <a:off x="601945" y="1807758"/>
            <a:ext cx="5970511" cy="11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Identify the location of the biomes below:</a:t>
            </a:r>
          </a:p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	Tropical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	rainforest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	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8E46144-8968-469B-8214-428A112A3CC7}"/>
              </a:ext>
            </a:extLst>
          </p:cNvPr>
          <p:cNvSpPr/>
          <p:nvPr/>
        </p:nvSpPr>
        <p:spPr>
          <a:xfrm>
            <a:off x="285535" y="450340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7311397-ABE8-E49F-E51A-88F1FE14C95A}"/>
              </a:ext>
            </a:extLst>
          </p:cNvPr>
          <p:cNvSpPr txBox="1"/>
          <p:nvPr/>
        </p:nvSpPr>
        <p:spPr>
          <a:xfrm>
            <a:off x="601944" y="4440703"/>
            <a:ext cx="6023051" cy="167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are found near the E__________ and have h__________ temperatures all year. They have high r____________ and very high b______________ – more species of plants and animals than any other biome. Tall trees form a continuous c__________ layer.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3DCD313-8DBC-8F64-7F7A-9F835AC09B86}"/>
              </a:ext>
            </a:extLst>
          </p:cNvPr>
          <p:cNvSpPr/>
          <p:nvPr/>
        </p:nvSpPr>
        <p:spPr>
          <a:xfrm>
            <a:off x="705486" y="2192238"/>
            <a:ext cx="293803" cy="293803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B0E997A-82EA-360F-381F-E1FAFE4CEC3B}"/>
              </a:ext>
            </a:extLst>
          </p:cNvPr>
          <p:cNvSpPr/>
          <p:nvPr/>
        </p:nvSpPr>
        <p:spPr>
          <a:xfrm>
            <a:off x="705486" y="2596881"/>
            <a:ext cx="293803" cy="293803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D5DB964-19E3-0957-910A-E04F544FF1F9}"/>
              </a:ext>
            </a:extLst>
          </p:cNvPr>
          <p:cNvSpPr/>
          <p:nvPr/>
        </p:nvSpPr>
        <p:spPr>
          <a:xfrm>
            <a:off x="705486" y="2931783"/>
            <a:ext cx="293803" cy="293803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A534FF9-1295-885B-ABC9-2BF577CCDD07}"/>
              </a:ext>
            </a:extLst>
          </p:cNvPr>
          <p:cNvSpPr/>
          <p:nvPr/>
        </p:nvSpPr>
        <p:spPr>
          <a:xfrm>
            <a:off x="705486" y="3266685"/>
            <a:ext cx="293803" cy="293803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2EB39AE-3BB6-F8A3-44D0-083EE2FF2A4E}"/>
              </a:ext>
            </a:extLst>
          </p:cNvPr>
          <p:cNvSpPr/>
          <p:nvPr/>
        </p:nvSpPr>
        <p:spPr>
          <a:xfrm>
            <a:off x="705485" y="3797055"/>
            <a:ext cx="293803" cy="293803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4931EC-CC7B-E8BA-D1E4-E54C67F1978D}"/>
              </a:ext>
            </a:extLst>
          </p:cNvPr>
          <p:cNvSpPr txBox="1"/>
          <p:nvPr/>
        </p:nvSpPr>
        <p:spPr>
          <a:xfrm>
            <a:off x="1051836" y="2607967"/>
            <a:ext cx="111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Desert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2BBDCB-6A36-5AE8-5A3E-37EDDF285BA2}"/>
              </a:ext>
            </a:extLst>
          </p:cNvPr>
          <p:cNvSpPr txBox="1"/>
          <p:nvPr/>
        </p:nvSpPr>
        <p:spPr>
          <a:xfrm>
            <a:off x="1051836" y="2922761"/>
            <a:ext cx="123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Tundra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751E51-743B-ECAA-CBF2-6C9D0A69517F}"/>
              </a:ext>
            </a:extLst>
          </p:cNvPr>
          <p:cNvSpPr txBox="1"/>
          <p:nvPr/>
        </p:nvSpPr>
        <p:spPr>
          <a:xfrm>
            <a:off x="1034609" y="3258110"/>
            <a:ext cx="1995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Temperate deciduous forest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1C9DF7-F668-2ADF-40A1-F205BEC3C856}"/>
              </a:ext>
            </a:extLst>
          </p:cNvPr>
          <p:cNvSpPr txBox="1"/>
          <p:nvPr/>
        </p:nvSpPr>
        <p:spPr>
          <a:xfrm>
            <a:off x="1034607" y="3789306"/>
            <a:ext cx="2855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Savanna</a:t>
            </a:r>
          </a:p>
        </p:txBody>
      </p:sp>
      <p:pic>
        <p:nvPicPr>
          <p:cNvPr id="34" name="Picture 33" descr="A map of the world with different colors&#10;&#10;AI-generated content may be incorrect.">
            <a:extLst>
              <a:ext uri="{FF2B5EF4-FFF2-40B4-BE49-F238E27FC236}">
                <a16:creationId xmlns:a16="http://schemas.microsoft.com/office/drawing/2014/main" id="{5CE92E39-ED37-9908-A821-842CD294C1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244" b="23129"/>
          <a:stretch>
            <a:fillRect/>
          </a:stretch>
        </p:blipFill>
        <p:spPr>
          <a:xfrm>
            <a:off x="2698438" y="2195063"/>
            <a:ext cx="3926566" cy="194134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471D358-1022-C34D-7CC6-DB9C2A71218F}"/>
              </a:ext>
            </a:extLst>
          </p:cNvPr>
          <p:cNvSpPr txBox="1"/>
          <p:nvPr/>
        </p:nvSpPr>
        <p:spPr>
          <a:xfrm>
            <a:off x="3942321" y="3094781"/>
            <a:ext cx="672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3</a:t>
            </a:r>
            <a:r>
              <a:rPr lang="en-GB" sz="10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AADCF-6BB4-E932-D4E8-52A4304C0702}"/>
              </a:ext>
            </a:extLst>
          </p:cNvPr>
          <p:cNvSpPr txBox="1"/>
          <p:nvPr/>
        </p:nvSpPr>
        <p:spPr>
          <a:xfrm>
            <a:off x="4802176" y="3151934"/>
            <a:ext cx="672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5</a:t>
            </a:r>
            <a:r>
              <a:rPr lang="en-GB" sz="10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DC46A1-5E0B-E10E-A9D0-68C36C0342A5}"/>
              </a:ext>
            </a:extLst>
          </p:cNvPr>
          <p:cNvSpPr txBox="1"/>
          <p:nvPr/>
        </p:nvSpPr>
        <p:spPr>
          <a:xfrm>
            <a:off x="4631262" y="2724093"/>
            <a:ext cx="672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4</a:t>
            </a:r>
            <a:r>
              <a:rPr lang="en-GB" sz="10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6280D9-FEB2-FBD2-D1F6-CB3C887775A7}"/>
              </a:ext>
            </a:extLst>
          </p:cNvPr>
          <p:cNvSpPr txBox="1"/>
          <p:nvPr/>
        </p:nvSpPr>
        <p:spPr>
          <a:xfrm>
            <a:off x="4101892" y="2210408"/>
            <a:ext cx="672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2</a:t>
            </a:r>
            <a:r>
              <a:rPr lang="en-GB" sz="10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B89414-79E4-5028-37AC-3A45B403AADE}"/>
              </a:ext>
            </a:extLst>
          </p:cNvPr>
          <p:cNvSpPr txBox="1"/>
          <p:nvPr/>
        </p:nvSpPr>
        <p:spPr>
          <a:xfrm>
            <a:off x="5688934" y="2568122"/>
            <a:ext cx="672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6</a:t>
            </a:r>
            <a:r>
              <a:rPr lang="en-GB" sz="10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7F744C-03D2-7096-AF0A-7A8A8012F7D5}"/>
              </a:ext>
            </a:extLst>
          </p:cNvPr>
          <p:cNvSpPr txBox="1"/>
          <p:nvPr/>
        </p:nvSpPr>
        <p:spPr>
          <a:xfrm>
            <a:off x="3492536" y="2315337"/>
            <a:ext cx="672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1.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17B84A7-9F8A-BE04-89EA-A8187D97E5E9}"/>
              </a:ext>
            </a:extLst>
          </p:cNvPr>
          <p:cNvSpPr/>
          <p:nvPr/>
        </p:nvSpPr>
        <p:spPr>
          <a:xfrm>
            <a:off x="705485" y="4136411"/>
            <a:ext cx="293803" cy="293803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9991C0-FBF4-723D-952B-25FAF9638482}"/>
              </a:ext>
            </a:extLst>
          </p:cNvPr>
          <p:cNvSpPr txBox="1"/>
          <p:nvPr/>
        </p:nvSpPr>
        <p:spPr>
          <a:xfrm>
            <a:off x="1034607" y="4128662"/>
            <a:ext cx="2855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Polar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F7D26F1-828D-CDA8-CCB7-83CA195AAE7C}"/>
              </a:ext>
            </a:extLst>
          </p:cNvPr>
          <p:cNvSpPr/>
          <p:nvPr/>
        </p:nvSpPr>
        <p:spPr>
          <a:xfrm>
            <a:off x="283703" y="614187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387401-0436-DDA5-2B33-1880DCEFB59D}"/>
              </a:ext>
            </a:extLst>
          </p:cNvPr>
          <p:cNvSpPr txBox="1"/>
          <p:nvPr/>
        </p:nvSpPr>
        <p:spPr>
          <a:xfrm>
            <a:off x="600112" y="6079168"/>
            <a:ext cx="6023051" cy="167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Underline the odd one out. Explain your choice.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a) Tropical rainforest | Desert | Savanna | </a:t>
            </a:r>
            <a:r>
              <a:rPr lang="en-US" sz="1400" b="1" u="sng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Tundra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endParaRPr lang="en-US" sz="14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b) Temperate deciduous forest | Tundra | Taiga (coniferous forest) | </a:t>
            </a:r>
            <a:r>
              <a:rPr lang="en-US" sz="1400" b="1" u="sng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A915916-DFA0-3B30-359B-3816609882D8}"/>
              </a:ext>
            </a:extLst>
          </p:cNvPr>
          <p:cNvSpPr/>
          <p:nvPr/>
        </p:nvSpPr>
        <p:spPr>
          <a:xfrm>
            <a:off x="285541" y="807485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45DAB9-D6ED-E3B9-7146-6E4C4ED699DF}"/>
              </a:ext>
            </a:extLst>
          </p:cNvPr>
          <p:cNvSpPr txBox="1"/>
          <p:nvPr/>
        </p:nvSpPr>
        <p:spPr>
          <a:xfrm>
            <a:off x="601951" y="8088742"/>
            <a:ext cx="651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Identify the characteristics of temperate deciduous forests. 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DE78247-9B3F-606A-A115-CE779BC53DF3}"/>
              </a:ext>
            </a:extLst>
          </p:cNvPr>
          <p:cNvSpPr/>
          <p:nvPr/>
        </p:nvSpPr>
        <p:spPr>
          <a:xfrm>
            <a:off x="1939643" y="850801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16F976-C016-CA20-BE91-326031630320}"/>
              </a:ext>
            </a:extLst>
          </p:cNvPr>
          <p:cNvSpPr txBox="1"/>
          <p:nvPr/>
        </p:nvSpPr>
        <p:spPr>
          <a:xfrm>
            <a:off x="4663394" y="8405020"/>
            <a:ext cx="209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near the Equator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1E8B66-5BB7-AF9F-3B4C-18534FBA4EC9}"/>
              </a:ext>
            </a:extLst>
          </p:cNvPr>
          <p:cNvSpPr txBox="1"/>
          <p:nvPr/>
        </p:nvSpPr>
        <p:spPr>
          <a:xfrm>
            <a:off x="2448336" y="8405020"/>
            <a:ext cx="173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Trees lose leaves in winter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898B804-B28B-D0F2-8E38-14DCF511D0D0}"/>
              </a:ext>
            </a:extLst>
          </p:cNvPr>
          <p:cNvSpPr/>
          <p:nvPr/>
        </p:nvSpPr>
        <p:spPr>
          <a:xfrm>
            <a:off x="4121705" y="850801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51B6B30-753B-92E6-F77A-9FDCDC26E267}"/>
              </a:ext>
            </a:extLst>
          </p:cNvPr>
          <p:cNvSpPr/>
          <p:nvPr/>
        </p:nvSpPr>
        <p:spPr>
          <a:xfrm>
            <a:off x="6251571" y="850801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579E526-B4F9-8755-623D-8EADDEC62013}"/>
              </a:ext>
            </a:extLst>
          </p:cNvPr>
          <p:cNvSpPr/>
          <p:nvPr/>
        </p:nvSpPr>
        <p:spPr>
          <a:xfrm>
            <a:off x="1939643" y="906010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5106A4-80FE-0CC3-9E99-1DE1E38EDE42}"/>
              </a:ext>
            </a:extLst>
          </p:cNvPr>
          <p:cNvSpPr txBox="1"/>
          <p:nvPr/>
        </p:nvSpPr>
        <p:spPr>
          <a:xfrm>
            <a:off x="2458496" y="8957114"/>
            <a:ext cx="182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Evergreen coniferous trees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9ED0261-9F5E-21CB-F6EF-69EAA37488E0}"/>
              </a:ext>
            </a:extLst>
          </p:cNvPr>
          <p:cNvSpPr/>
          <p:nvPr/>
        </p:nvSpPr>
        <p:spPr>
          <a:xfrm>
            <a:off x="4121705" y="906010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605A153-E044-D1D1-E80F-76E994900C0D}"/>
              </a:ext>
            </a:extLst>
          </p:cNvPr>
          <p:cNvSpPr txBox="1"/>
          <p:nvPr/>
        </p:nvSpPr>
        <p:spPr>
          <a:xfrm>
            <a:off x="598096" y="8405020"/>
            <a:ext cx="161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Four distinct seasons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F38E590-64B7-0019-354E-9DF59FB0B306}"/>
              </a:ext>
            </a:extLst>
          </p:cNvPr>
          <p:cNvSpPr txBox="1"/>
          <p:nvPr/>
        </p:nvSpPr>
        <p:spPr>
          <a:xfrm>
            <a:off x="614828" y="8957114"/>
            <a:ext cx="147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Mild, wet climate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934AFFF4-39EC-3F1B-5CF6-023A56096D99}"/>
              </a:ext>
            </a:extLst>
          </p:cNvPr>
          <p:cNvSpPr/>
          <p:nvPr/>
        </p:nvSpPr>
        <p:spPr>
          <a:xfrm>
            <a:off x="6247932" y="906010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4F50DE7-6745-8F1A-3196-B0CBED04A721}"/>
              </a:ext>
            </a:extLst>
          </p:cNvPr>
          <p:cNvSpPr txBox="1"/>
          <p:nvPr/>
        </p:nvSpPr>
        <p:spPr>
          <a:xfrm>
            <a:off x="4663394" y="8957114"/>
            <a:ext cx="209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between</a:t>
            </a:r>
          </a:p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40°N and 60°N</a:t>
            </a:r>
          </a:p>
        </p:txBody>
      </p:sp>
    </p:spTree>
    <p:extLst>
      <p:ext uri="{BB962C8B-B14F-4D97-AF65-F5344CB8AC3E}">
        <p14:creationId xmlns:p14="http://schemas.microsoft.com/office/powerpoint/2010/main" val="126887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1B27-3AEF-3DE3-C07E-5A204E7A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>
            <a:extLst>
              <a:ext uri="{FF2B5EF4-FFF2-40B4-BE49-F238E27FC236}">
                <a16:creationId xmlns:a16="http://schemas.microsoft.com/office/drawing/2014/main" id="{C154C422-FC15-2E7F-2A81-FC70697381D0}"/>
              </a:ext>
            </a:extLst>
          </p:cNvPr>
          <p:cNvSpPr txBox="1"/>
          <p:nvPr/>
        </p:nvSpPr>
        <p:spPr>
          <a:xfrm>
            <a:off x="16298622" y="6903466"/>
            <a:ext cx="18523431" cy="180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1"/>
              </a:lnSpc>
            </a:pPr>
            <a:r>
              <a:rPr lang="en-US" sz="10494" b="1" dirty="0">
                <a:solidFill>
                  <a:srgbClr val="0C3162"/>
                </a:solidFill>
                <a:latin typeface="Gaegu Bold"/>
                <a:ea typeface="Gaegu Bold"/>
                <a:cs typeface="Gaegu Bold"/>
                <a:sym typeface="Gaegu Bold"/>
              </a:rPr>
              <a:t>Coastal Landscapes in the UK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DE9114-5B44-F49B-17C8-E957CDED8AE9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F2DF25E-3453-5248-F526-7217CD274657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B5900B-7884-E5EA-F2C7-DD0F2D179ED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553693E-CD31-7E89-4B11-79FF8BB18496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6DFF5B2-D293-0B18-99A3-3D5C15A2C589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FADFB096-B897-648C-E79E-393611030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17B9862-E311-89B7-0E48-DC44D14FCB57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C9E5E4-71F6-EED4-64B8-14C0A7C12DC6}"/>
              </a:ext>
            </a:extLst>
          </p:cNvPr>
          <p:cNvSpPr txBox="1"/>
          <p:nvPr/>
        </p:nvSpPr>
        <p:spPr>
          <a:xfrm>
            <a:off x="601945" y="1770842"/>
            <a:ext cx="5970511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are located near the E__________, where the s______ rays are strongest. They experience d__________ rainfall all year, often over __________ mm annually.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Temperatures are consistently h________, averaging about ____°C. Rainfall is caused by c_____________ rainfall due to intense heat. The climate is h_____ and w_____, ideal for plant growth.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123768-FA47-55E1-64B0-A382FBB167F1}"/>
              </a:ext>
            </a:extLst>
          </p:cNvPr>
          <p:cNvSpPr/>
          <p:nvPr/>
        </p:nvSpPr>
        <p:spPr>
          <a:xfrm>
            <a:off x="285535" y="406577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15FF50-579F-8076-4D82-FADCC5347C7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ECC0E04-BD14-B9A0-37D1-3775430D5A85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DA0B72CD-9D6F-4A64-EFC8-1C597DDE3DD2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EEE55582-A095-C171-A553-59513CFCBD7F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C88C6BAA-694D-5FDF-D08F-219C2D3F6E3C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1B263A6-9363-49B6-5842-79918EC9C8C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ADF0C1-4804-E19B-D99D-12EAF985CB03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US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EB0F706-C121-1E0C-1FD0-F86AA3675C78}"/>
              </a:ext>
            </a:extLst>
          </p:cNvPr>
          <p:cNvSpPr txBox="1"/>
          <p:nvPr/>
        </p:nvSpPr>
        <p:spPr>
          <a:xfrm>
            <a:off x="864107" y="1161334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physical characteristics </a:t>
            </a:r>
            <a:b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</a:br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of a tropical rainforest</a:t>
            </a:r>
            <a:endParaRPr lang="en-US" sz="24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AA1BB-8C18-883B-1155-0B0AD426D461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CF8D39-CD25-C1DA-12FF-0C6A30B6E6A4}"/>
              </a:ext>
            </a:extLst>
          </p:cNvPr>
          <p:cNvSpPr txBox="1"/>
          <p:nvPr/>
        </p:nvSpPr>
        <p:spPr>
          <a:xfrm>
            <a:off x="864107" y="67150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BBEE89-89F2-5CA2-D254-1A17FC2D5F72}"/>
              </a:ext>
            </a:extLst>
          </p:cNvPr>
          <p:cNvSpPr txBox="1"/>
          <p:nvPr/>
        </p:nvSpPr>
        <p:spPr>
          <a:xfrm>
            <a:off x="564986" y="6352504"/>
            <a:ext cx="6057327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 soils – true or false? 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EFB2FB3-11E4-CBB0-1DA4-F726255EA26E}"/>
              </a:ext>
            </a:extLst>
          </p:cNvPr>
          <p:cNvSpPr/>
          <p:nvPr/>
        </p:nvSpPr>
        <p:spPr>
          <a:xfrm>
            <a:off x="285533" y="642238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9B5D5-677A-96AB-ABAF-7DC206CEBF83}"/>
              </a:ext>
            </a:extLst>
          </p:cNvPr>
          <p:cNvSpPr txBox="1"/>
          <p:nvPr/>
        </p:nvSpPr>
        <p:spPr>
          <a:xfrm rot="16200000">
            <a:off x="583014" y="9159575"/>
            <a:ext cx="1013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Vegetation</a:t>
            </a:r>
            <a:endParaRPr lang="en-US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Picture 9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53D6B614-1D76-7015-2329-380994F40A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74" y="8986790"/>
            <a:ext cx="698400" cy="698400"/>
          </a:xfrm>
          <a:prstGeom prst="rect">
            <a:avLst/>
          </a:prstGeom>
        </p:spPr>
      </p:pic>
      <p:pic>
        <p:nvPicPr>
          <p:cNvPr id="26" name="Picture 25" descr="A qr code with blue and white squares&#10;&#10;AI-generated content may be incorrect.">
            <a:extLst>
              <a:ext uri="{FF2B5EF4-FFF2-40B4-BE49-F238E27FC236}">
                <a16:creationId xmlns:a16="http://schemas.microsoft.com/office/drawing/2014/main" id="{586FF1FE-E473-DB53-F681-7032CC28F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1880" y="8986790"/>
            <a:ext cx="698400" cy="698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9A86EAE-C605-40A1-8A5B-F2C31284BBE1}"/>
              </a:ext>
            </a:extLst>
          </p:cNvPr>
          <p:cNvSpPr txBox="1"/>
          <p:nvPr/>
        </p:nvSpPr>
        <p:spPr>
          <a:xfrm rot="16200000">
            <a:off x="1561012" y="9158341"/>
            <a:ext cx="1013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Climate</a:t>
            </a:r>
            <a:endParaRPr lang="en-US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3" name="Picture 72" descr="A qr code with blue and white squares&#10;&#10;AI-generated content may be incorrect.">
            <a:extLst>
              <a:ext uri="{FF2B5EF4-FFF2-40B4-BE49-F238E27FC236}">
                <a16:creationId xmlns:a16="http://schemas.microsoft.com/office/drawing/2014/main" id="{B1E340B7-2AA0-994A-708A-0B0F766628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6120" y="8986790"/>
            <a:ext cx="698400" cy="6984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7CA25FA-45CB-CEA1-6FF7-88C1B8128355}"/>
              </a:ext>
            </a:extLst>
          </p:cNvPr>
          <p:cNvSpPr txBox="1"/>
          <p:nvPr/>
        </p:nvSpPr>
        <p:spPr>
          <a:xfrm rot="16200000">
            <a:off x="2633334" y="9196413"/>
            <a:ext cx="8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Nutrient cycle</a:t>
            </a:r>
            <a:endParaRPr lang="en-US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8D180C-7B5C-6B4F-342E-FBFBCDEB8C98}"/>
              </a:ext>
            </a:extLst>
          </p:cNvPr>
          <p:cNvSpPr txBox="1"/>
          <p:nvPr/>
        </p:nvSpPr>
        <p:spPr>
          <a:xfrm>
            <a:off x="601946" y="4067081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descriptions to the rainforest layer.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0F9FB88-5BF6-2A77-0650-AA2888865A71}"/>
              </a:ext>
            </a:extLst>
          </p:cNvPr>
          <p:cNvSpPr txBox="1"/>
          <p:nvPr/>
        </p:nvSpPr>
        <p:spPr>
          <a:xfrm>
            <a:off x="601946" y="4379581"/>
            <a:ext cx="176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Canopy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EF73860-676A-A876-5ACB-9C2BC179612C}"/>
              </a:ext>
            </a:extLst>
          </p:cNvPr>
          <p:cNvSpPr txBox="1"/>
          <p:nvPr/>
        </p:nvSpPr>
        <p:spPr>
          <a:xfrm>
            <a:off x="2921876" y="4379581"/>
            <a:ext cx="364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Shorter trees with fewer leaves, growing in limited sunlight.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77BD7BD-EEDF-4EA4-C273-98CEC0E273E9}"/>
              </a:ext>
            </a:extLst>
          </p:cNvPr>
          <p:cNvSpPr txBox="1"/>
          <p:nvPr/>
        </p:nvSpPr>
        <p:spPr>
          <a:xfrm>
            <a:off x="583729" y="4988066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Under canopy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84D8EF4-F944-EDA5-D2C9-507156171F76}"/>
              </a:ext>
            </a:extLst>
          </p:cNvPr>
          <p:cNvSpPr txBox="1"/>
          <p:nvPr/>
        </p:nvSpPr>
        <p:spPr>
          <a:xfrm>
            <a:off x="575460" y="5550272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Emergents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719F2B2-68C4-9AD9-819C-29056AAB3F9C}"/>
              </a:ext>
            </a:extLst>
          </p:cNvPr>
          <p:cNvSpPr txBox="1"/>
          <p:nvPr/>
        </p:nvSpPr>
        <p:spPr>
          <a:xfrm>
            <a:off x="2921875" y="4907708"/>
            <a:ext cx="375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Dark and damp layer with ferns and small plants.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58D7F9D-9C03-F152-F316-3D7799517797}"/>
              </a:ext>
            </a:extLst>
          </p:cNvPr>
          <p:cNvSpPr txBox="1"/>
          <p:nvPr/>
        </p:nvSpPr>
        <p:spPr>
          <a:xfrm>
            <a:off x="2935336" y="5446800"/>
            <a:ext cx="375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tallest trees that rise above the canopy, exposed to strong winds</a:t>
            </a:r>
            <a:endParaRPr lang="en-US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8D94F8-CB44-23A8-184D-E42FFCAD8657}"/>
              </a:ext>
            </a:extLst>
          </p:cNvPr>
          <p:cNvSpPr txBox="1"/>
          <p:nvPr/>
        </p:nvSpPr>
        <p:spPr>
          <a:xfrm>
            <a:off x="583086" y="6038809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Shrub layer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A938B3E-A068-415C-0009-28D309A1971C}"/>
              </a:ext>
            </a:extLst>
          </p:cNvPr>
          <p:cNvSpPr txBox="1"/>
          <p:nvPr/>
        </p:nvSpPr>
        <p:spPr>
          <a:xfrm>
            <a:off x="2935336" y="5962771"/>
            <a:ext cx="375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Dense layer that blocks sunlight and captures most rainfall</a:t>
            </a:r>
          </a:p>
        </p:txBody>
      </p:sp>
      <p:sp>
        <p:nvSpPr>
          <p:cNvPr id="114" name="Rounded Rectangle 31">
            <a:extLst>
              <a:ext uri="{FF2B5EF4-FFF2-40B4-BE49-F238E27FC236}">
                <a16:creationId xmlns:a16="http://schemas.microsoft.com/office/drawing/2014/main" id="{80F16A7B-152D-DF58-56AB-C2368EF106B8}"/>
              </a:ext>
            </a:extLst>
          </p:cNvPr>
          <p:cNvSpPr/>
          <p:nvPr/>
        </p:nvSpPr>
        <p:spPr>
          <a:xfrm>
            <a:off x="5322345" y="687034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ounded Rectangle 31">
            <a:extLst>
              <a:ext uri="{FF2B5EF4-FFF2-40B4-BE49-F238E27FC236}">
                <a16:creationId xmlns:a16="http://schemas.microsoft.com/office/drawing/2014/main" id="{7124248F-1BDB-D52B-184B-DD53900183BE}"/>
              </a:ext>
            </a:extLst>
          </p:cNvPr>
          <p:cNvSpPr/>
          <p:nvPr/>
        </p:nvSpPr>
        <p:spPr>
          <a:xfrm>
            <a:off x="5322345" y="73371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31">
            <a:extLst>
              <a:ext uri="{FF2B5EF4-FFF2-40B4-BE49-F238E27FC236}">
                <a16:creationId xmlns:a16="http://schemas.microsoft.com/office/drawing/2014/main" id="{D8B2D33B-CA5E-6DA0-C945-C16975FB345B}"/>
              </a:ext>
            </a:extLst>
          </p:cNvPr>
          <p:cNvSpPr/>
          <p:nvPr/>
        </p:nvSpPr>
        <p:spPr>
          <a:xfrm>
            <a:off x="5322345" y="778621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31">
            <a:extLst>
              <a:ext uri="{FF2B5EF4-FFF2-40B4-BE49-F238E27FC236}">
                <a16:creationId xmlns:a16="http://schemas.microsoft.com/office/drawing/2014/main" id="{59238F5E-98D9-A808-08FD-3CBBF73F38A7}"/>
              </a:ext>
            </a:extLst>
          </p:cNvPr>
          <p:cNvSpPr/>
          <p:nvPr/>
        </p:nvSpPr>
        <p:spPr>
          <a:xfrm>
            <a:off x="5322345" y="82310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31">
            <a:extLst>
              <a:ext uri="{FF2B5EF4-FFF2-40B4-BE49-F238E27FC236}">
                <a16:creationId xmlns:a16="http://schemas.microsoft.com/office/drawing/2014/main" id="{223FEE31-6F15-B17F-75FB-5D9C0BBCD865}"/>
              </a:ext>
            </a:extLst>
          </p:cNvPr>
          <p:cNvSpPr/>
          <p:nvPr/>
        </p:nvSpPr>
        <p:spPr>
          <a:xfrm>
            <a:off x="5980236" y="686976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31">
            <a:extLst>
              <a:ext uri="{FF2B5EF4-FFF2-40B4-BE49-F238E27FC236}">
                <a16:creationId xmlns:a16="http://schemas.microsoft.com/office/drawing/2014/main" id="{A0938E0B-FB2F-F5B7-C833-FD6819B256CC}"/>
              </a:ext>
            </a:extLst>
          </p:cNvPr>
          <p:cNvSpPr/>
          <p:nvPr/>
        </p:nvSpPr>
        <p:spPr>
          <a:xfrm>
            <a:off x="5980236" y="73366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ounded Rectangle 31">
            <a:extLst>
              <a:ext uri="{FF2B5EF4-FFF2-40B4-BE49-F238E27FC236}">
                <a16:creationId xmlns:a16="http://schemas.microsoft.com/office/drawing/2014/main" id="{A2E60588-89D1-2AAF-2FF8-33CEA0F5D9E1}"/>
              </a:ext>
            </a:extLst>
          </p:cNvPr>
          <p:cNvSpPr/>
          <p:nvPr/>
        </p:nvSpPr>
        <p:spPr>
          <a:xfrm>
            <a:off x="5980236" y="778563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31">
            <a:extLst>
              <a:ext uri="{FF2B5EF4-FFF2-40B4-BE49-F238E27FC236}">
                <a16:creationId xmlns:a16="http://schemas.microsoft.com/office/drawing/2014/main" id="{17CE0C50-94E8-AC3C-086D-21129138A71C}"/>
              </a:ext>
            </a:extLst>
          </p:cNvPr>
          <p:cNvSpPr/>
          <p:nvPr/>
        </p:nvSpPr>
        <p:spPr>
          <a:xfrm>
            <a:off x="5980236" y="82305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5169A6F-18BD-FCC1-9533-99184F35E1F7}"/>
              </a:ext>
            </a:extLst>
          </p:cNvPr>
          <p:cNvSpPr txBox="1"/>
          <p:nvPr/>
        </p:nvSpPr>
        <p:spPr>
          <a:xfrm>
            <a:off x="5120081" y="6550583"/>
            <a:ext cx="72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AC09857-B1DE-002C-00CE-BBAF539BE21E}"/>
              </a:ext>
            </a:extLst>
          </p:cNvPr>
          <p:cNvSpPr txBox="1"/>
          <p:nvPr/>
        </p:nvSpPr>
        <p:spPr>
          <a:xfrm>
            <a:off x="5739416" y="6551298"/>
            <a:ext cx="797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45BE833-B1E7-BEA8-D944-D42A2A6EF058}"/>
              </a:ext>
            </a:extLst>
          </p:cNvPr>
          <p:cNvSpPr txBox="1"/>
          <p:nvPr/>
        </p:nvSpPr>
        <p:spPr>
          <a:xfrm>
            <a:off x="572973" y="6884240"/>
            <a:ext cx="419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 soils are called latosols.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14278BA-B382-AA38-84BB-0F930C5DFDAD}"/>
              </a:ext>
            </a:extLst>
          </p:cNvPr>
          <p:cNvSpPr txBox="1"/>
          <p:nvPr/>
        </p:nvSpPr>
        <p:spPr>
          <a:xfrm>
            <a:off x="572973" y="7353122"/>
            <a:ext cx="4322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Most nutrients are stored in the soil.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6E4D04-3219-D1DD-11C6-27A123D674E8}"/>
              </a:ext>
            </a:extLst>
          </p:cNvPr>
          <p:cNvSpPr txBox="1"/>
          <p:nvPr/>
        </p:nvSpPr>
        <p:spPr>
          <a:xfrm>
            <a:off x="572973" y="7738132"/>
            <a:ext cx="44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Nutrients are leached quickly due to heavy rainfall.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606C932-B824-E7B7-E64A-EBFF2A87DF27}"/>
              </a:ext>
            </a:extLst>
          </p:cNvPr>
          <p:cNvSpPr txBox="1"/>
          <p:nvPr/>
        </p:nvSpPr>
        <p:spPr>
          <a:xfrm>
            <a:off x="572973" y="8250399"/>
            <a:ext cx="44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 soils are very fertile and deep.</a:t>
            </a:r>
          </a:p>
        </p:txBody>
      </p:sp>
    </p:spTree>
    <p:extLst>
      <p:ext uri="{BB962C8B-B14F-4D97-AF65-F5344CB8AC3E}">
        <p14:creationId xmlns:p14="http://schemas.microsoft.com/office/powerpoint/2010/main" val="345825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CBA5-C6B8-90CE-9A0C-8CD34414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6266D21-F455-DF53-1200-ED8A7D7C061A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53D6D0-C29E-C7F2-60E7-126F1B11EE38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5D94997-B02D-8302-D8A4-8A4B66564EE5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4753F9-FFC8-078A-24B1-9A5C800142E6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DB613E3-2A3D-2228-1978-1FBBDD585E8E}"/>
              </a:ext>
            </a:extLst>
          </p:cNvPr>
          <p:cNvSpPr/>
          <p:nvPr/>
        </p:nvSpPr>
        <p:spPr>
          <a:xfrm>
            <a:off x="285535" y="187046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133ECE-E0CF-0261-AC38-62C921A7031B}"/>
              </a:ext>
            </a:extLst>
          </p:cNvPr>
          <p:cNvSpPr txBox="1"/>
          <p:nvPr/>
        </p:nvSpPr>
        <p:spPr>
          <a:xfrm>
            <a:off x="601945" y="1807758"/>
            <a:ext cx="5970511" cy="167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have a very fast n__________ cycle. The hot, wet climate encourages rapid d_______________ of dead material. Most nutrients are stored in the b__________, not in the s_______. High rainfall causes l__________, which washes nutrients out of the soil.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B88564-699A-1645-D96C-58535360ED18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40F5850-6584-B147-E331-C1B55CBA836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000A3E37-B6EC-0025-B32F-FC34CDCC6F3B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238149F8-CE55-AEC3-4F31-E0CB692A3D8E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A073A025-2185-B473-84CA-66C8F70CAE04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918E7E6-2358-03A1-079D-CD837EF653C9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F953A6-202C-5A3C-6F1D-FF6E1AF4DBD2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7764745-DD60-4C0E-5677-1DEC2D079D93}"/>
              </a:ext>
            </a:extLst>
          </p:cNvPr>
          <p:cNvSpPr txBox="1"/>
          <p:nvPr/>
        </p:nvSpPr>
        <p:spPr>
          <a:xfrm>
            <a:off x="864107" y="1161334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physical characteristics </a:t>
            </a:r>
            <a:b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</a:br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of a tropical rainforest</a:t>
            </a:r>
            <a:endParaRPr lang="en-US" sz="24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0B4060-1F6B-9C1E-84D1-F2F229C8261F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1238D8-3CEE-5B41-61B3-C32429015E97}"/>
              </a:ext>
            </a:extLst>
          </p:cNvPr>
          <p:cNvSpPr txBox="1"/>
          <p:nvPr/>
        </p:nvSpPr>
        <p:spPr>
          <a:xfrm>
            <a:off x="864107" y="67150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2A54D4-E237-DC44-FC75-B95B0A0E5CE1}"/>
              </a:ext>
            </a:extLst>
          </p:cNvPr>
          <p:cNvSpPr/>
          <p:nvPr/>
        </p:nvSpPr>
        <p:spPr>
          <a:xfrm>
            <a:off x="281822" y="347592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B89A9D-B9DD-ACF9-9FE3-B15E8D781DFB}"/>
              </a:ext>
            </a:extLst>
          </p:cNvPr>
          <p:cNvSpPr txBox="1"/>
          <p:nvPr/>
        </p:nvSpPr>
        <p:spPr>
          <a:xfrm>
            <a:off x="591524" y="3462851"/>
            <a:ext cx="5898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Complete the diagram to show the main features of the nutrient cycle. 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endParaRPr lang="en-US" sz="14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837B39C-3343-02B9-3782-8D8987A6F713}"/>
              </a:ext>
            </a:extLst>
          </p:cNvPr>
          <p:cNvSpPr/>
          <p:nvPr/>
        </p:nvSpPr>
        <p:spPr>
          <a:xfrm>
            <a:off x="3857625" y="3807140"/>
            <a:ext cx="685797" cy="685797"/>
          </a:xfrm>
          <a:prstGeom prst="ellipse">
            <a:avLst/>
          </a:prstGeom>
          <a:noFill/>
          <a:ln w="28575">
            <a:solidFill>
              <a:srgbClr val="11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EDA59EB-68E5-4E7D-1EA1-AD4C8CF59B3E}"/>
              </a:ext>
            </a:extLst>
          </p:cNvPr>
          <p:cNvSpPr/>
          <p:nvPr/>
        </p:nvSpPr>
        <p:spPr>
          <a:xfrm>
            <a:off x="2172318" y="5373896"/>
            <a:ext cx="363886" cy="363886"/>
          </a:xfrm>
          <a:prstGeom prst="ellipse">
            <a:avLst/>
          </a:prstGeom>
          <a:noFill/>
          <a:ln w="28575">
            <a:solidFill>
              <a:srgbClr val="11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C30D4D5-A965-470B-99DA-3939259BEA14}"/>
              </a:ext>
            </a:extLst>
          </p:cNvPr>
          <p:cNvSpPr/>
          <p:nvPr/>
        </p:nvSpPr>
        <p:spPr>
          <a:xfrm>
            <a:off x="4035736" y="5727350"/>
            <a:ext cx="276620" cy="276620"/>
          </a:xfrm>
          <a:prstGeom prst="ellipse">
            <a:avLst/>
          </a:prstGeom>
          <a:noFill/>
          <a:ln w="28575">
            <a:solidFill>
              <a:srgbClr val="11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F92B865-4A61-8F34-6F7E-68798548B764}"/>
              </a:ext>
            </a:extLst>
          </p:cNvPr>
          <p:cNvSpPr/>
          <p:nvPr/>
        </p:nvSpPr>
        <p:spPr>
          <a:xfrm>
            <a:off x="260116" y="617308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921C63-7606-1103-9785-440B7E6B1C9F}"/>
              </a:ext>
            </a:extLst>
          </p:cNvPr>
          <p:cNvSpPr txBox="1"/>
          <p:nvPr/>
        </p:nvSpPr>
        <p:spPr>
          <a:xfrm>
            <a:off x="569819" y="6195588"/>
            <a:ext cx="2210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Label the diagram below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Emergent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Canopy,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Under canopy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Shrub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Ground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Buttress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Drip-tip leaves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endParaRPr lang="en-US" sz="14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50" name="Picture 49" descr="A drawing of a forest&#10;&#10;AI-generated content may be incorrect.">
            <a:extLst>
              <a:ext uri="{FF2B5EF4-FFF2-40B4-BE49-F238E27FC236}">
                <a16:creationId xmlns:a16="http://schemas.microsoft.com/office/drawing/2014/main" id="{F4021A9A-3500-FE6A-B298-1223B1D19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851" y="6602560"/>
            <a:ext cx="2612568" cy="26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1B27-3AEF-3DE3-C07E-5A204E7A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DE9114-5B44-F49B-17C8-E957CDED8AE9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F2DF25E-3453-5248-F526-7217CD274657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B5900B-7884-E5EA-F2C7-DD0F2D179ED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553693E-CD31-7E89-4B11-79FF8BB18496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6DFF5B2-D293-0B18-99A3-3D5C15A2C589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FADFB096-B897-648C-E79E-393611030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17B9862-E311-89B7-0E48-DC44D14FCB57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C9E5E4-71F6-EED4-64B8-14C0A7C12DC6}"/>
              </a:ext>
            </a:extLst>
          </p:cNvPr>
          <p:cNvSpPr txBox="1"/>
          <p:nvPr/>
        </p:nvSpPr>
        <p:spPr>
          <a:xfrm>
            <a:off x="601945" y="1770842"/>
            <a:ext cx="597051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gaps using the words below: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15FF50-579F-8076-4D82-FADCC5347C7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ECC0E04-BD14-B9A0-37D1-3775430D5A85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DA0B72CD-9D6F-4A64-EFC8-1C597DDE3DD2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EEE55582-A095-C171-A553-59513CFCBD7F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C88C6BAA-694D-5FDF-D08F-219C2D3F6E3C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1B263A6-9363-49B6-5842-79918EC9C8C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ADF0C1-4804-E19B-D99D-12EAF985CB03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US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EB0F706-C121-1E0C-1FD0-F86AA3675C78}"/>
              </a:ext>
            </a:extLst>
          </p:cNvPr>
          <p:cNvSpPr txBox="1"/>
          <p:nvPr/>
        </p:nvSpPr>
        <p:spPr>
          <a:xfrm>
            <a:off x="1627563" y="1143933"/>
            <a:ext cx="378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Interdependence in the Tropical Rainforest</a:t>
            </a:r>
            <a:endParaRPr lang="en-US" sz="24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AA1BB-8C18-883B-1155-0B0AD426D461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CF8D39-CD25-C1DA-12FF-0C6A30B6E6A4}"/>
              </a:ext>
            </a:extLst>
          </p:cNvPr>
          <p:cNvSpPr txBox="1"/>
          <p:nvPr/>
        </p:nvSpPr>
        <p:spPr>
          <a:xfrm>
            <a:off x="864107" y="67150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BBEE89-89F2-5CA2-D254-1A17FC2D5F72}"/>
              </a:ext>
            </a:extLst>
          </p:cNvPr>
          <p:cNvSpPr txBox="1"/>
          <p:nvPr/>
        </p:nvSpPr>
        <p:spPr>
          <a:xfrm>
            <a:off x="564987" y="6130431"/>
            <a:ext cx="5170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Climate and Interdependence: Which of the following are TRUE? Tick two correct answers.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EFB2FB3-11E4-CBB0-1DA4-F726255EA26E}"/>
              </a:ext>
            </a:extLst>
          </p:cNvPr>
          <p:cNvSpPr/>
          <p:nvPr/>
        </p:nvSpPr>
        <p:spPr>
          <a:xfrm>
            <a:off x="285533" y="613103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9B5D5-677A-96AB-ABAF-7DC206CEBF83}"/>
              </a:ext>
            </a:extLst>
          </p:cNvPr>
          <p:cNvSpPr txBox="1"/>
          <p:nvPr/>
        </p:nvSpPr>
        <p:spPr>
          <a:xfrm rot="16200000">
            <a:off x="559083" y="9138225"/>
            <a:ext cx="91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Interdependence in the tropical rainforest</a:t>
            </a:r>
            <a:endParaRPr lang="en-US" sz="14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4" name="Rounded Rectangle 31">
            <a:extLst>
              <a:ext uri="{FF2B5EF4-FFF2-40B4-BE49-F238E27FC236}">
                <a16:creationId xmlns:a16="http://schemas.microsoft.com/office/drawing/2014/main" id="{80F16A7B-152D-DF58-56AB-C2368EF106B8}"/>
              </a:ext>
            </a:extLst>
          </p:cNvPr>
          <p:cNvSpPr/>
          <p:nvPr/>
        </p:nvSpPr>
        <p:spPr>
          <a:xfrm>
            <a:off x="5474743" y="673240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ounded Rectangle 31">
            <a:extLst>
              <a:ext uri="{FF2B5EF4-FFF2-40B4-BE49-F238E27FC236}">
                <a16:creationId xmlns:a16="http://schemas.microsoft.com/office/drawing/2014/main" id="{7124248F-1BDB-D52B-184B-DD53900183BE}"/>
              </a:ext>
            </a:extLst>
          </p:cNvPr>
          <p:cNvSpPr/>
          <p:nvPr/>
        </p:nvSpPr>
        <p:spPr>
          <a:xfrm>
            <a:off x="5474743" y="710330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31">
            <a:extLst>
              <a:ext uri="{FF2B5EF4-FFF2-40B4-BE49-F238E27FC236}">
                <a16:creationId xmlns:a16="http://schemas.microsoft.com/office/drawing/2014/main" id="{D8B2D33B-CA5E-6DA0-C945-C16975FB345B}"/>
              </a:ext>
            </a:extLst>
          </p:cNvPr>
          <p:cNvSpPr/>
          <p:nvPr/>
        </p:nvSpPr>
        <p:spPr>
          <a:xfrm>
            <a:off x="5474743" y="747330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ounded Rectangle 31">
            <a:extLst>
              <a:ext uri="{FF2B5EF4-FFF2-40B4-BE49-F238E27FC236}">
                <a16:creationId xmlns:a16="http://schemas.microsoft.com/office/drawing/2014/main" id="{59238F5E-98D9-A808-08FD-3CBBF73F38A7}"/>
              </a:ext>
            </a:extLst>
          </p:cNvPr>
          <p:cNvSpPr/>
          <p:nvPr/>
        </p:nvSpPr>
        <p:spPr>
          <a:xfrm>
            <a:off x="5474743" y="784481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ounded Rectangle 31">
            <a:extLst>
              <a:ext uri="{FF2B5EF4-FFF2-40B4-BE49-F238E27FC236}">
                <a16:creationId xmlns:a16="http://schemas.microsoft.com/office/drawing/2014/main" id="{223FEE31-6F15-B17F-75FB-5D9C0BBCD865}"/>
              </a:ext>
            </a:extLst>
          </p:cNvPr>
          <p:cNvSpPr/>
          <p:nvPr/>
        </p:nvSpPr>
        <p:spPr>
          <a:xfrm>
            <a:off x="6132634" y="67318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ounded Rectangle 31">
            <a:extLst>
              <a:ext uri="{FF2B5EF4-FFF2-40B4-BE49-F238E27FC236}">
                <a16:creationId xmlns:a16="http://schemas.microsoft.com/office/drawing/2014/main" id="{A0938E0B-FB2F-F5B7-C833-FD6819B256CC}"/>
              </a:ext>
            </a:extLst>
          </p:cNvPr>
          <p:cNvSpPr/>
          <p:nvPr/>
        </p:nvSpPr>
        <p:spPr>
          <a:xfrm>
            <a:off x="6132634" y="71027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ounded Rectangle 31">
            <a:extLst>
              <a:ext uri="{FF2B5EF4-FFF2-40B4-BE49-F238E27FC236}">
                <a16:creationId xmlns:a16="http://schemas.microsoft.com/office/drawing/2014/main" id="{A2E60588-89D1-2AAF-2FF8-33CEA0F5D9E1}"/>
              </a:ext>
            </a:extLst>
          </p:cNvPr>
          <p:cNvSpPr/>
          <p:nvPr/>
        </p:nvSpPr>
        <p:spPr>
          <a:xfrm>
            <a:off x="6132634" y="747272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31">
            <a:extLst>
              <a:ext uri="{FF2B5EF4-FFF2-40B4-BE49-F238E27FC236}">
                <a16:creationId xmlns:a16="http://schemas.microsoft.com/office/drawing/2014/main" id="{17CE0C50-94E8-AC3C-086D-21129138A71C}"/>
              </a:ext>
            </a:extLst>
          </p:cNvPr>
          <p:cNvSpPr/>
          <p:nvPr/>
        </p:nvSpPr>
        <p:spPr>
          <a:xfrm>
            <a:off x="6132634" y="784422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5169A6F-18BD-FCC1-9533-99184F35E1F7}"/>
              </a:ext>
            </a:extLst>
          </p:cNvPr>
          <p:cNvSpPr txBox="1"/>
          <p:nvPr/>
        </p:nvSpPr>
        <p:spPr>
          <a:xfrm>
            <a:off x="5272479" y="6412648"/>
            <a:ext cx="72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AC09857-B1DE-002C-00CE-BBAF539BE21E}"/>
              </a:ext>
            </a:extLst>
          </p:cNvPr>
          <p:cNvSpPr txBox="1"/>
          <p:nvPr/>
        </p:nvSpPr>
        <p:spPr>
          <a:xfrm>
            <a:off x="5891814" y="6413363"/>
            <a:ext cx="797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45BE833-B1E7-BEA8-D944-D42A2A6EF058}"/>
              </a:ext>
            </a:extLst>
          </p:cNvPr>
          <p:cNvSpPr txBox="1"/>
          <p:nvPr/>
        </p:nvSpPr>
        <p:spPr>
          <a:xfrm>
            <a:off x="564986" y="6731826"/>
            <a:ext cx="464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Trees lose their leaves in the dry season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14278BA-B382-AA38-84BB-0F930C5DFDAD}"/>
              </a:ext>
            </a:extLst>
          </p:cNvPr>
          <p:cNvSpPr txBox="1"/>
          <p:nvPr/>
        </p:nvSpPr>
        <p:spPr>
          <a:xfrm>
            <a:off x="564986" y="7056858"/>
            <a:ext cx="470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Animals help plants reproduce by dispersing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seeds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6E4D04-3219-D1DD-11C6-27A123D674E8}"/>
              </a:ext>
            </a:extLst>
          </p:cNvPr>
          <p:cNvSpPr txBox="1"/>
          <p:nvPr/>
        </p:nvSpPr>
        <p:spPr>
          <a:xfrm>
            <a:off x="563423" y="7501328"/>
            <a:ext cx="44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Soils are deep and rich in nutrients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606C932-B824-E7B7-E64A-EBFF2A87DF27}"/>
              </a:ext>
            </a:extLst>
          </p:cNvPr>
          <p:cNvSpPr txBox="1"/>
          <p:nvPr/>
        </p:nvSpPr>
        <p:spPr>
          <a:xfrm>
            <a:off x="572973" y="7844019"/>
            <a:ext cx="490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Rainforest trees help maintain the water cycle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80733-6E8E-5DF0-C375-3F85C3E11F06}"/>
              </a:ext>
            </a:extLst>
          </p:cNvPr>
          <p:cNvSpPr txBox="1"/>
          <p:nvPr/>
        </p:nvSpPr>
        <p:spPr>
          <a:xfrm>
            <a:off x="172035" y="2468695"/>
            <a:ext cx="6616690" cy="3615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Tropical rainforests are highly ______________ ecosystems. This means that all the different parts depend on one another, and a change to one part of the ecosystem can have __________ effects on the others. The hot, wet ________ causes dead organic matter, such as leaves, to __________ quickly. This releases __________ into the _____, forming a layer of rich ________. These nutrients are rapidly absorbed by ______, which grow densely in the ideal conditions. The lush vegetation provides food and shelter for many ________, some of which are specially adapted to survive in very specific conditions. Local _______ rely on the rainforest for food, fuel, medicine, and building materials.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AA759-04C5-EC0E-8CA8-0FC0A5758FB8}"/>
              </a:ext>
            </a:extLst>
          </p:cNvPr>
          <p:cNvSpPr txBox="1"/>
          <p:nvPr/>
        </p:nvSpPr>
        <p:spPr>
          <a:xfrm>
            <a:off x="361454" y="2067626"/>
            <a:ext cx="597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climate plants soil water humus animals 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people nutrients decompose   knock-on</a:t>
            </a:r>
          </a:p>
        </p:txBody>
      </p:sp>
      <p:sp>
        <p:nvSpPr>
          <p:cNvPr id="4" name="Rounded Rectangle 31">
            <a:extLst>
              <a:ext uri="{FF2B5EF4-FFF2-40B4-BE49-F238E27FC236}">
                <a16:creationId xmlns:a16="http://schemas.microsoft.com/office/drawing/2014/main" id="{8655F689-9B93-54E9-2AD8-481C62DC27C1}"/>
              </a:ext>
            </a:extLst>
          </p:cNvPr>
          <p:cNvSpPr/>
          <p:nvPr/>
        </p:nvSpPr>
        <p:spPr>
          <a:xfrm>
            <a:off x="5474744" y="822420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573B4E5F-C495-9E37-6345-640CDDD18A2F}"/>
              </a:ext>
            </a:extLst>
          </p:cNvPr>
          <p:cNvSpPr/>
          <p:nvPr/>
        </p:nvSpPr>
        <p:spPr>
          <a:xfrm>
            <a:off x="6132635" y="822362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CEC8E-8982-78CC-C385-4FC02DA23006}"/>
              </a:ext>
            </a:extLst>
          </p:cNvPr>
          <p:cNvSpPr txBox="1"/>
          <p:nvPr/>
        </p:nvSpPr>
        <p:spPr>
          <a:xfrm>
            <a:off x="572974" y="8223414"/>
            <a:ext cx="490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E. The rainforest is cold and dry all year round</a:t>
            </a: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20AD4310-970A-3F21-398E-87406B5E1692}"/>
              </a:ext>
            </a:extLst>
          </p:cNvPr>
          <p:cNvSpPr/>
          <p:nvPr/>
        </p:nvSpPr>
        <p:spPr>
          <a:xfrm>
            <a:off x="5474743" y="859334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7B25A58B-56D8-95FB-D2DB-D4F6E53CB6BC}"/>
              </a:ext>
            </a:extLst>
          </p:cNvPr>
          <p:cNvSpPr/>
          <p:nvPr/>
        </p:nvSpPr>
        <p:spPr>
          <a:xfrm>
            <a:off x="6132634" y="859276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1384D-2DB9-9704-5084-ACFB6A9999B7}"/>
              </a:ext>
            </a:extLst>
          </p:cNvPr>
          <p:cNvSpPr txBox="1"/>
          <p:nvPr/>
        </p:nvSpPr>
        <p:spPr>
          <a:xfrm>
            <a:off x="572973" y="8592553"/>
            <a:ext cx="517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F. People have no effect on ecosystems</a:t>
            </a:r>
          </a:p>
        </p:txBody>
      </p:sp>
      <p:pic>
        <p:nvPicPr>
          <p:cNvPr id="33" name="Picture 32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D05FA596-AD45-02CA-02CE-22C43FE22B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804" y="8988992"/>
            <a:ext cx="69480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3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7C3DD-3BDB-5784-093E-8B03874DD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7AD07FD-D8B5-0732-CBC8-3E07332EF24C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123F54-83F4-0E7E-0331-3D2C21F5586B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ABF4AB-43AE-281B-D4CC-AD45FD96CB2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C587DF9-384B-2C28-C6A5-F80D56A3411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9FC68F8-494F-3E24-DE05-B8A45518D501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F631A9-FA3B-57B5-B67C-CC4BB76EA527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29CCFADA-8286-F58A-468F-A3BD1DAE4A1D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AE12796A-06FB-58BA-F437-E80DF47A5013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25275AF2-4504-7EC4-5C46-95FD05054019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A9E7E17-46CD-8A84-04CC-820D6584DA26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58AB9E-3943-381F-7481-8FF234E737AF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7496AD-3455-5688-D7E1-BA0D3E02D76A}"/>
              </a:ext>
            </a:extLst>
          </p:cNvPr>
          <p:cNvSpPr txBox="1"/>
          <p:nvPr/>
        </p:nvSpPr>
        <p:spPr>
          <a:xfrm>
            <a:off x="864107" y="1161334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physical characteristics </a:t>
            </a:r>
            <a:b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</a:br>
            <a:r>
              <a:rPr lang="en-US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of a tropical rainforest</a:t>
            </a:r>
            <a:endParaRPr lang="en-US" sz="24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27B94E-DFCD-C226-7D86-5DEC19579EA6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Living World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F8074D-F30A-EBB0-223E-FD50F17E38BF}"/>
              </a:ext>
            </a:extLst>
          </p:cNvPr>
          <p:cNvSpPr txBox="1"/>
          <p:nvPr/>
        </p:nvSpPr>
        <p:spPr>
          <a:xfrm>
            <a:off x="864107" y="67150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9ABD13-6B50-5CE8-AAFD-B50F95A89CF3}"/>
              </a:ext>
            </a:extLst>
          </p:cNvPr>
          <p:cNvSpPr/>
          <p:nvPr/>
        </p:nvSpPr>
        <p:spPr>
          <a:xfrm>
            <a:off x="281822" y="190240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98B9B-668E-36F0-7450-11F0D3A25170}"/>
              </a:ext>
            </a:extLst>
          </p:cNvPr>
          <p:cNvSpPr txBox="1"/>
          <p:nvPr/>
        </p:nvSpPr>
        <p:spPr>
          <a:xfrm>
            <a:off x="598233" y="1899785"/>
            <a:ext cx="597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of the following are true about the rainforest climate and interdependence? (Tick TWO correct answers)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03F4F49-D63F-30C9-8578-88957087D6DA}"/>
              </a:ext>
            </a:extLst>
          </p:cNvPr>
          <p:cNvSpPr/>
          <p:nvPr/>
        </p:nvSpPr>
        <p:spPr>
          <a:xfrm>
            <a:off x="418643" y="24467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719E44-9D4F-B587-FE37-F31DC14E5BA0}"/>
              </a:ext>
            </a:extLst>
          </p:cNvPr>
          <p:cNvSpPr txBox="1"/>
          <p:nvPr/>
        </p:nvSpPr>
        <p:spPr>
          <a:xfrm>
            <a:off x="736141" y="2385205"/>
            <a:ext cx="319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slows down decomposition, </a:t>
            </a:r>
            <a:b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preserving nutrients.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A7222BC-8C56-9BFB-3C65-066499B37369}"/>
              </a:ext>
            </a:extLst>
          </p:cNvPr>
          <p:cNvSpPr/>
          <p:nvPr/>
        </p:nvSpPr>
        <p:spPr>
          <a:xfrm>
            <a:off x="418643" y="28679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6A90F2-0DF6-2742-6309-B254EC2F83DA}"/>
              </a:ext>
            </a:extLst>
          </p:cNvPr>
          <p:cNvSpPr txBox="1"/>
          <p:nvPr/>
        </p:nvSpPr>
        <p:spPr>
          <a:xfrm>
            <a:off x="734736" y="2810622"/>
            <a:ext cx="294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supports rapid plant growth </a:t>
            </a:r>
            <a:b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through heat and moisture.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579B5F0-5CBE-1652-8A14-060010F87048}"/>
              </a:ext>
            </a:extLst>
          </p:cNvPr>
          <p:cNvSpPr/>
          <p:nvPr/>
        </p:nvSpPr>
        <p:spPr>
          <a:xfrm>
            <a:off x="3538429" y="24467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04E21F-1815-B394-C7D8-B1FA94AE4446}"/>
              </a:ext>
            </a:extLst>
          </p:cNvPr>
          <p:cNvSpPr txBox="1"/>
          <p:nvPr/>
        </p:nvSpPr>
        <p:spPr>
          <a:xfrm>
            <a:off x="3855670" y="2450955"/>
            <a:ext cx="306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</a:t>
            </a: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helps organic matter </a:t>
            </a:r>
            <a:b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decompose quickly, releasing </a:t>
            </a:r>
            <a:b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nutrients.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70D09A3-3BD8-C2AA-8CC9-DAD5B55B58F8}"/>
              </a:ext>
            </a:extLst>
          </p:cNvPr>
          <p:cNvSpPr/>
          <p:nvPr/>
        </p:nvSpPr>
        <p:spPr>
          <a:xfrm>
            <a:off x="3538429" y="309407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1679B3-9F51-373C-9D71-716B85829236}"/>
              </a:ext>
            </a:extLst>
          </p:cNvPr>
          <p:cNvSpPr txBox="1"/>
          <p:nvPr/>
        </p:nvSpPr>
        <p:spPr>
          <a:xfrm>
            <a:off x="3871378" y="3026500"/>
            <a:ext cx="309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removes nutrients from the </a:t>
            </a:r>
            <a:b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soil permanently.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152E7F5F-EEAA-6475-EF93-BA14E513C9E9}"/>
              </a:ext>
            </a:extLst>
          </p:cNvPr>
          <p:cNvSpPr/>
          <p:nvPr/>
        </p:nvSpPr>
        <p:spPr>
          <a:xfrm>
            <a:off x="418643" y="328857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5FB633-2CAE-90D2-D314-A3DA1B1219AC}"/>
              </a:ext>
            </a:extLst>
          </p:cNvPr>
          <p:cNvSpPr txBox="1"/>
          <p:nvPr/>
        </p:nvSpPr>
        <p:spPr>
          <a:xfrm>
            <a:off x="734735" y="3231247"/>
            <a:ext cx="319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It causes trees to grow deep </a:t>
            </a:r>
            <a:b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roots for more nutrients.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EA71FC1-4D8F-29E9-FDB5-35F90D5EAB02}"/>
              </a:ext>
            </a:extLst>
          </p:cNvPr>
          <p:cNvSpPr/>
          <p:nvPr/>
        </p:nvSpPr>
        <p:spPr>
          <a:xfrm>
            <a:off x="281822" y="374868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99DD66-E79D-5C04-18E2-03B26613A648}"/>
              </a:ext>
            </a:extLst>
          </p:cNvPr>
          <p:cNvSpPr txBox="1"/>
          <p:nvPr/>
        </p:nvSpPr>
        <p:spPr>
          <a:xfrm>
            <a:off x="554950" y="3722629"/>
            <a:ext cx="6315859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</a:t>
            </a:r>
            <a:r>
              <a:rPr lang="en-GB" sz="12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omplete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the table showing how rainforest elements are interdependent.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76FA3E85-D1D5-C793-78D8-FD84797FF4E2}"/>
              </a:ext>
            </a:extLst>
          </p:cNvPr>
          <p:cNvGraphicFramePr>
            <a:graphicFrameLocks noGrp="1"/>
          </p:cNvGraphicFramePr>
          <p:nvPr/>
        </p:nvGraphicFramePr>
        <p:xfrm>
          <a:off x="221381" y="4125261"/>
          <a:ext cx="6420050" cy="3411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533">
                  <a:extLst>
                    <a:ext uri="{9D8B030D-6E8A-4147-A177-3AD203B41FA5}">
                      <a16:colId xmlns:a16="http://schemas.microsoft.com/office/drawing/2014/main" val="3519568169"/>
                    </a:ext>
                  </a:extLst>
                </a:gridCol>
                <a:gridCol w="2557867">
                  <a:extLst>
                    <a:ext uri="{9D8B030D-6E8A-4147-A177-3AD203B41FA5}">
                      <a16:colId xmlns:a16="http://schemas.microsoft.com/office/drawing/2014/main" val="2817669595"/>
                    </a:ext>
                  </a:extLst>
                </a:gridCol>
                <a:gridCol w="2668650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</a:tblGrid>
              <a:tr h="36865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Element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What is depends 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Why</a:t>
                      </a:r>
                      <a:endParaRPr lang="en-GB" sz="10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434215"/>
                  </a:ext>
                </a:extLst>
              </a:tr>
              <a:tr h="76066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Plants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2812062"/>
                  </a:ext>
                </a:extLst>
              </a:tr>
              <a:tr h="76066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Animals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35488"/>
                  </a:ext>
                </a:extLst>
              </a:tr>
              <a:tr h="76066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People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61374"/>
                  </a:ext>
                </a:extLst>
              </a:tr>
              <a:tr h="76066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Decomposers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897644"/>
                  </a:ext>
                </a:extLst>
              </a:tr>
            </a:tbl>
          </a:graphicData>
        </a:graphic>
      </p:graphicFrame>
      <p:sp>
        <p:nvSpPr>
          <p:cNvPr id="77" name="Oval 76">
            <a:extLst>
              <a:ext uri="{FF2B5EF4-FFF2-40B4-BE49-F238E27FC236}">
                <a16:creationId xmlns:a16="http://schemas.microsoft.com/office/drawing/2014/main" id="{E03CB61F-4BF6-70C6-E2DB-6B3932FABC51}"/>
              </a:ext>
            </a:extLst>
          </p:cNvPr>
          <p:cNvSpPr/>
          <p:nvPr/>
        </p:nvSpPr>
        <p:spPr>
          <a:xfrm>
            <a:off x="278879" y="75967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95FED57-35E9-5A4A-D99B-09E1FE19EE1F}"/>
              </a:ext>
            </a:extLst>
          </p:cNvPr>
          <p:cNvSpPr txBox="1"/>
          <p:nvPr/>
        </p:nvSpPr>
        <p:spPr>
          <a:xfrm>
            <a:off x="539119" y="7547808"/>
            <a:ext cx="6315859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Define interdependence in the tropical rainforest.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CD39729-3CE5-FD57-32A0-97BD024D2F98}"/>
              </a:ext>
            </a:extLst>
          </p:cNvPr>
          <p:cNvCxnSpPr>
            <a:cxnSpLocks/>
          </p:cNvCxnSpPr>
          <p:nvPr/>
        </p:nvCxnSpPr>
        <p:spPr>
          <a:xfrm>
            <a:off x="309383" y="8160847"/>
            <a:ext cx="6332048" cy="0"/>
          </a:xfrm>
          <a:prstGeom prst="line">
            <a:avLst/>
          </a:prstGeom>
          <a:ln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A450987-6B71-ECAF-F0BF-5657F8E66FC6}"/>
              </a:ext>
            </a:extLst>
          </p:cNvPr>
          <p:cNvCxnSpPr>
            <a:cxnSpLocks/>
          </p:cNvCxnSpPr>
          <p:nvPr/>
        </p:nvCxnSpPr>
        <p:spPr>
          <a:xfrm>
            <a:off x="309383" y="8581379"/>
            <a:ext cx="6332048" cy="0"/>
          </a:xfrm>
          <a:prstGeom prst="line">
            <a:avLst/>
          </a:prstGeom>
          <a:ln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1A4C557-ED7D-85F5-D96F-93B97F40D804}"/>
              </a:ext>
            </a:extLst>
          </p:cNvPr>
          <p:cNvCxnSpPr>
            <a:cxnSpLocks/>
          </p:cNvCxnSpPr>
          <p:nvPr/>
        </p:nvCxnSpPr>
        <p:spPr>
          <a:xfrm>
            <a:off x="309383" y="8981285"/>
            <a:ext cx="6332048" cy="0"/>
          </a:xfrm>
          <a:prstGeom prst="line">
            <a:avLst/>
          </a:prstGeom>
          <a:ln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260ED60-A7BD-5DEC-E525-60DA763B3327}"/>
              </a:ext>
            </a:extLst>
          </p:cNvPr>
          <p:cNvCxnSpPr>
            <a:cxnSpLocks/>
          </p:cNvCxnSpPr>
          <p:nvPr/>
        </p:nvCxnSpPr>
        <p:spPr>
          <a:xfrm>
            <a:off x="309383" y="9374317"/>
            <a:ext cx="6332048" cy="0"/>
          </a:xfrm>
          <a:prstGeom prst="line">
            <a:avLst/>
          </a:prstGeom>
          <a:ln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4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0B085F1-4347-8C47-9200-B1B6EF9EBDC4}">
  <we:reference id="wa104381063" version="1.0.0.1" store="en-GB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4236</Words>
  <Application>Microsoft Macintosh PowerPoint</Application>
  <PresentationFormat>A4 Paper (210x297 mm)</PresentationFormat>
  <Paragraphs>653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Cavolini</vt:lpstr>
      <vt:lpstr>Bobby Jones Soft Regular</vt:lpstr>
      <vt:lpstr>Gaegu Bold</vt:lpstr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Bennett</dc:creator>
  <cp:lastModifiedBy>Anthony Bennett - Internet Geography</cp:lastModifiedBy>
  <cp:revision>23</cp:revision>
  <dcterms:created xsi:type="dcterms:W3CDTF">2025-07-28T21:30:38Z</dcterms:created>
  <dcterms:modified xsi:type="dcterms:W3CDTF">2025-12-09T15:29:44Z</dcterms:modified>
</cp:coreProperties>
</file>