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24"/>
  </p:notesMasterIdLst>
  <p:sldIdLst>
    <p:sldId id="262" r:id="rId2"/>
    <p:sldId id="263" r:id="rId3"/>
    <p:sldId id="267" r:id="rId4"/>
    <p:sldId id="268" r:id="rId5"/>
    <p:sldId id="271" r:id="rId6"/>
    <p:sldId id="272" r:id="rId7"/>
    <p:sldId id="275" r:id="rId8"/>
    <p:sldId id="276" r:id="rId9"/>
    <p:sldId id="279" r:id="rId10"/>
    <p:sldId id="280" r:id="rId11"/>
    <p:sldId id="283" r:id="rId12"/>
    <p:sldId id="284" r:id="rId13"/>
    <p:sldId id="287" r:id="rId14"/>
    <p:sldId id="288" r:id="rId15"/>
    <p:sldId id="291" r:id="rId16"/>
    <p:sldId id="292" r:id="rId17"/>
    <p:sldId id="295" r:id="rId18"/>
    <p:sldId id="296" r:id="rId19"/>
    <p:sldId id="299" r:id="rId20"/>
    <p:sldId id="300" r:id="rId21"/>
    <p:sldId id="303" r:id="rId22"/>
    <p:sldId id="304" r:id="rId23"/>
  </p:sldIdLst>
  <p:sldSz cx="6858000" cy="9906000" type="A4"/>
  <p:notesSz cx="6858000" cy="9144000"/>
  <p:embeddedFontLst>
    <p:embeddedFont>
      <p:font typeface="Bobby Jones Soft Regular" pitchFamily="2" charset="77"/>
      <p:regular r:id="rId25"/>
    </p:embeddedFont>
    <p:embeddedFont>
      <p:font typeface="Cavolini" panose="03000502040302020204" pitchFamily="66" charset="0"/>
      <p:regular r:id="rId26"/>
      <p:bold r:id="rId27"/>
      <p:italic r:id="rId28"/>
      <p:boldItalic r:id="rId29"/>
    </p:embeddedFont>
    <p:embeddedFont>
      <p:font typeface="Gaegu Bold" pitchFamily="2" charset="0"/>
      <p:bold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A032"/>
    <a:srgbClr val="124790"/>
    <a:srgbClr val="124890"/>
    <a:srgbClr val="81A031"/>
    <a:srgbClr val="D9D9D9"/>
    <a:srgbClr val="F2D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/>
    <p:restoredTop sz="94658"/>
  </p:normalViewPr>
  <p:slideViewPr>
    <p:cSldViewPr snapToGrid="0">
      <p:cViewPr varScale="1">
        <p:scale>
          <a:sx n="70" d="100"/>
          <a:sy n="70" d="100"/>
        </p:scale>
        <p:origin x="394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6F6DA-F618-384F-954F-4ABFCD5CC6A5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D2C58-76A5-B948-90E3-A8183A41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8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99C91-FA54-3E72-77CE-08A4B8025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E48D3E-BE6F-A297-C1BF-EEC226EF2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2A0C4A-3DF9-0E96-FD70-D4224F4CC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0ADFD-BDEF-3518-A58A-E4CA6FDE0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37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D5F63-F844-4834-7903-7528BEC07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A2B83-5C78-8439-8E37-355E63FE8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108363-755B-F1B3-3803-6AB79156F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B7EF5-0DF3-E091-34DD-970849B27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83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7D25E-017C-1DD2-EB9C-419FFBE28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440B5-ED51-FA85-3B50-92D4D487D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ADF106-E1D3-ECA7-FD5F-E854F6B3E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06FB7-B967-9108-76C3-A2DD46CD8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D55C7-B79F-9595-E29A-FF35F655E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FD5CFD-5D86-3766-39E0-575A81834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67D009-7E7C-510B-DD79-EE9C95B12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80A08-CBB3-1B7B-149A-BD296A129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70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B0A35-C847-6AA9-AC17-2D407B23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782DF-D6FA-C6F7-B991-B7963E01E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A6FFA-C09F-F84D-6654-0BD50C07C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FB7CF-B19B-B967-192E-CCE22357A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315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8FD3B-3541-5E75-2BA5-9CD1CC04E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29524-1F56-9BFA-FF38-C7F1FE4D9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5DA27-3C1A-9349-4098-915A8DCFB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EE15B-CF61-DB3F-9DF0-E42712952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71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43382-7EF9-8B6D-15E3-9AFCAF76C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A62DD2-20EE-9D20-F180-426B76F45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ED1780-78F1-9363-E762-AC705BC06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D87D7-C7C4-275A-227A-FF52A9365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96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1C011-53DD-0EB7-C93D-D9C27DC9A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DE43EF-EEA5-A7DA-C2E7-69E715817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4B2D6D-2BBA-B267-FD05-59EEC0B51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96C2A-3939-0563-CD80-494AD0D63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31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FAC8C-894C-CE0E-2EAA-2ADDE210D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925D34-53B1-D62F-D05C-EE961A6DD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3E3DE-FD3A-4E3B-C73D-AA10E2F07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60C25-8BC6-E2FC-84D1-C15A9D89D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6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6A580-531B-2653-1CD0-04666D705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49720-D806-3367-FBEC-EFEA4E3D0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3EC30-9DB0-C8EC-7A56-EB042B95D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702FC-C01A-62CB-15C3-AC3970FFC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0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9DC8D-E895-8845-C392-CD35A61F6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A02DF-81DA-0FCC-8A08-AC20A54AF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A15A9-3B28-AC22-D0B6-9090F0441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4BDD8-5F6A-F8B7-68DA-0315288EF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6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A66D8-00D2-5109-9E26-F159B2CFE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A39600-2881-83EB-9BA3-84AE2AEA7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85F645-ECF8-DC6B-BBDE-B22F91190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1BE6-C468-16DA-CCF7-36AE0E1A7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21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1722D-E761-456D-5A1E-FB576CC31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8C40D-277C-14FD-32E3-CCD40A3EC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922AEC-DDA0-2912-3AC6-A65753958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CA84-7153-24B1-9229-1B7A37FFE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46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1170F-DC6B-D81A-E7AF-D4C7E80C4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570467-A8E2-3CD8-E8C6-354A116A3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E04DFD-1D2C-E9E6-C2B6-DBEFC9D19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C1AB6-A37E-E519-E744-8A5553ED2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02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3F2BA-F07B-7381-5481-24CBBC8DA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EE89E-69DD-F0A6-9F5D-A355192072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3AF5D0-BF07-68B1-50E4-93089A366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BB731-2484-4FDF-3048-ABA2B7512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55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DBE6F-5E85-A094-7216-BE20EDA08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02AF1-8260-207B-FAA4-5D6D09759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E886A-E53E-3A08-70C4-7031AD888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D4DE5-0D45-75C8-4254-5BEE6D1C6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7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04232-7F73-D584-3DFC-155178F9D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2FE622-40EC-7CC8-95CF-959B3AB0E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1B5CC6-E13B-6270-32DE-08BF8E77B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FDE41-35E4-825C-D99D-4B8C95F79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9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8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7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7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6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6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7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5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0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DA854-2F81-8E46-9A1C-08D78B623DA4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4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BBD84-0A13-5410-1A09-A780FD222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>
            <a:extLst>
              <a:ext uri="{FF2B5EF4-FFF2-40B4-BE49-F238E27FC236}">
                <a16:creationId xmlns:a16="http://schemas.microsoft.com/office/drawing/2014/main" id="{52583BDF-C183-6370-3BC3-BE18EDA09C67}"/>
              </a:ext>
            </a:extLst>
          </p:cNvPr>
          <p:cNvSpPr txBox="1"/>
          <p:nvPr/>
        </p:nvSpPr>
        <p:spPr>
          <a:xfrm>
            <a:off x="16298622" y="6903466"/>
            <a:ext cx="18523431" cy="1801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1"/>
              </a:lnSpc>
            </a:pPr>
            <a:r>
              <a:rPr lang="en-GB" sz="10494" b="1" noProof="0" dirty="0">
                <a:solidFill>
                  <a:srgbClr val="0C3162"/>
                </a:solidFill>
                <a:latin typeface="Gaegu Bold"/>
                <a:ea typeface="Gaegu Bold"/>
                <a:cs typeface="Gaegu Bold"/>
                <a:sym typeface="Gaegu Bold"/>
              </a:rPr>
              <a:t>Coastal Landscapes in the UK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1BFF449-9796-16CD-63E8-4032527F4BDD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6F6A4B7-51BC-05AC-687E-27DEE80FE98F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3BF01AB-609E-CA65-2A73-49E3CACC0B9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07D5DE9-5BDC-DF72-A132-2BC5434711F8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1D6918C1-39A9-F1B0-943F-3BBB5404E677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1C3968FE-138A-ABDD-A03E-5C0B5C244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92EE767-B040-6AEF-D8BC-ECA22C577385}"/>
              </a:ext>
            </a:extLst>
          </p:cNvPr>
          <p:cNvSpPr/>
          <p:nvPr/>
        </p:nvSpPr>
        <p:spPr>
          <a:xfrm>
            <a:off x="285535" y="183354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40AEF3-ED96-FBFD-9FD9-4960B77D72B5}"/>
              </a:ext>
            </a:extLst>
          </p:cNvPr>
          <p:cNvSpPr txBox="1"/>
          <p:nvPr/>
        </p:nvSpPr>
        <p:spPr>
          <a:xfrm>
            <a:off x="601945" y="1770842"/>
            <a:ext cx="5970511" cy="232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Food, water and energy are essential resources for human life and w_____-b_______. Without access to enough f______, people suffer from hunger and poor h__________. Clean water is vital for hygiene and s__________. Access to reliable e__________ supports economic activity, including manufacturing and t__________. Lack of these resources can lead to c__________ and prevent a country from d_________.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C69579-F007-E3E5-54B2-4C24B9CDEDF1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D7755B3-9B35-B17A-ADA9-145929B7EA30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229AF3ED-4988-1F85-CD1F-784D25E329F0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3219E9A5-5761-6838-785D-23054D4681F4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1CFDEA36-E46A-EC4E-9635-525F6FDD94F5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47278118-C229-CEBA-276F-7DF6F19E928D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006F56-A7EA-BECA-0111-923A68E24D8F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26EFE22-E479-9FB3-35AF-E7FE9D15D1E3}"/>
              </a:ext>
            </a:extLst>
          </p:cNvPr>
          <p:cNvSpPr txBox="1"/>
          <p:nvPr/>
        </p:nvSpPr>
        <p:spPr>
          <a:xfrm>
            <a:off x="864107" y="1271062"/>
            <a:ext cx="5373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Significance of Food, Water and Energy</a:t>
            </a:r>
            <a:endParaRPr lang="en-GB" sz="24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B4F9F6F-2C2C-71AA-D82F-7ECECA030462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33D7095-5EE6-E792-AF15-AADB6B605337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898F1B5-F427-E6E7-1A9E-9B469BA1619C}"/>
              </a:ext>
            </a:extLst>
          </p:cNvPr>
          <p:cNvSpPr/>
          <p:nvPr/>
        </p:nvSpPr>
        <p:spPr>
          <a:xfrm>
            <a:off x="285534" y="407307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68C1FB-CEA4-C4D6-F633-9D7DC519FFF7}"/>
              </a:ext>
            </a:extLst>
          </p:cNvPr>
          <p:cNvSpPr txBox="1"/>
          <p:nvPr/>
        </p:nvSpPr>
        <p:spPr>
          <a:xfrm>
            <a:off x="601945" y="4086965"/>
            <a:ext cx="5970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the resource to its impact on well-being.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38BEC-99B6-3A5E-2BD2-7BBE21A88E10}"/>
              </a:ext>
            </a:extLst>
          </p:cNvPr>
          <p:cNvSpPr txBox="1"/>
          <p:nvPr/>
        </p:nvSpPr>
        <p:spPr>
          <a:xfrm>
            <a:off x="2107224" y="4334525"/>
            <a:ext cx="807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Letter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C071E2-7C4C-4A0E-96A4-D6C9BFBB18AC}"/>
              </a:ext>
            </a:extLst>
          </p:cNvPr>
          <p:cNvSpPr/>
          <p:nvPr/>
        </p:nvSpPr>
        <p:spPr>
          <a:xfrm>
            <a:off x="2361492" y="465832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FDFE1-DE93-215E-133B-2E97203414A2}"/>
              </a:ext>
            </a:extLst>
          </p:cNvPr>
          <p:cNvSpPr txBox="1"/>
          <p:nvPr/>
        </p:nvSpPr>
        <p:spPr>
          <a:xfrm rot="16200000">
            <a:off x="852595" y="9011023"/>
            <a:ext cx="8955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Significance of Food, Water and Energy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2C6A4A-4777-10B3-E726-51D176262C04}"/>
              </a:ext>
            </a:extLst>
          </p:cNvPr>
          <p:cNvSpPr txBox="1"/>
          <p:nvPr/>
        </p:nvSpPr>
        <p:spPr>
          <a:xfrm>
            <a:off x="601946" y="4337319"/>
            <a:ext cx="1655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Classification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A3CAB5F-FC99-8A0C-F7E9-07B643A0F439}"/>
              </a:ext>
            </a:extLst>
          </p:cNvPr>
          <p:cNvSpPr/>
          <p:nvPr/>
        </p:nvSpPr>
        <p:spPr>
          <a:xfrm>
            <a:off x="2361492" y="513189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3B3A6AE-5967-9CB8-4792-A3E891C88E18}"/>
              </a:ext>
            </a:extLst>
          </p:cNvPr>
          <p:cNvSpPr txBox="1"/>
          <p:nvPr/>
        </p:nvSpPr>
        <p:spPr>
          <a:xfrm>
            <a:off x="601945" y="4662539"/>
            <a:ext cx="482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Food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FB3197C2-024C-84CA-EA5F-7D5FB60815BB}"/>
              </a:ext>
            </a:extLst>
          </p:cNvPr>
          <p:cNvSpPr/>
          <p:nvPr/>
        </p:nvSpPr>
        <p:spPr>
          <a:xfrm>
            <a:off x="2361492" y="559576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1F6060C-55E0-6009-E875-4F86F4111772}"/>
              </a:ext>
            </a:extLst>
          </p:cNvPr>
          <p:cNvSpPr txBox="1"/>
          <p:nvPr/>
        </p:nvSpPr>
        <p:spPr>
          <a:xfrm>
            <a:off x="601945" y="5119320"/>
            <a:ext cx="482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Water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FEC5728-5B1E-5244-4FFF-57AAEB8CD9E4}"/>
              </a:ext>
            </a:extLst>
          </p:cNvPr>
          <p:cNvSpPr txBox="1"/>
          <p:nvPr/>
        </p:nvSpPr>
        <p:spPr>
          <a:xfrm>
            <a:off x="601945" y="5618145"/>
            <a:ext cx="482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Energy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6733D22-A9EF-A233-23CE-DCD19AAA5676}"/>
              </a:ext>
            </a:extLst>
          </p:cNvPr>
          <p:cNvSpPr txBox="1"/>
          <p:nvPr/>
        </p:nvSpPr>
        <p:spPr>
          <a:xfrm>
            <a:off x="2930615" y="4622563"/>
            <a:ext cx="3844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Powers hospitals, homes, and industry</a:t>
            </a:r>
          </a:p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Provides essential nutrients and calories for growth and development</a:t>
            </a:r>
          </a:p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Needed for drinking, farming, sanitation and hygiene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FBEB9C-AA28-206D-7EB4-F92D820ACB4E}"/>
              </a:ext>
            </a:extLst>
          </p:cNvPr>
          <p:cNvSpPr txBox="1"/>
          <p:nvPr/>
        </p:nvSpPr>
        <p:spPr>
          <a:xfrm>
            <a:off x="2913173" y="4342170"/>
            <a:ext cx="1401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Descriptions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109307-CE49-3E6F-66AC-B77184A4518E}"/>
              </a:ext>
            </a:extLst>
          </p:cNvPr>
          <p:cNvSpPr/>
          <p:nvPr/>
        </p:nvSpPr>
        <p:spPr>
          <a:xfrm>
            <a:off x="282999" y="596846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3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420709-769C-68CF-8D88-F0BDF1239039}"/>
              </a:ext>
            </a:extLst>
          </p:cNvPr>
          <p:cNvSpPr txBox="1"/>
          <p:nvPr/>
        </p:nvSpPr>
        <p:spPr>
          <a:xfrm>
            <a:off x="599410" y="5982356"/>
            <a:ext cx="316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is food insecurity?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AFB53B7-DE9C-40F0-F622-5D177BC29A8B}"/>
              </a:ext>
            </a:extLst>
          </p:cNvPr>
          <p:cNvSpPr/>
          <p:nvPr/>
        </p:nvSpPr>
        <p:spPr>
          <a:xfrm>
            <a:off x="703736" y="637301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4DAEC1-2086-80C1-B7C6-5557DC95A6CD}"/>
              </a:ext>
            </a:extLst>
          </p:cNvPr>
          <p:cNvSpPr txBox="1"/>
          <p:nvPr/>
        </p:nvSpPr>
        <p:spPr>
          <a:xfrm>
            <a:off x="1016205" y="6333845"/>
            <a:ext cx="2922417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Too much food is produced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6FC8260-CDAF-F097-2138-5FF97BA4BB81}"/>
              </a:ext>
            </a:extLst>
          </p:cNvPr>
          <p:cNvSpPr/>
          <p:nvPr/>
        </p:nvSpPr>
        <p:spPr>
          <a:xfrm>
            <a:off x="703736" y="675901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B46AE1-679D-2A0F-BCC8-AD649BECD0A3}"/>
              </a:ext>
            </a:extLst>
          </p:cNvPr>
          <p:cNvSpPr txBox="1"/>
          <p:nvPr/>
        </p:nvSpPr>
        <p:spPr>
          <a:xfrm>
            <a:off x="1016205" y="6697455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People do not have access to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enough nutritious food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D43834D-BFF6-6E1A-10EF-DDA4B950C3D0}"/>
              </a:ext>
            </a:extLst>
          </p:cNvPr>
          <p:cNvSpPr/>
          <p:nvPr/>
        </p:nvSpPr>
        <p:spPr>
          <a:xfrm>
            <a:off x="703736" y="714013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3A2C2F-3345-CB6F-1F64-7035FA15AD51}"/>
              </a:ext>
            </a:extLst>
          </p:cNvPr>
          <p:cNvSpPr txBox="1"/>
          <p:nvPr/>
        </p:nvSpPr>
        <p:spPr>
          <a:xfrm>
            <a:off x="1016205" y="7084807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Shops run out of food during </a:t>
            </a:r>
            <a:b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storms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256E50E-E415-9D38-9706-BED29A1636D1}"/>
              </a:ext>
            </a:extLst>
          </p:cNvPr>
          <p:cNvSpPr/>
          <p:nvPr/>
        </p:nvSpPr>
        <p:spPr>
          <a:xfrm>
            <a:off x="703736" y="75212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8B3A94-1CB0-F51F-EF12-6321DEC37388}"/>
              </a:ext>
            </a:extLst>
          </p:cNvPr>
          <p:cNvSpPr txBox="1"/>
          <p:nvPr/>
        </p:nvSpPr>
        <p:spPr>
          <a:xfrm>
            <a:off x="1016205" y="7477944"/>
            <a:ext cx="2922417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Farming is restricted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4001128-EA4F-AE8C-4A03-F2DACD52D5A9}"/>
              </a:ext>
            </a:extLst>
          </p:cNvPr>
          <p:cNvSpPr/>
          <p:nvPr/>
        </p:nvSpPr>
        <p:spPr>
          <a:xfrm>
            <a:off x="3456629" y="596445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6383E1-7A68-8E00-9C70-7A69F5726A47}"/>
              </a:ext>
            </a:extLst>
          </p:cNvPr>
          <p:cNvSpPr txBox="1"/>
          <p:nvPr/>
        </p:nvSpPr>
        <p:spPr>
          <a:xfrm>
            <a:off x="3773040" y="5935480"/>
            <a:ext cx="2972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of these is not a cause of water stress?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D6105E8-1553-D626-B836-AD44AA7AF4E2}"/>
              </a:ext>
            </a:extLst>
          </p:cNvPr>
          <p:cNvSpPr/>
          <p:nvPr/>
        </p:nvSpPr>
        <p:spPr>
          <a:xfrm>
            <a:off x="3877366" y="646728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73C15-9351-6228-5EE8-C2A924524EFC}"/>
              </a:ext>
            </a:extLst>
          </p:cNvPr>
          <p:cNvSpPr txBox="1"/>
          <p:nvPr/>
        </p:nvSpPr>
        <p:spPr>
          <a:xfrm>
            <a:off x="4195182" y="6485374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Pollution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FE210C7-2E27-9188-339F-0CA99E8B0BDF}"/>
              </a:ext>
            </a:extLst>
          </p:cNvPr>
          <p:cNvSpPr/>
          <p:nvPr/>
        </p:nvSpPr>
        <p:spPr>
          <a:xfrm>
            <a:off x="3877366" y="685328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26E28E-5C87-443D-69EA-0F49F76DF8C8}"/>
              </a:ext>
            </a:extLst>
          </p:cNvPr>
          <p:cNvSpPr txBox="1"/>
          <p:nvPr/>
        </p:nvSpPr>
        <p:spPr>
          <a:xfrm>
            <a:off x="4195182" y="6871376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Climate change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F904527-0E76-2EE4-8D65-29253903A041}"/>
              </a:ext>
            </a:extLst>
          </p:cNvPr>
          <p:cNvSpPr/>
          <p:nvPr/>
        </p:nvSpPr>
        <p:spPr>
          <a:xfrm>
            <a:off x="3877366" y="723441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1FD2BF-6ED7-B1BD-A812-7A9CD77C1959}"/>
              </a:ext>
            </a:extLst>
          </p:cNvPr>
          <p:cNvSpPr txBox="1"/>
          <p:nvPr/>
        </p:nvSpPr>
        <p:spPr>
          <a:xfrm>
            <a:off x="4195182" y="7248185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Improved irrigation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7F6D87E-F4AE-C1EC-3872-2C052B5855E3}"/>
              </a:ext>
            </a:extLst>
          </p:cNvPr>
          <p:cNvSpPr/>
          <p:nvPr/>
        </p:nvSpPr>
        <p:spPr>
          <a:xfrm>
            <a:off x="3877366" y="761553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74BC64-8A4F-5888-213B-44D698708245}"/>
              </a:ext>
            </a:extLst>
          </p:cNvPr>
          <p:cNvSpPr txBox="1"/>
          <p:nvPr/>
        </p:nvSpPr>
        <p:spPr>
          <a:xfrm>
            <a:off x="4194607" y="7634286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Over-abstraction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8" name="Picture 7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1176495B-D505-0D71-90DF-B1EFD56A1B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81" y="8993909"/>
            <a:ext cx="697131" cy="697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DC5D1-CADA-75B0-C32D-126914735243}"/>
              </a:ext>
            </a:extLst>
          </p:cNvPr>
          <p:cNvSpPr txBox="1"/>
          <p:nvPr/>
        </p:nvSpPr>
        <p:spPr>
          <a:xfrm>
            <a:off x="1574567" y="2147466"/>
            <a:ext cx="861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A060F-E054-83E1-2B51-E43E66A13B50}"/>
              </a:ext>
            </a:extLst>
          </p:cNvPr>
          <p:cNvSpPr txBox="1"/>
          <p:nvPr/>
        </p:nvSpPr>
        <p:spPr>
          <a:xfrm>
            <a:off x="2294520" y="2147465"/>
            <a:ext cx="861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eing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24785A-6028-DC68-6B5E-090A8DF24559}"/>
              </a:ext>
            </a:extLst>
          </p:cNvPr>
          <p:cNvSpPr txBox="1"/>
          <p:nvPr/>
        </p:nvSpPr>
        <p:spPr>
          <a:xfrm>
            <a:off x="720661" y="2463795"/>
            <a:ext cx="861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ood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725137-0788-3359-9686-F93559AEDE16}"/>
              </a:ext>
            </a:extLst>
          </p:cNvPr>
          <p:cNvSpPr txBox="1"/>
          <p:nvPr/>
        </p:nvSpPr>
        <p:spPr>
          <a:xfrm>
            <a:off x="4991806" y="2463795"/>
            <a:ext cx="861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ealth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22EB71-60C6-99BD-60DD-BADA73477DFE}"/>
              </a:ext>
            </a:extLst>
          </p:cNvPr>
          <p:cNvSpPr txBox="1"/>
          <p:nvPr/>
        </p:nvSpPr>
        <p:spPr>
          <a:xfrm>
            <a:off x="4194607" y="2788638"/>
            <a:ext cx="109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anitation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A3FADA-F4E5-7539-9E5D-4D926C761CF0}"/>
              </a:ext>
            </a:extLst>
          </p:cNvPr>
          <p:cNvSpPr txBox="1"/>
          <p:nvPr/>
        </p:nvSpPr>
        <p:spPr>
          <a:xfrm>
            <a:off x="1483248" y="3111189"/>
            <a:ext cx="109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nergy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A28560-E011-9B29-6B4F-43DCFB171AA3}"/>
              </a:ext>
            </a:extLst>
          </p:cNvPr>
          <p:cNvSpPr txBox="1"/>
          <p:nvPr/>
        </p:nvSpPr>
        <p:spPr>
          <a:xfrm>
            <a:off x="2616676" y="3422190"/>
            <a:ext cx="109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ransport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2D4923-6AFF-6128-FA88-F1F928B48207}"/>
              </a:ext>
            </a:extLst>
          </p:cNvPr>
          <p:cNvSpPr txBox="1"/>
          <p:nvPr/>
        </p:nvSpPr>
        <p:spPr>
          <a:xfrm>
            <a:off x="1446056" y="3747661"/>
            <a:ext cx="109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onflict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7164C8-BB37-4EE7-4FA3-3C1CAFBF0091}"/>
              </a:ext>
            </a:extLst>
          </p:cNvPr>
          <p:cNvSpPr txBox="1"/>
          <p:nvPr/>
        </p:nvSpPr>
        <p:spPr>
          <a:xfrm>
            <a:off x="5342558" y="3748204"/>
            <a:ext cx="109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eveloping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5FA29B-BB95-DEF6-0342-591589A490E0}"/>
              </a:ext>
            </a:extLst>
          </p:cNvPr>
          <p:cNvSpPr txBox="1"/>
          <p:nvPr/>
        </p:nvSpPr>
        <p:spPr>
          <a:xfrm>
            <a:off x="2282648" y="4669741"/>
            <a:ext cx="46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C091AC-BFE3-BADC-A352-6A70020B7F0B}"/>
              </a:ext>
            </a:extLst>
          </p:cNvPr>
          <p:cNvSpPr txBox="1"/>
          <p:nvPr/>
        </p:nvSpPr>
        <p:spPr>
          <a:xfrm>
            <a:off x="2273727" y="5606399"/>
            <a:ext cx="46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449629-9477-843C-060C-AD2C38F455BC}"/>
              </a:ext>
            </a:extLst>
          </p:cNvPr>
          <p:cNvSpPr txBox="1"/>
          <p:nvPr/>
        </p:nvSpPr>
        <p:spPr>
          <a:xfrm>
            <a:off x="2286262" y="5137790"/>
            <a:ext cx="46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</a:t>
            </a:r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5051EBA3-57AF-B460-EDB0-C459C9E2D12A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7928" y="6692004"/>
            <a:ext cx="352257" cy="352257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F36A0AC3-53C9-EC66-926C-4767F26E72D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25544" y="7163562"/>
            <a:ext cx="352257" cy="352257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A058A2E8-B2CF-D955-17AA-AE3620CD16B6}"/>
              </a:ext>
            </a:extLst>
          </p:cNvPr>
          <p:cNvSpPr/>
          <p:nvPr/>
        </p:nvSpPr>
        <p:spPr>
          <a:xfrm>
            <a:off x="282999" y="7921175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5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0606F04-B47B-7D77-D5A3-24B32752E843}"/>
              </a:ext>
            </a:extLst>
          </p:cNvPr>
          <p:cNvSpPr txBox="1"/>
          <p:nvPr/>
        </p:nvSpPr>
        <p:spPr>
          <a:xfrm>
            <a:off x="599409" y="7935062"/>
            <a:ext cx="597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Why is energy vital for development?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E459CEE-5869-A0EE-E8DD-DA09DA0AC45F}"/>
              </a:ext>
            </a:extLst>
          </p:cNvPr>
          <p:cNvSpPr/>
          <p:nvPr/>
        </p:nvSpPr>
        <p:spPr>
          <a:xfrm>
            <a:off x="700532" y="823752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62F6C52-AE14-D0D4-4FCA-EEB04606B745}"/>
              </a:ext>
            </a:extLst>
          </p:cNvPr>
          <p:cNvSpPr txBox="1"/>
          <p:nvPr/>
        </p:nvSpPr>
        <p:spPr>
          <a:xfrm>
            <a:off x="1012900" y="8189033"/>
            <a:ext cx="2922417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To reduce life expectancy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CE782567-3997-F581-857E-B8E750D028AF}"/>
              </a:ext>
            </a:extLst>
          </p:cNvPr>
          <p:cNvSpPr/>
          <p:nvPr/>
        </p:nvSpPr>
        <p:spPr>
          <a:xfrm>
            <a:off x="700532" y="862352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2E8049C-E770-6982-F1F2-6A11A7FBA336}"/>
              </a:ext>
            </a:extLst>
          </p:cNvPr>
          <p:cNvSpPr txBox="1"/>
          <p:nvPr/>
        </p:nvSpPr>
        <p:spPr>
          <a:xfrm>
            <a:off x="1012900" y="8567765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It is only used in developed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countries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E1849619-C618-F92D-0BEC-A853FE9E6943}"/>
              </a:ext>
            </a:extLst>
          </p:cNvPr>
          <p:cNvSpPr/>
          <p:nvPr/>
        </p:nvSpPr>
        <p:spPr>
          <a:xfrm>
            <a:off x="3874162" y="823350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E66A00F-5E6E-B5EA-4EBD-27AA1DDDB2AB}"/>
              </a:ext>
            </a:extLst>
          </p:cNvPr>
          <p:cNvSpPr txBox="1"/>
          <p:nvPr/>
        </p:nvSpPr>
        <p:spPr>
          <a:xfrm>
            <a:off x="4191978" y="8257641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To combat malaria.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DB4F3ED8-C136-1EEA-7F6C-BD0CF1FE1DAF}"/>
              </a:ext>
            </a:extLst>
          </p:cNvPr>
          <p:cNvSpPr/>
          <p:nvPr/>
        </p:nvSpPr>
        <p:spPr>
          <a:xfrm>
            <a:off x="3874162" y="861951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D8CE189-9BE6-ADCD-BE3A-771ADAAD2E07}"/>
              </a:ext>
            </a:extLst>
          </p:cNvPr>
          <p:cNvSpPr txBox="1"/>
          <p:nvPr/>
        </p:nvSpPr>
        <p:spPr>
          <a:xfrm>
            <a:off x="4191978" y="8541749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To fuel transport and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industry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103" name="Graphic 102">
            <a:extLst>
              <a:ext uri="{FF2B5EF4-FFF2-40B4-BE49-F238E27FC236}">
                <a16:creationId xmlns:a16="http://schemas.microsoft.com/office/drawing/2014/main" id="{7F843E44-9AA5-D901-040C-C64C4F94B62D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25544" y="8555573"/>
            <a:ext cx="352257" cy="3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4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8A656-53FA-B0CE-0A8E-B31D75A02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00A6264-6FD7-F5DC-4D7A-6981EF25A23F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F745E2-CC26-3EAE-8FC0-0433ED215679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0D50E8A-9B1B-04FB-9890-64D2105511C2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331BDFA-E59B-59F7-B58B-E29247ACAFFC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DC6B20A-9913-C9C4-86A9-9A50DBF9A329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64C71AA-73EE-E581-CD43-789BAB5C2414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9397C050-2D0D-5C52-877C-41C403EAEA88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3DD3CACF-5620-2FF7-3B8F-8F1B72E9FFD9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4D5AC3B9-E851-D1CA-C8D0-6CCFDAB59866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C03E829-651A-F9EB-5360-7827EB782A5C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B3998C-2FA9-0653-AF0A-427CF164D6EF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E3CE84F-B434-3643-965D-A158C937B3BA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0A1729-9B96-EE2D-F9DE-2C4127BD43F9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DA7645-9E3E-A57B-BA9B-A9018499EBD0}"/>
              </a:ext>
            </a:extLst>
          </p:cNvPr>
          <p:cNvSpPr txBox="1"/>
          <p:nvPr/>
        </p:nvSpPr>
        <p:spPr>
          <a:xfrm>
            <a:off x="1037229" y="1313177"/>
            <a:ext cx="486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Trend Towards Agribusiness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BCF840-6601-28B8-50C7-1BCED1B40292}"/>
              </a:ext>
            </a:extLst>
          </p:cNvPr>
          <p:cNvSpPr txBox="1"/>
          <p:nvPr/>
        </p:nvSpPr>
        <p:spPr>
          <a:xfrm>
            <a:off x="602752" y="1913374"/>
            <a:ext cx="58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Draw lines to match the term to its correct description.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84E34D-8146-5282-AE65-8744CCBFE44B}"/>
              </a:ext>
            </a:extLst>
          </p:cNvPr>
          <p:cNvSpPr txBox="1"/>
          <p:nvPr/>
        </p:nvSpPr>
        <p:spPr>
          <a:xfrm>
            <a:off x="313222" y="2211575"/>
            <a:ext cx="235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Larger field sizes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8A0639-9AA3-508E-2E76-35CBF2DD110D}"/>
              </a:ext>
            </a:extLst>
          </p:cNvPr>
          <p:cNvSpPr txBox="1"/>
          <p:nvPr/>
        </p:nvSpPr>
        <p:spPr>
          <a:xfrm>
            <a:off x="3349745" y="2309240"/>
            <a:ext cx="4254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Fewer jobs in farming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0B54F2-70AB-030D-E4E0-DE78DB4ED6B8}"/>
              </a:ext>
            </a:extLst>
          </p:cNvPr>
          <p:cNvSpPr txBox="1"/>
          <p:nvPr/>
        </p:nvSpPr>
        <p:spPr>
          <a:xfrm>
            <a:off x="295803" y="2740041"/>
            <a:ext cx="2277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Use of pesticides and fertilisers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ACF64F-2D6F-3E14-E88E-9E3AF47180C4}"/>
              </a:ext>
            </a:extLst>
          </p:cNvPr>
          <p:cNvSpPr txBox="1"/>
          <p:nvPr/>
        </p:nvSpPr>
        <p:spPr>
          <a:xfrm>
            <a:off x="295802" y="3326541"/>
            <a:ext cx="1677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Mechanisation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BF7872-420A-B460-83DD-D566D2F6D510}"/>
              </a:ext>
            </a:extLst>
          </p:cNvPr>
          <p:cNvSpPr txBox="1"/>
          <p:nvPr/>
        </p:nvSpPr>
        <p:spPr>
          <a:xfrm>
            <a:off x="3349745" y="2837739"/>
            <a:ext cx="414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Jobs for skilled workers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C498D0-4ADA-261C-E131-50495A716ED3}"/>
              </a:ext>
            </a:extLst>
          </p:cNvPr>
          <p:cNvSpPr txBox="1"/>
          <p:nvPr/>
        </p:nvSpPr>
        <p:spPr>
          <a:xfrm>
            <a:off x="3349745" y="3363703"/>
            <a:ext cx="437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Potential environmental damage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EC7FE85-1998-FBC9-70CB-A508C68B77D8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2613059" y="2463129"/>
            <a:ext cx="736686" cy="996041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EB01EF4-1925-6324-A9DD-6D572E066A46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2613821" y="2991628"/>
            <a:ext cx="735924" cy="1016915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7694736-6E07-3D8B-4E9B-12B29E171D5B}"/>
              </a:ext>
            </a:extLst>
          </p:cNvPr>
          <p:cNvCxnSpPr>
            <a:cxnSpLocks/>
            <a:stCxn id="48" idx="1"/>
          </p:cNvCxnSpPr>
          <p:nvPr/>
        </p:nvCxnSpPr>
        <p:spPr>
          <a:xfrm flipH="1" flipV="1">
            <a:off x="2613059" y="3008399"/>
            <a:ext cx="736686" cy="509193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43E3BC2A-AB11-60E7-D42C-0DD685BDAB89}"/>
              </a:ext>
            </a:extLst>
          </p:cNvPr>
          <p:cNvSpPr/>
          <p:nvPr/>
        </p:nvSpPr>
        <p:spPr>
          <a:xfrm>
            <a:off x="286341" y="188968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910F98A-F523-47E7-F404-67F29256E865}"/>
              </a:ext>
            </a:extLst>
          </p:cNvPr>
          <p:cNvSpPr txBox="1"/>
          <p:nvPr/>
        </p:nvSpPr>
        <p:spPr>
          <a:xfrm>
            <a:off x="295802" y="3778631"/>
            <a:ext cx="257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Research into agricultural technology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9E3239-A019-2E76-3466-E4B662C1B62A}"/>
              </a:ext>
            </a:extLst>
          </p:cNvPr>
          <p:cNvSpPr txBox="1"/>
          <p:nvPr/>
        </p:nvSpPr>
        <p:spPr>
          <a:xfrm>
            <a:off x="3349745" y="3876296"/>
            <a:ext cx="437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More efficient use of machinery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AF017F1-0FD6-49F9-A0A5-7AEA1077C332}"/>
              </a:ext>
            </a:extLst>
          </p:cNvPr>
          <p:cNvCxnSpPr>
            <a:cxnSpLocks/>
          </p:cNvCxnSpPr>
          <p:nvPr/>
        </p:nvCxnSpPr>
        <p:spPr>
          <a:xfrm flipH="1" flipV="1">
            <a:off x="2519797" y="2375040"/>
            <a:ext cx="789539" cy="1650274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043F1BE4-AEEE-CFB1-8F90-32A752710792}"/>
              </a:ext>
            </a:extLst>
          </p:cNvPr>
          <p:cNvSpPr/>
          <p:nvPr/>
        </p:nvSpPr>
        <p:spPr>
          <a:xfrm>
            <a:off x="314809" y="455925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0D90731-2FD4-3176-683A-03D1A966BC82}"/>
              </a:ext>
            </a:extLst>
          </p:cNvPr>
          <p:cNvSpPr txBox="1"/>
          <p:nvPr/>
        </p:nvSpPr>
        <p:spPr>
          <a:xfrm>
            <a:off x="245320" y="4785247"/>
            <a:ext cx="650068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[boundaries unskilled mechanisation chemicals   food]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A40A5C8-7542-ECCD-DDB3-E30D017FB778}"/>
              </a:ext>
            </a:extLst>
          </p:cNvPr>
          <p:cNvSpPr txBox="1"/>
          <p:nvPr/>
        </p:nvSpPr>
        <p:spPr>
          <a:xfrm>
            <a:off x="578620" y="4573635"/>
            <a:ext cx="6138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Complete the sentences using the words from the box below.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64FC135-BF13-706C-BB3B-098DA965FBB2}"/>
              </a:ext>
            </a:extLst>
          </p:cNvPr>
          <p:cNvSpPr txBox="1"/>
          <p:nvPr/>
        </p:nvSpPr>
        <p:spPr>
          <a:xfrm>
            <a:off x="240478" y="5091990"/>
            <a:ext cx="6460978" cy="232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trend towards agribusiness in the UK has changed how food is produced. Farms have become larger, often by removing ____________ and combining smaller farms. The use of __________ and ______________ has made _______ production more efficient, but it can harm the environment. While this method increases food security and creates jobs for skilled workers, it also means fewer jobs for __________ workers.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3D1E9FB-8CE1-2504-6C44-ACCB655E3737}"/>
              </a:ext>
            </a:extLst>
          </p:cNvPr>
          <p:cNvSpPr/>
          <p:nvPr/>
        </p:nvSpPr>
        <p:spPr>
          <a:xfrm>
            <a:off x="311633" y="756952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F3EB4C1-9565-72C0-3C11-C4CC06BA5277}"/>
              </a:ext>
            </a:extLst>
          </p:cNvPr>
          <p:cNvSpPr txBox="1"/>
          <p:nvPr/>
        </p:nvSpPr>
        <p:spPr>
          <a:xfrm>
            <a:off x="628044" y="7472421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3F5AA22-A5DA-F516-A30B-AF32B1F5CE43}"/>
              </a:ext>
            </a:extLst>
          </p:cNvPr>
          <p:cNvSpPr txBox="1"/>
          <p:nvPr/>
        </p:nvSpPr>
        <p:spPr>
          <a:xfrm>
            <a:off x="278123" y="7961234"/>
            <a:ext cx="4963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Agribusiness farms tend to be smaller than traditional farms.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F3C3C0C-A1D9-EA50-A653-445C6D10EB8B}"/>
              </a:ext>
            </a:extLst>
          </p:cNvPr>
          <p:cNvSpPr txBox="1"/>
          <p:nvPr/>
        </p:nvSpPr>
        <p:spPr>
          <a:xfrm>
            <a:off x="245492" y="8348696"/>
            <a:ext cx="50628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Agribusiness uses modern technology and fertilisers to increase productivity.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E1BAC27-38DA-DE90-CB62-5BE691E2B18B}"/>
              </a:ext>
            </a:extLst>
          </p:cNvPr>
          <p:cNvSpPr txBox="1"/>
          <p:nvPr/>
        </p:nvSpPr>
        <p:spPr>
          <a:xfrm>
            <a:off x="255432" y="8809797"/>
            <a:ext cx="5011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Agribusiness involves producing food only for the farmer’s family.</a:t>
            </a:r>
          </a:p>
        </p:txBody>
      </p:sp>
      <p:sp>
        <p:nvSpPr>
          <p:cNvPr id="103" name="Rounded Rectangle 31">
            <a:extLst>
              <a:ext uri="{FF2B5EF4-FFF2-40B4-BE49-F238E27FC236}">
                <a16:creationId xmlns:a16="http://schemas.microsoft.com/office/drawing/2014/main" id="{92C2609E-E750-543A-9615-702E8C627FCC}"/>
              </a:ext>
            </a:extLst>
          </p:cNvPr>
          <p:cNvSpPr/>
          <p:nvPr/>
        </p:nvSpPr>
        <p:spPr>
          <a:xfrm>
            <a:off x="5293387" y="802168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Rounded Rectangle 32">
            <a:extLst>
              <a:ext uri="{FF2B5EF4-FFF2-40B4-BE49-F238E27FC236}">
                <a16:creationId xmlns:a16="http://schemas.microsoft.com/office/drawing/2014/main" id="{E1AA16CA-6B52-9EA8-3108-3295E240356A}"/>
              </a:ext>
            </a:extLst>
          </p:cNvPr>
          <p:cNvSpPr/>
          <p:nvPr/>
        </p:nvSpPr>
        <p:spPr>
          <a:xfrm>
            <a:off x="6095151" y="802645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ounded Rectangle 34">
            <a:extLst>
              <a:ext uri="{FF2B5EF4-FFF2-40B4-BE49-F238E27FC236}">
                <a16:creationId xmlns:a16="http://schemas.microsoft.com/office/drawing/2014/main" id="{A6B55DCF-3E72-CC74-40C3-BA1F9940F92A}"/>
              </a:ext>
            </a:extLst>
          </p:cNvPr>
          <p:cNvSpPr/>
          <p:nvPr/>
        </p:nvSpPr>
        <p:spPr>
          <a:xfrm>
            <a:off x="5293387" y="844122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ounded Rectangle 37">
            <a:extLst>
              <a:ext uri="{FF2B5EF4-FFF2-40B4-BE49-F238E27FC236}">
                <a16:creationId xmlns:a16="http://schemas.microsoft.com/office/drawing/2014/main" id="{41DB7783-C614-D5EC-A5F1-B71B883FA784}"/>
              </a:ext>
            </a:extLst>
          </p:cNvPr>
          <p:cNvSpPr/>
          <p:nvPr/>
        </p:nvSpPr>
        <p:spPr>
          <a:xfrm>
            <a:off x="6095151" y="844599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ounded Rectangle 38">
            <a:extLst>
              <a:ext uri="{FF2B5EF4-FFF2-40B4-BE49-F238E27FC236}">
                <a16:creationId xmlns:a16="http://schemas.microsoft.com/office/drawing/2014/main" id="{7598F1AE-997E-B48D-A789-C68DB13AE44F}"/>
              </a:ext>
            </a:extLst>
          </p:cNvPr>
          <p:cNvSpPr/>
          <p:nvPr/>
        </p:nvSpPr>
        <p:spPr>
          <a:xfrm>
            <a:off x="5295974" y="887185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id="{95694124-0BAC-1588-0FDF-CDD8792D2DBD}"/>
              </a:ext>
            </a:extLst>
          </p:cNvPr>
          <p:cNvSpPr/>
          <p:nvPr/>
        </p:nvSpPr>
        <p:spPr>
          <a:xfrm>
            <a:off x="6097738" y="887662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986B573-87CC-54AF-B569-F8E5700A9520}"/>
              </a:ext>
            </a:extLst>
          </p:cNvPr>
          <p:cNvSpPr txBox="1"/>
          <p:nvPr/>
        </p:nvSpPr>
        <p:spPr>
          <a:xfrm>
            <a:off x="5068174" y="7684443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EA6094-7220-8F9E-7EB1-FD20C027EA1E}"/>
              </a:ext>
            </a:extLst>
          </p:cNvPr>
          <p:cNvSpPr txBox="1"/>
          <p:nvPr/>
        </p:nvSpPr>
        <p:spPr>
          <a:xfrm>
            <a:off x="5837587" y="7694215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4CBB9404-0550-5C91-5136-8D5DC6C8A662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716" y="7969658"/>
            <a:ext cx="352257" cy="352257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BD58AADF-2C92-8F5D-AE36-350C202D9BC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0949" y="8382116"/>
            <a:ext cx="352257" cy="352257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8F68085-A83F-A54E-3F4E-8589FD1777A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9922" y="8811096"/>
            <a:ext cx="352257" cy="352257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A7A9E761-1211-9F2F-6A93-ABBBF1EC7AC9}"/>
              </a:ext>
            </a:extLst>
          </p:cNvPr>
          <p:cNvSpPr txBox="1"/>
          <p:nvPr/>
        </p:nvSpPr>
        <p:spPr>
          <a:xfrm>
            <a:off x="273817" y="5779264"/>
            <a:ext cx="180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boundaries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6BE95ED-9110-0A30-632D-CE881775BFF3}"/>
              </a:ext>
            </a:extLst>
          </p:cNvPr>
          <p:cNvSpPr txBox="1"/>
          <p:nvPr/>
        </p:nvSpPr>
        <p:spPr>
          <a:xfrm>
            <a:off x="5477039" y="5787693"/>
            <a:ext cx="180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chemicals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279B6A5-A2A8-AD5B-8DCB-8326663B66A2}"/>
              </a:ext>
            </a:extLst>
          </p:cNvPr>
          <p:cNvSpPr txBox="1"/>
          <p:nvPr/>
        </p:nvSpPr>
        <p:spPr>
          <a:xfrm>
            <a:off x="646432" y="6107851"/>
            <a:ext cx="180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mechanisation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77CEB85-F6F5-649F-3E6A-C108F73EC8DA}"/>
              </a:ext>
            </a:extLst>
          </p:cNvPr>
          <p:cNvSpPr txBox="1"/>
          <p:nvPr/>
        </p:nvSpPr>
        <p:spPr>
          <a:xfrm>
            <a:off x="3121173" y="6107851"/>
            <a:ext cx="180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food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452ABF9-D8AE-FB9D-15F7-F6F3B2C5B26E}"/>
              </a:ext>
            </a:extLst>
          </p:cNvPr>
          <p:cNvSpPr txBox="1"/>
          <p:nvPr/>
        </p:nvSpPr>
        <p:spPr>
          <a:xfrm>
            <a:off x="1614996" y="7055116"/>
            <a:ext cx="180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unskilled</a:t>
            </a:r>
          </a:p>
        </p:txBody>
      </p:sp>
    </p:spTree>
    <p:extLst>
      <p:ext uri="{BB962C8B-B14F-4D97-AF65-F5344CB8AC3E}">
        <p14:creationId xmlns:p14="http://schemas.microsoft.com/office/powerpoint/2010/main" val="332994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1C4FD-F7C4-613F-D8E2-1AF4DF60A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724A625-3629-5E0B-2F90-C90FF5DBE0CE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>
              <a:gd name="adj" fmla="val 3894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7FCAA1-C7D1-801C-7B92-AA3EA0CE2CAA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604C8A4-573E-86EB-073B-A9F31B1089C0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834B87D-61E5-0FFB-F9EA-CD7CF62FE045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ACFD77B-4F4C-05F7-3B57-053F4638D9D3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E3576ED3-0C80-85F2-1405-3E6EB9603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3B216E5-ECF5-AE87-1E85-7983B1C008E1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525BCE8-2E71-2D39-6EC6-2265F65F8652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ACFEDDCE-1433-8480-76B3-9981DE730D07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0306F874-19E3-6FEB-BDE3-AED386C0C7CD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2529664C-340C-B0BF-3C09-A99D09151C14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BFD8EAF6-5CD8-E073-1CA7-31B4029DAD2C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717C3F4-BB88-BB6E-0A5A-E68C09684B9A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CD6DBEA-124D-273D-D1B2-4469CB157B8D}"/>
              </a:ext>
            </a:extLst>
          </p:cNvPr>
          <p:cNvSpPr txBox="1"/>
          <p:nvPr/>
        </p:nvSpPr>
        <p:spPr>
          <a:xfrm>
            <a:off x="864107" y="1283927"/>
            <a:ext cx="5373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Changing Demand for Water in the UK</a:t>
            </a:r>
            <a:endParaRPr lang="en-GB" sz="24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561DC71-2A4B-59B3-B0DE-22A72675391E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01545B-9FAD-0AB2-CFB3-E50BFF6B2D64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7ADF8-4B13-FA9F-34CF-CAA8A6CD2B88}"/>
              </a:ext>
            </a:extLst>
          </p:cNvPr>
          <p:cNvSpPr txBox="1"/>
          <p:nvPr/>
        </p:nvSpPr>
        <p:spPr>
          <a:xfrm rot="16200000">
            <a:off x="655320" y="9084704"/>
            <a:ext cx="86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Changing Demand for Water in the UK</a:t>
            </a:r>
            <a:endParaRPr lang="en-GB" sz="700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5E9710-78CB-FE8E-9355-E94AA0AC0E51}"/>
              </a:ext>
            </a:extLst>
          </p:cNvPr>
          <p:cNvSpPr/>
          <p:nvPr/>
        </p:nvSpPr>
        <p:spPr>
          <a:xfrm>
            <a:off x="214188" y="186711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1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40AE0-905B-C849-136C-B78777C10027}"/>
              </a:ext>
            </a:extLst>
          </p:cNvPr>
          <p:cNvSpPr txBox="1"/>
          <p:nvPr/>
        </p:nvSpPr>
        <p:spPr>
          <a:xfrm>
            <a:off x="509649" y="1844302"/>
            <a:ext cx="619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Fill in the blanks using these words: leisure, population, appliances, greenhouses, hygiene, industrial, car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16268-D67F-0B9C-D044-521969A19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743" y="9007888"/>
            <a:ext cx="676852" cy="676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F3E38-E2C1-EA7B-97E6-FB1F92336E67}"/>
              </a:ext>
            </a:extLst>
          </p:cNvPr>
          <p:cNvSpPr txBox="1"/>
          <p:nvPr/>
        </p:nvSpPr>
        <p:spPr>
          <a:xfrm>
            <a:off x="162041" y="2130509"/>
            <a:ext cx="6634003" cy="255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demand for water in the UK has increased due to several reasons. More people own household ___________ such as washing machines and dishwashers. There has also been a rise in personal ________ habits, with more frequent showers and baths. In agriculture, farmers use water to grow plants in ____________. The __________ sector uses large amounts of water for production and cooling. More people own a ________, which needs water for washing. Increases in ________ activities, like swimming pools and golf courses, also raise demand. Lastly, the growing __________ adds more pressure on water resources.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7A08AD-AF81-536D-2BF8-040597270F35}"/>
              </a:ext>
            </a:extLst>
          </p:cNvPr>
          <p:cNvSpPr/>
          <p:nvPr/>
        </p:nvSpPr>
        <p:spPr>
          <a:xfrm>
            <a:off x="222366" y="470084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EC8276-BD82-145C-2BE7-C270EA8000B5}"/>
              </a:ext>
            </a:extLst>
          </p:cNvPr>
          <p:cNvSpPr txBox="1"/>
          <p:nvPr/>
        </p:nvSpPr>
        <p:spPr>
          <a:xfrm>
            <a:off x="515334" y="4633266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A1D31B-2DC7-BB22-84B1-642C648DCFBD}"/>
              </a:ext>
            </a:extLst>
          </p:cNvPr>
          <p:cNvSpPr txBox="1"/>
          <p:nvPr/>
        </p:nvSpPr>
        <p:spPr>
          <a:xfrm>
            <a:off x="157820" y="5001169"/>
            <a:ext cx="49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Water usage in the UK has decreased over the past 50 years.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D08B2D-2A06-9BD5-E8CA-561B71C5F78C}"/>
              </a:ext>
            </a:extLst>
          </p:cNvPr>
          <p:cNvSpPr txBox="1"/>
          <p:nvPr/>
        </p:nvSpPr>
        <p:spPr>
          <a:xfrm>
            <a:off x="144052" y="5442611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More frequent car washing increases domestic water use.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C4804D0-DE0A-E6EA-E133-3715CF3F7841}"/>
              </a:ext>
            </a:extLst>
          </p:cNvPr>
          <p:cNvSpPr txBox="1"/>
          <p:nvPr/>
        </p:nvSpPr>
        <p:spPr>
          <a:xfrm>
            <a:off x="182549" y="5774163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agricultural sector uses more water than homes in the UK.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31C2C7-100E-2B61-C5FE-89820FB0ADA9}"/>
              </a:ext>
            </a:extLst>
          </p:cNvPr>
          <p:cNvSpPr txBox="1"/>
          <p:nvPr/>
        </p:nvSpPr>
        <p:spPr>
          <a:xfrm>
            <a:off x="5002954" y="4700462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DEFF6E4-19E3-8292-88D1-A1AAED9FCAE5}"/>
              </a:ext>
            </a:extLst>
          </p:cNvPr>
          <p:cNvSpPr txBox="1"/>
          <p:nvPr/>
        </p:nvSpPr>
        <p:spPr>
          <a:xfrm>
            <a:off x="5802771" y="4695126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70" name="Rounded Rectangle 31">
            <a:extLst>
              <a:ext uri="{FF2B5EF4-FFF2-40B4-BE49-F238E27FC236}">
                <a16:creationId xmlns:a16="http://schemas.microsoft.com/office/drawing/2014/main" id="{FCD58771-18E5-1980-3AE6-BC3AA12242F9}"/>
              </a:ext>
            </a:extLst>
          </p:cNvPr>
          <p:cNvSpPr/>
          <p:nvPr/>
        </p:nvSpPr>
        <p:spPr>
          <a:xfrm>
            <a:off x="5231793" y="501729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1" name="Rounded Rectangle 32">
            <a:extLst>
              <a:ext uri="{FF2B5EF4-FFF2-40B4-BE49-F238E27FC236}">
                <a16:creationId xmlns:a16="http://schemas.microsoft.com/office/drawing/2014/main" id="{DA996E8F-3B7F-FE68-501F-9199CFBB429A}"/>
              </a:ext>
            </a:extLst>
          </p:cNvPr>
          <p:cNvSpPr/>
          <p:nvPr/>
        </p:nvSpPr>
        <p:spPr>
          <a:xfrm>
            <a:off x="6040648" y="501239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2" name="Rounded Rectangle 34">
            <a:extLst>
              <a:ext uri="{FF2B5EF4-FFF2-40B4-BE49-F238E27FC236}">
                <a16:creationId xmlns:a16="http://schemas.microsoft.com/office/drawing/2014/main" id="{224DB7CA-AEB6-630C-4B3D-A52D42548735}"/>
              </a:ext>
            </a:extLst>
          </p:cNvPr>
          <p:cNvSpPr/>
          <p:nvPr/>
        </p:nvSpPr>
        <p:spPr>
          <a:xfrm>
            <a:off x="5231793" y="541933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3" name="Rounded Rectangle 37">
            <a:extLst>
              <a:ext uri="{FF2B5EF4-FFF2-40B4-BE49-F238E27FC236}">
                <a16:creationId xmlns:a16="http://schemas.microsoft.com/office/drawing/2014/main" id="{1736560A-E554-497E-0994-D6A55A9B1327}"/>
              </a:ext>
            </a:extLst>
          </p:cNvPr>
          <p:cNvSpPr/>
          <p:nvPr/>
        </p:nvSpPr>
        <p:spPr>
          <a:xfrm>
            <a:off x="6040648" y="542410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4" name="Rounded Rectangle 38">
            <a:extLst>
              <a:ext uri="{FF2B5EF4-FFF2-40B4-BE49-F238E27FC236}">
                <a16:creationId xmlns:a16="http://schemas.microsoft.com/office/drawing/2014/main" id="{2442F352-08E3-FA73-79F7-597FCE4716D9}"/>
              </a:ext>
            </a:extLst>
          </p:cNvPr>
          <p:cNvSpPr/>
          <p:nvPr/>
        </p:nvSpPr>
        <p:spPr>
          <a:xfrm>
            <a:off x="5241693" y="582368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5" name="Rounded Rectangle 40">
            <a:extLst>
              <a:ext uri="{FF2B5EF4-FFF2-40B4-BE49-F238E27FC236}">
                <a16:creationId xmlns:a16="http://schemas.microsoft.com/office/drawing/2014/main" id="{444FA6DA-7E42-E163-A5ED-102C2B745E59}"/>
              </a:ext>
            </a:extLst>
          </p:cNvPr>
          <p:cNvSpPr/>
          <p:nvPr/>
        </p:nvSpPr>
        <p:spPr>
          <a:xfrm>
            <a:off x="6040648" y="582368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EC1477-BB83-F167-45C9-FC21F5D3AE01}"/>
              </a:ext>
            </a:extLst>
          </p:cNvPr>
          <p:cNvSpPr txBox="1"/>
          <p:nvPr/>
        </p:nvSpPr>
        <p:spPr>
          <a:xfrm>
            <a:off x="197054" y="6229442"/>
            <a:ext cx="4918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Water is used in many industrial processes.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7" name="Rounded Rectangle 49">
            <a:extLst>
              <a:ext uri="{FF2B5EF4-FFF2-40B4-BE49-F238E27FC236}">
                <a16:creationId xmlns:a16="http://schemas.microsoft.com/office/drawing/2014/main" id="{78F971AA-6C37-E51C-2B8A-417FE9CB7E53}"/>
              </a:ext>
            </a:extLst>
          </p:cNvPr>
          <p:cNvSpPr/>
          <p:nvPr/>
        </p:nvSpPr>
        <p:spPr>
          <a:xfrm>
            <a:off x="5248640" y="6227926"/>
            <a:ext cx="319828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8" name="Rounded Rectangle 50">
            <a:extLst>
              <a:ext uri="{FF2B5EF4-FFF2-40B4-BE49-F238E27FC236}">
                <a16:creationId xmlns:a16="http://schemas.microsoft.com/office/drawing/2014/main" id="{40E2B0FA-6CE7-249F-B7B2-69AF0BA62533}"/>
              </a:ext>
            </a:extLst>
          </p:cNvPr>
          <p:cNvSpPr/>
          <p:nvPr/>
        </p:nvSpPr>
        <p:spPr>
          <a:xfrm>
            <a:off x="6040648" y="622568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C956968-C528-492B-0E50-5A39BAB0AE72}"/>
              </a:ext>
            </a:extLst>
          </p:cNvPr>
          <p:cNvSpPr/>
          <p:nvPr/>
        </p:nvSpPr>
        <p:spPr>
          <a:xfrm>
            <a:off x="228732" y="654516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89418B3-5613-4F54-52AD-DD9B48D022EB}"/>
              </a:ext>
            </a:extLst>
          </p:cNvPr>
          <p:cNvSpPr txBox="1"/>
          <p:nvPr/>
        </p:nvSpPr>
        <p:spPr>
          <a:xfrm>
            <a:off x="540301" y="6571067"/>
            <a:ext cx="6205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the strategy on the left to the correct cost or benefit on the right.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93AFC869-613D-3AF8-FE12-CE62D905DCE3}"/>
              </a:ext>
            </a:extLst>
          </p:cNvPr>
          <p:cNvGraphicFramePr>
            <a:graphicFrameLocks noGrp="1"/>
          </p:cNvGraphicFramePr>
          <p:nvPr/>
        </p:nvGraphicFramePr>
        <p:xfrm>
          <a:off x="182463" y="6782563"/>
          <a:ext cx="6574000" cy="2137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123">
                  <a:extLst>
                    <a:ext uri="{9D8B030D-6E8A-4147-A177-3AD203B41FA5}">
                      <a16:colId xmlns:a16="http://schemas.microsoft.com/office/drawing/2014/main" val="3519568169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906627078"/>
                    </a:ext>
                  </a:extLst>
                </a:gridCol>
                <a:gridCol w="4330777">
                  <a:extLst>
                    <a:ext uri="{9D8B030D-6E8A-4147-A177-3AD203B41FA5}">
                      <a16:colId xmlns:a16="http://schemas.microsoft.com/office/drawing/2014/main" val="4215754523"/>
                    </a:ext>
                  </a:extLst>
                </a:gridCol>
              </a:tblGrid>
              <a:tr h="383023">
                <a:tc>
                  <a:txBody>
                    <a:bodyPr/>
                    <a:lstStyle/>
                    <a:p>
                      <a:pPr algn="l"/>
                      <a:r>
                        <a:rPr lang="en-GB" sz="1200" b="1" u="none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More appliances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u="none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People wash more often, increasing water usage.</a:t>
                      </a:r>
                      <a:endParaRPr lang="en-GB" sz="1200" b="1" u="none" noProof="0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8146275"/>
                  </a:ext>
                </a:extLst>
              </a:tr>
              <a:tr h="417674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More cars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More greenhouses and irrigation require more water.</a:t>
                      </a:r>
                      <a:endParaRPr lang="en-GB" sz="1200" b="1" noProof="0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444584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0C3162"/>
                          </a:solidFill>
                          <a:effectLst/>
                          <a:latin typeface="Cavolini" panose="03000502040302020204" pitchFamily="66" charset="0"/>
                          <a:ea typeface="MS Mincho" panose="02020609040205080304" pitchFamily="49" charset="-128"/>
                          <a:cs typeface="Cavolini" panose="03000502040302020204" pitchFamily="66" charset="0"/>
                        </a:rPr>
                        <a:t>Increased hygiene awareness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More cars mean more water used for washing.</a:t>
                      </a:r>
                      <a:endParaRPr lang="en-GB" sz="1200" b="1" noProof="0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5184682"/>
                  </a:ext>
                </a:extLst>
              </a:tr>
              <a:tr h="417674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Agricultural change</a:t>
                      </a:r>
                      <a:endParaRPr lang="en-GB" sz="1200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Factories and power stations use large quantities of water.</a:t>
                      </a:r>
                      <a:endParaRPr lang="en-GB" sz="1200" b="1" noProof="0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9534593"/>
                  </a:ext>
                </a:extLst>
              </a:tr>
              <a:tr h="41767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Industrial needs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Dishwashers and washing machines increase water use in homes.</a:t>
                      </a:r>
                      <a:endParaRPr lang="en-GB" sz="1200" b="1" noProof="0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9076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2E2F42-8869-25F1-5A39-C2B5B4E93302}"/>
              </a:ext>
            </a:extLst>
          </p:cNvPr>
          <p:cNvSpPr txBox="1"/>
          <p:nvPr/>
        </p:nvSpPr>
        <p:spPr>
          <a:xfrm>
            <a:off x="2047712" y="2446703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appliances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2457A-BC67-8F8C-4C9E-171344216E08}"/>
              </a:ext>
            </a:extLst>
          </p:cNvPr>
          <p:cNvSpPr txBox="1"/>
          <p:nvPr/>
        </p:nvSpPr>
        <p:spPr>
          <a:xfrm>
            <a:off x="4373015" y="2718485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hygiene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DA6CC6-A0EF-A9F0-C656-6F0D8CA88BB5}"/>
              </a:ext>
            </a:extLst>
          </p:cNvPr>
          <p:cNvSpPr txBox="1"/>
          <p:nvPr/>
        </p:nvSpPr>
        <p:spPr>
          <a:xfrm>
            <a:off x="401141" y="3273004"/>
            <a:ext cx="139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greenhouses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068657-5019-5742-C667-F0C8BF0E0EF2}"/>
              </a:ext>
            </a:extLst>
          </p:cNvPr>
          <p:cNvSpPr txBox="1"/>
          <p:nvPr/>
        </p:nvSpPr>
        <p:spPr>
          <a:xfrm>
            <a:off x="1784856" y="3283719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industrial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A885FB-261C-2579-CF44-3BAF0C0938CF}"/>
              </a:ext>
            </a:extLst>
          </p:cNvPr>
          <p:cNvSpPr txBox="1"/>
          <p:nvPr/>
        </p:nvSpPr>
        <p:spPr>
          <a:xfrm>
            <a:off x="3728978" y="3559139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1A1A60-1E53-A518-36A8-BD9D41ADAC5E}"/>
              </a:ext>
            </a:extLst>
          </p:cNvPr>
          <p:cNvSpPr txBox="1"/>
          <p:nvPr/>
        </p:nvSpPr>
        <p:spPr>
          <a:xfrm>
            <a:off x="1969456" y="3820365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leisure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174F6B-CEFD-95CB-6E6F-0FAE735C4AAF}"/>
              </a:ext>
            </a:extLst>
          </p:cNvPr>
          <p:cNvSpPr txBox="1"/>
          <p:nvPr/>
        </p:nvSpPr>
        <p:spPr>
          <a:xfrm>
            <a:off x="4088833" y="4086886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population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F1BC580-9565-3C8B-52C3-C6DAD1CD3B55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89511" y="4942007"/>
            <a:ext cx="352257" cy="35225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46C8A9C-042C-0094-853B-5BDC2C656B31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65189" y="5357703"/>
            <a:ext cx="352257" cy="35225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F05DFD7-9B8C-78B3-0380-7D9B4EE64AA5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88527" y="5754071"/>
            <a:ext cx="352257" cy="35225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CA45751-E7CA-D773-AD53-305A0E804A79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90545" y="6166450"/>
            <a:ext cx="355130" cy="35225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5F7370B-7BB4-5AB9-B2E9-71BAB35AD26C}"/>
              </a:ext>
            </a:extLst>
          </p:cNvPr>
          <p:cNvCxnSpPr>
            <a:cxnSpLocks/>
          </p:cNvCxnSpPr>
          <p:nvPr/>
        </p:nvCxnSpPr>
        <p:spPr>
          <a:xfrm flipH="1" flipV="1">
            <a:off x="1736612" y="7010436"/>
            <a:ext cx="716000" cy="1682246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874DC9-CA12-8D83-4C47-7CD8BD641D2D}"/>
              </a:ext>
            </a:extLst>
          </p:cNvPr>
          <p:cNvCxnSpPr>
            <a:cxnSpLocks/>
          </p:cNvCxnSpPr>
          <p:nvPr/>
        </p:nvCxnSpPr>
        <p:spPr>
          <a:xfrm flipH="1" flipV="1">
            <a:off x="1736612" y="7459297"/>
            <a:ext cx="676248" cy="381546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A45BC1-DA51-2304-A8F6-E69618D40D4C}"/>
              </a:ext>
            </a:extLst>
          </p:cNvPr>
          <p:cNvCxnSpPr>
            <a:cxnSpLocks/>
          </p:cNvCxnSpPr>
          <p:nvPr/>
        </p:nvCxnSpPr>
        <p:spPr>
          <a:xfrm flipH="1">
            <a:off x="1736612" y="7010436"/>
            <a:ext cx="716000" cy="830407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45834A-18D9-42F1-1040-538B1F0496C6}"/>
              </a:ext>
            </a:extLst>
          </p:cNvPr>
          <p:cNvCxnSpPr>
            <a:cxnSpLocks/>
          </p:cNvCxnSpPr>
          <p:nvPr/>
        </p:nvCxnSpPr>
        <p:spPr>
          <a:xfrm flipH="1">
            <a:off x="1669299" y="7408283"/>
            <a:ext cx="783313" cy="842113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B35DE10-9059-2DE2-CEEF-4E3E388750AD}"/>
              </a:ext>
            </a:extLst>
          </p:cNvPr>
          <p:cNvCxnSpPr>
            <a:cxnSpLocks/>
          </p:cNvCxnSpPr>
          <p:nvPr/>
        </p:nvCxnSpPr>
        <p:spPr>
          <a:xfrm flipH="1">
            <a:off x="1669299" y="8250396"/>
            <a:ext cx="783313" cy="442286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7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77D12-4D63-4A08-3C1C-0774DF9B7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F031F60-A917-A6A5-AB29-BADF5CC367C7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6575D4-D0B0-636E-A6BE-A937923A3063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F16F719-EFCE-F00D-0397-A29131CD62E8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D37195A-EB06-798F-1034-BF68D9828EF3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59A74B9-04D2-E2CF-E165-B0762D981727}"/>
              </a:ext>
            </a:extLst>
          </p:cNvPr>
          <p:cNvSpPr/>
          <p:nvPr/>
        </p:nvSpPr>
        <p:spPr>
          <a:xfrm>
            <a:off x="203052" y="184207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5C18D-39D3-BFB7-5A83-2DB20F6FD201}"/>
              </a:ext>
            </a:extLst>
          </p:cNvPr>
          <p:cNvSpPr txBox="1"/>
          <p:nvPr/>
        </p:nvSpPr>
        <p:spPr>
          <a:xfrm>
            <a:off x="484801" y="1779491"/>
            <a:ext cx="27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percentage of household water is used in the bathroom?</a:t>
            </a:r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EDCA7355-5452-7948-C9FC-F9C34A2D8F24}"/>
              </a:ext>
            </a:extLst>
          </p:cNvPr>
          <p:cNvSpPr/>
          <p:nvPr/>
        </p:nvSpPr>
        <p:spPr>
          <a:xfrm>
            <a:off x="413497" y="231088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B9B85-8A31-BCE6-0B6F-D11E941A0F18}"/>
              </a:ext>
            </a:extLst>
          </p:cNvPr>
          <p:cNvSpPr txBox="1"/>
          <p:nvPr/>
        </p:nvSpPr>
        <p:spPr>
          <a:xfrm>
            <a:off x="774135" y="2330477"/>
            <a:ext cx="861561" cy="287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30%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D2730206-02CC-41AF-7736-169FD7079BAA}"/>
              </a:ext>
            </a:extLst>
          </p:cNvPr>
          <p:cNvSpPr/>
          <p:nvPr/>
        </p:nvSpPr>
        <p:spPr>
          <a:xfrm>
            <a:off x="414619" y="269333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D3F50E-3B2B-3AB7-C3A2-EC84620E1EEB}"/>
              </a:ext>
            </a:extLst>
          </p:cNvPr>
          <p:cNvSpPr txBox="1"/>
          <p:nvPr/>
        </p:nvSpPr>
        <p:spPr>
          <a:xfrm>
            <a:off x="764418" y="2702178"/>
            <a:ext cx="76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50%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EA20B1-DE26-B9A9-B451-65E4FF8AD92C}"/>
              </a:ext>
            </a:extLst>
          </p:cNvPr>
          <p:cNvSpPr/>
          <p:nvPr/>
        </p:nvSpPr>
        <p:spPr>
          <a:xfrm>
            <a:off x="1742856" y="231710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C3D2AF-9F24-AE78-C21E-755B28F00268}"/>
              </a:ext>
            </a:extLst>
          </p:cNvPr>
          <p:cNvSpPr txBox="1"/>
          <p:nvPr/>
        </p:nvSpPr>
        <p:spPr>
          <a:xfrm>
            <a:off x="2081913" y="2334480"/>
            <a:ext cx="811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70%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FE9B13B-172B-98ED-D191-B7CDB70D1D39}"/>
              </a:ext>
            </a:extLst>
          </p:cNvPr>
          <p:cNvSpPr/>
          <p:nvPr/>
        </p:nvSpPr>
        <p:spPr>
          <a:xfrm>
            <a:off x="1749359" y="269818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721058-5A7F-A5CC-451C-573F6CD5EAF2}"/>
              </a:ext>
            </a:extLst>
          </p:cNvPr>
          <p:cNvSpPr txBox="1"/>
          <p:nvPr/>
        </p:nvSpPr>
        <p:spPr>
          <a:xfrm>
            <a:off x="2075525" y="2706462"/>
            <a:ext cx="873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90%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669E132-D3B3-3FCE-ACD0-5D51D9FD9703}"/>
              </a:ext>
            </a:extLst>
          </p:cNvPr>
          <p:cNvSpPr/>
          <p:nvPr/>
        </p:nvSpPr>
        <p:spPr>
          <a:xfrm>
            <a:off x="208105" y="320511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34195C-39A2-8C22-ABEC-9B1300E5949A}"/>
              </a:ext>
            </a:extLst>
          </p:cNvPr>
          <p:cNvSpPr txBox="1"/>
          <p:nvPr/>
        </p:nvSpPr>
        <p:spPr>
          <a:xfrm>
            <a:off x="491646" y="3152063"/>
            <a:ext cx="278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country uses more water per person than the UK?</a:t>
            </a:r>
          </a:p>
        </p:txBody>
      </p:sp>
      <p:sp>
        <p:nvSpPr>
          <p:cNvPr id="33" name="Rounded Rectangle 43">
            <a:extLst>
              <a:ext uri="{FF2B5EF4-FFF2-40B4-BE49-F238E27FC236}">
                <a16:creationId xmlns:a16="http://schemas.microsoft.com/office/drawing/2014/main" id="{482E3EAF-16D2-ECD5-3CED-E555DA540A87}"/>
              </a:ext>
            </a:extLst>
          </p:cNvPr>
          <p:cNvSpPr/>
          <p:nvPr/>
        </p:nvSpPr>
        <p:spPr>
          <a:xfrm>
            <a:off x="450644" y="376503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9274EF-D2BD-14B9-8CD4-A68A21CF60E3}"/>
              </a:ext>
            </a:extLst>
          </p:cNvPr>
          <p:cNvSpPr txBox="1"/>
          <p:nvPr/>
        </p:nvSpPr>
        <p:spPr>
          <a:xfrm>
            <a:off x="764418" y="3772228"/>
            <a:ext cx="2531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USA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5" name="Rounded Rectangle 46">
            <a:extLst>
              <a:ext uri="{FF2B5EF4-FFF2-40B4-BE49-F238E27FC236}">
                <a16:creationId xmlns:a16="http://schemas.microsoft.com/office/drawing/2014/main" id="{470BB3C1-69DD-0EA5-149E-A0B1BD3A4C24}"/>
              </a:ext>
            </a:extLst>
          </p:cNvPr>
          <p:cNvSpPr/>
          <p:nvPr/>
        </p:nvSpPr>
        <p:spPr>
          <a:xfrm>
            <a:off x="450644" y="425644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1A9EA5-DA51-453A-974C-324AEDFC39E0}"/>
              </a:ext>
            </a:extLst>
          </p:cNvPr>
          <p:cNvSpPr txBox="1"/>
          <p:nvPr/>
        </p:nvSpPr>
        <p:spPr>
          <a:xfrm>
            <a:off x="745022" y="4283949"/>
            <a:ext cx="2608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France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7" name="Rounded Rectangle 48">
            <a:extLst>
              <a:ext uri="{FF2B5EF4-FFF2-40B4-BE49-F238E27FC236}">
                <a16:creationId xmlns:a16="http://schemas.microsoft.com/office/drawing/2014/main" id="{506753CF-D2C3-7E36-BC07-497087563FE9}"/>
              </a:ext>
            </a:extLst>
          </p:cNvPr>
          <p:cNvSpPr/>
          <p:nvPr/>
        </p:nvSpPr>
        <p:spPr>
          <a:xfrm>
            <a:off x="1752689" y="375191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41BFA5-7341-4CF7-00C3-FCD9DB1511DD}"/>
              </a:ext>
            </a:extLst>
          </p:cNvPr>
          <p:cNvSpPr txBox="1"/>
          <p:nvPr/>
        </p:nvSpPr>
        <p:spPr>
          <a:xfrm>
            <a:off x="2099205" y="3766362"/>
            <a:ext cx="2626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India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9" name="Rounded Rectangle 50">
            <a:extLst>
              <a:ext uri="{FF2B5EF4-FFF2-40B4-BE49-F238E27FC236}">
                <a16:creationId xmlns:a16="http://schemas.microsoft.com/office/drawing/2014/main" id="{60FE056F-FF39-9E43-73B9-2FE3F1373EA8}"/>
              </a:ext>
            </a:extLst>
          </p:cNvPr>
          <p:cNvSpPr/>
          <p:nvPr/>
        </p:nvSpPr>
        <p:spPr>
          <a:xfrm>
            <a:off x="1752689" y="427122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7449AD-968A-7614-F7F6-1E0CCA1C9354}"/>
              </a:ext>
            </a:extLst>
          </p:cNvPr>
          <p:cNvSpPr txBox="1"/>
          <p:nvPr/>
        </p:nvSpPr>
        <p:spPr>
          <a:xfrm>
            <a:off x="2071359" y="4288200"/>
            <a:ext cx="2733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Spain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6A4A381-1274-9AC4-E2C0-3796C8D92698}"/>
              </a:ext>
            </a:extLst>
          </p:cNvPr>
          <p:cNvSpPr txBox="1"/>
          <p:nvPr/>
        </p:nvSpPr>
        <p:spPr>
          <a:xfrm>
            <a:off x="270757" y="6548668"/>
            <a:ext cx="4578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More homes have dishwashers and washing. machines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C6936F-3574-9C6C-54A9-C393D63D2731}"/>
              </a:ext>
            </a:extLst>
          </p:cNvPr>
          <p:cNvSpPr txBox="1"/>
          <p:nvPr/>
        </p:nvSpPr>
        <p:spPr>
          <a:xfrm>
            <a:off x="261889" y="7507677"/>
            <a:ext cx="4394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Increased agricultural use of greenhouses.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24D069-DA80-8D9A-F90A-0F6742B03ED0}"/>
              </a:ext>
            </a:extLst>
          </p:cNvPr>
          <p:cNvSpPr txBox="1"/>
          <p:nvPr/>
        </p:nvSpPr>
        <p:spPr>
          <a:xfrm>
            <a:off x="275218" y="7067255"/>
            <a:ext cx="3946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Decrease in UK population.</a:t>
            </a:r>
            <a:endParaRPr lang="en-GB" sz="1400" b="1" noProof="0" dirty="0">
              <a:solidFill>
                <a:srgbClr val="0C3162"/>
              </a:solidFill>
              <a:latin typeface="Cavolini" panose="03000502040302020204" pitchFamily="66" charset="0"/>
              <a:ea typeface="Gaegu Bold"/>
              <a:cs typeface="Cavolini" panose="03000502040302020204" pitchFamily="66" charset="0"/>
              <a:sym typeface="Gaegu Bold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CEE02F-A12A-8E96-30A6-4F0EFBBEB78D}"/>
              </a:ext>
            </a:extLst>
          </p:cNvPr>
          <p:cNvSpPr txBox="1"/>
          <p:nvPr/>
        </p:nvSpPr>
        <p:spPr>
          <a:xfrm>
            <a:off x="292105" y="8006603"/>
            <a:ext cx="4236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More people taking fewer showers.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C855E-84A5-ACB0-AEC1-788B81EF360D}"/>
              </a:ext>
            </a:extLst>
          </p:cNvPr>
          <p:cNvSpPr txBox="1"/>
          <p:nvPr/>
        </p:nvSpPr>
        <p:spPr>
          <a:xfrm>
            <a:off x="466874" y="6064846"/>
            <a:ext cx="61614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Tick all the reasons that contribute to increasing water demand in the UK.</a:t>
            </a:r>
          </a:p>
        </p:txBody>
      </p:sp>
      <p:sp>
        <p:nvSpPr>
          <p:cNvPr id="65" name="Rounded Rectangle 74">
            <a:extLst>
              <a:ext uri="{FF2B5EF4-FFF2-40B4-BE49-F238E27FC236}">
                <a16:creationId xmlns:a16="http://schemas.microsoft.com/office/drawing/2014/main" id="{F7DCCFBA-B4B5-BE5F-A10D-DF22B788E84B}"/>
              </a:ext>
            </a:extLst>
          </p:cNvPr>
          <p:cNvSpPr/>
          <p:nvPr/>
        </p:nvSpPr>
        <p:spPr>
          <a:xfrm>
            <a:off x="5049936" y="657156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6" name="Rounded Rectangle 78">
            <a:extLst>
              <a:ext uri="{FF2B5EF4-FFF2-40B4-BE49-F238E27FC236}">
                <a16:creationId xmlns:a16="http://schemas.microsoft.com/office/drawing/2014/main" id="{6DC73977-6F6C-C64E-DEAB-6195B8451C2E}"/>
              </a:ext>
            </a:extLst>
          </p:cNvPr>
          <p:cNvSpPr/>
          <p:nvPr/>
        </p:nvSpPr>
        <p:spPr>
          <a:xfrm>
            <a:off x="5049936" y="704512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7" name="Rounded Rectangle 83">
            <a:extLst>
              <a:ext uri="{FF2B5EF4-FFF2-40B4-BE49-F238E27FC236}">
                <a16:creationId xmlns:a16="http://schemas.microsoft.com/office/drawing/2014/main" id="{8250E731-6B1F-EE6E-E3D2-3351F60CDA86}"/>
              </a:ext>
            </a:extLst>
          </p:cNvPr>
          <p:cNvSpPr/>
          <p:nvPr/>
        </p:nvSpPr>
        <p:spPr>
          <a:xfrm>
            <a:off x="5049936" y="750899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8" name="Rounded Rectangle 86">
            <a:extLst>
              <a:ext uri="{FF2B5EF4-FFF2-40B4-BE49-F238E27FC236}">
                <a16:creationId xmlns:a16="http://schemas.microsoft.com/office/drawing/2014/main" id="{94C57EBD-C822-2F4D-6FD4-8D5EBFA4EC07}"/>
              </a:ext>
            </a:extLst>
          </p:cNvPr>
          <p:cNvSpPr/>
          <p:nvPr/>
        </p:nvSpPr>
        <p:spPr>
          <a:xfrm>
            <a:off x="5049936" y="798256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7DF4072-4AEC-147C-76DC-04879206172F}"/>
              </a:ext>
            </a:extLst>
          </p:cNvPr>
          <p:cNvSpPr/>
          <p:nvPr/>
        </p:nvSpPr>
        <p:spPr>
          <a:xfrm>
            <a:off x="203052" y="6114345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87D7C0D-967C-A9F8-7E4E-48945D9EE7EA}"/>
              </a:ext>
            </a:extLst>
          </p:cNvPr>
          <p:cNvSpPr/>
          <p:nvPr/>
        </p:nvSpPr>
        <p:spPr>
          <a:xfrm>
            <a:off x="3302129" y="185437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5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24ECCCF-A0AF-0EB0-C6EC-9176BBBA7892}"/>
              </a:ext>
            </a:extLst>
          </p:cNvPr>
          <p:cNvSpPr txBox="1"/>
          <p:nvPr/>
        </p:nvSpPr>
        <p:spPr>
          <a:xfrm>
            <a:off x="3584926" y="1773441"/>
            <a:ext cx="3228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How many litres of water does the average person in the UK use daily?</a:t>
            </a:r>
          </a:p>
        </p:txBody>
      </p:sp>
      <p:sp>
        <p:nvSpPr>
          <p:cNvPr id="71" name="Rounded Rectangle 19">
            <a:extLst>
              <a:ext uri="{FF2B5EF4-FFF2-40B4-BE49-F238E27FC236}">
                <a16:creationId xmlns:a16="http://schemas.microsoft.com/office/drawing/2014/main" id="{15109CB0-3F43-04BE-D06A-B926231C92DB}"/>
              </a:ext>
            </a:extLst>
          </p:cNvPr>
          <p:cNvSpPr/>
          <p:nvPr/>
        </p:nvSpPr>
        <p:spPr>
          <a:xfrm>
            <a:off x="3675575" y="229327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FC3DDE5-414F-00EA-59F4-71BE6EDBAA5C}"/>
              </a:ext>
            </a:extLst>
          </p:cNvPr>
          <p:cNvSpPr txBox="1"/>
          <p:nvPr/>
        </p:nvSpPr>
        <p:spPr>
          <a:xfrm>
            <a:off x="4040087" y="2307780"/>
            <a:ext cx="861561" cy="287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100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3" name="Rounded Rectangle 21">
            <a:extLst>
              <a:ext uri="{FF2B5EF4-FFF2-40B4-BE49-F238E27FC236}">
                <a16:creationId xmlns:a16="http://schemas.microsoft.com/office/drawing/2014/main" id="{76BBF94E-4EF1-C5EE-5B81-60648D1763A4}"/>
              </a:ext>
            </a:extLst>
          </p:cNvPr>
          <p:cNvSpPr/>
          <p:nvPr/>
        </p:nvSpPr>
        <p:spPr>
          <a:xfrm>
            <a:off x="3680301" y="268890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B3CBEF-9A5E-6D33-D4E1-C1FB500E3D9D}"/>
              </a:ext>
            </a:extLst>
          </p:cNvPr>
          <p:cNvSpPr txBox="1"/>
          <p:nvPr/>
        </p:nvSpPr>
        <p:spPr>
          <a:xfrm>
            <a:off x="4040087" y="2708620"/>
            <a:ext cx="76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120</a:t>
            </a:r>
          </a:p>
        </p:txBody>
      </p:sp>
      <p:sp>
        <p:nvSpPr>
          <p:cNvPr id="75" name="Rounded Rectangle 24">
            <a:extLst>
              <a:ext uri="{FF2B5EF4-FFF2-40B4-BE49-F238E27FC236}">
                <a16:creationId xmlns:a16="http://schemas.microsoft.com/office/drawing/2014/main" id="{AA15372C-C854-68E2-8A24-EF0E60CB8DC3}"/>
              </a:ext>
            </a:extLst>
          </p:cNvPr>
          <p:cNvSpPr/>
          <p:nvPr/>
        </p:nvSpPr>
        <p:spPr>
          <a:xfrm>
            <a:off x="5542677" y="229665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0F5FA88-26DB-B1F5-64AA-46B744C4B221}"/>
              </a:ext>
            </a:extLst>
          </p:cNvPr>
          <p:cNvSpPr txBox="1"/>
          <p:nvPr/>
        </p:nvSpPr>
        <p:spPr>
          <a:xfrm>
            <a:off x="5881734" y="2288399"/>
            <a:ext cx="811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149</a:t>
            </a:r>
          </a:p>
        </p:txBody>
      </p:sp>
      <p:sp>
        <p:nvSpPr>
          <p:cNvPr id="77" name="Rounded Rectangle 26">
            <a:extLst>
              <a:ext uri="{FF2B5EF4-FFF2-40B4-BE49-F238E27FC236}">
                <a16:creationId xmlns:a16="http://schemas.microsoft.com/office/drawing/2014/main" id="{3947B136-6410-6407-31C8-EE782C4FB822}"/>
              </a:ext>
            </a:extLst>
          </p:cNvPr>
          <p:cNvSpPr/>
          <p:nvPr/>
        </p:nvSpPr>
        <p:spPr>
          <a:xfrm>
            <a:off x="5542676" y="268890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9F8592-33E3-0CAF-2FDE-C8BE5DE047C9}"/>
              </a:ext>
            </a:extLst>
          </p:cNvPr>
          <p:cNvSpPr txBox="1"/>
          <p:nvPr/>
        </p:nvSpPr>
        <p:spPr>
          <a:xfrm>
            <a:off x="5896061" y="2709023"/>
            <a:ext cx="873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180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85E791A-1D63-F9B5-9E03-82F450BCB90D}"/>
              </a:ext>
            </a:extLst>
          </p:cNvPr>
          <p:cNvSpPr/>
          <p:nvPr/>
        </p:nvSpPr>
        <p:spPr>
          <a:xfrm>
            <a:off x="3302129" y="320918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D79C115-BD3A-B2B9-E900-4949A1BEE032}"/>
              </a:ext>
            </a:extLst>
          </p:cNvPr>
          <p:cNvSpPr txBox="1"/>
          <p:nvPr/>
        </p:nvSpPr>
        <p:spPr>
          <a:xfrm>
            <a:off x="3592340" y="3139826"/>
            <a:ext cx="278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percentage of water in the UK is used in homes?</a:t>
            </a:r>
          </a:p>
        </p:txBody>
      </p:sp>
      <p:sp>
        <p:nvSpPr>
          <p:cNvPr id="81" name="Rounded Rectangle 43">
            <a:extLst>
              <a:ext uri="{FF2B5EF4-FFF2-40B4-BE49-F238E27FC236}">
                <a16:creationId xmlns:a16="http://schemas.microsoft.com/office/drawing/2014/main" id="{25E4A74E-5423-B8AB-61B3-C48003D1280B}"/>
              </a:ext>
            </a:extLst>
          </p:cNvPr>
          <p:cNvSpPr/>
          <p:nvPr/>
        </p:nvSpPr>
        <p:spPr>
          <a:xfrm>
            <a:off x="3547578" y="374617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0598FD4-BD31-69E4-A997-2547884B4885}"/>
              </a:ext>
            </a:extLst>
          </p:cNvPr>
          <p:cNvSpPr txBox="1"/>
          <p:nvPr/>
        </p:nvSpPr>
        <p:spPr>
          <a:xfrm>
            <a:off x="3887923" y="3751031"/>
            <a:ext cx="863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25%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3" name="Rounded Rectangle 46">
            <a:extLst>
              <a:ext uri="{FF2B5EF4-FFF2-40B4-BE49-F238E27FC236}">
                <a16:creationId xmlns:a16="http://schemas.microsoft.com/office/drawing/2014/main" id="{AEE32A58-99F6-CE8F-1C52-AE612B990E07}"/>
              </a:ext>
            </a:extLst>
          </p:cNvPr>
          <p:cNvSpPr/>
          <p:nvPr/>
        </p:nvSpPr>
        <p:spPr>
          <a:xfrm>
            <a:off x="3547578" y="423757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7672FDA-C5F3-DAB6-C8D7-0735E2FDE545}"/>
              </a:ext>
            </a:extLst>
          </p:cNvPr>
          <p:cNvSpPr txBox="1"/>
          <p:nvPr/>
        </p:nvSpPr>
        <p:spPr>
          <a:xfrm>
            <a:off x="3891498" y="4262664"/>
            <a:ext cx="979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50%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5" name="Rounded Rectangle 48">
            <a:extLst>
              <a:ext uri="{FF2B5EF4-FFF2-40B4-BE49-F238E27FC236}">
                <a16:creationId xmlns:a16="http://schemas.microsoft.com/office/drawing/2014/main" id="{9082CAB1-6F21-9E18-DE72-9085573CFBCD}"/>
              </a:ext>
            </a:extLst>
          </p:cNvPr>
          <p:cNvSpPr/>
          <p:nvPr/>
        </p:nvSpPr>
        <p:spPr>
          <a:xfrm>
            <a:off x="4849623" y="373305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86" name="Rounded Rectangle 50">
            <a:extLst>
              <a:ext uri="{FF2B5EF4-FFF2-40B4-BE49-F238E27FC236}">
                <a16:creationId xmlns:a16="http://schemas.microsoft.com/office/drawing/2014/main" id="{F5995CF1-CA4A-8A1B-819A-456A762ACAF6}"/>
              </a:ext>
            </a:extLst>
          </p:cNvPr>
          <p:cNvSpPr/>
          <p:nvPr/>
        </p:nvSpPr>
        <p:spPr>
          <a:xfrm>
            <a:off x="4849623" y="423613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FC3B58C-C4D5-7ED8-DE0E-CF3979E5C9D6}"/>
              </a:ext>
            </a:extLst>
          </p:cNvPr>
          <p:cNvSpPr txBox="1"/>
          <p:nvPr/>
        </p:nvSpPr>
        <p:spPr>
          <a:xfrm>
            <a:off x="5196591" y="3749487"/>
            <a:ext cx="1178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60%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AB26048-9B5A-CDC6-44C1-17BDCABEF4B0}"/>
              </a:ext>
            </a:extLst>
          </p:cNvPr>
          <p:cNvSpPr txBox="1"/>
          <p:nvPr/>
        </p:nvSpPr>
        <p:spPr>
          <a:xfrm>
            <a:off x="5206888" y="4255299"/>
            <a:ext cx="120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75%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90D59A9-CE35-190A-3863-56F1D0C1B8C3}"/>
              </a:ext>
            </a:extLst>
          </p:cNvPr>
          <p:cNvSpPr/>
          <p:nvPr/>
        </p:nvSpPr>
        <p:spPr>
          <a:xfrm>
            <a:off x="208104" y="473878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8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A35075-3928-B923-0BF0-20FB26768C9B}"/>
              </a:ext>
            </a:extLst>
          </p:cNvPr>
          <p:cNvSpPr txBox="1"/>
          <p:nvPr/>
        </p:nvSpPr>
        <p:spPr>
          <a:xfrm>
            <a:off x="494510" y="4688623"/>
            <a:ext cx="588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Rank the following from most to least in terms of how much water they use in the UK (1 = most, 4 = least):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8FE473D-F889-144E-029C-A12E34DA4819}"/>
              </a:ext>
            </a:extLst>
          </p:cNvPr>
          <p:cNvSpPr txBox="1"/>
          <p:nvPr/>
        </p:nvSpPr>
        <p:spPr>
          <a:xfrm>
            <a:off x="304878" y="5215879"/>
            <a:ext cx="2480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a) Homes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C094A86-62B9-3839-D5A9-313F5FD5A81C}"/>
              </a:ext>
            </a:extLst>
          </p:cNvPr>
          <p:cNvSpPr txBox="1"/>
          <p:nvPr/>
        </p:nvSpPr>
        <p:spPr>
          <a:xfrm>
            <a:off x="304878" y="5615235"/>
            <a:ext cx="2480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b) Agriculture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043CF46-DE51-D2F3-58C7-E60F88A41E7C}"/>
              </a:ext>
            </a:extLst>
          </p:cNvPr>
          <p:cNvSpPr txBox="1"/>
          <p:nvPr/>
        </p:nvSpPr>
        <p:spPr>
          <a:xfrm>
            <a:off x="3453650" y="5166972"/>
            <a:ext cx="2548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c) </a:t>
            </a:r>
            <a:r>
              <a:rPr lang="en-GB" sz="12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Industry</a:t>
            </a:r>
            <a:endParaRPr lang="en-GB" sz="1200" b="1" noProof="0" dirty="0">
              <a:solidFill>
                <a:srgbClr val="0C3162"/>
              </a:solidFill>
              <a:latin typeface="Cavolini" panose="03000502040302020204" pitchFamily="66" charset="0"/>
              <a:ea typeface="Gaegu Bold"/>
              <a:cs typeface="Cavolini" panose="03000502040302020204" pitchFamily="66" charset="0"/>
              <a:sym typeface="Gaegu Bold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165C1A-F607-A4E2-B85D-6DC2ED881986}"/>
              </a:ext>
            </a:extLst>
          </p:cNvPr>
          <p:cNvSpPr txBox="1"/>
          <p:nvPr/>
        </p:nvSpPr>
        <p:spPr>
          <a:xfrm>
            <a:off x="3453650" y="5566589"/>
            <a:ext cx="25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d) </a:t>
            </a: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Public services (e.g. hospitals schools etc)</a:t>
            </a:r>
          </a:p>
        </p:txBody>
      </p:sp>
      <p:sp>
        <p:nvSpPr>
          <p:cNvPr id="95" name="Rounded Rectangle 31">
            <a:extLst>
              <a:ext uri="{FF2B5EF4-FFF2-40B4-BE49-F238E27FC236}">
                <a16:creationId xmlns:a16="http://schemas.microsoft.com/office/drawing/2014/main" id="{09E1B2EB-0AB9-061E-1C78-99170C8FF8F9}"/>
              </a:ext>
            </a:extLst>
          </p:cNvPr>
          <p:cNvSpPr/>
          <p:nvPr/>
        </p:nvSpPr>
        <p:spPr>
          <a:xfrm>
            <a:off x="2870211" y="516005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81A031"/>
                </a:solidFill>
              </a:rPr>
              <a:t>1</a:t>
            </a:r>
          </a:p>
        </p:txBody>
      </p:sp>
      <p:sp>
        <p:nvSpPr>
          <p:cNvPr id="96" name="Rounded Rectangle 31">
            <a:extLst>
              <a:ext uri="{FF2B5EF4-FFF2-40B4-BE49-F238E27FC236}">
                <a16:creationId xmlns:a16="http://schemas.microsoft.com/office/drawing/2014/main" id="{FB9C9745-D23A-44D4-97A7-077D0A027945}"/>
              </a:ext>
            </a:extLst>
          </p:cNvPr>
          <p:cNvSpPr/>
          <p:nvPr/>
        </p:nvSpPr>
        <p:spPr>
          <a:xfrm>
            <a:off x="2869630" y="56184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81A031"/>
                </a:solidFill>
              </a:rPr>
              <a:t>3</a:t>
            </a:r>
          </a:p>
        </p:txBody>
      </p:sp>
      <p:sp>
        <p:nvSpPr>
          <p:cNvPr id="97" name="Rounded Rectangle 31">
            <a:extLst>
              <a:ext uri="{FF2B5EF4-FFF2-40B4-BE49-F238E27FC236}">
                <a16:creationId xmlns:a16="http://schemas.microsoft.com/office/drawing/2014/main" id="{7067E31D-C145-F75E-72C1-8C4160EEF5DD}"/>
              </a:ext>
            </a:extLst>
          </p:cNvPr>
          <p:cNvSpPr/>
          <p:nvPr/>
        </p:nvSpPr>
        <p:spPr>
          <a:xfrm>
            <a:off x="6025113" y="51534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81A031"/>
                </a:solidFill>
              </a:rPr>
              <a:t>2</a:t>
            </a:r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4D6FF73B-D58E-4735-B2E3-CFAD00F1D6A4}"/>
              </a:ext>
            </a:extLst>
          </p:cNvPr>
          <p:cNvSpPr/>
          <p:nvPr/>
        </p:nvSpPr>
        <p:spPr>
          <a:xfrm>
            <a:off x="6021968" y="564082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81A031"/>
                </a:solidFill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89458BD-EE42-6BC5-A4BE-127665D8AE48}"/>
              </a:ext>
            </a:extLst>
          </p:cNvPr>
          <p:cNvSpPr txBox="1"/>
          <p:nvPr/>
        </p:nvSpPr>
        <p:spPr>
          <a:xfrm>
            <a:off x="316745" y="8491020"/>
            <a:ext cx="4236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Increased car ownership.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A9F420A-7943-1980-E643-5B4578C80098}"/>
              </a:ext>
            </a:extLst>
          </p:cNvPr>
          <p:cNvSpPr txBox="1"/>
          <p:nvPr/>
        </p:nvSpPr>
        <p:spPr>
          <a:xfrm>
            <a:off x="340082" y="9015590"/>
            <a:ext cx="4236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Factories needing water for production.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3" name="Rounded Rectangle 86">
            <a:extLst>
              <a:ext uri="{FF2B5EF4-FFF2-40B4-BE49-F238E27FC236}">
                <a16:creationId xmlns:a16="http://schemas.microsoft.com/office/drawing/2014/main" id="{B2FB312F-DD59-E4B3-D35D-B1D381B6919A}"/>
              </a:ext>
            </a:extLst>
          </p:cNvPr>
          <p:cNvSpPr/>
          <p:nvPr/>
        </p:nvSpPr>
        <p:spPr>
          <a:xfrm>
            <a:off x="5047461" y="847089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4" name="Rounded Rectangle 86">
            <a:extLst>
              <a:ext uri="{FF2B5EF4-FFF2-40B4-BE49-F238E27FC236}">
                <a16:creationId xmlns:a16="http://schemas.microsoft.com/office/drawing/2014/main" id="{EABAEA0B-64C2-E8FE-5EEE-52235C386FCC}"/>
              </a:ext>
            </a:extLst>
          </p:cNvPr>
          <p:cNvSpPr/>
          <p:nvPr/>
        </p:nvSpPr>
        <p:spPr>
          <a:xfrm>
            <a:off x="5047461" y="897772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822705F-D109-586B-AEA8-9D6190C17F4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4934" y="2252086"/>
            <a:ext cx="352257" cy="3522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4BC5352-4B0E-9F79-C232-7AF2D00A70F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8884" y="4173379"/>
            <a:ext cx="352257" cy="35225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6BBB465-2296-8776-323F-A1B17CE0BC1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1874" y="2209841"/>
            <a:ext cx="352257" cy="35225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F1F3368-2130-B5E4-046D-BD455F95AB3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237" y="3698070"/>
            <a:ext cx="352257" cy="3522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1910370-0225-06A2-CDFA-1EADA1B9FB3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8802" y="6501181"/>
            <a:ext cx="352257" cy="35225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2C1FA35-D644-3E01-7BD1-EF25ABA17C8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3706" y="7440148"/>
            <a:ext cx="352257" cy="35225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915090F-CAA3-0326-3D16-385F27947CA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7996" y="8398520"/>
            <a:ext cx="352257" cy="35225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ED07666-1CF9-FF1F-A8F1-7C90240DF90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3540" y="8909780"/>
            <a:ext cx="352257" cy="35225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A3B8F36-46DF-66B3-139C-E90F2EC0EAEA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92B5F42-BBF3-3159-2D39-BFD7D4DAE9B3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1CFFA94C-49BC-99A2-F349-30072BAB32BF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AC646DE8-6318-B90C-68BB-6B4B4820AD3C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45" name="Group 5">
            <a:extLst>
              <a:ext uri="{FF2B5EF4-FFF2-40B4-BE49-F238E27FC236}">
                <a16:creationId xmlns:a16="http://schemas.microsoft.com/office/drawing/2014/main" id="{DDCCD974-A861-E4AC-3EBC-9ACBC72B4404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12D6C18-2E8B-9B8D-56DF-0D977B4130F6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CA36470-5724-6B69-E3CF-9E4FC6A0C359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FFB0C90-BB45-4276-40FF-11E2FEC86295}"/>
              </a:ext>
            </a:extLst>
          </p:cNvPr>
          <p:cNvSpPr txBox="1"/>
          <p:nvPr/>
        </p:nvSpPr>
        <p:spPr>
          <a:xfrm>
            <a:off x="864107" y="1283927"/>
            <a:ext cx="5373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Changing Demand for Water in the UK</a:t>
            </a:r>
            <a:endParaRPr lang="en-GB" sz="24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A258C3-FB4A-E411-04A5-BF3BBD454CB8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17D5A9-3F3C-D829-5734-6D20852B8031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</p:spTree>
    <p:extLst>
      <p:ext uri="{BB962C8B-B14F-4D97-AF65-F5344CB8AC3E}">
        <p14:creationId xmlns:p14="http://schemas.microsoft.com/office/powerpoint/2010/main" val="45068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2E5DA-0245-4316-094F-24490315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06EF2FE-810F-3D57-D0B9-F6E65A25D475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>
              <a:gd name="adj" fmla="val 3894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F18391B-7DE5-0079-FA2E-78F1472C1907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0DA9862-B2AD-4168-0AC2-F0EA8937C2EA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CC7081E-DDAA-5F03-3D3D-29DBB9E02B2C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A1896AC-37B1-4687-2FC8-B4D7434A7BF6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3A80B0FF-E378-69CC-7A5E-D6226440A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0FFDB71-D10D-9FFB-66F2-5E97361F4753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9A4F29B-D326-32C5-0ACC-0B07FE56ABCE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BD2DBA15-337D-F0DC-E5D0-0158D614F11C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EDD3BB99-65AF-E3D2-518B-9BB1FAB70656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D1B1E2B2-4910-E80D-18CC-6480EF9EDE5E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252A5770-0724-A659-AC31-AE2CC905FAC3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719A7B-5AB9-A93D-AF23-ADF3A219B475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8FA39D0-6642-2FE1-184A-FFA150A5BAA9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169EFC2-1F5D-B590-B5BD-77F32DFF4215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7F5B20-ABCC-5033-C892-EA569D91FE74}"/>
              </a:ext>
            </a:extLst>
          </p:cNvPr>
          <p:cNvSpPr/>
          <p:nvPr/>
        </p:nvSpPr>
        <p:spPr>
          <a:xfrm>
            <a:off x="214188" y="186711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1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C34BC-9C5E-C440-09D3-6E26AF2DE14F}"/>
              </a:ext>
            </a:extLst>
          </p:cNvPr>
          <p:cNvSpPr txBox="1"/>
          <p:nvPr/>
        </p:nvSpPr>
        <p:spPr>
          <a:xfrm>
            <a:off x="509649" y="1844302"/>
            <a:ext cx="619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Fill in the blanks using these words: cleanliness, rivers, lakes, human, activities, control, reduce, pollution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41FBE-2737-3E12-3A78-4226F3F7B648}"/>
              </a:ext>
            </a:extLst>
          </p:cNvPr>
          <p:cNvSpPr txBox="1"/>
          <p:nvPr/>
        </p:nvSpPr>
        <p:spPr>
          <a:xfrm>
            <a:off x="162041" y="2293420"/>
            <a:ext cx="6634003" cy="117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Water quality refers to the level of __________ of water in __________, __________, and other water bodies.</a:t>
            </a:r>
          </a:p>
          <a:p>
            <a:pPr>
              <a:lnSpc>
                <a:spcPct val="150000"/>
              </a:lnSpc>
            </a:pP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Pollution management involves __________ __________ taken to __________ and __________ water __________.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7BCE66-39DA-4B05-144A-687B3A7B231E}"/>
              </a:ext>
            </a:extLst>
          </p:cNvPr>
          <p:cNvSpPr/>
          <p:nvPr/>
        </p:nvSpPr>
        <p:spPr>
          <a:xfrm>
            <a:off x="222366" y="352666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02EB38-8FC1-4731-F2A9-EB66F0CA01D0}"/>
              </a:ext>
            </a:extLst>
          </p:cNvPr>
          <p:cNvSpPr txBox="1"/>
          <p:nvPr/>
        </p:nvSpPr>
        <p:spPr>
          <a:xfrm>
            <a:off x="515334" y="3486798"/>
            <a:ext cx="4452001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594192-AB07-BEAC-9DA7-7781086EF94E}"/>
              </a:ext>
            </a:extLst>
          </p:cNvPr>
          <p:cNvSpPr txBox="1"/>
          <p:nvPr/>
        </p:nvSpPr>
        <p:spPr>
          <a:xfrm>
            <a:off x="157820" y="3826991"/>
            <a:ext cx="49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Polluted water reduces the amount of clean water available for use.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20671E-30CE-95F6-9098-2995488D70DA}"/>
              </a:ext>
            </a:extLst>
          </p:cNvPr>
          <p:cNvSpPr txBox="1"/>
          <p:nvPr/>
        </p:nvSpPr>
        <p:spPr>
          <a:xfrm>
            <a:off x="164582" y="4246370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Most surface water bodies in the UK currently achieve high or good ecological status.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FADAC8-1DB2-605B-9F40-5D56DD879B03}"/>
              </a:ext>
            </a:extLst>
          </p:cNvPr>
          <p:cNvSpPr txBox="1"/>
          <p:nvPr/>
        </p:nvSpPr>
        <p:spPr>
          <a:xfrm>
            <a:off x="182549" y="4662331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Rivers and lakes generally have better water quality than coastal waters.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DD1B8D7-E18E-E44E-D6AE-B47A77432A70}"/>
              </a:ext>
            </a:extLst>
          </p:cNvPr>
          <p:cNvSpPr txBox="1"/>
          <p:nvPr/>
        </p:nvSpPr>
        <p:spPr>
          <a:xfrm>
            <a:off x="5002954" y="3526284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D5C327-24A4-F6ED-0C4E-5F8F5C298B5E}"/>
              </a:ext>
            </a:extLst>
          </p:cNvPr>
          <p:cNvSpPr txBox="1"/>
          <p:nvPr/>
        </p:nvSpPr>
        <p:spPr>
          <a:xfrm>
            <a:off x="5802771" y="3520948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70" name="Rounded Rectangle 31">
            <a:extLst>
              <a:ext uri="{FF2B5EF4-FFF2-40B4-BE49-F238E27FC236}">
                <a16:creationId xmlns:a16="http://schemas.microsoft.com/office/drawing/2014/main" id="{B33BD446-AD41-CF03-9291-46B1F6E2926A}"/>
              </a:ext>
            </a:extLst>
          </p:cNvPr>
          <p:cNvSpPr/>
          <p:nvPr/>
        </p:nvSpPr>
        <p:spPr>
          <a:xfrm>
            <a:off x="5231793" y="384311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1" name="Rounded Rectangle 32">
            <a:extLst>
              <a:ext uri="{FF2B5EF4-FFF2-40B4-BE49-F238E27FC236}">
                <a16:creationId xmlns:a16="http://schemas.microsoft.com/office/drawing/2014/main" id="{DB5DBA55-0DFD-932F-7B02-178738655DF2}"/>
              </a:ext>
            </a:extLst>
          </p:cNvPr>
          <p:cNvSpPr/>
          <p:nvPr/>
        </p:nvSpPr>
        <p:spPr>
          <a:xfrm>
            <a:off x="6040648" y="383822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2" name="Rounded Rectangle 34">
            <a:extLst>
              <a:ext uri="{FF2B5EF4-FFF2-40B4-BE49-F238E27FC236}">
                <a16:creationId xmlns:a16="http://schemas.microsoft.com/office/drawing/2014/main" id="{1521C9C3-8E59-5C60-EA7F-1866EC03D8CF}"/>
              </a:ext>
            </a:extLst>
          </p:cNvPr>
          <p:cNvSpPr/>
          <p:nvPr/>
        </p:nvSpPr>
        <p:spPr>
          <a:xfrm>
            <a:off x="5231793" y="427633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3" name="Rounded Rectangle 37">
            <a:extLst>
              <a:ext uri="{FF2B5EF4-FFF2-40B4-BE49-F238E27FC236}">
                <a16:creationId xmlns:a16="http://schemas.microsoft.com/office/drawing/2014/main" id="{EA1C2A3F-E428-6E94-EF1D-6260948C1CC4}"/>
              </a:ext>
            </a:extLst>
          </p:cNvPr>
          <p:cNvSpPr/>
          <p:nvPr/>
        </p:nvSpPr>
        <p:spPr>
          <a:xfrm>
            <a:off x="6040648" y="428110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4" name="Rounded Rectangle 38">
            <a:extLst>
              <a:ext uri="{FF2B5EF4-FFF2-40B4-BE49-F238E27FC236}">
                <a16:creationId xmlns:a16="http://schemas.microsoft.com/office/drawing/2014/main" id="{6C5C6B46-706A-DBF2-3479-C784B68C507A}"/>
              </a:ext>
            </a:extLst>
          </p:cNvPr>
          <p:cNvSpPr/>
          <p:nvPr/>
        </p:nvSpPr>
        <p:spPr>
          <a:xfrm>
            <a:off x="5241693" y="471185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5" name="Rounded Rectangle 40">
            <a:extLst>
              <a:ext uri="{FF2B5EF4-FFF2-40B4-BE49-F238E27FC236}">
                <a16:creationId xmlns:a16="http://schemas.microsoft.com/office/drawing/2014/main" id="{22934D72-5971-0391-FA13-6D054ED08E6A}"/>
              </a:ext>
            </a:extLst>
          </p:cNvPr>
          <p:cNvSpPr/>
          <p:nvPr/>
        </p:nvSpPr>
        <p:spPr>
          <a:xfrm>
            <a:off x="6040648" y="471185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E18FB35-9CAB-15F6-4A21-C9DF2767730B}"/>
              </a:ext>
            </a:extLst>
          </p:cNvPr>
          <p:cNvSpPr/>
          <p:nvPr/>
        </p:nvSpPr>
        <p:spPr>
          <a:xfrm>
            <a:off x="228732" y="660751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D35E4C0-E9CB-BA1C-6DC8-0981A15E3A0A}"/>
              </a:ext>
            </a:extLst>
          </p:cNvPr>
          <p:cNvSpPr txBox="1"/>
          <p:nvPr/>
        </p:nvSpPr>
        <p:spPr>
          <a:xfrm>
            <a:off x="540301" y="6633414"/>
            <a:ext cx="6205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the pollution sources on the left to their correct description.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2AB46841-C008-7296-6794-8647B15EAA96}"/>
              </a:ext>
            </a:extLst>
          </p:cNvPr>
          <p:cNvGraphicFramePr>
            <a:graphicFrameLocks noGrp="1"/>
          </p:cNvGraphicFramePr>
          <p:nvPr/>
        </p:nvGraphicFramePr>
        <p:xfrm>
          <a:off x="182463" y="6896865"/>
          <a:ext cx="6574000" cy="2093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943">
                  <a:extLst>
                    <a:ext uri="{9D8B030D-6E8A-4147-A177-3AD203B41FA5}">
                      <a16:colId xmlns:a16="http://schemas.microsoft.com/office/drawing/2014/main" val="35195681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06627078"/>
                    </a:ext>
                  </a:extLst>
                </a:gridCol>
                <a:gridCol w="4330777">
                  <a:extLst>
                    <a:ext uri="{9D8B030D-6E8A-4147-A177-3AD203B41FA5}">
                      <a16:colId xmlns:a16="http://schemas.microsoft.com/office/drawing/2014/main" val="4215754523"/>
                    </a:ext>
                  </a:extLst>
                </a:gridCol>
              </a:tblGrid>
              <a:tr h="383023">
                <a:tc>
                  <a:txBody>
                    <a:bodyPr/>
                    <a:lstStyle/>
                    <a:p>
                      <a:pPr algn="l"/>
                      <a:r>
                        <a:rPr lang="en-GB" sz="1200" b="1" u="none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Agricultural pollution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u="none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Untreated waste released during heavy rainfall.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8146275"/>
                  </a:ext>
                </a:extLst>
              </a:tr>
              <a:tr h="417674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Urban run-off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Chemicals entering water from factories.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444584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0C3162"/>
                          </a:solidFill>
                          <a:effectLst/>
                          <a:latin typeface="Cavolini" panose="03000502040302020204" pitchFamily="66" charset="0"/>
                          <a:ea typeface="MS Mincho" panose="02020609040205080304" pitchFamily="49" charset="-128"/>
                          <a:cs typeface="Cavolini" panose="03000502040302020204" pitchFamily="66" charset="0"/>
                        </a:rPr>
                        <a:t>Sewage pollution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Nutrients washed from fertilisers into rivers during rainfall.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5184682"/>
                  </a:ext>
                </a:extLst>
              </a:tr>
              <a:tr h="417674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Industrial pollution</a:t>
                      </a:r>
                      <a:endParaRPr lang="en-GB" sz="1200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Heavy metals from old mines and industrial sites.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9534593"/>
                  </a:ext>
                </a:extLst>
              </a:tr>
              <a:tr h="41767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Historical pollution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Oils and metals washed from roads into drains.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9076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38CD65C-5476-975A-04DC-8D44EE587508}"/>
              </a:ext>
            </a:extLst>
          </p:cNvPr>
          <p:cNvSpPr txBox="1"/>
          <p:nvPr/>
        </p:nvSpPr>
        <p:spPr>
          <a:xfrm>
            <a:off x="3047015" y="2341151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pollution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87985-F9FA-ECD8-A707-EDF64A72DB20}"/>
              </a:ext>
            </a:extLst>
          </p:cNvPr>
          <p:cNvSpPr txBox="1"/>
          <p:nvPr/>
        </p:nvSpPr>
        <p:spPr>
          <a:xfrm>
            <a:off x="4948102" y="2345984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rivers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C9AA25-C0A4-223B-348B-0000EA0F2422}"/>
              </a:ext>
            </a:extLst>
          </p:cNvPr>
          <p:cNvSpPr txBox="1"/>
          <p:nvPr/>
        </p:nvSpPr>
        <p:spPr>
          <a:xfrm>
            <a:off x="166869" y="2608723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lakes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7D3EC-5BD3-21DC-1246-6E09EACBBEEF}"/>
              </a:ext>
            </a:extLst>
          </p:cNvPr>
          <p:cNvSpPr txBox="1"/>
          <p:nvPr/>
        </p:nvSpPr>
        <p:spPr>
          <a:xfrm>
            <a:off x="2810220" y="2880564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human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923760-E311-8FB3-D78C-7360339761CE}"/>
              </a:ext>
            </a:extLst>
          </p:cNvPr>
          <p:cNvSpPr txBox="1"/>
          <p:nvPr/>
        </p:nvSpPr>
        <p:spPr>
          <a:xfrm>
            <a:off x="3749073" y="2880564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activities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26878B-3C8D-F803-E4BC-CFE17C60A63F}"/>
              </a:ext>
            </a:extLst>
          </p:cNvPr>
          <p:cNvSpPr txBox="1"/>
          <p:nvPr/>
        </p:nvSpPr>
        <p:spPr>
          <a:xfrm>
            <a:off x="5456874" y="2874681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F7B703-C2FF-A584-20AE-0A53337E7C43}"/>
              </a:ext>
            </a:extLst>
          </p:cNvPr>
          <p:cNvSpPr txBox="1"/>
          <p:nvPr/>
        </p:nvSpPr>
        <p:spPr>
          <a:xfrm>
            <a:off x="528494" y="3150424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reduce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E7CC61-BC18-C27F-C4CA-68CDFEF1B5F9}"/>
              </a:ext>
            </a:extLst>
          </p:cNvPr>
          <p:cNvSpPr txBox="1"/>
          <p:nvPr/>
        </p:nvSpPr>
        <p:spPr>
          <a:xfrm>
            <a:off x="2008145" y="3155505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pollution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921E69-D270-3A32-C96F-BE4700CF6B73}"/>
              </a:ext>
            </a:extLst>
          </p:cNvPr>
          <p:cNvCxnSpPr>
            <a:cxnSpLocks/>
          </p:cNvCxnSpPr>
          <p:nvPr/>
        </p:nvCxnSpPr>
        <p:spPr>
          <a:xfrm flipH="1" flipV="1">
            <a:off x="2119745" y="7131705"/>
            <a:ext cx="331554" cy="774865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17BED3-B4DF-65B7-1E2F-B73D88D6BE56}"/>
              </a:ext>
            </a:extLst>
          </p:cNvPr>
          <p:cNvCxnSpPr>
            <a:cxnSpLocks/>
          </p:cNvCxnSpPr>
          <p:nvPr/>
        </p:nvCxnSpPr>
        <p:spPr>
          <a:xfrm flipH="1" flipV="1">
            <a:off x="2119745" y="7514578"/>
            <a:ext cx="331554" cy="1244834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A4555A-4E8E-D2F7-339B-7B7A504D1C35}"/>
              </a:ext>
            </a:extLst>
          </p:cNvPr>
          <p:cNvCxnSpPr>
            <a:cxnSpLocks/>
          </p:cNvCxnSpPr>
          <p:nvPr/>
        </p:nvCxnSpPr>
        <p:spPr>
          <a:xfrm flipV="1">
            <a:off x="2119745" y="7090580"/>
            <a:ext cx="331554" cy="863094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8E74D8-50C4-2739-FC49-DC90F0F716A3}"/>
              </a:ext>
            </a:extLst>
          </p:cNvPr>
          <p:cNvCxnSpPr>
            <a:cxnSpLocks/>
          </p:cNvCxnSpPr>
          <p:nvPr/>
        </p:nvCxnSpPr>
        <p:spPr>
          <a:xfrm flipV="1">
            <a:off x="2119745" y="7513399"/>
            <a:ext cx="331554" cy="863094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B022BE-BEB4-5E15-EAD8-523B5E455356}"/>
              </a:ext>
            </a:extLst>
          </p:cNvPr>
          <p:cNvCxnSpPr>
            <a:cxnSpLocks/>
          </p:cNvCxnSpPr>
          <p:nvPr/>
        </p:nvCxnSpPr>
        <p:spPr>
          <a:xfrm flipV="1">
            <a:off x="2119745" y="8356431"/>
            <a:ext cx="331554" cy="496495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D58BF10-F0AC-98B5-BF3C-688305DCF873}"/>
              </a:ext>
            </a:extLst>
          </p:cNvPr>
          <p:cNvSpPr txBox="1"/>
          <p:nvPr/>
        </p:nvSpPr>
        <p:spPr>
          <a:xfrm>
            <a:off x="745094" y="1295542"/>
            <a:ext cx="53732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Water Quality and Pollution Management in the UK</a:t>
            </a:r>
            <a:endParaRPr lang="en-GB" sz="17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7AD96D8C-3476-E64A-1774-1E6FF48F212A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2336" y="3790267"/>
            <a:ext cx="352257" cy="352257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F3B7CFDD-5942-E690-9D0B-3C223A42A031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2522" y="4202510"/>
            <a:ext cx="352257" cy="35225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DF1AC5B-C87C-8E1E-01DD-EC0F13F6818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1613" y="4644527"/>
            <a:ext cx="352257" cy="352257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2718B06D-11F6-6652-02F9-C574D3F990E8}"/>
              </a:ext>
            </a:extLst>
          </p:cNvPr>
          <p:cNvSpPr/>
          <p:nvPr/>
        </p:nvSpPr>
        <p:spPr>
          <a:xfrm>
            <a:off x="211864" y="515466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3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F9C927-33DB-9FDF-B110-923AFB0B1383}"/>
              </a:ext>
            </a:extLst>
          </p:cNvPr>
          <p:cNvSpPr txBox="1"/>
          <p:nvPr/>
        </p:nvSpPr>
        <p:spPr>
          <a:xfrm>
            <a:off x="498270" y="5104503"/>
            <a:ext cx="588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statement best describes the recent trend in the quality of surface water bodies in the UK?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13F88F-98AB-EC64-4BD7-AC16E3A070B0}"/>
              </a:ext>
            </a:extLst>
          </p:cNvPr>
          <p:cNvSpPr txBox="1"/>
          <p:nvPr/>
        </p:nvSpPr>
        <p:spPr>
          <a:xfrm>
            <a:off x="900924" y="5496676"/>
            <a:ext cx="277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a) Water quality has improved  </a:t>
            </a:r>
            <a:b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rapidly every year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7D51BA-EDB5-9CB5-F0FA-BE8811CFBD38}"/>
              </a:ext>
            </a:extLst>
          </p:cNvPr>
          <p:cNvSpPr txBox="1"/>
          <p:nvPr/>
        </p:nvSpPr>
        <p:spPr>
          <a:xfrm>
            <a:off x="900924" y="5968769"/>
            <a:ext cx="289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b) Water quality has remained </a:t>
            </a:r>
            <a:b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broadly stable with little </a:t>
            </a:r>
          </a:p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recent improvement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3BC170-40D9-8E19-30A3-F582AA90B417}"/>
              </a:ext>
            </a:extLst>
          </p:cNvPr>
          <p:cNvSpPr txBox="1"/>
          <p:nvPr/>
        </p:nvSpPr>
        <p:spPr>
          <a:xfrm>
            <a:off x="4070478" y="5582852"/>
            <a:ext cx="289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c) </a:t>
            </a:r>
            <a:r>
              <a:rPr lang="en-GB" sz="12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Water quality has declined </a:t>
            </a:r>
            <a:br>
              <a:rPr lang="en-GB" sz="12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sharply since 2009</a:t>
            </a:r>
            <a:endParaRPr lang="en-GB" sz="1200" b="1" noProof="0" dirty="0">
              <a:solidFill>
                <a:srgbClr val="0C3162"/>
              </a:solidFill>
              <a:latin typeface="Cavolini" panose="03000502040302020204" pitchFamily="66" charset="0"/>
              <a:ea typeface="Gaegu Bold"/>
              <a:cs typeface="Cavolini" panose="03000502040302020204" pitchFamily="66" charset="0"/>
              <a:sym typeface="Gaegu 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A3AC1B-43F0-370A-239F-638EB0FE65E8}"/>
              </a:ext>
            </a:extLst>
          </p:cNvPr>
          <p:cNvSpPr txBox="1"/>
          <p:nvPr/>
        </p:nvSpPr>
        <p:spPr>
          <a:xfrm>
            <a:off x="4070478" y="6055206"/>
            <a:ext cx="25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d) </a:t>
            </a: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All surface water bodies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are now in good condition</a:t>
            </a:r>
          </a:p>
        </p:txBody>
      </p:sp>
      <p:sp>
        <p:nvSpPr>
          <p:cNvPr id="42" name="Rounded Rectangle 31">
            <a:extLst>
              <a:ext uri="{FF2B5EF4-FFF2-40B4-BE49-F238E27FC236}">
                <a16:creationId xmlns:a16="http://schemas.microsoft.com/office/drawing/2014/main" id="{322AD56A-2313-78CC-B0FC-5B5BB1850A43}"/>
              </a:ext>
            </a:extLst>
          </p:cNvPr>
          <p:cNvSpPr/>
          <p:nvPr/>
        </p:nvSpPr>
        <p:spPr>
          <a:xfrm>
            <a:off x="586672" y="558743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81A031"/>
              </a:solidFill>
            </a:endParaRPr>
          </a:p>
        </p:txBody>
      </p:sp>
      <p:sp>
        <p:nvSpPr>
          <p:cNvPr id="43" name="Rounded Rectangle 31">
            <a:extLst>
              <a:ext uri="{FF2B5EF4-FFF2-40B4-BE49-F238E27FC236}">
                <a16:creationId xmlns:a16="http://schemas.microsoft.com/office/drawing/2014/main" id="{1F4905CF-4181-7C0F-B930-EBA5EDC1B708}"/>
              </a:ext>
            </a:extLst>
          </p:cNvPr>
          <p:cNvSpPr/>
          <p:nvPr/>
        </p:nvSpPr>
        <p:spPr>
          <a:xfrm>
            <a:off x="586473" y="603262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81A031"/>
              </a:solidFill>
            </a:endParaRPr>
          </a:p>
        </p:txBody>
      </p:sp>
      <p:sp>
        <p:nvSpPr>
          <p:cNvPr id="46" name="Rounded Rectangle 31">
            <a:extLst>
              <a:ext uri="{FF2B5EF4-FFF2-40B4-BE49-F238E27FC236}">
                <a16:creationId xmlns:a16="http://schemas.microsoft.com/office/drawing/2014/main" id="{1C6F7A0F-4AEF-53BB-3CE9-A08643BEBE35}"/>
              </a:ext>
            </a:extLst>
          </p:cNvPr>
          <p:cNvSpPr/>
          <p:nvPr/>
        </p:nvSpPr>
        <p:spPr>
          <a:xfrm>
            <a:off x="3720126" y="559428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81A031"/>
              </a:solidFill>
            </a:endParaRPr>
          </a:p>
        </p:txBody>
      </p:sp>
      <p:sp>
        <p:nvSpPr>
          <p:cNvPr id="47" name="Rounded Rectangle 31">
            <a:extLst>
              <a:ext uri="{FF2B5EF4-FFF2-40B4-BE49-F238E27FC236}">
                <a16:creationId xmlns:a16="http://schemas.microsoft.com/office/drawing/2014/main" id="{2878A9F3-BCA7-BFD1-8684-8264A47BCA12}"/>
              </a:ext>
            </a:extLst>
          </p:cNvPr>
          <p:cNvSpPr/>
          <p:nvPr/>
        </p:nvSpPr>
        <p:spPr>
          <a:xfrm>
            <a:off x="3719927" y="603947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81A031"/>
              </a:solidFill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B9E1A528-9789-F4DB-45C1-8898749127F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477" y="5958341"/>
            <a:ext cx="352257" cy="3522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3D3D9B-377D-33BC-8C46-A18CC0532CBB}"/>
              </a:ext>
            </a:extLst>
          </p:cNvPr>
          <p:cNvSpPr txBox="1"/>
          <p:nvPr/>
        </p:nvSpPr>
        <p:spPr>
          <a:xfrm rot="16200000">
            <a:off x="611277" y="9115455"/>
            <a:ext cx="861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Water quality and pollution management in the UK</a:t>
            </a:r>
            <a:endParaRPr lang="en-GB" sz="600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Picture 18" descr="A qr code with blue and white squares&#10;&#10;AI-generated content may be incorrect.">
            <a:extLst>
              <a:ext uri="{FF2B5EF4-FFF2-40B4-BE49-F238E27FC236}">
                <a16:creationId xmlns:a16="http://schemas.microsoft.com/office/drawing/2014/main" id="{3D46C829-5F3E-D59E-004A-F96C1599E2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769" y="9007888"/>
            <a:ext cx="67680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714A3-A611-0A25-3836-4EEADFAE3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AF2BE31-639E-03F7-EDDF-88FFF31487E1}"/>
              </a:ext>
            </a:extLst>
          </p:cNvPr>
          <p:cNvSpPr/>
          <p:nvPr/>
        </p:nvSpPr>
        <p:spPr>
          <a:xfrm>
            <a:off x="111998" y="933723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20E318-C9BB-A793-0ED9-11D5064E42DA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01E3D2-B247-D5DE-2CAC-B3B4A2F380AB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FDD2225-3849-B534-4BF5-FB753DE0432A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56D2F48-D527-0C8C-7C26-5D22EE1F5E94}"/>
              </a:ext>
            </a:extLst>
          </p:cNvPr>
          <p:cNvSpPr txBox="1"/>
          <p:nvPr/>
        </p:nvSpPr>
        <p:spPr>
          <a:xfrm>
            <a:off x="466874" y="4468096"/>
            <a:ext cx="6466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Fill in the gaps to outline how water quality is managed in the UK.</a:t>
            </a:r>
          </a:p>
          <a:p>
            <a:r>
              <a:rPr lang="en-GB" sz="12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Word bank: regulations, treatment, sewer, education, wetlands, drainage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0288161-0496-704D-36E3-49D96AA435C0}"/>
              </a:ext>
            </a:extLst>
          </p:cNvPr>
          <p:cNvSpPr/>
          <p:nvPr/>
        </p:nvSpPr>
        <p:spPr>
          <a:xfrm>
            <a:off x="203052" y="4493350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4C85AF-2981-C988-935B-5FD586CB30DA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3E3822B-9EB7-61C8-1830-2BABE2A12E6C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CF5453C7-613C-925F-E9F8-868722BC54D0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A3EAB4AC-7772-0256-6FC1-099DF347786B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45" name="Group 5">
            <a:extLst>
              <a:ext uri="{FF2B5EF4-FFF2-40B4-BE49-F238E27FC236}">
                <a16:creationId xmlns:a16="http://schemas.microsoft.com/office/drawing/2014/main" id="{891FB69D-6B7A-9499-9F65-E8F26EBEF951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BEE9E82-CDD3-0E02-C4F8-282F68D896B5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D187F6D-662A-3619-F7EA-910112A4712D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9E8E9EF-9D48-5948-3C73-2C1B347614D9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A93198-D1EE-66E8-711D-73F74700D997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A9F2E57-E22A-2C52-2C1A-28804A9AECBE}"/>
              </a:ext>
            </a:extLst>
          </p:cNvPr>
          <p:cNvSpPr/>
          <p:nvPr/>
        </p:nvSpPr>
        <p:spPr>
          <a:xfrm>
            <a:off x="222366" y="188490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637235-1D67-1730-D5F8-AD65BBC34710}"/>
              </a:ext>
            </a:extLst>
          </p:cNvPr>
          <p:cNvSpPr txBox="1"/>
          <p:nvPr/>
        </p:nvSpPr>
        <p:spPr>
          <a:xfrm>
            <a:off x="515334" y="1817328"/>
            <a:ext cx="6112946" cy="61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Sort each impact of water pollution into Environmental or Social / Economic.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C9419-FDC3-432F-FC40-A3BFC59D82A6}"/>
              </a:ext>
            </a:extLst>
          </p:cNvPr>
          <p:cNvSpPr txBox="1"/>
          <p:nvPr/>
        </p:nvSpPr>
        <p:spPr>
          <a:xfrm>
            <a:off x="164312" y="2468538"/>
            <a:ext cx="3443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Fish deaths due to lack of oxygen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96554-17C0-61FB-6333-CDBCAA61D98C}"/>
              </a:ext>
            </a:extLst>
          </p:cNvPr>
          <p:cNvSpPr txBox="1"/>
          <p:nvPr/>
        </p:nvSpPr>
        <p:spPr>
          <a:xfrm>
            <a:off x="164312" y="2849756"/>
            <a:ext cx="3513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Unsafe drinking water supplies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E4C24-F523-A075-9F4C-62B6506834F4}"/>
              </a:ext>
            </a:extLst>
          </p:cNvPr>
          <p:cNvSpPr txBox="1"/>
          <p:nvPr/>
        </p:nvSpPr>
        <p:spPr>
          <a:xfrm>
            <a:off x="164312" y="3254809"/>
            <a:ext cx="3513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Spread of disease-causing bacteria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913D0C-83D2-B163-2B44-7AF244129491}"/>
              </a:ext>
            </a:extLst>
          </p:cNvPr>
          <p:cNvSpPr txBox="1"/>
          <p:nvPr/>
        </p:nvSpPr>
        <p:spPr>
          <a:xfrm>
            <a:off x="3127661" y="2126978"/>
            <a:ext cx="170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Environmental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4FBB3-09BC-F255-A272-6A4C54B097F2}"/>
              </a:ext>
            </a:extLst>
          </p:cNvPr>
          <p:cNvSpPr txBox="1"/>
          <p:nvPr/>
        </p:nvSpPr>
        <p:spPr>
          <a:xfrm>
            <a:off x="4857172" y="2132297"/>
            <a:ext cx="1886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Economic / social</a:t>
            </a:r>
          </a:p>
        </p:txBody>
      </p:sp>
      <p:sp>
        <p:nvSpPr>
          <p:cNvPr id="13" name="Rounded Rectangle 31">
            <a:extLst>
              <a:ext uri="{FF2B5EF4-FFF2-40B4-BE49-F238E27FC236}">
                <a16:creationId xmlns:a16="http://schemas.microsoft.com/office/drawing/2014/main" id="{E9BD7C5D-7416-095B-D6E9-A27F771CB550}"/>
              </a:ext>
            </a:extLst>
          </p:cNvPr>
          <p:cNvSpPr/>
          <p:nvPr/>
        </p:nvSpPr>
        <p:spPr>
          <a:xfrm>
            <a:off x="3835768" y="244381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656DBE59-40E3-1069-5784-9E4EE5DB4077}"/>
              </a:ext>
            </a:extLst>
          </p:cNvPr>
          <p:cNvSpPr/>
          <p:nvPr/>
        </p:nvSpPr>
        <p:spPr>
          <a:xfrm>
            <a:off x="5625387" y="243891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6" name="Rounded Rectangle 34">
            <a:extLst>
              <a:ext uri="{FF2B5EF4-FFF2-40B4-BE49-F238E27FC236}">
                <a16:creationId xmlns:a16="http://schemas.microsoft.com/office/drawing/2014/main" id="{ED4AB6A6-558E-B3BD-3363-301E53711B18}"/>
              </a:ext>
            </a:extLst>
          </p:cNvPr>
          <p:cNvSpPr/>
          <p:nvPr/>
        </p:nvSpPr>
        <p:spPr>
          <a:xfrm>
            <a:off x="3835768" y="284585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7" name="Rounded Rectangle 37">
            <a:extLst>
              <a:ext uri="{FF2B5EF4-FFF2-40B4-BE49-F238E27FC236}">
                <a16:creationId xmlns:a16="http://schemas.microsoft.com/office/drawing/2014/main" id="{622C02D4-FCD9-CF5A-AF07-1B4977D4F064}"/>
              </a:ext>
            </a:extLst>
          </p:cNvPr>
          <p:cNvSpPr/>
          <p:nvPr/>
        </p:nvSpPr>
        <p:spPr>
          <a:xfrm>
            <a:off x="5625387" y="285062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8" name="Rounded Rectangle 38">
            <a:extLst>
              <a:ext uri="{FF2B5EF4-FFF2-40B4-BE49-F238E27FC236}">
                <a16:creationId xmlns:a16="http://schemas.microsoft.com/office/drawing/2014/main" id="{93B052B5-7BA4-44EF-8761-FB3F99128CED}"/>
              </a:ext>
            </a:extLst>
          </p:cNvPr>
          <p:cNvSpPr/>
          <p:nvPr/>
        </p:nvSpPr>
        <p:spPr>
          <a:xfrm>
            <a:off x="3835768" y="325019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9" name="Rounded Rectangle 40">
            <a:extLst>
              <a:ext uri="{FF2B5EF4-FFF2-40B4-BE49-F238E27FC236}">
                <a16:creationId xmlns:a16="http://schemas.microsoft.com/office/drawing/2014/main" id="{02D4ABA2-BF33-A746-4BB1-BFA250DA2273}"/>
              </a:ext>
            </a:extLst>
          </p:cNvPr>
          <p:cNvSpPr/>
          <p:nvPr/>
        </p:nvSpPr>
        <p:spPr>
          <a:xfrm>
            <a:off x="5625387" y="325019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F7F32D-E8FA-C4FB-675F-28F0E6A0439D}"/>
              </a:ext>
            </a:extLst>
          </p:cNvPr>
          <p:cNvSpPr txBox="1"/>
          <p:nvPr/>
        </p:nvSpPr>
        <p:spPr>
          <a:xfrm>
            <a:off x="164312" y="3677699"/>
            <a:ext cx="3412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Decline in fishing and tourism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1" name="Rounded Rectangle 49">
            <a:extLst>
              <a:ext uri="{FF2B5EF4-FFF2-40B4-BE49-F238E27FC236}">
                <a16:creationId xmlns:a16="http://schemas.microsoft.com/office/drawing/2014/main" id="{CF6251B4-DA9A-2CAD-F151-22342CDA29C9}"/>
              </a:ext>
            </a:extLst>
          </p:cNvPr>
          <p:cNvSpPr/>
          <p:nvPr/>
        </p:nvSpPr>
        <p:spPr>
          <a:xfrm>
            <a:off x="3834474" y="3654439"/>
            <a:ext cx="319828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2" name="Rounded Rectangle 50">
            <a:extLst>
              <a:ext uri="{FF2B5EF4-FFF2-40B4-BE49-F238E27FC236}">
                <a16:creationId xmlns:a16="http://schemas.microsoft.com/office/drawing/2014/main" id="{8C60AA81-5B8B-66D9-1473-3D7436CC813F}"/>
              </a:ext>
            </a:extLst>
          </p:cNvPr>
          <p:cNvSpPr/>
          <p:nvPr/>
        </p:nvSpPr>
        <p:spPr>
          <a:xfrm>
            <a:off x="5625387" y="365220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1368456-9531-FB82-CE10-B22649F4E45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9196" y="2379676"/>
            <a:ext cx="352257" cy="352257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5391BDCE-F3FA-EA46-8C22-4C6CC9DBB2B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7855" y="2784276"/>
            <a:ext cx="352257" cy="352257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C7117A52-EA70-140B-A01A-9B56F12550D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80741" y="3181356"/>
            <a:ext cx="352257" cy="352257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73C79936-A37C-E2BD-064A-0F037DF4214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77432" y="3571947"/>
            <a:ext cx="355130" cy="35225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196CE8D-7AAB-9DFE-FAF8-782EF6D2AD49}"/>
              </a:ext>
            </a:extLst>
          </p:cNvPr>
          <p:cNvSpPr txBox="1"/>
          <p:nvPr/>
        </p:nvSpPr>
        <p:spPr>
          <a:xfrm>
            <a:off x="164312" y="4090588"/>
            <a:ext cx="3412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Damage to aquatic plants and animals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3" name="Rounded Rectangle 49">
            <a:extLst>
              <a:ext uri="{FF2B5EF4-FFF2-40B4-BE49-F238E27FC236}">
                <a16:creationId xmlns:a16="http://schemas.microsoft.com/office/drawing/2014/main" id="{3B8BD766-5E21-2025-3029-09607300A85F}"/>
              </a:ext>
            </a:extLst>
          </p:cNvPr>
          <p:cNvSpPr/>
          <p:nvPr/>
        </p:nvSpPr>
        <p:spPr>
          <a:xfrm>
            <a:off x="3834474" y="4067328"/>
            <a:ext cx="319828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64" name="Rounded Rectangle 50">
            <a:extLst>
              <a:ext uri="{FF2B5EF4-FFF2-40B4-BE49-F238E27FC236}">
                <a16:creationId xmlns:a16="http://schemas.microsoft.com/office/drawing/2014/main" id="{759F3DD2-4B85-9BBE-BFB0-11F62EA35C61}"/>
              </a:ext>
            </a:extLst>
          </p:cNvPr>
          <p:cNvSpPr/>
          <p:nvPr/>
        </p:nvSpPr>
        <p:spPr>
          <a:xfrm>
            <a:off x="5625387" y="406509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AC2D23F7-0077-1357-401C-D36C1B7E2D8E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9196" y="3995154"/>
            <a:ext cx="355130" cy="352257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424951E4-096A-D4E6-E11F-E991FBA1A5E3}"/>
              </a:ext>
            </a:extLst>
          </p:cNvPr>
          <p:cNvSpPr txBox="1"/>
          <p:nvPr/>
        </p:nvSpPr>
        <p:spPr>
          <a:xfrm>
            <a:off x="745094" y="1295542"/>
            <a:ext cx="53732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Water Quality and Pollution Management in the UK</a:t>
            </a:r>
            <a:endParaRPr lang="en-GB" sz="17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BBA9216-CDE8-FEB9-0551-78B5E973C269}"/>
              </a:ext>
            </a:extLst>
          </p:cNvPr>
          <p:cNvSpPr txBox="1"/>
          <p:nvPr/>
        </p:nvSpPr>
        <p:spPr>
          <a:xfrm>
            <a:off x="162042" y="4887669"/>
            <a:ext cx="6466238" cy="2835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_____________ limit the number of fertilisers, pesticides, and industrial waste released into water.</a:t>
            </a:r>
          </a:p>
          <a:p>
            <a:pPr>
              <a:lnSpc>
                <a:spcPct val="150000"/>
              </a:lnSpc>
            </a:pPr>
            <a:r>
              <a:rPr lang="en-GB" sz="1200" b="1" noProof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Wastewater __________ plants remove harmful substances before water is returned to rivers.</a:t>
            </a:r>
          </a:p>
          <a:p>
            <a:pPr>
              <a:lnSpc>
                <a:spcPct val="150000"/>
              </a:lnSpc>
            </a:pPr>
            <a:r>
              <a:rPr lang="en-GB" sz="1200" b="1" noProof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Investment in the __________ network helps reduce leaks and storm overflows.</a:t>
            </a:r>
          </a:p>
          <a:p>
            <a:pPr>
              <a:lnSpc>
                <a:spcPct val="150000"/>
              </a:lnSpc>
            </a:pPr>
            <a:r>
              <a:rPr lang="en-GB" sz="1200" b="1" noProof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Improved __________ systems slow rainwater flow, reducing pollution entering rivers.</a:t>
            </a:r>
          </a:p>
          <a:p>
            <a:pPr>
              <a:lnSpc>
                <a:spcPct val="150000"/>
              </a:lnSpc>
            </a:pPr>
            <a:r>
              <a:rPr lang="en-GB" sz="1200" b="1" noProof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Pollution traps such as reed beds and __________ naturally filter pollutants.</a:t>
            </a:r>
          </a:p>
          <a:p>
            <a:pPr>
              <a:lnSpc>
                <a:spcPct val="150000"/>
              </a:lnSpc>
            </a:pPr>
            <a:r>
              <a:rPr lang="en-GB" sz="1200" b="1" noProof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Public __________ campaigns encourage correct waste disposal.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0E233DD-6C5F-3482-9B42-B38E17FB3659}"/>
              </a:ext>
            </a:extLst>
          </p:cNvPr>
          <p:cNvSpPr txBox="1"/>
          <p:nvPr/>
        </p:nvSpPr>
        <p:spPr>
          <a:xfrm>
            <a:off x="184686" y="4925755"/>
            <a:ext cx="1342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Regulations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E3DA23F-6A6C-9CF4-CF02-4DB325E570CC}"/>
              </a:ext>
            </a:extLst>
          </p:cNvPr>
          <p:cNvSpPr txBox="1"/>
          <p:nvPr/>
        </p:nvSpPr>
        <p:spPr>
          <a:xfrm>
            <a:off x="1214858" y="5485855"/>
            <a:ext cx="1342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treatment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3215C2A-38D3-EEB9-22E1-D023F7CB5F15}"/>
              </a:ext>
            </a:extLst>
          </p:cNvPr>
          <p:cNvSpPr txBox="1"/>
          <p:nvPr/>
        </p:nvSpPr>
        <p:spPr>
          <a:xfrm>
            <a:off x="1689376" y="6011746"/>
            <a:ext cx="1342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sewer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E69BAFF-7960-09FE-0FA7-F780332BD79F}"/>
              </a:ext>
            </a:extLst>
          </p:cNvPr>
          <p:cNvSpPr txBox="1"/>
          <p:nvPr/>
        </p:nvSpPr>
        <p:spPr>
          <a:xfrm>
            <a:off x="962108" y="6568916"/>
            <a:ext cx="1342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drainage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B2F7E9F-FE2A-48A5-7D24-A09459A8D755}"/>
              </a:ext>
            </a:extLst>
          </p:cNvPr>
          <p:cNvSpPr txBox="1"/>
          <p:nvPr/>
        </p:nvSpPr>
        <p:spPr>
          <a:xfrm>
            <a:off x="3294352" y="7126879"/>
            <a:ext cx="1342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wetlands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465A340-B424-6084-C954-7B93D19FE060}"/>
              </a:ext>
            </a:extLst>
          </p:cNvPr>
          <p:cNvSpPr txBox="1"/>
          <p:nvPr/>
        </p:nvSpPr>
        <p:spPr>
          <a:xfrm>
            <a:off x="715273" y="7380588"/>
            <a:ext cx="1342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education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C315EC6A-8DAA-ABB4-173F-768018D7A385}"/>
              </a:ext>
            </a:extLst>
          </p:cNvPr>
          <p:cNvSpPr/>
          <p:nvPr/>
        </p:nvSpPr>
        <p:spPr>
          <a:xfrm>
            <a:off x="222366" y="772458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DA92A72-EC73-6141-A50A-ACE82F9F5EE7}"/>
              </a:ext>
            </a:extLst>
          </p:cNvPr>
          <p:cNvSpPr txBox="1"/>
          <p:nvPr/>
        </p:nvSpPr>
        <p:spPr>
          <a:xfrm>
            <a:off x="515334" y="7684717"/>
            <a:ext cx="4452001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15F97EC-D66C-96D6-34C1-82E26D278284}"/>
              </a:ext>
            </a:extLst>
          </p:cNvPr>
          <p:cNvSpPr txBox="1"/>
          <p:nvPr/>
        </p:nvSpPr>
        <p:spPr>
          <a:xfrm>
            <a:off x="157820" y="8024910"/>
            <a:ext cx="49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Sustainable drainage systems (</a:t>
            </a:r>
            <a:r>
              <a:rPr lang="en-US" sz="12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SuDS</a:t>
            </a: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) increase surface run-off.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A7C90BB-0B8C-0472-838C-D6E7B6ABAFF8}"/>
              </a:ext>
            </a:extLst>
          </p:cNvPr>
          <p:cNvSpPr txBox="1"/>
          <p:nvPr/>
        </p:nvSpPr>
        <p:spPr>
          <a:xfrm>
            <a:off x="164582" y="8444289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Groundwater is never affected by pollution in the UK.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74C50E5-0D13-C354-1862-D4A51B30E0FB}"/>
              </a:ext>
            </a:extLst>
          </p:cNvPr>
          <p:cNvSpPr txBox="1"/>
          <p:nvPr/>
        </p:nvSpPr>
        <p:spPr>
          <a:xfrm>
            <a:off x="182549" y="8860250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Progress in improving surface water quality has slowed in recent years.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BA3E38D-8FFC-5E4E-D94E-B7BE3DD97725}"/>
              </a:ext>
            </a:extLst>
          </p:cNvPr>
          <p:cNvSpPr txBox="1"/>
          <p:nvPr/>
        </p:nvSpPr>
        <p:spPr>
          <a:xfrm>
            <a:off x="5002954" y="7724203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5D81E34-1BAF-D0C6-1B63-FA5F647AE805}"/>
              </a:ext>
            </a:extLst>
          </p:cNvPr>
          <p:cNvSpPr txBox="1"/>
          <p:nvPr/>
        </p:nvSpPr>
        <p:spPr>
          <a:xfrm>
            <a:off x="5802771" y="7718867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119" name="Rounded Rectangle 31">
            <a:extLst>
              <a:ext uri="{FF2B5EF4-FFF2-40B4-BE49-F238E27FC236}">
                <a16:creationId xmlns:a16="http://schemas.microsoft.com/office/drawing/2014/main" id="{186C8900-3760-C366-33B9-55CE4659A3DC}"/>
              </a:ext>
            </a:extLst>
          </p:cNvPr>
          <p:cNvSpPr/>
          <p:nvPr/>
        </p:nvSpPr>
        <p:spPr>
          <a:xfrm>
            <a:off x="5231793" y="804103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0" name="Rounded Rectangle 32">
            <a:extLst>
              <a:ext uri="{FF2B5EF4-FFF2-40B4-BE49-F238E27FC236}">
                <a16:creationId xmlns:a16="http://schemas.microsoft.com/office/drawing/2014/main" id="{FCC4CE8B-E9FA-03E4-A2FF-F715F91FC3B1}"/>
              </a:ext>
            </a:extLst>
          </p:cNvPr>
          <p:cNvSpPr/>
          <p:nvPr/>
        </p:nvSpPr>
        <p:spPr>
          <a:xfrm>
            <a:off x="6040648" y="803613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1" name="Rounded Rectangle 34">
            <a:extLst>
              <a:ext uri="{FF2B5EF4-FFF2-40B4-BE49-F238E27FC236}">
                <a16:creationId xmlns:a16="http://schemas.microsoft.com/office/drawing/2014/main" id="{B1168D8E-8C10-DBED-DA0A-63513FD5D4DB}"/>
              </a:ext>
            </a:extLst>
          </p:cNvPr>
          <p:cNvSpPr/>
          <p:nvPr/>
        </p:nvSpPr>
        <p:spPr>
          <a:xfrm>
            <a:off x="5231793" y="84742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2" name="Rounded Rectangle 37">
            <a:extLst>
              <a:ext uri="{FF2B5EF4-FFF2-40B4-BE49-F238E27FC236}">
                <a16:creationId xmlns:a16="http://schemas.microsoft.com/office/drawing/2014/main" id="{B94F3A7E-A772-D6F8-4B48-FF99B34B1DD5}"/>
              </a:ext>
            </a:extLst>
          </p:cNvPr>
          <p:cNvSpPr/>
          <p:nvPr/>
        </p:nvSpPr>
        <p:spPr>
          <a:xfrm>
            <a:off x="6040648" y="847901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3" name="Rounded Rectangle 38">
            <a:extLst>
              <a:ext uri="{FF2B5EF4-FFF2-40B4-BE49-F238E27FC236}">
                <a16:creationId xmlns:a16="http://schemas.microsoft.com/office/drawing/2014/main" id="{D2C6B8F9-691E-3339-C345-8436D284CCC4}"/>
              </a:ext>
            </a:extLst>
          </p:cNvPr>
          <p:cNvSpPr/>
          <p:nvPr/>
        </p:nvSpPr>
        <p:spPr>
          <a:xfrm>
            <a:off x="5241693" y="890977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4" name="Rounded Rectangle 40">
            <a:extLst>
              <a:ext uri="{FF2B5EF4-FFF2-40B4-BE49-F238E27FC236}">
                <a16:creationId xmlns:a16="http://schemas.microsoft.com/office/drawing/2014/main" id="{11217230-CDC2-3FB2-5DB7-9089C00ED814}"/>
              </a:ext>
            </a:extLst>
          </p:cNvPr>
          <p:cNvSpPr/>
          <p:nvPr/>
        </p:nvSpPr>
        <p:spPr>
          <a:xfrm>
            <a:off x="6040648" y="890977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25" name="Graphic 124">
            <a:extLst>
              <a:ext uri="{FF2B5EF4-FFF2-40B4-BE49-F238E27FC236}">
                <a16:creationId xmlns:a16="http://schemas.microsoft.com/office/drawing/2014/main" id="{8A3C4AF5-384B-9080-DCF0-27E90577FCF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9751" y="7960740"/>
            <a:ext cx="352257" cy="352257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01147397-FEB2-918D-9DA4-EBDE567B6A2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2522" y="8400429"/>
            <a:ext cx="352257" cy="352257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478A53EF-5E96-9B9B-3822-0946F322461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0674" y="8842444"/>
            <a:ext cx="352257" cy="3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6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BC3A0-7010-5608-09C1-53466C652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B65C3EB-5783-8CDB-5D62-7D8C78304738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>
              <a:gd name="adj" fmla="val 3894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162C4F3-C77E-45E0-6FA3-FBBC3D14B9E9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5E17E62-D556-ED0E-7070-55BD9A872AD0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40002CF-0CB8-F1FF-93A1-68D9A5C6DB6A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A7DCE04-56C3-9947-79CD-22DDAC350971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36FD5DD3-5D1E-90E4-1A9E-6B26C44E4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28881AF-52F6-939B-BB5B-DD47D6A4EF49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0AA8524-C454-9A09-DB89-71DCBC6B4BC8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064829B3-6B5E-C024-5149-94CF26858302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7D589EA0-EA58-2253-04B7-7B6BF42F131B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B42A852C-29F5-CC9A-4F6E-E120FE99AEC7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556CBB79-9E9C-65AD-B8B4-3CED47D1A7F0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840A0E4-1DCB-C0D2-F5A6-705A0373E65B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A0068F6-B9D8-6D19-6849-2099C3818348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E16782F-B64F-AAE2-3137-B631BB56FD68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9460A-8118-C10F-B330-EC0AF53213BE}"/>
              </a:ext>
            </a:extLst>
          </p:cNvPr>
          <p:cNvSpPr txBox="1"/>
          <p:nvPr/>
        </p:nvSpPr>
        <p:spPr>
          <a:xfrm rot="16200000">
            <a:off x="660925" y="9058572"/>
            <a:ext cx="880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Matching supply and demand – areas of deficit and surplus</a:t>
            </a:r>
          </a:p>
          <a:p>
            <a:endParaRPr lang="en-US" sz="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58EF1D-8DC6-6B8C-A6B8-35527B1FA2FB}"/>
              </a:ext>
            </a:extLst>
          </p:cNvPr>
          <p:cNvSpPr/>
          <p:nvPr/>
        </p:nvSpPr>
        <p:spPr>
          <a:xfrm>
            <a:off x="214188" y="186711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1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37D8E-53A8-7A3C-7560-CDD95221FEC8}"/>
              </a:ext>
            </a:extLst>
          </p:cNvPr>
          <p:cNvSpPr txBox="1"/>
          <p:nvPr/>
        </p:nvSpPr>
        <p:spPr>
          <a:xfrm>
            <a:off x="509649" y="1844302"/>
            <a:ext cx="619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Fill in the blanks using these words: supply, demand, exceeds, shortage, people, deficit.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4BB0B-FFD1-D1B9-8B84-57E4096E13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743" y="9007888"/>
            <a:ext cx="676852" cy="676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F25F3-1FC8-3A05-EA9E-A4315C8539A9}"/>
              </a:ext>
            </a:extLst>
          </p:cNvPr>
          <p:cNvSpPr txBox="1"/>
          <p:nvPr/>
        </p:nvSpPr>
        <p:spPr>
          <a:xfrm>
            <a:off x="162041" y="2293420"/>
            <a:ext cx="6634003" cy="89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water surplus occurs when water __________ __________ demand.</a:t>
            </a:r>
          </a:p>
          <a:p>
            <a:pPr>
              <a:lnSpc>
                <a:spcPct val="150000"/>
              </a:lnSpc>
            </a:pP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water __________ occurs when there is a __________ of water to meet the needs of __________ and industry.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892396-13BA-C86A-B6EB-3D857B6CBCC8}"/>
              </a:ext>
            </a:extLst>
          </p:cNvPr>
          <p:cNvSpPr/>
          <p:nvPr/>
        </p:nvSpPr>
        <p:spPr>
          <a:xfrm>
            <a:off x="222366" y="318469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5F0AA2-CEC1-2B8B-236C-9F714FCB1A51}"/>
              </a:ext>
            </a:extLst>
          </p:cNvPr>
          <p:cNvSpPr txBox="1"/>
          <p:nvPr/>
        </p:nvSpPr>
        <p:spPr>
          <a:xfrm>
            <a:off x="760374" y="1167762"/>
            <a:ext cx="537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Matching supply and demand </a:t>
            </a:r>
          </a:p>
          <a:p>
            <a:pPr algn="ctr"/>
            <a:r>
              <a:rPr lang="en-US" sz="20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– areas of deficit and surplus</a:t>
            </a:r>
            <a:endParaRPr lang="en-GB" sz="20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pic>
        <p:nvPicPr>
          <p:cNvPr id="10" name="Picture 9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10942132-468C-2799-A5AA-DFBBFABBBF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769" y="9007888"/>
            <a:ext cx="676800" cy="67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793C01-F23A-39D6-D940-EE2298D621A0}"/>
              </a:ext>
            </a:extLst>
          </p:cNvPr>
          <p:cNvSpPr txBox="1"/>
          <p:nvPr/>
        </p:nvSpPr>
        <p:spPr>
          <a:xfrm>
            <a:off x="3119779" y="2340806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supply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0C3243-56AD-C66A-1E8D-1D3F5278E4EB}"/>
              </a:ext>
            </a:extLst>
          </p:cNvPr>
          <p:cNvSpPr txBox="1"/>
          <p:nvPr/>
        </p:nvSpPr>
        <p:spPr>
          <a:xfrm>
            <a:off x="4070478" y="2337620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exceeds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72F0CC-0FE6-23DC-D230-8E7A6536442B}"/>
              </a:ext>
            </a:extLst>
          </p:cNvPr>
          <p:cNvSpPr txBox="1"/>
          <p:nvPr/>
        </p:nvSpPr>
        <p:spPr>
          <a:xfrm>
            <a:off x="3719927" y="2620283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shortage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C16C83-1474-5564-8D37-10EF962A2D54}"/>
              </a:ext>
            </a:extLst>
          </p:cNvPr>
          <p:cNvSpPr txBox="1"/>
          <p:nvPr/>
        </p:nvSpPr>
        <p:spPr>
          <a:xfrm>
            <a:off x="900924" y="2885033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people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98368A-41B3-FF41-9898-A93E58781501}"/>
              </a:ext>
            </a:extLst>
          </p:cNvPr>
          <p:cNvSpPr txBox="1"/>
          <p:nvPr/>
        </p:nvSpPr>
        <p:spPr>
          <a:xfrm>
            <a:off x="894602" y="2620283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deficit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93ED52E-DD1B-CBF5-D0CA-1365EAF6F387}"/>
              </a:ext>
            </a:extLst>
          </p:cNvPr>
          <p:cNvGraphicFramePr>
            <a:graphicFrameLocks noGrp="1"/>
          </p:cNvGraphicFramePr>
          <p:nvPr/>
        </p:nvGraphicFramePr>
        <p:xfrm>
          <a:off x="182463" y="3524079"/>
          <a:ext cx="6574000" cy="2760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943">
                  <a:extLst>
                    <a:ext uri="{9D8B030D-6E8A-4147-A177-3AD203B41FA5}">
                      <a16:colId xmlns:a16="http://schemas.microsoft.com/office/drawing/2014/main" val="35195681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06627078"/>
                    </a:ext>
                  </a:extLst>
                </a:gridCol>
                <a:gridCol w="4330777">
                  <a:extLst>
                    <a:ext uri="{9D8B030D-6E8A-4147-A177-3AD203B41FA5}">
                      <a16:colId xmlns:a16="http://schemas.microsoft.com/office/drawing/2014/main" val="4215754523"/>
                    </a:ext>
                  </a:extLst>
                </a:gridCol>
              </a:tblGrid>
              <a:tr h="383023">
                <a:tc>
                  <a:txBody>
                    <a:bodyPr/>
                    <a:lstStyle/>
                    <a:p>
                      <a:pPr algn="l"/>
                      <a:r>
                        <a:rPr lang="en-GB" sz="1200" b="1" u="none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Area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u="none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Description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8146275"/>
                  </a:ext>
                </a:extLst>
              </a:tr>
              <a:tr h="417674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East Anglia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The wettest region in the UK, with very high annual rainfall and low population density, leading to a large water surplus.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444584"/>
                  </a:ext>
                </a:extLst>
              </a:tr>
              <a:tr h="383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0C3162"/>
                          </a:solidFill>
                          <a:effectLst/>
                          <a:latin typeface="Cavolini" panose="03000502040302020204" pitchFamily="66" charset="0"/>
                          <a:ea typeface="MS Mincho" panose="02020609040205080304" pitchFamily="49" charset="-128"/>
                          <a:cs typeface="Cavolini" panose="03000502040302020204" pitchFamily="66" charset="0"/>
                        </a:rPr>
                        <a:t>Lake District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Low rainfall combined with very high population and industrial demand, leading to water deficit.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5184682"/>
                  </a:ext>
                </a:extLst>
              </a:tr>
              <a:tr h="417674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Western Scotland</a:t>
                      </a:r>
                      <a:endParaRPr lang="en-GB" sz="1200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Flat, low-lying area with low rainfall and high agricultural demand, increasing the risk of water deficit.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9534593"/>
                  </a:ext>
                </a:extLst>
              </a:tr>
              <a:tr h="41767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South-east England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 upland national park where relief rainfall creates a local water surplus, but on a much smaller scale.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907606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C077B2-26A8-67C5-BE45-6B494348E7CE}"/>
              </a:ext>
            </a:extLst>
          </p:cNvPr>
          <p:cNvCxnSpPr>
            <a:cxnSpLocks/>
          </p:cNvCxnSpPr>
          <p:nvPr/>
        </p:nvCxnSpPr>
        <p:spPr>
          <a:xfrm flipH="1" flipV="1">
            <a:off x="2134735" y="4207041"/>
            <a:ext cx="293672" cy="1144448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61C7EE-FFFF-8F9A-9C02-95B2AABF8511}"/>
              </a:ext>
            </a:extLst>
          </p:cNvPr>
          <p:cNvCxnSpPr>
            <a:cxnSpLocks/>
          </p:cNvCxnSpPr>
          <p:nvPr/>
        </p:nvCxnSpPr>
        <p:spPr>
          <a:xfrm flipH="1" flipV="1">
            <a:off x="2134735" y="4809368"/>
            <a:ext cx="293672" cy="1177506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EA2DAE-58AD-E27C-BDB3-C8F6C5D0B679}"/>
              </a:ext>
            </a:extLst>
          </p:cNvPr>
          <p:cNvCxnSpPr>
            <a:cxnSpLocks/>
          </p:cNvCxnSpPr>
          <p:nvPr/>
        </p:nvCxnSpPr>
        <p:spPr>
          <a:xfrm flipH="1">
            <a:off x="2134735" y="4253039"/>
            <a:ext cx="293672" cy="1064650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029CD3-D5A4-FC8C-4DFA-6770EA7AD67C}"/>
              </a:ext>
            </a:extLst>
          </p:cNvPr>
          <p:cNvCxnSpPr>
            <a:cxnSpLocks/>
          </p:cNvCxnSpPr>
          <p:nvPr/>
        </p:nvCxnSpPr>
        <p:spPr>
          <a:xfrm flipH="1">
            <a:off x="2134735" y="4809368"/>
            <a:ext cx="293672" cy="1181624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AD998F3-271D-892A-462D-022F5A2CB042}"/>
              </a:ext>
            </a:extLst>
          </p:cNvPr>
          <p:cNvSpPr/>
          <p:nvPr/>
        </p:nvSpPr>
        <p:spPr>
          <a:xfrm>
            <a:off x="222366" y="6244605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52CAE4-3399-0667-37E3-9E0BF7D1AFBE}"/>
              </a:ext>
            </a:extLst>
          </p:cNvPr>
          <p:cNvSpPr txBox="1"/>
          <p:nvPr/>
        </p:nvSpPr>
        <p:spPr>
          <a:xfrm>
            <a:off x="515334" y="6204740"/>
            <a:ext cx="5722055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Sort each statement into Water Surplus or Water Deficit.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8914CD-1BCC-450B-8769-E24B1BFC0B8F}"/>
              </a:ext>
            </a:extLst>
          </p:cNvPr>
          <p:cNvSpPr txBox="1"/>
          <p:nvPr/>
        </p:nvSpPr>
        <p:spPr>
          <a:xfrm>
            <a:off x="155575" y="6864576"/>
            <a:ext cx="49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High rainfall from Atlantic weather systems.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F15FBE-5947-7BF4-04EA-03074C17DB7A}"/>
              </a:ext>
            </a:extLst>
          </p:cNvPr>
          <p:cNvSpPr txBox="1"/>
          <p:nvPr/>
        </p:nvSpPr>
        <p:spPr>
          <a:xfrm>
            <a:off x="163204" y="7308515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Large population requiring water for homes and industry.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2A1CAE-F180-9BE9-95B3-CC04F9491C63}"/>
              </a:ext>
            </a:extLst>
          </p:cNvPr>
          <p:cNvSpPr txBox="1"/>
          <p:nvPr/>
        </p:nvSpPr>
        <p:spPr>
          <a:xfrm>
            <a:off x="174531" y="7732243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Upland relief causing relief rainfall.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A15D71-DECC-6FBD-169F-8B7499FAED0C}"/>
              </a:ext>
            </a:extLst>
          </p:cNvPr>
          <p:cNvSpPr txBox="1"/>
          <p:nvPr/>
        </p:nvSpPr>
        <p:spPr>
          <a:xfrm>
            <a:off x="4926773" y="6529943"/>
            <a:ext cx="95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Surplus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33F8F-BE79-9504-A04C-171AD8D93734}"/>
              </a:ext>
            </a:extLst>
          </p:cNvPr>
          <p:cNvSpPr txBox="1"/>
          <p:nvPr/>
        </p:nvSpPr>
        <p:spPr>
          <a:xfrm>
            <a:off x="5670933" y="6530632"/>
            <a:ext cx="993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Deficit</a:t>
            </a:r>
          </a:p>
        </p:txBody>
      </p:sp>
      <p:sp>
        <p:nvSpPr>
          <p:cNvPr id="48" name="Rounded Rectangle 31">
            <a:extLst>
              <a:ext uri="{FF2B5EF4-FFF2-40B4-BE49-F238E27FC236}">
                <a16:creationId xmlns:a16="http://schemas.microsoft.com/office/drawing/2014/main" id="{584D3C80-E55F-83FA-626B-F8F67120EE0A}"/>
              </a:ext>
            </a:extLst>
          </p:cNvPr>
          <p:cNvSpPr/>
          <p:nvPr/>
        </p:nvSpPr>
        <p:spPr>
          <a:xfrm>
            <a:off x="5231793" y="684705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9" name="Rounded Rectangle 32">
            <a:extLst>
              <a:ext uri="{FF2B5EF4-FFF2-40B4-BE49-F238E27FC236}">
                <a16:creationId xmlns:a16="http://schemas.microsoft.com/office/drawing/2014/main" id="{323FB1C0-549B-CB10-922A-A3CD02CA3DD8}"/>
              </a:ext>
            </a:extLst>
          </p:cNvPr>
          <p:cNvSpPr/>
          <p:nvPr/>
        </p:nvSpPr>
        <p:spPr>
          <a:xfrm>
            <a:off x="6040648" y="684215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1" name="Rounded Rectangle 34">
            <a:extLst>
              <a:ext uri="{FF2B5EF4-FFF2-40B4-BE49-F238E27FC236}">
                <a16:creationId xmlns:a16="http://schemas.microsoft.com/office/drawing/2014/main" id="{66776E94-A3F3-AB70-8AC5-7E050427ED41}"/>
              </a:ext>
            </a:extLst>
          </p:cNvPr>
          <p:cNvSpPr/>
          <p:nvPr/>
        </p:nvSpPr>
        <p:spPr>
          <a:xfrm>
            <a:off x="5231793" y="728026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7" name="Rounded Rectangle 37">
            <a:extLst>
              <a:ext uri="{FF2B5EF4-FFF2-40B4-BE49-F238E27FC236}">
                <a16:creationId xmlns:a16="http://schemas.microsoft.com/office/drawing/2014/main" id="{0479EA36-3A27-F84D-7EEC-591AA9FA2886}"/>
              </a:ext>
            </a:extLst>
          </p:cNvPr>
          <p:cNvSpPr/>
          <p:nvPr/>
        </p:nvSpPr>
        <p:spPr>
          <a:xfrm>
            <a:off x="6040648" y="728503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Rounded Rectangle 38">
            <a:extLst>
              <a:ext uri="{FF2B5EF4-FFF2-40B4-BE49-F238E27FC236}">
                <a16:creationId xmlns:a16="http://schemas.microsoft.com/office/drawing/2014/main" id="{EDE721F3-A81C-B23C-AE71-60AD6FE5DDA1}"/>
              </a:ext>
            </a:extLst>
          </p:cNvPr>
          <p:cNvSpPr/>
          <p:nvPr/>
        </p:nvSpPr>
        <p:spPr>
          <a:xfrm>
            <a:off x="5241693" y="771578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6" name="Rounded Rectangle 40">
            <a:extLst>
              <a:ext uri="{FF2B5EF4-FFF2-40B4-BE49-F238E27FC236}">
                <a16:creationId xmlns:a16="http://schemas.microsoft.com/office/drawing/2014/main" id="{C85AB6D1-9D65-CB9F-F8AD-88442D97791D}"/>
              </a:ext>
            </a:extLst>
          </p:cNvPr>
          <p:cNvSpPr/>
          <p:nvPr/>
        </p:nvSpPr>
        <p:spPr>
          <a:xfrm>
            <a:off x="6040648" y="771578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EB1B5ECA-7F1C-8A0C-94E5-905AE0408F3C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82336" y="6794200"/>
            <a:ext cx="352257" cy="352257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5CF4DD67-B2FD-E8DE-0348-72368FA77A92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02522" y="7206443"/>
            <a:ext cx="352257" cy="352257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620660ED-6D77-CB21-57E2-0199D222AE61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82335" y="7669409"/>
            <a:ext cx="352257" cy="352257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13D60790-708C-AC45-43E3-593C673FAF69}"/>
              </a:ext>
            </a:extLst>
          </p:cNvPr>
          <p:cNvSpPr txBox="1"/>
          <p:nvPr/>
        </p:nvSpPr>
        <p:spPr>
          <a:xfrm>
            <a:off x="171597" y="8187849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Low rainfall in the south-east.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DEC259D-5366-A9E9-5699-9381E0D5E208}"/>
              </a:ext>
            </a:extLst>
          </p:cNvPr>
          <p:cNvSpPr txBox="1"/>
          <p:nvPr/>
        </p:nvSpPr>
        <p:spPr>
          <a:xfrm>
            <a:off x="182924" y="8611577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Low population density, high rainfall.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5" name="Rounded Rectangle 34">
            <a:extLst>
              <a:ext uri="{FF2B5EF4-FFF2-40B4-BE49-F238E27FC236}">
                <a16:creationId xmlns:a16="http://schemas.microsoft.com/office/drawing/2014/main" id="{F5093E01-B979-1666-E808-9A258172ADE7}"/>
              </a:ext>
            </a:extLst>
          </p:cNvPr>
          <p:cNvSpPr/>
          <p:nvPr/>
        </p:nvSpPr>
        <p:spPr>
          <a:xfrm>
            <a:off x="5240186" y="815959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6" name="Rounded Rectangle 37">
            <a:extLst>
              <a:ext uri="{FF2B5EF4-FFF2-40B4-BE49-F238E27FC236}">
                <a16:creationId xmlns:a16="http://schemas.microsoft.com/office/drawing/2014/main" id="{8C0A41C6-FF2A-4284-786D-A4FB8B517687}"/>
              </a:ext>
            </a:extLst>
          </p:cNvPr>
          <p:cNvSpPr/>
          <p:nvPr/>
        </p:nvSpPr>
        <p:spPr>
          <a:xfrm>
            <a:off x="6049041" y="816436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7" name="Rounded Rectangle 38">
            <a:extLst>
              <a:ext uri="{FF2B5EF4-FFF2-40B4-BE49-F238E27FC236}">
                <a16:creationId xmlns:a16="http://schemas.microsoft.com/office/drawing/2014/main" id="{CFBFABBA-E438-2034-4BC4-BC9B62D8D929}"/>
              </a:ext>
            </a:extLst>
          </p:cNvPr>
          <p:cNvSpPr/>
          <p:nvPr/>
        </p:nvSpPr>
        <p:spPr>
          <a:xfrm>
            <a:off x="5250086" y="859511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8" name="Rounded Rectangle 40">
            <a:extLst>
              <a:ext uri="{FF2B5EF4-FFF2-40B4-BE49-F238E27FC236}">
                <a16:creationId xmlns:a16="http://schemas.microsoft.com/office/drawing/2014/main" id="{D9395AEA-5B5D-1D21-55BF-A9F5285B6985}"/>
              </a:ext>
            </a:extLst>
          </p:cNvPr>
          <p:cNvSpPr/>
          <p:nvPr/>
        </p:nvSpPr>
        <p:spPr>
          <a:xfrm>
            <a:off x="6049041" y="859511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8558F085-EFB9-4D86-6C1F-50D81A044948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0915" y="8085777"/>
            <a:ext cx="352257" cy="352257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B5495704-F7FA-647C-7935-999BCD8AE00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84133" y="8533227"/>
            <a:ext cx="352257" cy="352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144A2-B936-9E57-AC17-F1FF687E82D6}"/>
              </a:ext>
            </a:extLst>
          </p:cNvPr>
          <p:cNvSpPr txBox="1"/>
          <p:nvPr/>
        </p:nvSpPr>
        <p:spPr>
          <a:xfrm>
            <a:off x="515334" y="3144828"/>
            <a:ext cx="6448660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each area to the correct description.</a:t>
            </a:r>
          </a:p>
        </p:txBody>
      </p:sp>
    </p:spTree>
    <p:extLst>
      <p:ext uri="{BB962C8B-B14F-4D97-AF65-F5344CB8AC3E}">
        <p14:creationId xmlns:p14="http://schemas.microsoft.com/office/powerpoint/2010/main" val="1109712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350D7-3411-7133-4254-2E9EBFA01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C1AC71A-7938-8017-9104-85F420C07F1F}"/>
              </a:ext>
            </a:extLst>
          </p:cNvPr>
          <p:cNvSpPr/>
          <p:nvPr/>
        </p:nvSpPr>
        <p:spPr>
          <a:xfrm>
            <a:off x="111998" y="933723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734DFB-975F-451D-0488-4C0628BB18C2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F30416B-490E-BB16-A0EF-8E75040D1F67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FDAB488-7B53-358B-36D5-42AF77F2AB35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491023A-7717-5FD4-F7A4-4BFE39CCA483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C669C5A-71F5-6BAB-64E9-964DC237C4EB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04A5344F-4C06-3459-815D-8DE511A02AD5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451F7504-B3B1-A0D9-D58D-16B369DA4CA8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45" name="Group 5">
            <a:extLst>
              <a:ext uri="{FF2B5EF4-FFF2-40B4-BE49-F238E27FC236}">
                <a16:creationId xmlns:a16="http://schemas.microsoft.com/office/drawing/2014/main" id="{D84EF05D-186E-B13C-2FFE-A730CADC6BD7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FA1A9C3-E750-D1D1-8932-E8AA6FAAB58A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F93CC47-3072-BB6C-4BE9-1BD93E9A0F9C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8D1C38E-30F1-D2AC-13C4-DC614E3A5050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2D33660-6D98-5815-6AA5-3E02ADF8973A}"/>
              </a:ext>
            </a:extLst>
          </p:cNvPr>
          <p:cNvSpPr/>
          <p:nvPr/>
        </p:nvSpPr>
        <p:spPr>
          <a:xfrm>
            <a:off x="222366" y="365991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9396B-6A85-7479-2155-783424DB4CB6}"/>
              </a:ext>
            </a:extLst>
          </p:cNvPr>
          <p:cNvSpPr txBox="1"/>
          <p:nvPr/>
        </p:nvSpPr>
        <p:spPr>
          <a:xfrm>
            <a:off x="515334" y="3592339"/>
            <a:ext cx="6112946" cy="61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Fill in the blanks using these words: Atlantic, cool</a:t>
            </a: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, relief, rise, prevailing, upland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44C2273-3070-8F24-0308-A810A688976F}"/>
              </a:ext>
            </a:extLst>
          </p:cNvPr>
          <p:cNvSpPr/>
          <p:nvPr/>
        </p:nvSpPr>
        <p:spPr>
          <a:xfrm>
            <a:off x="222366" y="540466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4E8FF61-387F-48C9-2C7B-10E0CBB38EE6}"/>
              </a:ext>
            </a:extLst>
          </p:cNvPr>
          <p:cNvSpPr txBox="1"/>
          <p:nvPr/>
        </p:nvSpPr>
        <p:spPr>
          <a:xfrm>
            <a:off x="515334" y="5364804"/>
            <a:ext cx="4452001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 – Water Stress and Future Pressure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3E7DD36-EE9A-37F1-A29C-9C9F8BB639B5}"/>
              </a:ext>
            </a:extLst>
          </p:cNvPr>
          <p:cNvSpPr txBox="1"/>
          <p:nvPr/>
        </p:nvSpPr>
        <p:spPr>
          <a:xfrm>
            <a:off x="157820" y="5744753"/>
            <a:ext cx="49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Water stress occurs when water supply cannot meet demand or when water quality limits use.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CDF71DC-0101-7EDB-3F6A-5ADEE390060E}"/>
              </a:ext>
            </a:extLst>
          </p:cNvPr>
          <p:cNvSpPr txBox="1"/>
          <p:nvPr/>
        </p:nvSpPr>
        <p:spPr>
          <a:xfrm>
            <a:off x="157820" y="6164132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Climate change and population growth are increasing pressure on water supplies in the UK.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6753598-D99F-0EDE-42C0-FD3452564687}"/>
              </a:ext>
            </a:extLst>
          </p:cNvPr>
          <p:cNvSpPr txBox="1"/>
          <p:nvPr/>
        </p:nvSpPr>
        <p:spPr>
          <a:xfrm>
            <a:off x="157820" y="6580093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Water deficits are most likely to occur in northern and western upland areas.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E5A5D6E-79F4-8556-CEFA-FCE8BF1C916C}"/>
              </a:ext>
            </a:extLst>
          </p:cNvPr>
          <p:cNvSpPr txBox="1"/>
          <p:nvPr/>
        </p:nvSpPr>
        <p:spPr>
          <a:xfrm>
            <a:off x="5002954" y="5404290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D1143BC-D303-EB83-5552-3D46D88DD083}"/>
              </a:ext>
            </a:extLst>
          </p:cNvPr>
          <p:cNvSpPr txBox="1"/>
          <p:nvPr/>
        </p:nvSpPr>
        <p:spPr>
          <a:xfrm>
            <a:off x="5802771" y="5398954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119" name="Rounded Rectangle 31">
            <a:extLst>
              <a:ext uri="{FF2B5EF4-FFF2-40B4-BE49-F238E27FC236}">
                <a16:creationId xmlns:a16="http://schemas.microsoft.com/office/drawing/2014/main" id="{53062C96-7464-7007-382F-C6BE36B9E416}"/>
              </a:ext>
            </a:extLst>
          </p:cNvPr>
          <p:cNvSpPr/>
          <p:nvPr/>
        </p:nvSpPr>
        <p:spPr>
          <a:xfrm>
            <a:off x="5231793" y="576088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0" name="Rounded Rectangle 32">
            <a:extLst>
              <a:ext uri="{FF2B5EF4-FFF2-40B4-BE49-F238E27FC236}">
                <a16:creationId xmlns:a16="http://schemas.microsoft.com/office/drawing/2014/main" id="{AD038F3C-5E76-6028-F2C0-7E87FE841B66}"/>
              </a:ext>
            </a:extLst>
          </p:cNvPr>
          <p:cNvSpPr/>
          <p:nvPr/>
        </p:nvSpPr>
        <p:spPr>
          <a:xfrm>
            <a:off x="6040648" y="575598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1" name="Rounded Rectangle 34">
            <a:extLst>
              <a:ext uri="{FF2B5EF4-FFF2-40B4-BE49-F238E27FC236}">
                <a16:creationId xmlns:a16="http://schemas.microsoft.com/office/drawing/2014/main" id="{6CA8CE32-33B5-0828-01C4-291019E707C3}"/>
              </a:ext>
            </a:extLst>
          </p:cNvPr>
          <p:cNvSpPr/>
          <p:nvPr/>
        </p:nvSpPr>
        <p:spPr>
          <a:xfrm>
            <a:off x="5231793" y="619409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2" name="Rounded Rectangle 37">
            <a:extLst>
              <a:ext uri="{FF2B5EF4-FFF2-40B4-BE49-F238E27FC236}">
                <a16:creationId xmlns:a16="http://schemas.microsoft.com/office/drawing/2014/main" id="{8BD8C203-17EF-6CF1-55A9-72FE893F3D04}"/>
              </a:ext>
            </a:extLst>
          </p:cNvPr>
          <p:cNvSpPr/>
          <p:nvPr/>
        </p:nvSpPr>
        <p:spPr>
          <a:xfrm>
            <a:off x="6040648" y="619886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3" name="Rounded Rectangle 38">
            <a:extLst>
              <a:ext uri="{FF2B5EF4-FFF2-40B4-BE49-F238E27FC236}">
                <a16:creationId xmlns:a16="http://schemas.microsoft.com/office/drawing/2014/main" id="{9CD1C688-63C6-573B-C778-63A2868D3CF2}"/>
              </a:ext>
            </a:extLst>
          </p:cNvPr>
          <p:cNvSpPr/>
          <p:nvPr/>
        </p:nvSpPr>
        <p:spPr>
          <a:xfrm>
            <a:off x="5241693" y="662961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4" name="Rounded Rectangle 40">
            <a:extLst>
              <a:ext uri="{FF2B5EF4-FFF2-40B4-BE49-F238E27FC236}">
                <a16:creationId xmlns:a16="http://schemas.microsoft.com/office/drawing/2014/main" id="{A6D305CB-03A5-6B08-CD70-BC8C5FCF7604}"/>
              </a:ext>
            </a:extLst>
          </p:cNvPr>
          <p:cNvSpPr/>
          <p:nvPr/>
        </p:nvSpPr>
        <p:spPr>
          <a:xfrm>
            <a:off x="6040648" y="662961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1B399-B03A-6948-1DF4-6C82E361E768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5B311-FD9D-D512-6813-0050504A2E37}"/>
              </a:ext>
            </a:extLst>
          </p:cNvPr>
          <p:cNvSpPr txBox="1"/>
          <p:nvPr/>
        </p:nvSpPr>
        <p:spPr>
          <a:xfrm>
            <a:off x="760374" y="1167762"/>
            <a:ext cx="537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Matching supply and demand </a:t>
            </a:r>
          </a:p>
          <a:p>
            <a:pPr algn="ctr"/>
            <a:r>
              <a:rPr lang="en-US" sz="20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– areas of deficit and surplus</a:t>
            </a:r>
            <a:endParaRPr lang="en-GB" sz="20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786F6-8606-2CD1-7F62-D6D70970F985}"/>
              </a:ext>
            </a:extLst>
          </p:cNvPr>
          <p:cNvSpPr txBox="1"/>
          <p:nvPr/>
        </p:nvSpPr>
        <p:spPr>
          <a:xfrm>
            <a:off x="162041" y="4162031"/>
            <a:ext cx="6634003" cy="117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north and west of the UK are wetter because they are mainly __________ areas. Moist air arrives from the __________ Ocean on __________ winds.</a:t>
            </a:r>
          </a:p>
          <a:p>
            <a:pPr>
              <a:lnSpc>
                <a:spcPct val="150000"/>
              </a:lnSpc>
            </a:pP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As air is forced to __________ over high land, it __________ and condenses.</a:t>
            </a:r>
          </a:p>
          <a:p>
            <a:pPr>
              <a:lnSpc>
                <a:spcPct val="150000"/>
              </a:lnSpc>
            </a:pP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This type of rainfall is known as __________ rainfall.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AED87-54E5-006F-5926-D57CAB9CBC9D}"/>
              </a:ext>
            </a:extLst>
          </p:cNvPr>
          <p:cNvSpPr txBox="1"/>
          <p:nvPr/>
        </p:nvSpPr>
        <p:spPr>
          <a:xfrm>
            <a:off x="5595910" y="4209228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upland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5A2D5A-6F8A-1C9A-EB1C-95AB0F8C21CE}"/>
              </a:ext>
            </a:extLst>
          </p:cNvPr>
          <p:cNvSpPr txBox="1"/>
          <p:nvPr/>
        </p:nvSpPr>
        <p:spPr>
          <a:xfrm>
            <a:off x="2886607" y="4485613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Atlantic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5DAD94-B6FA-D6C5-DF05-5A3BA6F1759B}"/>
              </a:ext>
            </a:extLst>
          </p:cNvPr>
          <p:cNvSpPr txBox="1"/>
          <p:nvPr/>
        </p:nvSpPr>
        <p:spPr>
          <a:xfrm>
            <a:off x="4657057" y="4478929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prevailing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57CEBE-BC00-3B3E-82B6-C55EDE69583C}"/>
              </a:ext>
            </a:extLst>
          </p:cNvPr>
          <p:cNvSpPr txBox="1"/>
          <p:nvPr/>
        </p:nvSpPr>
        <p:spPr>
          <a:xfrm>
            <a:off x="1674704" y="4760976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7A1C3F-9726-0FC2-3BEA-013AF0863533}"/>
              </a:ext>
            </a:extLst>
          </p:cNvPr>
          <p:cNvSpPr txBox="1"/>
          <p:nvPr/>
        </p:nvSpPr>
        <p:spPr>
          <a:xfrm>
            <a:off x="4074042" y="4755076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cools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70D66F-5A2E-2183-0AF5-38368A42A52D}"/>
              </a:ext>
            </a:extLst>
          </p:cNvPr>
          <p:cNvSpPr txBox="1"/>
          <p:nvPr/>
        </p:nvSpPr>
        <p:spPr>
          <a:xfrm>
            <a:off x="2858463" y="5032075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relief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F8B5A80-A094-70AE-13A5-CB3690E1895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2336" y="5693489"/>
            <a:ext cx="352257" cy="35225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6D005F5E-CE83-888C-8708-FD8744D77B3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0674" y="6136583"/>
            <a:ext cx="352257" cy="35225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C131F83-7934-DD28-EBA7-C6A1A845BD1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9420" y="6562304"/>
            <a:ext cx="352257" cy="352257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11AF8661-D815-51AA-0123-233F2ABC13EF}"/>
              </a:ext>
            </a:extLst>
          </p:cNvPr>
          <p:cNvSpPr/>
          <p:nvPr/>
        </p:nvSpPr>
        <p:spPr>
          <a:xfrm>
            <a:off x="222366" y="189953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8FD335-C46B-3066-2A88-1402DC502155}"/>
              </a:ext>
            </a:extLst>
          </p:cNvPr>
          <p:cNvSpPr txBox="1"/>
          <p:nvPr/>
        </p:nvSpPr>
        <p:spPr>
          <a:xfrm>
            <a:off x="515334" y="1859672"/>
            <a:ext cx="4452001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 – Water availability across the UK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F1DFE9-723B-A4D2-FEED-75CCE9883487}"/>
              </a:ext>
            </a:extLst>
          </p:cNvPr>
          <p:cNvSpPr txBox="1"/>
          <p:nvPr/>
        </p:nvSpPr>
        <p:spPr>
          <a:xfrm>
            <a:off x="151118" y="2293419"/>
            <a:ext cx="49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Water availability is evenly distributed across the UK.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41C0D3-5A89-2129-681B-AE77817F4CEA}"/>
              </a:ext>
            </a:extLst>
          </p:cNvPr>
          <p:cNvSpPr txBox="1"/>
          <p:nvPr/>
        </p:nvSpPr>
        <p:spPr>
          <a:xfrm>
            <a:off x="157820" y="2659000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Some areas receive high rainfall but have low population density.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FA2541-304E-9688-C6A7-D09736072FF8}"/>
              </a:ext>
            </a:extLst>
          </p:cNvPr>
          <p:cNvSpPr txBox="1"/>
          <p:nvPr/>
        </p:nvSpPr>
        <p:spPr>
          <a:xfrm>
            <a:off x="157820" y="3074961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High population density always occurs in the wettest parts of the UK.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8E8658-2356-5864-7BA3-48908DDC54F6}"/>
              </a:ext>
            </a:extLst>
          </p:cNvPr>
          <p:cNvSpPr txBox="1"/>
          <p:nvPr/>
        </p:nvSpPr>
        <p:spPr>
          <a:xfrm>
            <a:off x="5002954" y="1899158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21F77D-24F0-CAA4-9DFD-AAF72BD74656}"/>
              </a:ext>
            </a:extLst>
          </p:cNvPr>
          <p:cNvSpPr txBox="1"/>
          <p:nvPr/>
        </p:nvSpPr>
        <p:spPr>
          <a:xfrm>
            <a:off x="5802771" y="1893822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39" name="Rounded Rectangle 31">
            <a:extLst>
              <a:ext uri="{FF2B5EF4-FFF2-40B4-BE49-F238E27FC236}">
                <a16:creationId xmlns:a16="http://schemas.microsoft.com/office/drawing/2014/main" id="{CB965F1F-DDCA-0AB6-4725-6D8D9D3A3070}"/>
              </a:ext>
            </a:extLst>
          </p:cNvPr>
          <p:cNvSpPr/>
          <p:nvPr/>
        </p:nvSpPr>
        <p:spPr>
          <a:xfrm>
            <a:off x="5231793" y="22557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FBC3C8D1-1D97-DA79-85C2-5B0B429BE8E7}"/>
              </a:ext>
            </a:extLst>
          </p:cNvPr>
          <p:cNvSpPr/>
          <p:nvPr/>
        </p:nvSpPr>
        <p:spPr>
          <a:xfrm>
            <a:off x="6040648" y="225085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id="{006CA199-D803-783A-AC45-9BA6CBDE85DF}"/>
              </a:ext>
            </a:extLst>
          </p:cNvPr>
          <p:cNvSpPr/>
          <p:nvPr/>
        </p:nvSpPr>
        <p:spPr>
          <a:xfrm>
            <a:off x="5231793" y="26889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9" name="Rounded Rectangle 37">
            <a:extLst>
              <a:ext uri="{FF2B5EF4-FFF2-40B4-BE49-F238E27FC236}">
                <a16:creationId xmlns:a16="http://schemas.microsoft.com/office/drawing/2014/main" id="{6D382D5C-ED8E-B108-6F91-5AFD9CFBF2CC}"/>
              </a:ext>
            </a:extLst>
          </p:cNvPr>
          <p:cNvSpPr/>
          <p:nvPr/>
        </p:nvSpPr>
        <p:spPr>
          <a:xfrm>
            <a:off x="6040648" y="269373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0" name="Rounded Rectangle 38">
            <a:extLst>
              <a:ext uri="{FF2B5EF4-FFF2-40B4-BE49-F238E27FC236}">
                <a16:creationId xmlns:a16="http://schemas.microsoft.com/office/drawing/2014/main" id="{991C52A2-77EA-2BE0-15EF-2E5183892412}"/>
              </a:ext>
            </a:extLst>
          </p:cNvPr>
          <p:cNvSpPr/>
          <p:nvPr/>
        </p:nvSpPr>
        <p:spPr>
          <a:xfrm>
            <a:off x="5241693" y="312448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3" name="Rounded Rectangle 40">
            <a:extLst>
              <a:ext uri="{FF2B5EF4-FFF2-40B4-BE49-F238E27FC236}">
                <a16:creationId xmlns:a16="http://schemas.microsoft.com/office/drawing/2014/main" id="{BABDADF0-724B-AD4E-8BD0-CF9D4FA21BCE}"/>
              </a:ext>
            </a:extLst>
          </p:cNvPr>
          <p:cNvSpPr/>
          <p:nvPr/>
        </p:nvSpPr>
        <p:spPr>
          <a:xfrm>
            <a:off x="6040648" y="312448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B38B7C36-1213-26EF-473D-C0E9A942CB0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7948" y="2188424"/>
            <a:ext cx="352257" cy="35225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61D44C65-8765-B8C6-A146-D7E620FD4A1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0674" y="2631451"/>
            <a:ext cx="352257" cy="352257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7CCD1D8-DFDD-AEF0-9D13-C5342AA8027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79420" y="3057172"/>
            <a:ext cx="352257" cy="352257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A2C82682-1442-8E64-A4F6-9BDC249CA2F0}"/>
              </a:ext>
            </a:extLst>
          </p:cNvPr>
          <p:cNvSpPr/>
          <p:nvPr/>
        </p:nvSpPr>
        <p:spPr>
          <a:xfrm>
            <a:off x="231053" y="715233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6FE0B8C-C611-5B76-D0A0-59F7E356780E}"/>
              </a:ext>
            </a:extLst>
          </p:cNvPr>
          <p:cNvSpPr txBox="1"/>
          <p:nvPr/>
        </p:nvSpPr>
        <p:spPr>
          <a:xfrm>
            <a:off x="524021" y="7112472"/>
            <a:ext cx="399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Tick whether each region experiences serious or not serious water stress. Scan the QR code on the previous page if you are not sure.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207FFB-C49D-0657-D788-E681A6D22D45}"/>
              </a:ext>
            </a:extLst>
          </p:cNvPr>
          <p:cNvSpPr txBox="1"/>
          <p:nvPr/>
        </p:nvSpPr>
        <p:spPr>
          <a:xfrm>
            <a:off x="526786" y="7717843"/>
            <a:ext cx="49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South-east England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A1B8334-27BE-F074-7C6C-C6797EBC8E12}"/>
              </a:ext>
            </a:extLst>
          </p:cNvPr>
          <p:cNvSpPr txBox="1"/>
          <p:nvPr/>
        </p:nvSpPr>
        <p:spPr>
          <a:xfrm>
            <a:off x="526786" y="8143112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East Anglia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1862321-46C3-8B8F-A550-F3A71BFAA83D}"/>
              </a:ext>
            </a:extLst>
          </p:cNvPr>
          <p:cNvSpPr txBox="1"/>
          <p:nvPr/>
        </p:nvSpPr>
        <p:spPr>
          <a:xfrm>
            <a:off x="526786" y="8568381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North-west England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AAC315-E477-EB2C-4D6C-BBA381E700DB}"/>
              </a:ext>
            </a:extLst>
          </p:cNvPr>
          <p:cNvSpPr txBox="1"/>
          <p:nvPr/>
        </p:nvSpPr>
        <p:spPr>
          <a:xfrm>
            <a:off x="4480759" y="7320829"/>
            <a:ext cx="1129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Serious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F6C13EC-5C87-4C4F-CF76-61D9BC729C06}"/>
              </a:ext>
            </a:extLst>
          </p:cNvPr>
          <p:cNvSpPr txBox="1"/>
          <p:nvPr/>
        </p:nvSpPr>
        <p:spPr>
          <a:xfrm>
            <a:off x="5355155" y="7331815"/>
            <a:ext cx="1527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Not serious</a:t>
            </a:r>
          </a:p>
        </p:txBody>
      </p:sp>
      <p:sp>
        <p:nvSpPr>
          <p:cNvPr id="71" name="Rounded Rectangle 31">
            <a:extLst>
              <a:ext uri="{FF2B5EF4-FFF2-40B4-BE49-F238E27FC236}">
                <a16:creationId xmlns:a16="http://schemas.microsoft.com/office/drawing/2014/main" id="{1BD05572-BE47-A3A1-B535-EC9ECB9A8A3A}"/>
              </a:ext>
            </a:extLst>
          </p:cNvPr>
          <p:cNvSpPr/>
          <p:nvPr/>
        </p:nvSpPr>
        <p:spPr>
          <a:xfrm>
            <a:off x="4895577" y="768501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2" name="Rounded Rectangle 32">
            <a:extLst>
              <a:ext uri="{FF2B5EF4-FFF2-40B4-BE49-F238E27FC236}">
                <a16:creationId xmlns:a16="http://schemas.microsoft.com/office/drawing/2014/main" id="{86E5D25D-25C6-ABB6-AF40-6411F4157D7C}"/>
              </a:ext>
            </a:extLst>
          </p:cNvPr>
          <p:cNvSpPr/>
          <p:nvPr/>
        </p:nvSpPr>
        <p:spPr>
          <a:xfrm>
            <a:off x="5969125" y="768011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3" name="Rounded Rectangle 34">
            <a:extLst>
              <a:ext uri="{FF2B5EF4-FFF2-40B4-BE49-F238E27FC236}">
                <a16:creationId xmlns:a16="http://schemas.microsoft.com/office/drawing/2014/main" id="{98C2B4E1-39AD-C6E0-0453-01DEF30C9496}"/>
              </a:ext>
            </a:extLst>
          </p:cNvPr>
          <p:cNvSpPr/>
          <p:nvPr/>
        </p:nvSpPr>
        <p:spPr>
          <a:xfrm>
            <a:off x="4895577" y="811822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4" name="Rounded Rectangle 37">
            <a:extLst>
              <a:ext uri="{FF2B5EF4-FFF2-40B4-BE49-F238E27FC236}">
                <a16:creationId xmlns:a16="http://schemas.microsoft.com/office/drawing/2014/main" id="{EAA2B803-1D01-0204-90EB-24268390548F}"/>
              </a:ext>
            </a:extLst>
          </p:cNvPr>
          <p:cNvSpPr/>
          <p:nvPr/>
        </p:nvSpPr>
        <p:spPr>
          <a:xfrm>
            <a:off x="5969125" y="812299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5" name="Rounded Rectangle 38">
            <a:extLst>
              <a:ext uri="{FF2B5EF4-FFF2-40B4-BE49-F238E27FC236}">
                <a16:creationId xmlns:a16="http://schemas.microsoft.com/office/drawing/2014/main" id="{AB9CF2FF-988F-5746-DF1C-BA596FC90114}"/>
              </a:ext>
            </a:extLst>
          </p:cNvPr>
          <p:cNvSpPr/>
          <p:nvPr/>
        </p:nvSpPr>
        <p:spPr>
          <a:xfrm>
            <a:off x="4905477" y="855374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6" name="Rounded Rectangle 40">
            <a:extLst>
              <a:ext uri="{FF2B5EF4-FFF2-40B4-BE49-F238E27FC236}">
                <a16:creationId xmlns:a16="http://schemas.microsoft.com/office/drawing/2014/main" id="{FDD01FED-A57E-55BA-36D7-9700D61D70D8}"/>
              </a:ext>
            </a:extLst>
          </p:cNvPr>
          <p:cNvSpPr/>
          <p:nvPr/>
        </p:nvSpPr>
        <p:spPr>
          <a:xfrm>
            <a:off x="5969125" y="855374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19997FCA-1D1E-C4D5-307A-19802EDF5B7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46120" y="7617619"/>
            <a:ext cx="352257" cy="352257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B60915A7-D3DA-D7FC-3129-DF92BCBDB26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44458" y="8060713"/>
            <a:ext cx="352257" cy="352257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7D665D86-FA0B-289D-D90F-A7BA21B9D10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7897" y="8486434"/>
            <a:ext cx="352257" cy="352257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16826D60-BCBA-EFFB-83FC-5175F72A1703}"/>
              </a:ext>
            </a:extLst>
          </p:cNvPr>
          <p:cNvSpPr txBox="1"/>
          <p:nvPr/>
        </p:nvSpPr>
        <p:spPr>
          <a:xfrm>
            <a:off x="526786" y="9002672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South-west England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1" name="Rounded Rectangle 38">
            <a:extLst>
              <a:ext uri="{FF2B5EF4-FFF2-40B4-BE49-F238E27FC236}">
                <a16:creationId xmlns:a16="http://schemas.microsoft.com/office/drawing/2014/main" id="{B78ADFFD-93D4-0489-74AA-A865913C37F7}"/>
              </a:ext>
            </a:extLst>
          </p:cNvPr>
          <p:cNvSpPr/>
          <p:nvPr/>
        </p:nvSpPr>
        <p:spPr>
          <a:xfrm>
            <a:off x="4905477" y="898803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2" name="Rounded Rectangle 40">
            <a:extLst>
              <a:ext uri="{FF2B5EF4-FFF2-40B4-BE49-F238E27FC236}">
                <a16:creationId xmlns:a16="http://schemas.microsoft.com/office/drawing/2014/main" id="{0C4227AC-E736-8491-40EA-AAFDFAEF6890}"/>
              </a:ext>
            </a:extLst>
          </p:cNvPr>
          <p:cNvSpPr/>
          <p:nvPr/>
        </p:nvSpPr>
        <p:spPr>
          <a:xfrm>
            <a:off x="5969125" y="898803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FE0C5F93-A2E1-6433-4A4F-61450BAC5A2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7897" y="8920725"/>
            <a:ext cx="352257" cy="3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5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96108-975E-CBC7-488D-A844B7816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019EF4A-7521-E995-CBAF-B78F2A143940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>
              <a:gd name="adj" fmla="val 3894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5B8F15A-1C51-7A1D-3F1F-69B92F7B5500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BEF21D-3967-C9DA-AE4B-BFA44DB526E3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7FD7CA3-E7B0-1E0A-EAED-99144EE8A1A7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CBB1FDF-3B69-C158-E356-49B2543DF8BE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687C60B5-CDB3-24E0-252E-1EE3727C5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6D349AB-6D17-A2CE-37D8-1AE20233868A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8749E4B-95C7-A46C-05E3-4ED6BF10715C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8CA966F1-DF46-8F62-3135-3FF78C341087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AB4760CB-3754-4C01-39D7-B080F8279055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967F89E2-DED3-0D8A-C5AB-0A8A829D3685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8B35E8C-540C-DE62-C979-5DCB8A71119E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86EBFD9-D83C-5729-E5E9-4D02440CECFE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E88F96F-F4EF-C486-F8D3-7EE5B048942C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EF026D-14BA-870B-09D8-584FEFE95F13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500C8-4467-4A96-F81C-CA0ACB2E8F82}"/>
              </a:ext>
            </a:extLst>
          </p:cNvPr>
          <p:cNvSpPr txBox="1"/>
          <p:nvPr/>
        </p:nvSpPr>
        <p:spPr>
          <a:xfrm rot="16200000">
            <a:off x="565675" y="9150905"/>
            <a:ext cx="88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Water transfer in the UK</a:t>
            </a:r>
          </a:p>
          <a:p>
            <a:endParaRPr lang="en-US" sz="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1E56E7-3EF8-1350-88E8-9D6F43645815}"/>
              </a:ext>
            </a:extLst>
          </p:cNvPr>
          <p:cNvSpPr/>
          <p:nvPr/>
        </p:nvSpPr>
        <p:spPr>
          <a:xfrm>
            <a:off x="214188" y="186711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1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D1768-E37F-106B-4D60-DE02BEDE1165}"/>
              </a:ext>
            </a:extLst>
          </p:cNvPr>
          <p:cNvSpPr txBox="1"/>
          <p:nvPr/>
        </p:nvSpPr>
        <p:spPr>
          <a:xfrm>
            <a:off x="509649" y="1844302"/>
            <a:ext cx="619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Fill in the blanks using these words: surplus, deficit, supply, demand, transfer, pipes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7C092-F1D2-B8FF-759F-2AA08103DC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743" y="9007888"/>
            <a:ext cx="676852" cy="676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0015E-5FA2-3616-F5D2-ED6FE9515B5B}"/>
              </a:ext>
            </a:extLst>
          </p:cNvPr>
          <p:cNvSpPr txBox="1"/>
          <p:nvPr/>
        </p:nvSpPr>
        <p:spPr>
          <a:xfrm>
            <a:off x="162041" y="2265284"/>
            <a:ext cx="6634003" cy="89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Water transfer involves the __________ of water from areas of __________ to areas of __________.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</a:t>
            </a: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Water is usually moved through a network of __________ to balance __________ and __________.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7ACF76-4788-3422-4571-A6816A76E7BE}"/>
              </a:ext>
            </a:extLst>
          </p:cNvPr>
          <p:cNvSpPr txBox="1"/>
          <p:nvPr/>
        </p:nvSpPr>
        <p:spPr>
          <a:xfrm>
            <a:off x="760374" y="1247972"/>
            <a:ext cx="537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Water Transfer in the UK</a:t>
            </a:r>
            <a:endParaRPr lang="en-GB" sz="28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B70715-FC59-F63E-CF71-3A6315A58FB0}"/>
              </a:ext>
            </a:extLst>
          </p:cNvPr>
          <p:cNvSpPr/>
          <p:nvPr/>
        </p:nvSpPr>
        <p:spPr>
          <a:xfrm>
            <a:off x="222366" y="327140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047170-DFA0-A1D2-0BCF-CE0BC89D4B17}"/>
              </a:ext>
            </a:extLst>
          </p:cNvPr>
          <p:cNvSpPr txBox="1"/>
          <p:nvPr/>
        </p:nvSpPr>
        <p:spPr>
          <a:xfrm>
            <a:off x="515334" y="3231538"/>
            <a:ext cx="5722055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 – Why is water </a:t>
            </a: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</a:t>
            </a:r>
            <a:r>
              <a:rPr lang="en-GB" sz="12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ransfer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</a:t>
            </a: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</a:t>
            </a:r>
            <a:r>
              <a:rPr lang="en-GB" sz="12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eeded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4B54E9-E9A7-3D3E-8C11-8151B7B29A6B}"/>
              </a:ext>
            </a:extLst>
          </p:cNvPr>
          <p:cNvSpPr txBox="1"/>
          <p:nvPr/>
        </p:nvSpPr>
        <p:spPr>
          <a:xfrm>
            <a:off x="150961" y="3740476"/>
            <a:ext cx="49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Some areas of the UK have high rainfall but low population density.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1E6051-C3B1-D1F0-3D4D-F7F67BB67D5B}"/>
              </a:ext>
            </a:extLst>
          </p:cNvPr>
          <p:cNvSpPr txBox="1"/>
          <p:nvPr/>
        </p:nvSpPr>
        <p:spPr>
          <a:xfrm>
            <a:off x="150961" y="4183858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Water deficits are most common in the north and west of the UK.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926B51-C0A6-8C23-41BF-70908C043E26}"/>
              </a:ext>
            </a:extLst>
          </p:cNvPr>
          <p:cNvSpPr txBox="1"/>
          <p:nvPr/>
        </p:nvSpPr>
        <p:spPr>
          <a:xfrm>
            <a:off x="150961" y="4613913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Water transfer is one method used to overcome water shortages.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569D2E-48C1-BD30-44E7-78B706F64295}"/>
              </a:ext>
            </a:extLst>
          </p:cNvPr>
          <p:cNvSpPr txBox="1"/>
          <p:nvPr/>
        </p:nvSpPr>
        <p:spPr>
          <a:xfrm>
            <a:off x="4926773" y="3500981"/>
            <a:ext cx="95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23C9A6-6D1D-779A-7FD0-9901093E8085}"/>
              </a:ext>
            </a:extLst>
          </p:cNvPr>
          <p:cNvSpPr txBox="1"/>
          <p:nvPr/>
        </p:nvSpPr>
        <p:spPr>
          <a:xfrm>
            <a:off x="5704389" y="3501670"/>
            <a:ext cx="993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48" name="Rounded Rectangle 31">
            <a:extLst>
              <a:ext uri="{FF2B5EF4-FFF2-40B4-BE49-F238E27FC236}">
                <a16:creationId xmlns:a16="http://schemas.microsoft.com/office/drawing/2014/main" id="{27B2F32E-2A74-D28D-6DF4-DBF663FB80A7}"/>
              </a:ext>
            </a:extLst>
          </p:cNvPr>
          <p:cNvSpPr/>
          <p:nvPr/>
        </p:nvSpPr>
        <p:spPr>
          <a:xfrm>
            <a:off x="5231793" y="381809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9" name="Rounded Rectangle 32">
            <a:extLst>
              <a:ext uri="{FF2B5EF4-FFF2-40B4-BE49-F238E27FC236}">
                <a16:creationId xmlns:a16="http://schemas.microsoft.com/office/drawing/2014/main" id="{E48861F1-699E-4B9D-0CE8-859EAFDE43DD}"/>
              </a:ext>
            </a:extLst>
          </p:cNvPr>
          <p:cNvSpPr/>
          <p:nvPr/>
        </p:nvSpPr>
        <p:spPr>
          <a:xfrm>
            <a:off x="6040648" y="381319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1" name="Rounded Rectangle 34">
            <a:extLst>
              <a:ext uri="{FF2B5EF4-FFF2-40B4-BE49-F238E27FC236}">
                <a16:creationId xmlns:a16="http://schemas.microsoft.com/office/drawing/2014/main" id="{139E660E-C5AC-9743-8C65-927092C01777}"/>
              </a:ext>
            </a:extLst>
          </p:cNvPr>
          <p:cNvSpPr/>
          <p:nvPr/>
        </p:nvSpPr>
        <p:spPr>
          <a:xfrm>
            <a:off x="5231793" y="425130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7" name="Rounded Rectangle 37">
            <a:extLst>
              <a:ext uri="{FF2B5EF4-FFF2-40B4-BE49-F238E27FC236}">
                <a16:creationId xmlns:a16="http://schemas.microsoft.com/office/drawing/2014/main" id="{1C5D0869-226D-2688-A49D-EE36CBF1DA8C}"/>
              </a:ext>
            </a:extLst>
          </p:cNvPr>
          <p:cNvSpPr/>
          <p:nvPr/>
        </p:nvSpPr>
        <p:spPr>
          <a:xfrm>
            <a:off x="6040648" y="425607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Rounded Rectangle 38">
            <a:extLst>
              <a:ext uri="{FF2B5EF4-FFF2-40B4-BE49-F238E27FC236}">
                <a16:creationId xmlns:a16="http://schemas.microsoft.com/office/drawing/2014/main" id="{648BD966-BA1A-A32C-0DD3-03DE25C83859}"/>
              </a:ext>
            </a:extLst>
          </p:cNvPr>
          <p:cNvSpPr/>
          <p:nvPr/>
        </p:nvSpPr>
        <p:spPr>
          <a:xfrm>
            <a:off x="5241693" y="468682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6" name="Rounded Rectangle 40">
            <a:extLst>
              <a:ext uri="{FF2B5EF4-FFF2-40B4-BE49-F238E27FC236}">
                <a16:creationId xmlns:a16="http://schemas.microsoft.com/office/drawing/2014/main" id="{C3BB868E-C5F8-FF42-2B30-8057B0E63E0D}"/>
              </a:ext>
            </a:extLst>
          </p:cNvPr>
          <p:cNvSpPr/>
          <p:nvPr/>
        </p:nvSpPr>
        <p:spPr>
          <a:xfrm>
            <a:off x="6040648" y="468682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1" name="Picture 10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AB2FA65A-69A5-F1BF-D7A2-D18C2E7F9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044" y="9007888"/>
            <a:ext cx="676800" cy="676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C3F9DA-BDDC-96D0-FA0D-7B77647788B0}"/>
              </a:ext>
            </a:extLst>
          </p:cNvPr>
          <p:cNvSpPr txBox="1"/>
          <p:nvPr/>
        </p:nvSpPr>
        <p:spPr>
          <a:xfrm>
            <a:off x="2495214" y="2309899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transfer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7C268-DD52-7DBE-E7A3-5946686873B7}"/>
              </a:ext>
            </a:extLst>
          </p:cNvPr>
          <p:cNvSpPr txBox="1"/>
          <p:nvPr/>
        </p:nvSpPr>
        <p:spPr>
          <a:xfrm>
            <a:off x="5325177" y="2315986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surplus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84659-1834-F6FE-C90B-05A4BA10286B}"/>
              </a:ext>
            </a:extLst>
          </p:cNvPr>
          <p:cNvSpPr txBox="1"/>
          <p:nvPr/>
        </p:nvSpPr>
        <p:spPr>
          <a:xfrm>
            <a:off x="889132" y="2584513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deficit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08900A-7CFB-D35F-E8D5-93AF032C4871}"/>
              </a:ext>
            </a:extLst>
          </p:cNvPr>
          <p:cNvSpPr txBox="1"/>
          <p:nvPr/>
        </p:nvSpPr>
        <p:spPr>
          <a:xfrm>
            <a:off x="5647253" y="2586497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pipes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47434-BED2-D9E8-9FD2-CED6479D6AD6}"/>
              </a:ext>
            </a:extLst>
          </p:cNvPr>
          <p:cNvSpPr txBox="1"/>
          <p:nvPr/>
        </p:nvSpPr>
        <p:spPr>
          <a:xfrm>
            <a:off x="1113520" y="2867234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supply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653835-325D-E59E-686D-2EC019BC18E3}"/>
              </a:ext>
            </a:extLst>
          </p:cNvPr>
          <p:cNvSpPr txBox="1"/>
          <p:nvPr/>
        </p:nvSpPr>
        <p:spPr>
          <a:xfrm>
            <a:off x="2413202" y="2868230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demand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3A01EB0-3BBE-8F7B-BFBC-2F4E7F627A62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66269" y="3754811"/>
            <a:ext cx="352257" cy="35225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B2E42A5-70EE-FF2D-54E1-FACF5BCC64ED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3735" y="4191703"/>
            <a:ext cx="352257" cy="35225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26F3797-D6D5-0FFD-1ACE-C5710B515916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4960" y="4625190"/>
            <a:ext cx="352257" cy="3522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AC9D0A6-550A-49FB-1739-8B17D21785E3}"/>
              </a:ext>
            </a:extLst>
          </p:cNvPr>
          <p:cNvSpPr txBox="1"/>
          <p:nvPr/>
        </p:nvSpPr>
        <p:spPr>
          <a:xfrm>
            <a:off x="150961" y="5106364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southeast of England experiences a water deficit.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6" name="Rounded Rectangle 38">
            <a:extLst>
              <a:ext uri="{FF2B5EF4-FFF2-40B4-BE49-F238E27FC236}">
                <a16:creationId xmlns:a16="http://schemas.microsoft.com/office/drawing/2014/main" id="{55560170-BB6E-C06F-E91A-3E38CF9F6858}"/>
              </a:ext>
            </a:extLst>
          </p:cNvPr>
          <p:cNvSpPr/>
          <p:nvPr/>
        </p:nvSpPr>
        <p:spPr>
          <a:xfrm>
            <a:off x="5241693" y="51243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4" name="Rounded Rectangle 40">
            <a:extLst>
              <a:ext uri="{FF2B5EF4-FFF2-40B4-BE49-F238E27FC236}">
                <a16:creationId xmlns:a16="http://schemas.microsoft.com/office/drawing/2014/main" id="{FBE858BB-CF3A-905B-5702-3A7EEAC04270}"/>
              </a:ext>
            </a:extLst>
          </p:cNvPr>
          <p:cNvSpPr/>
          <p:nvPr/>
        </p:nvSpPr>
        <p:spPr>
          <a:xfrm>
            <a:off x="6040648" y="51243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BF517C2E-F30A-E28B-A760-DC367C514C20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4960" y="5062747"/>
            <a:ext cx="352257" cy="352257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7E56248A-9F19-FAB6-221B-5CF0F8727A1B}"/>
              </a:ext>
            </a:extLst>
          </p:cNvPr>
          <p:cNvSpPr/>
          <p:nvPr/>
        </p:nvSpPr>
        <p:spPr>
          <a:xfrm>
            <a:off x="222366" y="556213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34E2CF-6797-4EC0-907E-B75603671B29}"/>
              </a:ext>
            </a:extLst>
          </p:cNvPr>
          <p:cNvSpPr txBox="1"/>
          <p:nvPr/>
        </p:nvSpPr>
        <p:spPr>
          <a:xfrm>
            <a:off x="515334" y="5522272"/>
            <a:ext cx="6448660" cy="61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UK Water Transfer Examples – Match each water source to the area it supplies. 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67304208-9657-423A-EF34-66E075EA7E87}"/>
              </a:ext>
            </a:extLst>
          </p:cNvPr>
          <p:cNvGraphicFramePr>
            <a:graphicFrameLocks noGrp="1"/>
          </p:cNvGraphicFramePr>
          <p:nvPr/>
        </p:nvGraphicFramePr>
        <p:xfrm>
          <a:off x="2574129" y="6295995"/>
          <a:ext cx="4418413" cy="2098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4485">
                  <a:extLst>
                    <a:ext uri="{9D8B030D-6E8A-4147-A177-3AD203B41FA5}">
                      <a16:colId xmlns:a16="http://schemas.microsoft.com/office/drawing/2014/main" val="3519568169"/>
                    </a:ext>
                  </a:extLst>
                </a:gridCol>
                <a:gridCol w="308009">
                  <a:extLst>
                    <a:ext uri="{9D8B030D-6E8A-4147-A177-3AD203B41FA5}">
                      <a16:colId xmlns:a16="http://schemas.microsoft.com/office/drawing/2014/main" val="906627078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4215754523"/>
                    </a:ext>
                  </a:extLst>
                </a:gridCol>
              </a:tblGrid>
              <a:tr h="442200">
                <a:tc>
                  <a:txBody>
                    <a:bodyPr/>
                    <a:lstStyle/>
                    <a:p>
                      <a:pPr algn="l"/>
                      <a:r>
                        <a:rPr lang="en-GB" sz="1200" b="1" u="none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Water source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u="none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Supplies water to: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8146275"/>
                  </a:ext>
                </a:extLst>
              </a:tr>
              <a:tr h="527837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Elan Valley reservoirs (Mid Wales)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Manchester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444584"/>
                  </a:ext>
                </a:extLst>
              </a:tr>
              <a:tr h="473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0C3162"/>
                          </a:solidFill>
                          <a:effectLst/>
                          <a:latin typeface="Cavolini" panose="03000502040302020204" pitchFamily="66" charset="0"/>
                          <a:ea typeface="MS Mincho" panose="02020609040205080304" pitchFamily="49" charset="-128"/>
                          <a:cs typeface="Cavolini" panose="03000502040302020204" pitchFamily="66" charset="0"/>
                        </a:rPr>
                        <a:t>Thirlmere Reservoir (Lake District)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Newcastle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5184682"/>
                  </a:ext>
                </a:extLst>
              </a:tr>
              <a:tr h="482205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Kielder Reservoir (Northumberland)</a:t>
                      </a:r>
                      <a:endParaRPr lang="en-GB" sz="1200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Birmingham </a:t>
                      </a:r>
                      <a:b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</a:b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and the West Midlands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9534593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264166B-FFFD-6B90-8226-2592B48B5933}"/>
              </a:ext>
            </a:extLst>
          </p:cNvPr>
          <p:cNvCxnSpPr>
            <a:cxnSpLocks/>
          </p:cNvCxnSpPr>
          <p:nvPr/>
        </p:nvCxnSpPr>
        <p:spPr>
          <a:xfrm flipH="1" flipV="1">
            <a:off x="4920993" y="7008010"/>
            <a:ext cx="404184" cy="1091149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E586481-9F24-9542-FCBF-F6385DA216DA}"/>
              </a:ext>
            </a:extLst>
          </p:cNvPr>
          <p:cNvCxnSpPr>
            <a:cxnSpLocks/>
          </p:cNvCxnSpPr>
          <p:nvPr/>
        </p:nvCxnSpPr>
        <p:spPr>
          <a:xfrm flipH="1">
            <a:off x="4917031" y="7512488"/>
            <a:ext cx="407018" cy="521733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AFD3BD1-9776-4F11-F29D-C05ACC35D9DB}"/>
              </a:ext>
            </a:extLst>
          </p:cNvPr>
          <p:cNvCxnSpPr>
            <a:cxnSpLocks/>
          </p:cNvCxnSpPr>
          <p:nvPr/>
        </p:nvCxnSpPr>
        <p:spPr>
          <a:xfrm flipH="1">
            <a:off x="4910239" y="7003754"/>
            <a:ext cx="388934" cy="463036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FE23916F-965E-DB53-F0AB-E7E3FDAF2B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286" y="6344703"/>
            <a:ext cx="2273521" cy="25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8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0A662-DC4B-6326-4571-63DF3F2A6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AD55134-6E19-39A7-757A-63F7662AA9A6}"/>
              </a:ext>
            </a:extLst>
          </p:cNvPr>
          <p:cNvSpPr/>
          <p:nvPr/>
        </p:nvSpPr>
        <p:spPr>
          <a:xfrm>
            <a:off x="111998" y="933723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578D26-E977-7062-C7F8-91D0E42E2F4C}"/>
              </a:ext>
            </a:extLst>
          </p:cNvPr>
          <p:cNvSpPr txBox="1"/>
          <p:nvPr/>
        </p:nvSpPr>
        <p:spPr>
          <a:xfrm>
            <a:off x="1001128" y="9338005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2486AA1-4875-3F07-C882-DA0C1A8AA627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40DCFF-8994-1DF2-3AE8-8F7FA772BB7F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2F8C8EC-E013-AE37-056C-E1CA89FF5E66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6DBFCF5-3143-12EE-E67D-69E2A7A04D14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E4FDD988-6CC3-82D0-007F-FD00B664404A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48ABF1EF-AE31-E48D-DA87-FD91E4BD63A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45" name="Group 5">
            <a:extLst>
              <a:ext uri="{FF2B5EF4-FFF2-40B4-BE49-F238E27FC236}">
                <a16:creationId xmlns:a16="http://schemas.microsoft.com/office/drawing/2014/main" id="{F4C04B26-7F70-8152-FDF1-07D75B4DBFF4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A15FA268-EA1F-DC66-DBF2-8B83D2A33844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5BB206-772B-EADC-886A-2AB623FA8D1D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168F25D-B03D-F700-2A6E-21DC80BAB136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1D2FC-2E60-9E89-AA24-A5002395FCDA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2CC4C4-D1E7-B233-0CFA-522D5B922B04}"/>
              </a:ext>
            </a:extLst>
          </p:cNvPr>
          <p:cNvSpPr/>
          <p:nvPr/>
        </p:nvSpPr>
        <p:spPr>
          <a:xfrm>
            <a:off x="222366" y="189953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299EA0-87A3-A770-F3B1-6764A548F1A6}"/>
              </a:ext>
            </a:extLst>
          </p:cNvPr>
          <p:cNvSpPr txBox="1"/>
          <p:nvPr/>
        </p:nvSpPr>
        <p:spPr>
          <a:xfrm>
            <a:off x="515334" y="1859672"/>
            <a:ext cx="4452001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Advantages and disadvantages of water transfer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6E2736-8C30-7728-ABB1-E41BB4DED5A9}"/>
              </a:ext>
            </a:extLst>
          </p:cNvPr>
          <p:cNvSpPr txBox="1"/>
          <p:nvPr/>
        </p:nvSpPr>
        <p:spPr>
          <a:xfrm>
            <a:off x="153637" y="2466067"/>
            <a:ext cx="382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Helps areas affected by water scarcity avoid restrictions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9DA3A4-4AAC-34DB-057B-005ACC8E4CD7}"/>
              </a:ext>
            </a:extLst>
          </p:cNvPr>
          <p:cNvSpPr txBox="1"/>
          <p:nvPr/>
        </p:nvSpPr>
        <p:spPr>
          <a:xfrm>
            <a:off x="153637" y="2898790"/>
            <a:ext cx="390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Expensive to build dams, aqueducts and pipelines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A5296A-5623-B015-A47B-5F40FB8AE788}"/>
              </a:ext>
            </a:extLst>
          </p:cNvPr>
          <p:cNvSpPr txBox="1"/>
          <p:nvPr/>
        </p:nvSpPr>
        <p:spPr>
          <a:xfrm>
            <a:off x="153637" y="3420625"/>
            <a:ext cx="3906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Creates jobs during construction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D74D99-8ADC-2456-7568-F08CD85FE61C}"/>
              </a:ext>
            </a:extLst>
          </p:cNvPr>
          <p:cNvSpPr txBox="1"/>
          <p:nvPr/>
        </p:nvSpPr>
        <p:spPr>
          <a:xfrm>
            <a:off x="3961688" y="2179937"/>
            <a:ext cx="144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Advantages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4BF0F9-9EC9-E661-9DFB-CA7784257C93}"/>
              </a:ext>
            </a:extLst>
          </p:cNvPr>
          <p:cNvSpPr txBox="1"/>
          <p:nvPr/>
        </p:nvSpPr>
        <p:spPr>
          <a:xfrm>
            <a:off x="5048478" y="2179937"/>
            <a:ext cx="1762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Disadvantages</a:t>
            </a:r>
          </a:p>
        </p:txBody>
      </p:sp>
      <p:sp>
        <p:nvSpPr>
          <p:cNvPr id="39" name="Rounded Rectangle 31">
            <a:extLst>
              <a:ext uri="{FF2B5EF4-FFF2-40B4-BE49-F238E27FC236}">
                <a16:creationId xmlns:a16="http://schemas.microsoft.com/office/drawing/2014/main" id="{B6A54A5E-2C7E-C9C4-D3F0-E30CDE0F3D3C}"/>
              </a:ext>
            </a:extLst>
          </p:cNvPr>
          <p:cNvSpPr/>
          <p:nvPr/>
        </p:nvSpPr>
        <p:spPr>
          <a:xfrm>
            <a:off x="4526318" y="253652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8E4FC9BD-9BEB-5E37-6F43-B5E9856FFD75}"/>
              </a:ext>
            </a:extLst>
          </p:cNvPr>
          <p:cNvSpPr/>
          <p:nvPr/>
        </p:nvSpPr>
        <p:spPr>
          <a:xfrm>
            <a:off x="5771200" y="252807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id="{B96AD85F-3F9D-715C-0043-94C2148D5F6A}"/>
              </a:ext>
            </a:extLst>
          </p:cNvPr>
          <p:cNvSpPr/>
          <p:nvPr/>
        </p:nvSpPr>
        <p:spPr>
          <a:xfrm>
            <a:off x="4526318" y="296973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9" name="Rounded Rectangle 37">
            <a:extLst>
              <a:ext uri="{FF2B5EF4-FFF2-40B4-BE49-F238E27FC236}">
                <a16:creationId xmlns:a16="http://schemas.microsoft.com/office/drawing/2014/main" id="{8919554A-EB7A-3D07-8D6C-886EBDCCA8F1}"/>
              </a:ext>
            </a:extLst>
          </p:cNvPr>
          <p:cNvSpPr/>
          <p:nvPr/>
        </p:nvSpPr>
        <p:spPr>
          <a:xfrm>
            <a:off x="5771200" y="297095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0" name="Rounded Rectangle 38">
            <a:extLst>
              <a:ext uri="{FF2B5EF4-FFF2-40B4-BE49-F238E27FC236}">
                <a16:creationId xmlns:a16="http://schemas.microsoft.com/office/drawing/2014/main" id="{C18F7B52-11AE-0131-66F9-30CF884256E0}"/>
              </a:ext>
            </a:extLst>
          </p:cNvPr>
          <p:cNvSpPr/>
          <p:nvPr/>
        </p:nvSpPr>
        <p:spPr>
          <a:xfrm>
            <a:off x="4526318" y="34052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3" name="Rounded Rectangle 40">
            <a:extLst>
              <a:ext uri="{FF2B5EF4-FFF2-40B4-BE49-F238E27FC236}">
                <a16:creationId xmlns:a16="http://schemas.microsoft.com/office/drawing/2014/main" id="{AC0F61AB-26F5-39EB-890E-96ACAB90D551}"/>
              </a:ext>
            </a:extLst>
          </p:cNvPr>
          <p:cNvSpPr/>
          <p:nvPr/>
        </p:nvSpPr>
        <p:spPr>
          <a:xfrm>
            <a:off x="5771200" y="340170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44F2A66-CAF1-7B7B-61DE-B1E8E4966B29}"/>
              </a:ext>
            </a:extLst>
          </p:cNvPr>
          <p:cNvSpPr/>
          <p:nvPr/>
        </p:nvSpPr>
        <p:spPr>
          <a:xfrm>
            <a:off x="231053" y="7104210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D2F1C12-BFFF-E290-FFDC-B8A1A135D5FD}"/>
              </a:ext>
            </a:extLst>
          </p:cNvPr>
          <p:cNvSpPr txBox="1"/>
          <p:nvPr/>
        </p:nvSpPr>
        <p:spPr>
          <a:xfrm>
            <a:off x="524021" y="7112472"/>
            <a:ext cx="3991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Water transfer in the UK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8A3270-99A3-96FC-8ED2-E28941AE1C9F}"/>
              </a:ext>
            </a:extLst>
          </p:cNvPr>
          <p:cNvSpPr txBox="1"/>
          <p:nvPr/>
        </p:nvSpPr>
        <p:spPr>
          <a:xfrm>
            <a:off x="514282" y="7484480"/>
            <a:ext cx="458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Around 5% of water supplied in the UK is transferred from outside the immediate area.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6FF4B63-7F8D-951F-3C65-191176505A2B}"/>
              </a:ext>
            </a:extLst>
          </p:cNvPr>
          <p:cNvSpPr txBox="1"/>
          <p:nvPr/>
        </p:nvSpPr>
        <p:spPr>
          <a:xfrm>
            <a:off x="526787" y="7921524"/>
            <a:ext cx="4567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national water grid has already been built across the UK.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67A29B7-8D5E-3EED-9B3A-E163149CEE43}"/>
              </a:ext>
            </a:extLst>
          </p:cNvPr>
          <p:cNvSpPr txBox="1"/>
          <p:nvPr/>
        </p:nvSpPr>
        <p:spPr>
          <a:xfrm>
            <a:off x="522866" y="8356402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Water transfer schemes can lead to disagreements between regions.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F111548-02F2-C974-C42A-0A1528BB9782}"/>
              </a:ext>
            </a:extLst>
          </p:cNvPr>
          <p:cNvSpPr txBox="1"/>
          <p:nvPr/>
        </p:nvSpPr>
        <p:spPr>
          <a:xfrm>
            <a:off x="4721391" y="7195701"/>
            <a:ext cx="112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8DCDBCC-89F8-A6D0-4231-B5D7889642AF}"/>
              </a:ext>
            </a:extLst>
          </p:cNvPr>
          <p:cNvSpPr txBox="1"/>
          <p:nvPr/>
        </p:nvSpPr>
        <p:spPr>
          <a:xfrm>
            <a:off x="5355155" y="7206687"/>
            <a:ext cx="152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71" name="Rounded Rectangle 31">
            <a:extLst>
              <a:ext uri="{FF2B5EF4-FFF2-40B4-BE49-F238E27FC236}">
                <a16:creationId xmlns:a16="http://schemas.microsoft.com/office/drawing/2014/main" id="{60438175-7D48-131D-17B9-97DAB770F85F}"/>
              </a:ext>
            </a:extLst>
          </p:cNvPr>
          <p:cNvSpPr/>
          <p:nvPr/>
        </p:nvSpPr>
        <p:spPr>
          <a:xfrm>
            <a:off x="5136209" y="755988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2" name="Rounded Rectangle 32">
            <a:extLst>
              <a:ext uri="{FF2B5EF4-FFF2-40B4-BE49-F238E27FC236}">
                <a16:creationId xmlns:a16="http://schemas.microsoft.com/office/drawing/2014/main" id="{6FC6DA01-217D-4BEF-2FA3-88DB0F2611EE}"/>
              </a:ext>
            </a:extLst>
          </p:cNvPr>
          <p:cNvSpPr/>
          <p:nvPr/>
        </p:nvSpPr>
        <p:spPr>
          <a:xfrm>
            <a:off x="5969125" y="755498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3" name="Rounded Rectangle 34">
            <a:extLst>
              <a:ext uri="{FF2B5EF4-FFF2-40B4-BE49-F238E27FC236}">
                <a16:creationId xmlns:a16="http://schemas.microsoft.com/office/drawing/2014/main" id="{9EA60ED1-0F29-57A1-C6B4-E86B5111968F}"/>
              </a:ext>
            </a:extLst>
          </p:cNvPr>
          <p:cNvSpPr/>
          <p:nvPr/>
        </p:nvSpPr>
        <p:spPr>
          <a:xfrm>
            <a:off x="5136209" y="799309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4" name="Rounded Rectangle 37">
            <a:extLst>
              <a:ext uri="{FF2B5EF4-FFF2-40B4-BE49-F238E27FC236}">
                <a16:creationId xmlns:a16="http://schemas.microsoft.com/office/drawing/2014/main" id="{935C408D-2C66-9D5C-0A6B-15532B53C470}"/>
              </a:ext>
            </a:extLst>
          </p:cNvPr>
          <p:cNvSpPr/>
          <p:nvPr/>
        </p:nvSpPr>
        <p:spPr>
          <a:xfrm>
            <a:off x="5969125" y="799786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5" name="Rounded Rectangle 38">
            <a:extLst>
              <a:ext uri="{FF2B5EF4-FFF2-40B4-BE49-F238E27FC236}">
                <a16:creationId xmlns:a16="http://schemas.microsoft.com/office/drawing/2014/main" id="{97904BD4-E843-9EE4-4E4F-DC3531D524D5}"/>
              </a:ext>
            </a:extLst>
          </p:cNvPr>
          <p:cNvSpPr/>
          <p:nvPr/>
        </p:nvSpPr>
        <p:spPr>
          <a:xfrm>
            <a:off x="5146109" y="842861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6" name="Rounded Rectangle 40">
            <a:extLst>
              <a:ext uri="{FF2B5EF4-FFF2-40B4-BE49-F238E27FC236}">
                <a16:creationId xmlns:a16="http://schemas.microsoft.com/office/drawing/2014/main" id="{8BD18374-FE69-85DD-0D82-3AF75B56335D}"/>
              </a:ext>
            </a:extLst>
          </p:cNvPr>
          <p:cNvSpPr/>
          <p:nvPr/>
        </p:nvSpPr>
        <p:spPr>
          <a:xfrm>
            <a:off x="5969125" y="842861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FDF68-D143-FAB2-EC26-C60B15E7BF22}"/>
              </a:ext>
            </a:extLst>
          </p:cNvPr>
          <p:cNvSpPr txBox="1"/>
          <p:nvPr/>
        </p:nvSpPr>
        <p:spPr>
          <a:xfrm>
            <a:off x="142591" y="3887260"/>
            <a:ext cx="3829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Disrupts fish migration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508EB-9F12-CBB7-F88C-0B9A23995091}"/>
              </a:ext>
            </a:extLst>
          </p:cNvPr>
          <p:cNvSpPr txBox="1"/>
          <p:nvPr/>
        </p:nvSpPr>
        <p:spPr>
          <a:xfrm>
            <a:off x="152428" y="4331367"/>
            <a:ext cx="3906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Provides new recreational opportunities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6F6EB-4D97-C0B6-96A0-A23FCEC02F81}"/>
              </a:ext>
            </a:extLst>
          </p:cNvPr>
          <p:cNvSpPr txBox="1"/>
          <p:nvPr/>
        </p:nvSpPr>
        <p:spPr>
          <a:xfrm>
            <a:off x="152428" y="4775258"/>
            <a:ext cx="3906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Increases energy use and carbon emissions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3B8190C9-C9AB-AF6F-404A-E0041EA9752E}"/>
              </a:ext>
            </a:extLst>
          </p:cNvPr>
          <p:cNvSpPr/>
          <p:nvPr/>
        </p:nvSpPr>
        <p:spPr>
          <a:xfrm>
            <a:off x="4525109" y="388086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Rounded Rectangle 32">
            <a:extLst>
              <a:ext uri="{FF2B5EF4-FFF2-40B4-BE49-F238E27FC236}">
                <a16:creationId xmlns:a16="http://schemas.microsoft.com/office/drawing/2014/main" id="{A82C548F-A6DE-99C7-73B4-7D7D468F54D0}"/>
              </a:ext>
            </a:extLst>
          </p:cNvPr>
          <p:cNvSpPr/>
          <p:nvPr/>
        </p:nvSpPr>
        <p:spPr>
          <a:xfrm>
            <a:off x="5769991" y="387241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ounded Rectangle 34">
            <a:extLst>
              <a:ext uri="{FF2B5EF4-FFF2-40B4-BE49-F238E27FC236}">
                <a16:creationId xmlns:a16="http://schemas.microsoft.com/office/drawing/2014/main" id="{F840FE14-D9DE-6EB9-CEB4-935F80D1C476}"/>
              </a:ext>
            </a:extLst>
          </p:cNvPr>
          <p:cNvSpPr/>
          <p:nvPr/>
        </p:nvSpPr>
        <p:spPr>
          <a:xfrm>
            <a:off x="4525109" y="43140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id="{58E6F214-C31D-2104-D6CE-D87904749594}"/>
              </a:ext>
            </a:extLst>
          </p:cNvPr>
          <p:cNvSpPr/>
          <p:nvPr/>
        </p:nvSpPr>
        <p:spPr>
          <a:xfrm>
            <a:off x="5769991" y="431529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Rounded Rectangle 38">
            <a:extLst>
              <a:ext uri="{FF2B5EF4-FFF2-40B4-BE49-F238E27FC236}">
                <a16:creationId xmlns:a16="http://schemas.microsoft.com/office/drawing/2014/main" id="{F52C0688-9062-C11B-1490-B53753AD3276}"/>
              </a:ext>
            </a:extLst>
          </p:cNvPr>
          <p:cNvSpPr/>
          <p:nvPr/>
        </p:nvSpPr>
        <p:spPr>
          <a:xfrm>
            <a:off x="4525109" y="474959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A9F24421-7DF1-BB1A-AA55-4A920A15A1C9}"/>
              </a:ext>
            </a:extLst>
          </p:cNvPr>
          <p:cNvSpPr/>
          <p:nvPr/>
        </p:nvSpPr>
        <p:spPr>
          <a:xfrm>
            <a:off x="5769991" y="474604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2642539-44F2-B971-DC99-C39AEB874AB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4419" y="2476134"/>
            <a:ext cx="352257" cy="3522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FC7AE06-C082-6799-ECC2-EA5537C2D6E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5628" y="3339065"/>
            <a:ext cx="352257" cy="35225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26CC379-E710-DF32-0599-59E1BF4056B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3209" y="4244364"/>
            <a:ext cx="352257" cy="35225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BF3B6B6-1AE9-A00C-5FAD-67D03A19C9F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26744" y="2904269"/>
            <a:ext cx="352257" cy="35225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D140FA2-CEAD-0EF7-9FC1-2A8FB13FB48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26744" y="3815401"/>
            <a:ext cx="352257" cy="35225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8835475-5AC8-E71C-45CC-39CF7E863B0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25534" y="4672499"/>
            <a:ext cx="352257" cy="352257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3B91ABBE-8D71-111A-4F5E-A102B4EE44D8}"/>
              </a:ext>
            </a:extLst>
          </p:cNvPr>
          <p:cNvSpPr/>
          <p:nvPr/>
        </p:nvSpPr>
        <p:spPr>
          <a:xfrm>
            <a:off x="214188" y="518783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5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D601F4-C4E1-7769-C397-AE4D5C630E24}"/>
              </a:ext>
            </a:extLst>
          </p:cNvPr>
          <p:cNvSpPr txBox="1"/>
          <p:nvPr/>
        </p:nvSpPr>
        <p:spPr>
          <a:xfrm>
            <a:off x="509649" y="5165024"/>
            <a:ext cx="619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Fill in the blanks using these words: environmental, cost, energy, habitats, climate change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41836B-5562-0E55-C0C6-51A027CF22B2}"/>
              </a:ext>
            </a:extLst>
          </p:cNvPr>
          <p:cNvSpPr txBox="1"/>
          <p:nvPr/>
        </p:nvSpPr>
        <p:spPr>
          <a:xfrm>
            <a:off x="162041" y="5586006"/>
            <a:ext cx="6634003" cy="145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Large-scale water transfer schemes have a high __________ and require large amounts of __________. Building dams can flood natural __________, damaging ecosystems. There may be _______________ impacts on river flow and wildlife downstream. ___________ ____________could make some schemes less effective if rainfall patterns change.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2149D6-2264-9AB8-D424-922F97F83606}"/>
              </a:ext>
            </a:extLst>
          </p:cNvPr>
          <p:cNvSpPr txBox="1"/>
          <p:nvPr/>
        </p:nvSpPr>
        <p:spPr>
          <a:xfrm>
            <a:off x="4163335" y="5617939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1E1E63-0726-1542-C6E8-749B55D4D62D}"/>
              </a:ext>
            </a:extLst>
          </p:cNvPr>
          <p:cNvSpPr txBox="1"/>
          <p:nvPr/>
        </p:nvSpPr>
        <p:spPr>
          <a:xfrm>
            <a:off x="1181714" y="5895499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energy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A2A2E0-D91E-0C47-4CB8-F478DA9D82B2}"/>
              </a:ext>
            </a:extLst>
          </p:cNvPr>
          <p:cNvSpPr txBox="1"/>
          <p:nvPr/>
        </p:nvSpPr>
        <p:spPr>
          <a:xfrm>
            <a:off x="4848310" y="5897298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habitats</a:t>
            </a:r>
            <a:endParaRPr lang="en-GB" sz="12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30C7E2-56B9-F07A-C7EC-87497547BAB3}"/>
              </a:ext>
            </a:extLst>
          </p:cNvPr>
          <p:cNvSpPr txBox="1"/>
          <p:nvPr/>
        </p:nvSpPr>
        <p:spPr>
          <a:xfrm>
            <a:off x="2310660" y="6445951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climate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9321CA-F0AF-48E9-E2EE-619810F8010D}"/>
              </a:ext>
            </a:extLst>
          </p:cNvPr>
          <p:cNvSpPr txBox="1"/>
          <p:nvPr/>
        </p:nvSpPr>
        <p:spPr>
          <a:xfrm>
            <a:off x="3185814" y="6159182"/>
            <a:ext cx="1705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environmental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6FDEEC-D1BA-D669-715B-8F826576BFAD}"/>
              </a:ext>
            </a:extLst>
          </p:cNvPr>
          <p:cNvSpPr txBox="1"/>
          <p:nvPr/>
        </p:nvSpPr>
        <p:spPr>
          <a:xfrm>
            <a:off x="3376410" y="6444684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change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A5B975C7-B8E0-3DC7-BBFE-389B20102A4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92671" y="7496559"/>
            <a:ext cx="352257" cy="352257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680283B3-9EC2-29AD-9BC1-5A6F0E2C051E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92671" y="8365460"/>
            <a:ext cx="352257" cy="352257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0FCBDB2F-6D0C-D12B-4E43-484B97869D0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18646" y="7933971"/>
            <a:ext cx="352257" cy="352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1832E-CF93-A1AF-F7FF-1CD8266268E0}"/>
              </a:ext>
            </a:extLst>
          </p:cNvPr>
          <p:cNvSpPr txBox="1"/>
          <p:nvPr/>
        </p:nvSpPr>
        <p:spPr>
          <a:xfrm>
            <a:off x="760374" y="1247972"/>
            <a:ext cx="537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Water Transfer in the UK</a:t>
            </a:r>
            <a:endParaRPr lang="en-GB" sz="28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</p:spTree>
    <p:extLst>
      <p:ext uri="{BB962C8B-B14F-4D97-AF65-F5344CB8AC3E}">
        <p14:creationId xmlns:p14="http://schemas.microsoft.com/office/powerpoint/2010/main" val="3184266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EAEA2-05DC-A242-B0F9-CA12FCB1C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3D6FC48-089A-A4FD-5104-B05171784093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>
              <a:gd name="adj" fmla="val 3894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19B9EA5-ED04-9CE8-677C-68A068E57D63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A9F41AA-5F03-8DE4-DA8C-3EBE65A2480A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96972-4747-D133-4F97-FB21DC186164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BEBEBF1-E892-6391-15C9-BB2E1824B044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7D80DC16-AB71-5EEF-E94F-B0BFF2042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5666684-8066-D497-49E8-AD87202FBA5E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A8510E3-D03A-E690-D857-A8AE5631AC03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77F9A72B-9FA7-7F0A-02DB-7B3C206AB148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5E825A89-7B96-8A4F-7617-C0287A279CD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A913D21B-63FA-8E99-7A53-5249FB49CE5F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A329F949-AB10-5D77-291B-3D895CD7681B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EB99790-4300-3CED-6932-55F1C17CB88E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98AC9CD-1967-436A-065D-06729FDCA5BE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9A7B695-334A-3E9D-5A06-25DAB9379982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FEC18-CFED-3525-CD70-9DB334E86749}"/>
              </a:ext>
            </a:extLst>
          </p:cNvPr>
          <p:cNvSpPr txBox="1"/>
          <p:nvPr/>
        </p:nvSpPr>
        <p:spPr>
          <a:xfrm rot="16200000">
            <a:off x="623356" y="9104196"/>
            <a:ext cx="880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UK’s changing energy mix</a:t>
            </a:r>
          </a:p>
          <a:p>
            <a:endParaRPr lang="en-US" sz="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A17443-9953-1C1E-ABB1-9B13C4D01A33}"/>
              </a:ext>
            </a:extLst>
          </p:cNvPr>
          <p:cNvSpPr/>
          <p:nvPr/>
        </p:nvSpPr>
        <p:spPr>
          <a:xfrm>
            <a:off x="214188" y="186711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1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D6D78-A89F-D313-857C-D177C38F5A68}"/>
              </a:ext>
            </a:extLst>
          </p:cNvPr>
          <p:cNvSpPr txBox="1"/>
          <p:nvPr/>
        </p:nvSpPr>
        <p:spPr>
          <a:xfrm>
            <a:off x="509649" y="1844302"/>
            <a:ext cx="619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Fill in the blanks using these words: geological past, range, fossil fuels, sources, renewable, nuclear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8402B-4A5F-1B84-181E-F4A5E0CDA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743" y="9007888"/>
            <a:ext cx="676852" cy="676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0CC039-3816-04F9-DDCB-C135EFC560D2}"/>
              </a:ext>
            </a:extLst>
          </p:cNvPr>
          <p:cNvSpPr txBox="1"/>
          <p:nvPr/>
        </p:nvSpPr>
        <p:spPr>
          <a:xfrm>
            <a:off x="162041" y="2237003"/>
            <a:ext cx="6634003" cy="1173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energy mix is the __________ of energy __________ used by a region or country, including __________ energy that is not diminished when it is used, __________ formed in the _______________ from the remains of living organisms, and __________ energy produced using uranium.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C50C68-F9F7-9B7E-E21F-721B0F00216A}"/>
              </a:ext>
            </a:extLst>
          </p:cNvPr>
          <p:cNvSpPr txBox="1"/>
          <p:nvPr/>
        </p:nvSpPr>
        <p:spPr>
          <a:xfrm>
            <a:off x="760374" y="1247972"/>
            <a:ext cx="537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UK’s Changing Energy mix</a:t>
            </a:r>
            <a:endParaRPr lang="en-GB" sz="28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5EF0648-D00F-D7AD-5B2B-AA65B7A57F24}"/>
              </a:ext>
            </a:extLst>
          </p:cNvPr>
          <p:cNvSpPr/>
          <p:nvPr/>
        </p:nvSpPr>
        <p:spPr>
          <a:xfrm>
            <a:off x="222366" y="351650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C87DC-D5F7-B189-47B9-09D10BF61C28}"/>
              </a:ext>
            </a:extLst>
          </p:cNvPr>
          <p:cNvSpPr txBox="1"/>
          <p:nvPr/>
        </p:nvSpPr>
        <p:spPr>
          <a:xfrm>
            <a:off x="515334" y="3476638"/>
            <a:ext cx="5722055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Fossil fuels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52B3C5-69C3-1214-FCCE-22C13A1B5CFE}"/>
              </a:ext>
            </a:extLst>
          </p:cNvPr>
          <p:cNvSpPr txBox="1"/>
          <p:nvPr/>
        </p:nvSpPr>
        <p:spPr>
          <a:xfrm>
            <a:off x="150961" y="3815892"/>
            <a:ext cx="49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Fossil fuels were historically the main source of electricity generation in the UK.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BBC5B4-0F50-5F34-707F-133486CEF598}"/>
              </a:ext>
            </a:extLst>
          </p:cNvPr>
          <p:cNvSpPr txBox="1"/>
          <p:nvPr/>
        </p:nvSpPr>
        <p:spPr>
          <a:xfrm>
            <a:off x="150961" y="4306409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Coal remains a major source of electricity generation in the UK today.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A892BB-99B0-BE76-C198-B64D75DFF837}"/>
              </a:ext>
            </a:extLst>
          </p:cNvPr>
          <p:cNvSpPr txBox="1"/>
          <p:nvPr/>
        </p:nvSpPr>
        <p:spPr>
          <a:xfrm>
            <a:off x="150961" y="4783599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Natural gas is still the largest fossil fuel used for electricity generation.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214507-F809-26FC-FD93-787D92A6DD03}"/>
              </a:ext>
            </a:extLst>
          </p:cNvPr>
          <p:cNvSpPr txBox="1"/>
          <p:nvPr/>
        </p:nvSpPr>
        <p:spPr>
          <a:xfrm>
            <a:off x="4926773" y="3576397"/>
            <a:ext cx="95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05B725-142D-E547-1B16-8F37DEB95161}"/>
              </a:ext>
            </a:extLst>
          </p:cNvPr>
          <p:cNvSpPr txBox="1"/>
          <p:nvPr/>
        </p:nvSpPr>
        <p:spPr>
          <a:xfrm>
            <a:off x="5704389" y="3577086"/>
            <a:ext cx="993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48" name="Rounded Rectangle 31">
            <a:extLst>
              <a:ext uri="{FF2B5EF4-FFF2-40B4-BE49-F238E27FC236}">
                <a16:creationId xmlns:a16="http://schemas.microsoft.com/office/drawing/2014/main" id="{0A06E285-D196-16A3-A8E7-31C85ED5C90D}"/>
              </a:ext>
            </a:extLst>
          </p:cNvPr>
          <p:cNvSpPr/>
          <p:nvPr/>
        </p:nvSpPr>
        <p:spPr>
          <a:xfrm>
            <a:off x="5231793" y="389350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9" name="Rounded Rectangle 32">
            <a:extLst>
              <a:ext uri="{FF2B5EF4-FFF2-40B4-BE49-F238E27FC236}">
                <a16:creationId xmlns:a16="http://schemas.microsoft.com/office/drawing/2014/main" id="{0A104B3C-2616-D3B4-F558-58284AA14EDE}"/>
              </a:ext>
            </a:extLst>
          </p:cNvPr>
          <p:cNvSpPr/>
          <p:nvPr/>
        </p:nvSpPr>
        <p:spPr>
          <a:xfrm>
            <a:off x="6040648" y="388860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1" name="Rounded Rectangle 34">
            <a:extLst>
              <a:ext uri="{FF2B5EF4-FFF2-40B4-BE49-F238E27FC236}">
                <a16:creationId xmlns:a16="http://schemas.microsoft.com/office/drawing/2014/main" id="{5B303D87-67E5-815B-8DC7-F3989F6BF6BC}"/>
              </a:ext>
            </a:extLst>
          </p:cNvPr>
          <p:cNvSpPr/>
          <p:nvPr/>
        </p:nvSpPr>
        <p:spPr>
          <a:xfrm>
            <a:off x="5231793" y="437385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7" name="Rounded Rectangle 37">
            <a:extLst>
              <a:ext uri="{FF2B5EF4-FFF2-40B4-BE49-F238E27FC236}">
                <a16:creationId xmlns:a16="http://schemas.microsoft.com/office/drawing/2014/main" id="{E01F20C6-529C-9D23-1C3A-3F2B4196833C}"/>
              </a:ext>
            </a:extLst>
          </p:cNvPr>
          <p:cNvSpPr/>
          <p:nvPr/>
        </p:nvSpPr>
        <p:spPr>
          <a:xfrm>
            <a:off x="6040648" y="437862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Rounded Rectangle 38">
            <a:extLst>
              <a:ext uri="{FF2B5EF4-FFF2-40B4-BE49-F238E27FC236}">
                <a16:creationId xmlns:a16="http://schemas.microsoft.com/office/drawing/2014/main" id="{4BE39579-2433-56F9-E5CF-3A6AC31BD8E1}"/>
              </a:ext>
            </a:extLst>
          </p:cNvPr>
          <p:cNvSpPr/>
          <p:nvPr/>
        </p:nvSpPr>
        <p:spPr>
          <a:xfrm>
            <a:off x="5241693" y="485650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6" name="Rounded Rectangle 40">
            <a:extLst>
              <a:ext uri="{FF2B5EF4-FFF2-40B4-BE49-F238E27FC236}">
                <a16:creationId xmlns:a16="http://schemas.microsoft.com/office/drawing/2014/main" id="{87596796-1213-74E2-C1FF-647928A04CA6}"/>
              </a:ext>
            </a:extLst>
          </p:cNvPr>
          <p:cNvSpPr/>
          <p:nvPr/>
        </p:nvSpPr>
        <p:spPr>
          <a:xfrm>
            <a:off x="6040648" y="485650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DDF6DDA-2092-295A-F217-70979F6EA649}"/>
              </a:ext>
            </a:extLst>
          </p:cNvPr>
          <p:cNvSpPr/>
          <p:nvPr/>
        </p:nvSpPr>
        <p:spPr>
          <a:xfrm>
            <a:off x="222366" y="55621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D67688-D25F-79B0-9263-3CE6906EA6C1}"/>
              </a:ext>
            </a:extLst>
          </p:cNvPr>
          <p:cNvSpPr txBox="1"/>
          <p:nvPr/>
        </p:nvSpPr>
        <p:spPr>
          <a:xfrm>
            <a:off x="515334" y="5522271"/>
            <a:ext cx="6448660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each energy source its characteristic. 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3DA2ED6-CE6A-AA7D-65ED-676C00B5FF46}"/>
              </a:ext>
            </a:extLst>
          </p:cNvPr>
          <p:cNvGraphicFramePr>
            <a:graphicFrameLocks noGrp="1"/>
          </p:cNvGraphicFramePr>
          <p:nvPr/>
        </p:nvGraphicFramePr>
        <p:xfrm>
          <a:off x="551073" y="5855043"/>
          <a:ext cx="5999349" cy="289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3397">
                  <a:extLst>
                    <a:ext uri="{9D8B030D-6E8A-4147-A177-3AD203B41FA5}">
                      <a16:colId xmlns:a16="http://schemas.microsoft.com/office/drawing/2014/main" val="3519568169"/>
                    </a:ext>
                  </a:extLst>
                </a:gridCol>
                <a:gridCol w="226243">
                  <a:extLst>
                    <a:ext uri="{9D8B030D-6E8A-4147-A177-3AD203B41FA5}">
                      <a16:colId xmlns:a16="http://schemas.microsoft.com/office/drawing/2014/main" val="906627078"/>
                    </a:ext>
                  </a:extLst>
                </a:gridCol>
                <a:gridCol w="4259709">
                  <a:extLst>
                    <a:ext uri="{9D8B030D-6E8A-4147-A177-3AD203B41FA5}">
                      <a16:colId xmlns:a16="http://schemas.microsoft.com/office/drawing/2014/main" val="4215754523"/>
                    </a:ext>
                  </a:extLst>
                </a:gridCol>
              </a:tblGrid>
              <a:tr h="442200">
                <a:tc>
                  <a:txBody>
                    <a:bodyPr/>
                    <a:lstStyle/>
                    <a:p>
                      <a:pPr algn="l"/>
                      <a:r>
                        <a:rPr lang="en-GB" sz="1200" b="1" u="none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Energy source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u="none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Characteristic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8146275"/>
                  </a:ext>
                </a:extLst>
              </a:tr>
              <a:tr h="527837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Coal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Renewable energy source that depends on sunlight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444584"/>
                  </a:ext>
                </a:extLst>
              </a:tr>
              <a:tr h="473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0C3162"/>
                          </a:solidFill>
                          <a:effectLst/>
                          <a:latin typeface="Cavolini" panose="03000502040302020204" pitchFamily="66" charset="0"/>
                          <a:ea typeface="MS Mincho" panose="02020609040205080304" pitchFamily="49" charset="-128"/>
                          <a:cs typeface="Cavolini" panose="03000502040302020204" pitchFamily="66" charset="0"/>
                        </a:rPr>
                        <a:t>Gas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Fossil fuel that has been almost completely phased out in the UK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5184682"/>
                  </a:ext>
                </a:extLst>
              </a:tr>
              <a:tr h="482205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Nuclear</a:t>
                      </a:r>
                      <a:endParaRPr lang="en-GB" sz="1200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Low-carbon energy source using uranium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9534593"/>
                  </a:ext>
                </a:extLst>
              </a:tr>
              <a:tr h="482205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Renewable energy source with higher output in winter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5519472"/>
                  </a:ext>
                </a:extLst>
              </a:tr>
              <a:tr h="482205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Solar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Fossil fuel still widely used for electricity and heating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0616"/>
                  </a:ext>
                </a:extLst>
              </a:tr>
            </a:tbl>
          </a:graphicData>
        </a:graphic>
      </p:graphicFrame>
      <p:pic>
        <p:nvPicPr>
          <p:cNvPr id="9" name="Picture 8" descr="A qr code with blue and white squares&#10;&#10;AI-generated content may be incorrect.">
            <a:extLst>
              <a:ext uri="{FF2B5EF4-FFF2-40B4-BE49-F238E27FC236}">
                <a16:creationId xmlns:a16="http://schemas.microsoft.com/office/drawing/2014/main" id="{907AB664-EE70-739E-82A5-F823107EAF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53" y="9007836"/>
            <a:ext cx="676800" cy="67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D09ABF-4CE5-8D2C-8D6A-C7CF62090826}"/>
              </a:ext>
            </a:extLst>
          </p:cNvPr>
          <p:cNvSpPr txBox="1"/>
          <p:nvPr/>
        </p:nvSpPr>
        <p:spPr>
          <a:xfrm>
            <a:off x="1972696" y="2274537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57D5C-EF82-D838-879D-9F914DB1D804}"/>
              </a:ext>
            </a:extLst>
          </p:cNvPr>
          <p:cNvSpPr txBox="1"/>
          <p:nvPr/>
        </p:nvSpPr>
        <p:spPr>
          <a:xfrm>
            <a:off x="3739664" y="2283687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7960E3-E423-25FA-5C4B-651A22517F97}"/>
              </a:ext>
            </a:extLst>
          </p:cNvPr>
          <p:cNvSpPr txBox="1"/>
          <p:nvPr/>
        </p:nvSpPr>
        <p:spPr>
          <a:xfrm>
            <a:off x="1735365" y="2558196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renewable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37D3C-1507-8055-53EB-8F46C8A7D67C}"/>
              </a:ext>
            </a:extLst>
          </p:cNvPr>
          <p:cNvSpPr txBox="1"/>
          <p:nvPr/>
        </p:nvSpPr>
        <p:spPr>
          <a:xfrm>
            <a:off x="166753" y="2829314"/>
            <a:ext cx="112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</a:t>
            </a:r>
            <a:r>
              <a:rPr lang="en-GB" sz="12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ossil</a:t>
            </a:r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fuels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6C7279-A3C8-126E-5F9C-96076EC4BFA5}"/>
              </a:ext>
            </a:extLst>
          </p:cNvPr>
          <p:cNvSpPr txBox="1"/>
          <p:nvPr/>
        </p:nvSpPr>
        <p:spPr>
          <a:xfrm>
            <a:off x="2295772" y="2824775"/>
            <a:ext cx="1507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geological past</a:t>
            </a:r>
            <a:endParaRPr lang="en-GB" sz="12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409BD-450B-7453-5ED5-2FCAFC01CE79}"/>
              </a:ext>
            </a:extLst>
          </p:cNvPr>
          <p:cNvSpPr txBox="1"/>
          <p:nvPr/>
        </p:nvSpPr>
        <p:spPr>
          <a:xfrm>
            <a:off x="1456953" y="3101255"/>
            <a:ext cx="1507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nuclear</a:t>
            </a:r>
            <a:endParaRPr lang="en-GB" sz="12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6210776-ED0C-2A94-A75A-B168730FE86C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66269" y="3830227"/>
            <a:ext cx="352257" cy="35225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4D94594-2099-475C-D16B-1CC16A66C720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88176" y="4312933"/>
            <a:ext cx="352257" cy="35225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3373A37-0362-7806-3450-55140D66C62D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8515" y="4794281"/>
            <a:ext cx="352257" cy="35225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B58A81-A232-9EC8-62B8-F5B207A30F7F}"/>
              </a:ext>
            </a:extLst>
          </p:cNvPr>
          <p:cNvCxnSpPr>
            <a:cxnSpLocks/>
          </p:cNvCxnSpPr>
          <p:nvPr/>
        </p:nvCxnSpPr>
        <p:spPr>
          <a:xfrm flipH="1" flipV="1">
            <a:off x="1642372" y="6566952"/>
            <a:ext cx="653400" cy="482707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73FB63-F2DA-41F0-F1FB-E9F46FB7AD10}"/>
              </a:ext>
            </a:extLst>
          </p:cNvPr>
          <p:cNvCxnSpPr>
            <a:cxnSpLocks/>
          </p:cNvCxnSpPr>
          <p:nvPr/>
        </p:nvCxnSpPr>
        <p:spPr>
          <a:xfrm flipH="1" flipV="1">
            <a:off x="1642372" y="7095464"/>
            <a:ext cx="653400" cy="1413017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FCED7F6-9C53-D7E4-A1A7-A0ACD529AA99}"/>
              </a:ext>
            </a:extLst>
          </p:cNvPr>
          <p:cNvCxnSpPr>
            <a:cxnSpLocks/>
          </p:cNvCxnSpPr>
          <p:nvPr/>
        </p:nvCxnSpPr>
        <p:spPr>
          <a:xfrm flipH="1">
            <a:off x="1642372" y="7559317"/>
            <a:ext cx="614563" cy="0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8A0414C-BF39-BAAF-2F06-E08E608FC1EF}"/>
              </a:ext>
            </a:extLst>
          </p:cNvPr>
          <p:cNvCxnSpPr>
            <a:cxnSpLocks/>
          </p:cNvCxnSpPr>
          <p:nvPr/>
        </p:nvCxnSpPr>
        <p:spPr>
          <a:xfrm flipH="1">
            <a:off x="1642371" y="8041655"/>
            <a:ext cx="614563" cy="0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F108F8-04F2-D88D-512D-C8694A4E4845}"/>
              </a:ext>
            </a:extLst>
          </p:cNvPr>
          <p:cNvCxnSpPr>
            <a:cxnSpLocks/>
          </p:cNvCxnSpPr>
          <p:nvPr/>
        </p:nvCxnSpPr>
        <p:spPr>
          <a:xfrm flipH="1">
            <a:off x="1642370" y="6566952"/>
            <a:ext cx="653402" cy="1941529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69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40319-9AF8-C5E7-12F2-D76325DCC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3F6B72D-B69C-61BE-114E-CCC6D16B1048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7AD0B5-E0EB-0477-F6B2-696287982885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1F9C788-D5C3-80AD-33FF-086204099862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91846E8-1999-6F94-26BA-3682C7E90F21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4334E960-9554-B670-893D-C9FD39811B64}"/>
              </a:ext>
            </a:extLst>
          </p:cNvPr>
          <p:cNvSpPr/>
          <p:nvPr/>
        </p:nvSpPr>
        <p:spPr>
          <a:xfrm>
            <a:off x="282999" y="184579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6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7D0FB6F-A8C1-CD59-F6E0-6E2276BA1031}"/>
              </a:ext>
            </a:extLst>
          </p:cNvPr>
          <p:cNvSpPr txBox="1"/>
          <p:nvPr/>
        </p:nvSpPr>
        <p:spPr>
          <a:xfrm>
            <a:off x="599409" y="1859679"/>
            <a:ext cx="5975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BFF8433-9A55-E04A-E82B-DC7E0B072E62}"/>
              </a:ext>
            </a:extLst>
          </p:cNvPr>
          <p:cNvSpPr/>
          <p:nvPr/>
        </p:nvSpPr>
        <p:spPr>
          <a:xfrm>
            <a:off x="277079" y="369420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45B93F6-7938-E878-859A-F6FBCBBDC2FD}"/>
              </a:ext>
            </a:extLst>
          </p:cNvPr>
          <p:cNvSpPr txBox="1"/>
          <p:nvPr/>
        </p:nvSpPr>
        <p:spPr>
          <a:xfrm>
            <a:off x="593489" y="3708090"/>
            <a:ext cx="598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  <a:b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resource is a stock or supply of something with a value or a purpose. The three most crucial resources are food, energy, and water, which are vital for countries to develop.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63678-AE21-4902-EEDA-8A937C2B65E3}"/>
              </a:ext>
            </a:extLst>
          </p:cNvPr>
          <p:cNvSpPr txBox="1"/>
          <p:nvPr/>
        </p:nvSpPr>
        <p:spPr>
          <a:xfrm>
            <a:off x="5108571" y="1783807"/>
            <a:ext cx="1527070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BE755C-C260-74EE-2D4F-33EF04BDFD5B}"/>
              </a:ext>
            </a:extLst>
          </p:cNvPr>
          <p:cNvSpPr txBox="1"/>
          <p:nvPr/>
        </p:nvSpPr>
        <p:spPr>
          <a:xfrm>
            <a:off x="5729369" y="1787263"/>
            <a:ext cx="1351630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03A590-638C-EFAD-8B06-2918EFCB5D41}"/>
              </a:ext>
            </a:extLst>
          </p:cNvPr>
          <p:cNvSpPr txBox="1"/>
          <p:nvPr/>
        </p:nvSpPr>
        <p:spPr>
          <a:xfrm>
            <a:off x="609883" y="5854301"/>
            <a:ext cx="598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1.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2F0559-1026-1C93-6192-40A3ECA36280}"/>
              </a:ext>
            </a:extLst>
          </p:cNvPr>
          <p:cNvSpPr txBox="1"/>
          <p:nvPr/>
        </p:nvSpPr>
        <p:spPr>
          <a:xfrm>
            <a:off x="609883" y="6659439"/>
            <a:ext cx="598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2</a:t>
            </a: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F3E359-0B35-1813-A0A7-5FD7811A3385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020E13E-73F4-C308-FFA0-E6A2418BCC90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D66D62DA-6578-5D02-DEF2-0D8F89232FFE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5FD0EB78-94C2-D133-980E-5A48A171C61D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2716E8-6DFC-A207-80E1-39EE1AE9A4EF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1AC9EE-F664-8617-00BE-2C20DDC21478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EC8661-8FF2-BD77-3E2C-DEE5DAE0D02A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0069EA4-801F-0C27-2B55-7CFA33975F63}"/>
              </a:ext>
            </a:extLst>
          </p:cNvPr>
          <p:cNvSpPr txBox="1"/>
          <p:nvPr/>
        </p:nvSpPr>
        <p:spPr>
          <a:xfrm>
            <a:off x="864107" y="1271062"/>
            <a:ext cx="5373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Significance of Food, Water and Energy</a:t>
            </a:r>
            <a:endParaRPr lang="en-GB" sz="24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9CEE3-9220-9389-C959-89BECD0B3005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AA0A7-E07E-E52D-F13F-59DA571339C7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DC41F8-3BAF-50DD-A962-B1F3233A2DF2}"/>
              </a:ext>
            </a:extLst>
          </p:cNvPr>
          <p:cNvSpPr/>
          <p:nvPr/>
        </p:nvSpPr>
        <p:spPr>
          <a:xfrm>
            <a:off x="6246564" y="217486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E9B3C76-19FC-2E4B-071C-04D311EFC50F}"/>
              </a:ext>
            </a:extLst>
          </p:cNvPr>
          <p:cNvSpPr/>
          <p:nvPr/>
        </p:nvSpPr>
        <p:spPr>
          <a:xfrm>
            <a:off x="6246564" y="256086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79CAAE8-C90F-38CB-687A-FC9D9F3E679C}"/>
              </a:ext>
            </a:extLst>
          </p:cNvPr>
          <p:cNvSpPr/>
          <p:nvPr/>
        </p:nvSpPr>
        <p:spPr>
          <a:xfrm>
            <a:off x="6246564" y="294198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E2D1A73-19A1-4CD8-723D-73DB70EA9507}"/>
              </a:ext>
            </a:extLst>
          </p:cNvPr>
          <p:cNvSpPr/>
          <p:nvPr/>
        </p:nvSpPr>
        <p:spPr>
          <a:xfrm>
            <a:off x="6246564" y="332311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CC2D6C8-0F76-4E2B-5A95-29963F5882F6}"/>
              </a:ext>
            </a:extLst>
          </p:cNvPr>
          <p:cNvSpPr/>
          <p:nvPr/>
        </p:nvSpPr>
        <p:spPr>
          <a:xfrm>
            <a:off x="5714984" y="216795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7685C58-F06D-165B-EB8B-B88F04867656}"/>
              </a:ext>
            </a:extLst>
          </p:cNvPr>
          <p:cNvSpPr/>
          <p:nvPr/>
        </p:nvSpPr>
        <p:spPr>
          <a:xfrm>
            <a:off x="5714984" y="255395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160A46B-D597-B402-3A5C-DF4A4BEDB688}"/>
              </a:ext>
            </a:extLst>
          </p:cNvPr>
          <p:cNvSpPr/>
          <p:nvPr/>
        </p:nvSpPr>
        <p:spPr>
          <a:xfrm>
            <a:off x="5714984" y="293507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B68E88C-EA56-7C1D-F73F-334410458CA2}"/>
              </a:ext>
            </a:extLst>
          </p:cNvPr>
          <p:cNvSpPr/>
          <p:nvPr/>
        </p:nvSpPr>
        <p:spPr>
          <a:xfrm>
            <a:off x="5714984" y="331619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D5005B-F1EC-1670-7C17-974FC81A38EC}"/>
              </a:ext>
            </a:extLst>
          </p:cNvPr>
          <p:cNvSpPr txBox="1"/>
          <p:nvPr/>
        </p:nvSpPr>
        <p:spPr>
          <a:xfrm>
            <a:off x="593490" y="2161155"/>
            <a:ext cx="5259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Access to clean water reduces the spread of disease.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7EB384-9909-A6CB-633A-5E20E6F0CF12}"/>
              </a:ext>
            </a:extLst>
          </p:cNvPr>
          <p:cNvSpPr txBox="1"/>
          <p:nvPr/>
        </p:nvSpPr>
        <p:spPr>
          <a:xfrm>
            <a:off x="593489" y="2462304"/>
            <a:ext cx="525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Countries with plenty of natural resources always have high development.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8A17BC-0A24-6F95-9344-75F512833F1F}"/>
              </a:ext>
            </a:extLst>
          </p:cNvPr>
          <p:cNvSpPr txBox="1"/>
          <p:nvPr/>
        </p:nvSpPr>
        <p:spPr>
          <a:xfrm>
            <a:off x="593489" y="2877126"/>
            <a:ext cx="525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Lack of energy can limit the development of industries.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CBFE2B-C77B-E3CC-7573-78DDB82E50B2}"/>
              </a:ext>
            </a:extLst>
          </p:cNvPr>
          <p:cNvSpPr txBox="1"/>
          <p:nvPr/>
        </p:nvSpPr>
        <p:spPr>
          <a:xfrm>
            <a:off x="593489" y="3323423"/>
            <a:ext cx="5259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Most countries have equal access to food and water.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83A929-F214-E8C6-A7E4-5A1B175D66DF}"/>
              </a:ext>
            </a:extLst>
          </p:cNvPr>
          <p:cNvSpPr txBox="1"/>
          <p:nvPr/>
        </p:nvSpPr>
        <p:spPr>
          <a:xfrm>
            <a:off x="139432" y="4608387"/>
            <a:ext cx="1527070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B9EB5D-2F69-3BFC-5B5B-C3257C465BF3}"/>
              </a:ext>
            </a:extLst>
          </p:cNvPr>
          <p:cNvSpPr txBox="1"/>
          <p:nvPr/>
        </p:nvSpPr>
        <p:spPr>
          <a:xfrm>
            <a:off x="1400634" y="4613640"/>
            <a:ext cx="1351630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72248BA-7318-E04E-AA7F-5B65BA6C0DFE}"/>
              </a:ext>
            </a:extLst>
          </p:cNvPr>
          <p:cNvSpPr/>
          <p:nvPr/>
        </p:nvSpPr>
        <p:spPr>
          <a:xfrm>
            <a:off x="2422718" y="468579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9F45475-5D29-BC2E-70AF-05128F5D7237}"/>
              </a:ext>
            </a:extLst>
          </p:cNvPr>
          <p:cNvSpPr/>
          <p:nvPr/>
        </p:nvSpPr>
        <p:spPr>
          <a:xfrm>
            <a:off x="1298332" y="467896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0599B510-C8E3-EC21-B307-C08FA1C893CB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3348" y="2100320"/>
            <a:ext cx="352257" cy="35225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88FD83F6-81A2-CB2B-588A-FC50CC887D9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1953" y="2869494"/>
            <a:ext cx="352257" cy="35225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852858B-A2C9-FCD4-23AA-1271DA630A4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91088" y="2495329"/>
            <a:ext cx="352257" cy="35225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8C0C9BDB-C0B0-24DD-E483-3CD3C8D0D94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0929" y="3255616"/>
            <a:ext cx="352257" cy="35225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0C5953CF-2EBE-F070-3060-05F38E1B02E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9709" y="4600743"/>
            <a:ext cx="352257" cy="352257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7BFF376-8E94-0EEA-1255-07DF96A4FB63}"/>
              </a:ext>
            </a:extLst>
          </p:cNvPr>
          <p:cNvSpPr/>
          <p:nvPr/>
        </p:nvSpPr>
        <p:spPr>
          <a:xfrm>
            <a:off x="271163" y="506534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57A834-C748-4C25-527C-0EFA4CFF71DC}"/>
              </a:ext>
            </a:extLst>
          </p:cNvPr>
          <p:cNvSpPr txBox="1"/>
          <p:nvPr/>
        </p:nvSpPr>
        <p:spPr>
          <a:xfrm>
            <a:off x="587573" y="5079233"/>
            <a:ext cx="5987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Give two reasons why some countries have more access to food, water or energy than others. Try to use full sentences and specific terms.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371FC9-BF9B-4B09-7AA3-EAD58A6F0389}"/>
              </a:ext>
            </a:extLst>
          </p:cNvPr>
          <p:cNvSpPr txBox="1"/>
          <p:nvPr/>
        </p:nvSpPr>
        <p:spPr>
          <a:xfrm>
            <a:off x="902967" y="5831784"/>
            <a:ext cx="59874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“Wealthier countries can afford to import resources or invest in infrastructure.” ✔</a:t>
            </a:r>
          </a:p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“Some countries have more natural resources (e.g. oil, rivers) than others.” ✔</a:t>
            </a:r>
          </a:p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“Climate and geography affect water and food supply.” ✔</a:t>
            </a:r>
          </a:p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“Political stability or conflict can affect access to resources.” ✔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AB3058-9867-EBD2-433A-C16F3562EA21}"/>
              </a:ext>
            </a:extLst>
          </p:cNvPr>
          <p:cNvSpPr txBox="1"/>
          <p:nvPr/>
        </p:nvSpPr>
        <p:spPr>
          <a:xfrm rot="16200000">
            <a:off x="-145485" y="6298930"/>
            <a:ext cx="1173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Examples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2E4E5BF-CCB3-F4DF-F9E7-9EE9CE26E07F}"/>
              </a:ext>
            </a:extLst>
          </p:cNvPr>
          <p:cNvSpPr/>
          <p:nvPr/>
        </p:nvSpPr>
        <p:spPr>
          <a:xfrm>
            <a:off x="278683" y="733385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4A9FA1-DA6C-253F-940F-F3F01F205140}"/>
              </a:ext>
            </a:extLst>
          </p:cNvPr>
          <p:cNvSpPr txBox="1"/>
          <p:nvPr/>
        </p:nvSpPr>
        <p:spPr>
          <a:xfrm>
            <a:off x="595093" y="7347745"/>
            <a:ext cx="5987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Underline the correct word in each set of brackets to complete the sentences.</a:t>
            </a:r>
          </a:p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(lowest / highest) levels of resource consumption are found in HICs. This is because HICs can afford to (import / ration / ban) large amounts of food, water and energy.</a:t>
            </a:r>
          </a:p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 LICs, many people cannot access enough resources because they are too (cheap / remote / expensive) or unavailable. As NEEs develop, their demand for resources is likely to (decrease / stay the same / increase).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9FC9ED8-CE9C-32A5-FC78-508F15A5DD97}"/>
              </a:ext>
            </a:extLst>
          </p:cNvPr>
          <p:cNvCxnSpPr>
            <a:cxnSpLocks/>
          </p:cNvCxnSpPr>
          <p:nvPr/>
        </p:nvCxnSpPr>
        <p:spPr>
          <a:xfrm flipH="1">
            <a:off x="1940312" y="8036312"/>
            <a:ext cx="769911" cy="0"/>
          </a:xfrm>
          <a:prstGeom prst="line">
            <a:avLst/>
          </a:prstGeom>
          <a:ln w="28575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D06D98E-A9A4-3419-E607-7F829FB79D43}"/>
              </a:ext>
            </a:extLst>
          </p:cNvPr>
          <p:cNvCxnSpPr>
            <a:cxnSpLocks/>
          </p:cNvCxnSpPr>
          <p:nvPr/>
        </p:nvCxnSpPr>
        <p:spPr>
          <a:xfrm flipH="1">
            <a:off x="5354227" y="8255619"/>
            <a:ext cx="769911" cy="0"/>
          </a:xfrm>
          <a:prstGeom prst="line">
            <a:avLst/>
          </a:prstGeom>
          <a:ln w="28575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DF3D92A-6AD0-2046-BCB1-0F15F8932B3E}"/>
              </a:ext>
            </a:extLst>
          </p:cNvPr>
          <p:cNvCxnSpPr>
            <a:cxnSpLocks/>
          </p:cNvCxnSpPr>
          <p:nvPr/>
        </p:nvCxnSpPr>
        <p:spPr>
          <a:xfrm flipH="1">
            <a:off x="4503017" y="8883804"/>
            <a:ext cx="769911" cy="0"/>
          </a:xfrm>
          <a:prstGeom prst="line">
            <a:avLst/>
          </a:prstGeom>
          <a:ln w="28575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317F516-C3BB-33FA-D31D-065543949FAE}"/>
              </a:ext>
            </a:extLst>
          </p:cNvPr>
          <p:cNvCxnSpPr>
            <a:cxnSpLocks/>
          </p:cNvCxnSpPr>
          <p:nvPr/>
        </p:nvCxnSpPr>
        <p:spPr>
          <a:xfrm flipH="1">
            <a:off x="4179632" y="9311267"/>
            <a:ext cx="769911" cy="0"/>
          </a:xfrm>
          <a:prstGeom prst="line">
            <a:avLst/>
          </a:prstGeom>
          <a:ln w="28575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389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C6865-9BF5-47FB-CAF2-CC7D6C945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71A0BB2-DA37-D93C-C4F7-7D664D62E3A4}"/>
              </a:ext>
            </a:extLst>
          </p:cNvPr>
          <p:cNvSpPr/>
          <p:nvPr/>
        </p:nvSpPr>
        <p:spPr>
          <a:xfrm>
            <a:off x="111998" y="933723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F82D9BA-0E78-9C7A-C06E-3DCFE02A334D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771827C-975F-78E2-9786-260A360DD11A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4F1D7E7-FDDB-3916-D7B8-731966B09D1A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6860BE3-16CD-39AA-DBC1-3826870FFDFF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434C1B61-416F-9924-DE71-DE159799B839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F7C9D816-9C67-B6D4-669F-BAEC960FAB9B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45" name="Group 5">
            <a:extLst>
              <a:ext uri="{FF2B5EF4-FFF2-40B4-BE49-F238E27FC236}">
                <a16:creationId xmlns:a16="http://schemas.microsoft.com/office/drawing/2014/main" id="{2BF7BF24-09D6-781D-2614-1AE5E15D3A81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7C63E36-2732-6F5B-8A5D-B56363ECFE67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934574-1359-9DF9-A54E-EEEF193E8182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CCE0C9E-9129-B31A-C202-13A245F3FB06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CDD79-1DD9-3922-4723-67066196FA8B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8616E71-AE5C-51F7-B483-ECA2CD37F26D}"/>
              </a:ext>
            </a:extLst>
          </p:cNvPr>
          <p:cNvSpPr/>
          <p:nvPr/>
        </p:nvSpPr>
        <p:spPr>
          <a:xfrm>
            <a:off x="214188" y="531200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DB55A0D-DB30-128B-F76C-AD62B7DA2F64}"/>
              </a:ext>
            </a:extLst>
          </p:cNvPr>
          <p:cNvSpPr txBox="1"/>
          <p:nvPr/>
        </p:nvSpPr>
        <p:spPr>
          <a:xfrm>
            <a:off x="507156" y="5320264"/>
            <a:ext cx="3991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Renewables in the UK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9BC70D-0785-D007-E9DE-066D3F19355C}"/>
              </a:ext>
            </a:extLst>
          </p:cNvPr>
          <p:cNvSpPr txBox="1"/>
          <p:nvPr/>
        </p:nvSpPr>
        <p:spPr>
          <a:xfrm>
            <a:off x="497417" y="5692272"/>
            <a:ext cx="458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Renewable energy now makes up a larger share of the UK energy mix than in the past.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785E6F8-07CA-85C3-596E-09F0E44C90EA}"/>
              </a:ext>
            </a:extLst>
          </p:cNvPr>
          <p:cNvSpPr txBox="1"/>
          <p:nvPr/>
        </p:nvSpPr>
        <p:spPr>
          <a:xfrm>
            <a:off x="509922" y="6129316"/>
            <a:ext cx="4567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Renewable energy generation is completely unaffected by weather conditions.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A9078A-29D7-A2EE-50C0-CC6BF9C0CF40}"/>
              </a:ext>
            </a:extLst>
          </p:cNvPr>
          <p:cNvSpPr txBox="1"/>
          <p:nvPr/>
        </p:nvSpPr>
        <p:spPr>
          <a:xfrm>
            <a:off x="506001" y="6658464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UK energy mix is becoming cleaner over time.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72C565E-930E-19DF-7D8F-9011E03472A0}"/>
              </a:ext>
            </a:extLst>
          </p:cNvPr>
          <p:cNvSpPr txBox="1"/>
          <p:nvPr/>
        </p:nvSpPr>
        <p:spPr>
          <a:xfrm>
            <a:off x="4704526" y="5403493"/>
            <a:ext cx="112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0A80907-E1C5-393C-33AA-739EE97D6514}"/>
              </a:ext>
            </a:extLst>
          </p:cNvPr>
          <p:cNvSpPr txBox="1"/>
          <p:nvPr/>
        </p:nvSpPr>
        <p:spPr>
          <a:xfrm>
            <a:off x="5338290" y="5414479"/>
            <a:ext cx="152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71" name="Rounded Rectangle 31">
            <a:extLst>
              <a:ext uri="{FF2B5EF4-FFF2-40B4-BE49-F238E27FC236}">
                <a16:creationId xmlns:a16="http://schemas.microsoft.com/office/drawing/2014/main" id="{89599DA0-C721-0A06-09DD-C3671E429FD5}"/>
              </a:ext>
            </a:extLst>
          </p:cNvPr>
          <p:cNvSpPr/>
          <p:nvPr/>
        </p:nvSpPr>
        <p:spPr>
          <a:xfrm>
            <a:off x="5119344" y="576767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2" name="Rounded Rectangle 32">
            <a:extLst>
              <a:ext uri="{FF2B5EF4-FFF2-40B4-BE49-F238E27FC236}">
                <a16:creationId xmlns:a16="http://schemas.microsoft.com/office/drawing/2014/main" id="{0DEE588B-E027-BFD2-CA64-FD485AD9804A}"/>
              </a:ext>
            </a:extLst>
          </p:cNvPr>
          <p:cNvSpPr/>
          <p:nvPr/>
        </p:nvSpPr>
        <p:spPr>
          <a:xfrm>
            <a:off x="5952260" y="576277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3" name="Rounded Rectangle 34">
            <a:extLst>
              <a:ext uri="{FF2B5EF4-FFF2-40B4-BE49-F238E27FC236}">
                <a16:creationId xmlns:a16="http://schemas.microsoft.com/office/drawing/2014/main" id="{F5FC4F47-B68F-83CC-789D-D6E964A35C13}"/>
              </a:ext>
            </a:extLst>
          </p:cNvPr>
          <p:cNvSpPr/>
          <p:nvPr/>
        </p:nvSpPr>
        <p:spPr>
          <a:xfrm>
            <a:off x="5119344" y="620088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4" name="Rounded Rectangle 37">
            <a:extLst>
              <a:ext uri="{FF2B5EF4-FFF2-40B4-BE49-F238E27FC236}">
                <a16:creationId xmlns:a16="http://schemas.microsoft.com/office/drawing/2014/main" id="{58CA7EDA-369D-25ED-622A-121E9C5C838A}"/>
              </a:ext>
            </a:extLst>
          </p:cNvPr>
          <p:cNvSpPr/>
          <p:nvPr/>
        </p:nvSpPr>
        <p:spPr>
          <a:xfrm>
            <a:off x="5952260" y="620565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5" name="Rounded Rectangle 38">
            <a:extLst>
              <a:ext uri="{FF2B5EF4-FFF2-40B4-BE49-F238E27FC236}">
                <a16:creationId xmlns:a16="http://schemas.microsoft.com/office/drawing/2014/main" id="{BDE8980F-4453-6B47-3473-7A69D4D8AAD4}"/>
              </a:ext>
            </a:extLst>
          </p:cNvPr>
          <p:cNvSpPr/>
          <p:nvPr/>
        </p:nvSpPr>
        <p:spPr>
          <a:xfrm>
            <a:off x="5129244" y="663640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6" name="Rounded Rectangle 40">
            <a:extLst>
              <a:ext uri="{FF2B5EF4-FFF2-40B4-BE49-F238E27FC236}">
                <a16:creationId xmlns:a16="http://schemas.microsoft.com/office/drawing/2014/main" id="{40D4E7F7-D9A2-94DB-B701-89B7E88E0180}"/>
              </a:ext>
            </a:extLst>
          </p:cNvPr>
          <p:cNvSpPr/>
          <p:nvPr/>
        </p:nvSpPr>
        <p:spPr>
          <a:xfrm>
            <a:off x="5952260" y="663640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E138BA4-3022-594F-6FBC-C11E26BF6D14}"/>
              </a:ext>
            </a:extLst>
          </p:cNvPr>
          <p:cNvSpPr/>
          <p:nvPr/>
        </p:nvSpPr>
        <p:spPr>
          <a:xfrm>
            <a:off x="214188" y="3443875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5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3D794F-A405-46B3-F077-A7DE1E75F5B5}"/>
              </a:ext>
            </a:extLst>
          </p:cNvPr>
          <p:cNvSpPr txBox="1"/>
          <p:nvPr/>
        </p:nvSpPr>
        <p:spPr>
          <a:xfrm>
            <a:off x="509649" y="3421066"/>
            <a:ext cx="619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Fill in the blanks using these words: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offshore, </a:t>
            </a: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policy, emissions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, climate change, technology </a:t>
            </a:r>
            <a:endParaRPr lang="en-US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7DB447-033F-1F44-B2F3-4AA20A8884AE}"/>
              </a:ext>
            </a:extLst>
          </p:cNvPr>
          <p:cNvSpPr txBox="1"/>
          <p:nvPr/>
        </p:nvSpPr>
        <p:spPr>
          <a:xfrm>
            <a:off x="162042" y="3842048"/>
            <a:ext cx="6525408" cy="1450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Concerns about _______________ have reduced reliance on fossil fuels. Advances in ____________ have improved renewable energy efficiency. Government __________ has encouraged investment in low-carbon energy. __________ wind farms have increased renewable electricity generation. Lower carbon __________ are a key advantage of renewable energy.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EFEF35-C817-7FAF-4777-69DFD002A6D4}"/>
              </a:ext>
            </a:extLst>
          </p:cNvPr>
          <p:cNvSpPr txBox="1"/>
          <p:nvPr/>
        </p:nvSpPr>
        <p:spPr>
          <a:xfrm>
            <a:off x="1001128" y="9338005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A6C4781-44C1-830A-10B2-C7C771EE4E41}"/>
              </a:ext>
            </a:extLst>
          </p:cNvPr>
          <p:cNvSpPr/>
          <p:nvPr/>
        </p:nvSpPr>
        <p:spPr>
          <a:xfrm>
            <a:off x="214189" y="187661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E6CD4-BBA5-40FC-418B-F9A657C8E188}"/>
              </a:ext>
            </a:extLst>
          </p:cNvPr>
          <p:cNvSpPr txBox="1"/>
          <p:nvPr/>
        </p:nvSpPr>
        <p:spPr>
          <a:xfrm>
            <a:off x="530599" y="1890506"/>
            <a:ext cx="5973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statement best describes how the UK’s energy mix is changing?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4FEC15-8078-A8CF-54F6-874DC68FB4F0}"/>
              </a:ext>
            </a:extLst>
          </p:cNvPr>
          <p:cNvSpPr/>
          <p:nvPr/>
        </p:nvSpPr>
        <p:spPr>
          <a:xfrm>
            <a:off x="631722" y="22306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8716A5-6A3B-EFE0-0EA0-9EA819C7F57F}"/>
              </a:ext>
            </a:extLst>
          </p:cNvPr>
          <p:cNvSpPr txBox="1"/>
          <p:nvPr/>
        </p:nvSpPr>
        <p:spPr>
          <a:xfrm>
            <a:off x="948963" y="2145603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The UK is becoming more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reliant on coal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D0ED6BF-9A01-818A-ABA0-D676009282C1}"/>
              </a:ext>
            </a:extLst>
          </p:cNvPr>
          <p:cNvSpPr/>
          <p:nvPr/>
        </p:nvSpPr>
        <p:spPr>
          <a:xfrm>
            <a:off x="631722" y="290890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253426-91D7-1F88-2D63-A49395EBB81B}"/>
              </a:ext>
            </a:extLst>
          </p:cNvPr>
          <p:cNvSpPr txBox="1"/>
          <p:nvPr/>
        </p:nvSpPr>
        <p:spPr>
          <a:xfrm>
            <a:off x="948963" y="2839530"/>
            <a:ext cx="2690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Fossil fuels are increasing as renewable energy declines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7F80890-34FF-E588-663C-B91ADC37A1C5}"/>
              </a:ext>
            </a:extLst>
          </p:cNvPr>
          <p:cNvSpPr/>
          <p:nvPr/>
        </p:nvSpPr>
        <p:spPr>
          <a:xfrm>
            <a:off x="3503693" y="222666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8E6F9E-1BFA-237C-8551-45A699D84F51}"/>
              </a:ext>
            </a:extLst>
          </p:cNvPr>
          <p:cNvSpPr txBox="1"/>
          <p:nvPr/>
        </p:nvSpPr>
        <p:spPr>
          <a:xfrm>
            <a:off x="3821509" y="2145603"/>
            <a:ext cx="292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Renewable energy is becoming more significant while reliance on fossil fuels is decreasing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483049B-3946-C276-5CEB-55845F837C52}"/>
              </a:ext>
            </a:extLst>
          </p:cNvPr>
          <p:cNvSpPr/>
          <p:nvPr/>
        </p:nvSpPr>
        <p:spPr>
          <a:xfrm>
            <a:off x="3503693" y="290489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308BD-C0AE-C526-E08C-B7CC2B0B53D9}"/>
              </a:ext>
            </a:extLst>
          </p:cNvPr>
          <p:cNvSpPr txBox="1"/>
          <p:nvPr/>
        </p:nvSpPr>
        <p:spPr>
          <a:xfrm>
            <a:off x="3821509" y="2836694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The energy mix has remained the same since 1990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FD2F54D4-BB3E-38FB-D3E2-DAECCE8B46A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0748" y="2159901"/>
            <a:ext cx="352257" cy="35225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B530FA-DD71-FC52-3685-431A7EE43C5F}"/>
              </a:ext>
            </a:extLst>
          </p:cNvPr>
          <p:cNvSpPr txBox="1"/>
          <p:nvPr/>
        </p:nvSpPr>
        <p:spPr>
          <a:xfrm>
            <a:off x="1501004" y="3890993"/>
            <a:ext cx="200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</a:t>
            </a:r>
            <a:r>
              <a:rPr lang="en-GB" sz="12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limate</a:t>
            </a:r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change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A52910-4EFD-4F90-2C0F-FD36CCDB9302}"/>
              </a:ext>
            </a:extLst>
          </p:cNvPr>
          <p:cNvSpPr txBox="1"/>
          <p:nvPr/>
        </p:nvSpPr>
        <p:spPr>
          <a:xfrm>
            <a:off x="1214351" y="4150577"/>
            <a:ext cx="200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technology</a:t>
            </a:r>
            <a:endParaRPr lang="en-GB" sz="12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2B1732-8CE7-3E78-9DF8-06F5B3C018FD}"/>
              </a:ext>
            </a:extLst>
          </p:cNvPr>
          <p:cNvSpPr txBox="1"/>
          <p:nvPr/>
        </p:nvSpPr>
        <p:spPr>
          <a:xfrm>
            <a:off x="1216851" y="4435838"/>
            <a:ext cx="200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policy</a:t>
            </a:r>
            <a:endParaRPr lang="en-GB" sz="12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26FF6A-90B6-84C6-87DB-30775E5E8D46}"/>
              </a:ext>
            </a:extLst>
          </p:cNvPr>
          <p:cNvSpPr txBox="1"/>
          <p:nvPr/>
        </p:nvSpPr>
        <p:spPr>
          <a:xfrm>
            <a:off x="168709" y="4710801"/>
            <a:ext cx="200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Offshore</a:t>
            </a:r>
            <a:endParaRPr lang="en-GB" sz="12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AFDB18-4C46-41D4-CFF8-33851CA4AABF}"/>
              </a:ext>
            </a:extLst>
          </p:cNvPr>
          <p:cNvSpPr txBox="1"/>
          <p:nvPr/>
        </p:nvSpPr>
        <p:spPr>
          <a:xfrm>
            <a:off x="1339058" y="4985764"/>
            <a:ext cx="200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emissions</a:t>
            </a:r>
            <a:endParaRPr lang="en-GB" sz="12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6475E2C5-B3A0-E8F1-F1ED-962BAC90B51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3988" y="5714469"/>
            <a:ext cx="352257" cy="352257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B899262E-19D7-9232-2FA6-9CFDBD597FD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0361" y="6150549"/>
            <a:ext cx="352257" cy="35225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BAC4CA85-B1C3-8BBB-034B-83750835C96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7345" y="6571253"/>
            <a:ext cx="352257" cy="352257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13682F2B-0311-2075-6DF1-E4E23BED9DAC}"/>
              </a:ext>
            </a:extLst>
          </p:cNvPr>
          <p:cNvSpPr/>
          <p:nvPr/>
        </p:nvSpPr>
        <p:spPr>
          <a:xfrm>
            <a:off x="216681" y="7002705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D72366-2662-E349-7C4C-C5B61F730C5F}"/>
              </a:ext>
            </a:extLst>
          </p:cNvPr>
          <p:cNvSpPr txBox="1"/>
          <p:nvPr/>
        </p:nvSpPr>
        <p:spPr>
          <a:xfrm>
            <a:off x="509649" y="7010967"/>
            <a:ext cx="399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Sort each statement into Fossil Fuels (FF) or Renewable Energy (RE).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84C726-7E6E-2123-FC26-821777A7A3FC}"/>
              </a:ext>
            </a:extLst>
          </p:cNvPr>
          <p:cNvSpPr txBox="1"/>
          <p:nvPr/>
        </p:nvSpPr>
        <p:spPr>
          <a:xfrm>
            <a:off x="497417" y="7433260"/>
            <a:ext cx="4580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Produces carbon dioxide when burned.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E039F95-3A46-2F54-3114-2324FDA0EB86}"/>
              </a:ext>
            </a:extLst>
          </p:cNvPr>
          <p:cNvSpPr txBox="1"/>
          <p:nvPr/>
        </p:nvSpPr>
        <p:spPr>
          <a:xfrm>
            <a:off x="509922" y="7801399"/>
            <a:ext cx="4567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Uses natural processes to generate energy.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711DC2C-A3DA-E087-73B6-DA8BA840F6FD}"/>
              </a:ext>
            </a:extLst>
          </p:cNvPr>
          <p:cNvSpPr txBox="1"/>
          <p:nvPr/>
        </p:nvSpPr>
        <p:spPr>
          <a:xfrm>
            <a:off x="508494" y="8226616"/>
            <a:ext cx="5062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Will eventually run out.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789F6EC-4FCC-DFBA-9CBF-368CB36491C1}"/>
              </a:ext>
            </a:extLst>
          </p:cNvPr>
          <p:cNvSpPr txBox="1"/>
          <p:nvPr/>
        </p:nvSpPr>
        <p:spPr>
          <a:xfrm>
            <a:off x="4707019" y="7094196"/>
            <a:ext cx="1129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FF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8A6976E-8E00-F771-D44B-401CE3B6B924}"/>
              </a:ext>
            </a:extLst>
          </p:cNvPr>
          <p:cNvSpPr txBox="1"/>
          <p:nvPr/>
        </p:nvSpPr>
        <p:spPr>
          <a:xfrm>
            <a:off x="5340783" y="7105182"/>
            <a:ext cx="152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</a:t>
            </a:r>
          </a:p>
        </p:txBody>
      </p:sp>
      <p:sp>
        <p:nvSpPr>
          <p:cNvPr id="80" name="Rounded Rectangle 31">
            <a:extLst>
              <a:ext uri="{FF2B5EF4-FFF2-40B4-BE49-F238E27FC236}">
                <a16:creationId xmlns:a16="http://schemas.microsoft.com/office/drawing/2014/main" id="{646EEBE6-C6E3-4DBF-BD12-53A9461A67FC}"/>
              </a:ext>
            </a:extLst>
          </p:cNvPr>
          <p:cNvSpPr/>
          <p:nvPr/>
        </p:nvSpPr>
        <p:spPr>
          <a:xfrm>
            <a:off x="5121837" y="743009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236945A9-2B71-A43E-A22E-F69B2313F738}"/>
              </a:ext>
            </a:extLst>
          </p:cNvPr>
          <p:cNvSpPr/>
          <p:nvPr/>
        </p:nvSpPr>
        <p:spPr>
          <a:xfrm>
            <a:off x="5954753" y="742519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2" name="Rounded Rectangle 34">
            <a:extLst>
              <a:ext uri="{FF2B5EF4-FFF2-40B4-BE49-F238E27FC236}">
                <a16:creationId xmlns:a16="http://schemas.microsoft.com/office/drawing/2014/main" id="{B9AC0237-6418-4FD2-F91E-A64E3C300CCB}"/>
              </a:ext>
            </a:extLst>
          </p:cNvPr>
          <p:cNvSpPr/>
          <p:nvPr/>
        </p:nvSpPr>
        <p:spPr>
          <a:xfrm>
            <a:off x="5121837" y="78161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3" name="Rounded Rectangle 37">
            <a:extLst>
              <a:ext uri="{FF2B5EF4-FFF2-40B4-BE49-F238E27FC236}">
                <a16:creationId xmlns:a16="http://schemas.microsoft.com/office/drawing/2014/main" id="{2D945CC2-51EA-CECF-96B9-13F5194C2D64}"/>
              </a:ext>
            </a:extLst>
          </p:cNvPr>
          <p:cNvSpPr/>
          <p:nvPr/>
        </p:nvSpPr>
        <p:spPr>
          <a:xfrm>
            <a:off x="5954753" y="782094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4" name="Rounded Rectangle 38">
            <a:extLst>
              <a:ext uri="{FF2B5EF4-FFF2-40B4-BE49-F238E27FC236}">
                <a16:creationId xmlns:a16="http://schemas.microsoft.com/office/drawing/2014/main" id="{3B97264A-9C1E-BF3A-447F-2B0E7E2C4CAA}"/>
              </a:ext>
            </a:extLst>
          </p:cNvPr>
          <p:cNvSpPr/>
          <p:nvPr/>
        </p:nvSpPr>
        <p:spPr>
          <a:xfrm>
            <a:off x="5131737" y="820455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5" name="Rounded Rectangle 40">
            <a:extLst>
              <a:ext uri="{FF2B5EF4-FFF2-40B4-BE49-F238E27FC236}">
                <a16:creationId xmlns:a16="http://schemas.microsoft.com/office/drawing/2014/main" id="{859F7D29-B046-37D2-0CFB-15EEE8903F5C}"/>
              </a:ext>
            </a:extLst>
          </p:cNvPr>
          <p:cNvSpPr/>
          <p:nvPr/>
        </p:nvSpPr>
        <p:spPr>
          <a:xfrm>
            <a:off x="5954753" y="820455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A80D2F48-9037-58F0-C262-2FF592ABF32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6481" y="7376891"/>
            <a:ext cx="352257" cy="352257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38D6AA36-E693-A787-137E-8898DDB8E2F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2854" y="7765836"/>
            <a:ext cx="352257" cy="352257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610F770A-CFC6-B651-2CF0-256E69127CB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9838" y="8139405"/>
            <a:ext cx="352257" cy="35225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BC83B6BE-72BF-6CB3-5A12-79758794DC2D}"/>
              </a:ext>
            </a:extLst>
          </p:cNvPr>
          <p:cNvSpPr txBox="1"/>
          <p:nvPr/>
        </p:nvSpPr>
        <p:spPr>
          <a:xfrm>
            <a:off x="506001" y="8604708"/>
            <a:ext cx="4580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Has increased rapidly in the UK in recent decades.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3081816-87B7-D880-213A-95CA6DA65644}"/>
              </a:ext>
            </a:extLst>
          </p:cNvPr>
          <p:cNvSpPr txBox="1"/>
          <p:nvPr/>
        </p:nvSpPr>
        <p:spPr>
          <a:xfrm>
            <a:off x="518506" y="8972847"/>
            <a:ext cx="4567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Produces low-carbon energy.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2" name="Rounded Rectangle 31">
            <a:extLst>
              <a:ext uri="{FF2B5EF4-FFF2-40B4-BE49-F238E27FC236}">
                <a16:creationId xmlns:a16="http://schemas.microsoft.com/office/drawing/2014/main" id="{9A516788-6928-E7BA-190D-93CEEAA03879}"/>
              </a:ext>
            </a:extLst>
          </p:cNvPr>
          <p:cNvSpPr/>
          <p:nvPr/>
        </p:nvSpPr>
        <p:spPr>
          <a:xfrm>
            <a:off x="5130421" y="860154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3" name="Rounded Rectangle 32">
            <a:extLst>
              <a:ext uri="{FF2B5EF4-FFF2-40B4-BE49-F238E27FC236}">
                <a16:creationId xmlns:a16="http://schemas.microsoft.com/office/drawing/2014/main" id="{E999E1A7-F6D3-64B8-111D-732C582D3F52}"/>
              </a:ext>
            </a:extLst>
          </p:cNvPr>
          <p:cNvSpPr/>
          <p:nvPr/>
        </p:nvSpPr>
        <p:spPr>
          <a:xfrm>
            <a:off x="5963337" y="859664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4" name="Rounded Rectangle 34">
            <a:extLst>
              <a:ext uri="{FF2B5EF4-FFF2-40B4-BE49-F238E27FC236}">
                <a16:creationId xmlns:a16="http://schemas.microsoft.com/office/drawing/2014/main" id="{DCB113D6-37EF-D2AE-388A-A8DE1D7C112C}"/>
              </a:ext>
            </a:extLst>
          </p:cNvPr>
          <p:cNvSpPr/>
          <p:nvPr/>
        </p:nvSpPr>
        <p:spPr>
          <a:xfrm>
            <a:off x="5130421" y="898762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5" name="Rounded Rectangle 37">
            <a:extLst>
              <a:ext uri="{FF2B5EF4-FFF2-40B4-BE49-F238E27FC236}">
                <a16:creationId xmlns:a16="http://schemas.microsoft.com/office/drawing/2014/main" id="{63D941A7-F7B0-198B-0DBA-D5B927B88338}"/>
              </a:ext>
            </a:extLst>
          </p:cNvPr>
          <p:cNvSpPr/>
          <p:nvPr/>
        </p:nvSpPr>
        <p:spPr>
          <a:xfrm>
            <a:off x="5963337" y="899239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8" name="Graphic 97">
            <a:extLst>
              <a:ext uri="{FF2B5EF4-FFF2-40B4-BE49-F238E27FC236}">
                <a16:creationId xmlns:a16="http://schemas.microsoft.com/office/drawing/2014/main" id="{079082A6-6D04-8C33-1D2B-F10C8D88F22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76480" y="8926964"/>
            <a:ext cx="352257" cy="352257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AACF9742-BFFB-DBAD-F5D8-BA4100B53D6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2670" y="8518142"/>
            <a:ext cx="352257" cy="3522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401F74-A6BD-F6EB-F190-C72F06CDA50C}"/>
              </a:ext>
            </a:extLst>
          </p:cNvPr>
          <p:cNvSpPr txBox="1"/>
          <p:nvPr/>
        </p:nvSpPr>
        <p:spPr>
          <a:xfrm>
            <a:off x="760374" y="1247972"/>
            <a:ext cx="537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UK’s Changing Energy mix</a:t>
            </a:r>
            <a:endParaRPr lang="en-GB" sz="28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</p:spTree>
    <p:extLst>
      <p:ext uri="{BB962C8B-B14F-4D97-AF65-F5344CB8AC3E}">
        <p14:creationId xmlns:p14="http://schemas.microsoft.com/office/powerpoint/2010/main" val="2718612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DFDC2-278B-AC3D-9A49-16CBB6F4B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EA956FF-4281-EFFE-6B78-CA44240EFD6E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>
              <a:gd name="adj" fmla="val 3894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FAB058E-A181-E5A8-B076-BBE2BD9AA179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A9270BD-ACDA-C622-C294-5F0085E93BE4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869327A-D251-C846-F824-D22CEFA5896E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CE85BFC-5DE3-F175-6194-EA437EC1BF0B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D919427F-1FF7-7E7C-81AF-E5D83503A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3BC2228-7B81-1DB6-2E47-814BC24AA2AF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FBDB4A7-B477-BB47-0E5D-91CA5F2BEA68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8EEAB81A-A5F8-324B-4FBC-D92C7B039AA4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4CA12289-DCF9-A71D-B45D-257BE25D4894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AAE8A8C8-3E84-8D54-56BF-00E67C8B2FA0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071D6A2B-2F34-C8B6-F8F3-CD17E988105B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104BC8A-196A-C079-1E77-E837DF0B394D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3E941D1-630E-15AE-3442-A01950E4D331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9D573CF-D244-A423-E26D-78CC8F52A4ED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2206E-3543-FBE8-6CF3-C1C26EFC533A}"/>
              </a:ext>
            </a:extLst>
          </p:cNvPr>
          <p:cNvSpPr txBox="1"/>
          <p:nvPr/>
        </p:nvSpPr>
        <p:spPr>
          <a:xfrm rot="16200000">
            <a:off x="623356" y="9011863"/>
            <a:ext cx="88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sz="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are the economic and environmental issues of energy production?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5EFE37-2B89-448C-B0C0-97DB5EFFE5E0}"/>
              </a:ext>
            </a:extLst>
          </p:cNvPr>
          <p:cNvSpPr/>
          <p:nvPr/>
        </p:nvSpPr>
        <p:spPr>
          <a:xfrm>
            <a:off x="214188" y="186711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1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5F009E-C2D7-2D15-A96A-2FCAA54D18DD}"/>
              </a:ext>
            </a:extLst>
          </p:cNvPr>
          <p:cNvSpPr txBox="1"/>
          <p:nvPr/>
        </p:nvSpPr>
        <p:spPr>
          <a:xfrm>
            <a:off x="509649" y="1844302"/>
            <a:ext cx="619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Fill in the blanks using these words: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multiplier effect, radioactive waste, external costs, jobs, greenhouse gases</a:t>
            </a:r>
            <a:endParaRPr lang="en-US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659A5-778F-CCAC-3DF0-D49C1A1ED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743" y="9007888"/>
            <a:ext cx="676852" cy="676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4FD0DB-589A-8F0D-1E77-9BD14FA2B8B9}"/>
              </a:ext>
            </a:extLst>
          </p:cNvPr>
          <p:cNvSpPr txBox="1"/>
          <p:nvPr/>
        </p:nvSpPr>
        <p:spPr>
          <a:xfrm>
            <a:off x="162041" y="2237003"/>
            <a:ext cx="6634003" cy="200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_______________ refers to additional economic activity in an area created by a major employer such as an energy plant.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Energy production from fossil fuels and renewables creates __________ in extraction, generation and support industries. Burning </a:t>
            </a: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fossil fuels releases _________________, which contribute to climate change. Nuclear power produces _________________ which is difficult to dispose of safely. _______________ are indirect costs of energy production, such as health impacts from air pollution.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42BF89-7DEE-3161-D50E-C8F5F70EFBC1}"/>
              </a:ext>
            </a:extLst>
          </p:cNvPr>
          <p:cNvSpPr txBox="1"/>
          <p:nvPr/>
        </p:nvSpPr>
        <p:spPr>
          <a:xfrm>
            <a:off x="1342263" y="1207359"/>
            <a:ext cx="4166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Economic &amp; Environmental Issues of Energy Production</a:t>
            </a:r>
            <a:endParaRPr lang="en-GB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D0F10E-E9B9-C4FB-08A7-D845E5B10F7E}"/>
              </a:ext>
            </a:extLst>
          </p:cNvPr>
          <p:cNvSpPr/>
          <p:nvPr/>
        </p:nvSpPr>
        <p:spPr>
          <a:xfrm>
            <a:off x="222366" y="434412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505C37-C4CA-252B-9FBA-4E84EE8EADEC}"/>
              </a:ext>
            </a:extLst>
          </p:cNvPr>
          <p:cNvSpPr txBox="1"/>
          <p:nvPr/>
        </p:nvSpPr>
        <p:spPr>
          <a:xfrm>
            <a:off x="515334" y="4304261"/>
            <a:ext cx="6120300" cy="89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Identify whether the economic opportunities below relate to fossil fuels (FF), nuclear (N), or renewable energy production (R). You can select more than one!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814604-45BC-9BA8-620C-BCC95D8A2CD7}"/>
              </a:ext>
            </a:extLst>
          </p:cNvPr>
          <p:cNvSpPr txBox="1"/>
          <p:nvPr/>
        </p:nvSpPr>
        <p:spPr>
          <a:xfrm>
            <a:off x="150961" y="5240549"/>
            <a:ext cx="517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Jobs are created in supporting industries providing equipment. This brings jobs and money into the area and is known as the multiplier effect.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78F673-FFF8-3CBA-F407-10294149D448}"/>
              </a:ext>
            </a:extLst>
          </p:cNvPr>
          <p:cNvSpPr txBox="1"/>
          <p:nvPr/>
        </p:nvSpPr>
        <p:spPr>
          <a:xfrm>
            <a:off x="150961" y="5802247"/>
            <a:ext cx="504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Creates a considerable number of jobs in research and development.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47B8DE-19E9-F65F-DF0B-EE31AF83A2D2}"/>
              </a:ext>
            </a:extLst>
          </p:cNvPr>
          <p:cNvSpPr txBox="1"/>
          <p:nvPr/>
        </p:nvSpPr>
        <p:spPr>
          <a:xfrm>
            <a:off x="150961" y="6253181"/>
            <a:ext cx="4953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Creates a considerable number of jobs in manufacturing.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106C55-705F-410A-01FC-9F2D5C22D17F}"/>
              </a:ext>
            </a:extLst>
          </p:cNvPr>
          <p:cNvSpPr txBox="1"/>
          <p:nvPr/>
        </p:nvSpPr>
        <p:spPr>
          <a:xfrm>
            <a:off x="5533440" y="4905181"/>
            <a:ext cx="95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69EEA8-4C4B-6303-4995-FB4270111001}"/>
              </a:ext>
            </a:extLst>
          </p:cNvPr>
          <p:cNvSpPr txBox="1"/>
          <p:nvPr/>
        </p:nvSpPr>
        <p:spPr>
          <a:xfrm>
            <a:off x="5932987" y="4905870"/>
            <a:ext cx="993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</a:t>
            </a:r>
          </a:p>
        </p:txBody>
      </p:sp>
      <p:sp>
        <p:nvSpPr>
          <p:cNvPr id="48" name="Rounded Rectangle 31">
            <a:extLst>
              <a:ext uri="{FF2B5EF4-FFF2-40B4-BE49-F238E27FC236}">
                <a16:creationId xmlns:a16="http://schemas.microsoft.com/office/drawing/2014/main" id="{0649A015-1699-1798-773E-F0FE370374F7}"/>
              </a:ext>
            </a:extLst>
          </p:cNvPr>
          <p:cNvSpPr/>
          <p:nvPr/>
        </p:nvSpPr>
        <p:spPr>
          <a:xfrm>
            <a:off x="5838460" y="541572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9" name="Rounded Rectangle 32">
            <a:extLst>
              <a:ext uri="{FF2B5EF4-FFF2-40B4-BE49-F238E27FC236}">
                <a16:creationId xmlns:a16="http://schemas.microsoft.com/office/drawing/2014/main" id="{AAFBAE46-2BAA-F5FE-2E1B-57B758608EE5}"/>
              </a:ext>
            </a:extLst>
          </p:cNvPr>
          <p:cNvSpPr/>
          <p:nvPr/>
        </p:nvSpPr>
        <p:spPr>
          <a:xfrm>
            <a:off x="6269246" y="541961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1" name="Rounded Rectangle 34">
            <a:extLst>
              <a:ext uri="{FF2B5EF4-FFF2-40B4-BE49-F238E27FC236}">
                <a16:creationId xmlns:a16="http://schemas.microsoft.com/office/drawing/2014/main" id="{BAAF3DA4-F1D2-B6F1-2B23-417D1BA6B6C0}"/>
              </a:ext>
            </a:extLst>
          </p:cNvPr>
          <p:cNvSpPr/>
          <p:nvPr/>
        </p:nvSpPr>
        <p:spPr>
          <a:xfrm>
            <a:off x="5838460" y="586969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7" name="Rounded Rectangle 37">
            <a:extLst>
              <a:ext uri="{FF2B5EF4-FFF2-40B4-BE49-F238E27FC236}">
                <a16:creationId xmlns:a16="http://schemas.microsoft.com/office/drawing/2014/main" id="{EE7BEC0E-F8AD-8F25-1583-0C4EFAD2501F}"/>
              </a:ext>
            </a:extLst>
          </p:cNvPr>
          <p:cNvSpPr/>
          <p:nvPr/>
        </p:nvSpPr>
        <p:spPr>
          <a:xfrm>
            <a:off x="6269246" y="58744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Rounded Rectangle 38">
            <a:extLst>
              <a:ext uri="{FF2B5EF4-FFF2-40B4-BE49-F238E27FC236}">
                <a16:creationId xmlns:a16="http://schemas.microsoft.com/office/drawing/2014/main" id="{6B393776-6B40-3D5C-5E34-4B7C844DD2B6}"/>
              </a:ext>
            </a:extLst>
          </p:cNvPr>
          <p:cNvSpPr/>
          <p:nvPr/>
        </p:nvSpPr>
        <p:spPr>
          <a:xfrm>
            <a:off x="5848360" y="624683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6" name="Rounded Rectangle 40">
            <a:extLst>
              <a:ext uri="{FF2B5EF4-FFF2-40B4-BE49-F238E27FC236}">
                <a16:creationId xmlns:a16="http://schemas.microsoft.com/office/drawing/2014/main" id="{6A4D5C50-874B-A14C-5BB4-357EF6B0CDFD}"/>
              </a:ext>
            </a:extLst>
          </p:cNvPr>
          <p:cNvSpPr/>
          <p:nvPr/>
        </p:nvSpPr>
        <p:spPr>
          <a:xfrm>
            <a:off x="6269246" y="624683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4097D-21C8-A368-FF38-DF16B843D86F}"/>
              </a:ext>
            </a:extLst>
          </p:cNvPr>
          <p:cNvSpPr txBox="1"/>
          <p:nvPr/>
        </p:nvSpPr>
        <p:spPr>
          <a:xfrm>
            <a:off x="484562" y="2292905"/>
            <a:ext cx="1665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</a:t>
            </a:r>
            <a:r>
              <a:rPr lang="en-GB" sz="12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ultiplier</a:t>
            </a:r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effect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BED52C-5D9B-0881-AAFE-D8FF87E73AD6}"/>
              </a:ext>
            </a:extLst>
          </p:cNvPr>
          <p:cNvSpPr txBox="1"/>
          <p:nvPr/>
        </p:nvSpPr>
        <p:spPr>
          <a:xfrm>
            <a:off x="3417629" y="3108806"/>
            <a:ext cx="1665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greenhouse gases</a:t>
            </a:r>
            <a:endParaRPr lang="en-GB" sz="12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098AF-330C-9690-0694-FD8ECEF2E925}"/>
              </a:ext>
            </a:extLst>
          </p:cNvPr>
          <p:cNvSpPr txBox="1"/>
          <p:nvPr/>
        </p:nvSpPr>
        <p:spPr>
          <a:xfrm>
            <a:off x="2560964" y="3664760"/>
            <a:ext cx="1946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External costs</a:t>
            </a:r>
            <a:endParaRPr lang="en-GB" sz="12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EDB7B-0A7C-F09C-986F-D9E3C562C91A}"/>
              </a:ext>
            </a:extLst>
          </p:cNvPr>
          <p:cNvSpPr txBox="1"/>
          <p:nvPr/>
        </p:nvSpPr>
        <p:spPr>
          <a:xfrm>
            <a:off x="2632481" y="2825595"/>
            <a:ext cx="1946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jobs</a:t>
            </a:r>
            <a:endParaRPr lang="en-GB" sz="12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76AD8-0EA1-E39F-744A-C27F51653BE0}"/>
              </a:ext>
            </a:extLst>
          </p:cNvPr>
          <p:cNvSpPr txBox="1"/>
          <p:nvPr/>
        </p:nvSpPr>
        <p:spPr>
          <a:xfrm>
            <a:off x="3786263" y="3377218"/>
            <a:ext cx="1946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radioactive waste</a:t>
            </a:r>
            <a:endParaRPr lang="en-GB" sz="12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0652B-CDE5-9C62-5A4A-B740DE8D8675}"/>
              </a:ext>
            </a:extLst>
          </p:cNvPr>
          <p:cNvSpPr txBox="1"/>
          <p:nvPr/>
        </p:nvSpPr>
        <p:spPr>
          <a:xfrm>
            <a:off x="5104685" y="4899886"/>
            <a:ext cx="95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FF</a:t>
            </a:r>
          </a:p>
        </p:txBody>
      </p:sp>
      <p:sp>
        <p:nvSpPr>
          <p:cNvPr id="14" name="Rounded Rectangle 31">
            <a:extLst>
              <a:ext uri="{FF2B5EF4-FFF2-40B4-BE49-F238E27FC236}">
                <a16:creationId xmlns:a16="http://schemas.microsoft.com/office/drawing/2014/main" id="{D3B37D10-D83F-F86B-E994-6C11FB40712E}"/>
              </a:ext>
            </a:extLst>
          </p:cNvPr>
          <p:cNvSpPr/>
          <p:nvPr/>
        </p:nvSpPr>
        <p:spPr>
          <a:xfrm>
            <a:off x="5409705" y="541042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Rounded Rectangle 34">
            <a:extLst>
              <a:ext uri="{FF2B5EF4-FFF2-40B4-BE49-F238E27FC236}">
                <a16:creationId xmlns:a16="http://schemas.microsoft.com/office/drawing/2014/main" id="{2C11625C-60A5-6DC6-2619-292CC72FF134}"/>
              </a:ext>
            </a:extLst>
          </p:cNvPr>
          <p:cNvSpPr/>
          <p:nvPr/>
        </p:nvSpPr>
        <p:spPr>
          <a:xfrm>
            <a:off x="5409705" y="586439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Rounded Rectangle 38">
            <a:extLst>
              <a:ext uri="{FF2B5EF4-FFF2-40B4-BE49-F238E27FC236}">
                <a16:creationId xmlns:a16="http://schemas.microsoft.com/office/drawing/2014/main" id="{A9206245-45B8-638A-4C56-EEDF8C970774}"/>
              </a:ext>
            </a:extLst>
          </p:cNvPr>
          <p:cNvSpPr/>
          <p:nvPr/>
        </p:nvSpPr>
        <p:spPr>
          <a:xfrm>
            <a:off x="5419605" y="624154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98CEE-4A84-F9F8-6732-42A854F5FB19}"/>
              </a:ext>
            </a:extLst>
          </p:cNvPr>
          <p:cNvSpPr/>
          <p:nvPr/>
        </p:nvSpPr>
        <p:spPr>
          <a:xfrm>
            <a:off x="237631" y="664254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E9BED3-E568-6571-0E88-D467212B345A}"/>
              </a:ext>
            </a:extLst>
          </p:cNvPr>
          <p:cNvSpPr txBox="1"/>
          <p:nvPr/>
        </p:nvSpPr>
        <p:spPr>
          <a:xfrm>
            <a:off x="530599" y="6602676"/>
            <a:ext cx="6089769" cy="61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Identify whether the economic challenges below relate to fossil fuels (FF), nuclear (N), or renewable energy production (R).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57DE47-8F05-D5DA-9B3A-35B0AF54E55C}"/>
              </a:ext>
            </a:extLst>
          </p:cNvPr>
          <p:cNvSpPr txBox="1"/>
          <p:nvPr/>
        </p:nvSpPr>
        <p:spPr>
          <a:xfrm>
            <a:off x="166226" y="7363117"/>
            <a:ext cx="517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remaining coal is mostly deep underground and expensive to extract. The environmental impact of extraction is expensive to clean.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697B91-399A-6D01-8370-B430A7819942}"/>
              </a:ext>
            </a:extLst>
          </p:cNvPr>
          <p:cNvSpPr txBox="1"/>
          <p:nvPr/>
        </p:nvSpPr>
        <p:spPr>
          <a:xfrm>
            <a:off x="166226" y="7968778"/>
            <a:ext cx="504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cost of construction is huge. Storing and disposing of nuclear waste is very expensive.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4140EF-F4C5-030C-1232-788D9A17A81A}"/>
              </a:ext>
            </a:extLst>
          </p:cNvPr>
          <p:cNvSpPr txBox="1"/>
          <p:nvPr/>
        </p:nvSpPr>
        <p:spPr>
          <a:xfrm>
            <a:off x="166226" y="8445555"/>
            <a:ext cx="4953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Set up costs are very expensive. Reduced profitability when the weather conditions are not right.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33BE59-080B-FC49-0C5A-BD3B946CDDF8}"/>
              </a:ext>
            </a:extLst>
          </p:cNvPr>
          <p:cNvSpPr txBox="1"/>
          <p:nvPr/>
        </p:nvSpPr>
        <p:spPr>
          <a:xfrm>
            <a:off x="5548705" y="7027749"/>
            <a:ext cx="95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E59B78-D801-6BF6-EE3D-1E79CAEB3656}"/>
              </a:ext>
            </a:extLst>
          </p:cNvPr>
          <p:cNvSpPr txBox="1"/>
          <p:nvPr/>
        </p:nvSpPr>
        <p:spPr>
          <a:xfrm>
            <a:off x="5948252" y="7028438"/>
            <a:ext cx="993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</a:t>
            </a:r>
          </a:p>
        </p:txBody>
      </p:sp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E7CC1511-EB07-DC45-87CF-8EF6EAADAEAE}"/>
              </a:ext>
            </a:extLst>
          </p:cNvPr>
          <p:cNvSpPr/>
          <p:nvPr/>
        </p:nvSpPr>
        <p:spPr>
          <a:xfrm>
            <a:off x="5853725" y="753144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7FDAE872-05E0-9EE3-EDCD-7A8DC500F36B}"/>
              </a:ext>
            </a:extLst>
          </p:cNvPr>
          <p:cNvSpPr/>
          <p:nvPr/>
        </p:nvSpPr>
        <p:spPr>
          <a:xfrm>
            <a:off x="6284511" y="753144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4" name="Rounded Rectangle 34">
            <a:extLst>
              <a:ext uri="{FF2B5EF4-FFF2-40B4-BE49-F238E27FC236}">
                <a16:creationId xmlns:a16="http://schemas.microsoft.com/office/drawing/2014/main" id="{2D3CDADA-EE33-50D3-217F-A6FE44323B68}"/>
              </a:ext>
            </a:extLst>
          </p:cNvPr>
          <p:cNvSpPr/>
          <p:nvPr/>
        </p:nvSpPr>
        <p:spPr>
          <a:xfrm>
            <a:off x="5853725" y="803357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id="{2EBDBCD2-21B8-E55C-9480-4A11898DF531}"/>
              </a:ext>
            </a:extLst>
          </p:cNvPr>
          <p:cNvSpPr/>
          <p:nvPr/>
        </p:nvSpPr>
        <p:spPr>
          <a:xfrm>
            <a:off x="6284511" y="803357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1" name="Rounded Rectangle 38">
            <a:extLst>
              <a:ext uri="{FF2B5EF4-FFF2-40B4-BE49-F238E27FC236}">
                <a16:creationId xmlns:a16="http://schemas.microsoft.com/office/drawing/2014/main" id="{609AD000-061C-9199-0ED3-8A804F1C7862}"/>
              </a:ext>
            </a:extLst>
          </p:cNvPr>
          <p:cNvSpPr/>
          <p:nvPr/>
        </p:nvSpPr>
        <p:spPr>
          <a:xfrm>
            <a:off x="5863625" y="851448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2" name="Rounded Rectangle 40">
            <a:extLst>
              <a:ext uri="{FF2B5EF4-FFF2-40B4-BE49-F238E27FC236}">
                <a16:creationId xmlns:a16="http://schemas.microsoft.com/office/drawing/2014/main" id="{7C6CC7D4-782F-A20B-097F-6FF67769C9B8}"/>
              </a:ext>
            </a:extLst>
          </p:cNvPr>
          <p:cNvSpPr/>
          <p:nvPr/>
        </p:nvSpPr>
        <p:spPr>
          <a:xfrm>
            <a:off x="6284511" y="851448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B29133-E884-E6C5-2FF4-4793648D025C}"/>
              </a:ext>
            </a:extLst>
          </p:cNvPr>
          <p:cNvSpPr txBox="1"/>
          <p:nvPr/>
        </p:nvSpPr>
        <p:spPr>
          <a:xfrm>
            <a:off x="5119950" y="7022454"/>
            <a:ext cx="95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FF</a:t>
            </a:r>
          </a:p>
        </p:txBody>
      </p:sp>
      <p:sp>
        <p:nvSpPr>
          <p:cNvPr id="46" name="Rounded Rectangle 31">
            <a:extLst>
              <a:ext uri="{FF2B5EF4-FFF2-40B4-BE49-F238E27FC236}">
                <a16:creationId xmlns:a16="http://schemas.microsoft.com/office/drawing/2014/main" id="{04BCE22D-5BF6-545D-82DE-3A41882923AA}"/>
              </a:ext>
            </a:extLst>
          </p:cNvPr>
          <p:cNvSpPr/>
          <p:nvPr/>
        </p:nvSpPr>
        <p:spPr>
          <a:xfrm>
            <a:off x="5424970" y="753144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7" name="Rounded Rectangle 34">
            <a:extLst>
              <a:ext uri="{FF2B5EF4-FFF2-40B4-BE49-F238E27FC236}">
                <a16:creationId xmlns:a16="http://schemas.microsoft.com/office/drawing/2014/main" id="{635DE504-8716-827E-7B90-930FE5D60CE1}"/>
              </a:ext>
            </a:extLst>
          </p:cNvPr>
          <p:cNvSpPr/>
          <p:nvPr/>
        </p:nvSpPr>
        <p:spPr>
          <a:xfrm>
            <a:off x="5424970" y="803357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0" name="Rounded Rectangle 38">
            <a:extLst>
              <a:ext uri="{FF2B5EF4-FFF2-40B4-BE49-F238E27FC236}">
                <a16:creationId xmlns:a16="http://schemas.microsoft.com/office/drawing/2014/main" id="{77D9AEB1-2E4F-0BAE-28C5-1E95FE494F92}"/>
              </a:ext>
            </a:extLst>
          </p:cNvPr>
          <p:cNvSpPr/>
          <p:nvPr/>
        </p:nvSpPr>
        <p:spPr>
          <a:xfrm>
            <a:off x="5434870" y="851448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E55981FC-3189-2AC6-2CE2-9AB23D2FD1CF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65299" y="5347647"/>
            <a:ext cx="352257" cy="352257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55915768-7D0A-FB51-19AF-9C8F8558F6AE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98647" y="5358928"/>
            <a:ext cx="352257" cy="352257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81C1E0EA-ADC7-EED4-7323-E1AFD79250BA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15321" y="5362688"/>
            <a:ext cx="352257" cy="35225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BA3B6BD7-19D7-A7E3-8191-31EC09F9230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98647" y="5805851"/>
            <a:ext cx="352257" cy="352257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1AA8B779-4903-3C11-4991-9F7145C64F68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15320" y="5799722"/>
            <a:ext cx="352257" cy="352257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0DEA1715-0A74-B33E-EE47-4269DB45DE6F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16239" y="6190249"/>
            <a:ext cx="352257" cy="352257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011161ED-5346-D96E-F02C-9DFB627FF23D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2193" y="7472978"/>
            <a:ext cx="352257" cy="352257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D5A58935-7C37-2034-FEA0-97031648DFFA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04667" y="7970243"/>
            <a:ext cx="352257" cy="352257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64797EB9-7B2F-8BB7-3EAA-769E516ED5BD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0586" y="8458198"/>
            <a:ext cx="352257" cy="352257"/>
          </a:xfrm>
          <a:prstGeom prst="rect">
            <a:avLst/>
          </a:prstGeom>
        </p:spPr>
      </p:pic>
      <p:pic>
        <p:nvPicPr>
          <p:cNvPr id="78" name="Picture 77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22315F73-CF5F-80AC-04AF-A15BCCEB55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715" y="9007836"/>
            <a:ext cx="67680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1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D8B74-7D96-0597-99C0-67E704896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0E397E7-E850-EF5A-F8A0-64AA73D5D4DB}"/>
              </a:ext>
            </a:extLst>
          </p:cNvPr>
          <p:cNvSpPr/>
          <p:nvPr/>
        </p:nvSpPr>
        <p:spPr>
          <a:xfrm>
            <a:off x="111998" y="933723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94A3352-7BF4-AF9E-815C-0EBD78B9E062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6C775CF-9C60-B139-5727-A250E8093AE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A75368B-2250-9471-AC75-B7EBE0ACBCC3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7BCA0C4-D98C-C76A-ACFC-3965B25EE4A9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284F14B1-9722-53C5-E601-85EE663B055B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5151CA83-EDEB-6117-4EC0-735962BEBBEC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45" name="Group 5">
            <a:extLst>
              <a:ext uri="{FF2B5EF4-FFF2-40B4-BE49-F238E27FC236}">
                <a16:creationId xmlns:a16="http://schemas.microsoft.com/office/drawing/2014/main" id="{FB82D6B5-6E43-BB6D-E7E7-1C23F6784EA3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D8AF109B-766A-6CEA-6B3B-A7D522ABA9E4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E8BDA7C-71CE-9E8C-B664-B264EAAE1FB7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A2605A1-1451-641A-6636-01470352C520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C185F-DD06-DCF8-A21D-78D91E281F62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DB66BF-F43B-ADFC-A6E2-ACDAC4C399E6}"/>
              </a:ext>
            </a:extLst>
          </p:cNvPr>
          <p:cNvSpPr txBox="1"/>
          <p:nvPr/>
        </p:nvSpPr>
        <p:spPr>
          <a:xfrm>
            <a:off x="1001128" y="9338005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F05E35-8EA1-C9C5-19CA-E2BBD0EBC7DB}"/>
              </a:ext>
            </a:extLst>
          </p:cNvPr>
          <p:cNvSpPr/>
          <p:nvPr/>
        </p:nvSpPr>
        <p:spPr>
          <a:xfrm>
            <a:off x="222366" y="188114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ADBD9-3C3D-4F08-FE86-5307FADD0D36}"/>
              </a:ext>
            </a:extLst>
          </p:cNvPr>
          <p:cNvSpPr txBox="1"/>
          <p:nvPr/>
        </p:nvSpPr>
        <p:spPr>
          <a:xfrm>
            <a:off x="515334" y="1841282"/>
            <a:ext cx="6120300" cy="89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Identify whether the environmental opportunities below relate to fossil fuels (FF), nuclear (N), or renewable energy production (R). You can select more than one.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B976D-420B-6723-D232-689E1F856E80}"/>
              </a:ext>
            </a:extLst>
          </p:cNvPr>
          <p:cNvSpPr txBox="1"/>
          <p:nvPr/>
        </p:nvSpPr>
        <p:spPr>
          <a:xfrm>
            <a:off x="150961" y="2715938"/>
            <a:ext cx="517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are generally considered stable which means they pose little risk to the environment when stored.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1BAFE-84AE-518C-6E55-8460DCC39093}"/>
              </a:ext>
            </a:extLst>
          </p:cNvPr>
          <p:cNvSpPr txBox="1"/>
          <p:nvPr/>
        </p:nvSpPr>
        <p:spPr>
          <a:xfrm>
            <a:off x="150961" y="3219513"/>
            <a:ext cx="5049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Carbon emissions are very low compared to coal and oil.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57DDF-EB05-A1E8-4798-4AF03376E3F0}"/>
              </a:ext>
            </a:extLst>
          </p:cNvPr>
          <p:cNvSpPr txBox="1"/>
          <p:nvPr/>
        </p:nvSpPr>
        <p:spPr>
          <a:xfrm>
            <a:off x="150961" y="3610586"/>
            <a:ext cx="4953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Cleaner than fossil fuels.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77221E-8073-FDDC-67F6-FE3DB9817C1E}"/>
              </a:ext>
            </a:extLst>
          </p:cNvPr>
          <p:cNvSpPr txBox="1"/>
          <p:nvPr/>
        </p:nvSpPr>
        <p:spPr>
          <a:xfrm>
            <a:off x="5533440" y="2442202"/>
            <a:ext cx="95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07182D-772A-3A92-A870-63B52D10DF27}"/>
              </a:ext>
            </a:extLst>
          </p:cNvPr>
          <p:cNvSpPr txBox="1"/>
          <p:nvPr/>
        </p:nvSpPr>
        <p:spPr>
          <a:xfrm>
            <a:off x="5932987" y="2442891"/>
            <a:ext cx="993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</a:t>
            </a:r>
          </a:p>
        </p:txBody>
      </p:sp>
      <p:sp>
        <p:nvSpPr>
          <p:cNvPr id="14" name="Rounded Rectangle 31">
            <a:extLst>
              <a:ext uri="{FF2B5EF4-FFF2-40B4-BE49-F238E27FC236}">
                <a16:creationId xmlns:a16="http://schemas.microsoft.com/office/drawing/2014/main" id="{C9BA4E57-9023-DAC1-1F1F-946AD5007271}"/>
              </a:ext>
            </a:extLst>
          </p:cNvPr>
          <p:cNvSpPr/>
          <p:nvPr/>
        </p:nvSpPr>
        <p:spPr>
          <a:xfrm>
            <a:off x="5838460" y="277312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F9AB8606-26A6-0CC8-890A-EA105E7EB8AF}"/>
              </a:ext>
            </a:extLst>
          </p:cNvPr>
          <p:cNvSpPr/>
          <p:nvPr/>
        </p:nvSpPr>
        <p:spPr>
          <a:xfrm>
            <a:off x="6269246" y="277701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Rounded Rectangle 34">
            <a:extLst>
              <a:ext uri="{FF2B5EF4-FFF2-40B4-BE49-F238E27FC236}">
                <a16:creationId xmlns:a16="http://schemas.microsoft.com/office/drawing/2014/main" id="{E0429648-1CF7-3DB2-59FD-C497539DD150}"/>
              </a:ext>
            </a:extLst>
          </p:cNvPr>
          <p:cNvSpPr/>
          <p:nvPr/>
        </p:nvSpPr>
        <p:spPr>
          <a:xfrm>
            <a:off x="5838460" y="322709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6" name="Rounded Rectangle 37">
            <a:extLst>
              <a:ext uri="{FF2B5EF4-FFF2-40B4-BE49-F238E27FC236}">
                <a16:creationId xmlns:a16="http://schemas.microsoft.com/office/drawing/2014/main" id="{7A150EA0-548F-E828-497B-6C1B95584779}"/>
              </a:ext>
            </a:extLst>
          </p:cNvPr>
          <p:cNvSpPr/>
          <p:nvPr/>
        </p:nvSpPr>
        <p:spPr>
          <a:xfrm>
            <a:off x="6269246" y="323186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7" name="Rounded Rectangle 38">
            <a:extLst>
              <a:ext uri="{FF2B5EF4-FFF2-40B4-BE49-F238E27FC236}">
                <a16:creationId xmlns:a16="http://schemas.microsoft.com/office/drawing/2014/main" id="{84361143-A374-B0A6-86EE-DDA22178EBA3}"/>
              </a:ext>
            </a:extLst>
          </p:cNvPr>
          <p:cNvSpPr/>
          <p:nvPr/>
        </p:nvSpPr>
        <p:spPr>
          <a:xfrm>
            <a:off x="5848360" y="360424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Rounded Rectangle 40">
            <a:extLst>
              <a:ext uri="{FF2B5EF4-FFF2-40B4-BE49-F238E27FC236}">
                <a16:creationId xmlns:a16="http://schemas.microsoft.com/office/drawing/2014/main" id="{7249FC41-D041-8836-8EFA-692A812E61A0}"/>
              </a:ext>
            </a:extLst>
          </p:cNvPr>
          <p:cNvSpPr/>
          <p:nvPr/>
        </p:nvSpPr>
        <p:spPr>
          <a:xfrm>
            <a:off x="6269246" y="360424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8D4900-0897-06D9-A42F-423D8F78A1D0}"/>
              </a:ext>
            </a:extLst>
          </p:cNvPr>
          <p:cNvSpPr txBox="1"/>
          <p:nvPr/>
        </p:nvSpPr>
        <p:spPr>
          <a:xfrm>
            <a:off x="5104685" y="2436907"/>
            <a:ext cx="95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FF</a:t>
            </a: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8E75C292-2266-1E22-685A-B4766B6F12C9}"/>
              </a:ext>
            </a:extLst>
          </p:cNvPr>
          <p:cNvSpPr/>
          <p:nvPr/>
        </p:nvSpPr>
        <p:spPr>
          <a:xfrm>
            <a:off x="5409705" y="276783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Rounded Rectangle 34">
            <a:extLst>
              <a:ext uri="{FF2B5EF4-FFF2-40B4-BE49-F238E27FC236}">
                <a16:creationId xmlns:a16="http://schemas.microsoft.com/office/drawing/2014/main" id="{5F317871-B969-7794-ABB6-626C2A21A922}"/>
              </a:ext>
            </a:extLst>
          </p:cNvPr>
          <p:cNvSpPr/>
          <p:nvPr/>
        </p:nvSpPr>
        <p:spPr>
          <a:xfrm>
            <a:off x="5409705" y="322180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3" name="Rounded Rectangle 38">
            <a:extLst>
              <a:ext uri="{FF2B5EF4-FFF2-40B4-BE49-F238E27FC236}">
                <a16:creationId xmlns:a16="http://schemas.microsoft.com/office/drawing/2014/main" id="{73EAA6DB-F385-DE43-DBA0-5020DABECF5C}"/>
              </a:ext>
            </a:extLst>
          </p:cNvPr>
          <p:cNvSpPr/>
          <p:nvPr/>
        </p:nvSpPr>
        <p:spPr>
          <a:xfrm>
            <a:off x="5419605" y="35989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374D42-86F6-6C6C-5DB6-541639E7E635}"/>
              </a:ext>
            </a:extLst>
          </p:cNvPr>
          <p:cNvSpPr/>
          <p:nvPr/>
        </p:nvSpPr>
        <p:spPr>
          <a:xfrm>
            <a:off x="237631" y="399994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1DC920-F08A-5559-0CAA-E1E9EACE67C4}"/>
              </a:ext>
            </a:extLst>
          </p:cNvPr>
          <p:cNvSpPr txBox="1"/>
          <p:nvPr/>
        </p:nvSpPr>
        <p:spPr>
          <a:xfrm>
            <a:off x="530599" y="3960081"/>
            <a:ext cx="6089769" cy="61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Identify whether the environmental challenges below relate to fossil fuels (FF), nuclear (N), or renewable energy production (R).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F68046-6E6B-3DEC-3E77-0F4C165CB427}"/>
              </a:ext>
            </a:extLst>
          </p:cNvPr>
          <p:cNvSpPr txBox="1"/>
          <p:nvPr/>
        </p:nvSpPr>
        <p:spPr>
          <a:xfrm>
            <a:off x="150961" y="4715693"/>
            <a:ext cx="529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Waste must be stored safely for between 1,000 and 10,000 years to avoid contamination.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</a:t>
            </a: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he release of radiation in an accident can have a devastating environmental impacts.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F8E3E2-3278-9CF3-F1E2-EC5D8FFA5F61}"/>
              </a:ext>
            </a:extLst>
          </p:cNvPr>
          <p:cNvSpPr txBox="1"/>
          <p:nvPr/>
        </p:nvSpPr>
        <p:spPr>
          <a:xfrm>
            <a:off x="160864" y="5276614"/>
            <a:ext cx="504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Remote, formally untouched environments can be impacted by construction. Migrating bird patters can be affected.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9F0D30-8437-D9C3-378A-09F506018193}"/>
              </a:ext>
            </a:extLst>
          </p:cNvPr>
          <p:cNvSpPr txBox="1"/>
          <p:nvPr/>
        </p:nvSpPr>
        <p:spPr>
          <a:xfrm>
            <a:off x="166226" y="5802960"/>
            <a:ext cx="4953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use of this energy source contributes to the enhanced greenhouse effect, leading to climate change. </a:t>
            </a:r>
            <a:endParaRPr lang="en-GB" sz="1200" b="1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620467-D970-030B-1145-840A47D1BC2E}"/>
              </a:ext>
            </a:extLst>
          </p:cNvPr>
          <p:cNvSpPr txBox="1"/>
          <p:nvPr/>
        </p:nvSpPr>
        <p:spPr>
          <a:xfrm>
            <a:off x="5548705" y="4385154"/>
            <a:ext cx="95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7E8095-68D7-16D4-0D86-E35156F3F6C6}"/>
              </a:ext>
            </a:extLst>
          </p:cNvPr>
          <p:cNvSpPr txBox="1"/>
          <p:nvPr/>
        </p:nvSpPr>
        <p:spPr>
          <a:xfrm>
            <a:off x="5948252" y="4385843"/>
            <a:ext cx="993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</a:t>
            </a:r>
          </a:p>
        </p:txBody>
      </p:sp>
      <p:sp>
        <p:nvSpPr>
          <p:cNvPr id="46" name="Rounded Rectangle 31">
            <a:extLst>
              <a:ext uri="{FF2B5EF4-FFF2-40B4-BE49-F238E27FC236}">
                <a16:creationId xmlns:a16="http://schemas.microsoft.com/office/drawing/2014/main" id="{ACAD85D5-9634-28E0-91ED-9038D9F1BB1D}"/>
              </a:ext>
            </a:extLst>
          </p:cNvPr>
          <p:cNvSpPr/>
          <p:nvPr/>
        </p:nvSpPr>
        <p:spPr>
          <a:xfrm>
            <a:off x="5853725" y="488884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9" name="Rounded Rectangle 32">
            <a:extLst>
              <a:ext uri="{FF2B5EF4-FFF2-40B4-BE49-F238E27FC236}">
                <a16:creationId xmlns:a16="http://schemas.microsoft.com/office/drawing/2014/main" id="{870661C1-B775-1089-7BA8-DAF7B0D5EF63}"/>
              </a:ext>
            </a:extLst>
          </p:cNvPr>
          <p:cNvSpPr/>
          <p:nvPr/>
        </p:nvSpPr>
        <p:spPr>
          <a:xfrm>
            <a:off x="6284511" y="488884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0" name="Rounded Rectangle 34">
            <a:extLst>
              <a:ext uri="{FF2B5EF4-FFF2-40B4-BE49-F238E27FC236}">
                <a16:creationId xmlns:a16="http://schemas.microsoft.com/office/drawing/2014/main" id="{38CF5CAE-6357-519E-58E0-45120EB95DE2}"/>
              </a:ext>
            </a:extLst>
          </p:cNvPr>
          <p:cNvSpPr/>
          <p:nvPr/>
        </p:nvSpPr>
        <p:spPr>
          <a:xfrm>
            <a:off x="5853725" y="53909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Rounded Rectangle 37">
            <a:extLst>
              <a:ext uri="{FF2B5EF4-FFF2-40B4-BE49-F238E27FC236}">
                <a16:creationId xmlns:a16="http://schemas.microsoft.com/office/drawing/2014/main" id="{CEF5B8C1-917C-9904-1D26-D0964C5A430B}"/>
              </a:ext>
            </a:extLst>
          </p:cNvPr>
          <p:cNvSpPr/>
          <p:nvPr/>
        </p:nvSpPr>
        <p:spPr>
          <a:xfrm>
            <a:off x="6284511" y="53909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3" name="Rounded Rectangle 38">
            <a:extLst>
              <a:ext uri="{FF2B5EF4-FFF2-40B4-BE49-F238E27FC236}">
                <a16:creationId xmlns:a16="http://schemas.microsoft.com/office/drawing/2014/main" id="{986C1F01-C5B8-A053-9753-4B57D4CC72D1}"/>
              </a:ext>
            </a:extLst>
          </p:cNvPr>
          <p:cNvSpPr/>
          <p:nvPr/>
        </p:nvSpPr>
        <p:spPr>
          <a:xfrm>
            <a:off x="5863625" y="587188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4" name="Rounded Rectangle 40">
            <a:extLst>
              <a:ext uri="{FF2B5EF4-FFF2-40B4-BE49-F238E27FC236}">
                <a16:creationId xmlns:a16="http://schemas.microsoft.com/office/drawing/2014/main" id="{D27C7FA0-86A6-54AE-03AC-2DB614280B10}"/>
              </a:ext>
            </a:extLst>
          </p:cNvPr>
          <p:cNvSpPr/>
          <p:nvPr/>
        </p:nvSpPr>
        <p:spPr>
          <a:xfrm>
            <a:off x="6284511" y="587188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9E1197-EA5F-D601-F554-418586EC911B}"/>
              </a:ext>
            </a:extLst>
          </p:cNvPr>
          <p:cNvSpPr txBox="1"/>
          <p:nvPr/>
        </p:nvSpPr>
        <p:spPr>
          <a:xfrm>
            <a:off x="5119950" y="4379859"/>
            <a:ext cx="95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FF</a:t>
            </a:r>
          </a:p>
        </p:txBody>
      </p:sp>
      <p:sp>
        <p:nvSpPr>
          <p:cNvPr id="64" name="Rounded Rectangle 31">
            <a:extLst>
              <a:ext uri="{FF2B5EF4-FFF2-40B4-BE49-F238E27FC236}">
                <a16:creationId xmlns:a16="http://schemas.microsoft.com/office/drawing/2014/main" id="{3B49E045-69DE-BE09-878F-37A4C29F74EF}"/>
              </a:ext>
            </a:extLst>
          </p:cNvPr>
          <p:cNvSpPr/>
          <p:nvPr/>
        </p:nvSpPr>
        <p:spPr>
          <a:xfrm>
            <a:off x="5424970" y="488884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6" name="Rounded Rectangle 34">
            <a:extLst>
              <a:ext uri="{FF2B5EF4-FFF2-40B4-BE49-F238E27FC236}">
                <a16:creationId xmlns:a16="http://schemas.microsoft.com/office/drawing/2014/main" id="{10C54AFB-93E8-4DA7-BD35-8E4E42808466}"/>
              </a:ext>
            </a:extLst>
          </p:cNvPr>
          <p:cNvSpPr/>
          <p:nvPr/>
        </p:nvSpPr>
        <p:spPr>
          <a:xfrm>
            <a:off x="5424970" y="53909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7" name="Rounded Rectangle 38">
            <a:extLst>
              <a:ext uri="{FF2B5EF4-FFF2-40B4-BE49-F238E27FC236}">
                <a16:creationId xmlns:a16="http://schemas.microsoft.com/office/drawing/2014/main" id="{BB0F3BDC-A5B7-77C9-76B6-DCE3EAFB38FD}"/>
              </a:ext>
            </a:extLst>
          </p:cNvPr>
          <p:cNvSpPr/>
          <p:nvPr/>
        </p:nvSpPr>
        <p:spPr>
          <a:xfrm>
            <a:off x="5434870" y="587188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15C53DCA-6F26-C1D0-0FC7-DBD27E88407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5299" y="2705052"/>
            <a:ext cx="352257" cy="352257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B8913619-D4A9-0F4F-63BA-EEAE9A2573DE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8663" y="3539041"/>
            <a:ext cx="352257" cy="352257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B1DE6C05-3353-8318-B0BB-4E43AE38105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5320" y="3157127"/>
            <a:ext cx="352257" cy="352257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90D8D6D5-4BCD-9A6D-AA3F-2CE9726FA39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16239" y="3547654"/>
            <a:ext cx="352257" cy="352257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B1BC2345-BC9C-68D0-CB3E-D359B676F71E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1569" y="5803014"/>
            <a:ext cx="352257" cy="352257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CE7DDAFA-BB41-CE4A-1E79-74A2F9628DBC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1062" y="5324175"/>
            <a:ext cx="352257" cy="352257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D7D89823-9E73-BFF3-938A-A3268165887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76443" y="3157887"/>
            <a:ext cx="352257" cy="352257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63C07C45-BB4F-936F-A7C3-65F018B7BD7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7680" y="4821311"/>
            <a:ext cx="352257" cy="352257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C707AE98-5602-E414-4D8C-E3D987C0B4EC}"/>
              </a:ext>
            </a:extLst>
          </p:cNvPr>
          <p:cNvSpPr/>
          <p:nvPr/>
        </p:nvSpPr>
        <p:spPr>
          <a:xfrm>
            <a:off x="222366" y="631993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31D82AB-42AD-82DA-8CC5-0BAEA282BD68}"/>
              </a:ext>
            </a:extLst>
          </p:cNvPr>
          <p:cNvSpPr txBox="1"/>
          <p:nvPr/>
        </p:nvSpPr>
        <p:spPr>
          <a:xfrm>
            <a:off x="515334" y="6280068"/>
            <a:ext cx="5722055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Renewable energy issues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9AB42A5-1ECC-86B6-CC1F-B7149D0E51C9}"/>
              </a:ext>
            </a:extLst>
          </p:cNvPr>
          <p:cNvSpPr txBox="1"/>
          <p:nvPr/>
        </p:nvSpPr>
        <p:spPr>
          <a:xfrm>
            <a:off x="141645" y="6734592"/>
            <a:ext cx="49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Renewable energy always has zero environmental impact.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C69EE71-1D18-F46B-C738-D2181809DDAA}"/>
              </a:ext>
            </a:extLst>
          </p:cNvPr>
          <p:cNvSpPr txBox="1"/>
          <p:nvPr/>
        </p:nvSpPr>
        <p:spPr>
          <a:xfrm>
            <a:off x="150961" y="7038719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Wind turbines can affect bird populations and local landscapes.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13A17CA-F801-773B-C485-522FEE934F52}"/>
              </a:ext>
            </a:extLst>
          </p:cNvPr>
          <p:cNvSpPr txBox="1"/>
          <p:nvPr/>
        </p:nvSpPr>
        <p:spPr>
          <a:xfrm>
            <a:off x="150961" y="7444789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Renewable energy sources do not provide any economic benefits.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B68F747-56D5-E3B0-F71A-6BC439A201D4}"/>
              </a:ext>
            </a:extLst>
          </p:cNvPr>
          <p:cNvSpPr txBox="1"/>
          <p:nvPr/>
        </p:nvSpPr>
        <p:spPr>
          <a:xfrm>
            <a:off x="4926773" y="6379827"/>
            <a:ext cx="950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E10EDDF-C515-B921-BEC8-92F2DA0BD8F3}"/>
              </a:ext>
            </a:extLst>
          </p:cNvPr>
          <p:cNvSpPr txBox="1"/>
          <p:nvPr/>
        </p:nvSpPr>
        <p:spPr>
          <a:xfrm>
            <a:off x="5704389" y="6380516"/>
            <a:ext cx="993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113" name="Rounded Rectangle 31">
            <a:extLst>
              <a:ext uri="{FF2B5EF4-FFF2-40B4-BE49-F238E27FC236}">
                <a16:creationId xmlns:a16="http://schemas.microsoft.com/office/drawing/2014/main" id="{18AFA55E-78EF-7D87-F7A5-B8526F6171E3}"/>
              </a:ext>
            </a:extLst>
          </p:cNvPr>
          <p:cNvSpPr/>
          <p:nvPr/>
        </p:nvSpPr>
        <p:spPr>
          <a:xfrm>
            <a:off x="5231793" y="669693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4" name="Rounded Rectangle 32">
            <a:extLst>
              <a:ext uri="{FF2B5EF4-FFF2-40B4-BE49-F238E27FC236}">
                <a16:creationId xmlns:a16="http://schemas.microsoft.com/office/drawing/2014/main" id="{F9495CEE-8EDD-D012-6462-5E325269EC82}"/>
              </a:ext>
            </a:extLst>
          </p:cNvPr>
          <p:cNvSpPr/>
          <p:nvPr/>
        </p:nvSpPr>
        <p:spPr>
          <a:xfrm>
            <a:off x="6040648" y="669203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5" name="Rounded Rectangle 34">
            <a:extLst>
              <a:ext uri="{FF2B5EF4-FFF2-40B4-BE49-F238E27FC236}">
                <a16:creationId xmlns:a16="http://schemas.microsoft.com/office/drawing/2014/main" id="{88D24226-308E-6AAA-723D-9B2E0E61E771}"/>
              </a:ext>
            </a:extLst>
          </p:cNvPr>
          <p:cNvSpPr/>
          <p:nvPr/>
        </p:nvSpPr>
        <p:spPr>
          <a:xfrm>
            <a:off x="5231793" y="710616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6" name="Rounded Rectangle 37">
            <a:extLst>
              <a:ext uri="{FF2B5EF4-FFF2-40B4-BE49-F238E27FC236}">
                <a16:creationId xmlns:a16="http://schemas.microsoft.com/office/drawing/2014/main" id="{CBD3EA93-23B6-6079-2791-18BD1F5D62CA}"/>
              </a:ext>
            </a:extLst>
          </p:cNvPr>
          <p:cNvSpPr/>
          <p:nvPr/>
        </p:nvSpPr>
        <p:spPr>
          <a:xfrm>
            <a:off x="6040648" y="711093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7" name="Rounded Rectangle 38">
            <a:extLst>
              <a:ext uri="{FF2B5EF4-FFF2-40B4-BE49-F238E27FC236}">
                <a16:creationId xmlns:a16="http://schemas.microsoft.com/office/drawing/2014/main" id="{940BDD64-A664-0FAD-34A9-A88A0423289B}"/>
              </a:ext>
            </a:extLst>
          </p:cNvPr>
          <p:cNvSpPr/>
          <p:nvPr/>
        </p:nvSpPr>
        <p:spPr>
          <a:xfrm>
            <a:off x="5241693" y="751769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8" name="Rounded Rectangle 40">
            <a:extLst>
              <a:ext uri="{FF2B5EF4-FFF2-40B4-BE49-F238E27FC236}">
                <a16:creationId xmlns:a16="http://schemas.microsoft.com/office/drawing/2014/main" id="{5610DF04-2A1B-E308-5552-CF92A9C53C8D}"/>
              </a:ext>
            </a:extLst>
          </p:cNvPr>
          <p:cNvSpPr/>
          <p:nvPr/>
        </p:nvSpPr>
        <p:spPr>
          <a:xfrm>
            <a:off x="6040648" y="751769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19" name="Graphic 118">
            <a:extLst>
              <a:ext uri="{FF2B5EF4-FFF2-40B4-BE49-F238E27FC236}">
                <a16:creationId xmlns:a16="http://schemas.microsoft.com/office/drawing/2014/main" id="{1DB20D1E-0986-A708-C78B-F1EA248BCFE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0171" y="6635417"/>
            <a:ext cx="352257" cy="352257"/>
          </a:xfrm>
          <a:prstGeom prst="rect">
            <a:avLst/>
          </a:prstGeom>
        </p:spPr>
      </p:pic>
      <p:pic>
        <p:nvPicPr>
          <p:cNvPr id="120" name="Graphic 119">
            <a:extLst>
              <a:ext uri="{FF2B5EF4-FFF2-40B4-BE49-F238E27FC236}">
                <a16:creationId xmlns:a16="http://schemas.microsoft.com/office/drawing/2014/main" id="{A8E2296E-C723-CA7B-66A6-A9C9B7F7564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70166" y="7044181"/>
            <a:ext cx="352257" cy="352257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7F57E426-9629-072C-C3E8-D5E43BECF4F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538" y="7445014"/>
            <a:ext cx="352257" cy="352257"/>
          </a:xfrm>
          <a:prstGeom prst="rect">
            <a:avLst/>
          </a:prstGeom>
        </p:spPr>
      </p:pic>
      <p:sp>
        <p:nvSpPr>
          <p:cNvPr id="122" name="Oval 121">
            <a:extLst>
              <a:ext uri="{FF2B5EF4-FFF2-40B4-BE49-F238E27FC236}">
                <a16:creationId xmlns:a16="http://schemas.microsoft.com/office/drawing/2014/main" id="{93F54100-873A-2C80-FC8C-C9F74CB74AFE}"/>
              </a:ext>
            </a:extLst>
          </p:cNvPr>
          <p:cNvSpPr/>
          <p:nvPr/>
        </p:nvSpPr>
        <p:spPr>
          <a:xfrm>
            <a:off x="222366" y="790311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7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8EA8605-D91C-2E21-CD9E-FF800879E782}"/>
              </a:ext>
            </a:extLst>
          </p:cNvPr>
          <p:cNvSpPr txBox="1"/>
          <p:nvPr/>
        </p:nvSpPr>
        <p:spPr>
          <a:xfrm>
            <a:off x="538776" y="7829918"/>
            <a:ext cx="597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statement best summarises the economic and environmental issues linked to the exploitation of energy sources?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43CEE3E0-F0AC-EEF9-2658-44B5EF5157E0}"/>
              </a:ext>
            </a:extLst>
          </p:cNvPr>
          <p:cNvSpPr/>
          <p:nvPr/>
        </p:nvSpPr>
        <p:spPr>
          <a:xfrm>
            <a:off x="274137" y="833267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6703386-36E2-6BD5-80C0-8EB6B5B81E4E}"/>
              </a:ext>
            </a:extLst>
          </p:cNvPr>
          <p:cNvSpPr txBox="1"/>
          <p:nvPr/>
        </p:nvSpPr>
        <p:spPr>
          <a:xfrm>
            <a:off x="586505" y="8249353"/>
            <a:ext cx="29224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Energy exploitation only causes environmental damage and provides few economic benefits.</a:t>
            </a:r>
            <a:endParaRPr lang="en-GB" sz="11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77259362-EDD4-FFD0-701D-306A8A536DCD}"/>
              </a:ext>
            </a:extLst>
          </p:cNvPr>
          <p:cNvSpPr/>
          <p:nvPr/>
        </p:nvSpPr>
        <p:spPr>
          <a:xfrm>
            <a:off x="274137" y="888414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FEA0A21-9331-579D-710A-C02F32B0DB6C}"/>
              </a:ext>
            </a:extLst>
          </p:cNvPr>
          <p:cNvSpPr txBox="1"/>
          <p:nvPr/>
        </p:nvSpPr>
        <p:spPr>
          <a:xfrm>
            <a:off x="576732" y="8804878"/>
            <a:ext cx="29224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Renewable energy has no environmental impacts and no economic benefits.</a:t>
            </a:r>
            <a:endParaRPr lang="en-GB" sz="105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872BA253-5B42-EF95-D814-34F2CB81B32E}"/>
              </a:ext>
            </a:extLst>
          </p:cNvPr>
          <p:cNvSpPr/>
          <p:nvPr/>
        </p:nvSpPr>
        <p:spPr>
          <a:xfrm>
            <a:off x="3447767" y="832866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9AFD614-205B-5631-AE3A-B9160AC02D40}"/>
              </a:ext>
            </a:extLst>
          </p:cNvPr>
          <p:cNvSpPr txBox="1"/>
          <p:nvPr/>
        </p:nvSpPr>
        <p:spPr>
          <a:xfrm>
            <a:off x="3765583" y="8257003"/>
            <a:ext cx="29224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Energy exploitation creates economic benefits such as jobs but can also cause environmental damage</a:t>
            </a:r>
            <a:endParaRPr lang="en-GB" sz="105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78C1B32C-92C2-7834-D48B-BFD0843B414C}"/>
              </a:ext>
            </a:extLst>
          </p:cNvPr>
          <p:cNvSpPr/>
          <p:nvPr/>
        </p:nvSpPr>
        <p:spPr>
          <a:xfrm>
            <a:off x="3447767" y="888013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174E6B1-04E3-DD2A-4AEA-E1FD6EAB7391}"/>
              </a:ext>
            </a:extLst>
          </p:cNvPr>
          <p:cNvSpPr txBox="1"/>
          <p:nvPr/>
        </p:nvSpPr>
        <p:spPr>
          <a:xfrm>
            <a:off x="3765583" y="8802371"/>
            <a:ext cx="29224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Fossil fuels are environmentally sustainable and cheap to exploit everywhere.</a:t>
            </a:r>
            <a:endParaRPr lang="en-GB" sz="105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1F1650AA-1CB8-B2F8-AFEC-0E37E92CD52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844" y="8815443"/>
            <a:ext cx="352257" cy="352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03D32D-9996-6F5E-00AD-CBF155E28FDB}"/>
              </a:ext>
            </a:extLst>
          </p:cNvPr>
          <p:cNvSpPr txBox="1"/>
          <p:nvPr/>
        </p:nvSpPr>
        <p:spPr>
          <a:xfrm>
            <a:off x="1342263" y="1207359"/>
            <a:ext cx="4166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Economic &amp; Environmental Issues of Energy Production</a:t>
            </a:r>
            <a:endParaRPr lang="en-GB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</p:spTree>
    <p:extLst>
      <p:ext uri="{BB962C8B-B14F-4D97-AF65-F5344CB8AC3E}">
        <p14:creationId xmlns:p14="http://schemas.microsoft.com/office/powerpoint/2010/main" val="277712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A61A2-8060-AB42-A6AC-06718F3D7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>
            <a:extLst>
              <a:ext uri="{FF2B5EF4-FFF2-40B4-BE49-F238E27FC236}">
                <a16:creationId xmlns:a16="http://schemas.microsoft.com/office/drawing/2014/main" id="{BFCF76EC-DCEC-B5D1-CC90-B579344F18DE}"/>
              </a:ext>
            </a:extLst>
          </p:cNvPr>
          <p:cNvSpPr txBox="1"/>
          <p:nvPr/>
        </p:nvSpPr>
        <p:spPr>
          <a:xfrm>
            <a:off x="16298622" y="6903466"/>
            <a:ext cx="18523431" cy="1801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1"/>
              </a:lnSpc>
            </a:pPr>
            <a:r>
              <a:rPr lang="en-GB" sz="10494" b="1" noProof="0" dirty="0">
                <a:solidFill>
                  <a:srgbClr val="0C3162"/>
                </a:solidFill>
                <a:latin typeface="Gaegu Bold"/>
                <a:ea typeface="Gaegu Bold"/>
                <a:cs typeface="Gaegu Bold"/>
                <a:sym typeface="Gaegu Bold"/>
              </a:rPr>
              <a:t>Coastal Landscapes in the UK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3074A1A-F3F7-9227-C376-93CB31CE0AD0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1F92CC0-0BE5-2939-4B0B-392D59887B4F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A84E13A-1634-8F3A-E04E-24F598A16E95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B6F4257-47E6-6696-4F5F-9FE40BAB00BF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2544AC5-FA6D-7865-9FD6-F5EE1AF9A62A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62390645-2003-BC90-45D0-C07993882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353AF05-0991-0EA3-EB7D-A0A8696ACB6B}"/>
              </a:ext>
            </a:extLst>
          </p:cNvPr>
          <p:cNvSpPr/>
          <p:nvPr/>
        </p:nvSpPr>
        <p:spPr>
          <a:xfrm>
            <a:off x="285535" y="422220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CF0A8-A70B-6C94-526D-F937F833A306}"/>
              </a:ext>
            </a:extLst>
          </p:cNvPr>
          <p:cNvSpPr txBox="1"/>
          <p:nvPr/>
        </p:nvSpPr>
        <p:spPr>
          <a:xfrm>
            <a:off x="601945" y="4159496"/>
            <a:ext cx="5970511" cy="232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consumption of r______________ across the world varies significantly. H__________ typically consume more than L________. The main challenge is insufficient resources, but the existing resources are u_______________ distributed. As a LIC develops, so too does its d____________ for resources. This growth in demand, along with p______________ growth, leads to a s______________ of resources.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BCD476-05E8-06FB-9EEB-D6D1F686C68F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9ECB7A7-982D-AAD3-77DB-14CD9FE30237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962C60B2-1BBE-A351-A36B-2E2B5A96DD0B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DECA5D5F-BBDE-C9EC-B37D-B3E8BD14B3FC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BC127BCB-C0E5-71B3-331E-394617541EB2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6950A2FB-37C1-1E7C-4A67-873E759AF15A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224DEF6-ADAA-4983-4EC2-2BE4EAF006D4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30EDB55-5D42-420C-CBE7-D8B69006AA50}"/>
              </a:ext>
            </a:extLst>
          </p:cNvPr>
          <p:cNvSpPr txBox="1"/>
          <p:nvPr/>
        </p:nvSpPr>
        <p:spPr>
          <a:xfrm>
            <a:off x="864107" y="1157994"/>
            <a:ext cx="537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global inequalities in the supply and consumption of resources</a:t>
            </a:r>
            <a:endParaRPr lang="en-GB" sz="24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F6A15B-0188-DD2D-A989-9060921E3F86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7D87B3-4347-407E-02DB-4B48AA42CB11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4319C-E4D5-F48A-FE38-8764A5D1806D}"/>
              </a:ext>
            </a:extLst>
          </p:cNvPr>
          <p:cNvSpPr txBox="1"/>
          <p:nvPr/>
        </p:nvSpPr>
        <p:spPr>
          <a:xfrm rot="16200000">
            <a:off x="912803" y="8974227"/>
            <a:ext cx="861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GB" sz="7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lobal inequalities in the supply and consumption of resources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D34350-7703-9D44-BC03-DDD31452060F}"/>
              </a:ext>
            </a:extLst>
          </p:cNvPr>
          <p:cNvSpPr/>
          <p:nvPr/>
        </p:nvSpPr>
        <p:spPr>
          <a:xfrm>
            <a:off x="286341" y="192121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1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84964-3818-CA76-3D2D-04D729365793}"/>
              </a:ext>
            </a:extLst>
          </p:cNvPr>
          <p:cNvSpPr txBox="1"/>
          <p:nvPr/>
        </p:nvSpPr>
        <p:spPr>
          <a:xfrm>
            <a:off x="602752" y="1913374"/>
            <a:ext cx="58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Draw lines to match the term to its correct description.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6AE48A-0B7B-CDAF-E3F5-C9B65C0B9791}"/>
              </a:ext>
            </a:extLst>
          </p:cNvPr>
          <p:cNvSpPr txBox="1"/>
          <p:nvPr/>
        </p:nvSpPr>
        <p:spPr>
          <a:xfrm>
            <a:off x="601954" y="2212055"/>
            <a:ext cx="176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A0DFEC-7545-1BCF-3DBD-2603AF0FB239}"/>
              </a:ext>
            </a:extLst>
          </p:cNvPr>
          <p:cNvSpPr txBox="1"/>
          <p:nvPr/>
        </p:nvSpPr>
        <p:spPr>
          <a:xfrm>
            <a:off x="2302679" y="2212055"/>
            <a:ext cx="425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When people don’t have enough access to food, water or energy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888975-1F0E-268E-7C7C-594BC384AB88}"/>
              </a:ext>
            </a:extLst>
          </p:cNvPr>
          <p:cNvSpPr txBox="1"/>
          <p:nvPr/>
        </p:nvSpPr>
        <p:spPr>
          <a:xfrm>
            <a:off x="584535" y="2980796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591299-C362-060E-9B91-EE60A39989F4}"/>
              </a:ext>
            </a:extLst>
          </p:cNvPr>
          <p:cNvSpPr txBox="1"/>
          <p:nvPr/>
        </p:nvSpPr>
        <p:spPr>
          <a:xfrm>
            <a:off x="584535" y="3637181"/>
            <a:ext cx="167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Resource scarcity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460ABA-28E9-F806-9FFA-A9E8B97E3B70}"/>
              </a:ext>
            </a:extLst>
          </p:cNvPr>
          <p:cNvSpPr txBox="1"/>
          <p:nvPr/>
        </p:nvSpPr>
        <p:spPr>
          <a:xfrm>
            <a:off x="2302679" y="2873074"/>
            <a:ext cx="414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Country with low resource consumption per person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AD13AB-3165-31CE-7AD8-DB33FEF68F97}"/>
              </a:ext>
            </a:extLst>
          </p:cNvPr>
          <p:cNvCxnSpPr>
            <a:cxnSpLocks/>
          </p:cNvCxnSpPr>
          <p:nvPr/>
        </p:nvCxnSpPr>
        <p:spPr>
          <a:xfrm flipH="1">
            <a:off x="1935097" y="2498014"/>
            <a:ext cx="367582" cy="1293055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5BD878-F5BC-0AB8-4CBB-F4697D4BA2C0}"/>
              </a:ext>
            </a:extLst>
          </p:cNvPr>
          <p:cNvCxnSpPr>
            <a:cxnSpLocks/>
          </p:cNvCxnSpPr>
          <p:nvPr/>
        </p:nvCxnSpPr>
        <p:spPr>
          <a:xfrm flipH="1" flipV="1">
            <a:off x="1935097" y="2377359"/>
            <a:ext cx="367582" cy="1429061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F107B8-00E8-24B6-A3DB-702BA115DB22}"/>
              </a:ext>
            </a:extLst>
          </p:cNvPr>
          <p:cNvCxnSpPr>
            <a:cxnSpLocks/>
          </p:cNvCxnSpPr>
          <p:nvPr/>
        </p:nvCxnSpPr>
        <p:spPr>
          <a:xfrm flipH="1">
            <a:off x="1935097" y="3134684"/>
            <a:ext cx="367582" cy="0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C224325-4753-1F8B-98BA-345A28CECFA9}"/>
              </a:ext>
            </a:extLst>
          </p:cNvPr>
          <p:cNvSpPr txBox="1"/>
          <p:nvPr/>
        </p:nvSpPr>
        <p:spPr>
          <a:xfrm>
            <a:off x="2302679" y="3544810"/>
            <a:ext cx="43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Country with high resource consumption and wealth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DFDF3A-665A-A965-FF7A-752747FC6D2E}"/>
              </a:ext>
            </a:extLst>
          </p:cNvPr>
          <p:cNvSpPr txBox="1"/>
          <p:nvPr/>
        </p:nvSpPr>
        <p:spPr>
          <a:xfrm>
            <a:off x="2642773" y="4213098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esources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251B06-F157-4AC2-5B9E-0E4F43040B50}"/>
              </a:ext>
            </a:extLst>
          </p:cNvPr>
          <p:cNvSpPr txBox="1"/>
          <p:nvPr/>
        </p:nvSpPr>
        <p:spPr>
          <a:xfrm>
            <a:off x="2074389" y="4537882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ICs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DA8580-C0A0-988B-FA60-96CDCD9F01D2}"/>
              </a:ext>
            </a:extLst>
          </p:cNvPr>
          <p:cNvSpPr txBox="1"/>
          <p:nvPr/>
        </p:nvSpPr>
        <p:spPr>
          <a:xfrm>
            <a:off x="733778" y="4862455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ICs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AE1099-8EAF-1959-FA75-444B28A6C3D8}"/>
              </a:ext>
            </a:extLst>
          </p:cNvPr>
          <p:cNvSpPr txBox="1"/>
          <p:nvPr/>
        </p:nvSpPr>
        <p:spPr>
          <a:xfrm>
            <a:off x="3249159" y="5191026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nevenly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C9D35F7-5B13-AA06-BEB0-E7618BAE9A0C}"/>
              </a:ext>
            </a:extLst>
          </p:cNvPr>
          <p:cNvSpPr txBox="1"/>
          <p:nvPr/>
        </p:nvSpPr>
        <p:spPr>
          <a:xfrm>
            <a:off x="3614834" y="5499335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emand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6EF21AB-6329-59DF-2717-D0B6278CC21F}"/>
              </a:ext>
            </a:extLst>
          </p:cNvPr>
          <p:cNvSpPr txBox="1"/>
          <p:nvPr/>
        </p:nvSpPr>
        <p:spPr>
          <a:xfrm>
            <a:off x="4132303" y="5807902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opulation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AC89C88-4C28-4C65-EE8E-13D3360418EA}"/>
              </a:ext>
            </a:extLst>
          </p:cNvPr>
          <p:cNvSpPr txBox="1"/>
          <p:nvPr/>
        </p:nvSpPr>
        <p:spPr>
          <a:xfrm>
            <a:off x="1701748" y="6139731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hortage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6ED05AC-ADAF-2C27-1C14-C851C6715BBF}"/>
              </a:ext>
            </a:extLst>
          </p:cNvPr>
          <p:cNvSpPr/>
          <p:nvPr/>
        </p:nvSpPr>
        <p:spPr>
          <a:xfrm>
            <a:off x="285534" y="653706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0BEE5A-8DF4-2968-EDB7-5FAE96B5C5BD}"/>
              </a:ext>
            </a:extLst>
          </p:cNvPr>
          <p:cNvSpPr txBox="1"/>
          <p:nvPr/>
        </p:nvSpPr>
        <p:spPr>
          <a:xfrm>
            <a:off x="601945" y="6550956"/>
            <a:ext cx="5970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Complete the table.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2A2613-B7EE-975D-867E-D4ABFA68ED0B}"/>
              </a:ext>
            </a:extLst>
          </p:cNvPr>
          <p:cNvSpPr txBox="1"/>
          <p:nvPr/>
        </p:nvSpPr>
        <p:spPr>
          <a:xfrm>
            <a:off x="601945" y="7610392"/>
            <a:ext cx="3711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HIC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C334AB9-1F09-5C82-B05B-9134EE0A3179}"/>
              </a:ext>
            </a:extLst>
          </p:cNvPr>
          <p:cNvSpPr txBox="1"/>
          <p:nvPr/>
        </p:nvSpPr>
        <p:spPr>
          <a:xfrm>
            <a:off x="610137" y="8386383"/>
            <a:ext cx="2987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LIC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1785FF8-63E0-EA9D-F64A-061E4F665833}"/>
              </a:ext>
            </a:extLst>
          </p:cNvPr>
          <p:cNvSpPr txBox="1"/>
          <p:nvPr/>
        </p:nvSpPr>
        <p:spPr>
          <a:xfrm>
            <a:off x="1560565" y="6890279"/>
            <a:ext cx="233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One reason supply may be high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2F5B7C3-9673-A3B2-E58D-3394A35C8C7C}"/>
              </a:ext>
            </a:extLst>
          </p:cNvPr>
          <p:cNvSpPr txBox="1"/>
          <p:nvPr/>
        </p:nvSpPr>
        <p:spPr>
          <a:xfrm>
            <a:off x="4032513" y="6896634"/>
            <a:ext cx="257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One reason consumption may be high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C052680-8198-4028-A545-E0A720010813}"/>
              </a:ext>
            </a:extLst>
          </p:cNvPr>
          <p:cNvSpPr/>
          <p:nvPr/>
        </p:nvSpPr>
        <p:spPr>
          <a:xfrm>
            <a:off x="1499214" y="7412470"/>
            <a:ext cx="2469357" cy="678169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2C517C22-30B2-8D3D-F63C-49A3A826340D}"/>
              </a:ext>
            </a:extLst>
          </p:cNvPr>
          <p:cNvSpPr/>
          <p:nvPr/>
        </p:nvSpPr>
        <p:spPr>
          <a:xfrm>
            <a:off x="4084825" y="7412470"/>
            <a:ext cx="2472329" cy="678169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DEE91881-A589-D179-DA5C-2A6572CE21D7}"/>
              </a:ext>
            </a:extLst>
          </p:cNvPr>
          <p:cNvSpPr/>
          <p:nvPr/>
        </p:nvSpPr>
        <p:spPr>
          <a:xfrm>
            <a:off x="1499215" y="8181663"/>
            <a:ext cx="2469350" cy="678169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5864DE6-25CA-3663-C7C8-9BCFB566AB5F}"/>
              </a:ext>
            </a:extLst>
          </p:cNvPr>
          <p:cNvSpPr/>
          <p:nvPr/>
        </p:nvSpPr>
        <p:spPr>
          <a:xfrm>
            <a:off x="4082999" y="8181663"/>
            <a:ext cx="2475627" cy="678169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8473D53-D59E-1A3F-C179-678EEC0DF5E6}"/>
              </a:ext>
            </a:extLst>
          </p:cNvPr>
          <p:cNvSpPr txBox="1"/>
          <p:nvPr/>
        </p:nvSpPr>
        <p:spPr>
          <a:xfrm>
            <a:off x="1507796" y="7520446"/>
            <a:ext cx="256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Has money and technology to import/exploit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CD8C31A-EC2C-EFE3-86D0-FEC1BAFE5F6C}"/>
              </a:ext>
            </a:extLst>
          </p:cNvPr>
          <p:cNvSpPr txBox="1"/>
          <p:nvPr/>
        </p:nvSpPr>
        <p:spPr>
          <a:xfrm>
            <a:off x="1507796" y="8290687"/>
            <a:ext cx="256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May have a large supply natural resources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C422CF3-09B6-25B3-51D8-650714FF2863}"/>
              </a:ext>
            </a:extLst>
          </p:cNvPr>
          <p:cNvSpPr txBox="1"/>
          <p:nvPr/>
        </p:nvSpPr>
        <p:spPr>
          <a:xfrm>
            <a:off x="4105024" y="7519741"/>
            <a:ext cx="256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More industry, technology and affluence (wealth)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FC9A6A4-943B-0EE0-39F0-40962B26AF18}"/>
              </a:ext>
            </a:extLst>
          </p:cNvPr>
          <p:cNvSpPr txBox="1"/>
          <p:nvPr/>
        </p:nvSpPr>
        <p:spPr>
          <a:xfrm>
            <a:off x="4082999" y="8285558"/>
            <a:ext cx="256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Rapid population growth, urbanisation</a:t>
            </a:r>
          </a:p>
        </p:txBody>
      </p:sp>
      <p:pic>
        <p:nvPicPr>
          <p:cNvPr id="95" name="Picture 94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34F5B5B6-4014-1EF8-0208-D8C9EF3A69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81" y="8993909"/>
            <a:ext cx="697131" cy="6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2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7F474-7D9B-CA34-F914-DCC4C2C2C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D4A6019-DA2A-9951-B8C3-128572FDC459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0E4FB1-C799-A677-6814-563EB6CB59D5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5068C0-6B19-740D-CE63-6F84F489FD4F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30B917B-89D3-BEF1-4513-3589D27D01CA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AAA98A7-7BB7-AB49-79B6-02CBD78B246B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57B0B88-E2B9-9650-0ED9-17308EABDCC4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D62A1F6-1728-D3FD-7046-B9C1A92F8071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2A75008C-F44E-5E87-4ED2-D433B6928045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D4B34E-3925-29E4-5B6C-6B349F653094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28AAA74-6B06-2734-5824-9F6C5F155A6C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0D37DD-3A07-C8DC-4AB5-5B02042C02FD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D33AEF0-73F6-FCA9-BF46-7B495E9B4B24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435FA0-B0A3-B68C-BB71-2F98B1F2F027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1E2FB12-4649-956A-4082-63C832ED5975}"/>
              </a:ext>
            </a:extLst>
          </p:cNvPr>
          <p:cNvSpPr/>
          <p:nvPr/>
        </p:nvSpPr>
        <p:spPr>
          <a:xfrm>
            <a:off x="271163" y="515961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C49903-5E2B-8690-828D-2B867C788075}"/>
              </a:ext>
            </a:extLst>
          </p:cNvPr>
          <p:cNvSpPr txBox="1"/>
          <p:nvPr/>
        </p:nvSpPr>
        <p:spPr>
          <a:xfrm>
            <a:off x="587573" y="5173499"/>
            <a:ext cx="59874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Much of E________, Asia, and North and South America have a food s____________, thanks to fertile s______, moderate climate, and advanced t___________. Most people in these regions meet their daily f_____ requirements. In Africa, challenging p___________ conditions, low technological development, and p___________ instability contribute to unreliable food production. Consequently, many individuals face u_______________________ due to a lack of food.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56176ED-57F7-5539-EF56-2FFB9EDBC49B}"/>
              </a:ext>
            </a:extLst>
          </p:cNvPr>
          <p:cNvSpPr/>
          <p:nvPr/>
        </p:nvSpPr>
        <p:spPr>
          <a:xfrm>
            <a:off x="278683" y="692850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8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1F612C-561B-14EE-2DF4-C47E808C4B3D}"/>
              </a:ext>
            </a:extLst>
          </p:cNvPr>
          <p:cNvSpPr txBox="1"/>
          <p:nvPr/>
        </p:nvSpPr>
        <p:spPr>
          <a:xfrm>
            <a:off x="595093" y="6942391"/>
            <a:ext cx="59874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Due to variations in c_____________, freshwater distribution worldwide is limited and u_____________ distributed. Water scarcity and d_________ are common challenges, particularly in A_________ and parts of the Middle E______. This situation forces people to dedicate considerable time to w_______ collection, significantly affecting e___________ growth and quality of l______.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D658C6E-4973-D49D-E1DC-01716914A3C3}"/>
              </a:ext>
            </a:extLst>
          </p:cNvPr>
          <p:cNvSpPr/>
          <p:nvPr/>
        </p:nvSpPr>
        <p:spPr>
          <a:xfrm>
            <a:off x="282999" y="1834905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668122-1D7C-BA14-32B4-D8758ED47682}"/>
              </a:ext>
            </a:extLst>
          </p:cNvPr>
          <p:cNvSpPr txBox="1"/>
          <p:nvPr/>
        </p:nvSpPr>
        <p:spPr>
          <a:xfrm>
            <a:off x="599410" y="1848792"/>
            <a:ext cx="3021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country is most likely to have high resource consumption?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EC44684-A4FA-2D59-63DA-3CF5021E49F4}"/>
              </a:ext>
            </a:extLst>
          </p:cNvPr>
          <p:cNvSpPr/>
          <p:nvPr/>
        </p:nvSpPr>
        <p:spPr>
          <a:xfrm>
            <a:off x="701264" y="256251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5FA4A6-F409-2D6F-7C2A-99DFCCBD703B}"/>
              </a:ext>
            </a:extLst>
          </p:cNvPr>
          <p:cNvSpPr txBox="1"/>
          <p:nvPr/>
        </p:nvSpPr>
        <p:spPr>
          <a:xfrm>
            <a:off x="1012900" y="2518267"/>
            <a:ext cx="2922417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Ethiopia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2CA4E5A-A824-43C4-AEC7-C51E0CFDB4AC}"/>
              </a:ext>
            </a:extLst>
          </p:cNvPr>
          <p:cNvSpPr/>
          <p:nvPr/>
        </p:nvSpPr>
        <p:spPr>
          <a:xfrm>
            <a:off x="701264" y="294851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FB4C20-3230-E621-6165-8D43AB66409F}"/>
              </a:ext>
            </a:extLst>
          </p:cNvPr>
          <p:cNvSpPr txBox="1"/>
          <p:nvPr/>
        </p:nvSpPr>
        <p:spPr>
          <a:xfrm>
            <a:off x="1013731" y="2964412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Bangladesh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5B0348D-D89F-AA66-29F0-D9E12ECB3F1D}"/>
              </a:ext>
            </a:extLst>
          </p:cNvPr>
          <p:cNvSpPr/>
          <p:nvPr/>
        </p:nvSpPr>
        <p:spPr>
          <a:xfrm>
            <a:off x="701264" y="332963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0FFD25-B705-F742-3F30-E3078B371454}"/>
              </a:ext>
            </a:extLst>
          </p:cNvPr>
          <p:cNvSpPr txBox="1"/>
          <p:nvPr/>
        </p:nvSpPr>
        <p:spPr>
          <a:xfrm>
            <a:off x="1013732" y="3351592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United States of America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D1F78CB-5C0C-E364-0DE0-5863D9A2DABC}"/>
              </a:ext>
            </a:extLst>
          </p:cNvPr>
          <p:cNvSpPr/>
          <p:nvPr/>
        </p:nvSpPr>
        <p:spPr>
          <a:xfrm>
            <a:off x="701264" y="37107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E33F53-0AB8-A378-F295-1E5BDC487066}"/>
              </a:ext>
            </a:extLst>
          </p:cNvPr>
          <p:cNvSpPr txBox="1"/>
          <p:nvPr/>
        </p:nvSpPr>
        <p:spPr>
          <a:xfrm>
            <a:off x="1013733" y="3667444"/>
            <a:ext cx="2922417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Nepal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E2BE6B3-87CD-99CE-1AD2-9529048EF3FF}"/>
              </a:ext>
            </a:extLst>
          </p:cNvPr>
          <p:cNvSpPr/>
          <p:nvPr/>
        </p:nvSpPr>
        <p:spPr>
          <a:xfrm>
            <a:off x="3456629" y="183089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5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E15720-1E1B-48E5-864E-3AD7AF5A9AD5}"/>
              </a:ext>
            </a:extLst>
          </p:cNvPr>
          <p:cNvSpPr txBox="1"/>
          <p:nvPr/>
        </p:nvSpPr>
        <p:spPr>
          <a:xfrm>
            <a:off x="3773040" y="1801916"/>
            <a:ext cx="2972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of the following explains why LICs consume fewer resources?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1B3C0F2-F46E-AB88-BC13-86E5FD9AEB60}"/>
              </a:ext>
            </a:extLst>
          </p:cNvPr>
          <p:cNvSpPr/>
          <p:nvPr/>
        </p:nvSpPr>
        <p:spPr>
          <a:xfrm>
            <a:off x="3877366" y="253585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907DF3-54DF-21E6-E2F9-881003F8D5A6}"/>
              </a:ext>
            </a:extLst>
          </p:cNvPr>
          <p:cNvSpPr txBox="1"/>
          <p:nvPr/>
        </p:nvSpPr>
        <p:spPr>
          <a:xfrm>
            <a:off x="4195182" y="2553945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Stronger economies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015913E1-F999-1830-7559-F3637188B04A}"/>
              </a:ext>
            </a:extLst>
          </p:cNvPr>
          <p:cNvSpPr/>
          <p:nvPr/>
        </p:nvSpPr>
        <p:spPr>
          <a:xfrm>
            <a:off x="3877366" y="29218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31E916-3062-B9A1-F299-7AEACEDB2580}"/>
              </a:ext>
            </a:extLst>
          </p:cNvPr>
          <p:cNvSpPr txBox="1"/>
          <p:nvPr/>
        </p:nvSpPr>
        <p:spPr>
          <a:xfrm>
            <a:off x="4194350" y="2865172"/>
            <a:ext cx="252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Less access and affordability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EBACFA92-4DFD-9155-9B66-840E111C345B}"/>
              </a:ext>
            </a:extLst>
          </p:cNvPr>
          <p:cNvSpPr/>
          <p:nvPr/>
        </p:nvSpPr>
        <p:spPr>
          <a:xfrm>
            <a:off x="3877366" y="330298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E2E6908-B4A7-2FD8-EA10-62E00756D1C1}"/>
              </a:ext>
            </a:extLst>
          </p:cNvPr>
          <p:cNvSpPr txBox="1"/>
          <p:nvPr/>
        </p:nvSpPr>
        <p:spPr>
          <a:xfrm>
            <a:off x="4195182" y="3316756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Higher urbanisation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DFB34664-45C6-A3F7-2EE3-F100106F13F6}"/>
              </a:ext>
            </a:extLst>
          </p:cNvPr>
          <p:cNvSpPr/>
          <p:nvPr/>
        </p:nvSpPr>
        <p:spPr>
          <a:xfrm>
            <a:off x="3877366" y="368410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0E103BE-E36D-FD3F-5164-51DA86F109C8}"/>
              </a:ext>
            </a:extLst>
          </p:cNvPr>
          <p:cNvSpPr txBox="1"/>
          <p:nvPr/>
        </p:nvSpPr>
        <p:spPr>
          <a:xfrm>
            <a:off x="4194607" y="3702857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More exports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7DA730B8-C954-D9E0-5A81-77F5ACACDD6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12067" y="2864980"/>
            <a:ext cx="352257" cy="352257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A75143AB-391C-FE6C-D888-680E1F01B87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044" y="3262592"/>
            <a:ext cx="352257" cy="352257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DB61E6A1-165B-79FD-1EF0-16D76661147B}"/>
              </a:ext>
            </a:extLst>
          </p:cNvPr>
          <p:cNvSpPr/>
          <p:nvPr/>
        </p:nvSpPr>
        <p:spPr>
          <a:xfrm>
            <a:off x="282999" y="406560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6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B2E185-0954-9D18-7AF1-BFE75E93A480}"/>
              </a:ext>
            </a:extLst>
          </p:cNvPr>
          <p:cNvSpPr txBox="1"/>
          <p:nvPr/>
        </p:nvSpPr>
        <p:spPr>
          <a:xfrm>
            <a:off x="599409" y="4079496"/>
            <a:ext cx="597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region experiencing resource insecurity is likely to face: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8346E5B-E320-181D-C417-7F342012343E}"/>
              </a:ext>
            </a:extLst>
          </p:cNvPr>
          <p:cNvSpPr/>
          <p:nvPr/>
        </p:nvSpPr>
        <p:spPr>
          <a:xfrm>
            <a:off x="700532" y="438195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BC94A11-D438-2A09-D560-01B4EFA02AC7}"/>
              </a:ext>
            </a:extLst>
          </p:cNvPr>
          <p:cNvSpPr txBox="1"/>
          <p:nvPr/>
        </p:nvSpPr>
        <p:spPr>
          <a:xfrm>
            <a:off x="1012900" y="4333467"/>
            <a:ext cx="2922417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Rapid economic growth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E21B15FD-D90A-490C-4401-12E8E2966D40}"/>
              </a:ext>
            </a:extLst>
          </p:cNvPr>
          <p:cNvSpPr/>
          <p:nvPr/>
        </p:nvSpPr>
        <p:spPr>
          <a:xfrm>
            <a:off x="700532" y="476795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98C7AD-0DB6-213F-FE85-554A589BEBDE}"/>
              </a:ext>
            </a:extLst>
          </p:cNvPr>
          <p:cNvSpPr txBox="1"/>
          <p:nvPr/>
        </p:nvSpPr>
        <p:spPr>
          <a:xfrm>
            <a:off x="1003127" y="4784487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Good infrastructure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6433505-EA3E-7546-B0EF-003EED522508}"/>
              </a:ext>
            </a:extLst>
          </p:cNvPr>
          <p:cNvSpPr/>
          <p:nvPr/>
        </p:nvSpPr>
        <p:spPr>
          <a:xfrm>
            <a:off x="3874162" y="437794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DA578B-B891-1F03-713D-DFC615A83702}"/>
              </a:ext>
            </a:extLst>
          </p:cNvPr>
          <p:cNvSpPr txBox="1"/>
          <p:nvPr/>
        </p:nvSpPr>
        <p:spPr>
          <a:xfrm>
            <a:off x="4191978" y="4402075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High food surplus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6E26AA4B-2133-5CAE-D9C6-3383BCD765E8}"/>
              </a:ext>
            </a:extLst>
          </p:cNvPr>
          <p:cNvSpPr/>
          <p:nvPr/>
        </p:nvSpPr>
        <p:spPr>
          <a:xfrm>
            <a:off x="3874162" y="476394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8964EF-0FAF-0668-AD90-C5265441AFE7}"/>
              </a:ext>
            </a:extLst>
          </p:cNvPr>
          <p:cNvSpPr txBox="1"/>
          <p:nvPr/>
        </p:nvSpPr>
        <p:spPr>
          <a:xfrm>
            <a:off x="4191978" y="4686183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Conflict and poor living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standards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A8032801-1DF1-37D5-F27B-74E3B557F76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5544" y="4700007"/>
            <a:ext cx="352257" cy="35225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DA10D54-6499-1F68-A9E0-31E269F083A1}"/>
              </a:ext>
            </a:extLst>
          </p:cNvPr>
          <p:cNvSpPr txBox="1"/>
          <p:nvPr/>
        </p:nvSpPr>
        <p:spPr>
          <a:xfrm>
            <a:off x="1341585" y="5372588"/>
            <a:ext cx="109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urplus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1947CC-5471-46B6-926A-B3FE15EF8F06}"/>
              </a:ext>
            </a:extLst>
          </p:cNvPr>
          <p:cNvSpPr txBox="1"/>
          <p:nvPr/>
        </p:nvSpPr>
        <p:spPr>
          <a:xfrm>
            <a:off x="1565565" y="5138660"/>
            <a:ext cx="109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urope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C2A3DE7-9794-6D16-03EF-6CD5F5D11760}"/>
              </a:ext>
            </a:extLst>
          </p:cNvPr>
          <p:cNvSpPr txBox="1"/>
          <p:nvPr/>
        </p:nvSpPr>
        <p:spPr>
          <a:xfrm>
            <a:off x="4425887" y="5366255"/>
            <a:ext cx="109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oils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3AE6E2E-6BCD-C702-C62B-C54B90B80746}"/>
              </a:ext>
            </a:extLst>
          </p:cNvPr>
          <p:cNvSpPr txBox="1"/>
          <p:nvPr/>
        </p:nvSpPr>
        <p:spPr>
          <a:xfrm>
            <a:off x="2908923" y="5583980"/>
            <a:ext cx="128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echnology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C670E5A-CFC9-F847-47BF-52C4F605EEB3}"/>
              </a:ext>
            </a:extLst>
          </p:cNvPr>
          <p:cNvSpPr txBox="1"/>
          <p:nvPr/>
        </p:nvSpPr>
        <p:spPr>
          <a:xfrm>
            <a:off x="3016849" y="5802215"/>
            <a:ext cx="109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ood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3B9B39-AABB-6260-8F4C-A7ECC4758693}"/>
              </a:ext>
            </a:extLst>
          </p:cNvPr>
          <p:cNvSpPr txBox="1"/>
          <p:nvPr/>
        </p:nvSpPr>
        <p:spPr>
          <a:xfrm>
            <a:off x="1893173" y="6013622"/>
            <a:ext cx="109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hyscial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F6F0A8C-A557-A080-BB5E-5D603D0F4F3E}"/>
              </a:ext>
            </a:extLst>
          </p:cNvPr>
          <p:cNvSpPr txBox="1"/>
          <p:nvPr/>
        </p:nvSpPr>
        <p:spPr>
          <a:xfrm>
            <a:off x="2461318" y="6241189"/>
            <a:ext cx="109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olitical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4A044C6-FE68-9786-B469-4144609D138C}"/>
              </a:ext>
            </a:extLst>
          </p:cNvPr>
          <p:cNvSpPr txBox="1"/>
          <p:nvPr/>
        </p:nvSpPr>
        <p:spPr>
          <a:xfrm>
            <a:off x="1199768" y="6651370"/>
            <a:ext cx="242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ndernourishment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F2233B6-5575-5B69-B26C-20AC0DA38CE5}"/>
              </a:ext>
            </a:extLst>
          </p:cNvPr>
          <p:cNvSpPr txBox="1"/>
          <p:nvPr/>
        </p:nvSpPr>
        <p:spPr>
          <a:xfrm>
            <a:off x="2676577" y="6919018"/>
            <a:ext cx="242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limate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80E71FC-56A1-B9C0-96EC-EC9E7F7153F1}"/>
              </a:ext>
            </a:extLst>
          </p:cNvPr>
          <p:cNvSpPr txBox="1"/>
          <p:nvPr/>
        </p:nvSpPr>
        <p:spPr>
          <a:xfrm>
            <a:off x="3132236" y="7149281"/>
            <a:ext cx="242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nevenly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E8F1E6B-3A22-1744-DCBB-51914A3F68C3}"/>
              </a:ext>
            </a:extLst>
          </p:cNvPr>
          <p:cNvSpPr txBox="1"/>
          <p:nvPr/>
        </p:nvSpPr>
        <p:spPr>
          <a:xfrm>
            <a:off x="1942780" y="7366082"/>
            <a:ext cx="242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rought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24C99AE-4B8F-4AF0-4492-A535C629A631}"/>
              </a:ext>
            </a:extLst>
          </p:cNvPr>
          <p:cNvSpPr txBox="1"/>
          <p:nvPr/>
        </p:nvSpPr>
        <p:spPr>
          <a:xfrm>
            <a:off x="2179323" y="7565856"/>
            <a:ext cx="242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frica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D3228FE-7720-B87D-9150-84D761D20480}"/>
              </a:ext>
            </a:extLst>
          </p:cNvPr>
          <p:cNvSpPr txBox="1"/>
          <p:nvPr/>
        </p:nvSpPr>
        <p:spPr>
          <a:xfrm>
            <a:off x="5553846" y="7565856"/>
            <a:ext cx="242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ast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83A6866-67B0-84E4-8F01-F4E2FB76983D}"/>
              </a:ext>
            </a:extLst>
          </p:cNvPr>
          <p:cNvSpPr txBox="1"/>
          <p:nvPr/>
        </p:nvSpPr>
        <p:spPr>
          <a:xfrm>
            <a:off x="776868" y="8001226"/>
            <a:ext cx="242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ater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5DD034F-10E2-500D-E879-0C672880CF82}"/>
              </a:ext>
            </a:extLst>
          </p:cNvPr>
          <p:cNvSpPr txBox="1"/>
          <p:nvPr/>
        </p:nvSpPr>
        <p:spPr>
          <a:xfrm>
            <a:off x="4870327" y="8010765"/>
            <a:ext cx="242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conomic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C4262D7-56FC-3A57-C2B1-18C8626AD1DC}"/>
              </a:ext>
            </a:extLst>
          </p:cNvPr>
          <p:cNvSpPr txBox="1"/>
          <p:nvPr/>
        </p:nvSpPr>
        <p:spPr>
          <a:xfrm>
            <a:off x="2814343" y="8207131"/>
            <a:ext cx="242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ife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8612912-539F-547A-B452-99BA4F486CB4}"/>
              </a:ext>
            </a:extLst>
          </p:cNvPr>
          <p:cNvSpPr/>
          <p:nvPr/>
        </p:nvSpPr>
        <p:spPr>
          <a:xfrm>
            <a:off x="271163" y="852629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03D76FD-8A49-B866-C45A-57BA60534005}"/>
              </a:ext>
            </a:extLst>
          </p:cNvPr>
          <p:cNvSpPr txBox="1"/>
          <p:nvPr/>
        </p:nvSpPr>
        <p:spPr>
          <a:xfrm>
            <a:off x="587573" y="8521329"/>
            <a:ext cx="629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distribution of energy resources, especially f_______ fuels, varies globally. Coal historically bolstered E________ early economic growth. As with water and f______, there are considerable differences in e_______ consumption.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E0CFE54-C984-2FAA-F35A-D27ECAEFF8D6}"/>
              </a:ext>
            </a:extLst>
          </p:cNvPr>
          <p:cNvSpPr txBox="1"/>
          <p:nvPr/>
        </p:nvSpPr>
        <p:spPr>
          <a:xfrm>
            <a:off x="5207452" y="8504768"/>
            <a:ext cx="242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ossil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91D7B03-4046-6D6C-BFD3-95982F1B6BCD}"/>
              </a:ext>
            </a:extLst>
          </p:cNvPr>
          <p:cNvSpPr txBox="1"/>
          <p:nvPr/>
        </p:nvSpPr>
        <p:spPr>
          <a:xfrm>
            <a:off x="4751793" y="8724837"/>
            <a:ext cx="242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urope’s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C35C4B6-3793-EFE7-8097-1FA84C8DC2E6}"/>
              </a:ext>
            </a:extLst>
          </p:cNvPr>
          <p:cNvSpPr txBox="1"/>
          <p:nvPr/>
        </p:nvSpPr>
        <p:spPr>
          <a:xfrm>
            <a:off x="4264324" y="8936447"/>
            <a:ext cx="242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ood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1CFEF22-934B-852D-C7B7-A2600794C252}"/>
              </a:ext>
            </a:extLst>
          </p:cNvPr>
          <p:cNvSpPr txBox="1"/>
          <p:nvPr/>
        </p:nvSpPr>
        <p:spPr>
          <a:xfrm>
            <a:off x="3305564" y="9156516"/>
            <a:ext cx="242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nergy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CE98A-4406-425A-B60A-AF92D6078B1B}"/>
              </a:ext>
            </a:extLst>
          </p:cNvPr>
          <p:cNvSpPr txBox="1"/>
          <p:nvPr/>
        </p:nvSpPr>
        <p:spPr>
          <a:xfrm>
            <a:off x="864107" y="1157994"/>
            <a:ext cx="537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global inequalities in the supply and consumption of resources</a:t>
            </a:r>
            <a:endParaRPr lang="en-GB" sz="24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</p:spTree>
    <p:extLst>
      <p:ext uri="{BB962C8B-B14F-4D97-AF65-F5344CB8AC3E}">
        <p14:creationId xmlns:p14="http://schemas.microsoft.com/office/powerpoint/2010/main" val="335902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7A7CF-A86B-6262-C953-3F083DF95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>
            <a:extLst>
              <a:ext uri="{FF2B5EF4-FFF2-40B4-BE49-F238E27FC236}">
                <a16:creationId xmlns:a16="http://schemas.microsoft.com/office/drawing/2014/main" id="{FDB2B571-5202-C3AA-0734-5EC6E330646B}"/>
              </a:ext>
            </a:extLst>
          </p:cNvPr>
          <p:cNvSpPr txBox="1"/>
          <p:nvPr/>
        </p:nvSpPr>
        <p:spPr>
          <a:xfrm>
            <a:off x="16298622" y="6903466"/>
            <a:ext cx="18523431" cy="1801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1"/>
              </a:lnSpc>
            </a:pPr>
            <a:r>
              <a:rPr lang="en-GB" sz="10494" b="1" noProof="0" dirty="0">
                <a:solidFill>
                  <a:srgbClr val="0C3162"/>
                </a:solidFill>
                <a:latin typeface="Gaegu Bold"/>
                <a:ea typeface="Gaegu Bold"/>
                <a:cs typeface="Gaegu Bold"/>
                <a:sym typeface="Gaegu Bold"/>
              </a:rPr>
              <a:t>Coastal Landscapes in the UK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F718555-F493-5AD9-1436-39343A5AC955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430C91C-BDE5-59BC-8130-723B2D4E0B18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418F042-5CD8-4690-C970-84221D869D6F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3F8C6-B5CA-F2C2-F717-0D0C94B9D8C5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204FE6B-428E-8914-B263-BAB0ED94314E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2928E94D-DE15-D46D-BE45-54C1DECDC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37BE545-F81A-38AA-CCC1-BA10AA8FC044}"/>
              </a:ext>
            </a:extLst>
          </p:cNvPr>
          <p:cNvSpPr/>
          <p:nvPr/>
        </p:nvSpPr>
        <p:spPr>
          <a:xfrm>
            <a:off x="286236" y="739681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23376F-C2FE-5C63-5606-B822F5180E50}"/>
              </a:ext>
            </a:extLst>
          </p:cNvPr>
          <p:cNvSpPr txBox="1"/>
          <p:nvPr/>
        </p:nvSpPr>
        <p:spPr>
          <a:xfrm>
            <a:off x="602646" y="7334108"/>
            <a:ext cx="5970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 the UK, there is growing demand for high-value f______  like exotic fruits and v____________. Many of these are imported from L__________. These foods are often flown in, which increases their airmiles and c__________ footprints. UK s_____________ now stock a wide variety of international produce all y______ round. While this trade brings income to farmers, many still earn low w__________.</a:t>
            </a:r>
          </a:p>
          <a:p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BFE658-238F-64B1-12D3-483A0A138C9E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8D49380-03F6-3451-D5FD-DDED831C2ED9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B381D0A7-4079-2CAD-F629-C25BCC82C645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4375455C-ABA2-021E-B4A4-07A29E4C92F1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91A5674E-574A-76D9-85CB-725D72EC4D3E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F4CB48C9-F496-8870-8D77-F1056D7A03B3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842444A-C2B9-2508-C08C-59250B90163F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183705B-E7EE-1CDE-D7B5-E30868329668}"/>
              </a:ext>
            </a:extLst>
          </p:cNvPr>
          <p:cNvSpPr txBox="1"/>
          <p:nvPr/>
        </p:nvSpPr>
        <p:spPr>
          <a:xfrm>
            <a:off x="864107" y="1283927"/>
            <a:ext cx="537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Demand for food in the UK</a:t>
            </a:r>
            <a:endParaRPr lang="en-GB" sz="28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721C06-C02E-A51A-E85F-E91EBAC523DB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99D284A-F0C2-5719-8C5D-248DB00314E4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16B44-D40A-2DBC-D142-29B744E765C1}"/>
              </a:ext>
            </a:extLst>
          </p:cNvPr>
          <p:cNvSpPr txBox="1"/>
          <p:nvPr/>
        </p:nvSpPr>
        <p:spPr>
          <a:xfrm rot="16200000">
            <a:off x="744528" y="9135810"/>
            <a:ext cx="8614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demand for food in the UK</a:t>
            </a:r>
            <a:endParaRPr lang="en-GB" sz="700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A59591-49A9-EBD8-3F61-91CE84E8A1AA}"/>
              </a:ext>
            </a:extLst>
          </p:cNvPr>
          <p:cNvSpPr/>
          <p:nvPr/>
        </p:nvSpPr>
        <p:spPr>
          <a:xfrm>
            <a:off x="286341" y="192121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1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6F2B8-4E25-5DCC-24C9-BACD96068490}"/>
              </a:ext>
            </a:extLst>
          </p:cNvPr>
          <p:cNvSpPr txBox="1"/>
          <p:nvPr/>
        </p:nvSpPr>
        <p:spPr>
          <a:xfrm>
            <a:off x="602752" y="1913374"/>
            <a:ext cx="58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Draw lines to match the term to its correct description.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DF4EA-696F-4A3A-A11C-061E98070401}"/>
              </a:ext>
            </a:extLst>
          </p:cNvPr>
          <p:cNvSpPr txBox="1"/>
          <p:nvPr/>
        </p:nvSpPr>
        <p:spPr>
          <a:xfrm>
            <a:off x="601954" y="2212055"/>
            <a:ext cx="17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High value goods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75B6B-C27C-395C-10E2-3EEE592B6AE8}"/>
              </a:ext>
            </a:extLst>
          </p:cNvPr>
          <p:cNvSpPr txBox="1"/>
          <p:nvPr/>
        </p:nvSpPr>
        <p:spPr>
          <a:xfrm>
            <a:off x="2302679" y="2212055"/>
            <a:ext cx="425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Food grown without chemicals or artificial fertilisers.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816FA-F4B7-1D62-9051-F8360F0ED27D}"/>
              </a:ext>
            </a:extLst>
          </p:cNvPr>
          <p:cNvSpPr txBox="1"/>
          <p:nvPr/>
        </p:nvSpPr>
        <p:spPr>
          <a:xfrm>
            <a:off x="584535" y="2740521"/>
            <a:ext cx="248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Organic </a:t>
            </a:r>
          </a:p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produce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8F25FC-8088-E54C-F5DC-D070D6E6E27F}"/>
              </a:ext>
            </a:extLst>
          </p:cNvPr>
          <p:cNvSpPr txBox="1"/>
          <p:nvPr/>
        </p:nvSpPr>
        <p:spPr>
          <a:xfrm>
            <a:off x="584535" y="3266518"/>
            <a:ext cx="167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Seasonal </a:t>
            </a:r>
            <a:b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8D3C74-E41A-9266-14C8-AF7B9719041D}"/>
              </a:ext>
            </a:extLst>
          </p:cNvPr>
          <p:cNvSpPr txBox="1"/>
          <p:nvPr/>
        </p:nvSpPr>
        <p:spPr>
          <a:xfrm>
            <a:off x="2302679" y="2740554"/>
            <a:ext cx="414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Expensive foods, often imported from LICs.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4F139E-7075-D3A2-ED47-2299138AA8F8}"/>
              </a:ext>
            </a:extLst>
          </p:cNvPr>
          <p:cNvSpPr txBox="1"/>
          <p:nvPr/>
        </p:nvSpPr>
        <p:spPr>
          <a:xfrm>
            <a:off x="2302679" y="3266518"/>
            <a:ext cx="43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Food only naturally available at certain times of year.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F60812C-F57D-64F9-467B-259564ED6068}"/>
              </a:ext>
            </a:extLst>
          </p:cNvPr>
          <p:cNvCxnSpPr>
            <a:cxnSpLocks/>
          </p:cNvCxnSpPr>
          <p:nvPr/>
        </p:nvCxnSpPr>
        <p:spPr>
          <a:xfrm flipH="1">
            <a:off x="1894574" y="2476292"/>
            <a:ext cx="408105" cy="523220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65C5CD-AC70-8F01-3A2F-B012365941F6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1927426" y="2476292"/>
            <a:ext cx="375253" cy="525872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98F7B1-BAB1-B694-BA75-2C02C259EC89}"/>
              </a:ext>
            </a:extLst>
          </p:cNvPr>
          <p:cNvCxnSpPr>
            <a:cxnSpLocks/>
          </p:cNvCxnSpPr>
          <p:nvPr/>
        </p:nvCxnSpPr>
        <p:spPr>
          <a:xfrm flipH="1">
            <a:off x="1894574" y="3530855"/>
            <a:ext cx="367582" cy="0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39BC118-2A23-8F74-AB9E-D7DDE16491C8}"/>
              </a:ext>
            </a:extLst>
          </p:cNvPr>
          <p:cNvSpPr/>
          <p:nvPr/>
        </p:nvSpPr>
        <p:spPr>
          <a:xfrm>
            <a:off x="282999" y="381727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2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FD3F0B-4D26-6145-BDBB-EFC27EAEBEA4}"/>
              </a:ext>
            </a:extLst>
          </p:cNvPr>
          <p:cNvSpPr txBox="1"/>
          <p:nvPr/>
        </p:nvSpPr>
        <p:spPr>
          <a:xfrm>
            <a:off x="599410" y="3831161"/>
            <a:ext cx="302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Why is the UK importing more food from LICs?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6BCEC97-F7F1-EF23-9EC9-DBC4650216F7}"/>
              </a:ext>
            </a:extLst>
          </p:cNvPr>
          <p:cNvSpPr/>
          <p:nvPr/>
        </p:nvSpPr>
        <p:spPr>
          <a:xfrm>
            <a:off x="701264" y="438722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15A8EE-6EC7-622F-AF9E-F3D288AC5FBC}"/>
              </a:ext>
            </a:extLst>
          </p:cNvPr>
          <p:cNvSpPr txBox="1"/>
          <p:nvPr/>
        </p:nvSpPr>
        <p:spPr>
          <a:xfrm>
            <a:off x="1012900" y="4342980"/>
            <a:ext cx="2922417" cy="34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To reduce prices for farmers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D5B5F81-7ECD-E9C4-2D27-050FD3C7A044}"/>
              </a:ext>
            </a:extLst>
          </p:cNvPr>
          <p:cNvSpPr/>
          <p:nvPr/>
        </p:nvSpPr>
        <p:spPr>
          <a:xfrm>
            <a:off x="701264" y="477322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BC740B-E448-39F5-2B6E-D6A99E7FB208}"/>
              </a:ext>
            </a:extLst>
          </p:cNvPr>
          <p:cNvSpPr txBox="1"/>
          <p:nvPr/>
        </p:nvSpPr>
        <p:spPr>
          <a:xfrm>
            <a:off x="1013731" y="4789125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To support UK farming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3225852-6807-E21B-9433-E5D4BBCA8B8B}"/>
              </a:ext>
            </a:extLst>
          </p:cNvPr>
          <p:cNvSpPr/>
          <p:nvPr/>
        </p:nvSpPr>
        <p:spPr>
          <a:xfrm>
            <a:off x="701264" y="515435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9E3FE2-5AA3-F75A-9248-8FACC87BAAB9}"/>
              </a:ext>
            </a:extLst>
          </p:cNvPr>
          <p:cNvSpPr txBox="1"/>
          <p:nvPr/>
        </p:nvSpPr>
        <p:spPr>
          <a:xfrm>
            <a:off x="1013733" y="5080585"/>
            <a:ext cx="26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To meet growing demand </a:t>
            </a:r>
            <a:b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for exotic/high-value foods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E21614C-ED7B-51A3-7722-A19D35B477A4}"/>
              </a:ext>
            </a:extLst>
          </p:cNvPr>
          <p:cNvSpPr/>
          <p:nvPr/>
        </p:nvSpPr>
        <p:spPr>
          <a:xfrm>
            <a:off x="701264" y="55354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E19CF7-B8FA-82D5-DC4E-8CB8B6724917}"/>
              </a:ext>
            </a:extLst>
          </p:cNvPr>
          <p:cNvSpPr txBox="1"/>
          <p:nvPr/>
        </p:nvSpPr>
        <p:spPr>
          <a:xfrm>
            <a:off x="1013734" y="5481597"/>
            <a:ext cx="272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Because it’s cheaper to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grow all food in the UK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5E3029D-42FC-C2EC-185F-D461B58BAD5F}"/>
              </a:ext>
            </a:extLst>
          </p:cNvPr>
          <p:cNvSpPr/>
          <p:nvPr/>
        </p:nvSpPr>
        <p:spPr>
          <a:xfrm>
            <a:off x="3314735" y="381326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3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05BB4E-28B8-2A6B-B6B2-9B07A6E690A2}"/>
              </a:ext>
            </a:extLst>
          </p:cNvPr>
          <p:cNvSpPr txBox="1"/>
          <p:nvPr/>
        </p:nvSpPr>
        <p:spPr>
          <a:xfrm>
            <a:off x="3631146" y="3784285"/>
            <a:ext cx="316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is one impact of organic farming on the environment?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B89BB7D-9CA0-FF32-C848-A0A978A7AAC4}"/>
              </a:ext>
            </a:extLst>
          </p:cNvPr>
          <p:cNvSpPr/>
          <p:nvPr/>
        </p:nvSpPr>
        <p:spPr>
          <a:xfrm>
            <a:off x="3735472" y="436057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18BBD9-C98C-A33C-83BC-D77E0B13A1C6}"/>
              </a:ext>
            </a:extLst>
          </p:cNvPr>
          <p:cNvSpPr txBox="1"/>
          <p:nvPr/>
        </p:nvSpPr>
        <p:spPr>
          <a:xfrm>
            <a:off x="4053288" y="4378658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Increases chemical use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516DF4D-D3D0-580A-4139-5668DA04F533}"/>
              </a:ext>
            </a:extLst>
          </p:cNvPr>
          <p:cNvSpPr/>
          <p:nvPr/>
        </p:nvSpPr>
        <p:spPr>
          <a:xfrm>
            <a:off x="3735472" y="47465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96A6A6-0814-BECB-33AC-C6441E7FE032}"/>
              </a:ext>
            </a:extLst>
          </p:cNvPr>
          <p:cNvSpPr txBox="1"/>
          <p:nvPr/>
        </p:nvSpPr>
        <p:spPr>
          <a:xfrm>
            <a:off x="4052456" y="4689885"/>
            <a:ext cx="252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Reduces pollution and </a:t>
            </a:r>
            <a:b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chemical runoff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839983D5-2E6A-A5C1-458C-00397BFAC34B}"/>
              </a:ext>
            </a:extLst>
          </p:cNvPr>
          <p:cNvSpPr/>
          <p:nvPr/>
        </p:nvSpPr>
        <p:spPr>
          <a:xfrm>
            <a:off x="3735472" y="512769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229FEA-E163-2578-7CBB-2C3A1CF5C844}"/>
              </a:ext>
            </a:extLst>
          </p:cNvPr>
          <p:cNvSpPr txBox="1"/>
          <p:nvPr/>
        </p:nvSpPr>
        <p:spPr>
          <a:xfrm>
            <a:off x="4053288" y="5141469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Uses more fertilisers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3E892DA-DE37-5454-A110-7FBD95D8BC2A}"/>
              </a:ext>
            </a:extLst>
          </p:cNvPr>
          <p:cNvSpPr/>
          <p:nvPr/>
        </p:nvSpPr>
        <p:spPr>
          <a:xfrm>
            <a:off x="3735472" y="550881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934FF3-13BC-4430-9BBD-E1A1EE9F490B}"/>
              </a:ext>
            </a:extLst>
          </p:cNvPr>
          <p:cNvSpPr txBox="1"/>
          <p:nvPr/>
        </p:nvSpPr>
        <p:spPr>
          <a:xfrm>
            <a:off x="4052713" y="5527570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Increases energy production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42347B-491D-F557-E3B8-40DDC6AB3D45}"/>
              </a:ext>
            </a:extLst>
          </p:cNvPr>
          <p:cNvSpPr/>
          <p:nvPr/>
        </p:nvSpPr>
        <p:spPr>
          <a:xfrm>
            <a:off x="282999" y="598754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3BB3B2-D2B4-2881-5042-9B0F200C9EBD}"/>
              </a:ext>
            </a:extLst>
          </p:cNvPr>
          <p:cNvSpPr txBox="1"/>
          <p:nvPr/>
        </p:nvSpPr>
        <p:spPr>
          <a:xfrm>
            <a:off x="599409" y="6001430"/>
            <a:ext cx="597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of the following is a reason for buying seasonal food locally?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171F4CD-710E-2BA7-595A-CB589D37B586}"/>
              </a:ext>
            </a:extLst>
          </p:cNvPr>
          <p:cNvSpPr/>
          <p:nvPr/>
        </p:nvSpPr>
        <p:spPr>
          <a:xfrm>
            <a:off x="700532" y="651978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64C06B-E1C3-1462-2815-0E690235E92D}"/>
              </a:ext>
            </a:extLst>
          </p:cNvPr>
          <p:cNvSpPr txBox="1"/>
          <p:nvPr/>
        </p:nvSpPr>
        <p:spPr>
          <a:xfrm>
            <a:off x="1012901" y="6458601"/>
            <a:ext cx="27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It supports global   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supermarkets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B0E68E0-0883-4BF7-632C-B988C4EA72D9}"/>
              </a:ext>
            </a:extLst>
          </p:cNvPr>
          <p:cNvSpPr/>
          <p:nvPr/>
        </p:nvSpPr>
        <p:spPr>
          <a:xfrm>
            <a:off x="700532" y="690579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E1DA38-811E-C72C-EBE0-9A6A669EFC15}"/>
              </a:ext>
            </a:extLst>
          </p:cNvPr>
          <p:cNvSpPr txBox="1"/>
          <p:nvPr/>
        </p:nvSpPr>
        <p:spPr>
          <a:xfrm>
            <a:off x="1003127" y="6922321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It reduces food miles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3B48D08-DEDC-1277-32E6-184DC6C038F3}"/>
              </a:ext>
            </a:extLst>
          </p:cNvPr>
          <p:cNvSpPr/>
          <p:nvPr/>
        </p:nvSpPr>
        <p:spPr>
          <a:xfrm>
            <a:off x="3874162" y="651577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91361E-C22A-C73F-EA35-574C3BAEFA3E}"/>
              </a:ext>
            </a:extLst>
          </p:cNvPr>
          <p:cNvSpPr txBox="1"/>
          <p:nvPr/>
        </p:nvSpPr>
        <p:spPr>
          <a:xfrm>
            <a:off x="4191978" y="6539909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It lowers carbon emissions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DAEAA10-03A2-0DDA-ABEE-C63171340E66}"/>
              </a:ext>
            </a:extLst>
          </p:cNvPr>
          <p:cNvSpPr/>
          <p:nvPr/>
        </p:nvSpPr>
        <p:spPr>
          <a:xfrm>
            <a:off x="3874162" y="69017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AA8890-CF3C-6C74-E205-5720D167886D}"/>
              </a:ext>
            </a:extLst>
          </p:cNvPr>
          <p:cNvSpPr txBox="1"/>
          <p:nvPr/>
        </p:nvSpPr>
        <p:spPr>
          <a:xfrm>
            <a:off x="4191979" y="6824017"/>
            <a:ext cx="246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It encourages pesticide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use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949339F-7C71-D311-3250-A29B9267CB39}"/>
              </a:ext>
            </a:extLst>
          </p:cNvPr>
          <p:cNvSpPr txBox="1"/>
          <p:nvPr/>
        </p:nvSpPr>
        <p:spPr>
          <a:xfrm>
            <a:off x="5575650" y="7324440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oods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7AEF4E-C2FF-20C7-3533-A6E8D181FB49}"/>
              </a:ext>
            </a:extLst>
          </p:cNvPr>
          <p:cNvSpPr txBox="1"/>
          <p:nvPr/>
        </p:nvSpPr>
        <p:spPr>
          <a:xfrm>
            <a:off x="2773277" y="7540056"/>
            <a:ext cx="1418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egetables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3D016A-47A2-08B3-CB7C-CE9B1C276C54}"/>
              </a:ext>
            </a:extLst>
          </p:cNvPr>
          <p:cNvSpPr txBox="1"/>
          <p:nvPr/>
        </p:nvSpPr>
        <p:spPr>
          <a:xfrm>
            <a:off x="2182293" y="7746004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ICs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59C41D-6FBD-F4A4-F61B-29A5B7D1C91C}"/>
              </a:ext>
            </a:extLst>
          </p:cNvPr>
          <p:cNvSpPr txBox="1"/>
          <p:nvPr/>
        </p:nvSpPr>
        <p:spPr>
          <a:xfrm>
            <a:off x="4048236" y="7954459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arbon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EB1E7D-FAE4-C52B-7DF2-5987E24CA856}"/>
              </a:ext>
            </a:extLst>
          </p:cNvPr>
          <p:cNvSpPr txBox="1"/>
          <p:nvPr/>
        </p:nvSpPr>
        <p:spPr>
          <a:xfrm>
            <a:off x="1029159" y="8172545"/>
            <a:ext cx="1541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upermarkets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B0F245E-1E1E-09B5-53CB-2A81988E9885}"/>
              </a:ext>
            </a:extLst>
          </p:cNvPr>
          <p:cNvSpPr txBox="1"/>
          <p:nvPr/>
        </p:nvSpPr>
        <p:spPr>
          <a:xfrm>
            <a:off x="5213909" y="8592750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ages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111A1A0-5F9A-45F4-CF25-FCEA3BC347CF}"/>
              </a:ext>
            </a:extLst>
          </p:cNvPr>
          <p:cNvSpPr txBox="1"/>
          <p:nvPr/>
        </p:nvSpPr>
        <p:spPr>
          <a:xfrm>
            <a:off x="3166270" y="8380051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ear</a:t>
            </a:r>
          </a:p>
        </p:txBody>
      </p:sp>
      <p:pic>
        <p:nvPicPr>
          <p:cNvPr id="87" name="Picture 86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C75A1FE3-9EBC-A5B5-540D-466F328495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390" y="8991032"/>
            <a:ext cx="697131" cy="697131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990B386A-9042-0C0F-38B2-2AE1DBADDF00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2411" y="5085288"/>
            <a:ext cx="352257" cy="352257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E7B27E5A-3522-D074-369D-00A8636F13F2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61595" y="4692687"/>
            <a:ext cx="352257" cy="352257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9DD5D778-0ECA-BD8E-8017-FF35DB7A11B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29040" y="6452997"/>
            <a:ext cx="352257" cy="3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7CDE1-D5F8-5FD5-C0F1-C207A6957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A8D2523-9D16-2151-BC60-DCB7A7968507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BF468D-DB93-68D8-0019-D1610816C5FC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3D7249C-0A61-B2A5-5D5C-77E4CC2779BD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5BBBE2F-EA18-847C-CD9E-BAFCA21764C6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6FA8BA9-9BD7-93F0-BCCA-0BF5F79CDF57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C82197E-5CC6-6988-26B5-F7A0A7F949F9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B0AB7345-EA6A-82BC-3DAD-EBF354BF1A56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B26F1085-875C-6836-C275-F134F818868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186CC504-0341-C412-7B6D-C5F6D4DD9158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140A4CC-B399-BAB3-41DC-8E06FDE182E6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C4668A-B8AC-8FF1-0E26-3CD7D31286E2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3404F8A-699E-A7BA-D1C1-0489379E57B3}"/>
              </a:ext>
            </a:extLst>
          </p:cNvPr>
          <p:cNvSpPr txBox="1"/>
          <p:nvPr/>
        </p:nvSpPr>
        <p:spPr>
          <a:xfrm>
            <a:off x="864107" y="1283927"/>
            <a:ext cx="537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Demand for food in the UK</a:t>
            </a:r>
            <a:endParaRPr lang="en-GB" sz="28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948F70-55B5-0525-0EC5-C67B48ED0E7A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4BAF15-2304-624F-C035-91E0729089B8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946EE1A-2034-EA75-180C-9461A2951244}"/>
              </a:ext>
            </a:extLst>
          </p:cNvPr>
          <p:cNvSpPr/>
          <p:nvPr/>
        </p:nvSpPr>
        <p:spPr>
          <a:xfrm>
            <a:off x="267913" y="188979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A3AD8C-7019-D446-665F-BB2BEC7D073D}"/>
              </a:ext>
            </a:extLst>
          </p:cNvPr>
          <p:cNvSpPr txBox="1"/>
          <p:nvPr/>
        </p:nvSpPr>
        <p:spPr>
          <a:xfrm>
            <a:off x="584324" y="1903686"/>
            <a:ext cx="5970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Complete the table to show one advantage and one disadvantage of each factor.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5C0E32-2D0D-6BE1-3EC6-CCC9C71A264E}"/>
              </a:ext>
            </a:extLst>
          </p:cNvPr>
          <p:cNvSpPr txBox="1"/>
          <p:nvPr/>
        </p:nvSpPr>
        <p:spPr>
          <a:xfrm>
            <a:off x="584324" y="2832888"/>
            <a:ext cx="371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Importing </a:t>
            </a:r>
            <a:b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food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A7FBEC-8173-04C2-DB1F-26DE965A36BE}"/>
              </a:ext>
            </a:extLst>
          </p:cNvPr>
          <p:cNvSpPr txBox="1"/>
          <p:nvPr/>
        </p:nvSpPr>
        <p:spPr>
          <a:xfrm>
            <a:off x="592516" y="3502517"/>
            <a:ext cx="102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Buying local produce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8BCC7F-395E-5324-5AC9-A25D52F30CD1}"/>
              </a:ext>
            </a:extLst>
          </p:cNvPr>
          <p:cNvSpPr txBox="1"/>
          <p:nvPr/>
        </p:nvSpPr>
        <p:spPr>
          <a:xfrm>
            <a:off x="1619146" y="2384525"/>
            <a:ext cx="2336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Advantage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311E91-DE31-653F-220F-B391AC412B6F}"/>
              </a:ext>
            </a:extLst>
          </p:cNvPr>
          <p:cNvSpPr txBox="1"/>
          <p:nvPr/>
        </p:nvSpPr>
        <p:spPr>
          <a:xfrm>
            <a:off x="4091094" y="2390880"/>
            <a:ext cx="2576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Disadvantage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CD22E58-EA75-DCF3-1A06-9932F566D609}"/>
              </a:ext>
            </a:extLst>
          </p:cNvPr>
          <p:cNvSpPr/>
          <p:nvPr/>
        </p:nvSpPr>
        <p:spPr>
          <a:xfrm>
            <a:off x="1557795" y="2721659"/>
            <a:ext cx="2469357" cy="678169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A54332B-873F-C4B2-EC5C-259ACFCD0DEC}"/>
              </a:ext>
            </a:extLst>
          </p:cNvPr>
          <p:cNvSpPr/>
          <p:nvPr/>
        </p:nvSpPr>
        <p:spPr>
          <a:xfrm>
            <a:off x="4143406" y="2721659"/>
            <a:ext cx="2472329" cy="678169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ECC5484-5990-D903-0C22-534C930E2C6B}"/>
              </a:ext>
            </a:extLst>
          </p:cNvPr>
          <p:cNvSpPr/>
          <p:nvPr/>
        </p:nvSpPr>
        <p:spPr>
          <a:xfrm>
            <a:off x="1557796" y="3490852"/>
            <a:ext cx="2469350" cy="678169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A64214F-6750-0117-4086-352FF8D627DA}"/>
              </a:ext>
            </a:extLst>
          </p:cNvPr>
          <p:cNvSpPr/>
          <p:nvPr/>
        </p:nvSpPr>
        <p:spPr>
          <a:xfrm>
            <a:off x="4141580" y="3490852"/>
            <a:ext cx="2475627" cy="678169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C666FA-EEBA-3713-33C8-F2C4E70FC6F7}"/>
              </a:ext>
            </a:extLst>
          </p:cNvPr>
          <p:cNvSpPr txBox="1"/>
          <p:nvPr/>
        </p:nvSpPr>
        <p:spPr>
          <a:xfrm>
            <a:off x="1527566" y="2812925"/>
            <a:ext cx="246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Wider variety of food all year round.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688F993-87BF-27A0-0769-58C821A7CAA8}"/>
              </a:ext>
            </a:extLst>
          </p:cNvPr>
          <p:cNvSpPr txBox="1"/>
          <p:nvPr/>
        </p:nvSpPr>
        <p:spPr>
          <a:xfrm>
            <a:off x="1527566" y="3568975"/>
            <a:ext cx="246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Supports local farmers and economy.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206406D-306E-3A96-4614-990CC27508F5}"/>
              </a:ext>
            </a:extLst>
          </p:cNvPr>
          <p:cNvSpPr txBox="1"/>
          <p:nvPr/>
        </p:nvSpPr>
        <p:spPr>
          <a:xfrm>
            <a:off x="4131120" y="2819955"/>
            <a:ext cx="261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High food miles increase carbon emissions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1217E6A-F462-090A-C692-C048EB522DA9}"/>
              </a:ext>
            </a:extLst>
          </p:cNvPr>
          <p:cNvSpPr txBox="1"/>
          <p:nvPr/>
        </p:nvSpPr>
        <p:spPr>
          <a:xfrm>
            <a:off x="4122146" y="3568975"/>
            <a:ext cx="246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May be more expensive or limited in variety.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FEAA487-4005-D931-47DE-0444AEEE9788}"/>
              </a:ext>
            </a:extLst>
          </p:cNvPr>
          <p:cNvSpPr/>
          <p:nvPr/>
        </p:nvSpPr>
        <p:spPr>
          <a:xfrm>
            <a:off x="282999" y="429557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7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26A6516-2ADC-D184-37A6-0DD2390C5BED}"/>
              </a:ext>
            </a:extLst>
          </p:cNvPr>
          <p:cNvSpPr txBox="1"/>
          <p:nvPr/>
        </p:nvSpPr>
        <p:spPr>
          <a:xfrm>
            <a:off x="599410" y="4309460"/>
            <a:ext cx="302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do we mean by “food miles”?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4A5EF6A-EC86-CAD4-1DB3-DA12F9F05949}"/>
              </a:ext>
            </a:extLst>
          </p:cNvPr>
          <p:cNvSpPr/>
          <p:nvPr/>
        </p:nvSpPr>
        <p:spPr>
          <a:xfrm>
            <a:off x="701264" y="486552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0F894D6-EA37-57C1-8B64-5C097EAB960D}"/>
              </a:ext>
            </a:extLst>
          </p:cNvPr>
          <p:cNvSpPr txBox="1"/>
          <p:nvPr/>
        </p:nvSpPr>
        <p:spPr>
          <a:xfrm>
            <a:off x="1012901" y="4783178"/>
            <a:ext cx="241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The distance people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travel to buy food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94EDD936-1537-C896-4C1B-5CFF7D3C6A96}"/>
              </a:ext>
            </a:extLst>
          </p:cNvPr>
          <p:cNvSpPr/>
          <p:nvPr/>
        </p:nvSpPr>
        <p:spPr>
          <a:xfrm>
            <a:off x="701264" y="525152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FCC9C3-C303-18C0-FAB0-E4EB50BB3FEC}"/>
              </a:ext>
            </a:extLst>
          </p:cNvPr>
          <p:cNvSpPr txBox="1"/>
          <p:nvPr/>
        </p:nvSpPr>
        <p:spPr>
          <a:xfrm>
            <a:off x="1013732" y="5185779"/>
            <a:ext cx="252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The price of food at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different distances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D6EA83A-ABB3-39D0-A133-ABE6DDB8013F}"/>
              </a:ext>
            </a:extLst>
          </p:cNvPr>
          <p:cNvSpPr/>
          <p:nvPr/>
        </p:nvSpPr>
        <p:spPr>
          <a:xfrm>
            <a:off x="701264" y="56326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F26E657-61D7-94A9-5AAC-F9B3E4AA233F}"/>
              </a:ext>
            </a:extLst>
          </p:cNvPr>
          <p:cNvSpPr txBox="1"/>
          <p:nvPr/>
        </p:nvSpPr>
        <p:spPr>
          <a:xfrm>
            <a:off x="1013733" y="5558884"/>
            <a:ext cx="26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How many meals people </a:t>
            </a:r>
            <a:b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eat per day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1F37DC4-AFEF-0366-6584-A5DAA80D1797}"/>
              </a:ext>
            </a:extLst>
          </p:cNvPr>
          <p:cNvSpPr/>
          <p:nvPr/>
        </p:nvSpPr>
        <p:spPr>
          <a:xfrm>
            <a:off x="701264" y="601377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5735716-0C2E-FA05-8924-7303C840B690}"/>
              </a:ext>
            </a:extLst>
          </p:cNvPr>
          <p:cNvSpPr txBox="1"/>
          <p:nvPr/>
        </p:nvSpPr>
        <p:spPr>
          <a:xfrm>
            <a:off x="1013734" y="5959896"/>
            <a:ext cx="272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The distance food travels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from producer to consumer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E16A97D-24B0-1846-8108-C5060D8CEAE6}"/>
              </a:ext>
            </a:extLst>
          </p:cNvPr>
          <p:cNvSpPr/>
          <p:nvPr/>
        </p:nvSpPr>
        <p:spPr>
          <a:xfrm>
            <a:off x="3314735" y="429156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8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40A0A4F-5477-4BD7-D7E4-921DE4098E9B}"/>
              </a:ext>
            </a:extLst>
          </p:cNvPr>
          <p:cNvSpPr txBox="1"/>
          <p:nvPr/>
        </p:nvSpPr>
        <p:spPr>
          <a:xfrm>
            <a:off x="3631146" y="4262584"/>
            <a:ext cx="316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Tick three reasons why demand for seasonal and exotic food has increased in the UK: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D52C2399-4A33-5D36-083B-68904FB16622}"/>
              </a:ext>
            </a:extLst>
          </p:cNvPr>
          <p:cNvSpPr/>
          <p:nvPr/>
        </p:nvSpPr>
        <p:spPr>
          <a:xfrm>
            <a:off x="3735472" y="519265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D11318F-51BB-B977-EB71-9AF86ACCC0AB}"/>
              </a:ext>
            </a:extLst>
          </p:cNvPr>
          <p:cNvSpPr txBox="1"/>
          <p:nvPr/>
        </p:nvSpPr>
        <p:spPr>
          <a:xfrm>
            <a:off x="4053289" y="5107326"/>
            <a:ext cx="258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People want to eat food </a:t>
            </a:r>
            <a:b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they tried overseas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B19BCB07-5357-FEC2-5586-E8AE4793420A}"/>
              </a:ext>
            </a:extLst>
          </p:cNvPr>
          <p:cNvSpPr/>
          <p:nvPr/>
        </p:nvSpPr>
        <p:spPr>
          <a:xfrm>
            <a:off x="3735472" y="557865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0AD6082-7C2E-0FE6-A9FE-7793C68D0F67}"/>
              </a:ext>
            </a:extLst>
          </p:cNvPr>
          <p:cNvSpPr txBox="1"/>
          <p:nvPr/>
        </p:nvSpPr>
        <p:spPr>
          <a:xfrm>
            <a:off x="4052456" y="5521970"/>
            <a:ext cx="252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UK farmers have stopped </a:t>
            </a:r>
            <a:b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growing traditional crops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42519C3B-9DF5-6F3E-D20E-ACE3E5297023}"/>
              </a:ext>
            </a:extLst>
          </p:cNvPr>
          <p:cNvSpPr/>
          <p:nvPr/>
        </p:nvSpPr>
        <p:spPr>
          <a:xfrm>
            <a:off x="3735472" y="595978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EDD6ACD-B18B-A492-C01E-1B0E14B8188C}"/>
              </a:ext>
            </a:extLst>
          </p:cNvPr>
          <p:cNvSpPr txBox="1"/>
          <p:nvPr/>
        </p:nvSpPr>
        <p:spPr>
          <a:xfrm>
            <a:off x="4053288" y="5886466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Supermarkets import food </a:t>
            </a:r>
            <a:b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providing year-round choice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DD5A7D99-265C-3602-42BA-EF3E8B98E6C7}"/>
              </a:ext>
            </a:extLst>
          </p:cNvPr>
          <p:cNvSpPr/>
          <p:nvPr/>
        </p:nvSpPr>
        <p:spPr>
          <a:xfrm>
            <a:off x="3735472" y="634090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06AB25A-3A87-294D-005D-70A8CCDEBA08}"/>
              </a:ext>
            </a:extLst>
          </p:cNvPr>
          <p:cNvSpPr txBox="1"/>
          <p:nvPr/>
        </p:nvSpPr>
        <p:spPr>
          <a:xfrm>
            <a:off x="4052713" y="6261681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British food is no longer </a:t>
            </a:r>
            <a:b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available in winter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96" name="Graphic 95">
            <a:extLst>
              <a:ext uri="{FF2B5EF4-FFF2-40B4-BE49-F238E27FC236}">
                <a16:creationId xmlns:a16="http://schemas.microsoft.com/office/drawing/2014/main" id="{C0B654A0-3E2A-EA85-95A3-469537108F4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7118" y="5952102"/>
            <a:ext cx="352257" cy="352257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38587CE1-F498-2F74-5C80-1C050FFCB9C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8863" y="5133649"/>
            <a:ext cx="352257" cy="352257"/>
          </a:xfrm>
          <a:prstGeom prst="rect">
            <a:avLst/>
          </a:prstGeom>
        </p:spPr>
      </p:pic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49199C1-FD16-CB30-23F9-52F4D56AB888}"/>
              </a:ext>
            </a:extLst>
          </p:cNvPr>
          <p:cNvSpPr/>
          <p:nvPr/>
        </p:nvSpPr>
        <p:spPr>
          <a:xfrm>
            <a:off x="3735472" y="672757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13D399C-FCA4-85C6-F1B9-05A2E457B9FE}"/>
              </a:ext>
            </a:extLst>
          </p:cNvPr>
          <p:cNvSpPr txBox="1"/>
          <p:nvPr/>
        </p:nvSpPr>
        <p:spPr>
          <a:xfrm>
            <a:off x="4052455" y="6670882"/>
            <a:ext cx="292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E. Rising incomes = people can </a:t>
            </a:r>
            <a:b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afford a wider range of food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BE0E3BB1-6A2D-CD33-14F9-458B5ED96A04}"/>
              </a:ext>
            </a:extLst>
          </p:cNvPr>
          <p:cNvSpPr/>
          <p:nvPr/>
        </p:nvSpPr>
        <p:spPr>
          <a:xfrm>
            <a:off x="3735472" y="710869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1690C1A-AC7B-EC01-EB3F-BB9BB3FE7A77}"/>
              </a:ext>
            </a:extLst>
          </p:cNvPr>
          <p:cNvSpPr txBox="1"/>
          <p:nvPr/>
        </p:nvSpPr>
        <p:spPr>
          <a:xfrm>
            <a:off x="4053288" y="7122466"/>
            <a:ext cx="292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UK law bans out-of-season </a:t>
            </a:r>
            <a:b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   food</a:t>
            </a:r>
          </a:p>
        </p:txBody>
      </p:sp>
      <p:pic>
        <p:nvPicPr>
          <p:cNvPr id="106" name="Graphic 105">
            <a:extLst>
              <a:ext uri="{FF2B5EF4-FFF2-40B4-BE49-F238E27FC236}">
                <a16:creationId xmlns:a16="http://schemas.microsoft.com/office/drawing/2014/main" id="{55996FD1-156C-DFC5-8323-900969BCB07B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1595" y="6673684"/>
            <a:ext cx="352257" cy="352257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41841528-F09E-4367-830A-33B61CE0235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2750" y="5900231"/>
            <a:ext cx="352257" cy="352257"/>
          </a:xfrm>
          <a:prstGeom prst="rect">
            <a:avLst/>
          </a:prstGeom>
        </p:spPr>
      </p:pic>
      <p:sp>
        <p:nvSpPr>
          <p:cNvPr id="108" name="Oval 107">
            <a:extLst>
              <a:ext uri="{FF2B5EF4-FFF2-40B4-BE49-F238E27FC236}">
                <a16:creationId xmlns:a16="http://schemas.microsoft.com/office/drawing/2014/main" id="{8C7A4810-AF13-41E7-BCA1-644CDDB4022A}"/>
              </a:ext>
            </a:extLst>
          </p:cNvPr>
          <p:cNvSpPr/>
          <p:nvPr/>
        </p:nvSpPr>
        <p:spPr>
          <a:xfrm>
            <a:off x="286236" y="779859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noProof="0" dirty="0">
              <a:latin typeface="Bobby Jones Soft Regular" pitchFamily="2" charset="7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8545BDA-D8E2-F661-6045-DC7398B58660}"/>
              </a:ext>
            </a:extLst>
          </p:cNvPr>
          <p:cNvSpPr txBox="1"/>
          <p:nvPr/>
        </p:nvSpPr>
        <p:spPr>
          <a:xfrm>
            <a:off x="602646" y="7735892"/>
            <a:ext cx="5970511" cy="1676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There has been a growing demand for o_________ produce in the UK. This is because many c_________ are concerned about the use of c_________ in food production. Organic food is often more e_________, but people are willing to pay more for fewer additives and lower e______________ impact.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348DBA1-D20D-E958-C4ED-285B68D56AC7}"/>
              </a:ext>
            </a:extLst>
          </p:cNvPr>
          <p:cNvSpPr txBox="1"/>
          <p:nvPr/>
        </p:nvSpPr>
        <p:spPr>
          <a:xfrm>
            <a:off x="4372066" y="7792359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rganic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8B833B4-661B-C930-993B-94CFB5E6C860}"/>
              </a:ext>
            </a:extLst>
          </p:cNvPr>
          <p:cNvSpPr txBox="1"/>
          <p:nvPr/>
        </p:nvSpPr>
        <p:spPr>
          <a:xfrm>
            <a:off x="3552439" y="8106631"/>
            <a:ext cx="1541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onsumers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D95A8B-F5FE-FE54-3DDF-5F37C50BA862}"/>
              </a:ext>
            </a:extLst>
          </p:cNvPr>
          <p:cNvSpPr txBox="1"/>
          <p:nvPr/>
        </p:nvSpPr>
        <p:spPr>
          <a:xfrm>
            <a:off x="2330174" y="8419613"/>
            <a:ext cx="1541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hemicals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7D62301-92F7-0273-902C-B5C6866B435C}"/>
              </a:ext>
            </a:extLst>
          </p:cNvPr>
          <p:cNvSpPr txBox="1"/>
          <p:nvPr/>
        </p:nvSpPr>
        <p:spPr>
          <a:xfrm>
            <a:off x="2515955" y="8750241"/>
            <a:ext cx="1541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xpensive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0D4AD3D-0F03-3FA5-67D3-2ADB6EBBD84E}"/>
              </a:ext>
            </a:extLst>
          </p:cNvPr>
          <p:cNvSpPr txBox="1"/>
          <p:nvPr/>
        </p:nvSpPr>
        <p:spPr>
          <a:xfrm>
            <a:off x="4122146" y="9064940"/>
            <a:ext cx="1541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nvironmental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A2978B2-3419-DCFB-28E8-32661D664B9F}"/>
              </a:ext>
            </a:extLst>
          </p:cNvPr>
          <p:cNvSpPr txBox="1"/>
          <p:nvPr/>
        </p:nvSpPr>
        <p:spPr>
          <a:xfrm>
            <a:off x="283787" y="7807232"/>
            <a:ext cx="45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Bobby Jones Soft Regular" pitchFamily="2" charset="77"/>
                <a:ea typeface="Gaegu Bold"/>
                <a:cs typeface="Cavolini" panose="020B0604020202020204" pitchFamily="34" charset="0"/>
                <a:sym typeface="Gaegu Bold"/>
              </a:rPr>
              <a:t>10</a:t>
            </a:r>
            <a:endParaRPr lang="en-GB" sz="1200" b="1" noProof="0" dirty="0">
              <a:solidFill>
                <a:schemeClr val="bg1"/>
              </a:solidFill>
              <a:latin typeface="Bobby Jones Soft Regular" pitchFamily="2" charset="77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7967C57-DA36-201A-0C1F-ABF765A540E3}"/>
              </a:ext>
            </a:extLst>
          </p:cNvPr>
          <p:cNvSpPr/>
          <p:nvPr/>
        </p:nvSpPr>
        <p:spPr>
          <a:xfrm>
            <a:off x="272088" y="647318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9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AB612EC-07C1-DA84-1FF6-7E9FB2C2986A}"/>
              </a:ext>
            </a:extLst>
          </p:cNvPr>
          <p:cNvSpPr txBox="1"/>
          <p:nvPr/>
        </p:nvSpPr>
        <p:spPr>
          <a:xfrm>
            <a:off x="588499" y="6444207"/>
            <a:ext cx="31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Organic produce is…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94D4352-4579-B391-92C0-3D5D4C541C6A}"/>
              </a:ext>
            </a:extLst>
          </p:cNvPr>
          <p:cNvSpPr txBox="1"/>
          <p:nvPr/>
        </p:nvSpPr>
        <p:spPr>
          <a:xfrm>
            <a:off x="596067" y="6678815"/>
            <a:ext cx="33596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food grown using environmentally and animal-friendly methods without artificial fertilisers, pesticides, </a:t>
            </a:r>
            <a:b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or synthetic additives.</a:t>
            </a:r>
          </a:p>
        </p:txBody>
      </p:sp>
    </p:spTree>
    <p:extLst>
      <p:ext uri="{BB962C8B-B14F-4D97-AF65-F5344CB8AC3E}">
        <p14:creationId xmlns:p14="http://schemas.microsoft.com/office/powerpoint/2010/main" val="416681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CABE-EAF5-0098-F26A-0C487002C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9F352DD-01F4-C404-D257-55A5AAF8ADB7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B2A316B-C883-C466-1CDD-4E0538E65ADB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A599FB-F30A-DD3F-27BF-1C85039FA7F9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05F1253-C12C-73D7-5C44-A5E119C2A1C7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C970DB4-1EC2-1C40-7012-A08B987636AA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E74859A3-C023-54A8-1A55-841CF9B05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CCDA2AD-D12C-39EB-B67D-533C238A68A5}"/>
              </a:ext>
            </a:extLst>
          </p:cNvPr>
          <p:cNvSpPr/>
          <p:nvPr/>
        </p:nvSpPr>
        <p:spPr>
          <a:xfrm>
            <a:off x="292964" y="688706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A89B9F-5A48-0EAE-3080-DAE6C83A6677}"/>
              </a:ext>
            </a:extLst>
          </p:cNvPr>
          <p:cNvSpPr txBox="1"/>
          <p:nvPr/>
        </p:nvSpPr>
        <p:spPr>
          <a:xfrm>
            <a:off x="179954" y="7107759"/>
            <a:ext cx="6616719" cy="186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UK imports large amounts of food, which increases food miles and therefore carbon dioxide e__________. This adds to people’s overall  c__________ footprint. Many c__________ are now choosing to buy food from l_________ sources instead. Although locally sourced food can sometimes be more e__________, it reduces reliance on food that has been </a:t>
            </a:r>
            <a:r>
              <a:rPr lang="en-US" sz="13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</a:t>
            </a:r>
            <a:r>
              <a:rPr lang="en-US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__________ from other countries.</a:t>
            </a:r>
            <a:endParaRPr lang="en-GB" sz="13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CC8DB1-1F5F-2BC6-69B7-5EA1F644CB8D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98E4459-5FE9-CE57-F1E3-0A4A789871C6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D605E9BC-0CF9-E670-9D56-6BB8FE5E3FA8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70803537-8A97-09EF-3844-77CC8AB590B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9450D9D7-B84F-D9EE-C884-C82CB4C199D3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3B4F2B5-4D68-E80A-3EDD-71F86ABEB264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BA8842-BE1D-4390-37B5-8F60E255819A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2FE7E8F-12D0-02B1-D60B-EC70F3F2250F}"/>
              </a:ext>
            </a:extLst>
          </p:cNvPr>
          <p:cNvSpPr txBox="1"/>
          <p:nvPr/>
        </p:nvSpPr>
        <p:spPr>
          <a:xfrm>
            <a:off x="1099202" y="1231389"/>
            <a:ext cx="486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Carbon Footprints, Food Miles and the move towards local sourcing of food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5EA64C-6F4C-74E8-3538-C01F43EB5724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0421A8-F3E2-9F64-A2F2-22027A289BF9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05B6F-3951-084B-B32A-C83D73270089}"/>
              </a:ext>
            </a:extLst>
          </p:cNvPr>
          <p:cNvSpPr txBox="1"/>
          <p:nvPr/>
        </p:nvSpPr>
        <p:spPr>
          <a:xfrm>
            <a:off x="602752" y="1913374"/>
            <a:ext cx="58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Draw lines to match the term to its correct description.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717AD-2493-4FF9-5BFF-81CAD50D9C40}"/>
              </a:ext>
            </a:extLst>
          </p:cNvPr>
          <p:cNvSpPr txBox="1"/>
          <p:nvPr/>
        </p:nvSpPr>
        <p:spPr>
          <a:xfrm>
            <a:off x="313222" y="2211575"/>
            <a:ext cx="17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Carbon Footprint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E2FB2-3469-978C-F88F-A8059DCF5E08}"/>
              </a:ext>
            </a:extLst>
          </p:cNvPr>
          <p:cNvSpPr txBox="1"/>
          <p:nvPr/>
        </p:nvSpPr>
        <p:spPr>
          <a:xfrm>
            <a:off x="2302679" y="2212055"/>
            <a:ext cx="425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distance food travels from where it is grown to where it is eaten.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3FE93-0362-4FC6-28A2-1CD8D2EC9C71}"/>
              </a:ext>
            </a:extLst>
          </p:cNvPr>
          <p:cNvSpPr txBox="1"/>
          <p:nvPr/>
        </p:nvSpPr>
        <p:spPr>
          <a:xfrm>
            <a:off x="295803" y="2740041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Food miles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9B3BAF-8F5B-64EB-3DFA-C2E7059679A7}"/>
              </a:ext>
            </a:extLst>
          </p:cNvPr>
          <p:cNvSpPr txBox="1"/>
          <p:nvPr/>
        </p:nvSpPr>
        <p:spPr>
          <a:xfrm>
            <a:off x="295803" y="3266038"/>
            <a:ext cx="1677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Local sourcing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90C765-63E9-E89D-FF9F-E7376B30DA16}"/>
              </a:ext>
            </a:extLst>
          </p:cNvPr>
          <p:cNvSpPr txBox="1"/>
          <p:nvPr/>
        </p:nvSpPr>
        <p:spPr>
          <a:xfrm>
            <a:off x="2302679" y="2740554"/>
            <a:ext cx="414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Buying food produced close to where it is consumed.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3B6EA6-D4BC-AEF5-00EF-DD3D7F332C69}"/>
              </a:ext>
            </a:extLst>
          </p:cNvPr>
          <p:cNvSpPr txBox="1"/>
          <p:nvPr/>
        </p:nvSpPr>
        <p:spPr>
          <a:xfrm>
            <a:off x="2302679" y="3266518"/>
            <a:ext cx="437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total greenhouse gases released by an activity, product or country.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AF0756-E2A0-1D14-9EA4-F0B2658A8ED4}"/>
              </a:ext>
            </a:extLst>
          </p:cNvPr>
          <p:cNvSpPr/>
          <p:nvPr/>
        </p:nvSpPr>
        <p:spPr>
          <a:xfrm>
            <a:off x="282999" y="381727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2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DE80ECD-931B-804A-1630-0E3E4406B972}"/>
              </a:ext>
            </a:extLst>
          </p:cNvPr>
          <p:cNvSpPr/>
          <p:nvPr/>
        </p:nvSpPr>
        <p:spPr>
          <a:xfrm>
            <a:off x="419819" y="436057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EEC89A-FAF5-6EAA-6F25-F6EF1BEB472D}"/>
              </a:ext>
            </a:extLst>
          </p:cNvPr>
          <p:cNvSpPr txBox="1"/>
          <p:nvPr/>
        </p:nvSpPr>
        <p:spPr>
          <a:xfrm>
            <a:off x="737060" y="4342980"/>
            <a:ext cx="319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reduce variety of food available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8585DD8-798F-1496-CC40-CC960F1EEA3E}"/>
              </a:ext>
            </a:extLst>
          </p:cNvPr>
          <p:cNvSpPr/>
          <p:nvPr/>
        </p:nvSpPr>
        <p:spPr>
          <a:xfrm>
            <a:off x="419819" y="47465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1D6718-7348-9D34-9B5C-68FD07840969}"/>
              </a:ext>
            </a:extLst>
          </p:cNvPr>
          <p:cNvSpPr txBox="1"/>
          <p:nvPr/>
        </p:nvSpPr>
        <p:spPr>
          <a:xfrm>
            <a:off x="735911" y="4733562"/>
            <a:ext cx="319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increase greenhouse gas emissions from transport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6B900C8-7026-0A8C-83DF-0BFF56DBA81A}"/>
              </a:ext>
            </a:extLst>
          </p:cNvPr>
          <p:cNvSpPr/>
          <p:nvPr/>
        </p:nvSpPr>
        <p:spPr>
          <a:xfrm>
            <a:off x="419819" y="512769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072F3E-9DEA-72C6-F0E8-2442F765C279}"/>
              </a:ext>
            </a:extLst>
          </p:cNvPr>
          <p:cNvSpPr txBox="1"/>
          <p:nvPr/>
        </p:nvSpPr>
        <p:spPr>
          <a:xfrm>
            <a:off x="735911" y="5174004"/>
            <a:ext cx="3063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</a:t>
            </a:r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always make food cheaper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EA00D0A-6590-BBE6-36CB-F886D198BF72}"/>
              </a:ext>
            </a:extLst>
          </p:cNvPr>
          <p:cNvSpPr/>
          <p:nvPr/>
        </p:nvSpPr>
        <p:spPr>
          <a:xfrm>
            <a:off x="419819" y="550881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5E44A7-E3BF-4B30-8458-F5E10D6FE9DA}"/>
              </a:ext>
            </a:extLst>
          </p:cNvPr>
          <p:cNvSpPr txBox="1"/>
          <p:nvPr/>
        </p:nvSpPr>
        <p:spPr>
          <a:xfrm>
            <a:off x="754431" y="5563254"/>
            <a:ext cx="3096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</a:t>
            </a:r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They support local farmers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815B62C-1C38-E0CC-311E-93D1E7B98680}"/>
              </a:ext>
            </a:extLst>
          </p:cNvPr>
          <p:cNvSpPr/>
          <p:nvPr/>
        </p:nvSpPr>
        <p:spPr>
          <a:xfrm>
            <a:off x="3314735" y="381326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3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E02ADF-4DE8-050A-D5B9-6F6448590CD9}"/>
              </a:ext>
            </a:extLst>
          </p:cNvPr>
          <p:cNvSpPr/>
          <p:nvPr/>
        </p:nvSpPr>
        <p:spPr>
          <a:xfrm>
            <a:off x="3735472" y="436057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57BA573-06D8-0183-01D6-4349FD5140B4}"/>
              </a:ext>
            </a:extLst>
          </p:cNvPr>
          <p:cNvSpPr/>
          <p:nvPr/>
        </p:nvSpPr>
        <p:spPr>
          <a:xfrm>
            <a:off x="3735472" y="47465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B55C9FE-1732-0E3A-6A6D-2D4BFBA9B6D0}"/>
              </a:ext>
            </a:extLst>
          </p:cNvPr>
          <p:cNvSpPr/>
          <p:nvPr/>
        </p:nvSpPr>
        <p:spPr>
          <a:xfrm>
            <a:off x="3735472" y="512769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EE614CA-2467-46CD-21DC-6444962C566C}"/>
              </a:ext>
            </a:extLst>
          </p:cNvPr>
          <p:cNvSpPr/>
          <p:nvPr/>
        </p:nvSpPr>
        <p:spPr>
          <a:xfrm>
            <a:off x="3735472" y="550881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01A87B-4A08-6F2F-D81E-ED82540F85E8}"/>
              </a:ext>
            </a:extLst>
          </p:cNvPr>
          <p:cNvSpPr/>
          <p:nvPr/>
        </p:nvSpPr>
        <p:spPr>
          <a:xfrm>
            <a:off x="282999" y="598754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28AA95-60A8-41C2-81E9-1DA8DCEC4E6A}"/>
              </a:ext>
            </a:extLst>
          </p:cNvPr>
          <p:cNvSpPr txBox="1"/>
          <p:nvPr/>
        </p:nvSpPr>
        <p:spPr>
          <a:xfrm>
            <a:off x="599409" y="6001430"/>
            <a:ext cx="597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percentage of UK greenhouse gas emissions is thought to come from the food industry?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20B0591-9580-83B1-A3B8-5D6C9874216B}"/>
              </a:ext>
            </a:extLst>
          </p:cNvPr>
          <p:cNvSpPr/>
          <p:nvPr/>
        </p:nvSpPr>
        <p:spPr>
          <a:xfrm>
            <a:off x="900361" y="655983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A0E3DD-CEE4-3F6A-A746-00ED8A666703}"/>
              </a:ext>
            </a:extLst>
          </p:cNvPr>
          <p:cNvSpPr txBox="1"/>
          <p:nvPr/>
        </p:nvSpPr>
        <p:spPr>
          <a:xfrm>
            <a:off x="1266433" y="6591002"/>
            <a:ext cx="2786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1%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F5EB748-EDA4-E239-3526-903218053F2D}"/>
              </a:ext>
            </a:extLst>
          </p:cNvPr>
          <p:cNvSpPr/>
          <p:nvPr/>
        </p:nvSpPr>
        <p:spPr>
          <a:xfrm>
            <a:off x="2000421" y="656687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B1D343-DA57-DDAD-3554-9EF7D3845D7C}"/>
              </a:ext>
            </a:extLst>
          </p:cNvPr>
          <p:cNvSpPr txBox="1"/>
          <p:nvPr/>
        </p:nvSpPr>
        <p:spPr>
          <a:xfrm>
            <a:off x="2403357" y="6608754"/>
            <a:ext cx="1024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10%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E9DD55D-35E2-D3D7-94F3-70EC78EAC027}"/>
              </a:ext>
            </a:extLst>
          </p:cNvPr>
          <p:cNvSpPr/>
          <p:nvPr/>
        </p:nvSpPr>
        <p:spPr>
          <a:xfrm>
            <a:off x="3264566" y="656687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E29041-6E67-9F1F-53E2-E2DDA2AE64D6}"/>
              </a:ext>
            </a:extLst>
          </p:cNvPr>
          <p:cNvSpPr txBox="1"/>
          <p:nvPr/>
        </p:nvSpPr>
        <p:spPr>
          <a:xfrm>
            <a:off x="3677038" y="6577595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25%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0B0F2F5-0C45-6BE4-3DBF-9E632472EBDA}"/>
              </a:ext>
            </a:extLst>
          </p:cNvPr>
          <p:cNvSpPr/>
          <p:nvPr/>
        </p:nvSpPr>
        <p:spPr>
          <a:xfrm>
            <a:off x="4596681" y="656493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5D45D9-2FA8-8E95-B568-6EB5828D3620}"/>
              </a:ext>
            </a:extLst>
          </p:cNvPr>
          <p:cNvSpPr txBox="1"/>
          <p:nvPr/>
        </p:nvSpPr>
        <p:spPr>
          <a:xfrm>
            <a:off x="4923726" y="6591002"/>
            <a:ext cx="15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50%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2175C2-B120-31B9-7EAB-149CEE932629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863764" y="2473665"/>
            <a:ext cx="438915" cy="415358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24E62D-C9E6-539B-3773-717AF42B557F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1863764" y="3002164"/>
            <a:ext cx="438915" cy="383231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C856F27-C5E7-53FF-28B0-AEB6708403C0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1852936" y="2414732"/>
            <a:ext cx="449743" cy="1113396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Graphic 64">
            <a:extLst>
              <a:ext uri="{FF2B5EF4-FFF2-40B4-BE49-F238E27FC236}">
                <a16:creationId xmlns:a16="http://schemas.microsoft.com/office/drawing/2014/main" id="{5226E99B-114D-80A1-1770-889EAFB20B7B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732" y="4674824"/>
            <a:ext cx="352257" cy="35225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B7DB646-D45C-05BC-0712-34F1713E920D}"/>
              </a:ext>
            </a:extLst>
          </p:cNvPr>
          <p:cNvSpPr txBox="1"/>
          <p:nvPr/>
        </p:nvSpPr>
        <p:spPr>
          <a:xfrm>
            <a:off x="4053288" y="4378658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Food is fresher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432234-AC6A-004D-9035-FD821DA6F7C2}"/>
              </a:ext>
            </a:extLst>
          </p:cNvPr>
          <p:cNvSpPr txBox="1"/>
          <p:nvPr/>
        </p:nvSpPr>
        <p:spPr>
          <a:xfrm>
            <a:off x="4041653" y="4714123"/>
            <a:ext cx="252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It lowers carbon emissions 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F9EAC43-2E42-3CA4-EB0E-48CD7648BEB9}"/>
              </a:ext>
            </a:extLst>
          </p:cNvPr>
          <p:cNvSpPr txBox="1"/>
          <p:nvPr/>
        </p:nvSpPr>
        <p:spPr>
          <a:xfrm>
            <a:off x="4053288" y="5141469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Fewer chemicals are used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6B9A227-2D2F-7998-309E-583302D8F7DE}"/>
              </a:ext>
            </a:extLst>
          </p:cNvPr>
          <p:cNvSpPr txBox="1"/>
          <p:nvPr/>
        </p:nvSpPr>
        <p:spPr>
          <a:xfrm>
            <a:off x="4052713" y="5527570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Seasonal variety is reduced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708EB99-3929-E50F-A3B6-75503DA1D83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6582" y="5438140"/>
            <a:ext cx="352257" cy="352257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F43638DC-9E68-3FE0-7176-8AAB7F46377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10650" y="6498417"/>
            <a:ext cx="352257" cy="35225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31066A5-87AE-8E3D-EA6A-EA14F7CD7675}"/>
              </a:ext>
            </a:extLst>
          </p:cNvPr>
          <p:cNvSpPr txBox="1"/>
          <p:nvPr/>
        </p:nvSpPr>
        <p:spPr>
          <a:xfrm>
            <a:off x="2510331" y="7443371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missions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C45159E-5C48-0FCB-8575-A26DAC78A70D}"/>
              </a:ext>
            </a:extLst>
          </p:cNvPr>
          <p:cNvSpPr txBox="1"/>
          <p:nvPr/>
        </p:nvSpPr>
        <p:spPr>
          <a:xfrm>
            <a:off x="287742" y="7753184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arbon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3D2CD41-A0A2-335A-7B83-F29F70172062}"/>
              </a:ext>
            </a:extLst>
          </p:cNvPr>
          <p:cNvSpPr txBox="1"/>
          <p:nvPr/>
        </p:nvSpPr>
        <p:spPr>
          <a:xfrm>
            <a:off x="2869317" y="7743717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onsumers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AC6BD67-7C93-1D7C-6945-673045ED0895}"/>
              </a:ext>
            </a:extLst>
          </p:cNvPr>
          <p:cNvSpPr txBox="1"/>
          <p:nvPr/>
        </p:nvSpPr>
        <p:spPr>
          <a:xfrm>
            <a:off x="742949" y="8045119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ocal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3C2FF8-DB9C-0D1B-3415-033934489E1F}"/>
              </a:ext>
            </a:extLst>
          </p:cNvPr>
          <p:cNvSpPr txBox="1"/>
          <p:nvPr/>
        </p:nvSpPr>
        <p:spPr>
          <a:xfrm>
            <a:off x="2077985" y="8338771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xpensive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C8DACB-DD5E-279E-3FCB-E4A3ED90873F}"/>
              </a:ext>
            </a:extLst>
          </p:cNvPr>
          <p:cNvSpPr txBox="1"/>
          <p:nvPr/>
        </p:nvSpPr>
        <p:spPr>
          <a:xfrm>
            <a:off x="716732" y="8636563"/>
            <a:ext cx="1120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mported</a:t>
            </a:r>
            <a:endParaRPr lang="en-GB" sz="1400" b="1" noProof="0" dirty="0">
              <a:solidFill>
                <a:srgbClr val="81A03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2A3C99-E167-B5C5-247B-BDB634141661}"/>
              </a:ext>
            </a:extLst>
          </p:cNvPr>
          <p:cNvSpPr/>
          <p:nvPr/>
        </p:nvSpPr>
        <p:spPr>
          <a:xfrm>
            <a:off x="286341" y="188968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1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96FFA6-F076-6415-1F7A-4AA5D0F9A5D1}"/>
              </a:ext>
            </a:extLst>
          </p:cNvPr>
          <p:cNvSpPr txBox="1"/>
          <p:nvPr/>
        </p:nvSpPr>
        <p:spPr>
          <a:xfrm>
            <a:off x="599410" y="3831161"/>
            <a:ext cx="302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Why are food miles considered a problem?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4A0465-20C9-C58C-3F12-7E5820D38D23}"/>
              </a:ext>
            </a:extLst>
          </p:cNvPr>
          <p:cNvSpPr txBox="1"/>
          <p:nvPr/>
        </p:nvSpPr>
        <p:spPr>
          <a:xfrm>
            <a:off x="3631146" y="3830315"/>
            <a:ext cx="316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is a disadvantage of local sourcing?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A486C3-0868-11C6-3263-5FC2671CF66F}"/>
              </a:ext>
            </a:extLst>
          </p:cNvPr>
          <p:cNvSpPr txBox="1"/>
          <p:nvPr/>
        </p:nvSpPr>
        <p:spPr>
          <a:xfrm rot="16200000">
            <a:off x="586207" y="9098204"/>
            <a:ext cx="8614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Carbon Footprints &amp; Food Miles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AA9DF042-D001-D6D5-F616-9430B0FC74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250" y="9001793"/>
            <a:ext cx="654448" cy="6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3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76A19-0D3A-054F-595E-651C7EAE4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D535F0F-58FA-16AF-0EC8-F93B7A780C8E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3DE120-B6C8-8E54-03E6-7E7376A27292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4937434-A556-FF4E-6711-96B59A2FE8D8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E8BC1F5-4833-697B-C5DE-422CEDE3CE81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5AAD551-1A6C-7D39-1766-E5ACBB36CC01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1DC89F-43EB-754D-F551-D3E85F35CF1B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9A746294-26DA-7564-C436-B48AA2E59BE8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4F7DD2E1-DE33-2FA4-B698-663757EFF1FB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FC789E7F-4FD0-38D6-32B8-48E7021513E7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ADEAC3D-EDC5-644F-4D17-4D763D469DF4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A46703-4305-D588-CA6F-208C292EF1C8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E3B4262-7414-3127-DB5B-6202ED9D9EF3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4BB9B8-6251-29AE-A867-646DA93B1411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6B3B33-D4ED-C950-4B79-81D155234E16}"/>
              </a:ext>
            </a:extLst>
          </p:cNvPr>
          <p:cNvSpPr/>
          <p:nvPr/>
        </p:nvSpPr>
        <p:spPr>
          <a:xfrm>
            <a:off x="267913" y="188979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B21F367-608A-5EC2-586A-4430D9093DBF}"/>
              </a:ext>
            </a:extLst>
          </p:cNvPr>
          <p:cNvSpPr/>
          <p:nvPr/>
        </p:nvSpPr>
        <p:spPr>
          <a:xfrm>
            <a:off x="282999" y="429557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7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88D7CB8-4359-218F-0278-425F3CED8282}"/>
              </a:ext>
            </a:extLst>
          </p:cNvPr>
          <p:cNvSpPr txBox="1"/>
          <p:nvPr/>
        </p:nvSpPr>
        <p:spPr>
          <a:xfrm>
            <a:off x="599410" y="4243559"/>
            <a:ext cx="27837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of these is an example of reducing food miles?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64D8D6F7-FD88-ABEA-E274-5ED60FAC63F8}"/>
              </a:ext>
            </a:extLst>
          </p:cNvPr>
          <p:cNvSpPr/>
          <p:nvPr/>
        </p:nvSpPr>
        <p:spPr>
          <a:xfrm>
            <a:off x="409805" y="485386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0FA47D-B24F-4293-7162-718CF081685E}"/>
              </a:ext>
            </a:extLst>
          </p:cNvPr>
          <p:cNvSpPr txBox="1"/>
          <p:nvPr/>
        </p:nvSpPr>
        <p:spPr>
          <a:xfrm>
            <a:off x="724322" y="4809572"/>
            <a:ext cx="286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Eating strawberries imported from Spain in December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D85F8CB4-5F56-B57A-8E75-B1C6DF5BE350}"/>
              </a:ext>
            </a:extLst>
          </p:cNvPr>
          <p:cNvSpPr/>
          <p:nvPr/>
        </p:nvSpPr>
        <p:spPr>
          <a:xfrm>
            <a:off x="409805" y="523986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66BCE3C-2754-67F6-0F4C-2DF7A45657C8}"/>
              </a:ext>
            </a:extLst>
          </p:cNvPr>
          <p:cNvSpPr txBox="1"/>
          <p:nvPr/>
        </p:nvSpPr>
        <p:spPr>
          <a:xfrm>
            <a:off x="725153" y="5212173"/>
            <a:ext cx="279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Buying apples from a UK orchard in autumn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1219B49-215E-FF12-7B42-43AF22639A3A}"/>
              </a:ext>
            </a:extLst>
          </p:cNvPr>
          <p:cNvSpPr/>
          <p:nvPr/>
        </p:nvSpPr>
        <p:spPr>
          <a:xfrm>
            <a:off x="409805" y="562098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E63333F-F9AA-2DF1-EA28-0A31626211E1}"/>
              </a:ext>
            </a:extLst>
          </p:cNvPr>
          <p:cNvSpPr txBox="1"/>
          <p:nvPr/>
        </p:nvSpPr>
        <p:spPr>
          <a:xfrm>
            <a:off x="725155" y="5585278"/>
            <a:ext cx="286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Importing bananas from South America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EA4EDCB2-4768-569B-EF19-DD93ACD05D87}"/>
              </a:ext>
            </a:extLst>
          </p:cNvPr>
          <p:cNvSpPr/>
          <p:nvPr/>
        </p:nvSpPr>
        <p:spPr>
          <a:xfrm>
            <a:off x="409805" y="600211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44A9475-BBD9-5998-9570-F43B55F2D01C}"/>
              </a:ext>
            </a:extLst>
          </p:cNvPr>
          <p:cNvSpPr txBox="1"/>
          <p:nvPr/>
        </p:nvSpPr>
        <p:spPr>
          <a:xfrm>
            <a:off x="725156" y="5986291"/>
            <a:ext cx="279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Eating mangoes all year round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09932A4-993D-093F-E0EB-C3C866FA0F85}"/>
              </a:ext>
            </a:extLst>
          </p:cNvPr>
          <p:cNvSpPr/>
          <p:nvPr/>
        </p:nvSpPr>
        <p:spPr>
          <a:xfrm>
            <a:off x="3412433" y="426589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8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F18A861-9691-CAC0-C88B-F1095D34C1AA}"/>
              </a:ext>
            </a:extLst>
          </p:cNvPr>
          <p:cNvSpPr txBox="1"/>
          <p:nvPr/>
        </p:nvSpPr>
        <p:spPr>
          <a:xfrm>
            <a:off x="3666903" y="4222879"/>
            <a:ext cx="316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Put the following stages in order of their contribution to the carbon footprint of food (1 = smallest, 3 = largest).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5CE1567-5C68-4F97-A8D1-AC8561156F22}"/>
              </a:ext>
            </a:extLst>
          </p:cNvPr>
          <p:cNvSpPr/>
          <p:nvPr/>
        </p:nvSpPr>
        <p:spPr>
          <a:xfrm>
            <a:off x="3735472" y="519265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1CE17FB-7D65-9344-792E-4468BE4A7D66}"/>
              </a:ext>
            </a:extLst>
          </p:cNvPr>
          <p:cNvSpPr txBox="1"/>
          <p:nvPr/>
        </p:nvSpPr>
        <p:spPr>
          <a:xfrm>
            <a:off x="4040588" y="5195237"/>
            <a:ext cx="258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Transport and distribution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7526EE76-B930-6E53-56FA-6270E46DDE0B}"/>
              </a:ext>
            </a:extLst>
          </p:cNvPr>
          <p:cNvSpPr/>
          <p:nvPr/>
        </p:nvSpPr>
        <p:spPr>
          <a:xfrm>
            <a:off x="3735472" y="557865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5BC2422-1FFE-E6CC-0E10-8A341AF02B58}"/>
              </a:ext>
            </a:extLst>
          </p:cNvPr>
          <p:cNvSpPr txBox="1"/>
          <p:nvPr/>
        </p:nvSpPr>
        <p:spPr>
          <a:xfrm>
            <a:off x="4052456" y="5597265"/>
            <a:ext cx="2521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</a:t>
            </a:r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Farming and production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78824A7B-CB5D-523F-A7C8-D19235AE1F63}"/>
              </a:ext>
            </a:extLst>
          </p:cNvPr>
          <p:cNvSpPr/>
          <p:nvPr/>
        </p:nvSpPr>
        <p:spPr>
          <a:xfrm>
            <a:off x="3735472" y="595978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828E604-6468-3B8A-0F0D-F65781364E03}"/>
              </a:ext>
            </a:extLst>
          </p:cNvPr>
          <p:cNvSpPr txBox="1"/>
          <p:nvPr/>
        </p:nvSpPr>
        <p:spPr>
          <a:xfrm>
            <a:off x="4052456" y="5969295"/>
            <a:ext cx="292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Storage and processing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ADC36BF-1ACB-409E-C92B-E7378F52CC9E}"/>
              </a:ext>
            </a:extLst>
          </p:cNvPr>
          <p:cNvSpPr/>
          <p:nvPr/>
        </p:nvSpPr>
        <p:spPr>
          <a:xfrm>
            <a:off x="279257" y="646990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9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25C96-540C-76E0-906B-CEF60495CF90}"/>
              </a:ext>
            </a:extLst>
          </p:cNvPr>
          <p:cNvSpPr txBox="1"/>
          <p:nvPr/>
        </p:nvSpPr>
        <p:spPr>
          <a:xfrm>
            <a:off x="584324" y="1792697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8B4F5-88FC-44E9-510E-8DE5B9515365}"/>
              </a:ext>
            </a:extLst>
          </p:cNvPr>
          <p:cNvSpPr txBox="1"/>
          <p:nvPr/>
        </p:nvSpPr>
        <p:spPr>
          <a:xfrm>
            <a:off x="234403" y="2146600"/>
            <a:ext cx="4963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Food miles only measure the distance food travels by plane.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B0AE6-40AD-C23E-1D90-97735F1294BA}"/>
              </a:ext>
            </a:extLst>
          </p:cNvPr>
          <p:cNvSpPr txBox="1"/>
          <p:nvPr/>
        </p:nvSpPr>
        <p:spPr>
          <a:xfrm>
            <a:off x="201772" y="2617952"/>
            <a:ext cx="50628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Buying local produce helps support nearby farmers.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F35DA-F917-D9D0-FDC6-1D8DE54C1783}"/>
              </a:ext>
            </a:extLst>
          </p:cNvPr>
          <p:cNvSpPr txBox="1"/>
          <p:nvPr/>
        </p:nvSpPr>
        <p:spPr>
          <a:xfrm>
            <a:off x="211712" y="3137776"/>
            <a:ext cx="5011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Carbon footprints include emissions from farming, processing, and transporting food.</a:t>
            </a:r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157F5D2E-42D3-6D1D-9FE6-BF0496481790}"/>
              </a:ext>
            </a:extLst>
          </p:cNvPr>
          <p:cNvSpPr/>
          <p:nvPr/>
        </p:nvSpPr>
        <p:spPr>
          <a:xfrm>
            <a:off x="5249667" y="22070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3D961AA1-C33D-7039-4331-31CCF7E3FC7F}"/>
              </a:ext>
            </a:extLst>
          </p:cNvPr>
          <p:cNvSpPr/>
          <p:nvPr/>
        </p:nvSpPr>
        <p:spPr>
          <a:xfrm>
            <a:off x="6051431" y="221181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34">
            <a:extLst>
              <a:ext uri="{FF2B5EF4-FFF2-40B4-BE49-F238E27FC236}">
                <a16:creationId xmlns:a16="http://schemas.microsoft.com/office/drawing/2014/main" id="{D60B4F7C-4629-AA17-D173-F755FDB51EDB}"/>
              </a:ext>
            </a:extLst>
          </p:cNvPr>
          <p:cNvSpPr/>
          <p:nvPr/>
        </p:nvSpPr>
        <p:spPr>
          <a:xfrm>
            <a:off x="5249667" y="271048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ounded Rectangle 37">
            <a:extLst>
              <a:ext uri="{FF2B5EF4-FFF2-40B4-BE49-F238E27FC236}">
                <a16:creationId xmlns:a16="http://schemas.microsoft.com/office/drawing/2014/main" id="{5CACC416-FF1B-1606-443F-1869448AFAF6}"/>
              </a:ext>
            </a:extLst>
          </p:cNvPr>
          <p:cNvSpPr/>
          <p:nvPr/>
        </p:nvSpPr>
        <p:spPr>
          <a:xfrm>
            <a:off x="6051431" y="271525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ounded Rectangle 38">
            <a:extLst>
              <a:ext uri="{FF2B5EF4-FFF2-40B4-BE49-F238E27FC236}">
                <a16:creationId xmlns:a16="http://schemas.microsoft.com/office/drawing/2014/main" id="{D6D85B85-9D2D-D90F-4FE4-86EDB86EB19A}"/>
              </a:ext>
            </a:extLst>
          </p:cNvPr>
          <p:cNvSpPr/>
          <p:nvPr/>
        </p:nvSpPr>
        <p:spPr>
          <a:xfrm>
            <a:off x="5252254" y="319983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40">
            <a:extLst>
              <a:ext uri="{FF2B5EF4-FFF2-40B4-BE49-F238E27FC236}">
                <a16:creationId xmlns:a16="http://schemas.microsoft.com/office/drawing/2014/main" id="{47651FE2-0323-5A89-ECB6-342A0E772579}"/>
              </a:ext>
            </a:extLst>
          </p:cNvPr>
          <p:cNvSpPr/>
          <p:nvPr/>
        </p:nvSpPr>
        <p:spPr>
          <a:xfrm>
            <a:off x="6054018" y="320460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A79A74-723D-0D25-0D57-4D84E65F64DD}"/>
              </a:ext>
            </a:extLst>
          </p:cNvPr>
          <p:cNvSpPr txBox="1"/>
          <p:nvPr/>
        </p:nvSpPr>
        <p:spPr>
          <a:xfrm>
            <a:off x="211712" y="3624571"/>
            <a:ext cx="482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All locally sourced food is cheaper than imported food.</a:t>
            </a:r>
          </a:p>
        </p:txBody>
      </p:sp>
      <p:sp>
        <p:nvSpPr>
          <p:cNvPr id="33" name="Rounded Rectangle 49">
            <a:extLst>
              <a:ext uri="{FF2B5EF4-FFF2-40B4-BE49-F238E27FC236}">
                <a16:creationId xmlns:a16="http://schemas.microsoft.com/office/drawing/2014/main" id="{2C022C86-097B-8976-EBA6-B9022D5324E1}"/>
              </a:ext>
            </a:extLst>
          </p:cNvPr>
          <p:cNvSpPr/>
          <p:nvPr/>
        </p:nvSpPr>
        <p:spPr>
          <a:xfrm>
            <a:off x="5252254" y="371030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ounded Rectangle 50">
            <a:extLst>
              <a:ext uri="{FF2B5EF4-FFF2-40B4-BE49-F238E27FC236}">
                <a16:creationId xmlns:a16="http://schemas.microsoft.com/office/drawing/2014/main" id="{2FBB3858-3BE4-7366-738E-1A7B6B1C22E9}"/>
              </a:ext>
            </a:extLst>
          </p:cNvPr>
          <p:cNvSpPr/>
          <p:nvPr/>
        </p:nvSpPr>
        <p:spPr>
          <a:xfrm>
            <a:off x="6054018" y="371507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7531E7-BB9B-9553-4256-8A403302EE5B}"/>
              </a:ext>
            </a:extLst>
          </p:cNvPr>
          <p:cNvSpPr txBox="1"/>
          <p:nvPr/>
        </p:nvSpPr>
        <p:spPr>
          <a:xfrm>
            <a:off x="3093815" y="6833402"/>
            <a:ext cx="1146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Benefit</a:t>
            </a:r>
            <a:endParaRPr lang="en-GB" sz="11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6" name="Rounded Rectangle 74">
            <a:extLst>
              <a:ext uri="{FF2B5EF4-FFF2-40B4-BE49-F238E27FC236}">
                <a16:creationId xmlns:a16="http://schemas.microsoft.com/office/drawing/2014/main" id="{B6F75691-6AC5-D96B-8262-FF2D2574BB54}"/>
              </a:ext>
            </a:extLst>
          </p:cNvPr>
          <p:cNvSpPr/>
          <p:nvPr/>
        </p:nvSpPr>
        <p:spPr>
          <a:xfrm>
            <a:off x="3554668" y="713533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F2E303-163C-CE90-6DE6-F41007981087}"/>
              </a:ext>
            </a:extLst>
          </p:cNvPr>
          <p:cNvSpPr txBox="1"/>
          <p:nvPr/>
        </p:nvSpPr>
        <p:spPr>
          <a:xfrm>
            <a:off x="210941" y="7075430"/>
            <a:ext cx="305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a) Reduces food miles and carbon footprint</a:t>
            </a:r>
          </a:p>
        </p:txBody>
      </p:sp>
      <p:sp>
        <p:nvSpPr>
          <p:cNvPr id="38" name="Rounded Rectangle 78">
            <a:extLst>
              <a:ext uri="{FF2B5EF4-FFF2-40B4-BE49-F238E27FC236}">
                <a16:creationId xmlns:a16="http://schemas.microsoft.com/office/drawing/2014/main" id="{1BD4554F-B2FD-D53E-AF4B-419C30E3FD6D}"/>
              </a:ext>
            </a:extLst>
          </p:cNvPr>
          <p:cNvSpPr/>
          <p:nvPr/>
        </p:nvSpPr>
        <p:spPr>
          <a:xfrm>
            <a:off x="3554668" y="760889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9" name="Rounded Rectangle 83">
            <a:extLst>
              <a:ext uri="{FF2B5EF4-FFF2-40B4-BE49-F238E27FC236}">
                <a16:creationId xmlns:a16="http://schemas.microsoft.com/office/drawing/2014/main" id="{AA5C6841-B2EA-4A4D-B8FA-8D1B4718FAC6}"/>
              </a:ext>
            </a:extLst>
          </p:cNvPr>
          <p:cNvSpPr/>
          <p:nvPr/>
        </p:nvSpPr>
        <p:spPr>
          <a:xfrm>
            <a:off x="3554668" y="807276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86">
            <a:extLst>
              <a:ext uri="{FF2B5EF4-FFF2-40B4-BE49-F238E27FC236}">
                <a16:creationId xmlns:a16="http://schemas.microsoft.com/office/drawing/2014/main" id="{C27E51F8-BB1D-0DFC-AD0A-3A902CDD0D00}"/>
              </a:ext>
            </a:extLst>
          </p:cNvPr>
          <p:cNvSpPr/>
          <p:nvPr/>
        </p:nvSpPr>
        <p:spPr>
          <a:xfrm>
            <a:off x="3554668" y="854633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1" name="Rounded Rectangle 87">
            <a:extLst>
              <a:ext uri="{FF2B5EF4-FFF2-40B4-BE49-F238E27FC236}">
                <a16:creationId xmlns:a16="http://schemas.microsoft.com/office/drawing/2014/main" id="{9ABE397D-5D57-FC3F-6261-1B2BAB9F1A04}"/>
              </a:ext>
            </a:extLst>
          </p:cNvPr>
          <p:cNvSpPr/>
          <p:nvPr/>
        </p:nvSpPr>
        <p:spPr>
          <a:xfrm>
            <a:off x="3549650" y="897832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4569B1-5511-5E44-E353-BBFF2A1DABE2}"/>
              </a:ext>
            </a:extLst>
          </p:cNvPr>
          <p:cNvSpPr txBox="1"/>
          <p:nvPr/>
        </p:nvSpPr>
        <p:spPr>
          <a:xfrm>
            <a:off x="191792" y="7533428"/>
            <a:ext cx="3131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b) Often more expensive for consumers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7383D2-D8E6-1FC5-16B7-86D111D73F9A}"/>
              </a:ext>
            </a:extLst>
          </p:cNvPr>
          <p:cNvSpPr txBox="1"/>
          <p:nvPr/>
        </p:nvSpPr>
        <p:spPr>
          <a:xfrm>
            <a:off x="183731" y="8063340"/>
            <a:ext cx="3131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c) Supports UK farmers and local economy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1E16F0-F5B7-1D84-C38E-F2B0FFF29C0A}"/>
              </a:ext>
            </a:extLst>
          </p:cNvPr>
          <p:cNvSpPr txBox="1"/>
          <p:nvPr/>
        </p:nvSpPr>
        <p:spPr>
          <a:xfrm>
            <a:off x="205416" y="8553500"/>
            <a:ext cx="3131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d) Less variety of foods year-round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EE81B6-3A72-BD5D-DA90-322BC0CC778D}"/>
              </a:ext>
            </a:extLst>
          </p:cNvPr>
          <p:cNvSpPr txBox="1"/>
          <p:nvPr/>
        </p:nvSpPr>
        <p:spPr>
          <a:xfrm>
            <a:off x="196197" y="8903308"/>
            <a:ext cx="339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e) Fresher food with fewer preservatives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FBE7CA-4DB9-7B34-3CA9-0D1CBBF9847A}"/>
              </a:ext>
            </a:extLst>
          </p:cNvPr>
          <p:cNvSpPr txBox="1"/>
          <p:nvPr/>
        </p:nvSpPr>
        <p:spPr>
          <a:xfrm>
            <a:off x="584324" y="6417327"/>
            <a:ext cx="6103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Tick the correct column(s) for each statement: does it describe a Benefit of local sourcing, a Disadvantage of local sourcing, or both?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4FEAE0-A1A6-6AE2-7020-1624C21A0FB2}"/>
              </a:ext>
            </a:extLst>
          </p:cNvPr>
          <p:cNvSpPr txBox="1"/>
          <p:nvPr/>
        </p:nvSpPr>
        <p:spPr>
          <a:xfrm>
            <a:off x="4136469" y="6844639"/>
            <a:ext cx="1290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Disadvantage</a:t>
            </a:r>
            <a:endParaRPr lang="en-GB" sz="11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E2C4FF-1620-3542-881A-69B0AE6D8323}"/>
              </a:ext>
            </a:extLst>
          </p:cNvPr>
          <p:cNvSpPr txBox="1"/>
          <p:nvPr/>
        </p:nvSpPr>
        <p:spPr>
          <a:xfrm>
            <a:off x="5282342" y="6875575"/>
            <a:ext cx="1287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Both</a:t>
            </a:r>
            <a:endParaRPr lang="en-GB" sz="11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1" name="Rounded Rectangle 74">
            <a:extLst>
              <a:ext uri="{FF2B5EF4-FFF2-40B4-BE49-F238E27FC236}">
                <a16:creationId xmlns:a16="http://schemas.microsoft.com/office/drawing/2014/main" id="{07850C24-1FAD-C51D-18CB-33753B7DBA92}"/>
              </a:ext>
            </a:extLst>
          </p:cNvPr>
          <p:cNvSpPr/>
          <p:nvPr/>
        </p:nvSpPr>
        <p:spPr>
          <a:xfrm>
            <a:off x="4695925" y="713533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Rounded Rectangle 78">
            <a:extLst>
              <a:ext uri="{FF2B5EF4-FFF2-40B4-BE49-F238E27FC236}">
                <a16:creationId xmlns:a16="http://schemas.microsoft.com/office/drawing/2014/main" id="{C595B9CF-4669-53B2-6CD3-046E2CB8C820}"/>
              </a:ext>
            </a:extLst>
          </p:cNvPr>
          <p:cNvSpPr/>
          <p:nvPr/>
        </p:nvSpPr>
        <p:spPr>
          <a:xfrm>
            <a:off x="4695925" y="760889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3" name="Rounded Rectangle 83">
            <a:extLst>
              <a:ext uri="{FF2B5EF4-FFF2-40B4-BE49-F238E27FC236}">
                <a16:creationId xmlns:a16="http://schemas.microsoft.com/office/drawing/2014/main" id="{8FDE4BD8-40EC-D325-E38D-90FF20B99D27}"/>
              </a:ext>
            </a:extLst>
          </p:cNvPr>
          <p:cNvSpPr/>
          <p:nvPr/>
        </p:nvSpPr>
        <p:spPr>
          <a:xfrm>
            <a:off x="4695925" y="807276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4" name="Rounded Rectangle 86">
            <a:extLst>
              <a:ext uri="{FF2B5EF4-FFF2-40B4-BE49-F238E27FC236}">
                <a16:creationId xmlns:a16="http://schemas.microsoft.com/office/drawing/2014/main" id="{13F5A369-A0AA-4D3D-F2D2-7D4A20321CCF}"/>
              </a:ext>
            </a:extLst>
          </p:cNvPr>
          <p:cNvSpPr/>
          <p:nvPr/>
        </p:nvSpPr>
        <p:spPr>
          <a:xfrm>
            <a:off x="4695925" y="854633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5" name="Rounded Rectangle 87">
            <a:extLst>
              <a:ext uri="{FF2B5EF4-FFF2-40B4-BE49-F238E27FC236}">
                <a16:creationId xmlns:a16="http://schemas.microsoft.com/office/drawing/2014/main" id="{EC23EA55-622F-86C5-F31E-A063B6D68443}"/>
              </a:ext>
            </a:extLst>
          </p:cNvPr>
          <p:cNvSpPr/>
          <p:nvPr/>
        </p:nvSpPr>
        <p:spPr>
          <a:xfrm>
            <a:off x="4690907" y="897832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6" name="Rounded Rectangle 74">
            <a:extLst>
              <a:ext uri="{FF2B5EF4-FFF2-40B4-BE49-F238E27FC236}">
                <a16:creationId xmlns:a16="http://schemas.microsoft.com/office/drawing/2014/main" id="{0E20517D-1414-BB53-D489-ABA7B12B7117}"/>
              </a:ext>
            </a:extLst>
          </p:cNvPr>
          <p:cNvSpPr/>
          <p:nvPr/>
        </p:nvSpPr>
        <p:spPr>
          <a:xfrm>
            <a:off x="5800096" y="714059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7" name="Rounded Rectangle 78">
            <a:extLst>
              <a:ext uri="{FF2B5EF4-FFF2-40B4-BE49-F238E27FC236}">
                <a16:creationId xmlns:a16="http://schemas.microsoft.com/office/drawing/2014/main" id="{BEABA179-A595-DDF7-37AB-6FDC950E4298}"/>
              </a:ext>
            </a:extLst>
          </p:cNvPr>
          <p:cNvSpPr/>
          <p:nvPr/>
        </p:nvSpPr>
        <p:spPr>
          <a:xfrm>
            <a:off x="5800096" y="76141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Rounded Rectangle 83">
            <a:extLst>
              <a:ext uri="{FF2B5EF4-FFF2-40B4-BE49-F238E27FC236}">
                <a16:creationId xmlns:a16="http://schemas.microsoft.com/office/drawing/2014/main" id="{7C76E79A-8BDE-54A9-5120-C9B2D5FF529E}"/>
              </a:ext>
            </a:extLst>
          </p:cNvPr>
          <p:cNvSpPr/>
          <p:nvPr/>
        </p:nvSpPr>
        <p:spPr>
          <a:xfrm>
            <a:off x="5800096" y="807802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1" name="Rounded Rectangle 86">
            <a:extLst>
              <a:ext uri="{FF2B5EF4-FFF2-40B4-BE49-F238E27FC236}">
                <a16:creationId xmlns:a16="http://schemas.microsoft.com/office/drawing/2014/main" id="{B0443D60-E94E-35E6-6328-C63DBF244418}"/>
              </a:ext>
            </a:extLst>
          </p:cNvPr>
          <p:cNvSpPr/>
          <p:nvPr/>
        </p:nvSpPr>
        <p:spPr>
          <a:xfrm>
            <a:off x="5800096" y="855159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2" name="Rounded Rectangle 87">
            <a:extLst>
              <a:ext uri="{FF2B5EF4-FFF2-40B4-BE49-F238E27FC236}">
                <a16:creationId xmlns:a16="http://schemas.microsoft.com/office/drawing/2014/main" id="{23E74982-5D60-3D2F-A220-40C9790446C8}"/>
              </a:ext>
            </a:extLst>
          </p:cNvPr>
          <p:cNvSpPr/>
          <p:nvPr/>
        </p:nvSpPr>
        <p:spPr>
          <a:xfrm>
            <a:off x="5795078" y="898359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710E9A5-530B-6BDF-1B26-099C66D2C2E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046" y="5177121"/>
            <a:ext cx="352257" cy="35225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0279E79-D462-D0CA-8888-F4227C8EA7A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3873" y="2639043"/>
            <a:ext cx="352257" cy="35225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739AEB6-F519-FAAF-9DE6-D87DF4677896}"/>
              </a:ext>
            </a:extLst>
          </p:cNvPr>
          <p:cNvSpPr txBox="1"/>
          <p:nvPr/>
        </p:nvSpPr>
        <p:spPr>
          <a:xfrm>
            <a:off x="4938463" y="1873106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F4E37F-F68B-6617-0727-E8D2EF845405}"/>
              </a:ext>
            </a:extLst>
          </p:cNvPr>
          <p:cNvSpPr txBox="1"/>
          <p:nvPr/>
        </p:nvSpPr>
        <p:spPr>
          <a:xfrm>
            <a:off x="5783172" y="1866842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335B9111-7890-ABA4-20A1-8A310E2AC36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86206" y="2132176"/>
            <a:ext cx="352257" cy="35225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1FDE319-34CC-4E14-D0EB-D20933F3480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2017" y="3128176"/>
            <a:ext cx="352257" cy="35225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308DBE8-9FBE-15D3-7E46-85642E14213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3829" y="3637248"/>
            <a:ext cx="352257" cy="35225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18848A9-DA7B-BDD9-D472-9395D35A837E}"/>
              </a:ext>
            </a:extLst>
          </p:cNvPr>
          <p:cNvSpPr txBox="1"/>
          <p:nvPr/>
        </p:nvSpPr>
        <p:spPr>
          <a:xfrm>
            <a:off x="3704464" y="5953907"/>
            <a:ext cx="38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276CD0-2672-A56F-2A9B-4B4677BE10DB}"/>
              </a:ext>
            </a:extLst>
          </p:cNvPr>
          <p:cNvSpPr txBox="1"/>
          <p:nvPr/>
        </p:nvSpPr>
        <p:spPr>
          <a:xfrm>
            <a:off x="3704464" y="5576724"/>
            <a:ext cx="38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3BDEC1-ABF7-C18D-15D2-8D927DA4EF37}"/>
              </a:ext>
            </a:extLst>
          </p:cNvPr>
          <p:cNvSpPr txBox="1"/>
          <p:nvPr/>
        </p:nvSpPr>
        <p:spPr>
          <a:xfrm>
            <a:off x="3704464" y="5204252"/>
            <a:ext cx="38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2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095F6104-D498-0154-2ECD-20D2C71596D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3326" y="7070855"/>
            <a:ext cx="352257" cy="352257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53B3847B-2133-8E9A-42AB-DE6650A6C719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34321" y="7542247"/>
            <a:ext cx="352257" cy="352257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A2CBAE2A-550E-93E8-D959-33017B1F815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1026" y="8002951"/>
            <a:ext cx="352257" cy="35225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9563BB42-B8AB-A089-617E-204B9C0AF7F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0855" y="8477582"/>
            <a:ext cx="352257" cy="35225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4CB1CC29-3285-B95B-6370-27C62E0BC447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9009" y="8908920"/>
            <a:ext cx="352257" cy="352257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522F5797-63E9-5561-ADE1-B7C02AAFC748}"/>
              </a:ext>
            </a:extLst>
          </p:cNvPr>
          <p:cNvSpPr txBox="1"/>
          <p:nvPr/>
        </p:nvSpPr>
        <p:spPr>
          <a:xfrm>
            <a:off x="1099202" y="1231389"/>
            <a:ext cx="486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Carbon Footprints, Food Miles and the move towards local sourcing of food</a:t>
            </a:r>
          </a:p>
        </p:txBody>
      </p:sp>
    </p:spTree>
    <p:extLst>
      <p:ext uri="{BB962C8B-B14F-4D97-AF65-F5344CB8AC3E}">
        <p14:creationId xmlns:p14="http://schemas.microsoft.com/office/powerpoint/2010/main" val="33678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57790-F315-3327-3C22-891569B59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7E31C64-9497-BD2D-CB08-908B295DCDF7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BE1AF2F-9B59-15D1-80CF-F34A53C1B332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31D0DFF-208A-B467-63A7-522C2426DF56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C1B7C15-2831-3B8B-45FB-F8B46829C55B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2A06820C-29F3-FA9D-B76C-DC05CB2A3DC8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F78B2309-7B5E-0F8B-A000-AFA2144CB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F11693E-099E-F370-5D19-FAC6F9656CF9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09F8A74-C606-1EFE-3976-1100923C8212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849DEB00-1185-0307-F614-C0627C9EAEA0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E28CC47E-B45B-506D-7BF0-864E957076E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23C2BB41-1728-5CB8-974C-9BB82685A011}"/>
              </a:ext>
            </a:extLst>
          </p:cNvPr>
          <p:cNvGrpSpPr/>
          <p:nvPr/>
        </p:nvGrpSpPr>
        <p:grpSpPr>
          <a:xfrm>
            <a:off x="1456953" y="315263"/>
            <a:ext cx="4168877" cy="376277"/>
            <a:chOff x="8407" y="-47625"/>
            <a:chExt cx="4752178" cy="548100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4EC8E8C4-0789-385A-9AAA-971389753C9C}"/>
                </a:ext>
              </a:extLst>
            </p:cNvPr>
            <p:cNvSpPr/>
            <p:nvPr/>
          </p:nvSpPr>
          <p:spPr>
            <a:xfrm>
              <a:off x="8407" y="0"/>
              <a:ext cx="4752178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EAAEEF-B5FE-E4D0-CED2-CB2D1407AE06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48EFA14-2FE8-7A3A-80EC-322CBFA21646}"/>
              </a:ext>
            </a:extLst>
          </p:cNvPr>
          <p:cNvSpPr txBox="1"/>
          <p:nvPr/>
        </p:nvSpPr>
        <p:spPr>
          <a:xfrm>
            <a:off x="111352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Challenge of Resource Management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7D0A01-890D-DDD8-56F3-989A1F584AE5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76A0A-8598-1A37-65D6-A31235E5871E}"/>
              </a:ext>
            </a:extLst>
          </p:cNvPr>
          <p:cNvSpPr txBox="1"/>
          <p:nvPr/>
        </p:nvSpPr>
        <p:spPr>
          <a:xfrm rot="16200000">
            <a:off x="639255" y="9044343"/>
            <a:ext cx="86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trend </a:t>
            </a:r>
            <a:r>
              <a:rPr lang="en-GB" sz="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GB" sz="700" noProof="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owards</a:t>
            </a:r>
            <a:r>
              <a:rPr lang="en-GB" sz="7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agribusiness</a:t>
            </a:r>
          </a:p>
          <a:p>
            <a:endParaRPr lang="en-GB" sz="700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4D8F0D-72DA-6A8D-B0BE-AB52F9F703DC}"/>
              </a:ext>
            </a:extLst>
          </p:cNvPr>
          <p:cNvSpPr/>
          <p:nvPr/>
        </p:nvSpPr>
        <p:spPr>
          <a:xfrm>
            <a:off x="277478" y="1888420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1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86B78A-30AD-487F-90BC-EF1A5EC45ED1}"/>
              </a:ext>
            </a:extLst>
          </p:cNvPr>
          <p:cNvSpPr txBox="1"/>
          <p:nvPr/>
        </p:nvSpPr>
        <p:spPr>
          <a:xfrm>
            <a:off x="593890" y="1885804"/>
            <a:ext cx="569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What is the term used to describe farms run like large industrial businesses?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8BC32BB-0BE9-96BD-0562-45234AC4B5EF}"/>
              </a:ext>
            </a:extLst>
          </p:cNvPr>
          <p:cNvSpPr/>
          <p:nvPr/>
        </p:nvSpPr>
        <p:spPr>
          <a:xfrm>
            <a:off x="701211" y="240205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0E7FE6-B490-2727-52BE-A8B74A90731D}"/>
              </a:ext>
            </a:extLst>
          </p:cNvPr>
          <p:cNvSpPr txBox="1"/>
          <p:nvPr/>
        </p:nvSpPr>
        <p:spPr>
          <a:xfrm>
            <a:off x="1037229" y="2416868"/>
            <a:ext cx="3198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Organic farming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0B24110-D97A-30D4-50DF-BAE1B424C6F6}"/>
              </a:ext>
            </a:extLst>
          </p:cNvPr>
          <p:cNvSpPr/>
          <p:nvPr/>
        </p:nvSpPr>
        <p:spPr>
          <a:xfrm>
            <a:off x="701211" y="278805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27AC5C-0545-87AF-AECC-DE2D31D0A88C}"/>
              </a:ext>
            </a:extLst>
          </p:cNvPr>
          <p:cNvSpPr txBox="1"/>
          <p:nvPr/>
        </p:nvSpPr>
        <p:spPr>
          <a:xfrm>
            <a:off x="1035823" y="2790997"/>
            <a:ext cx="319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Pastoral farming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53AED11-7DC5-05AF-0F32-BF1DB773AE24}"/>
              </a:ext>
            </a:extLst>
          </p:cNvPr>
          <p:cNvSpPr/>
          <p:nvPr/>
        </p:nvSpPr>
        <p:spPr>
          <a:xfrm>
            <a:off x="701211" y="316917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FDA948-E9CC-81F8-68D5-99D76CBA7D52}"/>
              </a:ext>
            </a:extLst>
          </p:cNvPr>
          <p:cNvSpPr txBox="1"/>
          <p:nvPr/>
        </p:nvSpPr>
        <p:spPr>
          <a:xfrm>
            <a:off x="1024657" y="3184021"/>
            <a:ext cx="3063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C. 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Agribusiness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4EF5DD5-1EE4-F5E0-1414-C2ACEA35DF80}"/>
              </a:ext>
            </a:extLst>
          </p:cNvPr>
          <p:cNvSpPr/>
          <p:nvPr/>
        </p:nvSpPr>
        <p:spPr>
          <a:xfrm>
            <a:off x="701211" y="355029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44B769-2091-C898-D836-F93762E15055}"/>
              </a:ext>
            </a:extLst>
          </p:cNvPr>
          <p:cNvSpPr txBox="1"/>
          <p:nvPr/>
        </p:nvSpPr>
        <p:spPr>
          <a:xfrm>
            <a:off x="1026887" y="3569418"/>
            <a:ext cx="309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D.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 living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EACDECF-06B0-7513-FEC8-E39F70F825A6}"/>
              </a:ext>
            </a:extLst>
          </p:cNvPr>
          <p:cNvSpPr txBox="1"/>
          <p:nvPr/>
        </p:nvSpPr>
        <p:spPr>
          <a:xfrm>
            <a:off x="1037229" y="1313177"/>
            <a:ext cx="486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Trend Towards Agribusiness</a:t>
            </a:r>
          </a:p>
        </p:txBody>
      </p:sp>
      <p:pic>
        <p:nvPicPr>
          <p:cNvPr id="47" name="Picture 46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A64AE6BF-178E-4D38-8181-3E3BDB808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15" y="9001793"/>
            <a:ext cx="655200" cy="655200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0078764-F679-AD8A-5963-BDFEB8D9CCEF}"/>
              </a:ext>
            </a:extLst>
          </p:cNvPr>
          <p:cNvSpPr/>
          <p:nvPr/>
        </p:nvSpPr>
        <p:spPr>
          <a:xfrm>
            <a:off x="314809" y="397367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0332C6-EB21-6F50-DB52-58B0C043209F}"/>
              </a:ext>
            </a:extLst>
          </p:cNvPr>
          <p:cNvSpPr txBox="1"/>
          <p:nvPr/>
        </p:nvSpPr>
        <p:spPr>
          <a:xfrm>
            <a:off x="245320" y="4199670"/>
            <a:ext cx="650068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[mechanisation, fertilisers, hedgerows, combine, factories]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EBF6CC-C1C3-896B-BE5A-C709A3726CA5}"/>
              </a:ext>
            </a:extLst>
          </p:cNvPr>
          <p:cNvSpPr txBox="1"/>
          <p:nvPr/>
        </p:nvSpPr>
        <p:spPr>
          <a:xfrm>
            <a:off x="578620" y="3988058"/>
            <a:ext cx="6138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Complete the sentences using the words from the box below.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AD8B54-9B7F-165B-0A50-F4931FCED024}"/>
              </a:ext>
            </a:extLst>
          </p:cNvPr>
          <p:cNvSpPr txBox="1"/>
          <p:nvPr/>
        </p:nvSpPr>
        <p:spPr>
          <a:xfrm>
            <a:off x="240478" y="4506413"/>
            <a:ext cx="6460978" cy="1999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Many agribusinesses use high levels of ______________ to reduce the need for manual labour. __________ are often removed to create larger fields. Chemical __________ and pesticides are commonly used to increase crop yields. Small family farms are sometimes forced to __________ to compete. Some agribusinesses also own __________ for processing and selling food.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486011D-EFC9-807E-7BED-822A38A0CF0C}"/>
              </a:ext>
            </a:extLst>
          </p:cNvPr>
          <p:cNvSpPr/>
          <p:nvPr/>
        </p:nvSpPr>
        <p:spPr>
          <a:xfrm>
            <a:off x="311633" y="652736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6DE03C-1EA8-DD20-C5BA-4AC39C572ED2}"/>
              </a:ext>
            </a:extLst>
          </p:cNvPr>
          <p:cNvSpPr txBox="1"/>
          <p:nvPr/>
        </p:nvSpPr>
        <p:spPr>
          <a:xfrm>
            <a:off x="628044" y="6430262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EB74B0D-ABA1-FE10-A256-D68FA26630E2}"/>
              </a:ext>
            </a:extLst>
          </p:cNvPr>
          <p:cNvSpPr txBox="1"/>
          <p:nvPr/>
        </p:nvSpPr>
        <p:spPr>
          <a:xfrm>
            <a:off x="278123" y="6784165"/>
            <a:ext cx="4963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Agribusiness farms are typically small, family-owned plots.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93BAD1-4723-CFAD-5468-83912244BE0B}"/>
              </a:ext>
            </a:extLst>
          </p:cNvPr>
          <p:cNvSpPr txBox="1"/>
          <p:nvPr/>
        </p:nvSpPr>
        <p:spPr>
          <a:xfrm>
            <a:off x="245492" y="7171627"/>
            <a:ext cx="50628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use of modern machinery has reduced the need for farm workers.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9DD4F9-E0D6-FDA0-8500-29293494D537}"/>
              </a:ext>
            </a:extLst>
          </p:cNvPr>
          <p:cNvSpPr txBox="1"/>
          <p:nvPr/>
        </p:nvSpPr>
        <p:spPr>
          <a:xfrm>
            <a:off x="255432" y="7632728"/>
            <a:ext cx="5011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Agribusiness improves biodiversity by protecting natural habitats.</a:t>
            </a:r>
          </a:p>
        </p:txBody>
      </p:sp>
      <p:sp>
        <p:nvSpPr>
          <p:cNvPr id="72" name="Rounded Rectangle 31">
            <a:extLst>
              <a:ext uri="{FF2B5EF4-FFF2-40B4-BE49-F238E27FC236}">
                <a16:creationId xmlns:a16="http://schemas.microsoft.com/office/drawing/2014/main" id="{C2EE623D-C10E-D6DE-A1BC-6F52F23D2C94}"/>
              </a:ext>
            </a:extLst>
          </p:cNvPr>
          <p:cNvSpPr/>
          <p:nvPr/>
        </p:nvSpPr>
        <p:spPr>
          <a:xfrm>
            <a:off x="5293387" y="684461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ounded Rectangle 32">
            <a:extLst>
              <a:ext uri="{FF2B5EF4-FFF2-40B4-BE49-F238E27FC236}">
                <a16:creationId xmlns:a16="http://schemas.microsoft.com/office/drawing/2014/main" id="{1F457270-65E7-E35B-661D-8170E09CAEC6}"/>
              </a:ext>
            </a:extLst>
          </p:cNvPr>
          <p:cNvSpPr/>
          <p:nvPr/>
        </p:nvSpPr>
        <p:spPr>
          <a:xfrm>
            <a:off x="6095151" y="684938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ounded Rectangle 34">
            <a:extLst>
              <a:ext uri="{FF2B5EF4-FFF2-40B4-BE49-F238E27FC236}">
                <a16:creationId xmlns:a16="http://schemas.microsoft.com/office/drawing/2014/main" id="{E25B0F89-0101-67D4-63DF-54F619294663}"/>
              </a:ext>
            </a:extLst>
          </p:cNvPr>
          <p:cNvSpPr/>
          <p:nvPr/>
        </p:nvSpPr>
        <p:spPr>
          <a:xfrm>
            <a:off x="5293387" y="726415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ounded Rectangle 37">
            <a:extLst>
              <a:ext uri="{FF2B5EF4-FFF2-40B4-BE49-F238E27FC236}">
                <a16:creationId xmlns:a16="http://schemas.microsoft.com/office/drawing/2014/main" id="{71F8A00A-86FF-18A1-6BFA-35BFA48D7C1E}"/>
              </a:ext>
            </a:extLst>
          </p:cNvPr>
          <p:cNvSpPr/>
          <p:nvPr/>
        </p:nvSpPr>
        <p:spPr>
          <a:xfrm>
            <a:off x="6095151" y="726892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ounded Rectangle 38">
            <a:extLst>
              <a:ext uri="{FF2B5EF4-FFF2-40B4-BE49-F238E27FC236}">
                <a16:creationId xmlns:a16="http://schemas.microsoft.com/office/drawing/2014/main" id="{92FBD44A-28D8-82D3-2463-CB2CCCF96B13}"/>
              </a:ext>
            </a:extLst>
          </p:cNvPr>
          <p:cNvSpPr/>
          <p:nvPr/>
        </p:nvSpPr>
        <p:spPr>
          <a:xfrm>
            <a:off x="5295974" y="769478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ounded Rectangle 40">
            <a:extLst>
              <a:ext uri="{FF2B5EF4-FFF2-40B4-BE49-F238E27FC236}">
                <a16:creationId xmlns:a16="http://schemas.microsoft.com/office/drawing/2014/main" id="{F6288C97-A853-FC3E-941D-10519EA9FCDF}"/>
              </a:ext>
            </a:extLst>
          </p:cNvPr>
          <p:cNvSpPr/>
          <p:nvPr/>
        </p:nvSpPr>
        <p:spPr>
          <a:xfrm>
            <a:off x="6097738" y="769955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FBC42F0-590E-D55D-315A-FDDD206B1C89}"/>
              </a:ext>
            </a:extLst>
          </p:cNvPr>
          <p:cNvSpPr txBox="1"/>
          <p:nvPr/>
        </p:nvSpPr>
        <p:spPr>
          <a:xfrm>
            <a:off x="255432" y="8044022"/>
            <a:ext cx="482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Supermarkets often buy crops after they have been harvested.</a:t>
            </a:r>
          </a:p>
        </p:txBody>
      </p:sp>
      <p:sp>
        <p:nvSpPr>
          <p:cNvPr id="79" name="Rounded Rectangle 49">
            <a:extLst>
              <a:ext uri="{FF2B5EF4-FFF2-40B4-BE49-F238E27FC236}">
                <a16:creationId xmlns:a16="http://schemas.microsoft.com/office/drawing/2014/main" id="{04FD605A-CFA9-1DCD-8DDA-B63001826FD7}"/>
              </a:ext>
            </a:extLst>
          </p:cNvPr>
          <p:cNvSpPr/>
          <p:nvPr/>
        </p:nvSpPr>
        <p:spPr>
          <a:xfrm>
            <a:off x="5295974" y="812975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ounded Rectangle 50">
            <a:extLst>
              <a:ext uri="{FF2B5EF4-FFF2-40B4-BE49-F238E27FC236}">
                <a16:creationId xmlns:a16="http://schemas.microsoft.com/office/drawing/2014/main" id="{A268D8C7-18C2-9B3D-58FD-8A47D04130F3}"/>
              </a:ext>
            </a:extLst>
          </p:cNvPr>
          <p:cNvSpPr/>
          <p:nvPr/>
        </p:nvSpPr>
        <p:spPr>
          <a:xfrm>
            <a:off x="6097738" y="813452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E5E1B0A-8222-96F5-565A-D502F29B216D}"/>
              </a:ext>
            </a:extLst>
          </p:cNvPr>
          <p:cNvSpPr txBox="1"/>
          <p:nvPr/>
        </p:nvSpPr>
        <p:spPr>
          <a:xfrm>
            <a:off x="5068174" y="6507374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5BA0EC2-7369-2CEC-AE53-0060EE11CBF3}"/>
              </a:ext>
            </a:extLst>
          </p:cNvPr>
          <p:cNvSpPr txBox="1"/>
          <p:nvPr/>
        </p:nvSpPr>
        <p:spPr>
          <a:xfrm>
            <a:off x="5837587" y="6517146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5C6E2C2-D399-D078-D0D0-D94775A660C9}"/>
              </a:ext>
            </a:extLst>
          </p:cNvPr>
          <p:cNvSpPr txBox="1"/>
          <p:nvPr/>
        </p:nvSpPr>
        <p:spPr>
          <a:xfrm>
            <a:off x="252845" y="8457521"/>
            <a:ext cx="482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Agribusiness contributes to food security by increasing food production.</a:t>
            </a:r>
          </a:p>
        </p:txBody>
      </p:sp>
      <p:sp>
        <p:nvSpPr>
          <p:cNvPr id="85" name="Rounded Rectangle 49">
            <a:extLst>
              <a:ext uri="{FF2B5EF4-FFF2-40B4-BE49-F238E27FC236}">
                <a16:creationId xmlns:a16="http://schemas.microsoft.com/office/drawing/2014/main" id="{4751AFEE-F40D-3C91-5D7B-585565C6207E}"/>
              </a:ext>
            </a:extLst>
          </p:cNvPr>
          <p:cNvSpPr/>
          <p:nvPr/>
        </p:nvSpPr>
        <p:spPr>
          <a:xfrm>
            <a:off x="5293387" y="854325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ounded Rectangle 50">
            <a:extLst>
              <a:ext uri="{FF2B5EF4-FFF2-40B4-BE49-F238E27FC236}">
                <a16:creationId xmlns:a16="http://schemas.microsoft.com/office/drawing/2014/main" id="{29F09D88-F661-A76E-322C-C7889C95AAE4}"/>
              </a:ext>
            </a:extLst>
          </p:cNvPr>
          <p:cNvSpPr/>
          <p:nvPr/>
        </p:nvSpPr>
        <p:spPr>
          <a:xfrm>
            <a:off x="6095151" y="854802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717FF167-8AC3-2FF9-A67B-AF60ECFC3D81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44716" y="6792589"/>
            <a:ext cx="352257" cy="352257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EA5C0052-B9F4-3B82-3427-B83411BB633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0949" y="7205047"/>
            <a:ext cx="352257" cy="352257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A3D51752-C82F-5257-0452-2BB9479A9BE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2185" y="8481621"/>
            <a:ext cx="352257" cy="352257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5B8BA0AB-EB3E-DC07-6AF1-BBA92F40DF56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49922" y="7634027"/>
            <a:ext cx="352257" cy="352257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A08A258D-F8F8-0699-A7E5-65D92E0CF152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44715" y="8064513"/>
            <a:ext cx="352257" cy="352257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900413AB-1A30-7755-73E8-714101E9095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1855" y="3094891"/>
            <a:ext cx="352257" cy="352257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F48C84D-7BFA-F031-AAC8-DC3780316B33}"/>
              </a:ext>
            </a:extLst>
          </p:cNvPr>
          <p:cNvSpPr txBox="1"/>
          <p:nvPr/>
        </p:nvSpPr>
        <p:spPr>
          <a:xfrm>
            <a:off x="3959230" y="4559601"/>
            <a:ext cx="180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mechanisation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6CCC13F-D26D-3808-AE04-BC69E4E2D416}"/>
              </a:ext>
            </a:extLst>
          </p:cNvPr>
          <p:cNvSpPr txBox="1"/>
          <p:nvPr/>
        </p:nvSpPr>
        <p:spPr>
          <a:xfrm>
            <a:off x="2969914" y="4872429"/>
            <a:ext cx="180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Hedgerows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DB56126-201B-2DA6-DA68-2672CBE4650D}"/>
              </a:ext>
            </a:extLst>
          </p:cNvPr>
          <p:cNvSpPr txBox="1"/>
          <p:nvPr/>
        </p:nvSpPr>
        <p:spPr>
          <a:xfrm>
            <a:off x="3122746" y="5191289"/>
            <a:ext cx="180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fertilisers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6BDA3CE-C388-B748-2776-C26105072829}"/>
              </a:ext>
            </a:extLst>
          </p:cNvPr>
          <p:cNvSpPr txBox="1"/>
          <p:nvPr/>
        </p:nvSpPr>
        <p:spPr>
          <a:xfrm>
            <a:off x="2221337" y="5829706"/>
            <a:ext cx="180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combine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D088E6-0015-01E2-793B-70A941D87CE6}"/>
              </a:ext>
            </a:extLst>
          </p:cNvPr>
          <p:cNvSpPr txBox="1"/>
          <p:nvPr/>
        </p:nvSpPr>
        <p:spPr>
          <a:xfrm>
            <a:off x="1201193" y="6149006"/>
            <a:ext cx="180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81A03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factories</a:t>
            </a:r>
          </a:p>
        </p:txBody>
      </p:sp>
    </p:spTree>
    <p:extLst>
      <p:ext uri="{BB962C8B-B14F-4D97-AF65-F5344CB8AC3E}">
        <p14:creationId xmlns:p14="http://schemas.microsoft.com/office/powerpoint/2010/main" val="263923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F554842-2499-9041-91E0-289B1EEBCA51}">
  <we:reference id="wa104381063" version="1.0.0.1" store="en-GB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1840</TotalTime>
  <Words>5389</Words>
  <Application>Microsoft Macintosh PowerPoint</Application>
  <PresentationFormat>A4 Paper (210x297 mm)</PresentationFormat>
  <Paragraphs>806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Aptos Display</vt:lpstr>
      <vt:lpstr>Cavolini</vt:lpstr>
      <vt:lpstr>Aptos</vt:lpstr>
      <vt:lpstr>Gaegu Bold</vt:lpstr>
      <vt:lpstr>Bobby Jones Soft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Bennett</dc:creator>
  <cp:lastModifiedBy>Anthony Bennett - Internet Geography</cp:lastModifiedBy>
  <cp:revision>66</cp:revision>
  <cp:lastPrinted>2025-07-30T18:21:11Z</cp:lastPrinted>
  <dcterms:created xsi:type="dcterms:W3CDTF">2025-07-28T21:30:38Z</dcterms:created>
  <dcterms:modified xsi:type="dcterms:W3CDTF">2026-01-29T23:09:12Z</dcterms:modified>
</cp:coreProperties>
</file>