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5" r:id="rId2"/>
    <p:sldId id="267" r:id="rId3"/>
    <p:sldId id="268" r:id="rId4"/>
    <p:sldId id="269" r:id="rId5"/>
    <p:sldId id="270" r:id="rId6"/>
    <p:sldId id="266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A032"/>
    <a:srgbClr val="80B350"/>
    <a:srgbClr val="04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38"/>
    <p:restoredTop sz="94589"/>
  </p:normalViewPr>
  <p:slideViewPr>
    <p:cSldViewPr snapToGrid="0">
      <p:cViewPr>
        <p:scale>
          <a:sx n="263" d="100"/>
          <a:sy n="263" d="100"/>
        </p:scale>
        <p:origin x="144" y="-11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830C9-CE28-8847-8F87-F74BA91C9852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E9836-16B4-5243-8B04-B710E81096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049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9432E-94F7-8A0C-E43E-200F59459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681D6C-37B6-424F-D4E6-9A6623F323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8E167B-9904-358D-1A36-C357B9EA08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6A0F9-D234-7E8D-589B-A35C8E4479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6E9836-16B4-5243-8B04-B710E810964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681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452F0-CD59-566C-C754-8974104A1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3EAD79-76DA-02E8-2644-25815F507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D8EED1-EE59-5E0F-A773-49886930B8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16EA8-DB40-3E5B-DD20-4A88B1313E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6E9836-16B4-5243-8B04-B710E810964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152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558C3-BF57-CBA1-6749-5E9193D71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940257-2B2C-A7F8-6AD0-E5DAFC513B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B641AA-3325-3FF1-5246-D39D954B78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9FADB-6D65-6DED-592E-724DC2188A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6E9836-16B4-5243-8B04-B710E810964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704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72B42-E0CD-3B26-04F1-26DB78E79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D787C6-A9DD-7679-D437-5477ADA0D8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99E057-FDDD-0628-B898-A4EF56A5C4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CD431B-946B-CD2C-97A8-4628C0560C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6E9836-16B4-5243-8B04-B710E810964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937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6826E-5632-5A4D-B097-5178163D3DDC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634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483-F416-5641-8634-8E2FEF6F484A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193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1C2D4-E705-3F42-9466-15680E79B0CD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56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08786-F3CE-4949-8862-2C18926076D8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38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F9AE7-6DD0-9D48-89E5-CFEB1667C0A5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321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0DFF0-9337-2947-B313-809A8D02B37E}" type="datetime1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62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818B3-C5DF-E54C-8829-23017E543B2B}" type="datetime1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27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222B-6014-1341-AFB2-A29BCDE6B7F7}" type="datetime1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94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509B-AA53-A44D-8E10-CF2436E68A5C}" type="datetime1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57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5C781-9440-9442-BED8-2F8F4D145A60}" type="datetime1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00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75F3F-2B44-4B46-9372-308809DF8090}" type="datetime1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85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D571FA-FEA2-9443-BE0B-3B80A1D62DBE}" type="datetime1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E194BA-F4B3-1D48-A9DE-B9C43DB8F8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39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6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sv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91098" y="8855279"/>
            <a:ext cx="6678980" cy="0"/>
          </a:xfrm>
          <a:prstGeom prst="line">
            <a:avLst/>
          </a:prstGeom>
          <a:ln w="38100" cap="flat">
            <a:solidFill>
              <a:srgbClr val="3D650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 sz="1634">
              <a:latin typeface="League Spartan" pitchFamily="2" charset="77"/>
            </a:endParaRPr>
          </a:p>
        </p:txBody>
      </p:sp>
      <p:sp>
        <p:nvSpPr>
          <p:cNvPr id="3" name="Freeform 3"/>
          <p:cNvSpPr/>
          <p:nvPr/>
        </p:nvSpPr>
        <p:spPr>
          <a:xfrm flipV="1">
            <a:off x="-625437" y="3428730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4" name="Freeform 4"/>
          <p:cNvSpPr/>
          <p:nvPr/>
        </p:nvSpPr>
        <p:spPr>
          <a:xfrm flipV="1">
            <a:off x="3536229" y="3428730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5" name="Freeform 5"/>
          <p:cNvSpPr/>
          <p:nvPr/>
        </p:nvSpPr>
        <p:spPr>
          <a:xfrm flipV="1">
            <a:off x="-763749" y="329041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6" name="Freeform 6"/>
          <p:cNvSpPr/>
          <p:nvPr/>
        </p:nvSpPr>
        <p:spPr>
          <a:xfrm flipV="1">
            <a:off x="3397916" y="329041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grpSp>
        <p:nvGrpSpPr>
          <p:cNvPr id="7" name="Group 7"/>
          <p:cNvGrpSpPr/>
          <p:nvPr/>
        </p:nvGrpSpPr>
        <p:grpSpPr>
          <a:xfrm>
            <a:off x="0" y="-293905"/>
            <a:ext cx="6861176" cy="3772341"/>
            <a:chOff x="0" y="0"/>
            <a:chExt cx="2709333" cy="148961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709333" cy="1489618"/>
            </a:xfrm>
            <a:custGeom>
              <a:avLst/>
              <a:gdLst/>
              <a:ahLst/>
              <a:cxnLst/>
              <a:rect l="l" t="t" r="r" b="b"/>
              <a:pathLst>
                <a:path w="2709333" h="1489618">
                  <a:moveTo>
                    <a:pt x="0" y="0"/>
                  </a:moveTo>
                  <a:lnTo>
                    <a:pt x="2709333" y="0"/>
                  </a:lnTo>
                  <a:lnTo>
                    <a:pt x="2709333" y="1489618"/>
                  </a:lnTo>
                  <a:lnTo>
                    <a:pt x="0" y="1489618"/>
                  </a:lnTo>
                  <a:close/>
                </a:path>
              </a:pathLst>
            </a:custGeom>
            <a:solidFill>
              <a:srgbClr val="80A133"/>
            </a:solidFill>
          </p:spPr>
          <p:txBody>
            <a:bodyPr/>
            <a:lstStyle/>
            <a:p>
              <a:endParaRPr lang="en-GB" sz="1634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2709333" cy="1537243"/>
            </a:xfrm>
            <a:prstGeom prst="rect">
              <a:avLst/>
            </a:prstGeom>
          </p:spPr>
          <p:txBody>
            <a:bodyPr lIns="46104" tIns="46104" rIns="46104" bIns="46104" rtlCol="0" anchor="ctr"/>
            <a:lstStyle/>
            <a:p>
              <a:pPr algn="ctr">
                <a:lnSpc>
                  <a:spcPts val="1779"/>
                </a:lnSpc>
              </a:pPr>
              <a:endParaRPr sz="1634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691329" y="357683"/>
            <a:ext cx="4713611" cy="2498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704"/>
              </a:lnSpc>
            </a:pPr>
            <a:r>
              <a:rPr lang="en-US" sz="8155" b="1" spc="-211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SKILLS</a:t>
            </a:r>
          </a:p>
          <a:p>
            <a:r>
              <a:rPr lang="en-US" sz="8155" b="1" spc="-211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FOCUS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5346779" y="-1594346"/>
            <a:ext cx="936409" cy="2622581"/>
            <a:chOff x="0" y="0"/>
            <a:chExt cx="325500" cy="91162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325500" cy="911621"/>
            </a:xfrm>
            <a:custGeom>
              <a:avLst/>
              <a:gdLst/>
              <a:ahLst/>
              <a:cxnLst/>
              <a:rect l="l" t="t" r="r" b="b"/>
              <a:pathLst>
                <a:path w="325500" h="911621">
                  <a:moveTo>
                    <a:pt x="162750" y="0"/>
                  </a:moveTo>
                  <a:lnTo>
                    <a:pt x="162750" y="0"/>
                  </a:lnTo>
                  <a:cubicBezTo>
                    <a:pt x="252634" y="0"/>
                    <a:pt x="325500" y="72866"/>
                    <a:pt x="325500" y="162750"/>
                  </a:cubicBezTo>
                  <a:lnTo>
                    <a:pt x="325500" y="748871"/>
                  </a:lnTo>
                  <a:cubicBezTo>
                    <a:pt x="325500" y="838756"/>
                    <a:pt x="252634" y="911621"/>
                    <a:pt x="162750" y="911621"/>
                  </a:cubicBezTo>
                  <a:lnTo>
                    <a:pt x="162750" y="911621"/>
                  </a:lnTo>
                  <a:cubicBezTo>
                    <a:pt x="119586" y="911621"/>
                    <a:pt x="78190" y="894474"/>
                    <a:pt x="47668" y="863953"/>
                  </a:cubicBezTo>
                  <a:cubicBezTo>
                    <a:pt x="17147" y="833431"/>
                    <a:pt x="0" y="792035"/>
                    <a:pt x="0" y="748871"/>
                  </a:cubicBezTo>
                  <a:lnTo>
                    <a:pt x="0" y="162750"/>
                  </a:lnTo>
                  <a:cubicBezTo>
                    <a:pt x="0" y="119586"/>
                    <a:pt x="17147" y="78190"/>
                    <a:pt x="47668" y="47668"/>
                  </a:cubicBezTo>
                  <a:cubicBezTo>
                    <a:pt x="78190" y="17147"/>
                    <a:pt x="119586" y="0"/>
                    <a:pt x="16275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 sz="1634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325500" cy="949721"/>
            </a:xfrm>
            <a:prstGeom prst="rect">
              <a:avLst/>
            </a:prstGeom>
          </p:spPr>
          <p:txBody>
            <a:bodyPr lIns="46104" tIns="46104" rIns="46104" bIns="46104" rtlCol="0" anchor="ctr"/>
            <a:lstStyle/>
            <a:p>
              <a:pPr algn="ctr">
                <a:lnSpc>
                  <a:spcPts val="2287"/>
                </a:lnSpc>
              </a:pPr>
              <a:endParaRPr sz="1634"/>
            </a:p>
          </p:txBody>
        </p:sp>
      </p:grpSp>
      <p:sp>
        <p:nvSpPr>
          <p:cNvPr id="14" name="Freeform 14"/>
          <p:cNvSpPr/>
          <p:nvPr/>
        </p:nvSpPr>
        <p:spPr>
          <a:xfrm>
            <a:off x="518544" y="4527022"/>
            <a:ext cx="851728" cy="189410"/>
          </a:xfrm>
          <a:custGeom>
            <a:avLst/>
            <a:gdLst/>
            <a:ahLst/>
            <a:cxnLst/>
            <a:rect l="l" t="t" r="r" b="b"/>
            <a:pathLst>
              <a:path w="938478" h="208702">
                <a:moveTo>
                  <a:pt x="0" y="0"/>
                </a:moveTo>
                <a:lnTo>
                  <a:pt x="938477" y="0"/>
                </a:lnTo>
                <a:lnTo>
                  <a:pt x="938477" y="208702"/>
                </a:lnTo>
                <a:lnTo>
                  <a:pt x="0" y="20870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79484" b="-698012"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5" name="Freeform 15"/>
          <p:cNvSpPr/>
          <p:nvPr/>
        </p:nvSpPr>
        <p:spPr>
          <a:xfrm>
            <a:off x="5658912" y="9305112"/>
            <a:ext cx="851728" cy="189410"/>
          </a:xfrm>
          <a:custGeom>
            <a:avLst/>
            <a:gdLst/>
            <a:ahLst/>
            <a:cxnLst/>
            <a:rect l="l" t="t" r="r" b="b"/>
            <a:pathLst>
              <a:path w="938478" h="208702">
                <a:moveTo>
                  <a:pt x="0" y="0"/>
                </a:moveTo>
                <a:lnTo>
                  <a:pt x="938478" y="0"/>
                </a:lnTo>
                <a:lnTo>
                  <a:pt x="938478" y="208702"/>
                </a:lnTo>
                <a:lnTo>
                  <a:pt x="0" y="20870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79484" b="-698012"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6" name="Freeform 16"/>
          <p:cNvSpPr/>
          <p:nvPr/>
        </p:nvSpPr>
        <p:spPr>
          <a:xfrm>
            <a:off x="327431" y="9054693"/>
            <a:ext cx="4485781" cy="500840"/>
          </a:xfrm>
          <a:custGeom>
            <a:avLst/>
            <a:gdLst/>
            <a:ahLst/>
            <a:cxnLst/>
            <a:rect l="l" t="t" r="r" b="b"/>
            <a:pathLst>
              <a:path w="4942666" h="551851">
                <a:moveTo>
                  <a:pt x="0" y="0"/>
                </a:moveTo>
                <a:lnTo>
                  <a:pt x="4942666" y="0"/>
                </a:lnTo>
                <a:lnTo>
                  <a:pt x="4942666" y="551851"/>
                </a:lnTo>
                <a:lnTo>
                  <a:pt x="0" y="55185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7" name="TextBox 17"/>
          <p:cNvSpPr txBox="1"/>
          <p:nvPr/>
        </p:nvSpPr>
        <p:spPr>
          <a:xfrm>
            <a:off x="718398" y="3080939"/>
            <a:ext cx="3917713" cy="4212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30"/>
              </a:lnSpc>
              <a:spcBef>
                <a:spcPct val="0"/>
              </a:spcBef>
            </a:pPr>
            <a:r>
              <a:rPr lang="en-US" sz="2450" b="1" dirty="0">
                <a:solidFill>
                  <a:srgbClr val="FFFFFF"/>
                </a:solidFill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Statistical Skills</a:t>
            </a:r>
          </a:p>
        </p:txBody>
      </p:sp>
      <p:sp>
        <p:nvSpPr>
          <p:cNvPr id="18" name="Freeform 18"/>
          <p:cNvSpPr/>
          <p:nvPr/>
        </p:nvSpPr>
        <p:spPr>
          <a:xfrm>
            <a:off x="5420933" y="129121"/>
            <a:ext cx="788103" cy="899115"/>
          </a:xfrm>
          <a:custGeom>
            <a:avLst/>
            <a:gdLst/>
            <a:ahLst/>
            <a:cxnLst/>
            <a:rect l="l" t="t" r="r" b="b"/>
            <a:pathLst>
              <a:path w="868373" h="990691">
                <a:moveTo>
                  <a:pt x="0" y="0"/>
                </a:moveTo>
                <a:lnTo>
                  <a:pt x="868372" y="0"/>
                </a:lnTo>
                <a:lnTo>
                  <a:pt x="868372" y="990691"/>
                </a:lnTo>
                <a:lnTo>
                  <a:pt x="0" y="99069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r="-921812"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9" name="TextBox 19"/>
          <p:cNvSpPr txBox="1"/>
          <p:nvPr/>
        </p:nvSpPr>
        <p:spPr>
          <a:xfrm>
            <a:off x="944408" y="5102523"/>
            <a:ext cx="1338282" cy="656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36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B4B4B4"/>
                </a:solidFill>
                <a:latin typeface="League Spartan" pitchFamily="2" charset="77"/>
                <a:ea typeface="Codec Pro Bold"/>
                <a:cs typeface="Codec Pro Bold"/>
                <a:sym typeface="Codec Pro Bold"/>
              </a:rPr>
              <a:t>mean</a:t>
            </a:r>
            <a:endParaRPr lang="en-US" sz="3811" b="1" dirty="0">
              <a:solidFill>
                <a:srgbClr val="B4B4B4"/>
              </a:solidFill>
              <a:latin typeface="League Spartan" pitchFamily="2" charset="77"/>
              <a:ea typeface="Codec Pro Bold"/>
              <a:cs typeface="Codec Pro Bold"/>
              <a:sym typeface="Codec Pro 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58970" y="6211787"/>
            <a:ext cx="6540060" cy="9015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14"/>
              </a:lnSpc>
              <a:spcBef>
                <a:spcPct val="0"/>
              </a:spcBef>
            </a:pPr>
            <a:r>
              <a:rPr lang="en-US" sz="9600" b="1" dirty="0">
                <a:solidFill>
                  <a:srgbClr val="7F7F7F"/>
                </a:solidFill>
                <a:latin typeface="League Spartan" pitchFamily="2" charset="77"/>
                <a:ea typeface="Codec Pro Bold"/>
                <a:cs typeface="Codec Pro Bold"/>
                <a:sym typeface="Codec Pro Bold"/>
              </a:rPr>
              <a:t>median</a:t>
            </a:r>
            <a:endParaRPr lang="en-US" sz="4081" b="1" dirty="0">
              <a:solidFill>
                <a:srgbClr val="7F7F7F"/>
              </a:solidFill>
              <a:latin typeface="League Spartan" pitchFamily="2" charset="77"/>
              <a:ea typeface="Codec Pro Bold"/>
              <a:cs typeface="Codec Pro Bold"/>
              <a:sym typeface="Codec Pro Bold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4647594" y="5275161"/>
            <a:ext cx="1107311" cy="527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319"/>
              </a:lnSpc>
              <a:spcBef>
                <a:spcPct val="0"/>
              </a:spcBef>
            </a:pPr>
            <a:r>
              <a:rPr lang="en-US" sz="3085" b="1" dirty="0">
                <a:solidFill>
                  <a:srgbClr val="B4B4B4"/>
                </a:solidFill>
                <a:latin typeface="League Spartan" pitchFamily="2" charset="77"/>
                <a:ea typeface="Codec Pro Bold"/>
                <a:cs typeface="Codec Pro Bold"/>
                <a:sym typeface="Codec Pro Bold"/>
              </a:rPr>
              <a:t>range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687585" y="7545239"/>
            <a:ext cx="6195788" cy="5313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19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B4B4B4"/>
                </a:solidFill>
                <a:latin typeface="League Spartan" pitchFamily="2" charset="77"/>
                <a:ea typeface="Codec Pro Bold"/>
                <a:cs typeface="Codec Pro Bold"/>
                <a:sym typeface="Codec Pro Bold"/>
              </a:rPr>
              <a:t>interquartile range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-50310" y="8187019"/>
            <a:ext cx="4835789" cy="406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21"/>
              </a:lnSpc>
              <a:spcBef>
                <a:spcPct val="0"/>
              </a:spcBef>
            </a:pPr>
            <a:r>
              <a:rPr lang="en-US" sz="3200" b="1" dirty="0">
                <a:solidFill>
                  <a:srgbClr val="B4B4B4"/>
                </a:solidFill>
                <a:latin typeface="League Spartan" pitchFamily="2" charset="77"/>
                <a:ea typeface="Codec Pro Bold"/>
                <a:cs typeface="Codec Pro Bold"/>
                <a:sym typeface="Codec Pro Bold"/>
              </a:rPr>
              <a:t>mode and modal class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-1132505" y="6662552"/>
            <a:ext cx="6947488" cy="833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366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B4B4B4"/>
                </a:solidFill>
                <a:latin typeface="League Spartan" pitchFamily="2" charset="77"/>
                <a:ea typeface="Codec Pro Bold"/>
                <a:cs typeface="Codec Pro Bold"/>
                <a:sym typeface="Codec Pro Bold"/>
              </a:rPr>
              <a:t>percentage change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832849" y="4491305"/>
            <a:ext cx="2947349" cy="5607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19"/>
              </a:lnSpc>
              <a:spcBef>
                <a:spcPct val="0"/>
              </a:spcBef>
            </a:pPr>
            <a:r>
              <a:rPr lang="en-US" sz="4000" b="1" dirty="0">
                <a:solidFill>
                  <a:srgbClr val="B4B4B4"/>
                </a:solidFill>
                <a:latin typeface="League Spartan" pitchFamily="2" charset="77"/>
                <a:ea typeface="Codec Pro Bold"/>
                <a:cs typeface="Codec Pro Bold"/>
                <a:sym typeface="Codec Pro Bold"/>
              </a:rPr>
              <a:t>percentages</a:t>
            </a:r>
          </a:p>
        </p:txBody>
      </p:sp>
      <p:sp>
        <p:nvSpPr>
          <p:cNvPr id="27" name="Freeform 18">
            <a:extLst>
              <a:ext uri="{FF2B5EF4-FFF2-40B4-BE49-F238E27FC236}">
                <a16:creationId xmlns:a16="http://schemas.microsoft.com/office/drawing/2014/main" id="{E852E2B6-EAA3-B162-949F-65BE0BCCD9A8}"/>
              </a:ext>
            </a:extLst>
          </p:cNvPr>
          <p:cNvSpPr/>
          <p:nvPr/>
        </p:nvSpPr>
        <p:spPr>
          <a:xfrm>
            <a:off x="4509020" y="1187661"/>
            <a:ext cx="1823826" cy="2423689"/>
          </a:xfrm>
          <a:custGeom>
            <a:avLst/>
            <a:gdLst/>
            <a:ahLst/>
            <a:cxnLst/>
            <a:rect l="l" t="t" r="r" b="b"/>
            <a:pathLst>
              <a:path w="1390782" h="1848215">
                <a:moveTo>
                  <a:pt x="0" y="0"/>
                </a:moveTo>
                <a:lnTo>
                  <a:pt x="1390782" y="0"/>
                </a:lnTo>
                <a:lnTo>
                  <a:pt x="1390782" y="1848215"/>
                </a:lnTo>
                <a:lnTo>
                  <a:pt x="0" y="184821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E8D1B-C07E-528D-932A-0BD9652D5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06FACE8-685A-F0D7-AAFE-4A7F124BB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2" y="9369960"/>
            <a:ext cx="2314575" cy="527403"/>
          </a:xfrm>
        </p:spPr>
        <p:txBody>
          <a:bodyPr/>
          <a:lstStyle/>
          <a:p>
            <a:fld id="{E694B180-16D2-0544-8E42-682366114A15}" type="slidenum">
              <a:rPr lang="en-GB" smtClean="0">
                <a:solidFill>
                  <a:schemeClr val="tx1"/>
                </a:solidFill>
              </a:rPr>
              <a:t>2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70E34C-3CD0-A136-3839-498975B9CAE7}"/>
              </a:ext>
            </a:extLst>
          </p:cNvPr>
          <p:cNvSpPr txBox="1"/>
          <p:nvPr/>
        </p:nvSpPr>
        <p:spPr>
          <a:xfrm>
            <a:off x="394447" y="1309894"/>
            <a:ext cx="5944938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Question 1 – The Challenge of Natural Hazards</a:t>
            </a:r>
          </a:p>
          <a:p>
            <a:r>
              <a:rPr lang="en-GB" sz="1200" dirty="0"/>
              <a:t>Mark scheme</a:t>
            </a:r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1 mark for ordering the data correctly (or clear evidence of correct ordering)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1 mark for the correct median value – if students have not shown working and the answer is correct 2 marks can be awarded (as AQA exam advice)</a:t>
            </a:r>
          </a:p>
          <a:p>
            <a:endParaRPr lang="en-GB" sz="1200" dirty="0"/>
          </a:p>
          <a:p>
            <a:r>
              <a:rPr lang="en-GB" sz="1200" b="1" i="1" dirty="0"/>
              <a:t>Worked answer</a:t>
            </a:r>
            <a:endParaRPr lang="en-GB" sz="1200" dirty="0"/>
          </a:p>
          <a:p>
            <a:r>
              <a:rPr lang="en-GB" sz="1200" dirty="0"/>
              <a:t>Deaths (ordered):</a:t>
            </a:r>
          </a:p>
          <a:p>
            <a:r>
              <a:rPr lang="en-GB" sz="1200" dirty="0"/>
              <a:t>1 629, 1 833, 2 782, 3 859, 4 234, 5 960, 6 200, 11 400, 14 200, 15 000, 138 366, 138 866, 171 000, 300 000</a:t>
            </a:r>
          </a:p>
          <a:p>
            <a:endParaRPr lang="en-GB" sz="1200" dirty="0"/>
          </a:p>
          <a:p>
            <a:r>
              <a:rPr lang="en-GB" sz="1200" dirty="0"/>
              <a:t>There are 14 values, so the median is the mean of the 7th and 8th values:</a:t>
            </a:r>
          </a:p>
          <a:p>
            <a:endParaRPr lang="en-GB" sz="1200" dirty="0"/>
          </a:p>
          <a:p>
            <a:r>
              <a:rPr lang="en-GB" sz="1200" dirty="0"/>
              <a:t>(6 200 + 11 400) ÷ 2 = 8800</a:t>
            </a:r>
          </a:p>
          <a:p>
            <a:r>
              <a:rPr lang="en-GB" sz="1200" dirty="0"/>
              <a:t>(6200+11400)÷2=8800</a:t>
            </a:r>
          </a:p>
          <a:p>
            <a:endParaRPr lang="en-GB" sz="1200" dirty="0"/>
          </a:p>
          <a:p>
            <a:r>
              <a:rPr lang="en-GB" sz="1200" dirty="0"/>
              <a:t>Median = 8 800 deaths</a:t>
            </a:r>
            <a:endParaRPr lang="en-GB" sz="1200" b="1" dirty="0"/>
          </a:p>
          <a:p>
            <a:endParaRPr lang="en-GB" sz="1200" b="1" dirty="0"/>
          </a:p>
          <a:p>
            <a:r>
              <a:rPr lang="en-GB" sz="1200" b="1" dirty="0"/>
              <a:t>Question 2 – The Living World</a:t>
            </a:r>
            <a:endParaRPr lang="en-GB" sz="1200" dirty="0"/>
          </a:p>
          <a:p>
            <a:r>
              <a:rPr lang="en-GB" sz="1200" dirty="0"/>
              <a:t>Mark scheme</a:t>
            </a:r>
          </a:p>
          <a:p>
            <a:endParaRPr lang="en-GB" sz="1200" dirty="0"/>
          </a:p>
          <a:p>
            <a:r>
              <a:rPr lang="en-GB" sz="1200" dirty="0"/>
              <a:t>1 mark for the correct median value</a:t>
            </a:r>
          </a:p>
          <a:p>
            <a:endParaRPr lang="en-GB" sz="1200" dirty="0"/>
          </a:p>
          <a:p>
            <a:r>
              <a:rPr lang="en-GB" sz="1200" b="1" i="1" dirty="0"/>
              <a:t>Worked answer</a:t>
            </a:r>
            <a:endParaRPr lang="en-GB" sz="1200" dirty="0"/>
          </a:p>
          <a:p>
            <a:r>
              <a:rPr lang="en-GB" sz="1200" dirty="0"/>
              <a:t>Ordered values:</a:t>
            </a:r>
          </a:p>
          <a:p>
            <a:r>
              <a:rPr lang="en-GB" sz="1200" dirty="0"/>
              <a:t>6, 9, 12, 18, 34, 41, 52</a:t>
            </a:r>
          </a:p>
          <a:p>
            <a:endParaRPr lang="en-GB" sz="1200" dirty="0"/>
          </a:p>
          <a:p>
            <a:r>
              <a:rPr lang="en-GB" sz="1200" dirty="0"/>
              <a:t>Middle value = 18</a:t>
            </a:r>
          </a:p>
          <a:p>
            <a:endParaRPr lang="en-GB" sz="1200" dirty="0"/>
          </a:p>
          <a:p>
            <a:r>
              <a:rPr lang="en-GB" sz="1200" dirty="0"/>
              <a:t>Median = 18 species</a:t>
            </a:r>
          </a:p>
          <a:p>
            <a:endParaRPr lang="en-GB" sz="1200" dirty="0"/>
          </a:p>
          <a:p>
            <a:r>
              <a:rPr lang="en-GB" sz="1200" b="1" dirty="0"/>
              <a:t>Question 3 – River Landscapes in the UK</a:t>
            </a:r>
          </a:p>
          <a:p>
            <a:r>
              <a:rPr lang="en-GB" sz="1200" dirty="0"/>
              <a:t>Mark scheme</a:t>
            </a:r>
          </a:p>
          <a:p>
            <a:r>
              <a:rPr lang="en-GB" sz="1200" dirty="0"/>
              <a:t>1 mark for the correct median value</a:t>
            </a:r>
          </a:p>
          <a:p>
            <a:endParaRPr lang="en-GB" sz="1200" dirty="0"/>
          </a:p>
          <a:p>
            <a:r>
              <a:rPr lang="en-GB" sz="1200" b="1" i="1" dirty="0"/>
              <a:t>Worked answer</a:t>
            </a:r>
            <a:endParaRPr lang="en-GB" sz="1200" dirty="0"/>
          </a:p>
          <a:p>
            <a:r>
              <a:rPr lang="en-GB" sz="1200" dirty="0"/>
              <a:t>Channel widths (ordered):</a:t>
            </a:r>
          </a:p>
          <a:p>
            <a:r>
              <a:rPr lang="en-GB" sz="1200" dirty="0"/>
              <a:t>18, 20, 21, 22, 24, 25, 28</a:t>
            </a:r>
          </a:p>
          <a:p>
            <a:endParaRPr lang="en-GB" sz="1200" dirty="0"/>
          </a:p>
          <a:p>
            <a:r>
              <a:rPr lang="en-GB" sz="1200" dirty="0"/>
              <a:t>There are 7 values, so the median is the middle (4th) value:</a:t>
            </a:r>
          </a:p>
          <a:p>
            <a:endParaRPr lang="en-GB" sz="1200" dirty="0"/>
          </a:p>
          <a:p>
            <a:r>
              <a:rPr lang="en-GB" sz="1200" dirty="0"/>
              <a:t>Median = 22 m</a:t>
            </a: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B998A7AD-44CF-C3D7-B03C-2C4B97C7DD0D}"/>
              </a:ext>
            </a:extLst>
          </p:cNvPr>
          <p:cNvSpPr/>
          <p:nvPr/>
        </p:nvSpPr>
        <p:spPr>
          <a:xfrm flipV="1">
            <a:off x="-765338" y="43709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3ACBBA5-BD7C-472D-9C15-E22E705E2156}"/>
              </a:ext>
            </a:extLst>
          </p:cNvPr>
          <p:cNvSpPr/>
          <p:nvPr/>
        </p:nvSpPr>
        <p:spPr>
          <a:xfrm flipV="1">
            <a:off x="3396327" y="43709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2E413CA-F410-60EF-1EFA-6DC69F707957}"/>
              </a:ext>
            </a:extLst>
          </p:cNvPr>
          <p:cNvSpPr/>
          <p:nvPr/>
        </p:nvSpPr>
        <p:spPr>
          <a:xfrm>
            <a:off x="0" y="0"/>
            <a:ext cx="6858000" cy="1115568"/>
          </a:xfrm>
          <a:prstGeom prst="rect">
            <a:avLst/>
          </a:prstGeom>
          <a:solidFill>
            <a:srgbClr val="81A032"/>
          </a:solidFill>
          <a:ln>
            <a:solidFill>
              <a:srgbClr val="81A0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D2050AB-2E65-3FDB-CC61-8480E5897A24}"/>
              </a:ext>
            </a:extLst>
          </p:cNvPr>
          <p:cNvSpPr/>
          <p:nvPr/>
        </p:nvSpPr>
        <p:spPr>
          <a:xfrm>
            <a:off x="4906361" y="112023"/>
            <a:ext cx="1817447" cy="27744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C3C681B-596A-1274-1701-9BF4F5C923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0918" y="154259"/>
            <a:ext cx="1728331" cy="19296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CD4157C-3957-7D51-25C5-487ABA6511EF}"/>
              </a:ext>
            </a:extLst>
          </p:cNvPr>
          <p:cNvSpPr txBox="1"/>
          <p:nvPr/>
        </p:nvSpPr>
        <p:spPr>
          <a:xfrm>
            <a:off x="60750" y="-37493"/>
            <a:ext cx="46819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  <a:latin typeface="League Spartan" pitchFamily="2" charset="77"/>
              </a:rPr>
              <a:t>SKILLS FOCUS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7E8CA7-35F3-CCFD-1D5F-61954B8B758E}"/>
              </a:ext>
            </a:extLst>
          </p:cNvPr>
          <p:cNvSpPr txBox="1"/>
          <p:nvPr/>
        </p:nvSpPr>
        <p:spPr>
          <a:xfrm>
            <a:off x="60751" y="506730"/>
            <a:ext cx="5944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Median</a:t>
            </a:r>
          </a:p>
        </p:txBody>
      </p:sp>
      <p:pic>
        <p:nvPicPr>
          <p:cNvPr id="19" name="Picture 18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63BDD85A-991A-5F65-AF92-F05E55F2694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65808" y="501488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20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05119-3342-D64B-393D-01FA16AEC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F0A49C3-91AF-4FE9-E1B5-D9E1B45D3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2" y="9369960"/>
            <a:ext cx="2314575" cy="527403"/>
          </a:xfrm>
        </p:spPr>
        <p:txBody>
          <a:bodyPr/>
          <a:lstStyle/>
          <a:p>
            <a:fld id="{E694B180-16D2-0544-8E42-682366114A15}" type="slidenum">
              <a:rPr lang="en-GB" smtClean="0">
                <a:solidFill>
                  <a:schemeClr val="tx1"/>
                </a:solidFill>
              </a:rPr>
              <a:t>3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EF00B2-3FC9-DCD0-7AFC-0BF4CAF66FD6}"/>
              </a:ext>
            </a:extLst>
          </p:cNvPr>
          <p:cNvSpPr txBox="1"/>
          <p:nvPr/>
        </p:nvSpPr>
        <p:spPr>
          <a:xfrm>
            <a:off x="394447" y="1309894"/>
            <a:ext cx="594493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Question 4 – Coastal Landscapes in the UK</a:t>
            </a:r>
          </a:p>
          <a:p>
            <a:r>
              <a:rPr lang="en-GB" sz="1200" dirty="0"/>
              <a:t>Mark scheme</a:t>
            </a:r>
          </a:p>
          <a:p>
            <a:endParaRPr lang="en-GB" sz="1200" dirty="0"/>
          </a:p>
          <a:p>
            <a:r>
              <a:rPr lang="en-GB" sz="1200" dirty="0"/>
              <a:t>1 mark for ordering the data correctly (or clear evidence of correct ordering)</a:t>
            </a:r>
          </a:p>
          <a:p>
            <a:r>
              <a:rPr lang="en-GB" sz="1200" dirty="0"/>
              <a:t>1 mark for the correct median value</a:t>
            </a:r>
          </a:p>
          <a:p>
            <a:endParaRPr lang="en-GB" sz="1200" dirty="0"/>
          </a:p>
          <a:p>
            <a:r>
              <a:rPr lang="en-GB" sz="1200" dirty="0"/>
              <a:t>If students have not shown working and the answer is correct, 2 marks can be awarded (as per AQA exam advice).</a:t>
            </a:r>
          </a:p>
          <a:p>
            <a:endParaRPr lang="en-GB" sz="1200" dirty="0"/>
          </a:p>
          <a:p>
            <a:r>
              <a:rPr lang="en-GB" sz="1200" b="1" i="1" dirty="0"/>
              <a:t>Worked answer</a:t>
            </a:r>
          </a:p>
          <a:p>
            <a:endParaRPr lang="en-GB" sz="1200" dirty="0"/>
          </a:p>
          <a:p>
            <a:r>
              <a:rPr lang="en-GB" sz="1200" dirty="0"/>
              <a:t>Cliff heights (ordered):</a:t>
            </a:r>
          </a:p>
          <a:p>
            <a:r>
              <a:rPr lang="en-GB" sz="1200" dirty="0"/>
              <a:t>19, 22, 24, 28, 31, 37, 42, 55</a:t>
            </a:r>
          </a:p>
          <a:p>
            <a:endParaRPr lang="en-GB" sz="1200" dirty="0"/>
          </a:p>
          <a:p>
            <a:r>
              <a:rPr lang="en-GB" sz="1200" dirty="0"/>
              <a:t>There are 8 values, so the median is the mean of the 4th and 5th values:</a:t>
            </a:r>
          </a:p>
          <a:p>
            <a:endParaRPr lang="en-GB" sz="1200" dirty="0"/>
          </a:p>
          <a:p>
            <a:r>
              <a:rPr lang="en-GB" sz="1200" dirty="0"/>
              <a:t>(28 + 31) ÷ 2 = 29.5</a:t>
            </a:r>
          </a:p>
          <a:p>
            <a:endParaRPr lang="en-GB" sz="1200" dirty="0"/>
          </a:p>
          <a:p>
            <a:r>
              <a:rPr lang="en-GB" sz="1200" dirty="0"/>
              <a:t>Median = 29.5 m</a:t>
            </a:r>
          </a:p>
          <a:p>
            <a:endParaRPr lang="en-GB" sz="1200" dirty="0"/>
          </a:p>
          <a:p>
            <a:r>
              <a:rPr lang="en-GB" sz="1200" b="1" dirty="0"/>
              <a:t>Question 5 – Glacial Landscapes in the UK</a:t>
            </a:r>
          </a:p>
          <a:p>
            <a:r>
              <a:rPr lang="en-GB" sz="1200" dirty="0"/>
              <a:t>Mark scheme</a:t>
            </a:r>
          </a:p>
          <a:p>
            <a:endParaRPr lang="en-GB" sz="1200" dirty="0"/>
          </a:p>
          <a:p>
            <a:r>
              <a:rPr lang="en-GB" sz="1200" dirty="0"/>
              <a:t>1 mark for ordering the data correctly (or clear evidence of correct ordering)</a:t>
            </a:r>
          </a:p>
          <a:p>
            <a:r>
              <a:rPr lang="en-GB" sz="1200" dirty="0"/>
              <a:t>1 mark for the correct median value</a:t>
            </a:r>
          </a:p>
          <a:p>
            <a:endParaRPr lang="en-GB" sz="1200" dirty="0"/>
          </a:p>
          <a:p>
            <a:r>
              <a:rPr lang="en-GB" sz="1200" dirty="0"/>
              <a:t>If students have not shown working and the answer is correct, 2 marks can be awarded (as per AQA exam advice).</a:t>
            </a:r>
          </a:p>
          <a:p>
            <a:endParaRPr lang="en-GB" sz="1200" dirty="0"/>
          </a:p>
          <a:p>
            <a:r>
              <a:rPr lang="en-GB" sz="1200" b="1" i="1" dirty="0"/>
              <a:t>Worked answer</a:t>
            </a:r>
          </a:p>
          <a:p>
            <a:endParaRPr lang="en-GB" sz="1200" dirty="0"/>
          </a:p>
          <a:p>
            <a:r>
              <a:rPr lang="en-GB" sz="1200" dirty="0"/>
              <a:t>Tarn altitudes (ordered):</a:t>
            </a:r>
          </a:p>
          <a:p>
            <a:r>
              <a:rPr lang="en-GB" sz="1200" dirty="0"/>
              <a:t>480, 480, 488, 500, 538, 538, 600, 718</a:t>
            </a:r>
          </a:p>
          <a:p>
            <a:endParaRPr lang="en-GB" sz="1200" dirty="0"/>
          </a:p>
          <a:p>
            <a:r>
              <a:rPr lang="en-GB" sz="1200" dirty="0"/>
              <a:t>There are 8 values, so the median is the mean of the 4th and 5th values:</a:t>
            </a:r>
          </a:p>
          <a:p>
            <a:endParaRPr lang="en-GB" sz="1200" dirty="0"/>
          </a:p>
          <a:p>
            <a:r>
              <a:rPr lang="en-GB" sz="1200" dirty="0"/>
              <a:t>(500 + 538) ÷ 2 = 519</a:t>
            </a:r>
          </a:p>
          <a:p>
            <a:endParaRPr lang="en-GB" sz="1200" dirty="0"/>
          </a:p>
          <a:p>
            <a:r>
              <a:rPr lang="en-GB" sz="1200" dirty="0"/>
              <a:t>Median = 519 m</a:t>
            </a: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EEA06292-50F1-76DE-F715-A07411A0EDC4}"/>
              </a:ext>
            </a:extLst>
          </p:cNvPr>
          <p:cNvSpPr/>
          <p:nvPr/>
        </p:nvSpPr>
        <p:spPr>
          <a:xfrm flipV="1">
            <a:off x="-765338" y="43709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7D20BE7-4ABB-4685-9B2E-7C6044AA3957}"/>
              </a:ext>
            </a:extLst>
          </p:cNvPr>
          <p:cNvSpPr/>
          <p:nvPr/>
        </p:nvSpPr>
        <p:spPr>
          <a:xfrm flipV="1">
            <a:off x="3396327" y="43709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3544BE-02B3-80D4-E8E7-5AA2A3B0EFE2}"/>
              </a:ext>
            </a:extLst>
          </p:cNvPr>
          <p:cNvSpPr/>
          <p:nvPr/>
        </p:nvSpPr>
        <p:spPr>
          <a:xfrm>
            <a:off x="0" y="0"/>
            <a:ext cx="6858000" cy="1115568"/>
          </a:xfrm>
          <a:prstGeom prst="rect">
            <a:avLst/>
          </a:prstGeom>
          <a:solidFill>
            <a:srgbClr val="81A032"/>
          </a:solidFill>
          <a:ln>
            <a:solidFill>
              <a:srgbClr val="81A0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18D6F50-30A1-1907-018B-97C627A77B89}"/>
              </a:ext>
            </a:extLst>
          </p:cNvPr>
          <p:cNvSpPr/>
          <p:nvPr/>
        </p:nvSpPr>
        <p:spPr>
          <a:xfrm>
            <a:off x="4906361" y="112023"/>
            <a:ext cx="1817447" cy="27744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09257D2-D133-F764-A8EC-56F1EBAE0F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0918" y="154259"/>
            <a:ext cx="1728331" cy="19296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3120D72-53AA-9195-E240-378ECE355C58}"/>
              </a:ext>
            </a:extLst>
          </p:cNvPr>
          <p:cNvSpPr txBox="1"/>
          <p:nvPr/>
        </p:nvSpPr>
        <p:spPr>
          <a:xfrm>
            <a:off x="60750" y="-37493"/>
            <a:ext cx="46819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  <a:latin typeface="League Spartan" pitchFamily="2" charset="77"/>
              </a:rPr>
              <a:t>SKILLS FOCUS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38B693-F33E-C4EA-1176-47EA37E2AB03}"/>
              </a:ext>
            </a:extLst>
          </p:cNvPr>
          <p:cNvSpPr txBox="1"/>
          <p:nvPr/>
        </p:nvSpPr>
        <p:spPr>
          <a:xfrm>
            <a:off x="60751" y="506730"/>
            <a:ext cx="5944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Median</a:t>
            </a:r>
          </a:p>
        </p:txBody>
      </p:sp>
      <p:pic>
        <p:nvPicPr>
          <p:cNvPr id="19" name="Picture 18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134CA307-4033-6843-C275-75381D738D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65808" y="501488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253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4235B-E6C2-2B5C-33DC-B14E2C5FF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C8CC955-8C33-5C68-10FB-2F7CD300B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2" y="9369960"/>
            <a:ext cx="2314575" cy="527403"/>
          </a:xfrm>
        </p:spPr>
        <p:txBody>
          <a:bodyPr/>
          <a:lstStyle/>
          <a:p>
            <a:fld id="{E694B180-16D2-0544-8E42-682366114A15}" type="slidenum">
              <a:rPr lang="en-GB" smtClean="0">
                <a:solidFill>
                  <a:schemeClr val="tx1"/>
                </a:solidFill>
              </a:rPr>
              <a:t>4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17543F-8D37-F778-51F9-BF3F4750FE51}"/>
              </a:ext>
            </a:extLst>
          </p:cNvPr>
          <p:cNvSpPr txBox="1"/>
          <p:nvPr/>
        </p:nvSpPr>
        <p:spPr>
          <a:xfrm>
            <a:off x="394447" y="1309894"/>
            <a:ext cx="5944938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Question 6 – Urban Issues and Challenges</a:t>
            </a:r>
          </a:p>
          <a:p>
            <a:r>
              <a:rPr lang="en-GB" sz="1200" dirty="0"/>
              <a:t>Mark scheme</a:t>
            </a:r>
          </a:p>
          <a:p>
            <a:endParaRPr lang="en-GB" sz="1200" dirty="0"/>
          </a:p>
          <a:p>
            <a:r>
              <a:rPr lang="en-GB" sz="1200" dirty="0"/>
              <a:t>1 mark for ordering the data correctly (or clear evidence of correct ordering)</a:t>
            </a:r>
          </a:p>
          <a:p>
            <a:r>
              <a:rPr lang="en-GB" sz="1200" dirty="0"/>
              <a:t>1 mark for the correct median value</a:t>
            </a:r>
          </a:p>
          <a:p>
            <a:endParaRPr lang="en-GB" sz="1200" dirty="0"/>
          </a:p>
          <a:p>
            <a:r>
              <a:rPr lang="en-GB" sz="1200" dirty="0"/>
              <a:t>If students have not shown working and the answer is correct, 2 marks can be awarded (as per AQA exam advice).</a:t>
            </a:r>
          </a:p>
          <a:p>
            <a:endParaRPr lang="en-GB" sz="1200" dirty="0"/>
          </a:p>
          <a:p>
            <a:r>
              <a:rPr lang="en-GB" sz="1200" b="1" i="1" dirty="0"/>
              <a:t>Worked answer</a:t>
            </a:r>
          </a:p>
          <a:p>
            <a:endParaRPr lang="en-GB" sz="1200" dirty="0"/>
          </a:p>
          <a:p>
            <a:r>
              <a:rPr lang="en-GB" sz="1200" dirty="0"/>
              <a:t>Life expectancy values (ordered):</a:t>
            </a:r>
          </a:p>
          <a:p>
            <a:r>
              <a:rPr lang="en-GB" sz="1200" dirty="0"/>
              <a:t>78.9, 79.1, 79.4, 79.8, 80.2, 80.5, 81.6</a:t>
            </a:r>
          </a:p>
          <a:p>
            <a:endParaRPr lang="en-GB" sz="1200" dirty="0"/>
          </a:p>
          <a:p>
            <a:r>
              <a:rPr lang="en-GB" sz="1200" dirty="0"/>
              <a:t>There are 7 values, so the median is the middle (4th) value:</a:t>
            </a:r>
          </a:p>
          <a:p>
            <a:endParaRPr lang="en-GB" sz="1200" dirty="0"/>
          </a:p>
          <a:p>
            <a:r>
              <a:rPr lang="en-GB" sz="1200" dirty="0"/>
              <a:t>Median = 79.8 years</a:t>
            </a:r>
          </a:p>
          <a:p>
            <a:endParaRPr lang="en-GB" sz="1200" dirty="0"/>
          </a:p>
          <a:p>
            <a:r>
              <a:rPr lang="en-GB" sz="1200" b="1" dirty="0"/>
              <a:t>Question 7 – The Changing Economic World</a:t>
            </a:r>
            <a:endParaRPr lang="en-GB" sz="1200" dirty="0"/>
          </a:p>
          <a:p>
            <a:r>
              <a:rPr lang="en-GB" sz="1200" dirty="0"/>
              <a:t>Mark scheme</a:t>
            </a:r>
          </a:p>
          <a:p>
            <a:endParaRPr lang="en-GB" sz="1200" dirty="0"/>
          </a:p>
          <a:p>
            <a:r>
              <a:rPr lang="en-GB" sz="1200" dirty="0"/>
              <a:t>1 mark for ordering the data correctly (or clear evidence of correct ordering)</a:t>
            </a:r>
          </a:p>
          <a:p>
            <a:endParaRPr lang="en-GB" sz="1200" dirty="0"/>
          </a:p>
          <a:p>
            <a:r>
              <a:rPr lang="en-GB" sz="1200" dirty="0"/>
              <a:t>1 mark for the correct median value</a:t>
            </a:r>
          </a:p>
          <a:p>
            <a:endParaRPr lang="en-GB" sz="1200" dirty="0"/>
          </a:p>
          <a:p>
            <a:r>
              <a:rPr lang="en-GB" sz="1200" dirty="0"/>
              <a:t>If students have not shown working and the answer is correct, 2 marks can be awarded (as per AQA exam advice).</a:t>
            </a:r>
          </a:p>
          <a:p>
            <a:endParaRPr lang="en-GB" sz="1200" dirty="0"/>
          </a:p>
          <a:p>
            <a:r>
              <a:rPr lang="en-GB" sz="1200" b="1" i="1" dirty="0"/>
              <a:t>Worked answer</a:t>
            </a:r>
          </a:p>
          <a:p>
            <a:endParaRPr lang="en-GB" sz="1200" dirty="0"/>
          </a:p>
          <a:p>
            <a:r>
              <a:rPr lang="en-GB" sz="1200" dirty="0"/>
              <a:t>Manufacturing employment (millions) (ordered):</a:t>
            </a:r>
          </a:p>
          <a:p>
            <a:r>
              <a:rPr lang="en-GB" sz="1200" dirty="0"/>
              <a:t>5, 6, 8, 8, 9, 11, 14, 18</a:t>
            </a:r>
          </a:p>
          <a:p>
            <a:endParaRPr lang="en-GB" sz="1200" dirty="0"/>
          </a:p>
          <a:p>
            <a:r>
              <a:rPr lang="en-GB" sz="1200" dirty="0"/>
              <a:t>There are 8 values, so the median is the mean of the 4th and 5th values:</a:t>
            </a:r>
          </a:p>
          <a:p>
            <a:endParaRPr lang="en-GB" sz="1200" dirty="0"/>
          </a:p>
          <a:p>
            <a:r>
              <a:rPr lang="en-GB" sz="1200" dirty="0"/>
              <a:t>(8+9) ÷ 2 = 8.5</a:t>
            </a:r>
          </a:p>
          <a:p>
            <a:endParaRPr lang="en-GB" sz="1200" dirty="0"/>
          </a:p>
          <a:p>
            <a:r>
              <a:rPr lang="en-GB" sz="1200" dirty="0"/>
              <a:t>Median = 8.5 million</a:t>
            </a: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BFB5EC64-77D6-3BCE-7E04-01DE44297B07}"/>
              </a:ext>
            </a:extLst>
          </p:cNvPr>
          <p:cNvSpPr/>
          <p:nvPr/>
        </p:nvSpPr>
        <p:spPr>
          <a:xfrm flipV="1">
            <a:off x="-765338" y="43709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5A9D0BD-DEC7-0D04-6406-3813DB9E17A1}"/>
              </a:ext>
            </a:extLst>
          </p:cNvPr>
          <p:cNvSpPr/>
          <p:nvPr/>
        </p:nvSpPr>
        <p:spPr>
          <a:xfrm flipV="1">
            <a:off x="3396327" y="43709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60711-6D16-FCFF-C4B6-59CAE82E89EB}"/>
              </a:ext>
            </a:extLst>
          </p:cNvPr>
          <p:cNvSpPr/>
          <p:nvPr/>
        </p:nvSpPr>
        <p:spPr>
          <a:xfrm>
            <a:off x="0" y="0"/>
            <a:ext cx="6858000" cy="1115568"/>
          </a:xfrm>
          <a:prstGeom prst="rect">
            <a:avLst/>
          </a:prstGeom>
          <a:solidFill>
            <a:srgbClr val="81A032"/>
          </a:solidFill>
          <a:ln>
            <a:solidFill>
              <a:srgbClr val="81A0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05378A7-ABB3-DB9C-7949-46674ED75496}"/>
              </a:ext>
            </a:extLst>
          </p:cNvPr>
          <p:cNvSpPr/>
          <p:nvPr/>
        </p:nvSpPr>
        <p:spPr>
          <a:xfrm>
            <a:off x="4906361" y="112023"/>
            <a:ext cx="1817447" cy="27744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12370FC-7172-9E01-2149-A79CFC6F2A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0918" y="154259"/>
            <a:ext cx="1728331" cy="19296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0857D64-C307-89BC-2CB7-44DEA51C3523}"/>
              </a:ext>
            </a:extLst>
          </p:cNvPr>
          <p:cNvSpPr txBox="1"/>
          <p:nvPr/>
        </p:nvSpPr>
        <p:spPr>
          <a:xfrm>
            <a:off x="60750" y="-37493"/>
            <a:ext cx="46819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  <a:latin typeface="League Spartan" pitchFamily="2" charset="77"/>
              </a:rPr>
              <a:t>SKILLS FOCUS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364F014-06CE-D4FB-5D8C-5DBA763649BC}"/>
              </a:ext>
            </a:extLst>
          </p:cNvPr>
          <p:cNvSpPr txBox="1"/>
          <p:nvPr/>
        </p:nvSpPr>
        <p:spPr>
          <a:xfrm>
            <a:off x="60751" y="506730"/>
            <a:ext cx="5944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Median</a:t>
            </a:r>
          </a:p>
        </p:txBody>
      </p:sp>
      <p:pic>
        <p:nvPicPr>
          <p:cNvPr id="19" name="Picture 18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198EC057-7A7C-005A-FF94-FEC6416FAD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65808" y="501488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066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71CB1-6920-8D46-CB08-6AAF779D2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2472F8C-81DF-ED1D-5C38-AB70BE42A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2" y="9369960"/>
            <a:ext cx="2314575" cy="527403"/>
          </a:xfrm>
        </p:spPr>
        <p:txBody>
          <a:bodyPr/>
          <a:lstStyle/>
          <a:p>
            <a:fld id="{E694B180-16D2-0544-8E42-682366114A15}" type="slidenum">
              <a:rPr lang="en-GB" smtClean="0">
                <a:solidFill>
                  <a:schemeClr val="tx1"/>
                </a:solidFill>
              </a:rPr>
              <a:t>5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3552A7-CB5E-17DC-681F-C242689825D4}"/>
              </a:ext>
            </a:extLst>
          </p:cNvPr>
          <p:cNvSpPr txBox="1"/>
          <p:nvPr/>
        </p:nvSpPr>
        <p:spPr>
          <a:xfrm>
            <a:off x="394447" y="1309894"/>
            <a:ext cx="594493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Question 8 – The Changing Economic World</a:t>
            </a:r>
          </a:p>
          <a:p>
            <a:r>
              <a:rPr lang="en-GB" sz="1200" dirty="0"/>
              <a:t>Mark scheme</a:t>
            </a:r>
          </a:p>
          <a:p>
            <a:endParaRPr lang="en-GB" sz="1200" dirty="0"/>
          </a:p>
          <a:p>
            <a:r>
              <a:rPr lang="en-GB" sz="1200" dirty="0"/>
              <a:t>1 mark for ordering the data correctly (or clear evidence of correct ordering)</a:t>
            </a:r>
          </a:p>
          <a:p>
            <a:endParaRPr lang="en-GB" sz="1200" dirty="0"/>
          </a:p>
          <a:p>
            <a:r>
              <a:rPr lang="en-GB" sz="1200" dirty="0"/>
              <a:t>1 mark for the correct median value</a:t>
            </a:r>
          </a:p>
          <a:p>
            <a:endParaRPr lang="en-GB" sz="1200" dirty="0"/>
          </a:p>
          <a:p>
            <a:r>
              <a:rPr lang="en-GB" sz="1200" dirty="0"/>
              <a:t>If students have not shown working and the answer is correct, 2 marks can be awarded (as per AQA exam advice).</a:t>
            </a:r>
          </a:p>
          <a:p>
            <a:endParaRPr lang="en-GB" sz="1200" dirty="0"/>
          </a:p>
          <a:p>
            <a:r>
              <a:rPr lang="en-GB" sz="1200" b="1" i="1" dirty="0"/>
              <a:t>Worked answer</a:t>
            </a:r>
          </a:p>
          <a:p>
            <a:endParaRPr lang="en-GB" sz="1200" dirty="0"/>
          </a:p>
          <a:p>
            <a:r>
              <a:rPr lang="en-GB" sz="1200" dirty="0"/>
              <a:t>Birth rates (ordered):</a:t>
            </a:r>
          </a:p>
          <a:p>
            <a:r>
              <a:rPr lang="en-GB" sz="1200" dirty="0"/>
              <a:t>7, 7, 9, 13, 14, 17, 37, 45</a:t>
            </a:r>
          </a:p>
          <a:p>
            <a:endParaRPr lang="en-GB" sz="1200" dirty="0"/>
          </a:p>
          <a:p>
            <a:r>
              <a:rPr lang="en-GB" sz="1200" dirty="0"/>
              <a:t>There are 8 values, so the median is the mean of the 4th and 5th values:</a:t>
            </a:r>
          </a:p>
          <a:p>
            <a:endParaRPr lang="en-GB" sz="1200" dirty="0"/>
          </a:p>
          <a:p>
            <a:r>
              <a:rPr lang="en-GB" sz="1200" dirty="0"/>
              <a:t>(13 + 14) ÷ 2 = 13.5</a:t>
            </a:r>
          </a:p>
          <a:p>
            <a:endParaRPr lang="en-GB" sz="1200" dirty="0"/>
          </a:p>
          <a:p>
            <a:r>
              <a:rPr lang="en-GB" sz="1200" dirty="0"/>
              <a:t>Median = 13.5 births per 1 000 people</a:t>
            </a:r>
          </a:p>
          <a:p>
            <a:endParaRPr lang="en-GB" sz="1200" b="1" dirty="0"/>
          </a:p>
          <a:p>
            <a:r>
              <a:rPr lang="en-GB" sz="1200" b="1" dirty="0"/>
              <a:t>Question 9 – The Challenge of Resource Management</a:t>
            </a:r>
          </a:p>
          <a:p>
            <a:r>
              <a:rPr lang="en-GB" sz="1200" dirty="0"/>
              <a:t>Mark scheme</a:t>
            </a:r>
          </a:p>
          <a:p>
            <a:endParaRPr lang="en-GB" sz="1200" dirty="0"/>
          </a:p>
          <a:p>
            <a:r>
              <a:rPr lang="en-GB" sz="1200" dirty="0"/>
              <a:t>1 mark for ordering the data correctly (or clear evidence of correct ordering)</a:t>
            </a:r>
          </a:p>
          <a:p>
            <a:r>
              <a:rPr lang="en-GB" sz="1200" dirty="0"/>
              <a:t>1 mark for the correct median value</a:t>
            </a:r>
          </a:p>
          <a:p>
            <a:endParaRPr lang="en-GB" sz="1200" dirty="0"/>
          </a:p>
          <a:p>
            <a:r>
              <a:rPr lang="en-GB" sz="1200" dirty="0"/>
              <a:t>If students have not shown working and the answer is correct, 2 marks can be awarded (as per AQA exam advice).</a:t>
            </a:r>
          </a:p>
          <a:p>
            <a:endParaRPr lang="en-GB" sz="1200" dirty="0"/>
          </a:p>
          <a:p>
            <a:r>
              <a:rPr lang="en-GB" sz="1200" b="1" i="1" dirty="0"/>
              <a:t>Worked answer</a:t>
            </a:r>
          </a:p>
          <a:p>
            <a:endParaRPr lang="en-GB" sz="1200" dirty="0"/>
          </a:p>
          <a:p>
            <a:r>
              <a:rPr lang="en-GB" sz="1200" dirty="0"/>
              <a:t>CO₂ per person values (ordered):</a:t>
            </a:r>
          </a:p>
          <a:p>
            <a:r>
              <a:rPr lang="en-GB" sz="1200" dirty="0"/>
              <a:t>5.6, 6.2, 6.8, 7.0, 7.1, 7.5, 8.9</a:t>
            </a:r>
          </a:p>
          <a:p>
            <a:endParaRPr lang="en-GB" sz="1200" dirty="0"/>
          </a:p>
          <a:p>
            <a:r>
              <a:rPr lang="en-GB" sz="1200" dirty="0"/>
              <a:t>There are 7 values, so the median is the middle (4th) value:</a:t>
            </a:r>
          </a:p>
          <a:p>
            <a:endParaRPr lang="en-GB" sz="1200" dirty="0"/>
          </a:p>
          <a:p>
            <a:r>
              <a:rPr lang="en-GB" sz="1200" dirty="0"/>
              <a:t>Median = 7.0 tonnes per person</a:t>
            </a: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D665C876-E1B0-B7F7-6B16-3EA6C5CA1F50}"/>
              </a:ext>
            </a:extLst>
          </p:cNvPr>
          <p:cNvSpPr/>
          <p:nvPr/>
        </p:nvSpPr>
        <p:spPr>
          <a:xfrm flipV="1">
            <a:off x="-765338" y="43709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6AE40AE2-7B72-E86A-0C7E-3A61B710A020}"/>
              </a:ext>
            </a:extLst>
          </p:cNvPr>
          <p:cNvSpPr/>
          <p:nvPr/>
        </p:nvSpPr>
        <p:spPr>
          <a:xfrm flipV="1">
            <a:off x="3396327" y="437098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6C2787-20F8-2B5E-82B8-9EFBF69C6763}"/>
              </a:ext>
            </a:extLst>
          </p:cNvPr>
          <p:cNvSpPr/>
          <p:nvPr/>
        </p:nvSpPr>
        <p:spPr>
          <a:xfrm>
            <a:off x="0" y="0"/>
            <a:ext cx="6858000" cy="1115568"/>
          </a:xfrm>
          <a:prstGeom prst="rect">
            <a:avLst/>
          </a:prstGeom>
          <a:solidFill>
            <a:srgbClr val="81A032"/>
          </a:solidFill>
          <a:ln>
            <a:solidFill>
              <a:srgbClr val="81A0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F3DCD86-3FB2-DF90-DD97-2E19803DA584}"/>
              </a:ext>
            </a:extLst>
          </p:cNvPr>
          <p:cNvSpPr/>
          <p:nvPr/>
        </p:nvSpPr>
        <p:spPr>
          <a:xfrm>
            <a:off x="4906361" y="112023"/>
            <a:ext cx="1817447" cy="27744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C3DE601-F4A6-E884-5B4A-1FE598C996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0918" y="154259"/>
            <a:ext cx="1728331" cy="19296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DED91C5-AA25-D1D5-D525-F21A73308FD1}"/>
              </a:ext>
            </a:extLst>
          </p:cNvPr>
          <p:cNvSpPr txBox="1"/>
          <p:nvPr/>
        </p:nvSpPr>
        <p:spPr>
          <a:xfrm>
            <a:off x="60750" y="-37493"/>
            <a:ext cx="46819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  <a:latin typeface="League Spartan" pitchFamily="2" charset="77"/>
              </a:rPr>
              <a:t>SKILLS FOCUS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C3D1955-6A72-7A14-A743-3FE464FB7F0C}"/>
              </a:ext>
            </a:extLst>
          </p:cNvPr>
          <p:cNvSpPr txBox="1"/>
          <p:nvPr/>
        </p:nvSpPr>
        <p:spPr>
          <a:xfrm>
            <a:off x="60751" y="506730"/>
            <a:ext cx="5944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Median</a:t>
            </a:r>
          </a:p>
        </p:txBody>
      </p:sp>
      <p:pic>
        <p:nvPicPr>
          <p:cNvPr id="19" name="Picture 18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0952CA70-9613-B3C1-72E9-60FE5AC2FC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65808" y="501488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865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91099" y="9212980"/>
            <a:ext cx="6678980" cy="0"/>
          </a:xfrm>
          <a:prstGeom prst="line">
            <a:avLst/>
          </a:prstGeom>
          <a:ln w="38100" cap="flat">
            <a:solidFill>
              <a:srgbClr val="3D650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 sz="1634"/>
          </a:p>
        </p:txBody>
      </p:sp>
      <p:sp>
        <p:nvSpPr>
          <p:cNvPr id="3" name="Freeform 3"/>
          <p:cNvSpPr/>
          <p:nvPr/>
        </p:nvSpPr>
        <p:spPr>
          <a:xfrm flipV="1">
            <a:off x="-625437" y="3446659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4" name="Freeform 4"/>
          <p:cNvSpPr/>
          <p:nvPr/>
        </p:nvSpPr>
        <p:spPr>
          <a:xfrm flipV="1">
            <a:off x="3536229" y="3446659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5" name="Freeform 5"/>
          <p:cNvSpPr/>
          <p:nvPr/>
        </p:nvSpPr>
        <p:spPr>
          <a:xfrm flipV="1">
            <a:off x="-763749" y="3308347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6" name="Freeform 6"/>
          <p:cNvSpPr/>
          <p:nvPr/>
        </p:nvSpPr>
        <p:spPr>
          <a:xfrm flipV="1">
            <a:off x="3397916" y="3308347"/>
            <a:ext cx="4194338" cy="828382"/>
          </a:xfrm>
          <a:custGeom>
            <a:avLst/>
            <a:gdLst/>
            <a:ahLst/>
            <a:cxnLst/>
            <a:rect l="l" t="t" r="r" b="b"/>
            <a:pathLst>
              <a:path w="4621539" h="912754">
                <a:moveTo>
                  <a:pt x="0" y="912754"/>
                </a:moveTo>
                <a:lnTo>
                  <a:pt x="4621539" y="912754"/>
                </a:lnTo>
                <a:lnTo>
                  <a:pt x="4621539" y="0"/>
                </a:lnTo>
                <a:lnTo>
                  <a:pt x="0" y="0"/>
                </a:lnTo>
                <a:lnTo>
                  <a:pt x="0" y="91275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grpSp>
        <p:nvGrpSpPr>
          <p:cNvPr id="7" name="Group 7"/>
          <p:cNvGrpSpPr/>
          <p:nvPr/>
        </p:nvGrpSpPr>
        <p:grpSpPr>
          <a:xfrm>
            <a:off x="0" y="10888"/>
            <a:ext cx="6861176" cy="3772341"/>
            <a:chOff x="0" y="0"/>
            <a:chExt cx="2709333" cy="148961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709333" cy="1489618"/>
            </a:xfrm>
            <a:custGeom>
              <a:avLst/>
              <a:gdLst/>
              <a:ahLst/>
              <a:cxnLst/>
              <a:rect l="l" t="t" r="r" b="b"/>
              <a:pathLst>
                <a:path w="2709333" h="1489618">
                  <a:moveTo>
                    <a:pt x="0" y="0"/>
                  </a:moveTo>
                  <a:lnTo>
                    <a:pt x="2709333" y="0"/>
                  </a:lnTo>
                  <a:lnTo>
                    <a:pt x="2709333" y="1489618"/>
                  </a:lnTo>
                  <a:lnTo>
                    <a:pt x="0" y="1489618"/>
                  </a:lnTo>
                  <a:close/>
                </a:path>
              </a:pathLst>
            </a:custGeom>
            <a:solidFill>
              <a:srgbClr val="80A133"/>
            </a:solidFill>
          </p:spPr>
          <p:txBody>
            <a:bodyPr/>
            <a:lstStyle/>
            <a:p>
              <a:endParaRPr lang="en-GB" sz="1634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2709333" cy="1537243"/>
            </a:xfrm>
            <a:prstGeom prst="rect">
              <a:avLst/>
            </a:prstGeom>
          </p:spPr>
          <p:txBody>
            <a:bodyPr lIns="46104" tIns="46104" rIns="46104" bIns="46104" rtlCol="0" anchor="ctr"/>
            <a:lstStyle/>
            <a:p>
              <a:pPr algn="ctr">
                <a:lnSpc>
                  <a:spcPts val="1779"/>
                </a:lnSpc>
              </a:pPr>
              <a:endParaRPr sz="1634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686117" y="609694"/>
            <a:ext cx="5128866" cy="24878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704"/>
              </a:lnSpc>
            </a:pPr>
            <a:r>
              <a:rPr lang="en-US" sz="8155" b="1" spc="-211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ONLINE</a:t>
            </a:r>
          </a:p>
          <a:p>
            <a:pPr>
              <a:lnSpc>
                <a:spcPts val="9704"/>
              </a:lnSpc>
            </a:pPr>
            <a:r>
              <a:rPr lang="en-US" sz="8155" b="1" spc="-211" dirty="0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SUPPORT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5346779" y="-1468842"/>
            <a:ext cx="936409" cy="2622581"/>
            <a:chOff x="0" y="0"/>
            <a:chExt cx="325500" cy="911621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325500" cy="911621"/>
            </a:xfrm>
            <a:custGeom>
              <a:avLst/>
              <a:gdLst/>
              <a:ahLst/>
              <a:cxnLst/>
              <a:rect l="l" t="t" r="r" b="b"/>
              <a:pathLst>
                <a:path w="325500" h="911621">
                  <a:moveTo>
                    <a:pt x="162750" y="0"/>
                  </a:moveTo>
                  <a:lnTo>
                    <a:pt x="162750" y="0"/>
                  </a:lnTo>
                  <a:cubicBezTo>
                    <a:pt x="252634" y="0"/>
                    <a:pt x="325500" y="72866"/>
                    <a:pt x="325500" y="162750"/>
                  </a:cubicBezTo>
                  <a:lnTo>
                    <a:pt x="325500" y="748871"/>
                  </a:lnTo>
                  <a:cubicBezTo>
                    <a:pt x="325500" y="838756"/>
                    <a:pt x="252634" y="911621"/>
                    <a:pt x="162750" y="911621"/>
                  </a:cubicBezTo>
                  <a:lnTo>
                    <a:pt x="162750" y="911621"/>
                  </a:lnTo>
                  <a:cubicBezTo>
                    <a:pt x="119586" y="911621"/>
                    <a:pt x="78190" y="894474"/>
                    <a:pt x="47668" y="863953"/>
                  </a:cubicBezTo>
                  <a:cubicBezTo>
                    <a:pt x="17147" y="833431"/>
                    <a:pt x="0" y="792035"/>
                    <a:pt x="0" y="748871"/>
                  </a:cubicBezTo>
                  <a:lnTo>
                    <a:pt x="0" y="162750"/>
                  </a:lnTo>
                  <a:cubicBezTo>
                    <a:pt x="0" y="119586"/>
                    <a:pt x="17147" y="78190"/>
                    <a:pt x="47668" y="47668"/>
                  </a:cubicBezTo>
                  <a:cubicBezTo>
                    <a:pt x="78190" y="17147"/>
                    <a:pt x="119586" y="0"/>
                    <a:pt x="16275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 sz="1634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325500" cy="949721"/>
            </a:xfrm>
            <a:prstGeom prst="rect">
              <a:avLst/>
            </a:prstGeom>
          </p:spPr>
          <p:txBody>
            <a:bodyPr lIns="46104" tIns="46104" rIns="46104" bIns="46104" rtlCol="0" anchor="ctr"/>
            <a:lstStyle/>
            <a:p>
              <a:pPr algn="ctr">
                <a:lnSpc>
                  <a:spcPts val="2287"/>
                </a:lnSpc>
              </a:pPr>
              <a:endParaRPr sz="1634"/>
            </a:p>
          </p:txBody>
        </p:sp>
      </p:grpSp>
      <p:sp>
        <p:nvSpPr>
          <p:cNvPr id="14" name="Freeform 14"/>
          <p:cNvSpPr/>
          <p:nvPr/>
        </p:nvSpPr>
        <p:spPr>
          <a:xfrm>
            <a:off x="518544" y="4341021"/>
            <a:ext cx="851728" cy="189410"/>
          </a:xfrm>
          <a:custGeom>
            <a:avLst/>
            <a:gdLst/>
            <a:ahLst/>
            <a:cxnLst/>
            <a:rect l="l" t="t" r="r" b="b"/>
            <a:pathLst>
              <a:path w="938478" h="208702">
                <a:moveTo>
                  <a:pt x="0" y="0"/>
                </a:moveTo>
                <a:lnTo>
                  <a:pt x="938477" y="0"/>
                </a:lnTo>
                <a:lnTo>
                  <a:pt x="938477" y="208702"/>
                </a:lnTo>
                <a:lnTo>
                  <a:pt x="0" y="20870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79484" b="-698012"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5" name="Freeform 15"/>
          <p:cNvSpPr/>
          <p:nvPr/>
        </p:nvSpPr>
        <p:spPr>
          <a:xfrm>
            <a:off x="5658912" y="9419412"/>
            <a:ext cx="851728" cy="189410"/>
          </a:xfrm>
          <a:custGeom>
            <a:avLst/>
            <a:gdLst/>
            <a:ahLst/>
            <a:cxnLst/>
            <a:rect l="l" t="t" r="r" b="b"/>
            <a:pathLst>
              <a:path w="938478" h="208702">
                <a:moveTo>
                  <a:pt x="0" y="0"/>
                </a:moveTo>
                <a:lnTo>
                  <a:pt x="938478" y="0"/>
                </a:lnTo>
                <a:lnTo>
                  <a:pt x="938478" y="208702"/>
                </a:lnTo>
                <a:lnTo>
                  <a:pt x="0" y="20870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r="-79484" b="-698012"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6" name="Freeform 16"/>
          <p:cNvSpPr/>
          <p:nvPr/>
        </p:nvSpPr>
        <p:spPr>
          <a:xfrm>
            <a:off x="327431" y="9329845"/>
            <a:ext cx="3206106" cy="357964"/>
          </a:xfrm>
          <a:custGeom>
            <a:avLst/>
            <a:gdLst/>
            <a:ahLst/>
            <a:cxnLst/>
            <a:rect l="l" t="t" r="r" b="b"/>
            <a:pathLst>
              <a:path w="4942666" h="551851">
                <a:moveTo>
                  <a:pt x="0" y="0"/>
                </a:moveTo>
                <a:lnTo>
                  <a:pt x="4942666" y="0"/>
                </a:lnTo>
                <a:lnTo>
                  <a:pt x="4942666" y="551851"/>
                </a:lnTo>
                <a:lnTo>
                  <a:pt x="0" y="55185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GB" sz="1634"/>
          </a:p>
        </p:txBody>
      </p:sp>
      <p:sp>
        <p:nvSpPr>
          <p:cNvPr id="17" name="TextBox 17"/>
          <p:cNvSpPr txBox="1"/>
          <p:nvPr/>
        </p:nvSpPr>
        <p:spPr>
          <a:xfrm>
            <a:off x="713187" y="3099869"/>
            <a:ext cx="5711428" cy="4140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30"/>
              </a:lnSpc>
              <a:spcBef>
                <a:spcPct val="0"/>
              </a:spcBef>
            </a:pPr>
            <a:r>
              <a:rPr lang="en-US" sz="2450" b="1" dirty="0">
                <a:solidFill>
                  <a:srgbClr val="FFFFFF"/>
                </a:solidFill>
                <a:ea typeface="Codec Pro Bold"/>
                <a:cs typeface="Codec Pro Bold"/>
                <a:sym typeface="Codec Pro Bold"/>
              </a:rPr>
              <a:t>Free-to-access resources for you</a:t>
            </a:r>
          </a:p>
        </p:txBody>
      </p:sp>
      <p:sp>
        <p:nvSpPr>
          <p:cNvPr id="18" name="Freeform 18"/>
          <p:cNvSpPr/>
          <p:nvPr/>
        </p:nvSpPr>
        <p:spPr>
          <a:xfrm>
            <a:off x="5420933" y="254625"/>
            <a:ext cx="788103" cy="899115"/>
          </a:xfrm>
          <a:custGeom>
            <a:avLst/>
            <a:gdLst/>
            <a:ahLst/>
            <a:cxnLst/>
            <a:rect l="l" t="t" r="r" b="b"/>
            <a:pathLst>
              <a:path w="868373" h="990691">
                <a:moveTo>
                  <a:pt x="0" y="0"/>
                </a:moveTo>
                <a:lnTo>
                  <a:pt x="868372" y="0"/>
                </a:lnTo>
                <a:lnTo>
                  <a:pt x="868372" y="990691"/>
                </a:lnTo>
                <a:lnTo>
                  <a:pt x="0" y="99069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r="-921812"/>
            </a:stretch>
          </a:blipFill>
        </p:spPr>
        <p:txBody>
          <a:bodyPr/>
          <a:lstStyle/>
          <a:p>
            <a:endParaRPr lang="en-GB" sz="1634"/>
          </a:p>
        </p:txBody>
      </p:sp>
      <p:pic>
        <p:nvPicPr>
          <p:cNvPr id="23" name="Picture 22" descr="A qr code with a black and white background&#10;&#10;AI-generated content may be incorrect.">
            <a:extLst>
              <a:ext uri="{FF2B5EF4-FFF2-40B4-BE49-F238E27FC236}">
                <a16:creationId xmlns:a16="http://schemas.microsoft.com/office/drawing/2014/main" id="{2A11F7EE-F318-B9F3-AE7A-D179AD5098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9291" y="5009404"/>
            <a:ext cx="1044000" cy="1044000"/>
          </a:xfrm>
          <a:prstGeom prst="rect">
            <a:avLst/>
          </a:prstGeom>
        </p:spPr>
      </p:pic>
      <p:sp>
        <p:nvSpPr>
          <p:cNvPr id="24" name="TextBox 17">
            <a:extLst>
              <a:ext uri="{FF2B5EF4-FFF2-40B4-BE49-F238E27FC236}">
                <a16:creationId xmlns:a16="http://schemas.microsoft.com/office/drawing/2014/main" id="{01BFDA51-866E-E7CE-3619-AA4555D229FC}"/>
              </a:ext>
            </a:extLst>
          </p:cNvPr>
          <p:cNvSpPr txBox="1"/>
          <p:nvPr/>
        </p:nvSpPr>
        <p:spPr>
          <a:xfrm>
            <a:off x="207992" y="4620989"/>
            <a:ext cx="3917713" cy="4212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30"/>
              </a:lnSpc>
              <a:spcBef>
                <a:spcPct val="0"/>
              </a:spcBef>
            </a:pPr>
            <a:r>
              <a:rPr lang="en-US" sz="2450" b="1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Statistical Skills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072B5AE-BC71-349B-D657-593A32DF2C14}"/>
              </a:ext>
            </a:extLst>
          </p:cNvPr>
          <p:cNvSpPr txBox="1"/>
          <p:nvPr/>
        </p:nvSpPr>
        <p:spPr>
          <a:xfrm>
            <a:off x="1113054" y="4961097"/>
            <a:ext cx="2420483" cy="111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900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Online guides to support you in a range of statistical skills including mean, median, mode, range, interquartile range, calculating percentages, and percentage change.  </a:t>
            </a:r>
          </a:p>
        </p:txBody>
      </p:sp>
      <p:sp>
        <p:nvSpPr>
          <p:cNvPr id="28" name="TextBox 17">
            <a:extLst>
              <a:ext uri="{FF2B5EF4-FFF2-40B4-BE49-F238E27FC236}">
                <a16:creationId xmlns:a16="http://schemas.microsoft.com/office/drawing/2014/main" id="{3FF0F931-3D84-DCC2-43D8-83DCCF493247}"/>
              </a:ext>
            </a:extLst>
          </p:cNvPr>
          <p:cNvSpPr txBox="1"/>
          <p:nvPr/>
        </p:nvSpPr>
        <p:spPr>
          <a:xfrm>
            <a:off x="3603922" y="4620989"/>
            <a:ext cx="3917713" cy="4212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30"/>
              </a:lnSpc>
              <a:spcBef>
                <a:spcPct val="0"/>
              </a:spcBef>
            </a:pPr>
            <a:r>
              <a:rPr lang="en-US" sz="2450" b="1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Graphical Skills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F0A2A48-8B0A-7B82-FE6F-CDE25731E62C}"/>
              </a:ext>
            </a:extLst>
          </p:cNvPr>
          <p:cNvSpPr txBox="1"/>
          <p:nvPr/>
        </p:nvSpPr>
        <p:spPr>
          <a:xfrm>
            <a:off x="4508984" y="4961097"/>
            <a:ext cx="2420483" cy="111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900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Which data presentation technique should you use and why? Find out about bar charts, pie charts, population pyramids, line graphs, choropleth maps, and more.  </a:t>
            </a:r>
          </a:p>
        </p:txBody>
      </p:sp>
      <p:pic>
        <p:nvPicPr>
          <p:cNvPr id="31" name="Picture 30" descr="A qr code with a black background&#10;&#10;AI-generated content may be incorrect.">
            <a:extLst>
              <a:ext uri="{FF2B5EF4-FFF2-40B4-BE49-F238E27FC236}">
                <a16:creationId xmlns:a16="http://schemas.microsoft.com/office/drawing/2014/main" id="{20BBD635-1690-C8CE-E3C6-EF0767714E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9291" y="6554635"/>
            <a:ext cx="1044000" cy="1044000"/>
          </a:xfrm>
          <a:prstGeom prst="rect">
            <a:avLst/>
          </a:prstGeom>
        </p:spPr>
      </p:pic>
      <p:sp>
        <p:nvSpPr>
          <p:cNvPr id="32" name="TextBox 17">
            <a:extLst>
              <a:ext uri="{FF2B5EF4-FFF2-40B4-BE49-F238E27FC236}">
                <a16:creationId xmlns:a16="http://schemas.microsoft.com/office/drawing/2014/main" id="{1F42D238-6894-D9F4-0F0A-FD0C6139E739}"/>
              </a:ext>
            </a:extLst>
          </p:cNvPr>
          <p:cNvSpPr txBox="1"/>
          <p:nvPr/>
        </p:nvSpPr>
        <p:spPr>
          <a:xfrm>
            <a:off x="207992" y="6161667"/>
            <a:ext cx="3917713" cy="4212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30"/>
              </a:lnSpc>
              <a:spcBef>
                <a:spcPct val="0"/>
              </a:spcBef>
            </a:pPr>
            <a:r>
              <a:rPr lang="en-US" sz="2450" b="1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OS Maps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A563895-7A6D-72E5-7B38-6F379E12FD1B}"/>
              </a:ext>
            </a:extLst>
          </p:cNvPr>
          <p:cNvSpPr txBox="1"/>
          <p:nvPr/>
        </p:nvSpPr>
        <p:spPr>
          <a:xfrm>
            <a:off x="1113054" y="6501775"/>
            <a:ext cx="2420483" cy="906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900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A guide to interpreting OS maps including scale, compass directions, four and six figure grid references, and height on a map.  </a:t>
            </a:r>
          </a:p>
        </p:txBody>
      </p:sp>
      <p:pic>
        <p:nvPicPr>
          <p:cNvPr id="36" name="Picture 35" descr="A qr code with a black background&#10;&#10;AI-generated content may be incorrect.">
            <a:extLst>
              <a:ext uri="{FF2B5EF4-FFF2-40B4-BE49-F238E27FC236}">
                <a16:creationId xmlns:a16="http://schemas.microsoft.com/office/drawing/2014/main" id="{B683E2A1-0AAE-B92A-20F9-9FAC887B575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55221" y="5009404"/>
            <a:ext cx="1044000" cy="1044000"/>
          </a:xfrm>
          <a:prstGeom prst="rect">
            <a:avLst/>
          </a:prstGeom>
        </p:spPr>
      </p:pic>
      <p:sp>
        <p:nvSpPr>
          <p:cNvPr id="37" name="TextBox 17">
            <a:extLst>
              <a:ext uri="{FF2B5EF4-FFF2-40B4-BE49-F238E27FC236}">
                <a16:creationId xmlns:a16="http://schemas.microsoft.com/office/drawing/2014/main" id="{FD633CE6-AAC0-5609-387A-B27A232B6E71}"/>
              </a:ext>
            </a:extLst>
          </p:cNvPr>
          <p:cNvSpPr txBox="1"/>
          <p:nvPr/>
        </p:nvSpPr>
        <p:spPr>
          <a:xfrm>
            <a:off x="3582238" y="6209004"/>
            <a:ext cx="3917713" cy="4212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30"/>
              </a:lnSpc>
              <a:spcBef>
                <a:spcPct val="0"/>
              </a:spcBef>
            </a:pPr>
            <a:r>
              <a:rPr lang="en-US" sz="2450" b="1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Field sketches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6A47576-FF91-05FC-B5D6-041D9A573512}"/>
              </a:ext>
            </a:extLst>
          </p:cNvPr>
          <p:cNvSpPr txBox="1"/>
          <p:nvPr/>
        </p:nvSpPr>
        <p:spPr>
          <a:xfrm>
            <a:off x="4487301" y="6501775"/>
            <a:ext cx="2282778" cy="698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900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Struggling with field sketches? Take a look at our step-by-step to creating an effective field sketch. </a:t>
            </a:r>
          </a:p>
        </p:txBody>
      </p:sp>
      <p:pic>
        <p:nvPicPr>
          <p:cNvPr id="42" name="Picture 41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697AC9BA-388F-5ADD-3DD1-F754D57FA8F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40666" y="6554635"/>
            <a:ext cx="1044000" cy="1044000"/>
          </a:xfrm>
          <a:prstGeom prst="rect">
            <a:avLst/>
          </a:prstGeom>
        </p:spPr>
      </p:pic>
      <p:pic>
        <p:nvPicPr>
          <p:cNvPr id="43" name="Picture 42" descr="A qr code with a black background&#10;&#10;AI-generated content may be incorrect.">
            <a:extLst>
              <a:ext uri="{FF2B5EF4-FFF2-40B4-BE49-F238E27FC236}">
                <a16:creationId xmlns:a16="http://schemas.microsoft.com/office/drawing/2014/main" id="{9D604185-8671-A06C-F86E-A0F229AD6AA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8193" y="8013411"/>
            <a:ext cx="1044000" cy="1044000"/>
          </a:xfrm>
          <a:prstGeom prst="rect">
            <a:avLst/>
          </a:prstGeom>
        </p:spPr>
      </p:pic>
      <p:sp>
        <p:nvSpPr>
          <p:cNvPr id="44" name="TextBox 17">
            <a:extLst>
              <a:ext uri="{FF2B5EF4-FFF2-40B4-BE49-F238E27FC236}">
                <a16:creationId xmlns:a16="http://schemas.microsoft.com/office/drawing/2014/main" id="{D07A0D87-06CD-A572-1822-925D394A4AF1}"/>
              </a:ext>
            </a:extLst>
          </p:cNvPr>
          <p:cNvSpPr txBox="1"/>
          <p:nvPr/>
        </p:nvSpPr>
        <p:spPr>
          <a:xfrm>
            <a:off x="200863" y="7664092"/>
            <a:ext cx="3917713" cy="4212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30"/>
              </a:lnSpc>
              <a:spcBef>
                <a:spcPct val="0"/>
              </a:spcBef>
            </a:pPr>
            <a:r>
              <a:rPr lang="en-US" sz="2450" b="1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Grid References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49A817A-6F87-AA16-C3E7-5BC9D6DC7B90}"/>
              </a:ext>
            </a:extLst>
          </p:cNvPr>
          <p:cNvSpPr txBox="1"/>
          <p:nvPr/>
        </p:nvSpPr>
        <p:spPr>
          <a:xfrm>
            <a:off x="1097750" y="7952021"/>
            <a:ext cx="2420483" cy="111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900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Need support in using four and six figure grid references? Our guide takes you through the steps involved in interpreting maps using grid references. </a:t>
            </a:r>
          </a:p>
        </p:txBody>
      </p:sp>
      <p:sp>
        <p:nvSpPr>
          <p:cNvPr id="46" name="TextBox 17">
            <a:extLst>
              <a:ext uri="{FF2B5EF4-FFF2-40B4-BE49-F238E27FC236}">
                <a16:creationId xmlns:a16="http://schemas.microsoft.com/office/drawing/2014/main" id="{0EC34FED-5089-F641-D251-3C6C311367B9}"/>
              </a:ext>
            </a:extLst>
          </p:cNvPr>
          <p:cNvSpPr txBox="1"/>
          <p:nvPr/>
        </p:nvSpPr>
        <p:spPr>
          <a:xfrm>
            <a:off x="3572419" y="7664092"/>
            <a:ext cx="3917713" cy="4212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30"/>
              </a:lnSpc>
              <a:spcBef>
                <a:spcPct val="0"/>
              </a:spcBef>
            </a:pPr>
            <a:r>
              <a:rPr lang="en-US" sz="2450" b="1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Interactive Revision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A2D0FE6-DC1F-C1BC-A659-525A592227E5}"/>
              </a:ext>
            </a:extLst>
          </p:cNvPr>
          <p:cNvSpPr txBox="1"/>
          <p:nvPr/>
        </p:nvSpPr>
        <p:spPr>
          <a:xfrm>
            <a:off x="4508984" y="7952021"/>
            <a:ext cx="2282778" cy="1113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sz="900" dirty="0">
                <a:latin typeface="Poppins" pitchFamily="2" charset="77"/>
                <a:ea typeface="Codec Pro Bold"/>
                <a:cs typeface="Poppins" pitchFamily="2" charset="77"/>
                <a:sym typeface="Codec Pro Bold"/>
              </a:rPr>
              <a:t>Check your knowledge and understanding using our online quizzes. These self-marking quizzes are ideal to support your revision journey. </a:t>
            </a:r>
          </a:p>
        </p:txBody>
      </p:sp>
      <p:pic>
        <p:nvPicPr>
          <p:cNvPr id="50" name="Picture 49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1AB61877-58C2-009A-9B50-A854BC6CFA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8193" y="8017599"/>
            <a:ext cx="1044000" cy="1044000"/>
          </a:xfrm>
          <a:prstGeom prst="rect">
            <a:avLst/>
          </a:prstGeom>
        </p:spPr>
      </p:pic>
      <p:pic>
        <p:nvPicPr>
          <p:cNvPr id="53" name="Picture 52" descr="A qr code with a black and white background&#10;&#10;AI-generated content may be incorrect.">
            <a:extLst>
              <a:ext uri="{FF2B5EF4-FFF2-40B4-BE49-F238E27FC236}">
                <a16:creationId xmlns:a16="http://schemas.microsoft.com/office/drawing/2014/main" id="{D23BB802-F751-7F56-8B61-B5DD9738C2A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51084" y="8017599"/>
            <a:ext cx="1044000" cy="104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</TotalTime>
  <Words>1079</Words>
  <Application>Microsoft Macintosh PowerPoint</Application>
  <PresentationFormat>A4 Paper (210x297 mm)</PresentationFormat>
  <Paragraphs>191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Codec Pro Bold</vt:lpstr>
      <vt:lpstr>League Spartan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Bennett - Internet Geography</dc:creator>
  <cp:lastModifiedBy>Anthony Bennett - Internet Geography</cp:lastModifiedBy>
  <cp:revision>34</cp:revision>
  <cp:lastPrinted>2026-02-02T14:33:44Z</cp:lastPrinted>
  <dcterms:created xsi:type="dcterms:W3CDTF">2026-01-21T09:04:50Z</dcterms:created>
  <dcterms:modified xsi:type="dcterms:W3CDTF">2026-02-04T14:08:21Z</dcterms:modified>
</cp:coreProperties>
</file>