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13"/>
  </p:notesMasterIdLst>
  <p:sldIdLst>
    <p:sldId id="256" r:id="rId2"/>
    <p:sldId id="265" r:id="rId3"/>
    <p:sldId id="257" r:id="rId4"/>
    <p:sldId id="259" r:id="rId5"/>
    <p:sldId id="262" r:id="rId6"/>
    <p:sldId id="260" r:id="rId7"/>
    <p:sldId id="263" r:id="rId8"/>
    <p:sldId id="264" r:id="rId9"/>
    <p:sldId id="266" r:id="rId10"/>
    <p:sldId id="271" r:id="rId11"/>
    <p:sldId id="27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7131"/>
    <a:srgbClr val="0E9FD5"/>
    <a:srgbClr val="1A6B24"/>
    <a:srgbClr val="135B7B"/>
    <a:srgbClr val="A02B93"/>
    <a:srgbClr val="4DA72E"/>
    <a:srgbClr val="AF2058"/>
    <a:srgbClr val="531E90"/>
    <a:srgbClr val="E05304"/>
    <a:srgbClr val="005E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66"/>
    <p:restoredTop sz="96266"/>
  </p:normalViewPr>
  <p:slideViewPr>
    <p:cSldViewPr snapToGrid="0">
      <p:cViewPr>
        <p:scale>
          <a:sx n="91" d="100"/>
          <a:sy n="91" d="100"/>
        </p:scale>
        <p:origin x="1008"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5"/>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cat>
            <c:numRef>
              <c:f>Sheet1!$A$2:$A$7</c:f>
              <c:numCache>
                <c:formatCode>General</c:formatCode>
                <c:ptCount val="6"/>
              </c:numCache>
            </c:numRef>
          </c:cat>
          <c:val>
            <c:numRef>
              <c:f>Sheet1!$B$2:$B$7</c:f>
              <c:numCache>
                <c:formatCode>General</c:formatCode>
                <c:ptCount val="6"/>
                <c:pt idx="0">
                  <c:v>2</c:v>
                </c:pt>
                <c:pt idx="1">
                  <c:v>2</c:v>
                </c:pt>
                <c:pt idx="2">
                  <c:v>2</c:v>
                </c:pt>
                <c:pt idx="3">
                  <c:v>2</c:v>
                </c:pt>
                <c:pt idx="4">
                  <c:v>2</c:v>
                </c:pt>
                <c:pt idx="5">
                  <c:v>2</c:v>
                </c:pt>
              </c:numCache>
            </c:numRef>
          </c:val>
          <c:extLst>
            <c:ext xmlns:c16="http://schemas.microsoft.com/office/drawing/2014/chart" uri="{C3380CC4-5D6E-409C-BE32-E72D297353CC}">
              <c16:uniqueId val="{00000000-77D2-4A44-A4C8-4359FF52089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0A751E-9852-A84D-AF3A-EC7DCB04CC51}" type="datetimeFigureOut">
              <a:rPr lang="en-GB" smtClean="0"/>
              <a:t>31/08/2026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42A88-9C51-EF4D-B2D2-A492DB5BEEA5}" type="slidenum">
              <a:rPr lang="en-GB" smtClean="0"/>
              <a:t>‹#›</a:t>
            </a:fld>
            <a:endParaRPr lang="en-GB"/>
          </a:p>
        </p:txBody>
      </p:sp>
    </p:spTree>
    <p:extLst>
      <p:ext uri="{BB962C8B-B14F-4D97-AF65-F5344CB8AC3E}">
        <p14:creationId xmlns:p14="http://schemas.microsoft.com/office/powerpoint/2010/main" val="3114397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42A88-9C51-EF4D-B2D2-A492DB5BEEA5}" type="slidenum">
              <a:rPr lang="en-GB" smtClean="0"/>
              <a:t>2</a:t>
            </a:fld>
            <a:endParaRPr lang="en-GB"/>
          </a:p>
        </p:txBody>
      </p:sp>
    </p:spTree>
    <p:extLst>
      <p:ext uri="{BB962C8B-B14F-4D97-AF65-F5344CB8AC3E}">
        <p14:creationId xmlns:p14="http://schemas.microsoft.com/office/powerpoint/2010/main" val="2473582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stories: </a:t>
            </a:r>
          </a:p>
          <a:p>
            <a:endParaRPr lang="en-GB" dirty="0"/>
          </a:p>
          <a:p>
            <a:r>
              <a:rPr lang="en-GB" dirty="0"/>
              <a:t>Lagos – Makoko demolitions</a:t>
            </a:r>
          </a:p>
          <a:p>
            <a:endParaRPr lang="en-GB" dirty="0"/>
          </a:p>
          <a:p>
            <a:r>
              <a:rPr lang="en-GB" dirty="0"/>
              <a:t>Homes and other buildings have been demolished in Makoko, a large informal waterfront settlement in Lagos. Authorities have raised concerns about safety and living conditions, while residents argue that demolitions have destroyed homes and livelihoods. Plans have been proposed to relocate residents to new low-cost housing in </a:t>
            </a:r>
            <a:r>
              <a:rPr lang="en-GB" dirty="0" err="1"/>
              <a:t>Agbowa</a:t>
            </a:r>
            <a:r>
              <a:rPr lang="en-GB" dirty="0"/>
              <a:t>, but some residents do not want to leave the community where their families have lived and worked for generations. The controversy highlights the challenges of managing housing, inequality and rapid urban growth in Lagos.</a:t>
            </a:r>
          </a:p>
          <a:p>
            <a:endParaRPr lang="en-GB" dirty="0"/>
          </a:p>
          <a:p>
            <a:r>
              <a:rPr lang="en-GB" dirty="0"/>
              <a:t>https://</a:t>
            </a:r>
            <a:r>
              <a:rPr lang="en-GB" dirty="0" err="1"/>
              <a:t>www.icirnigeria.org</a:t>
            </a:r>
            <a:r>
              <a:rPr lang="en-GB" dirty="0"/>
              <a:t>/were-not-leaving-inside-lagos-controversial-makoko-relocation-plan/</a:t>
            </a:r>
          </a:p>
          <a:p>
            <a:endParaRPr lang="en-GB" dirty="0"/>
          </a:p>
          <a:p>
            <a:r>
              <a:rPr lang="en-GB" dirty="0"/>
              <a:t>UK – heatwaves and drought</a:t>
            </a:r>
          </a:p>
          <a:p>
            <a:endParaRPr lang="en-GB" dirty="0"/>
          </a:p>
          <a:p>
            <a:r>
              <a:rPr lang="en-GB" dirty="0"/>
              <a:t>The UK experienced an exceptionally hot and dry summer in 2026, with four major heatwaves contributing to rapidly worsening drought conditions. Temperatures reached 38.1°C at Kew Gardens on 13 August, while July was the driest on record for England. By mid-August, around 71% of England was in drought, with low river flows, falling reservoir levels, water-use restrictions, reduced crop yields and increased wildfire risk. The combination of very low rainfall and high temperatures resulted in rapidly developing drought conditions across much of England.</a:t>
            </a:r>
          </a:p>
          <a:p>
            <a:endParaRPr lang="en-GB" dirty="0"/>
          </a:p>
          <a:p>
            <a:r>
              <a:rPr lang="en-GB" dirty="0"/>
              <a:t>https://</a:t>
            </a:r>
            <a:r>
              <a:rPr lang="en-GB" dirty="0" err="1"/>
              <a:t>www.gov.uk</a:t>
            </a:r>
            <a:r>
              <a:rPr lang="en-GB" dirty="0"/>
              <a:t>/government/news/more-areas-in-</a:t>
            </a:r>
            <a:r>
              <a:rPr lang="en-GB" dirty="0" err="1"/>
              <a:t>england</a:t>
            </a:r>
            <a:r>
              <a:rPr lang="en-GB" dirty="0"/>
              <a:t>-declared-in-drought-after-record-dry-</a:t>
            </a:r>
            <a:r>
              <a:rPr lang="en-GB" dirty="0" err="1"/>
              <a:t>july</a:t>
            </a:r>
            <a:endParaRPr lang="en-GB" dirty="0"/>
          </a:p>
          <a:p>
            <a:endParaRPr lang="en-GB" dirty="0"/>
          </a:p>
          <a:p>
            <a:r>
              <a:rPr lang="en-GB" dirty="0"/>
              <a:t>Sunderland – Nissan and the changing UK economy</a:t>
            </a:r>
          </a:p>
          <a:p>
            <a:endParaRPr lang="en-GB" dirty="0"/>
          </a:p>
          <a:p>
            <a:r>
              <a:rPr lang="en-GB" dirty="0"/>
              <a:t>Nissan is considering producing vehicles for Chinese manufacturer Chery at its Sunderland factory, demonstrating how globalisation is changing UK manufacturing. If the agreement goes ahead, production could begin in 2027 and help secure jobs at a factory employing around 6,000 workers. The plant already produces electric vehicles but is operating below its maximum capacity, highlighting the challenges facing Britain's changing car industry as it responds to international competition, new technology and the transition towards electric vehicles.</a:t>
            </a:r>
          </a:p>
          <a:p>
            <a:endParaRPr lang="en-GB" dirty="0"/>
          </a:p>
          <a:p>
            <a:r>
              <a:rPr lang="en-GB" dirty="0"/>
              <a:t>https://</a:t>
            </a:r>
            <a:r>
              <a:rPr lang="en-GB" dirty="0" err="1"/>
              <a:t>www.theguardian.com</a:t>
            </a:r>
            <a:r>
              <a:rPr lang="en-GB" dirty="0"/>
              <a:t>/business/2026/</a:t>
            </a:r>
            <a:r>
              <a:rPr lang="en-GB" dirty="0" err="1"/>
              <a:t>jun</a:t>
            </a:r>
            <a:r>
              <a:rPr lang="en-GB" dirty="0"/>
              <a:t>/03/</a:t>
            </a:r>
            <a:r>
              <a:rPr lang="en-GB" dirty="0" err="1"/>
              <a:t>nissan</a:t>
            </a:r>
            <a:r>
              <a:rPr lang="en-GB" dirty="0"/>
              <a:t>-</a:t>
            </a:r>
            <a:r>
              <a:rPr lang="en-GB" dirty="0" err="1"/>
              <a:t>chery</a:t>
            </a:r>
            <a:r>
              <a:rPr lang="en-GB" dirty="0"/>
              <a:t>-car-building-deal-</a:t>
            </a:r>
            <a:r>
              <a:rPr lang="en-GB" dirty="0" err="1"/>
              <a:t>sunderland</a:t>
            </a:r>
            <a:r>
              <a:rPr lang="en-GB" dirty="0"/>
              <a:t>-factory</a:t>
            </a:r>
          </a:p>
          <a:p>
            <a:endParaRPr lang="en-GB" dirty="0"/>
          </a:p>
          <a:p>
            <a:r>
              <a:rPr lang="en-GB" dirty="0"/>
              <a:t>Nepal – catastrophic Himalayan glacier collapse</a:t>
            </a:r>
          </a:p>
          <a:p>
            <a:endParaRPr lang="en-GB" dirty="0"/>
          </a:p>
          <a:p>
            <a:r>
              <a:rPr lang="en-GB" dirty="0"/>
              <a:t>A deadly flash flood struck Nepal close to the border with Tibet on 26 August 2026. Satellite evidence suggested that part of a glacier may have broken away and fallen hundreds of metres onto the valley floor, releasing a destructive surge of water, ice, rock and debris downstream. Settlements, roads, bridges and other infrastructure were damaged. The disaster demonstrates how changes within high-mountain environments can create serious hazards for communities living many kilometres downstream.</a:t>
            </a:r>
          </a:p>
          <a:p>
            <a:endParaRPr lang="en-GB" dirty="0"/>
          </a:p>
          <a:p>
            <a:r>
              <a:rPr lang="en-GB" dirty="0"/>
              <a:t>https://</a:t>
            </a:r>
            <a:r>
              <a:rPr lang="en-GB" dirty="0" err="1"/>
              <a:t>www.internazionale.it</a:t>
            </a:r>
            <a:r>
              <a:rPr lang="en-GB" dirty="0"/>
              <a:t>/</a:t>
            </a:r>
            <a:r>
              <a:rPr lang="en-GB" dirty="0" err="1"/>
              <a:t>ultime-notizie-reuters</a:t>
            </a:r>
            <a:r>
              <a:rPr lang="en-GB" dirty="0"/>
              <a:t>/2026/08/26/glacier-collapse-may-have-triggered-deadly-nepal-flash-flood-experts-say</a:t>
            </a:r>
          </a:p>
          <a:p>
            <a:endParaRPr lang="en-GB" dirty="0"/>
          </a:p>
          <a:p>
            <a:r>
              <a:rPr lang="en-GB" dirty="0"/>
              <a:t>Amazon rainforest – deforestation falls</a:t>
            </a:r>
          </a:p>
          <a:p>
            <a:endParaRPr lang="en-GB" dirty="0"/>
          </a:p>
          <a:p>
            <a:r>
              <a:rPr lang="en-GB" dirty="0"/>
              <a:t>Deforestation in the Brazilian Amazon fell to its lowest level for ten years during the first half of 2026. Around 1,295 km² of forest was lost between January and June, 38% less than during the same period in 2025. The decline suggests that government action can reduce forest clearance, although illegal mining, fires and drought continue to threaten the rainforest and its biodiversity.</a:t>
            </a:r>
          </a:p>
          <a:p>
            <a:endParaRPr lang="en-GB" dirty="0"/>
          </a:p>
          <a:p>
            <a:r>
              <a:rPr lang="en-GB" dirty="0"/>
              <a:t>https://</a:t>
            </a:r>
            <a:r>
              <a:rPr lang="en-GB" dirty="0" err="1"/>
              <a:t>news.mongabay.com</a:t>
            </a:r>
            <a:r>
              <a:rPr lang="en-GB" dirty="0"/>
              <a:t>/short-article/2026/07/amazon-deforestation-falls-to-10-year-low-in-first-half-of-2026/</a:t>
            </a:r>
          </a:p>
          <a:p>
            <a:endParaRPr lang="en-GB" dirty="0"/>
          </a:p>
          <a:p>
            <a:r>
              <a:rPr lang="en-GB" dirty="0"/>
              <a:t>Holderness Coast – new homes for people threatened by coastal erosion</a:t>
            </a:r>
          </a:p>
          <a:p>
            <a:endParaRPr lang="en-GB" dirty="0"/>
          </a:p>
          <a:p>
            <a:r>
              <a:rPr lang="en-GB" dirty="0"/>
              <a:t>A new £3.1 million affordable housing development near </a:t>
            </a:r>
            <a:r>
              <a:rPr lang="en-GB" dirty="0" err="1"/>
              <a:t>Skipsea</a:t>
            </a:r>
            <a:r>
              <a:rPr lang="en-GB" dirty="0"/>
              <a:t> is being built for people who have lost, or are at risk of losing, their homes to coastal erosion. Nine new homes are being constructed around one mile inland, with affected residents given priority. Parts of the East Yorkshire coastline are retreating by up to 4.5 metres per year, so the scheme demonstrates an alternative to attempting to defend every threatened property from the sea.</a:t>
            </a:r>
          </a:p>
          <a:p>
            <a:endParaRPr lang="en-GB" dirty="0"/>
          </a:p>
          <a:p>
            <a:r>
              <a:rPr lang="en-GB" dirty="0"/>
              <a:t>https://</a:t>
            </a:r>
            <a:r>
              <a:rPr lang="en-GB" dirty="0" err="1"/>
              <a:t>www.eastriding.gov.uk</a:t>
            </a:r>
            <a:r>
              <a:rPr lang="en-GB" dirty="0"/>
              <a:t>/news/article/?entry=affordable_housing_project_underway_for_east_riding_residents_affected_by_coastal_erosion</a:t>
            </a:r>
          </a:p>
          <a:p>
            <a:endParaRPr lang="en-GB" dirty="0"/>
          </a:p>
          <a:p>
            <a:r>
              <a:rPr lang="en-GB" dirty="0"/>
              <a:t>Indonesia – magnitude 7.7 earthquake</a:t>
            </a:r>
          </a:p>
          <a:p>
            <a:endParaRPr lang="en-GB" dirty="0"/>
          </a:p>
          <a:p>
            <a:r>
              <a:rPr lang="en-GB" dirty="0"/>
              <a:t>A powerful magnitude 7.7 earthquake struck the Flores region of eastern Indonesia on 15 August 2026. The shallow earthquake caused deaths, damaged homes and displaced thousands of people. Landslides blocked roads and made it difficult for rescuers to reach some affected communities. The disaster demonstrates the significant tectonic risks faced by people living along Indonesia's active plate boundaries.</a:t>
            </a:r>
          </a:p>
          <a:p>
            <a:endParaRPr lang="en-GB" dirty="0"/>
          </a:p>
          <a:p>
            <a:r>
              <a:rPr lang="en-GB" dirty="0"/>
              <a:t>https://</a:t>
            </a:r>
            <a:r>
              <a:rPr lang="en-GB" dirty="0" err="1"/>
              <a:t>www.aljazeera.com</a:t>
            </a:r>
            <a:r>
              <a:rPr lang="en-GB" dirty="0"/>
              <a:t>/news/2026/8/16/indonesias-magnitude-7-7-quake-kills-at-least-51-displaces-thousands</a:t>
            </a:r>
          </a:p>
          <a:p>
            <a:endParaRPr lang="en-GB" dirty="0"/>
          </a:p>
          <a:p>
            <a:endParaRPr lang="en-GB" dirty="0"/>
          </a:p>
        </p:txBody>
      </p:sp>
      <p:sp>
        <p:nvSpPr>
          <p:cNvPr id="4" name="Slide Number Placeholder 3"/>
          <p:cNvSpPr>
            <a:spLocks noGrp="1"/>
          </p:cNvSpPr>
          <p:nvPr>
            <p:ph type="sldNum" sz="quarter" idx="5"/>
          </p:nvPr>
        </p:nvSpPr>
        <p:spPr/>
        <p:txBody>
          <a:bodyPr/>
          <a:lstStyle/>
          <a:p>
            <a:fld id="{3D442A88-9C51-EF4D-B2D2-A492DB5BEEA5}" type="slidenum">
              <a:rPr lang="en-GB" smtClean="0"/>
              <a:t>3</a:t>
            </a:fld>
            <a:endParaRPr lang="en-GB"/>
          </a:p>
        </p:txBody>
      </p:sp>
    </p:spTree>
    <p:extLst>
      <p:ext uri="{BB962C8B-B14F-4D97-AF65-F5344CB8AC3E}">
        <p14:creationId xmlns:p14="http://schemas.microsoft.com/office/powerpoint/2010/main" val="822189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PowerPoint teacher notes – Synoptic Links activity</a:t>
            </a:r>
          </a:p>
          <a:p>
            <a:endParaRPr lang="en-GB" b="1" dirty="0"/>
          </a:p>
          <a:p>
            <a:r>
              <a:rPr lang="en-GB" b="1" dirty="0"/>
              <a:t>Purpose of the activity</a:t>
            </a:r>
            <a:br>
              <a:rPr lang="en-GB" dirty="0"/>
            </a:br>
            <a:r>
              <a:rPr lang="en-GB" dirty="0"/>
              <a:t>This activity introduces students to </a:t>
            </a:r>
            <a:r>
              <a:rPr lang="en-GB" b="1" dirty="0"/>
              <a:t>synoptic thinking</a:t>
            </a:r>
            <a:r>
              <a:rPr lang="en-GB" dirty="0"/>
              <a:t> – recognising that geographical events do not fit neatly into individual topics. Students use the </a:t>
            </a:r>
            <a:r>
              <a:rPr lang="en-GB" i="1" dirty="0"/>
              <a:t>Britain’s Summer of Extremes</a:t>
            </a:r>
            <a:r>
              <a:rPr lang="en-GB" dirty="0"/>
              <a:t> article to identify connections between the heatwaves and drought and the different areas of the AQA GCSE Geography course.</a:t>
            </a:r>
          </a:p>
          <a:p>
            <a:endParaRPr lang="en-GB" b="1" dirty="0"/>
          </a:p>
          <a:p>
            <a:r>
              <a:rPr lang="en-GB" b="1" dirty="0"/>
              <a:t>Before students begin the challenge – literacy and comprehension</a:t>
            </a:r>
            <a:endParaRPr lang="en-GB" dirty="0"/>
          </a:p>
          <a:p>
            <a:r>
              <a:rPr lang="en-GB" dirty="0"/>
              <a:t>Allow students time to read and understand the article before asking them to make connections. Possible approaches include:</a:t>
            </a:r>
          </a:p>
          <a:p>
            <a:pPr lvl="0"/>
            <a:r>
              <a:rPr lang="en-GB" b="1" dirty="0"/>
              <a:t>First read – gist:</a:t>
            </a:r>
            <a:r>
              <a:rPr lang="en-GB" dirty="0"/>
              <a:t> Students read the article independently. Ask: </a:t>
            </a:r>
            <a:r>
              <a:rPr lang="en-GB" i="1" dirty="0"/>
              <a:t>What is this article mainly about?</a:t>
            </a:r>
            <a:r>
              <a:rPr lang="en-GB" dirty="0"/>
              <a:t> They should be able to summarise it in one or two sentences. </a:t>
            </a:r>
          </a:p>
          <a:p>
            <a:pPr lvl="0"/>
            <a:r>
              <a:rPr lang="en-GB" b="1" dirty="0"/>
              <a:t>Second read – annotate:</a:t>
            </a:r>
            <a:r>
              <a:rPr lang="en-GB" dirty="0"/>
              <a:t> Ask students to underline or highlight information about </a:t>
            </a:r>
            <a:r>
              <a:rPr lang="en-GB" b="1" dirty="0"/>
              <a:t>causes</a:t>
            </a:r>
            <a:r>
              <a:rPr lang="en-GB" dirty="0"/>
              <a:t>, </a:t>
            </a:r>
            <a:r>
              <a:rPr lang="en-GB" b="1" dirty="0"/>
              <a:t>effects</a:t>
            </a:r>
            <a:r>
              <a:rPr lang="en-GB" dirty="0"/>
              <a:t> and </a:t>
            </a:r>
            <a:r>
              <a:rPr lang="en-GB" b="1" dirty="0"/>
              <a:t>responses</a:t>
            </a:r>
            <a:r>
              <a:rPr lang="en-GB" dirty="0"/>
              <a:t> using different colours or symbols. </a:t>
            </a:r>
          </a:p>
          <a:p>
            <a:pPr lvl="0"/>
            <a:r>
              <a:rPr lang="en-GB" b="1" dirty="0"/>
              <a:t>Identify unfamiliar vocabulary:</a:t>
            </a:r>
            <a:r>
              <a:rPr lang="en-GB" dirty="0"/>
              <a:t> Students circle geographical or unfamiliar terms. Useful terms to check include </a:t>
            </a:r>
            <a:r>
              <a:rPr lang="en-GB" b="1" dirty="0"/>
              <a:t>heatwave, drought, precipitation, discharge, drainage basin, reservoir, aquatic habitat, irrigation, groundwater, evaporation, transpiration, infrastructure, adaptation</a:t>
            </a:r>
            <a:r>
              <a:rPr lang="en-GB" dirty="0"/>
              <a:t> and </a:t>
            </a:r>
            <a:r>
              <a:rPr lang="en-GB" b="1" dirty="0"/>
              <a:t>greenhouse gas emissions</a:t>
            </a:r>
            <a:r>
              <a:rPr lang="en-GB" dirty="0"/>
              <a:t>. </a:t>
            </a:r>
          </a:p>
          <a:p>
            <a:pPr lvl="0"/>
            <a:endParaRPr lang="en-GB" b="1" dirty="0"/>
          </a:p>
          <a:p>
            <a:pPr lvl="0"/>
            <a:r>
              <a:rPr lang="en-GB" b="1" dirty="0"/>
              <a:t>Check understanding:</a:t>
            </a:r>
            <a:r>
              <a:rPr lang="en-GB" dirty="0"/>
              <a:t> Rather than simply giving definitions, ask pairs to explain selected terms to one another in their own words. Encourage them to use the context of the article to help work out meanings. </a:t>
            </a:r>
          </a:p>
          <a:p>
            <a:pPr lvl="0"/>
            <a:r>
              <a:rPr lang="en-GB" b="1" dirty="0"/>
              <a:t>Find the evidence:</a:t>
            </a:r>
            <a:r>
              <a:rPr lang="en-GB" dirty="0"/>
              <a:t> Give students several quick retrieval prompts before moving to the synoptic task, e.g. </a:t>
            </a:r>
            <a:r>
              <a:rPr lang="en-GB" i="1" dirty="0"/>
              <a:t>How hot did it get? What percentage of England was in drought? How were rivers affected? How were farmers affected? How were people affected?</a:t>
            </a:r>
            <a:r>
              <a:rPr lang="en-GB" dirty="0"/>
              <a:t> </a:t>
            </a:r>
          </a:p>
          <a:p>
            <a:endParaRPr lang="en-GB" b="1" dirty="0"/>
          </a:p>
          <a:p>
            <a:r>
              <a:rPr lang="en-GB" b="1" dirty="0"/>
              <a:t>Completing the synoptic activity</a:t>
            </a:r>
            <a:endParaRPr lang="en-GB" dirty="0"/>
          </a:p>
          <a:p>
            <a:r>
              <a:rPr lang="en-GB" dirty="0"/>
              <a:t>In pairs, students identify as many connections as possible between the article and the AQA GCSE Geography units shown earlier in the lesson.</a:t>
            </a:r>
          </a:p>
          <a:p>
            <a:r>
              <a:rPr lang="en-GB" dirty="0"/>
              <a:t>Encourage students to go beyond simply naming a unit. Each connection should include </a:t>
            </a:r>
            <a:r>
              <a:rPr lang="en-GB" b="1" dirty="0"/>
              <a:t>evidence or an explanation</a:t>
            </a:r>
            <a:r>
              <a:rPr lang="en-GB" dirty="0"/>
              <a:t>:</a:t>
            </a:r>
          </a:p>
          <a:p>
            <a:endParaRPr lang="en-GB" b="1" dirty="0"/>
          </a:p>
          <a:p>
            <a:r>
              <a:rPr lang="en-GB" b="1" dirty="0"/>
              <a:t>Article evidence → geographical connection → explanation</a:t>
            </a:r>
            <a:endParaRPr lang="en-GB" dirty="0"/>
          </a:p>
          <a:p>
            <a:r>
              <a:rPr lang="en-GB" dirty="0"/>
              <a:t>For example, rather than writing </a:t>
            </a:r>
            <a:r>
              <a:rPr lang="en-GB" i="1" dirty="0"/>
              <a:t>“Living World – wildlife”</a:t>
            </a:r>
            <a:r>
              <a:rPr lang="en-GB" dirty="0"/>
              <a:t>, expect something closer to </a:t>
            </a:r>
            <a:r>
              <a:rPr lang="en-GB" i="1" dirty="0"/>
              <a:t>“Low river levels reduced aquatic habitats and placed fish under stress, showing how changes in water availability can affect ecosystems.”</a:t>
            </a:r>
            <a:endParaRPr lang="en-GB" dirty="0"/>
          </a:p>
          <a:p>
            <a:endParaRPr lang="en-GB" dirty="0"/>
          </a:p>
          <a:p>
            <a:r>
              <a:rPr lang="en-GB" dirty="0"/>
              <a:t>Students could record their ideas as a spider diagram around </a:t>
            </a:r>
            <a:r>
              <a:rPr lang="en-GB" b="1" dirty="0"/>
              <a:t>UK Heatwaves and Drought</a:t>
            </a:r>
            <a:r>
              <a:rPr lang="en-GB" dirty="0"/>
              <a:t>, using a different branch for each area of the course.</a:t>
            </a:r>
          </a:p>
          <a:p>
            <a:endParaRPr lang="en-GB" b="1" dirty="0"/>
          </a:p>
          <a:p>
            <a:r>
              <a:rPr lang="en-GB" b="1" dirty="0"/>
              <a:t>Support:</a:t>
            </a:r>
            <a:r>
              <a:rPr lang="en-GB" dirty="0"/>
              <a:t> Give students the six unit titles from the earlier slide and ask them to find at least one connection to each. Alternatively, allocate different sections of the article to pairs before bringing their ideas together.</a:t>
            </a:r>
          </a:p>
          <a:p>
            <a:endParaRPr lang="en-GB" b="1" dirty="0"/>
          </a:p>
          <a:p>
            <a:r>
              <a:rPr lang="en-GB" b="1" dirty="0"/>
              <a:t>Challenge:</a:t>
            </a:r>
            <a:r>
              <a:rPr lang="en-GB" dirty="0"/>
              <a:t> Ask students to identify </a:t>
            </a:r>
            <a:r>
              <a:rPr lang="en-GB" b="1" dirty="0"/>
              <a:t>connections between their connections</a:t>
            </a:r>
            <a:r>
              <a:rPr lang="en-GB" dirty="0"/>
              <a:t>. For example, how could low rainfall affect rivers, which then affects ecosystems, farming, food production and ultimately people? Which consequences are </a:t>
            </a:r>
            <a:r>
              <a:rPr lang="en-GB" b="1" dirty="0"/>
              <a:t>social, economic and environmental</a:t>
            </a:r>
            <a:r>
              <a:rPr lang="en-GB" dirty="0"/>
              <a:t>?</a:t>
            </a:r>
          </a:p>
          <a:p>
            <a:endParaRPr lang="en-GB" b="1" dirty="0"/>
          </a:p>
          <a:p>
            <a:r>
              <a:rPr lang="en-GB" b="1" dirty="0"/>
              <a:t>Discussion / reveal</a:t>
            </a:r>
            <a:endParaRPr lang="en-GB" dirty="0"/>
          </a:p>
          <a:p>
            <a:r>
              <a:rPr lang="en-GB" dirty="0"/>
              <a:t>Take feedback one unit at a time. Ask students to justify each suggestion with evidence from the article. Some links will be stronger than others – this is useful discussion rather than something to avoid.</a:t>
            </a:r>
          </a:p>
          <a:p>
            <a:r>
              <a:rPr lang="en-GB" dirty="0"/>
              <a:t>Finish by returning to the chocolate example and the statement:</a:t>
            </a:r>
          </a:p>
          <a:p>
            <a:r>
              <a:rPr lang="en-GB" b="1" dirty="0"/>
              <a:t>“Geography explores how people and places are connected.”</a:t>
            </a:r>
            <a:endParaRPr lang="en-GB" dirty="0"/>
          </a:p>
          <a:p>
            <a:r>
              <a:rPr lang="en-GB" dirty="0"/>
              <a:t>Emphasise that the specification divides Geography into units to make it manageable to study, but </a:t>
            </a:r>
            <a:r>
              <a:rPr lang="en-GB" b="1" dirty="0"/>
              <a:t>real geographical events cross those boundaries</a:t>
            </a:r>
            <a:r>
              <a:rPr lang="en-GB" dirty="0"/>
              <a:t>. This ability to draw together knowledge from different parts of the course is what we mean by </a:t>
            </a:r>
            <a:r>
              <a:rPr lang="en-GB" b="1" dirty="0"/>
              <a:t>synoptic thinking</a:t>
            </a:r>
            <a:r>
              <a:rPr lang="en-GB" dirty="0"/>
              <a:t>.</a:t>
            </a:r>
          </a:p>
          <a:p>
            <a:endParaRPr lang="en-GB" dirty="0"/>
          </a:p>
        </p:txBody>
      </p:sp>
      <p:sp>
        <p:nvSpPr>
          <p:cNvPr id="4" name="Slide Number Placeholder 3"/>
          <p:cNvSpPr>
            <a:spLocks noGrp="1"/>
          </p:cNvSpPr>
          <p:nvPr>
            <p:ph type="sldNum" sz="quarter" idx="5"/>
          </p:nvPr>
        </p:nvSpPr>
        <p:spPr/>
        <p:txBody>
          <a:bodyPr/>
          <a:lstStyle/>
          <a:p>
            <a:fld id="{3D442A88-9C51-EF4D-B2D2-A492DB5BEEA5}" type="slidenum">
              <a:rPr lang="en-GB" smtClean="0"/>
              <a:t>8</a:t>
            </a:fld>
            <a:endParaRPr lang="en-GB"/>
          </a:p>
        </p:txBody>
      </p:sp>
    </p:spTree>
    <p:extLst>
      <p:ext uri="{BB962C8B-B14F-4D97-AF65-F5344CB8AC3E}">
        <p14:creationId xmlns:p14="http://schemas.microsoft.com/office/powerpoint/2010/main" val="578448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B09B6C4-071D-3C4C-9506-34EFF72382D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220998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B09B6C4-071D-3C4C-9506-34EFF72382D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3005026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B09B6C4-071D-3C4C-9506-34EFF72382D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146903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B09B6C4-071D-3C4C-9506-34EFF72382D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3584277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B09B6C4-071D-3C4C-9506-34EFF72382D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239229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B09B6C4-071D-3C4C-9506-34EFF72382D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351773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B09B6C4-071D-3C4C-9506-34EFF72382DE}" type="datetimeFigureOut">
              <a:rPr lang="en-GB" smtClean="0"/>
              <a:t>31/08/2026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151002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B09B6C4-071D-3C4C-9506-34EFF72382DE}" type="datetimeFigureOut">
              <a:rPr lang="en-GB" smtClean="0"/>
              <a:t>31/08/2026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895926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09B6C4-071D-3C4C-9506-34EFF72382DE}" type="datetimeFigureOut">
              <a:rPr lang="en-GB" smtClean="0"/>
              <a:t>31/08/2026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1731923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B09B6C4-071D-3C4C-9506-34EFF72382D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3666736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B09B6C4-071D-3C4C-9506-34EFF72382D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51C557-967C-CA45-A14E-9A40D2D5C3F1}" type="slidenum">
              <a:rPr lang="en-GB" smtClean="0"/>
              <a:t>‹#›</a:t>
            </a:fld>
            <a:endParaRPr lang="en-GB"/>
          </a:p>
        </p:txBody>
      </p:sp>
    </p:spTree>
    <p:extLst>
      <p:ext uri="{BB962C8B-B14F-4D97-AF65-F5344CB8AC3E}">
        <p14:creationId xmlns:p14="http://schemas.microsoft.com/office/powerpoint/2010/main" val="3327192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09B6C4-071D-3C4C-9506-34EFF72382DE}" type="datetimeFigureOut">
              <a:rPr lang="en-GB" smtClean="0"/>
              <a:t>31/08/2026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51C557-967C-CA45-A14E-9A40D2D5C3F1}" type="slidenum">
              <a:rPr lang="en-GB" smtClean="0"/>
              <a:t>‹#›</a:t>
            </a:fld>
            <a:endParaRPr lang="en-GB"/>
          </a:p>
        </p:txBody>
      </p:sp>
    </p:spTree>
    <p:extLst>
      <p:ext uri="{BB962C8B-B14F-4D97-AF65-F5344CB8AC3E}">
        <p14:creationId xmlns:p14="http://schemas.microsoft.com/office/powerpoint/2010/main" val="929745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nternetgeography.net/"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internetgeography.ne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hyperlink" Target="https://www.internetgeography.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nternetgeography.net/" TargetMode="External"/><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internetgeography.ne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B8C352-B044-9A89-CDA6-6A7BC5C2EB8E}"/>
              </a:ext>
            </a:extLst>
          </p:cNvPr>
          <p:cNvPicPr>
            <a:picLocks noChangeAspect="1"/>
          </p:cNvPicPr>
          <p:nvPr/>
        </p:nvPicPr>
        <p:blipFill>
          <a:blip r:embed="rId2"/>
          <a:stretch>
            <a:fillRect/>
          </a:stretch>
        </p:blipFill>
        <p:spPr>
          <a:xfrm>
            <a:off x="-571500" y="0"/>
            <a:ext cx="10287000" cy="6858000"/>
          </a:xfrm>
          <a:prstGeom prst="rect">
            <a:avLst/>
          </a:prstGeom>
        </p:spPr>
      </p:pic>
      <p:sp>
        <p:nvSpPr>
          <p:cNvPr id="2" name="TextBox 1">
            <a:extLst>
              <a:ext uri="{FF2B5EF4-FFF2-40B4-BE49-F238E27FC236}">
                <a16:creationId xmlns:a16="http://schemas.microsoft.com/office/drawing/2014/main" id="{690E68F2-59C9-DD0E-1619-B1EB92059D43}"/>
              </a:ext>
            </a:extLst>
          </p:cNvPr>
          <p:cNvSpPr txBox="1"/>
          <p:nvPr/>
        </p:nvSpPr>
        <p:spPr>
          <a:xfrm>
            <a:off x="-430306" y="5473005"/>
            <a:ext cx="6696636" cy="1384995"/>
          </a:xfrm>
          <a:prstGeom prst="rect">
            <a:avLst/>
          </a:prstGeom>
          <a:noFill/>
        </p:spPr>
        <p:txBody>
          <a:bodyPr wrap="square" rtlCol="0">
            <a:spAutoFit/>
          </a:bodyPr>
          <a:lstStyle/>
          <a:p>
            <a:endParaRPr lang="en-GB" dirty="0"/>
          </a:p>
          <a:p>
            <a:r>
              <a:rPr lang="en-GB" sz="6600" b="1" dirty="0">
                <a:solidFill>
                  <a:srgbClr val="82A132"/>
                </a:solidFill>
              </a:rPr>
              <a:t>GCSE Geography</a:t>
            </a:r>
          </a:p>
        </p:txBody>
      </p:sp>
      <p:sp>
        <p:nvSpPr>
          <p:cNvPr id="3" name="TextBox 2">
            <a:extLst>
              <a:ext uri="{FF2B5EF4-FFF2-40B4-BE49-F238E27FC236}">
                <a16:creationId xmlns:a16="http://schemas.microsoft.com/office/drawing/2014/main" id="{77274636-956F-49D6-D49C-41B19A20EDDF}"/>
              </a:ext>
            </a:extLst>
          </p:cNvPr>
          <p:cNvSpPr txBox="1"/>
          <p:nvPr/>
        </p:nvSpPr>
        <p:spPr>
          <a:xfrm>
            <a:off x="-430306" y="5326902"/>
            <a:ext cx="6696636" cy="646331"/>
          </a:xfrm>
          <a:prstGeom prst="rect">
            <a:avLst/>
          </a:prstGeom>
          <a:noFill/>
        </p:spPr>
        <p:txBody>
          <a:bodyPr wrap="square" rtlCol="0">
            <a:spAutoFit/>
          </a:bodyPr>
          <a:lstStyle/>
          <a:p>
            <a:r>
              <a:rPr lang="en-GB" sz="3600" b="1" dirty="0">
                <a:solidFill>
                  <a:schemeClr val="bg1"/>
                </a:solidFill>
              </a:rPr>
              <a:t>Welcome to </a:t>
            </a:r>
          </a:p>
        </p:txBody>
      </p:sp>
      <p:pic>
        <p:nvPicPr>
          <p:cNvPr id="5" name="Picture 4" descr="Internet Geography">
            <a:hlinkClick r:id="rId3"/>
            <a:extLst>
              <a:ext uri="{FF2B5EF4-FFF2-40B4-BE49-F238E27FC236}">
                <a16:creationId xmlns:a16="http://schemas.microsoft.com/office/drawing/2014/main" id="{B4F88534-5D73-AD48-DB60-0E64C98C514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0306" y="160968"/>
            <a:ext cx="2631639" cy="302930"/>
          </a:xfrm>
          <a:prstGeom prst="rect">
            <a:avLst/>
          </a:prstGeom>
          <a:noFill/>
          <a:ln>
            <a:noFill/>
          </a:ln>
        </p:spPr>
      </p:pic>
    </p:spTree>
    <p:extLst>
      <p:ext uri="{BB962C8B-B14F-4D97-AF65-F5344CB8AC3E}">
        <p14:creationId xmlns:p14="http://schemas.microsoft.com/office/powerpoint/2010/main" val="393323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C0A67-1FC1-C0A5-905D-D21E987829C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8487EB3-F423-458E-38E8-BC09252B0717}"/>
              </a:ext>
            </a:extLst>
          </p:cNvPr>
          <p:cNvSpPr txBox="1"/>
          <p:nvPr/>
        </p:nvSpPr>
        <p:spPr>
          <a:xfrm>
            <a:off x="242595" y="147040"/>
            <a:ext cx="8658809" cy="646331"/>
          </a:xfrm>
          <a:prstGeom prst="rect">
            <a:avLst/>
          </a:prstGeom>
          <a:noFill/>
        </p:spPr>
        <p:txBody>
          <a:bodyPr wrap="square" rtlCol="0">
            <a:spAutoFit/>
          </a:bodyPr>
          <a:lstStyle/>
          <a:p>
            <a:pPr algn="ctr"/>
            <a:r>
              <a:rPr lang="en-GB" sz="3600" b="1" dirty="0"/>
              <a:t>What skills will you develop?</a:t>
            </a:r>
          </a:p>
        </p:txBody>
      </p:sp>
      <p:graphicFrame>
        <p:nvGraphicFramePr>
          <p:cNvPr id="7" name="Chart 6">
            <a:extLst>
              <a:ext uri="{FF2B5EF4-FFF2-40B4-BE49-F238E27FC236}">
                <a16:creationId xmlns:a16="http://schemas.microsoft.com/office/drawing/2014/main" id="{AC7E721A-09F4-7B74-DEF4-67D79FACE3D2}"/>
              </a:ext>
            </a:extLst>
          </p:cNvPr>
          <p:cNvGraphicFramePr/>
          <p:nvPr>
            <p:extLst>
              <p:ext uri="{D42A27DB-BD31-4B8C-83A1-F6EECF244321}">
                <p14:modId xmlns:p14="http://schemas.microsoft.com/office/powerpoint/2010/main" val="183183039"/>
              </p:ext>
            </p:extLst>
          </p:nvPr>
        </p:nvGraphicFramePr>
        <p:xfrm>
          <a:off x="586530" y="1084179"/>
          <a:ext cx="7970940" cy="5313960"/>
        </p:xfrm>
        <a:graphic>
          <a:graphicData uri="http://schemas.openxmlformats.org/drawingml/2006/chart">
            <c:chart xmlns:c="http://schemas.openxmlformats.org/drawingml/2006/chart" xmlns:r="http://schemas.openxmlformats.org/officeDocument/2006/relationships" r:id="rId2"/>
          </a:graphicData>
        </a:graphic>
      </p:graphicFrame>
      <p:sp>
        <p:nvSpPr>
          <p:cNvPr id="8" name="Oval 7">
            <a:extLst>
              <a:ext uri="{FF2B5EF4-FFF2-40B4-BE49-F238E27FC236}">
                <a16:creationId xmlns:a16="http://schemas.microsoft.com/office/drawing/2014/main" id="{276AD838-F602-61E0-246E-79F15BB8171C}"/>
              </a:ext>
            </a:extLst>
          </p:cNvPr>
          <p:cNvSpPr/>
          <p:nvPr/>
        </p:nvSpPr>
        <p:spPr>
          <a:xfrm>
            <a:off x="3441030" y="2610190"/>
            <a:ext cx="2261938" cy="22619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DA6D2714-F686-4660-3C7D-850911216CCB}"/>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5074319" y="1716846"/>
            <a:ext cx="893344" cy="893344"/>
          </a:xfrm>
          <a:prstGeom prst="rect">
            <a:avLst/>
          </a:prstGeom>
        </p:spPr>
      </p:pic>
      <p:pic>
        <p:nvPicPr>
          <p:cNvPr id="10" name="Graphic 9">
            <a:extLst>
              <a:ext uri="{FF2B5EF4-FFF2-40B4-BE49-F238E27FC236}">
                <a16:creationId xmlns:a16="http://schemas.microsoft.com/office/drawing/2014/main" id="{D1173469-4B7B-05A7-AF2C-59F5AE2D0C82}"/>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5895474" y="3242857"/>
            <a:ext cx="893344" cy="893344"/>
          </a:xfrm>
          <a:prstGeom prst="rect">
            <a:avLst/>
          </a:prstGeom>
        </p:spPr>
      </p:pic>
      <p:pic>
        <p:nvPicPr>
          <p:cNvPr id="11" name="Graphic 10">
            <a:extLst>
              <a:ext uri="{FF2B5EF4-FFF2-40B4-BE49-F238E27FC236}">
                <a16:creationId xmlns:a16="http://schemas.microsoft.com/office/drawing/2014/main" id="{6CF40E7F-853C-94DE-3617-03C74C120063}"/>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5074319" y="4820498"/>
            <a:ext cx="893344" cy="893344"/>
          </a:xfrm>
          <a:prstGeom prst="rect">
            <a:avLst/>
          </a:prstGeom>
        </p:spPr>
      </p:pic>
      <p:pic>
        <p:nvPicPr>
          <p:cNvPr id="12" name="Graphic 11">
            <a:extLst>
              <a:ext uri="{FF2B5EF4-FFF2-40B4-BE49-F238E27FC236}">
                <a16:creationId xmlns:a16="http://schemas.microsoft.com/office/drawing/2014/main" id="{4FFD944E-C021-7DBF-D3D5-545DBACE2A47}"/>
              </a:ext>
            </a:extLst>
          </p:cNvPr>
          <p:cNvPicPr>
            <a:picLocks/>
          </p:cNvPicPr>
          <p:nvPr/>
        </p:nvPicPr>
        <p:blipFill>
          <a:blip>
            <a:extLst>
              <a:ext uri="{96DAC541-7B7A-43D3-8B79-37D633B846F1}">
                <asvg:svgBlip xmlns:asvg="http://schemas.microsoft.com/office/drawing/2016/SVG/main" r:embed="rId6"/>
              </a:ext>
            </a:extLst>
          </a:blip>
          <a:stretch>
            <a:fillRect/>
          </a:stretch>
        </p:blipFill>
        <p:spPr>
          <a:xfrm>
            <a:off x="3183867" y="4880477"/>
            <a:ext cx="893344" cy="893344"/>
          </a:xfrm>
          <a:prstGeom prst="rect">
            <a:avLst/>
          </a:prstGeom>
        </p:spPr>
      </p:pic>
      <p:pic>
        <p:nvPicPr>
          <p:cNvPr id="13" name="Graphic 12">
            <a:extLst>
              <a:ext uri="{FF2B5EF4-FFF2-40B4-BE49-F238E27FC236}">
                <a16:creationId xmlns:a16="http://schemas.microsoft.com/office/drawing/2014/main" id="{3F597989-ED7E-9124-7F43-0276B3981BE7}"/>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129923" y="3242857"/>
            <a:ext cx="1178434" cy="1178434"/>
          </a:xfrm>
          <a:prstGeom prst="rect">
            <a:avLst/>
          </a:prstGeom>
        </p:spPr>
      </p:pic>
      <p:pic>
        <p:nvPicPr>
          <p:cNvPr id="14" name="Graphic 13">
            <a:extLst>
              <a:ext uri="{FF2B5EF4-FFF2-40B4-BE49-F238E27FC236}">
                <a16:creationId xmlns:a16="http://schemas.microsoft.com/office/drawing/2014/main" id="{29FE9010-59F5-DE32-0587-EB3CD679D3D0}"/>
              </a:ext>
            </a:extLst>
          </p:cNvPr>
          <p:cNvPicPr>
            <a:picLocks/>
          </p:cNvPicPr>
          <p:nvPr/>
        </p:nvPicPr>
        <p:blipFill>
          <a:blip>
            <a:extLst>
              <a:ext uri="{96DAC541-7B7A-43D3-8B79-37D633B846F1}">
                <asvg:svgBlip xmlns:asvg="http://schemas.microsoft.com/office/drawing/2016/SVG/main" r:embed="rId8"/>
              </a:ext>
            </a:extLst>
          </a:blip>
          <a:stretch>
            <a:fillRect/>
          </a:stretch>
        </p:blipFill>
        <p:spPr>
          <a:xfrm flipH="1">
            <a:off x="3206914" y="1708497"/>
            <a:ext cx="893344" cy="893344"/>
          </a:xfrm>
          <a:prstGeom prst="rect">
            <a:avLst/>
          </a:prstGeom>
        </p:spPr>
      </p:pic>
      <p:cxnSp>
        <p:nvCxnSpPr>
          <p:cNvPr id="18" name="Straight Connector 17">
            <a:extLst>
              <a:ext uri="{FF2B5EF4-FFF2-40B4-BE49-F238E27FC236}">
                <a16:creationId xmlns:a16="http://schemas.microsoft.com/office/drawing/2014/main" id="{7F5A1B2D-0837-437D-D274-62A670BCC980}"/>
              </a:ext>
            </a:extLst>
          </p:cNvPr>
          <p:cNvCxnSpPr>
            <a:cxnSpLocks/>
          </p:cNvCxnSpPr>
          <p:nvPr/>
        </p:nvCxnSpPr>
        <p:spPr>
          <a:xfrm rot="2700000">
            <a:off x="2889259" y="1396339"/>
            <a:ext cx="589217" cy="0"/>
          </a:xfrm>
          <a:prstGeom prst="line">
            <a:avLst/>
          </a:prstGeom>
          <a:ln w="38100" cap="rnd">
            <a:solidFill>
              <a:srgbClr val="4DA72E"/>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F28396C-5B9E-CE6B-CA8E-F57DAD4428A6}"/>
              </a:ext>
            </a:extLst>
          </p:cNvPr>
          <p:cNvCxnSpPr>
            <a:cxnSpLocks/>
          </p:cNvCxnSpPr>
          <p:nvPr/>
        </p:nvCxnSpPr>
        <p:spPr>
          <a:xfrm>
            <a:off x="586530" y="1188019"/>
            <a:ext cx="2389017" cy="0"/>
          </a:xfrm>
          <a:prstGeom prst="line">
            <a:avLst/>
          </a:prstGeom>
          <a:ln w="38100" cap="rnd">
            <a:solidFill>
              <a:srgbClr val="4DA72E"/>
            </a:solidFill>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FE2485A2-74D7-593A-856C-59C534C9DDDD}"/>
              </a:ext>
            </a:extLst>
          </p:cNvPr>
          <p:cNvSpPr txBox="1"/>
          <p:nvPr/>
        </p:nvSpPr>
        <p:spPr>
          <a:xfrm>
            <a:off x="458028" y="823871"/>
            <a:ext cx="2094987" cy="400110"/>
          </a:xfrm>
          <a:prstGeom prst="rect">
            <a:avLst/>
          </a:prstGeom>
          <a:noFill/>
        </p:spPr>
        <p:txBody>
          <a:bodyPr wrap="square" rtlCol="0">
            <a:spAutoFit/>
          </a:bodyPr>
          <a:lstStyle/>
          <a:p>
            <a:r>
              <a:rPr lang="en-GB" sz="2000" b="1" dirty="0">
                <a:solidFill>
                  <a:srgbClr val="4DA72E"/>
                </a:solidFill>
              </a:rPr>
              <a:t>Data analysis</a:t>
            </a:r>
          </a:p>
        </p:txBody>
      </p:sp>
      <p:grpSp>
        <p:nvGrpSpPr>
          <p:cNvPr id="27" name="Group 26">
            <a:extLst>
              <a:ext uri="{FF2B5EF4-FFF2-40B4-BE49-F238E27FC236}">
                <a16:creationId xmlns:a16="http://schemas.microsoft.com/office/drawing/2014/main" id="{C1C56507-1B82-453B-C916-9605DFD86040}"/>
              </a:ext>
            </a:extLst>
          </p:cNvPr>
          <p:cNvGrpSpPr/>
          <p:nvPr/>
        </p:nvGrpSpPr>
        <p:grpSpPr>
          <a:xfrm flipH="1">
            <a:off x="6159625" y="1131429"/>
            <a:ext cx="2597338" cy="589217"/>
            <a:chOff x="738930" y="1254130"/>
            <a:chExt cx="2597338" cy="589217"/>
          </a:xfrm>
        </p:grpSpPr>
        <p:cxnSp>
          <p:nvCxnSpPr>
            <p:cNvPr id="25" name="Straight Connector 24">
              <a:extLst>
                <a:ext uri="{FF2B5EF4-FFF2-40B4-BE49-F238E27FC236}">
                  <a16:creationId xmlns:a16="http://schemas.microsoft.com/office/drawing/2014/main" id="{19FB60C1-6D34-6A3F-DB3B-C689EFAE7C5B}"/>
                </a:ext>
              </a:extLst>
            </p:cNvPr>
            <p:cNvCxnSpPr>
              <a:cxnSpLocks/>
            </p:cNvCxnSpPr>
            <p:nvPr/>
          </p:nvCxnSpPr>
          <p:spPr>
            <a:xfrm rot="2700000">
              <a:off x="3041659" y="1548739"/>
              <a:ext cx="589217" cy="0"/>
            </a:xfrm>
            <a:prstGeom prst="line">
              <a:avLst/>
            </a:prstGeom>
            <a:ln w="38100" cap="rnd">
              <a:solidFill>
                <a:srgbClr val="135B7B"/>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CDC73B76-2432-A122-8889-CA3D8AC0A2D0}"/>
                </a:ext>
              </a:extLst>
            </p:cNvPr>
            <p:cNvCxnSpPr>
              <a:cxnSpLocks/>
            </p:cNvCxnSpPr>
            <p:nvPr/>
          </p:nvCxnSpPr>
          <p:spPr>
            <a:xfrm>
              <a:off x="738930" y="1340419"/>
              <a:ext cx="2389017" cy="0"/>
            </a:xfrm>
            <a:prstGeom prst="line">
              <a:avLst/>
            </a:prstGeom>
            <a:ln w="38100" cap="rnd">
              <a:solidFill>
                <a:srgbClr val="135B7B"/>
              </a:solidFil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D69B4C60-65A3-ABDF-BF11-536D02A369F6}"/>
              </a:ext>
            </a:extLst>
          </p:cNvPr>
          <p:cNvGrpSpPr/>
          <p:nvPr/>
        </p:nvGrpSpPr>
        <p:grpSpPr>
          <a:xfrm flipH="1" flipV="1">
            <a:off x="6088634" y="5780134"/>
            <a:ext cx="2597338" cy="589217"/>
            <a:chOff x="738930" y="1254130"/>
            <a:chExt cx="2597338" cy="589217"/>
          </a:xfrm>
        </p:grpSpPr>
        <p:cxnSp>
          <p:nvCxnSpPr>
            <p:cNvPr id="29" name="Straight Connector 28">
              <a:extLst>
                <a:ext uri="{FF2B5EF4-FFF2-40B4-BE49-F238E27FC236}">
                  <a16:creationId xmlns:a16="http://schemas.microsoft.com/office/drawing/2014/main" id="{C765769C-6D12-C98F-D949-50EDC3D22579}"/>
                </a:ext>
              </a:extLst>
            </p:cNvPr>
            <p:cNvCxnSpPr>
              <a:cxnSpLocks/>
            </p:cNvCxnSpPr>
            <p:nvPr/>
          </p:nvCxnSpPr>
          <p:spPr>
            <a:xfrm rot="2700000">
              <a:off x="3041659" y="1548739"/>
              <a:ext cx="589217" cy="0"/>
            </a:xfrm>
            <a:prstGeom prst="line">
              <a:avLst/>
            </a:prstGeom>
            <a:ln w="38100" cap="rnd">
              <a:solidFill>
                <a:srgbClr val="1A6B2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682B5D9-C974-32FA-B3A3-D84609AEEE53}"/>
                </a:ext>
              </a:extLst>
            </p:cNvPr>
            <p:cNvCxnSpPr>
              <a:cxnSpLocks/>
            </p:cNvCxnSpPr>
            <p:nvPr/>
          </p:nvCxnSpPr>
          <p:spPr>
            <a:xfrm>
              <a:off x="738930" y="1340419"/>
              <a:ext cx="2389017" cy="0"/>
            </a:xfrm>
            <a:prstGeom prst="line">
              <a:avLst/>
            </a:prstGeom>
            <a:ln w="38100" cap="rnd">
              <a:solidFill>
                <a:srgbClr val="1A6B24"/>
              </a:solidFill>
            </a:ln>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86572D20-56ED-01F9-F20E-E4AEABDBB6B1}"/>
              </a:ext>
            </a:extLst>
          </p:cNvPr>
          <p:cNvGrpSpPr/>
          <p:nvPr/>
        </p:nvGrpSpPr>
        <p:grpSpPr>
          <a:xfrm flipV="1">
            <a:off x="100584" y="5812998"/>
            <a:ext cx="2979123" cy="589217"/>
            <a:chOff x="357145" y="1254130"/>
            <a:chExt cx="2979123" cy="589217"/>
          </a:xfrm>
        </p:grpSpPr>
        <p:cxnSp>
          <p:nvCxnSpPr>
            <p:cNvPr id="32" name="Straight Connector 31">
              <a:extLst>
                <a:ext uri="{FF2B5EF4-FFF2-40B4-BE49-F238E27FC236}">
                  <a16:creationId xmlns:a16="http://schemas.microsoft.com/office/drawing/2014/main" id="{E6C783BF-A47E-0907-B66E-3015BD60BBAB}"/>
                </a:ext>
              </a:extLst>
            </p:cNvPr>
            <p:cNvCxnSpPr>
              <a:cxnSpLocks/>
            </p:cNvCxnSpPr>
            <p:nvPr/>
          </p:nvCxnSpPr>
          <p:spPr>
            <a:xfrm rot="2700000">
              <a:off x="3041659" y="1548739"/>
              <a:ext cx="589217" cy="0"/>
            </a:xfrm>
            <a:prstGeom prst="line">
              <a:avLst/>
            </a:prstGeom>
            <a:ln w="38100" cap="rnd">
              <a:solidFill>
                <a:srgbClr val="0E9FD5"/>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D7AA2E3-0E7A-1A52-E101-8C9C99C62BA8}"/>
                </a:ext>
              </a:extLst>
            </p:cNvPr>
            <p:cNvCxnSpPr>
              <a:cxnSpLocks/>
            </p:cNvCxnSpPr>
            <p:nvPr/>
          </p:nvCxnSpPr>
          <p:spPr>
            <a:xfrm flipV="1">
              <a:off x="357145" y="1340419"/>
              <a:ext cx="2770802" cy="0"/>
            </a:xfrm>
            <a:prstGeom prst="line">
              <a:avLst/>
            </a:prstGeom>
            <a:ln w="38100" cap="rnd">
              <a:solidFill>
                <a:srgbClr val="0E9FD5"/>
              </a:solidFill>
            </a:ln>
          </p:spPr>
          <p:style>
            <a:lnRef idx="2">
              <a:schemeClr val="accent1"/>
            </a:lnRef>
            <a:fillRef idx="0">
              <a:schemeClr val="accent1"/>
            </a:fillRef>
            <a:effectRef idx="1">
              <a:schemeClr val="accent1"/>
            </a:effectRef>
            <a:fontRef idx="minor">
              <a:schemeClr val="tx1"/>
            </a:fontRef>
          </p:style>
        </p:cxnSp>
      </p:grpSp>
      <p:cxnSp>
        <p:nvCxnSpPr>
          <p:cNvPr id="34" name="Straight Connector 33">
            <a:extLst>
              <a:ext uri="{FF2B5EF4-FFF2-40B4-BE49-F238E27FC236}">
                <a16:creationId xmlns:a16="http://schemas.microsoft.com/office/drawing/2014/main" id="{394E1FBC-C7F4-C786-256D-BC9D7E0C5560}"/>
              </a:ext>
            </a:extLst>
          </p:cNvPr>
          <p:cNvCxnSpPr>
            <a:cxnSpLocks/>
          </p:cNvCxnSpPr>
          <p:nvPr/>
        </p:nvCxnSpPr>
        <p:spPr>
          <a:xfrm>
            <a:off x="100584" y="3741159"/>
            <a:ext cx="2029339" cy="0"/>
          </a:xfrm>
          <a:prstGeom prst="line">
            <a:avLst/>
          </a:prstGeom>
          <a:ln w="38100" cap="rnd">
            <a:solidFill>
              <a:srgbClr val="A02B93"/>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6AD90C5-42E8-8428-9938-84AACE0ADBBD}"/>
              </a:ext>
            </a:extLst>
          </p:cNvPr>
          <p:cNvCxnSpPr>
            <a:cxnSpLocks/>
          </p:cNvCxnSpPr>
          <p:nvPr/>
        </p:nvCxnSpPr>
        <p:spPr>
          <a:xfrm>
            <a:off x="6903720" y="3740634"/>
            <a:ext cx="2120094" cy="0"/>
          </a:xfrm>
          <a:prstGeom prst="line">
            <a:avLst/>
          </a:prstGeom>
          <a:ln w="38100" cap="rnd">
            <a:solidFill>
              <a:srgbClr val="EA7131"/>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F16E5B36-D488-D8C8-18ED-4F3499C72231}"/>
              </a:ext>
            </a:extLst>
          </p:cNvPr>
          <p:cNvSpPr txBox="1"/>
          <p:nvPr/>
        </p:nvSpPr>
        <p:spPr>
          <a:xfrm>
            <a:off x="15049" y="3377761"/>
            <a:ext cx="2094987" cy="400110"/>
          </a:xfrm>
          <a:prstGeom prst="rect">
            <a:avLst/>
          </a:prstGeom>
          <a:noFill/>
        </p:spPr>
        <p:txBody>
          <a:bodyPr wrap="square" rtlCol="0">
            <a:spAutoFit/>
          </a:bodyPr>
          <a:lstStyle/>
          <a:p>
            <a:r>
              <a:rPr lang="en-GB" sz="2000" b="1" dirty="0">
                <a:solidFill>
                  <a:srgbClr val="A02B93"/>
                </a:solidFill>
              </a:rPr>
              <a:t>Problem solving</a:t>
            </a:r>
          </a:p>
        </p:txBody>
      </p:sp>
      <p:sp>
        <p:nvSpPr>
          <p:cNvPr id="42" name="TextBox 41">
            <a:extLst>
              <a:ext uri="{FF2B5EF4-FFF2-40B4-BE49-F238E27FC236}">
                <a16:creationId xmlns:a16="http://schemas.microsoft.com/office/drawing/2014/main" id="{07D4B7C5-95E4-6BB7-59C7-A26AC8E4F8F2}"/>
              </a:ext>
            </a:extLst>
          </p:cNvPr>
          <p:cNvSpPr txBox="1"/>
          <p:nvPr/>
        </p:nvSpPr>
        <p:spPr>
          <a:xfrm>
            <a:off x="7043729" y="3373724"/>
            <a:ext cx="2094987" cy="400110"/>
          </a:xfrm>
          <a:prstGeom prst="rect">
            <a:avLst/>
          </a:prstGeom>
          <a:noFill/>
        </p:spPr>
        <p:txBody>
          <a:bodyPr wrap="square" rtlCol="0">
            <a:spAutoFit/>
          </a:bodyPr>
          <a:lstStyle/>
          <a:p>
            <a:r>
              <a:rPr lang="en-GB" sz="2000" b="1" dirty="0">
                <a:solidFill>
                  <a:srgbClr val="EA7131"/>
                </a:solidFill>
              </a:rPr>
              <a:t>Map skills</a:t>
            </a:r>
          </a:p>
        </p:txBody>
      </p:sp>
      <p:sp>
        <p:nvSpPr>
          <p:cNvPr id="43" name="TextBox 42">
            <a:extLst>
              <a:ext uri="{FF2B5EF4-FFF2-40B4-BE49-F238E27FC236}">
                <a16:creationId xmlns:a16="http://schemas.microsoft.com/office/drawing/2014/main" id="{7FB6144E-BD52-55AF-C1E3-33C7F98E228D}"/>
              </a:ext>
            </a:extLst>
          </p:cNvPr>
          <p:cNvSpPr txBox="1"/>
          <p:nvPr/>
        </p:nvSpPr>
        <p:spPr>
          <a:xfrm>
            <a:off x="6367946" y="864496"/>
            <a:ext cx="2094987" cy="400110"/>
          </a:xfrm>
          <a:prstGeom prst="rect">
            <a:avLst/>
          </a:prstGeom>
          <a:noFill/>
        </p:spPr>
        <p:txBody>
          <a:bodyPr wrap="square" rtlCol="0">
            <a:spAutoFit/>
          </a:bodyPr>
          <a:lstStyle/>
          <a:p>
            <a:r>
              <a:rPr lang="en-GB" sz="2000" b="1" dirty="0">
                <a:solidFill>
                  <a:srgbClr val="135B7B"/>
                </a:solidFill>
              </a:rPr>
              <a:t>Research skills</a:t>
            </a:r>
          </a:p>
        </p:txBody>
      </p:sp>
      <p:sp>
        <p:nvSpPr>
          <p:cNvPr id="44" name="TextBox 43">
            <a:extLst>
              <a:ext uri="{FF2B5EF4-FFF2-40B4-BE49-F238E27FC236}">
                <a16:creationId xmlns:a16="http://schemas.microsoft.com/office/drawing/2014/main" id="{A18ADB2E-CC86-0D36-BF9A-CF1ED7AFFF16}"/>
              </a:ext>
            </a:extLst>
          </p:cNvPr>
          <p:cNvSpPr txBox="1"/>
          <p:nvPr/>
        </p:nvSpPr>
        <p:spPr>
          <a:xfrm>
            <a:off x="6338412" y="5914397"/>
            <a:ext cx="2094987" cy="400110"/>
          </a:xfrm>
          <a:prstGeom prst="rect">
            <a:avLst/>
          </a:prstGeom>
          <a:noFill/>
        </p:spPr>
        <p:txBody>
          <a:bodyPr wrap="square" rtlCol="0">
            <a:spAutoFit/>
          </a:bodyPr>
          <a:lstStyle/>
          <a:p>
            <a:r>
              <a:rPr lang="en-GB" sz="2000" b="1" dirty="0">
                <a:solidFill>
                  <a:srgbClr val="1A6B24"/>
                </a:solidFill>
              </a:rPr>
              <a:t>Communication</a:t>
            </a:r>
          </a:p>
        </p:txBody>
      </p:sp>
      <p:sp>
        <p:nvSpPr>
          <p:cNvPr id="45" name="TextBox 44">
            <a:extLst>
              <a:ext uri="{FF2B5EF4-FFF2-40B4-BE49-F238E27FC236}">
                <a16:creationId xmlns:a16="http://schemas.microsoft.com/office/drawing/2014/main" id="{14C97B84-208A-8473-3D2A-ACEDBE419EC3}"/>
              </a:ext>
            </a:extLst>
          </p:cNvPr>
          <p:cNvSpPr txBox="1"/>
          <p:nvPr/>
        </p:nvSpPr>
        <p:spPr>
          <a:xfrm>
            <a:off x="835622" y="5962151"/>
            <a:ext cx="2094987" cy="400110"/>
          </a:xfrm>
          <a:prstGeom prst="rect">
            <a:avLst/>
          </a:prstGeom>
          <a:noFill/>
        </p:spPr>
        <p:txBody>
          <a:bodyPr wrap="square" rtlCol="0">
            <a:spAutoFit/>
          </a:bodyPr>
          <a:lstStyle/>
          <a:p>
            <a:r>
              <a:rPr lang="en-GB" sz="2000" b="1" dirty="0">
                <a:solidFill>
                  <a:srgbClr val="0E9FD5"/>
                </a:solidFill>
              </a:rPr>
              <a:t>Critical thinking</a:t>
            </a:r>
          </a:p>
        </p:txBody>
      </p:sp>
      <p:sp>
        <p:nvSpPr>
          <p:cNvPr id="46" name="TextBox 45">
            <a:extLst>
              <a:ext uri="{FF2B5EF4-FFF2-40B4-BE49-F238E27FC236}">
                <a16:creationId xmlns:a16="http://schemas.microsoft.com/office/drawing/2014/main" id="{8B941247-37B2-0451-8964-14586E862075}"/>
              </a:ext>
            </a:extLst>
          </p:cNvPr>
          <p:cNvSpPr txBox="1"/>
          <p:nvPr/>
        </p:nvSpPr>
        <p:spPr>
          <a:xfrm>
            <a:off x="500822" y="1178339"/>
            <a:ext cx="2156354" cy="830997"/>
          </a:xfrm>
          <a:prstGeom prst="rect">
            <a:avLst/>
          </a:prstGeom>
          <a:noFill/>
        </p:spPr>
        <p:txBody>
          <a:bodyPr wrap="square" rtlCol="0">
            <a:spAutoFit/>
          </a:bodyPr>
          <a:lstStyle/>
          <a:p>
            <a:r>
              <a:rPr lang="en-GB" sz="1600" dirty="0"/>
              <a:t>Interpreting maps, graphs and statistics to draw conclusions.</a:t>
            </a:r>
          </a:p>
        </p:txBody>
      </p:sp>
      <p:sp>
        <p:nvSpPr>
          <p:cNvPr id="47" name="TextBox 46">
            <a:extLst>
              <a:ext uri="{FF2B5EF4-FFF2-40B4-BE49-F238E27FC236}">
                <a16:creationId xmlns:a16="http://schemas.microsoft.com/office/drawing/2014/main" id="{FC5BD25F-A1FE-86F0-1A71-B721E1D2871F}"/>
              </a:ext>
            </a:extLst>
          </p:cNvPr>
          <p:cNvSpPr txBox="1"/>
          <p:nvPr/>
        </p:nvSpPr>
        <p:spPr>
          <a:xfrm>
            <a:off x="39390" y="3749277"/>
            <a:ext cx="2156354" cy="1077218"/>
          </a:xfrm>
          <a:prstGeom prst="rect">
            <a:avLst/>
          </a:prstGeom>
          <a:noFill/>
        </p:spPr>
        <p:txBody>
          <a:bodyPr wrap="square" rtlCol="0">
            <a:spAutoFit/>
          </a:bodyPr>
          <a:lstStyle/>
          <a:p>
            <a:r>
              <a:rPr lang="en-GB" sz="1600" dirty="0"/>
              <a:t>Applying your knowledge to unfamiliar situations and real-world issues.</a:t>
            </a:r>
          </a:p>
        </p:txBody>
      </p:sp>
      <p:sp>
        <p:nvSpPr>
          <p:cNvPr id="48" name="TextBox 47">
            <a:extLst>
              <a:ext uri="{FF2B5EF4-FFF2-40B4-BE49-F238E27FC236}">
                <a16:creationId xmlns:a16="http://schemas.microsoft.com/office/drawing/2014/main" id="{E181459A-71EE-DC07-BFA3-CA891221A442}"/>
              </a:ext>
            </a:extLst>
          </p:cNvPr>
          <p:cNvSpPr txBox="1"/>
          <p:nvPr/>
        </p:nvSpPr>
        <p:spPr>
          <a:xfrm>
            <a:off x="20110" y="6325434"/>
            <a:ext cx="4489763" cy="584775"/>
          </a:xfrm>
          <a:prstGeom prst="rect">
            <a:avLst/>
          </a:prstGeom>
          <a:noFill/>
        </p:spPr>
        <p:txBody>
          <a:bodyPr wrap="square" rtlCol="0">
            <a:spAutoFit/>
          </a:bodyPr>
          <a:lstStyle/>
          <a:p>
            <a:r>
              <a:rPr lang="en-GB" sz="1600" dirty="0"/>
              <a:t>Evaluating evidence, considering different viewpoints and making judgements.</a:t>
            </a:r>
          </a:p>
        </p:txBody>
      </p:sp>
      <p:sp>
        <p:nvSpPr>
          <p:cNvPr id="51" name="TextBox 50">
            <a:extLst>
              <a:ext uri="{FF2B5EF4-FFF2-40B4-BE49-F238E27FC236}">
                <a16:creationId xmlns:a16="http://schemas.microsoft.com/office/drawing/2014/main" id="{AEFFA85F-A13E-4E40-B1F7-1D668120A2A7}"/>
              </a:ext>
            </a:extLst>
          </p:cNvPr>
          <p:cNvSpPr txBox="1"/>
          <p:nvPr/>
        </p:nvSpPr>
        <p:spPr>
          <a:xfrm>
            <a:off x="6372508" y="1202896"/>
            <a:ext cx="2732101" cy="830997"/>
          </a:xfrm>
          <a:prstGeom prst="rect">
            <a:avLst/>
          </a:prstGeom>
          <a:noFill/>
        </p:spPr>
        <p:txBody>
          <a:bodyPr wrap="square" rtlCol="0">
            <a:spAutoFit/>
          </a:bodyPr>
          <a:lstStyle/>
          <a:p>
            <a:r>
              <a:rPr lang="en-GB" sz="1600" dirty="0"/>
              <a:t>Collecting real data in the field and using it to answer questions.</a:t>
            </a:r>
          </a:p>
        </p:txBody>
      </p:sp>
      <p:sp>
        <p:nvSpPr>
          <p:cNvPr id="52" name="TextBox 51">
            <a:extLst>
              <a:ext uri="{FF2B5EF4-FFF2-40B4-BE49-F238E27FC236}">
                <a16:creationId xmlns:a16="http://schemas.microsoft.com/office/drawing/2014/main" id="{079EBECC-175E-C19E-C3D5-19D9EFBD2B1B}"/>
              </a:ext>
            </a:extLst>
          </p:cNvPr>
          <p:cNvSpPr txBox="1"/>
          <p:nvPr/>
        </p:nvSpPr>
        <p:spPr>
          <a:xfrm>
            <a:off x="7058501" y="3740634"/>
            <a:ext cx="2156354" cy="830997"/>
          </a:xfrm>
          <a:prstGeom prst="rect">
            <a:avLst/>
          </a:prstGeom>
          <a:noFill/>
        </p:spPr>
        <p:txBody>
          <a:bodyPr wrap="square" rtlCol="0">
            <a:spAutoFit/>
          </a:bodyPr>
          <a:lstStyle/>
          <a:p>
            <a:r>
              <a:rPr lang="en-GB" sz="1600" dirty="0"/>
              <a:t>Reading, interpreting and creating maps at different scales.</a:t>
            </a:r>
          </a:p>
        </p:txBody>
      </p:sp>
      <p:sp>
        <p:nvSpPr>
          <p:cNvPr id="53" name="TextBox 52">
            <a:extLst>
              <a:ext uri="{FF2B5EF4-FFF2-40B4-BE49-F238E27FC236}">
                <a16:creationId xmlns:a16="http://schemas.microsoft.com/office/drawing/2014/main" id="{D26CDA17-AFD1-8CC3-8ACE-FCA2B607A903}"/>
              </a:ext>
            </a:extLst>
          </p:cNvPr>
          <p:cNvSpPr txBox="1"/>
          <p:nvPr/>
        </p:nvSpPr>
        <p:spPr>
          <a:xfrm>
            <a:off x="5967663" y="6297180"/>
            <a:ext cx="3675536" cy="584775"/>
          </a:xfrm>
          <a:prstGeom prst="rect">
            <a:avLst/>
          </a:prstGeom>
          <a:noFill/>
        </p:spPr>
        <p:txBody>
          <a:bodyPr wrap="square" rtlCol="0">
            <a:spAutoFit/>
          </a:bodyPr>
          <a:lstStyle/>
          <a:p>
            <a:r>
              <a:rPr lang="en-GB" sz="1600" dirty="0"/>
              <a:t>Explaining your ideas clearly using accurate geographical vocabulary.</a:t>
            </a:r>
          </a:p>
        </p:txBody>
      </p:sp>
      <p:sp>
        <p:nvSpPr>
          <p:cNvPr id="55" name="TextBox 54">
            <a:extLst>
              <a:ext uri="{FF2B5EF4-FFF2-40B4-BE49-F238E27FC236}">
                <a16:creationId xmlns:a16="http://schemas.microsoft.com/office/drawing/2014/main" id="{76BE2B03-1517-B226-C4EE-0C9DF93D8EBF}"/>
              </a:ext>
            </a:extLst>
          </p:cNvPr>
          <p:cNvSpPr txBox="1"/>
          <p:nvPr/>
        </p:nvSpPr>
        <p:spPr>
          <a:xfrm>
            <a:off x="3531064" y="3170354"/>
            <a:ext cx="2094727" cy="1323439"/>
          </a:xfrm>
          <a:prstGeom prst="rect">
            <a:avLst/>
          </a:prstGeom>
          <a:noFill/>
        </p:spPr>
        <p:txBody>
          <a:bodyPr wrap="square">
            <a:spAutoFit/>
          </a:bodyPr>
          <a:lstStyle/>
          <a:p>
            <a:pPr marL="0" marR="0" algn="ctr">
              <a:buNone/>
            </a:pPr>
            <a:r>
              <a:rPr lang="en-GB" sz="1600" dirty="0">
                <a:effectLst/>
                <a:latin typeface="+mn-lt"/>
              </a:rPr>
              <a:t>These skills will help you succeed in Geography and in </a:t>
            </a:r>
            <a:r>
              <a:rPr lang="en-GB" sz="1600" b="1" dirty="0">
                <a:effectLst/>
                <a:latin typeface="+mn-lt"/>
              </a:rPr>
              <a:t>many</a:t>
            </a:r>
            <a:r>
              <a:rPr lang="en-GB" sz="1600" dirty="0">
                <a:effectLst/>
                <a:latin typeface="+mn-lt"/>
              </a:rPr>
              <a:t> other areas of life.</a:t>
            </a:r>
            <a:endParaRPr lang="en-GB" sz="800" dirty="0">
              <a:effectLst/>
              <a:latin typeface="Helvetica" pitchFamily="2" charset="0"/>
            </a:endParaRPr>
          </a:p>
        </p:txBody>
      </p:sp>
    </p:spTree>
    <p:extLst>
      <p:ext uri="{BB962C8B-B14F-4D97-AF65-F5344CB8AC3E}">
        <p14:creationId xmlns:p14="http://schemas.microsoft.com/office/powerpoint/2010/main" val="1218956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75F7B7-3AEC-9B7C-4C7F-9F9A964ADA37}"/>
              </a:ext>
            </a:extLst>
          </p:cNvPr>
          <p:cNvSpPr txBox="1"/>
          <p:nvPr/>
        </p:nvSpPr>
        <p:spPr>
          <a:xfrm>
            <a:off x="242595" y="147040"/>
            <a:ext cx="8658809" cy="646331"/>
          </a:xfrm>
          <a:prstGeom prst="rect">
            <a:avLst/>
          </a:prstGeom>
          <a:noFill/>
        </p:spPr>
        <p:txBody>
          <a:bodyPr wrap="square" rtlCol="0">
            <a:spAutoFit/>
          </a:bodyPr>
          <a:lstStyle/>
          <a:p>
            <a:pPr algn="ctr"/>
            <a:r>
              <a:rPr lang="en-GB" sz="3600" b="1" dirty="0"/>
              <a:t>Exit Reflection</a:t>
            </a:r>
          </a:p>
        </p:txBody>
      </p:sp>
      <p:sp>
        <p:nvSpPr>
          <p:cNvPr id="5" name="Rounded Rectangle 4">
            <a:extLst>
              <a:ext uri="{FF2B5EF4-FFF2-40B4-BE49-F238E27FC236}">
                <a16:creationId xmlns:a16="http://schemas.microsoft.com/office/drawing/2014/main" id="{CA3E67DF-E899-2F04-037E-3A00937C1EFE}"/>
              </a:ext>
            </a:extLst>
          </p:cNvPr>
          <p:cNvSpPr/>
          <p:nvPr/>
        </p:nvSpPr>
        <p:spPr>
          <a:xfrm>
            <a:off x="229880" y="1154978"/>
            <a:ext cx="8600085" cy="1126867"/>
          </a:xfrm>
          <a:prstGeom prst="roundRect">
            <a:avLst>
              <a:gd name="adj" fmla="val 5562"/>
            </a:avLst>
          </a:prstGeom>
          <a:solidFill>
            <a:srgbClr val="67891D">
              <a:alpha val="16471"/>
            </a:srgbClr>
          </a:solidFill>
          <a:ln>
            <a:solidFill>
              <a:srgbClr val="6789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a:extLst>
              <a:ext uri="{FF2B5EF4-FFF2-40B4-BE49-F238E27FC236}">
                <a16:creationId xmlns:a16="http://schemas.microsoft.com/office/drawing/2014/main" id="{A022A252-6980-9A49-F0C5-606C106279AD}"/>
              </a:ext>
            </a:extLst>
          </p:cNvPr>
          <p:cNvSpPr/>
          <p:nvPr/>
        </p:nvSpPr>
        <p:spPr>
          <a:xfrm>
            <a:off x="229880" y="2471728"/>
            <a:ext cx="8600085" cy="1126867"/>
          </a:xfrm>
          <a:prstGeom prst="roundRect">
            <a:avLst>
              <a:gd name="adj" fmla="val 5562"/>
            </a:avLst>
          </a:prstGeom>
          <a:solidFill>
            <a:srgbClr val="0352AB">
              <a:alpha val="17255"/>
            </a:srgbClr>
          </a:solidFill>
          <a:ln>
            <a:solidFill>
              <a:srgbClr val="0352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a:extLst>
              <a:ext uri="{FF2B5EF4-FFF2-40B4-BE49-F238E27FC236}">
                <a16:creationId xmlns:a16="http://schemas.microsoft.com/office/drawing/2014/main" id="{A9A73D3E-2FD1-2D36-7A6F-2553CA3935FB}"/>
              </a:ext>
            </a:extLst>
          </p:cNvPr>
          <p:cNvSpPr/>
          <p:nvPr/>
        </p:nvSpPr>
        <p:spPr>
          <a:xfrm>
            <a:off x="229880" y="3774190"/>
            <a:ext cx="8600085" cy="1126867"/>
          </a:xfrm>
          <a:prstGeom prst="roundRect">
            <a:avLst>
              <a:gd name="adj" fmla="val 5562"/>
            </a:avLst>
          </a:prstGeom>
          <a:solidFill>
            <a:srgbClr val="005E76">
              <a:alpha val="16863"/>
            </a:srgbClr>
          </a:solidFill>
          <a:ln>
            <a:solidFill>
              <a:srgbClr val="005E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51E6A3B3-FFEC-EF78-9603-425F1064897C}"/>
              </a:ext>
            </a:extLst>
          </p:cNvPr>
          <p:cNvSpPr/>
          <p:nvPr/>
        </p:nvSpPr>
        <p:spPr>
          <a:xfrm>
            <a:off x="314036" y="1270593"/>
            <a:ext cx="911236" cy="911236"/>
          </a:xfrm>
          <a:prstGeom prst="ellipse">
            <a:avLst/>
          </a:prstGeom>
          <a:solidFill>
            <a:srgbClr val="67891D"/>
          </a:solidFill>
          <a:ln>
            <a:solidFill>
              <a:srgbClr val="6789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5F58BB7B-F579-7316-D84E-28A1BFB42315}"/>
              </a:ext>
            </a:extLst>
          </p:cNvPr>
          <p:cNvSpPr/>
          <p:nvPr/>
        </p:nvSpPr>
        <p:spPr>
          <a:xfrm>
            <a:off x="314036" y="2587343"/>
            <a:ext cx="911236" cy="911236"/>
          </a:xfrm>
          <a:prstGeom prst="ellipse">
            <a:avLst/>
          </a:prstGeom>
          <a:solidFill>
            <a:srgbClr val="0352AB"/>
          </a:solidFill>
          <a:ln>
            <a:solidFill>
              <a:srgbClr val="0352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BB45A464-1871-69EA-06BB-CF710D56E786}"/>
              </a:ext>
            </a:extLst>
          </p:cNvPr>
          <p:cNvSpPr/>
          <p:nvPr/>
        </p:nvSpPr>
        <p:spPr>
          <a:xfrm>
            <a:off x="314035" y="3889805"/>
            <a:ext cx="911236" cy="911236"/>
          </a:xfrm>
          <a:prstGeom prst="ellipse">
            <a:avLst/>
          </a:prstGeom>
          <a:solidFill>
            <a:srgbClr val="005E76"/>
          </a:solidFill>
          <a:ln>
            <a:solidFill>
              <a:srgbClr val="005E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EB6DC4BF-6448-F958-8AAA-DF4E10541EDC}"/>
              </a:ext>
            </a:extLst>
          </p:cNvPr>
          <p:cNvSpPr txBox="1"/>
          <p:nvPr/>
        </p:nvSpPr>
        <p:spPr>
          <a:xfrm>
            <a:off x="1309428" y="1302912"/>
            <a:ext cx="7520536" cy="830997"/>
          </a:xfrm>
          <a:prstGeom prst="rect">
            <a:avLst/>
          </a:prstGeom>
          <a:noFill/>
        </p:spPr>
        <p:txBody>
          <a:bodyPr wrap="square" rtlCol="0">
            <a:spAutoFit/>
          </a:bodyPr>
          <a:lstStyle/>
          <a:p>
            <a:r>
              <a:rPr lang="en-GB" sz="2400" b="1" dirty="0"/>
              <a:t>What have you discovered about GCSE Geography that you didn't know at the start of the lesson?</a:t>
            </a:r>
          </a:p>
        </p:txBody>
      </p:sp>
      <p:sp>
        <p:nvSpPr>
          <p:cNvPr id="15" name="Rounded Rectangle 14">
            <a:extLst>
              <a:ext uri="{FF2B5EF4-FFF2-40B4-BE49-F238E27FC236}">
                <a16:creationId xmlns:a16="http://schemas.microsoft.com/office/drawing/2014/main" id="{A10C691F-AA2E-DE8C-4E8C-5B72F16E70CB}"/>
              </a:ext>
            </a:extLst>
          </p:cNvPr>
          <p:cNvSpPr/>
          <p:nvPr/>
        </p:nvSpPr>
        <p:spPr>
          <a:xfrm>
            <a:off x="242595" y="5076652"/>
            <a:ext cx="8600085" cy="1126867"/>
          </a:xfrm>
          <a:prstGeom prst="roundRect">
            <a:avLst>
              <a:gd name="adj" fmla="val 5562"/>
            </a:avLst>
          </a:prstGeom>
          <a:solidFill>
            <a:srgbClr val="EA7131">
              <a:alpha val="16863"/>
            </a:srgbClr>
          </a:solidFill>
          <a:ln>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4B1D825-F0F3-015A-634F-A255F5BA9907}"/>
              </a:ext>
            </a:extLst>
          </p:cNvPr>
          <p:cNvSpPr/>
          <p:nvPr/>
        </p:nvSpPr>
        <p:spPr>
          <a:xfrm>
            <a:off x="326750" y="5192267"/>
            <a:ext cx="911236" cy="911236"/>
          </a:xfrm>
          <a:prstGeom prst="ellipse">
            <a:avLst/>
          </a:prstGeom>
          <a:solidFill>
            <a:srgbClr val="EA7131"/>
          </a:solidFill>
          <a:ln>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74911D4-6B6E-C19A-31DA-F7B0B6FDA33E}"/>
              </a:ext>
            </a:extLst>
          </p:cNvPr>
          <p:cNvSpPr txBox="1"/>
          <p:nvPr/>
        </p:nvSpPr>
        <p:spPr>
          <a:xfrm>
            <a:off x="1351507" y="2807567"/>
            <a:ext cx="7520536" cy="461665"/>
          </a:xfrm>
          <a:prstGeom prst="rect">
            <a:avLst/>
          </a:prstGeom>
          <a:noFill/>
        </p:spPr>
        <p:txBody>
          <a:bodyPr wrap="square" rtlCol="0">
            <a:spAutoFit/>
          </a:bodyPr>
          <a:lstStyle/>
          <a:p>
            <a:r>
              <a:rPr lang="en-GB" sz="2400" b="1" dirty="0"/>
              <a:t>What will we study?</a:t>
            </a:r>
          </a:p>
        </p:txBody>
      </p:sp>
      <p:sp>
        <p:nvSpPr>
          <p:cNvPr id="18" name="TextBox 17">
            <a:extLst>
              <a:ext uri="{FF2B5EF4-FFF2-40B4-BE49-F238E27FC236}">
                <a16:creationId xmlns:a16="http://schemas.microsoft.com/office/drawing/2014/main" id="{47429A7A-57F3-9F97-58F3-A27F9EF2B49A}"/>
              </a:ext>
            </a:extLst>
          </p:cNvPr>
          <p:cNvSpPr txBox="1"/>
          <p:nvPr/>
        </p:nvSpPr>
        <p:spPr>
          <a:xfrm>
            <a:off x="1380868" y="4114590"/>
            <a:ext cx="7520536" cy="461665"/>
          </a:xfrm>
          <a:prstGeom prst="rect">
            <a:avLst/>
          </a:prstGeom>
          <a:noFill/>
        </p:spPr>
        <p:txBody>
          <a:bodyPr wrap="square" rtlCol="0">
            <a:spAutoFit/>
          </a:bodyPr>
          <a:lstStyle/>
          <a:p>
            <a:r>
              <a:rPr lang="en-GB" sz="2400" b="1" dirty="0"/>
              <a:t>How are the topics connected?</a:t>
            </a:r>
          </a:p>
        </p:txBody>
      </p:sp>
      <p:sp>
        <p:nvSpPr>
          <p:cNvPr id="19" name="TextBox 18">
            <a:extLst>
              <a:ext uri="{FF2B5EF4-FFF2-40B4-BE49-F238E27FC236}">
                <a16:creationId xmlns:a16="http://schemas.microsoft.com/office/drawing/2014/main" id="{A1A581C2-1A80-32DD-F46B-23282859000C}"/>
              </a:ext>
            </a:extLst>
          </p:cNvPr>
          <p:cNvSpPr txBox="1"/>
          <p:nvPr/>
        </p:nvSpPr>
        <p:spPr>
          <a:xfrm>
            <a:off x="1364223" y="5224586"/>
            <a:ext cx="7520536" cy="830997"/>
          </a:xfrm>
          <a:prstGeom prst="rect">
            <a:avLst/>
          </a:prstGeom>
          <a:noFill/>
        </p:spPr>
        <p:txBody>
          <a:bodyPr wrap="square" rtlCol="0">
            <a:spAutoFit/>
          </a:bodyPr>
          <a:lstStyle/>
          <a:p>
            <a:r>
              <a:rPr lang="en-GB" sz="2400" b="1" dirty="0"/>
              <a:t>Why might Geography help us make sense of the world and shape the future?</a:t>
            </a:r>
          </a:p>
        </p:txBody>
      </p:sp>
      <p:pic>
        <p:nvPicPr>
          <p:cNvPr id="20" name="Picture 19" descr="Internet Geography">
            <a:hlinkClick r:id="rId2"/>
            <a:extLst>
              <a:ext uri="{FF2B5EF4-FFF2-40B4-BE49-F238E27FC236}">
                <a16:creationId xmlns:a16="http://schemas.microsoft.com/office/drawing/2014/main" id="{FF57BE51-1F50-AF89-2225-D11FC8B79E8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265502" y="6409244"/>
            <a:ext cx="2631639" cy="302930"/>
          </a:xfrm>
          <a:prstGeom prst="rect">
            <a:avLst/>
          </a:prstGeom>
          <a:noFill/>
          <a:ln>
            <a:noFill/>
          </a:ln>
        </p:spPr>
      </p:pic>
    </p:spTree>
    <p:extLst>
      <p:ext uri="{BB962C8B-B14F-4D97-AF65-F5344CB8AC3E}">
        <p14:creationId xmlns:p14="http://schemas.microsoft.com/office/powerpoint/2010/main" val="216670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794D1-72E3-29D3-3249-358F72493678}"/>
            </a:ext>
          </a:extLst>
        </p:cNvPr>
        <p:cNvGrpSpPr/>
        <p:nvPr/>
      </p:nvGrpSpPr>
      <p:grpSpPr>
        <a:xfrm>
          <a:off x="0" y="0"/>
          <a:ext cx="0" cy="0"/>
          <a:chOff x="0" y="0"/>
          <a:chExt cx="0" cy="0"/>
        </a:xfrm>
      </p:grpSpPr>
      <p:sp>
        <p:nvSpPr>
          <p:cNvPr id="26" name="Round Same-side Corner of Rectangle 25">
            <a:extLst>
              <a:ext uri="{FF2B5EF4-FFF2-40B4-BE49-F238E27FC236}">
                <a16:creationId xmlns:a16="http://schemas.microsoft.com/office/drawing/2014/main" id="{9CFC0166-1404-0B27-EC5C-B2848F33F151}"/>
              </a:ext>
              <a:ext uri="{C183D7F6-B498-43B3-948B-1728B52AA6E4}">
                <adec:decorative xmlns:adec="http://schemas.microsoft.com/office/drawing/2017/decorative" val="1"/>
              </a:ext>
            </a:extLst>
          </p:cNvPr>
          <p:cNvSpPr/>
          <p:nvPr/>
        </p:nvSpPr>
        <p:spPr>
          <a:xfrm>
            <a:off x="144839" y="1147161"/>
            <a:ext cx="2883557" cy="1515420"/>
          </a:xfrm>
          <a:prstGeom prst="round2SameRect">
            <a:avLst>
              <a:gd name="adj1" fmla="val 5854"/>
              <a:gd name="adj2" fmla="val 0"/>
            </a:avLst>
          </a:prstGeom>
          <a:solidFill>
            <a:srgbClr val="105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8B80005-CBA7-2905-2AFF-2B2C34965543}"/>
              </a:ext>
            </a:extLst>
          </p:cNvPr>
          <p:cNvSpPr txBox="1"/>
          <p:nvPr/>
        </p:nvSpPr>
        <p:spPr>
          <a:xfrm>
            <a:off x="242589" y="145826"/>
            <a:ext cx="8658809" cy="646331"/>
          </a:xfrm>
          <a:prstGeom prst="rect">
            <a:avLst/>
          </a:prstGeom>
          <a:noFill/>
        </p:spPr>
        <p:txBody>
          <a:bodyPr wrap="square" rtlCol="0">
            <a:spAutoFit/>
          </a:bodyPr>
          <a:lstStyle/>
          <a:p>
            <a:pPr algn="ctr"/>
            <a:r>
              <a:rPr lang="en-GB" sz="3600" b="1" dirty="0"/>
              <a:t>AQA GCSE Geography The Big Picture</a:t>
            </a:r>
          </a:p>
        </p:txBody>
      </p:sp>
      <p:sp>
        <p:nvSpPr>
          <p:cNvPr id="21" name="Rounded Rectangle 20">
            <a:extLst>
              <a:ext uri="{FF2B5EF4-FFF2-40B4-BE49-F238E27FC236}">
                <a16:creationId xmlns:a16="http://schemas.microsoft.com/office/drawing/2014/main" id="{7B2CC348-0990-F2C8-9829-144374FF07EE}"/>
              </a:ext>
              <a:ext uri="{C183D7F6-B498-43B3-948B-1728B52AA6E4}">
                <adec:decorative xmlns:adec="http://schemas.microsoft.com/office/drawing/2017/decorative" val="1"/>
              </a:ext>
            </a:extLst>
          </p:cNvPr>
          <p:cNvSpPr/>
          <p:nvPr/>
        </p:nvSpPr>
        <p:spPr>
          <a:xfrm>
            <a:off x="144844" y="1133277"/>
            <a:ext cx="2883552" cy="3997565"/>
          </a:xfrm>
          <a:prstGeom prst="roundRect">
            <a:avLst>
              <a:gd name="adj" fmla="val 3267"/>
            </a:avLst>
          </a:prstGeom>
          <a:noFill/>
          <a:ln w="28575">
            <a:solidFill>
              <a:srgbClr val="105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p>
        </p:txBody>
      </p:sp>
      <p:sp>
        <p:nvSpPr>
          <p:cNvPr id="27" name="TextBox 26">
            <a:extLst>
              <a:ext uri="{FF2B5EF4-FFF2-40B4-BE49-F238E27FC236}">
                <a16:creationId xmlns:a16="http://schemas.microsoft.com/office/drawing/2014/main" id="{565BAAA2-B10F-7911-1203-30181CC8E079}"/>
              </a:ext>
            </a:extLst>
          </p:cNvPr>
          <p:cNvSpPr txBox="1"/>
          <p:nvPr/>
        </p:nvSpPr>
        <p:spPr>
          <a:xfrm>
            <a:off x="0" y="1156151"/>
            <a:ext cx="3191882" cy="861774"/>
          </a:xfrm>
          <a:prstGeom prst="rect">
            <a:avLst/>
          </a:prstGeom>
          <a:noFill/>
        </p:spPr>
        <p:txBody>
          <a:bodyPr wrap="square" rtlCol="0">
            <a:spAutoFit/>
          </a:bodyPr>
          <a:lstStyle/>
          <a:p>
            <a:pPr algn="ctr"/>
            <a:r>
              <a:rPr lang="en-GB" b="1" dirty="0">
                <a:solidFill>
                  <a:schemeClr val="bg1"/>
                </a:solidFill>
              </a:rPr>
              <a:t>PAPER 1</a:t>
            </a:r>
          </a:p>
          <a:p>
            <a:pPr algn="ctr"/>
            <a:r>
              <a:rPr lang="en-GB" sz="1600" b="1" dirty="0">
                <a:solidFill>
                  <a:schemeClr val="bg1"/>
                </a:solidFill>
              </a:rPr>
              <a:t>Living with the Physical Environment</a:t>
            </a:r>
          </a:p>
        </p:txBody>
      </p:sp>
      <p:pic>
        <p:nvPicPr>
          <p:cNvPr id="28" name="Graphic 27">
            <a:extLst>
              <a:ext uri="{FF2B5EF4-FFF2-40B4-BE49-F238E27FC236}">
                <a16:creationId xmlns:a16="http://schemas.microsoft.com/office/drawing/2014/main" id="{342FD6AC-131D-A1BA-77C2-0D198C0943CD}"/>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1327319" y="2050207"/>
            <a:ext cx="537244" cy="537244"/>
          </a:xfrm>
          <a:prstGeom prst="rect">
            <a:avLst/>
          </a:prstGeom>
        </p:spPr>
      </p:pic>
      <p:sp>
        <p:nvSpPr>
          <p:cNvPr id="29" name="TextBox 28">
            <a:extLst>
              <a:ext uri="{FF2B5EF4-FFF2-40B4-BE49-F238E27FC236}">
                <a16:creationId xmlns:a16="http://schemas.microsoft.com/office/drawing/2014/main" id="{15594052-2BEA-7DF8-F091-5F18833DAA33}"/>
              </a:ext>
            </a:extLst>
          </p:cNvPr>
          <p:cNvSpPr txBox="1"/>
          <p:nvPr/>
        </p:nvSpPr>
        <p:spPr>
          <a:xfrm>
            <a:off x="306111" y="2790171"/>
            <a:ext cx="2617569" cy="1384995"/>
          </a:xfrm>
          <a:prstGeom prst="rect">
            <a:avLst/>
          </a:prstGeom>
          <a:noFill/>
        </p:spPr>
        <p:txBody>
          <a:bodyPr wrap="square" rtlCol="0">
            <a:spAutoFit/>
          </a:bodyPr>
          <a:lstStyle/>
          <a:p>
            <a:pPr marL="285750" indent="-285750">
              <a:buFont typeface="Arial" panose="020B0604020202020204" pitchFamily="34" charset="0"/>
              <a:buChar char="•"/>
            </a:pPr>
            <a:r>
              <a:rPr lang="en-GB" sz="1400" b="1" dirty="0">
                <a:solidFill>
                  <a:srgbClr val="105292"/>
                </a:solidFill>
              </a:rPr>
              <a:t>The Challenge of Natural Hazards</a:t>
            </a:r>
          </a:p>
          <a:p>
            <a:pPr marL="285750" indent="-285750">
              <a:buFont typeface="Arial" panose="020B0604020202020204" pitchFamily="34" charset="0"/>
              <a:buChar char="•"/>
            </a:pPr>
            <a:r>
              <a:rPr lang="en-GB" sz="1400" b="1" dirty="0">
                <a:solidFill>
                  <a:srgbClr val="105292"/>
                </a:solidFill>
              </a:rPr>
              <a:t>The Living World</a:t>
            </a:r>
          </a:p>
          <a:p>
            <a:pPr marL="285750" indent="-285750">
              <a:buFont typeface="Arial" panose="020B0604020202020204" pitchFamily="34" charset="0"/>
              <a:buChar char="•"/>
            </a:pPr>
            <a:r>
              <a:rPr lang="en-GB" sz="1400" b="1" dirty="0">
                <a:solidFill>
                  <a:srgbClr val="105292"/>
                </a:solidFill>
              </a:rPr>
              <a:t>Physical Landscapes in the UK (coasts, rivers, and glaciation) </a:t>
            </a:r>
          </a:p>
        </p:txBody>
      </p:sp>
      <p:cxnSp>
        <p:nvCxnSpPr>
          <p:cNvPr id="31" name="Straight Connector 30">
            <a:extLst>
              <a:ext uri="{FF2B5EF4-FFF2-40B4-BE49-F238E27FC236}">
                <a16:creationId xmlns:a16="http://schemas.microsoft.com/office/drawing/2014/main" id="{B71B309C-43DA-7C34-5979-492328C63473}"/>
              </a:ext>
              <a:ext uri="{C183D7F6-B498-43B3-948B-1728B52AA6E4}">
                <adec:decorative xmlns:adec="http://schemas.microsoft.com/office/drawing/2017/decorative" val="1"/>
              </a:ext>
            </a:extLst>
          </p:cNvPr>
          <p:cNvCxnSpPr/>
          <p:nvPr/>
        </p:nvCxnSpPr>
        <p:spPr>
          <a:xfrm>
            <a:off x="281082" y="4400102"/>
            <a:ext cx="2617569" cy="0"/>
          </a:xfrm>
          <a:prstGeom prst="line">
            <a:avLst/>
          </a:prstGeom>
          <a:ln w="28575">
            <a:solidFill>
              <a:srgbClr val="105292"/>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84482EF-27AA-8C0C-567B-295F8C75464A}"/>
              </a:ext>
            </a:extLst>
          </p:cNvPr>
          <p:cNvSpPr txBox="1"/>
          <p:nvPr/>
        </p:nvSpPr>
        <p:spPr>
          <a:xfrm>
            <a:off x="281082" y="4487533"/>
            <a:ext cx="2617569" cy="523220"/>
          </a:xfrm>
          <a:prstGeom prst="rect">
            <a:avLst/>
          </a:prstGeom>
          <a:noFill/>
        </p:spPr>
        <p:txBody>
          <a:bodyPr wrap="square" rtlCol="0">
            <a:spAutoFit/>
          </a:bodyPr>
          <a:lstStyle/>
          <a:p>
            <a:pPr algn="ctr"/>
            <a:r>
              <a:rPr lang="en-GB" sz="2800" b="1" dirty="0">
                <a:solidFill>
                  <a:srgbClr val="105292"/>
                </a:solidFill>
              </a:rPr>
              <a:t>35%</a:t>
            </a:r>
          </a:p>
        </p:txBody>
      </p:sp>
      <p:sp>
        <p:nvSpPr>
          <p:cNvPr id="33" name="Round Same-side Corner of Rectangle 32">
            <a:extLst>
              <a:ext uri="{FF2B5EF4-FFF2-40B4-BE49-F238E27FC236}">
                <a16:creationId xmlns:a16="http://schemas.microsoft.com/office/drawing/2014/main" id="{E14E1098-A868-B2EB-9C4B-BB71C28ABB05}"/>
              </a:ext>
              <a:ext uri="{C183D7F6-B498-43B3-948B-1728B52AA6E4}">
                <adec:decorative xmlns:adec="http://schemas.microsoft.com/office/drawing/2017/decorative" val="1"/>
              </a:ext>
            </a:extLst>
          </p:cNvPr>
          <p:cNvSpPr/>
          <p:nvPr/>
        </p:nvSpPr>
        <p:spPr>
          <a:xfrm>
            <a:off x="6115601" y="1147161"/>
            <a:ext cx="2883557" cy="1515420"/>
          </a:xfrm>
          <a:prstGeom prst="round2SameRect">
            <a:avLst>
              <a:gd name="adj1" fmla="val 5854"/>
              <a:gd name="adj2" fmla="val 0"/>
            </a:avLst>
          </a:prstGeom>
          <a:solidFill>
            <a:srgbClr val="5E37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ounded Rectangle 33">
            <a:extLst>
              <a:ext uri="{FF2B5EF4-FFF2-40B4-BE49-F238E27FC236}">
                <a16:creationId xmlns:a16="http://schemas.microsoft.com/office/drawing/2014/main" id="{7A3CFC8F-A445-FE3A-02CA-13A79AA2D4F7}"/>
              </a:ext>
              <a:ext uri="{C183D7F6-B498-43B3-948B-1728B52AA6E4}">
                <adec:decorative xmlns:adec="http://schemas.microsoft.com/office/drawing/2017/decorative" val="1"/>
              </a:ext>
            </a:extLst>
          </p:cNvPr>
          <p:cNvSpPr/>
          <p:nvPr/>
        </p:nvSpPr>
        <p:spPr>
          <a:xfrm>
            <a:off x="6115606" y="1133277"/>
            <a:ext cx="2883552" cy="3997565"/>
          </a:xfrm>
          <a:prstGeom prst="roundRect">
            <a:avLst>
              <a:gd name="adj" fmla="val 3267"/>
            </a:avLst>
          </a:prstGeom>
          <a:noFill/>
          <a:ln w="28575">
            <a:solidFill>
              <a:srgbClr val="5E37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p>
        </p:txBody>
      </p:sp>
      <p:sp>
        <p:nvSpPr>
          <p:cNvPr id="35" name="TextBox 34">
            <a:extLst>
              <a:ext uri="{FF2B5EF4-FFF2-40B4-BE49-F238E27FC236}">
                <a16:creationId xmlns:a16="http://schemas.microsoft.com/office/drawing/2014/main" id="{42298C5B-F0A9-7AAF-BE47-C39DC5B9E94B}"/>
              </a:ext>
            </a:extLst>
          </p:cNvPr>
          <p:cNvSpPr txBox="1"/>
          <p:nvPr/>
        </p:nvSpPr>
        <p:spPr>
          <a:xfrm>
            <a:off x="5970762" y="1156151"/>
            <a:ext cx="3191882" cy="615553"/>
          </a:xfrm>
          <a:prstGeom prst="rect">
            <a:avLst/>
          </a:prstGeom>
          <a:noFill/>
        </p:spPr>
        <p:txBody>
          <a:bodyPr wrap="square" rtlCol="0">
            <a:spAutoFit/>
          </a:bodyPr>
          <a:lstStyle/>
          <a:p>
            <a:pPr algn="ctr"/>
            <a:r>
              <a:rPr lang="en-GB" b="1" dirty="0">
                <a:solidFill>
                  <a:schemeClr val="bg1"/>
                </a:solidFill>
              </a:rPr>
              <a:t>PAPER 3</a:t>
            </a:r>
          </a:p>
          <a:p>
            <a:pPr algn="ctr"/>
            <a:r>
              <a:rPr lang="en-GB" sz="1600" b="1" dirty="0">
                <a:solidFill>
                  <a:schemeClr val="bg1"/>
                </a:solidFill>
              </a:rPr>
              <a:t>Geographical Applications</a:t>
            </a:r>
          </a:p>
        </p:txBody>
      </p:sp>
      <p:sp>
        <p:nvSpPr>
          <p:cNvPr id="37" name="TextBox 36">
            <a:extLst>
              <a:ext uri="{FF2B5EF4-FFF2-40B4-BE49-F238E27FC236}">
                <a16:creationId xmlns:a16="http://schemas.microsoft.com/office/drawing/2014/main" id="{F57F27B1-3419-102D-FF54-593FC82FDF04}"/>
              </a:ext>
            </a:extLst>
          </p:cNvPr>
          <p:cNvSpPr txBox="1"/>
          <p:nvPr/>
        </p:nvSpPr>
        <p:spPr>
          <a:xfrm>
            <a:off x="6276873" y="2790171"/>
            <a:ext cx="2617569" cy="954107"/>
          </a:xfrm>
          <a:prstGeom prst="rect">
            <a:avLst/>
          </a:prstGeom>
          <a:noFill/>
        </p:spPr>
        <p:txBody>
          <a:bodyPr wrap="square" rtlCol="0">
            <a:spAutoFit/>
          </a:bodyPr>
          <a:lstStyle/>
          <a:p>
            <a:pPr marL="285750" indent="-285750">
              <a:buFont typeface="Arial" panose="020B0604020202020204" pitchFamily="34" charset="0"/>
              <a:buChar char="•"/>
            </a:pPr>
            <a:r>
              <a:rPr lang="en-GB" sz="1400" b="1" dirty="0">
                <a:solidFill>
                  <a:srgbClr val="5E3785"/>
                </a:solidFill>
              </a:rPr>
              <a:t>Issue Evaluation (pre-release)</a:t>
            </a:r>
          </a:p>
          <a:p>
            <a:pPr marL="285750" indent="-285750">
              <a:buFont typeface="Arial" panose="020B0604020202020204" pitchFamily="34" charset="0"/>
              <a:buChar char="•"/>
            </a:pPr>
            <a:r>
              <a:rPr lang="en-GB" sz="1400" b="1" dirty="0">
                <a:solidFill>
                  <a:srgbClr val="5E3785"/>
                </a:solidFill>
              </a:rPr>
              <a:t>Unfamiliar Fieldwork</a:t>
            </a:r>
          </a:p>
          <a:p>
            <a:pPr marL="285750" indent="-285750">
              <a:buFont typeface="Arial" panose="020B0604020202020204" pitchFamily="34" charset="0"/>
              <a:buChar char="•"/>
            </a:pPr>
            <a:r>
              <a:rPr lang="en-GB" sz="1400" b="1" dirty="0">
                <a:solidFill>
                  <a:srgbClr val="5E3785"/>
                </a:solidFill>
              </a:rPr>
              <a:t>Familiar Fieldwork </a:t>
            </a:r>
          </a:p>
        </p:txBody>
      </p:sp>
      <p:cxnSp>
        <p:nvCxnSpPr>
          <p:cNvPr id="38" name="Straight Connector 37">
            <a:extLst>
              <a:ext uri="{FF2B5EF4-FFF2-40B4-BE49-F238E27FC236}">
                <a16:creationId xmlns:a16="http://schemas.microsoft.com/office/drawing/2014/main" id="{4B2FB5BD-987D-E61E-2FD2-2A4E3919CE7A}"/>
              </a:ext>
              <a:ext uri="{C183D7F6-B498-43B3-948B-1728B52AA6E4}">
                <adec:decorative xmlns:adec="http://schemas.microsoft.com/office/drawing/2017/decorative" val="1"/>
              </a:ext>
            </a:extLst>
          </p:cNvPr>
          <p:cNvCxnSpPr/>
          <p:nvPr/>
        </p:nvCxnSpPr>
        <p:spPr>
          <a:xfrm>
            <a:off x="6251844" y="4400102"/>
            <a:ext cx="2617569" cy="0"/>
          </a:xfrm>
          <a:prstGeom prst="line">
            <a:avLst/>
          </a:prstGeom>
          <a:ln w="28575">
            <a:solidFill>
              <a:srgbClr val="5E3785"/>
            </a:soli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00387D5F-FC4D-603E-5DD1-FC620E1A4392}"/>
              </a:ext>
            </a:extLst>
          </p:cNvPr>
          <p:cNvSpPr txBox="1"/>
          <p:nvPr/>
        </p:nvSpPr>
        <p:spPr>
          <a:xfrm>
            <a:off x="6251844" y="4487533"/>
            <a:ext cx="2617569" cy="523220"/>
          </a:xfrm>
          <a:prstGeom prst="rect">
            <a:avLst/>
          </a:prstGeom>
          <a:noFill/>
        </p:spPr>
        <p:txBody>
          <a:bodyPr wrap="square" rtlCol="0">
            <a:spAutoFit/>
          </a:bodyPr>
          <a:lstStyle/>
          <a:p>
            <a:pPr algn="ctr"/>
            <a:r>
              <a:rPr lang="en-GB" sz="2800" b="1" dirty="0">
                <a:solidFill>
                  <a:srgbClr val="5E3785"/>
                </a:solidFill>
              </a:rPr>
              <a:t>30%</a:t>
            </a:r>
          </a:p>
        </p:txBody>
      </p:sp>
      <p:sp>
        <p:nvSpPr>
          <p:cNvPr id="40" name="Round Same-side Corner of Rectangle 39">
            <a:extLst>
              <a:ext uri="{FF2B5EF4-FFF2-40B4-BE49-F238E27FC236}">
                <a16:creationId xmlns:a16="http://schemas.microsoft.com/office/drawing/2014/main" id="{8EE0F9E0-60CA-D3FD-D931-6D0D6E30B48E}"/>
              </a:ext>
              <a:ext uri="{C183D7F6-B498-43B3-948B-1728B52AA6E4}">
                <adec:decorative xmlns:adec="http://schemas.microsoft.com/office/drawing/2017/decorative" val="1"/>
              </a:ext>
            </a:extLst>
          </p:cNvPr>
          <p:cNvSpPr/>
          <p:nvPr/>
        </p:nvSpPr>
        <p:spPr>
          <a:xfrm>
            <a:off x="3130220" y="1147161"/>
            <a:ext cx="2883557" cy="1515420"/>
          </a:xfrm>
          <a:prstGeom prst="round2SameRect">
            <a:avLst>
              <a:gd name="adj1" fmla="val 5854"/>
              <a:gd name="adj2" fmla="val 0"/>
            </a:avLst>
          </a:prstGeom>
          <a:solidFill>
            <a:srgbClr val="82A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ounded Rectangle 40">
            <a:extLst>
              <a:ext uri="{FF2B5EF4-FFF2-40B4-BE49-F238E27FC236}">
                <a16:creationId xmlns:a16="http://schemas.microsoft.com/office/drawing/2014/main" id="{37D4D474-FCC7-4E71-6770-FAD2C4AA5632}"/>
              </a:ext>
              <a:ext uri="{C183D7F6-B498-43B3-948B-1728B52AA6E4}">
                <adec:decorative xmlns:adec="http://schemas.microsoft.com/office/drawing/2017/decorative" val="1"/>
              </a:ext>
            </a:extLst>
          </p:cNvPr>
          <p:cNvSpPr/>
          <p:nvPr/>
        </p:nvSpPr>
        <p:spPr>
          <a:xfrm>
            <a:off x="3130225" y="1133277"/>
            <a:ext cx="2883552" cy="3997565"/>
          </a:xfrm>
          <a:prstGeom prst="roundRect">
            <a:avLst>
              <a:gd name="adj" fmla="val 3267"/>
            </a:avLst>
          </a:prstGeom>
          <a:noFill/>
          <a:ln w="28575">
            <a:solidFill>
              <a:srgbClr val="82A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p>
        </p:txBody>
      </p:sp>
      <p:sp>
        <p:nvSpPr>
          <p:cNvPr id="42" name="TextBox 41">
            <a:extLst>
              <a:ext uri="{FF2B5EF4-FFF2-40B4-BE49-F238E27FC236}">
                <a16:creationId xmlns:a16="http://schemas.microsoft.com/office/drawing/2014/main" id="{5466F061-694D-C793-2B81-0A4F93A2D657}"/>
              </a:ext>
            </a:extLst>
          </p:cNvPr>
          <p:cNvSpPr txBox="1"/>
          <p:nvPr/>
        </p:nvSpPr>
        <p:spPr>
          <a:xfrm>
            <a:off x="2985381" y="1156151"/>
            <a:ext cx="3191882" cy="861774"/>
          </a:xfrm>
          <a:prstGeom prst="rect">
            <a:avLst/>
          </a:prstGeom>
          <a:noFill/>
        </p:spPr>
        <p:txBody>
          <a:bodyPr wrap="square" rtlCol="0">
            <a:spAutoFit/>
          </a:bodyPr>
          <a:lstStyle/>
          <a:p>
            <a:pPr algn="ctr"/>
            <a:r>
              <a:rPr lang="en-GB" b="1" dirty="0">
                <a:solidFill>
                  <a:schemeClr val="bg1"/>
                </a:solidFill>
              </a:rPr>
              <a:t>PAPER 2</a:t>
            </a:r>
          </a:p>
          <a:p>
            <a:pPr algn="ctr"/>
            <a:r>
              <a:rPr lang="en-GB" sz="1600" b="1" dirty="0">
                <a:solidFill>
                  <a:schemeClr val="bg1"/>
                </a:solidFill>
              </a:rPr>
              <a:t>Challenges in the Human Environment</a:t>
            </a:r>
          </a:p>
        </p:txBody>
      </p:sp>
      <p:sp>
        <p:nvSpPr>
          <p:cNvPr id="44" name="TextBox 43">
            <a:extLst>
              <a:ext uri="{FF2B5EF4-FFF2-40B4-BE49-F238E27FC236}">
                <a16:creationId xmlns:a16="http://schemas.microsoft.com/office/drawing/2014/main" id="{C415C0A4-AE0E-78A2-5D0E-F59D348BF9C2}"/>
              </a:ext>
            </a:extLst>
          </p:cNvPr>
          <p:cNvSpPr txBox="1"/>
          <p:nvPr/>
        </p:nvSpPr>
        <p:spPr>
          <a:xfrm>
            <a:off x="3291492" y="2790171"/>
            <a:ext cx="2617569" cy="1600438"/>
          </a:xfrm>
          <a:prstGeom prst="rect">
            <a:avLst/>
          </a:prstGeom>
          <a:noFill/>
        </p:spPr>
        <p:txBody>
          <a:bodyPr wrap="square" rtlCol="0">
            <a:spAutoFit/>
          </a:bodyPr>
          <a:lstStyle/>
          <a:p>
            <a:pPr marL="285750" indent="-285750">
              <a:buFont typeface="Arial" panose="020B0604020202020204" pitchFamily="34" charset="0"/>
              <a:buChar char="•"/>
            </a:pPr>
            <a:r>
              <a:rPr lang="en-GB" sz="1400" b="1" dirty="0">
                <a:solidFill>
                  <a:srgbClr val="82A132"/>
                </a:solidFill>
              </a:rPr>
              <a:t>Urban Issues and Challenges</a:t>
            </a:r>
          </a:p>
          <a:p>
            <a:pPr marL="285750" indent="-285750">
              <a:buFont typeface="Arial" panose="020B0604020202020204" pitchFamily="34" charset="0"/>
              <a:buChar char="•"/>
            </a:pPr>
            <a:r>
              <a:rPr lang="en-GB" sz="1400" b="1" dirty="0">
                <a:solidFill>
                  <a:srgbClr val="82A132"/>
                </a:solidFill>
              </a:rPr>
              <a:t>The Changing Economic World</a:t>
            </a:r>
          </a:p>
          <a:p>
            <a:pPr marL="285750" indent="-285750">
              <a:buFont typeface="Arial" panose="020B0604020202020204" pitchFamily="34" charset="0"/>
              <a:buChar char="•"/>
            </a:pPr>
            <a:r>
              <a:rPr lang="en-GB" sz="1400" b="1" dirty="0">
                <a:solidFill>
                  <a:srgbClr val="82A132"/>
                </a:solidFill>
              </a:rPr>
              <a:t>The Challenge of Resource Management (water, energy, food)</a:t>
            </a:r>
          </a:p>
        </p:txBody>
      </p:sp>
      <p:cxnSp>
        <p:nvCxnSpPr>
          <p:cNvPr id="45" name="Straight Connector 44">
            <a:extLst>
              <a:ext uri="{FF2B5EF4-FFF2-40B4-BE49-F238E27FC236}">
                <a16:creationId xmlns:a16="http://schemas.microsoft.com/office/drawing/2014/main" id="{59826B3C-C14C-83EB-ED42-FBE814810569}"/>
              </a:ext>
              <a:ext uri="{C183D7F6-B498-43B3-948B-1728B52AA6E4}">
                <adec:decorative xmlns:adec="http://schemas.microsoft.com/office/drawing/2017/decorative" val="1"/>
              </a:ext>
            </a:extLst>
          </p:cNvPr>
          <p:cNvCxnSpPr/>
          <p:nvPr/>
        </p:nvCxnSpPr>
        <p:spPr>
          <a:xfrm>
            <a:off x="3266463" y="4400102"/>
            <a:ext cx="2617569" cy="0"/>
          </a:xfrm>
          <a:prstGeom prst="line">
            <a:avLst/>
          </a:prstGeom>
          <a:ln w="28575">
            <a:solidFill>
              <a:srgbClr val="82A132"/>
            </a:solidFill>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07FF0850-9C82-1E5C-3FEB-81840D97E123}"/>
              </a:ext>
            </a:extLst>
          </p:cNvPr>
          <p:cNvSpPr txBox="1"/>
          <p:nvPr/>
        </p:nvSpPr>
        <p:spPr>
          <a:xfrm>
            <a:off x="3266463" y="4487533"/>
            <a:ext cx="2617569" cy="523220"/>
          </a:xfrm>
          <a:prstGeom prst="rect">
            <a:avLst/>
          </a:prstGeom>
          <a:noFill/>
        </p:spPr>
        <p:txBody>
          <a:bodyPr wrap="square" rtlCol="0">
            <a:spAutoFit/>
          </a:bodyPr>
          <a:lstStyle/>
          <a:p>
            <a:pPr algn="ctr"/>
            <a:r>
              <a:rPr lang="en-GB" sz="2800" b="1" dirty="0">
                <a:solidFill>
                  <a:srgbClr val="82A132"/>
                </a:solidFill>
              </a:rPr>
              <a:t>35%</a:t>
            </a:r>
          </a:p>
        </p:txBody>
      </p:sp>
      <p:pic>
        <p:nvPicPr>
          <p:cNvPr id="2" name="Picture 1" descr="Internet Geography">
            <a:hlinkClick r:id="rId4"/>
            <a:extLst>
              <a:ext uri="{FF2B5EF4-FFF2-40B4-BE49-F238E27FC236}">
                <a16:creationId xmlns:a16="http://schemas.microsoft.com/office/drawing/2014/main" id="{31A5552D-9F0C-601C-6DF4-9BA439DE5B6D}"/>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3265502" y="6409244"/>
            <a:ext cx="2631639" cy="302930"/>
          </a:xfrm>
          <a:prstGeom prst="rect">
            <a:avLst/>
          </a:prstGeom>
          <a:noFill/>
          <a:ln>
            <a:noFill/>
          </a:ln>
        </p:spPr>
      </p:pic>
      <p:pic>
        <p:nvPicPr>
          <p:cNvPr id="5" name="Graphic 4">
            <a:extLst>
              <a:ext uri="{FF2B5EF4-FFF2-40B4-BE49-F238E27FC236}">
                <a16:creationId xmlns:a16="http://schemas.microsoft.com/office/drawing/2014/main" id="{26A8ADAB-8CB8-462C-61C8-D2CF00E5647B}"/>
              </a:ext>
            </a:extLst>
          </p:cNvPr>
          <p:cNvPicPr>
            <a:picLocks/>
          </p:cNvPicPr>
          <p:nvPr/>
        </p:nvPicPr>
        <p:blipFill>
          <a:blip>
            <a:extLst>
              <a:ext uri="{96DAC541-7B7A-43D3-8B79-37D633B846F1}">
                <asvg:svgBlip xmlns:asvg="http://schemas.microsoft.com/office/drawing/2016/SVG/main" r:embed="rId6"/>
              </a:ext>
            </a:extLst>
          </a:blip>
          <a:stretch>
            <a:fillRect/>
          </a:stretch>
        </p:blipFill>
        <p:spPr>
          <a:xfrm>
            <a:off x="4210871" y="2017925"/>
            <a:ext cx="625162" cy="625162"/>
          </a:xfrm>
          <a:prstGeom prst="rect">
            <a:avLst/>
          </a:prstGeom>
        </p:spPr>
      </p:pic>
      <p:pic>
        <p:nvPicPr>
          <p:cNvPr id="7" name="Graphic 6">
            <a:extLst>
              <a:ext uri="{FF2B5EF4-FFF2-40B4-BE49-F238E27FC236}">
                <a16:creationId xmlns:a16="http://schemas.microsoft.com/office/drawing/2014/main" id="{B2F57DC9-6D1E-9388-87B9-BC5C117BA77C}"/>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7275629" y="1994449"/>
            <a:ext cx="625162" cy="625162"/>
          </a:xfrm>
          <a:prstGeom prst="rect">
            <a:avLst/>
          </a:prstGeom>
        </p:spPr>
      </p:pic>
    </p:spTree>
    <p:extLst>
      <p:ext uri="{BB962C8B-B14F-4D97-AF65-F5344CB8AC3E}">
        <p14:creationId xmlns:p14="http://schemas.microsoft.com/office/powerpoint/2010/main" val="3952465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70EA79-47FD-AAB4-2FBC-BB10B4A2E46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1642858"/>
            <a:ext cx="9144000" cy="3916479"/>
          </a:xfrm>
          <a:prstGeom prst="rect">
            <a:avLst/>
          </a:prstGeom>
        </p:spPr>
      </p:pic>
      <p:sp>
        <p:nvSpPr>
          <p:cNvPr id="6" name="TextBox 5">
            <a:extLst>
              <a:ext uri="{FF2B5EF4-FFF2-40B4-BE49-F238E27FC236}">
                <a16:creationId xmlns:a16="http://schemas.microsoft.com/office/drawing/2014/main" id="{F0E77997-72EF-277B-F74A-41D2329CE950}"/>
              </a:ext>
            </a:extLst>
          </p:cNvPr>
          <p:cNvSpPr txBox="1"/>
          <p:nvPr/>
        </p:nvSpPr>
        <p:spPr>
          <a:xfrm>
            <a:off x="242595" y="111967"/>
            <a:ext cx="8658809" cy="646331"/>
          </a:xfrm>
          <a:prstGeom prst="rect">
            <a:avLst/>
          </a:prstGeom>
          <a:noFill/>
        </p:spPr>
        <p:txBody>
          <a:bodyPr wrap="square" rtlCol="0">
            <a:spAutoFit/>
          </a:bodyPr>
          <a:lstStyle/>
          <a:p>
            <a:pPr algn="ctr"/>
            <a:r>
              <a:rPr lang="en-GB" sz="3600" b="1" dirty="0"/>
              <a:t>A Summer of Geography in the News</a:t>
            </a:r>
          </a:p>
        </p:txBody>
      </p:sp>
      <p:cxnSp>
        <p:nvCxnSpPr>
          <p:cNvPr id="11" name="Straight Connector 10">
            <a:extLst>
              <a:ext uri="{FF2B5EF4-FFF2-40B4-BE49-F238E27FC236}">
                <a16:creationId xmlns:a16="http://schemas.microsoft.com/office/drawing/2014/main" id="{F5E9A5C0-C165-4D05-7AA6-3EF06F2842A9}"/>
              </a:ext>
              <a:ext uri="{C183D7F6-B498-43B3-948B-1728B52AA6E4}">
                <adec:decorative xmlns:adec="http://schemas.microsoft.com/office/drawing/2017/decorative" val="1"/>
              </a:ext>
            </a:extLst>
          </p:cNvPr>
          <p:cNvCxnSpPr>
            <a:cxnSpLocks/>
          </p:cNvCxnSpPr>
          <p:nvPr/>
        </p:nvCxnSpPr>
        <p:spPr>
          <a:xfrm flipH="1">
            <a:off x="2733341" y="2647924"/>
            <a:ext cx="1638634"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9BDB449-24A0-7AC5-925C-5DBE7C64368C}"/>
              </a:ext>
              <a:ext uri="{C183D7F6-B498-43B3-948B-1728B52AA6E4}">
                <adec:decorative xmlns:adec="http://schemas.microsoft.com/office/drawing/2017/decorative" val="1"/>
              </a:ext>
            </a:extLst>
          </p:cNvPr>
          <p:cNvCxnSpPr>
            <a:cxnSpLocks/>
          </p:cNvCxnSpPr>
          <p:nvPr/>
        </p:nvCxnSpPr>
        <p:spPr>
          <a:xfrm flipV="1">
            <a:off x="2733342" y="1092206"/>
            <a:ext cx="0" cy="1555718"/>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8F040E0-8458-C11B-CCCC-0221759C4AE1}"/>
              </a:ext>
            </a:extLst>
          </p:cNvPr>
          <p:cNvSpPr txBox="1"/>
          <p:nvPr/>
        </p:nvSpPr>
        <p:spPr>
          <a:xfrm>
            <a:off x="2947478" y="1032436"/>
            <a:ext cx="3056200" cy="369332"/>
          </a:xfrm>
          <a:prstGeom prst="rect">
            <a:avLst/>
          </a:prstGeom>
          <a:noFill/>
        </p:spPr>
        <p:txBody>
          <a:bodyPr wrap="square" rtlCol="0">
            <a:spAutoFit/>
          </a:bodyPr>
          <a:lstStyle/>
          <a:p>
            <a:r>
              <a:rPr lang="en-GB" b="1" dirty="0"/>
              <a:t>UK</a:t>
            </a:r>
          </a:p>
        </p:txBody>
      </p:sp>
      <p:pic>
        <p:nvPicPr>
          <p:cNvPr id="18" name="Graphic 17">
            <a:extLst>
              <a:ext uri="{FF2B5EF4-FFF2-40B4-BE49-F238E27FC236}">
                <a16:creationId xmlns:a16="http://schemas.microsoft.com/office/drawing/2014/main" id="{DFFFCD5B-1014-A548-E077-853D44FCB2FA}"/>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2733341" y="1051373"/>
            <a:ext cx="302732" cy="302732"/>
          </a:xfrm>
          <a:prstGeom prst="rect">
            <a:avLst/>
          </a:prstGeom>
        </p:spPr>
      </p:pic>
      <p:pic>
        <p:nvPicPr>
          <p:cNvPr id="19" name="Graphic 18">
            <a:extLst>
              <a:ext uri="{FF2B5EF4-FFF2-40B4-BE49-F238E27FC236}">
                <a16:creationId xmlns:a16="http://schemas.microsoft.com/office/drawing/2014/main" id="{220379E2-1CA3-F052-CCC6-5AB6750A905E}"/>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2776620" y="1359749"/>
            <a:ext cx="244347" cy="244347"/>
          </a:xfrm>
          <a:prstGeom prst="rect">
            <a:avLst/>
          </a:prstGeom>
        </p:spPr>
      </p:pic>
      <p:sp>
        <p:nvSpPr>
          <p:cNvPr id="20" name="TextBox 19">
            <a:extLst>
              <a:ext uri="{FF2B5EF4-FFF2-40B4-BE49-F238E27FC236}">
                <a16:creationId xmlns:a16="http://schemas.microsoft.com/office/drawing/2014/main" id="{960601AC-42BD-76EA-C316-E067A05BA652}"/>
              </a:ext>
            </a:extLst>
          </p:cNvPr>
          <p:cNvSpPr txBox="1"/>
          <p:nvPr/>
        </p:nvSpPr>
        <p:spPr>
          <a:xfrm>
            <a:off x="2947478" y="1321189"/>
            <a:ext cx="3056200" cy="369332"/>
          </a:xfrm>
          <a:prstGeom prst="rect">
            <a:avLst/>
          </a:prstGeom>
          <a:noFill/>
        </p:spPr>
        <p:txBody>
          <a:bodyPr wrap="square" rtlCol="0">
            <a:spAutoFit/>
          </a:bodyPr>
          <a:lstStyle/>
          <a:p>
            <a:r>
              <a:rPr lang="en-GB" b="1" dirty="0"/>
              <a:t>Heatwave &amp; drought</a:t>
            </a:r>
          </a:p>
        </p:txBody>
      </p:sp>
      <p:cxnSp>
        <p:nvCxnSpPr>
          <p:cNvPr id="21" name="Straight Connector 20">
            <a:extLst>
              <a:ext uri="{FF2B5EF4-FFF2-40B4-BE49-F238E27FC236}">
                <a16:creationId xmlns:a16="http://schemas.microsoft.com/office/drawing/2014/main" id="{A14E6E58-7B47-4958-6224-98E295BB4CF0}"/>
              </a:ext>
              <a:ext uri="{C183D7F6-B498-43B3-948B-1728B52AA6E4}">
                <adec:decorative xmlns:adec="http://schemas.microsoft.com/office/drawing/2017/decorative" val="1"/>
              </a:ext>
            </a:extLst>
          </p:cNvPr>
          <p:cNvCxnSpPr>
            <a:cxnSpLocks/>
          </p:cNvCxnSpPr>
          <p:nvPr/>
        </p:nvCxnSpPr>
        <p:spPr>
          <a:xfrm flipH="1">
            <a:off x="557542" y="4051857"/>
            <a:ext cx="2200142"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827A5A19-17EF-C9E3-1904-39B104013240}"/>
              </a:ext>
              <a:ext uri="{C183D7F6-B498-43B3-948B-1728B52AA6E4}">
                <adec:decorative xmlns:adec="http://schemas.microsoft.com/office/drawing/2017/decorative" val="1"/>
              </a:ext>
            </a:extLst>
          </p:cNvPr>
          <p:cNvCxnSpPr>
            <a:cxnSpLocks/>
          </p:cNvCxnSpPr>
          <p:nvPr/>
        </p:nvCxnSpPr>
        <p:spPr>
          <a:xfrm>
            <a:off x="557542" y="4051857"/>
            <a:ext cx="0" cy="2079140"/>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D818A8DB-EA81-C2D9-4A6C-8EB59E0F1B36}"/>
              </a:ext>
            </a:extLst>
          </p:cNvPr>
          <p:cNvSpPr txBox="1"/>
          <p:nvPr/>
        </p:nvSpPr>
        <p:spPr>
          <a:xfrm>
            <a:off x="794362" y="5559337"/>
            <a:ext cx="3056200" cy="369332"/>
          </a:xfrm>
          <a:prstGeom prst="rect">
            <a:avLst/>
          </a:prstGeom>
          <a:noFill/>
        </p:spPr>
        <p:txBody>
          <a:bodyPr wrap="square" rtlCol="0">
            <a:spAutoFit/>
          </a:bodyPr>
          <a:lstStyle/>
          <a:p>
            <a:r>
              <a:rPr lang="en-GB" b="1" dirty="0"/>
              <a:t>Amazon Rainforest</a:t>
            </a:r>
          </a:p>
        </p:txBody>
      </p:sp>
      <p:pic>
        <p:nvPicPr>
          <p:cNvPr id="24" name="Graphic 23">
            <a:extLst>
              <a:ext uri="{FF2B5EF4-FFF2-40B4-BE49-F238E27FC236}">
                <a16:creationId xmlns:a16="http://schemas.microsoft.com/office/drawing/2014/main" id="{6D5B316B-4067-4F9B-84C3-A698BB3A8751}"/>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580225" y="5578274"/>
            <a:ext cx="302732" cy="302732"/>
          </a:xfrm>
          <a:prstGeom prst="rect">
            <a:avLst/>
          </a:prstGeom>
        </p:spPr>
      </p:pic>
      <p:pic>
        <p:nvPicPr>
          <p:cNvPr id="25" name="Graphic 24">
            <a:extLst>
              <a:ext uri="{FF2B5EF4-FFF2-40B4-BE49-F238E27FC236}">
                <a16:creationId xmlns:a16="http://schemas.microsoft.com/office/drawing/2014/main" id="{F2980F0D-E179-68C0-DFC7-F7D9407EC34D}"/>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623504" y="5886650"/>
            <a:ext cx="244347" cy="244347"/>
          </a:xfrm>
          <a:prstGeom prst="rect">
            <a:avLst/>
          </a:prstGeom>
        </p:spPr>
      </p:pic>
      <p:sp>
        <p:nvSpPr>
          <p:cNvPr id="26" name="TextBox 25">
            <a:extLst>
              <a:ext uri="{FF2B5EF4-FFF2-40B4-BE49-F238E27FC236}">
                <a16:creationId xmlns:a16="http://schemas.microsoft.com/office/drawing/2014/main" id="{0A8B43AF-C89E-CE56-948C-3A9BC77AD05D}"/>
              </a:ext>
            </a:extLst>
          </p:cNvPr>
          <p:cNvSpPr txBox="1"/>
          <p:nvPr/>
        </p:nvSpPr>
        <p:spPr>
          <a:xfrm>
            <a:off x="794362" y="5848090"/>
            <a:ext cx="3056200" cy="369332"/>
          </a:xfrm>
          <a:prstGeom prst="rect">
            <a:avLst/>
          </a:prstGeom>
          <a:noFill/>
        </p:spPr>
        <p:txBody>
          <a:bodyPr wrap="square" rtlCol="0">
            <a:spAutoFit/>
          </a:bodyPr>
          <a:lstStyle/>
          <a:p>
            <a:r>
              <a:rPr lang="en-GB" b="1" dirty="0"/>
              <a:t>Falling deforestation rates</a:t>
            </a:r>
          </a:p>
        </p:txBody>
      </p:sp>
      <p:cxnSp>
        <p:nvCxnSpPr>
          <p:cNvPr id="35" name="Straight Connector 34">
            <a:extLst>
              <a:ext uri="{FF2B5EF4-FFF2-40B4-BE49-F238E27FC236}">
                <a16:creationId xmlns:a16="http://schemas.microsoft.com/office/drawing/2014/main" id="{1C7A654D-D8B7-09BD-ACF7-32A13D18103A}"/>
              </a:ext>
              <a:ext uri="{C183D7F6-B498-43B3-948B-1728B52AA6E4}">
                <adec:decorative xmlns:adec="http://schemas.microsoft.com/office/drawing/2017/decorative" val="1"/>
              </a:ext>
            </a:extLst>
          </p:cNvPr>
          <p:cNvCxnSpPr/>
          <p:nvPr/>
        </p:nvCxnSpPr>
        <p:spPr>
          <a:xfrm flipH="1">
            <a:off x="7112488" y="4051857"/>
            <a:ext cx="174625"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1F341E7-9446-2910-F9BC-C40C7C6AECC7}"/>
              </a:ext>
              <a:ext uri="{C183D7F6-B498-43B3-948B-1728B52AA6E4}">
                <adec:decorative xmlns:adec="http://schemas.microsoft.com/office/drawing/2017/decorative" val="1"/>
              </a:ext>
            </a:extLst>
          </p:cNvPr>
          <p:cNvCxnSpPr>
            <a:cxnSpLocks/>
          </p:cNvCxnSpPr>
          <p:nvPr/>
        </p:nvCxnSpPr>
        <p:spPr>
          <a:xfrm>
            <a:off x="7112488" y="4051857"/>
            <a:ext cx="0" cy="2079140"/>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E9F01C0E-3B07-1CB0-3F6E-3DC89E4C701E}"/>
              </a:ext>
            </a:extLst>
          </p:cNvPr>
          <p:cNvSpPr txBox="1"/>
          <p:nvPr/>
        </p:nvSpPr>
        <p:spPr>
          <a:xfrm>
            <a:off x="7373304" y="5559337"/>
            <a:ext cx="3056200" cy="369332"/>
          </a:xfrm>
          <a:prstGeom prst="rect">
            <a:avLst/>
          </a:prstGeom>
          <a:noFill/>
        </p:spPr>
        <p:txBody>
          <a:bodyPr wrap="square" rtlCol="0">
            <a:spAutoFit/>
          </a:bodyPr>
          <a:lstStyle/>
          <a:p>
            <a:r>
              <a:rPr lang="en-GB" b="1" dirty="0"/>
              <a:t>Indonesia</a:t>
            </a:r>
          </a:p>
        </p:txBody>
      </p:sp>
      <p:pic>
        <p:nvPicPr>
          <p:cNvPr id="38" name="Graphic 37">
            <a:extLst>
              <a:ext uri="{FF2B5EF4-FFF2-40B4-BE49-F238E27FC236}">
                <a16:creationId xmlns:a16="http://schemas.microsoft.com/office/drawing/2014/main" id="{00F1F6C4-4970-8BD7-082B-432444526FF8}"/>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7159167" y="5578274"/>
            <a:ext cx="302732" cy="302732"/>
          </a:xfrm>
          <a:prstGeom prst="rect">
            <a:avLst/>
          </a:prstGeom>
        </p:spPr>
      </p:pic>
      <p:pic>
        <p:nvPicPr>
          <p:cNvPr id="39" name="Graphic 38">
            <a:extLst>
              <a:ext uri="{FF2B5EF4-FFF2-40B4-BE49-F238E27FC236}">
                <a16:creationId xmlns:a16="http://schemas.microsoft.com/office/drawing/2014/main" id="{6F30F1C1-B6B4-0764-1624-F03C8D06B1BE}"/>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7202446" y="5886650"/>
            <a:ext cx="244347" cy="244347"/>
          </a:xfrm>
          <a:prstGeom prst="rect">
            <a:avLst/>
          </a:prstGeom>
        </p:spPr>
      </p:pic>
      <p:sp>
        <p:nvSpPr>
          <p:cNvPr id="40" name="TextBox 39">
            <a:extLst>
              <a:ext uri="{FF2B5EF4-FFF2-40B4-BE49-F238E27FC236}">
                <a16:creationId xmlns:a16="http://schemas.microsoft.com/office/drawing/2014/main" id="{A188EE24-5317-CD7E-8AC5-2B92A62EB879}"/>
              </a:ext>
            </a:extLst>
          </p:cNvPr>
          <p:cNvSpPr txBox="1"/>
          <p:nvPr/>
        </p:nvSpPr>
        <p:spPr>
          <a:xfrm>
            <a:off x="7373304" y="5848090"/>
            <a:ext cx="3056200" cy="369332"/>
          </a:xfrm>
          <a:prstGeom prst="rect">
            <a:avLst/>
          </a:prstGeom>
          <a:noFill/>
        </p:spPr>
        <p:txBody>
          <a:bodyPr wrap="square" rtlCol="0">
            <a:spAutoFit/>
          </a:bodyPr>
          <a:lstStyle/>
          <a:p>
            <a:r>
              <a:rPr lang="en-GB" b="1" dirty="0"/>
              <a:t>Earthquake</a:t>
            </a:r>
          </a:p>
        </p:txBody>
      </p:sp>
      <p:cxnSp>
        <p:nvCxnSpPr>
          <p:cNvPr id="41" name="Straight Connector 40">
            <a:extLst>
              <a:ext uri="{FF2B5EF4-FFF2-40B4-BE49-F238E27FC236}">
                <a16:creationId xmlns:a16="http://schemas.microsoft.com/office/drawing/2014/main" id="{C6680158-A1E1-3E2E-A7E3-E9947DD18322}"/>
              </a:ext>
              <a:ext uri="{C183D7F6-B498-43B3-948B-1728B52AA6E4}">
                <adec:decorative xmlns:adec="http://schemas.microsoft.com/office/drawing/2017/decorative" val="1"/>
              </a:ext>
            </a:extLst>
          </p:cNvPr>
          <p:cNvCxnSpPr>
            <a:cxnSpLocks/>
          </p:cNvCxnSpPr>
          <p:nvPr/>
        </p:nvCxnSpPr>
        <p:spPr>
          <a:xfrm>
            <a:off x="6705599" y="3141589"/>
            <a:ext cx="380318"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E17F6E6-D964-124B-F746-084C4CD9F365}"/>
              </a:ext>
              <a:ext uri="{C183D7F6-B498-43B3-948B-1728B52AA6E4}">
                <adec:decorative xmlns:adec="http://schemas.microsoft.com/office/drawing/2017/decorative" val="1"/>
              </a:ext>
            </a:extLst>
          </p:cNvPr>
          <p:cNvCxnSpPr>
            <a:cxnSpLocks/>
          </p:cNvCxnSpPr>
          <p:nvPr/>
        </p:nvCxnSpPr>
        <p:spPr>
          <a:xfrm flipV="1">
            <a:off x="7085918" y="1079967"/>
            <a:ext cx="0" cy="2061622"/>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5B5E3722-9747-C38E-C711-09544BB247BA}"/>
              </a:ext>
            </a:extLst>
          </p:cNvPr>
          <p:cNvSpPr txBox="1"/>
          <p:nvPr/>
        </p:nvSpPr>
        <p:spPr>
          <a:xfrm>
            <a:off x="7300054" y="1020197"/>
            <a:ext cx="3056200" cy="369332"/>
          </a:xfrm>
          <a:prstGeom prst="rect">
            <a:avLst/>
          </a:prstGeom>
          <a:noFill/>
        </p:spPr>
        <p:txBody>
          <a:bodyPr wrap="square" rtlCol="0">
            <a:spAutoFit/>
          </a:bodyPr>
          <a:lstStyle/>
          <a:p>
            <a:r>
              <a:rPr lang="en-GB" b="1" dirty="0"/>
              <a:t>Nepal</a:t>
            </a:r>
          </a:p>
        </p:txBody>
      </p:sp>
      <p:pic>
        <p:nvPicPr>
          <p:cNvPr id="44" name="Graphic 43">
            <a:extLst>
              <a:ext uri="{FF2B5EF4-FFF2-40B4-BE49-F238E27FC236}">
                <a16:creationId xmlns:a16="http://schemas.microsoft.com/office/drawing/2014/main" id="{64DB0438-62F8-ED35-985D-F516B015E2C3}"/>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7085917" y="1039134"/>
            <a:ext cx="302732" cy="302732"/>
          </a:xfrm>
          <a:prstGeom prst="rect">
            <a:avLst/>
          </a:prstGeom>
        </p:spPr>
      </p:pic>
      <p:pic>
        <p:nvPicPr>
          <p:cNvPr id="45" name="Graphic 44">
            <a:extLst>
              <a:ext uri="{FF2B5EF4-FFF2-40B4-BE49-F238E27FC236}">
                <a16:creationId xmlns:a16="http://schemas.microsoft.com/office/drawing/2014/main" id="{70BD5DBE-A1AA-8F85-E713-1AD961BC47FD}"/>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7129196" y="1347510"/>
            <a:ext cx="244347" cy="244347"/>
          </a:xfrm>
          <a:prstGeom prst="rect">
            <a:avLst/>
          </a:prstGeom>
        </p:spPr>
      </p:pic>
      <p:sp>
        <p:nvSpPr>
          <p:cNvPr id="46" name="TextBox 45">
            <a:extLst>
              <a:ext uri="{FF2B5EF4-FFF2-40B4-BE49-F238E27FC236}">
                <a16:creationId xmlns:a16="http://schemas.microsoft.com/office/drawing/2014/main" id="{B322D14C-B217-0E47-CC73-003A721BE6B0}"/>
              </a:ext>
            </a:extLst>
          </p:cNvPr>
          <p:cNvSpPr txBox="1"/>
          <p:nvPr/>
        </p:nvSpPr>
        <p:spPr>
          <a:xfrm>
            <a:off x="7300054" y="1308950"/>
            <a:ext cx="3056200" cy="369332"/>
          </a:xfrm>
          <a:prstGeom prst="rect">
            <a:avLst/>
          </a:prstGeom>
          <a:noFill/>
        </p:spPr>
        <p:txBody>
          <a:bodyPr wrap="square" rtlCol="0">
            <a:spAutoFit/>
          </a:bodyPr>
          <a:lstStyle/>
          <a:p>
            <a:r>
              <a:rPr lang="en-GB" b="1" dirty="0"/>
              <a:t>Glacial collapse</a:t>
            </a:r>
          </a:p>
        </p:txBody>
      </p:sp>
      <p:cxnSp>
        <p:nvCxnSpPr>
          <p:cNvPr id="47" name="Straight Connector 46">
            <a:extLst>
              <a:ext uri="{FF2B5EF4-FFF2-40B4-BE49-F238E27FC236}">
                <a16:creationId xmlns:a16="http://schemas.microsoft.com/office/drawing/2014/main" id="{12E4C0DB-1E67-C6B5-6628-11E6394CFCB5}"/>
              </a:ext>
              <a:ext uri="{C183D7F6-B498-43B3-948B-1728B52AA6E4}">
                <adec:decorative xmlns:adec="http://schemas.microsoft.com/office/drawing/2017/decorative" val="1"/>
              </a:ext>
            </a:extLst>
          </p:cNvPr>
          <p:cNvCxnSpPr>
            <a:cxnSpLocks/>
          </p:cNvCxnSpPr>
          <p:nvPr/>
        </p:nvCxnSpPr>
        <p:spPr>
          <a:xfrm flipH="1">
            <a:off x="114702" y="3862699"/>
            <a:ext cx="4471409"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7538045-31C2-170D-0F3D-FFD9C27F399D}"/>
              </a:ext>
              <a:ext uri="{C183D7F6-B498-43B3-948B-1728B52AA6E4}">
                <adec:decorative xmlns:adec="http://schemas.microsoft.com/office/drawing/2017/decorative" val="1"/>
              </a:ext>
            </a:extLst>
          </p:cNvPr>
          <p:cNvCxnSpPr>
            <a:cxnSpLocks/>
          </p:cNvCxnSpPr>
          <p:nvPr/>
        </p:nvCxnSpPr>
        <p:spPr>
          <a:xfrm flipV="1">
            <a:off x="114703" y="1075748"/>
            <a:ext cx="0" cy="2786951"/>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46232C00-C269-73FA-DA72-235F3B44A217}"/>
              </a:ext>
            </a:extLst>
          </p:cNvPr>
          <p:cNvSpPr txBox="1"/>
          <p:nvPr/>
        </p:nvSpPr>
        <p:spPr>
          <a:xfrm>
            <a:off x="328839" y="1015978"/>
            <a:ext cx="1859881" cy="369332"/>
          </a:xfrm>
          <a:prstGeom prst="rect">
            <a:avLst/>
          </a:prstGeom>
          <a:noFill/>
        </p:spPr>
        <p:txBody>
          <a:bodyPr wrap="square" rtlCol="0">
            <a:spAutoFit/>
          </a:bodyPr>
          <a:lstStyle/>
          <a:p>
            <a:r>
              <a:rPr lang="en-GB" b="1" dirty="0"/>
              <a:t>Lagos, Nigeria</a:t>
            </a:r>
          </a:p>
        </p:txBody>
      </p:sp>
      <p:pic>
        <p:nvPicPr>
          <p:cNvPr id="50" name="Graphic 49">
            <a:extLst>
              <a:ext uri="{FF2B5EF4-FFF2-40B4-BE49-F238E27FC236}">
                <a16:creationId xmlns:a16="http://schemas.microsoft.com/office/drawing/2014/main" id="{E9812653-ABEF-97C4-5F12-2E17A2AC39DC}"/>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114702" y="1034915"/>
            <a:ext cx="302732" cy="302732"/>
          </a:xfrm>
          <a:prstGeom prst="rect">
            <a:avLst/>
          </a:prstGeom>
        </p:spPr>
      </p:pic>
      <p:pic>
        <p:nvPicPr>
          <p:cNvPr id="51" name="Graphic 50">
            <a:extLst>
              <a:ext uri="{FF2B5EF4-FFF2-40B4-BE49-F238E27FC236}">
                <a16:creationId xmlns:a16="http://schemas.microsoft.com/office/drawing/2014/main" id="{18B7997F-FE09-B7AB-C42E-ECEF69257BF7}"/>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157981" y="1343291"/>
            <a:ext cx="244347" cy="244347"/>
          </a:xfrm>
          <a:prstGeom prst="rect">
            <a:avLst/>
          </a:prstGeom>
        </p:spPr>
      </p:pic>
      <p:sp>
        <p:nvSpPr>
          <p:cNvPr id="52" name="TextBox 51">
            <a:extLst>
              <a:ext uri="{FF2B5EF4-FFF2-40B4-BE49-F238E27FC236}">
                <a16:creationId xmlns:a16="http://schemas.microsoft.com/office/drawing/2014/main" id="{D3D283BB-807C-430A-A9AF-A25A24B806E2}"/>
              </a:ext>
            </a:extLst>
          </p:cNvPr>
          <p:cNvSpPr txBox="1"/>
          <p:nvPr/>
        </p:nvSpPr>
        <p:spPr>
          <a:xfrm>
            <a:off x="328839" y="1304731"/>
            <a:ext cx="2361222" cy="369332"/>
          </a:xfrm>
          <a:prstGeom prst="rect">
            <a:avLst/>
          </a:prstGeom>
          <a:noFill/>
        </p:spPr>
        <p:txBody>
          <a:bodyPr wrap="square" rtlCol="0">
            <a:spAutoFit/>
          </a:bodyPr>
          <a:lstStyle/>
          <a:p>
            <a:r>
              <a:rPr lang="en-GB" b="1" dirty="0"/>
              <a:t>Makoko demolitions</a:t>
            </a:r>
          </a:p>
        </p:txBody>
      </p:sp>
      <p:cxnSp>
        <p:nvCxnSpPr>
          <p:cNvPr id="61" name="Straight Connector 60">
            <a:extLst>
              <a:ext uri="{FF2B5EF4-FFF2-40B4-BE49-F238E27FC236}">
                <a16:creationId xmlns:a16="http://schemas.microsoft.com/office/drawing/2014/main" id="{6621C46D-0DEF-36D0-B8C8-E76AA2287030}"/>
              </a:ext>
              <a:ext uri="{C183D7F6-B498-43B3-948B-1728B52AA6E4}">
                <adec:decorative xmlns:adec="http://schemas.microsoft.com/office/drawing/2017/decorative" val="1"/>
              </a:ext>
            </a:extLst>
          </p:cNvPr>
          <p:cNvCxnSpPr>
            <a:cxnSpLocks/>
          </p:cNvCxnSpPr>
          <p:nvPr/>
        </p:nvCxnSpPr>
        <p:spPr>
          <a:xfrm>
            <a:off x="4500081" y="2591909"/>
            <a:ext cx="288109"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3BD4F3E0-B5F1-2524-2D8C-20690603C44F}"/>
              </a:ext>
              <a:ext uri="{C183D7F6-B498-43B3-948B-1728B52AA6E4}">
                <adec:decorative xmlns:adec="http://schemas.microsoft.com/office/drawing/2017/decorative" val="1"/>
              </a:ext>
            </a:extLst>
          </p:cNvPr>
          <p:cNvCxnSpPr>
            <a:cxnSpLocks/>
          </p:cNvCxnSpPr>
          <p:nvPr/>
        </p:nvCxnSpPr>
        <p:spPr>
          <a:xfrm>
            <a:off x="4788190" y="2591909"/>
            <a:ext cx="0" cy="3539088"/>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3E331FDE-6C9D-9DF3-A835-86D06DFDB670}"/>
              </a:ext>
            </a:extLst>
          </p:cNvPr>
          <p:cNvSpPr txBox="1"/>
          <p:nvPr/>
        </p:nvSpPr>
        <p:spPr>
          <a:xfrm>
            <a:off x="5049006" y="5559337"/>
            <a:ext cx="3056200" cy="369332"/>
          </a:xfrm>
          <a:prstGeom prst="rect">
            <a:avLst/>
          </a:prstGeom>
          <a:noFill/>
        </p:spPr>
        <p:txBody>
          <a:bodyPr wrap="square" rtlCol="0">
            <a:spAutoFit/>
          </a:bodyPr>
          <a:lstStyle/>
          <a:p>
            <a:r>
              <a:rPr lang="en-GB" b="1" dirty="0"/>
              <a:t>Holderness</a:t>
            </a:r>
          </a:p>
        </p:txBody>
      </p:sp>
      <p:pic>
        <p:nvPicPr>
          <p:cNvPr id="64" name="Graphic 63">
            <a:extLst>
              <a:ext uri="{FF2B5EF4-FFF2-40B4-BE49-F238E27FC236}">
                <a16:creationId xmlns:a16="http://schemas.microsoft.com/office/drawing/2014/main" id="{8893B218-E69B-415C-EA0C-096163D30778}"/>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4834869" y="5578274"/>
            <a:ext cx="302732" cy="302732"/>
          </a:xfrm>
          <a:prstGeom prst="rect">
            <a:avLst/>
          </a:prstGeom>
        </p:spPr>
      </p:pic>
      <p:pic>
        <p:nvPicPr>
          <p:cNvPr id="65" name="Graphic 64">
            <a:extLst>
              <a:ext uri="{FF2B5EF4-FFF2-40B4-BE49-F238E27FC236}">
                <a16:creationId xmlns:a16="http://schemas.microsoft.com/office/drawing/2014/main" id="{1895FB5A-89F3-E1B3-103A-D94EE43C480D}"/>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4878148" y="5886650"/>
            <a:ext cx="244347" cy="244347"/>
          </a:xfrm>
          <a:prstGeom prst="rect">
            <a:avLst/>
          </a:prstGeom>
        </p:spPr>
      </p:pic>
      <p:sp>
        <p:nvSpPr>
          <p:cNvPr id="66" name="TextBox 65">
            <a:extLst>
              <a:ext uri="{FF2B5EF4-FFF2-40B4-BE49-F238E27FC236}">
                <a16:creationId xmlns:a16="http://schemas.microsoft.com/office/drawing/2014/main" id="{201A5A33-E3C6-55AD-A2CA-0A5F4751A05C}"/>
              </a:ext>
            </a:extLst>
          </p:cNvPr>
          <p:cNvSpPr txBox="1"/>
          <p:nvPr/>
        </p:nvSpPr>
        <p:spPr>
          <a:xfrm>
            <a:off x="5049006" y="5848090"/>
            <a:ext cx="3056200" cy="369332"/>
          </a:xfrm>
          <a:prstGeom prst="rect">
            <a:avLst/>
          </a:prstGeom>
          <a:noFill/>
        </p:spPr>
        <p:txBody>
          <a:bodyPr wrap="square" rtlCol="0">
            <a:spAutoFit/>
          </a:bodyPr>
          <a:lstStyle/>
          <a:p>
            <a:r>
              <a:rPr lang="en-GB" b="1" dirty="0"/>
              <a:t>Erosion</a:t>
            </a:r>
          </a:p>
        </p:txBody>
      </p:sp>
      <p:cxnSp>
        <p:nvCxnSpPr>
          <p:cNvPr id="74" name="Straight Connector 73">
            <a:extLst>
              <a:ext uri="{FF2B5EF4-FFF2-40B4-BE49-F238E27FC236}">
                <a16:creationId xmlns:a16="http://schemas.microsoft.com/office/drawing/2014/main" id="{9641ED3A-D224-2A07-8204-D36CB7A93F4F}"/>
              </a:ext>
              <a:ext uri="{C183D7F6-B498-43B3-948B-1728B52AA6E4}">
                <adec:decorative xmlns:adec="http://schemas.microsoft.com/office/drawing/2017/decorative" val="1"/>
              </a:ext>
            </a:extLst>
          </p:cNvPr>
          <p:cNvCxnSpPr>
            <a:cxnSpLocks/>
          </p:cNvCxnSpPr>
          <p:nvPr/>
        </p:nvCxnSpPr>
        <p:spPr>
          <a:xfrm>
            <a:off x="4438073" y="2532070"/>
            <a:ext cx="761320" cy="0"/>
          </a:xfrm>
          <a:prstGeom prst="line">
            <a:avLst/>
          </a:prstGeom>
          <a:ln w="28575" cap="rnd">
            <a:solidFill>
              <a:srgbClr val="FFC000"/>
            </a:solidFill>
            <a:headEnd type="ova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66D505C-6304-DA31-779E-9538DBA826C7}"/>
              </a:ext>
              <a:ext uri="{C183D7F6-B498-43B3-948B-1728B52AA6E4}">
                <adec:decorative xmlns:adec="http://schemas.microsoft.com/office/drawing/2017/decorative" val="1"/>
              </a:ext>
            </a:extLst>
          </p:cNvPr>
          <p:cNvCxnSpPr>
            <a:cxnSpLocks/>
          </p:cNvCxnSpPr>
          <p:nvPr/>
        </p:nvCxnSpPr>
        <p:spPr>
          <a:xfrm flipV="1">
            <a:off x="5199394" y="1096425"/>
            <a:ext cx="0" cy="1435645"/>
          </a:xfrm>
          <a:prstGeom prst="line">
            <a:avLst/>
          </a:prstGeom>
          <a:ln w="28575" cap="rnd">
            <a:solidFill>
              <a:srgbClr val="FFC000"/>
            </a:solidFill>
            <a:headEnd type="none"/>
          </a:ln>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B02763D9-5591-A95B-AEF7-F807C5702E21}"/>
              </a:ext>
            </a:extLst>
          </p:cNvPr>
          <p:cNvSpPr txBox="1"/>
          <p:nvPr/>
        </p:nvSpPr>
        <p:spPr>
          <a:xfrm>
            <a:off x="5413530" y="1036655"/>
            <a:ext cx="1949186" cy="369332"/>
          </a:xfrm>
          <a:prstGeom prst="rect">
            <a:avLst/>
          </a:prstGeom>
          <a:noFill/>
        </p:spPr>
        <p:txBody>
          <a:bodyPr wrap="square" rtlCol="0">
            <a:spAutoFit/>
          </a:bodyPr>
          <a:lstStyle/>
          <a:p>
            <a:r>
              <a:rPr lang="en-GB" b="1" dirty="0"/>
              <a:t>Sunderland</a:t>
            </a:r>
          </a:p>
        </p:txBody>
      </p:sp>
      <p:pic>
        <p:nvPicPr>
          <p:cNvPr id="77" name="Graphic 76">
            <a:extLst>
              <a:ext uri="{FF2B5EF4-FFF2-40B4-BE49-F238E27FC236}">
                <a16:creationId xmlns:a16="http://schemas.microsoft.com/office/drawing/2014/main" id="{98C8E395-128B-3F63-49A5-02973682F94C}"/>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flipH="1">
            <a:off x="5199393" y="1055592"/>
            <a:ext cx="302732" cy="302732"/>
          </a:xfrm>
          <a:prstGeom prst="rect">
            <a:avLst/>
          </a:prstGeom>
        </p:spPr>
      </p:pic>
      <p:pic>
        <p:nvPicPr>
          <p:cNvPr id="78" name="Graphic 77">
            <a:extLst>
              <a:ext uri="{FF2B5EF4-FFF2-40B4-BE49-F238E27FC236}">
                <a16:creationId xmlns:a16="http://schemas.microsoft.com/office/drawing/2014/main" id="{7FAD16F8-89F9-3F93-8E9F-7049795CC6EF}"/>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5242672" y="1363968"/>
            <a:ext cx="244347" cy="244347"/>
          </a:xfrm>
          <a:prstGeom prst="rect">
            <a:avLst/>
          </a:prstGeom>
        </p:spPr>
      </p:pic>
      <p:sp>
        <p:nvSpPr>
          <p:cNvPr id="79" name="TextBox 78">
            <a:extLst>
              <a:ext uri="{FF2B5EF4-FFF2-40B4-BE49-F238E27FC236}">
                <a16:creationId xmlns:a16="http://schemas.microsoft.com/office/drawing/2014/main" id="{56765E4F-AD59-E575-3559-63B0AA3184E3}"/>
              </a:ext>
            </a:extLst>
          </p:cNvPr>
          <p:cNvSpPr txBox="1"/>
          <p:nvPr/>
        </p:nvSpPr>
        <p:spPr>
          <a:xfrm>
            <a:off x="5413530" y="1325408"/>
            <a:ext cx="1197403" cy="369332"/>
          </a:xfrm>
          <a:prstGeom prst="rect">
            <a:avLst/>
          </a:prstGeom>
          <a:noFill/>
        </p:spPr>
        <p:txBody>
          <a:bodyPr wrap="square" rtlCol="0">
            <a:spAutoFit/>
          </a:bodyPr>
          <a:lstStyle/>
          <a:p>
            <a:r>
              <a:rPr lang="en-GB" b="1" dirty="0"/>
              <a:t>Nissan</a:t>
            </a:r>
          </a:p>
        </p:txBody>
      </p:sp>
      <p:pic>
        <p:nvPicPr>
          <p:cNvPr id="3" name="Picture 2" descr="Internet Geography">
            <a:hlinkClick r:id="rId6"/>
            <a:extLst>
              <a:ext uri="{FF2B5EF4-FFF2-40B4-BE49-F238E27FC236}">
                <a16:creationId xmlns:a16="http://schemas.microsoft.com/office/drawing/2014/main" id="{6B08FD08-4240-A439-F241-7480402CF477}"/>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3265502" y="6409244"/>
            <a:ext cx="2631639" cy="302930"/>
          </a:xfrm>
          <a:prstGeom prst="rect">
            <a:avLst/>
          </a:prstGeom>
          <a:noFill/>
          <a:ln>
            <a:noFill/>
          </a:ln>
        </p:spPr>
      </p:pic>
    </p:spTree>
    <p:extLst>
      <p:ext uri="{BB962C8B-B14F-4D97-AF65-F5344CB8AC3E}">
        <p14:creationId xmlns:p14="http://schemas.microsoft.com/office/powerpoint/2010/main" val="370849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41" presetClass="entr" presetSubtype="0" fill="hold" grpId="1" nodeType="afterEffect">
                                  <p:stCondLst>
                                    <p:cond delay="0"/>
                                  </p:stCondLst>
                                  <p:iterate type="lt">
                                    <p:tmPct val="10000"/>
                                  </p:iterate>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7"/>
                                        </p:tgtEl>
                                        <p:attrNameLst>
                                          <p:attrName>ppt_y</p:attrName>
                                        </p:attrNameLst>
                                      </p:cBhvr>
                                      <p:tavLst>
                                        <p:tav tm="0">
                                          <p:val>
                                            <p:strVal val="#ppt_y"/>
                                          </p:val>
                                        </p:tav>
                                        <p:tav tm="100000">
                                          <p:val>
                                            <p:strVal val="#ppt_y"/>
                                          </p:val>
                                        </p:tav>
                                      </p:tavLst>
                                    </p:anim>
                                    <p:anim calcmode="lin" valueType="num">
                                      <p:cBhvr>
                                        <p:cTn id="21"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7"/>
                                        </p:tgtEl>
                                      </p:cBhvr>
                                    </p:animEffect>
                                  </p:childTnLst>
                                </p:cTn>
                              </p:par>
                            </p:childTnLst>
                          </p:cTn>
                        </p:par>
                        <p:par>
                          <p:cTn id="24" fill="hold">
                            <p:stCondLst>
                              <p:cond delay="2050"/>
                            </p:stCondLst>
                            <p:childTnLst>
                              <p:par>
                                <p:cTn id="25" presetID="22" presetClass="entr" presetSubtype="8"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25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20"/>
                                        </p:tgtEl>
                                        <p:attrNameLst>
                                          <p:attrName>ppt_y</p:attrName>
                                        </p:attrNameLst>
                                      </p:cBhvr>
                                      <p:tavLst>
                                        <p:tav tm="0">
                                          <p:val>
                                            <p:strVal val="#ppt_y"/>
                                          </p:val>
                                        </p:tav>
                                        <p:tav tm="100000">
                                          <p:val>
                                            <p:strVal val="#ppt_y"/>
                                          </p:val>
                                        </p:tav>
                                      </p:tavLst>
                                    </p:anim>
                                    <p:anim calcmode="lin" valueType="num">
                                      <p:cBhvr>
                                        <p:cTn id="33"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right)">
                                      <p:cBhvr>
                                        <p:cTn id="40" dur="500"/>
                                        <p:tgtEl>
                                          <p:spTgt spid="21"/>
                                        </p:tgtEl>
                                      </p:cBhvr>
                                    </p:animEffect>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up)">
                                      <p:cBhvr>
                                        <p:cTn id="44" dur="500"/>
                                        <p:tgtEl>
                                          <p:spTgt spid="22"/>
                                        </p:tgtEl>
                                      </p:cBhvr>
                                    </p:animEffect>
                                  </p:childTnLst>
                                </p:cTn>
                              </p:par>
                            </p:childTnLst>
                          </p:cTn>
                        </p:par>
                        <p:par>
                          <p:cTn id="45" fill="hold">
                            <p:stCondLst>
                              <p:cond delay="1000"/>
                            </p:stCondLst>
                            <p:childTnLst>
                              <p:par>
                                <p:cTn id="46" presetID="22" presetClass="entr" presetSubtype="8"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500"/>
                                        <p:tgtEl>
                                          <p:spTgt spid="24"/>
                                        </p:tgtEl>
                                      </p:cBhvr>
                                    </p:animEffect>
                                  </p:childTnLst>
                                </p:cTn>
                              </p:par>
                            </p:childTnLst>
                          </p:cTn>
                        </p:par>
                        <p:par>
                          <p:cTn id="49" fill="hold">
                            <p:stCondLst>
                              <p:cond delay="1500"/>
                            </p:stCondLst>
                            <p:childTnLst>
                              <p:par>
                                <p:cTn id="50" presetID="41" presetClass="entr" presetSubtype="0" fill="hold" grpId="0" nodeType="afterEffect">
                                  <p:stCondLst>
                                    <p:cond delay="0"/>
                                  </p:stCondLst>
                                  <p:iterate type="lt">
                                    <p:tmPct val="10000"/>
                                  </p:iterate>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23"/>
                                        </p:tgtEl>
                                        <p:attrNameLst>
                                          <p:attrName>ppt_y</p:attrName>
                                        </p:attrNameLst>
                                      </p:cBhvr>
                                      <p:tavLst>
                                        <p:tav tm="0">
                                          <p:val>
                                            <p:strVal val="#ppt_y"/>
                                          </p:val>
                                        </p:tav>
                                        <p:tav tm="100000">
                                          <p:val>
                                            <p:strVal val="#ppt_y"/>
                                          </p:val>
                                        </p:tav>
                                      </p:tavLst>
                                    </p:anim>
                                    <p:anim calcmode="lin" valueType="num">
                                      <p:cBhvr>
                                        <p:cTn id="54"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23"/>
                                        </p:tgtEl>
                                      </p:cBhvr>
                                    </p:animEffect>
                                  </p:childTnLst>
                                </p:cTn>
                              </p:par>
                            </p:childTnLst>
                          </p:cTn>
                        </p:par>
                        <p:par>
                          <p:cTn id="57" fill="hold">
                            <p:stCondLst>
                              <p:cond delay="2750"/>
                            </p:stCondLst>
                            <p:childTnLst>
                              <p:par>
                                <p:cTn id="58" presetID="22" presetClass="entr" presetSubtype="8" fill="hold" nodeType="after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wipe(left)">
                                      <p:cBhvr>
                                        <p:cTn id="60" dur="500"/>
                                        <p:tgtEl>
                                          <p:spTgt spid="25"/>
                                        </p:tgtEl>
                                      </p:cBhvr>
                                    </p:animEffect>
                                  </p:childTnLst>
                                </p:cTn>
                              </p:par>
                            </p:childTnLst>
                          </p:cTn>
                        </p:par>
                        <p:par>
                          <p:cTn id="61" fill="hold">
                            <p:stCondLst>
                              <p:cond delay="3250"/>
                            </p:stCondLst>
                            <p:childTnLst>
                              <p:par>
                                <p:cTn id="62" presetID="41" presetClass="entr" presetSubtype="0" fill="hold" grpId="0" nodeType="afterEffect">
                                  <p:stCondLst>
                                    <p:cond delay="0"/>
                                  </p:stCondLst>
                                  <p:iterate type="lt">
                                    <p:tmPct val="10000"/>
                                  </p:iterate>
                                  <p:childTnLst>
                                    <p:set>
                                      <p:cBhvr>
                                        <p:cTn id="63" dur="1" fill="hold">
                                          <p:stCondLst>
                                            <p:cond delay="0"/>
                                          </p:stCondLst>
                                        </p:cTn>
                                        <p:tgtEl>
                                          <p:spTgt spid="26"/>
                                        </p:tgtEl>
                                        <p:attrNameLst>
                                          <p:attrName>style.visibility</p:attrName>
                                        </p:attrNameLst>
                                      </p:cBhvr>
                                      <p:to>
                                        <p:strVal val="visible"/>
                                      </p:to>
                                    </p:set>
                                    <p:anim calcmode="lin" valueType="num">
                                      <p:cBhvr>
                                        <p:cTn id="64"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26"/>
                                        </p:tgtEl>
                                        <p:attrNameLst>
                                          <p:attrName>ppt_y</p:attrName>
                                        </p:attrNameLst>
                                      </p:cBhvr>
                                      <p:tavLst>
                                        <p:tav tm="0">
                                          <p:val>
                                            <p:strVal val="#ppt_y"/>
                                          </p:val>
                                        </p:tav>
                                        <p:tav tm="100000">
                                          <p:val>
                                            <p:strVal val="#ppt_y"/>
                                          </p:val>
                                        </p:tav>
                                      </p:tavLst>
                                    </p:anim>
                                    <p:anim calcmode="lin" valueType="num">
                                      <p:cBhvr>
                                        <p:cTn id="66"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2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right)">
                                      <p:cBhvr>
                                        <p:cTn id="73" dur="500"/>
                                        <p:tgtEl>
                                          <p:spTgt spid="35"/>
                                        </p:tgtEl>
                                      </p:cBhvr>
                                    </p:animEffect>
                                  </p:childTnLst>
                                </p:cTn>
                              </p:par>
                            </p:childTnLst>
                          </p:cTn>
                        </p:par>
                        <p:par>
                          <p:cTn id="74" fill="hold">
                            <p:stCondLst>
                              <p:cond delay="500"/>
                            </p:stCondLst>
                            <p:childTnLst>
                              <p:par>
                                <p:cTn id="75" presetID="22" presetClass="entr" presetSubtype="1" fill="hold" nodeType="after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wipe(up)">
                                      <p:cBhvr>
                                        <p:cTn id="77" dur="500"/>
                                        <p:tgtEl>
                                          <p:spTgt spid="36"/>
                                        </p:tgtEl>
                                      </p:cBhvr>
                                    </p:animEffect>
                                  </p:childTnLst>
                                </p:cTn>
                              </p:par>
                            </p:childTnLst>
                          </p:cTn>
                        </p:par>
                        <p:par>
                          <p:cTn id="78" fill="hold">
                            <p:stCondLst>
                              <p:cond delay="1000"/>
                            </p:stCondLst>
                            <p:childTnLst>
                              <p:par>
                                <p:cTn id="79" presetID="22" presetClass="entr" presetSubtype="8" fill="hold" nodeType="after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wipe(left)">
                                      <p:cBhvr>
                                        <p:cTn id="81" dur="500"/>
                                        <p:tgtEl>
                                          <p:spTgt spid="38"/>
                                        </p:tgtEl>
                                      </p:cBhvr>
                                    </p:animEffect>
                                  </p:childTnLst>
                                </p:cTn>
                              </p:par>
                            </p:childTnLst>
                          </p:cTn>
                        </p:par>
                        <p:par>
                          <p:cTn id="82" fill="hold">
                            <p:stCondLst>
                              <p:cond delay="1500"/>
                            </p:stCondLst>
                            <p:childTnLst>
                              <p:par>
                                <p:cTn id="83" presetID="41" presetClass="entr" presetSubtype="0" fill="hold" grpId="0" nodeType="afterEffect">
                                  <p:stCondLst>
                                    <p:cond delay="0"/>
                                  </p:stCondLst>
                                  <p:iterate type="lt">
                                    <p:tmPct val="10000"/>
                                  </p:iterate>
                                  <p:childTnLst>
                                    <p:set>
                                      <p:cBhvr>
                                        <p:cTn id="84" dur="1" fill="hold">
                                          <p:stCondLst>
                                            <p:cond delay="0"/>
                                          </p:stCondLst>
                                        </p:cTn>
                                        <p:tgtEl>
                                          <p:spTgt spid="37"/>
                                        </p:tgtEl>
                                        <p:attrNameLst>
                                          <p:attrName>style.visibility</p:attrName>
                                        </p:attrNameLst>
                                      </p:cBhvr>
                                      <p:to>
                                        <p:strVal val="visible"/>
                                      </p:to>
                                    </p:set>
                                    <p:anim calcmode="lin" valueType="num">
                                      <p:cBhvr>
                                        <p:cTn id="85" dur="500" fill="hold"/>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86" dur="500" fill="hold"/>
                                        <p:tgtEl>
                                          <p:spTgt spid="37"/>
                                        </p:tgtEl>
                                        <p:attrNameLst>
                                          <p:attrName>ppt_y</p:attrName>
                                        </p:attrNameLst>
                                      </p:cBhvr>
                                      <p:tavLst>
                                        <p:tav tm="0">
                                          <p:val>
                                            <p:strVal val="#ppt_y"/>
                                          </p:val>
                                        </p:tav>
                                        <p:tav tm="100000">
                                          <p:val>
                                            <p:strVal val="#ppt_y"/>
                                          </p:val>
                                        </p:tav>
                                      </p:tavLst>
                                    </p:anim>
                                    <p:anim calcmode="lin" valueType="num">
                                      <p:cBhvr>
                                        <p:cTn id="87" dur="500" fill="hold"/>
                                        <p:tgtEl>
                                          <p:spTgt spid="37"/>
                                        </p:tgtEl>
                                        <p:attrNameLst>
                                          <p:attrName>ppt_h</p:attrName>
                                        </p:attrNameLst>
                                      </p:cBhvr>
                                      <p:tavLst>
                                        <p:tav tm="0">
                                          <p:val>
                                            <p:strVal val="#ppt_h/10"/>
                                          </p:val>
                                        </p:tav>
                                        <p:tav tm="50000">
                                          <p:val>
                                            <p:strVal val="#ppt_h+.01"/>
                                          </p:val>
                                        </p:tav>
                                        <p:tav tm="100000">
                                          <p:val>
                                            <p:strVal val="#ppt_h"/>
                                          </p:val>
                                        </p:tav>
                                      </p:tavLst>
                                    </p:anim>
                                    <p:anim calcmode="lin" valueType="num">
                                      <p:cBhvr>
                                        <p:cTn id="88" dur="500" fill="hold"/>
                                        <p:tgtEl>
                                          <p:spTgt spid="37"/>
                                        </p:tgtEl>
                                        <p:attrNameLst>
                                          <p:attrName>ppt_w</p:attrName>
                                        </p:attrNameLst>
                                      </p:cBhvr>
                                      <p:tavLst>
                                        <p:tav tm="0">
                                          <p:val>
                                            <p:strVal val="#ppt_w/10"/>
                                          </p:val>
                                        </p:tav>
                                        <p:tav tm="50000">
                                          <p:val>
                                            <p:strVal val="#ppt_w+.01"/>
                                          </p:val>
                                        </p:tav>
                                        <p:tav tm="100000">
                                          <p:val>
                                            <p:strVal val="#ppt_w"/>
                                          </p:val>
                                        </p:tav>
                                      </p:tavLst>
                                    </p:anim>
                                    <p:animEffect transition="in" filter="fade">
                                      <p:cBhvr>
                                        <p:cTn id="89" dur="500" tmFilter="0,0; .5, 1; 1, 1"/>
                                        <p:tgtEl>
                                          <p:spTgt spid="37"/>
                                        </p:tgtEl>
                                      </p:cBhvr>
                                    </p:animEffect>
                                  </p:childTnLst>
                                </p:cTn>
                              </p:par>
                            </p:childTnLst>
                          </p:cTn>
                        </p:par>
                        <p:par>
                          <p:cTn id="90" fill="hold">
                            <p:stCondLst>
                              <p:cond delay="2400"/>
                            </p:stCondLst>
                            <p:childTnLst>
                              <p:par>
                                <p:cTn id="91" presetID="22" presetClass="entr" presetSubtype="8" fill="hold" nodeType="after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left)">
                                      <p:cBhvr>
                                        <p:cTn id="93" dur="500"/>
                                        <p:tgtEl>
                                          <p:spTgt spid="39"/>
                                        </p:tgtEl>
                                      </p:cBhvr>
                                    </p:animEffect>
                                  </p:childTnLst>
                                </p:cTn>
                              </p:par>
                            </p:childTnLst>
                          </p:cTn>
                        </p:par>
                        <p:par>
                          <p:cTn id="94" fill="hold">
                            <p:stCondLst>
                              <p:cond delay="2900"/>
                            </p:stCondLst>
                            <p:childTnLst>
                              <p:par>
                                <p:cTn id="95" presetID="41" presetClass="entr" presetSubtype="0" fill="hold" grpId="0" nodeType="afterEffect">
                                  <p:stCondLst>
                                    <p:cond delay="0"/>
                                  </p:stCondLst>
                                  <p:iterate type="lt">
                                    <p:tmPct val="10000"/>
                                  </p:iterate>
                                  <p:childTnLst>
                                    <p:set>
                                      <p:cBhvr>
                                        <p:cTn id="96" dur="1" fill="hold">
                                          <p:stCondLst>
                                            <p:cond delay="0"/>
                                          </p:stCondLst>
                                        </p:cTn>
                                        <p:tgtEl>
                                          <p:spTgt spid="40"/>
                                        </p:tgtEl>
                                        <p:attrNameLst>
                                          <p:attrName>style.visibility</p:attrName>
                                        </p:attrNameLst>
                                      </p:cBhvr>
                                      <p:to>
                                        <p:strVal val="visible"/>
                                      </p:to>
                                    </p:set>
                                    <p:anim calcmode="lin" valueType="num">
                                      <p:cBhvr>
                                        <p:cTn id="97" dur="500" fill="hold"/>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98" dur="500" fill="hold"/>
                                        <p:tgtEl>
                                          <p:spTgt spid="40"/>
                                        </p:tgtEl>
                                        <p:attrNameLst>
                                          <p:attrName>ppt_y</p:attrName>
                                        </p:attrNameLst>
                                      </p:cBhvr>
                                      <p:tavLst>
                                        <p:tav tm="0">
                                          <p:val>
                                            <p:strVal val="#ppt_y"/>
                                          </p:val>
                                        </p:tav>
                                        <p:tav tm="100000">
                                          <p:val>
                                            <p:strVal val="#ppt_y"/>
                                          </p:val>
                                        </p:tav>
                                      </p:tavLst>
                                    </p:anim>
                                    <p:anim calcmode="lin" valueType="num">
                                      <p:cBhvr>
                                        <p:cTn id="99" dur="500" fill="hold"/>
                                        <p:tgtEl>
                                          <p:spTgt spid="40"/>
                                        </p:tgtEl>
                                        <p:attrNameLst>
                                          <p:attrName>ppt_h</p:attrName>
                                        </p:attrNameLst>
                                      </p:cBhvr>
                                      <p:tavLst>
                                        <p:tav tm="0">
                                          <p:val>
                                            <p:strVal val="#ppt_h/10"/>
                                          </p:val>
                                        </p:tav>
                                        <p:tav tm="50000">
                                          <p:val>
                                            <p:strVal val="#ppt_h+.01"/>
                                          </p:val>
                                        </p:tav>
                                        <p:tav tm="100000">
                                          <p:val>
                                            <p:strVal val="#ppt_h"/>
                                          </p:val>
                                        </p:tav>
                                      </p:tavLst>
                                    </p:anim>
                                    <p:anim calcmode="lin" valueType="num">
                                      <p:cBhvr>
                                        <p:cTn id="100" dur="500" fill="hold"/>
                                        <p:tgtEl>
                                          <p:spTgt spid="40"/>
                                        </p:tgtEl>
                                        <p:attrNameLst>
                                          <p:attrName>ppt_w</p:attrName>
                                        </p:attrNameLst>
                                      </p:cBhvr>
                                      <p:tavLst>
                                        <p:tav tm="0">
                                          <p:val>
                                            <p:strVal val="#ppt_w/10"/>
                                          </p:val>
                                        </p:tav>
                                        <p:tav tm="50000">
                                          <p:val>
                                            <p:strVal val="#ppt_w+.01"/>
                                          </p:val>
                                        </p:tav>
                                        <p:tav tm="100000">
                                          <p:val>
                                            <p:strVal val="#ppt_w"/>
                                          </p:val>
                                        </p:tav>
                                      </p:tavLst>
                                    </p:anim>
                                    <p:animEffect transition="in" filter="fade">
                                      <p:cBhvr>
                                        <p:cTn id="101" dur="500" tmFilter="0,0; .5, 1; 1, 1"/>
                                        <p:tgtEl>
                                          <p:spTgt spid="4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nodeType="click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wipe(left)">
                                      <p:cBhvr>
                                        <p:cTn id="106" dur="500"/>
                                        <p:tgtEl>
                                          <p:spTgt spid="41"/>
                                        </p:tgtEl>
                                      </p:cBhvr>
                                    </p:animEffect>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42"/>
                                        </p:tgtEl>
                                        <p:attrNameLst>
                                          <p:attrName>style.visibility</p:attrName>
                                        </p:attrNameLst>
                                      </p:cBhvr>
                                      <p:to>
                                        <p:strVal val="visible"/>
                                      </p:to>
                                    </p:set>
                                    <p:animEffect transition="in" filter="wipe(down)">
                                      <p:cBhvr>
                                        <p:cTn id="110" dur="500"/>
                                        <p:tgtEl>
                                          <p:spTgt spid="42"/>
                                        </p:tgtEl>
                                      </p:cBhvr>
                                    </p:animEffect>
                                  </p:childTnLst>
                                </p:cTn>
                              </p:par>
                            </p:childTnLst>
                          </p:cTn>
                        </p:par>
                        <p:par>
                          <p:cTn id="111" fill="hold">
                            <p:stCondLst>
                              <p:cond delay="1000"/>
                            </p:stCondLst>
                            <p:childTnLst>
                              <p:par>
                                <p:cTn id="112" presetID="22" presetClass="entr" presetSubtype="8" fill="hold" nodeType="afterEffect">
                                  <p:stCondLst>
                                    <p:cond delay="0"/>
                                  </p:stCondLst>
                                  <p:childTnLst>
                                    <p:set>
                                      <p:cBhvr>
                                        <p:cTn id="113" dur="1" fill="hold">
                                          <p:stCondLst>
                                            <p:cond delay="0"/>
                                          </p:stCondLst>
                                        </p:cTn>
                                        <p:tgtEl>
                                          <p:spTgt spid="44"/>
                                        </p:tgtEl>
                                        <p:attrNameLst>
                                          <p:attrName>style.visibility</p:attrName>
                                        </p:attrNameLst>
                                      </p:cBhvr>
                                      <p:to>
                                        <p:strVal val="visible"/>
                                      </p:to>
                                    </p:set>
                                    <p:animEffect transition="in" filter="wipe(left)">
                                      <p:cBhvr>
                                        <p:cTn id="114" dur="500"/>
                                        <p:tgtEl>
                                          <p:spTgt spid="44"/>
                                        </p:tgtEl>
                                      </p:cBhvr>
                                    </p:animEffect>
                                  </p:childTnLst>
                                </p:cTn>
                              </p:par>
                            </p:childTnLst>
                          </p:cTn>
                        </p:par>
                        <p:par>
                          <p:cTn id="115" fill="hold">
                            <p:stCondLst>
                              <p:cond delay="1500"/>
                            </p:stCondLst>
                            <p:childTnLst>
                              <p:par>
                                <p:cTn id="116" presetID="41" presetClass="entr" presetSubtype="0" fill="hold" grpId="0" nodeType="afterEffect">
                                  <p:stCondLst>
                                    <p:cond delay="0"/>
                                  </p:stCondLst>
                                  <p:iterate type="lt">
                                    <p:tmPct val="10000"/>
                                  </p:iterate>
                                  <p:childTnLst>
                                    <p:set>
                                      <p:cBhvr>
                                        <p:cTn id="117" dur="1" fill="hold">
                                          <p:stCondLst>
                                            <p:cond delay="0"/>
                                          </p:stCondLst>
                                        </p:cTn>
                                        <p:tgtEl>
                                          <p:spTgt spid="43"/>
                                        </p:tgtEl>
                                        <p:attrNameLst>
                                          <p:attrName>style.visibility</p:attrName>
                                        </p:attrNameLst>
                                      </p:cBhvr>
                                      <p:to>
                                        <p:strVal val="visible"/>
                                      </p:to>
                                    </p:set>
                                    <p:anim calcmode="lin" valueType="num">
                                      <p:cBhvr>
                                        <p:cTn id="118"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119" dur="500" fill="hold"/>
                                        <p:tgtEl>
                                          <p:spTgt spid="43"/>
                                        </p:tgtEl>
                                        <p:attrNameLst>
                                          <p:attrName>ppt_y</p:attrName>
                                        </p:attrNameLst>
                                      </p:cBhvr>
                                      <p:tavLst>
                                        <p:tav tm="0">
                                          <p:val>
                                            <p:strVal val="#ppt_y"/>
                                          </p:val>
                                        </p:tav>
                                        <p:tav tm="100000">
                                          <p:val>
                                            <p:strVal val="#ppt_y"/>
                                          </p:val>
                                        </p:tav>
                                      </p:tavLst>
                                    </p:anim>
                                    <p:anim calcmode="lin" valueType="num">
                                      <p:cBhvr>
                                        <p:cTn id="120"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21"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22" dur="500" tmFilter="0,0; .5, 1; 1, 1"/>
                                        <p:tgtEl>
                                          <p:spTgt spid="43"/>
                                        </p:tgtEl>
                                      </p:cBhvr>
                                    </p:animEffect>
                                  </p:childTnLst>
                                </p:cTn>
                              </p:par>
                            </p:childTnLst>
                          </p:cTn>
                        </p:par>
                        <p:par>
                          <p:cTn id="123" fill="hold">
                            <p:stCondLst>
                              <p:cond delay="2200"/>
                            </p:stCondLst>
                            <p:childTnLst>
                              <p:par>
                                <p:cTn id="124" presetID="22" presetClass="entr" presetSubtype="8" fill="hold" nodeType="afterEffect">
                                  <p:stCondLst>
                                    <p:cond delay="0"/>
                                  </p:stCondLst>
                                  <p:childTnLst>
                                    <p:set>
                                      <p:cBhvr>
                                        <p:cTn id="125" dur="1" fill="hold">
                                          <p:stCondLst>
                                            <p:cond delay="0"/>
                                          </p:stCondLst>
                                        </p:cTn>
                                        <p:tgtEl>
                                          <p:spTgt spid="45"/>
                                        </p:tgtEl>
                                        <p:attrNameLst>
                                          <p:attrName>style.visibility</p:attrName>
                                        </p:attrNameLst>
                                      </p:cBhvr>
                                      <p:to>
                                        <p:strVal val="visible"/>
                                      </p:to>
                                    </p:set>
                                    <p:animEffect transition="in" filter="wipe(left)">
                                      <p:cBhvr>
                                        <p:cTn id="126" dur="500"/>
                                        <p:tgtEl>
                                          <p:spTgt spid="45"/>
                                        </p:tgtEl>
                                      </p:cBhvr>
                                    </p:animEffect>
                                  </p:childTnLst>
                                </p:cTn>
                              </p:par>
                            </p:childTnLst>
                          </p:cTn>
                        </p:par>
                        <p:par>
                          <p:cTn id="127" fill="hold">
                            <p:stCondLst>
                              <p:cond delay="2700"/>
                            </p:stCondLst>
                            <p:childTnLst>
                              <p:par>
                                <p:cTn id="128" presetID="41" presetClass="entr" presetSubtype="0" fill="hold" grpId="0" nodeType="afterEffect">
                                  <p:stCondLst>
                                    <p:cond delay="0"/>
                                  </p:stCondLst>
                                  <p:iterate type="lt">
                                    <p:tmPct val="10000"/>
                                  </p:iterate>
                                  <p:childTnLst>
                                    <p:set>
                                      <p:cBhvr>
                                        <p:cTn id="129" dur="1" fill="hold">
                                          <p:stCondLst>
                                            <p:cond delay="0"/>
                                          </p:stCondLst>
                                        </p:cTn>
                                        <p:tgtEl>
                                          <p:spTgt spid="46"/>
                                        </p:tgtEl>
                                        <p:attrNameLst>
                                          <p:attrName>style.visibility</p:attrName>
                                        </p:attrNameLst>
                                      </p:cBhvr>
                                      <p:to>
                                        <p:strVal val="visible"/>
                                      </p:to>
                                    </p:set>
                                    <p:anim calcmode="lin" valueType="num">
                                      <p:cBhvr>
                                        <p:cTn id="130" dur="500" fill="hold"/>
                                        <p:tgtEl>
                                          <p:spTgt spid="46"/>
                                        </p:tgtEl>
                                        <p:attrNameLst>
                                          <p:attrName>ppt_x</p:attrName>
                                        </p:attrNameLst>
                                      </p:cBhvr>
                                      <p:tavLst>
                                        <p:tav tm="0">
                                          <p:val>
                                            <p:strVal val="#ppt_x"/>
                                          </p:val>
                                        </p:tav>
                                        <p:tav tm="50000">
                                          <p:val>
                                            <p:strVal val="#ppt_x+.1"/>
                                          </p:val>
                                        </p:tav>
                                        <p:tav tm="100000">
                                          <p:val>
                                            <p:strVal val="#ppt_x"/>
                                          </p:val>
                                        </p:tav>
                                      </p:tavLst>
                                    </p:anim>
                                    <p:anim calcmode="lin" valueType="num">
                                      <p:cBhvr>
                                        <p:cTn id="131" dur="500" fill="hold"/>
                                        <p:tgtEl>
                                          <p:spTgt spid="46"/>
                                        </p:tgtEl>
                                        <p:attrNameLst>
                                          <p:attrName>ppt_y</p:attrName>
                                        </p:attrNameLst>
                                      </p:cBhvr>
                                      <p:tavLst>
                                        <p:tav tm="0">
                                          <p:val>
                                            <p:strVal val="#ppt_y"/>
                                          </p:val>
                                        </p:tav>
                                        <p:tav tm="100000">
                                          <p:val>
                                            <p:strVal val="#ppt_y"/>
                                          </p:val>
                                        </p:tav>
                                      </p:tavLst>
                                    </p:anim>
                                    <p:anim calcmode="lin" valueType="num">
                                      <p:cBhvr>
                                        <p:cTn id="132" dur="500" fill="hold"/>
                                        <p:tgtEl>
                                          <p:spTgt spid="46"/>
                                        </p:tgtEl>
                                        <p:attrNameLst>
                                          <p:attrName>ppt_h</p:attrName>
                                        </p:attrNameLst>
                                      </p:cBhvr>
                                      <p:tavLst>
                                        <p:tav tm="0">
                                          <p:val>
                                            <p:strVal val="#ppt_h/10"/>
                                          </p:val>
                                        </p:tav>
                                        <p:tav tm="50000">
                                          <p:val>
                                            <p:strVal val="#ppt_h+.01"/>
                                          </p:val>
                                        </p:tav>
                                        <p:tav tm="100000">
                                          <p:val>
                                            <p:strVal val="#ppt_h"/>
                                          </p:val>
                                        </p:tav>
                                      </p:tavLst>
                                    </p:anim>
                                    <p:anim calcmode="lin" valueType="num">
                                      <p:cBhvr>
                                        <p:cTn id="133" dur="500" fill="hold"/>
                                        <p:tgtEl>
                                          <p:spTgt spid="46"/>
                                        </p:tgtEl>
                                        <p:attrNameLst>
                                          <p:attrName>ppt_w</p:attrName>
                                        </p:attrNameLst>
                                      </p:cBhvr>
                                      <p:tavLst>
                                        <p:tav tm="0">
                                          <p:val>
                                            <p:strVal val="#ppt_w/10"/>
                                          </p:val>
                                        </p:tav>
                                        <p:tav tm="50000">
                                          <p:val>
                                            <p:strVal val="#ppt_w+.01"/>
                                          </p:val>
                                        </p:tav>
                                        <p:tav tm="100000">
                                          <p:val>
                                            <p:strVal val="#ppt_w"/>
                                          </p:val>
                                        </p:tav>
                                      </p:tavLst>
                                    </p:anim>
                                    <p:animEffect transition="in" filter="fade">
                                      <p:cBhvr>
                                        <p:cTn id="134" dur="500" tmFilter="0,0; .5, 1; 1, 1"/>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2" fill="hold" nodeType="clickEffect">
                                  <p:stCondLst>
                                    <p:cond delay="0"/>
                                  </p:stCondLst>
                                  <p:childTnLst>
                                    <p:set>
                                      <p:cBhvr>
                                        <p:cTn id="138" dur="1" fill="hold">
                                          <p:stCondLst>
                                            <p:cond delay="0"/>
                                          </p:stCondLst>
                                        </p:cTn>
                                        <p:tgtEl>
                                          <p:spTgt spid="47"/>
                                        </p:tgtEl>
                                        <p:attrNameLst>
                                          <p:attrName>style.visibility</p:attrName>
                                        </p:attrNameLst>
                                      </p:cBhvr>
                                      <p:to>
                                        <p:strVal val="visible"/>
                                      </p:to>
                                    </p:set>
                                    <p:animEffect transition="in" filter="wipe(right)">
                                      <p:cBhvr>
                                        <p:cTn id="139" dur="500"/>
                                        <p:tgtEl>
                                          <p:spTgt spid="47"/>
                                        </p:tgtEl>
                                      </p:cBhvr>
                                    </p:animEffect>
                                  </p:childTnLst>
                                </p:cTn>
                              </p:par>
                            </p:childTnLst>
                          </p:cTn>
                        </p:par>
                        <p:par>
                          <p:cTn id="140" fill="hold">
                            <p:stCondLst>
                              <p:cond delay="500"/>
                            </p:stCondLst>
                            <p:childTnLst>
                              <p:par>
                                <p:cTn id="141" presetID="22" presetClass="entr" presetSubtype="4" fill="hold" nodeType="afterEffect">
                                  <p:stCondLst>
                                    <p:cond delay="0"/>
                                  </p:stCondLst>
                                  <p:childTnLst>
                                    <p:set>
                                      <p:cBhvr>
                                        <p:cTn id="142" dur="1" fill="hold">
                                          <p:stCondLst>
                                            <p:cond delay="0"/>
                                          </p:stCondLst>
                                        </p:cTn>
                                        <p:tgtEl>
                                          <p:spTgt spid="48"/>
                                        </p:tgtEl>
                                        <p:attrNameLst>
                                          <p:attrName>style.visibility</p:attrName>
                                        </p:attrNameLst>
                                      </p:cBhvr>
                                      <p:to>
                                        <p:strVal val="visible"/>
                                      </p:to>
                                    </p:set>
                                    <p:animEffect transition="in" filter="wipe(down)">
                                      <p:cBhvr>
                                        <p:cTn id="143" dur="500"/>
                                        <p:tgtEl>
                                          <p:spTgt spid="48"/>
                                        </p:tgtEl>
                                      </p:cBhvr>
                                    </p:animEffect>
                                  </p:childTnLst>
                                </p:cTn>
                              </p:par>
                            </p:childTnLst>
                          </p:cTn>
                        </p:par>
                        <p:par>
                          <p:cTn id="144" fill="hold">
                            <p:stCondLst>
                              <p:cond delay="1000"/>
                            </p:stCondLst>
                            <p:childTnLst>
                              <p:par>
                                <p:cTn id="145" presetID="22" presetClass="entr" presetSubtype="8" fill="hold" nodeType="afterEffect">
                                  <p:stCondLst>
                                    <p:cond delay="0"/>
                                  </p:stCondLst>
                                  <p:childTnLst>
                                    <p:set>
                                      <p:cBhvr>
                                        <p:cTn id="146" dur="1" fill="hold">
                                          <p:stCondLst>
                                            <p:cond delay="0"/>
                                          </p:stCondLst>
                                        </p:cTn>
                                        <p:tgtEl>
                                          <p:spTgt spid="50"/>
                                        </p:tgtEl>
                                        <p:attrNameLst>
                                          <p:attrName>style.visibility</p:attrName>
                                        </p:attrNameLst>
                                      </p:cBhvr>
                                      <p:to>
                                        <p:strVal val="visible"/>
                                      </p:to>
                                    </p:set>
                                    <p:animEffect transition="in" filter="wipe(left)">
                                      <p:cBhvr>
                                        <p:cTn id="147" dur="500"/>
                                        <p:tgtEl>
                                          <p:spTgt spid="50"/>
                                        </p:tgtEl>
                                      </p:cBhvr>
                                    </p:animEffect>
                                  </p:childTnLst>
                                </p:cTn>
                              </p:par>
                            </p:childTnLst>
                          </p:cTn>
                        </p:par>
                        <p:par>
                          <p:cTn id="148" fill="hold">
                            <p:stCondLst>
                              <p:cond delay="1500"/>
                            </p:stCondLst>
                            <p:childTnLst>
                              <p:par>
                                <p:cTn id="149" presetID="41" presetClass="entr" presetSubtype="0" fill="hold" grpId="0" nodeType="afterEffect">
                                  <p:stCondLst>
                                    <p:cond delay="0"/>
                                  </p:stCondLst>
                                  <p:iterate type="lt">
                                    <p:tmPct val="10000"/>
                                  </p:iterate>
                                  <p:childTnLst>
                                    <p:set>
                                      <p:cBhvr>
                                        <p:cTn id="150" dur="1" fill="hold">
                                          <p:stCondLst>
                                            <p:cond delay="0"/>
                                          </p:stCondLst>
                                        </p:cTn>
                                        <p:tgtEl>
                                          <p:spTgt spid="49"/>
                                        </p:tgtEl>
                                        <p:attrNameLst>
                                          <p:attrName>style.visibility</p:attrName>
                                        </p:attrNameLst>
                                      </p:cBhvr>
                                      <p:to>
                                        <p:strVal val="visible"/>
                                      </p:to>
                                    </p:set>
                                    <p:anim calcmode="lin" valueType="num">
                                      <p:cBhvr>
                                        <p:cTn id="151" dur="500" fill="hold"/>
                                        <p:tgtEl>
                                          <p:spTgt spid="49"/>
                                        </p:tgtEl>
                                        <p:attrNameLst>
                                          <p:attrName>ppt_x</p:attrName>
                                        </p:attrNameLst>
                                      </p:cBhvr>
                                      <p:tavLst>
                                        <p:tav tm="0">
                                          <p:val>
                                            <p:strVal val="#ppt_x"/>
                                          </p:val>
                                        </p:tav>
                                        <p:tav tm="50000">
                                          <p:val>
                                            <p:strVal val="#ppt_x+.1"/>
                                          </p:val>
                                        </p:tav>
                                        <p:tav tm="100000">
                                          <p:val>
                                            <p:strVal val="#ppt_x"/>
                                          </p:val>
                                        </p:tav>
                                      </p:tavLst>
                                    </p:anim>
                                    <p:anim calcmode="lin" valueType="num">
                                      <p:cBhvr>
                                        <p:cTn id="152" dur="500" fill="hold"/>
                                        <p:tgtEl>
                                          <p:spTgt spid="49"/>
                                        </p:tgtEl>
                                        <p:attrNameLst>
                                          <p:attrName>ppt_y</p:attrName>
                                        </p:attrNameLst>
                                      </p:cBhvr>
                                      <p:tavLst>
                                        <p:tav tm="0">
                                          <p:val>
                                            <p:strVal val="#ppt_y"/>
                                          </p:val>
                                        </p:tav>
                                        <p:tav tm="100000">
                                          <p:val>
                                            <p:strVal val="#ppt_y"/>
                                          </p:val>
                                        </p:tav>
                                      </p:tavLst>
                                    </p:anim>
                                    <p:anim calcmode="lin" valueType="num">
                                      <p:cBhvr>
                                        <p:cTn id="153" dur="500" fill="hold"/>
                                        <p:tgtEl>
                                          <p:spTgt spid="49"/>
                                        </p:tgtEl>
                                        <p:attrNameLst>
                                          <p:attrName>ppt_h</p:attrName>
                                        </p:attrNameLst>
                                      </p:cBhvr>
                                      <p:tavLst>
                                        <p:tav tm="0">
                                          <p:val>
                                            <p:strVal val="#ppt_h/10"/>
                                          </p:val>
                                        </p:tav>
                                        <p:tav tm="50000">
                                          <p:val>
                                            <p:strVal val="#ppt_h+.01"/>
                                          </p:val>
                                        </p:tav>
                                        <p:tav tm="100000">
                                          <p:val>
                                            <p:strVal val="#ppt_h"/>
                                          </p:val>
                                        </p:tav>
                                      </p:tavLst>
                                    </p:anim>
                                    <p:anim calcmode="lin" valueType="num">
                                      <p:cBhvr>
                                        <p:cTn id="154" dur="500" fill="hold"/>
                                        <p:tgtEl>
                                          <p:spTgt spid="49"/>
                                        </p:tgtEl>
                                        <p:attrNameLst>
                                          <p:attrName>ppt_w</p:attrName>
                                        </p:attrNameLst>
                                      </p:cBhvr>
                                      <p:tavLst>
                                        <p:tav tm="0">
                                          <p:val>
                                            <p:strVal val="#ppt_w/10"/>
                                          </p:val>
                                        </p:tav>
                                        <p:tav tm="50000">
                                          <p:val>
                                            <p:strVal val="#ppt_w+.01"/>
                                          </p:val>
                                        </p:tav>
                                        <p:tav tm="100000">
                                          <p:val>
                                            <p:strVal val="#ppt_w"/>
                                          </p:val>
                                        </p:tav>
                                      </p:tavLst>
                                    </p:anim>
                                    <p:animEffect transition="in" filter="fade">
                                      <p:cBhvr>
                                        <p:cTn id="155" dur="500" tmFilter="0,0; .5, 1; 1, 1"/>
                                        <p:tgtEl>
                                          <p:spTgt spid="49"/>
                                        </p:tgtEl>
                                      </p:cBhvr>
                                    </p:animEffect>
                                  </p:childTnLst>
                                </p:cTn>
                              </p:par>
                            </p:childTnLst>
                          </p:cTn>
                        </p:par>
                        <p:par>
                          <p:cTn id="156" fill="hold">
                            <p:stCondLst>
                              <p:cond delay="2600"/>
                            </p:stCondLst>
                            <p:childTnLst>
                              <p:par>
                                <p:cTn id="157" presetID="22" presetClass="entr" presetSubtype="8" fill="hold" nodeType="after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wipe(left)">
                                      <p:cBhvr>
                                        <p:cTn id="159" dur="500"/>
                                        <p:tgtEl>
                                          <p:spTgt spid="51"/>
                                        </p:tgtEl>
                                      </p:cBhvr>
                                    </p:animEffect>
                                  </p:childTnLst>
                                </p:cTn>
                              </p:par>
                            </p:childTnLst>
                          </p:cTn>
                        </p:par>
                        <p:par>
                          <p:cTn id="160" fill="hold">
                            <p:stCondLst>
                              <p:cond delay="3100"/>
                            </p:stCondLst>
                            <p:childTnLst>
                              <p:par>
                                <p:cTn id="161" presetID="41" presetClass="entr" presetSubtype="0" fill="hold" grpId="0" nodeType="afterEffect">
                                  <p:stCondLst>
                                    <p:cond delay="0"/>
                                  </p:stCondLst>
                                  <p:iterate type="lt">
                                    <p:tmPct val="10000"/>
                                  </p:iterate>
                                  <p:childTnLst>
                                    <p:set>
                                      <p:cBhvr>
                                        <p:cTn id="162" dur="1" fill="hold">
                                          <p:stCondLst>
                                            <p:cond delay="0"/>
                                          </p:stCondLst>
                                        </p:cTn>
                                        <p:tgtEl>
                                          <p:spTgt spid="52"/>
                                        </p:tgtEl>
                                        <p:attrNameLst>
                                          <p:attrName>style.visibility</p:attrName>
                                        </p:attrNameLst>
                                      </p:cBhvr>
                                      <p:to>
                                        <p:strVal val="visible"/>
                                      </p:to>
                                    </p:set>
                                    <p:anim calcmode="lin" valueType="num">
                                      <p:cBhvr>
                                        <p:cTn id="163" dur="500" fill="hold"/>
                                        <p:tgtEl>
                                          <p:spTgt spid="52"/>
                                        </p:tgtEl>
                                        <p:attrNameLst>
                                          <p:attrName>ppt_x</p:attrName>
                                        </p:attrNameLst>
                                      </p:cBhvr>
                                      <p:tavLst>
                                        <p:tav tm="0">
                                          <p:val>
                                            <p:strVal val="#ppt_x"/>
                                          </p:val>
                                        </p:tav>
                                        <p:tav tm="50000">
                                          <p:val>
                                            <p:strVal val="#ppt_x+.1"/>
                                          </p:val>
                                        </p:tav>
                                        <p:tav tm="100000">
                                          <p:val>
                                            <p:strVal val="#ppt_x"/>
                                          </p:val>
                                        </p:tav>
                                      </p:tavLst>
                                    </p:anim>
                                    <p:anim calcmode="lin" valueType="num">
                                      <p:cBhvr>
                                        <p:cTn id="164" dur="500" fill="hold"/>
                                        <p:tgtEl>
                                          <p:spTgt spid="52"/>
                                        </p:tgtEl>
                                        <p:attrNameLst>
                                          <p:attrName>ppt_y</p:attrName>
                                        </p:attrNameLst>
                                      </p:cBhvr>
                                      <p:tavLst>
                                        <p:tav tm="0">
                                          <p:val>
                                            <p:strVal val="#ppt_y"/>
                                          </p:val>
                                        </p:tav>
                                        <p:tav tm="100000">
                                          <p:val>
                                            <p:strVal val="#ppt_y"/>
                                          </p:val>
                                        </p:tav>
                                      </p:tavLst>
                                    </p:anim>
                                    <p:anim calcmode="lin" valueType="num">
                                      <p:cBhvr>
                                        <p:cTn id="165" dur="500" fill="hold"/>
                                        <p:tgtEl>
                                          <p:spTgt spid="52"/>
                                        </p:tgtEl>
                                        <p:attrNameLst>
                                          <p:attrName>ppt_h</p:attrName>
                                        </p:attrNameLst>
                                      </p:cBhvr>
                                      <p:tavLst>
                                        <p:tav tm="0">
                                          <p:val>
                                            <p:strVal val="#ppt_h/10"/>
                                          </p:val>
                                        </p:tav>
                                        <p:tav tm="50000">
                                          <p:val>
                                            <p:strVal val="#ppt_h+.01"/>
                                          </p:val>
                                        </p:tav>
                                        <p:tav tm="100000">
                                          <p:val>
                                            <p:strVal val="#ppt_h"/>
                                          </p:val>
                                        </p:tav>
                                      </p:tavLst>
                                    </p:anim>
                                    <p:anim calcmode="lin" valueType="num">
                                      <p:cBhvr>
                                        <p:cTn id="166" dur="500" fill="hold"/>
                                        <p:tgtEl>
                                          <p:spTgt spid="52"/>
                                        </p:tgtEl>
                                        <p:attrNameLst>
                                          <p:attrName>ppt_w</p:attrName>
                                        </p:attrNameLst>
                                      </p:cBhvr>
                                      <p:tavLst>
                                        <p:tav tm="0">
                                          <p:val>
                                            <p:strVal val="#ppt_w/10"/>
                                          </p:val>
                                        </p:tav>
                                        <p:tav tm="50000">
                                          <p:val>
                                            <p:strVal val="#ppt_w+.01"/>
                                          </p:val>
                                        </p:tav>
                                        <p:tav tm="100000">
                                          <p:val>
                                            <p:strVal val="#ppt_w"/>
                                          </p:val>
                                        </p:tav>
                                      </p:tavLst>
                                    </p:anim>
                                    <p:animEffect transition="in" filter="fade">
                                      <p:cBhvr>
                                        <p:cTn id="167" dur="500" tmFilter="0,0; .5, 1; 1, 1"/>
                                        <p:tgtEl>
                                          <p:spTgt spid="52"/>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nodeType="clickEffect">
                                  <p:stCondLst>
                                    <p:cond delay="0"/>
                                  </p:stCondLst>
                                  <p:childTnLst>
                                    <p:set>
                                      <p:cBhvr>
                                        <p:cTn id="171" dur="1" fill="hold">
                                          <p:stCondLst>
                                            <p:cond delay="0"/>
                                          </p:stCondLst>
                                        </p:cTn>
                                        <p:tgtEl>
                                          <p:spTgt spid="61"/>
                                        </p:tgtEl>
                                        <p:attrNameLst>
                                          <p:attrName>style.visibility</p:attrName>
                                        </p:attrNameLst>
                                      </p:cBhvr>
                                      <p:to>
                                        <p:strVal val="visible"/>
                                      </p:to>
                                    </p:set>
                                    <p:animEffect transition="in" filter="wipe(left)">
                                      <p:cBhvr>
                                        <p:cTn id="172" dur="500"/>
                                        <p:tgtEl>
                                          <p:spTgt spid="61"/>
                                        </p:tgtEl>
                                      </p:cBhvr>
                                    </p:animEffect>
                                  </p:childTnLst>
                                </p:cTn>
                              </p:par>
                            </p:childTnLst>
                          </p:cTn>
                        </p:par>
                        <p:par>
                          <p:cTn id="173" fill="hold">
                            <p:stCondLst>
                              <p:cond delay="500"/>
                            </p:stCondLst>
                            <p:childTnLst>
                              <p:par>
                                <p:cTn id="174" presetID="22" presetClass="entr" presetSubtype="1" fill="hold" nodeType="afterEffect">
                                  <p:stCondLst>
                                    <p:cond delay="0"/>
                                  </p:stCondLst>
                                  <p:childTnLst>
                                    <p:set>
                                      <p:cBhvr>
                                        <p:cTn id="175" dur="1" fill="hold">
                                          <p:stCondLst>
                                            <p:cond delay="0"/>
                                          </p:stCondLst>
                                        </p:cTn>
                                        <p:tgtEl>
                                          <p:spTgt spid="62"/>
                                        </p:tgtEl>
                                        <p:attrNameLst>
                                          <p:attrName>style.visibility</p:attrName>
                                        </p:attrNameLst>
                                      </p:cBhvr>
                                      <p:to>
                                        <p:strVal val="visible"/>
                                      </p:to>
                                    </p:set>
                                    <p:animEffect transition="in" filter="wipe(up)">
                                      <p:cBhvr>
                                        <p:cTn id="176" dur="500"/>
                                        <p:tgtEl>
                                          <p:spTgt spid="62"/>
                                        </p:tgtEl>
                                      </p:cBhvr>
                                    </p:animEffect>
                                  </p:childTnLst>
                                </p:cTn>
                              </p:par>
                            </p:childTnLst>
                          </p:cTn>
                        </p:par>
                        <p:par>
                          <p:cTn id="177" fill="hold">
                            <p:stCondLst>
                              <p:cond delay="1000"/>
                            </p:stCondLst>
                            <p:childTnLst>
                              <p:par>
                                <p:cTn id="178" presetID="22" presetClass="entr" presetSubtype="8" fill="hold" nodeType="afterEffect">
                                  <p:stCondLst>
                                    <p:cond delay="0"/>
                                  </p:stCondLst>
                                  <p:childTnLst>
                                    <p:set>
                                      <p:cBhvr>
                                        <p:cTn id="179" dur="1" fill="hold">
                                          <p:stCondLst>
                                            <p:cond delay="0"/>
                                          </p:stCondLst>
                                        </p:cTn>
                                        <p:tgtEl>
                                          <p:spTgt spid="64"/>
                                        </p:tgtEl>
                                        <p:attrNameLst>
                                          <p:attrName>style.visibility</p:attrName>
                                        </p:attrNameLst>
                                      </p:cBhvr>
                                      <p:to>
                                        <p:strVal val="visible"/>
                                      </p:to>
                                    </p:set>
                                    <p:animEffect transition="in" filter="wipe(left)">
                                      <p:cBhvr>
                                        <p:cTn id="180" dur="500"/>
                                        <p:tgtEl>
                                          <p:spTgt spid="64"/>
                                        </p:tgtEl>
                                      </p:cBhvr>
                                    </p:animEffect>
                                  </p:childTnLst>
                                </p:cTn>
                              </p:par>
                            </p:childTnLst>
                          </p:cTn>
                        </p:par>
                        <p:par>
                          <p:cTn id="181" fill="hold">
                            <p:stCondLst>
                              <p:cond delay="1500"/>
                            </p:stCondLst>
                            <p:childTnLst>
                              <p:par>
                                <p:cTn id="182" presetID="41" presetClass="entr" presetSubtype="0" fill="hold" grpId="0" nodeType="afterEffect">
                                  <p:stCondLst>
                                    <p:cond delay="0"/>
                                  </p:stCondLst>
                                  <p:iterate type="lt">
                                    <p:tmPct val="10000"/>
                                  </p:iterate>
                                  <p:childTnLst>
                                    <p:set>
                                      <p:cBhvr>
                                        <p:cTn id="183" dur="1" fill="hold">
                                          <p:stCondLst>
                                            <p:cond delay="0"/>
                                          </p:stCondLst>
                                        </p:cTn>
                                        <p:tgtEl>
                                          <p:spTgt spid="63"/>
                                        </p:tgtEl>
                                        <p:attrNameLst>
                                          <p:attrName>style.visibility</p:attrName>
                                        </p:attrNameLst>
                                      </p:cBhvr>
                                      <p:to>
                                        <p:strVal val="visible"/>
                                      </p:to>
                                    </p:set>
                                    <p:anim calcmode="lin" valueType="num">
                                      <p:cBhvr>
                                        <p:cTn id="184"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185" dur="500" fill="hold"/>
                                        <p:tgtEl>
                                          <p:spTgt spid="63"/>
                                        </p:tgtEl>
                                        <p:attrNameLst>
                                          <p:attrName>ppt_y</p:attrName>
                                        </p:attrNameLst>
                                      </p:cBhvr>
                                      <p:tavLst>
                                        <p:tav tm="0">
                                          <p:val>
                                            <p:strVal val="#ppt_y"/>
                                          </p:val>
                                        </p:tav>
                                        <p:tav tm="100000">
                                          <p:val>
                                            <p:strVal val="#ppt_y"/>
                                          </p:val>
                                        </p:tav>
                                      </p:tavLst>
                                    </p:anim>
                                    <p:anim calcmode="lin" valueType="num">
                                      <p:cBhvr>
                                        <p:cTn id="186"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187"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188" dur="500" tmFilter="0,0; .5, 1; 1, 1"/>
                                        <p:tgtEl>
                                          <p:spTgt spid="63"/>
                                        </p:tgtEl>
                                      </p:cBhvr>
                                    </p:animEffect>
                                  </p:childTnLst>
                                </p:cTn>
                              </p:par>
                            </p:childTnLst>
                          </p:cTn>
                        </p:par>
                        <p:par>
                          <p:cTn id="189" fill="hold">
                            <p:stCondLst>
                              <p:cond delay="2450"/>
                            </p:stCondLst>
                            <p:childTnLst>
                              <p:par>
                                <p:cTn id="190" presetID="22" presetClass="entr" presetSubtype="8" fill="hold" nodeType="afterEffect">
                                  <p:stCondLst>
                                    <p:cond delay="0"/>
                                  </p:stCondLst>
                                  <p:childTnLst>
                                    <p:set>
                                      <p:cBhvr>
                                        <p:cTn id="191" dur="1" fill="hold">
                                          <p:stCondLst>
                                            <p:cond delay="0"/>
                                          </p:stCondLst>
                                        </p:cTn>
                                        <p:tgtEl>
                                          <p:spTgt spid="65"/>
                                        </p:tgtEl>
                                        <p:attrNameLst>
                                          <p:attrName>style.visibility</p:attrName>
                                        </p:attrNameLst>
                                      </p:cBhvr>
                                      <p:to>
                                        <p:strVal val="visible"/>
                                      </p:to>
                                    </p:set>
                                    <p:animEffect transition="in" filter="wipe(left)">
                                      <p:cBhvr>
                                        <p:cTn id="192" dur="500"/>
                                        <p:tgtEl>
                                          <p:spTgt spid="65"/>
                                        </p:tgtEl>
                                      </p:cBhvr>
                                    </p:animEffect>
                                  </p:childTnLst>
                                </p:cTn>
                              </p:par>
                            </p:childTnLst>
                          </p:cTn>
                        </p:par>
                        <p:par>
                          <p:cTn id="193" fill="hold">
                            <p:stCondLst>
                              <p:cond delay="2950"/>
                            </p:stCondLst>
                            <p:childTnLst>
                              <p:par>
                                <p:cTn id="194" presetID="41" presetClass="entr" presetSubtype="0" fill="hold" grpId="0" nodeType="afterEffect">
                                  <p:stCondLst>
                                    <p:cond delay="0"/>
                                  </p:stCondLst>
                                  <p:iterate type="lt">
                                    <p:tmPct val="10000"/>
                                  </p:iterate>
                                  <p:childTnLst>
                                    <p:set>
                                      <p:cBhvr>
                                        <p:cTn id="195" dur="1" fill="hold">
                                          <p:stCondLst>
                                            <p:cond delay="0"/>
                                          </p:stCondLst>
                                        </p:cTn>
                                        <p:tgtEl>
                                          <p:spTgt spid="66"/>
                                        </p:tgtEl>
                                        <p:attrNameLst>
                                          <p:attrName>style.visibility</p:attrName>
                                        </p:attrNameLst>
                                      </p:cBhvr>
                                      <p:to>
                                        <p:strVal val="visible"/>
                                      </p:to>
                                    </p:set>
                                    <p:anim calcmode="lin" valueType="num">
                                      <p:cBhvr>
                                        <p:cTn id="196" dur="500" fill="hold"/>
                                        <p:tgtEl>
                                          <p:spTgt spid="66"/>
                                        </p:tgtEl>
                                        <p:attrNameLst>
                                          <p:attrName>ppt_x</p:attrName>
                                        </p:attrNameLst>
                                      </p:cBhvr>
                                      <p:tavLst>
                                        <p:tav tm="0">
                                          <p:val>
                                            <p:strVal val="#ppt_x"/>
                                          </p:val>
                                        </p:tav>
                                        <p:tav tm="50000">
                                          <p:val>
                                            <p:strVal val="#ppt_x+.1"/>
                                          </p:val>
                                        </p:tav>
                                        <p:tav tm="100000">
                                          <p:val>
                                            <p:strVal val="#ppt_x"/>
                                          </p:val>
                                        </p:tav>
                                      </p:tavLst>
                                    </p:anim>
                                    <p:anim calcmode="lin" valueType="num">
                                      <p:cBhvr>
                                        <p:cTn id="197" dur="500" fill="hold"/>
                                        <p:tgtEl>
                                          <p:spTgt spid="66"/>
                                        </p:tgtEl>
                                        <p:attrNameLst>
                                          <p:attrName>ppt_y</p:attrName>
                                        </p:attrNameLst>
                                      </p:cBhvr>
                                      <p:tavLst>
                                        <p:tav tm="0">
                                          <p:val>
                                            <p:strVal val="#ppt_y"/>
                                          </p:val>
                                        </p:tav>
                                        <p:tav tm="100000">
                                          <p:val>
                                            <p:strVal val="#ppt_y"/>
                                          </p:val>
                                        </p:tav>
                                      </p:tavLst>
                                    </p:anim>
                                    <p:anim calcmode="lin" valueType="num">
                                      <p:cBhvr>
                                        <p:cTn id="198" dur="500" fill="hold"/>
                                        <p:tgtEl>
                                          <p:spTgt spid="66"/>
                                        </p:tgtEl>
                                        <p:attrNameLst>
                                          <p:attrName>ppt_h</p:attrName>
                                        </p:attrNameLst>
                                      </p:cBhvr>
                                      <p:tavLst>
                                        <p:tav tm="0">
                                          <p:val>
                                            <p:strVal val="#ppt_h/10"/>
                                          </p:val>
                                        </p:tav>
                                        <p:tav tm="50000">
                                          <p:val>
                                            <p:strVal val="#ppt_h+.01"/>
                                          </p:val>
                                        </p:tav>
                                        <p:tav tm="100000">
                                          <p:val>
                                            <p:strVal val="#ppt_h"/>
                                          </p:val>
                                        </p:tav>
                                      </p:tavLst>
                                    </p:anim>
                                    <p:anim calcmode="lin" valueType="num">
                                      <p:cBhvr>
                                        <p:cTn id="199" dur="500" fill="hold"/>
                                        <p:tgtEl>
                                          <p:spTgt spid="66"/>
                                        </p:tgtEl>
                                        <p:attrNameLst>
                                          <p:attrName>ppt_w</p:attrName>
                                        </p:attrNameLst>
                                      </p:cBhvr>
                                      <p:tavLst>
                                        <p:tav tm="0">
                                          <p:val>
                                            <p:strVal val="#ppt_w/10"/>
                                          </p:val>
                                        </p:tav>
                                        <p:tav tm="50000">
                                          <p:val>
                                            <p:strVal val="#ppt_w+.01"/>
                                          </p:val>
                                        </p:tav>
                                        <p:tav tm="100000">
                                          <p:val>
                                            <p:strVal val="#ppt_w"/>
                                          </p:val>
                                        </p:tav>
                                      </p:tavLst>
                                    </p:anim>
                                    <p:animEffect transition="in" filter="fade">
                                      <p:cBhvr>
                                        <p:cTn id="200" dur="500" tmFilter="0,0; .5, 1; 1, 1"/>
                                        <p:tgtEl>
                                          <p:spTgt spid="66"/>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nodeType="clickEffect">
                                  <p:stCondLst>
                                    <p:cond delay="0"/>
                                  </p:stCondLst>
                                  <p:childTnLst>
                                    <p:set>
                                      <p:cBhvr>
                                        <p:cTn id="204" dur="1" fill="hold">
                                          <p:stCondLst>
                                            <p:cond delay="0"/>
                                          </p:stCondLst>
                                        </p:cTn>
                                        <p:tgtEl>
                                          <p:spTgt spid="74"/>
                                        </p:tgtEl>
                                        <p:attrNameLst>
                                          <p:attrName>style.visibility</p:attrName>
                                        </p:attrNameLst>
                                      </p:cBhvr>
                                      <p:to>
                                        <p:strVal val="visible"/>
                                      </p:to>
                                    </p:set>
                                    <p:animEffect transition="in" filter="wipe(left)">
                                      <p:cBhvr>
                                        <p:cTn id="205" dur="500"/>
                                        <p:tgtEl>
                                          <p:spTgt spid="74"/>
                                        </p:tgtEl>
                                      </p:cBhvr>
                                    </p:animEffect>
                                  </p:childTnLst>
                                </p:cTn>
                              </p:par>
                            </p:childTnLst>
                          </p:cTn>
                        </p:par>
                        <p:par>
                          <p:cTn id="206" fill="hold">
                            <p:stCondLst>
                              <p:cond delay="500"/>
                            </p:stCondLst>
                            <p:childTnLst>
                              <p:par>
                                <p:cTn id="207" presetID="22" presetClass="entr" presetSubtype="4" fill="hold" nodeType="afterEffect">
                                  <p:stCondLst>
                                    <p:cond delay="0"/>
                                  </p:stCondLst>
                                  <p:childTnLst>
                                    <p:set>
                                      <p:cBhvr>
                                        <p:cTn id="208" dur="1" fill="hold">
                                          <p:stCondLst>
                                            <p:cond delay="0"/>
                                          </p:stCondLst>
                                        </p:cTn>
                                        <p:tgtEl>
                                          <p:spTgt spid="75"/>
                                        </p:tgtEl>
                                        <p:attrNameLst>
                                          <p:attrName>style.visibility</p:attrName>
                                        </p:attrNameLst>
                                      </p:cBhvr>
                                      <p:to>
                                        <p:strVal val="visible"/>
                                      </p:to>
                                    </p:set>
                                    <p:animEffect transition="in" filter="wipe(down)">
                                      <p:cBhvr>
                                        <p:cTn id="209" dur="500"/>
                                        <p:tgtEl>
                                          <p:spTgt spid="75"/>
                                        </p:tgtEl>
                                      </p:cBhvr>
                                    </p:animEffect>
                                  </p:childTnLst>
                                </p:cTn>
                              </p:par>
                            </p:childTnLst>
                          </p:cTn>
                        </p:par>
                        <p:par>
                          <p:cTn id="210" fill="hold">
                            <p:stCondLst>
                              <p:cond delay="1000"/>
                            </p:stCondLst>
                            <p:childTnLst>
                              <p:par>
                                <p:cTn id="211" presetID="22" presetClass="entr" presetSubtype="8" fill="hold" nodeType="afterEffect">
                                  <p:stCondLst>
                                    <p:cond delay="0"/>
                                  </p:stCondLst>
                                  <p:childTnLst>
                                    <p:set>
                                      <p:cBhvr>
                                        <p:cTn id="212" dur="1" fill="hold">
                                          <p:stCondLst>
                                            <p:cond delay="0"/>
                                          </p:stCondLst>
                                        </p:cTn>
                                        <p:tgtEl>
                                          <p:spTgt spid="77"/>
                                        </p:tgtEl>
                                        <p:attrNameLst>
                                          <p:attrName>style.visibility</p:attrName>
                                        </p:attrNameLst>
                                      </p:cBhvr>
                                      <p:to>
                                        <p:strVal val="visible"/>
                                      </p:to>
                                    </p:set>
                                    <p:animEffect transition="in" filter="wipe(left)">
                                      <p:cBhvr>
                                        <p:cTn id="213" dur="500"/>
                                        <p:tgtEl>
                                          <p:spTgt spid="77"/>
                                        </p:tgtEl>
                                      </p:cBhvr>
                                    </p:animEffect>
                                  </p:childTnLst>
                                </p:cTn>
                              </p:par>
                            </p:childTnLst>
                          </p:cTn>
                        </p:par>
                        <p:par>
                          <p:cTn id="214" fill="hold">
                            <p:stCondLst>
                              <p:cond delay="1500"/>
                            </p:stCondLst>
                            <p:childTnLst>
                              <p:par>
                                <p:cTn id="215" presetID="41" presetClass="entr" presetSubtype="0" fill="hold" grpId="0" nodeType="afterEffect">
                                  <p:stCondLst>
                                    <p:cond delay="0"/>
                                  </p:stCondLst>
                                  <p:iterate type="lt">
                                    <p:tmPct val="10000"/>
                                  </p:iterate>
                                  <p:childTnLst>
                                    <p:set>
                                      <p:cBhvr>
                                        <p:cTn id="216" dur="1" fill="hold">
                                          <p:stCondLst>
                                            <p:cond delay="0"/>
                                          </p:stCondLst>
                                        </p:cTn>
                                        <p:tgtEl>
                                          <p:spTgt spid="76"/>
                                        </p:tgtEl>
                                        <p:attrNameLst>
                                          <p:attrName>style.visibility</p:attrName>
                                        </p:attrNameLst>
                                      </p:cBhvr>
                                      <p:to>
                                        <p:strVal val="visible"/>
                                      </p:to>
                                    </p:set>
                                    <p:anim calcmode="lin" valueType="num">
                                      <p:cBhvr>
                                        <p:cTn id="217" dur="500" fill="hold"/>
                                        <p:tgtEl>
                                          <p:spTgt spid="76"/>
                                        </p:tgtEl>
                                        <p:attrNameLst>
                                          <p:attrName>ppt_x</p:attrName>
                                        </p:attrNameLst>
                                      </p:cBhvr>
                                      <p:tavLst>
                                        <p:tav tm="0">
                                          <p:val>
                                            <p:strVal val="#ppt_x"/>
                                          </p:val>
                                        </p:tav>
                                        <p:tav tm="50000">
                                          <p:val>
                                            <p:strVal val="#ppt_x+.1"/>
                                          </p:val>
                                        </p:tav>
                                        <p:tav tm="100000">
                                          <p:val>
                                            <p:strVal val="#ppt_x"/>
                                          </p:val>
                                        </p:tav>
                                      </p:tavLst>
                                    </p:anim>
                                    <p:anim calcmode="lin" valueType="num">
                                      <p:cBhvr>
                                        <p:cTn id="218" dur="500" fill="hold"/>
                                        <p:tgtEl>
                                          <p:spTgt spid="76"/>
                                        </p:tgtEl>
                                        <p:attrNameLst>
                                          <p:attrName>ppt_y</p:attrName>
                                        </p:attrNameLst>
                                      </p:cBhvr>
                                      <p:tavLst>
                                        <p:tav tm="0">
                                          <p:val>
                                            <p:strVal val="#ppt_y"/>
                                          </p:val>
                                        </p:tav>
                                        <p:tav tm="100000">
                                          <p:val>
                                            <p:strVal val="#ppt_y"/>
                                          </p:val>
                                        </p:tav>
                                      </p:tavLst>
                                    </p:anim>
                                    <p:anim calcmode="lin" valueType="num">
                                      <p:cBhvr>
                                        <p:cTn id="219" dur="500" fill="hold"/>
                                        <p:tgtEl>
                                          <p:spTgt spid="76"/>
                                        </p:tgtEl>
                                        <p:attrNameLst>
                                          <p:attrName>ppt_h</p:attrName>
                                        </p:attrNameLst>
                                      </p:cBhvr>
                                      <p:tavLst>
                                        <p:tav tm="0">
                                          <p:val>
                                            <p:strVal val="#ppt_h/10"/>
                                          </p:val>
                                        </p:tav>
                                        <p:tav tm="50000">
                                          <p:val>
                                            <p:strVal val="#ppt_h+.01"/>
                                          </p:val>
                                        </p:tav>
                                        <p:tav tm="100000">
                                          <p:val>
                                            <p:strVal val="#ppt_h"/>
                                          </p:val>
                                        </p:tav>
                                      </p:tavLst>
                                    </p:anim>
                                    <p:anim calcmode="lin" valueType="num">
                                      <p:cBhvr>
                                        <p:cTn id="220" dur="500" fill="hold"/>
                                        <p:tgtEl>
                                          <p:spTgt spid="76"/>
                                        </p:tgtEl>
                                        <p:attrNameLst>
                                          <p:attrName>ppt_w</p:attrName>
                                        </p:attrNameLst>
                                      </p:cBhvr>
                                      <p:tavLst>
                                        <p:tav tm="0">
                                          <p:val>
                                            <p:strVal val="#ppt_w/10"/>
                                          </p:val>
                                        </p:tav>
                                        <p:tav tm="50000">
                                          <p:val>
                                            <p:strVal val="#ppt_w+.01"/>
                                          </p:val>
                                        </p:tav>
                                        <p:tav tm="100000">
                                          <p:val>
                                            <p:strVal val="#ppt_w"/>
                                          </p:val>
                                        </p:tav>
                                      </p:tavLst>
                                    </p:anim>
                                    <p:animEffect transition="in" filter="fade">
                                      <p:cBhvr>
                                        <p:cTn id="221" dur="500" tmFilter="0,0; .5, 1; 1, 1"/>
                                        <p:tgtEl>
                                          <p:spTgt spid="76"/>
                                        </p:tgtEl>
                                      </p:cBhvr>
                                    </p:animEffect>
                                  </p:childTnLst>
                                </p:cTn>
                              </p:par>
                            </p:childTnLst>
                          </p:cTn>
                        </p:par>
                        <p:par>
                          <p:cTn id="222" fill="hold">
                            <p:stCondLst>
                              <p:cond delay="2450"/>
                            </p:stCondLst>
                            <p:childTnLst>
                              <p:par>
                                <p:cTn id="223" presetID="22" presetClass="entr" presetSubtype="8" fill="hold" nodeType="afterEffect">
                                  <p:stCondLst>
                                    <p:cond delay="0"/>
                                  </p:stCondLst>
                                  <p:childTnLst>
                                    <p:set>
                                      <p:cBhvr>
                                        <p:cTn id="224" dur="1" fill="hold">
                                          <p:stCondLst>
                                            <p:cond delay="0"/>
                                          </p:stCondLst>
                                        </p:cTn>
                                        <p:tgtEl>
                                          <p:spTgt spid="78"/>
                                        </p:tgtEl>
                                        <p:attrNameLst>
                                          <p:attrName>style.visibility</p:attrName>
                                        </p:attrNameLst>
                                      </p:cBhvr>
                                      <p:to>
                                        <p:strVal val="visible"/>
                                      </p:to>
                                    </p:set>
                                    <p:animEffect transition="in" filter="wipe(left)">
                                      <p:cBhvr>
                                        <p:cTn id="225" dur="500"/>
                                        <p:tgtEl>
                                          <p:spTgt spid="78"/>
                                        </p:tgtEl>
                                      </p:cBhvr>
                                    </p:animEffect>
                                  </p:childTnLst>
                                </p:cTn>
                              </p:par>
                            </p:childTnLst>
                          </p:cTn>
                        </p:par>
                        <p:par>
                          <p:cTn id="226" fill="hold">
                            <p:stCondLst>
                              <p:cond delay="2950"/>
                            </p:stCondLst>
                            <p:childTnLst>
                              <p:par>
                                <p:cTn id="227" presetID="41" presetClass="entr" presetSubtype="0" fill="hold" grpId="0" nodeType="afterEffect">
                                  <p:stCondLst>
                                    <p:cond delay="0"/>
                                  </p:stCondLst>
                                  <p:iterate type="lt">
                                    <p:tmPct val="10000"/>
                                  </p:iterate>
                                  <p:childTnLst>
                                    <p:set>
                                      <p:cBhvr>
                                        <p:cTn id="228" dur="1" fill="hold">
                                          <p:stCondLst>
                                            <p:cond delay="0"/>
                                          </p:stCondLst>
                                        </p:cTn>
                                        <p:tgtEl>
                                          <p:spTgt spid="79"/>
                                        </p:tgtEl>
                                        <p:attrNameLst>
                                          <p:attrName>style.visibility</p:attrName>
                                        </p:attrNameLst>
                                      </p:cBhvr>
                                      <p:to>
                                        <p:strVal val="visible"/>
                                      </p:to>
                                    </p:set>
                                    <p:anim calcmode="lin" valueType="num">
                                      <p:cBhvr>
                                        <p:cTn id="229" dur="500" fill="hold"/>
                                        <p:tgtEl>
                                          <p:spTgt spid="79"/>
                                        </p:tgtEl>
                                        <p:attrNameLst>
                                          <p:attrName>ppt_x</p:attrName>
                                        </p:attrNameLst>
                                      </p:cBhvr>
                                      <p:tavLst>
                                        <p:tav tm="0">
                                          <p:val>
                                            <p:strVal val="#ppt_x"/>
                                          </p:val>
                                        </p:tav>
                                        <p:tav tm="50000">
                                          <p:val>
                                            <p:strVal val="#ppt_x+.1"/>
                                          </p:val>
                                        </p:tav>
                                        <p:tav tm="100000">
                                          <p:val>
                                            <p:strVal val="#ppt_x"/>
                                          </p:val>
                                        </p:tav>
                                      </p:tavLst>
                                    </p:anim>
                                    <p:anim calcmode="lin" valueType="num">
                                      <p:cBhvr>
                                        <p:cTn id="230" dur="500" fill="hold"/>
                                        <p:tgtEl>
                                          <p:spTgt spid="79"/>
                                        </p:tgtEl>
                                        <p:attrNameLst>
                                          <p:attrName>ppt_y</p:attrName>
                                        </p:attrNameLst>
                                      </p:cBhvr>
                                      <p:tavLst>
                                        <p:tav tm="0">
                                          <p:val>
                                            <p:strVal val="#ppt_y"/>
                                          </p:val>
                                        </p:tav>
                                        <p:tav tm="100000">
                                          <p:val>
                                            <p:strVal val="#ppt_y"/>
                                          </p:val>
                                        </p:tav>
                                      </p:tavLst>
                                    </p:anim>
                                    <p:anim calcmode="lin" valueType="num">
                                      <p:cBhvr>
                                        <p:cTn id="231" dur="500" fill="hold"/>
                                        <p:tgtEl>
                                          <p:spTgt spid="79"/>
                                        </p:tgtEl>
                                        <p:attrNameLst>
                                          <p:attrName>ppt_h</p:attrName>
                                        </p:attrNameLst>
                                      </p:cBhvr>
                                      <p:tavLst>
                                        <p:tav tm="0">
                                          <p:val>
                                            <p:strVal val="#ppt_h/10"/>
                                          </p:val>
                                        </p:tav>
                                        <p:tav tm="50000">
                                          <p:val>
                                            <p:strVal val="#ppt_h+.01"/>
                                          </p:val>
                                        </p:tav>
                                        <p:tav tm="100000">
                                          <p:val>
                                            <p:strVal val="#ppt_h"/>
                                          </p:val>
                                        </p:tav>
                                      </p:tavLst>
                                    </p:anim>
                                    <p:anim calcmode="lin" valueType="num">
                                      <p:cBhvr>
                                        <p:cTn id="232" dur="500" fill="hold"/>
                                        <p:tgtEl>
                                          <p:spTgt spid="79"/>
                                        </p:tgtEl>
                                        <p:attrNameLst>
                                          <p:attrName>ppt_w</p:attrName>
                                        </p:attrNameLst>
                                      </p:cBhvr>
                                      <p:tavLst>
                                        <p:tav tm="0">
                                          <p:val>
                                            <p:strVal val="#ppt_w/10"/>
                                          </p:val>
                                        </p:tav>
                                        <p:tav tm="50000">
                                          <p:val>
                                            <p:strVal val="#ppt_w+.01"/>
                                          </p:val>
                                        </p:tav>
                                        <p:tav tm="100000">
                                          <p:val>
                                            <p:strVal val="#ppt_w"/>
                                          </p:val>
                                        </p:tav>
                                      </p:tavLst>
                                    </p:anim>
                                    <p:animEffect transition="in" filter="fade">
                                      <p:cBhvr>
                                        <p:cTn id="233" dur="500" tmFilter="0,0; .5, 1; 1, 1"/>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p:bldP spid="20" grpId="0"/>
      <p:bldP spid="23" grpId="0"/>
      <p:bldP spid="26" grpId="0"/>
      <p:bldP spid="37" grpId="0"/>
      <p:bldP spid="40" grpId="0"/>
      <p:bldP spid="43" grpId="0"/>
      <p:bldP spid="46" grpId="0"/>
      <p:bldP spid="49" grpId="0"/>
      <p:bldP spid="52" grpId="0"/>
      <p:bldP spid="63" grpId="0"/>
      <p:bldP spid="66" grpId="0"/>
      <p:bldP spid="76" grpId="0"/>
      <p:bldP spid="7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E1F11D-19CC-E509-A0E2-21C8B80E5332}"/>
              </a:ext>
            </a:extLst>
          </p:cNvPr>
          <p:cNvSpPr txBox="1"/>
          <p:nvPr/>
        </p:nvSpPr>
        <p:spPr>
          <a:xfrm>
            <a:off x="242595" y="234965"/>
            <a:ext cx="8658809" cy="1200329"/>
          </a:xfrm>
          <a:prstGeom prst="rect">
            <a:avLst/>
          </a:prstGeom>
          <a:noFill/>
        </p:spPr>
        <p:txBody>
          <a:bodyPr wrap="square" rtlCol="0">
            <a:spAutoFit/>
          </a:bodyPr>
          <a:lstStyle/>
          <a:p>
            <a:pPr algn="ctr"/>
            <a:r>
              <a:rPr lang="en-GB" sz="3600" b="1" dirty="0"/>
              <a:t>Match the stories to the AQA GCSE Geography unit</a:t>
            </a:r>
          </a:p>
        </p:txBody>
      </p:sp>
      <p:sp>
        <p:nvSpPr>
          <p:cNvPr id="5" name="Rounded Rectangle 4">
            <a:extLst>
              <a:ext uri="{FF2B5EF4-FFF2-40B4-BE49-F238E27FC236}">
                <a16:creationId xmlns:a16="http://schemas.microsoft.com/office/drawing/2014/main" id="{6F291674-623F-9161-C102-0731F84A1BFF}"/>
              </a:ext>
            </a:extLst>
          </p:cNvPr>
          <p:cNvSpPr/>
          <p:nvPr/>
        </p:nvSpPr>
        <p:spPr>
          <a:xfrm>
            <a:off x="4721572" y="2016429"/>
            <a:ext cx="4286992" cy="674917"/>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The Challenge of Natural Hazards</a:t>
            </a:r>
          </a:p>
        </p:txBody>
      </p:sp>
      <p:sp>
        <p:nvSpPr>
          <p:cNvPr id="6" name="Rounded Rectangle 5">
            <a:extLst>
              <a:ext uri="{FF2B5EF4-FFF2-40B4-BE49-F238E27FC236}">
                <a16:creationId xmlns:a16="http://schemas.microsoft.com/office/drawing/2014/main" id="{AAE4E740-8CE3-89FF-7379-7811358F44E9}"/>
              </a:ext>
            </a:extLst>
          </p:cNvPr>
          <p:cNvSpPr/>
          <p:nvPr/>
        </p:nvSpPr>
        <p:spPr>
          <a:xfrm>
            <a:off x="4721572" y="2750718"/>
            <a:ext cx="4286992" cy="674917"/>
          </a:xfrm>
          <a:prstGeom prst="roundRect">
            <a:avLst/>
          </a:prstGeom>
          <a:solidFill>
            <a:srgbClr val="82A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The Living World</a:t>
            </a:r>
          </a:p>
        </p:txBody>
      </p:sp>
      <p:sp>
        <p:nvSpPr>
          <p:cNvPr id="7" name="Rounded Rectangle 6">
            <a:extLst>
              <a:ext uri="{FF2B5EF4-FFF2-40B4-BE49-F238E27FC236}">
                <a16:creationId xmlns:a16="http://schemas.microsoft.com/office/drawing/2014/main" id="{20DD19D4-4489-9814-8F93-0ADC2698D046}"/>
              </a:ext>
            </a:extLst>
          </p:cNvPr>
          <p:cNvSpPr/>
          <p:nvPr/>
        </p:nvSpPr>
        <p:spPr>
          <a:xfrm>
            <a:off x="4721571" y="3485007"/>
            <a:ext cx="4286992" cy="674917"/>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Physical Landscapes in the UK</a:t>
            </a:r>
          </a:p>
        </p:txBody>
      </p:sp>
      <p:sp>
        <p:nvSpPr>
          <p:cNvPr id="8" name="Rounded Rectangle 7">
            <a:extLst>
              <a:ext uri="{FF2B5EF4-FFF2-40B4-BE49-F238E27FC236}">
                <a16:creationId xmlns:a16="http://schemas.microsoft.com/office/drawing/2014/main" id="{7BC531E1-99F9-1C58-405B-7E082F4EFEBD}"/>
              </a:ext>
            </a:extLst>
          </p:cNvPr>
          <p:cNvSpPr/>
          <p:nvPr/>
        </p:nvSpPr>
        <p:spPr>
          <a:xfrm>
            <a:off x="4721571" y="4219296"/>
            <a:ext cx="4286992" cy="674917"/>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Urban Issues and Challenges</a:t>
            </a:r>
          </a:p>
        </p:txBody>
      </p:sp>
      <p:sp>
        <p:nvSpPr>
          <p:cNvPr id="9" name="Rounded Rectangle 8">
            <a:extLst>
              <a:ext uri="{FF2B5EF4-FFF2-40B4-BE49-F238E27FC236}">
                <a16:creationId xmlns:a16="http://schemas.microsoft.com/office/drawing/2014/main" id="{CFE2D7B9-880F-66C9-C0F4-FB1F2FD00838}"/>
              </a:ext>
            </a:extLst>
          </p:cNvPr>
          <p:cNvSpPr/>
          <p:nvPr/>
        </p:nvSpPr>
        <p:spPr>
          <a:xfrm>
            <a:off x="4721571" y="4965460"/>
            <a:ext cx="4286992" cy="67491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The Changing Economic World</a:t>
            </a:r>
          </a:p>
        </p:txBody>
      </p:sp>
      <p:sp>
        <p:nvSpPr>
          <p:cNvPr id="10" name="Rounded Rectangle 9">
            <a:extLst>
              <a:ext uri="{FF2B5EF4-FFF2-40B4-BE49-F238E27FC236}">
                <a16:creationId xmlns:a16="http://schemas.microsoft.com/office/drawing/2014/main" id="{4FE6E6C9-CCF1-B273-384D-DDF02C5C1FC2}"/>
              </a:ext>
            </a:extLst>
          </p:cNvPr>
          <p:cNvSpPr/>
          <p:nvPr/>
        </p:nvSpPr>
        <p:spPr>
          <a:xfrm>
            <a:off x="4721570" y="5711624"/>
            <a:ext cx="4286992" cy="674917"/>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The Challenge of Resource Management</a:t>
            </a:r>
          </a:p>
        </p:txBody>
      </p:sp>
      <p:sp>
        <p:nvSpPr>
          <p:cNvPr id="12" name="Rounded Rectangle 11">
            <a:extLst>
              <a:ext uri="{FF2B5EF4-FFF2-40B4-BE49-F238E27FC236}">
                <a16:creationId xmlns:a16="http://schemas.microsoft.com/office/drawing/2014/main" id="{76D5460B-334B-40AA-EFFC-3C1AF6BBBE29}"/>
              </a:ext>
            </a:extLst>
          </p:cNvPr>
          <p:cNvSpPr/>
          <p:nvPr/>
        </p:nvSpPr>
        <p:spPr>
          <a:xfrm>
            <a:off x="135437" y="1640666"/>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Lagos: Makoko demolition </a:t>
            </a:r>
          </a:p>
        </p:txBody>
      </p:sp>
      <p:sp>
        <p:nvSpPr>
          <p:cNvPr id="13" name="Rounded Rectangle 12">
            <a:extLst>
              <a:ext uri="{FF2B5EF4-FFF2-40B4-BE49-F238E27FC236}">
                <a16:creationId xmlns:a16="http://schemas.microsoft.com/office/drawing/2014/main" id="{B183A1B4-B003-2C03-31B0-1309BC42E64E}"/>
              </a:ext>
            </a:extLst>
          </p:cNvPr>
          <p:cNvSpPr/>
          <p:nvPr/>
        </p:nvSpPr>
        <p:spPr>
          <a:xfrm>
            <a:off x="135437" y="2374955"/>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UK: Heatwave and drought</a:t>
            </a:r>
          </a:p>
        </p:txBody>
      </p:sp>
      <p:sp>
        <p:nvSpPr>
          <p:cNvPr id="14" name="Rounded Rectangle 13">
            <a:extLst>
              <a:ext uri="{FF2B5EF4-FFF2-40B4-BE49-F238E27FC236}">
                <a16:creationId xmlns:a16="http://schemas.microsoft.com/office/drawing/2014/main" id="{F987FBC6-8EAB-5DA6-819B-CD0D53550922}"/>
              </a:ext>
            </a:extLst>
          </p:cNvPr>
          <p:cNvSpPr/>
          <p:nvPr/>
        </p:nvSpPr>
        <p:spPr>
          <a:xfrm>
            <a:off x="135436" y="3109244"/>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Sunderland: Nissan car factory</a:t>
            </a:r>
          </a:p>
        </p:txBody>
      </p:sp>
      <p:sp>
        <p:nvSpPr>
          <p:cNvPr id="15" name="Rounded Rectangle 14">
            <a:extLst>
              <a:ext uri="{FF2B5EF4-FFF2-40B4-BE49-F238E27FC236}">
                <a16:creationId xmlns:a16="http://schemas.microsoft.com/office/drawing/2014/main" id="{1BAB72F8-4DD5-334B-1D0F-9694BC798D6F}"/>
              </a:ext>
            </a:extLst>
          </p:cNvPr>
          <p:cNvSpPr/>
          <p:nvPr/>
        </p:nvSpPr>
        <p:spPr>
          <a:xfrm>
            <a:off x="135436" y="3843533"/>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Nepal: Glacial collapse</a:t>
            </a:r>
          </a:p>
        </p:txBody>
      </p:sp>
      <p:sp>
        <p:nvSpPr>
          <p:cNvPr id="16" name="Rounded Rectangle 15">
            <a:extLst>
              <a:ext uri="{FF2B5EF4-FFF2-40B4-BE49-F238E27FC236}">
                <a16:creationId xmlns:a16="http://schemas.microsoft.com/office/drawing/2014/main" id="{BCDCC06A-A932-153C-7738-0568F26BC837}"/>
              </a:ext>
            </a:extLst>
          </p:cNvPr>
          <p:cNvSpPr/>
          <p:nvPr/>
        </p:nvSpPr>
        <p:spPr>
          <a:xfrm>
            <a:off x="135436" y="4589697"/>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Amazon rainforest: Falling deforestation</a:t>
            </a:r>
          </a:p>
        </p:txBody>
      </p:sp>
      <p:sp>
        <p:nvSpPr>
          <p:cNvPr id="17" name="Rounded Rectangle 16">
            <a:extLst>
              <a:ext uri="{FF2B5EF4-FFF2-40B4-BE49-F238E27FC236}">
                <a16:creationId xmlns:a16="http://schemas.microsoft.com/office/drawing/2014/main" id="{3E8DCE1E-35A2-4B73-A5FB-2ED9EB8F0CAC}"/>
              </a:ext>
            </a:extLst>
          </p:cNvPr>
          <p:cNvSpPr/>
          <p:nvPr/>
        </p:nvSpPr>
        <p:spPr>
          <a:xfrm>
            <a:off x="135435" y="5335861"/>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Indonesia: Earthquake</a:t>
            </a:r>
          </a:p>
        </p:txBody>
      </p:sp>
      <p:sp>
        <p:nvSpPr>
          <p:cNvPr id="18" name="Rounded Rectangle 17">
            <a:extLst>
              <a:ext uri="{FF2B5EF4-FFF2-40B4-BE49-F238E27FC236}">
                <a16:creationId xmlns:a16="http://schemas.microsoft.com/office/drawing/2014/main" id="{FD8DB6B4-E042-902C-39EB-394CB44ADF97}"/>
              </a:ext>
            </a:extLst>
          </p:cNvPr>
          <p:cNvSpPr/>
          <p:nvPr/>
        </p:nvSpPr>
        <p:spPr>
          <a:xfrm>
            <a:off x="135435" y="6082025"/>
            <a:ext cx="4286992" cy="674917"/>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Holderness: Erosion</a:t>
            </a:r>
          </a:p>
        </p:txBody>
      </p:sp>
    </p:spTree>
    <p:extLst>
      <p:ext uri="{BB962C8B-B14F-4D97-AF65-F5344CB8AC3E}">
        <p14:creationId xmlns:p14="http://schemas.microsoft.com/office/powerpoint/2010/main" val="3420834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95735AC-2948-6E24-14EE-A23FD2895B0A}"/>
              </a:ext>
            </a:extLst>
          </p:cNvPr>
          <p:cNvGraphicFramePr>
            <a:graphicFrameLocks noGrp="1"/>
          </p:cNvGraphicFramePr>
          <p:nvPr>
            <p:extLst>
              <p:ext uri="{D42A27DB-BD31-4B8C-83A1-F6EECF244321}">
                <p14:modId xmlns:p14="http://schemas.microsoft.com/office/powerpoint/2010/main" val="1033033889"/>
              </p:ext>
            </p:extLst>
          </p:nvPr>
        </p:nvGraphicFramePr>
        <p:xfrm>
          <a:off x="277259" y="699022"/>
          <a:ext cx="8589481" cy="5459955"/>
        </p:xfrm>
        <a:graphic>
          <a:graphicData uri="http://schemas.openxmlformats.org/drawingml/2006/table">
            <a:tbl>
              <a:tblPr firstRow="1" bandRow="1">
                <a:tableStyleId>{5C22544A-7EE6-4342-B048-85BDC9FD1C3A}</a:tableStyleId>
              </a:tblPr>
              <a:tblGrid>
                <a:gridCol w="3602515">
                  <a:extLst>
                    <a:ext uri="{9D8B030D-6E8A-4147-A177-3AD203B41FA5}">
                      <a16:colId xmlns:a16="http://schemas.microsoft.com/office/drawing/2014/main" val="2416128171"/>
                    </a:ext>
                  </a:extLst>
                </a:gridCol>
                <a:gridCol w="831161">
                  <a:extLst>
                    <a:ext uri="{9D8B030D-6E8A-4147-A177-3AD203B41FA5}">
                      <a16:colId xmlns:a16="http://schemas.microsoft.com/office/drawing/2014/main" val="1873033344"/>
                    </a:ext>
                  </a:extLst>
                </a:gridCol>
                <a:gridCol w="831161">
                  <a:extLst>
                    <a:ext uri="{9D8B030D-6E8A-4147-A177-3AD203B41FA5}">
                      <a16:colId xmlns:a16="http://schemas.microsoft.com/office/drawing/2014/main" val="1533064962"/>
                    </a:ext>
                  </a:extLst>
                </a:gridCol>
                <a:gridCol w="831161">
                  <a:extLst>
                    <a:ext uri="{9D8B030D-6E8A-4147-A177-3AD203B41FA5}">
                      <a16:colId xmlns:a16="http://schemas.microsoft.com/office/drawing/2014/main" val="3799994619"/>
                    </a:ext>
                  </a:extLst>
                </a:gridCol>
                <a:gridCol w="831161">
                  <a:extLst>
                    <a:ext uri="{9D8B030D-6E8A-4147-A177-3AD203B41FA5}">
                      <a16:colId xmlns:a16="http://schemas.microsoft.com/office/drawing/2014/main" val="3160182813"/>
                    </a:ext>
                  </a:extLst>
                </a:gridCol>
                <a:gridCol w="707530">
                  <a:extLst>
                    <a:ext uri="{9D8B030D-6E8A-4147-A177-3AD203B41FA5}">
                      <a16:colId xmlns:a16="http://schemas.microsoft.com/office/drawing/2014/main" val="2909521154"/>
                    </a:ext>
                  </a:extLst>
                </a:gridCol>
                <a:gridCol w="954792">
                  <a:extLst>
                    <a:ext uri="{9D8B030D-6E8A-4147-A177-3AD203B41FA5}">
                      <a16:colId xmlns:a16="http://schemas.microsoft.com/office/drawing/2014/main" val="4117102107"/>
                    </a:ext>
                  </a:extLst>
                </a:gridCol>
              </a:tblGrid>
              <a:tr h="2463369">
                <a:tc>
                  <a:txBody>
                    <a:bodyPr/>
                    <a:lstStyle/>
                    <a:p>
                      <a:endParaRPr lang="en-GB"/>
                    </a:p>
                  </a:txBody>
                  <a:tcPr/>
                </a:tc>
                <a:tc>
                  <a:txBody>
                    <a:bodyPr/>
                    <a:lstStyle/>
                    <a:p>
                      <a:pPr algn="l"/>
                      <a:r>
                        <a:rPr lang="en-GB" dirty="0"/>
                        <a:t>The Challenge of Natural Hazards</a:t>
                      </a:r>
                    </a:p>
                  </a:txBody>
                  <a:tcPr vert="vert270" anchor="ctr"/>
                </a:tc>
                <a:tc>
                  <a:txBody>
                    <a:bodyPr/>
                    <a:lstStyle/>
                    <a:p>
                      <a:pPr algn="l"/>
                      <a:r>
                        <a:rPr lang="en-GB" dirty="0"/>
                        <a:t>The Living World</a:t>
                      </a:r>
                    </a:p>
                  </a:txBody>
                  <a:tcPr vert="vert270" anchor="ctr"/>
                </a:tc>
                <a:tc>
                  <a:txBody>
                    <a:bodyPr/>
                    <a:lstStyle/>
                    <a:p>
                      <a:pPr algn="l"/>
                      <a:r>
                        <a:rPr lang="en-GB" dirty="0"/>
                        <a:t>Physical Landscapes in the UK</a:t>
                      </a:r>
                    </a:p>
                  </a:txBody>
                  <a:tcPr vert="vert270" anchor="ctr"/>
                </a:tc>
                <a:tc>
                  <a:txBody>
                    <a:bodyPr/>
                    <a:lstStyle/>
                    <a:p>
                      <a:pPr algn="l"/>
                      <a:r>
                        <a:rPr lang="en-GB" dirty="0"/>
                        <a:t>Urban Issues and Challenges</a:t>
                      </a:r>
                    </a:p>
                  </a:txBody>
                  <a:tcPr vert="vert270" anchor="ctr"/>
                </a:tc>
                <a:tc>
                  <a:txBody>
                    <a:bodyPr/>
                    <a:lstStyle/>
                    <a:p>
                      <a:pPr algn="l"/>
                      <a:r>
                        <a:rPr lang="en-GB" dirty="0"/>
                        <a:t>The Changing Economic World</a:t>
                      </a:r>
                    </a:p>
                  </a:txBody>
                  <a:tcPr vert="vert270" anchor="ctr"/>
                </a:tc>
                <a:tc>
                  <a:txBody>
                    <a:bodyPr/>
                    <a:lstStyle/>
                    <a:p>
                      <a:pPr algn="l"/>
                      <a:r>
                        <a:rPr lang="en-GB" dirty="0"/>
                        <a:t>The Challenge of Resource Management </a:t>
                      </a:r>
                    </a:p>
                  </a:txBody>
                  <a:tcPr vert="vert270" anchor="ctr"/>
                </a:tc>
                <a:extLst>
                  <a:ext uri="{0D108BD9-81ED-4DB2-BD59-A6C34878D82A}">
                    <a16:rowId xmlns:a16="http://schemas.microsoft.com/office/drawing/2014/main" val="3474665623"/>
                  </a:ext>
                </a:extLst>
              </a:tr>
              <a:tr h="258822">
                <a:tc>
                  <a:txBody>
                    <a:bodyPr/>
                    <a:lstStyle/>
                    <a:p>
                      <a:r>
                        <a:rPr lang="en-GB" b="0" dirty="0"/>
                        <a:t>Lagos: Makoko demolition </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994732843"/>
                  </a:ext>
                </a:extLst>
              </a:tr>
              <a:tr h="2588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UK: Heatwave and drought</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439132155"/>
                  </a:ext>
                </a:extLst>
              </a:tr>
              <a:tr h="2588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Sunderland: Nissan car factory</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021676455"/>
                  </a:ext>
                </a:extLst>
              </a:tr>
              <a:tr h="2588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Nepal: Glacial collapse</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872276873"/>
                  </a:ext>
                </a:extLst>
              </a:tr>
              <a:tr h="6381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Amazon rainforest: Falling deforestation</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40024954"/>
                  </a:ext>
                </a:extLst>
              </a:tr>
              <a:tr h="446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Indonesia: Earthquake</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464107511"/>
                  </a:ext>
                </a:extLst>
              </a:tr>
              <a:tr h="446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Holderness: Erosion</a:t>
                      </a:r>
                    </a:p>
                  </a:txBody>
                  <a:tcPr anchor="ct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423969514"/>
                  </a:ext>
                </a:extLst>
              </a:tr>
            </a:tbl>
          </a:graphicData>
        </a:graphic>
      </p:graphicFrame>
      <p:pic>
        <p:nvPicPr>
          <p:cNvPr id="2" name="Picture 1" descr="Internet Geography">
            <a:hlinkClick r:id="rId2"/>
            <a:extLst>
              <a:ext uri="{FF2B5EF4-FFF2-40B4-BE49-F238E27FC236}">
                <a16:creationId xmlns:a16="http://schemas.microsoft.com/office/drawing/2014/main" id="{C85EFA29-6306-C682-1DF5-7E906961932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265502" y="6409244"/>
            <a:ext cx="2631639" cy="302930"/>
          </a:xfrm>
          <a:prstGeom prst="rect">
            <a:avLst/>
          </a:prstGeom>
          <a:noFill/>
          <a:ln>
            <a:noFill/>
          </a:ln>
        </p:spPr>
      </p:pic>
    </p:spTree>
    <p:extLst>
      <p:ext uri="{BB962C8B-B14F-4D97-AF65-F5344CB8AC3E}">
        <p14:creationId xmlns:p14="http://schemas.microsoft.com/office/powerpoint/2010/main" val="2804470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C2FC1-C74E-A116-6E54-147EB918B2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651A1F-A4E0-C1AE-1530-0E360D4F8D2D}"/>
              </a:ext>
            </a:extLst>
          </p:cNvPr>
          <p:cNvSpPr txBox="1"/>
          <p:nvPr/>
        </p:nvSpPr>
        <p:spPr>
          <a:xfrm>
            <a:off x="242595" y="234965"/>
            <a:ext cx="8658809" cy="646331"/>
          </a:xfrm>
          <a:prstGeom prst="rect">
            <a:avLst/>
          </a:prstGeom>
          <a:noFill/>
        </p:spPr>
        <p:txBody>
          <a:bodyPr wrap="square" rtlCol="0">
            <a:spAutoFit/>
          </a:bodyPr>
          <a:lstStyle/>
          <a:p>
            <a:pPr algn="ctr"/>
            <a:r>
              <a:rPr lang="en-GB" sz="3600" b="1" dirty="0"/>
              <a:t>Everything is connected…</a:t>
            </a:r>
          </a:p>
        </p:txBody>
      </p:sp>
      <p:pic>
        <p:nvPicPr>
          <p:cNvPr id="2" name="Picture 1">
            <a:extLst>
              <a:ext uri="{FF2B5EF4-FFF2-40B4-BE49-F238E27FC236}">
                <a16:creationId xmlns:a16="http://schemas.microsoft.com/office/drawing/2014/main" id="{C9767D5B-A686-1FE9-65A1-84595FAFA63F}"/>
              </a:ext>
            </a:extLst>
          </p:cNvPr>
          <p:cNvPicPr>
            <a:picLocks noChangeAspect="1"/>
          </p:cNvPicPr>
          <p:nvPr/>
        </p:nvPicPr>
        <p:blipFill>
          <a:blip r:embed="rId2"/>
          <a:stretch>
            <a:fillRect/>
          </a:stretch>
        </p:blipFill>
        <p:spPr>
          <a:xfrm>
            <a:off x="616200" y="1119095"/>
            <a:ext cx="7772400" cy="5181600"/>
          </a:xfrm>
          <a:prstGeom prst="rect">
            <a:avLst/>
          </a:prstGeom>
        </p:spPr>
      </p:pic>
      <p:sp>
        <p:nvSpPr>
          <p:cNvPr id="21" name="Rounded Rectangle 20">
            <a:extLst>
              <a:ext uri="{FF2B5EF4-FFF2-40B4-BE49-F238E27FC236}">
                <a16:creationId xmlns:a16="http://schemas.microsoft.com/office/drawing/2014/main" id="{831B6893-DA2A-8867-4E7F-966CCFA4D100}"/>
              </a:ext>
              <a:ext uri="{C183D7F6-B498-43B3-948B-1728B52AA6E4}">
                <adec:decorative xmlns:adec="http://schemas.microsoft.com/office/drawing/2017/decorative" val="1"/>
              </a:ext>
            </a:extLst>
          </p:cNvPr>
          <p:cNvSpPr/>
          <p:nvPr/>
        </p:nvSpPr>
        <p:spPr>
          <a:xfrm>
            <a:off x="166255" y="983673"/>
            <a:ext cx="3303776" cy="625914"/>
          </a:xfrm>
          <a:prstGeom prst="roundRect">
            <a:avLst>
              <a:gd name="adj" fmla="val 6232"/>
            </a:avLst>
          </a:prstGeom>
          <a:solidFill>
            <a:schemeClr val="bg1"/>
          </a:solidFill>
          <a:ln>
            <a:solidFill>
              <a:srgbClr val="82A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DE84C1F5-35C5-A489-370A-B2251A714ECC}"/>
              </a:ext>
              <a:ext uri="{C183D7F6-B498-43B3-948B-1728B52AA6E4}">
                <adec:decorative xmlns:adec="http://schemas.microsoft.com/office/drawing/2017/decorative" val="1"/>
              </a:ext>
            </a:extLst>
          </p:cNvPr>
          <p:cNvSpPr/>
          <p:nvPr/>
        </p:nvSpPr>
        <p:spPr>
          <a:xfrm>
            <a:off x="302229" y="1092382"/>
            <a:ext cx="416624" cy="416624"/>
          </a:xfrm>
          <a:prstGeom prst="ellipse">
            <a:avLst/>
          </a:prstGeom>
          <a:solidFill>
            <a:srgbClr val="82A132"/>
          </a:solidFill>
          <a:ln w="28575">
            <a:solidFill>
              <a:srgbClr val="82A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a:extLst>
              <a:ext uri="{FF2B5EF4-FFF2-40B4-BE49-F238E27FC236}">
                <a16:creationId xmlns:a16="http://schemas.microsoft.com/office/drawing/2014/main" id="{83713425-872E-4B7E-B185-33E25639CA5F}"/>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328942" y="1119095"/>
            <a:ext cx="363198" cy="363198"/>
          </a:xfrm>
          <a:prstGeom prst="rect">
            <a:avLst/>
          </a:prstGeom>
        </p:spPr>
      </p:pic>
      <p:sp>
        <p:nvSpPr>
          <p:cNvPr id="22" name="TextBox 21">
            <a:extLst>
              <a:ext uri="{FF2B5EF4-FFF2-40B4-BE49-F238E27FC236}">
                <a16:creationId xmlns:a16="http://schemas.microsoft.com/office/drawing/2014/main" id="{C90F2A4E-7EEB-E84D-8343-212C7CBAEB5F}"/>
              </a:ext>
            </a:extLst>
          </p:cNvPr>
          <p:cNvSpPr txBox="1"/>
          <p:nvPr/>
        </p:nvSpPr>
        <p:spPr>
          <a:xfrm>
            <a:off x="755400" y="973041"/>
            <a:ext cx="2853777" cy="646331"/>
          </a:xfrm>
          <a:prstGeom prst="rect">
            <a:avLst/>
          </a:prstGeom>
          <a:noFill/>
        </p:spPr>
        <p:txBody>
          <a:bodyPr wrap="square" rtlCol="0">
            <a:spAutoFit/>
          </a:bodyPr>
          <a:lstStyle/>
          <a:p>
            <a:r>
              <a:rPr lang="en-GB" b="1" dirty="0"/>
              <a:t>Cocoa grows in hot, wet climates (Living World)</a:t>
            </a:r>
          </a:p>
        </p:txBody>
      </p:sp>
      <p:sp>
        <p:nvSpPr>
          <p:cNvPr id="23" name="Rounded Rectangle 22">
            <a:extLst>
              <a:ext uri="{FF2B5EF4-FFF2-40B4-BE49-F238E27FC236}">
                <a16:creationId xmlns:a16="http://schemas.microsoft.com/office/drawing/2014/main" id="{F5502C57-1632-4B62-774F-8CAE4CEAF0CD}"/>
              </a:ext>
              <a:ext uri="{C183D7F6-B498-43B3-948B-1728B52AA6E4}">
                <adec:decorative xmlns:adec="http://schemas.microsoft.com/office/drawing/2017/decorative" val="1"/>
              </a:ext>
            </a:extLst>
          </p:cNvPr>
          <p:cNvSpPr/>
          <p:nvPr/>
        </p:nvSpPr>
        <p:spPr>
          <a:xfrm>
            <a:off x="160130" y="2773355"/>
            <a:ext cx="3303776" cy="1199482"/>
          </a:xfrm>
          <a:prstGeom prst="roundRect">
            <a:avLst>
              <a:gd name="adj" fmla="val 2147"/>
            </a:avLst>
          </a:prstGeom>
          <a:solidFill>
            <a:schemeClr val="bg1"/>
          </a:solidFill>
          <a:ln>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8BFD6E9-F88C-906C-681F-6364B74FF192}"/>
              </a:ext>
              <a:ext uri="{C183D7F6-B498-43B3-948B-1728B52AA6E4}">
                <adec:decorative xmlns:adec="http://schemas.microsoft.com/office/drawing/2017/decorative" val="1"/>
              </a:ext>
            </a:extLst>
          </p:cNvPr>
          <p:cNvSpPr/>
          <p:nvPr/>
        </p:nvSpPr>
        <p:spPr>
          <a:xfrm>
            <a:off x="296104" y="3151004"/>
            <a:ext cx="416624" cy="416624"/>
          </a:xfrm>
          <a:prstGeom prst="ellipse">
            <a:avLst/>
          </a:prstGeom>
          <a:solidFill>
            <a:srgbClr val="EA7132"/>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076BAD16-2771-91E6-98FA-70F2C35521C1}"/>
              </a:ext>
            </a:extLst>
          </p:cNvPr>
          <p:cNvSpPr txBox="1"/>
          <p:nvPr/>
        </p:nvSpPr>
        <p:spPr>
          <a:xfrm>
            <a:off x="749275" y="2762723"/>
            <a:ext cx="2853777" cy="1200329"/>
          </a:xfrm>
          <a:prstGeom prst="rect">
            <a:avLst/>
          </a:prstGeom>
          <a:noFill/>
        </p:spPr>
        <p:txBody>
          <a:bodyPr wrap="square" rtlCol="0">
            <a:spAutoFit/>
          </a:bodyPr>
          <a:lstStyle/>
          <a:p>
            <a:r>
              <a:rPr lang="en-GB" b="1" dirty="0"/>
              <a:t>Grown and harvested by people, often in LICs (Changing Economic World) </a:t>
            </a:r>
          </a:p>
        </p:txBody>
      </p:sp>
      <p:sp>
        <p:nvSpPr>
          <p:cNvPr id="27" name="Rounded Rectangle 26">
            <a:extLst>
              <a:ext uri="{FF2B5EF4-FFF2-40B4-BE49-F238E27FC236}">
                <a16:creationId xmlns:a16="http://schemas.microsoft.com/office/drawing/2014/main" id="{2F11826B-0FAF-9370-E556-8A523551A20B}"/>
              </a:ext>
              <a:ext uri="{C183D7F6-B498-43B3-948B-1728B52AA6E4}">
                <adec:decorative xmlns:adec="http://schemas.microsoft.com/office/drawing/2017/decorative" val="1"/>
              </a:ext>
            </a:extLst>
          </p:cNvPr>
          <p:cNvSpPr/>
          <p:nvPr/>
        </p:nvSpPr>
        <p:spPr>
          <a:xfrm>
            <a:off x="166255" y="4981297"/>
            <a:ext cx="3303776" cy="923330"/>
          </a:xfrm>
          <a:prstGeom prst="roundRect">
            <a:avLst>
              <a:gd name="adj" fmla="val 2147"/>
            </a:avLst>
          </a:prstGeom>
          <a:solidFill>
            <a:schemeClr val="bg1"/>
          </a:solidFill>
          <a:ln>
            <a:solidFill>
              <a:srgbClr val="A02B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56476CA7-E253-BC6C-6C2E-F4DEDC52EA63}"/>
              </a:ext>
              <a:ext uri="{C183D7F6-B498-43B3-948B-1728B52AA6E4}">
                <adec:decorative xmlns:adec="http://schemas.microsoft.com/office/drawing/2017/decorative" val="1"/>
              </a:ext>
            </a:extLst>
          </p:cNvPr>
          <p:cNvSpPr/>
          <p:nvPr/>
        </p:nvSpPr>
        <p:spPr>
          <a:xfrm>
            <a:off x="302229" y="5224036"/>
            <a:ext cx="416624" cy="416624"/>
          </a:xfrm>
          <a:prstGeom prst="ellipse">
            <a:avLst/>
          </a:prstGeom>
          <a:solidFill>
            <a:srgbClr val="A02B93"/>
          </a:solidFill>
          <a:ln w="28575">
            <a:solidFill>
              <a:srgbClr val="A02B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09C3766-A0DB-82DA-185D-7A847E8A1F49}"/>
              </a:ext>
            </a:extLst>
          </p:cNvPr>
          <p:cNvSpPr txBox="1"/>
          <p:nvPr/>
        </p:nvSpPr>
        <p:spPr>
          <a:xfrm>
            <a:off x="755400" y="4970665"/>
            <a:ext cx="2853777" cy="923330"/>
          </a:xfrm>
          <a:prstGeom prst="rect">
            <a:avLst/>
          </a:prstGeom>
          <a:noFill/>
        </p:spPr>
        <p:txBody>
          <a:bodyPr wrap="square" rtlCol="0">
            <a:spAutoFit/>
          </a:bodyPr>
          <a:lstStyle/>
          <a:p>
            <a:r>
              <a:rPr lang="en-GB" b="1" dirty="0"/>
              <a:t>Needs land, water, and labour (The Challenge of Resource Management)</a:t>
            </a:r>
          </a:p>
        </p:txBody>
      </p:sp>
      <p:sp>
        <p:nvSpPr>
          <p:cNvPr id="31" name="Rounded Rectangle 30">
            <a:extLst>
              <a:ext uri="{FF2B5EF4-FFF2-40B4-BE49-F238E27FC236}">
                <a16:creationId xmlns:a16="http://schemas.microsoft.com/office/drawing/2014/main" id="{9280C3C3-DB53-69C2-46E4-A569C8862B67}"/>
              </a:ext>
              <a:ext uri="{C183D7F6-B498-43B3-948B-1728B52AA6E4}">
                <adec:decorative xmlns:adec="http://schemas.microsoft.com/office/drawing/2017/decorative" val="1"/>
              </a:ext>
            </a:extLst>
          </p:cNvPr>
          <p:cNvSpPr/>
          <p:nvPr/>
        </p:nvSpPr>
        <p:spPr>
          <a:xfrm>
            <a:off x="5673915" y="994305"/>
            <a:ext cx="3303776" cy="912698"/>
          </a:xfrm>
          <a:prstGeom prst="roundRect">
            <a:avLst>
              <a:gd name="adj" fmla="val 6232"/>
            </a:avLst>
          </a:prstGeom>
          <a:solidFill>
            <a:schemeClr val="bg1"/>
          </a:solidFill>
          <a:ln>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848395AB-C2B1-F518-610D-D104FDA820B4}"/>
              </a:ext>
            </a:extLst>
          </p:cNvPr>
          <p:cNvSpPr txBox="1"/>
          <p:nvPr/>
        </p:nvSpPr>
        <p:spPr>
          <a:xfrm>
            <a:off x="6263060" y="983673"/>
            <a:ext cx="2853777" cy="923330"/>
          </a:xfrm>
          <a:prstGeom prst="rect">
            <a:avLst/>
          </a:prstGeom>
          <a:noFill/>
        </p:spPr>
        <p:txBody>
          <a:bodyPr wrap="square" rtlCol="0">
            <a:spAutoFit/>
          </a:bodyPr>
          <a:lstStyle/>
          <a:p>
            <a:r>
              <a:rPr lang="en-GB" b="1" dirty="0"/>
              <a:t>Processed and made in factories (Changing Economic World)</a:t>
            </a:r>
          </a:p>
        </p:txBody>
      </p:sp>
      <p:sp>
        <p:nvSpPr>
          <p:cNvPr id="35" name="Rounded Rectangle 34">
            <a:extLst>
              <a:ext uri="{FF2B5EF4-FFF2-40B4-BE49-F238E27FC236}">
                <a16:creationId xmlns:a16="http://schemas.microsoft.com/office/drawing/2014/main" id="{A60E4C2F-6959-4180-0E64-D1FA08989F40}"/>
              </a:ext>
              <a:ext uri="{C183D7F6-B498-43B3-948B-1728B52AA6E4}">
                <adec:decorative xmlns:adec="http://schemas.microsoft.com/office/drawing/2017/decorative" val="1"/>
              </a:ext>
            </a:extLst>
          </p:cNvPr>
          <p:cNvSpPr/>
          <p:nvPr/>
        </p:nvSpPr>
        <p:spPr>
          <a:xfrm>
            <a:off x="5673915" y="2773355"/>
            <a:ext cx="3303776" cy="1199482"/>
          </a:xfrm>
          <a:prstGeom prst="roundRect">
            <a:avLst>
              <a:gd name="adj" fmla="val 2147"/>
            </a:avLst>
          </a:prstGeom>
          <a:solidFill>
            <a:schemeClr val="bg1"/>
          </a:solidFill>
          <a:ln>
            <a:solidFill>
              <a:srgbClr val="747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F1832795-77BC-3ED8-13A6-F3CC01B527ED}"/>
              </a:ext>
              <a:ext uri="{C183D7F6-B498-43B3-948B-1728B52AA6E4}">
                <adec:decorative xmlns:adec="http://schemas.microsoft.com/office/drawing/2017/decorative" val="1"/>
              </a:ext>
            </a:extLst>
          </p:cNvPr>
          <p:cNvSpPr/>
          <p:nvPr/>
        </p:nvSpPr>
        <p:spPr>
          <a:xfrm>
            <a:off x="5809889" y="3151004"/>
            <a:ext cx="416624" cy="416624"/>
          </a:xfrm>
          <a:prstGeom prst="ellipse">
            <a:avLst/>
          </a:prstGeom>
          <a:solidFill>
            <a:srgbClr val="747474"/>
          </a:solidFill>
          <a:ln w="28575">
            <a:solidFill>
              <a:srgbClr val="747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9D4DC31-4EE7-17D6-A97E-F3F83425C892}"/>
              </a:ext>
            </a:extLst>
          </p:cNvPr>
          <p:cNvSpPr txBox="1"/>
          <p:nvPr/>
        </p:nvSpPr>
        <p:spPr>
          <a:xfrm>
            <a:off x="6263060" y="2762723"/>
            <a:ext cx="2853777" cy="1200329"/>
          </a:xfrm>
          <a:prstGeom prst="rect">
            <a:avLst/>
          </a:prstGeom>
          <a:noFill/>
        </p:spPr>
        <p:txBody>
          <a:bodyPr wrap="square" rtlCol="0">
            <a:spAutoFit/>
          </a:bodyPr>
          <a:lstStyle/>
          <a:p>
            <a:r>
              <a:rPr lang="en-GB" b="1" dirty="0"/>
              <a:t>Increased urbanisation as people move from rural to urban areas to work in factories (Urban)</a:t>
            </a:r>
          </a:p>
        </p:txBody>
      </p:sp>
      <p:pic>
        <p:nvPicPr>
          <p:cNvPr id="44" name="Graphic 43">
            <a:extLst>
              <a:ext uri="{FF2B5EF4-FFF2-40B4-BE49-F238E27FC236}">
                <a16:creationId xmlns:a16="http://schemas.microsoft.com/office/drawing/2014/main" id="{00E54989-0EA0-206B-DBB5-D5B366ACF76F}"/>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356081" y="3210981"/>
            <a:ext cx="296671" cy="296671"/>
          </a:xfrm>
          <a:prstGeom prst="rect">
            <a:avLst/>
          </a:prstGeom>
        </p:spPr>
      </p:pic>
      <p:sp>
        <p:nvSpPr>
          <p:cNvPr id="45" name="Oval 44">
            <a:extLst>
              <a:ext uri="{FF2B5EF4-FFF2-40B4-BE49-F238E27FC236}">
                <a16:creationId xmlns:a16="http://schemas.microsoft.com/office/drawing/2014/main" id="{62F712DE-3CDA-BBA2-B2CE-9BBDD9D91F66}"/>
              </a:ext>
              <a:ext uri="{C183D7F6-B498-43B3-948B-1728B52AA6E4}">
                <adec:decorative xmlns:adec="http://schemas.microsoft.com/office/drawing/2017/decorative" val="1"/>
              </a:ext>
            </a:extLst>
          </p:cNvPr>
          <p:cNvSpPr/>
          <p:nvPr/>
        </p:nvSpPr>
        <p:spPr>
          <a:xfrm>
            <a:off x="5809889" y="1236229"/>
            <a:ext cx="416624" cy="416624"/>
          </a:xfrm>
          <a:prstGeom prst="ellipse">
            <a:avLst/>
          </a:prstGeom>
          <a:solidFill>
            <a:srgbClr val="EA7132"/>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phic 45">
            <a:extLst>
              <a:ext uri="{FF2B5EF4-FFF2-40B4-BE49-F238E27FC236}">
                <a16:creationId xmlns:a16="http://schemas.microsoft.com/office/drawing/2014/main" id="{66E9B5A0-5D4A-2626-7E0B-44BCDF3E874B}"/>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5869866" y="1296206"/>
            <a:ext cx="296671" cy="296671"/>
          </a:xfrm>
          <a:prstGeom prst="rect">
            <a:avLst/>
          </a:prstGeom>
        </p:spPr>
      </p:pic>
      <p:pic>
        <p:nvPicPr>
          <p:cNvPr id="49" name="Graphic 48">
            <a:extLst>
              <a:ext uri="{FF2B5EF4-FFF2-40B4-BE49-F238E27FC236}">
                <a16:creationId xmlns:a16="http://schemas.microsoft.com/office/drawing/2014/main" id="{5BAAE370-D795-989C-EC84-EC52A1091754}"/>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302229" y="5224036"/>
            <a:ext cx="423297" cy="423297"/>
          </a:xfrm>
          <a:prstGeom prst="rect">
            <a:avLst/>
          </a:prstGeom>
        </p:spPr>
      </p:pic>
      <p:pic>
        <p:nvPicPr>
          <p:cNvPr id="50" name="Graphic 49">
            <a:extLst>
              <a:ext uri="{FF2B5EF4-FFF2-40B4-BE49-F238E27FC236}">
                <a16:creationId xmlns:a16="http://schemas.microsoft.com/office/drawing/2014/main" id="{068C4A60-E98D-0A76-9C0F-ABEF78DDA296}"/>
              </a:ext>
            </a:extLst>
          </p:cNvPr>
          <p:cNvPicPr>
            <a:picLocks/>
          </p:cNvPicPr>
          <p:nvPr/>
        </p:nvPicPr>
        <p:blipFill>
          <a:blip>
            <a:extLst>
              <a:ext uri="{96DAC541-7B7A-43D3-8B79-37D633B846F1}">
                <asvg:svgBlip xmlns:asvg="http://schemas.microsoft.com/office/drawing/2016/SVG/main" r:embed="rId6"/>
              </a:ext>
            </a:extLst>
          </a:blip>
          <a:stretch>
            <a:fillRect/>
          </a:stretch>
        </p:blipFill>
        <p:spPr>
          <a:xfrm>
            <a:off x="5871642" y="3199039"/>
            <a:ext cx="296671" cy="296671"/>
          </a:xfrm>
          <a:prstGeom prst="rect">
            <a:avLst/>
          </a:prstGeom>
        </p:spPr>
      </p:pic>
      <p:sp>
        <p:nvSpPr>
          <p:cNvPr id="54" name="Rounded Rectangle 53">
            <a:extLst>
              <a:ext uri="{FF2B5EF4-FFF2-40B4-BE49-F238E27FC236}">
                <a16:creationId xmlns:a16="http://schemas.microsoft.com/office/drawing/2014/main" id="{533D7C48-C104-5D13-C4D1-AD7BFCD1384F}"/>
              </a:ext>
              <a:ext uri="{C183D7F6-B498-43B3-948B-1728B52AA6E4}">
                <adec:decorative xmlns:adec="http://schemas.microsoft.com/office/drawing/2017/decorative" val="1"/>
              </a:ext>
            </a:extLst>
          </p:cNvPr>
          <p:cNvSpPr/>
          <p:nvPr/>
        </p:nvSpPr>
        <p:spPr>
          <a:xfrm>
            <a:off x="417642" y="6187870"/>
            <a:ext cx="8308715" cy="52371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9CDA10EC-0CB3-C2A4-CA98-A761FC13181D}"/>
              </a:ext>
            </a:extLst>
          </p:cNvPr>
          <p:cNvSpPr txBox="1"/>
          <p:nvPr/>
        </p:nvSpPr>
        <p:spPr>
          <a:xfrm>
            <a:off x="242595" y="6218894"/>
            <a:ext cx="8658809" cy="461665"/>
          </a:xfrm>
          <a:prstGeom prst="rect">
            <a:avLst/>
          </a:prstGeom>
          <a:noFill/>
        </p:spPr>
        <p:txBody>
          <a:bodyPr wrap="square" rtlCol="0">
            <a:spAutoFit/>
          </a:bodyPr>
          <a:lstStyle/>
          <a:p>
            <a:pPr algn="ctr"/>
            <a:r>
              <a:rPr lang="en-GB" sz="2400" b="1" dirty="0">
                <a:solidFill>
                  <a:schemeClr val="bg1"/>
                </a:solidFill>
              </a:rPr>
              <a:t>Geography explores how people and places are connected</a:t>
            </a:r>
          </a:p>
        </p:txBody>
      </p:sp>
      <p:sp>
        <p:nvSpPr>
          <p:cNvPr id="55" name="Rounded Rectangle 54">
            <a:extLst>
              <a:ext uri="{FF2B5EF4-FFF2-40B4-BE49-F238E27FC236}">
                <a16:creationId xmlns:a16="http://schemas.microsoft.com/office/drawing/2014/main" id="{5DB320BE-601B-7A2A-3133-8438A586D09E}"/>
              </a:ext>
              <a:ext uri="{C183D7F6-B498-43B3-948B-1728B52AA6E4}">
                <adec:decorative xmlns:adec="http://schemas.microsoft.com/office/drawing/2017/decorative" val="1"/>
              </a:ext>
            </a:extLst>
          </p:cNvPr>
          <p:cNvSpPr/>
          <p:nvPr/>
        </p:nvSpPr>
        <p:spPr>
          <a:xfrm>
            <a:off x="5701078" y="4714929"/>
            <a:ext cx="3303776" cy="1175549"/>
          </a:xfrm>
          <a:prstGeom prst="roundRect">
            <a:avLst>
              <a:gd name="adj" fmla="val 6232"/>
            </a:avLst>
          </a:prstGeom>
          <a:solidFill>
            <a:schemeClr val="bg1"/>
          </a:solidFill>
          <a:ln>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3953E1A1-8C57-8161-5ECC-EEF6199E2838}"/>
              </a:ext>
            </a:extLst>
          </p:cNvPr>
          <p:cNvSpPr txBox="1"/>
          <p:nvPr/>
        </p:nvSpPr>
        <p:spPr>
          <a:xfrm>
            <a:off x="6290223" y="4704298"/>
            <a:ext cx="2853777" cy="1200329"/>
          </a:xfrm>
          <a:prstGeom prst="rect">
            <a:avLst/>
          </a:prstGeom>
          <a:noFill/>
        </p:spPr>
        <p:txBody>
          <a:bodyPr wrap="square" rtlCol="0">
            <a:spAutoFit/>
          </a:bodyPr>
          <a:lstStyle/>
          <a:p>
            <a:r>
              <a:rPr lang="en-GB" b="1" dirty="0"/>
              <a:t>Living standards improve e.g. through fair trade, increased tax supports development</a:t>
            </a:r>
          </a:p>
        </p:txBody>
      </p:sp>
      <p:sp>
        <p:nvSpPr>
          <p:cNvPr id="57" name="Oval 56">
            <a:extLst>
              <a:ext uri="{FF2B5EF4-FFF2-40B4-BE49-F238E27FC236}">
                <a16:creationId xmlns:a16="http://schemas.microsoft.com/office/drawing/2014/main" id="{9F7AB738-9B9F-8888-D345-8FD9B22AEE6C}"/>
              </a:ext>
              <a:ext uri="{C183D7F6-B498-43B3-948B-1728B52AA6E4}">
                <adec:decorative xmlns:adec="http://schemas.microsoft.com/office/drawing/2017/decorative" val="1"/>
              </a:ext>
            </a:extLst>
          </p:cNvPr>
          <p:cNvSpPr/>
          <p:nvPr/>
        </p:nvSpPr>
        <p:spPr>
          <a:xfrm>
            <a:off x="5837052" y="4956854"/>
            <a:ext cx="416624" cy="416624"/>
          </a:xfrm>
          <a:prstGeom prst="ellipse">
            <a:avLst/>
          </a:prstGeom>
          <a:solidFill>
            <a:srgbClr val="EA7132"/>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8" name="Graphic 57">
            <a:extLst>
              <a:ext uri="{FF2B5EF4-FFF2-40B4-BE49-F238E27FC236}">
                <a16:creationId xmlns:a16="http://schemas.microsoft.com/office/drawing/2014/main" id="{2394C772-4647-8AD1-1A66-F3CDFD2184AE}"/>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5897029" y="5016831"/>
            <a:ext cx="296671" cy="296671"/>
          </a:xfrm>
          <a:prstGeom prst="rect">
            <a:avLst/>
          </a:prstGeom>
        </p:spPr>
      </p:pic>
    </p:spTree>
    <p:extLst>
      <p:ext uri="{BB962C8B-B14F-4D97-AF65-F5344CB8AC3E}">
        <p14:creationId xmlns:p14="http://schemas.microsoft.com/office/powerpoint/2010/main" val="20476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94AB0-CD59-64B1-001E-DF4E1D14005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9E9201-2AE4-2567-95B4-42C994B0B86E}"/>
              </a:ext>
            </a:extLst>
          </p:cNvPr>
          <p:cNvSpPr txBox="1"/>
          <p:nvPr/>
        </p:nvSpPr>
        <p:spPr>
          <a:xfrm>
            <a:off x="242595" y="234965"/>
            <a:ext cx="8658809" cy="646331"/>
          </a:xfrm>
          <a:prstGeom prst="rect">
            <a:avLst/>
          </a:prstGeom>
          <a:noFill/>
        </p:spPr>
        <p:txBody>
          <a:bodyPr wrap="square" rtlCol="0">
            <a:spAutoFit/>
          </a:bodyPr>
          <a:lstStyle/>
          <a:p>
            <a:pPr algn="ctr"/>
            <a:r>
              <a:rPr lang="en-GB" sz="3600" b="1" dirty="0"/>
              <a:t>Synoptic links</a:t>
            </a:r>
          </a:p>
        </p:txBody>
      </p:sp>
      <p:sp>
        <p:nvSpPr>
          <p:cNvPr id="54" name="Rounded Rectangle 53">
            <a:extLst>
              <a:ext uri="{FF2B5EF4-FFF2-40B4-BE49-F238E27FC236}">
                <a16:creationId xmlns:a16="http://schemas.microsoft.com/office/drawing/2014/main" id="{6110F06B-41F1-1A53-9832-CF6EC304AA1D}"/>
              </a:ext>
              <a:ext uri="{C183D7F6-B498-43B3-948B-1728B52AA6E4}">
                <adec:decorative xmlns:adec="http://schemas.microsoft.com/office/drawing/2017/decorative" val="1"/>
              </a:ext>
            </a:extLst>
          </p:cNvPr>
          <p:cNvSpPr/>
          <p:nvPr/>
        </p:nvSpPr>
        <p:spPr>
          <a:xfrm>
            <a:off x="417642" y="6187870"/>
            <a:ext cx="8308715" cy="52371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0364E41A-FCE2-4EDA-B5CD-2D75BB36555D}"/>
              </a:ext>
            </a:extLst>
          </p:cNvPr>
          <p:cNvSpPr txBox="1"/>
          <p:nvPr/>
        </p:nvSpPr>
        <p:spPr>
          <a:xfrm>
            <a:off x="242595" y="6218894"/>
            <a:ext cx="8658809" cy="461665"/>
          </a:xfrm>
          <a:prstGeom prst="rect">
            <a:avLst/>
          </a:prstGeom>
          <a:noFill/>
        </p:spPr>
        <p:txBody>
          <a:bodyPr wrap="square" rtlCol="0">
            <a:spAutoFit/>
          </a:bodyPr>
          <a:lstStyle/>
          <a:p>
            <a:pPr algn="ctr"/>
            <a:r>
              <a:rPr lang="en-GB" sz="2400" b="1" dirty="0">
                <a:solidFill>
                  <a:schemeClr val="bg1"/>
                </a:solidFill>
              </a:rPr>
              <a:t>Geography explores how people and places are connected</a:t>
            </a:r>
          </a:p>
        </p:txBody>
      </p:sp>
      <p:pic>
        <p:nvPicPr>
          <p:cNvPr id="10" name="Picture 9">
            <a:extLst>
              <a:ext uri="{FF2B5EF4-FFF2-40B4-BE49-F238E27FC236}">
                <a16:creationId xmlns:a16="http://schemas.microsoft.com/office/drawing/2014/main" id="{DC74A8B5-F34F-3CF8-B34D-5A0DEBB43BF8}"/>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2109932" y="2459078"/>
            <a:ext cx="4924136" cy="3276703"/>
          </a:xfrm>
          <a:prstGeom prst="rect">
            <a:avLst/>
          </a:prstGeom>
        </p:spPr>
      </p:pic>
      <p:sp>
        <p:nvSpPr>
          <p:cNvPr id="5" name="Rounded Rectangle 4">
            <a:extLst>
              <a:ext uri="{FF2B5EF4-FFF2-40B4-BE49-F238E27FC236}">
                <a16:creationId xmlns:a16="http://schemas.microsoft.com/office/drawing/2014/main" id="{F2371E6A-F769-2578-6643-22F5461C49A6}"/>
              </a:ext>
              <a:ext uri="{C183D7F6-B498-43B3-948B-1728B52AA6E4}">
                <adec:decorative xmlns:adec="http://schemas.microsoft.com/office/drawing/2017/decorative" val="1"/>
              </a:ext>
            </a:extLst>
          </p:cNvPr>
          <p:cNvSpPr/>
          <p:nvPr/>
        </p:nvSpPr>
        <p:spPr>
          <a:xfrm>
            <a:off x="166254" y="983673"/>
            <a:ext cx="8560101" cy="1218320"/>
          </a:xfrm>
          <a:prstGeom prst="roundRect">
            <a:avLst>
              <a:gd name="adj" fmla="val 6232"/>
            </a:avLst>
          </a:prstGeom>
          <a:solidFill>
            <a:schemeClr val="bg1"/>
          </a:solidFill>
          <a:ln>
            <a:solidFill>
              <a:srgbClr val="82A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B82F167-4773-B4AC-E6A1-9AEEAA5C1005}"/>
              </a:ext>
            </a:extLst>
          </p:cNvPr>
          <p:cNvSpPr txBox="1"/>
          <p:nvPr/>
        </p:nvSpPr>
        <p:spPr>
          <a:xfrm>
            <a:off x="166253" y="973041"/>
            <a:ext cx="8560103" cy="1200329"/>
          </a:xfrm>
          <a:prstGeom prst="rect">
            <a:avLst/>
          </a:prstGeom>
          <a:noFill/>
        </p:spPr>
        <p:txBody>
          <a:bodyPr wrap="square" rtlCol="0">
            <a:spAutoFit/>
          </a:bodyPr>
          <a:lstStyle/>
          <a:p>
            <a:r>
              <a:rPr lang="en-GB" b="1" dirty="0"/>
              <a:t>Challenge</a:t>
            </a:r>
          </a:p>
          <a:p>
            <a:r>
              <a:rPr lang="en-GB" dirty="0"/>
              <a:t>In pairs, choose one Geography in the News event (can be one we’ve explored here or something else you have studied). Identify as many links to the AQA GCSE Geography units we will study as you can.  </a:t>
            </a:r>
          </a:p>
        </p:txBody>
      </p:sp>
      <p:sp>
        <p:nvSpPr>
          <p:cNvPr id="12" name="TextBox 11">
            <a:extLst>
              <a:ext uri="{FF2B5EF4-FFF2-40B4-BE49-F238E27FC236}">
                <a16:creationId xmlns:a16="http://schemas.microsoft.com/office/drawing/2014/main" id="{19A2C8BC-D356-6D57-7230-4909A5B48CF9}"/>
              </a:ext>
            </a:extLst>
          </p:cNvPr>
          <p:cNvSpPr txBox="1"/>
          <p:nvPr/>
        </p:nvSpPr>
        <p:spPr>
          <a:xfrm>
            <a:off x="0" y="69625"/>
            <a:ext cx="1045878" cy="646331"/>
          </a:xfrm>
          <a:prstGeom prst="rect">
            <a:avLst/>
          </a:prstGeom>
          <a:noFill/>
        </p:spPr>
        <p:txBody>
          <a:bodyPr wrap="square" rtlCol="0">
            <a:spAutoFit/>
          </a:bodyPr>
          <a:lstStyle/>
          <a:p>
            <a:pPr algn="ctr"/>
            <a:r>
              <a:rPr lang="en-GB" sz="3600" b="1" dirty="0"/>
              <a:t>V1</a:t>
            </a:r>
          </a:p>
        </p:txBody>
      </p:sp>
    </p:spTree>
    <p:extLst>
      <p:ext uri="{BB962C8B-B14F-4D97-AF65-F5344CB8AC3E}">
        <p14:creationId xmlns:p14="http://schemas.microsoft.com/office/powerpoint/2010/main" val="1100336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EE1C7-B4A7-697E-DE73-82EA687E0F1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8ECA76C-BFA7-CF90-B931-2161A2917C6B}"/>
              </a:ext>
            </a:extLst>
          </p:cNvPr>
          <p:cNvSpPr txBox="1"/>
          <p:nvPr/>
        </p:nvSpPr>
        <p:spPr>
          <a:xfrm>
            <a:off x="242595" y="234965"/>
            <a:ext cx="8658809" cy="646331"/>
          </a:xfrm>
          <a:prstGeom prst="rect">
            <a:avLst/>
          </a:prstGeom>
          <a:noFill/>
        </p:spPr>
        <p:txBody>
          <a:bodyPr wrap="square" rtlCol="0">
            <a:spAutoFit/>
          </a:bodyPr>
          <a:lstStyle/>
          <a:p>
            <a:pPr algn="ctr"/>
            <a:r>
              <a:rPr lang="en-GB" sz="3600" b="1" dirty="0"/>
              <a:t>Synoptic links</a:t>
            </a:r>
          </a:p>
        </p:txBody>
      </p:sp>
      <p:sp>
        <p:nvSpPr>
          <p:cNvPr id="54" name="Rounded Rectangle 53">
            <a:extLst>
              <a:ext uri="{FF2B5EF4-FFF2-40B4-BE49-F238E27FC236}">
                <a16:creationId xmlns:a16="http://schemas.microsoft.com/office/drawing/2014/main" id="{86D2B22D-CCCA-29A9-7A90-FBC0D2F3C1B2}"/>
              </a:ext>
              <a:ext uri="{C183D7F6-B498-43B3-948B-1728B52AA6E4}">
                <adec:decorative xmlns:adec="http://schemas.microsoft.com/office/drawing/2017/decorative" val="1"/>
              </a:ext>
            </a:extLst>
          </p:cNvPr>
          <p:cNvSpPr/>
          <p:nvPr/>
        </p:nvSpPr>
        <p:spPr>
          <a:xfrm>
            <a:off x="417642" y="6187870"/>
            <a:ext cx="8308715" cy="52371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C7BD32EF-6343-78F9-F341-A3486DC1DD75}"/>
              </a:ext>
            </a:extLst>
          </p:cNvPr>
          <p:cNvSpPr txBox="1"/>
          <p:nvPr/>
        </p:nvSpPr>
        <p:spPr>
          <a:xfrm>
            <a:off x="242595" y="6218894"/>
            <a:ext cx="8658809" cy="461665"/>
          </a:xfrm>
          <a:prstGeom prst="rect">
            <a:avLst/>
          </a:prstGeom>
          <a:noFill/>
        </p:spPr>
        <p:txBody>
          <a:bodyPr wrap="square" rtlCol="0">
            <a:spAutoFit/>
          </a:bodyPr>
          <a:lstStyle/>
          <a:p>
            <a:pPr algn="ctr"/>
            <a:r>
              <a:rPr lang="en-GB" sz="2400" b="1" dirty="0">
                <a:solidFill>
                  <a:schemeClr val="bg1"/>
                </a:solidFill>
              </a:rPr>
              <a:t>Geography explores how people and places are connected</a:t>
            </a:r>
          </a:p>
        </p:txBody>
      </p:sp>
      <p:pic>
        <p:nvPicPr>
          <p:cNvPr id="10" name="Picture 9">
            <a:extLst>
              <a:ext uri="{FF2B5EF4-FFF2-40B4-BE49-F238E27FC236}">
                <a16:creationId xmlns:a16="http://schemas.microsoft.com/office/drawing/2014/main" id="{E698562B-E25B-F3EC-70EA-CA276EAFD09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802219" y="2818972"/>
            <a:ext cx="4924136" cy="3276703"/>
          </a:xfrm>
          <a:prstGeom prst="rect">
            <a:avLst/>
          </a:prstGeom>
        </p:spPr>
      </p:pic>
      <p:sp>
        <p:nvSpPr>
          <p:cNvPr id="5" name="Rounded Rectangle 4">
            <a:extLst>
              <a:ext uri="{FF2B5EF4-FFF2-40B4-BE49-F238E27FC236}">
                <a16:creationId xmlns:a16="http://schemas.microsoft.com/office/drawing/2014/main" id="{A73814EA-0422-2689-F6A4-432E15EE1E44}"/>
              </a:ext>
              <a:ext uri="{C183D7F6-B498-43B3-948B-1728B52AA6E4}">
                <adec:decorative xmlns:adec="http://schemas.microsoft.com/office/drawing/2017/decorative" val="1"/>
              </a:ext>
            </a:extLst>
          </p:cNvPr>
          <p:cNvSpPr/>
          <p:nvPr/>
        </p:nvSpPr>
        <p:spPr>
          <a:xfrm>
            <a:off x="166254" y="983673"/>
            <a:ext cx="8560101" cy="943722"/>
          </a:xfrm>
          <a:prstGeom prst="roundRect">
            <a:avLst>
              <a:gd name="adj" fmla="val 6232"/>
            </a:avLst>
          </a:prstGeom>
          <a:solidFill>
            <a:schemeClr val="bg1"/>
          </a:solidFill>
          <a:ln>
            <a:solidFill>
              <a:srgbClr val="82A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DBA636E-97B6-C129-FB91-39C7EB121DC2}"/>
              </a:ext>
            </a:extLst>
          </p:cNvPr>
          <p:cNvSpPr txBox="1"/>
          <p:nvPr/>
        </p:nvSpPr>
        <p:spPr>
          <a:xfrm>
            <a:off x="166253" y="973041"/>
            <a:ext cx="8560103" cy="923330"/>
          </a:xfrm>
          <a:prstGeom prst="rect">
            <a:avLst/>
          </a:prstGeom>
          <a:noFill/>
        </p:spPr>
        <p:txBody>
          <a:bodyPr wrap="square" rtlCol="0">
            <a:spAutoFit/>
          </a:bodyPr>
          <a:lstStyle/>
          <a:p>
            <a:r>
              <a:rPr lang="en-GB" b="1" dirty="0"/>
              <a:t>Challenge</a:t>
            </a:r>
          </a:p>
          <a:p>
            <a:r>
              <a:rPr lang="en-GB" dirty="0"/>
              <a:t>In pairs, read the Geography in the News article you have been given. Identify as many links to the AQA GCSE Geography units we will study as you can.  </a:t>
            </a:r>
          </a:p>
        </p:txBody>
      </p:sp>
      <p:sp>
        <p:nvSpPr>
          <p:cNvPr id="2" name="TextBox 1">
            <a:extLst>
              <a:ext uri="{FF2B5EF4-FFF2-40B4-BE49-F238E27FC236}">
                <a16:creationId xmlns:a16="http://schemas.microsoft.com/office/drawing/2014/main" id="{933C0E14-70C4-650A-9E3E-A4A7B5F56894}"/>
              </a:ext>
            </a:extLst>
          </p:cNvPr>
          <p:cNvSpPr txBox="1"/>
          <p:nvPr/>
        </p:nvSpPr>
        <p:spPr>
          <a:xfrm>
            <a:off x="0" y="69625"/>
            <a:ext cx="1045878" cy="646331"/>
          </a:xfrm>
          <a:prstGeom prst="rect">
            <a:avLst/>
          </a:prstGeom>
          <a:noFill/>
        </p:spPr>
        <p:txBody>
          <a:bodyPr wrap="square" rtlCol="0">
            <a:spAutoFit/>
          </a:bodyPr>
          <a:lstStyle/>
          <a:p>
            <a:pPr algn="ctr"/>
            <a:r>
              <a:rPr lang="en-GB" sz="3600" b="1" dirty="0"/>
              <a:t>V2</a:t>
            </a:r>
          </a:p>
        </p:txBody>
      </p:sp>
      <p:pic>
        <p:nvPicPr>
          <p:cNvPr id="6" name="Picture 5">
            <a:extLst>
              <a:ext uri="{FF2B5EF4-FFF2-40B4-BE49-F238E27FC236}">
                <a16:creationId xmlns:a16="http://schemas.microsoft.com/office/drawing/2014/main" id="{F7F67C2C-FBFC-DEB9-8084-C3C80104849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6253" y="2074811"/>
            <a:ext cx="3597348" cy="2537530"/>
          </a:xfrm>
          <a:prstGeom prst="rect">
            <a:avLst/>
          </a:prstGeom>
        </p:spPr>
      </p:pic>
    </p:spTree>
    <p:extLst>
      <p:ext uri="{BB962C8B-B14F-4D97-AF65-F5344CB8AC3E}">
        <p14:creationId xmlns:p14="http://schemas.microsoft.com/office/powerpoint/2010/main" val="3033602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C544C-2FDC-F07F-7905-FC1DCB7257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3C71C4D-AA93-D3E1-162B-D5E1D05FAD7B}"/>
              </a:ext>
            </a:extLst>
          </p:cNvPr>
          <p:cNvSpPr txBox="1"/>
          <p:nvPr/>
        </p:nvSpPr>
        <p:spPr>
          <a:xfrm>
            <a:off x="242595" y="147040"/>
            <a:ext cx="8658809" cy="646331"/>
          </a:xfrm>
          <a:prstGeom prst="rect">
            <a:avLst/>
          </a:prstGeom>
          <a:noFill/>
        </p:spPr>
        <p:txBody>
          <a:bodyPr wrap="square" rtlCol="0">
            <a:spAutoFit/>
          </a:bodyPr>
          <a:lstStyle/>
          <a:p>
            <a:pPr algn="ctr"/>
            <a:r>
              <a:rPr lang="en-GB" sz="3600" b="1" dirty="0"/>
              <a:t>Our Journey</a:t>
            </a:r>
          </a:p>
        </p:txBody>
      </p:sp>
      <p:pic>
        <p:nvPicPr>
          <p:cNvPr id="6" name="Picture 5">
            <a:extLst>
              <a:ext uri="{FF2B5EF4-FFF2-40B4-BE49-F238E27FC236}">
                <a16:creationId xmlns:a16="http://schemas.microsoft.com/office/drawing/2014/main" id="{832ED3EA-0B3D-AF30-D29D-34B9D3210AD2}"/>
              </a:ext>
            </a:extLst>
          </p:cNvPr>
          <p:cNvPicPr>
            <a:picLocks noChangeAspect="1"/>
          </p:cNvPicPr>
          <p:nvPr/>
        </p:nvPicPr>
        <p:blipFill>
          <a:blip r:embed="rId2"/>
          <a:stretch>
            <a:fillRect/>
          </a:stretch>
        </p:blipFill>
        <p:spPr>
          <a:xfrm>
            <a:off x="109023" y="731520"/>
            <a:ext cx="9189720" cy="6126480"/>
          </a:xfrm>
          <a:prstGeom prst="rect">
            <a:avLst/>
          </a:prstGeom>
        </p:spPr>
      </p:pic>
      <p:sp>
        <p:nvSpPr>
          <p:cNvPr id="7" name="TextBox 6">
            <a:extLst>
              <a:ext uri="{FF2B5EF4-FFF2-40B4-BE49-F238E27FC236}">
                <a16:creationId xmlns:a16="http://schemas.microsoft.com/office/drawing/2014/main" id="{C8E961D8-D753-6379-527C-F8E09D690B8C}"/>
              </a:ext>
            </a:extLst>
          </p:cNvPr>
          <p:cNvSpPr txBox="1"/>
          <p:nvPr/>
        </p:nvSpPr>
        <p:spPr>
          <a:xfrm>
            <a:off x="1607406" y="871583"/>
            <a:ext cx="1459352" cy="478132"/>
          </a:xfrm>
          <a:prstGeom prst="rect">
            <a:avLst/>
          </a:prstGeom>
          <a:noFill/>
        </p:spPr>
        <p:txBody>
          <a:bodyPr wrap="square" rtlCol="0">
            <a:spAutoFit/>
          </a:bodyPr>
          <a:lstStyle/>
          <a:p>
            <a:pPr algn="ctr"/>
            <a:r>
              <a:rPr lang="en-GB" sz="1200" b="1" dirty="0"/>
              <a:t>The Challenge of Natural Hazards</a:t>
            </a:r>
          </a:p>
        </p:txBody>
      </p:sp>
      <p:sp>
        <p:nvSpPr>
          <p:cNvPr id="9" name="TextBox 8">
            <a:extLst>
              <a:ext uri="{FF2B5EF4-FFF2-40B4-BE49-F238E27FC236}">
                <a16:creationId xmlns:a16="http://schemas.microsoft.com/office/drawing/2014/main" id="{E3F27DC3-400F-EFCB-6DFD-5C73BBB94A08}"/>
              </a:ext>
            </a:extLst>
          </p:cNvPr>
          <p:cNvSpPr txBox="1"/>
          <p:nvPr/>
        </p:nvSpPr>
        <p:spPr>
          <a:xfrm>
            <a:off x="3328939" y="885651"/>
            <a:ext cx="1459352" cy="461665"/>
          </a:xfrm>
          <a:prstGeom prst="rect">
            <a:avLst/>
          </a:prstGeom>
          <a:noFill/>
        </p:spPr>
        <p:txBody>
          <a:bodyPr wrap="square" rtlCol="0">
            <a:spAutoFit/>
          </a:bodyPr>
          <a:lstStyle/>
          <a:p>
            <a:pPr algn="ctr"/>
            <a:r>
              <a:rPr lang="en-GB" sz="1200" b="1" dirty="0"/>
              <a:t>The Living </a:t>
            </a:r>
          </a:p>
          <a:p>
            <a:pPr algn="ctr"/>
            <a:r>
              <a:rPr lang="en-GB" sz="1200" b="1" dirty="0"/>
              <a:t>World</a:t>
            </a:r>
          </a:p>
        </p:txBody>
      </p:sp>
      <p:sp>
        <p:nvSpPr>
          <p:cNvPr id="11" name="TextBox 10">
            <a:extLst>
              <a:ext uri="{FF2B5EF4-FFF2-40B4-BE49-F238E27FC236}">
                <a16:creationId xmlns:a16="http://schemas.microsoft.com/office/drawing/2014/main" id="{CF608342-6AE3-4873-D798-3E3B863713D6}"/>
              </a:ext>
            </a:extLst>
          </p:cNvPr>
          <p:cNvSpPr txBox="1"/>
          <p:nvPr/>
        </p:nvSpPr>
        <p:spPr>
          <a:xfrm>
            <a:off x="5254405" y="871583"/>
            <a:ext cx="1459352" cy="461665"/>
          </a:xfrm>
          <a:prstGeom prst="rect">
            <a:avLst/>
          </a:prstGeom>
          <a:noFill/>
        </p:spPr>
        <p:txBody>
          <a:bodyPr wrap="square" rtlCol="0">
            <a:spAutoFit/>
          </a:bodyPr>
          <a:lstStyle/>
          <a:p>
            <a:pPr algn="ctr"/>
            <a:r>
              <a:rPr lang="en-GB" sz="1200" b="1" dirty="0"/>
              <a:t>Coastal Landscapes </a:t>
            </a:r>
          </a:p>
        </p:txBody>
      </p:sp>
      <p:sp>
        <p:nvSpPr>
          <p:cNvPr id="12" name="TextBox 11">
            <a:extLst>
              <a:ext uri="{FF2B5EF4-FFF2-40B4-BE49-F238E27FC236}">
                <a16:creationId xmlns:a16="http://schemas.microsoft.com/office/drawing/2014/main" id="{87B1ED29-092C-7E45-B4F9-F0F6F69221EA}"/>
              </a:ext>
            </a:extLst>
          </p:cNvPr>
          <p:cNvSpPr txBox="1"/>
          <p:nvPr/>
        </p:nvSpPr>
        <p:spPr>
          <a:xfrm>
            <a:off x="7839391" y="2627700"/>
            <a:ext cx="1459352" cy="461665"/>
          </a:xfrm>
          <a:prstGeom prst="rect">
            <a:avLst/>
          </a:prstGeom>
          <a:noFill/>
        </p:spPr>
        <p:txBody>
          <a:bodyPr wrap="square" rtlCol="0">
            <a:spAutoFit/>
          </a:bodyPr>
          <a:lstStyle/>
          <a:p>
            <a:pPr algn="ctr"/>
            <a:r>
              <a:rPr lang="en-GB" sz="1200" b="1" dirty="0"/>
              <a:t>River</a:t>
            </a:r>
          </a:p>
          <a:p>
            <a:pPr algn="ctr"/>
            <a:r>
              <a:rPr lang="en-GB" sz="1200" b="1" dirty="0"/>
              <a:t> Landscapes </a:t>
            </a:r>
          </a:p>
        </p:txBody>
      </p:sp>
      <p:sp>
        <p:nvSpPr>
          <p:cNvPr id="13" name="TextBox 12">
            <a:extLst>
              <a:ext uri="{FF2B5EF4-FFF2-40B4-BE49-F238E27FC236}">
                <a16:creationId xmlns:a16="http://schemas.microsoft.com/office/drawing/2014/main" id="{F094D24F-E62C-12D2-5158-A75E8D860351}"/>
              </a:ext>
            </a:extLst>
          </p:cNvPr>
          <p:cNvSpPr txBox="1"/>
          <p:nvPr/>
        </p:nvSpPr>
        <p:spPr>
          <a:xfrm>
            <a:off x="5324745" y="2613631"/>
            <a:ext cx="1459352" cy="461665"/>
          </a:xfrm>
          <a:prstGeom prst="rect">
            <a:avLst/>
          </a:prstGeom>
          <a:noFill/>
        </p:spPr>
        <p:txBody>
          <a:bodyPr wrap="square" rtlCol="0">
            <a:spAutoFit/>
          </a:bodyPr>
          <a:lstStyle/>
          <a:p>
            <a:pPr algn="ctr"/>
            <a:r>
              <a:rPr lang="en-GB" sz="1200" b="1" dirty="0"/>
              <a:t>Urban Issues and Challenges</a:t>
            </a:r>
          </a:p>
        </p:txBody>
      </p:sp>
      <p:sp>
        <p:nvSpPr>
          <p:cNvPr id="14" name="TextBox 13">
            <a:extLst>
              <a:ext uri="{FF2B5EF4-FFF2-40B4-BE49-F238E27FC236}">
                <a16:creationId xmlns:a16="http://schemas.microsoft.com/office/drawing/2014/main" id="{2890BB1E-F396-841D-B0EE-1D4964C32461}"/>
              </a:ext>
            </a:extLst>
          </p:cNvPr>
          <p:cNvSpPr txBox="1"/>
          <p:nvPr/>
        </p:nvSpPr>
        <p:spPr>
          <a:xfrm>
            <a:off x="3360542" y="2613631"/>
            <a:ext cx="1459352" cy="461665"/>
          </a:xfrm>
          <a:prstGeom prst="rect">
            <a:avLst/>
          </a:prstGeom>
          <a:noFill/>
        </p:spPr>
        <p:txBody>
          <a:bodyPr wrap="square" rtlCol="0">
            <a:spAutoFit/>
          </a:bodyPr>
          <a:lstStyle/>
          <a:p>
            <a:pPr algn="ctr"/>
            <a:r>
              <a:rPr lang="en-GB" sz="1200" b="1" dirty="0"/>
              <a:t>The Changing Economic World</a:t>
            </a:r>
          </a:p>
        </p:txBody>
      </p:sp>
      <p:sp>
        <p:nvSpPr>
          <p:cNvPr id="15" name="TextBox 14">
            <a:extLst>
              <a:ext uri="{FF2B5EF4-FFF2-40B4-BE49-F238E27FC236}">
                <a16:creationId xmlns:a16="http://schemas.microsoft.com/office/drawing/2014/main" id="{75498EAB-0A60-1E66-005B-641144FE14D0}"/>
              </a:ext>
            </a:extLst>
          </p:cNvPr>
          <p:cNvSpPr txBox="1"/>
          <p:nvPr/>
        </p:nvSpPr>
        <p:spPr>
          <a:xfrm>
            <a:off x="1575572" y="2613630"/>
            <a:ext cx="1459352" cy="461665"/>
          </a:xfrm>
          <a:prstGeom prst="rect">
            <a:avLst/>
          </a:prstGeom>
          <a:noFill/>
        </p:spPr>
        <p:txBody>
          <a:bodyPr wrap="square" rtlCol="0">
            <a:spAutoFit/>
          </a:bodyPr>
          <a:lstStyle/>
          <a:p>
            <a:pPr algn="ctr"/>
            <a:r>
              <a:rPr lang="en-GB" sz="1200" b="1" dirty="0"/>
              <a:t>Resource Management</a:t>
            </a:r>
          </a:p>
        </p:txBody>
      </p:sp>
      <p:sp>
        <p:nvSpPr>
          <p:cNvPr id="16" name="TextBox 15">
            <a:extLst>
              <a:ext uri="{FF2B5EF4-FFF2-40B4-BE49-F238E27FC236}">
                <a16:creationId xmlns:a16="http://schemas.microsoft.com/office/drawing/2014/main" id="{1CBBD629-9CE6-7A5E-C4F0-019B4482F75A}"/>
              </a:ext>
            </a:extLst>
          </p:cNvPr>
          <p:cNvSpPr txBox="1"/>
          <p:nvPr/>
        </p:nvSpPr>
        <p:spPr>
          <a:xfrm>
            <a:off x="2020635" y="4150581"/>
            <a:ext cx="1459352" cy="461665"/>
          </a:xfrm>
          <a:prstGeom prst="rect">
            <a:avLst/>
          </a:prstGeom>
          <a:noFill/>
        </p:spPr>
        <p:txBody>
          <a:bodyPr wrap="square" rtlCol="0">
            <a:spAutoFit/>
          </a:bodyPr>
          <a:lstStyle/>
          <a:p>
            <a:pPr algn="ctr"/>
            <a:r>
              <a:rPr lang="en-GB" sz="1200" b="1" dirty="0"/>
              <a:t>Physical Fieldwork</a:t>
            </a:r>
          </a:p>
        </p:txBody>
      </p:sp>
      <p:sp>
        <p:nvSpPr>
          <p:cNvPr id="17" name="TextBox 16">
            <a:extLst>
              <a:ext uri="{FF2B5EF4-FFF2-40B4-BE49-F238E27FC236}">
                <a16:creationId xmlns:a16="http://schemas.microsoft.com/office/drawing/2014/main" id="{B345B411-E29D-A89D-CAC6-3B78E636B9AF}"/>
              </a:ext>
            </a:extLst>
          </p:cNvPr>
          <p:cNvSpPr txBox="1"/>
          <p:nvPr/>
        </p:nvSpPr>
        <p:spPr>
          <a:xfrm>
            <a:off x="4732019" y="4152982"/>
            <a:ext cx="1459352" cy="461665"/>
          </a:xfrm>
          <a:prstGeom prst="rect">
            <a:avLst/>
          </a:prstGeom>
          <a:noFill/>
        </p:spPr>
        <p:txBody>
          <a:bodyPr wrap="square" rtlCol="0">
            <a:spAutoFit/>
          </a:bodyPr>
          <a:lstStyle/>
          <a:p>
            <a:pPr algn="ctr"/>
            <a:r>
              <a:rPr lang="en-GB" sz="1200" b="1" dirty="0"/>
              <a:t>Human </a:t>
            </a:r>
          </a:p>
          <a:p>
            <a:pPr algn="ctr"/>
            <a:r>
              <a:rPr lang="en-GB" sz="1200" b="1" dirty="0"/>
              <a:t>Fieldwork</a:t>
            </a:r>
          </a:p>
        </p:txBody>
      </p:sp>
      <p:sp>
        <p:nvSpPr>
          <p:cNvPr id="18" name="TextBox 17">
            <a:extLst>
              <a:ext uri="{FF2B5EF4-FFF2-40B4-BE49-F238E27FC236}">
                <a16:creationId xmlns:a16="http://schemas.microsoft.com/office/drawing/2014/main" id="{6CA2805A-CD62-2439-FE70-70656DD2D3BE}"/>
              </a:ext>
            </a:extLst>
          </p:cNvPr>
          <p:cNvSpPr txBox="1"/>
          <p:nvPr/>
        </p:nvSpPr>
        <p:spPr>
          <a:xfrm>
            <a:off x="2630866" y="5566921"/>
            <a:ext cx="1459352" cy="461665"/>
          </a:xfrm>
          <a:prstGeom prst="rect">
            <a:avLst/>
          </a:prstGeom>
          <a:noFill/>
        </p:spPr>
        <p:txBody>
          <a:bodyPr wrap="square" rtlCol="0">
            <a:spAutoFit/>
          </a:bodyPr>
          <a:lstStyle/>
          <a:p>
            <a:pPr algn="ctr"/>
            <a:r>
              <a:rPr lang="en-GB" sz="1200" b="1" dirty="0"/>
              <a:t>Issue </a:t>
            </a:r>
          </a:p>
          <a:p>
            <a:pPr algn="ctr"/>
            <a:r>
              <a:rPr lang="en-GB" sz="1200" b="1" dirty="0"/>
              <a:t>Evaluation</a:t>
            </a:r>
          </a:p>
        </p:txBody>
      </p:sp>
    </p:spTree>
    <p:extLst>
      <p:ext uri="{BB962C8B-B14F-4D97-AF65-F5344CB8AC3E}">
        <p14:creationId xmlns:p14="http://schemas.microsoft.com/office/powerpoint/2010/main" val="34198873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A359539-E1CF-184E-9292-CF43159A2A62}">
  <we:reference id="wa104381063" version="1.0.0.1" store="en-GB"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370</TotalTime>
  <Words>1921</Words>
  <Application>Microsoft Macintosh PowerPoint</Application>
  <PresentationFormat>On-screen Show (4:3)</PresentationFormat>
  <Paragraphs>193</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Aptos Display</vt:lpstr>
      <vt:lpstr>Helvetica</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Anthony Bennett</dc:creator>
  <cp:lastModifiedBy>Anthony Bennett</cp:lastModifiedBy>
  <cp:revision>16</cp:revision>
  <dcterms:created xsi:type="dcterms:W3CDTF">2026-08-30T20:47:21Z</dcterms:created>
  <dcterms:modified xsi:type="dcterms:W3CDTF">2026-09-01T00:30:19Z</dcterms:modified>
</cp:coreProperties>
</file>