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20"/>
    <p:restoredTop sz="94635"/>
  </p:normalViewPr>
  <p:slideViewPr>
    <p:cSldViewPr snapToGrid="0">
      <p:cViewPr varScale="1">
        <p:scale>
          <a:sx n="83" d="100"/>
          <a:sy n="83" d="100"/>
        </p:scale>
        <p:origin x="320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95C04671-9190-5B4E-B4DA-3CF34CA2B62D}"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4D4E1B-91CD-314B-9EF1-C0DF1B7FE51A}" type="slidenum">
              <a:rPr lang="en-GB" smtClean="0"/>
              <a:t>‹#›</a:t>
            </a:fld>
            <a:endParaRPr lang="en-GB"/>
          </a:p>
        </p:txBody>
      </p:sp>
    </p:spTree>
    <p:extLst>
      <p:ext uri="{BB962C8B-B14F-4D97-AF65-F5344CB8AC3E}">
        <p14:creationId xmlns:p14="http://schemas.microsoft.com/office/powerpoint/2010/main" val="346205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5C04671-9190-5B4E-B4DA-3CF34CA2B62D}"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4D4E1B-91CD-314B-9EF1-C0DF1B7FE51A}" type="slidenum">
              <a:rPr lang="en-GB" smtClean="0"/>
              <a:t>‹#›</a:t>
            </a:fld>
            <a:endParaRPr lang="en-GB"/>
          </a:p>
        </p:txBody>
      </p:sp>
    </p:spTree>
    <p:extLst>
      <p:ext uri="{BB962C8B-B14F-4D97-AF65-F5344CB8AC3E}">
        <p14:creationId xmlns:p14="http://schemas.microsoft.com/office/powerpoint/2010/main" val="44231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5C04671-9190-5B4E-B4DA-3CF34CA2B62D}"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4D4E1B-91CD-314B-9EF1-C0DF1B7FE51A}" type="slidenum">
              <a:rPr lang="en-GB" smtClean="0"/>
              <a:t>‹#›</a:t>
            </a:fld>
            <a:endParaRPr lang="en-GB"/>
          </a:p>
        </p:txBody>
      </p:sp>
    </p:spTree>
    <p:extLst>
      <p:ext uri="{BB962C8B-B14F-4D97-AF65-F5344CB8AC3E}">
        <p14:creationId xmlns:p14="http://schemas.microsoft.com/office/powerpoint/2010/main" val="2393833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5C04671-9190-5B4E-B4DA-3CF34CA2B62D}"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4D4E1B-91CD-314B-9EF1-C0DF1B7FE51A}" type="slidenum">
              <a:rPr lang="en-GB" smtClean="0"/>
              <a:t>‹#›</a:t>
            </a:fld>
            <a:endParaRPr lang="en-GB"/>
          </a:p>
        </p:txBody>
      </p:sp>
    </p:spTree>
    <p:extLst>
      <p:ext uri="{BB962C8B-B14F-4D97-AF65-F5344CB8AC3E}">
        <p14:creationId xmlns:p14="http://schemas.microsoft.com/office/powerpoint/2010/main" val="1501849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5C04671-9190-5B4E-B4DA-3CF34CA2B62D}"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4D4E1B-91CD-314B-9EF1-C0DF1B7FE51A}" type="slidenum">
              <a:rPr lang="en-GB" smtClean="0"/>
              <a:t>‹#›</a:t>
            </a:fld>
            <a:endParaRPr lang="en-GB"/>
          </a:p>
        </p:txBody>
      </p:sp>
    </p:spTree>
    <p:extLst>
      <p:ext uri="{BB962C8B-B14F-4D97-AF65-F5344CB8AC3E}">
        <p14:creationId xmlns:p14="http://schemas.microsoft.com/office/powerpoint/2010/main" val="3685016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5C04671-9190-5B4E-B4DA-3CF34CA2B62D}"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4D4E1B-91CD-314B-9EF1-C0DF1B7FE51A}" type="slidenum">
              <a:rPr lang="en-GB" smtClean="0"/>
              <a:t>‹#›</a:t>
            </a:fld>
            <a:endParaRPr lang="en-GB"/>
          </a:p>
        </p:txBody>
      </p:sp>
    </p:spTree>
    <p:extLst>
      <p:ext uri="{BB962C8B-B14F-4D97-AF65-F5344CB8AC3E}">
        <p14:creationId xmlns:p14="http://schemas.microsoft.com/office/powerpoint/2010/main" val="1961933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GB"/>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95C04671-9190-5B4E-B4DA-3CF34CA2B62D}" type="datetimeFigureOut">
              <a:rPr lang="en-GB" smtClean="0"/>
              <a:t>01/09/2026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24D4E1B-91CD-314B-9EF1-C0DF1B7FE51A}" type="slidenum">
              <a:rPr lang="en-GB" smtClean="0"/>
              <a:t>‹#›</a:t>
            </a:fld>
            <a:endParaRPr lang="en-GB"/>
          </a:p>
        </p:txBody>
      </p:sp>
    </p:spTree>
    <p:extLst>
      <p:ext uri="{BB962C8B-B14F-4D97-AF65-F5344CB8AC3E}">
        <p14:creationId xmlns:p14="http://schemas.microsoft.com/office/powerpoint/2010/main" val="3087293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5C04671-9190-5B4E-B4DA-3CF34CA2B62D}"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24D4E1B-91CD-314B-9EF1-C0DF1B7FE51A}" type="slidenum">
              <a:rPr lang="en-GB" smtClean="0"/>
              <a:t>‹#›</a:t>
            </a:fld>
            <a:endParaRPr lang="en-GB"/>
          </a:p>
        </p:txBody>
      </p:sp>
    </p:spTree>
    <p:extLst>
      <p:ext uri="{BB962C8B-B14F-4D97-AF65-F5344CB8AC3E}">
        <p14:creationId xmlns:p14="http://schemas.microsoft.com/office/powerpoint/2010/main" val="2052644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C04671-9190-5B4E-B4DA-3CF34CA2B62D}"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24D4E1B-91CD-314B-9EF1-C0DF1B7FE51A}" type="slidenum">
              <a:rPr lang="en-GB" smtClean="0"/>
              <a:t>‹#›</a:t>
            </a:fld>
            <a:endParaRPr lang="en-GB"/>
          </a:p>
        </p:txBody>
      </p:sp>
    </p:spTree>
    <p:extLst>
      <p:ext uri="{BB962C8B-B14F-4D97-AF65-F5344CB8AC3E}">
        <p14:creationId xmlns:p14="http://schemas.microsoft.com/office/powerpoint/2010/main" val="2346476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Content Placeholder 2"/>
          <p:cNvSpPr>
            <a:spLocks noGrp="1"/>
          </p:cNvSpPr>
          <p:nvPr>
            <p:ph idx="1"/>
          </p:nvPr>
        </p:nvSpPr>
        <p:spPr>
          <a:xfrm>
            <a:off x="2915543" y="1426282"/>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95C04671-9190-5B4E-B4DA-3CF34CA2B62D}"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4D4E1B-91CD-314B-9EF1-C0DF1B7FE51A}" type="slidenum">
              <a:rPr lang="en-GB" smtClean="0"/>
              <a:t>‹#›</a:t>
            </a:fld>
            <a:endParaRPr lang="en-GB"/>
          </a:p>
        </p:txBody>
      </p:sp>
    </p:spTree>
    <p:extLst>
      <p:ext uri="{BB962C8B-B14F-4D97-AF65-F5344CB8AC3E}">
        <p14:creationId xmlns:p14="http://schemas.microsoft.com/office/powerpoint/2010/main" val="2165600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2915543" y="1426282"/>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95C04671-9190-5B4E-B4DA-3CF34CA2B62D}"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4D4E1B-91CD-314B-9EF1-C0DF1B7FE51A}" type="slidenum">
              <a:rPr lang="en-GB" smtClean="0"/>
              <a:t>‹#›</a:t>
            </a:fld>
            <a:endParaRPr lang="en-GB"/>
          </a:p>
        </p:txBody>
      </p:sp>
    </p:spTree>
    <p:extLst>
      <p:ext uri="{BB962C8B-B14F-4D97-AF65-F5344CB8AC3E}">
        <p14:creationId xmlns:p14="http://schemas.microsoft.com/office/powerpoint/2010/main" val="3601277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71487"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95C04671-9190-5B4E-B4DA-3CF34CA2B62D}" type="datetimeFigureOut">
              <a:rPr lang="en-GB" smtClean="0"/>
              <a:t>01/09/2026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E24D4E1B-91CD-314B-9EF1-C0DF1B7FE51A}" type="slidenum">
              <a:rPr lang="en-GB" smtClean="0"/>
              <a:t>‹#›</a:t>
            </a:fld>
            <a:endParaRPr lang="en-GB"/>
          </a:p>
        </p:txBody>
      </p:sp>
    </p:spTree>
    <p:extLst>
      <p:ext uri="{BB962C8B-B14F-4D97-AF65-F5344CB8AC3E}">
        <p14:creationId xmlns:p14="http://schemas.microsoft.com/office/powerpoint/2010/main" val="6778054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C1FDE18-2FE7-D224-DEE5-F5B6517D0EA2}"/>
              </a:ext>
            </a:extLst>
          </p:cNvPr>
          <p:cNvSpPr txBox="1"/>
          <p:nvPr/>
        </p:nvSpPr>
        <p:spPr>
          <a:xfrm>
            <a:off x="-808122" y="176463"/>
            <a:ext cx="5374105" cy="646331"/>
          </a:xfrm>
          <a:prstGeom prst="rect">
            <a:avLst/>
          </a:prstGeom>
          <a:noFill/>
        </p:spPr>
        <p:txBody>
          <a:bodyPr wrap="square" rtlCol="0">
            <a:spAutoFit/>
          </a:bodyPr>
          <a:lstStyle/>
          <a:p>
            <a:pPr algn="ctr"/>
            <a:r>
              <a:rPr lang="en-GB" sz="3600" b="1" dirty="0"/>
              <a:t>The Geographer</a:t>
            </a:r>
          </a:p>
        </p:txBody>
      </p:sp>
      <p:sp>
        <p:nvSpPr>
          <p:cNvPr id="5" name="TextBox 4">
            <a:extLst>
              <a:ext uri="{FF2B5EF4-FFF2-40B4-BE49-F238E27FC236}">
                <a16:creationId xmlns:a16="http://schemas.microsoft.com/office/drawing/2014/main" id="{D85C18D6-555E-47D5-519A-81A850BDC61E}"/>
              </a:ext>
            </a:extLst>
          </p:cNvPr>
          <p:cNvSpPr txBox="1"/>
          <p:nvPr/>
        </p:nvSpPr>
        <p:spPr>
          <a:xfrm>
            <a:off x="4704347" y="268795"/>
            <a:ext cx="2273969" cy="461665"/>
          </a:xfrm>
          <a:prstGeom prst="rect">
            <a:avLst/>
          </a:prstGeom>
          <a:noFill/>
        </p:spPr>
        <p:txBody>
          <a:bodyPr wrap="square" rtlCol="0">
            <a:spAutoFit/>
          </a:bodyPr>
          <a:lstStyle/>
          <a:p>
            <a:r>
              <a:rPr lang="en-GB" sz="1200" b="1" dirty="0"/>
              <a:t>GEOGRAPHY IN THE NEWS </a:t>
            </a:r>
          </a:p>
          <a:p>
            <a:r>
              <a:rPr lang="en-GB" sz="1200" dirty="0"/>
              <a:t>GCSE Edition</a:t>
            </a:r>
          </a:p>
        </p:txBody>
      </p:sp>
      <p:sp>
        <p:nvSpPr>
          <p:cNvPr id="6" name="TextBox 5">
            <a:extLst>
              <a:ext uri="{FF2B5EF4-FFF2-40B4-BE49-F238E27FC236}">
                <a16:creationId xmlns:a16="http://schemas.microsoft.com/office/drawing/2014/main" id="{79728928-6DAC-B75A-9C6E-313E1CE60F6A}"/>
              </a:ext>
            </a:extLst>
          </p:cNvPr>
          <p:cNvSpPr txBox="1"/>
          <p:nvPr/>
        </p:nvSpPr>
        <p:spPr>
          <a:xfrm>
            <a:off x="172453" y="795356"/>
            <a:ext cx="2273969" cy="276999"/>
          </a:xfrm>
          <a:prstGeom prst="rect">
            <a:avLst/>
          </a:prstGeom>
          <a:noFill/>
        </p:spPr>
        <p:txBody>
          <a:bodyPr wrap="square" rtlCol="0">
            <a:spAutoFit/>
          </a:bodyPr>
          <a:lstStyle/>
          <a:p>
            <a:r>
              <a:rPr lang="en-GB" sz="1200" b="1" dirty="0"/>
              <a:t>Summer 2026</a:t>
            </a:r>
            <a:endParaRPr lang="en-GB" sz="1200" dirty="0"/>
          </a:p>
        </p:txBody>
      </p:sp>
      <p:sp>
        <p:nvSpPr>
          <p:cNvPr id="3" name="TextBox 2">
            <a:extLst>
              <a:ext uri="{FF2B5EF4-FFF2-40B4-BE49-F238E27FC236}">
                <a16:creationId xmlns:a16="http://schemas.microsoft.com/office/drawing/2014/main" id="{21FC7D7E-A7F5-A28C-59F7-3502892B3686}"/>
              </a:ext>
            </a:extLst>
          </p:cNvPr>
          <p:cNvSpPr txBox="1"/>
          <p:nvPr/>
        </p:nvSpPr>
        <p:spPr>
          <a:xfrm>
            <a:off x="127000" y="1221888"/>
            <a:ext cx="6604000" cy="938719"/>
          </a:xfrm>
          <a:prstGeom prst="rect">
            <a:avLst/>
          </a:prstGeom>
          <a:noFill/>
        </p:spPr>
        <p:txBody>
          <a:bodyPr wrap="square">
            <a:spAutoFit/>
          </a:bodyPr>
          <a:lstStyle/>
          <a:p>
            <a:pPr algn="ctr">
              <a:lnSpc>
                <a:spcPct val="100000"/>
              </a:lnSpc>
              <a:spcBef>
                <a:spcPts val="100"/>
              </a:spcBef>
              <a:spcAft>
                <a:spcPts val="400"/>
              </a:spcAft>
              <a:buNone/>
            </a:pPr>
            <a:r>
              <a:rPr lang="en-US" sz="3600" b="1" dirty="0">
                <a:effectLst/>
                <a:ea typeface="MS Mincho" panose="02020609040205080304" pitchFamily="49" charset="-128"/>
                <a:cs typeface="Times New Roman" panose="02020603050405020304" pitchFamily="18" charset="0"/>
              </a:rPr>
              <a:t>Britain’s Summer of Extremes:</a:t>
            </a:r>
            <a:br>
              <a:rPr lang="en-US" sz="2000" b="1" dirty="0">
                <a:effectLst/>
                <a:ea typeface="MS Mincho" panose="02020609040205080304" pitchFamily="49" charset="-128"/>
                <a:cs typeface="Times New Roman" panose="02020603050405020304" pitchFamily="18" charset="0"/>
              </a:rPr>
            </a:br>
            <a:r>
              <a:rPr lang="en-US" sz="1930" b="1" dirty="0">
                <a:effectLst/>
                <a:ea typeface="MS Mincho" panose="02020609040205080304" pitchFamily="49" charset="-128"/>
                <a:cs typeface="Times New Roman" panose="02020603050405020304" pitchFamily="18" charset="0"/>
              </a:rPr>
              <a:t>Heatwaves and Drought Put the Country Under Pressure</a:t>
            </a:r>
            <a:endParaRPr lang="en-GB" sz="1930" b="1" dirty="0">
              <a:effectLst/>
              <a:ea typeface="MS Mincho" panose="02020609040205080304" pitchFamily="49" charset="-128"/>
              <a:cs typeface="Times New Roman" panose="02020603050405020304" pitchFamily="18" charset="0"/>
            </a:endParaRPr>
          </a:p>
        </p:txBody>
      </p:sp>
      <p:sp>
        <p:nvSpPr>
          <p:cNvPr id="8" name="TextBox 7">
            <a:extLst>
              <a:ext uri="{FF2B5EF4-FFF2-40B4-BE49-F238E27FC236}">
                <a16:creationId xmlns:a16="http://schemas.microsoft.com/office/drawing/2014/main" id="{C3D10AA0-F2C4-5203-E1CA-F979ED331D3D}"/>
              </a:ext>
            </a:extLst>
          </p:cNvPr>
          <p:cNvSpPr txBox="1"/>
          <p:nvPr/>
        </p:nvSpPr>
        <p:spPr>
          <a:xfrm>
            <a:off x="249544" y="2160607"/>
            <a:ext cx="6358911" cy="954107"/>
          </a:xfrm>
          <a:prstGeom prst="rect">
            <a:avLst/>
          </a:prstGeom>
          <a:noFill/>
        </p:spPr>
        <p:txBody>
          <a:bodyPr wrap="square">
            <a:spAutoFit/>
          </a:bodyPr>
          <a:lstStyle/>
          <a:p>
            <a:pPr>
              <a:lnSpc>
                <a:spcPct val="100000"/>
              </a:lnSpc>
              <a:spcAft>
                <a:spcPts val="600"/>
              </a:spcAft>
              <a:buNone/>
            </a:pPr>
            <a:r>
              <a:rPr lang="en-US" sz="1400" b="1" dirty="0">
                <a:effectLst/>
                <a:latin typeface="+mn-lt"/>
                <a:ea typeface="MS Mincho" panose="02020609040205080304" pitchFamily="49" charset="-128"/>
                <a:cs typeface="Times New Roman" panose="02020603050405020304" pitchFamily="18" charset="0"/>
              </a:rPr>
              <a:t>Four major heatwaves, record-low rainfall and widespread drought made summer 2026 an extraordinary season for the UK. But the effects went far beyond uncomfortable temperatures. Rivers, wildlife, farms, businesses and millions of households all felt the impact.</a:t>
            </a:r>
            <a:endParaRPr lang="en-GB" sz="1400" b="1" dirty="0">
              <a:effectLst/>
              <a:latin typeface="+mn-lt"/>
              <a:ea typeface="MS Mincho" panose="02020609040205080304" pitchFamily="49" charset="-128"/>
              <a:cs typeface="Times New Roman" panose="02020603050405020304" pitchFamily="18" charset="0"/>
            </a:endParaRPr>
          </a:p>
        </p:txBody>
      </p:sp>
      <p:sp>
        <p:nvSpPr>
          <p:cNvPr id="10" name="TextBox 9">
            <a:extLst>
              <a:ext uri="{FF2B5EF4-FFF2-40B4-BE49-F238E27FC236}">
                <a16:creationId xmlns:a16="http://schemas.microsoft.com/office/drawing/2014/main" id="{F5CB5927-5359-6536-002D-1A47CD17F268}"/>
              </a:ext>
            </a:extLst>
          </p:cNvPr>
          <p:cNvSpPr txBox="1"/>
          <p:nvPr/>
        </p:nvSpPr>
        <p:spPr>
          <a:xfrm>
            <a:off x="249544" y="3105871"/>
            <a:ext cx="3179456" cy="7027565"/>
          </a:xfrm>
          <a:prstGeom prst="rect">
            <a:avLst/>
          </a:prstGeom>
          <a:noFill/>
        </p:spPr>
        <p:txBody>
          <a:bodyPr wrap="square">
            <a:spAutoFit/>
          </a:bodyPr>
          <a:lstStyle/>
          <a:p>
            <a:pPr algn="just">
              <a:lnSpc>
                <a:spcPct val="100000"/>
              </a:lnSpc>
              <a:spcAft>
                <a:spcPts val="220"/>
              </a:spcAft>
              <a:buNone/>
            </a:pPr>
            <a:r>
              <a:rPr lang="en-US" sz="1200" dirty="0">
                <a:effectLst/>
                <a:latin typeface="+mn-lt"/>
                <a:ea typeface="MS Mincho" panose="02020609040205080304" pitchFamily="49" charset="-128"/>
                <a:cs typeface="Times New Roman" panose="02020603050405020304" pitchFamily="18" charset="0"/>
              </a:rPr>
              <a:t>Britain is famous for its changeable weather and frequent rain, but the summer of 2026 told a very different story. Four major heatwaves affected the UK, while long periods with very little rainfall caused increasingly severe drought conditions across England.</a:t>
            </a:r>
            <a:endParaRPr lang="en-GB" sz="1200" dirty="0">
              <a:effectLst/>
              <a:latin typeface="+mn-lt"/>
              <a:ea typeface="MS Mincho" panose="02020609040205080304" pitchFamily="49" charset="-128"/>
              <a:cs typeface="Times New Roman" panose="02020603050405020304" pitchFamily="18" charset="0"/>
            </a:endParaRPr>
          </a:p>
          <a:p>
            <a:pPr algn="just">
              <a:lnSpc>
                <a:spcPct val="100000"/>
              </a:lnSpc>
              <a:spcAft>
                <a:spcPts val="220"/>
              </a:spcAft>
              <a:buNone/>
            </a:pPr>
            <a:endParaRPr lang="en-US" sz="1200" dirty="0">
              <a:effectLst/>
              <a:latin typeface="+mn-lt"/>
              <a:ea typeface="MS Mincho" panose="02020609040205080304" pitchFamily="49" charset="-128"/>
              <a:cs typeface="Times New Roman" panose="02020603050405020304" pitchFamily="18" charset="0"/>
            </a:endParaRPr>
          </a:p>
          <a:p>
            <a:pPr algn="just">
              <a:lnSpc>
                <a:spcPct val="100000"/>
              </a:lnSpc>
              <a:spcAft>
                <a:spcPts val="220"/>
              </a:spcAft>
              <a:buNone/>
            </a:pPr>
            <a:r>
              <a:rPr lang="en-US" sz="1200" dirty="0">
                <a:effectLst/>
                <a:latin typeface="+mn-lt"/>
                <a:ea typeface="MS Mincho" panose="02020609040205080304" pitchFamily="49" charset="-128"/>
                <a:cs typeface="Times New Roman" panose="02020603050405020304" pitchFamily="18" charset="0"/>
              </a:rPr>
              <a:t>Temperatures climbed particularly high during August. On 13 August, Kew Gardens in London recorded 38.1°C, one of the highest temperatures ever recorded in the UK. At the same time, the lack of rain was becoming an equally serious problem. July was the driest July on record for England, leaving soils increasingly dry and reducing the amount of water entering rivers and reservoirs.</a:t>
            </a:r>
          </a:p>
          <a:p>
            <a:pPr algn="just">
              <a:lnSpc>
                <a:spcPct val="100000"/>
              </a:lnSpc>
              <a:spcAft>
                <a:spcPts val="220"/>
              </a:spcAft>
              <a:buNone/>
            </a:pPr>
            <a:endParaRPr lang="en-GB" sz="1200" dirty="0">
              <a:effectLst/>
              <a:latin typeface="+mn-lt"/>
              <a:ea typeface="MS Mincho" panose="02020609040205080304" pitchFamily="49" charset="-128"/>
              <a:cs typeface="Times New Roman" panose="02020603050405020304" pitchFamily="18" charset="0"/>
            </a:endParaRPr>
          </a:p>
          <a:p>
            <a:pPr algn="just">
              <a:buNone/>
            </a:pPr>
            <a:r>
              <a:rPr lang="en-US" sz="1200" dirty="0">
                <a:effectLst/>
                <a:latin typeface="+mn-lt"/>
                <a:ea typeface="MS Mincho" panose="02020609040205080304" pitchFamily="49" charset="-128"/>
                <a:cs typeface="Times New Roman" panose="02020603050405020304" pitchFamily="18" charset="0"/>
              </a:rPr>
              <a:t>By mid-August, around 71% of England was in drought. The combination of unusually high temperatures and very low rainfall meant that water was being lost from soils and vegetation while relatively little was being replaced by precipitation. The result was increasing pressure on water supplies across large parts of the country.</a:t>
            </a:r>
            <a:r>
              <a:rPr lang="en-GB" sz="1200" dirty="0">
                <a:effectLst/>
              </a:rPr>
              <a:t> </a:t>
            </a:r>
          </a:p>
          <a:p>
            <a:pPr algn="just">
              <a:buNone/>
            </a:pPr>
            <a:endParaRPr lang="en-GB" sz="1200" dirty="0"/>
          </a:p>
          <a:p>
            <a:pPr algn="just">
              <a:buNone/>
            </a:pPr>
            <a:r>
              <a:rPr lang="en-GB" sz="1200" b="1" dirty="0"/>
              <a:t>Rivers running low</a:t>
            </a:r>
          </a:p>
          <a:p>
            <a:pPr algn="just">
              <a:buNone/>
            </a:pPr>
            <a:r>
              <a:rPr lang="en-GB" sz="1200" dirty="0"/>
              <a:t>One of the clearest signs of the drought could be seen in England’s rivers. With less rainfall reaching drainage basins, less water was available to flow into streams and rivers. River levels and discharge fell at monitoring sites across the country, with some recording exceptionally low flows.</a:t>
            </a:r>
          </a:p>
          <a:p>
            <a:pPr algn="just">
              <a:buNone/>
            </a:pPr>
            <a:endParaRPr lang="en-GB" sz="1200" dirty="0"/>
          </a:p>
          <a:p>
            <a:pPr algn="just">
              <a:buNone/>
            </a:pPr>
            <a:endParaRPr lang="en-GB" sz="1200" dirty="0"/>
          </a:p>
        </p:txBody>
      </p:sp>
      <p:sp>
        <p:nvSpPr>
          <p:cNvPr id="11" name="TextBox 10">
            <a:extLst>
              <a:ext uri="{FF2B5EF4-FFF2-40B4-BE49-F238E27FC236}">
                <a16:creationId xmlns:a16="http://schemas.microsoft.com/office/drawing/2014/main" id="{DE2CA557-F3DE-C462-2004-C5E691F012D7}"/>
              </a:ext>
            </a:extLst>
          </p:cNvPr>
          <p:cNvSpPr txBox="1"/>
          <p:nvPr/>
        </p:nvSpPr>
        <p:spPr>
          <a:xfrm>
            <a:off x="3490272" y="3114714"/>
            <a:ext cx="3179456" cy="6740307"/>
          </a:xfrm>
          <a:prstGeom prst="rect">
            <a:avLst/>
          </a:prstGeom>
          <a:noFill/>
        </p:spPr>
        <p:txBody>
          <a:bodyPr wrap="square">
            <a:spAutoFit/>
          </a:bodyPr>
          <a:lstStyle/>
          <a:p>
            <a:pPr algn="just">
              <a:buNone/>
            </a:pPr>
            <a:r>
              <a:rPr lang="en-GB" sz="1200" dirty="0"/>
              <a:t>Low river levels created further problems. Aquatic habitats became smaller and water temperatures increased, placing fish and other organisms under stress. Low flows can also allow pollutants to become more concentrated and encourage the growth of algae, reducing water quality.</a:t>
            </a:r>
          </a:p>
          <a:p>
            <a:pPr algn="just">
              <a:buNone/>
            </a:pPr>
            <a:endParaRPr lang="en-GB" sz="1200" dirty="0"/>
          </a:p>
          <a:p>
            <a:pPr algn="just">
              <a:buNone/>
            </a:pPr>
            <a:r>
              <a:rPr lang="en-GB" sz="1200" dirty="0"/>
              <a:t>Reservoirs were affected too. By late August, reservoir storage across England had fallen to around 66% of total capacity, well below the level normally expected at that time of year.</a:t>
            </a:r>
          </a:p>
          <a:p>
            <a:pPr algn="just">
              <a:buNone/>
            </a:pPr>
            <a:endParaRPr lang="en-GB" sz="1200" dirty="0"/>
          </a:p>
          <a:p>
            <a:pPr algn="just">
              <a:buNone/>
            </a:pPr>
            <a:r>
              <a:rPr lang="en-GB" sz="1200" b="1" dirty="0"/>
              <a:t>Wildlife under pressure</a:t>
            </a:r>
          </a:p>
          <a:p>
            <a:pPr algn="just">
              <a:buNone/>
            </a:pPr>
            <a:r>
              <a:rPr lang="en-GB" sz="1200" dirty="0"/>
              <a:t>The dry weather affected ecosystems on land as well as in rivers. Plants faced increasing water stress as soils dried out, while ponds and wetlands shrank. Animals that depend on these habitats had less water and food available.</a:t>
            </a:r>
          </a:p>
          <a:p>
            <a:pPr algn="just">
              <a:buNone/>
            </a:pPr>
            <a:endParaRPr lang="en-GB" sz="1200" dirty="0"/>
          </a:p>
          <a:p>
            <a:pPr algn="just">
              <a:buNone/>
            </a:pPr>
            <a:r>
              <a:rPr lang="en-GB" sz="1200" dirty="0"/>
              <a:t>The dry vegetation also provided ideal fuel for wildfires. Fires can destroy habitats, kill wildlife and release stored carbon into the atmosphere. They can also threaten homes and require large emergency responses.</a:t>
            </a:r>
          </a:p>
          <a:p>
            <a:pPr algn="just">
              <a:buNone/>
            </a:pPr>
            <a:endParaRPr lang="en-GB" sz="1200" dirty="0"/>
          </a:p>
          <a:p>
            <a:pPr algn="just">
              <a:buNone/>
            </a:pPr>
            <a:r>
              <a:rPr lang="en-GB" sz="1200" dirty="0"/>
              <a:t>The connections do not stop there. Vegetation removes carbon dioxide from the atmosphere through photosynthesis. Damage to vegetation through drought and fire can therefore affect processes that operate far beyond the area experiencing the drought.</a:t>
            </a:r>
          </a:p>
          <a:p>
            <a:pPr algn="just">
              <a:buNone/>
            </a:pPr>
            <a:endParaRPr lang="en-GB" sz="1200" dirty="0"/>
          </a:p>
          <a:p>
            <a:pPr algn="just">
              <a:buNone/>
            </a:pPr>
            <a:endParaRPr lang="en-GB" sz="1200" dirty="0"/>
          </a:p>
        </p:txBody>
      </p:sp>
    </p:spTree>
    <p:extLst>
      <p:ext uri="{BB962C8B-B14F-4D97-AF65-F5344CB8AC3E}">
        <p14:creationId xmlns:p14="http://schemas.microsoft.com/office/powerpoint/2010/main" val="3441695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6D7C4-1A23-3D79-CF4A-9AD9314491F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F714925-4689-C198-5F52-AC8CBFC72F63}"/>
              </a:ext>
            </a:extLst>
          </p:cNvPr>
          <p:cNvSpPr txBox="1"/>
          <p:nvPr/>
        </p:nvSpPr>
        <p:spPr>
          <a:xfrm>
            <a:off x="-808122" y="176463"/>
            <a:ext cx="5374105" cy="646331"/>
          </a:xfrm>
          <a:prstGeom prst="rect">
            <a:avLst/>
          </a:prstGeom>
          <a:noFill/>
        </p:spPr>
        <p:txBody>
          <a:bodyPr wrap="square" rtlCol="0">
            <a:spAutoFit/>
          </a:bodyPr>
          <a:lstStyle/>
          <a:p>
            <a:pPr algn="ctr"/>
            <a:r>
              <a:rPr lang="en-GB" sz="3600" b="1" dirty="0"/>
              <a:t>The Geographer</a:t>
            </a:r>
          </a:p>
        </p:txBody>
      </p:sp>
      <p:sp>
        <p:nvSpPr>
          <p:cNvPr id="10" name="TextBox 9">
            <a:extLst>
              <a:ext uri="{FF2B5EF4-FFF2-40B4-BE49-F238E27FC236}">
                <a16:creationId xmlns:a16="http://schemas.microsoft.com/office/drawing/2014/main" id="{A38F3FFD-BA29-E900-ACA6-FB6CCFF90421}"/>
              </a:ext>
            </a:extLst>
          </p:cNvPr>
          <p:cNvSpPr txBox="1"/>
          <p:nvPr/>
        </p:nvSpPr>
        <p:spPr>
          <a:xfrm>
            <a:off x="249544" y="891587"/>
            <a:ext cx="3179456" cy="8710077"/>
          </a:xfrm>
          <a:prstGeom prst="rect">
            <a:avLst/>
          </a:prstGeom>
          <a:noFill/>
        </p:spPr>
        <p:txBody>
          <a:bodyPr wrap="square">
            <a:spAutoFit/>
          </a:bodyPr>
          <a:lstStyle/>
          <a:p>
            <a:pPr algn="just">
              <a:lnSpc>
                <a:spcPct val="100000"/>
              </a:lnSpc>
              <a:spcAft>
                <a:spcPts val="220"/>
              </a:spcAft>
              <a:buNone/>
            </a:pPr>
            <a:r>
              <a:rPr lang="en-US" sz="1200" b="1" dirty="0">
                <a:effectLst/>
                <a:latin typeface="+mn-lt"/>
                <a:ea typeface="MS Mincho" panose="02020609040205080304" pitchFamily="49" charset="-128"/>
                <a:cs typeface="Times New Roman" panose="02020603050405020304" pitchFamily="18" charset="0"/>
              </a:rPr>
              <a:t>Farms feel the heat</a:t>
            </a:r>
          </a:p>
          <a:p>
            <a:pPr algn="just">
              <a:lnSpc>
                <a:spcPct val="100000"/>
              </a:lnSpc>
              <a:spcAft>
                <a:spcPts val="220"/>
              </a:spcAft>
              <a:buNone/>
            </a:pPr>
            <a:r>
              <a:rPr lang="en-US" sz="1200" dirty="0">
                <a:effectLst/>
                <a:latin typeface="+mn-lt"/>
                <a:ea typeface="MS Mincho" panose="02020609040205080304" pitchFamily="49" charset="-128"/>
                <a:cs typeface="Times New Roman" panose="02020603050405020304" pitchFamily="18" charset="0"/>
              </a:rPr>
              <a:t>For farmers, the combination of heat and water shortage created serious difficulties. Crops need water at particular stages of their growth, but the dry conditions reduced soil moisture just when some crops needed it most. Restrictions were also placed on some farmers taking water from rivers for irrigation.</a:t>
            </a:r>
          </a:p>
          <a:p>
            <a:pPr algn="just">
              <a:lnSpc>
                <a:spcPct val="100000"/>
              </a:lnSpc>
              <a:spcAft>
                <a:spcPts val="220"/>
              </a:spcAft>
              <a:buNone/>
            </a:pPr>
            <a:endParaRPr lang="en-US" sz="1200" dirty="0">
              <a:effectLst/>
              <a:latin typeface="+mn-lt"/>
              <a:ea typeface="MS Mincho" panose="02020609040205080304" pitchFamily="49" charset="-128"/>
              <a:cs typeface="Times New Roman" panose="02020603050405020304" pitchFamily="18" charset="0"/>
            </a:endParaRPr>
          </a:p>
          <a:p>
            <a:pPr algn="just">
              <a:lnSpc>
                <a:spcPct val="100000"/>
              </a:lnSpc>
              <a:spcAft>
                <a:spcPts val="220"/>
              </a:spcAft>
              <a:buNone/>
            </a:pPr>
            <a:r>
              <a:rPr lang="en-US" sz="1200" dirty="0">
                <a:effectLst/>
                <a:latin typeface="+mn-lt"/>
                <a:ea typeface="MS Mincho" panose="02020609040205080304" pitchFamily="49" charset="-128"/>
                <a:cs typeface="Times New Roman" panose="02020603050405020304" pitchFamily="18" charset="0"/>
              </a:rPr>
              <a:t>Livestock farmers were affected because grass grew poorly in the hot, dry conditions. Some farmers therefore faced higher costs as they needed additional feed or had to use supplies normally saved for later in the year.</a:t>
            </a:r>
          </a:p>
          <a:p>
            <a:pPr algn="just">
              <a:lnSpc>
                <a:spcPct val="100000"/>
              </a:lnSpc>
              <a:spcAft>
                <a:spcPts val="220"/>
              </a:spcAft>
              <a:buNone/>
            </a:pPr>
            <a:endParaRPr lang="en-US" sz="1200" dirty="0">
              <a:effectLst/>
              <a:latin typeface="+mn-lt"/>
              <a:ea typeface="MS Mincho" panose="02020609040205080304" pitchFamily="49" charset="-128"/>
              <a:cs typeface="Times New Roman" panose="02020603050405020304" pitchFamily="18" charset="0"/>
            </a:endParaRPr>
          </a:p>
          <a:p>
            <a:pPr algn="just">
              <a:lnSpc>
                <a:spcPct val="100000"/>
              </a:lnSpc>
              <a:spcAft>
                <a:spcPts val="220"/>
              </a:spcAft>
              <a:buNone/>
            </a:pPr>
            <a:r>
              <a:rPr lang="en-US" sz="1200" dirty="0">
                <a:effectLst/>
                <a:latin typeface="+mn-lt"/>
                <a:ea typeface="MS Mincho" panose="02020609040205080304" pitchFamily="49" charset="-128"/>
                <a:cs typeface="Times New Roman" panose="02020603050405020304" pitchFamily="18" charset="0"/>
              </a:rPr>
              <a:t>Poor harvests can have consequences beyond individual farms. Britain is connected to a much larger food system involving farms, food-processing businesses, supermarkets, transport networks and consumers. If less food is produced domestically, businesses may need to obtain more from elsewhere.</a:t>
            </a:r>
          </a:p>
          <a:p>
            <a:pPr algn="just">
              <a:lnSpc>
                <a:spcPct val="100000"/>
              </a:lnSpc>
              <a:spcAft>
                <a:spcPts val="220"/>
              </a:spcAft>
              <a:buNone/>
            </a:pPr>
            <a:endParaRPr lang="en-US" sz="1200" dirty="0">
              <a:effectLst/>
              <a:latin typeface="+mn-lt"/>
              <a:ea typeface="MS Mincho" panose="02020609040205080304" pitchFamily="49" charset="-128"/>
              <a:cs typeface="Times New Roman" panose="02020603050405020304" pitchFamily="18" charset="0"/>
            </a:endParaRPr>
          </a:p>
          <a:p>
            <a:pPr algn="just">
              <a:lnSpc>
                <a:spcPct val="100000"/>
              </a:lnSpc>
              <a:spcAft>
                <a:spcPts val="220"/>
              </a:spcAft>
              <a:buNone/>
            </a:pPr>
            <a:r>
              <a:rPr lang="en-US" sz="1200" b="1" dirty="0">
                <a:effectLst/>
                <a:latin typeface="+mn-lt"/>
                <a:ea typeface="MS Mincho" panose="02020609040205080304" pitchFamily="49" charset="-128"/>
                <a:cs typeface="Times New Roman" panose="02020603050405020304" pitchFamily="18" charset="0"/>
              </a:rPr>
              <a:t>Millions asked to use less water</a:t>
            </a:r>
          </a:p>
          <a:p>
            <a:pPr algn="just">
              <a:lnSpc>
                <a:spcPct val="100000"/>
              </a:lnSpc>
              <a:spcAft>
                <a:spcPts val="220"/>
              </a:spcAft>
              <a:buNone/>
            </a:pPr>
            <a:r>
              <a:rPr lang="en-US" sz="1200" dirty="0">
                <a:effectLst/>
                <a:latin typeface="+mn-lt"/>
                <a:ea typeface="MS Mincho" panose="02020609040205080304" pitchFamily="49" charset="-128"/>
                <a:cs typeface="Times New Roman" panose="02020603050405020304" pitchFamily="18" charset="0"/>
              </a:rPr>
              <a:t>The drought also reached people’s homes. Water companies introduced restrictions in several parts of England, affecting millions of people.</a:t>
            </a:r>
          </a:p>
          <a:p>
            <a:pPr algn="just">
              <a:lnSpc>
                <a:spcPct val="100000"/>
              </a:lnSpc>
              <a:spcAft>
                <a:spcPts val="220"/>
              </a:spcAft>
              <a:buNone/>
            </a:pPr>
            <a:endParaRPr lang="en-US" sz="1200" dirty="0">
              <a:effectLst/>
              <a:latin typeface="+mn-lt"/>
              <a:ea typeface="MS Mincho" panose="02020609040205080304" pitchFamily="49" charset="-128"/>
              <a:cs typeface="Times New Roman" panose="02020603050405020304" pitchFamily="18" charset="0"/>
            </a:endParaRPr>
          </a:p>
          <a:p>
            <a:pPr algn="just">
              <a:lnSpc>
                <a:spcPct val="100000"/>
              </a:lnSpc>
              <a:spcAft>
                <a:spcPts val="220"/>
              </a:spcAft>
              <a:buNone/>
            </a:pPr>
            <a:r>
              <a:rPr lang="en-US" sz="1200" dirty="0">
                <a:effectLst/>
                <a:latin typeface="+mn-lt"/>
                <a:ea typeface="MS Mincho" panose="02020609040205080304" pitchFamily="49" charset="-128"/>
                <a:cs typeface="Times New Roman" panose="02020603050405020304" pitchFamily="18" charset="0"/>
              </a:rPr>
              <a:t>This presents an interesting geographical problem. Water demand is greatest in places with large populations, but rainfall and water supplies are not evenly distributed across the country. Hot weather can make the situation worse because people often use more water at exactly the time when supplies are under greatest pressure.</a:t>
            </a:r>
          </a:p>
          <a:p>
            <a:pPr algn="just">
              <a:lnSpc>
                <a:spcPct val="100000"/>
              </a:lnSpc>
              <a:spcAft>
                <a:spcPts val="220"/>
              </a:spcAft>
              <a:buNone/>
            </a:pPr>
            <a:endParaRPr lang="en-US" sz="1200" dirty="0">
              <a:ea typeface="MS Mincho" panose="02020609040205080304" pitchFamily="49" charset="-128"/>
              <a:cs typeface="Times New Roman" panose="02020603050405020304" pitchFamily="18" charset="0"/>
            </a:endParaRPr>
          </a:p>
          <a:p>
            <a:pPr algn="just">
              <a:spcAft>
                <a:spcPts val="220"/>
              </a:spcAft>
            </a:pPr>
            <a:r>
              <a:rPr lang="en-GB" sz="1200" dirty="0"/>
              <a:t>Supplying enough water therefore involves much more than waiting for rain. Reservoirs, rivers, groundwater, pipes and treatment works form part of a huge system that transfers water from the environment to homes, businesses and other users.</a:t>
            </a:r>
          </a:p>
          <a:p>
            <a:pPr algn="just">
              <a:lnSpc>
                <a:spcPct val="100000"/>
              </a:lnSpc>
              <a:spcAft>
                <a:spcPts val="220"/>
              </a:spcAft>
              <a:buNone/>
            </a:pPr>
            <a:endParaRPr lang="en-US" sz="1200" dirty="0">
              <a:effectLst/>
              <a:latin typeface="+mn-lt"/>
              <a:ea typeface="MS Mincho" panose="02020609040205080304" pitchFamily="49" charset="-128"/>
              <a:cs typeface="Times New Roman" panose="02020603050405020304" pitchFamily="18" charset="0"/>
            </a:endParaRPr>
          </a:p>
        </p:txBody>
      </p:sp>
      <p:sp>
        <p:nvSpPr>
          <p:cNvPr id="11" name="TextBox 10">
            <a:extLst>
              <a:ext uri="{FF2B5EF4-FFF2-40B4-BE49-F238E27FC236}">
                <a16:creationId xmlns:a16="http://schemas.microsoft.com/office/drawing/2014/main" id="{FA8B16DE-5526-E278-B677-37E9E24E1025}"/>
              </a:ext>
            </a:extLst>
          </p:cNvPr>
          <p:cNvSpPr txBox="1"/>
          <p:nvPr/>
        </p:nvSpPr>
        <p:spPr>
          <a:xfrm>
            <a:off x="3490272" y="900430"/>
            <a:ext cx="3179456" cy="10248960"/>
          </a:xfrm>
          <a:prstGeom prst="rect">
            <a:avLst/>
          </a:prstGeom>
          <a:noFill/>
        </p:spPr>
        <p:txBody>
          <a:bodyPr wrap="square">
            <a:spAutoFit/>
          </a:bodyPr>
          <a:lstStyle/>
          <a:p>
            <a:pPr algn="just">
              <a:buNone/>
            </a:pPr>
            <a:r>
              <a:rPr lang="en-GB" sz="1200" b="1" dirty="0"/>
              <a:t>An economic problem too</a:t>
            </a:r>
          </a:p>
          <a:p>
            <a:pPr algn="just">
              <a:buNone/>
            </a:pPr>
            <a:r>
              <a:rPr lang="en-GB" sz="1200" dirty="0"/>
              <a:t>Water shortages can affect much more than agriculture. Businesses may require water for manufacturing, cooling and cleaning, while restrictions and shortages can increase costs. Extremely high temperatures can also affect workers, transport networks and other infrastructure.</a:t>
            </a:r>
          </a:p>
          <a:p>
            <a:pPr algn="just">
              <a:buNone/>
            </a:pPr>
            <a:endParaRPr lang="en-GB" sz="1200" dirty="0"/>
          </a:p>
          <a:p>
            <a:pPr algn="just">
              <a:buNone/>
            </a:pPr>
            <a:r>
              <a:rPr lang="en-GB" sz="1200" dirty="0"/>
              <a:t>This means an event that begins with the atmosphere can eventually influence jobs, businesses, food production and household spending.</a:t>
            </a:r>
          </a:p>
          <a:p>
            <a:pPr algn="just">
              <a:buNone/>
            </a:pPr>
            <a:endParaRPr lang="en-GB" sz="1200" dirty="0"/>
          </a:p>
          <a:p>
            <a:pPr algn="just">
              <a:buNone/>
            </a:pPr>
            <a:r>
              <a:rPr lang="en-GB" sz="1200" dirty="0"/>
              <a:t>The impacts are not necessarily shared equally. Some households, businesses and farmers have more resources available to adapt than others. Decisions about who should be allowed to use limited supplies of water can therefore become difficult.</a:t>
            </a:r>
          </a:p>
          <a:p>
            <a:pPr algn="just">
              <a:buNone/>
            </a:pPr>
            <a:endParaRPr lang="en-GB" sz="1200" dirty="0"/>
          </a:p>
          <a:p>
            <a:pPr algn="just">
              <a:buNone/>
            </a:pPr>
            <a:r>
              <a:rPr lang="en-GB" sz="1200" b="1" dirty="0"/>
              <a:t>Is Britain’s weather changing?</a:t>
            </a:r>
          </a:p>
          <a:p>
            <a:pPr algn="just">
              <a:buNone/>
            </a:pPr>
            <a:r>
              <a:rPr lang="en-GB" sz="1200" dirty="0"/>
              <a:t>Individual heatwaves and droughts have always occurred naturally, so a single event cannot simply be blamed on climate change. However, a warming climate is increasing the likelihood and intensity of extreme heat in the UK.</a:t>
            </a:r>
          </a:p>
          <a:p>
            <a:pPr algn="just">
              <a:buNone/>
            </a:pPr>
            <a:endParaRPr lang="en-GB" sz="1200" dirty="0"/>
          </a:p>
          <a:p>
            <a:pPr algn="just">
              <a:buNone/>
            </a:pPr>
            <a:r>
              <a:rPr lang="en-GB" sz="1200" dirty="0"/>
              <a:t>Higher temperatures can also make droughts more severe. Warm conditions increase evaporation from water surfaces and soils and transpiration from vegetation. This means that prolonged periods of low rainfall can have a greater effect when temperatures are also unusually high.</a:t>
            </a:r>
          </a:p>
          <a:p>
            <a:pPr algn="just">
              <a:buNone/>
            </a:pPr>
            <a:endParaRPr lang="en-GB" sz="1200" dirty="0"/>
          </a:p>
          <a:p>
            <a:pPr algn="just">
              <a:buNone/>
            </a:pPr>
            <a:r>
              <a:rPr lang="en-GB" sz="1200" dirty="0"/>
              <a:t>Reducing greenhouse gas emissions can help limit the scale of future climate change, but Britain must also adapt to the changes already occurring. Possible responses include reducing water consumption, repairing leaking pipes, increasing water storage, transferring water between areas and making farms, settlements and ecosystems more resilient to periods of extreme heat and drought.</a:t>
            </a:r>
          </a:p>
          <a:p>
            <a:pPr algn="just">
              <a:buNone/>
            </a:pPr>
            <a:endParaRPr lang="en-GB" sz="1200" dirty="0"/>
          </a:p>
          <a:p>
            <a:pPr algn="just">
              <a:buNone/>
            </a:pPr>
            <a:endParaRPr lang="en-GB" sz="1200" dirty="0"/>
          </a:p>
          <a:p>
            <a:pPr algn="just">
              <a:buNone/>
            </a:pPr>
            <a:endParaRPr lang="en-GB" sz="1200" dirty="0"/>
          </a:p>
          <a:p>
            <a:pPr algn="just">
              <a:buNone/>
            </a:pPr>
            <a:endParaRPr lang="en-GB" sz="1200" dirty="0"/>
          </a:p>
          <a:p>
            <a:pPr algn="just">
              <a:buNone/>
            </a:pPr>
            <a:endParaRPr lang="en-GB" sz="1200" dirty="0"/>
          </a:p>
          <a:p>
            <a:pPr algn="just">
              <a:buNone/>
            </a:pPr>
            <a:endParaRPr lang="en-GB" sz="1200" dirty="0"/>
          </a:p>
          <a:p>
            <a:pPr algn="just">
              <a:buNone/>
            </a:pPr>
            <a:endParaRPr lang="en-GB" sz="1200" dirty="0"/>
          </a:p>
        </p:txBody>
      </p:sp>
      <p:sp>
        <p:nvSpPr>
          <p:cNvPr id="2" name="TextBox 1">
            <a:extLst>
              <a:ext uri="{FF2B5EF4-FFF2-40B4-BE49-F238E27FC236}">
                <a16:creationId xmlns:a16="http://schemas.microsoft.com/office/drawing/2014/main" id="{04353CAF-5E2D-870C-A2A9-13BDFDB41488}"/>
              </a:ext>
            </a:extLst>
          </p:cNvPr>
          <p:cNvSpPr txBox="1"/>
          <p:nvPr/>
        </p:nvSpPr>
        <p:spPr>
          <a:xfrm>
            <a:off x="4704347" y="268795"/>
            <a:ext cx="2273969" cy="461665"/>
          </a:xfrm>
          <a:prstGeom prst="rect">
            <a:avLst/>
          </a:prstGeom>
          <a:noFill/>
        </p:spPr>
        <p:txBody>
          <a:bodyPr wrap="square" rtlCol="0">
            <a:spAutoFit/>
          </a:bodyPr>
          <a:lstStyle/>
          <a:p>
            <a:r>
              <a:rPr lang="en-GB" sz="1200" b="1" dirty="0"/>
              <a:t>GEOGRAPHY IN THE NEWS </a:t>
            </a:r>
          </a:p>
          <a:p>
            <a:r>
              <a:rPr lang="en-GB" sz="1200" dirty="0"/>
              <a:t>GCSE Edition</a:t>
            </a:r>
          </a:p>
        </p:txBody>
      </p:sp>
    </p:spTree>
    <p:extLst>
      <p:ext uri="{BB962C8B-B14F-4D97-AF65-F5344CB8AC3E}">
        <p14:creationId xmlns:p14="http://schemas.microsoft.com/office/powerpoint/2010/main" val="11999571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25</TotalTime>
  <Words>1025</Words>
  <Application>Microsoft Macintosh PowerPoint</Application>
  <PresentationFormat>A4 Paper (210x297 mm)</PresentationFormat>
  <Paragraphs>58</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MS Mincho</vt:lpstr>
      <vt:lpstr>Aptos</vt:lpstr>
      <vt:lpstr>Aptos Display</vt:lpstr>
      <vt:lpstr>Arial</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Anthony Bennett - Internet Geography</dc:creator>
  <cp:lastModifiedBy>Anthony Bennett</cp:lastModifiedBy>
  <cp:revision>2</cp:revision>
  <dcterms:created xsi:type="dcterms:W3CDTF">2026-08-31T20:40:10Z</dcterms:created>
  <dcterms:modified xsi:type="dcterms:W3CDTF">2026-09-01T00:52:51Z</dcterms:modified>
</cp:coreProperties>
</file>